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sldIdLst>
    <p:sldId id="256" r:id="rId2"/>
    <p:sldId id="257" r:id="rId3"/>
    <p:sldId id="259" r:id="rId4"/>
    <p:sldId id="258" r:id="rId5"/>
    <p:sldId id="260" r:id="rId6"/>
    <p:sldId id="263"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47A784-F03D-4AA0-87C6-1D144D3E7FAB}" v="3" dt="2024-02-27T15:20:28.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gyan kundu" userId="5e55f03a1001b823" providerId="LiveId" clId="{9147A784-F03D-4AA0-87C6-1D144D3E7FAB}"/>
    <pc:docChg chg="custSel modSld sldOrd">
      <pc:chgData name="avigyan kundu" userId="5e55f03a1001b823" providerId="LiveId" clId="{9147A784-F03D-4AA0-87C6-1D144D3E7FAB}" dt="2024-02-28T07:20:26.499" v="884"/>
      <pc:docMkLst>
        <pc:docMk/>
      </pc:docMkLst>
      <pc:sldChg chg="modSp modNotesTx">
        <pc:chgData name="avigyan kundu" userId="5e55f03a1001b823" providerId="LiveId" clId="{9147A784-F03D-4AA0-87C6-1D144D3E7FAB}" dt="2024-02-28T06:59:22.701" v="246" actId="20577"/>
        <pc:sldMkLst>
          <pc:docMk/>
          <pc:sldMk cId="3233345144" sldId="256"/>
        </pc:sldMkLst>
        <pc:spChg chg="mod">
          <ac:chgData name="avigyan kundu" userId="5e55f03a1001b823" providerId="LiveId" clId="{9147A784-F03D-4AA0-87C6-1D144D3E7FAB}" dt="2024-02-27T15:20:28.287" v="2" actId="20577"/>
          <ac:spMkLst>
            <pc:docMk/>
            <pc:sldMk cId="3233345144" sldId="256"/>
            <ac:spMk id="2" creationId="{66CDD2A1-8C5E-F30A-41FA-809D5451F9B3}"/>
          </ac:spMkLst>
        </pc:spChg>
      </pc:sldChg>
      <pc:sldChg chg="modNotesTx">
        <pc:chgData name="avigyan kundu" userId="5e55f03a1001b823" providerId="LiveId" clId="{9147A784-F03D-4AA0-87C6-1D144D3E7FAB}" dt="2024-02-28T07:08:10.166" v="563" actId="20577"/>
        <pc:sldMkLst>
          <pc:docMk/>
          <pc:sldMk cId="3859040676" sldId="257"/>
        </pc:sldMkLst>
      </pc:sldChg>
      <pc:sldChg chg="modNotesTx">
        <pc:chgData name="avigyan kundu" userId="5e55f03a1001b823" providerId="LiveId" clId="{9147A784-F03D-4AA0-87C6-1D144D3E7FAB}" dt="2024-02-28T07:10:43.164" v="811" actId="20577"/>
        <pc:sldMkLst>
          <pc:docMk/>
          <pc:sldMk cId="1214654441" sldId="258"/>
        </pc:sldMkLst>
      </pc:sldChg>
      <pc:sldChg chg="modNotesTx">
        <pc:chgData name="avigyan kundu" userId="5e55f03a1001b823" providerId="LiveId" clId="{9147A784-F03D-4AA0-87C6-1D144D3E7FAB}" dt="2024-02-28T07:18:52.945" v="880" actId="20577"/>
        <pc:sldMkLst>
          <pc:docMk/>
          <pc:sldMk cId="1102740870" sldId="260"/>
        </pc:sldMkLst>
      </pc:sldChg>
      <pc:sldChg chg="modSp mod">
        <pc:chgData name="avigyan kundu" userId="5e55f03a1001b823" providerId="LiveId" clId="{9147A784-F03D-4AA0-87C6-1D144D3E7FAB}" dt="2024-02-28T06:52:27.360" v="3" actId="20577"/>
        <pc:sldMkLst>
          <pc:docMk/>
          <pc:sldMk cId="945082167" sldId="261"/>
        </pc:sldMkLst>
        <pc:spChg chg="mod">
          <ac:chgData name="avigyan kundu" userId="5e55f03a1001b823" providerId="LiveId" clId="{9147A784-F03D-4AA0-87C6-1D144D3E7FAB}" dt="2024-02-28T06:52:27.360" v="3" actId="20577"/>
          <ac:spMkLst>
            <pc:docMk/>
            <pc:sldMk cId="945082167" sldId="261"/>
            <ac:spMk id="3" creationId="{9EBBEDA9-AB81-66C1-0D02-0991F50EDCDA}"/>
          </ac:spMkLst>
        </pc:spChg>
      </pc:sldChg>
      <pc:sldChg chg="ord">
        <pc:chgData name="avigyan kundu" userId="5e55f03a1001b823" providerId="LiveId" clId="{9147A784-F03D-4AA0-87C6-1D144D3E7FAB}" dt="2024-02-28T07:20:26.499" v="884"/>
        <pc:sldMkLst>
          <pc:docMk/>
          <pc:sldMk cId="3816990893"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F4AD1-3FC5-4EB7-B765-75FF65F91AA4}" type="datetimeFigureOut">
              <a:rPr lang="en-AU" smtClean="0"/>
              <a:t>28/02/2024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766231-10FE-4350-BE9A-39584E0FCEE5}" type="slidenum">
              <a:rPr lang="en-AU" smtClean="0"/>
              <a:t>‹#›</a:t>
            </a:fld>
            <a:endParaRPr lang="en-AU"/>
          </a:p>
        </p:txBody>
      </p:sp>
    </p:spTree>
    <p:extLst>
      <p:ext uri="{BB962C8B-B14F-4D97-AF65-F5344CB8AC3E}">
        <p14:creationId xmlns:p14="http://schemas.microsoft.com/office/powerpoint/2010/main" val="549461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analysis for increasing profit of second hand car retail  market. I am avigyan I have done the analysis as a part of academy xi projects. I have collected the data from the past year car sales datasets.</a:t>
            </a:r>
            <a:endParaRPr lang="en-AU" dirty="0"/>
          </a:p>
        </p:txBody>
      </p:sp>
      <p:sp>
        <p:nvSpPr>
          <p:cNvPr id="4" name="Slide Number Placeholder 3"/>
          <p:cNvSpPr>
            <a:spLocks noGrp="1"/>
          </p:cNvSpPr>
          <p:nvPr>
            <p:ph type="sldNum" sz="quarter" idx="5"/>
          </p:nvPr>
        </p:nvSpPr>
        <p:spPr/>
        <p:txBody>
          <a:bodyPr/>
          <a:lstStyle/>
          <a:p>
            <a:fld id="{0D766231-10FE-4350-BE9A-39584E0FCEE5}" type="slidenum">
              <a:rPr lang="en-AU" smtClean="0"/>
              <a:t>1</a:t>
            </a:fld>
            <a:endParaRPr lang="en-AU"/>
          </a:p>
        </p:txBody>
      </p:sp>
    </p:spTree>
    <p:extLst>
      <p:ext uri="{BB962C8B-B14F-4D97-AF65-F5344CB8AC3E}">
        <p14:creationId xmlns:p14="http://schemas.microsoft.com/office/powerpoint/2010/main" val="217558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always better to identify the variables that can alter the main parameter. For this analysis it is </a:t>
            </a:r>
            <a:r>
              <a:rPr lang="en-US" dirty="0" err="1"/>
              <a:t>selling_price</a:t>
            </a:r>
            <a:r>
              <a:rPr lang="en-US" dirty="0"/>
              <a:t>. For the visualization different form of graphs like scatter plot and graph between different </a:t>
            </a:r>
            <a:r>
              <a:rPr lang="en-US" dirty="0" err="1"/>
              <a:t>varuiables</a:t>
            </a:r>
            <a:r>
              <a:rPr lang="en-US" dirty="0"/>
              <a:t> like transmission , present price in the market </a:t>
            </a:r>
            <a:endParaRPr lang="en-AU" dirty="0"/>
          </a:p>
        </p:txBody>
      </p:sp>
      <p:sp>
        <p:nvSpPr>
          <p:cNvPr id="4" name="Slide Number Placeholder 3"/>
          <p:cNvSpPr>
            <a:spLocks noGrp="1"/>
          </p:cNvSpPr>
          <p:nvPr>
            <p:ph type="sldNum" sz="quarter" idx="5"/>
          </p:nvPr>
        </p:nvSpPr>
        <p:spPr/>
        <p:txBody>
          <a:bodyPr/>
          <a:lstStyle/>
          <a:p>
            <a:fld id="{0D766231-10FE-4350-BE9A-39584E0FCEE5}" type="slidenum">
              <a:rPr lang="en-AU" smtClean="0"/>
              <a:t>2</a:t>
            </a:fld>
            <a:endParaRPr lang="en-AU"/>
          </a:p>
        </p:txBody>
      </p:sp>
    </p:spTree>
    <p:extLst>
      <p:ext uri="{BB962C8B-B14F-4D97-AF65-F5344CB8AC3E}">
        <p14:creationId xmlns:p14="http://schemas.microsoft.com/office/powerpoint/2010/main" val="2656380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cars with less km driven has maximum selling price </a:t>
            </a:r>
          </a:p>
          <a:p>
            <a:r>
              <a:rPr lang="en-US" dirty="0"/>
              <a:t>The cars with one owner has best price </a:t>
            </a:r>
          </a:p>
          <a:p>
            <a:r>
              <a:rPr lang="en-US" dirty="0"/>
              <a:t>The car with diesel as fuel is in higher stake of price </a:t>
            </a:r>
          </a:p>
          <a:p>
            <a:r>
              <a:rPr lang="en-US" dirty="0"/>
              <a:t>Not much diff but still the manual cars have best selling price </a:t>
            </a:r>
          </a:p>
          <a:p>
            <a:endParaRPr lang="en-AU" dirty="0"/>
          </a:p>
        </p:txBody>
      </p:sp>
      <p:sp>
        <p:nvSpPr>
          <p:cNvPr id="4" name="Slide Number Placeholder 3"/>
          <p:cNvSpPr>
            <a:spLocks noGrp="1"/>
          </p:cNvSpPr>
          <p:nvPr>
            <p:ph type="sldNum" sz="quarter" idx="5"/>
          </p:nvPr>
        </p:nvSpPr>
        <p:spPr/>
        <p:txBody>
          <a:bodyPr/>
          <a:lstStyle/>
          <a:p>
            <a:fld id="{0D766231-10FE-4350-BE9A-39584E0FCEE5}" type="slidenum">
              <a:rPr lang="en-AU" smtClean="0"/>
              <a:t>4</a:t>
            </a:fld>
            <a:endParaRPr lang="en-AU"/>
          </a:p>
        </p:txBody>
      </p:sp>
    </p:spTree>
    <p:extLst>
      <p:ext uri="{BB962C8B-B14F-4D97-AF65-F5344CB8AC3E}">
        <p14:creationId xmlns:p14="http://schemas.microsoft.com/office/powerpoint/2010/main" val="177902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address a few gaps of data in the current dataset like the </a:t>
            </a:r>
            <a:endParaRPr lang="en-AU" dirty="0"/>
          </a:p>
        </p:txBody>
      </p:sp>
      <p:sp>
        <p:nvSpPr>
          <p:cNvPr id="4" name="Slide Number Placeholder 3"/>
          <p:cNvSpPr>
            <a:spLocks noGrp="1"/>
          </p:cNvSpPr>
          <p:nvPr>
            <p:ph type="sldNum" sz="quarter" idx="5"/>
          </p:nvPr>
        </p:nvSpPr>
        <p:spPr/>
        <p:txBody>
          <a:bodyPr/>
          <a:lstStyle/>
          <a:p>
            <a:fld id="{0D766231-10FE-4350-BE9A-39584E0FCEE5}" type="slidenum">
              <a:rPr lang="en-AU" smtClean="0"/>
              <a:t>5</a:t>
            </a:fld>
            <a:endParaRPr lang="en-AU"/>
          </a:p>
        </p:txBody>
      </p:sp>
    </p:spTree>
    <p:extLst>
      <p:ext uri="{BB962C8B-B14F-4D97-AF65-F5344CB8AC3E}">
        <p14:creationId xmlns:p14="http://schemas.microsoft.com/office/powerpoint/2010/main" val="3899534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2/28/2024</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95785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2/28/2024</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3251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2/28/2024</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62427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2/28/2024</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8306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2/28/2024</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97057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2/28/2024</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83806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2/28/2024</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19266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2/28/2024</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27952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2/28/2024</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31354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2/28/2024</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4544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2/28/2024</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231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2/28/2024</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3158681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rs parked in a line">
            <a:extLst>
              <a:ext uri="{FF2B5EF4-FFF2-40B4-BE49-F238E27FC236}">
                <a16:creationId xmlns:a16="http://schemas.microsoft.com/office/drawing/2014/main" id="{615CC595-0F20-E0AC-BA15-581A7BFBAC80}"/>
              </a:ext>
            </a:extLst>
          </p:cNvPr>
          <p:cNvPicPr>
            <a:picLocks noChangeAspect="1"/>
          </p:cNvPicPr>
          <p:nvPr/>
        </p:nvPicPr>
        <p:blipFill rotWithShape="1">
          <a:blip r:embed="rId3"/>
          <a:srcRect t="12500" b="12500"/>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52F9B1C2-7D20-4F91-A660-197C98B9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39445"/>
            <a:ext cx="6114985" cy="2298326"/>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CDD2A1-8C5E-F30A-41FA-809D5451F9B3}"/>
              </a:ext>
            </a:extLst>
          </p:cNvPr>
          <p:cNvSpPr>
            <a:spLocks noGrp="1"/>
          </p:cNvSpPr>
          <p:nvPr>
            <p:ph type="ctrTitle"/>
          </p:nvPr>
        </p:nvSpPr>
        <p:spPr>
          <a:xfrm>
            <a:off x="960119" y="2100845"/>
            <a:ext cx="4670234" cy="1975527"/>
          </a:xfrm>
        </p:spPr>
        <p:txBody>
          <a:bodyPr anchor="ctr">
            <a:normAutofit/>
          </a:bodyPr>
          <a:lstStyle/>
          <a:p>
            <a:pPr algn="l"/>
            <a:r>
              <a:rPr kumimoji="0" lang="en-US" sz="3600" b="0" i="0" u="none" strike="noStrike" kern="1200" cap="none" spc="0" normalizeH="0" baseline="0" noProof="0" dirty="0">
                <a:ln>
                  <a:noFill/>
                </a:ln>
                <a:effectLst/>
                <a:uLnTx/>
                <a:uFillTx/>
                <a:latin typeface="Aptos Display" panose="02110004020202020204"/>
                <a:ea typeface="+mj-ea"/>
                <a:cs typeface="+mj-cs"/>
              </a:rPr>
              <a:t>Analysis for Increasing the profit in Second- Hand Car Market</a:t>
            </a:r>
            <a:endParaRPr lang="en-AU" sz="3600" dirty="0"/>
          </a:p>
        </p:txBody>
      </p:sp>
      <p:sp>
        <p:nvSpPr>
          <p:cNvPr id="20" name="Rectangle 19">
            <a:extLst>
              <a:ext uri="{FF2B5EF4-FFF2-40B4-BE49-F238E27FC236}">
                <a16:creationId xmlns:a16="http://schemas.microsoft.com/office/drawing/2014/main" id="{A89C4E6E-ECA4-40E5-A54E-13E92B678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7771"/>
            <a:ext cx="6114982" cy="809351"/>
          </a:xfrm>
          <a:prstGeom prst="rect">
            <a:avLst/>
          </a:prstGeom>
          <a:solidFill>
            <a:schemeClr val="tx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5E85A94-96C4-630F-2434-C7FB91A79D1D}"/>
              </a:ext>
            </a:extLst>
          </p:cNvPr>
          <p:cNvSpPr>
            <a:spLocks noGrp="1"/>
          </p:cNvSpPr>
          <p:nvPr>
            <p:ph type="subTitle" idx="1"/>
          </p:nvPr>
        </p:nvSpPr>
        <p:spPr>
          <a:xfrm>
            <a:off x="960119" y="4372379"/>
            <a:ext cx="4670233" cy="540135"/>
          </a:xfrm>
        </p:spPr>
        <p:txBody>
          <a:bodyPr anchor="ctr">
            <a:normAutofit/>
          </a:bodyPr>
          <a:lstStyle/>
          <a:p>
            <a:pPr algn="r"/>
            <a:r>
              <a:rPr lang="en-US" sz="2800" dirty="0"/>
              <a:t>- Academy XI</a:t>
            </a:r>
            <a:endParaRPr lang="en-AU" sz="2800" dirty="0"/>
          </a:p>
        </p:txBody>
      </p:sp>
    </p:spTree>
    <p:extLst>
      <p:ext uri="{BB962C8B-B14F-4D97-AF65-F5344CB8AC3E}">
        <p14:creationId xmlns:p14="http://schemas.microsoft.com/office/powerpoint/2010/main" val="323334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F4EEB17-6525-DC8A-BB0C-DFAAD945EBA2}"/>
              </a:ext>
            </a:extLst>
          </p:cNvPr>
          <p:cNvPicPr>
            <a:picLocks noChangeAspect="1"/>
          </p:cNvPicPr>
          <p:nvPr/>
        </p:nvPicPr>
        <p:blipFill rotWithShape="1">
          <a:blip r:embed="rId3"/>
          <a:srcRect t="9047" r="-1" b="15933"/>
          <a:stretch/>
        </p:blipFill>
        <p:spPr>
          <a:xfrm>
            <a:off x="0" y="0"/>
            <a:ext cx="12188952" cy="6857990"/>
          </a:xfrm>
          <a:prstGeom prst="rect">
            <a:avLst/>
          </a:prstGeom>
        </p:spPr>
      </p:pic>
      <p:sp>
        <p:nvSpPr>
          <p:cNvPr id="11" name="Rectangle 10">
            <a:extLst>
              <a:ext uri="{FF2B5EF4-FFF2-40B4-BE49-F238E27FC236}">
                <a16:creationId xmlns:a16="http://schemas.microsoft.com/office/drawing/2014/main" id="{365A786E-9028-443F-8713-B9552D9A2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779221"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039C48-2B2E-C8BF-BBF1-105B7D98261E}"/>
              </a:ext>
            </a:extLst>
          </p:cNvPr>
          <p:cNvSpPr>
            <a:spLocks noGrp="1"/>
          </p:cNvSpPr>
          <p:nvPr>
            <p:ph type="ctrTitle"/>
          </p:nvPr>
        </p:nvSpPr>
        <p:spPr>
          <a:xfrm>
            <a:off x="327804" y="319177"/>
            <a:ext cx="5394096" cy="2282624"/>
          </a:xfrm>
        </p:spPr>
        <p:txBody>
          <a:bodyPr anchor="ctr">
            <a:normAutofit fontScale="90000"/>
          </a:bodyPr>
          <a:lstStyle/>
          <a:p>
            <a:pPr algn="l"/>
            <a:r>
              <a:rPr lang="en-US" sz="4000" dirty="0">
                <a:solidFill>
                  <a:schemeClr val="bg1"/>
                </a:solidFill>
              </a:rPr>
              <a:t>Business</a:t>
            </a:r>
            <a:r>
              <a:rPr lang="en-US" dirty="0">
                <a:solidFill>
                  <a:schemeClr val="bg1"/>
                </a:solidFill>
              </a:rPr>
              <a:t> </a:t>
            </a:r>
            <a:r>
              <a:rPr lang="en-US" sz="7300" dirty="0">
                <a:solidFill>
                  <a:schemeClr val="bg1"/>
                </a:solidFill>
              </a:rPr>
              <a:t>Problem</a:t>
            </a:r>
            <a:endParaRPr lang="en-AU" sz="7300" dirty="0">
              <a:solidFill>
                <a:schemeClr val="bg1"/>
              </a:solidFill>
            </a:endParaRPr>
          </a:p>
        </p:txBody>
      </p:sp>
      <p:sp>
        <p:nvSpPr>
          <p:cNvPr id="3" name="Subtitle 2">
            <a:extLst>
              <a:ext uri="{FF2B5EF4-FFF2-40B4-BE49-F238E27FC236}">
                <a16:creationId xmlns:a16="http://schemas.microsoft.com/office/drawing/2014/main" id="{99141474-4C72-963F-0841-6F36E6FABF6C}"/>
              </a:ext>
            </a:extLst>
          </p:cNvPr>
          <p:cNvSpPr>
            <a:spLocks noGrp="1"/>
          </p:cNvSpPr>
          <p:nvPr>
            <p:ph type="subTitle" idx="1"/>
          </p:nvPr>
        </p:nvSpPr>
        <p:spPr>
          <a:xfrm>
            <a:off x="327804" y="4256200"/>
            <a:ext cx="7019316" cy="3522954"/>
          </a:xfrm>
        </p:spPr>
        <p:txBody>
          <a:bodyPr>
            <a:normAutofit/>
          </a:bodyPr>
          <a:lstStyle/>
          <a:p>
            <a:pPr algn="l"/>
            <a:r>
              <a:rPr lang="en-US" sz="1700" dirty="0">
                <a:solidFill>
                  <a:schemeClr val="tx1"/>
                </a:solidFill>
              </a:rPr>
              <a:t>The retailer needed to know how the selling price depends on different variables. An analysis has been performed and the relationship amongst selling price and different variables has been presented as graphs.</a:t>
            </a:r>
            <a:endParaRPr lang="en-AU" sz="1700" dirty="0">
              <a:solidFill>
                <a:schemeClr val="tx1"/>
              </a:solidFill>
            </a:endParaRPr>
          </a:p>
        </p:txBody>
      </p:sp>
    </p:spTree>
    <p:extLst>
      <p:ext uri="{BB962C8B-B14F-4D97-AF65-F5344CB8AC3E}">
        <p14:creationId xmlns:p14="http://schemas.microsoft.com/office/powerpoint/2010/main" val="385904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CD3F60-224B-4A33-8366-65BAA0E6E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CD15518-A4C9-2A2F-888E-53FAB237A3BC}"/>
              </a:ext>
            </a:extLst>
          </p:cNvPr>
          <p:cNvPicPr>
            <a:picLocks noChangeAspect="1"/>
          </p:cNvPicPr>
          <p:nvPr/>
        </p:nvPicPr>
        <p:blipFill>
          <a:blip r:embed="rId2"/>
          <a:stretch>
            <a:fillRect/>
          </a:stretch>
        </p:blipFill>
        <p:spPr>
          <a:xfrm>
            <a:off x="3827780" y="628073"/>
            <a:ext cx="4536439" cy="5586460"/>
          </a:xfrm>
          <a:prstGeom prst="rect">
            <a:avLst/>
          </a:prstGeom>
        </p:spPr>
      </p:pic>
      <p:sp>
        <p:nvSpPr>
          <p:cNvPr id="4" name="TextBox 3">
            <a:extLst>
              <a:ext uri="{FF2B5EF4-FFF2-40B4-BE49-F238E27FC236}">
                <a16:creationId xmlns:a16="http://schemas.microsoft.com/office/drawing/2014/main" id="{B1CE2145-C80C-8956-21B3-BA938A5E7671}"/>
              </a:ext>
            </a:extLst>
          </p:cNvPr>
          <p:cNvSpPr txBox="1"/>
          <p:nvPr/>
        </p:nvSpPr>
        <p:spPr>
          <a:xfrm>
            <a:off x="314036" y="923636"/>
            <a:ext cx="3325091" cy="1508105"/>
          </a:xfrm>
          <a:prstGeom prst="rect">
            <a:avLst/>
          </a:prstGeom>
          <a:noFill/>
        </p:spPr>
        <p:txBody>
          <a:bodyPr wrap="square" rtlCol="0">
            <a:spAutoFit/>
          </a:bodyPr>
          <a:lstStyle/>
          <a:p>
            <a:r>
              <a:rPr lang="en-US" sz="6000" dirty="0"/>
              <a:t>MODEL</a:t>
            </a:r>
            <a:r>
              <a:rPr lang="en-US" dirty="0"/>
              <a:t> </a:t>
            </a:r>
          </a:p>
          <a:p>
            <a:r>
              <a:rPr lang="en-US" sz="3200" dirty="0"/>
              <a:t>SAMMARY</a:t>
            </a:r>
            <a:endParaRPr lang="en-AU" sz="3200" dirty="0"/>
          </a:p>
        </p:txBody>
      </p:sp>
    </p:spTree>
    <p:extLst>
      <p:ext uri="{BB962C8B-B14F-4D97-AF65-F5344CB8AC3E}">
        <p14:creationId xmlns:p14="http://schemas.microsoft.com/office/powerpoint/2010/main" val="79170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 name="Rectangle 1053">
            <a:extLst>
              <a:ext uri="{FF2B5EF4-FFF2-40B4-BE49-F238E27FC236}">
                <a16:creationId xmlns:a16="http://schemas.microsoft.com/office/drawing/2014/main" id="{E1750109-3B91-4506-B997-0CD8E35A1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B2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1055">
            <a:extLst>
              <a:ext uri="{FF2B5EF4-FFF2-40B4-BE49-F238E27FC236}">
                <a16:creationId xmlns:a16="http://schemas.microsoft.com/office/drawing/2014/main" id="{E72D8D1B-59F6-4FF3-8547-9BBB6129F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BAD02A3-C4CE-8569-836D-182BF2487899}"/>
              </a:ext>
            </a:extLst>
          </p:cNvPr>
          <p:cNvPicPr>
            <a:picLocks noChangeAspect="1"/>
          </p:cNvPicPr>
          <p:nvPr/>
        </p:nvPicPr>
        <p:blipFill>
          <a:blip r:embed="rId3"/>
          <a:stretch>
            <a:fillRect/>
          </a:stretch>
        </p:blipFill>
        <p:spPr>
          <a:xfrm>
            <a:off x="622549" y="698782"/>
            <a:ext cx="3122143" cy="2365023"/>
          </a:xfrm>
          <a:prstGeom prst="rect">
            <a:avLst/>
          </a:prstGeom>
        </p:spPr>
      </p:pic>
      <p:sp>
        <p:nvSpPr>
          <p:cNvPr id="1058" name="Rectangle 1057">
            <a:extLst>
              <a:ext uri="{FF2B5EF4-FFF2-40B4-BE49-F238E27FC236}">
                <a16:creationId xmlns:a16="http://schemas.microsoft.com/office/drawing/2014/main" id="{8FC8C21F-9484-4A71-ABFA-6C10682F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3442553" cy="27880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ectangle 1059">
            <a:extLst>
              <a:ext uri="{FF2B5EF4-FFF2-40B4-BE49-F238E27FC236}">
                <a16:creationId xmlns:a16="http://schemas.microsoft.com/office/drawing/2014/main" id="{2C444748-5A8D-4B53-89FE-42B455DFA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618" y="487090"/>
            <a:ext cx="3588171" cy="589788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Rectangle 1061">
            <a:extLst>
              <a:ext uri="{FF2B5EF4-FFF2-40B4-BE49-F238E27FC236}">
                <a16:creationId xmlns:a16="http://schemas.microsoft.com/office/drawing/2014/main" id="{14044C96-7CFD-44DB-A579-D77B0D37C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5524" y="487090"/>
            <a:ext cx="3588174" cy="5897880"/>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366E883-30F2-D677-C374-D0D075DF4B4B}"/>
              </a:ext>
            </a:extLst>
          </p:cNvPr>
          <p:cNvPicPr>
            <a:picLocks noChangeAspect="1"/>
          </p:cNvPicPr>
          <p:nvPr/>
        </p:nvPicPr>
        <p:blipFill>
          <a:blip r:embed="rId4"/>
          <a:stretch>
            <a:fillRect/>
          </a:stretch>
        </p:blipFill>
        <p:spPr>
          <a:xfrm>
            <a:off x="8220032" y="2126736"/>
            <a:ext cx="3252903" cy="2602321"/>
          </a:xfrm>
          <a:prstGeom prst="rect">
            <a:avLst/>
          </a:prstGeom>
        </p:spPr>
      </p:pic>
      <p:sp>
        <p:nvSpPr>
          <p:cNvPr id="4" name="TextBox 3">
            <a:extLst>
              <a:ext uri="{FF2B5EF4-FFF2-40B4-BE49-F238E27FC236}">
                <a16:creationId xmlns:a16="http://schemas.microsoft.com/office/drawing/2014/main" id="{906942B6-C55D-4220-6979-ABE86954F5DB}"/>
              </a:ext>
            </a:extLst>
          </p:cNvPr>
          <p:cNvSpPr txBox="1"/>
          <p:nvPr/>
        </p:nvSpPr>
        <p:spPr>
          <a:xfrm>
            <a:off x="8793019" y="3063805"/>
            <a:ext cx="822036" cy="276999"/>
          </a:xfrm>
          <a:prstGeom prst="rect">
            <a:avLst/>
          </a:prstGeom>
          <a:noFill/>
        </p:spPr>
        <p:txBody>
          <a:bodyPr wrap="square" rtlCol="0">
            <a:spAutoFit/>
          </a:bodyPr>
          <a:lstStyle/>
          <a:p>
            <a:r>
              <a:rPr lang="en-US" sz="1200" dirty="0"/>
              <a:t>Petrol</a:t>
            </a:r>
            <a:endParaRPr lang="en-AU" sz="1200" dirty="0"/>
          </a:p>
        </p:txBody>
      </p:sp>
      <p:sp>
        <p:nvSpPr>
          <p:cNvPr id="5" name="TextBox 4">
            <a:extLst>
              <a:ext uri="{FF2B5EF4-FFF2-40B4-BE49-F238E27FC236}">
                <a16:creationId xmlns:a16="http://schemas.microsoft.com/office/drawing/2014/main" id="{1AE5F221-9592-19E5-D663-A2F378A2C5B4}"/>
              </a:ext>
            </a:extLst>
          </p:cNvPr>
          <p:cNvSpPr txBox="1"/>
          <p:nvPr/>
        </p:nvSpPr>
        <p:spPr>
          <a:xfrm>
            <a:off x="10249111" y="2366647"/>
            <a:ext cx="822037" cy="276999"/>
          </a:xfrm>
          <a:prstGeom prst="rect">
            <a:avLst/>
          </a:prstGeom>
          <a:noFill/>
        </p:spPr>
        <p:txBody>
          <a:bodyPr wrap="square" rtlCol="0">
            <a:spAutoFit/>
          </a:bodyPr>
          <a:lstStyle/>
          <a:p>
            <a:r>
              <a:rPr lang="en-US" sz="1200" dirty="0"/>
              <a:t>Diesel</a:t>
            </a:r>
            <a:endParaRPr lang="en-AU" sz="1200" dirty="0"/>
          </a:p>
        </p:txBody>
      </p:sp>
      <p:sp>
        <p:nvSpPr>
          <p:cNvPr id="6" name="TextBox 5">
            <a:extLst>
              <a:ext uri="{FF2B5EF4-FFF2-40B4-BE49-F238E27FC236}">
                <a16:creationId xmlns:a16="http://schemas.microsoft.com/office/drawing/2014/main" id="{B538731A-1E64-09F7-4165-E81C785E2181}"/>
              </a:ext>
            </a:extLst>
          </p:cNvPr>
          <p:cNvSpPr txBox="1"/>
          <p:nvPr/>
        </p:nvSpPr>
        <p:spPr>
          <a:xfrm>
            <a:off x="10660130" y="4022560"/>
            <a:ext cx="822037" cy="276999"/>
          </a:xfrm>
          <a:prstGeom prst="rect">
            <a:avLst/>
          </a:prstGeom>
          <a:noFill/>
        </p:spPr>
        <p:txBody>
          <a:bodyPr wrap="square" rtlCol="0">
            <a:spAutoFit/>
          </a:bodyPr>
          <a:lstStyle/>
          <a:p>
            <a:r>
              <a:rPr lang="en-US" sz="1200" dirty="0"/>
              <a:t>CNG</a:t>
            </a:r>
            <a:endParaRPr lang="en-AU" sz="1200" dirty="0"/>
          </a:p>
        </p:txBody>
      </p:sp>
      <p:pic>
        <p:nvPicPr>
          <p:cNvPr id="1030" name="Picture 6">
            <a:extLst>
              <a:ext uri="{FF2B5EF4-FFF2-40B4-BE49-F238E27FC236}">
                <a16:creationId xmlns:a16="http://schemas.microsoft.com/office/drawing/2014/main" id="{4E343BC1-0088-F407-D10F-A76675B8D9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277" y="742197"/>
            <a:ext cx="3182982" cy="25986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3D4D7CA-9664-AF75-8FFE-935C2A6E282B}"/>
              </a:ext>
            </a:extLst>
          </p:cNvPr>
          <p:cNvPicPr>
            <a:picLocks noChangeAspect="1"/>
          </p:cNvPicPr>
          <p:nvPr/>
        </p:nvPicPr>
        <p:blipFill>
          <a:blip r:embed="rId6"/>
          <a:stretch>
            <a:fillRect/>
          </a:stretch>
        </p:blipFill>
        <p:spPr>
          <a:xfrm>
            <a:off x="719065" y="3855009"/>
            <a:ext cx="3122142" cy="2157413"/>
          </a:xfrm>
          <a:prstGeom prst="rect">
            <a:avLst/>
          </a:prstGeom>
        </p:spPr>
      </p:pic>
      <p:pic>
        <p:nvPicPr>
          <p:cNvPr id="8" name="Picture 7">
            <a:extLst>
              <a:ext uri="{FF2B5EF4-FFF2-40B4-BE49-F238E27FC236}">
                <a16:creationId xmlns:a16="http://schemas.microsoft.com/office/drawing/2014/main" id="{4B6AFBFA-5C5D-2158-7C99-AB56077323E2}"/>
              </a:ext>
            </a:extLst>
          </p:cNvPr>
          <p:cNvPicPr>
            <a:picLocks noChangeAspect="1"/>
          </p:cNvPicPr>
          <p:nvPr/>
        </p:nvPicPr>
        <p:blipFill>
          <a:blip r:embed="rId7"/>
          <a:stretch>
            <a:fillRect/>
          </a:stretch>
        </p:blipFill>
        <p:spPr>
          <a:xfrm>
            <a:off x="4463116" y="3683479"/>
            <a:ext cx="3122143" cy="2432324"/>
          </a:xfrm>
          <a:prstGeom prst="rect">
            <a:avLst/>
          </a:prstGeom>
        </p:spPr>
      </p:pic>
      <p:sp>
        <p:nvSpPr>
          <p:cNvPr id="9" name="TextBox 8">
            <a:extLst>
              <a:ext uri="{FF2B5EF4-FFF2-40B4-BE49-F238E27FC236}">
                <a16:creationId xmlns:a16="http://schemas.microsoft.com/office/drawing/2014/main" id="{AAD0E288-A5C0-4968-8D83-DD504BE33E68}"/>
              </a:ext>
            </a:extLst>
          </p:cNvPr>
          <p:cNvSpPr txBox="1"/>
          <p:nvPr/>
        </p:nvSpPr>
        <p:spPr>
          <a:xfrm rot="16200000">
            <a:off x="1086929" y="4571615"/>
            <a:ext cx="1190445" cy="369332"/>
          </a:xfrm>
          <a:prstGeom prst="rect">
            <a:avLst/>
          </a:prstGeom>
          <a:noFill/>
        </p:spPr>
        <p:txBody>
          <a:bodyPr wrap="square" rtlCol="0">
            <a:spAutoFit/>
          </a:bodyPr>
          <a:lstStyle/>
          <a:p>
            <a:r>
              <a:rPr lang="en-US" dirty="0"/>
              <a:t>Manual</a:t>
            </a:r>
            <a:endParaRPr lang="en-AU" dirty="0"/>
          </a:p>
        </p:txBody>
      </p:sp>
      <p:sp>
        <p:nvSpPr>
          <p:cNvPr id="10" name="TextBox 9">
            <a:extLst>
              <a:ext uri="{FF2B5EF4-FFF2-40B4-BE49-F238E27FC236}">
                <a16:creationId xmlns:a16="http://schemas.microsoft.com/office/drawing/2014/main" id="{F2D63824-A8F8-A306-DC9C-A81DA53BAAFA}"/>
              </a:ext>
            </a:extLst>
          </p:cNvPr>
          <p:cNvSpPr txBox="1"/>
          <p:nvPr/>
        </p:nvSpPr>
        <p:spPr>
          <a:xfrm rot="16200000">
            <a:off x="2024431" y="4249913"/>
            <a:ext cx="2070477" cy="369332"/>
          </a:xfrm>
          <a:prstGeom prst="rect">
            <a:avLst/>
          </a:prstGeom>
          <a:noFill/>
        </p:spPr>
        <p:txBody>
          <a:bodyPr wrap="square" rtlCol="0">
            <a:spAutoFit/>
          </a:bodyPr>
          <a:lstStyle/>
          <a:p>
            <a:r>
              <a:rPr lang="en-US" dirty="0"/>
              <a:t>Automatic</a:t>
            </a:r>
            <a:endParaRPr lang="en-AU" dirty="0"/>
          </a:p>
        </p:txBody>
      </p:sp>
    </p:spTree>
    <p:extLst>
      <p:ext uri="{BB962C8B-B14F-4D97-AF65-F5344CB8AC3E}">
        <p14:creationId xmlns:p14="http://schemas.microsoft.com/office/powerpoint/2010/main" val="121465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pink gradient&#10;&#10;Description automatically generated">
            <a:extLst>
              <a:ext uri="{FF2B5EF4-FFF2-40B4-BE49-F238E27FC236}">
                <a16:creationId xmlns:a16="http://schemas.microsoft.com/office/drawing/2014/main" id="{A4A10C1B-1C8E-CFA4-F20A-B7F982F37592}"/>
              </a:ext>
            </a:extLst>
          </p:cNvPr>
          <p:cNvPicPr>
            <a:picLocks noChangeAspect="1"/>
          </p:cNvPicPr>
          <p:nvPr/>
        </p:nvPicPr>
        <p:blipFill rotWithShape="1">
          <a:blip r:embed="rId3"/>
          <a:srcRect t="6123" r="-1" b="37613"/>
          <a:stretch/>
        </p:blipFill>
        <p:spPr>
          <a:xfrm>
            <a:off x="3048" y="10"/>
            <a:ext cx="12188952" cy="6857990"/>
          </a:xfrm>
          <a:prstGeom prst="rect">
            <a:avLst/>
          </a:prstGeom>
        </p:spPr>
      </p:pic>
      <p:sp>
        <p:nvSpPr>
          <p:cNvPr id="11" name="Rectangle 10">
            <a:extLst>
              <a:ext uri="{FF2B5EF4-FFF2-40B4-BE49-F238E27FC236}">
                <a16:creationId xmlns:a16="http://schemas.microsoft.com/office/drawing/2014/main" id="{365A786E-9028-443F-8713-B9552D9A2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12777" y="0"/>
            <a:ext cx="7779221"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0C572B-F1CF-A400-CB78-00DBACCC4E82}"/>
              </a:ext>
            </a:extLst>
          </p:cNvPr>
          <p:cNvSpPr>
            <a:spLocks noGrp="1"/>
          </p:cNvSpPr>
          <p:nvPr>
            <p:ph type="ctrTitle"/>
          </p:nvPr>
        </p:nvSpPr>
        <p:spPr>
          <a:xfrm>
            <a:off x="4266126" y="636642"/>
            <a:ext cx="4950351" cy="3657600"/>
          </a:xfrm>
        </p:spPr>
        <p:txBody>
          <a:bodyPr anchor="ctr">
            <a:normAutofit/>
          </a:bodyPr>
          <a:lstStyle/>
          <a:p>
            <a:pPr algn="l"/>
            <a:r>
              <a:rPr lang="en-US" sz="6600" dirty="0">
                <a:solidFill>
                  <a:schemeClr val="accent2">
                    <a:lumMod val="60000"/>
                    <a:lumOff val="40000"/>
                  </a:schemeClr>
                </a:solidFill>
              </a:rPr>
              <a:t>Future </a:t>
            </a:r>
            <a:br>
              <a:rPr lang="en-US" sz="6600" dirty="0">
                <a:solidFill>
                  <a:schemeClr val="accent2">
                    <a:lumMod val="60000"/>
                    <a:lumOff val="40000"/>
                  </a:schemeClr>
                </a:solidFill>
              </a:rPr>
            </a:br>
            <a:r>
              <a:rPr lang="en-US" sz="6600" dirty="0">
                <a:solidFill>
                  <a:schemeClr val="accent2">
                    <a:lumMod val="60000"/>
                    <a:lumOff val="40000"/>
                  </a:schemeClr>
                </a:solidFill>
              </a:rPr>
              <a:t>aspects</a:t>
            </a:r>
            <a:endParaRPr lang="en-AU" sz="6600" dirty="0">
              <a:solidFill>
                <a:schemeClr val="accent2">
                  <a:lumMod val="60000"/>
                  <a:lumOff val="40000"/>
                </a:schemeClr>
              </a:solidFill>
            </a:endParaRPr>
          </a:p>
        </p:txBody>
      </p:sp>
      <p:sp>
        <p:nvSpPr>
          <p:cNvPr id="3" name="Subtitle 2">
            <a:extLst>
              <a:ext uri="{FF2B5EF4-FFF2-40B4-BE49-F238E27FC236}">
                <a16:creationId xmlns:a16="http://schemas.microsoft.com/office/drawing/2014/main" id="{3B20B084-9C38-A66D-5BE4-44064B3C1A3F}"/>
              </a:ext>
            </a:extLst>
          </p:cNvPr>
          <p:cNvSpPr>
            <a:spLocks noGrp="1"/>
          </p:cNvSpPr>
          <p:nvPr>
            <p:ph type="subTitle" idx="1"/>
          </p:nvPr>
        </p:nvSpPr>
        <p:spPr>
          <a:xfrm>
            <a:off x="6281529" y="4728679"/>
            <a:ext cx="4950351" cy="1097280"/>
          </a:xfrm>
        </p:spPr>
        <p:txBody>
          <a:bodyPr>
            <a:normAutofit/>
          </a:bodyPr>
          <a:lstStyle/>
          <a:p>
            <a:pPr marL="457200" indent="-457200" algn="l">
              <a:buFont typeface="Arial" panose="020B0604020202020204" pitchFamily="34" charset="0"/>
              <a:buChar char="•"/>
            </a:pPr>
            <a:r>
              <a:rPr lang="en-US" sz="2800" dirty="0">
                <a:solidFill>
                  <a:srgbClr val="FFFFFF"/>
                </a:solidFill>
              </a:rPr>
              <a:t>Car Type: sedan, Hatchback, SUV</a:t>
            </a:r>
          </a:p>
          <a:p>
            <a:pPr algn="l"/>
            <a:endParaRPr lang="en-AU" sz="2800" dirty="0">
              <a:solidFill>
                <a:srgbClr val="FFFFFF"/>
              </a:solidFill>
            </a:endParaRPr>
          </a:p>
        </p:txBody>
      </p:sp>
      <p:sp>
        <p:nvSpPr>
          <p:cNvPr id="4" name="TextBox 3">
            <a:extLst>
              <a:ext uri="{FF2B5EF4-FFF2-40B4-BE49-F238E27FC236}">
                <a16:creationId xmlns:a16="http://schemas.microsoft.com/office/drawing/2014/main" id="{FA65E0A6-D18A-0DB1-253B-CAD135E2836B}"/>
              </a:ext>
            </a:extLst>
          </p:cNvPr>
          <p:cNvSpPr txBox="1"/>
          <p:nvPr/>
        </p:nvSpPr>
        <p:spPr>
          <a:xfrm>
            <a:off x="888521" y="862642"/>
            <a:ext cx="3524254"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Car Performance</a:t>
            </a:r>
            <a:endParaRPr lang="en-AU" sz="2800" dirty="0">
              <a:solidFill>
                <a:schemeClr val="bg1"/>
              </a:solidFill>
            </a:endParaRPr>
          </a:p>
        </p:txBody>
      </p:sp>
      <p:sp>
        <p:nvSpPr>
          <p:cNvPr id="6" name="TextBox 5">
            <a:extLst>
              <a:ext uri="{FF2B5EF4-FFF2-40B4-BE49-F238E27FC236}">
                <a16:creationId xmlns:a16="http://schemas.microsoft.com/office/drawing/2014/main" id="{9027B78D-7D67-6998-6424-8CEFAD020E3A}"/>
              </a:ext>
            </a:extLst>
          </p:cNvPr>
          <p:cNvSpPr txBox="1"/>
          <p:nvPr/>
        </p:nvSpPr>
        <p:spPr>
          <a:xfrm>
            <a:off x="1510724" y="3968151"/>
            <a:ext cx="2902051"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rPr>
              <a:t>Car color and interior</a:t>
            </a:r>
            <a:endParaRPr lang="en-AU" sz="2800" dirty="0">
              <a:solidFill>
                <a:schemeClr val="bg1"/>
              </a:solidFill>
            </a:endParaRPr>
          </a:p>
        </p:txBody>
      </p:sp>
      <p:sp>
        <p:nvSpPr>
          <p:cNvPr id="7" name="TextBox 6">
            <a:extLst>
              <a:ext uri="{FF2B5EF4-FFF2-40B4-BE49-F238E27FC236}">
                <a16:creationId xmlns:a16="http://schemas.microsoft.com/office/drawing/2014/main" id="{DAEFEA28-F8B9-B1DF-9E08-9A3E70F86322}"/>
              </a:ext>
            </a:extLst>
          </p:cNvPr>
          <p:cNvSpPr txBox="1"/>
          <p:nvPr/>
        </p:nvSpPr>
        <p:spPr>
          <a:xfrm>
            <a:off x="7108166" y="543464"/>
            <a:ext cx="356270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Engine Efficiency</a:t>
            </a:r>
            <a:endParaRPr lang="en-AU" sz="2000" dirty="0">
              <a:solidFill>
                <a:schemeClr val="bg1"/>
              </a:solidFill>
            </a:endParaRPr>
          </a:p>
        </p:txBody>
      </p:sp>
    </p:spTree>
    <p:extLst>
      <p:ext uri="{BB962C8B-B14F-4D97-AF65-F5344CB8AC3E}">
        <p14:creationId xmlns:p14="http://schemas.microsoft.com/office/powerpoint/2010/main" val="1102740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B14F-7BE0-B4A1-26C5-A15732D8F802}"/>
              </a:ext>
            </a:extLst>
          </p:cNvPr>
          <p:cNvSpPr>
            <a:spLocks noGrp="1"/>
          </p:cNvSpPr>
          <p:nvPr>
            <p:ph type="title"/>
          </p:nvPr>
        </p:nvSpPr>
        <p:spPr/>
        <p:txBody>
          <a:bodyPr/>
          <a:lstStyle/>
          <a:p>
            <a:r>
              <a:rPr lang="en-US" dirty="0"/>
              <a:t>Conclusion</a:t>
            </a:r>
            <a:endParaRPr lang="en-AU" dirty="0"/>
          </a:p>
        </p:txBody>
      </p:sp>
    </p:spTree>
    <p:extLst>
      <p:ext uri="{BB962C8B-B14F-4D97-AF65-F5344CB8AC3E}">
        <p14:creationId xmlns:p14="http://schemas.microsoft.com/office/powerpoint/2010/main" val="381699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AE9A-946D-CDE8-AAF5-3969F908EBD8}"/>
              </a:ext>
            </a:extLst>
          </p:cNvPr>
          <p:cNvSpPr>
            <a:spLocks noGrp="1"/>
          </p:cNvSpPr>
          <p:nvPr>
            <p:ph type="ctrTitle"/>
          </p:nvPr>
        </p:nvSpPr>
        <p:spPr/>
        <p:txBody>
          <a:bodyPr/>
          <a:lstStyle/>
          <a:p>
            <a:r>
              <a:rPr lang="en-US" dirty="0"/>
              <a:t>Acknowledgement</a:t>
            </a:r>
            <a:endParaRPr lang="en-AU" dirty="0"/>
          </a:p>
        </p:txBody>
      </p:sp>
      <p:sp>
        <p:nvSpPr>
          <p:cNvPr id="3" name="Subtitle 2">
            <a:extLst>
              <a:ext uri="{FF2B5EF4-FFF2-40B4-BE49-F238E27FC236}">
                <a16:creationId xmlns:a16="http://schemas.microsoft.com/office/drawing/2014/main" id="{9EBBEDA9-AB81-66C1-0D02-0991F50EDCDA}"/>
              </a:ext>
            </a:extLst>
          </p:cNvPr>
          <p:cNvSpPr>
            <a:spLocks noGrp="1"/>
          </p:cNvSpPr>
          <p:nvPr>
            <p:ph type="subTitle" idx="1"/>
          </p:nvPr>
        </p:nvSpPr>
        <p:spPr/>
        <p:txBody>
          <a:bodyPr/>
          <a:lstStyle/>
          <a:p>
            <a:r>
              <a:rPr lang="en-US" dirty="0"/>
              <a:t>Rajiv Islam</a:t>
            </a:r>
            <a:endParaRPr lang="en-AU" dirty="0"/>
          </a:p>
        </p:txBody>
      </p:sp>
    </p:spTree>
    <p:extLst>
      <p:ext uri="{BB962C8B-B14F-4D97-AF65-F5344CB8AC3E}">
        <p14:creationId xmlns:p14="http://schemas.microsoft.com/office/powerpoint/2010/main" val="945082167"/>
      </p:ext>
    </p:extLst>
  </p:cSld>
  <p:clrMapOvr>
    <a:masterClrMapping/>
  </p:clrMapOvr>
</p:sld>
</file>

<file path=ppt/theme/theme1.xml><?xml version="1.0" encoding="utf-8"?>
<a:theme xmlns:a="http://schemas.openxmlformats.org/drawingml/2006/main" name="JuxtaposeVTI">
  <a:themeElements>
    <a:clrScheme name="AnalogousFromRegularSeedRightStep">
      <a:dk1>
        <a:srgbClr val="000000"/>
      </a:dk1>
      <a:lt1>
        <a:srgbClr val="FFFFFF"/>
      </a:lt1>
      <a:dk2>
        <a:srgbClr val="1B2430"/>
      </a:dk2>
      <a:lt2>
        <a:srgbClr val="F3F0F1"/>
      </a:lt2>
      <a:accent1>
        <a:srgbClr val="46B290"/>
      </a:accent1>
      <a:accent2>
        <a:srgbClr val="3BA5B1"/>
      </a:accent2>
      <a:accent3>
        <a:srgbClr val="4D86C3"/>
      </a:accent3>
      <a:accent4>
        <a:srgbClr val="3E46B3"/>
      </a:accent4>
      <a:accent5>
        <a:srgbClr val="764DC3"/>
      </a:accent5>
      <a:accent6>
        <a:srgbClr val="963BB1"/>
      </a:accent6>
      <a:hlink>
        <a:srgbClr val="BF3F67"/>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137</TotalTime>
  <Words>229</Words>
  <Application>Microsoft Office PowerPoint</Application>
  <PresentationFormat>Widescreen</PresentationFormat>
  <Paragraphs>30</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Aptos Display</vt:lpstr>
      <vt:lpstr>Arial</vt:lpstr>
      <vt:lpstr>Franklin Gothic Demi Cond</vt:lpstr>
      <vt:lpstr>Franklin Gothic Medium</vt:lpstr>
      <vt:lpstr>Wingdings</vt:lpstr>
      <vt:lpstr>JuxtaposeVTI</vt:lpstr>
      <vt:lpstr>Analysis for Increasing the profit in Second- Hand Car Market</vt:lpstr>
      <vt:lpstr>Business Problem</vt:lpstr>
      <vt:lpstr>PowerPoint Presentation</vt:lpstr>
      <vt:lpstr>PowerPoint Presentation</vt:lpstr>
      <vt:lpstr>Future  aspects</vt:lpstr>
      <vt:lpstr>Conclusion</vt:lpstr>
      <vt:lpstr>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for Increasing the profit in Second Hard Car Market</dc:title>
  <dc:creator>avigyan kundu</dc:creator>
  <cp:lastModifiedBy>avigyan kundu</cp:lastModifiedBy>
  <cp:revision>2</cp:revision>
  <dcterms:created xsi:type="dcterms:W3CDTF">2024-02-27T13:31:23Z</dcterms:created>
  <dcterms:modified xsi:type="dcterms:W3CDTF">2024-02-28T07:20:33Z</dcterms:modified>
</cp:coreProperties>
</file>