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5" r:id="rId4"/>
    <p:sldId id="258" r:id="rId5"/>
    <p:sldId id="270" r:id="rId6"/>
    <p:sldId id="259" r:id="rId7"/>
    <p:sldId id="260" r:id="rId8"/>
    <p:sldId id="271" r:id="rId9"/>
    <p:sldId id="262" r:id="rId10"/>
    <p:sldId id="261" r:id="rId11"/>
    <p:sldId id="269" r:id="rId12"/>
    <p:sldId id="263" r:id="rId13"/>
    <p:sldId id="273" r:id="rId14"/>
    <p:sldId id="278" r:id="rId15"/>
    <p:sldId id="264" r:id="rId16"/>
    <p:sldId id="266" r:id="rId17"/>
    <p:sldId id="267" r:id="rId18"/>
    <p:sldId id="272" r:id="rId19"/>
    <p:sldId id="274" r:id="rId20"/>
    <p:sldId id="279" r:id="rId21"/>
    <p:sldId id="280" r:id="rId22"/>
    <p:sldId id="268" r:id="rId23"/>
    <p:sldId id="275" r:id="rId24"/>
    <p:sldId id="276" r:id="rId25"/>
    <p:sldId id="281" r:id="rId26"/>
    <p:sldId id="277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tam Harchol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781" autoAdjust="0"/>
  </p:normalViewPr>
  <p:slideViewPr>
    <p:cSldViewPr>
      <p:cViewPr varScale="1">
        <p:scale>
          <a:sx n="85" d="100"/>
          <a:sy n="85" d="100"/>
        </p:scale>
        <p:origin x="-72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94A1F-FF96-AA4D-B83D-F84A76C1FBE7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415FE-E8C0-2448-897C-4E589026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15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17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4B4B47-412D-4CF0-BFD2-BAEB3384D1AE}" type="datetimeFigureOut">
              <a:rPr lang="he-IL" smtClean="0"/>
              <a:pPr/>
              <a:t>ב'/ניסן/תשע"ג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18160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17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481E071-7B23-4208-B2E4-ED941288140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96556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1E071-7B23-4208-B2E4-ED9412881408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5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1E071-7B23-4208-B2E4-ED9412881408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411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214422"/>
            <a:ext cx="6429420" cy="1643074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1921768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  <p:sp>
        <p:nvSpPr>
          <p:cNvPr id="4" name="Round Same Side Corner Rectangle 3"/>
          <p:cNvSpPr/>
          <p:nvPr userDrawn="1"/>
        </p:nvSpPr>
        <p:spPr>
          <a:xfrm rot="5400000">
            <a:off x="2754052" y="-1557300"/>
            <a:ext cx="1656184" cy="7164288"/>
          </a:xfrm>
          <a:prstGeom prst="round2SameRect">
            <a:avLst>
              <a:gd name="adj1" fmla="val 8147"/>
              <a:gd name="adj2" fmla="val 0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9472-648B-8C40-BE7D-C09C48CDBC03}" type="datetime1">
              <a:rPr lang="en-US" smtClean="0"/>
              <a:t>3/13/2013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9382-02CC-CD44-B21B-8255F9522EEE}" type="datetime1">
              <a:rPr lang="en-US" smtClean="0"/>
              <a:t>3/13/2013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/>
          <a:lstStyle>
            <a:lvl1pPr>
              <a:lnSpc>
                <a:spcPct val="90000"/>
              </a:lnSpc>
              <a:spcAft>
                <a:spcPts val="1200"/>
              </a:spcAft>
              <a:defRPr/>
            </a:lvl1pPr>
            <a:lvl2pPr>
              <a:lnSpc>
                <a:spcPct val="90000"/>
              </a:lnSpc>
              <a:spcAft>
                <a:spcPts val="1200"/>
              </a:spcAft>
              <a:defRPr/>
            </a:lvl2pPr>
            <a:lvl3pPr>
              <a:lnSpc>
                <a:spcPct val="90000"/>
              </a:lnSpc>
              <a:spcAft>
                <a:spcPts val="1200"/>
              </a:spcAft>
              <a:defRPr/>
            </a:lvl3pPr>
            <a:lvl4pPr>
              <a:lnSpc>
                <a:spcPct val="90000"/>
              </a:lnSpc>
              <a:spcAft>
                <a:spcPts val="1200"/>
              </a:spcAft>
              <a:defRPr/>
            </a:lvl4pPr>
            <a:lvl5pPr>
              <a:lnSpc>
                <a:spcPct val="9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E85A-E638-2340-8BD9-7BD1F7E8AA06}" type="datetime1">
              <a:rPr lang="en-US" smtClean="0"/>
              <a:t>3/13/2013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09383A44-8CEE-491E-A025-750DE26126E7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E08F-9F6C-E348-87CC-1C4A98B299C1}" type="datetime1">
              <a:rPr lang="en-US" smtClean="0"/>
              <a:t>3/13/2013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E42D-4E68-8544-BFF3-C9E256A0BD69}" type="datetime1">
              <a:rPr lang="en-US" smtClean="0"/>
              <a:t>3/13/2013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9767-295F-8449-B909-C6B7B07C2FEC}" type="datetime1">
              <a:rPr lang="en-US" smtClean="0"/>
              <a:t>3/13/2013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857256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C81B-A33E-F442-B634-87B8EBF54CBD}" type="datetime1">
              <a:rPr lang="en-US" smtClean="0"/>
              <a:t>3/13/2013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09383A44-8CEE-491E-A025-750DE26126E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069B-629B-7948-9881-4DE7B6E49216}" type="datetime1">
              <a:rPr lang="en-US" smtClean="0"/>
              <a:t>3/13/2013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4546-2A65-4C4C-AD3C-A3153FEDFC52}" type="datetime1">
              <a:rPr lang="en-US" smtClean="0"/>
              <a:t>3/13/2013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BE96-7160-BD4D-9204-43817BC60E75}" type="datetime1">
              <a:rPr lang="en-US" smtClean="0"/>
              <a:t>3/13/2013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0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B51A8B-9B32-5947-A56C-E1556EDE42A7}" type="datetime1">
              <a:rPr lang="en-US" smtClean="0"/>
              <a:t>3/13/2013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0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fld id="{09383A44-8CEE-491E-A025-750DE26126E7}" type="slidenum">
              <a:rPr lang="he-IL" smtClean="0"/>
              <a:pPr algn="l"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downloads/mininet/mininet/mininet-2.0.0-113012-amd64-ovf.zi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tp://ftp.idc.ac.il/Pub/courses/cs/OperationSystems/Ubuntu%20Development.ra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hinkpython.com/" TargetMode="External"/><Relationship Id="rId2" Type="http://schemas.openxmlformats.org/officeDocument/2006/relationships/hyperlink" Target="http://www.python.org/do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MiniNet</a:t>
            </a:r>
            <a:r>
              <a:rPr lang="en-US" sz="3600" dirty="0" smtClean="0"/>
              <a:t>: Enterprise </a:t>
            </a:r>
            <a:r>
              <a:rPr lang="en-US" sz="3600" dirty="0" err="1" smtClean="0"/>
              <a:t>OpenFlow</a:t>
            </a:r>
            <a:r>
              <a:rPr lang="en-US" sz="3600" dirty="0" smtClean="0"/>
              <a:t> Network on Your Laptop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MiniNet</a:t>
            </a:r>
            <a:r>
              <a:rPr lang="en-US" dirty="0" smtClean="0"/>
              <a:t> Tutorial</a:t>
            </a:r>
          </a:p>
          <a:p>
            <a:endParaRPr lang="en-US" sz="2400" dirty="0" smtClean="0"/>
          </a:p>
          <a:p>
            <a:r>
              <a:rPr lang="en-US" sz="2400" dirty="0" smtClean="0"/>
              <a:t>Spring 2013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856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TcpDump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tcpdump</a:t>
            </a:r>
            <a:r>
              <a:rPr lang="en-US" sz="2400" dirty="0" smtClean="0"/>
              <a:t> is a </a:t>
            </a:r>
            <a:r>
              <a:rPr lang="en-US" sz="2400" dirty="0" err="1" smtClean="0"/>
              <a:t>unix</a:t>
            </a:r>
            <a:r>
              <a:rPr lang="en-US" sz="2400" dirty="0" smtClean="0"/>
              <a:t> command-line tool for packet sniffing and capturing</a:t>
            </a:r>
          </a:p>
          <a:p>
            <a:r>
              <a:rPr lang="en-US" sz="2400" dirty="0" smtClean="0"/>
              <a:t>It is highly customizable and very easy to use</a:t>
            </a:r>
          </a:p>
          <a:p>
            <a:r>
              <a:rPr lang="en-US" sz="2400" dirty="0" smtClean="0"/>
              <a:t>We will use </a:t>
            </a:r>
            <a:r>
              <a:rPr lang="en-US" sz="2400" b="1" dirty="0" err="1" smtClean="0"/>
              <a:t>tcpdump</a:t>
            </a:r>
            <a:r>
              <a:rPr lang="en-US" sz="2400" dirty="0" smtClean="0"/>
              <a:t> to capture traffic in our </a:t>
            </a:r>
            <a:r>
              <a:rPr lang="en-US" sz="2400" dirty="0" err="1" smtClean="0"/>
              <a:t>mininet</a:t>
            </a:r>
            <a:r>
              <a:rPr lang="en-US" sz="2400" dirty="0" smtClean="0"/>
              <a:t> network, in order to verify that things work as expected</a:t>
            </a:r>
          </a:p>
          <a:p>
            <a:endParaRPr lang="en-US" sz="2400" dirty="0"/>
          </a:p>
          <a:p>
            <a:r>
              <a:rPr lang="en-US" sz="2400" dirty="0" smtClean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10</a:t>
            </a:fld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57"/>
          <a:stretch/>
        </p:blipFill>
        <p:spPr bwMode="auto">
          <a:xfrm>
            <a:off x="1066800" y="4365104"/>
            <a:ext cx="7010400" cy="215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44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ping</a:t>
            </a:r>
            <a:r>
              <a:rPr lang="en-US" sz="2400" dirty="0" smtClean="0"/>
              <a:t> sends ICMP echo request and waits for response</a:t>
            </a:r>
          </a:p>
          <a:p>
            <a:r>
              <a:rPr lang="en-US" sz="2400" dirty="0" smtClean="0"/>
              <a:t>Useful for quickly testing your network</a:t>
            </a:r>
          </a:p>
          <a:p>
            <a:endParaRPr lang="en-US" sz="2400" dirty="0"/>
          </a:p>
          <a:p>
            <a:r>
              <a:rPr lang="en-US" sz="2400" dirty="0" smtClean="0"/>
              <a:t>Example: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11</a:t>
            </a:fld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252663" y="3573016"/>
            <a:ext cx="4638675" cy="190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1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hping3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hping</a:t>
            </a:r>
            <a:r>
              <a:rPr lang="en-US" sz="2400" dirty="0" smtClean="0"/>
              <a:t> (or </a:t>
            </a:r>
            <a:r>
              <a:rPr lang="en-US" sz="2400" b="1" dirty="0" smtClean="0"/>
              <a:t>hping3</a:t>
            </a:r>
            <a:r>
              <a:rPr lang="en-US" sz="2400" dirty="0" smtClean="0"/>
              <a:t>) is a command-line tool for generating traffic</a:t>
            </a:r>
          </a:p>
          <a:p>
            <a:r>
              <a:rPr lang="en-US" sz="2400" dirty="0" smtClean="0"/>
              <a:t>It can also modify and spoof layers 3/4 header fields</a:t>
            </a:r>
          </a:p>
          <a:p>
            <a:endParaRPr lang="en-US" sz="300" dirty="0"/>
          </a:p>
          <a:p>
            <a:r>
              <a:rPr lang="en-US" sz="2400" dirty="0" smtClean="0"/>
              <a:t>Example: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12</a:t>
            </a:fld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75"/>
          <a:stretch/>
        </p:blipFill>
        <p:spPr bwMode="auto">
          <a:xfrm>
            <a:off x="566339" y="2763917"/>
            <a:ext cx="8011323" cy="318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0241" y="6093296"/>
            <a:ext cx="79422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b="1" dirty="0" smtClean="0"/>
              <a:t>hping3</a:t>
            </a:r>
            <a:r>
              <a:rPr lang="en-US" sz="1600" dirty="0" smtClean="0"/>
              <a:t> is not installed by default on the </a:t>
            </a:r>
            <a:r>
              <a:rPr lang="en-US" sz="1600" dirty="0" err="1" smtClean="0"/>
              <a:t>mininet</a:t>
            </a:r>
            <a:r>
              <a:rPr lang="en-US" sz="1600" dirty="0" smtClean="0"/>
              <a:t> VM. You should install it using the command:</a:t>
            </a:r>
          </a:p>
          <a:p>
            <a:pPr algn="l" rtl="0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apt-get install hping3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7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(Secure Shell)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ssh</a:t>
            </a:r>
            <a:r>
              <a:rPr lang="en-US" sz="2400" dirty="0" smtClean="0"/>
              <a:t> is a tool for secure shell connection between </a:t>
            </a:r>
            <a:r>
              <a:rPr lang="en-US" sz="2400" dirty="0" err="1" smtClean="0"/>
              <a:t>unix</a:t>
            </a:r>
            <a:r>
              <a:rPr lang="en-US" sz="2400" dirty="0" smtClean="0"/>
              <a:t> machines</a:t>
            </a:r>
          </a:p>
          <a:p>
            <a:r>
              <a:rPr lang="en-US" sz="2400" dirty="0" smtClean="0"/>
              <a:t>Native in Linux</a:t>
            </a:r>
          </a:p>
          <a:p>
            <a:r>
              <a:rPr lang="en-US" sz="2400" dirty="0" smtClean="0"/>
              <a:t>In windows can be found in Cygwin project</a:t>
            </a:r>
          </a:p>
          <a:p>
            <a:r>
              <a:rPr lang="en-US" sz="2400" dirty="0" smtClean="0"/>
              <a:t>We will use </a:t>
            </a:r>
            <a:r>
              <a:rPr lang="en-US" sz="2400" b="1" dirty="0" err="1" smtClean="0"/>
              <a:t>ssh</a:t>
            </a:r>
            <a:r>
              <a:rPr lang="en-US" sz="2400" dirty="0" smtClean="0"/>
              <a:t> to connect to the </a:t>
            </a:r>
            <a:r>
              <a:rPr lang="en-US" sz="2400" dirty="0" err="1" smtClean="0"/>
              <a:t>mininet</a:t>
            </a:r>
            <a:r>
              <a:rPr lang="en-US" sz="2400" dirty="0" smtClean="0"/>
              <a:t> machine and work with it</a:t>
            </a:r>
          </a:p>
          <a:p>
            <a:endParaRPr lang="en-US" sz="1050" dirty="0" smtClean="0"/>
          </a:p>
          <a:p>
            <a:r>
              <a:rPr lang="en-US" sz="2400" dirty="0" smtClean="0"/>
              <a:t>Example: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13</a:t>
            </a:fld>
            <a:endParaRPr lang="he-I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15"/>
          <a:stretch/>
        </p:blipFill>
        <p:spPr bwMode="auto">
          <a:xfrm>
            <a:off x="2400152" y="4365104"/>
            <a:ext cx="6115050" cy="201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3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SCP (Secure Copy)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scp</a:t>
            </a:r>
            <a:r>
              <a:rPr lang="en-US" sz="2400" b="1" dirty="0" smtClean="0"/>
              <a:t> </a:t>
            </a:r>
            <a:r>
              <a:rPr lang="en-US" sz="2400" dirty="0" smtClean="0"/>
              <a:t>uses </a:t>
            </a:r>
            <a:r>
              <a:rPr lang="en-US" sz="2400" b="1" dirty="0" err="1" smtClean="0"/>
              <a:t>ssh</a:t>
            </a:r>
            <a:r>
              <a:rPr lang="en-US" sz="2400" dirty="0" smtClean="0"/>
              <a:t> to securely transfer files between hosts</a:t>
            </a:r>
          </a:p>
          <a:p>
            <a:r>
              <a:rPr lang="en-US" sz="2400" dirty="0" smtClean="0"/>
              <a:t>We will use </a:t>
            </a:r>
            <a:r>
              <a:rPr lang="en-US" sz="2400" b="1" dirty="0" err="1" smtClean="0"/>
              <a:t>scp</a:t>
            </a:r>
            <a:r>
              <a:rPr lang="en-US" sz="2400" dirty="0" smtClean="0"/>
              <a:t> to transfer files to/from the </a:t>
            </a:r>
            <a:r>
              <a:rPr lang="en-US" sz="2400" dirty="0" err="1" smtClean="0"/>
              <a:t>mininet</a:t>
            </a:r>
            <a:r>
              <a:rPr lang="en-US" sz="2400" dirty="0" smtClean="0"/>
              <a:t> machine</a:t>
            </a:r>
          </a:p>
          <a:p>
            <a:endParaRPr lang="en-US" sz="2400" dirty="0" smtClean="0"/>
          </a:p>
          <a:p>
            <a:r>
              <a:rPr lang="en-US" sz="2400" dirty="0" smtClean="0"/>
              <a:t>Example: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14</a:t>
            </a:fld>
            <a:endParaRPr lang="he-IL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83"/>
          <a:stretch/>
        </p:blipFill>
        <p:spPr bwMode="auto">
          <a:xfrm>
            <a:off x="629816" y="3233316"/>
            <a:ext cx="7884368" cy="243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5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Virtual Machine Player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MiniNet</a:t>
            </a:r>
            <a:r>
              <a:rPr lang="en-US" sz="2400" dirty="0" smtClean="0"/>
              <a:t> comes as a virtual machine image, which can be </a:t>
            </a:r>
            <a:r>
              <a:rPr lang="en-US" sz="2400" dirty="0" err="1" smtClean="0"/>
              <a:t>excuted</a:t>
            </a:r>
            <a:r>
              <a:rPr lang="en-US" sz="2400" dirty="0" smtClean="0"/>
              <a:t> using any virtual machine player that supports OVF </a:t>
            </a:r>
            <a:r>
              <a:rPr lang="en-US" sz="1600" dirty="0" smtClean="0"/>
              <a:t>(Open Virtualization Format)</a:t>
            </a:r>
            <a:endParaRPr lang="en-US" sz="2000" dirty="0" smtClean="0"/>
          </a:p>
          <a:p>
            <a:r>
              <a:rPr lang="en-US" sz="2400" dirty="0" smtClean="0"/>
              <a:t>We recommend </a:t>
            </a:r>
            <a:r>
              <a:rPr lang="en-US" sz="2400" b="1" dirty="0" err="1" smtClean="0"/>
              <a:t>VMWare</a:t>
            </a:r>
            <a:r>
              <a:rPr lang="en-US" sz="2400" b="1" dirty="0" smtClean="0"/>
              <a:t> Player</a:t>
            </a:r>
            <a:r>
              <a:rPr lang="en-US" sz="2400" dirty="0" smtClean="0"/>
              <a:t> </a:t>
            </a:r>
            <a:r>
              <a:rPr lang="en-US" sz="1800" dirty="0" smtClean="0"/>
              <a:t>or </a:t>
            </a:r>
            <a:r>
              <a:rPr lang="en-US" sz="1800" b="1" dirty="0" smtClean="0"/>
              <a:t>Oracle </a:t>
            </a:r>
            <a:r>
              <a:rPr lang="en-US" sz="1800" b="1" dirty="0" err="1" smtClean="0"/>
              <a:t>VirtualBox</a:t>
            </a:r>
            <a:endParaRPr lang="en-US" sz="1800" dirty="0" smtClean="0"/>
          </a:p>
          <a:p>
            <a:pPr lvl="1"/>
            <a:r>
              <a:rPr lang="en-US" sz="2000" dirty="0" smtClean="0"/>
              <a:t>Both are </a:t>
            </a:r>
            <a:r>
              <a:rPr lang="en-US" sz="2000" dirty="0" err="1" smtClean="0"/>
              <a:t>freewares</a:t>
            </a:r>
            <a:endParaRPr lang="en-US" sz="2000" dirty="0" smtClean="0"/>
          </a:p>
          <a:p>
            <a:pPr lvl="1"/>
            <a:r>
              <a:rPr lang="en-US" sz="2000" dirty="0" smtClean="0"/>
              <a:t>Both take about a minute to install</a:t>
            </a:r>
          </a:p>
          <a:p>
            <a:pPr lvl="2"/>
            <a:r>
              <a:rPr lang="en-US" sz="1600" dirty="0" err="1" smtClean="0"/>
              <a:t>VMWare</a:t>
            </a:r>
            <a:r>
              <a:rPr lang="en-US" sz="1600" dirty="0" smtClean="0"/>
              <a:t> Player is easier to configure</a:t>
            </a:r>
          </a:p>
          <a:p>
            <a:pPr lvl="1"/>
            <a:r>
              <a:rPr lang="en-US" sz="2000" dirty="0" err="1" smtClean="0"/>
              <a:t>VMWare</a:t>
            </a:r>
            <a:r>
              <a:rPr lang="en-US" sz="2000" dirty="0" smtClean="0"/>
              <a:t> Player is available for Windows and Linux</a:t>
            </a:r>
          </a:p>
          <a:p>
            <a:pPr lvl="1"/>
            <a:r>
              <a:rPr lang="en-US" sz="2000" dirty="0" err="1" smtClean="0"/>
              <a:t>VirtualBox</a:t>
            </a:r>
            <a:r>
              <a:rPr lang="en-US" sz="2000" dirty="0" smtClean="0"/>
              <a:t> is available for Windows, Linux and Mac</a:t>
            </a:r>
          </a:p>
          <a:p>
            <a:pPr lvl="1"/>
            <a:r>
              <a:rPr lang="en-US" sz="2000" dirty="0" smtClean="0"/>
              <a:t>Mac users can also use </a:t>
            </a:r>
            <a:r>
              <a:rPr lang="en-US" sz="2000" dirty="0" err="1" smtClean="0"/>
              <a:t>VMWare</a:t>
            </a:r>
            <a:r>
              <a:rPr lang="en-US" sz="2000" dirty="0" smtClean="0"/>
              <a:t> Fusion</a:t>
            </a:r>
          </a:p>
          <a:p>
            <a:r>
              <a:rPr lang="en-US" sz="2400" dirty="0" err="1"/>
              <a:t>MiniNet</a:t>
            </a:r>
            <a:r>
              <a:rPr lang="en-US" sz="2400" dirty="0"/>
              <a:t> can also be installed natively on </a:t>
            </a:r>
            <a:r>
              <a:rPr lang="en-US" sz="2400" dirty="0" smtClean="0"/>
              <a:t>Linux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15</a:t>
            </a:fld>
            <a:endParaRPr lang="he-IL" dirty="0"/>
          </a:p>
        </p:txBody>
      </p:sp>
      <p:pic>
        <p:nvPicPr>
          <p:cNvPr id="6146" name="Picture 2" descr="http://2.bp.blogspot.com/-N87J5z-AL6A/T1MigywgOxI/AAAAAAAAA7g/bIMC-RAxq88/s1600/VMware-Player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309" y="5013176"/>
            <a:ext cx="1319719" cy="131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oracle.com/ocom/groups/public/@otn/documents/digitalasset/1766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" t="402" r="-1"/>
          <a:stretch/>
        </p:blipFill>
        <p:spPr bwMode="auto">
          <a:xfrm>
            <a:off x="7562157" y="3717032"/>
            <a:ext cx="1078100" cy="110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3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MiniNet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Download </a:t>
            </a:r>
            <a:r>
              <a:rPr lang="en-US" sz="2400" dirty="0" err="1" smtClean="0"/>
              <a:t>MiniNet</a:t>
            </a:r>
            <a:r>
              <a:rPr lang="en-US" sz="2400" dirty="0" smtClean="0"/>
              <a:t> </a:t>
            </a:r>
            <a:r>
              <a:rPr lang="en-US" sz="2400" dirty="0"/>
              <a:t>OVF image from here:</a:t>
            </a:r>
            <a:br>
              <a:rPr lang="en-US" sz="2400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github.com/downloads/mininet/mininet/mininet-2.0.0-113012-amd64-ovf.zip</a:t>
            </a:r>
            <a:endParaRPr lang="en-US" sz="1600" dirty="0" smtClean="0"/>
          </a:p>
          <a:p>
            <a:r>
              <a:rPr lang="en-US" sz="2400" dirty="0" smtClean="0"/>
              <a:t>Unzip and import/open using the virtual machine player</a:t>
            </a:r>
          </a:p>
          <a:p>
            <a:pPr lvl="1"/>
            <a:r>
              <a:rPr lang="en-US" sz="2000" dirty="0" smtClean="0"/>
              <a:t>Make sure that the network interface of the virtual machine is set to use NAT</a:t>
            </a:r>
          </a:p>
          <a:p>
            <a:pPr lvl="2"/>
            <a:r>
              <a:rPr lang="en-US" sz="1600" dirty="0" smtClean="0"/>
              <a:t>In </a:t>
            </a:r>
            <a:r>
              <a:rPr lang="en-US" sz="1600" dirty="0" err="1" smtClean="0"/>
              <a:t>VirtualBox</a:t>
            </a:r>
            <a:r>
              <a:rPr lang="en-US" sz="1600" dirty="0" smtClean="0"/>
              <a:t>, NAT does not allow</a:t>
            </a:r>
            <a:br>
              <a:rPr lang="en-US" sz="1600" dirty="0" smtClean="0"/>
            </a:br>
            <a:r>
              <a:rPr lang="en-US" sz="1600" dirty="0" smtClean="0"/>
              <a:t>host-guest communication, use </a:t>
            </a:r>
            <a:br>
              <a:rPr lang="en-US" sz="1600" dirty="0" smtClean="0"/>
            </a:br>
            <a:r>
              <a:rPr lang="en-US" sz="1600" dirty="0" smtClean="0"/>
              <a:t>"Host Only" instead</a:t>
            </a:r>
          </a:p>
          <a:p>
            <a:pPr lvl="1"/>
            <a:r>
              <a:rPr lang="en-US" sz="2000" dirty="0" smtClean="0"/>
              <a:t>When asked about the source of </a:t>
            </a:r>
            <a:br>
              <a:rPr lang="en-US" sz="2000" dirty="0" smtClean="0"/>
            </a:br>
            <a:r>
              <a:rPr lang="en-US" sz="2000" dirty="0" smtClean="0"/>
              <a:t>the image, answer "I copied it"</a:t>
            </a:r>
          </a:p>
          <a:p>
            <a:r>
              <a:rPr lang="en-US" sz="2400" dirty="0" smtClean="0"/>
              <a:t>Start the virtual machine – </a:t>
            </a:r>
            <a:br>
              <a:rPr lang="en-US" sz="2400" dirty="0" smtClean="0"/>
            </a:br>
            <a:r>
              <a:rPr lang="en-US" sz="2400" dirty="0" smtClean="0"/>
              <a:t>You have </a:t>
            </a:r>
            <a:r>
              <a:rPr lang="en-US" sz="2400" dirty="0" err="1" smtClean="0"/>
              <a:t>MiniNet</a:t>
            </a:r>
            <a:r>
              <a:rPr lang="en-US" sz="2400" dirty="0" smtClean="0"/>
              <a:t>!</a:t>
            </a:r>
          </a:p>
          <a:p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16</a:t>
            </a:fld>
            <a:endParaRPr lang="he-I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0968"/>
            <a:ext cx="3905145" cy="342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21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 Management Machine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mininet</a:t>
            </a:r>
            <a:r>
              <a:rPr lang="en-US" sz="2000" dirty="0" smtClean="0"/>
              <a:t> machine is a </a:t>
            </a:r>
            <a:r>
              <a:rPr lang="en-US" sz="2000" dirty="0" err="1" smtClean="0"/>
              <a:t>linux</a:t>
            </a:r>
            <a:r>
              <a:rPr lang="en-US" sz="2000" dirty="0" smtClean="0"/>
              <a:t> server. We will control it remotely using </a:t>
            </a:r>
            <a:r>
              <a:rPr lang="en-US" sz="2000" b="1" dirty="0" err="1" smtClean="0"/>
              <a:t>ssh</a:t>
            </a:r>
            <a:endParaRPr lang="en-US" sz="2000" b="1" dirty="0" smtClean="0"/>
          </a:p>
          <a:p>
            <a:r>
              <a:rPr lang="en-US" sz="2000" dirty="0" smtClean="0"/>
              <a:t>Linux and OS-X has </a:t>
            </a:r>
            <a:r>
              <a:rPr lang="en-US" sz="2000" dirty="0" err="1" smtClean="0"/>
              <a:t>ssh</a:t>
            </a:r>
            <a:r>
              <a:rPr lang="en-US" sz="2000" dirty="0" smtClean="0"/>
              <a:t> natively and therefore do not need anything else</a:t>
            </a:r>
          </a:p>
          <a:p>
            <a:r>
              <a:rPr lang="en-US" sz="2000" dirty="0" smtClean="0"/>
              <a:t>Windows users:</a:t>
            </a:r>
          </a:p>
          <a:p>
            <a:pPr lvl="1"/>
            <a:r>
              <a:rPr lang="en-US" sz="1800" dirty="0" smtClean="0"/>
              <a:t>Option 1: Install Cygwin (cygwin.com)</a:t>
            </a:r>
          </a:p>
          <a:p>
            <a:pPr lvl="1"/>
            <a:r>
              <a:rPr lang="en-US" sz="1800" dirty="0" smtClean="0"/>
              <a:t>Option 2: Install a Linux VM with GUI:</a:t>
            </a:r>
          </a:p>
          <a:p>
            <a:pPr lvl="2"/>
            <a:r>
              <a:rPr lang="en-US" sz="1800" dirty="0" smtClean="0"/>
              <a:t>Download a ready-to-use </a:t>
            </a:r>
            <a:r>
              <a:rPr lang="en-US" sz="1800" dirty="0" err="1" smtClean="0"/>
              <a:t>VMWare</a:t>
            </a:r>
            <a:r>
              <a:rPr lang="en-US" sz="1800" dirty="0" smtClean="0"/>
              <a:t> image from here: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200" dirty="0">
                <a:hlinkClick r:id="rId2" invalidUrl="ftp://ftp.idc.ac.il/Pub/courses/cs/OperationSystems/Ubuntu Development.rar"/>
              </a:rPr>
              <a:t>ftp://</a:t>
            </a:r>
            <a:r>
              <a:rPr lang="en-US" sz="1200" dirty="0" smtClean="0">
                <a:hlinkClick r:id="rId2" invalidUrl="ftp://ftp.idc.ac.il/Pub/courses/cs/OperationSystems/Ubuntu Development.rar"/>
              </a:rPr>
              <a:t>ftp.idc.ac.il/Pub/courses/cs/OperationSystems/Ubuntu%20Development.rar</a:t>
            </a:r>
            <a:endParaRPr lang="en-US" sz="1100" dirty="0" smtClean="0"/>
          </a:p>
          <a:p>
            <a:pPr lvl="3"/>
            <a:r>
              <a:rPr lang="en-US" sz="1600" dirty="0" smtClean="0"/>
              <a:t>Alternatively, just get a clean installation disk of a </a:t>
            </a:r>
            <a:r>
              <a:rPr lang="en-US" sz="1600" dirty="0" err="1" smtClean="0"/>
              <a:t>linux</a:t>
            </a:r>
            <a:r>
              <a:rPr lang="en-US" sz="1600" dirty="0" smtClean="0"/>
              <a:t> distribution and install it in a virtual machine</a:t>
            </a:r>
          </a:p>
          <a:p>
            <a:pPr lvl="2"/>
            <a:r>
              <a:rPr lang="en-US" sz="1800" dirty="0" err="1" smtClean="0"/>
              <a:t>Unrar</a:t>
            </a:r>
            <a:r>
              <a:rPr lang="en-US" sz="1800" dirty="0" smtClean="0"/>
              <a:t> and import/open using the virtual machine player</a:t>
            </a:r>
          </a:p>
          <a:p>
            <a:pPr lvl="2"/>
            <a:r>
              <a:rPr lang="en-US" sz="1800" dirty="0" err="1" smtClean="0"/>
              <a:t>VMWare</a:t>
            </a:r>
            <a:r>
              <a:rPr lang="en-US" sz="1800" dirty="0" smtClean="0"/>
              <a:t> users: When </a:t>
            </a:r>
            <a:r>
              <a:rPr lang="en-US" sz="1800" dirty="0"/>
              <a:t>asked about the source of the image, answer "I copied it</a:t>
            </a:r>
            <a:r>
              <a:rPr lang="en-US" sz="1800" dirty="0" smtClean="0"/>
              <a:t>"</a:t>
            </a:r>
          </a:p>
          <a:p>
            <a:pPr lvl="2"/>
            <a:r>
              <a:rPr lang="en-US" sz="1800" dirty="0" smtClean="0"/>
              <a:t>Start the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17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49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</a:t>
            </a:r>
            <a:r>
              <a:rPr lang="en-US" dirty="0" err="1" smtClean="0"/>
              <a:t>MiniNet</a:t>
            </a:r>
            <a:r>
              <a:rPr lang="en-US" dirty="0" smtClean="0"/>
              <a:t>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Start both VMs</a:t>
            </a:r>
          </a:p>
          <a:p>
            <a:r>
              <a:rPr lang="en-US" sz="2400" dirty="0" smtClean="0"/>
              <a:t>In the </a:t>
            </a:r>
            <a:r>
              <a:rPr lang="en-US" sz="2400" dirty="0" err="1" smtClean="0"/>
              <a:t>mininet</a:t>
            </a:r>
            <a:r>
              <a:rPr lang="en-US" sz="2400" dirty="0" smtClean="0"/>
              <a:t> VM, login using the user/pass </a:t>
            </a:r>
            <a:r>
              <a:rPr lang="en-US" sz="2400" b="1" dirty="0" err="1" smtClean="0"/>
              <a:t>mininet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mininet</a:t>
            </a:r>
            <a:r>
              <a:rPr lang="en-US" sz="2400" dirty="0" smtClean="0"/>
              <a:t>, then run </a:t>
            </a:r>
            <a:r>
              <a:rPr lang="en-US" sz="2400" b="1" dirty="0" err="1" smtClean="0"/>
              <a:t>ifconfig</a:t>
            </a:r>
            <a:r>
              <a:rPr lang="en-US" sz="2400" dirty="0" smtClean="0"/>
              <a:t> to find the IP address of the </a:t>
            </a:r>
            <a:r>
              <a:rPr lang="en-US" sz="2400" dirty="0" err="1" smtClean="0"/>
              <a:t>mininet</a:t>
            </a:r>
            <a:r>
              <a:rPr lang="en-US" sz="2400" dirty="0" smtClean="0"/>
              <a:t> machine</a:t>
            </a:r>
            <a:endParaRPr lang="en-US" sz="2400" b="1" dirty="0" smtClean="0"/>
          </a:p>
          <a:p>
            <a:r>
              <a:rPr lang="en-US" sz="2400" dirty="0" smtClean="0"/>
              <a:t>In the GUI Linux VM (or in your native </a:t>
            </a:r>
            <a:r>
              <a:rPr lang="en-US" sz="2400" dirty="0" err="1" smtClean="0"/>
              <a:t>linux</a:t>
            </a:r>
            <a:r>
              <a:rPr lang="en-US" sz="2400" dirty="0" smtClean="0"/>
              <a:t> machine), open a Terminal window (in Mac, open </a:t>
            </a:r>
            <a:r>
              <a:rPr lang="en-US" sz="2400" dirty="0" err="1" smtClean="0"/>
              <a:t>Xterm</a:t>
            </a:r>
            <a:r>
              <a:rPr lang="en-US" sz="2400" dirty="0" smtClean="0"/>
              <a:t> or </a:t>
            </a:r>
            <a:r>
              <a:rPr lang="en-US" sz="2400" dirty="0" err="1" smtClean="0"/>
              <a:t>XQuartz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ssh</a:t>
            </a:r>
            <a:r>
              <a:rPr lang="en-US" sz="2400" dirty="0" smtClean="0"/>
              <a:t> to the </a:t>
            </a:r>
            <a:r>
              <a:rPr lang="en-US" sz="2400" dirty="0" err="1" smtClean="0"/>
              <a:t>mininet</a:t>
            </a:r>
            <a:r>
              <a:rPr lang="en-US" sz="2400" dirty="0" smtClean="0"/>
              <a:t> machine:</a:t>
            </a:r>
            <a:br>
              <a:rPr lang="en-US" sz="2400" dirty="0" smtClean="0"/>
            </a:br>
            <a:r>
              <a:rPr lang="en-US" sz="2400" b="1" dirty="0" err="1" smtClean="0"/>
              <a:t>ssh</a:t>
            </a:r>
            <a:r>
              <a:rPr lang="en-US" sz="2400" b="1" dirty="0" smtClean="0"/>
              <a:t> -YX </a:t>
            </a:r>
            <a:r>
              <a:rPr lang="en-US" sz="2400" b="1" dirty="0" err="1" smtClean="0"/>
              <a:t>mininet</a:t>
            </a:r>
            <a:r>
              <a:rPr lang="en-US" sz="2400" b="1" dirty="0" smtClean="0"/>
              <a:t>@&lt;IP Address&gt;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when prompted for password, type: </a:t>
            </a:r>
            <a:r>
              <a:rPr lang="en-US" sz="2400" b="1" dirty="0" err="1" smtClean="0"/>
              <a:t>mininet</a:t>
            </a:r>
            <a:endParaRPr lang="en-US" sz="2400" dirty="0" smtClean="0"/>
          </a:p>
          <a:p>
            <a:pPr lvl="1"/>
            <a:r>
              <a:rPr lang="en-US" sz="1800" dirty="0" smtClean="0"/>
              <a:t>You can later setup public key exchange to avoid typing password each login</a:t>
            </a:r>
          </a:p>
          <a:p>
            <a:r>
              <a:rPr lang="en-US" sz="2400" dirty="0" smtClean="0"/>
              <a:t>You are connected!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2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MiniNet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Now that you are connected to the </a:t>
            </a:r>
            <a:r>
              <a:rPr lang="en-US" sz="2400" dirty="0" err="1" smtClean="0"/>
              <a:t>mininet</a:t>
            </a:r>
            <a:r>
              <a:rPr lang="en-US" sz="2400" dirty="0"/>
              <a:t> </a:t>
            </a:r>
            <a:r>
              <a:rPr lang="en-US" sz="2400" dirty="0" smtClean="0"/>
              <a:t>machine, you can start the simulation:</a:t>
            </a:r>
          </a:p>
          <a:p>
            <a:pPr lvl="1"/>
            <a:r>
              <a:rPr lang="en-US" sz="2000" dirty="0" smtClean="0"/>
              <a:t>Type:</a:t>
            </a:r>
            <a:br>
              <a:rPr lang="en-US" sz="2000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-c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topo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single,3 --mac --switch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ovsk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This will run </a:t>
            </a:r>
            <a:r>
              <a:rPr lang="en-US" sz="2000" dirty="0" err="1" smtClean="0"/>
              <a:t>mininet</a:t>
            </a:r>
            <a:r>
              <a:rPr lang="en-US" sz="2000" dirty="0" smtClean="0"/>
              <a:t> with the default controller (NOX), </a:t>
            </a:r>
            <a:br>
              <a:rPr lang="en-US" sz="2000" dirty="0" smtClean="0"/>
            </a:br>
            <a:r>
              <a:rPr lang="en-US" sz="2000" dirty="0" smtClean="0"/>
              <a:t>a single </a:t>
            </a:r>
            <a:r>
              <a:rPr lang="en-US" sz="2000" i="1" dirty="0" smtClean="0"/>
              <a:t>Open </a:t>
            </a:r>
            <a:r>
              <a:rPr lang="en-US" sz="2000" i="1" dirty="0" err="1" smtClean="0"/>
              <a:t>vSwitch</a:t>
            </a:r>
            <a:r>
              <a:rPr lang="en-US" sz="2000" dirty="0" smtClean="0"/>
              <a:t> switch and three hosts that are connected to it</a:t>
            </a:r>
          </a:p>
          <a:p>
            <a:pPr lvl="1"/>
            <a:r>
              <a:rPr lang="en-US" sz="2000" dirty="0" smtClean="0"/>
              <a:t>In the </a:t>
            </a:r>
            <a:r>
              <a:rPr lang="en-US" sz="2000" dirty="0" err="1" smtClean="0"/>
              <a:t>mininet</a:t>
            </a:r>
            <a:r>
              <a:rPr lang="en-US" sz="2000" dirty="0" smtClean="0"/>
              <a:t> console, type: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xterm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h1 h2 h3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This will open three terminal windows, each one for a different host</a:t>
            </a:r>
          </a:p>
          <a:p>
            <a:pPr lvl="1"/>
            <a:r>
              <a:rPr lang="en-US" sz="2000" dirty="0" smtClean="0"/>
              <a:t>In the window of host </a:t>
            </a:r>
            <a:r>
              <a:rPr lang="en-US" sz="2000" b="1" dirty="0" smtClean="0"/>
              <a:t>h1</a:t>
            </a:r>
            <a:r>
              <a:rPr lang="en-US" sz="2000" dirty="0" smtClean="0"/>
              <a:t>, type: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tcpdump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-XX -i h1-eth0</a:t>
            </a:r>
          </a:p>
          <a:p>
            <a:pPr lvl="1"/>
            <a:r>
              <a:rPr lang="en-US" sz="2000" dirty="0" smtClean="0"/>
              <a:t>In the window of host </a:t>
            </a:r>
            <a:r>
              <a:rPr lang="en-US" sz="2000" b="1" dirty="0" smtClean="0"/>
              <a:t>h2</a:t>
            </a:r>
            <a:r>
              <a:rPr lang="en-US" sz="2000" dirty="0" smtClean="0"/>
              <a:t>, type: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ping –c 4 10.0.0.1</a:t>
            </a:r>
          </a:p>
          <a:p>
            <a:pPr lvl="1"/>
            <a:r>
              <a:rPr lang="en-US" sz="2000" dirty="0" smtClean="0"/>
              <a:t>You are supposed to see the relevant ARP and ICMP packets in </a:t>
            </a:r>
            <a:r>
              <a:rPr lang="en-US" sz="2000" b="1" dirty="0" smtClean="0"/>
              <a:t>h1</a:t>
            </a:r>
            <a:r>
              <a:rPr lang="en-US" sz="2000" dirty="0" smtClean="0"/>
              <a:t> terminal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19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25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Introduction to </a:t>
            </a:r>
            <a:r>
              <a:rPr lang="en-US" sz="2400" dirty="0" err="1" smtClean="0"/>
              <a:t>mininet</a:t>
            </a:r>
            <a:endParaRPr lang="en-US" sz="2400" dirty="0" smtClean="0"/>
          </a:p>
          <a:p>
            <a:pPr>
              <a:lnSpc>
                <a:spcPct val="200000"/>
              </a:lnSpc>
            </a:pPr>
            <a:r>
              <a:rPr lang="en-US" sz="2400" dirty="0" smtClean="0"/>
              <a:t>Introduction to Python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Networking </a:t>
            </a:r>
            <a:r>
              <a:rPr lang="en-US" sz="2400" dirty="0" err="1" smtClean="0"/>
              <a:t>toolsInstalling</a:t>
            </a:r>
            <a:r>
              <a:rPr lang="en-US" sz="2400" dirty="0" smtClean="0"/>
              <a:t> </a:t>
            </a:r>
            <a:r>
              <a:rPr lang="en-US" sz="2400" dirty="0" err="1" smtClean="0"/>
              <a:t>mininet</a:t>
            </a:r>
            <a:r>
              <a:rPr lang="en-US" sz="2400" dirty="0" smtClean="0"/>
              <a:t> and its prerequisites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Write a simple </a:t>
            </a:r>
            <a:r>
              <a:rPr lang="en-US" sz="2400" dirty="0" err="1" smtClean="0"/>
              <a:t>OpenFlow</a:t>
            </a:r>
            <a:r>
              <a:rPr lang="en-US" sz="2400" dirty="0" smtClean="0"/>
              <a:t> controller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Play!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58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mininet</a:t>
            </a:r>
            <a:r>
              <a:rPr lang="en-US" dirty="0" smtClean="0"/>
              <a:t> with External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Mininet</a:t>
            </a:r>
            <a:r>
              <a:rPr lang="en-US" sz="2400" dirty="0" smtClean="0"/>
              <a:t> can also work with a controller that runs somewhere else in the network, or just outside the VM</a:t>
            </a:r>
          </a:p>
          <a:p>
            <a:r>
              <a:rPr lang="en-US" sz="2400" dirty="0" smtClean="0"/>
              <a:t>There are many choices for </a:t>
            </a:r>
            <a:r>
              <a:rPr lang="en-US" sz="2400" dirty="0" err="1" smtClean="0"/>
              <a:t>OpenFlow</a:t>
            </a:r>
            <a:r>
              <a:rPr lang="en-US" sz="2400" dirty="0" smtClean="0"/>
              <a:t> controllers, such as NOX (C++), POX (Python), </a:t>
            </a:r>
            <a:r>
              <a:rPr lang="en-US" sz="2400" dirty="0" err="1" smtClean="0"/>
              <a:t>FloodLight</a:t>
            </a:r>
            <a:r>
              <a:rPr lang="en-US" sz="2400" dirty="0" smtClean="0"/>
              <a:t> (Java), and more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To use </a:t>
            </a:r>
            <a:r>
              <a:rPr lang="en-US" sz="2400" dirty="0" err="1" smtClean="0"/>
              <a:t>mininet</a:t>
            </a:r>
            <a:r>
              <a:rPr lang="en-US" sz="2400" dirty="0" smtClean="0"/>
              <a:t> with such a controller, just specify its IP and port when starting </a:t>
            </a:r>
            <a:r>
              <a:rPr lang="en-US" sz="2400" dirty="0" err="1" smtClean="0"/>
              <a:t>mininet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-c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topo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single,3 --mac --switch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ovsk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	--controller remote \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	--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=&lt;controller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\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--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port=&lt;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openFlowPort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(6633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default)&gt;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If the remote controller is located on the same machine, there is no need to specify the IP address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20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167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POX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will use the POX controller as it is widely supported, cross-platform and easy to program</a:t>
            </a:r>
          </a:p>
          <a:p>
            <a:endParaRPr lang="en-US" sz="2400" dirty="0"/>
          </a:p>
          <a:p>
            <a:r>
              <a:rPr lang="en-US" sz="2400" dirty="0" smtClean="0"/>
              <a:t>To download the sources, use the following command on the </a:t>
            </a:r>
            <a:r>
              <a:rPr lang="en-US" sz="2400" dirty="0" err="1" smtClean="0"/>
              <a:t>mininet</a:t>
            </a:r>
            <a:r>
              <a:rPr lang="en-US" sz="2400" dirty="0" smtClean="0"/>
              <a:t> machine shell: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cd ~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clone http://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github.com/noxrepo/pox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/>
          </a:p>
          <a:p>
            <a:r>
              <a:rPr lang="en-US" sz="2400" dirty="0" smtClean="0"/>
              <a:t>As this controller is written in Python there is no need to compile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21</a:t>
            </a:fld>
            <a:endParaRPr lang="he-IL" dirty="0"/>
          </a:p>
        </p:txBody>
      </p:sp>
      <p:pic>
        <p:nvPicPr>
          <p:cNvPr id="1026" name="Picture 2" descr="http://www.noxrepo.org/wp-content/uploads/2012/03/pox_1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301208"/>
            <a:ext cx="126682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0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Simple </a:t>
            </a:r>
            <a:r>
              <a:rPr lang="en-US" dirty="0" err="1" smtClean="0"/>
              <a:t>OpenFlow</a:t>
            </a:r>
            <a:r>
              <a:rPr lang="en-US" dirty="0" smtClean="0"/>
              <a:t> Controller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will now write our own controller logic, as a Python class that will be loaded by POX instead of its own native code</a:t>
            </a:r>
          </a:p>
          <a:p>
            <a:r>
              <a:rPr lang="en-US" sz="2400" dirty="0" smtClean="0"/>
              <a:t>At first, </a:t>
            </a:r>
            <a:r>
              <a:rPr lang="en-US" sz="2400" dirty="0" err="1" smtClean="0"/>
              <a:t>OpenFlow</a:t>
            </a:r>
            <a:r>
              <a:rPr lang="en-US" sz="2400" dirty="0" smtClean="0"/>
              <a:t> switches have nothing in their flow tables</a:t>
            </a:r>
          </a:p>
          <a:p>
            <a:pPr lvl="1"/>
            <a:r>
              <a:rPr lang="en-US" sz="2000" dirty="0" smtClean="0"/>
              <a:t>Unless the controller does something, switches will ask it what to do every time they receive a packet</a:t>
            </a:r>
          </a:p>
          <a:p>
            <a:pPr lvl="1"/>
            <a:r>
              <a:rPr lang="en-US" sz="2000" dirty="0" smtClean="0"/>
              <a:t>With no controller (or non-responsive controller as we begin with), they will not forward packets at all</a:t>
            </a:r>
          </a:p>
          <a:p>
            <a:r>
              <a:rPr lang="en-US" sz="2400" dirty="0" smtClean="0"/>
              <a:t>Let's start with a very simple controller, that makes switches to behave as simple hubs…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22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92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Simple </a:t>
            </a:r>
            <a:r>
              <a:rPr lang="en-US" dirty="0" err="1"/>
              <a:t>OpenFlow</a:t>
            </a:r>
            <a:r>
              <a:rPr lang="en-US" dirty="0"/>
              <a:t>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23</a:t>
            </a:fld>
            <a:endParaRPr lang="he-IL" dirty="0"/>
          </a:p>
        </p:txBody>
      </p:sp>
      <p:grpSp>
        <p:nvGrpSpPr>
          <p:cNvPr id="40" name="Group 39"/>
          <p:cNvGrpSpPr/>
          <p:nvPr/>
        </p:nvGrpSpPr>
        <p:grpSpPr>
          <a:xfrm>
            <a:off x="1293931" y="1268760"/>
            <a:ext cx="6302405" cy="3096344"/>
            <a:chOff x="1293931" y="1268760"/>
            <a:chExt cx="6302405" cy="3096344"/>
          </a:xfrm>
        </p:grpSpPr>
        <p:sp>
          <p:nvSpPr>
            <p:cNvPr id="5" name="Flowchart: Magnetic Disk 4"/>
            <p:cNvSpPr/>
            <p:nvPr/>
          </p:nvSpPr>
          <p:spPr>
            <a:xfrm>
              <a:off x="3613242" y="2636912"/>
              <a:ext cx="1728192" cy="50405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dirty="0" smtClean="0">
                  <a:solidFill>
                    <a:schemeClr val="tx1"/>
                  </a:solidFill>
                </a:rPr>
                <a:t>Switch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3931" y="1268760"/>
              <a:ext cx="1008112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dirty="0" smtClean="0">
                  <a:solidFill>
                    <a:schemeClr val="tx1"/>
                  </a:solidFill>
                </a:rPr>
                <a:t>Host 1</a:t>
              </a:r>
            </a:p>
            <a:p>
              <a:pPr algn="ctr" rtl="0"/>
              <a:r>
                <a:rPr lang="en-US" sz="1400" dirty="0" smtClean="0">
                  <a:solidFill>
                    <a:schemeClr val="tx1"/>
                  </a:solidFill>
                </a:rPr>
                <a:t>MAC:</a:t>
              </a:r>
            </a:p>
            <a:p>
              <a:pPr algn="ctr" rtl="0"/>
              <a:r>
                <a:rPr lang="en-US" sz="1400" dirty="0" smtClean="0">
                  <a:solidFill>
                    <a:schemeClr val="tx1"/>
                  </a:solidFill>
                </a:rPr>
                <a:t>…00-00-01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95106" y="3501008"/>
              <a:ext cx="1008112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dirty="0">
                  <a:solidFill>
                    <a:schemeClr val="tx1"/>
                  </a:solidFill>
                </a:rPr>
                <a:t>Host </a:t>
              </a: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</a:p>
            <a:p>
              <a:pPr algn="ctr" rtl="0"/>
              <a:r>
                <a:rPr lang="en-US" sz="1400" dirty="0" smtClean="0">
                  <a:solidFill>
                    <a:schemeClr val="tx1"/>
                  </a:solidFill>
                </a:rPr>
                <a:t>MAC:</a:t>
              </a:r>
            </a:p>
            <a:p>
              <a:pPr algn="ctr" rtl="0"/>
              <a:r>
                <a:rPr lang="en-US" sz="1400" dirty="0" smtClean="0">
                  <a:solidFill>
                    <a:schemeClr val="tx1"/>
                  </a:solidFill>
                </a:rPr>
                <a:t>…00-00-03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88224" y="1268760"/>
              <a:ext cx="1008112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dirty="0" smtClean="0">
                  <a:solidFill>
                    <a:schemeClr val="tx1"/>
                  </a:solidFill>
                </a:rPr>
                <a:t>Host 2</a:t>
              </a:r>
            </a:p>
            <a:p>
              <a:pPr algn="ctr" rtl="0"/>
              <a:r>
                <a:rPr lang="en-US" sz="1400" dirty="0" smtClean="0">
                  <a:solidFill>
                    <a:schemeClr val="tx1"/>
                  </a:solidFill>
                </a:rPr>
                <a:t>MAC:</a:t>
              </a:r>
            </a:p>
            <a:p>
              <a:pPr algn="ctr" rtl="0"/>
              <a:r>
                <a:rPr lang="en-US" sz="1400" dirty="0" smtClean="0">
                  <a:solidFill>
                    <a:schemeClr val="tx1"/>
                  </a:solidFill>
                </a:rPr>
                <a:t>…00-00-02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88224" y="3501008"/>
              <a:ext cx="1008112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dirty="0" smtClean="0">
                  <a:solidFill>
                    <a:schemeClr val="tx1"/>
                  </a:solidFill>
                </a:rPr>
                <a:t>Host 4</a:t>
              </a:r>
            </a:p>
            <a:p>
              <a:pPr algn="ctr" rtl="0"/>
              <a:r>
                <a:rPr lang="en-US" sz="1400" dirty="0" smtClean="0">
                  <a:solidFill>
                    <a:schemeClr val="tx1"/>
                  </a:solidFill>
                </a:rPr>
                <a:t>MAC:</a:t>
              </a:r>
            </a:p>
            <a:p>
              <a:pPr algn="ctr" rtl="0"/>
              <a:r>
                <a:rPr lang="en-US" sz="1400" dirty="0" smtClean="0">
                  <a:solidFill>
                    <a:schemeClr val="tx1"/>
                  </a:solidFill>
                </a:rPr>
                <a:t>…00-00-04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302043" y="2132856"/>
              <a:ext cx="1311199" cy="576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341434" y="2132856"/>
              <a:ext cx="1246790" cy="576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302043" y="3068960"/>
              <a:ext cx="1311199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341434" y="3068960"/>
              <a:ext cx="1246790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411760" y="3284984"/>
            <a:ext cx="1724617" cy="1480577"/>
            <a:chOff x="2411760" y="3284984"/>
            <a:chExt cx="1724617" cy="1480577"/>
          </a:xfrm>
        </p:grpSpPr>
        <p:sp>
          <p:nvSpPr>
            <p:cNvPr id="18" name="Folded Corner 17"/>
            <p:cNvSpPr/>
            <p:nvPr/>
          </p:nvSpPr>
          <p:spPr>
            <a:xfrm>
              <a:off x="2984249" y="3685441"/>
              <a:ext cx="1152128" cy="108012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From: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…00-00-03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To: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…00-00-02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411760" y="3284984"/>
              <a:ext cx="1296144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841158" y="1043959"/>
            <a:ext cx="1705311" cy="1520945"/>
            <a:chOff x="4841158" y="1043959"/>
            <a:chExt cx="1705311" cy="1520945"/>
          </a:xfrm>
        </p:grpSpPr>
        <p:sp>
          <p:nvSpPr>
            <p:cNvPr id="21" name="Folded Corner 20"/>
            <p:cNvSpPr/>
            <p:nvPr/>
          </p:nvSpPr>
          <p:spPr>
            <a:xfrm>
              <a:off x="4841158" y="1043959"/>
              <a:ext cx="1152128" cy="108012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From: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…00-00-03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To: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…00-00-02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250325" y="1969118"/>
              <a:ext cx="1296144" cy="5957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411760" y="1052736"/>
            <a:ext cx="1724617" cy="1512168"/>
            <a:chOff x="2411760" y="1052736"/>
            <a:chExt cx="1724617" cy="1512168"/>
          </a:xfrm>
        </p:grpSpPr>
        <p:sp>
          <p:nvSpPr>
            <p:cNvPr id="24" name="Folded Corner 23"/>
            <p:cNvSpPr/>
            <p:nvPr/>
          </p:nvSpPr>
          <p:spPr>
            <a:xfrm>
              <a:off x="2984249" y="1052736"/>
              <a:ext cx="1152128" cy="108012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From: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…00-00-03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To: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…00-00-02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2411760" y="1969118"/>
              <a:ext cx="1296144" cy="5957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841158" y="3212976"/>
            <a:ext cx="1655957" cy="1552585"/>
            <a:chOff x="4841158" y="3212976"/>
            <a:chExt cx="1655957" cy="1552585"/>
          </a:xfrm>
        </p:grpSpPr>
        <p:sp>
          <p:nvSpPr>
            <p:cNvPr id="31" name="Folded Corner 30"/>
            <p:cNvSpPr/>
            <p:nvPr/>
          </p:nvSpPr>
          <p:spPr>
            <a:xfrm>
              <a:off x="4841158" y="3685441"/>
              <a:ext cx="1152128" cy="108012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From: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…00-00-03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To: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…00-00-02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292080" y="3212976"/>
              <a:ext cx="1205035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179008" y="5445224"/>
            <a:ext cx="2781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3600" b="1" dirty="0" smtClean="0"/>
              <a:t>Hub Behavior</a:t>
            </a:r>
            <a:endParaRPr lang="en-US" sz="3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987824" y="2555031"/>
            <a:ext cx="632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b="1" dirty="0" smtClean="0"/>
              <a:t>Port 1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451944" y="2545159"/>
            <a:ext cx="632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b="1" dirty="0" smtClean="0"/>
              <a:t>Port 2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984249" y="2854547"/>
            <a:ext cx="632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b="1" dirty="0" smtClean="0"/>
              <a:t>Port 3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51944" y="2905199"/>
            <a:ext cx="632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b="1" dirty="0" smtClean="0"/>
              <a:t>Port 4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37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Simple </a:t>
            </a:r>
            <a:r>
              <a:rPr lang="en-US" dirty="0" err="1"/>
              <a:t>OpenFlow</a:t>
            </a:r>
            <a:r>
              <a:rPr lang="en-US" dirty="0"/>
              <a:t>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make the behavior of a hub, once receiving a packet from a switch, the controller should tell the switch to simply flood the packet</a:t>
            </a:r>
          </a:p>
          <a:p>
            <a:r>
              <a:rPr lang="en-US" sz="2400" dirty="0" smtClean="0"/>
              <a:t>It can also teach the switch to flood packets forever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24</a:t>
            </a:fld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1293931" y="3501008"/>
            <a:ext cx="6302405" cy="3096344"/>
            <a:chOff x="1293931" y="1268760"/>
            <a:chExt cx="6302405" cy="3096344"/>
          </a:xfrm>
        </p:grpSpPr>
        <p:sp>
          <p:nvSpPr>
            <p:cNvPr id="6" name="Flowchart: Magnetic Disk 5"/>
            <p:cNvSpPr/>
            <p:nvPr/>
          </p:nvSpPr>
          <p:spPr>
            <a:xfrm>
              <a:off x="3613242" y="2636912"/>
              <a:ext cx="1728192" cy="50405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dirty="0" smtClean="0">
                  <a:solidFill>
                    <a:schemeClr val="tx1"/>
                  </a:solidFill>
                </a:rPr>
                <a:t>Switch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93931" y="1268760"/>
              <a:ext cx="1008112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dirty="0" smtClean="0">
                  <a:solidFill>
                    <a:schemeClr val="tx1"/>
                  </a:solidFill>
                </a:rPr>
                <a:t>Host 1</a:t>
              </a:r>
            </a:p>
            <a:p>
              <a:pPr algn="ctr" rtl="0"/>
              <a:r>
                <a:rPr lang="en-US" sz="1400" dirty="0" smtClean="0">
                  <a:solidFill>
                    <a:schemeClr val="tx1"/>
                  </a:solidFill>
                </a:rPr>
                <a:t>MAC:</a:t>
              </a:r>
            </a:p>
            <a:p>
              <a:pPr algn="ctr" rtl="0"/>
              <a:r>
                <a:rPr lang="en-US" sz="1400" dirty="0" smtClean="0">
                  <a:solidFill>
                    <a:schemeClr val="tx1"/>
                  </a:solidFill>
                </a:rPr>
                <a:t>…00-00-01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106" y="3501008"/>
              <a:ext cx="1008112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dirty="0">
                  <a:solidFill>
                    <a:schemeClr val="tx1"/>
                  </a:solidFill>
                </a:rPr>
                <a:t>Host </a:t>
              </a: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</a:p>
            <a:p>
              <a:pPr algn="ctr" rtl="0"/>
              <a:r>
                <a:rPr lang="en-US" sz="1400" dirty="0" smtClean="0">
                  <a:solidFill>
                    <a:schemeClr val="tx1"/>
                  </a:solidFill>
                </a:rPr>
                <a:t>MAC:</a:t>
              </a:r>
            </a:p>
            <a:p>
              <a:pPr algn="ctr" rtl="0"/>
              <a:r>
                <a:rPr lang="en-US" sz="1400" dirty="0" smtClean="0">
                  <a:solidFill>
                    <a:schemeClr val="tx1"/>
                  </a:solidFill>
                </a:rPr>
                <a:t>…00-00-03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88224" y="1268760"/>
              <a:ext cx="1008112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dirty="0" smtClean="0">
                  <a:solidFill>
                    <a:schemeClr val="tx1"/>
                  </a:solidFill>
                </a:rPr>
                <a:t>Host 2</a:t>
              </a:r>
            </a:p>
            <a:p>
              <a:pPr algn="ctr" rtl="0"/>
              <a:r>
                <a:rPr lang="en-US" sz="1400" dirty="0" smtClean="0">
                  <a:solidFill>
                    <a:schemeClr val="tx1"/>
                  </a:solidFill>
                </a:rPr>
                <a:t>MAC:</a:t>
              </a:r>
            </a:p>
            <a:p>
              <a:pPr algn="ctr" rtl="0"/>
              <a:r>
                <a:rPr lang="en-US" sz="1400" dirty="0" smtClean="0">
                  <a:solidFill>
                    <a:schemeClr val="tx1"/>
                  </a:solidFill>
                </a:rPr>
                <a:t>…00-00-02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8224" y="3501008"/>
              <a:ext cx="1008112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dirty="0" smtClean="0">
                  <a:solidFill>
                    <a:schemeClr val="tx1"/>
                  </a:solidFill>
                </a:rPr>
                <a:t>Host 4</a:t>
              </a:r>
            </a:p>
            <a:p>
              <a:pPr algn="ctr" rtl="0"/>
              <a:r>
                <a:rPr lang="en-US" sz="1400" dirty="0" smtClean="0">
                  <a:solidFill>
                    <a:schemeClr val="tx1"/>
                  </a:solidFill>
                </a:rPr>
                <a:t>MAC:</a:t>
              </a:r>
            </a:p>
            <a:p>
              <a:pPr algn="ctr" rtl="0"/>
              <a:r>
                <a:rPr lang="en-US" sz="1400" dirty="0" smtClean="0">
                  <a:solidFill>
                    <a:schemeClr val="tx1"/>
                  </a:solidFill>
                </a:rPr>
                <a:t>…00-00-04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302043" y="2132856"/>
              <a:ext cx="1311199" cy="576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341434" y="2132856"/>
              <a:ext cx="1246790" cy="576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302043" y="3068960"/>
              <a:ext cx="1311199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341434" y="3068960"/>
              <a:ext cx="1246790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3613242" y="2780928"/>
            <a:ext cx="1728192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 err="1" smtClean="0">
                <a:solidFill>
                  <a:schemeClr val="tx1"/>
                </a:solidFill>
              </a:rPr>
              <a:t>OpenFlow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 rtl="0"/>
            <a:r>
              <a:rPr lang="en-US" b="1" dirty="0" smtClean="0">
                <a:solidFill>
                  <a:schemeClr val="tx1"/>
                </a:solidFill>
              </a:rPr>
              <a:t>Controller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5" idx="2"/>
            <a:endCxn id="6" idx="1"/>
          </p:cNvCxnSpPr>
          <p:nvPr/>
        </p:nvCxnSpPr>
        <p:spPr>
          <a:xfrm>
            <a:off x="4477338" y="3645024"/>
            <a:ext cx="0" cy="12241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303218" y="5373216"/>
            <a:ext cx="1724617" cy="1440160"/>
            <a:chOff x="2411760" y="3284984"/>
            <a:chExt cx="1724617" cy="1440160"/>
          </a:xfrm>
        </p:grpSpPr>
        <p:sp>
          <p:nvSpPr>
            <p:cNvPr id="21" name="Folded Corner 20"/>
            <p:cNvSpPr/>
            <p:nvPr/>
          </p:nvSpPr>
          <p:spPr>
            <a:xfrm>
              <a:off x="2984249" y="3645024"/>
              <a:ext cx="1152128" cy="108012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From: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…00-00-03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To: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…00-00-02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2411760" y="3284984"/>
              <a:ext cx="1296144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572000" y="3645024"/>
            <a:ext cx="1152128" cy="1237714"/>
            <a:chOff x="4572000" y="3645024"/>
            <a:chExt cx="1152128" cy="1237714"/>
          </a:xfrm>
        </p:grpSpPr>
        <p:sp>
          <p:nvSpPr>
            <p:cNvPr id="24" name="Folded Corner 23"/>
            <p:cNvSpPr/>
            <p:nvPr/>
          </p:nvSpPr>
          <p:spPr>
            <a:xfrm>
              <a:off x="4716016" y="3717032"/>
              <a:ext cx="1008112" cy="108012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n-US" sz="1400" dirty="0" err="1" smtClean="0">
                  <a:solidFill>
                    <a:schemeClr val="tx1"/>
                  </a:solidFill>
                </a:rPr>
                <a:t>OpenFlow</a:t>
              </a:r>
              <a:r>
                <a:rPr lang="en-US" sz="1400" dirty="0" smtClean="0">
                  <a:solidFill>
                    <a:schemeClr val="tx1"/>
                  </a:solidFill>
                </a:rPr>
                <a:t> Packet</a:t>
              </a:r>
            </a:p>
            <a:p>
              <a:pPr algn="l" rtl="0"/>
              <a:endParaRPr lang="en-US" sz="1100" dirty="0">
                <a:solidFill>
                  <a:schemeClr val="tx1"/>
                </a:solidFill>
              </a:endParaRPr>
            </a:p>
            <a:p>
              <a:pPr algn="l" rtl="0"/>
              <a:r>
                <a:rPr lang="en-US" sz="1200" dirty="0" err="1" smtClean="0">
                  <a:solidFill>
                    <a:schemeClr val="tx1"/>
                  </a:solidFill>
                </a:rPr>
                <a:t>buffer_id</a:t>
              </a:r>
              <a:r>
                <a:rPr lang="en-US" sz="1200" dirty="0" smtClean="0">
                  <a:solidFill>
                    <a:schemeClr val="tx1"/>
                  </a:solidFill>
                </a:rPr>
                <a:t>=1</a:t>
              </a:r>
            </a:p>
            <a:p>
              <a:pPr algn="l" rtl="0"/>
              <a:r>
                <a:rPr lang="en-US" sz="1200" dirty="0" err="1">
                  <a:solidFill>
                    <a:schemeClr val="tx1"/>
                  </a:solidFill>
                </a:rPr>
                <a:t>i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n_port</a:t>
              </a:r>
              <a:r>
                <a:rPr lang="en-US" sz="1200" dirty="0" smtClean="0">
                  <a:solidFill>
                    <a:schemeClr val="tx1"/>
                  </a:solidFill>
                </a:rPr>
                <a:t> = 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4572000" y="3645024"/>
              <a:ext cx="1" cy="12377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919391" y="4807024"/>
            <a:ext cx="632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b="1" dirty="0" smtClean="0"/>
              <a:t>Port 1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383511" y="4797152"/>
            <a:ext cx="632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b="1" dirty="0" smtClean="0"/>
              <a:t>Port 2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915816" y="5106540"/>
            <a:ext cx="632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b="1" dirty="0" smtClean="0"/>
              <a:t>Port 3</a:t>
            </a:r>
            <a:endParaRPr 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83511" y="5157192"/>
            <a:ext cx="632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b="1" dirty="0" smtClean="0"/>
              <a:t>Port 4</a:t>
            </a:r>
            <a:endParaRPr lang="en-US" sz="14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3181194" y="3645024"/>
            <a:ext cx="1174782" cy="1237714"/>
            <a:chOff x="4716016" y="3645024"/>
            <a:chExt cx="1174782" cy="1237714"/>
          </a:xfrm>
        </p:grpSpPr>
        <p:sp>
          <p:nvSpPr>
            <p:cNvPr id="35" name="Folded Corner 34"/>
            <p:cNvSpPr/>
            <p:nvPr/>
          </p:nvSpPr>
          <p:spPr>
            <a:xfrm>
              <a:off x="4716016" y="3717032"/>
              <a:ext cx="1008112" cy="108012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n-US" sz="1400" dirty="0" err="1" smtClean="0">
                  <a:solidFill>
                    <a:schemeClr val="tx1"/>
                  </a:solidFill>
                </a:rPr>
                <a:t>OpenFlow</a:t>
              </a:r>
              <a:r>
                <a:rPr lang="en-US" sz="1400" dirty="0" smtClean="0">
                  <a:solidFill>
                    <a:schemeClr val="tx1"/>
                  </a:solidFill>
                </a:rPr>
                <a:t> Packet</a:t>
              </a:r>
            </a:p>
            <a:p>
              <a:pPr algn="l" rtl="0"/>
              <a:endParaRPr lang="en-US" sz="300" dirty="0" smtClean="0">
                <a:solidFill>
                  <a:schemeClr val="tx1"/>
                </a:solidFill>
              </a:endParaRPr>
            </a:p>
            <a:p>
              <a:pPr algn="l" rtl="0"/>
              <a:r>
                <a:rPr lang="en-US" sz="1200" dirty="0" err="1" smtClean="0">
                  <a:solidFill>
                    <a:schemeClr val="tx1"/>
                  </a:solidFill>
                </a:rPr>
                <a:t>buffer_id</a:t>
              </a:r>
              <a:r>
                <a:rPr lang="en-US" sz="1200" dirty="0" smtClean="0">
                  <a:solidFill>
                    <a:schemeClr val="tx1"/>
                  </a:solidFill>
                </a:rPr>
                <a:t>=1</a:t>
              </a:r>
            </a:p>
            <a:p>
              <a:pPr algn="l" rtl="0"/>
              <a:r>
                <a:rPr lang="en-US" sz="1200" dirty="0" err="1" smtClean="0">
                  <a:solidFill>
                    <a:schemeClr val="tx1"/>
                  </a:solidFill>
                </a:rPr>
                <a:t>out_port</a:t>
              </a:r>
              <a:r>
                <a:rPr lang="en-US" sz="1200" dirty="0" smtClean="0">
                  <a:solidFill>
                    <a:schemeClr val="tx1"/>
                  </a:solidFill>
                </a:rPr>
                <a:t> =   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      FLOOD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5890797" y="3645024"/>
              <a:ext cx="1" cy="12377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798557" y="3429000"/>
            <a:ext cx="1705311" cy="1378024"/>
            <a:chOff x="4841158" y="1186880"/>
            <a:chExt cx="1705311" cy="1378024"/>
          </a:xfrm>
        </p:grpSpPr>
        <p:sp>
          <p:nvSpPr>
            <p:cNvPr id="38" name="Folded Corner 37"/>
            <p:cNvSpPr/>
            <p:nvPr/>
          </p:nvSpPr>
          <p:spPr>
            <a:xfrm>
              <a:off x="4841158" y="1186880"/>
              <a:ext cx="1152128" cy="108012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From: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…00-00-03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To: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…00-00-02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5250325" y="1969118"/>
              <a:ext cx="1296144" cy="5957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369159" y="3356992"/>
            <a:ext cx="1698785" cy="1450032"/>
            <a:chOff x="2411760" y="1114872"/>
            <a:chExt cx="1698785" cy="1450032"/>
          </a:xfrm>
        </p:grpSpPr>
        <p:sp>
          <p:nvSpPr>
            <p:cNvPr id="41" name="Folded Corner 40"/>
            <p:cNvSpPr/>
            <p:nvPr/>
          </p:nvSpPr>
          <p:spPr>
            <a:xfrm>
              <a:off x="2958417" y="1114872"/>
              <a:ext cx="1152128" cy="108012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From: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…00-00-03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To: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…00-00-02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 flipV="1">
              <a:off x="2411760" y="1969118"/>
              <a:ext cx="1296144" cy="5957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716016" y="5455096"/>
            <a:ext cx="1738498" cy="1358280"/>
            <a:chOff x="4758617" y="3212976"/>
            <a:chExt cx="1738498" cy="1358280"/>
          </a:xfrm>
        </p:grpSpPr>
        <p:sp>
          <p:nvSpPr>
            <p:cNvPr id="44" name="Folded Corner 43"/>
            <p:cNvSpPr/>
            <p:nvPr/>
          </p:nvSpPr>
          <p:spPr>
            <a:xfrm>
              <a:off x="4758617" y="3491136"/>
              <a:ext cx="1152128" cy="108012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From: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…00-00-03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To:</a:t>
              </a:r>
            </a:p>
            <a:p>
              <a:pPr algn="l" rtl="0"/>
              <a:r>
                <a:rPr lang="en-US" sz="1400" dirty="0" smtClean="0">
                  <a:solidFill>
                    <a:schemeClr val="tx1"/>
                  </a:solidFill>
                </a:rPr>
                <a:t>…00-00-02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5292080" y="3212976"/>
              <a:ext cx="1205035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96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Simple </a:t>
            </a:r>
            <a:r>
              <a:rPr lang="en-US" dirty="0" err="1"/>
              <a:t>OpenFlow</a:t>
            </a:r>
            <a:r>
              <a:rPr lang="en-US" dirty="0"/>
              <a:t>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Open the file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of_lecture.py</a:t>
            </a:r>
          </a:p>
          <a:p>
            <a:pPr lvl="1"/>
            <a:r>
              <a:rPr lang="en-US" sz="2000" dirty="0" smtClean="0"/>
              <a:t>This is a Python class that will be used by the POX controller</a:t>
            </a:r>
            <a:br>
              <a:rPr lang="en-US" sz="2000" dirty="0" smtClean="0"/>
            </a:br>
            <a:r>
              <a:rPr lang="en-US" sz="1800" dirty="0" smtClean="0"/>
              <a:t>(we will load it instead of POX's default implementation)</a:t>
            </a:r>
            <a:endParaRPr lang="en-US" sz="2000" dirty="0" smtClean="0"/>
          </a:p>
          <a:p>
            <a:pPr lvl="1"/>
            <a:r>
              <a:rPr lang="en-US" sz="2000" b="1" i="1" dirty="0" smtClean="0"/>
              <a:t>The code runs on the controller!</a:t>
            </a:r>
            <a:r>
              <a:rPr lang="en-US" sz="2000" dirty="0" smtClean="0"/>
              <a:t> </a:t>
            </a:r>
            <a:r>
              <a:rPr lang="en-US" sz="1800" dirty="0" smtClean="0"/>
              <a:t>(not on the switch!)</a:t>
            </a:r>
            <a:endParaRPr lang="en-US" sz="2000" b="1" i="1" dirty="0" smtClean="0"/>
          </a:p>
          <a:p>
            <a:pPr lvl="1"/>
            <a:r>
              <a:rPr lang="en-US" sz="2000" dirty="0" smtClean="0"/>
              <a:t>Each class instance corresponds to an </a:t>
            </a:r>
            <a:r>
              <a:rPr lang="en-US" sz="2000" dirty="0" err="1" smtClean="0"/>
              <a:t>OpenFlow</a:t>
            </a:r>
            <a:r>
              <a:rPr lang="en-US" sz="2000" dirty="0" smtClean="0"/>
              <a:t> connection between the controller and a single OF switch</a:t>
            </a:r>
          </a:p>
          <a:p>
            <a:pPr lvl="1"/>
            <a:r>
              <a:rPr lang="en-US" sz="2000" dirty="0" smtClean="0"/>
              <a:t>Each instance registers as an </a:t>
            </a:r>
            <a:r>
              <a:rPr lang="en-US" sz="2000" i="1" dirty="0" smtClean="0"/>
              <a:t>event handler </a:t>
            </a:r>
            <a:r>
              <a:rPr lang="en-US" sz="2000" dirty="0" smtClean="0"/>
              <a:t>for the connection it handles. This will cause triggering of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handle_PacketIn</a:t>
            </a:r>
            <a:r>
              <a:rPr lang="en-US" sz="2000" dirty="0" smtClean="0"/>
              <a:t> method for every OF message the switch sends to the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25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073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Simple </a:t>
            </a:r>
            <a:r>
              <a:rPr lang="en-US" dirty="0" err="1" smtClean="0"/>
              <a:t>OpenFlow</a:t>
            </a:r>
            <a:r>
              <a:rPr lang="en-US" dirty="0" smtClean="0"/>
              <a:t> Controller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Complete the method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act_like_hub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(...)</a:t>
            </a:r>
            <a:r>
              <a:rPr lang="en-US" sz="2400" dirty="0" smtClean="0"/>
              <a:t> in the file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of_lecture.py</a:t>
            </a:r>
          </a:p>
          <a:p>
            <a:r>
              <a:rPr lang="en-US" sz="2400" dirty="0" smtClean="0"/>
              <a:t>Put the file into the </a:t>
            </a:r>
            <a:r>
              <a:rPr lang="en-US" sz="2400" dirty="0" err="1" smtClean="0"/>
              <a:t>mininet</a:t>
            </a:r>
            <a:r>
              <a:rPr lang="en-US" sz="2400" dirty="0" smtClean="0"/>
              <a:t> VM using </a:t>
            </a:r>
            <a:r>
              <a:rPr lang="en-US" sz="2400" dirty="0" err="1" smtClean="0"/>
              <a:t>scp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1800" dirty="0" smtClean="0"/>
              <a:t>(in terminal on the non-</a:t>
            </a:r>
            <a:r>
              <a:rPr lang="en-US" sz="1800" dirty="0" err="1" smtClean="0"/>
              <a:t>mininet</a:t>
            </a:r>
            <a:r>
              <a:rPr lang="en-US" sz="1800" dirty="0" smtClean="0"/>
              <a:t> machine, from the directory where the file reside)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./of_lecture.py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mininet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@&lt;IP Address&gt;:~/pox/pox/samples/</a:t>
            </a:r>
          </a:p>
          <a:p>
            <a:r>
              <a:rPr lang="en-US" sz="2400" dirty="0" smtClean="0"/>
              <a:t>Open two terminals and connect both to the </a:t>
            </a:r>
            <a:r>
              <a:rPr lang="en-US" sz="2400" dirty="0" err="1" smtClean="0"/>
              <a:t>mininet</a:t>
            </a:r>
            <a:r>
              <a:rPr lang="en-US" sz="2400" dirty="0" smtClean="0"/>
              <a:t> VM using </a:t>
            </a:r>
            <a:r>
              <a:rPr lang="en-US" sz="2400" b="1" dirty="0" err="1" smtClean="0"/>
              <a:t>ssh</a:t>
            </a:r>
            <a:endParaRPr lang="en-US" sz="2400" dirty="0" smtClean="0"/>
          </a:p>
          <a:p>
            <a:pPr lvl="1"/>
            <a:r>
              <a:rPr lang="en-US" sz="2000" dirty="0" smtClean="0"/>
              <a:t>In the first terminal, run POX with the code we just wrote:</a:t>
            </a:r>
            <a:br>
              <a:rPr lang="en-US" sz="2000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cd ~/pox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./pox.py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log.level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--DEBUG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samples.of_lecture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/>
              <a:t>In the second terminal, run </a:t>
            </a:r>
            <a:r>
              <a:rPr lang="en-US" sz="2000" dirty="0" err="1" smtClean="0"/>
              <a:t>mininet</a:t>
            </a:r>
            <a:r>
              <a:rPr lang="en-US" sz="2000" dirty="0" smtClean="0"/>
              <a:t> with a remote controller:</a:t>
            </a:r>
            <a:br>
              <a:rPr lang="en-US" sz="2000" dirty="0" smtClean="0"/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-c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topo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single,3 --mac --switch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ovsk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--controller remote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26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55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switches in your network layer-2 learning switches</a:t>
            </a:r>
          </a:p>
          <a:p>
            <a:pPr lvl="1"/>
            <a:r>
              <a:rPr lang="en-US" u="sng" dirty="0" smtClean="0"/>
              <a:t>Part 1:</a:t>
            </a:r>
            <a:r>
              <a:rPr lang="en-US" dirty="0" smtClean="0"/>
              <a:t> Controller teaches switches how to forward layer-2 packets according to the destination MAC address</a:t>
            </a:r>
          </a:p>
          <a:p>
            <a:pPr lvl="1"/>
            <a:r>
              <a:rPr lang="en-US" u="sng" dirty="0" smtClean="0"/>
              <a:t>Part 2:</a:t>
            </a:r>
            <a:r>
              <a:rPr lang="en-US" dirty="0" smtClean="0"/>
              <a:t> Controller learns network topology, and avoids loops in the network by building a spanning tree over the graph of network links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Not a trivial exercise!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27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818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With a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28</a:t>
            </a:fld>
            <a:endParaRPr lang="he-IL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419872" y="2132856"/>
            <a:ext cx="1728192" cy="50405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Switch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3460524" y="4725144"/>
            <a:ext cx="1728192" cy="50405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Switch 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5292080" y="3429000"/>
            <a:ext cx="1728192" cy="50405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Switch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1763688" y="3429000"/>
            <a:ext cx="1728192" cy="50405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Switch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5916" y="1196752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Host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6568" y="566124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Host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0" idx="2"/>
            <a:endCxn id="6" idx="1"/>
          </p:cNvCxnSpPr>
          <p:nvPr/>
        </p:nvCxnSpPr>
        <p:spPr>
          <a:xfrm>
            <a:off x="4283968" y="170080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0"/>
            <a:endCxn id="7" idx="3"/>
          </p:cNvCxnSpPr>
          <p:nvPr/>
        </p:nvCxnSpPr>
        <p:spPr>
          <a:xfrm flipV="1">
            <a:off x="4324620" y="522920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3"/>
          </p:cNvCxnSpPr>
          <p:nvPr/>
        </p:nvCxnSpPr>
        <p:spPr>
          <a:xfrm>
            <a:off x="2627784" y="3933056"/>
            <a:ext cx="1368152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</p:cNvCxnSpPr>
          <p:nvPr/>
        </p:nvCxnSpPr>
        <p:spPr>
          <a:xfrm flipH="1">
            <a:off x="4644008" y="3933056"/>
            <a:ext cx="1512168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1"/>
          </p:cNvCxnSpPr>
          <p:nvPr/>
        </p:nvCxnSpPr>
        <p:spPr>
          <a:xfrm flipV="1">
            <a:off x="2627784" y="2636912"/>
            <a:ext cx="1228784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1"/>
          </p:cNvCxnSpPr>
          <p:nvPr/>
        </p:nvCxnSpPr>
        <p:spPr>
          <a:xfrm flipH="1" flipV="1">
            <a:off x="4752020" y="2636912"/>
            <a:ext cx="1404156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ded Corner 31"/>
          <p:cNvSpPr/>
          <p:nvPr/>
        </p:nvSpPr>
        <p:spPr>
          <a:xfrm>
            <a:off x="4896036" y="934307"/>
            <a:ext cx="792088" cy="83850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1200" dirty="0" smtClean="0">
                <a:solidFill>
                  <a:schemeClr val="tx1"/>
                </a:solidFill>
              </a:rPr>
              <a:t>From: </a:t>
            </a:r>
          </a:p>
          <a:p>
            <a:pPr algn="l" rtl="0"/>
            <a:r>
              <a:rPr lang="en-US" sz="1200" dirty="0" smtClean="0">
                <a:solidFill>
                  <a:schemeClr val="tx1"/>
                </a:solidFill>
              </a:rPr>
              <a:t>Host 1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1200" dirty="0" smtClean="0">
                <a:solidFill>
                  <a:schemeClr val="tx1"/>
                </a:solidFill>
              </a:rPr>
              <a:t>To: </a:t>
            </a:r>
          </a:p>
          <a:p>
            <a:pPr algn="l" rtl="0"/>
            <a:r>
              <a:rPr lang="en-US" sz="1200" dirty="0" smtClean="0">
                <a:solidFill>
                  <a:schemeClr val="tx1"/>
                </a:solidFill>
              </a:rPr>
              <a:t>Host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4896036" y="1965629"/>
            <a:ext cx="792088" cy="83850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1200" dirty="0" smtClean="0">
                <a:solidFill>
                  <a:schemeClr val="tx1"/>
                </a:solidFill>
              </a:rPr>
              <a:t>From: </a:t>
            </a:r>
          </a:p>
          <a:p>
            <a:pPr algn="l" rtl="0"/>
            <a:r>
              <a:rPr lang="en-US" sz="1200" dirty="0" smtClean="0">
                <a:solidFill>
                  <a:schemeClr val="tx1"/>
                </a:solidFill>
              </a:rPr>
              <a:t>Host 1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1200" dirty="0" smtClean="0">
                <a:solidFill>
                  <a:schemeClr val="tx1"/>
                </a:solidFill>
              </a:rPr>
              <a:t>To: </a:t>
            </a:r>
          </a:p>
          <a:p>
            <a:pPr algn="l" rtl="0"/>
            <a:r>
              <a:rPr lang="en-US" sz="1200" dirty="0" smtClean="0">
                <a:solidFill>
                  <a:schemeClr val="tx1"/>
                </a:solidFill>
              </a:rPr>
              <a:t>Host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31009" y="6022104"/>
            <a:ext cx="3995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Switch 4 learns that Host 1 comes from port 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878522" y="44371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99992" y="44371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39952" y="51571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40594" y="6021288"/>
            <a:ext cx="3995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Switch 4 learns that Host 1 comes from port 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040594" y="5734072"/>
            <a:ext cx="3995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Switch 3 learns that Host 1 comes from port 1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084168" y="31932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096162" y="38610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45213" y="31855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457207" y="3853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42952" y="25649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/>
              <a:t>2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464422" y="25649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079095" y="18778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029443" y="5733256"/>
            <a:ext cx="3995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Switch 3 learns that Host 1 comes from port 2</a:t>
            </a:r>
            <a:endParaRPr lang="en-US" sz="1600" dirty="0"/>
          </a:p>
        </p:txBody>
      </p:sp>
      <p:sp>
        <p:nvSpPr>
          <p:cNvPr id="48" name="Folded Corner 47"/>
          <p:cNvSpPr/>
          <p:nvPr/>
        </p:nvSpPr>
        <p:spPr>
          <a:xfrm>
            <a:off x="2555776" y="4509120"/>
            <a:ext cx="792088" cy="83850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1200" dirty="0" smtClean="0">
                <a:solidFill>
                  <a:schemeClr val="tx1"/>
                </a:solidFill>
              </a:rPr>
              <a:t>From: </a:t>
            </a:r>
          </a:p>
          <a:p>
            <a:pPr algn="l" rtl="0"/>
            <a:r>
              <a:rPr lang="en-US" sz="1200" dirty="0" smtClean="0">
                <a:solidFill>
                  <a:schemeClr val="tx1"/>
                </a:solidFill>
              </a:rPr>
              <a:t>Host 1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1200" dirty="0" smtClean="0">
                <a:solidFill>
                  <a:schemeClr val="tx1"/>
                </a:solidFill>
              </a:rPr>
              <a:t>To: </a:t>
            </a:r>
          </a:p>
          <a:p>
            <a:pPr algn="l" rtl="0"/>
            <a:r>
              <a:rPr lang="en-US" sz="1200" dirty="0" smtClean="0">
                <a:solidFill>
                  <a:schemeClr val="tx1"/>
                </a:solidFill>
              </a:rPr>
              <a:t>Host 2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2177E-6 L 4.16667E-6 0.155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5544 L 0.23628 0.3233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839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532 L -0.43299 0.167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49" y="8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299 0.16805 L -0.25191 0.3729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91 0.37291 L 0.23628 0.173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10" y="-997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8 0.32338 L 0.03941 0.5231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997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00208 L 0.0474 0.140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3" grpId="3" animBg="1"/>
      <p:bldP spid="34" grpId="0"/>
      <p:bldP spid="34" grpId="1"/>
      <p:bldP spid="38" grpId="0"/>
      <p:bldP spid="39" grpId="0"/>
      <p:bldP spid="39" grpId="1"/>
      <p:bldP spid="47" grpId="0"/>
      <p:bldP spid="48" grpId="1" animBg="1"/>
      <p:bldP spid="48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499992" y="1750514"/>
            <a:ext cx="3528392" cy="3960440"/>
            <a:chOff x="2627784" y="1700808"/>
            <a:chExt cx="3528392" cy="396044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4283968" y="1700808"/>
              <a:ext cx="0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24620" y="5229200"/>
              <a:ext cx="0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627784" y="3933056"/>
              <a:ext cx="1368152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644008" y="3933056"/>
              <a:ext cx="1512168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627784" y="2636912"/>
              <a:ext cx="1228784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4752020" y="2636912"/>
              <a:ext cx="1404156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Handling –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Loops are resolved by computing</a:t>
            </a:r>
            <a:br>
              <a:rPr lang="en-US" sz="2400" dirty="0" smtClean="0"/>
            </a:br>
            <a:r>
              <a:rPr lang="en-US" sz="2400" dirty="0" smtClean="0"/>
              <a:t>a spanning tree over the graph of </a:t>
            </a:r>
            <a:br>
              <a:rPr lang="en-US" sz="2400" dirty="0" smtClean="0"/>
            </a:br>
            <a:r>
              <a:rPr lang="en-US" sz="2400" dirty="0" smtClean="0"/>
              <a:t>links</a:t>
            </a:r>
          </a:p>
          <a:p>
            <a:r>
              <a:rPr lang="en-US" sz="2400" dirty="0" smtClean="0"/>
              <a:t>Only links that are in the spanning </a:t>
            </a:r>
            <a:br>
              <a:rPr lang="en-US" sz="2400" dirty="0" smtClean="0"/>
            </a:br>
            <a:r>
              <a:rPr lang="en-US" sz="2400" dirty="0" smtClean="0"/>
              <a:t>tree are used</a:t>
            </a:r>
          </a:p>
          <a:p>
            <a:r>
              <a:rPr lang="en-US" sz="2400" dirty="0" smtClean="0"/>
              <a:t>In case of link failure,</a:t>
            </a:r>
            <a:br>
              <a:rPr lang="en-US" sz="2400" dirty="0" smtClean="0"/>
            </a:br>
            <a:r>
              <a:rPr lang="en-US" sz="2400" dirty="0" smtClean="0"/>
              <a:t>the tree may change</a:t>
            </a:r>
            <a:br>
              <a:rPr lang="en-US" sz="2400" dirty="0" smtClean="0"/>
            </a:br>
            <a:r>
              <a:rPr lang="en-US" sz="2400" dirty="0" smtClean="0"/>
              <a:t>to include the link</a:t>
            </a:r>
            <a:br>
              <a:rPr lang="en-US" sz="2400" dirty="0" smtClean="0"/>
            </a:br>
            <a:r>
              <a:rPr lang="en-US" sz="2400" dirty="0" smtClean="0"/>
              <a:t>that was previously</a:t>
            </a:r>
            <a:br>
              <a:rPr lang="en-US" sz="2400" dirty="0" smtClean="0"/>
            </a:br>
            <a:r>
              <a:rPr lang="en-US" sz="2400" dirty="0" smtClean="0"/>
              <a:t>excluded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29</a:t>
            </a:fld>
            <a:endParaRPr lang="he-IL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5292080" y="2185639"/>
            <a:ext cx="1728192" cy="50405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Switch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5332732" y="4777927"/>
            <a:ext cx="1728192" cy="50405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Switch 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7164288" y="3481783"/>
            <a:ext cx="1728192" cy="50405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Switch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3635896" y="3481783"/>
            <a:ext cx="1728192" cy="50405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Switch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8124" y="1249535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Host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28776" y="5714031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Host 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499992" y="1753591"/>
            <a:ext cx="3528392" cy="3960440"/>
            <a:chOff x="4499992" y="1753591"/>
            <a:chExt cx="3528392" cy="396044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156176" y="1753591"/>
              <a:ext cx="0" cy="43204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6196828" y="5281983"/>
              <a:ext cx="0" cy="43204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99992" y="3985839"/>
              <a:ext cx="1368152" cy="79208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516216" y="3985839"/>
              <a:ext cx="1512168" cy="7920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499992" y="2689695"/>
              <a:ext cx="1228784" cy="79208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6624228" y="2689695"/>
              <a:ext cx="1404156" cy="79208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189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exetel.com.au/members/images/network.jpe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89040"/>
            <a:ext cx="4531271" cy="29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mininet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MiniNet</a:t>
            </a:r>
            <a:r>
              <a:rPr lang="en-US" sz="2400" dirty="0" smtClean="0"/>
              <a:t> creates scalable Software-Defined Networks (up to hundreds of nodes) using </a:t>
            </a:r>
            <a:r>
              <a:rPr lang="en-US" sz="2400" dirty="0" err="1" smtClean="0"/>
              <a:t>OpenFlow</a:t>
            </a:r>
            <a:r>
              <a:rPr lang="en-US" sz="2400" dirty="0" smtClean="0"/>
              <a:t>, on a single PC</a:t>
            </a:r>
          </a:p>
          <a:p>
            <a:r>
              <a:rPr lang="en-US" sz="2400" dirty="0" smtClean="0"/>
              <a:t>It allows to quickly create, interact with and customize a software defined network prototype with complex topologies, and can be used to emulate real networks – all on your PC</a:t>
            </a:r>
          </a:p>
          <a:p>
            <a:r>
              <a:rPr lang="en-US" sz="2400" dirty="0" err="1" smtClean="0"/>
              <a:t>MiniNet</a:t>
            </a:r>
            <a:r>
              <a:rPr lang="en-US" sz="2400" dirty="0" smtClean="0"/>
              <a:t> can work with any kind of </a:t>
            </a:r>
            <a:r>
              <a:rPr lang="en-US" sz="2400" dirty="0" err="1" smtClean="0"/>
              <a:t>OpenFlow</a:t>
            </a:r>
            <a:r>
              <a:rPr lang="en-US" sz="2400" dirty="0" smtClean="0"/>
              <a:t> controller</a:t>
            </a:r>
          </a:p>
          <a:p>
            <a:r>
              <a:rPr lang="en-US" sz="2400" dirty="0" smtClean="0"/>
              <a:t>It takes seconds to install it</a:t>
            </a:r>
          </a:p>
          <a:p>
            <a:r>
              <a:rPr lang="en-US" sz="2400" dirty="0" smtClean="0"/>
              <a:t>Easy to program</a:t>
            </a:r>
          </a:p>
          <a:p>
            <a:r>
              <a:rPr lang="en-US" sz="2400" dirty="0" smtClean="0"/>
              <a:t>Of course, it is an </a:t>
            </a:r>
            <a:br>
              <a:rPr lang="en-US" sz="2400" dirty="0" smtClean="0"/>
            </a:br>
            <a:r>
              <a:rPr lang="en-US" sz="2400" dirty="0" smtClean="0"/>
              <a:t>open source project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0536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499992" y="1750514"/>
            <a:ext cx="3528392" cy="3960440"/>
            <a:chOff x="2627784" y="1700808"/>
            <a:chExt cx="3528392" cy="396044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4283968" y="1700808"/>
              <a:ext cx="0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24620" y="5229200"/>
              <a:ext cx="0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627784" y="3933056"/>
              <a:ext cx="1368152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644008" y="3933056"/>
              <a:ext cx="1512168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627784" y="2636912"/>
              <a:ext cx="1228784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4752020" y="2636912"/>
              <a:ext cx="1404156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Handling –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Many questions:</a:t>
            </a:r>
          </a:p>
          <a:p>
            <a:pPr lvl="1"/>
            <a:r>
              <a:rPr lang="en-US" sz="2000" dirty="0" smtClean="0"/>
              <a:t>How controller knows the links?</a:t>
            </a:r>
          </a:p>
          <a:p>
            <a:pPr lvl="1"/>
            <a:r>
              <a:rPr lang="en-US" sz="2000" dirty="0" smtClean="0"/>
              <a:t>How controller finds changes?</a:t>
            </a:r>
          </a:p>
          <a:p>
            <a:pPr lvl="1"/>
            <a:r>
              <a:rPr lang="en-US" sz="2000" dirty="0" smtClean="0"/>
              <a:t>How controller makes switches</a:t>
            </a:r>
            <a:br>
              <a:rPr lang="en-US" sz="2000" dirty="0" smtClean="0"/>
            </a:br>
            <a:r>
              <a:rPr lang="en-US" sz="2000" dirty="0" smtClean="0"/>
              <a:t>avoid sending on specific links?</a:t>
            </a:r>
          </a:p>
          <a:p>
            <a:pPr lvl="1"/>
            <a:r>
              <a:rPr lang="en-US" sz="2000" dirty="0" smtClean="0"/>
              <a:t>Synchronization</a:t>
            </a:r>
            <a:br>
              <a:rPr lang="en-US" sz="2000" dirty="0" smtClean="0"/>
            </a:br>
            <a:r>
              <a:rPr lang="en-US" sz="2000" dirty="0" smtClean="0"/>
              <a:t>issues?</a:t>
            </a:r>
          </a:p>
          <a:p>
            <a:endParaRPr lang="en-US" sz="2400" dirty="0"/>
          </a:p>
          <a:p>
            <a:r>
              <a:rPr lang="en-US" sz="2400" dirty="0" smtClean="0"/>
              <a:t>You will answer these questions</a:t>
            </a:r>
            <a:br>
              <a:rPr lang="en-US" sz="2400" dirty="0" smtClean="0"/>
            </a:br>
            <a:r>
              <a:rPr lang="en-US" sz="2400" dirty="0" smtClean="0"/>
              <a:t>yourself in the exercise.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30</a:t>
            </a:fld>
            <a:endParaRPr lang="he-IL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5292080" y="2185639"/>
            <a:ext cx="1728192" cy="50405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Switch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5332732" y="4777927"/>
            <a:ext cx="1728192" cy="50405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Switch 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7164288" y="3481783"/>
            <a:ext cx="1728192" cy="50405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Switch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3635896" y="3481783"/>
            <a:ext cx="1728192" cy="50405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Switch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8124" y="1249535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Host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28776" y="5714031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Host 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499992" y="1753591"/>
            <a:ext cx="3528392" cy="3960440"/>
            <a:chOff x="4499992" y="1753591"/>
            <a:chExt cx="3528392" cy="396044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156176" y="1753591"/>
              <a:ext cx="0" cy="43204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6196828" y="5281983"/>
              <a:ext cx="0" cy="43204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99992" y="3985839"/>
              <a:ext cx="1368152" cy="79208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516216" y="3985839"/>
              <a:ext cx="1512168" cy="7920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499992" y="2689695"/>
              <a:ext cx="1228784" cy="79208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6624228" y="2689695"/>
              <a:ext cx="1404156" cy="79208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34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Python is a very easy-to-use programming (scripting) language</a:t>
            </a:r>
          </a:p>
          <a:p>
            <a:r>
              <a:rPr lang="en-US" sz="2400" dirty="0" smtClean="0"/>
              <a:t>Interpreter based language</a:t>
            </a:r>
          </a:p>
          <a:p>
            <a:r>
              <a:rPr lang="en-US" sz="2400" dirty="0" smtClean="0"/>
              <a:t>We will use it to program the POX </a:t>
            </a:r>
            <a:r>
              <a:rPr lang="en-US" sz="2400" dirty="0" err="1" smtClean="0"/>
              <a:t>OpenFlow</a:t>
            </a:r>
            <a:r>
              <a:rPr lang="en-US" sz="2400" dirty="0" smtClean="0"/>
              <a:t> controller</a:t>
            </a:r>
          </a:p>
          <a:p>
            <a:endParaRPr lang="en-US" sz="2400" dirty="0"/>
          </a:p>
          <a:p>
            <a:r>
              <a:rPr lang="en-US" sz="2400" dirty="0" smtClean="0"/>
              <a:t>We begin with a short introduction…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4</a:t>
            </a:fld>
            <a:endParaRPr lang="he-IL" dirty="0"/>
          </a:p>
        </p:txBody>
      </p:sp>
      <p:pic>
        <p:nvPicPr>
          <p:cNvPr id="5" name="Picture 2" descr="Official Pyth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877272"/>
            <a:ext cx="19050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08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Python is dynamically typed (no need to declare variables, or their type; parameters have no types)</a:t>
            </a:r>
          </a:p>
          <a:p>
            <a:r>
              <a:rPr lang="en-US" sz="2400" b="1" dirty="0" smtClean="0"/>
              <a:t>Indentation is crucial</a:t>
            </a:r>
            <a:r>
              <a:rPr lang="en-US" sz="2400" dirty="0" smtClean="0"/>
              <a:t>: there are no { } blocks. Blocks are determined according to the indentation of the text</a:t>
            </a:r>
          </a:p>
          <a:p>
            <a:r>
              <a:rPr lang="en-US" sz="2400" dirty="0" smtClean="0"/>
              <a:t>Indentation </a:t>
            </a:r>
            <a:r>
              <a:rPr lang="en-US" sz="2400" b="1" dirty="0" smtClean="0"/>
              <a:t>MUST NOT</a:t>
            </a:r>
            <a:r>
              <a:rPr lang="en-US" sz="2400" dirty="0" smtClean="0"/>
              <a:t> be done with the </a:t>
            </a:r>
            <a:r>
              <a:rPr lang="en-US" sz="2400" b="1" dirty="0" smtClean="0"/>
              <a:t>TAB</a:t>
            </a:r>
            <a:r>
              <a:rPr lang="en-US" sz="2400" dirty="0" smtClean="0"/>
              <a:t> character. Instead, in Python we use </a:t>
            </a:r>
            <a:r>
              <a:rPr lang="en-US" sz="2400" b="1" i="1" dirty="0" smtClean="0"/>
              <a:t>four spaces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Most text editors allow setting this as default</a:t>
            </a:r>
          </a:p>
          <a:p>
            <a:r>
              <a:rPr lang="en-US" sz="2400" dirty="0" smtClean="0"/>
              <a:t>We use Python 2.7.x, NOT Python 3</a:t>
            </a:r>
          </a:p>
          <a:p>
            <a:r>
              <a:rPr lang="en-US" sz="2400" dirty="0" smtClean="0"/>
              <a:t>Detailed documentation: </a:t>
            </a:r>
            <a:r>
              <a:rPr lang="en-US" sz="2400" dirty="0">
                <a:hlinkClick r:id="rId2"/>
              </a:rPr>
              <a:t>http://www.python.org/doc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 nice beginners’ book: </a:t>
            </a:r>
            <a:r>
              <a:rPr lang="en-US" sz="2400" dirty="0" smtClean="0">
                <a:hlinkClick r:id="rId3"/>
              </a:rPr>
              <a:t>http://thinkpython.com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5</a:t>
            </a:fld>
            <a:endParaRPr lang="he-IL" dirty="0"/>
          </a:p>
        </p:txBody>
      </p:sp>
      <p:pic>
        <p:nvPicPr>
          <p:cNvPr id="7170" name="Picture 2" descr="Official Pyth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877272"/>
            <a:ext cx="19050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15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Defining functions in Python is easy: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say_hello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full_name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 '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last_name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'Hello '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full_name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'!'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/>
              <a:t>And calling it later: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say_hello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'John'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'Doe'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endParaRPr lang="he-IL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6</a:t>
            </a:fld>
            <a:endParaRPr lang="he-IL" dirty="0"/>
          </a:p>
        </p:txBody>
      </p:sp>
      <p:pic>
        <p:nvPicPr>
          <p:cNvPr id="5" name="Picture 2" descr="Official Pyth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877272"/>
            <a:ext cx="19050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39552" y="1484784"/>
            <a:ext cx="2160240" cy="576064"/>
          </a:xfrm>
          <a:prstGeom prst="wedgeRoundRectCallout">
            <a:avLst>
              <a:gd name="adj1" fmla="val 25109"/>
              <a:gd name="adj2" fmla="val 62500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131840" y="1484784"/>
            <a:ext cx="2160240" cy="576064"/>
          </a:xfrm>
          <a:prstGeom prst="wedgeRoundRectCallout">
            <a:avLst>
              <a:gd name="adj1" fmla="val 25109"/>
              <a:gd name="adj2" fmla="val 62500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Parameters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51520" y="1878566"/>
            <a:ext cx="2160240" cy="576064"/>
          </a:xfrm>
          <a:prstGeom prst="wedgeRoundRectCallout">
            <a:avLst>
              <a:gd name="adj1" fmla="val -18252"/>
              <a:gd name="adj2" fmla="val 8379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Four spaces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Python can be used as an Object-Oriented language</a:t>
            </a:r>
          </a:p>
          <a:p>
            <a:pPr marL="0" indent="0">
              <a:buNone/>
            </a:pPr>
            <a:r>
              <a:rPr lang="en-US" sz="2400" dirty="0"/>
              <a:t>Let's define a new class: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import math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Point2D: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x,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get_distance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p):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2)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2))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return 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To create an instance: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p1 = Point(1,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p2 = Point(2, 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print p1.get_distance(p2)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7</a:t>
            </a:fld>
            <a:endParaRPr lang="he-IL" dirty="0"/>
          </a:p>
        </p:txBody>
      </p:sp>
      <p:pic>
        <p:nvPicPr>
          <p:cNvPr id="5" name="Picture 2" descr="Official Pyth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877272"/>
            <a:ext cx="19050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395536" y="1309626"/>
            <a:ext cx="2160240" cy="576064"/>
          </a:xfrm>
          <a:prstGeom prst="wedgeRoundRectCallout">
            <a:avLst>
              <a:gd name="adj1" fmla="val -18252"/>
              <a:gd name="adj2" fmla="val 8379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need this for math functions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619672" y="1955859"/>
            <a:ext cx="2160240" cy="576064"/>
          </a:xfrm>
          <a:prstGeom prst="wedgeRoundRectCallout">
            <a:avLst>
              <a:gd name="adj1" fmla="val -18252"/>
              <a:gd name="adj2" fmla="val 8379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Everything inside the block is the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971600" y="2166598"/>
            <a:ext cx="2160240" cy="576064"/>
          </a:xfrm>
          <a:prstGeom prst="wedgeRoundRectCallout">
            <a:avLst>
              <a:gd name="adj1" fmla="val -18252"/>
              <a:gd name="adj2" fmla="val 8379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Constructor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195736" y="2060848"/>
            <a:ext cx="2304256" cy="576064"/>
          </a:xfrm>
          <a:prstGeom prst="wedgeRoundRectCallout">
            <a:avLst>
              <a:gd name="adj1" fmla="val -18252"/>
              <a:gd name="adj2" fmla="val 8379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the new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835696" y="3068960"/>
            <a:ext cx="2160240" cy="576064"/>
          </a:xfrm>
          <a:prstGeom prst="wedgeRoundRectCallout">
            <a:avLst>
              <a:gd name="adj1" fmla="val -18252"/>
              <a:gd name="adj2" fmla="val 8379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348136" y="3356992"/>
            <a:ext cx="3880048" cy="1440160"/>
          </a:xfrm>
          <a:prstGeom prst="wedgeRoundRectCallout">
            <a:avLst>
              <a:gd name="adj1" fmla="val -35162"/>
              <a:gd name="adj2" fmla="val -66422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solidFill>
                  <a:schemeClr val="tx1"/>
                </a:solidFill>
              </a:rPr>
              <a:t> must be expected in every class method as the first parameter. However, when calling these methods we do not pass an argument for it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35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inherit other classes: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continues from previous slide...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Point3D(Point2D):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x, y, z):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Point2D.__init__(self, x, 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get_distance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p):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2)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2)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2))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return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8</a:t>
            </a:fld>
            <a:endParaRPr lang="he-IL" dirty="0"/>
          </a:p>
        </p:txBody>
      </p:sp>
      <p:pic>
        <p:nvPicPr>
          <p:cNvPr id="5" name="Picture 2" descr="Official Pyth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877272"/>
            <a:ext cx="19050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2051720" y="1340768"/>
            <a:ext cx="2808312" cy="576064"/>
          </a:xfrm>
          <a:prstGeom prst="wedgeRoundRectCallout">
            <a:avLst>
              <a:gd name="adj1" fmla="val -24208"/>
              <a:gd name="adj2" fmla="val 76050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Defines superclass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(can be more than one!)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547664" y="1822705"/>
            <a:ext cx="3456384" cy="576064"/>
          </a:xfrm>
          <a:prstGeom prst="wedgeRoundRectCallout">
            <a:avLst>
              <a:gd name="adj1" fmla="val -29221"/>
              <a:gd name="adj2" fmla="val 77986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Call whatever super-constructor  you would like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691680" y="2522794"/>
            <a:ext cx="2160240" cy="576064"/>
          </a:xfrm>
          <a:prstGeom prst="wedgeRoundRectCallout">
            <a:avLst>
              <a:gd name="adj1" fmla="val -18252"/>
              <a:gd name="adj2" fmla="val 8379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Overriding method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7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ifconfig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ifconfig</a:t>
            </a:r>
            <a:r>
              <a:rPr lang="en-US" sz="2400" dirty="0" smtClean="0"/>
              <a:t> is a </a:t>
            </a:r>
            <a:r>
              <a:rPr lang="en-US" sz="2400" dirty="0" err="1" smtClean="0"/>
              <a:t>unix</a:t>
            </a:r>
            <a:r>
              <a:rPr lang="en-US" sz="2400" dirty="0" smtClean="0"/>
              <a:t> command-line tool that prints the available network interfaces of the machine</a:t>
            </a:r>
          </a:p>
          <a:p>
            <a:r>
              <a:rPr lang="en-US" sz="2400" dirty="0" smtClean="0"/>
              <a:t>Example: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9</a:t>
            </a:fld>
            <a:endParaRPr lang="he-I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757264"/>
            <a:ext cx="38957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8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91681</TotalTime>
  <Words>1587</Words>
  <Application>Microsoft Office PowerPoint</Application>
  <PresentationFormat>On-screen Show (4:3)</PresentationFormat>
  <Paragraphs>364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My Template</vt:lpstr>
      <vt:lpstr>MiniNet: Enterprise OpenFlow Network on Your Laptop</vt:lpstr>
      <vt:lpstr>Agenda</vt:lpstr>
      <vt:lpstr>mininet</vt:lpstr>
      <vt:lpstr>Python</vt:lpstr>
      <vt:lpstr>Values and Types</vt:lpstr>
      <vt:lpstr>Python Functions</vt:lpstr>
      <vt:lpstr>Python Classes</vt:lpstr>
      <vt:lpstr>Python Classes</vt:lpstr>
      <vt:lpstr>ifconfig</vt:lpstr>
      <vt:lpstr>TcpDump</vt:lpstr>
      <vt:lpstr>Ping</vt:lpstr>
      <vt:lpstr>hping3</vt:lpstr>
      <vt:lpstr>SSH (Secure Shell)</vt:lpstr>
      <vt:lpstr>SCP (Secure Copy)</vt:lpstr>
      <vt:lpstr>Installing a Virtual Machine Player</vt:lpstr>
      <vt:lpstr>Install MiniNet</vt:lpstr>
      <vt:lpstr>Install a Management Machine</vt:lpstr>
      <vt:lpstr>Connecting to the MiniNet VM</vt:lpstr>
      <vt:lpstr>Run MiniNet</vt:lpstr>
      <vt:lpstr>Running mininet with External Controllers</vt:lpstr>
      <vt:lpstr>Downloading POX</vt:lpstr>
      <vt:lpstr>Write a Simple OpenFlow Controller</vt:lpstr>
      <vt:lpstr>Write a Simple OpenFlow Controller</vt:lpstr>
      <vt:lpstr>Write a Simple OpenFlow Controller</vt:lpstr>
      <vt:lpstr>Write a Simple OpenFlow Controller</vt:lpstr>
      <vt:lpstr>Write a Simple OpenFlow Controller</vt:lpstr>
      <vt:lpstr>Exercise</vt:lpstr>
      <vt:lpstr>Network With a Loop</vt:lpstr>
      <vt:lpstr>Loop Handling – Spanning Tree</vt:lpstr>
      <vt:lpstr>Loop Handling – Spanning Tree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Yotam Harchol</dc:creator>
  <cp:lastModifiedBy>Support</cp:lastModifiedBy>
  <cp:revision>547</cp:revision>
  <cp:lastPrinted>2011-02-11T21:48:44Z</cp:lastPrinted>
  <dcterms:created xsi:type="dcterms:W3CDTF">2010-12-01T17:27:09Z</dcterms:created>
  <dcterms:modified xsi:type="dcterms:W3CDTF">2013-03-13T16:29:49Z</dcterms:modified>
</cp:coreProperties>
</file>