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jqOzISCuIdTqHrvxBJ0gG3hc/e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0"/>
          <p:cNvGrpSpPr/>
          <p:nvPr/>
        </p:nvGrpSpPr>
        <p:grpSpPr>
          <a:xfrm>
            <a:off x="7343003" y="3409675"/>
            <a:ext cx="1691422" cy="1732548"/>
            <a:chOff x="7343003" y="3409675"/>
            <a:chExt cx="1691422" cy="1732548"/>
          </a:xfrm>
        </p:grpSpPr>
        <p:grpSp>
          <p:nvGrpSpPr>
            <p:cNvPr id="11" name="Google Shape;11;p20"/>
            <p:cNvGrpSpPr/>
            <p:nvPr/>
          </p:nvGrpSpPr>
          <p:grpSpPr>
            <a:xfrm>
              <a:off x="7343003" y="4453711"/>
              <a:ext cx="316800" cy="688512"/>
              <a:chOff x="7343003" y="4453711"/>
              <a:chExt cx="316800" cy="688512"/>
            </a:xfrm>
          </p:grpSpPr>
          <p:sp>
            <p:nvSpPr>
              <p:cNvPr id="12" name="Google Shape;12;p20"/>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0"/>
            <p:cNvGrpSpPr/>
            <p:nvPr/>
          </p:nvGrpSpPr>
          <p:grpSpPr>
            <a:xfrm>
              <a:off x="7801210" y="4105700"/>
              <a:ext cx="316800" cy="1036523"/>
              <a:chOff x="7801210" y="4105700"/>
              <a:chExt cx="316800" cy="1036523"/>
            </a:xfrm>
          </p:grpSpPr>
          <p:sp>
            <p:nvSpPr>
              <p:cNvPr id="15" name="Google Shape;15;p20"/>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0"/>
            <p:cNvGrpSpPr/>
            <p:nvPr/>
          </p:nvGrpSpPr>
          <p:grpSpPr>
            <a:xfrm>
              <a:off x="8259418" y="3757688"/>
              <a:ext cx="316800" cy="1384535"/>
              <a:chOff x="8259418" y="3757688"/>
              <a:chExt cx="316800" cy="1384535"/>
            </a:xfrm>
          </p:grpSpPr>
          <p:sp>
            <p:nvSpPr>
              <p:cNvPr id="19" name="Google Shape;19;p20"/>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0"/>
            <p:cNvGrpSpPr/>
            <p:nvPr/>
          </p:nvGrpSpPr>
          <p:grpSpPr>
            <a:xfrm>
              <a:off x="8717625" y="3409675"/>
              <a:ext cx="316800" cy="1732548"/>
              <a:chOff x="8717625" y="3409675"/>
              <a:chExt cx="316800" cy="1732548"/>
            </a:xfrm>
          </p:grpSpPr>
          <p:sp>
            <p:nvSpPr>
              <p:cNvPr id="24" name="Google Shape;24;p20"/>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0"/>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0"/>
          <p:cNvGrpSpPr/>
          <p:nvPr/>
        </p:nvGrpSpPr>
        <p:grpSpPr>
          <a:xfrm>
            <a:off x="5043503" y="0"/>
            <a:ext cx="3814072" cy="3839102"/>
            <a:chOff x="5043503" y="0"/>
            <a:chExt cx="3814072" cy="3839102"/>
          </a:xfrm>
        </p:grpSpPr>
        <p:sp>
          <p:nvSpPr>
            <p:cNvPr id="30" name="Google Shape;30;p20"/>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0"/>
            <p:cNvGrpSpPr/>
            <p:nvPr/>
          </p:nvGrpSpPr>
          <p:grpSpPr>
            <a:xfrm>
              <a:off x="7647812" y="2704283"/>
              <a:ext cx="635219" cy="635219"/>
              <a:chOff x="6725724" y="2701260"/>
              <a:chExt cx="1208101" cy="1208100"/>
            </a:xfrm>
          </p:grpSpPr>
          <p:sp>
            <p:nvSpPr>
              <p:cNvPr id="33" name="Google Shape;33;p20"/>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0"/>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0"/>
            <p:cNvGrpSpPr/>
            <p:nvPr/>
          </p:nvGrpSpPr>
          <p:grpSpPr>
            <a:xfrm>
              <a:off x="7952720" y="179238"/>
              <a:ext cx="873165" cy="873003"/>
              <a:chOff x="7754428" y="208725"/>
              <a:chExt cx="541800" cy="541800"/>
            </a:xfrm>
          </p:grpSpPr>
          <p:sp>
            <p:nvSpPr>
              <p:cNvPr id="38" name="Google Shape;38;p20"/>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0"/>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0"/>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0"/>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0"/>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29"/>
          <p:cNvGrpSpPr/>
          <p:nvPr/>
        </p:nvGrpSpPr>
        <p:grpSpPr>
          <a:xfrm>
            <a:off x="52" y="4099200"/>
            <a:ext cx="9144036" cy="1044300"/>
            <a:chOff x="52" y="4099200"/>
            <a:chExt cx="9144036" cy="1044300"/>
          </a:xfrm>
        </p:grpSpPr>
        <p:grpSp>
          <p:nvGrpSpPr>
            <p:cNvPr id="143" name="Google Shape;143;p29"/>
            <p:cNvGrpSpPr/>
            <p:nvPr/>
          </p:nvGrpSpPr>
          <p:grpSpPr>
            <a:xfrm>
              <a:off x="52" y="4309200"/>
              <a:ext cx="231622" cy="834300"/>
              <a:chOff x="2688737" y="4301380"/>
              <a:chExt cx="231900" cy="834300"/>
            </a:xfrm>
          </p:grpSpPr>
          <p:sp>
            <p:nvSpPr>
              <p:cNvPr id="144" name="Google Shape;144;p2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9"/>
            <p:cNvGrpSpPr/>
            <p:nvPr/>
          </p:nvGrpSpPr>
          <p:grpSpPr>
            <a:xfrm>
              <a:off x="371406" y="4099200"/>
              <a:ext cx="231622" cy="1044300"/>
              <a:chOff x="2688737" y="4091380"/>
              <a:chExt cx="231900" cy="1044300"/>
            </a:xfrm>
          </p:grpSpPr>
          <p:sp>
            <p:nvSpPr>
              <p:cNvPr id="149" name="Google Shape;149;p2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9"/>
            <p:cNvGrpSpPr/>
            <p:nvPr/>
          </p:nvGrpSpPr>
          <p:grpSpPr>
            <a:xfrm>
              <a:off x="742761" y="4309200"/>
              <a:ext cx="231622" cy="834300"/>
              <a:chOff x="2688737" y="4301380"/>
              <a:chExt cx="231900" cy="834300"/>
            </a:xfrm>
          </p:grpSpPr>
          <p:sp>
            <p:nvSpPr>
              <p:cNvPr id="155" name="Google Shape;155;p2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9"/>
            <p:cNvGrpSpPr/>
            <p:nvPr/>
          </p:nvGrpSpPr>
          <p:grpSpPr>
            <a:xfrm>
              <a:off x="1114115" y="4518900"/>
              <a:ext cx="231622" cy="624600"/>
              <a:chOff x="2688737" y="4511080"/>
              <a:chExt cx="231900" cy="624600"/>
            </a:xfrm>
          </p:grpSpPr>
          <p:sp>
            <p:nvSpPr>
              <p:cNvPr id="160" name="Google Shape;160;p2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9"/>
            <p:cNvGrpSpPr/>
            <p:nvPr/>
          </p:nvGrpSpPr>
          <p:grpSpPr>
            <a:xfrm>
              <a:off x="1856753" y="4099200"/>
              <a:ext cx="231600" cy="1044300"/>
              <a:chOff x="1856753" y="4099200"/>
              <a:chExt cx="231600" cy="1044300"/>
            </a:xfrm>
          </p:grpSpPr>
          <p:sp>
            <p:nvSpPr>
              <p:cNvPr id="164" name="Google Shape;164;p29"/>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9"/>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9"/>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9"/>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9"/>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9"/>
            <p:cNvGrpSpPr/>
            <p:nvPr/>
          </p:nvGrpSpPr>
          <p:grpSpPr>
            <a:xfrm>
              <a:off x="2228107" y="4309200"/>
              <a:ext cx="231600" cy="834300"/>
              <a:chOff x="2228107" y="4309200"/>
              <a:chExt cx="231600" cy="834300"/>
            </a:xfrm>
          </p:grpSpPr>
          <p:sp>
            <p:nvSpPr>
              <p:cNvPr id="170" name="Google Shape;170;p29"/>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9"/>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9"/>
            <p:cNvGrpSpPr/>
            <p:nvPr/>
          </p:nvGrpSpPr>
          <p:grpSpPr>
            <a:xfrm>
              <a:off x="2599462" y="4518900"/>
              <a:ext cx="231600" cy="624600"/>
              <a:chOff x="2599462" y="4518900"/>
              <a:chExt cx="231600" cy="624600"/>
            </a:xfrm>
          </p:grpSpPr>
          <p:sp>
            <p:nvSpPr>
              <p:cNvPr id="175" name="Google Shape;175;p29"/>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9"/>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9"/>
            <p:cNvGrpSpPr/>
            <p:nvPr/>
          </p:nvGrpSpPr>
          <p:grpSpPr>
            <a:xfrm>
              <a:off x="3342171" y="4099200"/>
              <a:ext cx="231600" cy="1044300"/>
              <a:chOff x="3342171" y="4099200"/>
              <a:chExt cx="231600" cy="1044300"/>
            </a:xfrm>
          </p:grpSpPr>
          <p:sp>
            <p:nvSpPr>
              <p:cNvPr id="179" name="Google Shape;179;p29"/>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9"/>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9"/>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9"/>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9"/>
            <p:cNvGrpSpPr/>
            <p:nvPr/>
          </p:nvGrpSpPr>
          <p:grpSpPr>
            <a:xfrm>
              <a:off x="3713525" y="4309200"/>
              <a:ext cx="231600" cy="834300"/>
              <a:chOff x="3713525" y="4309200"/>
              <a:chExt cx="231600" cy="834300"/>
            </a:xfrm>
          </p:grpSpPr>
          <p:sp>
            <p:nvSpPr>
              <p:cNvPr id="185" name="Google Shape;185;p29"/>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9"/>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9"/>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9"/>
            <p:cNvGrpSpPr/>
            <p:nvPr/>
          </p:nvGrpSpPr>
          <p:grpSpPr>
            <a:xfrm>
              <a:off x="1485398" y="4309200"/>
              <a:ext cx="231600" cy="834300"/>
              <a:chOff x="1485398" y="4309200"/>
              <a:chExt cx="231600" cy="834300"/>
            </a:xfrm>
          </p:grpSpPr>
          <p:sp>
            <p:nvSpPr>
              <p:cNvPr id="190" name="Google Shape;190;p29"/>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9"/>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9"/>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9"/>
            <p:cNvGrpSpPr/>
            <p:nvPr/>
          </p:nvGrpSpPr>
          <p:grpSpPr>
            <a:xfrm>
              <a:off x="4084879" y="4518900"/>
              <a:ext cx="231600" cy="624600"/>
              <a:chOff x="4084879" y="4518900"/>
              <a:chExt cx="231600" cy="624600"/>
            </a:xfrm>
          </p:grpSpPr>
          <p:sp>
            <p:nvSpPr>
              <p:cNvPr id="195" name="Google Shape;195;p29"/>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9"/>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9"/>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9"/>
            <p:cNvGrpSpPr/>
            <p:nvPr/>
          </p:nvGrpSpPr>
          <p:grpSpPr>
            <a:xfrm>
              <a:off x="2970816" y="4309200"/>
              <a:ext cx="231600" cy="834300"/>
              <a:chOff x="2970816" y="4309200"/>
              <a:chExt cx="231600" cy="834300"/>
            </a:xfrm>
          </p:grpSpPr>
          <p:sp>
            <p:nvSpPr>
              <p:cNvPr id="199" name="Google Shape;199;p29"/>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9"/>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9"/>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9"/>
            <p:cNvGrpSpPr/>
            <p:nvPr/>
          </p:nvGrpSpPr>
          <p:grpSpPr>
            <a:xfrm>
              <a:off x="4456234" y="4309200"/>
              <a:ext cx="231600" cy="834300"/>
              <a:chOff x="4456234" y="4309200"/>
              <a:chExt cx="231600" cy="834300"/>
            </a:xfrm>
          </p:grpSpPr>
          <p:sp>
            <p:nvSpPr>
              <p:cNvPr id="204" name="Google Shape;204;p29"/>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9"/>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9"/>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9"/>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9"/>
            <p:cNvGrpSpPr/>
            <p:nvPr/>
          </p:nvGrpSpPr>
          <p:grpSpPr>
            <a:xfrm>
              <a:off x="4827588" y="4099200"/>
              <a:ext cx="231600" cy="1044300"/>
              <a:chOff x="4827588" y="4099200"/>
              <a:chExt cx="231600" cy="1044300"/>
            </a:xfrm>
          </p:grpSpPr>
          <p:sp>
            <p:nvSpPr>
              <p:cNvPr id="209" name="Google Shape;209;p29"/>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9"/>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9"/>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9"/>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9"/>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9"/>
            <p:cNvGrpSpPr/>
            <p:nvPr/>
          </p:nvGrpSpPr>
          <p:grpSpPr>
            <a:xfrm>
              <a:off x="5198943" y="4309200"/>
              <a:ext cx="231600" cy="834300"/>
              <a:chOff x="5198943" y="4309200"/>
              <a:chExt cx="231600" cy="834300"/>
            </a:xfrm>
          </p:grpSpPr>
          <p:sp>
            <p:nvSpPr>
              <p:cNvPr id="215" name="Google Shape;215;p29"/>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9"/>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9"/>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9"/>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9"/>
            <p:cNvGrpSpPr/>
            <p:nvPr/>
          </p:nvGrpSpPr>
          <p:grpSpPr>
            <a:xfrm>
              <a:off x="5570297" y="4518900"/>
              <a:ext cx="231600" cy="624600"/>
              <a:chOff x="5570297" y="4518900"/>
              <a:chExt cx="231600" cy="624600"/>
            </a:xfrm>
          </p:grpSpPr>
          <p:sp>
            <p:nvSpPr>
              <p:cNvPr id="220" name="Google Shape;220;p29"/>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9"/>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9"/>
            <p:cNvGrpSpPr/>
            <p:nvPr/>
          </p:nvGrpSpPr>
          <p:grpSpPr>
            <a:xfrm>
              <a:off x="5941652" y="4309200"/>
              <a:ext cx="231600" cy="834300"/>
              <a:chOff x="5941652" y="4309200"/>
              <a:chExt cx="231600" cy="834300"/>
            </a:xfrm>
          </p:grpSpPr>
          <p:sp>
            <p:nvSpPr>
              <p:cNvPr id="224" name="Google Shape;224;p29"/>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9"/>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9"/>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9"/>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9"/>
            <p:cNvGrpSpPr/>
            <p:nvPr/>
          </p:nvGrpSpPr>
          <p:grpSpPr>
            <a:xfrm>
              <a:off x="6313006" y="4099200"/>
              <a:ext cx="231600" cy="1044300"/>
              <a:chOff x="6313006" y="4099200"/>
              <a:chExt cx="231600" cy="1044300"/>
            </a:xfrm>
          </p:grpSpPr>
          <p:sp>
            <p:nvSpPr>
              <p:cNvPr id="229" name="Google Shape;229;p29"/>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9"/>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9"/>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9"/>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9"/>
            <p:cNvGrpSpPr/>
            <p:nvPr/>
          </p:nvGrpSpPr>
          <p:grpSpPr>
            <a:xfrm>
              <a:off x="6684361" y="4309200"/>
              <a:ext cx="231600" cy="834300"/>
              <a:chOff x="6684361" y="4309200"/>
              <a:chExt cx="231600" cy="834300"/>
            </a:xfrm>
          </p:grpSpPr>
          <p:sp>
            <p:nvSpPr>
              <p:cNvPr id="235" name="Google Shape;235;p29"/>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9"/>
            <p:cNvGrpSpPr/>
            <p:nvPr/>
          </p:nvGrpSpPr>
          <p:grpSpPr>
            <a:xfrm>
              <a:off x="7055715" y="4518900"/>
              <a:ext cx="231600" cy="624600"/>
              <a:chOff x="7055715" y="4518900"/>
              <a:chExt cx="231600" cy="624600"/>
            </a:xfrm>
          </p:grpSpPr>
          <p:sp>
            <p:nvSpPr>
              <p:cNvPr id="240" name="Google Shape;240;p29"/>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9"/>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9"/>
            <p:cNvGrpSpPr/>
            <p:nvPr/>
          </p:nvGrpSpPr>
          <p:grpSpPr>
            <a:xfrm>
              <a:off x="7798424" y="4099200"/>
              <a:ext cx="231600" cy="1044300"/>
              <a:chOff x="7798424" y="4099200"/>
              <a:chExt cx="231600" cy="1044300"/>
            </a:xfrm>
          </p:grpSpPr>
          <p:sp>
            <p:nvSpPr>
              <p:cNvPr id="244" name="Google Shape;244;p29"/>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9"/>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9"/>
            <p:cNvGrpSpPr/>
            <p:nvPr/>
          </p:nvGrpSpPr>
          <p:grpSpPr>
            <a:xfrm>
              <a:off x="8169779" y="4309200"/>
              <a:ext cx="231600" cy="834300"/>
              <a:chOff x="8169779" y="4309200"/>
              <a:chExt cx="231600" cy="834300"/>
            </a:xfrm>
          </p:grpSpPr>
          <p:sp>
            <p:nvSpPr>
              <p:cNvPr id="250" name="Google Shape;250;p29"/>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9"/>
            <p:cNvGrpSpPr/>
            <p:nvPr/>
          </p:nvGrpSpPr>
          <p:grpSpPr>
            <a:xfrm>
              <a:off x="7427070" y="4309200"/>
              <a:ext cx="231600" cy="834300"/>
              <a:chOff x="7427070" y="4309200"/>
              <a:chExt cx="231600" cy="834300"/>
            </a:xfrm>
          </p:grpSpPr>
          <p:sp>
            <p:nvSpPr>
              <p:cNvPr id="255" name="Google Shape;255;p29"/>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9"/>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9"/>
            <p:cNvGrpSpPr/>
            <p:nvPr/>
          </p:nvGrpSpPr>
          <p:grpSpPr>
            <a:xfrm>
              <a:off x="8541133" y="4518900"/>
              <a:ext cx="231600" cy="624600"/>
              <a:chOff x="8541133" y="4518900"/>
              <a:chExt cx="231600" cy="624600"/>
            </a:xfrm>
          </p:grpSpPr>
          <p:sp>
            <p:nvSpPr>
              <p:cNvPr id="260" name="Google Shape;260;p29"/>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9"/>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9"/>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9"/>
            <p:cNvGrpSpPr/>
            <p:nvPr/>
          </p:nvGrpSpPr>
          <p:grpSpPr>
            <a:xfrm>
              <a:off x="8912488" y="4309200"/>
              <a:ext cx="231600" cy="834300"/>
              <a:chOff x="8912488" y="4309200"/>
              <a:chExt cx="231600" cy="834300"/>
            </a:xfrm>
          </p:grpSpPr>
          <p:sp>
            <p:nvSpPr>
              <p:cNvPr id="264" name="Google Shape;264;p29"/>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9"/>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9"/>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9"/>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9"/>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9"/>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21"/>
          <p:cNvGrpSpPr/>
          <p:nvPr/>
        </p:nvGrpSpPr>
        <p:grpSpPr>
          <a:xfrm>
            <a:off x="625966" y="299376"/>
            <a:ext cx="999312" cy="999312"/>
            <a:chOff x="348199" y="179450"/>
            <a:chExt cx="1116300" cy="1116300"/>
          </a:xfrm>
        </p:grpSpPr>
        <p:sp>
          <p:nvSpPr>
            <p:cNvPr id="51" name="Google Shape;51;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grpSp>
        <p:nvGrpSpPr>
          <p:cNvPr id="57" name="Google Shape;57;p22"/>
          <p:cNvGrpSpPr/>
          <p:nvPr/>
        </p:nvGrpSpPr>
        <p:grpSpPr>
          <a:xfrm>
            <a:off x="146769" y="3406"/>
            <a:ext cx="1233214" cy="1384535"/>
            <a:chOff x="146769" y="3406"/>
            <a:chExt cx="1233214" cy="1384535"/>
          </a:xfrm>
        </p:grpSpPr>
        <p:grpSp>
          <p:nvGrpSpPr>
            <p:cNvPr id="58" name="Google Shape;58;p22"/>
            <p:cNvGrpSpPr/>
            <p:nvPr/>
          </p:nvGrpSpPr>
          <p:grpSpPr>
            <a:xfrm>
              <a:off x="1063183" y="3406"/>
              <a:ext cx="316800" cy="688513"/>
              <a:chOff x="1063183" y="3406"/>
              <a:chExt cx="316800" cy="688513"/>
            </a:xfrm>
          </p:grpSpPr>
          <p:sp>
            <p:nvSpPr>
              <p:cNvPr id="59" name="Google Shape;59;p22"/>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2"/>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2"/>
            <p:cNvGrpSpPr/>
            <p:nvPr/>
          </p:nvGrpSpPr>
          <p:grpSpPr>
            <a:xfrm>
              <a:off x="604976" y="3406"/>
              <a:ext cx="316800" cy="1036524"/>
              <a:chOff x="604976" y="3406"/>
              <a:chExt cx="316800" cy="1036524"/>
            </a:xfrm>
          </p:grpSpPr>
          <p:sp>
            <p:nvSpPr>
              <p:cNvPr id="62" name="Google Shape;62;p2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2"/>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2"/>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2"/>
            <p:cNvGrpSpPr/>
            <p:nvPr/>
          </p:nvGrpSpPr>
          <p:grpSpPr>
            <a:xfrm>
              <a:off x="146769" y="3406"/>
              <a:ext cx="316800" cy="1384535"/>
              <a:chOff x="146769" y="3406"/>
              <a:chExt cx="316800" cy="1384535"/>
            </a:xfrm>
          </p:grpSpPr>
          <p:sp>
            <p:nvSpPr>
              <p:cNvPr id="66" name="Google Shape;66;p22"/>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2"/>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2"/>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2"/>
          <p:cNvGrpSpPr/>
          <p:nvPr/>
        </p:nvGrpSpPr>
        <p:grpSpPr>
          <a:xfrm>
            <a:off x="6775084" y="2904008"/>
            <a:ext cx="2186147" cy="2239500"/>
            <a:chOff x="6775084" y="2904008"/>
            <a:chExt cx="2186147" cy="2239500"/>
          </a:xfrm>
        </p:grpSpPr>
        <p:grpSp>
          <p:nvGrpSpPr>
            <p:cNvPr id="71" name="Google Shape;71;p22"/>
            <p:cNvGrpSpPr/>
            <p:nvPr/>
          </p:nvGrpSpPr>
          <p:grpSpPr>
            <a:xfrm>
              <a:off x="6775084" y="4253708"/>
              <a:ext cx="409500" cy="889800"/>
              <a:chOff x="6775084" y="4253708"/>
              <a:chExt cx="409500" cy="889800"/>
            </a:xfrm>
          </p:grpSpPr>
          <p:sp>
            <p:nvSpPr>
              <p:cNvPr id="72" name="Google Shape;72;p2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2"/>
            <p:cNvGrpSpPr/>
            <p:nvPr/>
          </p:nvGrpSpPr>
          <p:grpSpPr>
            <a:xfrm>
              <a:off x="7367299" y="3804008"/>
              <a:ext cx="409500" cy="1339500"/>
              <a:chOff x="7367299" y="3804008"/>
              <a:chExt cx="409500" cy="1339500"/>
            </a:xfrm>
          </p:grpSpPr>
          <p:sp>
            <p:nvSpPr>
              <p:cNvPr id="75" name="Google Shape;75;p22"/>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2"/>
            <p:cNvGrpSpPr/>
            <p:nvPr/>
          </p:nvGrpSpPr>
          <p:grpSpPr>
            <a:xfrm>
              <a:off x="7959516" y="3354008"/>
              <a:ext cx="409500" cy="1789500"/>
              <a:chOff x="7959516" y="3354008"/>
              <a:chExt cx="409500" cy="1789500"/>
            </a:xfrm>
          </p:grpSpPr>
          <p:sp>
            <p:nvSpPr>
              <p:cNvPr id="79" name="Google Shape;79;p22"/>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2"/>
            <p:cNvGrpSpPr/>
            <p:nvPr/>
          </p:nvGrpSpPr>
          <p:grpSpPr>
            <a:xfrm>
              <a:off x="8551731" y="2904008"/>
              <a:ext cx="409500" cy="2239500"/>
              <a:chOff x="8551731" y="2904008"/>
              <a:chExt cx="409500" cy="2239500"/>
            </a:xfrm>
          </p:grpSpPr>
          <p:sp>
            <p:nvSpPr>
              <p:cNvPr id="84" name="Google Shape;84;p22"/>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2"/>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23"/>
          <p:cNvGrpSpPr/>
          <p:nvPr/>
        </p:nvGrpSpPr>
        <p:grpSpPr>
          <a:xfrm>
            <a:off x="625966" y="299376"/>
            <a:ext cx="999312" cy="999312"/>
            <a:chOff x="348199" y="179450"/>
            <a:chExt cx="1116300" cy="1116300"/>
          </a:xfrm>
        </p:grpSpPr>
        <p:sp>
          <p:nvSpPr>
            <p:cNvPr id="93" name="Google Shape;93;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3"/>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23"/>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24"/>
          <p:cNvGrpSpPr/>
          <p:nvPr/>
        </p:nvGrpSpPr>
        <p:grpSpPr>
          <a:xfrm>
            <a:off x="625966" y="299376"/>
            <a:ext cx="999312" cy="999312"/>
            <a:chOff x="348199" y="179450"/>
            <a:chExt cx="1116300" cy="1116300"/>
          </a:xfrm>
        </p:grpSpPr>
        <p:sp>
          <p:nvSpPr>
            <p:cNvPr id="101" name="Google Shape;101;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5"/>
          <p:cNvGrpSpPr/>
          <p:nvPr/>
        </p:nvGrpSpPr>
        <p:grpSpPr>
          <a:xfrm>
            <a:off x="625966" y="299376"/>
            <a:ext cx="999312" cy="999312"/>
            <a:chOff x="348199" y="179450"/>
            <a:chExt cx="1116300" cy="1116300"/>
          </a:xfrm>
        </p:grpSpPr>
        <p:sp>
          <p:nvSpPr>
            <p:cNvPr id="107" name="Google Shape;107;p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5"/>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5"/>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26"/>
          <p:cNvGrpSpPr/>
          <p:nvPr/>
        </p:nvGrpSpPr>
        <p:grpSpPr>
          <a:xfrm>
            <a:off x="6866714" y="1255"/>
            <a:ext cx="2267380" cy="2601741"/>
            <a:chOff x="6790514" y="1255"/>
            <a:chExt cx="2267380" cy="2601741"/>
          </a:xfrm>
        </p:grpSpPr>
        <p:grpSp>
          <p:nvGrpSpPr>
            <p:cNvPr id="114" name="Google Shape;114;p26"/>
            <p:cNvGrpSpPr/>
            <p:nvPr/>
          </p:nvGrpSpPr>
          <p:grpSpPr>
            <a:xfrm>
              <a:off x="7067536" y="1255"/>
              <a:ext cx="1990358" cy="1990303"/>
              <a:chOff x="7067536" y="1255"/>
              <a:chExt cx="1990358" cy="1990303"/>
            </a:xfrm>
          </p:grpSpPr>
          <p:sp>
            <p:nvSpPr>
              <p:cNvPr id="115" name="Google Shape;115;p26"/>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6"/>
            <p:cNvGrpSpPr/>
            <p:nvPr/>
          </p:nvGrpSpPr>
          <p:grpSpPr>
            <a:xfrm>
              <a:off x="8207126" y="1807997"/>
              <a:ext cx="795000" cy="795000"/>
              <a:chOff x="8207126" y="1807997"/>
              <a:chExt cx="795000" cy="795000"/>
            </a:xfrm>
          </p:grpSpPr>
          <p:sp>
            <p:nvSpPr>
              <p:cNvPr id="119" name="Google Shape;119;p26"/>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6"/>
            <p:cNvGrpSpPr/>
            <p:nvPr/>
          </p:nvGrpSpPr>
          <p:grpSpPr>
            <a:xfrm>
              <a:off x="6790514" y="118857"/>
              <a:ext cx="548700" cy="548700"/>
              <a:chOff x="6790514" y="118857"/>
              <a:chExt cx="548700" cy="548700"/>
            </a:xfrm>
          </p:grpSpPr>
          <p:sp>
            <p:nvSpPr>
              <p:cNvPr id="123" name="Google Shape;123;p26"/>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6"/>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7"/>
          <p:cNvGrpSpPr/>
          <p:nvPr/>
        </p:nvGrpSpPr>
        <p:grpSpPr>
          <a:xfrm>
            <a:off x="625966" y="299376"/>
            <a:ext cx="999312" cy="999312"/>
            <a:chOff x="348199" y="179450"/>
            <a:chExt cx="1116300" cy="1116300"/>
          </a:xfrm>
        </p:grpSpPr>
        <p:sp>
          <p:nvSpPr>
            <p:cNvPr id="129" name="Google Shape;129;p2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7"/>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7"/>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7"/>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8"/>
          <p:cNvGrpSpPr/>
          <p:nvPr/>
        </p:nvGrpSpPr>
        <p:grpSpPr>
          <a:xfrm>
            <a:off x="713373" y="3847119"/>
            <a:ext cx="825392" cy="825392"/>
            <a:chOff x="348199" y="179450"/>
            <a:chExt cx="1116300" cy="1116300"/>
          </a:xfrm>
        </p:grpSpPr>
        <p:sp>
          <p:nvSpPr>
            <p:cNvPr id="137" name="Google Shape;137;p2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8"/>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D9EAD3"/>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975875" y="214875"/>
            <a:ext cx="6567300" cy="1181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n-GB" u="sng">
                <a:solidFill>
                  <a:srgbClr val="FF0000"/>
                </a:solidFill>
                <a:latin typeface="Arial"/>
                <a:ea typeface="Arial"/>
                <a:cs typeface="Arial"/>
                <a:sym typeface="Arial"/>
              </a:rPr>
              <a:t>Customer Segmentation</a:t>
            </a:r>
            <a:endParaRPr b="0" u="sng">
              <a:solidFill>
                <a:srgbClr val="FF0000"/>
              </a:solidFill>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78" name="Google Shape;278;p1"/>
          <p:cNvSpPr txBox="1"/>
          <p:nvPr>
            <p:ph idx="1" type="subTitle"/>
          </p:nvPr>
        </p:nvSpPr>
        <p:spPr>
          <a:xfrm>
            <a:off x="5546375" y="3504450"/>
            <a:ext cx="3138300" cy="99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i="1" lang="en-GB" sz="1700">
                <a:latin typeface="Arial"/>
                <a:ea typeface="Arial"/>
                <a:cs typeface="Arial"/>
                <a:sym typeface="Arial"/>
              </a:rPr>
              <a:t>             </a:t>
            </a:r>
            <a:r>
              <a:rPr i="1" lang="en-GB" sz="2300">
                <a:solidFill>
                  <a:srgbClr val="FF9900"/>
                </a:solidFill>
                <a:latin typeface="Arial"/>
                <a:ea typeface="Arial"/>
                <a:cs typeface="Arial"/>
                <a:sym typeface="Arial"/>
              </a:rPr>
              <a:t>Presented By</a:t>
            </a:r>
            <a:endParaRPr i="1" sz="2300">
              <a:solidFill>
                <a:srgbClr val="FF9900"/>
              </a:solidFill>
              <a:latin typeface="Arial"/>
              <a:ea typeface="Arial"/>
              <a:cs typeface="Arial"/>
              <a:sym typeface="Arial"/>
            </a:endParaRPr>
          </a:p>
          <a:p>
            <a:pPr indent="0" lvl="0" marL="0" rtl="0" algn="l">
              <a:lnSpc>
                <a:spcPct val="100000"/>
              </a:lnSpc>
              <a:spcBef>
                <a:spcPts val="0"/>
              </a:spcBef>
              <a:spcAft>
                <a:spcPts val="0"/>
              </a:spcAft>
              <a:buSzPts val="1600"/>
              <a:buNone/>
            </a:pPr>
            <a:r>
              <a:rPr i="1" lang="en-GB" sz="2300">
                <a:solidFill>
                  <a:srgbClr val="FF9900"/>
                </a:solidFill>
                <a:latin typeface="Arial"/>
                <a:ea typeface="Arial"/>
                <a:cs typeface="Arial"/>
                <a:sym typeface="Arial"/>
              </a:rPr>
              <a:t>         Harish Pandey</a:t>
            </a:r>
            <a:endParaRPr i="1" sz="2300">
              <a:solidFill>
                <a:srgbClr val="FF9900"/>
              </a:solidFill>
              <a:latin typeface="Arial"/>
              <a:ea typeface="Arial"/>
              <a:cs typeface="Arial"/>
              <a:sym typeface="Arial"/>
            </a:endParaRPr>
          </a:p>
        </p:txBody>
      </p:sp>
      <p:pic>
        <p:nvPicPr>
          <p:cNvPr id="279" name="Google Shape;279;p1"/>
          <p:cNvPicPr preferRelativeResize="0"/>
          <p:nvPr/>
        </p:nvPicPr>
        <p:blipFill rotWithShape="1">
          <a:blip r:embed="rId3">
            <a:alphaModFix/>
          </a:blip>
          <a:srcRect b="0" l="0" r="0" t="0"/>
          <a:stretch/>
        </p:blipFill>
        <p:spPr>
          <a:xfrm>
            <a:off x="152400" y="1893550"/>
            <a:ext cx="5447702" cy="3142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t>K-means Algorithm</a:t>
            </a:r>
            <a:endParaRPr u="sng"/>
          </a:p>
        </p:txBody>
      </p:sp>
      <p:sp>
        <p:nvSpPr>
          <p:cNvPr id="338" name="Google Shape;338;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Arial"/>
              <a:buChar char="●"/>
            </a:pPr>
            <a:r>
              <a:rPr lang="en-GB" sz="1302">
                <a:latin typeface="Arial"/>
                <a:ea typeface="Arial"/>
                <a:cs typeface="Arial"/>
                <a:sym typeface="Arial"/>
              </a:rPr>
              <a:t>While using the k-means clustering algorithm, the first step is to indicate the number of clusters (k) that we wish to produce in the final output. The algorithm starts by selecting k objects from dataset randomly that will serve as the initial centers for our clusters. These selected objects are the cluster means, also known as centroids. Then, the remaining objects have an assignment of the closest centroid. This centroid is defined by the Euclidean Distance present between the object and the cluster mean. We refer to this step as “cluster assignment”. </a:t>
            </a:r>
            <a:endParaRPr sz="1302">
              <a:latin typeface="Arial"/>
              <a:ea typeface="Arial"/>
              <a:cs typeface="Arial"/>
              <a:sym typeface="Arial"/>
            </a:endParaRPr>
          </a:p>
          <a:p>
            <a:pPr indent="-311308" lvl="0" marL="457200" rtl="0" algn="l">
              <a:lnSpc>
                <a:spcPct val="95000"/>
              </a:lnSpc>
              <a:spcBef>
                <a:spcPts val="0"/>
              </a:spcBef>
              <a:spcAft>
                <a:spcPts val="0"/>
              </a:spcAft>
              <a:buSzPts val="1303"/>
              <a:buFont typeface="Arial"/>
              <a:buChar char="●"/>
            </a:pPr>
            <a:r>
              <a:rPr lang="en-GB" sz="1302">
                <a:latin typeface="Arial"/>
                <a:ea typeface="Arial"/>
                <a:cs typeface="Arial"/>
                <a:sym typeface="Arial"/>
              </a:rPr>
              <a:t>When the assignment is complete, the algorithm proceeds to calculate new mean value of each cluster present in the data. After the recalculation of the centers, the observations are checked if they are closer to a different cluster. Using the updated cluster mean, the objects undergo reassignment. This goes on repeatedly through several iterations until the cluster assignments stop altering. The clusters that are present in the current iteration are the same as the ones obtained in the previous iteration. Summing up the K-means clustering –</a:t>
            </a:r>
            <a:endParaRPr sz="1302">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idx="1" type="body"/>
          </p:nvPr>
        </p:nvSpPr>
        <p:spPr>
          <a:xfrm>
            <a:off x="1246375" y="359750"/>
            <a:ext cx="7088700" cy="4944600"/>
          </a:xfrm>
          <a:prstGeom prst="rect">
            <a:avLst/>
          </a:prstGeom>
          <a:noFill/>
          <a:ln>
            <a:noFill/>
          </a:ln>
        </p:spPr>
        <p:txBody>
          <a:bodyPr anchorCtr="0" anchor="t" bIns="91425" lIns="91425" spcFirstLastPara="1" rIns="91425" wrap="square" tIns="91425">
            <a:noAutofit/>
          </a:bodyPr>
          <a:lstStyle/>
          <a:p>
            <a:pPr indent="-311308" lvl="0" marL="457200" rtl="0" algn="l">
              <a:lnSpc>
                <a:spcPct val="115000"/>
              </a:lnSpc>
              <a:spcBef>
                <a:spcPts val="0"/>
              </a:spcBef>
              <a:spcAft>
                <a:spcPts val="0"/>
              </a:spcAft>
              <a:buSzPts val="1303"/>
              <a:buFont typeface="Arial"/>
              <a:buChar char="●"/>
            </a:pPr>
            <a:r>
              <a:rPr lang="en-GB" sz="1302">
                <a:latin typeface="Arial"/>
                <a:ea typeface="Arial"/>
                <a:cs typeface="Arial"/>
                <a:sym typeface="Arial"/>
              </a:rPr>
              <a:t>The algorithm selects k objects at random from the dataset. This object is the initial cluster or mean. </a:t>
            </a:r>
            <a:endParaRPr sz="1302">
              <a:latin typeface="Arial"/>
              <a:ea typeface="Arial"/>
              <a:cs typeface="Arial"/>
              <a:sym typeface="Arial"/>
            </a:endParaRPr>
          </a:p>
          <a:p>
            <a:pPr indent="-311308" lvl="0" marL="457200" rtl="0" algn="l">
              <a:lnSpc>
                <a:spcPct val="115000"/>
              </a:lnSpc>
              <a:spcBef>
                <a:spcPts val="0"/>
              </a:spcBef>
              <a:spcAft>
                <a:spcPts val="0"/>
              </a:spcAft>
              <a:buSzPts val="1303"/>
              <a:buFont typeface="Arial"/>
              <a:buChar char="●"/>
            </a:pPr>
            <a:r>
              <a:rPr lang="en-GB" sz="1302">
                <a:latin typeface="Arial"/>
                <a:ea typeface="Arial"/>
                <a:cs typeface="Arial"/>
                <a:sym typeface="Arial"/>
              </a:rPr>
              <a:t>The closest centroid obtains the assignment of a new observation. We base this assignment on the Euclidean Distance between object and the centroid. </a:t>
            </a:r>
            <a:endParaRPr sz="1302">
              <a:latin typeface="Arial"/>
              <a:ea typeface="Arial"/>
              <a:cs typeface="Arial"/>
              <a:sym typeface="Arial"/>
            </a:endParaRPr>
          </a:p>
          <a:p>
            <a:pPr indent="-311308" lvl="0" marL="457200" rtl="0" algn="l">
              <a:lnSpc>
                <a:spcPct val="115000"/>
              </a:lnSpc>
              <a:spcBef>
                <a:spcPts val="0"/>
              </a:spcBef>
              <a:spcAft>
                <a:spcPts val="0"/>
              </a:spcAft>
              <a:buSzPts val="1303"/>
              <a:buFont typeface="Arial"/>
              <a:buChar char="●"/>
            </a:pPr>
            <a:r>
              <a:rPr lang="en-GB" sz="1302">
                <a:latin typeface="Arial"/>
                <a:ea typeface="Arial"/>
                <a:cs typeface="Arial"/>
                <a:sym typeface="Arial"/>
              </a:rPr>
              <a:t>k clusters in the data points update the centroid through calculation of the new mean values present in all the data points of the cluster. The kth cluster’s centroid has a length of p that contains means of all variables for observations in the k-th cluster. We denote the number of variables with p. </a:t>
            </a:r>
            <a:endParaRPr sz="1302">
              <a:latin typeface="Arial"/>
              <a:ea typeface="Arial"/>
              <a:cs typeface="Arial"/>
              <a:sym typeface="Arial"/>
            </a:endParaRPr>
          </a:p>
          <a:p>
            <a:pPr indent="-311308" lvl="0" marL="457200" rtl="0" algn="l">
              <a:lnSpc>
                <a:spcPct val="115000"/>
              </a:lnSpc>
              <a:spcBef>
                <a:spcPts val="0"/>
              </a:spcBef>
              <a:spcAft>
                <a:spcPts val="0"/>
              </a:spcAft>
              <a:buSzPts val="1303"/>
              <a:buFont typeface="Arial"/>
              <a:buChar char="●"/>
            </a:pPr>
            <a:r>
              <a:rPr lang="en-GB" sz="1302">
                <a:latin typeface="Arial"/>
                <a:ea typeface="Arial"/>
                <a:cs typeface="Arial"/>
                <a:sym typeface="Arial"/>
              </a:rPr>
              <a:t>Iterative minimization of the total within the sum of squares. Then through the iterative minimization of the total sum of the square, the assignment stop wavering when we achieve maximum iteration. The default value is 10 that the R software uses for the maximum iterations. </a:t>
            </a:r>
            <a:endParaRPr sz="1302">
              <a:latin typeface="Arial"/>
              <a:ea typeface="Arial"/>
              <a:cs typeface="Arial"/>
              <a:sym typeface="Arial"/>
            </a:endParaRPr>
          </a:p>
          <a:p>
            <a:pPr indent="-311308" lvl="0" marL="457200" rtl="0" algn="l">
              <a:lnSpc>
                <a:spcPct val="115000"/>
              </a:lnSpc>
              <a:spcBef>
                <a:spcPts val="0"/>
              </a:spcBef>
              <a:spcAft>
                <a:spcPts val="0"/>
              </a:spcAft>
              <a:buSzPts val="1303"/>
              <a:buFont typeface="Arial"/>
              <a:buChar char="●"/>
            </a:pPr>
            <a:r>
              <a:rPr lang="en-GB" sz="1302">
                <a:latin typeface="Arial"/>
                <a:ea typeface="Arial"/>
                <a:cs typeface="Arial"/>
                <a:sym typeface="Arial"/>
              </a:rPr>
              <a:t>we calculate the clustering algorithm for several values of k. This can be done by creating a variation within k from 1 to 10 clusters. We then calculate the total intra-cluster sum of square (iss). Then, we proceed to plot iss based on the number of k clusters. This plot denotes the appropriate number of clusters required in our model. In the plot, the location of a bend or a knee is the indication of the optimum number of clusters. Let us implement this in R as follows –</a:t>
            </a:r>
            <a:endParaRPr sz="1302">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idx="1" type="body"/>
          </p:nvPr>
        </p:nvSpPr>
        <p:spPr>
          <a:xfrm>
            <a:off x="1280425" y="359025"/>
            <a:ext cx="7030500" cy="3880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GB" sz="2000" u="sng">
                <a:latin typeface="Arial"/>
                <a:ea typeface="Arial"/>
                <a:cs typeface="Arial"/>
                <a:sym typeface="Arial"/>
              </a:rPr>
              <a:t>Coding used</a:t>
            </a:r>
            <a:endParaRPr sz="2000" u="sng">
              <a:latin typeface="Arial"/>
              <a:ea typeface="Arial"/>
              <a:cs typeface="Arial"/>
              <a:sym typeface="Arial"/>
            </a:endParaRPr>
          </a:p>
          <a:p>
            <a:pPr indent="0" lvl="0" marL="0" rtl="0" algn="l">
              <a:lnSpc>
                <a:spcPct val="115000"/>
              </a:lnSpc>
              <a:spcBef>
                <a:spcPts val="1200"/>
              </a:spcBef>
              <a:spcAft>
                <a:spcPts val="0"/>
              </a:spcAft>
              <a:buSzPts val="1300"/>
              <a:buNone/>
            </a:pPr>
            <a:r>
              <a:rPr lang="en-GB">
                <a:latin typeface="Arial"/>
                <a:ea typeface="Arial"/>
                <a:cs typeface="Arial"/>
                <a:sym typeface="Arial"/>
              </a:rPr>
              <a:t>Code: library(purrr) set.seed(123) </a:t>
            </a:r>
            <a:endParaRPr>
              <a:latin typeface="Arial"/>
              <a:ea typeface="Arial"/>
              <a:cs typeface="Arial"/>
              <a:sym typeface="Arial"/>
            </a:endParaRPr>
          </a:p>
          <a:p>
            <a:pPr indent="0" lvl="0" marL="0" rtl="0" algn="l">
              <a:lnSpc>
                <a:spcPct val="115000"/>
              </a:lnSpc>
              <a:spcBef>
                <a:spcPts val="1200"/>
              </a:spcBef>
              <a:spcAft>
                <a:spcPts val="0"/>
              </a:spcAft>
              <a:buSzPts val="1300"/>
              <a:buNone/>
            </a:pPr>
            <a:r>
              <a:rPr lang="en-GB">
                <a:latin typeface="Arial"/>
                <a:ea typeface="Arial"/>
                <a:cs typeface="Arial"/>
                <a:sym typeface="Arial"/>
              </a:rPr>
              <a:t>function to calculate total intra-cluster sum of square iss &lt;- function(k) { means(customer_data[,3:5],k,iter.max=100,nstart=100,algorithm="Lloyd" ) $tot.withinss } </a:t>
            </a:r>
            <a:endParaRPr>
              <a:latin typeface="Arial"/>
              <a:ea typeface="Arial"/>
              <a:cs typeface="Arial"/>
              <a:sym typeface="Arial"/>
            </a:endParaRPr>
          </a:p>
          <a:p>
            <a:pPr indent="0" lvl="0" marL="0" rtl="0" algn="l">
              <a:lnSpc>
                <a:spcPct val="115000"/>
              </a:lnSpc>
              <a:spcBef>
                <a:spcPts val="1200"/>
              </a:spcBef>
              <a:spcAft>
                <a:spcPts val="0"/>
              </a:spcAft>
              <a:buSzPts val="1300"/>
              <a:buNone/>
            </a:pPr>
            <a:r>
              <a:rPr lang="en-GB">
                <a:latin typeface="Arial"/>
                <a:ea typeface="Arial"/>
                <a:cs typeface="Arial"/>
                <a:sym typeface="Arial"/>
              </a:rPr>
              <a:t>k.values &lt;- 1:10 iss_values &lt;- map_dbl(k.values, iss) </a:t>
            </a:r>
            <a:endParaRPr>
              <a:latin typeface="Arial"/>
              <a:ea typeface="Arial"/>
              <a:cs typeface="Arial"/>
              <a:sym typeface="Arial"/>
            </a:endParaRPr>
          </a:p>
          <a:p>
            <a:pPr indent="0" lvl="0" marL="0" rtl="0" algn="l">
              <a:lnSpc>
                <a:spcPct val="115000"/>
              </a:lnSpc>
              <a:spcBef>
                <a:spcPts val="1200"/>
              </a:spcBef>
              <a:spcAft>
                <a:spcPts val="1200"/>
              </a:spcAft>
              <a:buSzPts val="1300"/>
              <a:buNone/>
            </a:pPr>
            <a:r>
              <a:rPr lang="en-GB">
                <a:latin typeface="Arial"/>
                <a:ea typeface="Arial"/>
                <a:cs typeface="Arial"/>
                <a:sym typeface="Arial"/>
              </a:rPr>
              <a:t>plot(k.values, iss_values, type="b", pch = 19, frame = FALSE, xlab="Number of clusters K", ylab="Total intra-clusters sum of squares")</a:t>
            </a:r>
            <a:endParaRPr>
              <a:latin typeface="Arial"/>
              <a:ea typeface="Arial"/>
              <a:cs typeface="Arial"/>
              <a:sym typeface="Arial"/>
            </a:endParaRPr>
          </a:p>
        </p:txBody>
      </p:sp>
      <p:pic>
        <p:nvPicPr>
          <p:cNvPr id="349" name="Google Shape;349;p12"/>
          <p:cNvPicPr preferRelativeResize="0"/>
          <p:nvPr/>
        </p:nvPicPr>
        <p:blipFill rotWithShape="1">
          <a:blip r:embed="rId3">
            <a:alphaModFix/>
          </a:blip>
          <a:srcRect b="0" l="0" r="0" t="0"/>
          <a:stretch/>
        </p:blipFill>
        <p:spPr>
          <a:xfrm>
            <a:off x="1373325" y="2723725"/>
            <a:ext cx="6751075" cy="247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Code Implementation</a:t>
            </a:r>
            <a:endParaRPr u="sng">
              <a:latin typeface="Arial"/>
              <a:ea typeface="Arial"/>
              <a:cs typeface="Arial"/>
              <a:sym typeface="Arial"/>
            </a:endParaRPr>
          </a:p>
        </p:txBody>
      </p:sp>
      <p:sp>
        <p:nvSpPr>
          <p:cNvPr id="355" name="Google Shape;355;p13"/>
          <p:cNvSpPr txBox="1"/>
          <p:nvPr>
            <p:ph idx="1" type="body"/>
          </p:nvPr>
        </p:nvSpPr>
        <p:spPr>
          <a:xfrm>
            <a:off x="1303800" y="1473400"/>
            <a:ext cx="7467600" cy="3566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25">
                <a:latin typeface="Arial"/>
                <a:ea typeface="Arial"/>
                <a:cs typeface="Arial"/>
                <a:sym typeface="Arial"/>
              </a:rPr>
              <a:t>customer_data=read.csv</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(str(customer_data)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names(customer_data)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head(customer_data)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#Customer Gender Visualization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a=table(customer_data$Gender)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barplot(a,main="Using BarPlot to display Gender Comparision",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ylab="Count",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xlab="Gender",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col=rainbow(2),</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legend=rownames(a))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pct=round(a/sum(a)*100)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lbs=paste(c("Female","Male")," ",pct,"%",sep="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library(plotrix)</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pie3D(a,labels=lbs,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main="Pie Chart Depicting Ratio of Female and Male")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#Visualization of Age Distribution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col="blue",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to Show Count of Age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xlab="Age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boxplot(customer_data$Age,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col="#ff0066",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main="Boxplot for Descriptive Analysis of 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#Analysis of the Annual Income of the Customers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col="#660033",</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for Annual Income",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xlab="Annual Income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plot(density(customer_data$Annual.Income..k..),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col="yellow",</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main="Density Plot for Annual Income",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xlab="Annual Income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ylab="Density")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polygon(density(customer_data$Annual.Income..k..),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col="#ccff66")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boxplot(customer_data$Spending.Score..1.100.,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horizontal=TRUE,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col="#990000",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main="BoxPlot for Descriptive Analysis of Spending Score")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for Spending Score",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xlab="Spending Score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col="#6600cc",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#K-means Algorithm</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library(purrr)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set.seed(123)</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function to calculate total intra-cluster sum of square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iss &lt;- function(k)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kmeans(customer_data[,3:5],k,iter.max=100,nstart=100,algorithm="Lloyd" )$tot.withinss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k.values &lt;- 1:10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iss_values &lt;- map_dbl(k.values, iss)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plot(k.values, iss_values,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type="b", pch = 19, frame = FALSE,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xlab="Number of clusters 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ylab="Total intra-clusters sum of squares")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#Average Silhouette Method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library(gridExtra)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library(grid)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k2&lt;-kmeans(customer_data[,3:5],2,iter.max=100,nstart=50,algorithm="Lloyd")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s2&lt;-plot(silhouette(k2$cluster,dist(customer_data[,3:5],"euclidean")))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k3&lt;-kmeans(customer_data[,3:5],3,iter.max=100,nstart=50,algorithm="Lloyd")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s3&lt;-plot(silhouette(k3$cluster,dist(customer_data[,3:5],"euclidean")))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k4&lt;-kmeans(customer_data[,3:5],4,iter.max=100,nstart=50,algorithm="Lloyd")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s4&lt;-plot(silhouette(k4$cluster,dist(customer_data[,3:5],"euclidean")))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k5&lt;-kmeans(customer_data[,3:5],5,iter.max=100,nstart=50,algorithm="Lloyd")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s5&lt;-plot(silhouette(k5$cluster,dist(customer_data[,3:5],"euclidean")))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k6&lt;-kmeans(customer_data[,3:5],6,iter.max=100,nstart=50,algorithm="Lloyd")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s6&lt;-plot(silhouette(k6$cluster,dist(customer_data[,3:5],"euclidean")))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k7&lt;-kmeans(customer_data[,3:5],7,iter.max=100,nstart=50,algorithm="Lloyd")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s7&lt;-plot(silhouette(k7$cluster,dist(customer_data[,3:5],"euclidean")))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k8&lt;-kmeans(customer_data[,3:5],8,iter.max=100,nstart=50,algorithm="Lloyd")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s8&lt;-plot(silhouette(k8$cluster,dist(customer_data[,3:5],"euclidean")))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k9&lt;-kmeans(customer_data[,3:5],9,iter.max=100,nstart=50,algorithm="Lloyd")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s9&lt;-plot(silhouette(k9$cluster,dist(customer_data[,3:5],"euclidean")))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k10&lt;-kmeans(customer_data[,3:5],10,iter.max=100,nstart=50,algorithm="Lloyd")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s10&lt;-plot(silhouette(k10$cluster,dist(customer_data[,3:5],"euclidean")))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library(NbClust)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library(factoextra)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fviz_nbclust(customer_data[,3:5], kmeans, method = "silhouette")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set.seed(125)</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stat_gap &lt;- clusGap(customer_data[,3:5], FUN = kmeans, nstart = 25,</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K.max = 10, B = 50)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fviz_gap_stat(stat_gap)</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k6&lt;-kmeans(customer_data[,3:5],6,iter.max=100,nstart=50,algorithm="Lloyd")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#Visualizing the Clustering Results using the First Two Principle Components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pcclust=prcomp(customer_data[,3:5],scale=FALSE) #principal component analysis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summary(pcclust)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pcclust$rotation[,1:2]</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ggplot(customer_data, aes(x =Annual.Income..k.., y = Spending.Score..1.100.)) +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geom_point(stat = "identity", aes(color = as.factor(k6$cluster)))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scale_color_discrete(name="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breaks=c("1", "2", "3", "4", "5","6"),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labels=c("Cluster 1", "Cluster 2", "Cluster 3", "Cluster 4", "Cluster 5","Cluster 6"))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ggtitle("Segments of Mall Customers", subtitle = "Using K-means Clustering")</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ggplot(customer_data, aes(x =Spending.Score..1.100., y =Age)) +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geom_point(stat = "identity", aes(color = as.factor(k6$cluster)))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scale_color_discrete(name="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breaks=c("1", "2", "3", "4", "5","6"),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labels=c("Cluster 1", "Cluster 2", "Cluster 3", "Cluster 4", "Cluster 5","Cluster 6"))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ggtitle("Segments of Mall Customers", subtitle = "Using K-means Clustering")</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kCols=function(vec){cols=rainbow (length (unique (vec)))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return (cols[as.numeric(as.factor(vec))])}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digCluster&lt;-k6$cluster; dignm&lt;-as.character(digCluster); # K-means clusters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plot(pcclust$x[,1:2], col =kCols(digCluster),pch =19,xlab ="K-means",ylab="classes")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legend("bottomleft",unique(dignm),fill=unique(kCols(digCluster)))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customer_data=read.csv("C:/Users/sauranh sangle/Desktop/New folder/Mall_Customers.csv")</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str(customer_data)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names(customer_data)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head(customer_data)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sd(customer_data$Spending.Score..1.100.)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#Customer Gender Visualization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a=table(customer_data$Gender)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barplot(a,main="Using BarPlot to display Gender Comparision",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ylab="Count",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xlab="Gender",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col=rainbow(2),</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legend=rownames(a))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pct=round(a/sum(a)*100)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lbs=paste(c("Female","Male")," ",pct,"%",sep="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library(plotrix)</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pie3D(a,labels=lbs,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main="Pie Chart Depicting Ratio of Female and Male")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#Visualization of Age Distribution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col="blue",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to Show Count of Age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xlab="Age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boxplot(customer_data$Age,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col="#ff0066",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main="Boxplot for Descriptive Analysis of Age")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#Analysis of the Annual Income of the Customers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col="#660033",</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for Annual Income",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xlab="Annual Income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plot(density(customer_data$Annual.Income..k..),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col="yellow",</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main="Density Plot for Annual Income",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xlab="Annual Income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ylab="Density")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polygon(density(customer_data$Annual.Income..k..),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col="#ccff66")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boxplot(customer_data$Spending.Score..1.100.,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horizontal=TRUE,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col="#990000",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main="BoxPlot for Descriptive Analysis of Spending Score")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hist(customer_data$Spending.Score..1.100.,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main="HistoGram for Spending Score",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xlab="Spending Score Class",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ylab="Frequency",</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col="#6600cc",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labels=TRUE)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#K-means Algorithm</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library(purrr)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set.seed(123)</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function to calculate total intra-cluster sum of square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iss &lt;- function(k)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kmeans(customer_data[,3:5],k,iter.max=100,nstart=100,algorithm="Lloyd" )$tot.withinss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k.values &lt;- 1:10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iss_values &lt;- map_dbl(k.values, iss)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plot(k.values, iss_values,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type="b", pch = 19, frame = FALSE,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xlab="Number of clusters K",</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ylab="Total intra-clusters sum of squares")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#Average Silhouette Method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library(gridExtra)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library(grid)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k2&lt;-kmeans(customer_data[,3:5],2,iter.max=100,nstart=50,algorithm="Lloyd")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s2&lt;-plot(silhouette(k2$cluster,dist(customer_data[,3:5],"euclidean")))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k3&lt;-kmeans(customer_data[,3:5],3,iter.max=100,nstart=50,algorithm="Lloyd")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s3&lt;-plot(silhouette(k3$cluster,dist(customer_data[,3:5],"euclidean")))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k4&lt;-kmeans(customer_data[,3:5],4,iter.max=100,nstart=50,algorithm="Lloyd")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s4&lt;-plot(silhouette(k4$cluster,dist(customer_data[,3:5],"euclidean")))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k5&lt;-kmeans(customer_data[,3:5],5,iter.max=100,nstart=50,algorithm="Lloyd")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s5&lt;-plot(silhouette(k5$cluster,dist(customer_data[,3:5],"euclidean")))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k6&lt;-kmeans(customer_data[,3:5],6,iter.max=100,nstart=50,algorithm="Lloyd")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s6&lt;-plot(silhouette(k6$cluster,dist(customer_data[,3:5],"euclidean")))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k7&lt;-kmeans(customer_data[,3:5],7,iter.max=100,nstart=50,algorithm="Lloyd")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s7&lt;-plot(silhouette(k7$cluster,dist(customer_data[,3:5],"euclidean")))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k8&lt;-kmeans(customer_data[,3:5],8,iter.max=100,nstart=50,algorithm="Lloyd")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s8&lt;-plot(silhouette(k8$cluster,dist(customer_data[,3:5],"euclidean")))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k9&lt;-kmeans(customer_data[,3:5],9,iter.max=100,nstart=50,algorithm="Lloyd")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s9&lt;-plot(silhouette(k9$cluster,dist(customer_data[,3:5],"euclidean")))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k10&lt;-kmeans(customer_data[,3:5],10,iter.max=100,nstart=50,algorithm="Lloyd")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s10&lt;-plot(silhouette(k10$cluster,dist(customer_data[,3:5],"euclidean")))</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library(NbClust)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library(factoextra)</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fviz_nbclust(customer_data[,3:5], kmeans, method = "silhouette")</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set.seed(125)</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stat_gap &lt;- clusGap(customer_data[,3:5], FUN = kmeans, nstart = 25,</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K.max = 10, B = 50)</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fviz_gap_stat(stat_gap)</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k6&lt;-kmeans(customer_data[,3:5],6,iter.max=100,nstart=50,algorithm="Lloyd")</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#Visualizing the Clustering Results using the First Two Principle Components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pcclust=prcomp(customer_data[,3:5],scale=FALSE) #principal component analysis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summary(pcclust)</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pcclust$rotation[,1:2]</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set.seed(1)</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ggplot(customer_data, aes(x =Annual.Income..k.., y = Spending.Score..1.100.)) +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geom_point(stat = "identity", aes(color = as.factor(k6$cluster)))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scale_color_discrete(name="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breaks=c("1", "2", "3", "4", "5","6"),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labels=c("Cluster 1", "Cluster 2", "Cluster 3", "Cluster 4", "Cluster 5","Cluster 6"))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ggtitle("Segments of Mall Customers", subtitle = "Using K-means Clustering")</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ggplot(customer_data, aes(x =Spending.Score..1.100., y =Age)) +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geom_point(stat = "identity", aes(color = as.factor(k6$cluster)))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scale_color_discrete(name="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breaks=c("1", "2", "3", "4", "5","6"),</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labels=c("Cluster 1", "Cluster 2", "Cluster 3", "Cluster 4", "Cluster 5","Cluster 6"))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  ggtitle("Segments of Mall Customers", subtitle = "Using K-means Clustering")</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kCols=function(vec){cols=rainbow (length (unique (vec)))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return (cols[as.numeric(as.factor(vec))])}</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digCluster&lt;-k6$cluster; dignm&lt;-as.character(digCluster); # K-means clusters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plot(pcclust$x[,1:2], col =kCols(digCluster),pch =19,xlab ="K-means",ylab="classes")</a:t>
            </a:r>
            <a:endParaRPr sz="1325">
              <a:latin typeface="Arial"/>
              <a:ea typeface="Arial"/>
              <a:cs typeface="Arial"/>
              <a:sym typeface="Arial"/>
            </a:endParaRPr>
          </a:p>
          <a:p>
            <a:pPr indent="0" lvl="0" marL="0" rtl="0" algn="l">
              <a:lnSpc>
                <a:spcPct val="95000"/>
              </a:lnSpc>
              <a:spcBef>
                <a:spcPts val="1200"/>
              </a:spcBef>
              <a:spcAft>
                <a:spcPts val="0"/>
              </a:spcAft>
              <a:buSzPts val="275"/>
              <a:buNone/>
            </a:pPr>
            <a:r>
              <a:rPr lang="en-GB" sz="1325">
                <a:latin typeface="Arial"/>
                <a:ea typeface="Arial"/>
                <a:cs typeface="Arial"/>
                <a:sym typeface="Arial"/>
              </a:rPr>
              <a:t>legend("bottomleft",unique(dignm),fill=unique(kCols(digCluster)))</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0"/>
              </a:spcAft>
              <a:buSzPts val="275"/>
              <a:buNone/>
            </a:pPr>
            <a:r>
              <a:t/>
            </a:r>
            <a:endParaRPr sz="1325">
              <a:latin typeface="Arial"/>
              <a:ea typeface="Arial"/>
              <a:cs typeface="Arial"/>
              <a:sym typeface="Arial"/>
            </a:endParaRPr>
          </a:p>
          <a:p>
            <a:pPr indent="0" lvl="0" marL="0" rtl="0" algn="l">
              <a:lnSpc>
                <a:spcPct val="95000"/>
              </a:lnSpc>
              <a:spcBef>
                <a:spcPts val="1200"/>
              </a:spcBef>
              <a:spcAft>
                <a:spcPts val="1200"/>
              </a:spcAft>
              <a:buSzPts val="275"/>
              <a:buNone/>
            </a:pPr>
            <a:r>
              <a:t/>
            </a:r>
            <a:endParaRPr sz="1325">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idx="1" type="body"/>
          </p:nvPr>
        </p:nvSpPr>
        <p:spPr>
          <a:xfrm>
            <a:off x="1268725" y="259950"/>
            <a:ext cx="7030500" cy="2541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GB" sz="2400" u="sng">
                <a:latin typeface="Arial"/>
                <a:ea typeface="Arial"/>
                <a:cs typeface="Arial"/>
                <a:sym typeface="Arial"/>
              </a:rPr>
              <a:t>Analysis of the Annual Income of the Customers:</a:t>
            </a:r>
            <a:endParaRPr sz="2400" u="sng">
              <a:latin typeface="Arial"/>
              <a:ea typeface="Arial"/>
              <a:cs typeface="Arial"/>
              <a:sym typeface="Arial"/>
            </a:endParaRPr>
          </a:p>
          <a:p>
            <a:pPr indent="0" lvl="0" marL="0" rtl="0" algn="l">
              <a:lnSpc>
                <a:spcPct val="115000"/>
              </a:lnSpc>
              <a:spcBef>
                <a:spcPts val="1200"/>
              </a:spcBef>
              <a:spcAft>
                <a:spcPts val="0"/>
              </a:spcAft>
              <a:buSzPts val="1300"/>
              <a:buNone/>
            </a:pPr>
            <a:r>
              <a:rPr lang="en-GB"/>
              <a:t> In this section of the R project, we will create visualizations to analyze the annual income of the customers. We will plot a histogram and then we will proceed to examine this data using a density plot. </a:t>
            </a:r>
            <a:endParaRPr/>
          </a:p>
          <a:p>
            <a:pPr indent="0" lvl="0" marL="0" rtl="0" algn="l">
              <a:lnSpc>
                <a:spcPct val="115000"/>
              </a:lnSpc>
              <a:spcBef>
                <a:spcPts val="1200"/>
              </a:spcBef>
              <a:spcAft>
                <a:spcPts val="1200"/>
              </a:spcAft>
              <a:buSzPts val="1300"/>
              <a:buNone/>
            </a:pPr>
            <a:r>
              <a:t/>
            </a:r>
            <a:endParaRPr/>
          </a:p>
        </p:txBody>
      </p:sp>
      <p:pic>
        <p:nvPicPr>
          <p:cNvPr id="361" name="Google Shape;361;p14"/>
          <p:cNvPicPr preferRelativeResize="0"/>
          <p:nvPr/>
        </p:nvPicPr>
        <p:blipFill rotWithShape="1">
          <a:blip r:embed="rId3">
            <a:alphaModFix/>
          </a:blip>
          <a:srcRect b="0" l="0" r="0" t="0"/>
          <a:stretch/>
        </p:blipFill>
        <p:spPr>
          <a:xfrm>
            <a:off x="1367700" y="1644700"/>
            <a:ext cx="7329500" cy="340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2948"/>
              <a:buNone/>
            </a:pPr>
            <a:r>
              <a:rPr lang="en-GB"/>
              <a:t> </a:t>
            </a:r>
            <a:r>
              <a:rPr lang="en-GB" sz="3022" u="sng">
                <a:latin typeface="Arial"/>
                <a:ea typeface="Arial"/>
                <a:cs typeface="Arial"/>
                <a:sym typeface="Arial"/>
              </a:rPr>
              <a:t>Visualizing the Clustering Results using the First Two Principle Components</a:t>
            </a:r>
            <a:endParaRPr sz="3022" u="sng">
              <a:latin typeface="Arial"/>
              <a:ea typeface="Arial"/>
              <a:cs typeface="Arial"/>
              <a:sym typeface="Arial"/>
            </a:endParaRPr>
          </a:p>
        </p:txBody>
      </p:sp>
      <p:sp>
        <p:nvSpPr>
          <p:cNvPr id="367" name="Google Shape;367;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92500" lnSpcReduction="20000"/>
          </a:bodyPr>
          <a:lstStyle/>
          <a:p>
            <a:pPr indent="-304989" lvl="0" marL="457200" rtl="0" algn="l">
              <a:lnSpc>
                <a:spcPct val="115000"/>
              </a:lnSpc>
              <a:spcBef>
                <a:spcPts val="0"/>
              </a:spcBef>
              <a:spcAft>
                <a:spcPts val="0"/>
              </a:spcAft>
              <a:buSzPct val="100000"/>
              <a:buFont typeface="Arial"/>
              <a:buChar char="●"/>
            </a:pPr>
            <a:r>
              <a:rPr lang="en-GB">
                <a:latin typeface="Arial"/>
                <a:ea typeface="Arial"/>
                <a:cs typeface="Arial"/>
                <a:sym typeface="Arial"/>
              </a:rPr>
              <a:t>A line chart or line plot or line graph or curve chart is a type of chart which displays information as a series of data points called 'markers' connected by straight line segments. It is a basic type of chart common in many fields. Used across many fields, this type of graph can be quite helpful in depicting the changes in values over time. We are going to use ggplot for depicting the line plot.</a:t>
            </a:r>
            <a:endParaRPr>
              <a:latin typeface="Arial"/>
              <a:ea typeface="Arial"/>
              <a:cs typeface="Arial"/>
              <a:sym typeface="Arial"/>
            </a:endParaRPr>
          </a:p>
          <a:p>
            <a:pPr indent="0" lvl="0" marL="457200" rtl="0" algn="l">
              <a:lnSpc>
                <a:spcPct val="115000"/>
              </a:lnSpc>
              <a:spcBef>
                <a:spcPts val="1200"/>
              </a:spcBef>
              <a:spcAft>
                <a:spcPts val="0"/>
              </a:spcAft>
              <a:buSzPct val="108108"/>
              <a:buNone/>
            </a:pPr>
            <a:r>
              <a:t/>
            </a:r>
            <a:endParaRPr>
              <a:latin typeface="Arial"/>
              <a:ea typeface="Arial"/>
              <a:cs typeface="Arial"/>
              <a:sym typeface="Arial"/>
            </a:endParaRPr>
          </a:p>
          <a:p>
            <a:pPr indent="-304989" lvl="0" marL="457200" rtl="0" algn="l">
              <a:lnSpc>
                <a:spcPct val="115000"/>
              </a:lnSpc>
              <a:spcBef>
                <a:spcPts val="1200"/>
              </a:spcBef>
              <a:spcAft>
                <a:spcPts val="0"/>
              </a:spcAft>
              <a:buSzPct val="100000"/>
              <a:buFont typeface="Arial"/>
              <a:buChar char="●"/>
            </a:pPr>
            <a:r>
              <a:rPr lang="en-GB">
                <a:latin typeface="Arial"/>
                <a:ea typeface="Arial"/>
                <a:cs typeface="Arial"/>
                <a:sym typeface="Arial"/>
              </a:rPr>
              <a:t>Code: set.seed(1) ggplot(customer_data, aes(x =Annual.Income..k.., y = Spending.Score..1.100.)) + geom_point(stat = "identity", aes(color = as.factor(k6$cluster))) + scale_color_discrete(name=" ", breaks=c("1", "2", "3", "4", "5","6"), labels=c("Cluster 1", "Cluster 2", "Cluster 3", "Cluster 4", "Cluster 5","Cluster 6")) + ggtitle("Segments of Mall Customers", subtitle = "Using K-means Clustering")</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6"/>
          <p:cNvSpPr txBox="1"/>
          <p:nvPr>
            <p:ph idx="1" type="body"/>
          </p:nvPr>
        </p:nvSpPr>
        <p:spPr>
          <a:xfrm>
            <a:off x="2501400" y="4355500"/>
            <a:ext cx="5844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300"/>
              <a:buNone/>
            </a:pPr>
            <a:r>
              <a:rPr b="1" lang="en-GB" sz="1700">
                <a:latin typeface="Arial"/>
                <a:ea typeface="Arial"/>
                <a:cs typeface="Arial"/>
                <a:sym typeface="Arial"/>
              </a:rPr>
              <a:t>Visualisation</a:t>
            </a:r>
            <a:endParaRPr b="1" sz="1700">
              <a:latin typeface="Arial"/>
              <a:ea typeface="Arial"/>
              <a:cs typeface="Arial"/>
              <a:sym typeface="Arial"/>
            </a:endParaRPr>
          </a:p>
        </p:txBody>
      </p:sp>
      <p:pic>
        <p:nvPicPr>
          <p:cNvPr id="373" name="Google Shape;373;p16"/>
          <p:cNvPicPr preferRelativeResize="0"/>
          <p:nvPr/>
        </p:nvPicPr>
        <p:blipFill rotWithShape="1">
          <a:blip r:embed="rId3">
            <a:alphaModFix/>
          </a:blip>
          <a:srcRect b="0" l="0" r="0" t="0"/>
          <a:stretch/>
        </p:blipFill>
        <p:spPr>
          <a:xfrm>
            <a:off x="1157300" y="819150"/>
            <a:ext cx="7777401" cy="353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7"/>
          <p:cNvSpPr txBox="1"/>
          <p:nvPr>
            <p:ph idx="1" type="body"/>
          </p:nvPr>
        </p:nvSpPr>
        <p:spPr>
          <a:xfrm>
            <a:off x="1303800" y="3997900"/>
            <a:ext cx="7030500" cy="53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b="1" lang="en-GB">
                <a:latin typeface="Arial"/>
                <a:ea typeface="Arial"/>
                <a:cs typeface="Arial"/>
                <a:sym typeface="Arial"/>
              </a:rPr>
              <a:t>K Means Visualization</a:t>
            </a:r>
            <a:endParaRPr b="1">
              <a:latin typeface="Arial"/>
              <a:ea typeface="Arial"/>
              <a:cs typeface="Arial"/>
              <a:sym typeface="Arial"/>
            </a:endParaRPr>
          </a:p>
        </p:txBody>
      </p:sp>
      <p:pic>
        <p:nvPicPr>
          <p:cNvPr id="379" name="Google Shape;379;p17"/>
          <p:cNvPicPr preferRelativeResize="0"/>
          <p:nvPr/>
        </p:nvPicPr>
        <p:blipFill rotWithShape="1">
          <a:blip r:embed="rId3">
            <a:alphaModFix/>
          </a:blip>
          <a:srcRect b="0" l="0" r="0" t="0"/>
          <a:stretch/>
        </p:blipFill>
        <p:spPr>
          <a:xfrm>
            <a:off x="1303800" y="736450"/>
            <a:ext cx="7030500" cy="316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CONCLUSION</a:t>
            </a:r>
            <a:endParaRPr u="sng">
              <a:latin typeface="Arial"/>
              <a:ea typeface="Arial"/>
              <a:cs typeface="Arial"/>
              <a:sym typeface="Arial"/>
            </a:endParaRPr>
          </a:p>
        </p:txBody>
      </p:sp>
      <p:sp>
        <p:nvSpPr>
          <p:cNvPr id="385" name="Google Shape;385;p1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In this data science project, we went through the customer segmentation model. We developed this using a class of machine learning known as unsupervised learning. Specifically, we made use of a clustering algorithm called K-means clustering. We analysed and visualized the data and then proceeded to implement our algorithm. Hope you enjoyed this customer segmentation project of machine learning using R</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Topic of The Project</a:t>
            </a:r>
            <a:endParaRPr u="sng">
              <a:latin typeface="Arial"/>
              <a:ea typeface="Arial"/>
              <a:cs typeface="Arial"/>
              <a:sym typeface="Arial"/>
            </a:endParaRPr>
          </a:p>
        </p:txBody>
      </p:sp>
      <p:sp>
        <p:nvSpPr>
          <p:cNvPr id="285" name="Google Shape;285;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Customer Segmentation is one the most important applications of unsupervised learning. Using clustering techniques, companies can identify the several segments of customers allowing them to target the potential user base. </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In this  project, we will make use of k-mean Clustering which is the essential algorithm for clustering unlabelled dataset.</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Introduction</a:t>
            </a:r>
            <a:endParaRPr u="sng">
              <a:latin typeface="Arial"/>
              <a:ea typeface="Arial"/>
              <a:cs typeface="Arial"/>
              <a:sym typeface="Arial"/>
            </a:endParaRPr>
          </a:p>
        </p:txBody>
      </p:sp>
      <p:sp>
        <p:nvSpPr>
          <p:cNvPr id="291" name="Google Shape;291;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Customer Segmentation is one the most important applications of unsupervised learning. Using clustering techniques, companies can identify the several segments of customers allowing them to target the potential user base. </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In this machine learning project, we will make use of k-mean Clustering which is the essential algorithm for clustering unlabelled dataset.</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Clustering is used by businesses to identify customer groups and target their potential user base.</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To sell to each group effectively, they categorize consumers based on shared characteristics such as gender, age, hobbies, and purchasing patterns.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SCOPE</a:t>
            </a:r>
            <a:endParaRPr u="sng">
              <a:latin typeface="Arial"/>
              <a:ea typeface="Arial"/>
              <a:cs typeface="Arial"/>
              <a:sym typeface="Arial"/>
            </a:endParaRPr>
          </a:p>
        </p:txBody>
      </p:sp>
      <p:sp>
        <p:nvSpPr>
          <p:cNvPr id="297" name="Google Shape;297;p4"/>
          <p:cNvSpPr txBox="1"/>
          <p:nvPr>
            <p:ph idx="1" type="body"/>
          </p:nvPr>
        </p:nvSpPr>
        <p:spPr>
          <a:xfrm>
            <a:off x="1303800" y="15078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Whenever you need to find your best customer, customer segmentation is the ideal methodology. We will perform one of the most essential applications of machine learning – Customer Segmentation. In this project, we will implement customer segmentation in R.</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DATASET</a:t>
            </a:r>
            <a:endParaRPr u="sng">
              <a:latin typeface="Arial"/>
              <a:ea typeface="Arial"/>
              <a:cs typeface="Arial"/>
              <a:sym typeface="Arial"/>
            </a:endParaRPr>
          </a:p>
        </p:txBody>
      </p:sp>
      <p:sp>
        <p:nvSpPr>
          <p:cNvPr id="303" name="Google Shape;303;p5"/>
          <p:cNvSpPr txBox="1"/>
          <p:nvPr>
            <p:ph idx="1" type="body"/>
          </p:nvPr>
        </p:nvSpPr>
        <p:spPr>
          <a:xfrm>
            <a:off x="1303800" y="147570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Mall_Customers.csv</a:t>
            </a:r>
            <a:endParaRPr>
              <a:latin typeface="Arial"/>
              <a:ea typeface="Arial"/>
              <a:cs typeface="Arial"/>
              <a:sym typeface="Arial"/>
            </a:endParaRPr>
          </a:p>
        </p:txBody>
      </p:sp>
      <p:pic>
        <p:nvPicPr>
          <p:cNvPr id="304" name="Google Shape;304;p5"/>
          <p:cNvPicPr preferRelativeResize="0"/>
          <p:nvPr/>
        </p:nvPicPr>
        <p:blipFill rotWithShape="1">
          <a:blip r:embed="rId3">
            <a:alphaModFix/>
          </a:blip>
          <a:srcRect b="0" l="0" r="0" t="0"/>
          <a:stretch/>
        </p:blipFill>
        <p:spPr>
          <a:xfrm>
            <a:off x="1510850" y="1928825"/>
            <a:ext cx="6823450" cy="32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PACKAGES REQUIRED</a:t>
            </a:r>
            <a:endParaRPr u="sng">
              <a:latin typeface="Arial"/>
              <a:ea typeface="Arial"/>
              <a:cs typeface="Arial"/>
              <a:sym typeface="Arial"/>
            </a:endParaRPr>
          </a:p>
        </p:txBody>
      </p:sp>
      <p:sp>
        <p:nvSpPr>
          <p:cNvPr id="310" name="Google Shape;310;p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Plotrix</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Purr</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Cluster</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gridExtra</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Grid</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nbClust</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Factoextra</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Ggplot2</a:t>
            </a:r>
            <a:endParaRPr sz="1312">
              <a:latin typeface="Arial"/>
              <a:ea typeface="Arial"/>
              <a:cs typeface="Arial"/>
              <a:sym typeface="Arial"/>
            </a:endParaRPr>
          </a:p>
          <a:p>
            <a:pPr indent="-311943" lvl="0" marL="457200" rtl="0" algn="l">
              <a:lnSpc>
                <a:spcPct val="95000"/>
              </a:lnSpc>
              <a:spcBef>
                <a:spcPts val="0"/>
              </a:spcBef>
              <a:spcAft>
                <a:spcPts val="0"/>
              </a:spcAft>
              <a:buSzPts val="1313"/>
              <a:buFont typeface="Arial"/>
              <a:buChar char="●"/>
            </a:pPr>
            <a:r>
              <a:rPr lang="en-GB" sz="1312">
                <a:latin typeface="Arial"/>
                <a:ea typeface="Arial"/>
                <a:cs typeface="Arial"/>
                <a:sym typeface="Arial"/>
              </a:rPr>
              <a:t>dplyr</a:t>
            </a:r>
            <a:endParaRPr sz="1312">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t>What is Customer Segmentation?</a:t>
            </a:r>
            <a:endParaRPr u="sng"/>
          </a:p>
        </p:txBody>
      </p:sp>
      <p:sp>
        <p:nvSpPr>
          <p:cNvPr id="316" name="Google Shape;316;p7"/>
          <p:cNvSpPr txBox="1"/>
          <p:nvPr>
            <p:ph idx="1" type="body"/>
          </p:nvPr>
        </p:nvSpPr>
        <p:spPr>
          <a:xfrm>
            <a:off x="1303800" y="1393875"/>
            <a:ext cx="7030500" cy="25416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Customer Segmentation is the process of division of customer base into several groups of individuals that share a similarity in different ways that are relevant to marketing such as gender, age, interests, and miscellaneous spending habits. </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Companies that deploy customer segmentation are under the notion that every customer has different requirements and require a specific marketing effort to address them appropriately.</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Data related to demographics, geography, economic status as well as behavioral patterns play a crucial role in determining the company direction towards addressing the various segments.</a:t>
            </a:r>
            <a:endParaRPr>
              <a:latin typeface="Arial"/>
              <a:ea typeface="Arial"/>
              <a:cs typeface="Arial"/>
              <a:sym typeface="Arial"/>
            </a:endParaRPr>
          </a:p>
          <a:p>
            <a:pPr indent="0" lvl="0" marL="457200" rtl="0" algn="l">
              <a:lnSpc>
                <a:spcPct val="115000"/>
              </a:lnSpc>
              <a:spcBef>
                <a:spcPts val="1200"/>
              </a:spcBef>
              <a:spcAft>
                <a:spcPts val="1200"/>
              </a:spcAft>
              <a:buSzPts val="1300"/>
              <a:buNone/>
            </a:pPr>
            <a:r>
              <a:t/>
            </a:r>
            <a:endParaRPr>
              <a:latin typeface="Arial"/>
              <a:ea typeface="Arial"/>
              <a:cs typeface="Arial"/>
              <a:sym typeface="Arial"/>
            </a:endParaRPr>
          </a:p>
        </p:txBody>
      </p:sp>
      <p:pic>
        <p:nvPicPr>
          <p:cNvPr id="317" name="Google Shape;317;p7"/>
          <p:cNvPicPr preferRelativeResize="0"/>
          <p:nvPr/>
        </p:nvPicPr>
        <p:blipFill rotWithShape="1">
          <a:blip r:embed="rId3">
            <a:alphaModFix/>
          </a:blip>
          <a:srcRect b="0" l="0" r="0" t="0"/>
          <a:stretch/>
        </p:blipFill>
        <p:spPr>
          <a:xfrm>
            <a:off x="3658900" y="3226375"/>
            <a:ext cx="5412351" cy="191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Customer Gender Visualization</a:t>
            </a:r>
            <a:endParaRPr u="sng">
              <a:latin typeface="Arial"/>
              <a:ea typeface="Arial"/>
              <a:cs typeface="Arial"/>
              <a:sym typeface="Arial"/>
            </a:endParaRPr>
          </a:p>
        </p:txBody>
      </p:sp>
      <p:sp>
        <p:nvSpPr>
          <p:cNvPr id="323" name="Google Shape;323;p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In this, we will create a barplot and a piechart to show the gender distribution across our customer_data dataset. </a:t>
            </a:r>
            <a:endParaRPr>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GB">
                <a:latin typeface="Arial"/>
                <a:ea typeface="Arial"/>
                <a:cs typeface="Arial"/>
                <a:sym typeface="Arial"/>
              </a:rPr>
              <a:t>A bar chart represents data in rectangular bars with length of the bar proportional to the value of the variable. R uses the function barplot() to create bar charts. R can draw both vertical and Horizontal bars in the bar chart. In bar chart each of the bars can be given different colors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
          <p:cNvSpPr txBox="1"/>
          <p:nvPr>
            <p:ph type="title"/>
          </p:nvPr>
        </p:nvSpPr>
        <p:spPr>
          <a:xfrm>
            <a:off x="1303800" y="247750"/>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u="sng">
                <a:latin typeface="Arial"/>
                <a:ea typeface="Arial"/>
                <a:cs typeface="Arial"/>
                <a:sym typeface="Arial"/>
              </a:rPr>
              <a:t>Customer Gender Visualization:</a:t>
            </a:r>
            <a:endParaRPr u="sng">
              <a:latin typeface="Arial"/>
              <a:ea typeface="Arial"/>
              <a:cs typeface="Arial"/>
              <a:sym typeface="Arial"/>
            </a:endParaRPr>
          </a:p>
        </p:txBody>
      </p:sp>
      <p:sp>
        <p:nvSpPr>
          <p:cNvPr id="329" name="Google Shape;329;p9"/>
          <p:cNvSpPr txBox="1"/>
          <p:nvPr>
            <p:ph idx="1" type="body"/>
          </p:nvPr>
        </p:nvSpPr>
        <p:spPr>
          <a:xfrm>
            <a:off x="1303800" y="4820100"/>
            <a:ext cx="70305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770"/>
              <a:buNone/>
            </a:pPr>
            <a:r>
              <a:rPr b="1" lang="en-GB" sz="1310">
                <a:latin typeface="Arial"/>
                <a:ea typeface="Arial"/>
                <a:cs typeface="Arial"/>
                <a:sym typeface="Arial"/>
              </a:rPr>
              <a:t>Age Distribution</a:t>
            </a:r>
            <a:endParaRPr b="1" sz="1310">
              <a:latin typeface="Arial"/>
              <a:ea typeface="Arial"/>
              <a:cs typeface="Arial"/>
              <a:sym typeface="Arial"/>
            </a:endParaRPr>
          </a:p>
        </p:txBody>
      </p:sp>
      <p:pic>
        <p:nvPicPr>
          <p:cNvPr id="330" name="Google Shape;330;p9"/>
          <p:cNvPicPr preferRelativeResize="0"/>
          <p:nvPr/>
        </p:nvPicPr>
        <p:blipFill rotWithShape="1">
          <a:blip r:embed="rId3">
            <a:alphaModFix/>
          </a:blip>
          <a:srcRect b="0" l="0" r="0" t="0"/>
          <a:stretch/>
        </p:blipFill>
        <p:spPr>
          <a:xfrm>
            <a:off x="294375" y="978200"/>
            <a:ext cx="4077600" cy="1874100"/>
          </a:xfrm>
          <a:prstGeom prst="rect">
            <a:avLst/>
          </a:prstGeom>
          <a:noFill/>
          <a:ln>
            <a:noFill/>
          </a:ln>
        </p:spPr>
      </p:pic>
      <p:pic>
        <p:nvPicPr>
          <p:cNvPr id="331" name="Google Shape;331;p9"/>
          <p:cNvPicPr preferRelativeResize="0"/>
          <p:nvPr/>
        </p:nvPicPr>
        <p:blipFill rotWithShape="1">
          <a:blip r:embed="rId4">
            <a:alphaModFix/>
          </a:blip>
          <a:srcRect b="0" l="0" r="0" t="0"/>
          <a:stretch/>
        </p:blipFill>
        <p:spPr>
          <a:xfrm>
            <a:off x="4512250" y="978200"/>
            <a:ext cx="4384950" cy="1874100"/>
          </a:xfrm>
          <a:prstGeom prst="rect">
            <a:avLst/>
          </a:prstGeom>
          <a:noFill/>
          <a:ln>
            <a:noFill/>
          </a:ln>
        </p:spPr>
      </p:pic>
      <p:pic>
        <p:nvPicPr>
          <p:cNvPr id="332" name="Google Shape;332;p9"/>
          <p:cNvPicPr preferRelativeResize="0"/>
          <p:nvPr/>
        </p:nvPicPr>
        <p:blipFill rotWithShape="1">
          <a:blip r:embed="rId5">
            <a:alphaModFix/>
          </a:blip>
          <a:srcRect b="0" l="0" r="0" t="0"/>
          <a:stretch/>
        </p:blipFill>
        <p:spPr>
          <a:xfrm>
            <a:off x="294375" y="2948625"/>
            <a:ext cx="8602824" cy="181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