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72" r:id="rId5"/>
    <p:sldId id="273" r:id="rId6"/>
    <p:sldId id="259" r:id="rId7"/>
    <p:sldId id="283" r:id="rId8"/>
    <p:sldId id="284" r:id="rId9"/>
    <p:sldId id="286" r:id="rId10"/>
    <p:sldId id="285" r:id="rId11"/>
    <p:sldId id="280"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7700"/>
    <a:srgbClr val="000000"/>
    <a:srgbClr val="D1D8B7"/>
    <a:srgbClr val="A09D79"/>
    <a:srgbClr val="AD5C4D"/>
    <a:srgbClr val="543E35"/>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79" d="100"/>
          <a:sy n="79" d="100"/>
        </p:scale>
        <p:origin x="773" y="43"/>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12/17/2023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12/17/2023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avimittal2345@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github.com/avii-07/Crop-Recommendation-System"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154349" y="1041400"/>
            <a:ext cx="9144000" cy="2387600"/>
          </a:xfrm>
        </p:spPr>
        <p:txBody>
          <a:bodyPr/>
          <a:lstStyle/>
          <a:p>
            <a:r>
              <a:rPr lang="en-US" sz="4800" b="0" i="0" dirty="0">
                <a:solidFill>
                  <a:schemeClr val="tx1">
                    <a:lumMod val="50000"/>
                  </a:schemeClr>
                </a:solidFill>
                <a:effectLst/>
                <a:latin typeface="Söhne"/>
              </a:rPr>
              <a:t>Crop Recommendation: </a:t>
            </a:r>
            <a:br>
              <a:rPr lang="en-US" sz="4800" b="0" i="0" dirty="0">
                <a:solidFill>
                  <a:schemeClr val="tx1">
                    <a:lumMod val="50000"/>
                  </a:schemeClr>
                </a:solidFill>
                <a:effectLst/>
                <a:latin typeface="Söhne"/>
              </a:rPr>
            </a:br>
            <a:r>
              <a:rPr lang="en-US" sz="4800" b="0" i="0" dirty="0">
                <a:solidFill>
                  <a:schemeClr val="tx1">
                    <a:lumMod val="50000"/>
                  </a:schemeClr>
                </a:solidFill>
                <a:effectLst/>
                <a:latin typeface="Söhne"/>
              </a:rPr>
              <a:t>A Machine Learning Approach</a:t>
            </a:r>
            <a:endParaRPr lang="en-US" sz="4800" dirty="0">
              <a:solidFill>
                <a:schemeClr val="tx1">
                  <a:lumMod val="50000"/>
                </a:schemeClr>
              </a:solidFill>
            </a:endParaRP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455906" y="4107876"/>
            <a:ext cx="9144000" cy="2387601"/>
          </a:xfrm>
        </p:spPr>
        <p:txBody>
          <a:bodyPr>
            <a:normAutofit fontScale="85000" lnSpcReduction="20000"/>
          </a:bodyPr>
          <a:lstStyle/>
          <a:p>
            <a:endParaRPr lang="en-US" sz="2800" b="1" dirty="0">
              <a:solidFill>
                <a:srgbClr val="000000"/>
              </a:solidFill>
            </a:endParaRPr>
          </a:p>
          <a:p>
            <a:pPr>
              <a:tabLst>
                <a:tab pos="7178675" algn="l"/>
              </a:tabLst>
            </a:pPr>
            <a:endParaRPr lang="en-US" sz="2800" b="1" dirty="0">
              <a:solidFill>
                <a:srgbClr val="000000"/>
              </a:solidFill>
            </a:endParaRPr>
          </a:p>
          <a:p>
            <a:pPr algn="l"/>
            <a:r>
              <a:rPr lang="en-US" sz="3000" b="1" dirty="0">
                <a:solidFill>
                  <a:schemeClr val="tx1">
                    <a:lumMod val="75000"/>
                  </a:schemeClr>
                </a:solidFill>
              </a:rPr>
              <a:t>Team Name: AM_analytics	</a:t>
            </a:r>
          </a:p>
          <a:p>
            <a:pPr algn="l"/>
            <a:r>
              <a:rPr lang="en-US" sz="3000" b="1" dirty="0">
                <a:solidFill>
                  <a:schemeClr val="tx1">
                    <a:lumMod val="75000"/>
                  </a:schemeClr>
                </a:solidFill>
              </a:rPr>
              <a:t>Member:      Avi Mittal </a:t>
            </a:r>
          </a:p>
          <a:p>
            <a:pPr algn="l"/>
            <a:r>
              <a:rPr lang="en-US" sz="3000" b="1" dirty="0">
                <a:solidFill>
                  <a:schemeClr val="tx1">
                    <a:lumMod val="75000"/>
                  </a:schemeClr>
                </a:solidFill>
              </a:rPr>
              <a:t>E-mail:          </a:t>
            </a:r>
            <a:r>
              <a:rPr lang="en-US" sz="3000" b="1" dirty="0">
                <a:solidFill>
                  <a:schemeClr val="tx1">
                    <a:lumMod val="75000"/>
                  </a:schemeClr>
                </a:solidFill>
                <a:hlinkClick r:id="rId2"/>
              </a:rPr>
              <a:t>avimittal2345@gmail.com</a:t>
            </a:r>
            <a:endParaRPr lang="en-US" sz="3000" b="1" dirty="0">
              <a:solidFill>
                <a:schemeClr val="tx1">
                  <a:lumMod val="75000"/>
                </a:schemeClr>
              </a:solidFill>
            </a:endParaRPr>
          </a:p>
          <a:p>
            <a:pPr algn="l"/>
            <a:r>
              <a:rPr lang="en-US" sz="3000" b="1" dirty="0">
                <a:solidFill>
                  <a:schemeClr val="tx1">
                    <a:lumMod val="75000"/>
                  </a:schemeClr>
                </a:solidFill>
              </a:rPr>
              <a:t>College:       Indian Institute of Technology Roorkee</a:t>
            </a:r>
          </a:p>
        </p:txBody>
      </p:sp>
      <p:pic>
        <p:nvPicPr>
          <p:cNvPr id="5" name="Picture 4" descr="A logo with colorful triangles&#10;&#10;Description automatically generated">
            <a:extLst>
              <a:ext uri="{FF2B5EF4-FFF2-40B4-BE49-F238E27FC236}">
                <a16:creationId xmlns:a16="http://schemas.microsoft.com/office/drawing/2014/main" id="{4C42C717-2053-DAD0-6811-190D7302537B}"/>
              </a:ext>
            </a:extLst>
          </p:cNvPr>
          <p:cNvPicPr>
            <a:picLocks noChangeAspect="1"/>
          </p:cNvPicPr>
          <p:nvPr/>
        </p:nvPicPr>
        <p:blipFill>
          <a:blip r:embed="rId3"/>
          <a:stretch>
            <a:fillRect/>
          </a:stretch>
        </p:blipFill>
        <p:spPr>
          <a:xfrm>
            <a:off x="9827759" y="91890"/>
            <a:ext cx="2225233" cy="2387600"/>
          </a:xfrm>
          <a:prstGeom prst="rect">
            <a:avLst/>
          </a:prstGeom>
        </p:spPr>
      </p:pic>
    </p:spTree>
    <p:extLst>
      <p:ext uri="{BB962C8B-B14F-4D97-AF65-F5344CB8AC3E}">
        <p14:creationId xmlns:p14="http://schemas.microsoft.com/office/powerpoint/2010/main" val="41753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115727703"/>
              </p:ext>
            </p:extLst>
          </p:nvPr>
        </p:nvGraphicFramePr>
        <p:xfrm>
          <a:off x="7791450" y="1169988"/>
          <a:ext cx="4132263" cy="4832947"/>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8101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Problem Statement</a:t>
                      </a:r>
                    </a:p>
                    <a:p>
                      <a:pPr algn="r"/>
                      <a:endParaRPr lang="en-US" sz="24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4042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Dataset</a:t>
                      </a:r>
                    </a:p>
                    <a:p>
                      <a:pPr marL="0" algn="r" defTabSz="914400" rtl="0" eaLnBrk="1" latinLnBrk="0" hangingPunct="1"/>
                      <a:endParaRPr lang="en-US" sz="24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5961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Analysis</a:t>
                      </a:r>
                    </a:p>
                    <a:p>
                      <a:pPr marL="0" algn="r" defTabSz="914400" rtl="0" eaLnBrk="1" latinLnBrk="0" hangingPunct="1"/>
                      <a:endParaRPr lang="en-US" sz="24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2123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Training and Evaluation</a:t>
                      </a:r>
                    </a:p>
                    <a:p>
                      <a:pPr marL="0" algn="r" defTabSz="914400" rtl="0" eaLnBrk="1" latinLnBrk="0" hangingPunct="1"/>
                      <a:endParaRPr lang="en-US" sz="24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2114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Model Description</a:t>
                      </a:r>
                    </a:p>
                    <a:p>
                      <a:pPr marL="0" algn="r" defTabSz="914400" rtl="0" eaLnBrk="1" latinLnBrk="0" hangingPunct="1"/>
                      <a:endParaRPr lang="en-US" sz="2400" kern="1200" dirty="0">
                        <a:solidFill>
                          <a:schemeClr val="tx1"/>
                        </a:solidFill>
                        <a:latin typeface="+mj-lt"/>
                        <a:ea typeface="+mn-ea"/>
                        <a:cs typeface="+mn-cs"/>
                      </a:endParaRPr>
                    </a:p>
                    <a:p>
                      <a:pPr marL="0" algn="r" defTabSz="914400" rtl="0" eaLnBrk="1" latinLnBrk="0" hangingPunct="1"/>
                      <a:r>
                        <a:rPr lang="en-US" sz="2400" kern="1200" dirty="0">
                          <a:solidFill>
                            <a:schemeClr val="tx1"/>
                          </a:solidFill>
                          <a:latin typeface="+mj-lt"/>
                          <a:ea typeface="+mn-ea"/>
                          <a:cs typeface="+mn-cs"/>
                        </a:rPr>
                        <a:t>GitHub Repository Link</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transition>
    <p:circl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Problem Statement</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normAutofit/>
          </a:bodyPr>
          <a:lstStyle/>
          <a:p>
            <a:r>
              <a:rPr lang="en-US" sz="2000" b="1" dirty="0">
                <a:solidFill>
                  <a:schemeClr val="tx1">
                    <a:lumMod val="50000"/>
                  </a:schemeClr>
                </a:solidFill>
                <a:latin typeface="Gill Sans Nova Light" panose="020B0302020104020203" pitchFamily="34" charset="0"/>
              </a:rPr>
              <a:t>Agriculture plays an important role in economy and considered as the backbone of economy for many countries, especially for developing countries like India. However, there are many difficulties that farmers must overcome. One of the most important is to select the best crops to grow. To tackle this issue, making a robust and efficient crop recommendation system could significantly enhance the lives of the farmers. </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86EF1F-AF06-5D97-8A83-5C8E61BF9D0C}"/>
              </a:ext>
            </a:extLst>
          </p:cNvPr>
          <p:cNvSpPr>
            <a:spLocks noGrp="1"/>
          </p:cNvSpPr>
          <p:nvPr>
            <p:ph type="title"/>
          </p:nvPr>
        </p:nvSpPr>
        <p:spPr/>
        <p:txBody>
          <a:bodyPr/>
          <a:lstStyle/>
          <a:p>
            <a:r>
              <a:rPr lang="en-IN" dirty="0"/>
              <a:t>Dataset</a:t>
            </a:r>
          </a:p>
        </p:txBody>
      </p:sp>
      <p:sp>
        <p:nvSpPr>
          <p:cNvPr id="8" name="Content Placeholder 7">
            <a:extLst>
              <a:ext uri="{FF2B5EF4-FFF2-40B4-BE49-F238E27FC236}">
                <a16:creationId xmlns:a16="http://schemas.microsoft.com/office/drawing/2014/main" id="{DA46D90C-91BE-5C15-FFF0-7368E6BA64CA}"/>
              </a:ext>
            </a:extLst>
          </p:cNvPr>
          <p:cNvSpPr>
            <a:spLocks noGrp="1"/>
          </p:cNvSpPr>
          <p:nvPr>
            <p:ph idx="1"/>
          </p:nvPr>
        </p:nvSpPr>
        <p:spPr/>
        <p:txBody>
          <a:bodyPr>
            <a:normAutofit fontScale="92500"/>
          </a:bodyPr>
          <a:lstStyle/>
          <a:p>
            <a:r>
              <a:rPr lang="en-IN" sz="2200" b="1" dirty="0"/>
              <a:t>The dataset has been taken from the Kaggle and it contains the data available for India.</a:t>
            </a:r>
          </a:p>
          <a:p>
            <a:r>
              <a:rPr lang="en-IN" b="1" dirty="0"/>
              <a:t>Data Fields:</a:t>
            </a:r>
          </a:p>
          <a:p>
            <a:endParaRPr lang="en-IN" sz="2000" b="1" dirty="0">
              <a:solidFill>
                <a:schemeClr val="tx1">
                  <a:lumMod val="50000"/>
                </a:schemeClr>
              </a:solidFill>
            </a:endParaRPr>
          </a:p>
          <a:p>
            <a:pPr>
              <a:buFont typeface="Wingdings" panose="05000000000000000000" pitchFamily="2" charset="2"/>
              <a:buChar char="Ø"/>
            </a:pPr>
            <a:r>
              <a:rPr lang="en-IN" sz="1900" b="1" dirty="0">
                <a:solidFill>
                  <a:schemeClr val="tx1">
                    <a:lumMod val="50000"/>
                  </a:schemeClr>
                </a:solidFill>
              </a:rPr>
              <a:t>N:                 </a:t>
            </a:r>
            <a:r>
              <a:rPr lang="en-US" sz="1900" b="1" i="0" dirty="0">
                <a:solidFill>
                  <a:schemeClr val="tx1">
                    <a:lumMod val="50000"/>
                  </a:schemeClr>
                </a:solidFill>
                <a:effectLst/>
              </a:rPr>
              <a:t>ratio of Nitrogen content in soil</a:t>
            </a:r>
            <a:endParaRPr lang="en-IN" sz="1900" b="1" dirty="0">
              <a:solidFill>
                <a:schemeClr val="tx1">
                  <a:lumMod val="50000"/>
                </a:schemeClr>
              </a:solidFill>
            </a:endParaRPr>
          </a:p>
          <a:p>
            <a:pPr>
              <a:buFont typeface="Wingdings" panose="05000000000000000000" pitchFamily="2" charset="2"/>
              <a:buChar char="Ø"/>
            </a:pPr>
            <a:r>
              <a:rPr lang="en-IN" sz="1900" b="1" dirty="0">
                <a:solidFill>
                  <a:schemeClr val="tx1">
                    <a:lumMod val="50000"/>
                  </a:schemeClr>
                </a:solidFill>
              </a:rPr>
              <a:t>P:                  </a:t>
            </a:r>
            <a:r>
              <a:rPr lang="en-US" sz="1900" b="1" i="0" dirty="0">
                <a:solidFill>
                  <a:schemeClr val="tx1">
                    <a:lumMod val="50000"/>
                  </a:schemeClr>
                </a:solidFill>
                <a:effectLst/>
              </a:rPr>
              <a:t>ratio of Phosphorus content in soil</a:t>
            </a:r>
            <a:endParaRPr lang="en-IN" sz="1900" b="1" dirty="0">
              <a:solidFill>
                <a:schemeClr val="tx1">
                  <a:lumMod val="50000"/>
                </a:schemeClr>
              </a:solidFill>
            </a:endParaRPr>
          </a:p>
          <a:p>
            <a:pPr>
              <a:buFont typeface="Wingdings" panose="05000000000000000000" pitchFamily="2" charset="2"/>
              <a:buChar char="Ø"/>
            </a:pPr>
            <a:r>
              <a:rPr lang="en-IN" sz="1900" b="1" dirty="0">
                <a:solidFill>
                  <a:schemeClr val="tx1">
                    <a:lumMod val="50000"/>
                  </a:schemeClr>
                </a:solidFill>
              </a:rPr>
              <a:t>K:                  </a:t>
            </a:r>
            <a:r>
              <a:rPr lang="en-US" sz="1900" b="1" i="0" dirty="0">
                <a:solidFill>
                  <a:schemeClr val="tx1">
                    <a:lumMod val="50000"/>
                  </a:schemeClr>
                </a:solidFill>
                <a:effectLst/>
              </a:rPr>
              <a:t>ratio of Potassium content in soil</a:t>
            </a:r>
            <a:endParaRPr lang="en-IN" sz="1900" b="1" dirty="0">
              <a:solidFill>
                <a:schemeClr val="tx1">
                  <a:lumMod val="50000"/>
                </a:schemeClr>
              </a:solidFill>
            </a:endParaRPr>
          </a:p>
          <a:p>
            <a:pPr>
              <a:buFont typeface="Wingdings" panose="05000000000000000000" pitchFamily="2" charset="2"/>
              <a:buChar char="Ø"/>
            </a:pPr>
            <a:r>
              <a:rPr lang="en-IN" sz="1900" b="1" dirty="0">
                <a:solidFill>
                  <a:schemeClr val="tx1">
                    <a:lumMod val="50000"/>
                  </a:schemeClr>
                </a:solidFill>
              </a:rPr>
              <a:t>Temperature:  </a:t>
            </a:r>
            <a:r>
              <a:rPr lang="en-IN" sz="1900" b="1" i="0" dirty="0">
                <a:solidFill>
                  <a:schemeClr val="tx1">
                    <a:lumMod val="50000"/>
                  </a:schemeClr>
                </a:solidFill>
                <a:effectLst/>
              </a:rPr>
              <a:t>temperature in degree Celsius</a:t>
            </a:r>
            <a:endParaRPr lang="en-IN" sz="1900" b="1" dirty="0">
              <a:solidFill>
                <a:schemeClr val="tx1">
                  <a:lumMod val="50000"/>
                </a:schemeClr>
              </a:solidFill>
            </a:endParaRPr>
          </a:p>
          <a:p>
            <a:pPr>
              <a:buFont typeface="Wingdings" panose="05000000000000000000" pitchFamily="2" charset="2"/>
              <a:buChar char="Ø"/>
            </a:pPr>
            <a:r>
              <a:rPr lang="en-IN" sz="1900" b="1" dirty="0">
                <a:solidFill>
                  <a:schemeClr val="tx1">
                    <a:lumMod val="50000"/>
                  </a:schemeClr>
                </a:solidFill>
              </a:rPr>
              <a:t>Humidity:       </a:t>
            </a:r>
            <a:r>
              <a:rPr lang="en-IN" sz="1900" b="1" i="0" dirty="0">
                <a:solidFill>
                  <a:schemeClr val="tx1">
                    <a:lumMod val="50000"/>
                  </a:schemeClr>
                </a:solidFill>
                <a:effectLst/>
              </a:rPr>
              <a:t>relative humidity in %</a:t>
            </a:r>
            <a:endParaRPr lang="en-IN" sz="1900" b="1" dirty="0">
              <a:solidFill>
                <a:schemeClr val="tx1">
                  <a:lumMod val="50000"/>
                </a:schemeClr>
              </a:solidFill>
            </a:endParaRPr>
          </a:p>
          <a:p>
            <a:pPr>
              <a:buFont typeface="Wingdings" panose="05000000000000000000" pitchFamily="2" charset="2"/>
              <a:buChar char="Ø"/>
            </a:pPr>
            <a:r>
              <a:rPr lang="en-IN" sz="1900" b="1" dirty="0">
                <a:solidFill>
                  <a:schemeClr val="tx1">
                    <a:lumMod val="50000"/>
                  </a:schemeClr>
                </a:solidFill>
              </a:rPr>
              <a:t>ph:                </a:t>
            </a:r>
            <a:r>
              <a:rPr lang="en-US" sz="1900" b="1" i="0" dirty="0">
                <a:solidFill>
                  <a:schemeClr val="tx1">
                    <a:lumMod val="50000"/>
                  </a:schemeClr>
                </a:solidFill>
                <a:effectLst/>
              </a:rPr>
              <a:t>ph value of the soil</a:t>
            </a:r>
            <a:endParaRPr lang="en-IN" sz="1900" b="1" dirty="0">
              <a:solidFill>
                <a:schemeClr val="tx1">
                  <a:lumMod val="50000"/>
                </a:schemeClr>
              </a:solidFill>
            </a:endParaRPr>
          </a:p>
          <a:p>
            <a:pPr>
              <a:buFont typeface="Wingdings" panose="05000000000000000000" pitchFamily="2" charset="2"/>
              <a:buChar char="Ø"/>
            </a:pPr>
            <a:r>
              <a:rPr lang="en-IN" sz="1900" b="1" dirty="0">
                <a:solidFill>
                  <a:schemeClr val="tx1">
                    <a:lumMod val="50000"/>
                  </a:schemeClr>
                </a:solidFill>
              </a:rPr>
              <a:t>Rainfall: </a:t>
            </a:r>
            <a:r>
              <a:rPr lang="en-IN" sz="1900" b="1" i="0" dirty="0">
                <a:solidFill>
                  <a:schemeClr val="tx1">
                    <a:lumMod val="50000"/>
                  </a:schemeClr>
                </a:solidFill>
                <a:effectLst/>
              </a:rPr>
              <a:t>         rainfall in mm</a:t>
            </a:r>
            <a:endParaRPr lang="en-IN" sz="1900" b="1" dirty="0">
              <a:solidFill>
                <a:schemeClr val="tx1">
                  <a:lumMod val="50000"/>
                </a:schemeClr>
              </a:solidFill>
            </a:endParaRPr>
          </a:p>
        </p:txBody>
      </p:sp>
      <p:sp>
        <p:nvSpPr>
          <p:cNvPr id="6" name="Slide Number Placeholder 5">
            <a:extLst>
              <a:ext uri="{FF2B5EF4-FFF2-40B4-BE49-F238E27FC236}">
                <a16:creationId xmlns:a16="http://schemas.microsoft.com/office/drawing/2014/main" id="{0FDFD962-7C95-51AC-D397-0B2BAF3579E8}"/>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9" name="Rectangle 1">
            <a:extLst>
              <a:ext uri="{FF2B5EF4-FFF2-40B4-BE49-F238E27FC236}">
                <a16:creationId xmlns:a16="http://schemas.microsoft.com/office/drawing/2014/main" id="{A2147EF0-559D-2D53-2814-A4FCC4E05C2F}"/>
              </a:ext>
            </a:extLst>
          </p:cNvPr>
          <p:cNvSpPr>
            <a:spLocks noChangeArrowheads="1"/>
          </p:cNvSpPr>
          <p:nvPr/>
        </p:nvSpPr>
        <p:spPr bwMode="auto">
          <a:xfrm>
            <a:off x="0" y="-215445"/>
            <a:ext cx="65" cy="430887"/>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3C4043"/>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2A9F2-B7BA-B7B9-FDEE-FD6AF51B415E}"/>
              </a:ext>
            </a:extLst>
          </p:cNvPr>
          <p:cNvSpPr>
            <a:spLocks noChangeArrowheads="1"/>
          </p:cNvSpPr>
          <p:nvPr/>
        </p:nvSpPr>
        <p:spPr bwMode="auto">
          <a:xfrm>
            <a:off x="152400" y="13900"/>
            <a:ext cx="65" cy="27699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14182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1BA0BFC-42C5-34AB-05B5-CB682A7DAEC6}"/>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7" name="Title 6">
            <a:extLst>
              <a:ext uri="{FF2B5EF4-FFF2-40B4-BE49-F238E27FC236}">
                <a16:creationId xmlns:a16="http://schemas.microsoft.com/office/drawing/2014/main" id="{A26EB956-13AB-5AAE-22FC-1B0DAC1B9F07}"/>
              </a:ext>
            </a:extLst>
          </p:cNvPr>
          <p:cNvSpPr>
            <a:spLocks noGrp="1"/>
          </p:cNvSpPr>
          <p:nvPr>
            <p:ph type="title"/>
          </p:nvPr>
        </p:nvSpPr>
        <p:spPr/>
        <p:txBody>
          <a:bodyPr/>
          <a:lstStyle/>
          <a:p>
            <a:r>
              <a:rPr lang="en-IN" dirty="0"/>
              <a:t>Analysis </a:t>
            </a:r>
          </a:p>
        </p:txBody>
      </p:sp>
      <p:sp>
        <p:nvSpPr>
          <p:cNvPr id="8" name="Content Placeholder 7">
            <a:extLst>
              <a:ext uri="{FF2B5EF4-FFF2-40B4-BE49-F238E27FC236}">
                <a16:creationId xmlns:a16="http://schemas.microsoft.com/office/drawing/2014/main" id="{80B09E4C-0514-CF25-5F24-45F9D1094BFA}"/>
              </a:ext>
            </a:extLst>
          </p:cNvPr>
          <p:cNvSpPr>
            <a:spLocks noGrp="1"/>
          </p:cNvSpPr>
          <p:nvPr>
            <p:ph idx="1"/>
          </p:nvPr>
        </p:nvSpPr>
        <p:spPr/>
        <p:txBody>
          <a:bodyPr/>
          <a:lstStyle/>
          <a:p>
            <a:r>
              <a:rPr lang="en-IN" sz="2000" b="1" dirty="0">
                <a:solidFill>
                  <a:schemeClr val="tx1">
                    <a:lumMod val="50000"/>
                  </a:schemeClr>
                </a:solidFill>
                <a:latin typeface="Gill Sans Nova Light" panose="020B0302020104020203" pitchFamily="34" charset="0"/>
              </a:rPr>
              <a:t>The dataset has the data of 2200 crops(22 being unique crops).</a:t>
            </a:r>
          </a:p>
          <a:p>
            <a:r>
              <a:rPr lang="en-IN" sz="2000" b="1" dirty="0">
                <a:solidFill>
                  <a:schemeClr val="tx1">
                    <a:lumMod val="50000"/>
                  </a:schemeClr>
                </a:solidFill>
                <a:latin typeface="Gill Sans Nova Light" panose="020B0302020104020203" pitchFamily="34" charset="0"/>
              </a:rPr>
              <a:t>Using Python’s interactive and amazing graphing library Plotly, analysis and visualisation is done. Some of the results are:</a:t>
            </a:r>
          </a:p>
          <a:p>
            <a:r>
              <a:rPr lang="en-US" sz="2000" b="1" i="0" dirty="0">
                <a:solidFill>
                  <a:schemeClr val="tx1">
                    <a:lumMod val="50000"/>
                  </a:schemeClr>
                </a:solidFill>
                <a:effectLst/>
                <a:latin typeface="Gill Sans Nova Light" panose="020B0302020104020203" pitchFamily="34" charset="0"/>
              </a:rPr>
              <a:t>Cotton, Coffee, Muskmelon, Banana and Watermelon are the crops with most nitrogen content.</a:t>
            </a:r>
          </a:p>
          <a:p>
            <a:r>
              <a:rPr lang="en-US" sz="2000" b="1" i="0" dirty="0">
                <a:solidFill>
                  <a:schemeClr val="tx1">
                    <a:lumMod val="50000"/>
                  </a:schemeClr>
                </a:solidFill>
                <a:effectLst/>
                <a:latin typeface="Gill Sans Nova Light" panose="020B0302020104020203" pitchFamily="34" charset="0"/>
              </a:rPr>
              <a:t>Apple, Grapes, Banana, Lentil and Chickpea are the crops with most phosphorus(P) content.</a:t>
            </a:r>
          </a:p>
          <a:p>
            <a:r>
              <a:rPr lang="en-US" sz="2000" b="1" i="0" dirty="0">
                <a:solidFill>
                  <a:schemeClr val="tx1">
                    <a:lumMod val="50000"/>
                  </a:schemeClr>
                </a:solidFill>
                <a:effectLst/>
                <a:latin typeface="Gill Sans Nova Light" panose="020B0302020104020203" pitchFamily="34" charset="0"/>
              </a:rPr>
              <a:t>Grapes, Apple, Chickpea, Watermelon and Muskmelon are the crops with most potassium(</a:t>
            </a:r>
            <a:r>
              <a:rPr lang="en-US" sz="2000" b="1" dirty="0">
                <a:solidFill>
                  <a:schemeClr val="tx1">
                    <a:lumMod val="50000"/>
                  </a:schemeClr>
                </a:solidFill>
                <a:latin typeface="Gill Sans Nova Light" panose="020B0302020104020203" pitchFamily="34" charset="0"/>
              </a:rPr>
              <a:t>k</a:t>
            </a:r>
            <a:r>
              <a:rPr lang="en-US" sz="2000" b="1" i="0" dirty="0">
                <a:solidFill>
                  <a:schemeClr val="tx1">
                    <a:lumMod val="50000"/>
                  </a:schemeClr>
                </a:solidFill>
                <a:effectLst/>
                <a:latin typeface="Gill Sans Nova Light" panose="020B0302020104020203" pitchFamily="34" charset="0"/>
              </a:rPr>
              <a:t>) content.</a:t>
            </a:r>
          </a:p>
          <a:p>
            <a:r>
              <a:rPr lang="en-US" sz="2000" b="1" dirty="0">
                <a:solidFill>
                  <a:schemeClr val="tx1">
                    <a:lumMod val="50000"/>
                  </a:schemeClr>
                </a:solidFill>
                <a:latin typeface="Gill Sans Nova Light" panose="020B0302020104020203" pitchFamily="34" charset="0"/>
              </a:rPr>
              <a:t>Using heatmap, it is found that phosphorus and potassium has a good positive correlation i.e. 0.74</a:t>
            </a:r>
          </a:p>
          <a:p>
            <a:r>
              <a:rPr lang="en-US" sz="2000" b="1" i="0" dirty="0">
                <a:solidFill>
                  <a:schemeClr val="tx1">
                    <a:lumMod val="50000"/>
                  </a:schemeClr>
                </a:solidFill>
                <a:effectLst/>
                <a:latin typeface="Gill Sans Nova Light" panose="020B0302020104020203" pitchFamily="34" charset="0"/>
              </a:rPr>
              <a:t>Apple and Grapes have very huge amount of potassium and then phosphorus in comparison to nitrogen.</a:t>
            </a:r>
          </a:p>
          <a:p>
            <a:endParaRPr lang="en-IN" dirty="0">
              <a:latin typeface="Gill Sans Nova Light" panose="020B0302020104020203" pitchFamily="34" charset="0"/>
            </a:endParaRPr>
          </a:p>
          <a:p>
            <a:endParaRPr lang="en-IN" dirty="0"/>
          </a:p>
        </p:txBody>
      </p:sp>
    </p:spTree>
    <p:extLst>
      <p:ext uri="{BB962C8B-B14F-4D97-AF65-F5344CB8AC3E}">
        <p14:creationId xmlns:p14="http://schemas.microsoft.com/office/powerpoint/2010/main" val="21403591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pPr algn="ctr"/>
            <a:r>
              <a:rPr lang="en-US" sz="4400" dirty="0"/>
              <a:t>Training </a:t>
            </a:r>
            <a:br>
              <a:rPr lang="en-US" sz="4400" dirty="0"/>
            </a:br>
            <a:r>
              <a:rPr lang="en-US" sz="4400" dirty="0"/>
              <a:t>and Evaluation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normAutofit fontScale="85000" lnSpcReduction="10000"/>
          </a:bodyPr>
          <a:lstStyle/>
          <a:p>
            <a:pPr marL="342900" indent="-342900">
              <a:buFont typeface="Wingdings" panose="05000000000000000000" pitchFamily="2" charset="2"/>
              <a:buChar char="Ø"/>
            </a:pPr>
            <a:r>
              <a:rPr lang="en-US" sz="2000" b="1" dirty="0">
                <a:solidFill>
                  <a:schemeClr val="tx1">
                    <a:lumMod val="50000"/>
                  </a:schemeClr>
                </a:solidFill>
                <a:latin typeface="Gill Sans Nova Light" panose="020B0302020104020203" pitchFamily="34" charset="0"/>
              </a:rPr>
              <a:t>Splitting of the data takes into train and test data for the further process. </a:t>
            </a:r>
          </a:p>
          <a:p>
            <a:pPr marL="342900" indent="-342900">
              <a:buFont typeface="Wingdings" panose="05000000000000000000" pitchFamily="2" charset="2"/>
              <a:buChar char="Ø"/>
            </a:pPr>
            <a:endParaRPr lang="en-US" sz="2000" b="1" dirty="0">
              <a:solidFill>
                <a:schemeClr val="tx1">
                  <a:lumMod val="50000"/>
                </a:schemeClr>
              </a:solidFill>
              <a:latin typeface="Gill Sans Nova Light" panose="020B0302020104020203" pitchFamily="34" charset="0"/>
            </a:endParaRPr>
          </a:p>
          <a:p>
            <a:pPr marL="342900" indent="-342900">
              <a:buFont typeface="Wingdings" panose="05000000000000000000" pitchFamily="2" charset="2"/>
              <a:buChar char="Ø"/>
            </a:pPr>
            <a:r>
              <a:rPr lang="en-US" sz="2000" b="1" dirty="0">
                <a:solidFill>
                  <a:schemeClr val="tx1">
                    <a:lumMod val="50000"/>
                  </a:schemeClr>
                </a:solidFill>
                <a:latin typeface="Gill Sans Nova Light" panose="020B0302020104020203" pitchFamily="34" charset="0"/>
              </a:rPr>
              <a:t>Various machine learning algorithms are implemented such as Logistic Regression, Random Forest Classifier, Gaussian Naïve Bayes and K-Nearest Neighbors(KNN).</a:t>
            </a:r>
          </a:p>
          <a:p>
            <a:pPr marL="342900" indent="-342900">
              <a:buFont typeface="Wingdings" panose="05000000000000000000" pitchFamily="2" charset="2"/>
              <a:buChar char="Ø"/>
            </a:pPr>
            <a:endParaRPr lang="en-US" sz="2000" b="1" dirty="0">
              <a:solidFill>
                <a:schemeClr val="tx1">
                  <a:lumMod val="50000"/>
                </a:schemeClr>
              </a:solidFill>
              <a:latin typeface="Gill Sans Nova Light" panose="020B0302020104020203" pitchFamily="34" charset="0"/>
            </a:endParaRPr>
          </a:p>
          <a:p>
            <a:pPr marL="342900" indent="-342900">
              <a:buFont typeface="Wingdings" panose="05000000000000000000" pitchFamily="2" charset="2"/>
              <a:buChar char="Ø"/>
            </a:pPr>
            <a:r>
              <a:rPr lang="en-US" sz="2000" b="1" dirty="0">
                <a:solidFill>
                  <a:schemeClr val="tx1">
                    <a:lumMod val="50000"/>
                  </a:schemeClr>
                </a:solidFill>
                <a:latin typeface="Gill Sans Nova Light" panose="020B0302020104020203" pitchFamily="34" charset="0"/>
              </a:rPr>
              <a:t>To ensure reliability and accuracy, the models are evaluated using suitable performance criteria after being trained on historical data.</a:t>
            </a:r>
          </a:p>
          <a:p>
            <a:pPr marL="342900" indent="-342900">
              <a:buFont typeface="Wingdings" panose="05000000000000000000" pitchFamily="2" charset="2"/>
              <a:buChar char="Ø"/>
            </a:pPr>
            <a:endParaRPr lang="en-US" sz="2000" b="1" dirty="0">
              <a:solidFill>
                <a:schemeClr val="tx1">
                  <a:lumMod val="50000"/>
                </a:schemeClr>
              </a:solidFill>
              <a:latin typeface="Gill Sans Nova Light" panose="020B0302020104020203" pitchFamily="34" charset="0"/>
            </a:endParaRPr>
          </a:p>
          <a:p>
            <a:pPr marL="342900" indent="-342900">
              <a:buFont typeface="Wingdings" panose="05000000000000000000" pitchFamily="2" charset="2"/>
              <a:buChar char="Ø"/>
            </a:pPr>
            <a:r>
              <a:rPr lang="en-US" sz="2000" b="1" dirty="0">
                <a:solidFill>
                  <a:schemeClr val="tx1">
                    <a:lumMod val="50000"/>
                  </a:schemeClr>
                </a:solidFill>
                <a:latin typeface="Gill Sans Nova Light" panose="020B0302020104020203" pitchFamily="34" charset="0"/>
              </a:rPr>
              <a:t>Accuracy score on both test and training data and cross validation score is found out.</a:t>
            </a:r>
          </a:p>
          <a:p>
            <a:pPr marL="342900" indent="-342900">
              <a:buFont typeface="Wingdings" panose="05000000000000000000" pitchFamily="2" charset="2"/>
              <a:buChar char="Ø"/>
            </a:pPr>
            <a:endParaRPr lang="en-US" sz="2000" b="1" dirty="0">
              <a:solidFill>
                <a:schemeClr val="tx1">
                  <a:lumMod val="50000"/>
                </a:schemeClr>
              </a:solidFill>
              <a:latin typeface="Gill Sans Nova Light" panose="020B0302020104020203" pitchFamily="34" charset="0"/>
            </a:endParaRPr>
          </a:p>
          <a:p>
            <a:pPr marL="342900" indent="-342900">
              <a:buFont typeface="Wingdings" panose="05000000000000000000" pitchFamily="2" charset="2"/>
              <a:buChar char="Ø"/>
            </a:pPr>
            <a:r>
              <a:rPr lang="en-US" sz="2000" b="1" dirty="0">
                <a:solidFill>
                  <a:schemeClr val="tx1">
                    <a:lumMod val="50000"/>
                  </a:schemeClr>
                </a:solidFill>
                <a:latin typeface="Gill Sans Nova Light" panose="020B0302020104020203" pitchFamily="34" charset="0"/>
              </a:rPr>
              <a:t>All algorithms are compared and final evaluation is done on the basis of these metrics.</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8974947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C3FE89-E7DE-9257-7C38-543EA8717D03}"/>
              </a:ext>
            </a:extLst>
          </p:cNvPr>
          <p:cNvSpPr>
            <a:spLocks noGrp="1"/>
          </p:cNvSpPr>
          <p:nvPr>
            <p:ph type="body" sz="half" idx="2"/>
          </p:nvPr>
        </p:nvSpPr>
        <p:spPr/>
        <p:txBody>
          <a:bodyPr>
            <a:normAutofit fontScale="92500" lnSpcReduction="10000"/>
          </a:bodyPr>
          <a:lstStyle/>
          <a:p>
            <a:pPr marL="285750" indent="-285750">
              <a:buFont typeface="Wingdings" panose="05000000000000000000" pitchFamily="2" charset="2"/>
              <a:buChar char="Ø"/>
            </a:pPr>
            <a:r>
              <a:rPr lang="en-US" b="1" dirty="0">
                <a:solidFill>
                  <a:schemeClr val="tx1">
                    <a:lumMod val="50000"/>
                  </a:schemeClr>
                </a:solidFill>
                <a:effectLst/>
              </a:rPr>
              <a:t>KNN is finally chosen for the prediction over logistic regression, random forest classifiers, and Gaussian naive bayes.</a:t>
            </a:r>
          </a:p>
          <a:p>
            <a:pPr marL="285750" indent="-285750">
              <a:buFont typeface="Wingdings" panose="05000000000000000000" pitchFamily="2" charset="2"/>
              <a:buChar char="Ø"/>
            </a:pPr>
            <a:endParaRPr lang="en-US" b="1" dirty="0">
              <a:solidFill>
                <a:schemeClr val="tx1">
                  <a:lumMod val="50000"/>
                </a:schemeClr>
              </a:solidFill>
              <a:effectLst/>
            </a:endParaRPr>
          </a:p>
          <a:p>
            <a:pPr marL="285750" indent="-285750">
              <a:buFont typeface="Wingdings" panose="05000000000000000000" pitchFamily="2" charset="2"/>
              <a:buChar char="Ø"/>
            </a:pPr>
            <a:r>
              <a:rPr lang="en-US" b="1" dirty="0">
                <a:solidFill>
                  <a:schemeClr val="tx1">
                    <a:lumMod val="50000"/>
                  </a:schemeClr>
                </a:solidFill>
                <a:effectLst/>
              </a:rPr>
              <a:t>Reasons:</a:t>
            </a:r>
          </a:p>
          <a:p>
            <a:pPr marL="285750" indent="-285750">
              <a:buFont typeface="Wingdings" panose="05000000000000000000" pitchFamily="2" charset="2"/>
              <a:buChar char="Ø"/>
            </a:pPr>
            <a:endParaRPr lang="en-US" b="1" dirty="0">
              <a:solidFill>
                <a:schemeClr val="tx1">
                  <a:lumMod val="50000"/>
                </a:schemeClr>
              </a:solidFill>
              <a:effectLst/>
            </a:endParaRPr>
          </a:p>
          <a:p>
            <a:pPr marL="285750" indent="-285750">
              <a:buFont typeface="Wingdings" panose="05000000000000000000" pitchFamily="2" charset="2"/>
              <a:buChar char="Ø"/>
            </a:pPr>
            <a:r>
              <a:rPr lang="en-US" b="1" dirty="0">
                <a:solidFill>
                  <a:schemeClr val="tx1">
                    <a:lumMod val="50000"/>
                  </a:schemeClr>
                </a:solidFill>
                <a:effectLst/>
              </a:rPr>
              <a:t>Though overfitting and underfitting do not occur both in logistic regression and KNN, KNN is still chosen because it has better accuracy and a higher cross-validation score.</a:t>
            </a:r>
          </a:p>
          <a:p>
            <a:pPr marL="285750" indent="-285750">
              <a:buFont typeface="Wingdings" panose="05000000000000000000" pitchFamily="2" charset="2"/>
              <a:buChar char="Ø"/>
            </a:pPr>
            <a:endParaRPr lang="en-US" b="1" dirty="0">
              <a:solidFill>
                <a:schemeClr val="tx1">
                  <a:lumMod val="50000"/>
                </a:schemeClr>
              </a:solidFill>
              <a:effectLst/>
            </a:endParaRPr>
          </a:p>
          <a:p>
            <a:pPr marL="285750" indent="-285750">
              <a:buFont typeface="Wingdings" panose="05000000000000000000" pitchFamily="2" charset="2"/>
              <a:buChar char="Ø"/>
            </a:pPr>
            <a:r>
              <a:rPr lang="en-US" b="1" dirty="0">
                <a:solidFill>
                  <a:schemeClr val="tx1">
                    <a:lumMod val="50000"/>
                  </a:schemeClr>
                </a:solidFill>
                <a:effectLst/>
              </a:rPr>
              <a:t>Overfitting occurs in random forest classifiers and gaussian naive bayes, so they are not chosen.</a:t>
            </a:r>
          </a:p>
          <a:p>
            <a:pPr marL="285750" indent="-285750">
              <a:buFont typeface="Wingdings" panose="05000000000000000000" pitchFamily="2" charset="2"/>
              <a:buChar char="Ø"/>
            </a:pPr>
            <a:endParaRPr lang="en-US" b="1" dirty="0">
              <a:solidFill>
                <a:schemeClr val="tx1">
                  <a:lumMod val="50000"/>
                </a:schemeClr>
              </a:solidFill>
              <a:effectLst/>
            </a:endParaRPr>
          </a:p>
          <a:p>
            <a:r>
              <a:rPr lang="en-US" dirty="0">
                <a:solidFill>
                  <a:srgbClr val="252525"/>
                </a:solidFill>
                <a:effectLst/>
              </a:rPr>
              <a:t> </a:t>
            </a:r>
          </a:p>
          <a:p>
            <a:r>
              <a:rPr lang="en-IN" dirty="0"/>
              <a:t> </a:t>
            </a:r>
          </a:p>
        </p:txBody>
      </p:sp>
      <p:sp>
        <p:nvSpPr>
          <p:cNvPr id="5" name="Slide Number Placeholder 4">
            <a:extLst>
              <a:ext uri="{FF2B5EF4-FFF2-40B4-BE49-F238E27FC236}">
                <a16:creationId xmlns:a16="http://schemas.microsoft.com/office/drawing/2014/main" id="{A1001245-C704-7C28-A242-43BA96070F97}"/>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6" name="Title 5">
            <a:extLst>
              <a:ext uri="{FF2B5EF4-FFF2-40B4-BE49-F238E27FC236}">
                <a16:creationId xmlns:a16="http://schemas.microsoft.com/office/drawing/2014/main" id="{DD53521D-8863-E369-1503-3514CD61CAF7}"/>
              </a:ext>
            </a:extLst>
          </p:cNvPr>
          <p:cNvSpPr>
            <a:spLocks noGrp="1"/>
          </p:cNvSpPr>
          <p:nvPr>
            <p:ph type="title"/>
          </p:nvPr>
        </p:nvSpPr>
        <p:spPr/>
        <p:txBody>
          <a:bodyPr/>
          <a:lstStyle/>
          <a:p>
            <a:r>
              <a:rPr lang="en-IN" dirty="0"/>
              <a:t>Model Description</a:t>
            </a:r>
          </a:p>
        </p:txBody>
      </p:sp>
    </p:spTree>
    <p:extLst>
      <p:ext uri="{BB962C8B-B14F-4D97-AF65-F5344CB8AC3E}">
        <p14:creationId xmlns:p14="http://schemas.microsoft.com/office/powerpoint/2010/main" val="21368480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sz="4000" dirty="0"/>
              <a:t>GitHub repository link</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1" y="1947671"/>
            <a:ext cx="5386983" cy="4070729"/>
          </a:xfrm>
        </p:spPr>
        <p:txBody>
          <a:bodyPr/>
          <a:lstStyle/>
          <a:p>
            <a:r>
              <a:rPr lang="en-US" b="1" dirty="0">
                <a:hlinkClick r:id="rId2"/>
              </a:rPr>
              <a:t>https://github.com/avii-07/Crop-Recommendation-System</a:t>
            </a:r>
            <a:endParaRPr lang="en-US" b="1" dirty="0"/>
          </a:p>
          <a:p>
            <a:endParaRPr lang="en-US" b="1" dirty="0"/>
          </a:p>
          <a:p>
            <a:endParaRPr lang="en-US" b="1"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3"/>
          <a:srcRect l="32" r="32"/>
          <a:stretch>
            <a:fillRect/>
          </a:stretch>
        </p:blipFill>
        <p:spPr/>
      </p:pic>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34182068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br>
              <a:rPr lang="en-US" sz="4400" dirty="0"/>
            </a:br>
            <a:br>
              <a:rPr lang="en-US" sz="4400" dirty="0"/>
            </a:br>
            <a:br>
              <a:rPr lang="en-US" sz="4400" dirty="0"/>
            </a:br>
            <a:r>
              <a:rPr lang="en-US" sz="4400" dirty="0"/>
              <a:t>Thank YOU</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10967174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AE7813-FB42-416C-BEF8-5F3180DDB0F6}">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3.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{B6FB9683-D41C-4F66-94FB-02F34A49A822}tf11964407_win32</Template>
  <TotalTime>405</TotalTime>
  <Words>512</Words>
  <Application>Microsoft Office PowerPoint</Application>
  <PresentationFormat>Widescreen</PresentationFormat>
  <Paragraphs>68</Paragraphs>
  <Slides>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Courier New</vt:lpstr>
      <vt:lpstr>Gill Sans Nova</vt:lpstr>
      <vt:lpstr>Gill Sans Nova Light</vt:lpstr>
      <vt:lpstr>Inter</vt:lpstr>
      <vt:lpstr>Sagona Book</vt:lpstr>
      <vt:lpstr>Söhne</vt:lpstr>
      <vt:lpstr>Wingdings</vt:lpstr>
      <vt:lpstr>Office Theme</vt:lpstr>
      <vt:lpstr>Crop Recommendation:  A Machine Learning Approach</vt:lpstr>
      <vt:lpstr>agenda</vt:lpstr>
      <vt:lpstr>Problem Statement</vt:lpstr>
      <vt:lpstr>Dataset</vt:lpstr>
      <vt:lpstr>Analysis </vt:lpstr>
      <vt:lpstr>Training  and Evaluation</vt:lpstr>
      <vt:lpstr>Model Description</vt:lpstr>
      <vt:lpstr>GitHub repository link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A Machine Learning Approach</dc:title>
  <dc:creator>AVI MITTAL</dc:creator>
  <cp:lastModifiedBy>AVI MITTAL</cp:lastModifiedBy>
  <cp:revision>4</cp:revision>
  <dcterms:created xsi:type="dcterms:W3CDTF">2023-12-17T10:28:04Z</dcterms:created>
  <dcterms:modified xsi:type="dcterms:W3CDTF">2023-12-17T17:15:43Z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