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5"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2" d="100"/>
          <a:sy n="72"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3/7/2018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3/7/2018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3/7/2018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EBB7-5E9D-440F-BF46-74B4EC7D63A7}"/>
              </a:ext>
            </a:extLst>
          </p:cNvPr>
          <p:cNvSpPr>
            <a:spLocks noGrp="1"/>
          </p:cNvSpPr>
          <p:nvPr>
            <p:ph type="ctrTitle"/>
          </p:nvPr>
        </p:nvSpPr>
        <p:spPr>
          <a:xfrm>
            <a:off x="1154955" y="1219200"/>
            <a:ext cx="8825658" cy="2677648"/>
          </a:xfrm>
        </p:spPr>
        <p:txBody>
          <a:bodyPr/>
          <a:lstStyle/>
          <a:p>
            <a:r>
              <a:rPr lang="en-NZ" dirty="0"/>
              <a:t>Fire Safety Awareness </a:t>
            </a:r>
            <a:br>
              <a:rPr lang="en-NZ" dirty="0"/>
            </a:br>
            <a:r>
              <a:rPr lang="en-NZ" dirty="0"/>
              <a:t>For Kids</a:t>
            </a:r>
          </a:p>
        </p:txBody>
      </p:sp>
      <p:sp>
        <p:nvSpPr>
          <p:cNvPr id="3" name="Subtitle 2">
            <a:extLst>
              <a:ext uri="{FF2B5EF4-FFF2-40B4-BE49-F238E27FC236}">
                <a16:creationId xmlns:a16="http://schemas.microsoft.com/office/drawing/2014/main" id="{E8404A00-66BB-4D43-9D40-A8E577E27F14}"/>
              </a:ext>
            </a:extLst>
          </p:cNvPr>
          <p:cNvSpPr>
            <a:spLocks noGrp="1"/>
          </p:cNvSpPr>
          <p:nvPr>
            <p:ph type="subTitle" idx="1"/>
          </p:nvPr>
        </p:nvSpPr>
        <p:spPr/>
        <p:txBody>
          <a:bodyPr>
            <a:normAutofit fontScale="92500" lnSpcReduction="20000"/>
          </a:bodyPr>
          <a:lstStyle/>
          <a:p>
            <a:r>
              <a:rPr lang="en-NZ" sz="2000" dirty="0"/>
              <a:t>Team Members:</a:t>
            </a:r>
            <a:br>
              <a:rPr lang="en-NZ" sz="2000" dirty="0"/>
            </a:br>
            <a:r>
              <a:rPr lang="en-NZ" sz="2000" dirty="0"/>
              <a:t>Anita Devi</a:t>
            </a:r>
            <a:br>
              <a:rPr lang="en-NZ" sz="2000" dirty="0"/>
            </a:br>
            <a:r>
              <a:rPr lang="en-NZ" sz="2000" dirty="0"/>
              <a:t>Avikash Nand</a:t>
            </a:r>
          </a:p>
        </p:txBody>
      </p:sp>
      <p:pic>
        <p:nvPicPr>
          <p:cNvPr id="11" name="Picture 10">
            <a:extLst>
              <a:ext uri="{FF2B5EF4-FFF2-40B4-BE49-F238E27FC236}">
                <a16:creationId xmlns:a16="http://schemas.microsoft.com/office/drawing/2014/main" id="{BBAE0591-1465-4EF1-8216-0C5B7BD09765}"/>
              </a:ext>
            </a:extLst>
          </p:cNvPr>
          <p:cNvPicPr>
            <a:picLocks noChangeAspect="1"/>
          </p:cNvPicPr>
          <p:nvPr/>
        </p:nvPicPr>
        <p:blipFill>
          <a:blip r:embed="rId2"/>
          <a:stretch>
            <a:fillRect/>
          </a:stretch>
        </p:blipFill>
        <p:spPr>
          <a:xfrm>
            <a:off x="7469954" y="789109"/>
            <a:ext cx="4266667" cy="5079365"/>
          </a:xfrm>
          <a:prstGeom prst="rect">
            <a:avLst/>
          </a:prstGeom>
        </p:spPr>
      </p:pic>
    </p:spTree>
    <p:extLst>
      <p:ext uri="{BB962C8B-B14F-4D97-AF65-F5344CB8AC3E}">
        <p14:creationId xmlns:p14="http://schemas.microsoft.com/office/powerpoint/2010/main" val="349892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05A6-9A27-464B-AD4B-36F824462723}"/>
              </a:ext>
            </a:extLst>
          </p:cNvPr>
          <p:cNvSpPr>
            <a:spLocks noGrp="1"/>
          </p:cNvSpPr>
          <p:nvPr>
            <p:ph type="title"/>
          </p:nvPr>
        </p:nvSpPr>
        <p:spPr/>
        <p:txBody>
          <a:bodyPr/>
          <a:lstStyle/>
          <a:p>
            <a:r>
              <a:rPr lang="en-NZ" dirty="0"/>
              <a:t>Structure Of Our Game</a:t>
            </a:r>
          </a:p>
        </p:txBody>
      </p:sp>
      <p:pic>
        <p:nvPicPr>
          <p:cNvPr id="4" name="Content Placeholder 3">
            <a:extLst>
              <a:ext uri="{FF2B5EF4-FFF2-40B4-BE49-F238E27FC236}">
                <a16:creationId xmlns:a16="http://schemas.microsoft.com/office/drawing/2014/main" id="{4DEB0504-9578-48A2-A217-4BE675260299}"/>
              </a:ext>
            </a:extLst>
          </p:cNvPr>
          <p:cNvPicPr>
            <a:picLocks noGrp="1" noChangeAspect="1"/>
          </p:cNvPicPr>
          <p:nvPr>
            <p:ph idx="1"/>
          </p:nvPr>
        </p:nvPicPr>
        <p:blipFill>
          <a:blip r:embed="rId2"/>
          <a:stretch>
            <a:fillRect/>
          </a:stretch>
        </p:blipFill>
        <p:spPr>
          <a:xfrm>
            <a:off x="1486338" y="2365578"/>
            <a:ext cx="1133954" cy="2530059"/>
          </a:xfrm>
          <a:prstGeom prst="rect">
            <a:avLst/>
          </a:prstGeom>
        </p:spPr>
      </p:pic>
      <p:sp>
        <p:nvSpPr>
          <p:cNvPr id="5" name="Rectangle 4">
            <a:extLst>
              <a:ext uri="{FF2B5EF4-FFF2-40B4-BE49-F238E27FC236}">
                <a16:creationId xmlns:a16="http://schemas.microsoft.com/office/drawing/2014/main" id="{7256E73F-1A44-4CD2-9237-F61B1803E08C}"/>
              </a:ext>
            </a:extLst>
          </p:cNvPr>
          <p:cNvSpPr/>
          <p:nvPr/>
        </p:nvSpPr>
        <p:spPr>
          <a:xfrm>
            <a:off x="3244097" y="2694353"/>
            <a:ext cx="5703806" cy="1754326"/>
          </a:xfrm>
          <a:prstGeom prst="rect">
            <a:avLst/>
          </a:prstGeom>
        </p:spPr>
        <p:txBody>
          <a:bodyPr wrap="none">
            <a:spAutoFit/>
          </a:bodyPr>
          <a:lstStyle/>
          <a:p>
            <a:r>
              <a:rPr lang="en-US" dirty="0"/>
              <a:t>What would you do if your clothes catch on fire?</a:t>
            </a:r>
          </a:p>
          <a:p>
            <a:r>
              <a:rPr lang="en-NZ" dirty="0"/>
              <a:t>                                       </a:t>
            </a:r>
          </a:p>
          <a:p>
            <a:r>
              <a:rPr lang="en-NZ" dirty="0"/>
              <a:t>                                  </a:t>
            </a:r>
            <a:r>
              <a:rPr lang="en-NZ" b="1" dirty="0"/>
              <a:t>DO YOU</a:t>
            </a:r>
          </a:p>
          <a:p>
            <a:endParaRPr lang="en-NZ" b="1" dirty="0"/>
          </a:p>
          <a:p>
            <a:endParaRPr lang="en-NZ" b="1" dirty="0"/>
          </a:p>
          <a:p>
            <a:r>
              <a:rPr lang="en-NZ" dirty="0"/>
              <a:t>1. Run                       or               2. Stop, Drop &amp; Roll</a:t>
            </a:r>
            <a:endParaRPr lang="en-US" dirty="0"/>
          </a:p>
        </p:txBody>
      </p:sp>
      <p:sp>
        <p:nvSpPr>
          <p:cNvPr id="7" name="Rectangle 6">
            <a:extLst>
              <a:ext uri="{FF2B5EF4-FFF2-40B4-BE49-F238E27FC236}">
                <a16:creationId xmlns:a16="http://schemas.microsoft.com/office/drawing/2014/main" id="{2074B3D8-3873-4EA1-809A-80541546CE0D}"/>
              </a:ext>
            </a:extLst>
          </p:cNvPr>
          <p:cNvSpPr/>
          <p:nvPr/>
        </p:nvSpPr>
        <p:spPr>
          <a:xfrm>
            <a:off x="3048000" y="5196255"/>
            <a:ext cx="6096000" cy="1477328"/>
          </a:xfrm>
          <a:prstGeom prst="rect">
            <a:avLst/>
          </a:prstGeom>
        </p:spPr>
        <p:txBody>
          <a:bodyPr>
            <a:spAutoFit/>
          </a:bodyPr>
          <a:lstStyle/>
          <a:p>
            <a:r>
              <a:rPr lang="en-US" dirty="0"/>
              <a:t>If right answer selected then move on to next round for more set of questions</a:t>
            </a:r>
          </a:p>
          <a:p>
            <a:endParaRPr lang="en-US" dirty="0"/>
          </a:p>
          <a:p>
            <a:r>
              <a:rPr lang="en-US" dirty="0"/>
              <a:t>If wrong, Message box will appear briefly explaining why it is wrong.</a:t>
            </a:r>
          </a:p>
        </p:txBody>
      </p:sp>
    </p:spTree>
    <p:extLst>
      <p:ext uri="{BB962C8B-B14F-4D97-AF65-F5344CB8AC3E}">
        <p14:creationId xmlns:p14="http://schemas.microsoft.com/office/powerpoint/2010/main" val="46946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73D-220B-4473-8ADF-869FBE3DEF54}"/>
              </a:ext>
            </a:extLst>
          </p:cNvPr>
          <p:cNvSpPr>
            <a:spLocks noGrp="1"/>
          </p:cNvSpPr>
          <p:nvPr>
            <p:ph type="title"/>
          </p:nvPr>
        </p:nvSpPr>
        <p:spPr/>
        <p:txBody>
          <a:bodyPr/>
          <a:lstStyle/>
          <a:p>
            <a:r>
              <a:rPr lang="en-NZ" dirty="0"/>
              <a:t>Gantt Chart</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9CF5A82E-22C1-433F-8383-47C9605BE82B}"/>
              </a:ext>
            </a:extLst>
          </p:cNvPr>
          <p:cNvPicPr>
            <a:picLocks noGrp="1" noChangeAspect="1"/>
          </p:cNvPicPr>
          <p:nvPr>
            <p:ph idx="1"/>
          </p:nvPr>
        </p:nvPicPr>
        <p:blipFill>
          <a:blip r:embed="rId2"/>
          <a:stretch>
            <a:fillRect/>
          </a:stretch>
        </p:blipFill>
        <p:spPr>
          <a:xfrm>
            <a:off x="725329" y="2373379"/>
            <a:ext cx="10741341" cy="3457073"/>
          </a:xfrm>
        </p:spPr>
      </p:pic>
      <p:pic>
        <p:nvPicPr>
          <p:cNvPr id="7" name="Picture 6" descr="A close up of a mans face&#10;&#10;Description generated with high confidence">
            <a:extLst>
              <a:ext uri="{FF2B5EF4-FFF2-40B4-BE49-F238E27FC236}">
                <a16:creationId xmlns:a16="http://schemas.microsoft.com/office/drawing/2014/main" id="{CB17B637-94B6-407D-9E60-811C6664FCEE}"/>
              </a:ext>
            </a:extLst>
          </p:cNvPr>
          <p:cNvPicPr>
            <a:picLocks noChangeAspect="1"/>
          </p:cNvPicPr>
          <p:nvPr/>
        </p:nvPicPr>
        <p:blipFill>
          <a:blip r:embed="rId3"/>
          <a:stretch>
            <a:fillRect/>
          </a:stretch>
        </p:blipFill>
        <p:spPr>
          <a:xfrm>
            <a:off x="725329" y="5590290"/>
            <a:ext cx="10627300" cy="1041537"/>
          </a:xfrm>
          <a:prstGeom prst="rect">
            <a:avLst/>
          </a:prstGeom>
        </p:spPr>
      </p:pic>
    </p:spTree>
    <p:extLst>
      <p:ext uri="{BB962C8B-B14F-4D97-AF65-F5344CB8AC3E}">
        <p14:creationId xmlns:p14="http://schemas.microsoft.com/office/powerpoint/2010/main" val="101598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8F05-B21D-45D2-93D4-1C7CA552F2C3}"/>
              </a:ext>
            </a:extLst>
          </p:cNvPr>
          <p:cNvSpPr>
            <a:spLocks noGrp="1"/>
          </p:cNvSpPr>
          <p:nvPr>
            <p:ph type="title"/>
          </p:nvPr>
        </p:nvSpPr>
        <p:spPr/>
        <p:txBody>
          <a:bodyPr/>
          <a:lstStyle/>
          <a:p>
            <a:r>
              <a:rPr lang="en-NZ" dirty="0"/>
              <a:t>Slogans</a:t>
            </a:r>
          </a:p>
        </p:txBody>
      </p:sp>
      <p:sp>
        <p:nvSpPr>
          <p:cNvPr id="3" name="Content Placeholder 2">
            <a:extLst>
              <a:ext uri="{FF2B5EF4-FFF2-40B4-BE49-F238E27FC236}">
                <a16:creationId xmlns:a16="http://schemas.microsoft.com/office/drawing/2014/main" id="{918F002E-E457-4C1B-A1F0-3859A00C1929}"/>
              </a:ext>
            </a:extLst>
          </p:cNvPr>
          <p:cNvSpPr>
            <a:spLocks noGrp="1"/>
          </p:cNvSpPr>
          <p:nvPr>
            <p:ph idx="1"/>
          </p:nvPr>
        </p:nvSpPr>
        <p:spPr/>
        <p:txBody>
          <a:bodyPr>
            <a:normAutofit/>
          </a:bodyPr>
          <a:lstStyle/>
          <a:p>
            <a:r>
              <a:rPr lang="en-US" sz="2400" dirty="0"/>
              <a:t>Accident brings tears, fire safety </a:t>
            </a:r>
            <a:r>
              <a:rPr lang="en-US" sz="2400"/>
              <a:t>brings cheers.</a:t>
            </a:r>
            <a:endParaRPr lang="en-US" sz="2400" dirty="0"/>
          </a:p>
          <a:p>
            <a:r>
              <a:rPr lang="en-US" sz="2400" dirty="0"/>
              <a:t>Fire Safety on , accidents gone.</a:t>
            </a:r>
          </a:p>
          <a:p>
            <a:r>
              <a:rPr lang="en-US" sz="2400" dirty="0"/>
              <a:t>Fire is a good servant but a bad master.</a:t>
            </a:r>
          </a:p>
          <a:p>
            <a:r>
              <a:rPr lang="en-US" sz="2400" dirty="0"/>
              <a:t> Fire loss is a national loss</a:t>
            </a:r>
            <a:endParaRPr lang="en-NZ" sz="2400" dirty="0"/>
          </a:p>
        </p:txBody>
      </p:sp>
      <p:sp>
        <p:nvSpPr>
          <p:cNvPr id="4" name="Rectangle 3">
            <a:extLst>
              <a:ext uri="{FF2B5EF4-FFF2-40B4-BE49-F238E27FC236}">
                <a16:creationId xmlns:a16="http://schemas.microsoft.com/office/drawing/2014/main" id="{48AA4F16-0784-4000-8E97-B29D9D4E700C}"/>
              </a:ext>
            </a:extLst>
          </p:cNvPr>
          <p:cNvSpPr/>
          <p:nvPr/>
        </p:nvSpPr>
        <p:spPr>
          <a:xfrm>
            <a:off x="1154954" y="5096470"/>
            <a:ext cx="7728893" cy="923330"/>
          </a:xfrm>
          <a:prstGeom prst="rect">
            <a:avLst/>
          </a:prstGeom>
        </p:spPr>
        <p:txBody>
          <a:bodyPr wrap="square">
            <a:spAutoFit/>
          </a:bodyPr>
          <a:lstStyle/>
          <a:p>
            <a:r>
              <a:rPr lang="en-US" dirty="0"/>
              <a:t> </a:t>
            </a:r>
            <a:r>
              <a:rPr lang="en-US" b="1" dirty="0"/>
              <a:t>From &lt;https://brandongaille.com/list-50-great-fire-safety-campaign-slogans/&gt;</a:t>
            </a:r>
          </a:p>
          <a:p>
            <a:endParaRPr lang="en-US" dirty="0"/>
          </a:p>
        </p:txBody>
      </p:sp>
    </p:spTree>
    <p:extLst>
      <p:ext uri="{BB962C8B-B14F-4D97-AF65-F5344CB8AC3E}">
        <p14:creationId xmlns:p14="http://schemas.microsoft.com/office/powerpoint/2010/main" val="40599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EEBDE8-F208-44BF-BFF0-E39B156AF38B}"/>
              </a:ext>
            </a:extLst>
          </p:cNvPr>
          <p:cNvSpPr/>
          <p:nvPr/>
        </p:nvSpPr>
        <p:spPr>
          <a:xfrm>
            <a:off x="1537251" y="3988475"/>
            <a:ext cx="8443361" cy="400110"/>
          </a:xfrm>
          <a:prstGeom prst="rect">
            <a:avLst/>
          </a:prstGeom>
        </p:spPr>
        <p:txBody>
          <a:bodyPr wrap="square">
            <a:spAutoFit/>
          </a:bodyPr>
          <a:lstStyle/>
          <a:p>
            <a:pPr>
              <a:spcAft>
                <a:spcPts val="600"/>
              </a:spcAft>
            </a:pPr>
            <a:r>
              <a:rPr lang="en-US" sz="2000" dirty="0"/>
              <a:t> </a:t>
            </a:r>
            <a:endParaRPr lang="en-NZ" sz="2000"/>
          </a:p>
        </p:txBody>
      </p:sp>
      <p:sp>
        <p:nvSpPr>
          <p:cNvPr id="2" name="Title 1">
            <a:extLst>
              <a:ext uri="{FF2B5EF4-FFF2-40B4-BE49-F238E27FC236}">
                <a16:creationId xmlns:a16="http://schemas.microsoft.com/office/drawing/2014/main" id="{1354E749-506D-4720-889A-21F272442035}"/>
              </a:ext>
            </a:extLst>
          </p:cNvPr>
          <p:cNvSpPr>
            <a:spLocks noGrp="1"/>
          </p:cNvSpPr>
          <p:nvPr>
            <p:ph type="title"/>
          </p:nvPr>
        </p:nvSpPr>
        <p:spPr/>
        <p:txBody>
          <a:bodyPr anchor="ctr">
            <a:normAutofit/>
          </a:bodyPr>
          <a:lstStyle/>
          <a:p>
            <a:r>
              <a:rPr lang="en-NZ" sz="3200">
                <a:solidFill>
                  <a:srgbClr val="EBEBEB"/>
                </a:solidFill>
              </a:rPr>
              <a:t>Introduction</a:t>
            </a:r>
          </a:p>
        </p:txBody>
      </p:sp>
      <p:sp>
        <p:nvSpPr>
          <p:cNvPr id="3" name="Content Placeholder 2">
            <a:extLst>
              <a:ext uri="{FF2B5EF4-FFF2-40B4-BE49-F238E27FC236}">
                <a16:creationId xmlns:a16="http://schemas.microsoft.com/office/drawing/2014/main" id="{C0842A1A-34AB-4767-BC32-F214C3A5CF27}"/>
              </a:ext>
            </a:extLst>
          </p:cNvPr>
          <p:cNvSpPr>
            <a:spLocks noGrp="1"/>
          </p:cNvSpPr>
          <p:nvPr>
            <p:ph idx="1"/>
          </p:nvPr>
        </p:nvSpPr>
        <p:spPr>
          <a:xfrm>
            <a:off x="569843" y="2232991"/>
            <a:ext cx="11304104" cy="4625009"/>
          </a:xfrm>
        </p:spPr>
        <p:txBody>
          <a:bodyPr anchor="ctr">
            <a:normAutofit fontScale="25000" lnSpcReduction="20000"/>
          </a:bodyPr>
          <a:lstStyle/>
          <a:p>
            <a:pPr>
              <a:lnSpc>
                <a:spcPct val="90000"/>
              </a:lnSpc>
            </a:pPr>
            <a:endParaRPr lang="en-US" sz="6400" dirty="0"/>
          </a:p>
          <a:p>
            <a:pPr>
              <a:lnSpc>
                <a:spcPct val="90000"/>
              </a:lnSpc>
            </a:pPr>
            <a:endParaRPr lang="en-US" sz="6400" dirty="0"/>
          </a:p>
          <a:p>
            <a:pPr>
              <a:lnSpc>
                <a:spcPct val="90000"/>
              </a:lnSpc>
            </a:pPr>
            <a:r>
              <a:rPr lang="en-US" sz="7200" b="1" dirty="0"/>
              <a:t>Every day, at least one child dies from a home fire and another 293 children are injured from fires or burns. Ninety percent of all fire-related deaths are due to home fires. Home fires can spread rapidly and leave families as little as two minutes to escape after an alarm sounds(Safe Kids, 2013)</a:t>
            </a:r>
            <a:endParaRPr lang="en-NZ" sz="7200" b="1" dirty="0"/>
          </a:p>
          <a:p>
            <a:pPr>
              <a:lnSpc>
                <a:spcPct val="90000"/>
              </a:lnSpc>
            </a:pPr>
            <a:endParaRPr lang="en-NZ" sz="6400" dirty="0"/>
          </a:p>
          <a:p>
            <a:pPr marL="0" indent="0">
              <a:lnSpc>
                <a:spcPct val="90000"/>
              </a:lnSpc>
              <a:buNone/>
            </a:pPr>
            <a:endParaRPr lang="en-NZ" sz="6400" dirty="0"/>
          </a:p>
          <a:p>
            <a:pPr>
              <a:lnSpc>
                <a:spcPct val="90000"/>
              </a:lnSpc>
            </a:pPr>
            <a:r>
              <a:rPr lang="en-NZ" sz="7200" dirty="0"/>
              <a:t>Nobody knows when a fire would start. It is something unexpected but it happens and so many lives are lost. This has motivated us to do a project on Fire Safety.</a:t>
            </a:r>
          </a:p>
          <a:p>
            <a:pPr marL="0" indent="0">
              <a:lnSpc>
                <a:spcPct val="90000"/>
              </a:lnSpc>
              <a:buNone/>
            </a:pPr>
            <a:endParaRPr lang="en-NZ" sz="6400" dirty="0"/>
          </a:p>
          <a:p>
            <a:pPr marL="0" indent="0">
              <a:lnSpc>
                <a:spcPct val="90000"/>
              </a:lnSpc>
              <a:buNone/>
            </a:pPr>
            <a:endParaRPr lang="en-NZ" sz="6400" dirty="0"/>
          </a:p>
          <a:p>
            <a:pPr>
              <a:lnSpc>
                <a:spcPct val="90000"/>
              </a:lnSpc>
            </a:pPr>
            <a:r>
              <a:rPr lang="en-US" sz="7200" dirty="0"/>
              <a:t>In schools, kindergarten and child care centers care and safety is important for the young ones . During the event of fire at these places, we have seen a lot of children get hurt and some even get seriously injured in the process of saving themselves. This can be avoided by through practice of fire safety drills every now and then.</a:t>
            </a:r>
            <a:endParaRPr lang="en-NZ" sz="7200" dirty="0"/>
          </a:p>
          <a:p>
            <a:pPr>
              <a:lnSpc>
                <a:spcPct val="90000"/>
              </a:lnSpc>
            </a:pPr>
            <a:endParaRPr lang="en-NZ" sz="3200" dirty="0"/>
          </a:p>
          <a:p>
            <a:pPr>
              <a:lnSpc>
                <a:spcPct val="90000"/>
              </a:lnSpc>
            </a:pPr>
            <a:endParaRPr lang="en-NZ" sz="2000" dirty="0"/>
          </a:p>
          <a:p>
            <a:pPr>
              <a:lnSpc>
                <a:spcPct val="90000"/>
              </a:lnSpc>
            </a:pPr>
            <a:endParaRPr lang="en-NZ" sz="2000" dirty="0"/>
          </a:p>
          <a:p>
            <a:pPr marL="0" indent="0">
              <a:lnSpc>
                <a:spcPct val="90000"/>
              </a:lnSpc>
              <a:buNone/>
            </a:pPr>
            <a:r>
              <a:rPr lang="en-NZ" sz="2000" dirty="0"/>
              <a:t> </a:t>
            </a:r>
          </a:p>
        </p:txBody>
      </p:sp>
    </p:spTree>
    <p:extLst>
      <p:ext uri="{BB962C8B-B14F-4D97-AF65-F5344CB8AC3E}">
        <p14:creationId xmlns:p14="http://schemas.microsoft.com/office/powerpoint/2010/main" val="10219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27E0A4F-FE1D-4A81-8D8F-986345F71CB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F70C2B8F-6B1B-46D5-86E6-40F36C695FC2}"/>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77B237C1-E8A0-4DD3-B6C5-F2D54F796F82}"/>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88D62F0D-6BD4-4DD4-B125-6F7A952A3122}"/>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928E8CD-5219-4795-91D4-9618DB8ED6C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5">
              <a:extLst>
                <a:ext uri="{FF2B5EF4-FFF2-40B4-BE49-F238E27FC236}">
                  <a16:creationId xmlns:a16="http://schemas.microsoft.com/office/drawing/2014/main" id="{A00A43E1-4FE7-498F-AFFF-FDFC1FAF04AD}"/>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7" name="Freeform 5">
              <a:extLst>
                <a:ext uri="{FF2B5EF4-FFF2-40B4-BE49-F238E27FC236}">
                  <a16:creationId xmlns:a16="http://schemas.microsoft.com/office/drawing/2014/main" id="{DB521824-592C-476A-AB0A-CA0C6D1F3407}"/>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8" name="Freeform 5">
              <a:extLst>
                <a:ext uri="{FF2B5EF4-FFF2-40B4-BE49-F238E27FC236}">
                  <a16:creationId xmlns:a16="http://schemas.microsoft.com/office/drawing/2014/main" id="{B5C860C9-D4F9-4350-80DA-0D1CD36C774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1026" name="Picture 2" descr="Image result for problem">
            <a:extLst>
              <a:ext uri="{FF2B5EF4-FFF2-40B4-BE49-F238E27FC236}">
                <a16:creationId xmlns:a16="http://schemas.microsoft.com/office/drawing/2014/main" id="{47E1FED3-BB50-4072-86D2-5A4EF253A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836" y="1325231"/>
            <a:ext cx="4828707" cy="4225118"/>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538A90C8-AE0E-4EBA-9AF8-EEDB206020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03256D-533F-4F34-842C-7244C7DF4D85}"/>
              </a:ext>
            </a:extLst>
          </p:cNvPr>
          <p:cNvSpPr>
            <a:spLocks noGrp="1"/>
          </p:cNvSpPr>
          <p:nvPr>
            <p:ph type="title"/>
          </p:nvPr>
        </p:nvSpPr>
        <p:spPr>
          <a:xfrm>
            <a:off x="639098" y="629265"/>
            <a:ext cx="5132438" cy="1622322"/>
          </a:xfrm>
        </p:spPr>
        <p:txBody>
          <a:bodyPr>
            <a:normAutofit/>
          </a:bodyPr>
          <a:lstStyle/>
          <a:p>
            <a:r>
              <a:rPr lang="en-NZ" dirty="0">
                <a:solidFill>
                  <a:schemeClr val="accent2"/>
                </a:solidFill>
              </a:rPr>
              <a:t>Problem</a:t>
            </a:r>
          </a:p>
        </p:txBody>
      </p:sp>
      <p:sp>
        <p:nvSpPr>
          <p:cNvPr id="3" name="Content Placeholder 2">
            <a:extLst>
              <a:ext uri="{FF2B5EF4-FFF2-40B4-BE49-F238E27FC236}">
                <a16:creationId xmlns:a16="http://schemas.microsoft.com/office/drawing/2014/main" id="{94D6C972-3A08-4786-8D2D-F3E877522494}"/>
              </a:ext>
            </a:extLst>
          </p:cNvPr>
          <p:cNvSpPr>
            <a:spLocks noGrp="1"/>
          </p:cNvSpPr>
          <p:nvPr>
            <p:ph idx="1"/>
          </p:nvPr>
        </p:nvSpPr>
        <p:spPr>
          <a:xfrm>
            <a:off x="660121" y="1940433"/>
            <a:ext cx="5132439" cy="3811742"/>
          </a:xfrm>
        </p:spPr>
        <p:txBody>
          <a:bodyPr anchor="ctr">
            <a:normAutofit/>
          </a:bodyPr>
          <a:lstStyle/>
          <a:p>
            <a:r>
              <a:rPr lang="en-NZ" sz="2000" dirty="0">
                <a:solidFill>
                  <a:srgbClr val="FFFFFF"/>
                </a:solidFill>
              </a:rPr>
              <a:t>Kids these days aren’t being taught about fire safety in some schools today.</a:t>
            </a:r>
          </a:p>
          <a:p>
            <a:endParaRPr lang="en-NZ" sz="2000" dirty="0">
              <a:solidFill>
                <a:srgbClr val="FFFFFF"/>
              </a:solidFill>
            </a:endParaRPr>
          </a:p>
          <a:p>
            <a:r>
              <a:rPr lang="en-NZ" sz="2000" dirty="0">
                <a:solidFill>
                  <a:srgbClr val="FFFFFF"/>
                </a:solidFill>
              </a:rPr>
              <a:t>Lack of time &amp; Resources</a:t>
            </a:r>
          </a:p>
          <a:p>
            <a:endParaRPr lang="en-NZ" sz="2000" dirty="0">
              <a:solidFill>
                <a:srgbClr val="FFFFFF"/>
              </a:solidFill>
            </a:endParaRPr>
          </a:p>
          <a:p>
            <a:r>
              <a:rPr lang="en-NZ" sz="2000" dirty="0">
                <a:solidFill>
                  <a:srgbClr val="FFFFFF"/>
                </a:solidFill>
              </a:rPr>
              <a:t>Kids end up getting badly injured</a:t>
            </a:r>
          </a:p>
          <a:p>
            <a:endParaRPr lang="en-NZ" dirty="0">
              <a:solidFill>
                <a:srgbClr val="FFFFFF"/>
              </a:solidFill>
            </a:endParaRPr>
          </a:p>
        </p:txBody>
      </p:sp>
    </p:spTree>
    <p:extLst>
      <p:ext uri="{BB962C8B-B14F-4D97-AF65-F5344CB8AC3E}">
        <p14:creationId xmlns:p14="http://schemas.microsoft.com/office/powerpoint/2010/main" val="33587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63DF-A977-4611-B566-29C0122E6D82}"/>
              </a:ext>
            </a:extLst>
          </p:cNvPr>
          <p:cNvSpPr>
            <a:spLocks noGrp="1"/>
          </p:cNvSpPr>
          <p:nvPr>
            <p:ph type="title"/>
          </p:nvPr>
        </p:nvSpPr>
        <p:spPr/>
        <p:txBody>
          <a:bodyPr/>
          <a:lstStyle/>
          <a:p>
            <a:r>
              <a:rPr lang="en-NZ" dirty="0"/>
              <a:t>Research Question + Scope</a:t>
            </a:r>
          </a:p>
        </p:txBody>
      </p:sp>
      <p:sp>
        <p:nvSpPr>
          <p:cNvPr id="3" name="Content Placeholder 2">
            <a:extLst>
              <a:ext uri="{FF2B5EF4-FFF2-40B4-BE49-F238E27FC236}">
                <a16:creationId xmlns:a16="http://schemas.microsoft.com/office/drawing/2014/main" id="{285F84F4-6984-413F-A265-4F262C85DD6E}"/>
              </a:ext>
            </a:extLst>
          </p:cNvPr>
          <p:cNvSpPr>
            <a:spLocks noGrp="1"/>
          </p:cNvSpPr>
          <p:nvPr>
            <p:ph idx="1"/>
          </p:nvPr>
        </p:nvSpPr>
        <p:spPr/>
        <p:txBody>
          <a:bodyPr/>
          <a:lstStyle/>
          <a:p>
            <a:r>
              <a:rPr lang="en-NZ" sz="2000" b="1" dirty="0"/>
              <a:t>Research Question </a:t>
            </a:r>
            <a:r>
              <a:rPr lang="en-NZ" sz="2000" dirty="0"/>
              <a:t>: </a:t>
            </a:r>
            <a:br>
              <a:rPr lang="en-NZ" sz="2000" dirty="0"/>
            </a:br>
            <a:r>
              <a:rPr lang="en-NZ" sz="2000" dirty="0"/>
              <a:t>Can we maximise fire safety awareness among kids through a mobile game?</a:t>
            </a:r>
            <a:br>
              <a:rPr lang="en-NZ" dirty="0"/>
            </a:br>
            <a:br>
              <a:rPr lang="en-NZ" dirty="0"/>
            </a:br>
            <a:br>
              <a:rPr lang="en-NZ" dirty="0"/>
            </a:br>
            <a:br>
              <a:rPr lang="en-NZ" dirty="0"/>
            </a:br>
            <a:r>
              <a:rPr lang="en-NZ" sz="2000" b="1" dirty="0"/>
              <a:t>Scope: </a:t>
            </a:r>
            <a:br>
              <a:rPr lang="en-NZ" sz="2000" dirty="0"/>
            </a:br>
            <a:r>
              <a:rPr lang="en-NZ" sz="2000" dirty="0"/>
              <a:t>This project involves proposing and creating mobile game to bring awareness among kids. This game will be targeting kids aged 10 years &amp; Under.</a:t>
            </a:r>
            <a:endParaRPr lang="en-NZ" dirty="0"/>
          </a:p>
        </p:txBody>
      </p:sp>
    </p:spTree>
    <p:extLst>
      <p:ext uri="{BB962C8B-B14F-4D97-AF65-F5344CB8AC3E}">
        <p14:creationId xmlns:p14="http://schemas.microsoft.com/office/powerpoint/2010/main" val="105008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DCFB-013F-436E-9292-1E6B0E050491}"/>
              </a:ext>
            </a:extLst>
          </p:cNvPr>
          <p:cNvSpPr>
            <a:spLocks noGrp="1"/>
          </p:cNvSpPr>
          <p:nvPr>
            <p:ph type="title"/>
          </p:nvPr>
        </p:nvSpPr>
        <p:spPr/>
        <p:txBody>
          <a:bodyPr/>
          <a:lstStyle/>
          <a:p>
            <a:r>
              <a:rPr lang="en-NZ" dirty="0"/>
              <a:t>Aims &amp; Objectives</a:t>
            </a:r>
          </a:p>
        </p:txBody>
      </p:sp>
      <p:sp>
        <p:nvSpPr>
          <p:cNvPr id="3" name="Content Placeholder 2">
            <a:extLst>
              <a:ext uri="{FF2B5EF4-FFF2-40B4-BE49-F238E27FC236}">
                <a16:creationId xmlns:a16="http://schemas.microsoft.com/office/drawing/2014/main" id="{B67FF97C-01A6-43FC-8678-68AFD5C7211E}"/>
              </a:ext>
            </a:extLst>
          </p:cNvPr>
          <p:cNvSpPr>
            <a:spLocks noGrp="1"/>
          </p:cNvSpPr>
          <p:nvPr>
            <p:ph idx="1"/>
          </p:nvPr>
        </p:nvSpPr>
        <p:spPr>
          <a:xfrm>
            <a:off x="1154954" y="2603499"/>
            <a:ext cx="8825659" cy="3784049"/>
          </a:xfrm>
        </p:spPr>
        <p:txBody>
          <a:bodyPr>
            <a:normAutofit fontScale="92500" lnSpcReduction="20000"/>
          </a:bodyPr>
          <a:lstStyle/>
          <a:p>
            <a:pPr marL="0" indent="0">
              <a:buNone/>
            </a:pPr>
            <a:r>
              <a:rPr lang="en-NZ" sz="2000" b="1" dirty="0"/>
              <a:t>Aim : </a:t>
            </a:r>
            <a:br>
              <a:rPr lang="en-NZ" sz="2000" b="1" dirty="0"/>
            </a:br>
            <a:r>
              <a:rPr lang="en-NZ" sz="2000" dirty="0"/>
              <a:t>To investigate whether a mobile game on fire safety will be able to maximise fire safety awareness among kids at Primary schools, Kindergartens and Child care centres.</a:t>
            </a:r>
            <a:br>
              <a:rPr lang="en-NZ" sz="2000" dirty="0"/>
            </a:br>
            <a:br>
              <a:rPr lang="en-NZ" sz="2000" dirty="0"/>
            </a:br>
            <a:br>
              <a:rPr lang="en-NZ" sz="2000" dirty="0"/>
            </a:br>
            <a:r>
              <a:rPr lang="en-NZ" sz="2000" b="1" dirty="0"/>
              <a:t>Objectives: </a:t>
            </a:r>
            <a:br>
              <a:rPr lang="en-NZ" sz="2000" dirty="0"/>
            </a:br>
            <a:r>
              <a:rPr lang="en-NZ" sz="2000" dirty="0"/>
              <a:t>1.Designing of an interactive &amp; Addictive game</a:t>
            </a:r>
            <a:br>
              <a:rPr lang="en-NZ" sz="2000" dirty="0"/>
            </a:br>
            <a:endParaRPr lang="en-NZ" sz="2000" dirty="0"/>
          </a:p>
          <a:p>
            <a:pPr marL="0" indent="0">
              <a:buNone/>
            </a:pPr>
            <a:r>
              <a:rPr lang="en-NZ" sz="2000" dirty="0"/>
              <a:t>2. Research similar related games on Fire Safety and find out about their Pros &amp; Cons</a:t>
            </a:r>
            <a:br>
              <a:rPr lang="en-NZ" sz="2000" dirty="0"/>
            </a:br>
            <a:endParaRPr lang="en-NZ" sz="2000" dirty="0"/>
          </a:p>
          <a:p>
            <a:pPr marL="0" indent="0">
              <a:buNone/>
            </a:pPr>
            <a:r>
              <a:rPr lang="en-NZ" sz="2000" dirty="0"/>
              <a:t>3.Implementing of the design on a mobile platform using Android Studio</a:t>
            </a:r>
            <a:br>
              <a:rPr lang="en-NZ" dirty="0"/>
            </a:br>
            <a:endParaRPr lang="en-NZ" dirty="0"/>
          </a:p>
        </p:txBody>
      </p:sp>
    </p:spTree>
    <p:extLst>
      <p:ext uri="{BB962C8B-B14F-4D97-AF65-F5344CB8AC3E}">
        <p14:creationId xmlns:p14="http://schemas.microsoft.com/office/powerpoint/2010/main" val="69712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DD72FDFC-F497-4AA6-85C3-DDF24394D40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38ABDB68-E3D5-448E-97D3-06FFEF68019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283DA7DD-CA37-4ED7-8710-48E56B063BA4}"/>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B92F2E3C-66CD-4DEB-BA14-2A5912B65A2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2FE6764-AB8C-4A7B-90F5-27B8CDC70F00}"/>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5">
              <a:extLst>
                <a:ext uri="{FF2B5EF4-FFF2-40B4-BE49-F238E27FC236}">
                  <a16:creationId xmlns:a16="http://schemas.microsoft.com/office/drawing/2014/main" id="{3BF38357-85E9-42F6-8CF9-02C1FC596B0F}"/>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7" name="Freeform 5">
              <a:extLst>
                <a:ext uri="{FF2B5EF4-FFF2-40B4-BE49-F238E27FC236}">
                  <a16:creationId xmlns:a16="http://schemas.microsoft.com/office/drawing/2014/main" id="{B8DD7FEB-D9F3-4F5B-982C-36B0664D0205}"/>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8" name="Freeform 5">
              <a:extLst>
                <a:ext uri="{FF2B5EF4-FFF2-40B4-BE49-F238E27FC236}">
                  <a16:creationId xmlns:a16="http://schemas.microsoft.com/office/drawing/2014/main" id="{96BA11E4-0636-4FA9-A836-2A4FB176449A}"/>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53" name="Rectangle 79">
            <a:extLst>
              <a:ext uri="{FF2B5EF4-FFF2-40B4-BE49-F238E27FC236}">
                <a16:creationId xmlns:a16="http://schemas.microsoft.com/office/drawing/2014/main" id="{EADD3260-4BDA-459B-A162-5E1B897E38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5A5DFD-558C-4EDF-8B94-89D5289DEEDE}"/>
              </a:ext>
            </a:extLst>
          </p:cNvPr>
          <p:cNvSpPr>
            <a:spLocks noGrp="1"/>
          </p:cNvSpPr>
          <p:nvPr>
            <p:ph type="title"/>
          </p:nvPr>
        </p:nvSpPr>
        <p:spPr>
          <a:xfrm>
            <a:off x="639098" y="629265"/>
            <a:ext cx="6072776" cy="1622322"/>
          </a:xfrm>
        </p:spPr>
        <p:txBody>
          <a:bodyPr>
            <a:normAutofit/>
          </a:bodyPr>
          <a:lstStyle/>
          <a:p>
            <a:r>
              <a:rPr lang="en-NZ" dirty="0">
                <a:solidFill>
                  <a:schemeClr val="accent2"/>
                </a:solidFill>
              </a:rPr>
              <a:t>MOV Statement</a:t>
            </a:r>
          </a:p>
        </p:txBody>
      </p:sp>
      <p:sp>
        <p:nvSpPr>
          <p:cNvPr id="3" name="Content Placeholder 2">
            <a:extLst>
              <a:ext uri="{FF2B5EF4-FFF2-40B4-BE49-F238E27FC236}">
                <a16:creationId xmlns:a16="http://schemas.microsoft.com/office/drawing/2014/main" id="{18C928C0-C646-45A9-8F36-2E20ACC1AABE}"/>
              </a:ext>
            </a:extLst>
          </p:cNvPr>
          <p:cNvSpPr>
            <a:spLocks noGrp="1"/>
          </p:cNvSpPr>
          <p:nvPr>
            <p:ph idx="1"/>
          </p:nvPr>
        </p:nvSpPr>
        <p:spPr>
          <a:xfrm>
            <a:off x="561929" y="1802779"/>
            <a:ext cx="6072776" cy="3811740"/>
          </a:xfrm>
        </p:spPr>
        <p:txBody>
          <a:bodyPr anchor="ctr">
            <a:normAutofit/>
          </a:bodyPr>
          <a:lstStyle/>
          <a:p>
            <a:r>
              <a:rPr lang="en-NZ" sz="2200" dirty="0">
                <a:solidFill>
                  <a:srgbClr val="FFFFFF"/>
                </a:solidFill>
              </a:rPr>
              <a:t>The implementation of the mobile game will have a greater social impact on kids.</a:t>
            </a:r>
            <a:br>
              <a:rPr lang="en-NZ" sz="2200" dirty="0">
                <a:solidFill>
                  <a:srgbClr val="FFFFFF"/>
                </a:solidFill>
              </a:rPr>
            </a:br>
            <a:br>
              <a:rPr lang="en-NZ" sz="2200" dirty="0">
                <a:solidFill>
                  <a:srgbClr val="FFFFFF"/>
                </a:solidFill>
              </a:rPr>
            </a:br>
            <a:endParaRPr lang="en-NZ" sz="2200" dirty="0">
              <a:solidFill>
                <a:srgbClr val="FFFFFF"/>
              </a:solidFill>
            </a:endParaRPr>
          </a:p>
          <a:p>
            <a:r>
              <a:rPr lang="en-NZ" sz="2200" dirty="0">
                <a:solidFill>
                  <a:srgbClr val="FFFFFF"/>
                </a:solidFill>
              </a:rPr>
              <a:t>It will also have an impact on teachers &amp; parents whereby they will be saving time in educating children on Fire Safety.</a:t>
            </a:r>
          </a:p>
        </p:txBody>
      </p:sp>
    </p:spTree>
    <p:extLst>
      <p:ext uri="{BB962C8B-B14F-4D97-AF65-F5344CB8AC3E}">
        <p14:creationId xmlns:p14="http://schemas.microsoft.com/office/powerpoint/2010/main" val="314955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27E0A4F-FE1D-4A81-8D8F-986345F71CB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F70C2B8F-6B1B-46D5-86E6-40F36C695FC2}"/>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77B237C1-E8A0-4DD3-B6C5-F2D54F796F82}"/>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88D62F0D-6BD4-4DD4-B125-6F7A952A3122}"/>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928E8CD-5219-4795-91D4-9618DB8ED6C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5">
              <a:extLst>
                <a:ext uri="{FF2B5EF4-FFF2-40B4-BE49-F238E27FC236}">
                  <a16:creationId xmlns:a16="http://schemas.microsoft.com/office/drawing/2014/main" id="{A00A43E1-4FE7-498F-AFFF-FDFC1FAF04AD}"/>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7" name="Freeform 5">
              <a:extLst>
                <a:ext uri="{FF2B5EF4-FFF2-40B4-BE49-F238E27FC236}">
                  <a16:creationId xmlns:a16="http://schemas.microsoft.com/office/drawing/2014/main" id="{DB521824-592C-476A-AB0A-CA0C6D1F3407}"/>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8" name="Freeform 5">
              <a:extLst>
                <a:ext uri="{FF2B5EF4-FFF2-40B4-BE49-F238E27FC236}">
                  <a16:creationId xmlns:a16="http://schemas.microsoft.com/office/drawing/2014/main" id="{B5C860C9-D4F9-4350-80DA-0D1CD36C774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3074" name="Picture 2" descr="Image result for literature review">
            <a:extLst>
              <a:ext uri="{FF2B5EF4-FFF2-40B4-BE49-F238E27FC236}">
                <a16:creationId xmlns:a16="http://schemas.microsoft.com/office/drawing/2014/main" id="{63D513AE-955B-48BB-981A-DC9373183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836" y="1627025"/>
            <a:ext cx="4828707" cy="362153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538A90C8-AE0E-4EBA-9AF8-EEDB206020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30A64B-BDE4-4666-B0EC-6F6B78D26954}"/>
              </a:ext>
            </a:extLst>
          </p:cNvPr>
          <p:cNvSpPr>
            <a:spLocks noGrp="1"/>
          </p:cNvSpPr>
          <p:nvPr>
            <p:ph type="title"/>
          </p:nvPr>
        </p:nvSpPr>
        <p:spPr>
          <a:xfrm>
            <a:off x="913843" y="586409"/>
            <a:ext cx="5132438" cy="1622322"/>
          </a:xfrm>
        </p:spPr>
        <p:txBody>
          <a:bodyPr>
            <a:normAutofit/>
          </a:bodyPr>
          <a:lstStyle/>
          <a:p>
            <a:r>
              <a:rPr lang="en-NZ" dirty="0">
                <a:solidFill>
                  <a:schemeClr val="accent2"/>
                </a:solidFill>
              </a:rPr>
              <a:t>Literature Review</a:t>
            </a:r>
          </a:p>
        </p:txBody>
      </p:sp>
      <p:sp>
        <p:nvSpPr>
          <p:cNvPr id="3" name="Content Placeholder 2">
            <a:extLst>
              <a:ext uri="{FF2B5EF4-FFF2-40B4-BE49-F238E27FC236}">
                <a16:creationId xmlns:a16="http://schemas.microsoft.com/office/drawing/2014/main" id="{34C77945-E7AC-4360-813C-EA5E2CA02912}"/>
              </a:ext>
            </a:extLst>
          </p:cNvPr>
          <p:cNvSpPr>
            <a:spLocks noGrp="1"/>
          </p:cNvSpPr>
          <p:nvPr>
            <p:ph idx="1"/>
          </p:nvPr>
        </p:nvSpPr>
        <p:spPr>
          <a:xfrm>
            <a:off x="605831" y="2046540"/>
            <a:ext cx="5132439" cy="3811742"/>
          </a:xfrm>
        </p:spPr>
        <p:txBody>
          <a:bodyPr anchor="ctr">
            <a:normAutofit/>
          </a:bodyPr>
          <a:lstStyle/>
          <a:p>
            <a:r>
              <a:rPr lang="en-NZ" sz="2400" dirty="0">
                <a:solidFill>
                  <a:srgbClr val="FFFFFF"/>
                </a:solidFill>
              </a:rPr>
              <a:t>The Literature review analyses other fire safety android games developed for mobile development. The functionalities of current fire safety apps are also briefly explained, and their strengths and weaknesses identified. </a:t>
            </a:r>
          </a:p>
        </p:txBody>
      </p:sp>
    </p:spTree>
    <p:extLst>
      <p:ext uri="{BB962C8B-B14F-4D97-AF65-F5344CB8AC3E}">
        <p14:creationId xmlns:p14="http://schemas.microsoft.com/office/powerpoint/2010/main" val="106661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4AC0-B764-4478-AD75-C17DD3102312}"/>
              </a:ext>
            </a:extLst>
          </p:cNvPr>
          <p:cNvSpPr>
            <a:spLocks noGrp="1"/>
          </p:cNvSpPr>
          <p:nvPr>
            <p:ph type="title"/>
          </p:nvPr>
        </p:nvSpPr>
        <p:spPr/>
        <p:txBody>
          <a:bodyPr/>
          <a:lstStyle/>
          <a:p>
            <a:r>
              <a:rPr lang="en-NZ" dirty="0"/>
              <a:t>Comparing Fire Safety Related Apps</a:t>
            </a:r>
          </a:p>
        </p:txBody>
      </p:sp>
      <p:sp>
        <p:nvSpPr>
          <p:cNvPr id="3" name="TextBox 2">
            <a:extLst>
              <a:ext uri="{FF2B5EF4-FFF2-40B4-BE49-F238E27FC236}">
                <a16:creationId xmlns:a16="http://schemas.microsoft.com/office/drawing/2014/main" id="{489335B7-C131-4319-8C30-B84BF0410E3D}"/>
              </a:ext>
            </a:extLst>
          </p:cNvPr>
          <p:cNvSpPr txBox="1"/>
          <p:nvPr/>
        </p:nvSpPr>
        <p:spPr>
          <a:xfrm>
            <a:off x="371060" y="2668945"/>
            <a:ext cx="2704587" cy="2862322"/>
          </a:xfrm>
          <a:prstGeom prst="rect">
            <a:avLst/>
          </a:prstGeom>
          <a:noFill/>
        </p:spPr>
        <p:txBody>
          <a:bodyPr wrap="none" rtlCol="0">
            <a:spAutoFit/>
          </a:bodyPr>
          <a:lstStyle/>
          <a:p>
            <a:r>
              <a:rPr lang="en-NZ" b="1" dirty="0"/>
              <a:t>Fire Safety for Kids</a:t>
            </a:r>
          </a:p>
          <a:p>
            <a:endParaRPr lang="en-NZ" b="1" dirty="0"/>
          </a:p>
          <a:p>
            <a:r>
              <a:rPr lang="en-NZ" dirty="0">
                <a:highlight>
                  <a:srgbClr val="C0C0C0"/>
                </a:highlight>
              </a:rPr>
              <a:t>Series of Quizzes with 3</a:t>
            </a:r>
            <a:br>
              <a:rPr lang="en-NZ" dirty="0">
                <a:highlight>
                  <a:srgbClr val="C0C0C0"/>
                </a:highlight>
              </a:rPr>
            </a:br>
            <a:r>
              <a:rPr lang="en-NZ" dirty="0">
                <a:highlight>
                  <a:srgbClr val="C0C0C0"/>
                </a:highlight>
              </a:rPr>
              <a:t>different Levels</a:t>
            </a:r>
          </a:p>
          <a:p>
            <a:pPr marL="285750" indent="-285750">
              <a:buFontTx/>
              <a:buChar char="-"/>
            </a:pPr>
            <a:endParaRPr lang="en-NZ" dirty="0">
              <a:highlight>
                <a:srgbClr val="C0C0C0"/>
              </a:highlight>
            </a:endParaRPr>
          </a:p>
          <a:p>
            <a:r>
              <a:rPr lang="en-NZ" dirty="0">
                <a:highlight>
                  <a:srgbClr val="C0C0C0"/>
                </a:highlight>
              </a:rPr>
              <a:t>4 star Rating</a:t>
            </a:r>
            <a:br>
              <a:rPr lang="en-NZ" dirty="0">
                <a:highlight>
                  <a:srgbClr val="C0C0C0"/>
                </a:highlight>
              </a:rPr>
            </a:br>
            <a:br>
              <a:rPr lang="en-NZ" dirty="0">
                <a:highlight>
                  <a:srgbClr val="C0C0C0"/>
                </a:highlight>
              </a:rPr>
            </a:br>
            <a:r>
              <a:rPr lang="en-NZ" dirty="0">
                <a:highlight>
                  <a:srgbClr val="C0C0C0"/>
                </a:highlight>
              </a:rPr>
              <a:t>Developed by Kenobi</a:t>
            </a:r>
            <a:br>
              <a:rPr lang="en-NZ" dirty="0">
                <a:highlight>
                  <a:srgbClr val="C0C0C0"/>
                </a:highlight>
              </a:rPr>
            </a:br>
            <a:r>
              <a:rPr lang="en-NZ" dirty="0">
                <a:highlight>
                  <a:srgbClr val="C0C0C0"/>
                </a:highlight>
              </a:rPr>
              <a:t>group</a:t>
            </a:r>
          </a:p>
          <a:p>
            <a:endParaRPr lang="en-NZ" dirty="0"/>
          </a:p>
        </p:txBody>
      </p:sp>
      <p:sp>
        <p:nvSpPr>
          <p:cNvPr id="5" name="TextBox 4">
            <a:extLst>
              <a:ext uri="{FF2B5EF4-FFF2-40B4-BE49-F238E27FC236}">
                <a16:creationId xmlns:a16="http://schemas.microsoft.com/office/drawing/2014/main" id="{E9BA290F-5396-469D-8599-56213A01D1F2}"/>
              </a:ext>
            </a:extLst>
          </p:cNvPr>
          <p:cNvSpPr txBox="1"/>
          <p:nvPr/>
        </p:nvSpPr>
        <p:spPr>
          <a:xfrm>
            <a:off x="3935897" y="2992110"/>
            <a:ext cx="3637534" cy="3139321"/>
          </a:xfrm>
          <a:prstGeom prst="rect">
            <a:avLst/>
          </a:prstGeom>
          <a:noFill/>
        </p:spPr>
        <p:txBody>
          <a:bodyPr wrap="none" rtlCol="0">
            <a:spAutoFit/>
          </a:bodyPr>
          <a:lstStyle/>
          <a:p>
            <a:r>
              <a:rPr lang="en-NZ" b="1" dirty="0"/>
              <a:t>Help Mikey</a:t>
            </a:r>
          </a:p>
          <a:p>
            <a:endParaRPr lang="en-NZ" b="1" dirty="0"/>
          </a:p>
          <a:p>
            <a:r>
              <a:rPr lang="en-NZ" dirty="0">
                <a:highlight>
                  <a:srgbClr val="C0C0C0"/>
                </a:highlight>
              </a:rPr>
              <a:t>How to get out of house</a:t>
            </a:r>
            <a:br>
              <a:rPr lang="en-NZ" dirty="0">
                <a:highlight>
                  <a:srgbClr val="C0C0C0"/>
                </a:highlight>
              </a:rPr>
            </a:br>
            <a:r>
              <a:rPr lang="en-NZ" dirty="0">
                <a:highlight>
                  <a:srgbClr val="C0C0C0"/>
                </a:highlight>
              </a:rPr>
              <a:t>when fire arises</a:t>
            </a:r>
          </a:p>
          <a:p>
            <a:endParaRPr lang="en-NZ" dirty="0">
              <a:highlight>
                <a:srgbClr val="C0C0C0"/>
              </a:highlight>
            </a:endParaRPr>
          </a:p>
          <a:p>
            <a:r>
              <a:rPr lang="en-NZ" dirty="0">
                <a:highlight>
                  <a:srgbClr val="C0C0C0"/>
                </a:highlight>
              </a:rPr>
              <a:t>Select right answer to proceed</a:t>
            </a:r>
            <a:br>
              <a:rPr lang="en-NZ" dirty="0">
                <a:highlight>
                  <a:srgbClr val="C0C0C0"/>
                </a:highlight>
              </a:rPr>
            </a:br>
            <a:r>
              <a:rPr lang="en-NZ" dirty="0">
                <a:highlight>
                  <a:srgbClr val="C0C0C0"/>
                </a:highlight>
              </a:rPr>
              <a:t>to next round.</a:t>
            </a:r>
          </a:p>
          <a:p>
            <a:endParaRPr lang="en-NZ" dirty="0">
              <a:highlight>
                <a:srgbClr val="C0C0C0"/>
              </a:highlight>
            </a:endParaRPr>
          </a:p>
          <a:p>
            <a:r>
              <a:rPr lang="en-NZ" dirty="0">
                <a:highlight>
                  <a:srgbClr val="C0C0C0"/>
                </a:highlight>
              </a:rPr>
              <a:t>4.7 rating</a:t>
            </a:r>
            <a:br>
              <a:rPr lang="en-NZ" dirty="0">
                <a:highlight>
                  <a:srgbClr val="C0C0C0"/>
                </a:highlight>
              </a:rPr>
            </a:br>
            <a:br>
              <a:rPr lang="en-NZ" dirty="0">
                <a:highlight>
                  <a:srgbClr val="C0C0C0"/>
                </a:highlight>
              </a:rPr>
            </a:br>
            <a:r>
              <a:rPr lang="en-NZ" dirty="0">
                <a:highlight>
                  <a:srgbClr val="C0C0C0"/>
                </a:highlight>
              </a:rPr>
              <a:t>developed by Animatus Studio</a:t>
            </a:r>
          </a:p>
        </p:txBody>
      </p:sp>
      <p:sp>
        <p:nvSpPr>
          <p:cNvPr id="6" name="TextBox 5">
            <a:extLst>
              <a:ext uri="{FF2B5EF4-FFF2-40B4-BE49-F238E27FC236}">
                <a16:creationId xmlns:a16="http://schemas.microsoft.com/office/drawing/2014/main" id="{EE7B2656-231C-4A4A-BA81-AD8D29550A05}"/>
              </a:ext>
            </a:extLst>
          </p:cNvPr>
          <p:cNvSpPr txBox="1"/>
          <p:nvPr/>
        </p:nvSpPr>
        <p:spPr>
          <a:xfrm>
            <a:off x="8256104" y="2715112"/>
            <a:ext cx="3728906" cy="3693319"/>
          </a:xfrm>
          <a:prstGeom prst="rect">
            <a:avLst/>
          </a:prstGeom>
          <a:noFill/>
        </p:spPr>
        <p:txBody>
          <a:bodyPr wrap="none" rtlCol="0">
            <a:spAutoFit/>
          </a:bodyPr>
          <a:lstStyle/>
          <a:p>
            <a:r>
              <a:rPr lang="en-NZ" b="1" dirty="0"/>
              <a:t>Lift Safety for Kids</a:t>
            </a:r>
          </a:p>
          <a:p>
            <a:endParaRPr lang="en-NZ" b="1" dirty="0"/>
          </a:p>
          <a:p>
            <a:r>
              <a:rPr lang="en-NZ" dirty="0">
                <a:highlight>
                  <a:srgbClr val="C0C0C0"/>
                </a:highlight>
              </a:rPr>
              <a:t>5 different levels teaching you</a:t>
            </a:r>
            <a:br>
              <a:rPr lang="en-NZ" dirty="0">
                <a:highlight>
                  <a:srgbClr val="C0C0C0"/>
                </a:highlight>
              </a:rPr>
            </a:br>
            <a:r>
              <a:rPr lang="en-NZ" dirty="0">
                <a:highlight>
                  <a:srgbClr val="C0C0C0"/>
                </a:highlight>
              </a:rPr>
              <a:t>about Lift Safety</a:t>
            </a:r>
            <a:br>
              <a:rPr lang="en-NZ" dirty="0">
                <a:highlight>
                  <a:srgbClr val="C0C0C0"/>
                </a:highlight>
              </a:rPr>
            </a:br>
            <a:br>
              <a:rPr lang="en-NZ" dirty="0">
                <a:highlight>
                  <a:srgbClr val="C0C0C0"/>
                </a:highlight>
              </a:rPr>
            </a:br>
            <a:r>
              <a:rPr lang="en-NZ" dirty="0">
                <a:highlight>
                  <a:srgbClr val="C0C0C0"/>
                </a:highlight>
              </a:rPr>
              <a:t>If right answer chosen proceed </a:t>
            </a:r>
            <a:br>
              <a:rPr lang="en-NZ" dirty="0">
                <a:highlight>
                  <a:srgbClr val="C0C0C0"/>
                </a:highlight>
              </a:rPr>
            </a:br>
            <a:r>
              <a:rPr lang="en-NZ" dirty="0">
                <a:highlight>
                  <a:srgbClr val="C0C0C0"/>
                </a:highlight>
              </a:rPr>
              <a:t>to next round. Wrong then</a:t>
            </a:r>
            <a:br>
              <a:rPr lang="en-NZ" dirty="0">
                <a:highlight>
                  <a:srgbClr val="C0C0C0"/>
                </a:highlight>
              </a:rPr>
            </a:br>
            <a:r>
              <a:rPr lang="en-NZ" dirty="0">
                <a:highlight>
                  <a:srgbClr val="C0C0C0"/>
                </a:highlight>
              </a:rPr>
              <a:t>choose again</a:t>
            </a:r>
            <a:br>
              <a:rPr lang="en-NZ" dirty="0">
                <a:highlight>
                  <a:srgbClr val="C0C0C0"/>
                </a:highlight>
              </a:rPr>
            </a:br>
            <a:br>
              <a:rPr lang="en-NZ" dirty="0">
                <a:highlight>
                  <a:srgbClr val="C0C0C0"/>
                </a:highlight>
              </a:rPr>
            </a:br>
            <a:r>
              <a:rPr lang="en-NZ" dirty="0">
                <a:highlight>
                  <a:srgbClr val="C0C0C0"/>
                </a:highlight>
              </a:rPr>
              <a:t>4.1 Rating</a:t>
            </a:r>
          </a:p>
          <a:p>
            <a:endParaRPr lang="en-NZ" dirty="0">
              <a:highlight>
                <a:srgbClr val="C0C0C0"/>
              </a:highlight>
            </a:endParaRPr>
          </a:p>
          <a:p>
            <a:r>
              <a:rPr lang="en-NZ" dirty="0">
                <a:highlight>
                  <a:srgbClr val="C0C0C0"/>
                </a:highlight>
              </a:rPr>
              <a:t>Developed by GameiCreate </a:t>
            </a:r>
            <a:br>
              <a:rPr lang="en-NZ" dirty="0">
                <a:highlight>
                  <a:srgbClr val="C0C0C0"/>
                </a:highlight>
              </a:rPr>
            </a:br>
            <a:r>
              <a:rPr lang="en-NZ" dirty="0">
                <a:highlight>
                  <a:srgbClr val="C0C0C0"/>
                </a:highlight>
              </a:rPr>
              <a:t>company</a:t>
            </a:r>
          </a:p>
        </p:txBody>
      </p:sp>
    </p:spTree>
    <p:extLst>
      <p:ext uri="{BB962C8B-B14F-4D97-AF65-F5344CB8AC3E}">
        <p14:creationId xmlns:p14="http://schemas.microsoft.com/office/powerpoint/2010/main" val="124673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D72FDFC-F497-4AA6-85C3-DDF24394D40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4" name="Rectangle 73">
              <a:extLst>
                <a:ext uri="{FF2B5EF4-FFF2-40B4-BE49-F238E27FC236}">
                  <a16:creationId xmlns:a16="http://schemas.microsoft.com/office/drawing/2014/main" id="{38ABDB68-E3D5-448E-97D3-06FFEF68019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74">
              <a:extLst>
                <a:ext uri="{FF2B5EF4-FFF2-40B4-BE49-F238E27FC236}">
                  <a16:creationId xmlns:a16="http://schemas.microsoft.com/office/drawing/2014/main" id="{283DA7DD-CA37-4ED7-8710-48E56B063BA4}"/>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B92F2E3C-66CD-4DEB-BA14-2A5912B65A2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F2FE6764-AB8C-4A7B-90F5-27B8CDC70F00}"/>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3BF38357-85E9-42F6-8CF9-02C1FC596B0F}"/>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9" name="Freeform 5">
              <a:extLst>
                <a:ext uri="{FF2B5EF4-FFF2-40B4-BE49-F238E27FC236}">
                  <a16:creationId xmlns:a16="http://schemas.microsoft.com/office/drawing/2014/main" id="{B8DD7FEB-D9F3-4F5B-982C-36B0664D0205}"/>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0" name="Freeform 5">
              <a:extLst>
                <a:ext uri="{FF2B5EF4-FFF2-40B4-BE49-F238E27FC236}">
                  <a16:creationId xmlns:a16="http://schemas.microsoft.com/office/drawing/2014/main" id="{96BA11E4-0636-4FA9-A836-2A4FB176449A}"/>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100" name="Picture 4" descr="Image result for agile methodology">
            <a:extLst>
              <a:ext uri="{FF2B5EF4-FFF2-40B4-BE49-F238E27FC236}">
                <a16:creationId xmlns:a16="http://schemas.microsoft.com/office/drawing/2014/main" id="{FFC0CD3B-F744-4547-92A9-4C2522AEE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226" y="1499391"/>
            <a:ext cx="4350439" cy="4060409"/>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EADD3260-4BDA-459B-A162-5E1B897E38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AutoShape 2" descr="Image result for agile methodology">
            <a:extLst>
              <a:ext uri="{FF2B5EF4-FFF2-40B4-BE49-F238E27FC236}">
                <a16:creationId xmlns:a16="http://schemas.microsoft.com/office/drawing/2014/main" id="{59E02770-BA98-457A-8D43-FBACC59575F8}"/>
              </a:ext>
            </a:extLst>
          </p:cNvPr>
          <p:cNvSpPr>
            <a:spLocks noChangeAspect="1" noChangeArrowheads="1"/>
          </p:cNvSpPr>
          <p:nvPr/>
        </p:nvSpPr>
        <p:spPr bwMode="auto">
          <a:xfrm>
            <a:off x="5943599" y="3276599"/>
            <a:ext cx="1477617" cy="14776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 name="Title 1">
            <a:extLst>
              <a:ext uri="{FF2B5EF4-FFF2-40B4-BE49-F238E27FC236}">
                <a16:creationId xmlns:a16="http://schemas.microsoft.com/office/drawing/2014/main" id="{0551FDC2-1749-40ED-9E16-36194F14E294}"/>
              </a:ext>
            </a:extLst>
          </p:cNvPr>
          <p:cNvSpPr>
            <a:spLocks noGrp="1"/>
          </p:cNvSpPr>
          <p:nvPr>
            <p:ph type="title"/>
          </p:nvPr>
        </p:nvSpPr>
        <p:spPr>
          <a:xfrm>
            <a:off x="639098" y="629265"/>
            <a:ext cx="6072776" cy="1622322"/>
          </a:xfrm>
        </p:spPr>
        <p:txBody>
          <a:bodyPr>
            <a:normAutofit/>
          </a:bodyPr>
          <a:lstStyle/>
          <a:p>
            <a:r>
              <a:rPr lang="en-NZ" dirty="0">
                <a:solidFill>
                  <a:schemeClr val="accent2"/>
                </a:solidFill>
              </a:rPr>
              <a:t>Software Methodology</a:t>
            </a:r>
          </a:p>
        </p:txBody>
      </p:sp>
      <p:sp>
        <p:nvSpPr>
          <p:cNvPr id="3" name="Content Placeholder 2">
            <a:extLst>
              <a:ext uri="{FF2B5EF4-FFF2-40B4-BE49-F238E27FC236}">
                <a16:creationId xmlns:a16="http://schemas.microsoft.com/office/drawing/2014/main" id="{EABA0932-83BE-4673-8EC3-F4792B4BA320}"/>
              </a:ext>
            </a:extLst>
          </p:cNvPr>
          <p:cNvSpPr>
            <a:spLocks noGrp="1"/>
          </p:cNvSpPr>
          <p:nvPr>
            <p:ph idx="1"/>
          </p:nvPr>
        </p:nvSpPr>
        <p:spPr>
          <a:xfrm>
            <a:off x="620008" y="2095011"/>
            <a:ext cx="6072776" cy="3811740"/>
          </a:xfrm>
        </p:spPr>
        <p:txBody>
          <a:bodyPr anchor="ctr">
            <a:normAutofit/>
          </a:bodyPr>
          <a:lstStyle/>
          <a:p>
            <a:r>
              <a:rPr lang="en-NZ" dirty="0">
                <a:solidFill>
                  <a:srgbClr val="FFFFFF"/>
                </a:solidFill>
              </a:rPr>
              <a:t>The software methodology that we will use for our project is Agile methodology. </a:t>
            </a:r>
          </a:p>
          <a:p>
            <a:endParaRPr lang="en-NZ" dirty="0">
              <a:solidFill>
                <a:srgbClr val="FFFFFF"/>
              </a:solidFill>
            </a:endParaRPr>
          </a:p>
          <a:p>
            <a:r>
              <a:rPr lang="en-NZ" dirty="0">
                <a:solidFill>
                  <a:srgbClr val="FFFFFF"/>
                </a:solidFill>
              </a:rPr>
              <a:t>Agile methodology minimizes risks by developing the software in small parts called iterations.</a:t>
            </a:r>
            <a:r>
              <a:rPr lang="en-US" dirty="0">
                <a:solidFill>
                  <a:srgbClr val="FFFFFF"/>
                </a:solidFill>
              </a:rPr>
              <a:t> Iteration includes all the tasks necessary to release the mini-increment of new functionality: planning, requirements analysis, design, coding, testing, and documentation. At the end of each iteration, the team re-evaluates project priorities. </a:t>
            </a:r>
            <a:endParaRPr lang="en-NZ" dirty="0">
              <a:solidFill>
                <a:srgbClr val="FFFFFF"/>
              </a:solidFill>
            </a:endParaRPr>
          </a:p>
        </p:txBody>
      </p:sp>
    </p:spTree>
    <p:extLst>
      <p:ext uri="{BB962C8B-B14F-4D97-AF65-F5344CB8AC3E}">
        <p14:creationId xmlns:p14="http://schemas.microsoft.com/office/powerpoint/2010/main" val="3316890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967</TotalTime>
  <Words>466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Fire Safety Awareness  For Kids</vt:lpstr>
      <vt:lpstr>Introduction</vt:lpstr>
      <vt:lpstr>Problem</vt:lpstr>
      <vt:lpstr>Research Question + Scope</vt:lpstr>
      <vt:lpstr>Aims &amp; Objectives</vt:lpstr>
      <vt:lpstr>MOV Statement</vt:lpstr>
      <vt:lpstr>Literature Review</vt:lpstr>
      <vt:lpstr>Comparing Fire Safety Related Apps</vt:lpstr>
      <vt:lpstr>Software Methodology</vt:lpstr>
      <vt:lpstr>Structure Of Our Game</vt:lpstr>
      <vt:lpstr>Gantt Chart</vt:lpstr>
      <vt:lpstr>Slogans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Safety Awareness  For Kids</dc:title>
  <dc:creator>Avikash Nand</dc:creator>
  <cp:lastModifiedBy>Avikash Nand</cp:lastModifiedBy>
  <cp:revision>65</cp:revision>
  <dcterms:created xsi:type="dcterms:W3CDTF">2018-03-01T20:58:16Z</dcterms:created>
  <dcterms:modified xsi:type="dcterms:W3CDTF">2018-03-06T22:43:57Z</dcterms:modified>
</cp:coreProperties>
</file>