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382000" cy="5791200"/>
          </a:xfrm>
        </p:spPr>
        <p:txBody>
          <a:bodyPr>
            <a:normAutofit/>
          </a:bodyPr>
          <a:lstStyle/>
          <a:p>
            <a:r>
              <a:rPr lang="en-US" b="1" dirty="0" smtClean="0"/>
              <a:t>Clustering of </a:t>
            </a:r>
            <a:br>
              <a:rPr lang="en-US" b="1" dirty="0" smtClean="0"/>
            </a:br>
            <a:r>
              <a:rPr lang="en-US" b="1" dirty="0" smtClean="0"/>
              <a:t>Wholesale customers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b="1" dirty="0" err="1" smtClean="0"/>
              <a:t>Anusuya</a:t>
            </a:r>
            <a:r>
              <a:rPr lang="en-US" b="1" dirty="0" smtClean="0"/>
              <a:t> V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Implementation of Hierarchical Clustering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distance for the </a:t>
            </a:r>
            <a:r>
              <a:rPr lang="en-IN" dirty="0" smtClean="0"/>
              <a:t>data</a:t>
            </a:r>
            <a:endParaRPr lang="en-IN" dirty="0" smtClean="0"/>
          </a:p>
          <a:p>
            <a:r>
              <a:rPr lang="en-IN" dirty="0" smtClean="0"/>
              <a:t>Then apply the </a:t>
            </a:r>
            <a:r>
              <a:rPr lang="en-IN" dirty="0" err="1" smtClean="0"/>
              <a:t>hclust</a:t>
            </a:r>
            <a:r>
              <a:rPr lang="en-IN" dirty="0" smtClean="0"/>
              <a:t> model to the dataset</a:t>
            </a:r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endogram-complete link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019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endogram aver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81000"/>
            <a:ext cx="8991600" cy="6096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clustering membership for 3 cluster </a:t>
            </a:r>
          </a:p>
        </p:txBody>
      </p:sp>
      <p:pic>
        <p:nvPicPr>
          <p:cNvPr id="4" name="Picture 3" descr="cut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2743200" cy="20240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silhouette plot</a:t>
            </a:r>
            <a:endParaRPr lang="en-US" dirty="0"/>
          </a:p>
        </p:txBody>
      </p:sp>
      <p:pic>
        <p:nvPicPr>
          <p:cNvPr id="4" name="Content Placeholder 3" descr="silhouette pl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8767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3183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K </a:t>
            </a:r>
            <a:r>
              <a:rPr lang="en-IN" sz="3200" dirty="0" smtClean="0"/>
              <a:t>means</a:t>
            </a:r>
            <a:r>
              <a:rPr lang="en-IN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N" sz="2400" dirty="0" smtClean="0"/>
              <a:t>Determine the K value using Within group of sum of squares (elbow method).</a:t>
            </a:r>
          </a:p>
          <a:p>
            <a:endParaRPr lang="en-US" dirty="0"/>
          </a:p>
        </p:txBody>
      </p:sp>
      <p:pic>
        <p:nvPicPr>
          <p:cNvPr id="4" name="Picture 3" descr="scree p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206259" cy="40010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above </a:t>
            </a:r>
            <a:r>
              <a:rPr lang="en-IN" sz="2400" dirty="0" err="1" smtClean="0"/>
              <a:t>scree</a:t>
            </a:r>
            <a:r>
              <a:rPr lang="en-IN" sz="2400" dirty="0" smtClean="0"/>
              <a:t> plot the K value falls in 5.</a:t>
            </a:r>
          </a:p>
          <a:p>
            <a:r>
              <a:rPr lang="en-IN" sz="2400" dirty="0" smtClean="0"/>
              <a:t>Lets implement </a:t>
            </a:r>
            <a:r>
              <a:rPr lang="en-IN" sz="2400" dirty="0" err="1" smtClean="0"/>
              <a:t>Kmeans</a:t>
            </a:r>
            <a:r>
              <a:rPr lang="en-IN" sz="2400" dirty="0" smtClean="0"/>
              <a:t> clustering and plot in cluster 3 to 6 to find the difference between clustering patterns.</a:t>
            </a:r>
          </a:p>
          <a:p>
            <a:endParaRPr lang="en-I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 3 to 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5943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pc pl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8547963" cy="4865208"/>
          </a:xfrm>
        </p:spPr>
      </p:pic>
      <p:sp>
        <p:nvSpPr>
          <p:cNvPr id="5" name="TextBox 4"/>
          <p:cNvSpPr txBox="1"/>
          <p:nvPr/>
        </p:nvSpPr>
        <p:spPr>
          <a:xfrm>
            <a:off x="914400" y="381000"/>
            <a:ext cx="443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FPC plot for K=5 Cluster</a:t>
            </a:r>
            <a:endParaRPr 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reviewed K Means clustering and Hierarchical Clustering.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Wholesale Customer dataset refers to clients of a wholesale distributor. It includes the annual spending in monetary units (</a:t>
            </a:r>
            <a:r>
              <a:rPr lang="en-US" sz="1800" dirty="0" err="1" smtClean="0"/>
              <a:t>m.u</a:t>
            </a:r>
            <a:r>
              <a:rPr lang="en-US" sz="1800" dirty="0" smtClean="0"/>
              <a:t>.) on diverse product categories. Number of Instances: 440 Number of Attributes: 8 Data Set Characteristics: Multivariate Attribute Characteristics: Integer.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Objective:</a:t>
            </a:r>
          </a:p>
          <a:p>
            <a:r>
              <a:rPr lang="en-US" sz="1800" dirty="0" smtClean="0"/>
              <a:t>My aim is to perform clustering analysis using algorithms like </a:t>
            </a:r>
            <a:r>
              <a:rPr lang="en-US" sz="1800" b="1" dirty="0" err="1" smtClean="0"/>
              <a:t>hClust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kMeans</a:t>
            </a:r>
            <a:r>
              <a:rPr lang="en-US" sz="1800" b="1" dirty="0" smtClean="0"/>
              <a:t> </a:t>
            </a:r>
            <a:r>
              <a:rPr lang="en-US" sz="1800" dirty="0" smtClean="0"/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About the Data set: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data set refers to </a:t>
            </a:r>
            <a:r>
              <a:rPr lang="en-US" sz="1800" b="1" dirty="0" smtClean="0"/>
              <a:t>clients of a wholesale distributor</a:t>
            </a:r>
            <a:r>
              <a:rPr lang="en-US" sz="1800" dirty="0" smtClean="0"/>
              <a:t>. It includes the annual spending in monetary units (</a:t>
            </a:r>
            <a:r>
              <a:rPr lang="en-US" sz="1800" dirty="0" err="1" smtClean="0"/>
              <a:t>m.u</a:t>
            </a:r>
            <a:r>
              <a:rPr lang="en-US" sz="1800" dirty="0" smtClean="0"/>
              <a:t>.) on diverse product categories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Source: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Margarida G. M. S. Cardoso, </a:t>
            </a:r>
            <a:r>
              <a:rPr lang="en-US" sz="1800" u="sng" dirty="0" err="1" smtClean="0"/>
              <a:t>margarida.cardoso</a:t>
            </a:r>
            <a:r>
              <a:rPr lang="en-US" sz="1800" u="sng" dirty="0" smtClean="0"/>
              <a:t> </a:t>
            </a:r>
            <a:r>
              <a:rPr lang="en-US" sz="1800" b="1" u="sng" dirty="0" smtClean="0"/>
              <a:t>'@'</a:t>
            </a:r>
            <a:r>
              <a:rPr lang="en-US" sz="1800" u="sng" dirty="0" smtClean="0"/>
              <a:t> iscte.pt</a:t>
            </a:r>
            <a:r>
              <a:rPr lang="en-US" sz="1800" dirty="0" smtClean="0"/>
              <a:t>, ISCTE-IUL, Lisbon, Portugal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Attribute Information: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1) </a:t>
            </a:r>
            <a:r>
              <a:rPr lang="en-US" sz="1800" b="1" dirty="0" smtClean="0"/>
              <a:t>FRESH:</a:t>
            </a:r>
            <a:r>
              <a:rPr lang="en-US" sz="1800" dirty="0" smtClean="0"/>
              <a:t> 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 on fresh products (Continuous)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2) </a:t>
            </a:r>
            <a:r>
              <a:rPr lang="en-US" sz="1800" b="1" dirty="0" smtClean="0"/>
              <a:t>MILK: </a:t>
            </a:r>
            <a:r>
              <a:rPr lang="en-US" sz="1800" dirty="0" smtClean="0"/>
              <a:t>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 on milk products (Continuous)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3) </a:t>
            </a:r>
            <a:r>
              <a:rPr lang="en-US" sz="1800" b="1" dirty="0" smtClean="0"/>
              <a:t>GROCERY: </a:t>
            </a:r>
            <a:r>
              <a:rPr lang="en-US" sz="1800" dirty="0" smtClean="0"/>
              <a:t>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.)on grocery products (Continuous)</a:t>
            </a:r>
          </a:p>
          <a:p>
            <a:pPr>
              <a:buNone/>
            </a:pPr>
            <a:r>
              <a:rPr lang="en-US" sz="1800" dirty="0" smtClean="0"/>
              <a:t> </a:t>
            </a:r>
            <a:br>
              <a:rPr lang="en-US" sz="1800" dirty="0" smtClean="0"/>
            </a:br>
            <a:r>
              <a:rPr lang="en-US" sz="1800" dirty="0" smtClean="0"/>
              <a:t>4</a:t>
            </a:r>
            <a:r>
              <a:rPr lang="en-US" sz="1800" b="1" dirty="0" smtClean="0"/>
              <a:t>) FROZEN: </a:t>
            </a:r>
            <a:r>
              <a:rPr lang="en-US" sz="1800" dirty="0" smtClean="0"/>
              <a:t>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.)on frozen products (Continuous) 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5) </a:t>
            </a:r>
            <a:r>
              <a:rPr lang="en-US" sz="1800" b="1" dirty="0" smtClean="0"/>
              <a:t>DETERGENTS_PAPER: </a:t>
            </a:r>
            <a:r>
              <a:rPr lang="en-US" sz="1800" dirty="0" smtClean="0"/>
              <a:t>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 on detergents and paper products (Continuous) 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6) </a:t>
            </a:r>
            <a:r>
              <a:rPr lang="en-US" sz="1800" b="1" dirty="0" smtClean="0"/>
              <a:t>DELICATESSEN:</a:t>
            </a:r>
            <a:r>
              <a:rPr lang="en-US" sz="1800" dirty="0" smtClean="0"/>
              <a:t> annual spending (</a:t>
            </a:r>
            <a:r>
              <a:rPr lang="en-US" sz="1800" dirty="0" err="1" smtClean="0"/>
              <a:t>m.u</a:t>
            </a:r>
            <a:r>
              <a:rPr lang="en-US" sz="1800" dirty="0" smtClean="0"/>
              <a:t>.)on and delicatessen products (Continuous)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7) </a:t>
            </a:r>
            <a:r>
              <a:rPr lang="en-US" sz="1800" b="1" dirty="0" smtClean="0"/>
              <a:t>CHANNEL:</a:t>
            </a:r>
            <a:r>
              <a:rPr lang="en-US" sz="1800" dirty="0" smtClean="0"/>
              <a:t> </a:t>
            </a:r>
            <a:r>
              <a:rPr lang="en-US" sz="1800" dirty="0" err="1" smtClean="0"/>
              <a:t>customersâ</a:t>
            </a:r>
            <a:r>
              <a:rPr lang="en-US" sz="1800" dirty="0" smtClean="0"/>
              <a:t>€™ Channel - </a:t>
            </a:r>
            <a:r>
              <a:rPr lang="en-US" sz="1800" dirty="0" err="1" smtClean="0"/>
              <a:t>Horeca</a:t>
            </a:r>
            <a:r>
              <a:rPr lang="en-US" sz="1800" dirty="0" smtClean="0"/>
              <a:t> (Hotel/Restaurant/</a:t>
            </a:r>
            <a:r>
              <a:rPr lang="en-US" sz="1800" dirty="0" err="1" smtClean="0"/>
              <a:t>CafÃ</a:t>
            </a:r>
            <a:r>
              <a:rPr lang="en-US" sz="1800" dirty="0" smtClean="0"/>
              <a:t>©) or Retail channel (Nominal) 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8) </a:t>
            </a:r>
            <a:r>
              <a:rPr lang="en-US" sz="1800" b="1" dirty="0" smtClean="0"/>
              <a:t>REGION: </a:t>
            </a:r>
            <a:r>
              <a:rPr lang="en-US" sz="1800" dirty="0" err="1" smtClean="0"/>
              <a:t>customersâ</a:t>
            </a:r>
            <a:r>
              <a:rPr lang="en-US" sz="1800" dirty="0" smtClean="0"/>
              <a:t>€™ Region â€“ </a:t>
            </a:r>
            <a:r>
              <a:rPr lang="en-US" sz="1800" dirty="0" err="1" smtClean="0"/>
              <a:t>Lisnon</a:t>
            </a:r>
            <a:r>
              <a:rPr lang="en-US" sz="1800" dirty="0" smtClean="0"/>
              <a:t>, Oporto or Other (Nominal)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0104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</a:tblGrid>
              <a:tr h="60286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Attributes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Minimum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Maximum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Standard Deviation</a:t>
                      </a:r>
                      <a:endParaRPr lang="en-US" b="1" dirty="0"/>
                    </a:p>
                  </a:txBody>
                  <a:tcPr/>
                </a:tc>
              </a:tr>
              <a:tr h="602866">
                <a:tc>
                  <a:txBody>
                    <a:bodyPr/>
                    <a:lstStyle/>
                    <a:p>
                      <a:r>
                        <a:rPr lang="en-IN" dirty="0" smtClean="0"/>
                        <a:t>Fresh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12000.30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12647.329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44495">
                <a:tc>
                  <a:txBody>
                    <a:bodyPr/>
                    <a:lstStyle/>
                    <a:p>
                      <a:r>
                        <a:rPr lang="en-IN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5796.27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7380.377</a:t>
                      </a:r>
                      <a:endParaRPr lang="en-US" dirty="0"/>
                    </a:p>
                  </a:txBody>
                  <a:tcPr/>
                </a:tc>
              </a:tr>
              <a:tr h="602866">
                <a:tc>
                  <a:txBody>
                    <a:bodyPr/>
                    <a:lstStyle/>
                    <a:p>
                      <a:r>
                        <a:rPr lang="en-IN" dirty="0" smtClean="0"/>
                        <a:t>Grocery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92780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7951.28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9503.163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44495">
                <a:tc>
                  <a:txBody>
                    <a:bodyPr/>
                    <a:lstStyle/>
                    <a:p>
                      <a:r>
                        <a:rPr lang="en-IN" dirty="0" smtClean="0"/>
                        <a:t>Frozen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3071.93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4854.673</a:t>
                      </a:r>
                      <a:endParaRPr lang="en-US" dirty="0"/>
                    </a:p>
                  </a:txBody>
                  <a:tcPr/>
                </a:tc>
              </a:tr>
              <a:tr h="6028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Detergents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br>
                        <a:rPr lang="en-US" sz="1800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2881.49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4767.854</a:t>
                      </a:r>
                      <a:endParaRPr lang="en-US" dirty="0"/>
                    </a:p>
                  </a:txBody>
                  <a:tcPr/>
                </a:tc>
              </a:tr>
              <a:tr h="6028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IN" sz="1800" dirty="0" smtClean="0"/>
                        <a:t>Delicatessen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47943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1524.87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2820.106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Descriptive Statistics: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28956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</a:tblGrid>
              <a:tr h="1422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Region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Lisbon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Oporto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47 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Region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 smtClean="0"/>
                        <a:t>              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1828800"/>
          <a:ext cx="3657600" cy="179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</a:tblGrid>
              <a:tr h="17399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Channel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Horeca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298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IN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r"/>
                      <a:r>
                        <a:rPr lang="en-IN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Region Frequency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219200"/>
            <a:ext cx="20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Channel Frequency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Relevant Papers: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Cardoso, Margarida G.M.S. (2013). Logical </a:t>
            </a:r>
            <a:r>
              <a:rPr lang="en-US" sz="1800" dirty="0" err="1" smtClean="0"/>
              <a:t>discriminant</a:t>
            </a:r>
            <a:r>
              <a:rPr lang="en-US" sz="1800" dirty="0" smtClean="0"/>
              <a:t> models â€“ Chapter 8 in Quantitative Modeling in Marketing and Management Edited by </a:t>
            </a:r>
            <a:r>
              <a:rPr lang="en-US" sz="1800" dirty="0" err="1" smtClean="0"/>
              <a:t>Luiz</a:t>
            </a:r>
            <a:r>
              <a:rPr lang="en-US" sz="1800" dirty="0" smtClean="0"/>
              <a:t> </a:t>
            </a:r>
            <a:r>
              <a:rPr lang="en-US" sz="1800" dirty="0" err="1" smtClean="0"/>
              <a:t>Moutinho</a:t>
            </a:r>
            <a:r>
              <a:rPr lang="en-US" sz="1800" dirty="0" smtClean="0"/>
              <a:t> and Kun-Huang </a:t>
            </a:r>
            <a:r>
              <a:rPr lang="en-US" sz="1800" dirty="0" err="1" smtClean="0"/>
              <a:t>Huarng</a:t>
            </a:r>
            <a:r>
              <a:rPr lang="en-US" sz="1800" dirty="0" smtClean="0"/>
              <a:t>. World Scientific. p. 223-253. ISBN 978-9814407717 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Jean-Patrick </a:t>
            </a:r>
            <a:r>
              <a:rPr lang="en-US" sz="1800" dirty="0" err="1" smtClean="0"/>
              <a:t>Baudry</a:t>
            </a:r>
            <a:r>
              <a:rPr lang="en-US" sz="1800" dirty="0" smtClean="0"/>
              <a:t>, Margarida Cardoso, Gilles </a:t>
            </a:r>
            <a:r>
              <a:rPr lang="en-US" sz="1800" dirty="0" err="1" smtClean="0"/>
              <a:t>Celeux</a:t>
            </a:r>
            <a:r>
              <a:rPr lang="en-US" sz="1800" dirty="0" smtClean="0"/>
              <a:t>, Maria </a:t>
            </a:r>
            <a:r>
              <a:rPr lang="en-US" sz="1800" dirty="0" err="1" smtClean="0"/>
              <a:t>JosÃ</a:t>
            </a:r>
            <a:r>
              <a:rPr lang="en-US" sz="1800" dirty="0" smtClean="0"/>
              <a:t>© </a:t>
            </a:r>
            <a:r>
              <a:rPr lang="en-US" sz="1800" dirty="0" err="1" smtClean="0"/>
              <a:t>Amorim</a:t>
            </a:r>
            <a:r>
              <a:rPr lang="en-US" sz="1800" dirty="0" smtClean="0"/>
              <a:t>, Ana Sousa Ferreira (2012). Enhancing the selection of a model-based clustering with external qualitative variables. RESEARCH REPORT NÂ° 8124, October 2012, Project-Team SELECT. INRIA </a:t>
            </a:r>
            <a:r>
              <a:rPr lang="en-US" sz="1800" dirty="0" err="1" smtClean="0"/>
              <a:t>Saclay</a:t>
            </a:r>
            <a:r>
              <a:rPr lang="en-US" sz="1800" dirty="0" smtClean="0"/>
              <a:t> - </a:t>
            </a:r>
            <a:r>
              <a:rPr lang="en-US" sz="1800" dirty="0" err="1" smtClean="0"/>
              <a:t>ÃŽle</a:t>
            </a:r>
            <a:r>
              <a:rPr lang="en-US" sz="1800" dirty="0" smtClean="0"/>
              <a:t>-de-France, </a:t>
            </a:r>
            <a:r>
              <a:rPr lang="en-US" sz="1800" dirty="0" err="1" smtClean="0"/>
              <a:t>Projet</a:t>
            </a:r>
            <a:r>
              <a:rPr lang="en-US" sz="1800" dirty="0" smtClean="0"/>
              <a:t> select, </a:t>
            </a:r>
            <a:r>
              <a:rPr lang="en-US" sz="1800" dirty="0" err="1" smtClean="0"/>
              <a:t>UniversitÃ</a:t>
            </a:r>
            <a:r>
              <a:rPr lang="en-US" sz="1800" dirty="0" smtClean="0"/>
              <a:t>© Paris-</a:t>
            </a:r>
            <a:r>
              <a:rPr lang="en-US" sz="1800" dirty="0" err="1" smtClean="0"/>
              <a:t>Sud</a:t>
            </a:r>
            <a:r>
              <a:rPr lang="en-US" sz="1800" dirty="0" smtClean="0"/>
              <a:t> 11 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Citation Request: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The data set is originated from a larger database referred on: 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Abreu</a:t>
            </a:r>
            <a:r>
              <a:rPr lang="en-US" sz="1800" dirty="0" smtClean="0"/>
              <a:t>, N. (2011). </a:t>
            </a:r>
            <a:r>
              <a:rPr lang="en-US" sz="1800" dirty="0" err="1" smtClean="0"/>
              <a:t>Analise</a:t>
            </a:r>
            <a:r>
              <a:rPr lang="en-US" sz="1800" dirty="0" smtClean="0"/>
              <a:t> do </a:t>
            </a:r>
            <a:r>
              <a:rPr lang="en-US" sz="1800" dirty="0" err="1" smtClean="0"/>
              <a:t>perfil</a:t>
            </a:r>
            <a:r>
              <a:rPr lang="en-US" sz="1800" dirty="0" smtClean="0"/>
              <a:t> do </a:t>
            </a:r>
            <a:r>
              <a:rPr lang="en-US" sz="1800" dirty="0" err="1" smtClean="0"/>
              <a:t>cliente</a:t>
            </a:r>
            <a:r>
              <a:rPr lang="en-US" sz="1800" dirty="0" smtClean="0"/>
              <a:t> </a:t>
            </a:r>
            <a:r>
              <a:rPr lang="en-US" sz="1800" dirty="0" err="1" smtClean="0"/>
              <a:t>Recheio</a:t>
            </a:r>
            <a:r>
              <a:rPr lang="en-US" sz="1800" dirty="0" smtClean="0"/>
              <a:t> e </a:t>
            </a:r>
            <a:r>
              <a:rPr lang="en-US" sz="1800" dirty="0" err="1" smtClean="0"/>
              <a:t>desenvolvimento</a:t>
            </a:r>
            <a:r>
              <a:rPr lang="en-US" sz="1800" dirty="0" smtClean="0"/>
              <a:t> de um </a:t>
            </a:r>
            <a:r>
              <a:rPr lang="en-US" sz="1800" dirty="0" err="1" smtClean="0"/>
              <a:t>sistema</a:t>
            </a:r>
            <a:r>
              <a:rPr lang="en-US" sz="1800" dirty="0" smtClean="0"/>
              <a:t> </a:t>
            </a:r>
            <a:r>
              <a:rPr lang="en-US" sz="1800" dirty="0" err="1" smtClean="0"/>
              <a:t>promocional</a:t>
            </a:r>
            <a:r>
              <a:rPr lang="en-US" sz="1800" dirty="0" smtClean="0"/>
              <a:t>. </a:t>
            </a:r>
            <a:r>
              <a:rPr lang="en-US" sz="1800" dirty="0" err="1" smtClean="0"/>
              <a:t>Mestrado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Marketing, ISCTE-IUL, Lisbon</a:t>
            </a:r>
            <a:r>
              <a:rPr lang="en-US" sz="1600" dirty="0" smtClean="0"/>
              <a:t> 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Pre-processing of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Pre-process the data set to make it suitable for further analysis of clustering of customers.</a:t>
            </a:r>
          </a:p>
          <a:p>
            <a:r>
              <a:rPr lang="en-US" sz="2400" dirty="0" smtClean="0"/>
              <a:t>Prepare the data for analysis and Remove the missing value and remove “Channel” and “Region” columns because they are not useful for clustering.</a:t>
            </a:r>
          </a:p>
          <a:p>
            <a:r>
              <a:rPr lang="en-IN" sz="2400" dirty="0" smtClean="0"/>
              <a:t>Channel and Region  </a:t>
            </a:r>
            <a:r>
              <a:rPr lang="en-IN" sz="2400" dirty="0" smtClean="0"/>
              <a:t>attributes </a:t>
            </a:r>
            <a:r>
              <a:rPr lang="en-IN" sz="2400" dirty="0" smtClean="0"/>
              <a:t>are Categorical Variable since it is not useful for clustering algorithm.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772400" cy="57943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Hierarchical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Hierarchical clustering, as the name suggests is an algorithm that builds hierarchy of clusters. This algorithm starts with all the data points assigned to a cluster of their own. Then two nearest clusters are merged into the same cluster. In the end, this algorithm terminates when there is only a single cluster left.</a:t>
            </a:r>
          </a:p>
          <a:p>
            <a:r>
              <a:rPr lang="en-US" sz="2400" dirty="0" smtClean="0"/>
              <a:t>The results of hierarchical clustering can be shown using </a:t>
            </a:r>
            <a:r>
              <a:rPr lang="en-US" sz="2400" dirty="0" err="1" smtClean="0"/>
              <a:t>dendrogram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4290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K –Means Clustering ? </a:t>
            </a:r>
            <a:endParaRPr lang="en-US" sz="4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1148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K-means  is one of the simplest unsupervised learning algorithms that solve the well known clustering problem. The procedure follows a simple and easy way to classify a given data set through a certain number of clusters (assume k clusters) fixed a priori.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450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Clustering of  Wholesale customers   - Anusuya V </vt:lpstr>
      <vt:lpstr>Introduction: </vt:lpstr>
      <vt:lpstr>About the Data set:</vt:lpstr>
      <vt:lpstr>Slide 4</vt:lpstr>
      <vt:lpstr>Slide 5</vt:lpstr>
      <vt:lpstr>Slide 6</vt:lpstr>
      <vt:lpstr>Slide 7</vt:lpstr>
      <vt:lpstr>Pre-processing of the Data set</vt:lpstr>
      <vt:lpstr>Hierarchical Clustering?</vt:lpstr>
      <vt:lpstr>Implementation of Hierarchical Clustering </vt:lpstr>
      <vt:lpstr>Slide 11</vt:lpstr>
      <vt:lpstr>Slide 12</vt:lpstr>
      <vt:lpstr>Slide 13</vt:lpstr>
      <vt:lpstr>silhouette plot</vt:lpstr>
      <vt:lpstr>K means Clustering</vt:lpstr>
      <vt:lpstr>Slide 16</vt:lpstr>
      <vt:lpstr>Slide 17</vt:lpstr>
      <vt:lpstr>Slide 18</vt:lpstr>
      <vt:lpstr>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 Wholesale customers </dc:title>
  <dc:creator>Anush.08</dc:creator>
  <cp:lastModifiedBy>Windows User</cp:lastModifiedBy>
  <cp:revision>20</cp:revision>
  <dcterms:created xsi:type="dcterms:W3CDTF">2006-08-16T00:00:00Z</dcterms:created>
  <dcterms:modified xsi:type="dcterms:W3CDTF">2018-02-22T03:52:55Z</dcterms:modified>
</cp:coreProperties>
</file>