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916620-4B92-488E-A34A-8E635557248A}">
  <a:tblStyle styleId="{D1916620-4B92-488E-A34A-8E635557248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4.xml"/><Relationship Id="rId22" Type="http://schemas.openxmlformats.org/officeDocument/2006/relationships/font" Target="fonts/Nunito-italic.fntdata"/><Relationship Id="rId10" Type="http://schemas.openxmlformats.org/officeDocument/2006/relationships/slide" Target="slides/slide3.xml"/><Relationship Id="rId21" Type="http://schemas.openxmlformats.org/officeDocument/2006/relationships/font" Target="fonts/Nunito-bold.fntdata"/><Relationship Id="rId13" Type="http://schemas.openxmlformats.org/officeDocument/2006/relationships/slide" Target="slides/slide6.xml"/><Relationship Id="rId12" Type="http://schemas.openxmlformats.org/officeDocument/2006/relationships/slide" Target="slides/slide5.xml"/><Relationship Id="rId23" Type="http://schemas.openxmlformats.org/officeDocument/2006/relationships/font" Target="fonts/Nunito-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0e81536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0e81536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30e8153671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30e8153671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30e8153671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30e8153671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3aaee7ed9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3aaee7ed9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0e815367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230e8153671_0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b8641561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b8641561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0e8153671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30e8153671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30e8153671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30e8153671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3b86415611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3b86415611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chemeClr val="dk1"/>
                </a:solidFill>
                <a:latin typeface="Calibri"/>
                <a:ea typeface="Calibri"/>
                <a:cs typeface="Calibri"/>
                <a:sym typeface="Calibri"/>
              </a:rPr>
              <a:t>We have used the ERTrack.net websites data as our main source of data. We tried to look for data sources pertaining to patients and their services as well as insurance related data to be displayed in the app, but could not find appropriate sources.  ERTrack.net gives the wait time for each specific urgent cares and facilities.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3b8641561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3b8641561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TOPSIS : </a:t>
            </a:r>
            <a:r>
              <a:rPr lang="en">
                <a:solidFill>
                  <a:schemeClr val="dk1"/>
                </a:solidFill>
                <a:latin typeface="Calibri"/>
                <a:ea typeface="Calibri"/>
                <a:cs typeface="Calibri"/>
                <a:sym typeface="Calibri"/>
              </a:rPr>
              <a:t>Technique for Order Preference by Similarity to Ideal Solution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0e8153671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30e8153671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30e8153671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30e8153671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p:cSld name="제목 슬라이드">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52" name="Google Shape;52;p13"/>
          <p:cNvSpPr txBox="1"/>
          <p:nvPr>
            <p:ph idx="10" type="dt"/>
          </p:nvPr>
        </p:nvSpPr>
        <p:spPr>
          <a:xfrm>
            <a:off x="457200" y="4822047"/>
            <a:ext cx="2133600" cy="219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13"/>
          <p:cNvSpPr txBox="1"/>
          <p:nvPr>
            <p:ph idx="11" type="ftr"/>
          </p:nvPr>
        </p:nvSpPr>
        <p:spPr>
          <a:xfrm>
            <a:off x="3124200" y="4822047"/>
            <a:ext cx="2895600" cy="219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2" type="sldNum"/>
          </p:nvPr>
        </p:nvSpPr>
        <p:spPr>
          <a:xfrm>
            <a:off x="6553200" y="4822047"/>
            <a:ext cx="2133600" cy="219000"/>
          </a:xfrm>
          <a:prstGeom prst="rect">
            <a:avLst/>
          </a:prstGeom>
          <a:noFill/>
          <a:ln>
            <a:noFill/>
          </a:ln>
        </p:spPr>
        <p:txBody>
          <a:bodyPr anchorCtr="0" anchor="ctr" bIns="45700" lIns="91425" spcFirstLastPara="1" rIns="91425" wrap="square" tIns="45700">
            <a:normAutofit lnSpcReduction="20000"/>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ph type="ctrTitle"/>
          </p:nvPr>
        </p:nvSpPr>
        <p:spPr>
          <a:xfrm>
            <a:off x="4579640" y="2409732"/>
            <a:ext cx="4298100" cy="14043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hlink"/>
              </a:buClr>
              <a:buSzPts val="5400"/>
              <a:buFont typeface="Gulimche"/>
              <a:buNone/>
              <a:defRPr sz="5400">
                <a:solidFill>
                  <a:schemeClr val="lt1"/>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bg>
      <p:bgPr>
        <a:solidFill>
          <a:schemeClr val="lt1"/>
        </a:solidFill>
      </p:bgPr>
    </p:bg>
    <p:spTree>
      <p:nvGrpSpPr>
        <p:cNvPr id="56" name="Shape 56"/>
        <p:cNvGrpSpPr/>
        <p:nvPr/>
      </p:nvGrpSpPr>
      <p:grpSpPr>
        <a:xfrm>
          <a:off x="0" y="0"/>
          <a:ext cx="0" cy="0"/>
          <a:chOff x="0" y="0"/>
          <a:chExt cx="0" cy="0"/>
        </a:xfrm>
      </p:grpSpPr>
      <p:pic>
        <p:nvPicPr>
          <p:cNvPr id="57" name="Google Shape;57;p14"/>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58" name="Google Shape;58;p14"/>
          <p:cNvSpPr txBox="1"/>
          <p:nvPr>
            <p:ph type="title"/>
          </p:nvPr>
        </p:nvSpPr>
        <p:spPr>
          <a:xfrm>
            <a:off x="755576" y="65215"/>
            <a:ext cx="7632900" cy="597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2500"/>
              <a:buFont typeface="Calibri"/>
              <a:buNone/>
              <a:defRPr b="1" sz="2500">
                <a:solidFill>
                  <a:schemeClr val="lt1"/>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 name="Google Shape;59;p14"/>
          <p:cNvSpPr txBox="1"/>
          <p:nvPr>
            <p:ph idx="10" type="dt"/>
          </p:nvPr>
        </p:nvSpPr>
        <p:spPr>
          <a:xfrm>
            <a:off x="457200" y="4822047"/>
            <a:ext cx="2133600" cy="219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4"/>
          <p:cNvSpPr txBox="1"/>
          <p:nvPr>
            <p:ph idx="11" type="ftr"/>
          </p:nvPr>
        </p:nvSpPr>
        <p:spPr>
          <a:xfrm>
            <a:off x="3124200" y="4822047"/>
            <a:ext cx="2895600" cy="219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4"/>
          <p:cNvSpPr txBox="1"/>
          <p:nvPr>
            <p:ph idx="12" type="sldNum"/>
          </p:nvPr>
        </p:nvSpPr>
        <p:spPr>
          <a:xfrm>
            <a:off x="6553200" y="4822047"/>
            <a:ext cx="2133600" cy="219000"/>
          </a:xfrm>
          <a:prstGeom prst="rect">
            <a:avLst/>
          </a:prstGeom>
          <a:noFill/>
          <a:ln>
            <a:noFill/>
          </a:ln>
        </p:spPr>
        <p:txBody>
          <a:bodyPr anchorCtr="0" anchor="ctr" bIns="45700" lIns="91425" spcFirstLastPara="1" rIns="91425" wrap="square" tIns="45700">
            <a:normAutofit fontScale="85000" lnSpcReduction="20000"/>
          </a:bodyPr>
          <a:lstStyle>
            <a:lvl1pPr indent="0" lvl="0" marL="0" rtl="0" algn="r">
              <a:spcBef>
                <a:spcPts val="0"/>
              </a:spcBef>
              <a:buNone/>
              <a:defRPr sz="1200">
                <a:solidFill>
                  <a:srgbClr val="888888"/>
                </a:solidFill>
                <a:latin typeface="Calibri"/>
                <a:ea typeface="Calibri"/>
                <a:cs typeface="Calibri"/>
                <a:sym typeface="Calibri"/>
              </a:defRPr>
            </a:lvl1pPr>
            <a:lvl2pPr indent="0" lvl="1" marL="0" rtl="0" algn="r">
              <a:spcBef>
                <a:spcPts val="0"/>
              </a:spcBef>
              <a:buNone/>
              <a:defRPr sz="1200">
                <a:solidFill>
                  <a:srgbClr val="888888"/>
                </a:solidFill>
                <a:latin typeface="Calibri"/>
                <a:ea typeface="Calibri"/>
                <a:cs typeface="Calibri"/>
                <a:sym typeface="Calibri"/>
              </a:defRPr>
            </a:lvl2pPr>
            <a:lvl3pPr indent="0" lvl="2" marL="0" rtl="0" algn="r">
              <a:spcBef>
                <a:spcPts val="0"/>
              </a:spcBef>
              <a:buNone/>
              <a:defRPr sz="1200">
                <a:solidFill>
                  <a:srgbClr val="888888"/>
                </a:solidFill>
                <a:latin typeface="Calibri"/>
                <a:ea typeface="Calibri"/>
                <a:cs typeface="Calibri"/>
                <a:sym typeface="Calibri"/>
              </a:defRPr>
            </a:lvl3pPr>
            <a:lvl4pPr indent="0" lvl="3" marL="0" rtl="0" algn="r">
              <a:spcBef>
                <a:spcPts val="0"/>
              </a:spcBef>
              <a:buNone/>
              <a:defRPr sz="1200">
                <a:solidFill>
                  <a:srgbClr val="888888"/>
                </a:solidFill>
                <a:latin typeface="Calibri"/>
                <a:ea typeface="Calibri"/>
                <a:cs typeface="Calibri"/>
                <a:sym typeface="Calibri"/>
              </a:defRPr>
            </a:lvl4pPr>
            <a:lvl5pPr indent="0" lvl="4" marL="0" rtl="0" algn="r">
              <a:spcBef>
                <a:spcPts val="0"/>
              </a:spcBef>
              <a:buNone/>
              <a:defRPr sz="1200">
                <a:solidFill>
                  <a:srgbClr val="888888"/>
                </a:solidFill>
                <a:latin typeface="Calibri"/>
                <a:ea typeface="Calibri"/>
                <a:cs typeface="Calibri"/>
                <a:sym typeface="Calibri"/>
              </a:defRPr>
            </a:lvl5pPr>
            <a:lvl6pPr indent="0" lvl="5" marL="0" rtl="0" algn="r">
              <a:spcBef>
                <a:spcPts val="0"/>
              </a:spcBef>
              <a:buNone/>
              <a:defRPr sz="1200">
                <a:solidFill>
                  <a:srgbClr val="888888"/>
                </a:solidFill>
                <a:latin typeface="Calibri"/>
                <a:ea typeface="Calibri"/>
                <a:cs typeface="Calibri"/>
                <a:sym typeface="Calibri"/>
              </a:defRPr>
            </a:lvl6pPr>
            <a:lvl7pPr indent="0" lvl="6" marL="0" rtl="0" algn="r">
              <a:spcBef>
                <a:spcPts val="0"/>
              </a:spcBef>
              <a:buNone/>
              <a:defRPr sz="1200">
                <a:solidFill>
                  <a:srgbClr val="888888"/>
                </a:solidFill>
                <a:latin typeface="Calibri"/>
                <a:ea typeface="Calibri"/>
                <a:cs typeface="Calibri"/>
                <a:sym typeface="Calibri"/>
              </a:defRPr>
            </a:lvl7pPr>
            <a:lvl8pPr indent="0" lvl="7" marL="0" rtl="0" algn="r">
              <a:spcBef>
                <a:spcPts val="0"/>
              </a:spcBef>
              <a:buNone/>
              <a:defRPr sz="1200">
                <a:solidFill>
                  <a:srgbClr val="888888"/>
                </a:solidFill>
                <a:latin typeface="Calibri"/>
                <a:ea typeface="Calibri"/>
                <a:cs typeface="Calibri"/>
                <a:sym typeface="Calibri"/>
              </a:defRPr>
            </a:lvl8pPr>
            <a:lvl9pPr indent="0" lvl="8" marL="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4"/>
          <p:cNvSpPr txBox="1"/>
          <p:nvPr>
            <p:ph idx="1" type="body"/>
          </p:nvPr>
        </p:nvSpPr>
        <p:spPr>
          <a:xfrm>
            <a:off x="747568" y="951570"/>
            <a:ext cx="7648800" cy="3834300"/>
          </a:xfrm>
          <a:prstGeom prst="rect">
            <a:avLst/>
          </a:prstGeom>
          <a:noFill/>
          <a:ln>
            <a:noFill/>
          </a:ln>
        </p:spPr>
        <p:txBody>
          <a:bodyPr anchorCtr="0" anchor="t" bIns="45700" lIns="91425" spcFirstLastPara="1" rIns="91425" wrap="square" tIns="45700">
            <a:normAutofit/>
          </a:bodyPr>
          <a:lstStyle>
            <a:lvl1pPr indent="-228600" lvl="0" marL="457200" rtl="0" algn="l">
              <a:spcBef>
                <a:spcPts val="320"/>
              </a:spcBef>
              <a:spcAft>
                <a:spcPts val="0"/>
              </a:spcAft>
              <a:buClr>
                <a:srgbClr val="661616"/>
              </a:buClr>
              <a:buSzPts val="1600"/>
              <a:buNone/>
              <a:defRPr i="1" sz="1600">
                <a:solidFill>
                  <a:srgbClr val="661616"/>
                </a:solidFill>
                <a:latin typeface="Calibri"/>
                <a:ea typeface="Calibri"/>
                <a:cs typeface="Calibri"/>
                <a:sym typeface="Calibri"/>
              </a:defRPr>
            </a:lvl1pPr>
            <a:lvl2pPr indent="-228600" lvl="1" marL="914400" rtl="0" algn="l">
              <a:spcBef>
                <a:spcPts val="1200"/>
              </a:spcBef>
              <a:spcAft>
                <a:spcPts val="0"/>
              </a:spcAft>
              <a:buClr>
                <a:srgbClr val="661616"/>
              </a:buClr>
              <a:buSzPts val="1600"/>
              <a:buNone/>
              <a:defRPr i="1" sz="1600">
                <a:solidFill>
                  <a:srgbClr val="661616"/>
                </a:solidFill>
                <a:latin typeface="Calibri"/>
                <a:ea typeface="Calibri"/>
                <a:cs typeface="Calibri"/>
                <a:sym typeface="Calibri"/>
              </a:defRPr>
            </a:lvl2pPr>
            <a:lvl3pPr indent="-228600" lvl="2" marL="1371600" rtl="0" algn="l">
              <a:spcBef>
                <a:spcPts val="1200"/>
              </a:spcBef>
              <a:spcAft>
                <a:spcPts val="0"/>
              </a:spcAft>
              <a:buClr>
                <a:srgbClr val="661616"/>
              </a:buClr>
              <a:buSzPts val="1600"/>
              <a:buNone/>
              <a:defRPr i="1" sz="1600">
                <a:solidFill>
                  <a:srgbClr val="661616"/>
                </a:solidFill>
                <a:latin typeface="Calibri"/>
                <a:ea typeface="Calibri"/>
                <a:cs typeface="Calibri"/>
                <a:sym typeface="Calibri"/>
              </a:defRPr>
            </a:lvl3pPr>
            <a:lvl4pPr indent="-228600" lvl="3" marL="1828800" rtl="0" algn="l">
              <a:spcBef>
                <a:spcPts val="1200"/>
              </a:spcBef>
              <a:spcAft>
                <a:spcPts val="0"/>
              </a:spcAft>
              <a:buClr>
                <a:srgbClr val="661616"/>
              </a:buClr>
              <a:buSzPts val="1600"/>
              <a:buNone/>
              <a:defRPr i="1" sz="1600">
                <a:solidFill>
                  <a:srgbClr val="661616"/>
                </a:solidFill>
                <a:latin typeface="Calibri"/>
                <a:ea typeface="Calibri"/>
                <a:cs typeface="Calibri"/>
                <a:sym typeface="Calibri"/>
              </a:defRPr>
            </a:lvl4pPr>
            <a:lvl5pPr indent="-228600" lvl="4" marL="2286000" rtl="0" algn="l">
              <a:spcBef>
                <a:spcPts val="1200"/>
              </a:spcBef>
              <a:spcAft>
                <a:spcPts val="0"/>
              </a:spcAft>
              <a:buClr>
                <a:srgbClr val="661616"/>
              </a:buClr>
              <a:buSzPts val="1600"/>
              <a:buNone/>
              <a:defRPr i="1" sz="1600">
                <a:solidFill>
                  <a:srgbClr val="661616"/>
                </a:solidFill>
                <a:latin typeface="Calibri"/>
                <a:ea typeface="Calibri"/>
                <a:cs typeface="Calibri"/>
                <a:sym typeface="Calibri"/>
              </a:defRPr>
            </a:lvl5pPr>
            <a:lvl6pPr indent="-342900" lvl="5" marL="2743200" rtl="0" algn="l">
              <a:spcBef>
                <a:spcPts val="120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p:cSld name="구역 머리글">
    <p:bg>
      <p:bgPr>
        <a:solidFill>
          <a:schemeClr val="lt1"/>
        </a:solidFill>
      </p:bgPr>
    </p:bg>
    <p:spTree>
      <p:nvGrpSpPr>
        <p:cNvPr id="63" name="Shape 63"/>
        <p:cNvGrpSpPr/>
        <p:nvPr/>
      </p:nvGrpSpPr>
      <p:grpSpPr>
        <a:xfrm>
          <a:off x="0" y="0"/>
          <a:ext cx="0" cy="0"/>
          <a:chOff x="0" y="0"/>
          <a:chExt cx="0" cy="0"/>
        </a:xfrm>
      </p:grpSpPr>
      <p:sp>
        <p:nvSpPr>
          <p:cNvPr id="64" name="Google Shape;64;p15"/>
          <p:cNvSpPr txBox="1"/>
          <p:nvPr>
            <p:ph idx="10" type="dt"/>
          </p:nvPr>
        </p:nvSpPr>
        <p:spPr>
          <a:xfrm>
            <a:off x="457200" y="4822047"/>
            <a:ext cx="2133600" cy="219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5"/>
          <p:cNvSpPr txBox="1"/>
          <p:nvPr>
            <p:ph idx="11" type="ftr"/>
          </p:nvPr>
        </p:nvSpPr>
        <p:spPr>
          <a:xfrm>
            <a:off x="3124200" y="4822047"/>
            <a:ext cx="2895600" cy="219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5"/>
          <p:cNvSpPr txBox="1"/>
          <p:nvPr>
            <p:ph idx="12" type="sldNum"/>
          </p:nvPr>
        </p:nvSpPr>
        <p:spPr>
          <a:xfrm>
            <a:off x="6553200" y="4822047"/>
            <a:ext cx="2133600" cy="219000"/>
          </a:xfrm>
          <a:prstGeom prst="rect">
            <a:avLst/>
          </a:prstGeom>
          <a:noFill/>
          <a:ln>
            <a:noFill/>
          </a:ln>
        </p:spPr>
        <p:txBody>
          <a:bodyPr anchorCtr="0" anchor="ctr" bIns="45700" lIns="91425" spcFirstLastPara="1" rIns="91425" wrap="square" tIns="45700">
            <a:normAutofit lnSpcReduction="20000"/>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67" name="Google Shape;67;p15"/>
          <p:cNvPicPr preferRelativeResize="0"/>
          <p:nvPr/>
        </p:nvPicPr>
        <p:blipFill rotWithShape="1">
          <a:blip r:embed="rId2">
            <a:alphaModFix/>
          </a:blip>
          <a:srcRect b="0" l="0" r="0" t="0"/>
          <a:stretch/>
        </p:blipFill>
        <p:spPr>
          <a:xfrm>
            <a:off x="0" y="0"/>
            <a:ext cx="6858000" cy="51435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p:cSld name="제목 슬라이드">
    <p:spTree>
      <p:nvGrpSpPr>
        <p:cNvPr id="74" name="Shape 74"/>
        <p:cNvGrpSpPr/>
        <p:nvPr/>
      </p:nvGrpSpPr>
      <p:grpSpPr>
        <a:xfrm>
          <a:off x="0" y="0"/>
          <a:ext cx="0" cy="0"/>
          <a:chOff x="0" y="0"/>
          <a:chExt cx="0" cy="0"/>
        </a:xfrm>
      </p:grpSpPr>
      <p:pic>
        <p:nvPicPr>
          <p:cNvPr id="75" name="Google Shape;75;p17"/>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76" name="Google Shape;76;p17"/>
          <p:cNvSpPr txBox="1"/>
          <p:nvPr>
            <p:ph idx="10" type="dt"/>
          </p:nvPr>
        </p:nvSpPr>
        <p:spPr>
          <a:xfrm>
            <a:off x="457200" y="4822047"/>
            <a:ext cx="2133600" cy="2193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17"/>
          <p:cNvSpPr txBox="1"/>
          <p:nvPr>
            <p:ph idx="11" type="ftr"/>
          </p:nvPr>
        </p:nvSpPr>
        <p:spPr>
          <a:xfrm>
            <a:off x="3124200" y="4822047"/>
            <a:ext cx="2895600" cy="2193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17"/>
          <p:cNvSpPr txBox="1"/>
          <p:nvPr>
            <p:ph idx="12" type="sldNum"/>
          </p:nvPr>
        </p:nvSpPr>
        <p:spPr>
          <a:xfrm>
            <a:off x="6553200" y="4822047"/>
            <a:ext cx="2133600" cy="2193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79" name="Google Shape;79;p17"/>
          <p:cNvSpPr txBox="1"/>
          <p:nvPr>
            <p:ph type="ctrTitle"/>
          </p:nvPr>
        </p:nvSpPr>
        <p:spPr>
          <a:xfrm>
            <a:off x="4579640" y="2409732"/>
            <a:ext cx="4298100" cy="14043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hlink"/>
              </a:buClr>
              <a:buSzPts val="5400"/>
              <a:buFont typeface="Gulimche"/>
              <a:buNone/>
              <a:defRPr sz="54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bg>
      <p:bgPr>
        <a:solidFill>
          <a:schemeClr val="lt1"/>
        </a:solidFill>
      </p:bgPr>
    </p:bg>
    <p:spTree>
      <p:nvGrpSpPr>
        <p:cNvPr id="80" name="Shape 80"/>
        <p:cNvGrpSpPr/>
        <p:nvPr/>
      </p:nvGrpSpPr>
      <p:grpSpPr>
        <a:xfrm>
          <a:off x="0" y="0"/>
          <a:ext cx="0" cy="0"/>
          <a:chOff x="0" y="0"/>
          <a:chExt cx="0" cy="0"/>
        </a:xfrm>
      </p:grpSpPr>
      <p:pic>
        <p:nvPicPr>
          <p:cNvPr id="81" name="Google Shape;81;p18"/>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82" name="Google Shape;82;p18"/>
          <p:cNvSpPr txBox="1"/>
          <p:nvPr>
            <p:ph idx="10" type="dt"/>
          </p:nvPr>
        </p:nvSpPr>
        <p:spPr>
          <a:xfrm>
            <a:off x="457200" y="4822047"/>
            <a:ext cx="2133600" cy="2193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8"/>
          <p:cNvSpPr txBox="1"/>
          <p:nvPr>
            <p:ph idx="11" type="ftr"/>
          </p:nvPr>
        </p:nvSpPr>
        <p:spPr>
          <a:xfrm>
            <a:off x="3124200" y="4822047"/>
            <a:ext cx="2895600" cy="2193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8"/>
          <p:cNvSpPr txBox="1"/>
          <p:nvPr>
            <p:ph idx="12" type="sldNum"/>
          </p:nvPr>
        </p:nvSpPr>
        <p:spPr>
          <a:xfrm>
            <a:off x="6553200" y="4822047"/>
            <a:ext cx="2133600" cy="2193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p:cSld name="구역 머리글">
    <p:bg>
      <p:bgPr>
        <a:solidFill>
          <a:schemeClr val="lt1"/>
        </a:solidFill>
      </p:bgPr>
    </p:bg>
    <p:spTree>
      <p:nvGrpSpPr>
        <p:cNvPr id="85" name="Shape 85"/>
        <p:cNvGrpSpPr/>
        <p:nvPr/>
      </p:nvGrpSpPr>
      <p:grpSpPr>
        <a:xfrm>
          <a:off x="0" y="0"/>
          <a:ext cx="0" cy="0"/>
          <a:chOff x="0" y="0"/>
          <a:chExt cx="0" cy="0"/>
        </a:xfrm>
      </p:grpSpPr>
      <p:sp>
        <p:nvSpPr>
          <p:cNvPr id="86" name="Google Shape;86;p19"/>
          <p:cNvSpPr txBox="1"/>
          <p:nvPr>
            <p:ph idx="10" type="dt"/>
          </p:nvPr>
        </p:nvSpPr>
        <p:spPr>
          <a:xfrm>
            <a:off x="457200" y="4822047"/>
            <a:ext cx="2133600" cy="2193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9"/>
          <p:cNvSpPr txBox="1"/>
          <p:nvPr>
            <p:ph idx="11" type="ftr"/>
          </p:nvPr>
        </p:nvSpPr>
        <p:spPr>
          <a:xfrm>
            <a:off x="3124200" y="4822047"/>
            <a:ext cx="2895600" cy="2193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19"/>
          <p:cNvSpPr txBox="1"/>
          <p:nvPr>
            <p:ph idx="12" type="sldNum"/>
          </p:nvPr>
        </p:nvSpPr>
        <p:spPr>
          <a:xfrm>
            <a:off x="6553200" y="4822047"/>
            <a:ext cx="2133600" cy="2193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89" name="Google Shape;89;p19"/>
          <p:cNvPicPr preferRelativeResize="0"/>
          <p:nvPr/>
        </p:nvPicPr>
        <p:blipFill rotWithShape="1">
          <a:blip r:embed="rId2">
            <a:alphaModFix/>
          </a:blip>
          <a:srcRect b="0" l="0" r="0" t="0"/>
          <a:stretch/>
        </p:blipFill>
        <p:spPr>
          <a:xfrm>
            <a:off x="0" y="0"/>
            <a:ext cx="6858000" cy="51435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bg>
      <p:bgPr>
        <a:solidFill>
          <a:schemeClr val="lt1"/>
        </a:solidFill>
      </p:bgPr>
    </p:bg>
    <p:spTree>
      <p:nvGrpSpPr>
        <p:cNvPr id="90" name="Shape 90"/>
        <p:cNvGrpSpPr/>
        <p:nvPr/>
      </p:nvGrpSpPr>
      <p:grpSpPr>
        <a:xfrm>
          <a:off x="0" y="0"/>
          <a:ext cx="0" cy="0"/>
          <a:chOff x="0" y="0"/>
          <a:chExt cx="0" cy="0"/>
        </a:xfrm>
      </p:grpSpPr>
      <p:pic>
        <p:nvPicPr>
          <p:cNvPr id="91" name="Google Shape;91;p20"/>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92" name="Google Shape;92;p20"/>
          <p:cNvSpPr txBox="1"/>
          <p:nvPr>
            <p:ph type="title"/>
          </p:nvPr>
        </p:nvSpPr>
        <p:spPr>
          <a:xfrm>
            <a:off x="755576" y="65215"/>
            <a:ext cx="7632900" cy="597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2500"/>
              <a:buFont typeface="Calibri"/>
              <a:buNone/>
              <a:defRPr b="1" sz="25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20"/>
          <p:cNvSpPr txBox="1"/>
          <p:nvPr>
            <p:ph idx="10" type="dt"/>
          </p:nvPr>
        </p:nvSpPr>
        <p:spPr>
          <a:xfrm>
            <a:off x="457200" y="4822047"/>
            <a:ext cx="2133600" cy="2193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20"/>
          <p:cNvSpPr txBox="1"/>
          <p:nvPr>
            <p:ph idx="11" type="ftr"/>
          </p:nvPr>
        </p:nvSpPr>
        <p:spPr>
          <a:xfrm>
            <a:off x="3124200" y="4822047"/>
            <a:ext cx="2895600" cy="2193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p20"/>
          <p:cNvSpPr txBox="1"/>
          <p:nvPr>
            <p:ph idx="12" type="sldNum"/>
          </p:nvPr>
        </p:nvSpPr>
        <p:spPr>
          <a:xfrm>
            <a:off x="6553200" y="4822047"/>
            <a:ext cx="2133600" cy="2193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rgbClr val="888888"/>
                </a:solidFill>
                <a:latin typeface="Calibri"/>
                <a:ea typeface="Calibri"/>
                <a:cs typeface="Calibri"/>
                <a:sym typeface="Calibri"/>
              </a:defRPr>
            </a:lvl1pPr>
            <a:lvl2pPr indent="0" lvl="1" marL="0" rtl="0" algn="r">
              <a:spcBef>
                <a:spcPts val="0"/>
              </a:spcBef>
              <a:buNone/>
              <a:defRPr sz="1200">
                <a:solidFill>
                  <a:srgbClr val="888888"/>
                </a:solidFill>
                <a:latin typeface="Calibri"/>
                <a:ea typeface="Calibri"/>
                <a:cs typeface="Calibri"/>
                <a:sym typeface="Calibri"/>
              </a:defRPr>
            </a:lvl2pPr>
            <a:lvl3pPr indent="0" lvl="2" marL="0" rtl="0" algn="r">
              <a:spcBef>
                <a:spcPts val="0"/>
              </a:spcBef>
              <a:buNone/>
              <a:defRPr sz="1200">
                <a:solidFill>
                  <a:srgbClr val="888888"/>
                </a:solidFill>
                <a:latin typeface="Calibri"/>
                <a:ea typeface="Calibri"/>
                <a:cs typeface="Calibri"/>
                <a:sym typeface="Calibri"/>
              </a:defRPr>
            </a:lvl3pPr>
            <a:lvl4pPr indent="0" lvl="3" marL="0" rtl="0" algn="r">
              <a:spcBef>
                <a:spcPts val="0"/>
              </a:spcBef>
              <a:buNone/>
              <a:defRPr sz="1200">
                <a:solidFill>
                  <a:srgbClr val="888888"/>
                </a:solidFill>
                <a:latin typeface="Calibri"/>
                <a:ea typeface="Calibri"/>
                <a:cs typeface="Calibri"/>
                <a:sym typeface="Calibri"/>
              </a:defRPr>
            </a:lvl4pPr>
            <a:lvl5pPr indent="0" lvl="4" marL="0" rtl="0" algn="r">
              <a:spcBef>
                <a:spcPts val="0"/>
              </a:spcBef>
              <a:buNone/>
              <a:defRPr sz="1200">
                <a:solidFill>
                  <a:srgbClr val="888888"/>
                </a:solidFill>
                <a:latin typeface="Calibri"/>
                <a:ea typeface="Calibri"/>
                <a:cs typeface="Calibri"/>
                <a:sym typeface="Calibri"/>
              </a:defRPr>
            </a:lvl5pPr>
            <a:lvl6pPr indent="0" lvl="5" marL="0" rtl="0" algn="r">
              <a:spcBef>
                <a:spcPts val="0"/>
              </a:spcBef>
              <a:buNone/>
              <a:defRPr sz="1200">
                <a:solidFill>
                  <a:srgbClr val="888888"/>
                </a:solidFill>
                <a:latin typeface="Calibri"/>
                <a:ea typeface="Calibri"/>
                <a:cs typeface="Calibri"/>
                <a:sym typeface="Calibri"/>
              </a:defRPr>
            </a:lvl6pPr>
            <a:lvl7pPr indent="0" lvl="6" marL="0" rtl="0" algn="r">
              <a:spcBef>
                <a:spcPts val="0"/>
              </a:spcBef>
              <a:buNone/>
              <a:defRPr sz="1200">
                <a:solidFill>
                  <a:srgbClr val="888888"/>
                </a:solidFill>
                <a:latin typeface="Calibri"/>
                <a:ea typeface="Calibri"/>
                <a:cs typeface="Calibri"/>
                <a:sym typeface="Calibri"/>
              </a:defRPr>
            </a:lvl7pPr>
            <a:lvl8pPr indent="0" lvl="7" marL="0" rtl="0" algn="r">
              <a:spcBef>
                <a:spcPts val="0"/>
              </a:spcBef>
              <a:buNone/>
              <a:defRPr sz="1200">
                <a:solidFill>
                  <a:srgbClr val="888888"/>
                </a:solidFill>
                <a:latin typeface="Calibri"/>
                <a:ea typeface="Calibri"/>
                <a:cs typeface="Calibri"/>
                <a:sym typeface="Calibri"/>
              </a:defRPr>
            </a:lvl8pPr>
            <a:lvl9pPr indent="0" lvl="8" marL="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20"/>
          <p:cNvSpPr txBox="1"/>
          <p:nvPr>
            <p:ph idx="1" type="body"/>
          </p:nvPr>
        </p:nvSpPr>
        <p:spPr>
          <a:xfrm>
            <a:off x="747568" y="951570"/>
            <a:ext cx="7648800" cy="3834300"/>
          </a:xfrm>
          <a:prstGeom prst="rect">
            <a:avLst/>
          </a:prstGeom>
          <a:noFill/>
          <a:ln>
            <a:noFill/>
          </a:ln>
        </p:spPr>
        <p:txBody>
          <a:bodyPr anchorCtr="0" anchor="t" bIns="45700" lIns="91425" spcFirstLastPara="1" rIns="91425" wrap="square" tIns="45700">
            <a:normAutofit/>
          </a:bodyPr>
          <a:lstStyle>
            <a:lvl1pPr indent="-228600" lvl="0" marL="457200" rtl="0" algn="l">
              <a:spcBef>
                <a:spcPts val="320"/>
              </a:spcBef>
              <a:spcAft>
                <a:spcPts val="0"/>
              </a:spcAft>
              <a:buClr>
                <a:srgbClr val="661616"/>
              </a:buClr>
              <a:buSzPts val="1600"/>
              <a:buNone/>
              <a:defRPr i="1" sz="1600">
                <a:solidFill>
                  <a:srgbClr val="661616"/>
                </a:solidFill>
                <a:latin typeface="Calibri"/>
                <a:ea typeface="Calibri"/>
                <a:cs typeface="Calibri"/>
                <a:sym typeface="Calibri"/>
              </a:defRPr>
            </a:lvl1pPr>
            <a:lvl2pPr indent="-228600" lvl="1" marL="914400" rtl="0" algn="l">
              <a:spcBef>
                <a:spcPts val="320"/>
              </a:spcBef>
              <a:spcAft>
                <a:spcPts val="0"/>
              </a:spcAft>
              <a:buClr>
                <a:srgbClr val="661616"/>
              </a:buClr>
              <a:buSzPts val="1600"/>
              <a:buNone/>
              <a:defRPr i="1" sz="1600">
                <a:solidFill>
                  <a:srgbClr val="661616"/>
                </a:solidFill>
                <a:latin typeface="Calibri"/>
                <a:ea typeface="Calibri"/>
                <a:cs typeface="Calibri"/>
                <a:sym typeface="Calibri"/>
              </a:defRPr>
            </a:lvl2pPr>
            <a:lvl3pPr indent="-228600" lvl="2" marL="1371600" rtl="0" algn="l">
              <a:spcBef>
                <a:spcPts val="320"/>
              </a:spcBef>
              <a:spcAft>
                <a:spcPts val="0"/>
              </a:spcAft>
              <a:buClr>
                <a:srgbClr val="661616"/>
              </a:buClr>
              <a:buSzPts val="1600"/>
              <a:buNone/>
              <a:defRPr i="1" sz="1600">
                <a:solidFill>
                  <a:srgbClr val="661616"/>
                </a:solidFill>
                <a:latin typeface="Calibri"/>
                <a:ea typeface="Calibri"/>
                <a:cs typeface="Calibri"/>
                <a:sym typeface="Calibri"/>
              </a:defRPr>
            </a:lvl3pPr>
            <a:lvl4pPr indent="-228600" lvl="3" marL="1828800" rtl="0" algn="l">
              <a:spcBef>
                <a:spcPts val="320"/>
              </a:spcBef>
              <a:spcAft>
                <a:spcPts val="0"/>
              </a:spcAft>
              <a:buClr>
                <a:srgbClr val="661616"/>
              </a:buClr>
              <a:buSzPts val="1600"/>
              <a:buNone/>
              <a:defRPr i="1" sz="1600">
                <a:solidFill>
                  <a:srgbClr val="661616"/>
                </a:solidFill>
                <a:latin typeface="Calibri"/>
                <a:ea typeface="Calibri"/>
                <a:cs typeface="Calibri"/>
                <a:sym typeface="Calibri"/>
              </a:defRPr>
            </a:lvl4pPr>
            <a:lvl5pPr indent="-228600" lvl="4" marL="2286000" rtl="0" algn="l">
              <a:spcBef>
                <a:spcPts val="320"/>
              </a:spcBef>
              <a:spcAft>
                <a:spcPts val="0"/>
              </a:spcAft>
              <a:buClr>
                <a:srgbClr val="661616"/>
              </a:buClr>
              <a:buSzPts val="1600"/>
              <a:buNone/>
              <a:defRPr i="1" sz="1600">
                <a:solidFill>
                  <a:srgbClr val="661616"/>
                </a:solidFill>
                <a:latin typeface="Calibri"/>
                <a:ea typeface="Calibri"/>
                <a:cs typeface="Calibri"/>
                <a:sym typeface="Calibri"/>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p:cSld name="제목 및 내용">
    <p:bg>
      <p:bgPr>
        <a:solidFill>
          <a:schemeClr val="lt1"/>
        </a:solidFill>
      </p:bgPr>
    </p:bg>
    <p:spTree>
      <p:nvGrpSpPr>
        <p:cNvPr id="97" name="Shape 97"/>
        <p:cNvGrpSpPr/>
        <p:nvPr/>
      </p:nvGrpSpPr>
      <p:grpSpPr>
        <a:xfrm>
          <a:off x="0" y="0"/>
          <a:ext cx="0" cy="0"/>
          <a:chOff x="0" y="0"/>
          <a:chExt cx="0" cy="0"/>
        </a:xfrm>
      </p:grpSpPr>
      <p:pic>
        <p:nvPicPr>
          <p:cNvPr id="98" name="Google Shape;98;p21"/>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99" name="Google Shape;99;p21"/>
          <p:cNvSpPr txBox="1"/>
          <p:nvPr>
            <p:ph idx="10" type="dt"/>
          </p:nvPr>
        </p:nvSpPr>
        <p:spPr>
          <a:xfrm>
            <a:off x="457200" y="4875626"/>
            <a:ext cx="2133600" cy="1653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21"/>
          <p:cNvSpPr txBox="1"/>
          <p:nvPr>
            <p:ph idx="11" type="ftr"/>
          </p:nvPr>
        </p:nvSpPr>
        <p:spPr>
          <a:xfrm>
            <a:off x="3124200" y="4875626"/>
            <a:ext cx="2895600" cy="1653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p21"/>
          <p:cNvSpPr txBox="1"/>
          <p:nvPr>
            <p:ph idx="12" type="sldNum"/>
          </p:nvPr>
        </p:nvSpPr>
        <p:spPr>
          <a:xfrm>
            <a:off x="6553200" y="4875626"/>
            <a:ext cx="2133600" cy="1653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rgbClr val="888888"/>
                </a:solidFill>
                <a:latin typeface="Calibri"/>
                <a:ea typeface="Calibri"/>
                <a:cs typeface="Calibri"/>
                <a:sym typeface="Calibri"/>
              </a:defRPr>
            </a:lvl1pPr>
            <a:lvl2pPr indent="0" lvl="1" marL="0" rtl="0" algn="r">
              <a:spcBef>
                <a:spcPts val="0"/>
              </a:spcBef>
              <a:buNone/>
              <a:defRPr sz="1200">
                <a:solidFill>
                  <a:srgbClr val="888888"/>
                </a:solidFill>
                <a:latin typeface="Calibri"/>
                <a:ea typeface="Calibri"/>
                <a:cs typeface="Calibri"/>
                <a:sym typeface="Calibri"/>
              </a:defRPr>
            </a:lvl2pPr>
            <a:lvl3pPr indent="0" lvl="2" marL="0" rtl="0" algn="r">
              <a:spcBef>
                <a:spcPts val="0"/>
              </a:spcBef>
              <a:buNone/>
              <a:defRPr sz="1200">
                <a:solidFill>
                  <a:srgbClr val="888888"/>
                </a:solidFill>
                <a:latin typeface="Calibri"/>
                <a:ea typeface="Calibri"/>
                <a:cs typeface="Calibri"/>
                <a:sym typeface="Calibri"/>
              </a:defRPr>
            </a:lvl3pPr>
            <a:lvl4pPr indent="0" lvl="3" marL="0" rtl="0" algn="r">
              <a:spcBef>
                <a:spcPts val="0"/>
              </a:spcBef>
              <a:buNone/>
              <a:defRPr sz="1200">
                <a:solidFill>
                  <a:srgbClr val="888888"/>
                </a:solidFill>
                <a:latin typeface="Calibri"/>
                <a:ea typeface="Calibri"/>
                <a:cs typeface="Calibri"/>
                <a:sym typeface="Calibri"/>
              </a:defRPr>
            </a:lvl4pPr>
            <a:lvl5pPr indent="0" lvl="4" marL="0" rtl="0" algn="r">
              <a:spcBef>
                <a:spcPts val="0"/>
              </a:spcBef>
              <a:buNone/>
              <a:defRPr sz="1200">
                <a:solidFill>
                  <a:srgbClr val="888888"/>
                </a:solidFill>
                <a:latin typeface="Calibri"/>
                <a:ea typeface="Calibri"/>
                <a:cs typeface="Calibri"/>
                <a:sym typeface="Calibri"/>
              </a:defRPr>
            </a:lvl5pPr>
            <a:lvl6pPr indent="0" lvl="5" marL="0" rtl="0" algn="r">
              <a:spcBef>
                <a:spcPts val="0"/>
              </a:spcBef>
              <a:buNone/>
              <a:defRPr sz="1200">
                <a:solidFill>
                  <a:srgbClr val="888888"/>
                </a:solidFill>
                <a:latin typeface="Calibri"/>
                <a:ea typeface="Calibri"/>
                <a:cs typeface="Calibri"/>
                <a:sym typeface="Calibri"/>
              </a:defRPr>
            </a:lvl6pPr>
            <a:lvl7pPr indent="0" lvl="6" marL="0" rtl="0" algn="r">
              <a:spcBef>
                <a:spcPts val="0"/>
              </a:spcBef>
              <a:buNone/>
              <a:defRPr sz="1200">
                <a:solidFill>
                  <a:srgbClr val="888888"/>
                </a:solidFill>
                <a:latin typeface="Calibri"/>
                <a:ea typeface="Calibri"/>
                <a:cs typeface="Calibri"/>
                <a:sym typeface="Calibri"/>
              </a:defRPr>
            </a:lvl7pPr>
            <a:lvl8pPr indent="0" lvl="7" marL="0" rtl="0" algn="r">
              <a:spcBef>
                <a:spcPts val="0"/>
              </a:spcBef>
              <a:buNone/>
              <a:defRPr sz="1200">
                <a:solidFill>
                  <a:srgbClr val="888888"/>
                </a:solidFill>
                <a:latin typeface="Calibri"/>
                <a:ea typeface="Calibri"/>
                <a:cs typeface="Calibri"/>
                <a:sym typeface="Calibri"/>
              </a:defRPr>
            </a:lvl8pPr>
            <a:lvl9pPr indent="0" lvl="8" marL="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21"/>
          <p:cNvSpPr txBox="1"/>
          <p:nvPr>
            <p:ph type="title"/>
          </p:nvPr>
        </p:nvSpPr>
        <p:spPr>
          <a:xfrm>
            <a:off x="755576" y="65215"/>
            <a:ext cx="7632900" cy="597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2500"/>
              <a:buFont typeface="Calibri"/>
              <a:buNone/>
              <a:defRPr b="1" sz="25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 name="Google Shape;103;p21"/>
          <p:cNvSpPr txBox="1"/>
          <p:nvPr>
            <p:ph idx="1" type="body"/>
          </p:nvPr>
        </p:nvSpPr>
        <p:spPr>
          <a:xfrm>
            <a:off x="747568" y="951570"/>
            <a:ext cx="7648800" cy="3834300"/>
          </a:xfrm>
          <a:prstGeom prst="rect">
            <a:avLst/>
          </a:prstGeom>
          <a:noFill/>
          <a:ln>
            <a:noFill/>
          </a:ln>
        </p:spPr>
        <p:txBody>
          <a:bodyPr anchorCtr="0" anchor="t" bIns="45700" lIns="91425" spcFirstLastPara="1" rIns="91425" wrap="square" tIns="45700">
            <a:normAutofit/>
          </a:bodyPr>
          <a:lstStyle>
            <a:lvl1pPr indent="-228600" lvl="0" marL="457200" rtl="0" algn="l">
              <a:spcBef>
                <a:spcPts val="320"/>
              </a:spcBef>
              <a:spcAft>
                <a:spcPts val="0"/>
              </a:spcAft>
              <a:buClr>
                <a:srgbClr val="3F3F3F"/>
              </a:buClr>
              <a:buSzPts val="1600"/>
              <a:buNone/>
              <a:defRPr i="1" sz="1600">
                <a:solidFill>
                  <a:srgbClr val="3F3F3F"/>
                </a:solidFill>
                <a:latin typeface="Calibri"/>
                <a:ea typeface="Calibri"/>
                <a:cs typeface="Calibri"/>
                <a:sym typeface="Calibri"/>
              </a:defRPr>
            </a:lvl1pPr>
            <a:lvl2pPr indent="-228600" lvl="1" marL="914400" rtl="0" algn="l">
              <a:spcBef>
                <a:spcPts val="320"/>
              </a:spcBef>
              <a:spcAft>
                <a:spcPts val="0"/>
              </a:spcAft>
              <a:buClr>
                <a:srgbClr val="3F3F3F"/>
              </a:buClr>
              <a:buSzPts val="1600"/>
              <a:buNone/>
              <a:defRPr i="1" sz="1600">
                <a:solidFill>
                  <a:srgbClr val="3F3F3F"/>
                </a:solidFill>
                <a:latin typeface="Calibri"/>
                <a:ea typeface="Calibri"/>
                <a:cs typeface="Calibri"/>
                <a:sym typeface="Calibri"/>
              </a:defRPr>
            </a:lvl2pPr>
            <a:lvl3pPr indent="-228600" lvl="2" marL="1371600" rtl="0" algn="l">
              <a:spcBef>
                <a:spcPts val="320"/>
              </a:spcBef>
              <a:spcAft>
                <a:spcPts val="0"/>
              </a:spcAft>
              <a:buClr>
                <a:srgbClr val="3F3F3F"/>
              </a:buClr>
              <a:buSzPts val="1600"/>
              <a:buNone/>
              <a:defRPr i="1" sz="1600">
                <a:solidFill>
                  <a:srgbClr val="3F3F3F"/>
                </a:solidFill>
                <a:latin typeface="Calibri"/>
                <a:ea typeface="Calibri"/>
                <a:cs typeface="Calibri"/>
                <a:sym typeface="Calibri"/>
              </a:defRPr>
            </a:lvl3pPr>
            <a:lvl4pPr indent="-228600" lvl="3" marL="1828800" rtl="0" algn="l">
              <a:spcBef>
                <a:spcPts val="320"/>
              </a:spcBef>
              <a:spcAft>
                <a:spcPts val="0"/>
              </a:spcAft>
              <a:buClr>
                <a:srgbClr val="3F3F3F"/>
              </a:buClr>
              <a:buSzPts val="1600"/>
              <a:buNone/>
              <a:defRPr i="1" sz="1600">
                <a:solidFill>
                  <a:srgbClr val="3F3F3F"/>
                </a:solidFill>
                <a:latin typeface="Calibri"/>
                <a:ea typeface="Calibri"/>
                <a:cs typeface="Calibri"/>
                <a:sym typeface="Calibri"/>
              </a:defRPr>
            </a:lvl4pPr>
            <a:lvl5pPr indent="-228600" lvl="4" marL="2286000" rtl="0" algn="l">
              <a:spcBef>
                <a:spcPts val="320"/>
              </a:spcBef>
              <a:spcAft>
                <a:spcPts val="0"/>
              </a:spcAft>
              <a:buClr>
                <a:srgbClr val="3F3F3F"/>
              </a:buClr>
              <a:buSzPts val="1600"/>
              <a:buNone/>
              <a:defRPr i="1" sz="1600">
                <a:solidFill>
                  <a:srgbClr val="3F3F3F"/>
                </a:solidFill>
                <a:latin typeface="Calibri"/>
                <a:ea typeface="Calibri"/>
                <a:cs typeface="Calibri"/>
                <a:sym typeface="Calibri"/>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사용자 지정 레이아웃">
  <p:cSld name="1_사용자 지정 레이아웃">
    <p:bg>
      <p:bgPr>
        <a:solidFill>
          <a:schemeClr val="lt1"/>
        </a:solidFill>
      </p:bgPr>
    </p:bg>
    <p:spTree>
      <p:nvGrpSpPr>
        <p:cNvPr id="104" name="Shape 104"/>
        <p:cNvGrpSpPr/>
        <p:nvPr/>
      </p:nvGrpSpPr>
      <p:grpSpPr>
        <a:xfrm>
          <a:off x="0" y="0"/>
          <a:ext cx="0" cy="0"/>
          <a:chOff x="0" y="0"/>
          <a:chExt cx="0" cy="0"/>
        </a:xfrm>
      </p:grpSpPr>
      <p:pic>
        <p:nvPicPr>
          <p:cNvPr id="105" name="Google Shape;105;p22"/>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106" name="Google Shape;106;p22"/>
          <p:cNvSpPr txBox="1"/>
          <p:nvPr>
            <p:ph idx="10" type="dt"/>
          </p:nvPr>
        </p:nvSpPr>
        <p:spPr>
          <a:xfrm>
            <a:off x="457200" y="4822047"/>
            <a:ext cx="2133600" cy="2193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22"/>
          <p:cNvSpPr txBox="1"/>
          <p:nvPr>
            <p:ph idx="11" type="ftr"/>
          </p:nvPr>
        </p:nvSpPr>
        <p:spPr>
          <a:xfrm>
            <a:off x="3124200" y="4822047"/>
            <a:ext cx="2895600" cy="2193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8" name="Google Shape;108;p22"/>
          <p:cNvSpPr txBox="1"/>
          <p:nvPr>
            <p:ph idx="12" type="sldNum"/>
          </p:nvPr>
        </p:nvSpPr>
        <p:spPr>
          <a:xfrm>
            <a:off x="6553200" y="4822047"/>
            <a:ext cx="2133600" cy="2193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09" name="Google Shape;109;p22"/>
          <p:cNvSpPr txBox="1"/>
          <p:nvPr>
            <p:ph type="ctrTitle"/>
          </p:nvPr>
        </p:nvSpPr>
        <p:spPr>
          <a:xfrm>
            <a:off x="1259632" y="1915296"/>
            <a:ext cx="6213900" cy="9915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hlink"/>
              </a:buClr>
              <a:buSzPts val="7000"/>
              <a:buFont typeface="Gulimche"/>
              <a:buNone/>
              <a:defRPr sz="70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3.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sp>
        <p:nvSpPr>
          <p:cNvPr id="69" name="Google Shape;69;p16"/>
          <p:cNvSpPr txBox="1"/>
          <p:nvPr>
            <p:ph type="title"/>
          </p:nvPr>
        </p:nvSpPr>
        <p:spPr>
          <a:xfrm>
            <a:off x="457200" y="14270"/>
            <a:ext cx="8229600" cy="597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000000"/>
              </a:buClr>
              <a:buSzPts val="3500"/>
              <a:buFont typeface="Malgun Gothic"/>
              <a:buNone/>
              <a:defRPr b="0" i="0" sz="3500" u="none" cap="none" strike="noStrike">
                <a:solidFill>
                  <a:srgbClr val="000000"/>
                </a:solidFill>
                <a:latin typeface="Malgun Gothic"/>
                <a:ea typeface="Malgun Gothic"/>
                <a:cs typeface="Malgun Gothic"/>
                <a:sym typeface="Malgun Gothic"/>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0" name="Google Shape;70;p16"/>
          <p:cNvSpPr txBox="1"/>
          <p:nvPr>
            <p:ph idx="1" type="body"/>
          </p:nvPr>
        </p:nvSpPr>
        <p:spPr>
          <a:xfrm>
            <a:off x="457200" y="796516"/>
            <a:ext cx="8229600" cy="3964800"/>
          </a:xfrm>
          <a:prstGeom prst="rect">
            <a:avLst/>
          </a:prstGeom>
          <a:noFill/>
          <a:ln>
            <a:noFill/>
          </a:ln>
        </p:spPr>
        <p:txBody>
          <a:bodyPr anchorCtr="0" anchor="t" bIns="45700" lIns="91425" spcFirstLastPara="1" rIns="91425" wrap="square" tIns="45700">
            <a:normAutofit/>
          </a:bodyPr>
          <a:lstStyle>
            <a:lvl1pPr indent="-387350" lvl="0" marL="457200" marR="0" rtl="0" algn="l">
              <a:spcBef>
                <a:spcPts val="500"/>
              </a:spcBef>
              <a:spcAft>
                <a:spcPts val="0"/>
              </a:spcAft>
              <a:buClr>
                <a:schemeClr val="dk1"/>
              </a:buClr>
              <a:buSzPts val="2500"/>
              <a:buFont typeface="Arial"/>
              <a:buChar char="•"/>
              <a:defRPr b="0" i="0" sz="2500" u="none" cap="none" strike="noStrike">
                <a:solidFill>
                  <a:schemeClr val="dk1"/>
                </a:solidFill>
                <a:latin typeface="Malgun Gothic"/>
                <a:ea typeface="Malgun Gothic"/>
                <a:cs typeface="Malgun Gothic"/>
                <a:sym typeface="Malgun Gothic"/>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Google Shape;71;p16"/>
          <p:cNvSpPr txBox="1"/>
          <p:nvPr>
            <p:ph idx="10" type="dt"/>
          </p:nvPr>
        </p:nvSpPr>
        <p:spPr>
          <a:xfrm>
            <a:off x="457200" y="4822047"/>
            <a:ext cx="2133600" cy="2193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6"/>
          <p:cNvSpPr txBox="1"/>
          <p:nvPr>
            <p:ph idx="11" type="ftr"/>
          </p:nvPr>
        </p:nvSpPr>
        <p:spPr>
          <a:xfrm>
            <a:off x="3124200" y="4822047"/>
            <a:ext cx="2895600" cy="2193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6"/>
          <p:cNvSpPr txBox="1"/>
          <p:nvPr>
            <p:ph idx="12" type="sldNum"/>
          </p:nvPr>
        </p:nvSpPr>
        <p:spPr>
          <a:xfrm>
            <a:off x="6553200" y="4822047"/>
            <a:ext cx="2133600" cy="2193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6.png"/><Relationship Id="rId6"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s://ertrack.net/api/"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ctrTitle"/>
          </p:nvPr>
        </p:nvSpPr>
        <p:spPr>
          <a:xfrm>
            <a:off x="3628575" y="1736675"/>
            <a:ext cx="3330600" cy="2414400"/>
          </a:xfrm>
          <a:prstGeom prst="rect">
            <a:avLst/>
          </a:prstGeom>
          <a:effectLst>
            <a:outerShdw rotWithShape="0" algn="bl">
              <a:srgbClr val="000000">
                <a:alpha val="44000"/>
              </a:srgbClr>
            </a:outerShdw>
          </a:effectLst>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i="1" lang="en" sz="4500">
                <a:latin typeface="Malgun Gothic"/>
                <a:ea typeface="Malgun Gothic"/>
                <a:cs typeface="Malgun Gothic"/>
                <a:sym typeface="Malgun Gothic"/>
              </a:rPr>
              <a:t>Urgent Healthcare Solutions</a:t>
            </a:r>
            <a:endParaRPr b="1" i="1" sz="4500">
              <a:latin typeface="Malgun Gothic"/>
              <a:ea typeface="Malgun Gothic"/>
              <a:cs typeface="Malgun Gothic"/>
              <a:sym typeface="Malgun Gothic"/>
            </a:endParaRPr>
          </a:p>
          <a:p>
            <a:pPr indent="0" lvl="0" marL="0" rtl="0" algn="l">
              <a:spcBef>
                <a:spcPts val="0"/>
              </a:spcBef>
              <a:spcAft>
                <a:spcPts val="0"/>
              </a:spcAft>
              <a:buNone/>
            </a:pPr>
            <a:r>
              <a:t/>
            </a:r>
            <a:endParaRPr b="1" i="1" sz="4700"/>
          </a:p>
        </p:txBody>
      </p:sp>
      <p:sp>
        <p:nvSpPr>
          <p:cNvPr id="115" name="Google Shape;115;p23"/>
          <p:cNvSpPr txBox="1"/>
          <p:nvPr/>
        </p:nvSpPr>
        <p:spPr>
          <a:xfrm>
            <a:off x="7265200" y="3944025"/>
            <a:ext cx="1798200" cy="1210800"/>
          </a:xfrm>
          <a:prstGeom prst="rect">
            <a:avLst/>
          </a:prstGeom>
          <a:noFill/>
          <a:ln>
            <a:noFill/>
          </a:ln>
        </p:spPr>
        <p:txBody>
          <a:bodyPr anchorCtr="0" anchor="t" bIns="91425" lIns="91425" spcFirstLastPara="1" rIns="91425" wrap="square" tIns="91425">
            <a:spAutoFit/>
          </a:bodyPr>
          <a:lstStyle/>
          <a:p>
            <a:pPr indent="0" lvl="0" marL="0" rtl="0" algn="r">
              <a:spcBef>
                <a:spcPts val="500"/>
              </a:spcBef>
              <a:spcAft>
                <a:spcPts val="0"/>
              </a:spcAft>
              <a:buClr>
                <a:schemeClr val="dk1"/>
              </a:buClr>
              <a:buSzPts val="1100"/>
              <a:buFont typeface="Arial"/>
              <a:buNone/>
            </a:pPr>
            <a:r>
              <a:rPr b="1" lang="en" sz="1000">
                <a:solidFill>
                  <a:schemeClr val="dk1"/>
                </a:solidFill>
              </a:rPr>
              <a:t>Group 17:</a:t>
            </a:r>
            <a:endParaRPr b="1" sz="1000">
              <a:solidFill>
                <a:schemeClr val="dk1"/>
              </a:solidFill>
            </a:endParaRPr>
          </a:p>
          <a:p>
            <a:pPr indent="0" lvl="0" marL="0" rtl="0" algn="r">
              <a:spcBef>
                <a:spcPts val="500"/>
              </a:spcBef>
              <a:spcAft>
                <a:spcPts val="0"/>
              </a:spcAft>
              <a:buClr>
                <a:schemeClr val="dk1"/>
              </a:buClr>
              <a:buSzPts val="1100"/>
              <a:buFont typeface="Arial"/>
              <a:buNone/>
            </a:pPr>
            <a:r>
              <a:rPr b="1" lang="en" sz="1000">
                <a:solidFill>
                  <a:schemeClr val="dk1"/>
                </a:solidFill>
              </a:rPr>
              <a:t>Anay Dutta</a:t>
            </a:r>
            <a:endParaRPr b="1" sz="1000">
              <a:solidFill>
                <a:schemeClr val="dk1"/>
              </a:solidFill>
            </a:endParaRPr>
          </a:p>
          <a:p>
            <a:pPr indent="0" lvl="0" marL="0" rtl="0" algn="r">
              <a:spcBef>
                <a:spcPts val="500"/>
              </a:spcBef>
              <a:spcAft>
                <a:spcPts val="0"/>
              </a:spcAft>
              <a:buClr>
                <a:schemeClr val="dk1"/>
              </a:buClr>
              <a:buSzPts val="1100"/>
              <a:buFont typeface="Arial"/>
              <a:buNone/>
            </a:pPr>
            <a:r>
              <a:rPr b="1" lang="en" sz="1000">
                <a:solidFill>
                  <a:schemeClr val="dk1"/>
                </a:solidFill>
              </a:rPr>
              <a:t>Anisha Vijayan</a:t>
            </a:r>
            <a:endParaRPr b="1" sz="1000">
              <a:solidFill>
                <a:schemeClr val="dk1"/>
              </a:solidFill>
            </a:endParaRPr>
          </a:p>
          <a:p>
            <a:pPr indent="0" lvl="0" marL="0" rtl="0" algn="r">
              <a:spcBef>
                <a:spcPts val="500"/>
              </a:spcBef>
              <a:spcAft>
                <a:spcPts val="0"/>
              </a:spcAft>
              <a:buClr>
                <a:schemeClr val="dk1"/>
              </a:buClr>
              <a:buSzPts val="1100"/>
              <a:buFont typeface="Arial"/>
              <a:buNone/>
            </a:pPr>
            <a:r>
              <a:rPr b="1" lang="en" sz="1000">
                <a:solidFill>
                  <a:schemeClr val="dk1"/>
                </a:solidFill>
              </a:rPr>
              <a:t>Saloni Kataria</a:t>
            </a:r>
            <a:endParaRPr b="1" sz="1000">
              <a:solidFill>
                <a:schemeClr val="dk1"/>
              </a:solidFill>
            </a:endParaRPr>
          </a:p>
          <a:p>
            <a:pPr indent="0" lvl="0" marL="0" rtl="0" algn="r">
              <a:spcBef>
                <a:spcPts val="500"/>
              </a:spcBef>
              <a:spcAft>
                <a:spcPts val="0"/>
              </a:spcAft>
              <a:buClr>
                <a:schemeClr val="dk1"/>
              </a:buClr>
              <a:buSzPts val="1100"/>
              <a:buFont typeface="Arial"/>
              <a:buNone/>
            </a:pPr>
            <a:r>
              <a:rPr b="1" lang="en" sz="1000">
                <a:solidFill>
                  <a:schemeClr val="dk1"/>
                </a:solidFill>
              </a:rPr>
              <a:t>Sravya Chouta</a:t>
            </a:r>
            <a:endParaRPr b="1" sz="1000"/>
          </a:p>
        </p:txBody>
      </p:sp>
      <p:pic>
        <p:nvPicPr>
          <p:cNvPr id="116" name="Google Shape;116;p23"/>
          <p:cNvPicPr preferRelativeResize="0"/>
          <p:nvPr/>
        </p:nvPicPr>
        <p:blipFill>
          <a:blip r:embed="rId3">
            <a:alphaModFix/>
          </a:blip>
          <a:stretch>
            <a:fillRect/>
          </a:stretch>
        </p:blipFill>
        <p:spPr>
          <a:xfrm>
            <a:off x="6959175" y="92125"/>
            <a:ext cx="2104225" cy="2024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755576" y="65215"/>
            <a:ext cx="7632900" cy="59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300"/>
              <a:t>Next Steps</a:t>
            </a:r>
            <a:endParaRPr sz="3300"/>
          </a:p>
        </p:txBody>
      </p:sp>
      <p:sp>
        <p:nvSpPr>
          <p:cNvPr id="204" name="Google Shape;204;p32"/>
          <p:cNvSpPr txBox="1"/>
          <p:nvPr>
            <p:ph idx="1" type="body"/>
          </p:nvPr>
        </p:nvSpPr>
        <p:spPr>
          <a:xfrm>
            <a:off x="747568" y="951570"/>
            <a:ext cx="7648800" cy="3834300"/>
          </a:xfrm>
          <a:prstGeom prst="rect">
            <a:avLst/>
          </a:prstGeom>
        </p:spPr>
        <p:txBody>
          <a:bodyPr anchorCtr="0" anchor="t" bIns="45700" lIns="91425" spcFirstLastPara="1" rIns="91425" wrap="square" tIns="45700">
            <a:normAutofit/>
          </a:bodyPr>
          <a:lstStyle/>
          <a:p>
            <a:pPr indent="-342900" lvl="0" marL="457200" rtl="0" algn="l">
              <a:spcBef>
                <a:spcPts val="0"/>
              </a:spcBef>
              <a:spcAft>
                <a:spcPts val="0"/>
              </a:spcAft>
              <a:buClr>
                <a:schemeClr val="dk1"/>
              </a:buClr>
              <a:buSzPts val="1800"/>
              <a:buChar char="●"/>
            </a:pPr>
            <a:r>
              <a:rPr b="1" i="0" lang="en">
                <a:solidFill>
                  <a:schemeClr val="dk1"/>
                </a:solidFill>
                <a:latin typeface="Arial"/>
                <a:ea typeface="Arial"/>
                <a:cs typeface="Arial"/>
                <a:sym typeface="Arial"/>
              </a:rPr>
              <a:t>Phase II:</a:t>
            </a:r>
            <a:r>
              <a:rPr i="0" lang="en">
                <a:solidFill>
                  <a:schemeClr val="dk1"/>
                </a:solidFill>
                <a:latin typeface="Arial"/>
                <a:ea typeface="Arial"/>
                <a:cs typeface="Arial"/>
                <a:sym typeface="Arial"/>
              </a:rPr>
              <a:t> </a:t>
            </a:r>
            <a:r>
              <a:rPr i="0" lang="en">
                <a:solidFill>
                  <a:schemeClr val="dk1"/>
                </a:solidFill>
                <a:latin typeface="Arial"/>
                <a:ea typeface="Arial"/>
                <a:cs typeface="Arial"/>
                <a:sym typeface="Arial"/>
              </a:rPr>
              <a:t>Optimization of the Application</a:t>
            </a:r>
            <a:endParaRPr i="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Nunito"/>
              <a:buChar char="●"/>
            </a:pPr>
            <a:r>
              <a:rPr b="1" i="0" lang="en">
                <a:solidFill>
                  <a:schemeClr val="dk1"/>
                </a:solidFill>
                <a:latin typeface="Arial"/>
                <a:ea typeface="Arial"/>
                <a:cs typeface="Arial"/>
                <a:sym typeface="Arial"/>
              </a:rPr>
              <a:t>Phase II: </a:t>
            </a:r>
            <a:r>
              <a:rPr i="0" lang="en">
                <a:solidFill>
                  <a:schemeClr val="dk1"/>
                </a:solidFill>
                <a:latin typeface="Arial"/>
                <a:ea typeface="Arial"/>
                <a:cs typeface="Arial"/>
                <a:sym typeface="Arial"/>
              </a:rPr>
              <a:t>Continued testing and development of the APK file on device</a:t>
            </a:r>
            <a:endParaRPr i="0">
              <a:solidFill>
                <a:schemeClr val="dk1"/>
              </a:solidFill>
              <a:latin typeface="Arial"/>
              <a:ea typeface="Arial"/>
              <a:cs typeface="Arial"/>
              <a:sym typeface="Arial"/>
            </a:endParaRPr>
          </a:p>
          <a:p>
            <a:pPr indent="-342900" lvl="0" marL="457200" rtl="0" algn="just">
              <a:lnSpc>
                <a:spcPct val="115000"/>
              </a:lnSpc>
              <a:spcBef>
                <a:spcPts val="0"/>
              </a:spcBef>
              <a:spcAft>
                <a:spcPts val="0"/>
              </a:spcAft>
              <a:buClr>
                <a:schemeClr val="dk1"/>
              </a:buClr>
              <a:buSzPts val="1800"/>
              <a:buChar char="●"/>
            </a:pPr>
            <a:r>
              <a:rPr i="0" lang="en">
                <a:solidFill>
                  <a:schemeClr val="dk1"/>
                </a:solidFill>
                <a:latin typeface="Arial"/>
                <a:ea typeface="Arial"/>
                <a:cs typeface="Arial"/>
                <a:sym typeface="Arial"/>
              </a:rPr>
              <a:t>Enhance the visual aspect of the application</a:t>
            </a:r>
            <a:endParaRPr i="0">
              <a:solidFill>
                <a:schemeClr val="dk1"/>
              </a:solidFill>
              <a:latin typeface="Arial"/>
              <a:ea typeface="Arial"/>
              <a:cs typeface="Arial"/>
              <a:sym typeface="Arial"/>
            </a:endParaRPr>
          </a:p>
          <a:p>
            <a:pPr indent="-342900" lvl="0" marL="457200" rtl="0" algn="just">
              <a:lnSpc>
                <a:spcPct val="115000"/>
              </a:lnSpc>
              <a:spcBef>
                <a:spcPts val="0"/>
              </a:spcBef>
              <a:spcAft>
                <a:spcPts val="0"/>
              </a:spcAft>
              <a:buClr>
                <a:schemeClr val="dk1"/>
              </a:buClr>
              <a:buSzPts val="1800"/>
              <a:buChar char="●"/>
            </a:pPr>
            <a:r>
              <a:rPr i="0" lang="en">
                <a:solidFill>
                  <a:schemeClr val="dk1"/>
                </a:solidFill>
                <a:latin typeface="Arial"/>
                <a:ea typeface="Arial"/>
                <a:cs typeface="Arial"/>
                <a:sym typeface="Arial"/>
              </a:rPr>
              <a:t>Add more aspects like </a:t>
            </a:r>
            <a:endParaRPr i="0">
              <a:solidFill>
                <a:schemeClr val="dk1"/>
              </a:solidFill>
              <a:latin typeface="Arial"/>
              <a:ea typeface="Arial"/>
              <a:cs typeface="Arial"/>
              <a:sym typeface="Arial"/>
            </a:endParaRPr>
          </a:p>
          <a:p>
            <a:pPr indent="-317500" lvl="1" marL="914400" rtl="0" algn="just">
              <a:lnSpc>
                <a:spcPct val="115000"/>
              </a:lnSpc>
              <a:spcBef>
                <a:spcPts val="0"/>
              </a:spcBef>
              <a:spcAft>
                <a:spcPts val="0"/>
              </a:spcAft>
              <a:buClr>
                <a:schemeClr val="dk2"/>
              </a:buClr>
              <a:buSzPts val="1400"/>
              <a:buChar char="○"/>
            </a:pPr>
            <a:r>
              <a:rPr i="0" lang="en">
                <a:solidFill>
                  <a:schemeClr val="dk1"/>
                </a:solidFill>
                <a:latin typeface="Arial"/>
                <a:ea typeface="Arial"/>
                <a:cs typeface="Arial"/>
                <a:sym typeface="Arial"/>
              </a:rPr>
              <a:t>Links to the facilities, </a:t>
            </a:r>
            <a:endParaRPr i="0">
              <a:solidFill>
                <a:schemeClr val="dk1"/>
              </a:solidFill>
              <a:latin typeface="Arial"/>
              <a:ea typeface="Arial"/>
              <a:cs typeface="Arial"/>
              <a:sym typeface="Arial"/>
            </a:endParaRPr>
          </a:p>
          <a:p>
            <a:pPr indent="-317500" lvl="1" marL="914400" rtl="0" algn="just">
              <a:lnSpc>
                <a:spcPct val="115000"/>
              </a:lnSpc>
              <a:spcBef>
                <a:spcPts val="0"/>
              </a:spcBef>
              <a:spcAft>
                <a:spcPts val="0"/>
              </a:spcAft>
              <a:buClr>
                <a:schemeClr val="dk2"/>
              </a:buClr>
              <a:buSzPts val="1400"/>
              <a:buChar char="○"/>
            </a:pPr>
            <a:r>
              <a:rPr i="0" lang="en">
                <a:solidFill>
                  <a:schemeClr val="dk1"/>
                </a:solidFill>
                <a:latin typeface="Arial"/>
                <a:ea typeface="Arial"/>
                <a:cs typeface="Arial"/>
                <a:sym typeface="Arial"/>
              </a:rPr>
              <a:t>Booking an Uber from the App, </a:t>
            </a:r>
            <a:endParaRPr i="0">
              <a:solidFill>
                <a:schemeClr val="dk1"/>
              </a:solidFill>
              <a:latin typeface="Arial"/>
              <a:ea typeface="Arial"/>
              <a:cs typeface="Arial"/>
              <a:sym typeface="Arial"/>
            </a:endParaRPr>
          </a:p>
          <a:p>
            <a:pPr indent="-317500" lvl="1" marL="914400" rtl="0" algn="just">
              <a:lnSpc>
                <a:spcPct val="115000"/>
              </a:lnSpc>
              <a:spcBef>
                <a:spcPts val="0"/>
              </a:spcBef>
              <a:spcAft>
                <a:spcPts val="0"/>
              </a:spcAft>
              <a:buClr>
                <a:schemeClr val="dk2"/>
              </a:buClr>
              <a:buSzPts val="1400"/>
              <a:buChar char="○"/>
            </a:pPr>
            <a:r>
              <a:rPr i="0" lang="en">
                <a:solidFill>
                  <a:schemeClr val="dk1"/>
                </a:solidFill>
                <a:latin typeface="Arial"/>
                <a:ea typeface="Arial"/>
                <a:cs typeface="Arial"/>
                <a:sym typeface="Arial"/>
              </a:rPr>
              <a:t>Insurances covered by each facility,</a:t>
            </a:r>
            <a:endParaRPr i="0">
              <a:solidFill>
                <a:schemeClr val="dk1"/>
              </a:solidFill>
              <a:latin typeface="Arial"/>
              <a:ea typeface="Arial"/>
              <a:cs typeface="Arial"/>
              <a:sym typeface="Arial"/>
            </a:endParaRPr>
          </a:p>
          <a:p>
            <a:pPr indent="-317500" lvl="1" marL="914400" rtl="0" algn="just">
              <a:lnSpc>
                <a:spcPct val="115000"/>
              </a:lnSpc>
              <a:spcBef>
                <a:spcPts val="0"/>
              </a:spcBef>
              <a:spcAft>
                <a:spcPts val="0"/>
              </a:spcAft>
              <a:buClr>
                <a:schemeClr val="dk2"/>
              </a:buClr>
              <a:buSzPts val="1400"/>
              <a:buChar char="○"/>
            </a:pPr>
            <a:r>
              <a:rPr i="0" lang="en">
                <a:solidFill>
                  <a:schemeClr val="dk1"/>
                </a:solidFill>
                <a:latin typeface="Arial"/>
                <a:ea typeface="Arial"/>
                <a:cs typeface="Arial"/>
                <a:sym typeface="Arial"/>
              </a:rPr>
              <a:t>Services covered by each facility</a:t>
            </a:r>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755576" y="65215"/>
            <a:ext cx="7632900" cy="59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300"/>
              <a:t>Conclusion</a:t>
            </a:r>
            <a:endParaRPr sz="3300"/>
          </a:p>
        </p:txBody>
      </p:sp>
      <p:sp>
        <p:nvSpPr>
          <p:cNvPr id="210" name="Google Shape;210;p33"/>
          <p:cNvSpPr txBox="1"/>
          <p:nvPr>
            <p:ph idx="1" type="body"/>
          </p:nvPr>
        </p:nvSpPr>
        <p:spPr>
          <a:xfrm>
            <a:off x="747568" y="951570"/>
            <a:ext cx="7648800" cy="3834300"/>
          </a:xfrm>
          <a:prstGeom prst="rect">
            <a:avLst/>
          </a:prstGeom>
        </p:spPr>
        <p:txBody>
          <a:bodyPr anchorCtr="0" anchor="t" bIns="45700" lIns="91425" spcFirstLastPara="1" rIns="91425" wrap="square" tIns="45700">
            <a:normAutofit lnSpcReduction="10000"/>
          </a:bodyPr>
          <a:lstStyle/>
          <a:p>
            <a:pPr indent="-336550" lvl="0" marL="457200" rtl="0" algn="l">
              <a:spcBef>
                <a:spcPts val="320"/>
              </a:spcBef>
              <a:spcAft>
                <a:spcPts val="0"/>
              </a:spcAft>
              <a:buClr>
                <a:schemeClr val="dk1"/>
              </a:buClr>
              <a:buSzPts val="1700"/>
              <a:buFont typeface="Arial"/>
              <a:buChar char="●"/>
            </a:pPr>
            <a:r>
              <a:rPr i="0" lang="en" sz="1700">
                <a:solidFill>
                  <a:schemeClr val="dk1"/>
                </a:solidFill>
                <a:latin typeface="Arial"/>
                <a:ea typeface="Arial"/>
                <a:cs typeface="Arial"/>
                <a:sym typeface="Arial"/>
              </a:rPr>
              <a:t>No existing solution for finding wait times at urgent care facilities during emergency situations</a:t>
            </a:r>
            <a:endParaRPr i="0" sz="1700">
              <a:solidFill>
                <a:schemeClr val="dk1"/>
              </a:solidFill>
              <a:latin typeface="Arial"/>
              <a:ea typeface="Arial"/>
              <a:cs typeface="Arial"/>
              <a:sym typeface="Arial"/>
            </a:endParaRPr>
          </a:p>
          <a:p>
            <a:pPr indent="-336550" lvl="0" marL="457200" rtl="0" algn="l">
              <a:spcBef>
                <a:spcPts val="1000"/>
              </a:spcBef>
              <a:spcAft>
                <a:spcPts val="0"/>
              </a:spcAft>
              <a:buClr>
                <a:schemeClr val="dk1"/>
              </a:buClr>
              <a:buSzPts val="1700"/>
              <a:buFont typeface="Arial"/>
              <a:buChar char="●"/>
            </a:pPr>
            <a:r>
              <a:rPr i="0" lang="en" sz="1700">
                <a:solidFill>
                  <a:schemeClr val="dk1"/>
                </a:solidFill>
                <a:latin typeface="Arial"/>
                <a:ea typeface="Arial"/>
                <a:cs typeface="Arial"/>
                <a:sym typeface="Arial"/>
              </a:rPr>
              <a:t>Incorporated multiple data sources like ERTrack.net, OSRM, Geopy to build a solution based on the </a:t>
            </a:r>
            <a:r>
              <a:rPr i="0" lang="en" sz="1700">
                <a:solidFill>
                  <a:schemeClr val="dk1"/>
                </a:solidFill>
                <a:latin typeface="Arial"/>
                <a:ea typeface="Arial"/>
                <a:cs typeface="Arial"/>
                <a:sym typeface="Arial"/>
              </a:rPr>
              <a:t>hospital waiting time, distance, and estimated time to arrival</a:t>
            </a:r>
            <a:endParaRPr i="0" sz="1700">
              <a:solidFill>
                <a:schemeClr val="dk1"/>
              </a:solidFill>
              <a:latin typeface="Arial"/>
              <a:ea typeface="Arial"/>
              <a:cs typeface="Arial"/>
              <a:sym typeface="Arial"/>
            </a:endParaRPr>
          </a:p>
          <a:p>
            <a:pPr indent="-336550" lvl="0" marL="457200" rtl="0" algn="l">
              <a:spcBef>
                <a:spcPts val="1000"/>
              </a:spcBef>
              <a:spcAft>
                <a:spcPts val="0"/>
              </a:spcAft>
              <a:buClr>
                <a:schemeClr val="dk1"/>
              </a:buClr>
              <a:buSzPts val="1700"/>
              <a:buFont typeface="Arial"/>
              <a:buChar char="●"/>
            </a:pPr>
            <a:r>
              <a:rPr i="0" lang="en" sz="1700">
                <a:solidFill>
                  <a:schemeClr val="dk1"/>
                </a:solidFill>
                <a:latin typeface="Arial"/>
                <a:ea typeface="Arial"/>
                <a:cs typeface="Arial"/>
                <a:sym typeface="Arial"/>
              </a:rPr>
              <a:t>Built a Mobile Application ‘URGENT’ which gives out nearest and lowest wait time facilities based on users location</a:t>
            </a:r>
            <a:endParaRPr i="0" sz="1700">
              <a:solidFill>
                <a:schemeClr val="dk1"/>
              </a:solidFill>
              <a:latin typeface="Arial"/>
              <a:ea typeface="Arial"/>
              <a:cs typeface="Arial"/>
              <a:sym typeface="Arial"/>
            </a:endParaRPr>
          </a:p>
          <a:p>
            <a:pPr indent="-336550" lvl="0" marL="457200" rtl="0" algn="l">
              <a:spcBef>
                <a:spcPts val="1000"/>
              </a:spcBef>
              <a:spcAft>
                <a:spcPts val="0"/>
              </a:spcAft>
              <a:buClr>
                <a:schemeClr val="dk1"/>
              </a:buClr>
              <a:buSzPts val="1700"/>
              <a:buFont typeface="Arial"/>
              <a:buChar char="●"/>
            </a:pPr>
            <a:r>
              <a:rPr i="0" lang="en" sz="1700">
                <a:solidFill>
                  <a:schemeClr val="dk1"/>
                </a:solidFill>
                <a:latin typeface="Arial"/>
                <a:ea typeface="Arial"/>
                <a:cs typeface="Arial"/>
                <a:sym typeface="Arial"/>
              </a:rPr>
              <a:t>Up-and-coming: Continued enhancements and testing of the application</a:t>
            </a:r>
            <a:endParaRPr i="0" sz="1700">
              <a:solidFill>
                <a:schemeClr val="dk1"/>
              </a:solidFill>
              <a:latin typeface="Arial"/>
              <a:ea typeface="Arial"/>
              <a:cs typeface="Arial"/>
              <a:sym typeface="Arial"/>
            </a:endParaRPr>
          </a:p>
          <a:p>
            <a:pPr indent="-336550" lvl="1" marL="914400" rtl="0" algn="l">
              <a:spcBef>
                <a:spcPts val="1000"/>
              </a:spcBef>
              <a:spcAft>
                <a:spcPts val="0"/>
              </a:spcAft>
              <a:buClr>
                <a:schemeClr val="dk1"/>
              </a:buClr>
              <a:buSzPts val="1700"/>
              <a:buFont typeface="Arial"/>
              <a:buChar char="○"/>
            </a:pPr>
            <a:r>
              <a:rPr i="0" lang="en" sz="1700">
                <a:solidFill>
                  <a:schemeClr val="dk1"/>
                </a:solidFill>
                <a:latin typeface="Arial"/>
                <a:ea typeface="Arial"/>
                <a:cs typeface="Arial"/>
                <a:sym typeface="Arial"/>
              </a:rPr>
              <a:t>Fixing APK file</a:t>
            </a:r>
            <a:endParaRPr i="0" sz="1700">
              <a:solidFill>
                <a:schemeClr val="dk1"/>
              </a:solidFill>
              <a:latin typeface="Arial"/>
              <a:ea typeface="Arial"/>
              <a:cs typeface="Arial"/>
              <a:sym typeface="Arial"/>
            </a:endParaRPr>
          </a:p>
          <a:p>
            <a:pPr indent="-336550" lvl="1" marL="914400" rtl="0" algn="l">
              <a:spcBef>
                <a:spcPts val="1000"/>
              </a:spcBef>
              <a:spcAft>
                <a:spcPts val="0"/>
              </a:spcAft>
              <a:buClr>
                <a:schemeClr val="dk1"/>
              </a:buClr>
              <a:buSzPts val="1700"/>
              <a:buFont typeface="Arial"/>
              <a:buChar char="○"/>
            </a:pPr>
            <a:r>
              <a:rPr i="0" lang="en" sz="1700">
                <a:solidFill>
                  <a:schemeClr val="dk1"/>
                </a:solidFill>
                <a:latin typeface="Arial"/>
                <a:ea typeface="Arial"/>
                <a:cs typeface="Arial"/>
                <a:sym typeface="Arial"/>
              </a:rPr>
              <a:t>Optimization of the Application</a:t>
            </a:r>
            <a:endParaRPr i="0" sz="1700">
              <a:solidFill>
                <a:schemeClr val="dk1"/>
              </a:solidFill>
              <a:latin typeface="Arial"/>
              <a:ea typeface="Arial"/>
              <a:cs typeface="Arial"/>
              <a:sym typeface="Arial"/>
            </a:endParaRPr>
          </a:p>
          <a:p>
            <a:pPr indent="-336550" lvl="1" marL="914400" rtl="0" algn="l">
              <a:spcBef>
                <a:spcPts val="1000"/>
              </a:spcBef>
              <a:spcAft>
                <a:spcPts val="1000"/>
              </a:spcAft>
              <a:buClr>
                <a:schemeClr val="dk1"/>
              </a:buClr>
              <a:buSzPts val="1700"/>
              <a:buFont typeface="Arial"/>
              <a:buChar char="○"/>
            </a:pPr>
            <a:r>
              <a:rPr i="0" lang="en" sz="1700">
                <a:solidFill>
                  <a:schemeClr val="dk1"/>
                </a:solidFill>
                <a:latin typeface="Arial"/>
                <a:ea typeface="Arial"/>
                <a:cs typeface="Arial"/>
                <a:sym typeface="Arial"/>
              </a:rPr>
              <a:t>Visual Enhancements</a:t>
            </a:r>
            <a:endParaRPr i="0" sz="17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ctrTitle"/>
          </p:nvPr>
        </p:nvSpPr>
        <p:spPr>
          <a:xfrm>
            <a:off x="4579640" y="2409732"/>
            <a:ext cx="4298100" cy="1404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nvSpPr>
        <p:spPr>
          <a:xfrm>
            <a:off x="3400371" y="843558"/>
            <a:ext cx="23043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000">
                <a:solidFill>
                  <a:schemeClr val="lt1"/>
                </a:solidFill>
                <a:latin typeface="Calibri"/>
                <a:ea typeface="Calibri"/>
                <a:cs typeface="Calibri"/>
                <a:sym typeface="Calibri"/>
              </a:rPr>
              <a:t>CONTENTS</a:t>
            </a:r>
            <a:endParaRPr b="1" sz="3000">
              <a:solidFill>
                <a:schemeClr val="lt1"/>
              </a:solidFill>
              <a:latin typeface="Calibri"/>
              <a:ea typeface="Calibri"/>
              <a:cs typeface="Calibri"/>
              <a:sym typeface="Calibri"/>
            </a:endParaRPr>
          </a:p>
        </p:txBody>
      </p:sp>
      <p:grpSp>
        <p:nvGrpSpPr>
          <p:cNvPr id="122" name="Google Shape;122;p24"/>
          <p:cNvGrpSpPr/>
          <p:nvPr/>
        </p:nvGrpSpPr>
        <p:grpSpPr>
          <a:xfrm>
            <a:off x="2771799" y="2165878"/>
            <a:ext cx="3384947" cy="477065"/>
            <a:chOff x="615103" y="1476065"/>
            <a:chExt cx="3384947" cy="617400"/>
          </a:xfrm>
        </p:grpSpPr>
        <p:sp>
          <p:nvSpPr>
            <p:cNvPr id="123" name="Google Shape;123;p24"/>
            <p:cNvSpPr txBox="1"/>
            <p:nvPr/>
          </p:nvSpPr>
          <p:spPr>
            <a:xfrm>
              <a:off x="1047150" y="1585575"/>
              <a:ext cx="2952900" cy="398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
                  <a:solidFill>
                    <a:srgbClr val="661616"/>
                  </a:solidFill>
                  <a:latin typeface="Calibri"/>
                  <a:ea typeface="Calibri"/>
                  <a:cs typeface="Calibri"/>
                  <a:sym typeface="Calibri"/>
                </a:rPr>
                <a:t>Project Overview</a:t>
              </a:r>
              <a:endParaRPr/>
            </a:p>
          </p:txBody>
        </p:sp>
        <p:sp>
          <p:nvSpPr>
            <p:cNvPr id="124" name="Google Shape;124;p24"/>
            <p:cNvSpPr txBox="1"/>
            <p:nvPr/>
          </p:nvSpPr>
          <p:spPr>
            <a:xfrm>
              <a:off x="615103" y="1476065"/>
              <a:ext cx="508500" cy="617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500">
                  <a:solidFill>
                    <a:srgbClr val="661616"/>
                  </a:solidFill>
                  <a:latin typeface="Calibri"/>
                  <a:ea typeface="Calibri"/>
                  <a:cs typeface="Calibri"/>
                  <a:sym typeface="Calibri"/>
                </a:rPr>
                <a:t>01</a:t>
              </a:r>
              <a:endParaRPr b="1" sz="2500">
                <a:solidFill>
                  <a:srgbClr val="661616"/>
                </a:solidFill>
                <a:latin typeface="Calibri"/>
                <a:ea typeface="Calibri"/>
                <a:cs typeface="Calibri"/>
                <a:sym typeface="Calibri"/>
              </a:endParaRPr>
            </a:p>
          </p:txBody>
        </p:sp>
      </p:grpSp>
      <p:grpSp>
        <p:nvGrpSpPr>
          <p:cNvPr id="125" name="Google Shape;125;p24"/>
          <p:cNvGrpSpPr/>
          <p:nvPr/>
        </p:nvGrpSpPr>
        <p:grpSpPr>
          <a:xfrm>
            <a:off x="2771799" y="2566132"/>
            <a:ext cx="3387547" cy="477351"/>
            <a:chOff x="615103" y="1569865"/>
            <a:chExt cx="3387547" cy="304200"/>
          </a:xfrm>
        </p:grpSpPr>
        <p:sp>
          <p:nvSpPr>
            <p:cNvPr id="126" name="Google Shape;126;p24"/>
            <p:cNvSpPr txBox="1"/>
            <p:nvPr/>
          </p:nvSpPr>
          <p:spPr>
            <a:xfrm>
              <a:off x="1049750" y="1634369"/>
              <a:ext cx="2952900" cy="196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
                  <a:solidFill>
                    <a:srgbClr val="661616"/>
                  </a:solidFill>
                  <a:latin typeface="Calibri"/>
                  <a:ea typeface="Calibri"/>
                  <a:cs typeface="Calibri"/>
                  <a:sym typeface="Calibri"/>
                </a:rPr>
                <a:t>Project Scope</a:t>
              </a:r>
              <a:endParaRPr/>
            </a:p>
          </p:txBody>
        </p:sp>
        <p:sp>
          <p:nvSpPr>
            <p:cNvPr id="127" name="Google Shape;127;p24"/>
            <p:cNvSpPr txBox="1"/>
            <p:nvPr/>
          </p:nvSpPr>
          <p:spPr>
            <a:xfrm>
              <a:off x="615103" y="1569865"/>
              <a:ext cx="508500" cy="304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500">
                  <a:solidFill>
                    <a:srgbClr val="661616"/>
                  </a:solidFill>
                  <a:latin typeface="Calibri"/>
                  <a:ea typeface="Calibri"/>
                  <a:cs typeface="Calibri"/>
                  <a:sym typeface="Calibri"/>
                </a:rPr>
                <a:t>02</a:t>
              </a:r>
              <a:endParaRPr b="1" sz="2500">
                <a:solidFill>
                  <a:srgbClr val="661616"/>
                </a:solidFill>
                <a:latin typeface="Calibri"/>
                <a:ea typeface="Calibri"/>
                <a:cs typeface="Calibri"/>
                <a:sym typeface="Calibri"/>
              </a:endParaRPr>
            </a:p>
          </p:txBody>
        </p:sp>
      </p:grpSp>
      <p:grpSp>
        <p:nvGrpSpPr>
          <p:cNvPr id="128" name="Google Shape;128;p24"/>
          <p:cNvGrpSpPr/>
          <p:nvPr/>
        </p:nvGrpSpPr>
        <p:grpSpPr>
          <a:xfrm>
            <a:off x="2771799" y="2999628"/>
            <a:ext cx="3387547" cy="477301"/>
            <a:chOff x="615103" y="1569865"/>
            <a:chExt cx="3387547" cy="290400"/>
          </a:xfrm>
        </p:grpSpPr>
        <p:sp>
          <p:nvSpPr>
            <p:cNvPr id="129" name="Google Shape;129;p24"/>
            <p:cNvSpPr txBox="1"/>
            <p:nvPr/>
          </p:nvSpPr>
          <p:spPr>
            <a:xfrm>
              <a:off x="1049750" y="1609208"/>
              <a:ext cx="2952900" cy="18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a:solidFill>
                    <a:srgbClr val="661616"/>
                  </a:solidFill>
                  <a:latin typeface="Calibri"/>
                  <a:ea typeface="Calibri"/>
                  <a:cs typeface="Calibri"/>
                  <a:sym typeface="Calibri"/>
                </a:rPr>
                <a:t>Solution</a:t>
              </a:r>
              <a:endParaRPr/>
            </a:p>
          </p:txBody>
        </p:sp>
        <p:sp>
          <p:nvSpPr>
            <p:cNvPr id="130" name="Google Shape;130;p24"/>
            <p:cNvSpPr txBox="1"/>
            <p:nvPr/>
          </p:nvSpPr>
          <p:spPr>
            <a:xfrm>
              <a:off x="615103" y="1569865"/>
              <a:ext cx="508500" cy="290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500">
                  <a:solidFill>
                    <a:srgbClr val="661616"/>
                  </a:solidFill>
                  <a:latin typeface="Calibri"/>
                  <a:ea typeface="Calibri"/>
                  <a:cs typeface="Calibri"/>
                  <a:sym typeface="Calibri"/>
                </a:rPr>
                <a:t>03</a:t>
              </a:r>
              <a:endParaRPr b="1" sz="2500">
                <a:solidFill>
                  <a:srgbClr val="661616"/>
                </a:solidFill>
                <a:latin typeface="Calibri"/>
                <a:ea typeface="Calibri"/>
                <a:cs typeface="Calibri"/>
                <a:sym typeface="Calibri"/>
              </a:endParaRPr>
            </a:p>
          </p:txBody>
        </p:sp>
      </p:grpSp>
      <p:grpSp>
        <p:nvGrpSpPr>
          <p:cNvPr id="131" name="Google Shape;131;p24"/>
          <p:cNvGrpSpPr/>
          <p:nvPr/>
        </p:nvGrpSpPr>
        <p:grpSpPr>
          <a:xfrm>
            <a:off x="2771799" y="3387537"/>
            <a:ext cx="3387547" cy="476873"/>
            <a:chOff x="615103" y="1569865"/>
            <a:chExt cx="3387547" cy="261000"/>
          </a:xfrm>
        </p:grpSpPr>
        <p:sp>
          <p:nvSpPr>
            <p:cNvPr id="132" name="Google Shape;132;p24"/>
            <p:cNvSpPr txBox="1"/>
            <p:nvPr/>
          </p:nvSpPr>
          <p:spPr>
            <a:xfrm>
              <a:off x="1049750" y="1623843"/>
              <a:ext cx="2952900" cy="16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a:solidFill>
                    <a:srgbClr val="661616"/>
                  </a:solidFill>
                  <a:latin typeface="Calibri"/>
                  <a:ea typeface="Calibri"/>
                  <a:cs typeface="Calibri"/>
                  <a:sym typeface="Calibri"/>
                </a:rPr>
                <a:t>Data Sources</a:t>
              </a:r>
              <a:endParaRPr/>
            </a:p>
          </p:txBody>
        </p:sp>
        <p:sp>
          <p:nvSpPr>
            <p:cNvPr id="133" name="Google Shape;133;p24"/>
            <p:cNvSpPr txBox="1"/>
            <p:nvPr/>
          </p:nvSpPr>
          <p:spPr>
            <a:xfrm>
              <a:off x="615103" y="1569865"/>
              <a:ext cx="508500" cy="26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500">
                  <a:solidFill>
                    <a:srgbClr val="661616"/>
                  </a:solidFill>
                  <a:latin typeface="Calibri"/>
                  <a:ea typeface="Calibri"/>
                  <a:cs typeface="Calibri"/>
                  <a:sym typeface="Calibri"/>
                </a:rPr>
                <a:t>04</a:t>
              </a:r>
              <a:endParaRPr b="1" sz="2500">
                <a:solidFill>
                  <a:srgbClr val="661616"/>
                </a:solidFill>
                <a:latin typeface="Calibri"/>
                <a:ea typeface="Calibri"/>
                <a:cs typeface="Calibri"/>
                <a:sym typeface="Calibri"/>
              </a:endParaRPr>
            </a:p>
          </p:txBody>
        </p:sp>
      </p:grpSp>
      <p:grpSp>
        <p:nvGrpSpPr>
          <p:cNvPr id="134" name="Google Shape;134;p24"/>
          <p:cNvGrpSpPr/>
          <p:nvPr/>
        </p:nvGrpSpPr>
        <p:grpSpPr>
          <a:xfrm>
            <a:off x="2769199" y="4208462"/>
            <a:ext cx="3390147" cy="477005"/>
            <a:chOff x="686353" y="1600226"/>
            <a:chExt cx="3390147" cy="214500"/>
          </a:xfrm>
        </p:grpSpPr>
        <p:sp>
          <p:nvSpPr>
            <p:cNvPr id="135" name="Google Shape;135;p24"/>
            <p:cNvSpPr txBox="1"/>
            <p:nvPr/>
          </p:nvSpPr>
          <p:spPr>
            <a:xfrm>
              <a:off x="1123600" y="1642172"/>
              <a:ext cx="2952900" cy="13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a:solidFill>
                    <a:srgbClr val="661616"/>
                  </a:solidFill>
                  <a:latin typeface="Calibri"/>
                  <a:ea typeface="Calibri"/>
                  <a:cs typeface="Calibri"/>
                  <a:sym typeface="Calibri"/>
                </a:rPr>
                <a:t>Next Steps</a:t>
              </a:r>
              <a:endParaRPr/>
            </a:p>
          </p:txBody>
        </p:sp>
        <p:sp>
          <p:nvSpPr>
            <p:cNvPr id="136" name="Google Shape;136;p24"/>
            <p:cNvSpPr txBox="1"/>
            <p:nvPr/>
          </p:nvSpPr>
          <p:spPr>
            <a:xfrm>
              <a:off x="686353" y="1600226"/>
              <a:ext cx="508500" cy="214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500">
                  <a:solidFill>
                    <a:srgbClr val="661616"/>
                  </a:solidFill>
                  <a:latin typeface="Calibri"/>
                  <a:ea typeface="Calibri"/>
                  <a:cs typeface="Calibri"/>
                  <a:sym typeface="Calibri"/>
                </a:rPr>
                <a:t>06</a:t>
              </a:r>
              <a:endParaRPr b="1" sz="2500">
                <a:solidFill>
                  <a:srgbClr val="661616"/>
                </a:solidFill>
                <a:latin typeface="Calibri"/>
                <a:ea typeface="Calibri"/>
                <a:cs typeface="Calibri"/>
                <a:sym typeface="Calibri"/>
              </a:endParaRPr>
            </a:p>
          </p:txBody>
        </p:sp>
      </p:grpSp>
      <p:grpSp>
        <p:nvGrpSpPr>
          <p:cNvPr id="137" name="Google Shape;137;p24"/>
          <p:cNvGrpSpPr/>
          <p:nvPr/>
        </p:nvGrpSpPr>
        <p:grpSpPr>
          <a:xfrm>
            <a:off x="2771800" y="3793333"/>
            <a:ext cx="3387547" cy="477248"/>
            <a:chOff x="477303" y="1559224"/>
            <a:chExt cx="3387547" cy="179100"/>
          </a:xfrm>
        </p:grpSpPr>
        <p:sp>
          <p:nvSpPr>
            <p:cNvPr id="138" name="Google Shape;138;p24"/>
            <p:cNvSpPr txBox="1"/>
            <p:nvPr/>
          </p:nvSpPr>
          <p:spPr>
            <a:xfrm>
              <a:off x="911950" y="1600483"/>
              <a:ext cx="2952900" cy="1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a:solidFill>
                    <a:srgbClr val="661616"/>
                  </a:solidFill>
                  <a:latin typeface="Calibri"/>
                  <a:ea typeface="Calibri"/>
                  <a:cs typeface="Calibri"/>
                  <a:sym typeface="Calibri"/>
                </a:rPr>
                <a:t>Challenges &amp; Deliverables</a:t>
              </a:r>
              <a:endParaRPr/>
            </a:p>
          </p:txBody>
        </p:sp>
        <p:sp>
          <p:nvSpPr>
            <p:cNvPr id="139" name="Google Shape;139;p24"/>
            <p:cNvSpPr txBox="1"/>
            <p:nvPr/>
          </p:nvSpPr>
          <p:spPr>
            <a:xfrm>
              <a:off x="477303" y="1559224"/>
              <a:ext cx="508500" cy="179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500">
                  <a:solidFill>
                    <a:srgbClr val="661616"/>
                  </a:solidFill>
                  <a:latin typeface="Calibri"/>
                  <a:ea typeface="Calibri"/>
                  <a:cs typeface="Calibri"/>
                  <a:sym typeface="Calibri"/>
                </a:rPr>
                <a:t>05</a:t>
              </a:r>
              <a:endParaRPr b="1" sz="2500">
                <a:solidFill>
                  <a:srgbClr val="661616"/>
                </a:solidFill>
                <a:latin typeface="Calibri"/>
                <a:ea typeface="Calibri"/>
                <a:cs typeface="Calibri"/>
                <a:sym typeface="Calibri"/>
              </a:endParaRPr>
            </a:p>
          </p:txBody>
        </p:sp>
      </p:grpSp>
      <p:grpSp>
        <p:nvGrpSpPr>
          <p:cNvPr id="140" name="Google Shape;140;p24"/>
          <p:cNvGrpSpPr/>
          <p:nvPr/>
        </p:nvGrpSpPr>
        <p:grpSpPr>
          <a:xfrm>
            <a:off x="2771800" y="4593680"/>
            <a:ext cx="3387547" cy="477046"/>
            <a:chOff x="536553" y="1600226"/>
            <a:chExt cx="3387547" cy="841500"/>
          </a:xfrm>
        </p:grpSpPr>
        <p:sp>
          <p:nvSpPr>
            <p:cNvPr id="141" name="Google Shape;141;p24"/>
            <p:cNvSpPr txBox="1"/>
            <p:nvPr/>
          </p:nvSpPr>
          <p:spPr>
            <a:xfrm>
              <a:off x="971200" y="1773625"/>
              <a:ext cx="2952900" cy="543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a:solidFill>
                    <a:srgbClr val="661616"/>
                  </a:solidFill>
                  <a:latin typeface="Calibri"/>
                  <a:ea typeface="Calibri"/>
                  <a:cs typeface="Calibri"/>
                  <a:sym typeface="Calibri"/>
                </a:rPr>
                <a:t>Conclusion</a:t>
              </a:r>
              <a:endParaRPr/>
            </a:p>
          </p:txBody>
        </p:sp>
        <p:sp>
          <p:nvSpPr>
            <p:cNvPr id="142" name="Google Shape;142;p24"/>
            <p:cNvSpPr txBox="1"/>
            <p:nvPr/>
          </p:nvSpPr>
          <p:spPr>
            <a:xfrm>
              <a:off x="536553" y="1600226"/>
              <a:ext cx="508500" cy="841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500">
                  <a:solidFill>
                    <a:srgbClr val="661616"/>
                  </a:solidFill>
                  <a:latin typeface="Calibri"/>
                  <a:ea typeface="Calibri"/>
                  <a:cs typeface="Calibri"/>
                  <a:sym typeface="Calibri"/>
                </a:rPr>
                <a:t>07</a:t>
              </a:r>
              <a:endParaRPr b="1" sz="2500">
                <a:solidFill>
                  <a:srgbClr val="661616"/>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755526" y="125490"/>
            <a:ext cx="7632900" cy="597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3700">
                <a:latin typeface="Arial"/>
                <a:ea typeface="Arial"/>
                <a:cs typeface="Arial"/>
                <a:sym typeface="Arial"/>
              </a:rPr>
              <a:t>Problem </a:t>
            </a:r>
            <a:endParaRPr sz="3400"/>
          </a:p>
        </p:txBody>
      </p:sp>
      <p:pic>
        <p:nvPicPr>
          <p:cNvPr id="148" name="Google Shape;148;p25"/>
          <p:cNvPicPr preferRelativeResize="0"/>
          <p:nvPr/>
        </p:nvPicPr>
        <p:blipFill>
          <a:blip r:embed="rId3">
            <a:alphaModFix/>
          </a:blip>
          <a:stretch>
            <a:fillRect/>
          </a:stretch>
        </p:blipFill>
        <p:spPr>
          <a:xfrm>
            <a:off x="7146662" y="481524"/>
            <a:ext cx="1957138" cy="1798225"/>
          </a:xfrm>
          <a:prstGeom prst="rect">
            <a:avLst/>
          </a:prstGeom>
          <a:noFill/>
          <a:ln>
            <a:noFill/>
          </a:ln>
        </p:spPr>
      </p:pic>
      <p:sp>
        <p:nvSpPr>
          <p:cNvPr id="149" name="Google Shape;149;p25"/>
          <p:cNvSpPr/>
          <p:nvPr/>
        </p:nvSpPr>
        <p:spPr>
          <a:xfrm>
            <a:off x="1490425" y="1065525"/>
            <a:ext cx="3323700" cy="97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018"/>
              <a:buFont typeface="Arial"/>
              <a:buNone/>
            </a:pPr>
            <a:r>
              <a:rPr b="1" lang="en" sz="1302">
                <a:solidFill>
                  <a:schemeClr val="dk1"/>
                </a:solidFill>
                <a:latin typeface="Nunito"/>
                <a:ea typeface="Nunito"/>
                <a:cs typeface="Nunito"/>
                <a:sym typeface="Nunito"/>
              </a:rPr>
              <a:t>You’re in need of urgent care,</a:t>
            </a:r>
            <a:endParaRPr b="1" sz="1302">
              <a:solidFill>
                <a:schemeClr val="dk1"/>
              </a:solidFill>
              <a:latin typeface="Nunito"/>
              <a:ea typeface="Nunito"/>
              <a:cs typeface="Nunito"/>
              <a:sym typeface="Nunito"/>
            </a:endParaRPr>
          </a:p>
          <a:p>
            <a:pPr indent="0" lvl="0" marL="0" rtl="0" algn="ctr">
              <a:lnSpc>
                <a:spcPct val="115000"/>
              </a:lnSpc>
              <a:spcBef>
                <a:spcPts val="0"/>
              </a:spcBef>
              <a:spcAft>
                <a:spcPts val="0"/>
              </a:spcAft>
              <a:buClr>
                <a:schemeClr val="dk1"/>
              </a:buClr>
              <a:buSzPts val="1018"/>
              <a:buFont typeface="Arial"/>
              <a:buNone/>
            </a:pPr>
            <a:r>
              <a:rPr b="1" lang="en" sz="1302">
                <a:solidFill>
                  <a:schemeClr val="dk1"/>
                </a:solidFill>
                <a:latin typeface="Nunito"/>
                <a:ea typeface="Nunito"/>
                <a:cs typeface="Nunito"/>
                <a:sym typeface="Nunito"/>
              </a:rPr>
              <a:t>you’re panicking,</a:t>
            </a:r>
            <a:endParaRPr b="1" sz="1302">
              <a:solidFill>
                <a:schemeClr val="dk1"/>
              </a:solidFill>
              <a:latin typeface="Nunito"/>
              <a:ea typeface="Nunito"/>
              <a:cs typeface="Nunito"/>
              <a:sym typeface="Nunito"/>
            </a:endParaRPr>
          </a:p>
          <a:p>
            <a:pPr indent="0" lvl="0" marL="0" rtl="0" algn="ctr">
              <a:lnSpc>
                <a:spcPct val="115000"/>
              </a:lnSpc>
              <a:spcBef>
                <a:spcPts val="0"/>
              </a:spcBef>
              <a:spcAft>
                <a:spcPts val="0"/>
              </a:spcAft>
              <a:buClr>
                <a:schemeClr val="dk1"/>
              </a:buClr>
              <a:buSzPts val="1018"/>
              <a:buFont typeface="Arial"/>
              <a:buNone/>
            </a:pPr>
            <a:r>
              <a:rPr b="1" lang="en" sz="1302">
                <a:solidFill>
                  <a:schemeClr val="dk1"/>
                </a:solidFill>
                <a:latin typeface="Nunito"/>
                <a:ea typeface="Nunito"/>
                <a:cs typeface="Nunito"/>
                <a:sym typeface="Nunito"/>
              </a:rPr>
              <a:t>you can’t think straight,</a:t>
            </a:r>
            <a:endParaRPr b="1" sz="1302">
              <a:solidFill>
                <a:schemeClr val="dk1"/>
              </a:solidFill>
              <a:latin typeface="Nunito"/>
              <a:ea typeface="Nunito"/>
              <a:cs typeface="Nunito"/>
              <a:sym typeface="Nunito"/>
            </a:endParaRPr>
          </a:p>
          <a:p>
            <a:pPr indent="0" lvl="0" marL="0" rtl="0" algn="ctr">
              <a:lnSpc>
                <a:spcPct val="115000"/>
              </a:lnSpc>
              <a:spcBef>
                <a:spcPts val="0"/>
              </a:spcBef>
              <a:spcAft>
                <a:spcPts val="0"/>
              </a:spcAft>
              <a:buNone/>
            </a:pPr>
            <a:r>
              <a:rPr b="1" lang="en" sz="1302">
                <a:solidFill>
                  <a:schemeClr val="dk1"/>
                </a:solidFill>
                <a:latin typeface="Nunito"/>
                <a:ea typeface="Nunito"/>
                <a:cs typeface="Nunito"/>
                <a:sym typeface="Nunito"/>
              </a:rPr>
              <a:t>and need to go to an urgent care facility. </a:t>
            </a:r>
            <a:endParaRPr>
              <a:solidFill>
                <a:schemeClr val="dk1"/>
              </a:solidFill>
            </a:endParaRPr>
          </a:p>
        </p:txBody>
      </p:sp>
      <p:pic>
        <p:nvPicPr>
          <p:cNvPr id="150" name="Google Shape;150;p25"/>
          <p:cNvPicPr preferRelativeResize="0"/>
          <p:nvPr/>
        </p:nvPicPr>
        <p:blipFill>
          <a:blip r:embed="rId4">
            <a:alphaModFix/>
          </a:blip>
          <a:stretch>
            <a:fillRect/>
          </a:stretch>
        </p:blipFill>
        <p:spPr>
          <a:xfrm>
            <a:off x="132325" y="2675200"/>
            <a:ext cx="2320875" cy="1535650"/>
          </a:xfrm>
          <a:prstGeom prst="rect">
            <a:avLst/>
          </a:prstGeom>
          <a:noFill/>
          <a:ln>
            <a:noFill/>
          </a:ln>
        </p:spPr>
      </p:pic>
      <p:sp>
        <p:nvSpPr>
          <p:cNvPr id="151" name="Google Shape;151;p25"/>
          <p:cNvSpPr/>
          <p:nvPr/>
        </p:nvSpPr>
        <p:spPr>
          <a:xfrm>
            <a:off x="2502625" y="2890225"/>
            <a:ext cx="3495900" cy="59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302">
                <a:solidFill>
                  <a:schemeClr val="dk1"/>
                </a:solidFill>
                <a:latin typeface="Nunito"/>
                <a:ea typeface="Nunito"/>
                <a:cs typeface="Nunito"/>
                <a:sym typeface="Nunito"/>
              </a:rPr>
              <a:t>You go to an Urgent Care nearby and find out you’re going to be waiting an hour. </a:t>
            </a:r>
            <a:endParaRPr>
              <a:solidFill>
                <a:schemeClr val="dk1"/>
              </a:solidFill>
            </a:endParaRPr>
          </a:p>
        </p:txBody>
      </p:sp>
      <p:sp>
        <p:nvSpPr>
          <p:cNvPr id="152" name="Google Shape;152;p25"/>
          <p:cNvSpPr/>
          <p:nvPr/>
        </p:nvSpPr>
        <p:spPr>
          <a:xfrm>
            <a:off x="4375900" y="4617075"/>
            <a:ext cx="3495900" cy="44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302">
                <a:solidFill>
                  <a:schemeClr val="dk1"/>
                </a:solidFill>
                <a:latin typeface="Nunito"/>
                <a:ea typeface="Nunito"/>
                <a:cs typeface="Nunito"/>
                <a:sym typeface="Nunito"/>
              </a:rPr>
              <a:t>That’s where our app “URGENT” comes in!</a:t>
            </a:r>
            <a:endParaRPr b="1" sz="1302">
              <a:solidFill>
                <a:schemeClr val="dk1"/>
              </a:solidFill>
              <a:latin typeface="Nunito"/>
              <a:ea typeface="Nunito"/>
              <a:cs typeface="Nunito"/>
              <a:sym typeface="Nunito"/>
            </a:endParaRPr>
          </a:p>
        </p:txBody>
      </p:sp>
      <p:pic>
        <p:nvPicPr>
          <p:cNvPr id="153" name="Google Shape;153;p25"/>
          <p:cNvPicPr preferRelativeResize="0"/>
          <p:nvPr/>
        </p:nvPicPr>
        <p:blipFill>
          <a:blip r:embed="rId5">
            <a:alphaModFix/>
          </a:blip>
          <a:stretch>
            <a:fillRect/>
          </a:stretch>
        </p:blipFill>
        <p:spPr>
          <a:xfrm>
            <a:off x="7952150" y="3435575"/>
            <a:ext cx="930425" cy="1626100"/>
          </a:xfrm>
          <a:prstGeom prst="rect">
            <a:avLst/>
          </a:prstGeom>
          <a:noFill/>
          <a:ln>
            <a:noFill/>
          </a:ln>
        </p:spPr>
      </p:pic>
      <p:sp>
        <p:nvSpPr>
          <p:cNvPr id="154" name="Google Shape;154;p25"/>
          <p:cNvSpPr/>
          <p:nvPr/>
        </p:nvSpPr>
        <p:spPr>
          <a:xfrm>
            <a:off x="5396650" y="1918200"/>
            <a:ext cx="2755500" cy="65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018"/>
              <a:buFont typeface="Arial"/>
              <a:buNone/>
            </a:pPr>
            <a:r>
              <a:rPr b="1" lang="en" sz="1302">
                <a:solidFill>
                  <a:schemeClr val="dk1"/>
                </a:solidFill>
                <a:latin typeface="Nunito"/>
                <a:ea typeface="Nunito"/>
                <a:cs typeface="Nunito"/>
                <a:sym typeface="Nunito"/>
              </a:rPr>
              <a:t>Call someone or look for an urgent care on google</a:t>
            </a:r>
            <a:endParaRPr>
              <a:solidFill>
                <a:schemeClr val="dk1"/>
              </a:solidFill>
            </a:endParaRPr>
          </a:p>
        </p:txBody>
      </p:sp>
      <p:pic>
        <p:nvPicPr>
          <p:cNvPr id="155" name="Google Shape;155;p25"/>
          <p:cNvPicPr preferRelativeResize="0"/>
          <p:nvPr/>
        </p:nvPicPr>
        <p:blipFill>
          <a:blip r:embed="rId6">
            <a:alphaModFix/>
          </a:blip>
          <a:stretch>
            <a:fillRect/>
          </a:stretch>
        </p:blipFill>
        <p:spPr>
          <a:xfrm>
            <a:off x="132325" y="1065520"/>
            <a:ext cx="1275225" cy="1214236"/>
          </a:xfrm>
          <a:prstGeom prst="rect">
            <a:avLst/>
          </a:prstGeom>
          <a:noFill/>
          <a:ln>
            <a:noFill/>
          </a:ln>
        </p:spPr>
      </p:pic>
      <p:sp>
        <p:nvSpPr>
          <p:cNvPr id="156" name="Google Shape;156;p25"/>
          <p:cNvSpPr/>
          <p:nvPr/>
        </p:nvSpPr>
        <p:spPr>
          <a:xfrm>
            <a:off x="3019525" y="3718251"/>
            <a:ext cx="4127100" cy="74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302">
                <a:solidFill>
                  <a:schemeClr val="dk1"/>
                </a:solidFill>
                <a:latin typeface="Nunito"/>
                <a:ea typeface="Nunito"/>
                <a:cs typeface="Nunito"/>
                <a:sym typeface="Nunito"/>
              </a:rPr>
              <a:t>If you knew the waiting time before coming, then you would have headed to another facility for immediate care, right?</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1000"/>
                                        <p:tgtEl>
                                          <p:spTgt spid="15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1000"/>
                                        <p:tgtEl>
                                          <p:spTgt spid="14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0"/>
                                        </p:tgtEl>
                                        <p:attrNameLst>
                                          <p:attrName>style.visibility</p:attrName>
                                        </p:attrNameLst>
                                      </p:cBhvr>
                                      <p:to>
                                        <p:strVal val="visible"/>
                                      </p:to>
                                    </p:set>
                                    <p:anim calcmode="lin" valueType="num">
                                      <p:cBhvr additive="base">
                                        <p:cTn dur="1000"/>
                                        <p:tgtEl>
                                          <p:spTgt spid="15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1000"/>
                                        <p:tgtEl>
                                          <p:spTgt spid="153"/>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755576" y="65215"/>
            <a:ext cx="7632900" cy="59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300">
                <a:latin typeface="Arial"/>
                <a:ea typeface="Arial"/>
                <a:cs typeface="Arial"/>
                <a:sym typeface="Arial"/>
              </a:rPr>
              <a:t>Project Overview </a:t>
            </a:r>
            <a:endParaRPr sz="3300"/>
          </a:p>
        </p:txBody>
      </p:sp>
      <p:sp>
        <p:nvSpPr>
          <p:cNvPr id="162" name="Google Shape;162;p26"/>
          <p:cNvSpPr txBox="1"/>
          <p:nvPr/>
        </p:nvSpPr>
        <p:spPr>
          <a:xfrm>
            <a:off x="704025" y="1068450"/>
            <a:ext cx="7919100" cy="383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Clr>
                <a:schemeClr val="dk1"/>
              </a:buClr>
              <a:buSzPts val="1100"/>
              <a:buFont typeface="Arial"/>
              <a:buNone/>
            </a:pPr>
            <a:r>
              <a:rPr b="1" lang="en" sz="1600" u="sng">
                <a:solidFill>
                  <a:schemeClr val="dk1"/>
                </a:solidFill>
              </a:rPr>
              <a:t>Purpose</a:t>
            </a:r>
            <a:r>
              <a:rPr lang="en" sz="1600">
                <a:solidFill>
                  <a:schemeClr val="dk1"/>
                </a:solidFill>
              </a:rPr>
              <a:t>: </a:t>
            </a:r>
            <a:endParaRPr sz="16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sz="1600">
                <a:solidFill>
                  <a:schemeClr val="dk1"/>
                </a:solidFill>
              </a:rPr>
              <a:t>App that recommends the nearest and lowest wait time urgent care facilities based on 3 important factors: distance, wait time &amp; commute time</a:t>
            </a:r>
            <a:endParaRPr sz="16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sz="1600">
                <a:solidFill>
                  <a:schemeClr val="dk1"/>
                </a:solidFill>
              </a:rPr>
              <a:t>App gives out the “time-to-care” metric: wait time + commute time</a:t>
            </a:r>
            <a:endParaRPr sz="16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b="1" lang="en" sz="1600" u="sng">
                <a:solidFill>
                  <a:schemeClr val="dk1"/>
                </a:solidFill>
              </a:rPr>
              <a:t>Multi-fold Business Values: </a:t>
            </a:r>
            <a:endParaRPr b="1" sz="1600" u="sng">
              <a:solidFill>
                <a:schemeClr val="dk1"/>
              </a:solidFill>
            </a:endParaRPr>
          </a:p>
          <a:p>
            <a:pPr indent="-330200" lvl="0" marL="457200" rtl="0" algn="l">
              <a:lnSpc>
                <a:spcPct val="150000"/>
              </a:lnSpc>
              <a:spcBef>
                <a:spcPts val="1000"/>
              </a:spcBef>
              <a:spcAft>
                <a:spcPts val="0"/>
              </a:spcAft>
              <a:buClr>
                <a:schemeClr val="dk1"/>
              </a:buClr>
              <a:buSzPts val="1600"/>
              <a:buChar char="●"/>
            </a:pPr>
            <a:r>
              <a:rPr lang="en" sz="1600">
                <a:solidFill>
                  <a:schemeClr val="dk1"/>
                </a:solidFill>
              </a:rPr>
              <a:t>Create a competitive advantage in the market by providing an efficient solution.</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App improves operational efficiency by reducing the workload on medical staff.</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App provides valuable insights into customer preferences and behavior.</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Customers view wait times of facilities and pick one that meets their requirements, reducing workload from phone calls and inquiries.</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755576" y="65215"/>
            <a:ext cx="7632900" cy="59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300">
                <a:latin typeface="Arial"/>
                <a:ea typeface="Arial"/>
                <a:cs typeface="Arial"/>
                <a:sym typeface="Arial"/>
              </a:rPr>
              <a:t>Solution: URGENT App</a:t>
            </a:r>
            <a:endParaRPr sz="3300">
              <a:latin typeface="Arial"/>
              <a:ea typeface="Arial"/>
              <a:cs typeface="Arial"/>
              <a:sym typeface="Arial"/>
            </a:endParaRPr>
          </a:p>
        </p:txBody>
      </p:sp>
      <p:sp>
        <p:nvSpPr>
          <p:cNvPr id="168" name="Google Shape;168;p27"/>
          <p:cNvSpPr txBox="1"/>
          <p:nvPr/>
        </p:nvSpPr>
        <p:spPr>
          <a:xfrm>
            <a:off x="613150" y="910550"/>
            <a:ext cx="7822200" cy="108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rPr>
              <a:t>App named “</a:t>
            </a:r>
            <a:r>
              <a:rPr b="1" lang="en">
                <a:solidFill>
                  <a:schemeClr val="dk1"/>
                </a:solidFill>
              </a:rPr>
              <a:t>Urgent</a:t>
            </a:r>
            <a:r>
              <a:rPr lang="en">
                <a:solidFill>
                  <a:schemeClr val="dk1"/>
                </a:solidFill>
              </a:rPr>
              <a:t>” which would produce the list of nearest and lowest wait time urgent care facilities so that users can feel a sense of ease of transportation during an emergency</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indent="0" lvl="0" marL="0" rtl="0" algn="l">
              <a:spcBef>
                <a:spcPts val="1200"/>
              </a:spcBef>
              <a:spcAft>
                <a:spcPts val="0"/>
              </a:spcAft>
              <a:buNone/>
            </a:pPr>
            <a:r>
              <a:t/>
            </a:r>
            <a:endParaRPr sz="1600"/>
          </a:p>
        </p:txBody>
      </p:sp>
      <p:pic>
        <p:nvPicPr>
          <p:cNvPr id="169" name="Google Shape;169;p27"/>
          <p:cNvPicPr preferRelativeResize="0"/>
          <p:nvPr/>
        </p:nvPicPr>
        <p:blipFill>
          <a:blip r:embed="rId3">
            <a:alphaModFix/>
          </a:blip>
          <a:stretch>
            <a:fillRect/>
          </a:stretch>
        </p:blipFill>
        <p:spPr>
          <a:xfrm>
            <a:off x="849475" y="1578875"/>
            <a:ext cx="1826525" cy="3540750"/>
          </a:xfrm>
          <a:prstGeom prst="rect">
            <a:avLst/>
          </a:prstGeom>
          <a:noFill/>
          <a:ln>
            <a:noFill/>
          </a:ln>
        </p:spPr>
      </p:pic>
      <p:pic>
        <p:nvPicPr>
          <p:cNvPr id="170" name="Google Shape;170;p27"/>
          <p:cNvPicPr preferRelativeResize="0"/>
          <p:nvPr/>
        </p:nvPicPr>
        <p:blipFill>
          <a:blip r:embed="rId4">
            <a:alphaModFix/>
          </a:blip>
          <a:stretch>
            <a:fillRect/>
          </a:stretch>
        </p:blipFill>
        <p:spPr>
          <a:xfrm>
            <a:off x="3634750" y="1488102"/>
            <a:ext cx="1874475" cy="3627447"/>
          </a:xfrm>
          <a:prstGeom prst="rect">
            <a:avLst/>
          </a:prstGeom>
          <a:noFill/>
          <a:ln>
            <a:noFill/>
          </a:ln>
        </p:spPr>
      </p:pic>
      <p:pic>
        <p:nvPicPr>
          <p:cNvPr id="171" name="Google Shape;171;p27"/>
          <p:cNvPicPr preferRelativeResize="0"/>
          <p:nvPr/>
        </p:nvPicPr>
        <p:blipFill>
          <a:blip r:embed="rId5">
            <a:alphaModFix/>
          </a:blip>
          <a:stretch>
            <a:fillRect/>
          </a:stretch>
        </p:blipFill>
        <p:spPr>
          <a:xfrm>
            <a:off x="6560875" y="1555005"/>
            <a:ext cx="1826525" cy="3588495"/>
          </a:xfrm>
          <a:prstGeom prst="rect">
            <a:avLst/>
          </a:prstGeom>
          <a:noFill/>
          <a:ln>
            <a:noFill/>
          </a:ln>
        </p:spPr>
      </p:pic>
      <p:sp>
        <p:nvSpPr>
          <p:cNvPr id="172" name="Google Shape;172;p27"/>
          <p:cNvSpPr/>
          <p:nvPr/>
        </p:nvSpPr>
        <p:spPr>
          <a:xfrm>
            <a:off x="2924363" y="3168350"/>
            <a:ext cx="462000" cy="3618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p:nvPr/>
        </p:nvSpPr>
        <p:spPr>
          <a:xfrm>
            <a:off x="5804038" y="3120925"/>
            <a:ext cx="462000" cy="3618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755576" y="65215"/>
            <a:ext cx="7632900" cy="59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300">
                <a:latin typeface="Arial"/>
                <a:ea typeface="Arial"/>
                <a:cs typeface="Arial"/>
                <a:sym typeface="Arial"/>
              </a:rPr>
              <a:t>Data Sources</a:t>
            </a:r>
            <a:endParaRPr sz="3300"/>
          </a:p>
        </p:txBody>
      </p:sp>
      <p:sp>
        <p:nvSpPr>
          <p:cNvPr id="179" name="Google Shape;179;p28"/>
          <p:cNvSpPr txBox="1"/>
          <p:nvPr>
            <p:ph idx="1" type="body"/>
          </p:nvPr>
        </p:nvSpPr>
        <p:spPr>
          <a:xfrm>
            <a:off x="492950" y="951600"/>
            <a:ext cx="7648800" cy="4191900"/>
          </a:xfrm>
          <a:prstGeom prst="rect">
            <a:avLst/>
          </a:prstGeom>
        </p:spPr>
        <p:txBody>
          <a:bodyPr anchorCtr="0" anchor="t" bIns="45700" lIns="91425" spcFirstLastPara="1" rIns="91425" wrap="square" tIns="45700">
            <a:normAutofit/>
          </a:bodyPr>
          <a:lstStyle/>
          <a:p>
            <a:pPr indent="-330200" lvl="0" marL="457200" rtl="0" algn="l">
              <a:spcBef>
                <a:spcPts val="320"/>
              </a:spcBef>
              <a:spcAft>
                <a:spcPts val="0"/>
              </a:spcAft>
              <a:buClr>
                <a:schemeClr val="dk1"/>
              </a:buClr>
              <a:buSzPts val="1600"/>
              <a:buFont typeface="Arial"/>
              <a:buChar char="❖"/>
            </a:pPr>
            <a:r>
              <a:rPr b="1" i="0" lang="en" sz="1800">
                <a:solidFill>
                  <a:srgbClr val="424242"/>
                </a:solidFill>
                <a:latin typeface="Arial"/>
                <a:ea typeface="Arial"/>
                <a:cs typeface="Arial"/>
                <a:sym typeface="Arial"/>
              </a:rPr>
              <a:t>ERTrack.net API</a:t>
            </a:r>
            <a:r>
              <a:rPr b="1" i="0" lang="en" sz="1500">
                <a:solidFill>
                  <a:srgbClr val="424242"/>
                </a:solidFill>
                <a:latin typeface="Arial"/>
                <a:ea typeface="Arial"/>
                <a:cs typeface="Arial"/>
                <a:sym typeface="Arial"/>
              </a:rPr>
              <a:t> : </a:t>
            </a:r>
            <a:r>
              <a:rPr b="1" i="0" lang="en" sz="1500" u="sng">
                <a:solidFill>
                  <a:schemeClr val="hlink"/>
                </a:solidFill>
                <a:latin typeface="Arial"/>
                <a:ea typeface="Arial"/>
                <a:cs typeface="Arial"/>
                <a:sym typeface="Arial"/>
                <a:hlinkClick r:id="rId3"/>
              </a:rPr>
              <a:t>https://ertrack.net/api/</a:t>
            </a:r>
            <a:endParaRPr b="1" i="0" sz="1300">
              <a:solidFill>
                <a:srgbClr val="424242"/>
              </a:solidFill>
              <a:latin typeface="Arial"/>
              <a:ea typeface="Arial"/>
              <a:cs typeface="Arial"/>
              <a:sym typeface="Arial"/>
            </a:endParaRPr>
          </a:p>
          <a:p>
            <a:pPr indent="-336550" lvl="1" marL="914400" rtl="0" algn="l">
              <a:spcBef>
                <a:spcPts val="0"/>
              </a:spcBef>
              <a:spcAft>
                <a:spcPts val="0"/>
              </a:spcAft>
              <a:buSzPts val="1700"/>
              <a:buFont typeface="Arial"/>
              <a:buChar char="➢"/>
            </a:pPr>
            <a:r>
              <a:rPr b="1" i="0" lang="en" sz="1300">
                <a:solidFill>
                  <a:srgbClr val="424242"/>
                </a:solidFill>
                <a:latin typeface="Arial"/>
                <a:ea typeface="Arial"/>
                <a:cs typeface="Arial"/>
                <a:sym typeface="Arial"/>
              </a:rPr>
              <a:t>To see hospitals and all features of each hospital</a:t>
            </a:r>
            <a:endParaRPr b="1" i="0" sz="1300">
              <a:solidFill>
                <a:srgbClr val="424242"/>
              </a:solidFill>
              <a:latin typeface="Arial"/>
              <a:ea typeface="Arial"/>
              <a:cs typeface="Arial"/>
              <a:sym typeface="Arial"/>
            </a:endParaRPr>
          </a:p>
          <a:p>
            <a:pPr indent="-336550" lvl="1" marL="914400" rtl="0" algn="l">
              <a:spcBef>
                <a:spcPts val="0"/>
              </a:spcBef>
              <a:spcAft>
                <a:spcPts val="0"/>
              </a:spcAft>
              <a:buSzPts val="1700"/>
              <a:buFont typeface="Arial"/>
              <a:buChar char="➢"/>
            </a:pPr>
            <a:r>
              <a:rPr b="1" i="0" lang="en" sz="1300">
                <a:solidFill>
                  <a:srgbClr val="424242"/>
                </a:solidFill>
                <a:latin typeface="Arial"/>
                <a:ea typeface="Arial"/>
                <a:cs typeface="Arial"/>
                <a:sym typeface="Arial"/>
              </a:rPr>
              <a:t>To get the </a:t>
            </a:r>
            <a:r>
              <a:rPr b="1" i="0" lang="en" sz="1300" u="sng">
                <a:solidFill>
                  <a:srgbClr val="424242"/>
                </a:solidFill>
                <a:latin typeface="Arial"/>
                <a:ea typeface="Arial"/>
                <a:cs typeface="Arial"/>
                <a:sym typeface="Arial"/>
              </a:rPr>
              <a:t>actual</a:t>
            </a:r>
            <a:r>
              <a:rPr b="1" i="0" lang="en" sz="1300" u="sng">
                <a:solidFill>
                  <a:srgbClr val="424242"/>
                </a:solidFill>
                <a:latin typeface="Arial"/>
                <a:ea typeface="Arial"/>
                <a:cs typeface="Arial"/>
                <a:sym typeface="Arial"/>
              </a:rPr>
              <a:t> wait time</a:t>
            </a:r>
            <a:r>
              <a:rPr b="1" i="0" lang="en" sz="1300">
                <a:solidFill>
                  <a:srgbClr val="424242"/>
                </a:solidFill>
                <a:latin typeface="Arial"/>
                <a:ea typeface="Arial"/>
                <a:cs typeface="Arial"/>
                <a:sym typeface="Arial"/>
              </a:rPr>
              <a:t> history of a single facility</a:t>
            </a:r>
            <a:endParaRPr b="1" i="0" sz="1300">
              <a:solidFill>
                <a:srgbClr val="424242"/>
              </a:solidFill>
              <a:latin typeface="Arial"/>
              <a:ea typeface="Arial"/>
              <a:cs typeface="Arial"/>
              <a:sym typeface="Arial"/>
            </a:endParaRPr>
          </a:p>
          <a:p>
            <a:pPr indent="-342900" lvl="0" marL="457200" rtl="0" algn="l">
              <a:spcBef>
                <a:spcPts val="0"/>
              </a:spcBef>
              <a:spcAft>
                <a:spcPts val="0"/>
              </a:spcAft>
              <a:buClr>
                <a:srgbClr val="424242"/>
              </a:buClr>
              <a:buSzPts val="1800"/>
              <a:buChar char="❖"/>
            </a:pPr>
            <a:r>
              <a:rPr b="1" i="0" lang="en" sz="1800">
                <a:solidFill>
                  <a:srgbClr val="424242"/>
                </a:solidFill>
                <a:latin typeface="Arial"/>
                <a:ea typeface="Arial"/>
                <a:cs typeface="Arial"/>
                <a:sym typeface="Arial"/>
              </a:rPr>
              <a:t>Open Source Routing Machine (OSRM)</a:t>
            </a:r>
            <a:endParaRPr b="1" i="0" sz="1800">
              <a:solidFill>
                <a:srgbClr val="424242"/>
              </a:solidFill>
              <a:latin typeface="Arial"/>
              <a:ea typeface="Arial"/>
              <a:cs typeface="Arial"/>
              <a:sym typeface="Arial"/>
            </a:endParaRPr>
          </a:p>
          <a:p>
            <a:pPr indent="-336550" lvl="1" marL="914400" marR="0" rtl="0" algn="l">
              <a:lnSpc>
                <a:spcPct val="115000"/>
              </a:lnSpc>
              <a:spcBef>
                <a:spcPts val="0"/>
              </a:spcBef>
              <a:spcAft>
                <a:spcPts val="0"/>
              </a:spcAft>
              <a:buSzPts val="1700"/>
              <a:buChar char="➢"/>
            </a:pPr>
            <a:r>
              <a:rPr b="1" i="0" lang="en" sz="1300">
                <a:solidFill>
                  <a:srgbClr val="424242"/>
                </a:solidFill>
                <a:latin typeface="Arial"/>
                <a:ea typeface="Arial"/>
                <a:cs typeface="Arial"/>
                <a:sym typeface="Arial"/>
              </a:rPr>
              <a:t>Used to estimate the </a:t>
            </a:r>
            <a:r>
              <a:rPr b="1" i="0" lang="en" sz="1300" u="sng">
                <a:solidFill>
                  <a:srgbClr val="424242"/>
                </a:solidFill>
                <a:latin typeface="Arial"/>
                <a:ea typeface="Arial"/>
                <a:cs typeface="Arial"/>
                <a:sym typeface="Arial"/>
              </a:rPr>
              <a:t>real time traffic</a:t>
            </a:r>
            <a:endParaRPr b="1" i="0" sz="1300" u="sng">
              <a:solidFill>
                <a:srgbClr val="424242"/>
              </a:solidFill>
              <a:latin typeface="Arial"/>
              <a:ea typeface="Arial"/>
              <a:cs typeface="Arial"/>
              <a:sym typeface="Arial"/>
            </a:endParaRPr>
          </a:p>
          <a:p>
            <a:pPr indent="-336550" lvl="1" marL="914400" marR="0" rtl="0" algn="l">
              <a:lnSpc>
                <a:spcPct val="115000"/>
              </a:lnSpc>
              <a:spcBef>
                <a:spcPts val="0"/>
              </a:spcBef>
              <a:spcAft>
                <a:spcPts val="0"/>
              </a:spcAft>
              <a:buSzPts val="1700"/>
              <a:buChar char="➢"/>
            </a:pPr>
            <a:r>
              <a:rPr b="1" i="0" lang="en" sz="1300" u="sng">
                <a:solidFill>
                  <a:srgbClr val="424242"/>
                </a:solidFill>
                <a:latin typeface="Arial"/>
                <a:ea typeface="Arial"/>
                <a:cs typeface="Arial"/>
                <a:sym typeface="Arial"/>
              </a:rPr>
              <a:t>Time taken</a:t>
            </a:r>
            <a:r>
              <a:rPr b="1" i="0" lang="en" sz="1300">
                <a:solidFill>
                  <a:srgbClr val="424242"/>
                </a:solidFill>
                <a:latin typeface="Arial"/>
                <a:ea typeface="Arial"/>
                <a:cs typeface="Arial"/>
                <a:sym typeface="Arial"/>
              </a:rPr>
              <a:t> to reach each facility from user’s location</a:t>
            </a:r>
            <a:endParaRPr b="1" i="0" sz="1300">
              <a:solidFill>
                <a:srgbClr val="424242"/>
              </a:solidFill>
              <a:latin typeface="Arial"/>
              <a:ea typeface="Arial"/>
              <a:cs typeface="Arial"/>
              <a:sym typeface="Arial"/>
            </a:endParaRPr>
          </a:p>
          <a:p>
            <a:pPr indent="-361950" lvl="0" marL="457200" rtl="0" algn="l">
              <a:spcBef>
                <a:spcPts val="0"/>
              </a:spcBef>
              <a:spcAft>
                <a:spcPts val="0"/>
              </a:spcAft>
              <a:buClr>
                <a:srgbClr val="424242"/>
              </a:buClr>
              <a:buSzPts val="2100"/>
              <a:buChar char="❖"/>
            </a:pPr>
            <a:r>
              <a:rPr b="1" i="0" lang="en" sz="2100">
                <a:solidFill>
                  <a:srgbClr val="424242"/>
                </a:solidFill>
                <a:latin typeface="Arial"/>
                <a:ea typeface="Arial"/>
                <a:cs typeface="Arial"/>
                <a:sym typeface="Arial"/>
              </a:rPr>
              <a:t>Geopy</a:t>
            </a:r>
            <a:endParaRPr b="1" i="0" sz="2100">
              <a:solidFill>
                <a:srgbClr val="424242"/>
              </a:solidFill>
              <a:latin typeface="Arial"/>
              <a:ea typeface="Arial"/>
              <a:cs typeface="Arial"/>
              <a:sym typeface="Arial"/>
            </a:endParaRPr>
          </a:p>
          <a:p>
            <a:pPr indent="-336550" lvl="1" marL="914400" marR="0" rtl="0" algn="l">
              <a:lnSpc>
                <a:spcPct val="115000"/>
              </a:lnSpc>
              <a:spcBef>
                <a:spcPts val="0"/>
              </a:spcBef>
              <a:spcAft>
                <a:spcPts val="0"/>
              </a:spcAft>
              <a:buSzPts val="1700"/>
              <a:buChar char="➢"/>
            </a:pPr>
            <a:r>
              <a:rPr b="1" i="0" lang="en" sz="1300">
                <a:solidFill>
                  <a:srgbClr val="424242"/>
                </a:solidFill>
                <a:latin typeface="Arial"/>
                <a:ea typeface="Arial"/>
                <a:cs typeface="Arial"/>
                <a:sym typeface="Arial"/>
              </a:rPr>
              <a:t>Nominatim (geolocator = Nominatim(user_agent="Geolocation"))</a:t>
            </a:r>
            <a:endParaRPr b="1" i="0" sz="1300">
              <a:solidFill>
                <a:srgbClr val="424242"/>
              </a:solidFill>
              <a:latin typeface="Arial"/>
              <a:ea typeface="Arial"/>
              <a:cs typeface="Arial"/>
              <a:sym typeface="Arial"/>
            </a:endParaRPr>
          </a:p>
          <a:p>
            <a:pPr indent="-336550" lvl="2" marL="1371600" marR="0" rtl="0" algn="l">
              <a:lnSpc>
                <a:spcPct val="115000"/>
              </a:lnSpc>
              <a:spcBef>
                <a:spcPts val="0"/>
              </a:spcBef>
              <a:spcAft>
                <a:spcPts val="0"/>
              </a:spcAft>
              <a:buSzPts val="1700"/>
              <a:buChar char="■"/>
            </a:pPr>
            <a:r>
              <a:rPr b="1" i="0" lang="en" sz="1300">
                <a:solidFill>
                  <a:srgbClr val="424242"/>
                </a:solidFill>
                <a:latin typeface="Arial"/>
                <a:ea typeface="Arial"/>
                <a:cs typeface="Arial"/>
                <a:sym typeface="Arial"/>
              </a:rPr>
              <a:t>App detects location of user using GPS in mobile device</a:t>
            </a:r>
            <a:endParaRPr b="1" i="0" sz="1300">
              <a:solidFill>
                <a:srgbClr val="424242"/>
              </a:solidFill>
              <a:latin typeface="Arial"/>
              <a:ea typeface="Arial"/>
              <a:cs typeface="Arial"/>
              <a:sym typeface="Arial"/>
            </a:endParaRPr>
          </a:p>
          <a:p>
            <a:pPr indent="-336550" lvl="1" marL="914400" marR="0" rtl="0" algn="l">
              <a:lnSpc>
                <a:spcPct val="115000"/>
              </a:lnSpc>
              <a:spcBef>
                <a:spcPts val="0"/>
              </a:spcBef>
              <a:spcAft>
                <a:spcPts val="0"/>
              </a:spcAft>
              <a:buSzPts val="1700"/>
              <a:buChar char="➢"/>
            </a:pPr>
            <a:r>
              <a:rPr b="1" i="0" lang="en" sz="1300">
                <a:solidFill>
                  <a:srgbClr val="424242"/>
                </a:solidFill>
                <a:latin typeface="Arial"/>
                <a:ea typeface="Arial"/>
                <a:cs typeface="Arial"/>
                <a:sym typeface="Arial"/>
              </a:rPr>
              <a:t> Geodesic (geodesic(lat_lng_user, lat_lng_hosp).miles)</a:t>
            </a:r>
            <a:endParaRPr b="1" i="0" sz="1300">
              <a:solidFill>
                <a:srgbClr val="424242"/>
              </a:solidFill>
              <a:latin typeface="Arial"/>
              <a:ea typeface="Arial"/>
              <a:cs typeface="Arial"/>
              <a:sym typeface="Arial"/>
            </a:endParaRPr>
          </a:p>
          <a:p>
            <a:pPr indent="-336550" lvl="2" marL="1371600" rtl="0" algn="l">
              <a:spcBef>
                <a:spcPts val="0"/>
              </a:spcBef>
              <a:spcAft>
                <a:spcPts val="0"/>
              </a:spcAft>
              <a:buSzPts val="1700"/>
              <a:buChar char="■"/>
            </a:pPr>
            <a:r>
              <a:rPr b="1" i="0" lang="en" sz="1300">
                <a:solidFill>
                  <a:srgbClr val="424242"/>
                </a:solidFill>
                <a:latin typeface="Arial"/>
                <a:ea typeface="Arial"/>
                <a:cs typeface="Arial"/>
                <a:sym typeface="Arial"/>
              </a:rPr>
              <a:t>Can calculate geodesic distance between two points using the geodesic distance or the great-circle distance</a:t>
            </a:r>
            <a:endParaRPr b="1" i="0" sz="1300">
              <a:solidFill>
                <a:srgbClr val="424242"/>
              </a:solidFill>
              <a:latin typeface="Arial"/>
              <a:ea typeface="Arial"/>
              <a:cs typeface="Arial"/>
              <a:sym typeface="Arial"/>
            </a:endParaRPr>
          </a:p>
          <a:p>
            <a:pPr indent="-336550" lvl="2" marL="1371600" marR="0" rtl="0" algn="l">
              <a:lnSpc>
                <a:spcPct val="115000"/>
              </a:lnSpc>
              <a:spcBef>
                <a:spcPts val="0"/>
              </a:spcBef>
              <a:spcAft>
                <a:spcPts val="0"/>
              </a:spcAft>
              <a:buSzPts val="1700"/>
              <a:buChar char="■"/>
            </a:pPr>
            <a:r>
              <a:rPr b="1" i="0" lang="en" sz="1300">
                <a:solidFill>
                  <a:srgbClr val="424242"/>
                </a:solidFill>
                <a:latin typeface="Arial"/>
                <a:ea typeface="Arial"/>
                <a:cs typeface="Arial"/>
                <a:sym typeface="Arial"/>
              </a:rPr>
              <a:t>Used for </a:t>
            </a:r>
            <a:r>
              <a:rPr b="1" i="0" lang="en" sz="1300" u="sng">
                <a:solidFill>
                  <a:srgbClr val="424242"/>
                </a:solidFill>
                <a:latin typeface="Arial"/>
                <a:ea typeface="Arial"/>
                <a:cs typeface="Arial"/>
                <a:sym typeface="Arial"/>
              </a:rPr>
              <a:t>filtering nearest 8 hospitals</a:t>
            </a:r>
            <a:r>
              <a:rPr b="1" i="0" lang="en" sz="1300">
                <a:solidFill>
                  <a:srgbClr val="424242"/>
                </a:solidFill>
                <a:latin typeface="Arial"/>
                <a:ea typeface="Arial"/>
                <a:cs typeface="Arial"/>
                <a:sym typeface="Arial"/>
              </a:rPr>
              <a:t> in the vicinity of user</a:t>
            </a:r>
            <a:endParaRPr b="1" i="0" sz="2100">
              <a:solidFill>
                <a:srgbClr val="42424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755576" y="65215"/>
            <a:ext cx="7632900" cy="59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3300"/>
              <a:t>Challenges &amp; Solutions </a:t>
            </a:r>
            <a:endParaRPr sz="3300"/>
          </a:p>
        </p:txBody>
      </p:sp>
      <p:graphicFrame>
        <p:nvGraphicFramePr>
          <p:cNvPr id="185" name="Google Shape;185;p29"/>
          <p:cNvGraphicFramePr/>
          <p:nvPr/>
        </p:nvGraphicFramePr>
        <p:xfrm>
          <a:off x="182500" y="938300"/>
          <a:ext cx="3000000" cy="3000000"/>
        </p:xfrm>
        <a:graphic>
          <a:graphicData uri="http://schemas.openxmlformats.org/drawingml/2006/table">
            <a:tbl>
              <a:tblPr>
                <a:noFill/>
                <a:tableStyleId>{D1916620-4B92-488E-A34A-8E635557248A}</a:tableStyleId>
              </a:tblPr>
              <a:tblGrid>
                <a:gridCol w="3744250"/>
                <a:gridCol w="5057575"/>
              </a:tblGrid>
              <a:tr h="355325">
                <a:tc>
                  <a:txBody>
                    <a:bodyPr/>
                    <a:lstStyle/>
                    <a:p>
                      <a:pPr indent="0" lvl="0" marL="0" rtl="0" algn="ctr">
                        <a:spcBef>
                          <a:spcPts val="0"/>
                        </a:spcBef>
                        <a:spcAft>
                          <a:spcPts val="0"/>
                        </a:spcAft>
                        <a:buNone/>
                      </a:pPr>
                      <a:r>
                        <a:rPr b="1" lang="en" sz="1200"/>
                        <a:t>Challenges</a:t>
                      </a:r>
                      <a:endParaRPr b="1" sz="1200"/>
                    </a:p>
                  </a:txBody>
                  <a:tcPr marT="91425" marB="91425" marR="91425" marL="91425"/>
                </a:tc>
                <a:tc>
                  <a:txBody>
                    <a:bodyPr/>
                    <a:lstStyle/>
                    <a:p>
                      <a:pPr indent="0" lvl="0" marL="0" rtl="0" algn="ctr">
                        <a:spcBef>
                          <a:spcPts val="0"/>
                        </a:spcBef>
                        <a:spcAft>
                          <a:spcPts val="0"/>
                        </a:spcAft>
                        <a:buNone/>
                      </a:pPr>
                      <a:r>
                        <a:rPr b="1" lang="en" sz="1200"/>
                        <a:t>Solutions</a:t>
                      </a:r>
                      <a:endParaRPr b="1" sz="1200"/>
                    </a:p>
                  </a:txBody>
                  <a:tcPr marT="91425" marB="91425" marR="91425" marL="91425"/>
                </a:tc>
              </a:tr>
              <a:tr h="661350">
                <a:tc>
                  <a:txBody>
                    <a:bodyPr/>
                    <a:lstStyle/>
                    <a:p>
                      <a:pPr indent="0" lvl="0" marL="0" rtl="0" algn="l">
                        <a:lnSpc>
                          <a:spcPct val="100000"/>
                        </a:lnSpc>
                        <a:spcBef>
                          <a:spcPts val="320"/>
                        </a:spcBef>
                        <a:spcAft>
                          <a:spcPts val="0"/>
                        </a:spcAft>
                        <a:buNone/>
                      </a:pPr>
                      <a:r>
                        <a:rPr lang="en" sz="1000">
                          <a:solidFill>
                            <a:schemeClr val="dk1"/>
                          </a:solidFill>
                        </a:rPr>
                        <a:t>Discrepancies in the dataset (ERTrack.net)</a:t>
                      </a:r>
                      <a:endParaRPr sz="1000">
                        <a:solidFill>
                          <a:schemeClr val="dk1"/>
                        </a:solidFill>
                      </a:endParaRPr>
                    </a:p>
                    <a:p>
                      <a:pPr indent="0" lvl="0" marL="0" rtl="0" algn="l">
                        <a:lnSpc>
                          <a:spcPct val="100000"/>
                        </a:lnSpc>
                        <a:spcBef>
                          <a:spcPts val="320"/>
                        </a:spcBef>
                        <a:spcAft>
                          <a:spcPts val="0"/>
                        </a:spcAft>
                        <a:buNone/>
                      </a:pPr>
                      <a:r>
                        <a:rPr lang="en" sz="1000">
                          <a:solidFill>
                            <a:schemeClr val="dk1"/>
                          </a:solidFill>
                        </a:rPr>
                        <a:t>Missing values for some facilities</a:t>
                      </a:r>
                      <a:endParaRPr sz="1000">
                        <a:solidFill>
                          <a:schemeClr val="dk1"/>
                        </a:solidFill>
                      </a:endParaRPr>
                    </a:p>
                    <a:p>
                      <a:pPr indent="0" lvl="0" marL="0" rtl="0" algn="l">
                        <a:lnSpc>
                          <a:spcPct val="100000"/>
                        </a:lnSpc>
                        <a:spcBef>
                          <a:spcPts val="0"/>
                        </a:spcBef>
                        <a:spcAft>
                          <a:spcPts val="0"/>
                        </a:spcAft>
                        <a:buNone/>
                      </a:pPr>
                      <a:r>
                        <a:rPr lang="en" sz="1000">
                          <a:solidFill>
                            <a:schemeClr val="dk1"/>
                          </a:solidFill>
                        </a:rPr>
                        <a:t>Server Error from the ERTrack.net for few facilities</a:t>
                      </a:r>
                      <a:endParaRPr sz="10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en" sz="1000">
                          <a:solidFill>
                            <a:schemeClr val="dk1"/>
                          </a:solidFill>
                        </a:rPr>
                        <a:t>Used </a:t>
                      </a:r>
                      <a:r>
                        <a:rPr b="1" lang="en" sz="1000">
                          <a:solidFill>
                            <a:schemeClr val="dk1"/>
                          </a:solidFill>
                        </a:rPr>
                        <a:t>KNN Imputer</a:t>
                      </a:r>
                      <a:r>
                        <a:rPr lang="en" sz="1000">
                          <a:solidFill>
                            <a:schemeClr val="dk1"/>
                          </a:solidFill>
                        </a:rPr>
                        <a:t> to impute the missing wait time values</a:t>
                      </a:r>
                      <a:endParaRPr/>
                    </a:p>
                  </a:txBody>
                  <a:tcPr marT="91425" marB="91425" marR="91425" marL="91425">
                    <a:lnB cap="flat" cmpd="sng" w="9525">
                      <a:solidFill>
                        <a:srgbClr val="9E9E9E"/>
                      </a:solidFill>
                      <a:prstDash val="solid"/>
                      <a:round/>
                      <a:headEnd len="sm" w="sm" type="none"/>
                      <a:tailEnd len="sm" w="sm" type="none"/>
                    </a:lnB>
                  </a:tcPr>
                </a:tc>
              </a:tr>
              <a:tr h="496000">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Current wait time available; need to predict the next wait time</a:t>
                      </a:r>
                      <a:endParaRPr sz="1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000"/>
                        </a:spcAft>
                        <a:buNone/>
                      </a:pPr>
                      <a:r>
                        <a:rPr lang="en" sz="1000">
                          <a:solidFill>
                            <a:schemeClr val="dk1"/>
                          </a:solidFill>
                        </a:rPr>
                        <a:t>Examined multiple machine learning algorithms like </a:t>
                      </a:r>
                      <a:r>
                        <a:rPr b="1" lang="en" sz="1000">
                          <a:solidFill>
                            <a:schemeClr val="dk1"/>
                          </a:solidFill>
                        </a:rPr>
                        <a:t>LSTM, ARIMA and Moving Avg models</a:t>
                      </a:r>
                      <a:r>
                        <a:rPr lang="en" sz="1000">
                          <a:solidFill>
                            <a:schemeClr val="dk1"/>
                          </a:solidFill>
                        </a:rPr>
                        <a:t> for predicting the next wait times</a:t>
                      </a:r>
                      <a:endParaRPr b="1" sz="1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73775">
                <a:tc>
                  <a:txBody>
                    <a:bodyPr/>
                    <a:lstStyle/>
                    <a:p>
                      <a:pPr indent="0" lvl="0" marL="0" rtl="0" algn="l">
                        <a:lnSpc>
                          <a:spcPct val="100000"/>
                        </a:lnSpc>
                        <a:spcBef>
                          <a:spcPts val="0"/>
                        </a:spcBef>
                        <a:spcAft>
                          <a:spcPts val="0"/>
                        </a:spcAft>
                        <a:buNone/>
                      </a:pPr>
                      <a:r>
                        <a:rPr lang="en" sz="1000">
                          <a:solidFill>
                            <a:schemeClr val="dk1"/>
                          </a:solidFill>
                        </a:rPr>
                        <a:t>Look for facilities in nearby states in case patient lives in the borderline region</a:t>
                      </a:r>
                      <a:endParaRPr sz="1000">
                        <a:solidFill>
                          <a:schemeClr val="dk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solidFill>
                            <a:schemeClr val="dk1"/>
                          </a:solidFill>
                        </a:rPr>
                        <a:t>Based on the current location of the user, facilities were fetched from current and nearby states</a:t>
                      </a:r>
                      <a:endParaRPr sz="1000">
                        <a:solidFill>
                          <a:schemeClr val="dk1"/>
                        </a:solidFill>
                      </a:endParaRPr>
                    </a:p>
                  </a:txBody>
                  <a:tcPr marT="91425" marB="91425" marR="91425" marL="91425">
                    <a:lnT cap="flat" cmpd="sng" w="9525">
                      <a:solidFill>
                        <a:srgbClr val="9E9E9E"/>
                      </a:solidFill>
                      <a:prstDash val="solid"/>
                      <a:round/>
                      <a:headEnd len="sm" w="sm" type="none"/>
                      <a:tailEnd len="sm" w="sm" type="none"/>
                    </a:lnT>
                  </a:tcPr>
                </a:tc>
              </a:tr>
              <a:tr h="473775">
                <a:tc>
                  <a:txBody>
                    <a:bodyPr/>
                    <a:lstStyle/>
                    <a:p>
                      <a:pPr indent="0" lvl="0" marL="0" rtl="0" algn="l">
                        <a:lnSpc>
                          <a:spcPct val="100000"/>
                        </a:lnSpc>
                        <a:spcBef>
                          <a:spcPts val="0"/>
                        </a:spcBef>
                        <a:spcAft>
                          <a:spcPts val="0"/>
                        </a:spcAft>
                        <a:buNone/>
                      </a:pPr>
                      <a:r>
                        <a:rPr lang="en" sz="1000">
                          <a:solidFill>
                            <a:schemeClr val="dk1"/>
                          </a:solidFill>
                        </a:rPr>
                        <a:t>Consider closing/unavailability of the facilities</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From historical data of wait times, estimated the closing and unavailability of each facilities</a:t>
                      </a:r>
                      <a:endParaRPr/>
                    </a:p>
                  </a:txBody>
                  <a:tcPr marT="91425" marB="91425" marR="91425" marL="91425"/>
                </a:tc>
              </a:tr>
              <a:tr h="325725">
                <a:tc>
                  <a:txBody>
                    <a:bodyPr/>
                    <a:lstStyle/>
                    <a:p>
                      <a:pPr indent="0" lvl="0" marL="0" rtl="0" algn="l">
                        <a:lnSpc>
                          <a:spcPct val="100000"/>
                        </a:lnSpc>
                        <a:spcBef>
                          <a:spcPts val="320"/>
                        </a:spcBef>
                        <a:spcAft>
                          <a:spcPts val="0"/>
                        </a:spcAft>
                        <a:buNone/>
                      </a:pPr>
                      <a:r>
                        <a:rPr lang="en" sz="1000">
                          <a:solidFill>
                            <a:schemeClr val="dk1"/>
                          </a:solidFill>
                        </a:rPr>
                        <a:t>Don’t want patients to travel long distances</a:t>
                      </a:r>
                      <a:endParaRPr sz="1000">
                        <a:solidFill>
                          <a:schemeClr val="dk1"/>
                        </a:solidFill>
                      </a:endParaRPr>
                    </a:p>
                  </a:txBody>
                  <a:tcPr marT="91425" marB="91425" marR="91425" marL="91425"/>
                </a:tc>
                <a:tc>
                  <a:txBody>
                    <a:bodyPr/>
                    <a:lstStyle/>
                    <a:p>
                      <a:pPr indent="0" lvl="0" marL="0" rtl="0" algn="l">
                        <a:lnSpc>
                          <a:spcPct val="115000"/>
                        </a:lnSpc>
                        <a:spcBef>
                          <a:spcPts val="0"/>
                        </a:spcBef>
                        <a:spcAft>
                          <a:spcPts val="1000"/>
                        </a:spcAft>
                        <a:buNone/>
                      </a:pPr>
                      <a:r>
                        <a:rPr lang="en" sz="1000">
                          <a:solidFill>
                            <a:schemeClr val="dk1"/>
                          </a:solidFill>
                        </a:rPr>
                        <a:t>Adopted </a:t>
                      </a:r>
                      <a:r>
                        <a:rPr b="1" lang="en" sz="1000">
                          <a:solidFill>
                            <a:schemeClr val="dk1"/>
                          </a:solidFill>
                        </a:rPr>
                        <a:t>TOPSIS </a:t>
                      </a:r>
                      <a:r>
                        <a:rPr lang="en" sz="1000">
                          <a:solidFill>
                            <a:schemeClr val="dk1"/>
                          </a:solidFill>
                        </a:rPr>
                        <a:t>algorithm to rank the best solution</a:t>
                      </a:r>
                      <a:endParaRPr/>
                    </a:p>
                  </a:txBody>
                  <a:tcPr marT="91425" marB="91425" marR="91425" marL="91425"/>
                </a:tc>
              </a:tr>
              <a:tr h="325725">
                <a:tc>
                  <a:txBody>
                    <a:bodyPr/>
                    <a:lstStyle/>
                    <a:p>
                      <a:pPr indent="0" lvl="0" marL="0" rtl="0" algn="l">
                        <a:lnSpc>
                          <a:spcPct val="100000"/>
                        </a:lnSpc>
                        <a:spcBef>
                          <a:spcPts val="320"/>
                        </a:spcBef>
                        <a:spcAft>
                          <a:spcPts val="0"/>
                        </a:spcAft>
                        <a:buNone/>
                      </a:pPr>
                      <a:r>
                        <a:rPr lang="en" sz="1000">
                          <a:solidFill>
                            <a:schemeClr val="dk1"/>
                          </a:solidFill>
                        </a:rPr>
                        <a:t>Optimization of the machine learning part</a:t>
                      </a:r>
                      <a:endParaRPr sz="1000">
                        <a:solidFill>
                          <a:schemeClr val="dk1"/>
                        </a:solidFill>
                      </a:endParaRPr>
                    </a:p>
                  </a:txBody>
                  <a:tcPr marT="91425" marB="91425" marR="91425" marL="91425"/>
                </a:tc>
                <a:tc>
                  <a:txBody>
                    <a:bodyPr/>
                    <a:lstStyle/>
                    <a:p>
                      <a:pPr indent="0" lvl="0" marL="0" rtl="0" algn="l">
                        <a:lnSpc>
                          <a:spcPct val="115000"/>
                        </a:lnSpc>
                        <a:spcBef>
                          <a:spcPts val="0"/>
                        </a:spcBef>
                        <a:spcAft>
                          <a:spcPts val="1000"/>
                        </a:spcAft>
                        <a:buNone/>
                      </a:pPr>
                      <a:r>
                        <a:rPr lang="en" sz="1000">
                          <a:solidFill>
                            <a:schemeClr val="dk1"/>
                          </a:solidFill>
                        </a:rPr>
                        <a:t>Tried to implement </a:t>
                      </a:r>
                      <a:r>
                        <a:rPr b="1" lang="en" sz="1000">
                          <a:solidFill>
                            <a:schemeClr val="dk1"/>
                          </a:solidFill>
                        </a:rPr>
                        <a:t>asyncio </a:t>
                      </a:r>
                      <a:r>
                        <a:rPr lang="en" sz="1000">
                          <a:solidFill>
                            <a:schemeClr val="dk1"/>
                          </a:solidFill>
                        </a:rPr>
                        <a:t>for optimizing the machine learning algorithm</a:t>
                      </a:r>
                      <a:endParaRPr sz="1000">
                        <a:solidFill>
                          <a:schemeClr val="dk1"/>
                        </a:solidFill>
                      </a:endParaRPr>
                    </a:p>
                  </a:txBody>
                  <a:tcPr marT="91425" marB="91425" marR="91425" marL="91425"/>
                </a:tc>
              </a:tr>
              <a:tr h="321500">
                <a:tc>
                  <a:txBody>
                    <a:bodyPr/>
                    <a:lstStyle/>
                    <a:p>
                      <a:pPr indent="0" lvl="0" marL="0" rtl="0" algn="l">
                        <a:lnSpc>
                          <a:spcPct val="100000"/>
                        </a:lnSpc>
                        <a:spcBef>
                          <a:spcPts val="320"/>
                        </a:spcBef>
                        <a:spcAft>
                          <a:spcPts val="0"/>
                        </a:spcAft>
                        <a:buNone/>
                      </a:pPr>
                      <a:r>
                        <a:rPr lang="en" sz="1000">
                          <a:solidFill>
                            <a:schemeClr val="dk1"/>
                          </a:solidFill>
                        </a:rPr>
                        <a:t>Limited skill set for creation of Mobile App </a:t>
                      </a:r>
                      <a:endParaRPr sz="1000">
                        <a:solidFill>
                          <a:schemeClr val="dk1"/>
                        </a:solidFill>
                      </a:endParaRPr>
                    </a:p>
                  </a:txBody>
                  <a:tcPr marT="91425" marB="91425" marR="91425" marL="91425"/>
                </a:tc>
                <a:tc>
                  <a:txBody>
                    <a:bodyPr/>
                    <a:lstStyle/>
                    <a:p>
                      <a:pPr indent="0" lvl="0" marL="0" rtl="0" algn="l">
                        <a:lnSpc>
                          <a:spcPct val="115000"/>
                        </a:lnSpc>
                        <a:spcBef>
                          <a:spcPts val="320"/>
                        </a:spcBef>
                        <a:spcAft>
                          <a:spcPts val="1000"/>
                        </a:spcAft>
                        <a:buNone/>
                      </a:pPr>
                      <a:r>
                        <a:rPr lang="en" sz="1000">
                          <a:solidFill>
                            <a:schemeClr val="dk1"/>
                          </a:solidFill>
                        </a:rPr>
                        <a:t>Learned and implemented App using </a:t>
                      </a:r>
                      <a:r>
                        <a:rPr b="1" lang="en" sz="1000">
                          <a:solidFill>
                            <a:schemeClr val="dk1"/>
                          </a:solidFill>
                        </a:rPr>
                        <a:t>Kivy </a:t>
                      </a:r>
                      <a:r>
                        <a:rPr lang="en" sz="1000">
                          <a:solidFill>
                            <a:schemeClr val="dk1"/>
                          </a:solidFill>
                        </a:rPr>
                        <a:t>&amp; </a:t>
                      </a:r>
                      <a:r>
                        <a:rPr b="1" lang="en" sz="1000">
                          <a:solidFill>
                            <a:schemeClr val="dk1"/>
                          </a:solidFill>
                        </a:rPr>
                        <a:t>Buildozer </a:t>
                      </a:r>
                      <a:r>
                        <a:rPr lang="en" sz="1000">
                          <a:solidFill>
                            <a:schemeClr val="dk1"/>
                          </a:solidFill>
                        </a:rPr>
                        <a:t>library</a:t>
                      </a:r>
                      <a:endParaRPr sz="1000">
                        <a:solidFill>
                          <a:schemeClr val="dk1"/>
                        </a:solidFill>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755576" y="65215"/>
            <a:ext cx="7632900" cy="597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29729"/>
              <a:buFont typeface="Arial"/>
              <a:buNone/>
            </a:pPr>
            <a:r>
              <a:rPr lang="en" sz="3700">
                <a:latin typeface="Arial"/>
                <a:ea typeface="Arial"/>
                <a:cs typeface="Arial"/>
                <a:sym typeface="Arial"/>
              </a:rPr>
              <a:t>Technical Design</a:t>
            </a:r>
            <a:endParaRPr/>
          </a:p>
        </p:txBody>
      </p:sp>
      <p:sp>
        <p:nvSpPr>
          <p:cNvPr id="191" name="Google Shape;191;p30"/>
          <p:cNvSpPr txBox="1"/>
          <p:nvPr>
            <p:ph idx="1" type="body"/>
          </p:nvPr>
        </p:nvSpPr>
        <p:spPr>
          <a:xfrm>
            <a:off x="747568" y="951570"/>
            <a:ext cx="7648800" cy="3834300"/>
          </a:xfrm>
          <a:prstGeom prst="rect">
            <a:avLst/>
          </a:prstGeom>
        </p:spPr>
        <p:txBody>
          <a:bodyPr anchorCtr="0" anchor="t" bIns="45700" lIns="91425" spcFirstLastPara="1" rIns="91425" wrap="square" tIns="45700">
            <a:normAutofit/>
          </a:bodyPr>
          <a:lstStyle/>
          <a:p>
            <a:pPr indent="0" lvl="0" marL="0" rtl="0" algn="l">
              <a:spcBef>
                <a:spcPts val="320"/>
              </a:spcBef>
              <a:spcAft>
                <a:spcPts val="0"/>
              </a:spcAft>
              <a:buNone/>
            </a:pPr>
            <a:r>
              <a:t/>
            </a:r>
            <a:endParaRPr/>
          </a:p>
          <a:p>
            <a:pPr indent="0" lvl="0" marL="0" rtl="0" algn="l">
              <a:spcBef>
                <a:spcPts val="1200"/>
              </a:spcBef>
              <a:spcAft>
                <a:spcPts val="1200"/>
              </a:spcAft>
              <a:buNone/>
            </a:pPr>
            <a:r>
              <a:t/>
            </a:r>
            <a:endParaRPr/>
          </a:p>
        </p:txBody>
      </p:sp>
      <p:pic>
        <p:nvPicPr>
          <p:cNvPr id="192" name="Google Shape;192;p30"/>
          <p:cNvPicPr preferRelativeResize="0"/>
          <p:nvPr/>
        </p:nvPicPr>
        <p:blipFill>
          <a:blip r:embed="rId3">
            <a:alphaModFix/>
          </a:blip>
          <a:stretch>
            <a:fillRect/>
          </a:stretch>
        </p:blipFill>
        <p:spPr>
          <a:xfrm>
            <a:off x="441100" y="951575"/>
            <a:ext cx="8155926" cy="4191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755576" y="65215"/>
            <a:ext cx="7632900" cy="59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 sz="3300">
                <a:latin typeface="Arial"/>
                <a:ea typeface="Arial"/>
                <a:cs typeface="Arial"/>
                <a:sym typeface="Arial"/>
              </a:rPr>
              <a:t>Deliverables</a:t>
            </a:r>
            <a:endParaRPr sz="3300"/>
          </a:p>
        </p:txBody>
      </p:sp>
      <p:sp>
        <p:nvSpPr>
          <p:cNvPr id="198" name="Google Shape;198;p31"/>
          <p:cNvSpPr txBox="1"/>
          <p:nvPr>
            <p:ph idx="1" type="body"/>
          </p:nvPr>
        </p:nvSpPr>
        <p:spPr>
          <a:xfrm>
            <a:off x="747568" y="951570"/>
            <a:ext cx="7648800" cy="3834300"/>
          </a:xfrm>
          <a:prstGeom prst="rect">
            <a:avLst/>
          </a:prstGeom>
        </p:spPr>
        <p:txBody>
          <a:bodyPr anchorCtr="0" anchor="t" bIns="45700" lIns="91425" spcFirstLastPara="1" rIns="91425" wrap="square" tIns="45700">
            <a:normAutofit fontScale="92500" lnSpcReduction="20000"/>
          </a:bodyPr>
          <a:lstStyle/>
          <a:p>
            <a:pPr indent="-334327" lvl="0" marL="457200" rtl="0" algn="l">
              <a:spcBef>
                <a:spcPts val="0"/>
              </a:spcBef>
              <a:spcAft>
                <a:spcPts val="0"/>
              </a:spcAft>
              <a:buClr>
                <a:schemeClr val="dk1"/>
              </a:buClr>
              <a:buSzPct val="112500"/>
              <a:buChar char="●"/>
            </a:pPr>
            <a:r>
              <a:rPr i="0" lang="en">
                <a:solidFill>
                  <a:schemeClr val="dk1"/>
                </a:solidFill>
                <a:latin typeface="Arial"/>
                <a:ea typeface="Arial"/>
                <a:cs typeface="Arial"/>
                <a:sym typeface="Arial"/>
              </a:rPr>
              <a:t>APK file </a:t>
            </a:r>
            <a:endParaRPr i="0">
              <a:solidFill>
                <a:schemeClr val="dk1"/>
              </a:solidFill>
              <a:latin typeface="Arial"/>
              <a:ea typeface="Arial"/>
              <a:cs typeface="Arial"/>
              <a:sym typeface="Arial"/>
            </a:endParaRPr>
          </a:p>
          <a:p>
            <a:pPr indent="-334327" lvl="0" marL="457200" rtl="0" algn="l">
              <a:spcBef>
                <a:spcPts val="0"/>
              </a:spcBef>
              <a:spcAft>
                <a:spcPts val="0"/>
              </a:spcAft>
              <a:buClr>
                <a:schemeClr val="dk1"/>
              </a:buClr>
              <a:buSzPct val="112500"/>
              <a:buChar char="●"/>
            </a:pPr>
            <a:r>
              <a:rPr i="0" lang="en">
                <a:solidFill>
                  <a:schemeClr val="dk1"/>
                </a:solidFill>
                <a:latin typeface="Arial"/>
                <a:ea typeface="Arial"/>
                <a:cs typeface="Arial"/>
                <a:sym typeface="Arial"/>
              </a:rPr>
              <a:t>Source code for the App</a:t>
            </a:r>
            <a:endParaRPr i="0">
              <a:solidFill>
                <a:schemeClr val="dk1"/>
              </a:solidFill>
              <a:latin typeface="Arial"/>
              <a:ea typeface="Arial"/>
              <a:cs typeface="Arial"/>
              <a:sym typeface="Arial"/>
            </a:endParaRPr>
          </a:p>
          <a:p>
            <a:pPr indent="-334327" lvl="0" marL="457200" rtl="0" algn="l">
              <a:spcBef>
                <a:spcPts val="0"/>
              </a:spcBef>
              <a:spcAft>
                <a:spcPts val="0"/>
              </a:spcAft>
              <a:buClr>
                <a:schemeClr val="dk1"/>
              </a:buClr>
              <a:buSzPct val="112500"/>
              <a:buChar char="●"/>
            </a:pPr>
            <a:r>
              <a:rPr i="0" lang="en">
                <a:solidFill>
                  <a:schemeClr val="dk1"/>
                </a:solidFill>
                <a:latin typeface="Arial"/>
                <a:ea typeface="Arial"/>
                <a:cs typeface="Arial"/>
                <a:sym typeface="Arial"/>
              </a:rPr>
              <a:t>Technical Design Specification Document</a:t>
            </a:r>
            <a:endParaRPr i="0">
              <a:solidFill>
                <a:schemeClr val="dk1"/>
              </a:solidFill>
              <a:latin typeface="Arial"/>
              <a:ea typeface="Arial"/>
              <a:cs typeface="Arial"/>
              <a:sym typeface="Arial"/>
            </a:endParaRPr>
          </a:p>
          <a:p>
            <a:pPr indent="-334327" lvl="0" marL="457200" rtl="0" algn="l">
              <a:spcBef>
                <a:spcPts val="0"/>
              </a:spcBef>
              <a:spcAft>
                <a:spcPts val="0"/>
              </a:spcAft>
              <a:buClr>
                <a:schemeClr val="dk1"/>
              </a:buClr>
              <a:buSzPct val="112500"/>
              <a:buChar char="●"/>
            </a:pPr>
            <a:r>
              <a:rPr i="0" lang="en">
                <a:solidFill>
                  <a:schemeClr val="dk1"/>
                </a:solidFill>
                <a:latin typeface="Arial"/>
                <a:ea typeface="Arial"/>
                <a:cs typeface="Arial"/>
                <a:sym typeface="Arial"/>
              </a:rPr>
              <a:t>Test Cases</a:t>
            </a:r>
            <a:endParaRPr i="0">
              <a:solidFill>
                <a:schemeClr val="dk1"/>
              </a:solidFill>
              <a:latin typeface="Arial"/>
              <a:ea typeface="Arial"/>
              <a:cs typeface="Arial"/>
              <a:sym typeface="Arial"/>
            </a:endParaRPr>
          </a:p>
          <a:p>
            <a:pPr indent="-334327" lvl="0" marL="457200" rtl="0" algn="l">
              <a:spcBef>
                <a:spcPts val="0"/>
              </a:spcBef>
              <a:spcAft>
                <a:spcPts val="0"/>
              </a:spcAft>
              <a:buClr>
                <a:schemeClr val="dk1"/>
              </a:buClr>
              <a:buSzPct val="112500"/>
              <a:buChar char="●"/>
            </a:pPr>
            <a:r>
              <a:rPr i="0" lang="en">
                <a:solidFill>
                  <a:schemeClr val="dk1"/>
                </a:solidFill>
                <a:latin typeface="Arial"/>
                <a:ea typeface="Arial"/>
                <a:cs typeface="Arial"/>
                <a:sym typeface="Arial"/>
              </a:rPr>
              <a:t>User Manual for the App</a:t>
            </a:r>
            <a:endParaRPr i="0">
              <a:solidFill>
                <a:schemeClr val="dk1"/>
              </a:solidFill>
              <a:latin typeface="Arial"/>
              <a:ea typeface="Arial"/>
              <a:cs typeface="Arial"/>
              <a:sym typeface="Arial"/>
            </a:endParaRPr>
          </a:p>
          <a:p>
            <a:pPr indent="0" lvl="0" marL="0" rtl="0" algn="l">
              <a:spcBef>
                <a:spcPts val="1200"/>
              </a:spcBef>
              <a:spcAft>
                <a:spcPts val="0"/>
              </a:spcAft>
              <a:buNone/>
            </a:pPr>
            <a:r>
              <a:t/>
            </a:r>
            <a:endParaRPr i="0">
              <a:solidFill>
                <a:schemeClr val="dk1"/>
              </a:solidFill>
              <a:latin typeface="Arial"/>
              <a:ea typeface="Arial"/>
              <a:cs typeface="Arial"/>
              <a:sym typeface="Arial"/>
            </a:endParaRPr>
          </a:p>
          <a:p>
            <a:pPr indent="0" lvl="0" marL="0" rtl="0" algn="l">
              <a:spcBef>
                <a:spcPts val="1200"/>
              </a:spcBef>
              <a:spcAft>
                <a:spcPts val="0"/>
              </a:spcAft>
              <a:buNone/>
            </a:pPr>
            <a:r>
              <a:rPr b="1" i="0" lang="en">
                <a:solidFill>
                  <a:schemeClr val="dk1"/>
                </a:solidFill>
                <a:latin typeface="Arial"/>
                <a:ea typeface="Arial"/>
                <a:cs typeface="Arial"/>
                <a:sym typeface="Arial"/>
              </a:rPr>
              <a:t>Incorta Certified:</a:t>
            </a:r>
            <a:endParaRPr b="1" i="0">
              <a:solidFill>
                <a:schemeClr val="dk1"/>
              </a:solidFill>
              <a:latin typeface="Arial"/>
              <a:ea typeface="Arial"/>
              <a:cs typeface="Arial"/>
              <a:sym typeface="Arial"/>
            </a:endParaRPr>
          </a:p>
          <a:p>
            <a:pPr indent="-322580" lvl="0" marL="457200" rtl="0" algn="l">
              <a:spcBef>
                <a:spcPts val="1200"/>
              </a:spcBef>
              <a:spcAft>
                <a:spcPts val="0"/>
              </a:spcAft>
              <a:buClr>
                <a:schemeClr val="dk1"/>
              </a:buClr>
              <a:buSzPct val="100000"/>
              <a:buChar char="●"/>
            </a:pPr>
            <a:r>
              <a:rPr i="0" lang="en">
                <a:solidFill>
                  <a:schemeClr val="dk1"/>
                </a:solidFill>
                <a:latin typeface="Arial"/>
                <a:ea typeface="Arial"/>
                <a:cs typeface="Arial"/>
                <a:sym typeface="Arial"/>
              </a:rPr>
              <a:t>Anay Dutta 	(Incorta 5 Essentials for Business Analysts)</a:t>
            </a:r>
            <a:endParaRPr i="0">
              <a:solidFill>
                <a:schemeClr val="dk1"/>
              </a:solidFill>
              <a:latin typeface="Arial"/>
              <a:ea typeface="Arial"/>
              <a:cs typeface="Arial"/>
              <a:sym typeface="Arial"/>
            </a:endParaRPr>
          </a:p>
          <a:p>
            <a:pPr indent="-322580" lvl="0" marL="457200" rtl="0" algn="l">
              <a:spcBef>
                <a:spcPts val="0"/>
              </a:spcBef>
              <a:spcAft>
                <a:spcPts val="0"/>
              </a:spcAft>
              <a:buClr>
                <a:schemeClr val="dk1"/>
              </a:buClr>
              <a:buSzPct val="100000"/>
              <a:buChar char="●"/>
            </a:pPr>
            <a:r>
              <a:rPr i="0" lang="en">
                <a:solidFill>
                  <a:schemeClr val="dk1"/>
                </a:solidFill>
                <a:latin typeface="Arial"/>
                <a:ea typeface="Arial"/>
                <a:cs typeface="Arial"/>
                <a:sym typeface="Arial"/>
              </a:rPr>
              <a:t>Anisha Vijayan	(Incorta 5 Essentials for Business Analysts,</a:t>
            </a:r>
            <a:endParaRPr i="0">
              <a:solidFill>
                <a:schemeClr val="dk1"/>
              </a:solidFill>
              <a:latin typeface="Arial"/>
              <a:ea typeface="Arial"/>
              <a:cs typeface="Arial"/>
              <a:sym typeface="Arial"/>
            </a:endParaRPr>
          </a:p>
          <a:p>
            <a:pPr indent="457200" lvl="0" marL="1371600" rtl="0" algn="l">
              <a:spcBef>
                <a:spcPts val="0"/>
              </a:spcBef>
              <a:spcAft>
                <a:spcPts val="0"/>
              </a:spcAft>
              <a:buNone/>
            </a:pPr>
            <a:r>
              <a:rPr i="0" lang="en">
                <a:solidFill>
                  <a:schemeClr val="dk1"/>
                </a:solidFill>
                <a:latin typeface="Arial"/>
                <a:ea typeface="Arial"/>
                <a:cs typeface="Arial"/>
                <a:sym typeface="Arial"/>
              </a:rPr>
              <a:t> Incorta 5 Foundations for Developers, </a:t>
            </a:r>
            <a:endParaRPr i="0">
              <a:solidFill>
                <a:schemeClr val="dk1"/>
              </a:solidFill>
              <a:latin typeface="Arial"/>
              <a:ea typeface="Arial"/>
              <a:cs typeface="Arial"/>
              <a:sym typeface="Arial"/>
            </a:endParaRPr>
          </a:p>
          <a:p>
            <a:pPr indent="457200" lvl="0" marL="1371600" rtl="0" algn="l">
              <a:spcBef>
                <a:spcPts val="0"/>
              </a:spcBef>
              <a:spcAft>
                <a:spcPts val="0"/>
              </a:spcAft>
              <a:buNone/>
            </a:pPr>
            <a:r>
              <a:rPr i="0" lang="en">
                <a:solidFill>
                  <a:schemeClr val="dk1"/>
                </a:solidFill>
                <a:latin typeface="Arial"/>
                <a:ea typeface="Arial"/>
                <a:cs typeface="Arial"/>
                <a:sym typeface="Arial"/>
              </a:rPr>
              <a:t> Incorta 5 Fundamentals for Administrators )</a:t>
            </a:r>
            <a:endParaRPr i="0">
              <a:solidFill>
                <a:schemeClr val="dk1"/>
              </a:solidFill>
              <a:latin typeface="Arial"/>
              <a:ea typeface="Arial"/>
              <a:cs typeface="Arial"/>
              <a:sym typeface="Arial"/>
            </a:endParaRPr>
          </a:p>
          <a:p>
            <a:pPr indent="457200" lvl="0" marL="1371600" rtl="0" algn="l">
              <a:spcBef>
                <a:spcPts val="0"/>
              </a:spcBef>
              <a:spcAft>
                <a:spcPts val="0"/>
              </a:spcAft>
              <a:buNone/>
            </a:pPr>
            <a:r>
              <a:rPr i="0" lang="en">
                <a:solidFill>
                  <a:schemeClr val="dk1"/>
                </a:solidFill>
                <a:latin typeface="Arial"/>
                <a:ea typeface="Arial"/>
                <a:cs typeface="Arial"/>
                <a:sym typeface="Arial"/>
              </a:rPr>
              <a:t> </a:t>
            </a:r>
            <a:endParaRPr i="0">
              <a:solidFill>
                <a:schemeClr val="dk1"/>
              </a:solidFill>
              <a:latin typeface="Arial"/>
              <a:ea typeface="Arial"/>
              <a:cs typeface="Arial"/>
              <a:sym typeface="Arial"/>
            </a:endParaRPr>
          </a:p>
          <a:p>
            <a:pPr indent="0" lvl="0" marL="0" rtl="0" algn="l">
              <a:spcBef>
                <a:spcPts val="1200"/>
              </a:spcBef>
              <a:spcAft>
                <a:spcPts val="1200"/>
              </a:spcAft>
              <a:buNone/>
            </a:pPr>
            <a:r>
              <a:t/>
            </a:r>
            <a:endParaRPr i="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