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2BE19E-5FD7-42B2-BA80-AEAFEF7D403B}">
  <a:tblStyle styleId="{802BE19E-5FD7-42B2-BA80-AEAFEF7D40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0e81536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0e81536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8bf5b5f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8bf5b5f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8bf5b5f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8bf5b5f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8bf5b5f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8bf5b5f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TOPSIS : </a:t>
            </a:r>
            <a:r>
              <a:rPr lang="en">
                <a:solidFill>
                  <a:schemeClr val="dk1"/>
                </a:solidFill>
                <a:latin typeface="Calibri"/>
                <a:ea typeface="Calibri"/>
                <a:cs typeface="Calibri"/>
                <a:sym typeface="Calibri"/>
              </a:rPr>
              <a:t>Technique for Order Preference by Similarity to Ideal Solution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0e8153671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0e8153671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0e8153671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0e8153671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0e8153671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0e8153671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0e8153671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0e8153671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aaee7ed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aaee7ed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0e815367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30e8153671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0e8153671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0e815367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0e8153671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0e8153671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0e8153671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0e8153671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0e8153671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0e8153671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0e8153671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0e8153671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0e8153671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0e815367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0e815367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0e815367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chemeClr val="dk1"/>
                </a:solidFill>
                <a:latin typeface="Calibri"/>
                <a:ea typeface="Calibri"/>
                <a:cs typeface="Calibri"/>
                <a:sym typeface="Calibri"/>
              </a:rPr>
              <a:t>We have used the ERTrack.net websites data as our main source of data. We tried to look for data sources pertaining to patients and their services as well as insurance related data to be displayed in the app, but could not find appropriate sources.  ERTrack.net gives the wait time for each specific urgent cares and facilities.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52" name="Google Shape;52;p13"/>
          <p:cNvSpPr txBox="1"/>
          <p:nvPr>
            <p:ph idx="10" type="dt"/>
          </p:nvPr>
        </p:nvSpPr>
        <p:spPr>
          <a:xfrm>
            <a:off x="457200" y="4822047"/>
            <a:ext cx="2133600" cy="219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1" type="ftr"/>
          </p:nvPr>
        </p:nvSpPr>
        <p:spPr>
          <a:xfrm>
            <a:off x="3124200" y="4822047"/>
            <a:ext cx="2895600" cy="219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2" type="sldNum"/>
          </p:nvPr>
        </p:nvSpPr>
        <p:spPr>
          <a:xfrm>
            <a:off x="6553200" y="4822047"/>
            <a:ext cx="2133600" cy="219000"/>
          </a:xfrm>
          <a:prstGeom prst="rect">
            <a:avLst/>
          </a:prstGeom>
          <a:noFill/>
          <a:ln>
            <a:noFill/>
          </a:ln>
        </p:spPr>
        <p:txBody>
          <a:bodyPr anchorCtr="0" anchor="ctr" bIns="45700" lIns="91425" spcFirstLastPara="1" rIns="91425" wrap="square" tIns="4570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ctrTitle"/>
          </p:nvPr>
        </p:nvSpPr>
        <p:spPr>
          <a:xfrm>
            <a:off x="4579640" y="2409732"/>
            <a:ext cx="4298100" cy="1404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hlink"/>
              </a:buClr>
              <a:buSzPts val="5400"/>
              <a:buFont typeface="Gulimche"/>
              <a:buNone/>
              <a:defRPr sz="5400">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58" name="Google Shape;58;p14"/>
          <p:cNvSpPr txBox="1"/>
          <p:nvPr>
            <p:ph type="title"/>
          </p:nvPr>
        </p:nvSpPr>
        <p:spPr>
          <a:xfrm>
            <a:off x="755576" y="65215"/>
            <a:ext cx="7632900" cy="597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0" type="dt"/>
          </p:nvPr>
        </p:nvSpPr>
        <p:spPr>
          <a:xfrm>
            <a:off x="457200" y="4822047"/>
            <a:ext cx="2133600" cy="219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124200" y="4822047"/>
            <a:ext cx="2895600" cy="219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553200" y="4822047"/>
            <a:ext cx="2133600" cy="2190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ph idx="1" type="body"/>
          </p:nvPr>
        </p:nvSpPr>
        <p:spPr>
          <a:xfrm>
            <a:off x="747568" y="951570"/>
            <a:ext cx="7648800" cy="3834300"/>
          </a:xfrm>
          <a:prstGeom prst="rect">
            <a:avLst/>
          </a:prstGeom>
          <a:noFill/>
          <a:ln>
            <a:noFill/>
          </a:ln>
        </p:spPr>
        <p:txBody>
          <a:bodyPr anchorCtr="0" anchor="t" bIns="45700" lIns="91425" spcFirstLastPara="1" rIns="91425" wrap="square" tIns="45700">
            <a:normAutofit/>
          </a:bodyPr>
          <a:lstStyle>
            <a:lvl1pPr indent="-228600" lvl="0" marL="4572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1pPr>
            <a:lvl2pPr indent="-228600" lvl="1" marL="914400" rtl="0" algn="l">
              <a:spcBef>
                <a:spcPts val="1200"/>
              </a:spcBef>
              <a:spcAft>
                <a:spcPts val="0"/>
              </a:spcAft>
              <a:buClr>
                <a:srgbClr val="661616"/>
              </a:buClr>
              <a:buSzPts val="1600"/>
              <a:buNone/>
              <a:defRPr i="1" sz="1600">
                <a:solidFill>
                  <a:srgbClr val="661616"/>
                </a:solidFill>
                <a:latin typeface="Calibri"/>
                <a:ea typeface="Calibri"/>
                <a:cs typeface="Calibri"/>
                <a:sym typeface="Calibri"/>
              </a:defRPr>
            </a:lvl2pPr>
            <a:lvl3pPr indent="-228600" lvl="2" marL="1371600" rtl="0" algn="l">
              <a:spcBef>
                <a:spcPts val="1200"/>
              </a:spcBef>
              <a:spcAft>
                <a:spcPts val="0"/>
              </a:spcAft>
              <a:buClr>
                <a:srgbClr val="661616"/>
              </a:buClr>
              <a:buSzPts val="1600"/>
              <a:buNone/>
              <a:defRPr i="1" sz="1600">
                <a:solidFill>
                  <a:srgbClr val="661616"/>
                </a:solidFill>
                <a:latin typeface="Calibri"/>
                <a:ea typeface="Calibri"/>
                <a:cs typeface="Calibri"/>
                <a:sym typeface="Calibri"/>
              </a:defRPr>
            </a:lvl3pPr>
            <a:lvl4pPr indent="-228600" lvl="3" marL="1828800" rtl="0" algn="l">
              <a:spcBef>
                <a:spcPts val="1200"/>
              </a:spcBef>
              <a:spcAft>
                <a:spcPts val="0"/>
              </a:spcAft>
              <a:buClr>
                <a:srgbClr val="661616"/>
              </a:buClr>
              <a:buSzPts val="1600"/>
              <a:buNone/>
              <a:defRPr i="1" sz="1600">
                <a:solidFill>
                  <a:srgbClr val="661616"/>
                </a:solidFill>
                <a:latin typeface="Calibri"/>
                <a:ea typeface="Calibri"/>
                <a:cs typeface="Calibri"/>
                <a:sym typeface="Calibri"/>
              </a:defRPr>
            </a:lvl4pPr>
            <a:lvl5pPr indent="-228600" lvl="4" marL="2286000" rtl="0" algn="l">
              <a:spcBef>
                <a:spcPts val="1200"/>
              </a:spcBef>
              <a:spcAft>
                <a:spcPts val="0"/>
              </a:spcAft>
              <a:buClr>
                <a:srgbClr val="661616"/>
              </a:buClr>
              <a:buSzPts val="1600"/>
              <a:buNone/>
              <a:defRPr i="1" sz="1600">
                <a:solidFill>
                  <a:srgbClr val="661616"/>
                </a:solidFill>
                <a:latin typeface="Calibri"/>
                <a:ea typeface="Calibri"/>
                <a:cs typeface="Calibri"/>
                <a:sym typeface="Calibri"/>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69" name="Shape 69"/>
        <p:cNvGrpSpPr/>
        <p:nvPr/>
      </p:nvGrpSpPr>
      <p:grpSpPr>
        <a:xfrm>
          <a:off x="0" y="0"/>
          <a:ext cx="0" cy="0"/>
          <a:chOff x="0" y="0"/>
          <a:chExt cx="0" cy="0"/>
        </a:xfrm>
      </p:grpSpPr>
      <p:pic>
        <p:nvPicPr>
          <p:cNvPr id="70" name="Google Shape;70;p16"/>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71" name="Google Shape;71;p16"/>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6"/>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ph type="ctrTitle"/>
          </p:nvPr>
        </p:nvSpPr>
        <p:spPr>
          <a:xfrm>
            <a:off x="4579640" y="2409732"/>
            <a:ext cx="4298100" cy="1404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hlink"/>
              </a:buClr>
              <a:buSzPts val="5400"/>
              <a:buFont typeface="Gulimche"/>
              <a:buNone/>
              <a:defRPr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75" name="Shape 75"/>
        <p:cNvGrpSpPr/>
        <p:nvPr/>
      </p:nvGrpSpPr>
      <p:grpSpPr>
        <a:xfrm>
          <a:off x="0" y="0"/>
          <a:ext cx="0" cy="0"/>
          <a:chOff x="0" y="0"/>
          <a:chExt cx="0" cy="0"/>
        </a:xfrm>
      </p:grpSpPr>
      <p:pic>
        <p:nvPicPr>
          <p:cNvPr id="76" name="Google Shape;76;p17"/>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77" name="Google Shape;77;p17"/>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7"/>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80" name="Shape 80"/>
        <p:cNvGrpSpPr/>
        <p:nvPr/>
      </p:nvGrpSpPr>
      <p:grpSpPr>
        <a:xfrm>
          <a:off x="0" y="0"/>
          <a:ext cx="0" cy="0"/>
          <a:chOff x="0" y="0"/>
          <a:chExt cx="0" cy="0"/>
        </a:xfrm>
      </p:grpSpPr>
      <p:sp>
        <p:nvSpPr>
          <p:cNvPr id="81" name="Google Shape;81;p18"/>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8"/>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8"/>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8"/>
          <p:cNvPicPr preferRelativeResize="0"/>
          <p:nvPr/>
        </p:nvPicPr>
        <p:blipFill rotWithShape="1">
          <a:blip r:embed="rId2">
            <a:alphaModFix/>
          </a:blip>
          <a:srcRect b="0" l="0" r="0" t="0"/>
          <a:stretch/>
        </p:blipFill>
        <p:spPr>
          <a:xfrm>
            <a:off x="0" y="0"/>
            <a:ext cx="6858000"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85" name="Shape 85"/>
        <p:cNvGrpSpPr/>
        <p:nvPr/>
      </p:nvGrpSpPr>
      <p:grpSpPr>
        <a:xfrm>
          <a:off x="0" y="0"/>
          <a:ext cx="0" cy="0"/>
          <a:chOff x="0" y="0"/>
          <a:chExt cx="0" cy="0"/>
        </a:xfrm>
      </p:grpSpPr>
      <p:pic>
        <p:nvPicPr>
          <p:cNvPr id="86" name="Google Shape;86;p19"/>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87" name="Google Shape;87;p19"/>
          <p:cNvSpPr txBox="1"/>
          <p:nvPr>
            <p:ph type="title"/>
          </p:nvPr>
        </p:nvSpPr>
        <p:spPr>
          <a:xfrm>
            <a:off x="755576" y="65215"/>
            <a:ext cx="7632900" cy="597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 name="Google Shape;88;p19"/>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9"/>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9"/>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9"/>
          <p:cNvSpPr txBox="1"/>
          <p:nvPr>
            <p:ph idx="1" type="body"/>
          </p:nvPr>
        </p:nvSpPr>
        <p:spPr>
          <a:xfrm>
            <a:off x="747568" y="951570"/>
            <a:ext cx="7648800" cy="3834300"/>
          </a:xfrm>
          <a:prstGeom prst="rect">
            <a:avLst/>
          </a:prstGeom>
          <a:noFill/>
          <a:ln>
            <a:noFill/>
          </a:ln>
        </p:spPr>
        <p:txBody>
          <a:bodyPr anchorCtr="0" anchor="t" bIns="45700" lIns="91425" spcFirstLastPara="1" rIns="91425" wrap="square" tIns="45700">
            <a:normAutofit/>
          </a:bodyPr>
          <a:lstStyle>
            <a:lvl1pPr indent="-228600" lvl="0" marL="4572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1pPr>
            <a:lvl2pPr indent="-228600" lvl="1" marL="9144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2pPr>
            <a:lvl3pPr indent="-228600" lvl="2" marL="13716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3pPr>
            <a:lvl4pPr indent="-228600" lvl="3" marL="18288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4pPr>
            <a:lvl5pPr indent="-228600" lvl="4" marL="22860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92" name="Shape 92"/>
        <p:cNvGrpSpPr/>
        <p:nvPr/>
      </p:nvGrpSpPr>
      <p:grpSpPr>
        <a:xfrm>
          <a:off x="0" y="0"/>
          <a:ext cx="0" cy="0"/>
          <a:chOff x="0" y="0"/>
          <a:chExt cx="0" cy="0"/>
        </a:xfrm>
      </p:grpSpPr>
      <p:pic>
        <p:nvPicPr>
          <p:cNvPr id="93" name="Google Shape;93;p20"/>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94" name="Google Shape;94;p20"/>
          <p:cNvSpPr txBox="1"/>
          <p:nvPr>
            <p:ph idx="10" type="dt"/>
          </p:nvPr>
        </p:nvSpPr>
        <p:spPr>
          <a:xfrm>
            <a:off x="457200" y="4875626"/>
            <a:ext cx="2133600" cy="165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20"/>
          <p:cNvSpPr txBox="1"/>
          <p:nvPr>
            <p:ph idx="11" type="ftr"/>
          </p:nvPr>
        </p:nvSpPr>
        <p:spPr>
          <a:xfrm>
            <a:off x="3124200" y="4875626"/>
            <a:ext cx="2895600" cy="165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20"/>
          <p:cNvSpPr txBox="1"/>
          <p:nvPr>
            <p:ph idx="12" type="sldNum"/>
          </p:nvPr>
        </p:nvSpPr>
        <p:spPr>
          <a:xfrm>
            <a:off x="6553200" y="4875626"/>
            <a:ext cx="2133600" cy="165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20"/>
          <p:cNvSpPr txBox="1"/>
          <p:nvPr>
            <p:ph type="title"/>
          </p:nvPr>
        </p:nvSpPr>
        <p:spPr>
          <a:xfrm>
            <a:off x="755576" y="65215"/>
            <a:ext cx="7632900" cy="597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20"/>
          <p:cNvSpPr txBox="1"/>
          <p:nvPr>
            <p:ph idx="1" type="body"/>
          </p:nvPr>
        </p:nvSpPr>
        <p:spPr>
          <a:xfrm>
            <a:off x="747568" y="951570"/>
            <a:ext cx="7648800" cy="3834300"/>
          </a:xfrm>
          <a:prstGeom prst="rect">
            <a:avLst/>
          </a:prstGeom>
          <a:noFill/>
          <a:ln>
            <a:noFill/>
          </a:ln>
        </p:spPr>
        <p:txBody>
          <a:bodyPr anchorCtr="0" anchor="t" bIns="45700" lIns="91425" spcFirstLastPara="1" rIns="91425" wrap="square" tIns="45700">
            <a:normAutofit/>
          </a:bodyPr>
          <a:lstStyle>
            <a:lvl1pPr indent="-228600" lvl="0" marL="4572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1pPr>
            <a:lvl2pPr indent="-228600" lvl="1" marL="9144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2pPr>
            <a:lvl3pPr indent="-228600" lvl="2" marL="13716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3pPr>
            <a:lvl4pPr indent="-228600" lvl="3" marL="18288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4pPr>
            <a:lvl5pPr indent="-228600" lvl="4" marL="22860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99" name="Shape 99"/>
        <p:cNvGrpSpPr/>
        <p:nvPr/>
      </p:nvGrpSpPr>
      <p:grpSpPr>
        <a:xfrm>
          <a:off x="0" y="0"/>
          <a:ext cx="0" cy="0"/>
          <a:chOff x="0" y="0"/>
          <a:chExt cx="0" cy="0"/>
        </a:xfrm>
      </p:grpSpPr>
      <p:pic>
        <p:nvPicPr>
          <p:cNvPr id="100" name="Google Shape;100;p21"/>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01" name="Google Shape;101;p21"/>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21"/>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1"/>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21"/>
          <p:cNvSpPr txBox="1"/>
          <p:nvPr>
            <p:ph type="ctrTitle"/>
          </p:nvPr>
        </p:nvSpPr>
        <p:spPr>
          <a:xfrm>
            <a:off x="1259632" y="1915296"/>
            <a:ext cx="6213900" cy="991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hlink"/>
              </a:buClr>
              <a:buSzPts val="7000"/>
              <a:buFont typeface="Gulimche"/>
              <a:buNone/>
              <a:defRPr sz="70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457200" y="14270"/>
            <a:ext cx="8229600" cy="597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0000"/>
              </a:buClr>
              <a:buSzPts val="3500"/>
              <a:buFont typeface="Malgun Gothic"/>
              <a:buNone/>
              <a:defRPr b="0" i="0" sz="3500" u="none" cap="none" strike="noStrike">
                <a:solidFill>
                  <a:srgbClr val="000000"/>
                </a:solidFill>
                <a:latin typeface="Malgun Gothic"/>
                <a:ea typeface="Malgun Gothic"/>
                <a:cs typeface="Malgun Gothic"/>
                <a:sym typeface="Malgun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5"/>
          <p:cNvSpPr txBox="1"/>
          <p:nvPr>
            <p:ph idx="1" type="body"/>
          </p:nvPr>
        </p:nvSpPr>
        <p:spPr>
          <a:xfrm>
            <a:off x="457200" y="796516"/>
            <a:ext cx="8229600" cy="3964800"/>
          </a:xfrm>
          <a:prstGeom prst="rect">
            <a:avLst/>
          </a:prstGeom>
          <a:noFill/>
          <a:ln>
            <a:noFill/>
          </a:ln>
        </p:spPr>
        <p:txBody>
          <a:bodyPr anchorCtr="0" anchor="t" bIns="45700" lIns="91425" spcFirstLastPara="1" rIns="91425" wrap="square" tIns="45700">
            <a:normAutofit/>
          </a:bodyPr>
          <a:lstStyle>
            <a:lvl1pPr indent="-387350" lvl="0" marL="457200" marR="0" rtl="0" algn="l">
              <a:spcBef>
                <a:spcPts val="500"/>
              </a:spcBef>
              <a:spcAft>
                <a:spcPts val="0"/>
              </a:spcAft>
              <a:buClr>
                <a:schemeClr val="dk1"/>
              </a:buClr>
              <a:buSzPts val="2500"/>
              <a:buFont typeface="Arial"/>
              <a:buChar char="•"/>
              <a:defRPr b="0" i="0" sz="2500" u="none" cap="none" strike="noStrike">
                <a:solidFill>
                  <a:schemeClr val="dk1"/>
                </a:solidFill>
                <a:latin typeface="Malgun Gothic"/>
                <a:ea typeface="Malgun Gothic"/>
                <a:cs typeface="Malgun Gothic"/>
                <a:sym typeface="Malgun Gothic"/>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5"/>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5"/>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ertrack.net/api/" TargetMode="External"/><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628575" y="1736675"/>
            <a:ext cx="3330600" cy="2414400"/>
          </a:xfrm>
          <a:prstGeom prst="rect">
            <a:avLst/>
          </a:prstGeom>
          <a:effectLst>
            <a:outerShdw rotWithShape="0" algn="bl">
              <a:srgbClr val="000000">
                <a:alpha val="44000"/>
              </a:srgbClr>
            </a:outerShdw>
          </a:effectLst>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i="1" lang="en" sz="4500">
                <a:latin typeface="Malgun Gothic"/>
                <a:ea typeface="Malgun Gothic"/>
                <a:cs typeface="Malgun Gothic"/>
                <a:sym typeface="Malgun Gothic"/>
              </a:rPr>
              <a:t>Urgent Healthcare Solutions</a:t>
            </a:r>
            <a:endParaRPr b="1" i="1" sz="4500">
              <a:latin typeface="Malgun Gothic"/>
              <a:ea typeface="Malgun Gothic"/>
              <a:cs typeface="Malgun Gothic"/>
              <a:sym typeface="Malgun Gothic"/>
            </a:endParaRPr>
          </a:p>
          <a:p>
            <a:pPr indent="0" lvl="0" marL="0" rtl="0" algn="l">
              <a:spcBef>
                <a:spcPts val="0"/>
              </a:spcBef>
              <a:spcAft>
                <a:spcPts val="0"/>
              </a:spcAft>
              <a:buNone/>
            </a:pPr>
            <a:r>
              <a:t/>
            </a:r>
            <a:endParaRPr b="1" i="1" sz="4700"/>
          </a:p>
        </p:txBody>
      </p:sp>
      <p:sp>
        <p:nvSpPr>
          <p:cNvPr id="110" name="Google Shape;110;p22"/>
          <p:cNvSpPr txBox="1"/>
          <p:nvPr/>
        </p:nvSpPr>
        <p:spPr>
          <a:xfrm>
            <a:off x="7265200" y="3944025"/>
            <a:ext cx="1798200" cy="1210800"/>
          </a:xfrm>
          <a:prstGeom prst="rect">
            <a:avLst/>
          </a:prstGeom>
          <a:noFill/>
          <a:ln>
            <a:noFill/>
          </a:ln>
        </p:spPr>
        <p:txBody>
          <a:bodyPr anchorCtr="0" anchor="t" bIns="91425" lIns="91425" spcFirstLastPara="1" rIns="91425" wrap="square" tIns="91425">
            <a:spAutoFit/>
          </a:bodyPr>
          <a:lstStyle/>
          <a:p>
            <a:pPr indent="0" lvl="0" marL="0" rtl="0" algn="r">
              <a:spcBef>
                <a:spcPts val="500"/>
              </a:spcBef>
              <a:spcAft>
                <a:spcPts val="0"/>
              </a:spcAft>
              <a:buClr>
                <a:schemeClr val="dk1"/>
              </a:buClr>
              <a:buSzPts val="1100"/>
              <a:buFont typeface="Arial"/>
              <a:buNone/>
            </a:pPr>
            <a:r>
              <a:rPr b="1" lang="en" sz="1000">
                <a:solidFill>
                  <a:schemeClr val="dk1"/>
                </a:solidFill>
              </a:rPr>
              <a:t>Group 17:</a:t>
            </a:r>
            <a:endParaRPr b="1" sz="1000">
              <a:solidFill>
                <a:schemeClr val="dk1"/>
              </a:solidFill>
            </a:endParaRPr>
          </a:p>
          <a:p>
            <a:pPr indent="0" lvl="0" marL="0" rtl="0" algn="r">
              <a:spcBef>
                <a:spcPts val="500"/>
              </a:spcBef>
              <a:spcAft>
                <a:spcPts val="0"/>
              </a:spcAft>
              <a:buClr>
                <a:schemeClr val="dk1"/>
              </a:buClr>
              <a:buSzPts val="1100"/>
              <a:buFont typeface="Arial"/>
              <a:buNone/>
            </a:pPr>
            <a:r>
              <a:rPr b="1" lang="en" sz="1000">
                <a:solidFill>
                  <a:schemeClr val="dk1"/>
                </a:solidFill>
              </a:rPr>
              <a:t>Anay Dutta</a:t>
            </a:r>
            <a:endParaRPr b="1" sz="1000">
              <a:solidFill>
                <a:schemeClr val="dk1"/>
              </a:solidFill>
            </a:endParaRPr>
          </a:p>
          <a:p>
            <a:pPr indent="0" lvl="0" marL="0" rtl="0" algn="r">
              <a:spcBef>
                <a:spcPts val="500"/>
              </a:spcBef>
              <a:spcAft>
                <a:spcPts val="0"/>
              </a:spcAft>
              <a:buClr>
                <a:schemeClr val="dk1"/>
              </a:buClr>
              <a:buSzPts val="1100"/>
              <a:buFont typeface="Arial"/>
              <a:buNone/>
            </a:pPr>
            <a:r>
              <a:rPr b="1" lang="en" sz="1000">
                <a:solidFill>
                  <a:schemeClr val="dk1"/>
                </a:solidFill>
              </a:rPr>
              <a:t>Anisha Vijayan</a:t>
            </a:r>
            <a:endParaRPr b="1" sz="1000">
              <a:solidFill>
                <a:schemeClr val="dk1"/>
              </a:solidFill>
            </a:endParaRPr>
          </a:p>
          <a:p>
            <a:pPr indent="0" lvl="0" marL="0" rtl="0" algn="r">
              <a:spcBef>
                <a:spcPts val="500"/>
              </a:spcBef>
              <a:spcAft>
                <a:spcPts val="0"/>
              </a:spcAft>
              <a:buClr>
                <a:schemeClr val="dk1"/>
              </a:buClr>
              <a:buSzPts val="1100"/>
              <a:buFont typeface="Arial"/>
              <a:buNone/>
            </a:pPr>
            <a:r>
              <a:rPr b="1" lang="en" sz="1000">
                <a:solidFill>
                  <a:schemeClr val="dk1"/>
                </a:solidFill>
              </a:rPr>
              <a:t>Saloni Kataria</a:t>
            </a:r>
            <a:endParaRPr b="1" sz="1000">
              <a:solidFill>
                <a:schemeClr val="dk1"/>
              </a:solidFill>
            </a:endParaRPr>
          </a:p>
          <a:p>
            <a:pPr indent="0" lvl="0" marL="0" rtl="0" algn="r">
              <a:spcBef>
                <a:spcPts val="500"/>
              </a:spcBef>
              <a:spcAft>
                <a:spcPts val="0"/>
              </a:spcAft>
              <a:buClr>
                <a:schemeClr val="dk1"/>
              </a:buClr>
              <a:buSzPts val="1100"/>
              <a:buFont typeface="Arial"/>
              <a:buNone/>
            </a:pPr>
            <a:r>
              <a:rPr b="1" lang="en" sz="1000">
                <a:solidFill>
                  <a:schemeClr val="dk1"/>
                </a:solidFill>
              </a:rPr>
              <a:t>Sravya Chouta</a:t>
            </a:r>
            <a:endParaRPr b="1" sz="1000"/>
          </a:p>
        </p:txBody>
      </p:sp>
      <p:pic>
        <p:nvPicPr>
          <p:cNvPr id="111" name="Google Shape;111;p22"/>
          <p:cNvPicPr preferRelativeResize="0"/>
          <p:nvPr/>
        </p:nvPicPr>
        <p:blipFill>
          <a:blip r:embed="rId3">
            <a:alphaModFix/>
          </a:blip>
          <a:stretch>
            <a:fillRect/>
          </a:stretch>
        </p:blipFill>
        <p:spPr>
          <a:xfrm>
            <a:off x="6959175" y="92125"/>
            <a:ext cx="2104225" cy="202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latin typeface="Arial"/>
                <a:ea typeface="Arial"/>
                <a:cs typeface="Arial"/>
                <a:sym typeface="Arial"/>
              </a:rPr>
              <a:t>Data Sources - II</a:t>
            </a:r>
            <a:endParaRPr sz="3300"/>
          </a:p>
        </p:txBody>
      </p:sp>
      <p:sp>
        <p:nvSpPr>
          <p:cNvPr id="194" name="Google Shape;194;p31"/>
          <p:cNvSpPr txBox="1"/>
          <p:nvPr>
            <p:ph idx="1" type="body"/>
          </p:nvPr>
        </p:nvSpPr>
        <p:spPr>
          <a:xfrm>
            <a:off x="492950" y="951600"/>
            <a:ext cx="7648800" cy="4191900"/>
          </a:xfrm>
          <a:prstGeom prst="rect">
            <a:avLst/>
          </a:prstGeom>
        </p:spPr>
        <p:txBody>
          <a:bodyPr anchorCtr="0" anchor="t" bIns="45700" lIns="91425" spcFirstLastPara="1" rIns="91425" wrap="square" tIns="45700">
            <a:normAutofit/>
          </a:bodyPr>
          <a:lstStyle/>
          <a:p>
            <a:pPr indent="-336550" lvl="0" marL="457200" rtl="0" algn="l">
              <a:spcBef>
                <a:spcPts val="0"/>
              </a:spcBef>
              <a:spcAft>
                <a:spcPts val="0"/>
              </a:spcAft>
              <a:buClr>
                <a:srgbClr val="424242"/>
              </a:buClr>
              <a:buSzPts val="1700"/>
              <a:buFont typeface="Arial"/>
              <a:buChar char="❖"/>
            </a:pPr>
            <a:r>
              <a:rPr b="1" i="0" lang="en" sz="1700">
                <a:solidFill>
                  <a:srgbClr val="424242"/>
                </a:solidFill>
                <a:latin typeface="Arial"/>
                <a:ea typeface="Arial"/>
                <a:cs typeface="Arial"/>
                <a:sym typeface="Arial"/>
              </a:rPr>
              <a:t>Open Source Routing Machine (OSRM)</a:t>
            </a:r>
            <a:endParaRPr b="1" i="0" sz="1700">
              <a:solidFill>
                <a:srgbClr val="424242"/>
              </a:solidFill>
              <a:latin typeface="Nunito"/>
              <a:ea typeface="Nunito"/>
              <a:cs typeface="Nunito"/>
              <a:sym typeface="Nunito"/>
            </a:endParaRPr>
          </a:p>
          <a:p>
            <a:pPr indent="-330200" lvl="0" marL="457200" rtl="0" algn="l">
              <a:spcBef>
                <a:spcPts val="1000"/>
              </a:spcBef>
              <a:spcAft>
                <a:spcPts val="0"/>
              </a:spcAft>
              <a:buClr>
                <a:srgbClr val="424242"/>
              </a:buClr>
              <a:buSzPts val="1600"/>
              <a:buChar char="-"/>
            </a:pPr>
            <a:r>
              <a:rPr i="0" lang="en">
                <a:solidFill>
                  <a:srgbClr val="424242"/>
                </a:solidFill>
                <a:latin typeface="Arial"/>
                <a:ea typeface="Arial"/>
                <a:cs typeface="Arial"/>
                <a:sym typeface="Arial"/>
              </a:rPr>
              <a:t>C++ implementation of a high-performance routing engine for shortest paths in road networks</a:t>
            </a:r>
            <a:endParaRPr i="0">
              <a:solidFill>
                <a:srgbClr val="424242"/>
              </a:solidFill>
              <a:latin typeface="Arial"/>
              <a:ea typeface="Arial"/>
              <a:cs typeface="Arial"/>
              <a:sym typeface="Arial"/>
            </a:endParaRPr>
          </a:p>
          <a:p>
            <a:pPr indent="-330200" lvl="0" marL="457200" rtl="0" algn="l">
              <a:lnSpc>
                <a:spcPct val="115000"/>
              </a:lnSpc>
              <a:spcBef>
                <a:spcPts val="400"/>
              </a:spcBef>
              <a:spcAft>
                <a:spcPts val="0"/>
              </a:spcAft>
              <a:buClr>
                <a:srgbClr val="707070"/>
              </a:buClr>
              <a:buSzPts val="1600"/>
              <a:buChar char="-"/>
            </a:pPr>
            <a:r>
              <a:rPr i="0" lang="en">
                <a:solidFill>
                  <a:srgbClr val="424242"/>
                </a:solidFill>
                <a:latin typeface="Arial"/>
                <a:ea typeface="Arial"/>
                <a:cs typeface="Arial"/>
                <a:sym typeface="Arial"/>
              </a:rPr>
              <a:t>Flexible import of OpenStreetMap data</a:t>
            </a:r>
            <a:endParaRPr i="0">
              <a:solidFill>
                <a:srgbClr val="424242"/>
              </a:solidFill>
              <a:latin typeface="Arial"/>
              <a:ea typeface="Arial"/>
              <a:cs typeface="Arial"/>
              <a:sym typeface="Arial"/>
            </a:endParaRPr>
          </a:p>
          <a:p>
            <a:pPr indent="-330200" lvl="0" marL="457200" rtl="0" algn="l">
              <a:lnSpc>
                <a:spcPct val="115000"/>
              </a:lnSpc>
              <a:spcBef>
                <a:spcPts val="1000"/>
              </a:spcBef>
              <a:spcAft>
                <a:spcPts val="0"/>
              </a:spcAft>
              <a:buClr>
                <a:srgbClr val="707070"/>
              </a:buClr>
              <a:buSzPts val="1600"/>
              <a:buChar char="-"/>
            </a:pPr>
            <a:r>
              <a:rPr i="0" lang="en">
                <a:solidFill>
                  <a:srgbClr val="424242"/>
                </a:solidFill>
                <a:latin typeface="Arial"/>
                <a:ea typeface="Arial"/>
                <a:cs typeface="Arial"/>
                <a:sym typeface="Arial"/>
              </a:rPr>
              <a:t>Supports car, bicycle, walk modes</a:t>
            </a:r>
            <a:endParaRPr i="0">
              <a:solidFill>
                <a:srgbClr val="707070"/>
              </a:solidFill>
              <a:highlight>
                <a:srgbClr val="FFFFFF"/>
              </a:highlight>
              <a:latin typeface="Arial"/>
              <a:ea typeface="Arial"/>
              <a:cs typeface="Arial"/>
              <a:sym typeface="Arial"/>
            </a:endParaRPr>
          </a:p>
          <a:p>
            <a:pPr indent="-330200" lvl="0" marL="457200" rtl="0" algn="l">
              <a:spcBef>
                <a:spcPts val="1000"/>
              </a:spcBef>
              <a:spcAft>
                <a:spcPts val="0"/>
              </a:spcAft>
              <a:buClr>
                <a:srgbClr val="424242"/>
              </a:buClr>
              <a:buSzPts val="1600"/>
              <a:buChar char="-"/>
            </a:pPr>
            <a:r>
              <a:rPr i="0" lang="en">
                <a:solidFill>
                  <a:srgbClr val="424242"/>
                </a:solidFill>
                <a:latin typeface="Arial"/>
                <a:ea typeface="Arial"/>
                <a:cs typeface="Arial"/>
                <a:sym typeface="Arial"/>
              </a:rPr>
              <a:t>Used to estimate the real time traffic</a:t>
            </a:r>
            <a:endParaRPr i="0">
              <a:solidFill>
                <a:srgbClr val="424242"/>
              </a:solidFill>
              <a:latin typeface="Arial"/>
              <a:ea typeface="Arial"/>
              <a:cs typeface="Arial"/>
              <a:sym typeface="Arial"/>
            </a:endParaRPr>
          </a:p>
          <a:p>
            <a:pPr indent="-330200" lvl="0" marL="457200" rtl="0" algn="l">
              <a:spcBef>
                <a:spcPts val="1000"/>
              </a:spcBef>
              <a:spcAft>
                <a:spcPts val="0"/>
              </a:spcAft>
              <a:buClr>
                <a:srgbClr val="424242"/>
              </a:buClr>
              <a:buSzPts val="1600"/>
              <a:buChar char="-"/>
            </a:pPr>
            <a:r>
              <a:rPr i="0" lang="en">
                <a:solidFill>
                  <a:srgbClr val="424242"/>
                </a:solidFill>
                <a:latin typeface="Arial"/>
                <a:ea typeface="Arial"/>
                <a:cs typeface="Arial"/>
                <a:sym typeface="Arial"/>
              </a:rPr>
              <a:t>Time taken to reach each facility from user’s location</a:t>
            </a:r>
            <a:endParaRPr i="0">
              <a:solidFill>
                <a:srgbClr val="424242"/>
              </a:solidFill>
              <a:latin typeface="Arial"/>
              <a:ea typeface="Arial"/>
              <a:cs typeface="Arial"/>
              <a:sym typeface="Arial"/>
            </a:endParaRPr>
          </a:p>
          <a:p>
            <a:pPr indent="-330200" lvl="0" marL="457200" rtl="0" algn="l">
              <a:lnSpc>
                <a:spcPct val="115000"/>
              </a:lnSpc>
              <a:spcBef>
                <a:spcPts val="1000"/>
              </a:spcBef>
              <a:spcAft>
                <a:spcPts val="0"/>
              </a:spcAft>
              <a:buClr>
                <a:srgbClr val="424242"/>
              </a:buClr>
              <a:buSzPts val="1600"/>
              <a:buFont typeface="Nunito"/>
              <a:buChar char="-"/>
            </a:pPr>
            <a:r>
              <a:rPr b="1" i="0" lang="en">
                <a:solidFill>
                  <a:srgbClr val="424242"/>
                </a:solidFill>
                <a:latin typeface="Arial"/>
                <a:ea typeface="Arial"/>
                <a:cs typeface="Arial"/>
                <a:sym typeface="Arial"/>
              </a:rPr>
              <a:t>API: </a:t>
            </a:r>
            <a:r>
              <a:rPr i="0" lang="en">
                <a:solidFill>
                  <a:srgbClr val="424242"/>
                </a:solidFill>
                <a:latin typeface="Arial"/>
                <a:ea typeface="Arial"/>
                <a:cs typeface="Arial"/>
                <a:sym typeface="Arial"/>
              </a:rPr>
              <a:t>http://router.project-osrm.org/route/v1/car/</a:t>
            </a:r>
            <a:r>
              <a:rPr b="1" i="0" lang="en">
                <a:solidFill>
                  <a:srgbClr val="424242"/>
                </a:solidFill>
                <a:latin typeface="Arial"/>
                <a:ea typeface="Arial"/>
                <a:cs typeface="Arial"/>
                <a:sym typeface="Arial"/>
              </a:rPr>
              <a:t>{lon_1},{lat_1};{lon_2},{lat_2}</a:t>
            </a:r>
            <a:r>
              <a:rPr i="0" lang="en">
                <a:solidFill>
                  <a:srgbClr val="424242"/>
                </a:solidFill>
                <a:latin typeface="Arial"/>
                <a:ea typeface="Arial"/>
                <a:cs typeface="Arial"/>
                <a:sym typeface="Arial"/>
              </a:rPr>
              <a:t>?overview=false</a:t>
            </a:r>
            <a:endParaRPr i="0">
              <a:solidFill>
                <a:srgbClr val="42424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latin typeface="Arial"/>
                <a:ea typeface="Arial"/>
                <a:cs typeface="Arial"/>
                <a:sym typeface="Arial"/>
              </a:rPr>
              <a:t>Data Sources - III</a:t>
            </a:r>
            <a:endParaRPr sz="3300"/>
          </a:p>
        </p:txBody>
      </p:sp>
      <p:sp>
        <p:nvSpPr>
          <p:cNvPr id="200" name="Google Shape;200;p32"/>
          <p:cNvSpPr txBox="1"/>
          <p:nvPr>
            <p:ph idx="1" type="body"/>
          </p:nvPr>
        </p:nvSpPr>
        <p:spPr>
          <a:xfrm>
            <a:off x="492950" y="951600"/>
            <a:ext cx="7648800" cy="4191900"/>
          </a:xfrm>
          <a:prstGeom prst="rect">
            <a:avLst/>
          </a:prstGeom>
        </p:spPr>
        <p:txBody>
          <a:bodyPr anchorCtr="0" anchor="t" bIns="45700" lIns="91425" spcFirstLastPara="1" rIns="91425" wrap="square" tIns="45700">
            <a:normAutofit fontScale="77500" lnSpcReduction="20000"/>
          </a:bodyPr>
          <a:lstStyle/>
          <a:p>
            <a:pPr indent="-327025" lvl="0" marL="457200" rtl="0" algn="l">
              <a:spcBef>
                <a:spcPts val="320"/>
              </a:spcBef>
              <a:spcAft>
                <a:spcPts val="0"/>
              </a:spcAft>
              <a:buClr>
                <a:srgbClr val="424242"/>
              </a:buClr>
              <a:buSzPct val="100000"/>
              <a:buFont typeface="Arial"/>
              <a:buChar char="❖"/>
            </a:pPr>
            <a:r>
              <a:rPr b="1" i="0" lang="en" sz="2000">
                <a:solidFill>
                  <a:srgbClr val="424242"/>
                </a:solidFill>
                <a:latin typeface="Arial"/>
                <a:ea typeface="Arial"/>
                <a:cs typeface="Arial"/>
                <a:sym typeface="Arial"/>
              </a:rPr>
              <a:t>Geopy</a:t>
            </a:r>
            <a:endParaRPr b="1" i="0" sz="2000">
              <a:solidFill>
                <a:srgbClr val="424242"/>
              </a:solidFill>
              <a:latin typeface="Arial"/>
              <a:ea typeface="Arial"/>
              <a:cs typeface="Arial"/>
              <a:sym typeface="Arial"/>
            </a:endParaRPr>
          </a:p>
          <a:p>
            <a:pPr indent="-308607" lvl="0" marL="457200" rtl="0" algn="l">
              <a:spcBef>
                <a:spcPts val="1000"/>
              </a:spcBef>
              <a:spcAft>
                <a:spcPts val="0"/>
              </a:spcAft>
              <a:buClr>
                <a:srgbClr val="464646"/>
              </a:buClr>
              <a:buSzPct val="100000"/>
              <a:buChar char="-"/>
            </a:pPr>
            <a:r>
              <a:rPr i="0" lang="en" sz="1625">
                <a:solidFill>
                  <a:srgbClr val="424242"/>
                </a:solidFill>
                <a:latin typeface="Arial"/>
                <a:ea typeface="Arial"/>
                <a:cs typeface="Arial"/>
                <a:sym typeface="Arial"/>
              </a:rPr>
              <a:t>Python client for several popular geocoding web services</a:t>
            </a:r>
            <a:endParaRPr i="0" sz="1625">
              <a:solidFill>
                <a:srgbClr val="424242"/>
              </a:solidFill>
              <a:latin typeface="Arial"/>
              <a:ea typeface="Arial"/>
              <a:cs typeface="Arial"/>
              <a:sym typeface="Arial"/>
            </a:endParaRPr>
          </a:p>
          <a:p>
            <a:pPr indent="-308607" lvl="0" marL="457200" rtl="0" algn="l">
              <a:spcBef>
                <a:spcPts val="1000"/>
              </a:spcBef>
              <a:spcAft>
                <a:spcPts val="0"/>
              </a:spcAft>
              <a:buClr>
                <a:srgbClr val="424242"/>
              </a:buClr>
              <a:buSzPct val="100000"/>
              <a:buChar char="-"/>
            </a:pPr>
            <a:r>
              <a:rPr i="0" lang="en" sz="1625">
                <a:solidFill>
                  <a:srgbClr val="424242"/>
                </a:solidFill>
                <a:latin typeface="Arial"/>
                <a:ea typeface="Arial"/>
                <a:cs typeface="Arial"/>
                <a:sym typeface="Arial"/>
              </a:rPr>
              <a:t>makes it easy for Python developers to locate the coordinates of addresses, cities, countries, and landmarks</a:t>
            </a:r>
            <a:endParaRPr i="0" sz="1625">
              <a:solidFill>
                <a:srgbClr val="424242"/>
              </a:solidFill>
              <a:latin typeface="Arial"/>
              <a:ea typeface="Arial"/>
              <a:cs typeface="Arial"/>
              <a:sym typeface="Arial"/>
            </a:endParaRPr>
          </a:p>
          <a:p>
            <a:pPr indent="-308607" lvl="0" marL="457200" marR="0" rtl="0" algn="l">
              <a:lnSpc>
                <a:spcPct val="115000"/>
              </a:lnSpc>
              <a:spcBef>
                <a:spcPts val="1000"/>
              </a:spcBef>
              <a:spcAft>
                <a:spcPts val="0"/>
              </a:spcAft>
              <a:buClr>
                <a:srgbClr val="464646"/>
              </a:buClr>
              <a:buSzPct val="100000"/>
              <a:buChar char="-"/>
            </a:pPr>
            <a:r>
              <a:rPr b="1" i="0" lang="en" sz="1625">
                <a:solidFill>
                  <a:srgbClr val="424242"/>
                </a:solidFill>
                <a:latin typeface="Arial"/>
                <a:ea typeface="Arial"/>
                <a:cs typeface="Arial"/>
                <a:sym typeface="Arial"/>
              </a:rPr>
              <a:t>Nominatim (</a:t>
            </a:r>
            <a:r>
              <a:rPr i="0" lang="en" sz="1625">
                <a:solidFill>
                  <a:srgbClr val="424242"/>
                </a:solidFill>
                <a:latin typeface="Arial"/>
                <a:ea typeface="Arial"/>
                <a:cs typeface="Arial"/>
                <a:sym typeface="Arial"/>
              </a:rPr>
              <a:t>geolocator = Nominatim(user_agent="Geolocation")</a:t>
            </a:r>
            <a:r>
              <a:rPr b="1" i="0" lang="en" sz="1625">
                <a:solidFill>
                  <a:srgbClr val="424242"/>
                </a:solidFill>
                <a:latin typeface="Arial"/>
                <a:ea typeface="Arial"/>
                <a:cs typeface="Arial"/>
                <a:sym typeface="Arial"/>
              </a:rPr>
              <a:t>)</a:t>
            </a:r>
            <a:endParaRPr b="1" i="0" sz="1625">
              <a:solidFill>
                <a:srgbClr val="424242"/>
              </a:solidFill>
              <a:latin typeface="Arial"/>
              <a:ea typeface="Arial"/>
              <a:cs typeface="Arial"/>
              <a:sym typeface="Arial"/>
            </a:endParaRPr>
          </a:p>
          <a:p>
            <a:pPr indent="-308607" lvl="1" marL="914400" marR="0" rtl="0" algn="l">
              <a:lnSpc>
                <a:spcPct val="115000"/>
              </a:lnSpc>
              <a:spcBef>
                <a:spcPts val="1000"/>
              </a:spcBef>
              <a:spcAft>
                <a:spcPts val="0"/>
              </a:spcAft>
              <a:buClr>
                <a:srgbClr val="464646"/>
              </a:buClr>
              <a:buSzPct val="100000"/>
              <a:buChar char="-"/>
            </a:pPr>
            <a:r>
              <a:rPr i="0" lang="en" sz="1625">
                <a:solidFill>
                  <a:srgbClr val="424242"/>
                </a:solidFill>
                <a:latin typeface="Arial"/>
                <a:ea typeface="Arial"/>
                <a:cs typeface="Arial"/>
                <a:sym typeface="Arial"/>
              </a:rPr>
              <a:t>App detects location of user using GPS in mobile device</a:t>
            </a:r>
            <a:endParaRPr i="0" sz="1625">
              <a:solidFill>
                <a:srgbClr val="424242"/>
              </a:solidFill>
              <a:latin typeface="Arial"/>
              <a:ea typeface="Arial"/>
              <a:cs typeface="Arial"/>
              <a:sym typeface="Arial"/>
            </a:endParaRPr>
          </a:p>
          <a:p>
            <a:pPr indent="-308607" lvl="1" marL="914400" marR="0" rtl="0" algn="l">
              <a:lnSpc>
                <a:spcPct val="115000"/>
              </a:lnSpc>
              <a:spcBef>
                <a:spcPts val="1000"/>
              </a:spcBef>
              <a:spcAft>
                <a:spcPts val="0"/>
              </a:spcAft>
              <a:buClr>
                <a:srgbClr val="464646"/>
              </a:buClr>
              <a:buSzPct val="100000"/>
              <a:buChar char="-"/>
            </a:pPr>
            <a:r>
              <a:rPr i="0" lang="en" sz="1625">
                <a:solidFill>
                  <a:srgbClr val="424242"/>
                </a:solidFill>
                <a:latin typeface="Arial"/>
                <a:ea typeface="Arial"/>
                <a:cs typeface="Arial"/>
                <a:sym typeface="Arial"/>
              </a:rPr>
              <a:t>Helps t</a:t>
            </a:r>
            <a:r>
              <a:rPr i="0" lang="en" sz="1625">
                <a:solidFill>
                  <a:srgbClr val="424242"/>
                </a:solidFill>
                <a:latin typeface="Arial"/>
                <a:ea typeface="Arial"/>
                <a:cs typeface="Arial"/>
                <a:sym typeface="Arial"/>
              </a:rPr>
              <a:t>o find the address corresponding to a set of coordinates</a:t>
            </a:r>
            <a:endParaRPr i="0" sz="1625">
              <a:solidFill>
                <a:srgbClr val="424242"/>
              </a:solidFill>
              <a:latin typeface="Arial"/>
              <a:ea typeface="Arial"/>
              <a:cs typeface="Arial"/>
              <a:sym typeface="Arial"/>
            </a:endParaRPr>
          </a:p>
          <a:p>
            <a:pPr indent="-308607" lvl="0" marL="457200" marR="0" rtl="0" algn="l">
              <a:lnSpc>
                <a:spcPct val="115000"/>
              </a:lnSpc>
              <a:spcBef>
                <a:spcPts val="1000"/>
              </a:spcBef>
              <a:spcAft>
                <a:spcPts val="0"/>
              </a:spcAft>
              <a:buClr>
                <a:srgbClr val="464646"/>
              </a:buClr>
              <a:buSzPct val="100000"/>
              <a:buChar char="-"/>
            </a:pPr>
            <a:r>
              <a:rPr b="1" i="0" lang="en" sz="1625">
                <a:solidFill>
                  <a:srgbClr val="424242"/>
                </a:solidFill>
                <a:latin typeface="Arial"/>
                <a:ea typeface="Arial"/>
                <a:cs typeface="Arial"/>
                <a:sym typeface="Arial"/>
              </a:rPr>
              <a:t> Geodesic (</a:t>
            </a:r>
            <a:r>
              <a:rPr i="0" lang="en" sz="1625">
                <a:solidFill>
                  <a:srgbClr val="424242"/>
                </a:solidFill>
                <a:latin typeface="Arial"/>
                <a:ea typeface="Arial"/>
                <a:cs typeface="Arial"/>
                <a:sym typeface="Arial"/>
              </a:rPr>
              <a:t>geodesic(lat_lng_user, lat_lng_hosp).miles</a:t>
            </a:r>
            <a:r>
              <a:rPr b="1" i="0" lang="en" sz="1625">
                <a:solidFill>
                  <a:srgbClr val="424242"/>
                </a:solidFill>
                <a:latin typeface="Arial"/>
                <a:ea typeface="Arial"/>
                <a:cs typeface="Arial"/>
                <a:sym typeface="Arial"/>
              </a:rPr>
              <a:t>)</a:t>
            </a:r>
            <a:endParaRPr b="1" i="0" sz="1625">
              <a:solidFill>
                <a:srgbClr val="424242"/>
              </a:solidFill>
              <a:latin typeface="Arial"/>
              <a:ea typeface="Arial"/>
              <a:cs typeface="Arial"/>
              <a:sym typeface="Arial"/>
            </a:endParaRPr>
          </a:p>
          <a:p>
            <a:pPr indent="-308607" lvl="1" marL="914400" marR="0" rtl="0" algn="l">
              <a:lnSpc>
                <a:spcPct val="115000"/>
              </a:lnSpc>
              <a:spcBef>
                <a:spcPts val="1000"/>
              </a:spcBef>
              <a:spcAft>
                <a:spcPts val="0"/>
              </a:spcAft>
              <a:buClr>
                <a:srgbClr val="424242"/>
              </a:buClr>
              <a:buSzPct val="100000"/>
              <a:buChar char="-"/>
            </a:pPr>
            <a:r>
              <a:rPr i="0" lang="en" sz="1625">
                <a:solidFill>
                  <a:srgbClr val="424242"/>
                </a:solidFill>
                <a:latin typeface="Arial"/>
                <a:ea typeface="Arial"/>
                <a:cs typeface="Arial"/>
                <a:sym typeface="Arial"/>
              </a:rPr>
              <a:t>Used for measuring distance</a:t>
            </a:r>
            <a:endParaRPr i="0" sz="1625">
              <a:solidFill>
                <a:srgbClr val="424242"/>
              </a:solidFill>
              <a:latin typeface="Arial"/>
              <a:ea typeface="Arial"/>
              <a:cs typeface="Arial"/>
              <a:sym typeface="Arial"/>
            </a:endParaRPr>
          </a:p>
          <a:p>
            <a:pPr indent="-308607" lvl="1" marL="914400" marR="0" rtl="0" algn="l">
              <a:lnSpc>
                <a:spcPct val="115000"/>
              </a:lnSpc>
              <a:spcBef>
                <a:spcPts val="1000"/>
              </a:spcBef>
              <a:spcAft>
                <a:spcPts val="0"/>
              </a:spcAft>
              <a:buClr>
                <a:srgbClr val="424242"/>
              </a:buClr>
              <a:buSzPct val="100000"/>
              <a:buChar char="-"/>
            </a:pPr>
            <a:r>
              <a:rPr i="0" lang="en" sz="1625">
                <a:solidFill>
                  <a:srgbClr val="424242"/>
                </a:solidFill>
                <a:latin typeface="Arial"/>
                <a:ea typeface="Arial"/>
                <a:cs typeface="Arial"/>
                <a:sym typeface="Arial"/>
              </a:rPr>
              <a:t>C</a:t>
            </a:r>
            <a:r>
              <a:rPr i="0" lang="en" sz="1625">
                <a:solidFill>
                  <a:srgbClr val="424242"/>
                </a:solidFill>
                <a:latin typeface="Arial"/>
                <a:ea typeface="Arial"/>
                <a:cs typeface="Arial"/>
                <a:sym typeface="Arial"/>
              </a:rPr>
              <a:t>an calculate geodesic distance between two points using the geodesic distance or the great-circle distance</a:t>
            </a:r>
            <a:endParaRPr i="0" sz="1625">
              <a:solidFill>
                <a:srgbClr val="424242"/>
              </a:solidFill>
              <a:latin typeface="Arial"/>
              <a:ea typeface="Arial"/>
              <a:cs typeface="Arial"/>
              <a:sym typeface="Arial"/>
            </a:endParaRPr>
          </a:p>
          <a:p>
            <a:pPr indent="-308607" lvl="0" marL="457200" marR="139700" rtl="0" algn="l">
              <a:spcBef>
                <a:spcPts val="1000"/>
              </a:spcBef>
              <a:spcAft>
                <a:spcPts val="0"/>
              </a:spcAft>
              <a:buClr>
                <a:srgbClr val="464646"/>
              </a:buClr>
              <a:buSzPct val="100000"/>
              <a:buChar char="-"/>
            </a:pPr>
            <a:r>
              <a:rPr i="0" lang="en" sz="1625">
                <a:solidFill>
                  <a:srgbClr val="424242"/>
                </a:solidFill>
                <a:latin typeface="Arial"/>
                <a:ea typeface="Arial"/>
                <a:cs typeface="Arial"/>
                <a:sym typeface="Arial"/>
              </a:rPr>
              <a:t>Geodesic distance: shortest distance on the surface of an ellipsoidal model of the earth</a:t>
            </a:r>
            <a:endParaRPr i="0" sz="1625">
              <a:solidFill>
                <a:srgbClr val="424242"/>
              </a:solidFill>
              <a:latin typeface="Arial"/>
              <a:ea typeface="Arial"/>
              <a:cs typeface="Arial"/>
              <a:sym typeface="Arial"/>
            </a:endParaRPr>
          </a:p>
          <a:p>
            <a:pPr indent="-308607" lvl="0" marL="457200" marR="139700" rtl="0" algn="l">
              <a:spcBef>
                <a:spcPts val="1000"/>
              </a:spcBef>
              <a:spcAft>
                <a:spcPts val="1000"/>
              </a:spcAft>
              <a:buClr>
                <a:srgbClr val="404040"/>
              </a:buClr>
              <a:buSzPct val="100000"/>
              <a:buChar char="-"/>
            </a:pPr>
            <a:r>
              <a:rPr i="0" lang="en" sz="1625">
                <a:solidFill>
                  <a:srgbClr val="424242"/>
                </a:solidFill>
                <a:latin typeface="Arial"/>
                <a:ea typeface="Arial"/>
                <a:cs typeface="Arial"/>
                <a:sym typeface="Arial"/>
              </a:rPr>
              <a:t>Calculate</a:t>
            </a:r>
            <a:r>
              <a:rPr i="0" lang="en" sz="1625">
                <a:solidFill>
                  <a:srgbClr val="424242"/>
                </a:solidFill>
                <a:latin typeface="Arial"/>
                <a:ea typeface="Arial"/>
                <a:cs typeface="Arial"/>
                <a:sym typeface="Arial"/>
              </a:rPr>
              <a:t> the distance between user’s location and all facilities in the nearby region; to filter out top 8 </a:t>
            </a:r>
            <a:r>
              <a:rPr i="0" lang="en" sz="1625">
                <a:solidFill>
                  <a:srgbClr val="424242"/>
                </a:solidFill>
                <a:latin typeface="Arial"/>
                <a:ea typeface="Arial"/>
                <a:cs typeface="Arial"/>
                <a:sym typeface="Arial"/>
              </a:rPr>
              <a:t>facilities</a:t>
            </a:r>
            <a:r>
              <a:rPr i="0" lang="en" sz="1625">
                <a:solidFill>
                  <a:srgbClr val="424242"/>
                </a:solidFill>
                <a:latin typeface="Arial"/>
                <a:ea typeface="Arial"/>
                <a:cs typeface="Arial"/>
                <a:sym typeface="Arial"/>
              </a:rPr>
              <a:t> based on distance</a:t>
            </a:r>
            <a:endParaRPr i="0" sz="1625">
              <a:solidFill>
                <a:srgbClr val="42424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t>Challenges &amp; Solutions </a:t>
            </a:r>
            <a:endParaRPr sz="3300"/>
          </a:p>
        </p:txBody>
      </p:sp>
      <p:graphicFrame>
        <p:nvGraphicFramePr>
          <p:cNvPr id="206" name="Google Shape;206;p33"/>
          <p:cNvGraphicFramePr/>
          <p:nvPr/>
        </p:nvGraphicFramePr>
        <p:xfrm>
          <a:off x="182500" y="938300"/>
          <a:ext cx="3000000" cy="3000000"/>
        </p:xfrm>
        <a:graphic>
          <a:graphicData uri="http://schemas.openxmlformats.org/drawingml/2006/table">
            <a:tbl>
              <a:tblPr>
                <a:noFill/>
                <a:tableStyleId>{802BE19E-5FD7-42B2-BA80-AEAFEF7D403B}</a:tableStyleId>
              </a:tblPr>
              <a:tblGrid>
                <a:gridCol w="3744250"/>
                <a:gridCol w="5057575"/>
              </a:tblGrid>
              <a:tr h="355325">
                <a:tc>
                  <a:txBody>
                    <a:bodyPr/>
                    <a:lstStyle/>
                    <a:p>
                      <a:pPr indent="0" lvl="0" marL="0" rtl="0" algn="ctr">
                        <a:spcBef>
                          <a:spcPts val="0"/>
                        </a:spcBef>
                        <a:spcAft>
                          <a:spcPts val="0"/>
                        </a:spcAft>
                        <a:buNone/>
                      </a:pPr>
                      <a:r>
                        <a:rPr b="1" lang="en" sz="1200"/>
                        <a:t>Challenges</a:t>
                      </a:r>
                      <a:endParaRPr b="1" sz="1200"/>
                    </a:p>
                  </a:txBody>
                  <a:tcPr marT="91425" marB="91425" marR="91425" marL="91425"/>
                </a:tc>
                <a:tc>
                  <a:txBody>
                    <a:bodyPr/>
                    <a:lstStyle/>
                    <a:p>
                      <a:pPr indent="0" lvl="0" marL="0" rtl="0" algn="ctr">
                        <a:spcBef>
                          <a:spcPts val="0"/>
                        </a:spcBef>
                        <a:spcAft>
                          <a:spcPts val="0"/>
                        </a:spcAft>
                        <a:buNone/>
                      </a:pPr>
                      <a:r>
                        <a:rPr b="1" lang="en" sz="1200"/>
                        <a:t>Solutions</a:t>
                      </a:r>
                      <a:endParaRPr b="1" sz="1200"/>
                    </a:p>
                  </a:txBody>
                  <a:tcPr marT="91425" marB="91425" marR="91425" marL="91425"/>
                </a:tc>
              </a:tr>
              <a:tr h="661350">
                <a:tc>
                  <a:txBody>
                    <a:bodyPr/>
                    <a:lstStyle/>
                    <a:p>
                      <a:pPr indent="0" lvl="0" marL="0" rtl="0" algn="l">
                        <a:lnSpc>
                          <a:spcPct val="100000"/>
                        </a:lnSpc>
                        <a:spcBef>
                          <a:spcPts val="320"/>
                        </a:spcBef>
                        <a:spcAft>
                          <a:spcPts val="0"/>
                        </a:spcAft>
                        <a:buNone/>
                      </a:pPr>
                      <a:r>
                        <a:rPr lang="en" sz="1000">
                          <a:solidFill>
                            <a:schemeClr val="dk1"/>
                          </a:solidFill>
                        </a:rPr>
                        <a:t>Discrepancies in the dataset (ERTrack.net)</a:t>
                      </a:r>
                      <a:endParaRPr sz="1000">
                        <a:solidFill>
                          <a:schemeClr val="dk1"/>
                        </a:solidFill>
                      </a:endParaRPr>
                    </a:p>
                    <a:p>
                      <a:pPr indent="0" lvl="0" marL="0" rtl="0" algn="l">
                        <a:lnSpc>
                          <a:spcPct val="100000"/>
                        </a:lnSpc>
                        <a:spcBef>
                          <a:spcPts val="320"/>
                        </a:spcBef>
                        <a:spcAft>
                          <a:spcPts val="0"/>
                        </a:spcAft>
                        <a:buNone/>
                      </a:pPr>
                      <a:r>
                        <a:rPr lang="en" sz="1000">
                          <a:solidFill>
                            <a:schemeClr val="dk1"/>
                          </a:solidFill>
                        </a:rPr>
                        <a:t>Missing values for some facilities</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Server Error from the ERTrack.net for few facilities</a:t>
                      </a:r>
                      <a:endParaRPr sz="10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000">
                          <a:solidFill>
                            <a:schemeClr val="dk1"/>
                          </a:solidFill>
                        </a:rPr>
                        <a:t>Used </a:t>
                      </a:r>
                      <a:r>
                        <a:rPr b="1" lang="en" sz="1000">
                          <a:solidFill>
                            <a:schemeClr val="dk1"/>
                          </a:solidFill>
                        </a:rPr>
                        <a:t>KNN Imputer</a:t>
                      </a:r>
                      <a:r>
                        <a:rPr lang="en" sz="1000">
                          <a:solidFill>
                            <a:schemeClr val="dk1"/>
                          </a:solidFill>
                        </a:rPr>
                        <a:t> to impute the missing wait time values</a:t>
                      </a:r>
                      <a:endParaRPr/>
                    </a:p>
                  </a:txBody>
                  <a:tcPr marT="91425" marB="91425" marR="91425" marL="91425">
                    <a:lnB cap="flat" cmpd="sng" w="9525">
                      <a:solidFill>
                        <a:srgbClr val="9E9E9E"/>
                      </a:solidFill>
                      <a:prstDash val="solid"/>
                      <a:round/>
                      <a:headEnd len="sm" w="sm" type="none"/>
                      <a:tailEnd len="sm" w="sm" type="none"/>
                    </a:lnB>
                  </a:tcPr>
                </a:tc>
              </a:tr>
              <a:tr h="496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Current wait time available; need to predict the next wait time</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000">
                          <a:solidFill>
                            <a:schemeClr val="dk1"/>
                          </a:solidFill>
                        </a:rPr>
                        <a:t>Examined multiple techniques like </a:t>
                      </a:r>
                      <a:r>
                        <a:rPr b="1" lang="en" sz="1000">
                          <a:solidFill>
                            <a:schemeClr val="dk1"/>
                          </a:solidFill>
                        </a:rPr>
                        <a:t>LSTM, ARIMA and Moving Average </a:t>
                      </a:r>
                      <a:r>
                        <a:rPr lang="en" sz="1000">
                          <a:solidFill>
                            <a:schemeClr val="dk1"/>
                          </a:solidFill>
                        </a:rPr>
                        <a:t>models to predict the next wait time at a particular facility</a:t>
                      </a:r>
                      <a:endParaRPr b="1"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375">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Faster prediction algorithm to get quick turnaround in the app</a:t>
                      </a:r>
                      <a:endParaRPr sz="10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1000"/>
                        </a:spcAft>
                        <a:buNone/>
                      </a:pPr>
                      <a:r>
                        <a:rPr b="1" lang="en" sz="1000">
                          <a:solidFill>
                            <a:schemeClr val="dk1"/>
                          </a:solidFill>
                        </a:rPr>
                        <a:t>Moving Average</a:t>
                      </a:r>
                      <a:r>
                        <a:rPr lang="en" sz="1000">
                          <a:solidFill>
                            <a:schemeClr val="dk1"/>
                          </a:solidFill>
                        </a:rPr>
                        <a:t> model adapted due to its quick turnaround time</a:t>
                      </a:r>
                      <a:endParaRPr sz="10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473775">
                <a:tc>
                  <a:txBody>
                    <a:bodyPr/>
                    <a:lstStyle/>
                    <a:p>
                      <a:pPr indent="0" lvl="0" marL="0" rtl="0" algn="l">
                        <a:lnSpc>
                          <a:spcPct val="100000"/>
                        </a:lnSpc>
                        <a:spcBef>
                          <a:spcPts val="0"/>
                        </a:spcBef>
                        <a:spcAft>
                          <a:spcPts val="0"/>
                        </a:spcAft>
                        <a:buNone/>
                      </a:pPr>
                      <a:r>
                        <a:rPr lang="en" sz="1000">
                          <a:solidFill>
                            <a:schemeClr val="dk1"/>
                          </a:solidFill>
                        </a:rPr>
                        <a:t>Look for facilities in nearby states in case patient lives in the borderline region</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Based on the current location of the user, facilities were fetched from current and nearby states</a:t>
                      </a:r>
                      <a:endParaRPr sz="1000">
                        <a:solidFill>
                          <a:schemeClr val="dk1"/>
                        </a:solidFill>
                      </a:endParaRPr>
                    </a:p>
                  </a:txBody>
                  <a:tcPr marT="91425" marB="91425" marR="91425" marL="91425"/>
                </a:tc>
              </a:tr>
              <a:tr h="473775">
                <a:tc>
                  <a:txBody>
                    <a:bodyPr/>
                    <a:lstStyle/>
                    <a:p>
                      <a:pPr indent="0" lvl="0" marL="0" rtl="0" algn="l">
                        <a:lnSpc>
                          <a:spcPct val="100000"/>
                        </a:lnSpc>
                        <a:spcBef>
                          <a:spcPts val="0"/>
                        </a:spcBef>
                        <a:spcAft>
                          <a:spcPts val="0"/>
                        </a:spcAft>
                        <a:buNone/>
                      </a:pPr>
                      <a:r>
                        <a:rPr lang="en" sz="1000">
                          <a:solidFill>
                            <a:schemeClr val="dk1"/>
                          </a:solidFill>
                        </a:rPr>
                        <a:t>Consider closing/unavailability of the facilities</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From historical data of wait times, estimated the closing and unavailability of each facilities</a:t>
                      </a:r>
                      <a:endParaRPr/>
                    </a:p>
                  </a:txBody>
                  <a:tcPr marT="91425" marB="91425" marR="91425" marL="91425"/>
                </a:tc>
              </a:tr>
              <a:tr h="325725">
                <a:tc>
                  <a:txBody>
                    <a:bodyPr/>
                    <a:lstStyle/>
                    <a:p>
                      <a:pPr indent="0" lvl="0" marL="0" rtl="0" algn="l">
                        <a:lnSpc>
                          <a:spcPct val="100000"/>
                        </a:lnSpc>
                        <a:spcBef>
                          <a:spcPts val="320"/>
                        </a:spcBef>
                        <a:spcAft>
                          <a:spcPts val="0"/>
                        </a:spcAft>
                        <a:buNone/>
                      </a:pPr>
                      <a:r>
                        <a:rPr lang="en" sz="1000">
                          <a:solidFill>
                            <a:schemeClr val="dk1"/>
                          </a:solidFill>
                        </a:rPr>
                        <a:t>D</a:t>
                      </a:r>
                      <a:r>
                        <a:rPr lang="en" sz="1000">
                          <a:solidFill>
                            <a:schemeClr val="dk1"/>
                          </a:solidFill>
                        </a:rPr>
                        <a:t>on’t want patients to travel long distances</a:t>
                      </a:r>
                      <a:endParaRPr sz="1000">
                        <a:solidFill>
                          <a:schemeClr val="dk1"/>
                        </a:solidFill>
                      </a:endParaRPr>
                    </a:p>
                  </a:txBody>
                  <a:tcPr marT="91425" marB="91425" marR="91425" marL="91425"/>
                </a:tc>
                <a:tc>
                  <a:txBody>
                    <a:bodyPr/>
                    <a:lstStyle/>
                    <a:p>
                      <a:pPr indent="0" lvl="0" marL="0" rtl="0" algn="l">
                        <a:lnSpc>
                          <a:spcPct val="115000"/>
                        </a:lnSpc>
                        <a:spcBef>
                          <a:spcPts val="0"/>
                        </a:spcBef>
                        <a:spcAft>
                          <a:spcPts val="1000"/>
                        </a:spcAft>
                        <a:buNone/>
                      </a:pPr>
                      <a:r>
                        <a:rPr lang="en" sz="1000">
                          <a:solidFill>
                            <a:schemeClr val="dk1"/>
                          </a:solidFill>
                        </a:rPr>
                        <a:t>Adopted </a:t>
                      </a:r>
                      <a:r>
                        <a:rPr b="1" lang="en" sz="1000">
                          <a:solidFill>
                            <a:schemeClr val="dk1"/>
                          </a:solidFill>
                        </a:rPr>
                        <a:t>TOPSIS </a:t>
                      </a:r>
                      <a:r>
                        <a:rPr lang="en" sz="1000">
                          <a:solidFill>
                            <a:schemeClr val="dk1"/>
                          </a:solidFill>
                        </a:rPr>
                        <a:t>algorithm to rank the best solution</a:t>
                      </a:r>
                      <a:endParaRPr/>
                    </a:p>
                  </a:txBody>
                  <a:tcPr marT="91425" marB="91425" marR="91425" marL="91425"/>
                </a:tc>
              </a:tr>
              <a:tr h="325725">
                <a:tc>
                  <a:txBody>
                    <a:bodyPr/>
                    <a:lstStyle/>
                    <a:p>
                      <a:pPr indent="0" lvl="0" marL="0" rtl="0" algn="l">
                        <a:lnSpc>
                          <a:spcPct val="100000"/>
                        </a:lnSpc>
                        <a:spcBef>
                          <a:spcPts val="320"/>
                        </a:spcBef>
                        <a:spcAft>
                          <a:spcPts val="0"/>
                        </a:spcAft>
                        <a:buNone/>
                      </a:pPr>
                      <a:r>
                        <a:rPr lang="en" sz="1000">
                          <a:solidFill>
                            <a:schemeClr val="dk1"/>
                          </a:solidFill>
                        </a:rPr>
                        <a:t>Optimization of the machine learning part</a:t>
                      </a:r>
                      <a:endParaRPr sz="1000">
                        <a:solidFill>
                          <a:schemeClr val="dk1"/>
                        </a:solidFill>
                      </a:endParaRPr>
                    </a:p>
                  </a:txBody>
                  <a:tcPr marT="91425" marB="91425" marR="91425" marL="91425"/>
                </a:tc>
                <a:tc>
                  <a:txBody>
                    <a:bodyPr/>
                    <a:lstStyle/>
                    <a:p>
                      <a:pPr indent="0" lvl="0" marL="0" rtl="0" algn="l">
                        <a:lnSpc>
                          <a:spcPct val="115000"/>
                        </a:lnSpc>
                        <a:spcBef>
                          <a:spcPts val="0"/>
                        </a:spcBef>
                        <a:spcAft>
                          <a:spcPts val="1000"/>
                        </a:spcAft>
                        <a:buNone/>
                      </a:pPr>
                      <a:r>
                        <a:rPr lang="en" sz="1000">
                          <a:solidFill>
                            <a:schemeClr val="dk1"/>
                          </a:solidFill>
                        </a:rPr>
                        <a:t>Tried to implement </a:t>
                      </a:r>
                      <a:r>
                        <a:rPr b="1" lang="en" sz="1000">
                          <a:solidFill>
                            <a:schemeClr val="dk1"/>
                          </a:solidFill>
                        </a:rPr>
                        <a:t>asyncio </a:t>
                      </a:r>
                      <a:r>
                        <a:rPr lang="en" sz="1000">
                          <a:solidFill>
                            <a:schemeClr val="dk1"/>
                          </a:solidFill>
                        </a:rPr>
                        <a:t>for optimizing the machine learning algorithm</a:t>
                      </a:r>
                      <a:endParaRPr sz="1000">
                        <a:solidFill>
                          <a:schemeClr val="dk1"/>
                        </a:solidFill>
                      </a:endParaRPr>
                    </a:p>
                  </a:txBody>
                  <a:tcPr marT="91425" marB="91425" marR="91425" marL="91425"/>
                </a:tc>
              </a:tr>
              <a:tr h="321500">
                <a:tc>
                  <a:txBody>
                    <a:bodyPr/>
                    <a:lstStyle/>
                    <a:p>
                      <a:pPr indent="0" lvl="0" marL="0" rtl="0" algn="l">
                        <a:lnSpc>
                          <a:spcPct val="100000"/>
                        </a:lnSpc>
                        <a:spcBef>
                          <a:spcPts val="320"/>
                        </a:spcBef>
                        <a:spcAft>
                          <a:spcPts val="0"/>
                        </a:spcAft>
                        <a:buNone/>
                      </a:pPr>
                      <a:r>
                        <a:rPr lang="en" sz="1000">
                          <a:solidFill>
                            <a:schemeClr val="dk1"/>
                          </a:solidFill>
                        </a:rPr>
                        <a:t>Limited skill set for </a:t>
                      </a:r>
                      <a:r>
                        <a:rPr lang="en" sz="1000">
                          <a:solidFill>
                            <a:schemeClr val="dk1"/>
                          </a:solidFill>
                        </a:rPr>
                        <a:t>creation of </a:t>
                      </a:r>
                      <a:r>
                        <a:rPr lang="en" sz="1000">
                          <a:solidFill>
                            <a:schemeClr val="dk1"/>
                          </a:solidFill>
                        </a:rPr>
                        <a:t>Mobile App </a:t>
                      </a:r>
                      <a:endParaRPr sz="1000">
                        <a:solidFill>
                          <a:schemeClr val="dk1"/>
                        </a:solidFill>
                      </a:endParaRPr>
                    </a:p>
                  </a:txBody>
                  <a:tcPr marT="91425" marB="91425" marR="91425" marL="91425"/>
                </a:tc>
                <a:tc>
                  <a:txBody>
                    <a:bodyPr/>
                    <a:lstStyle/>
                    <a:p>
                      <a:pPr indent="0" lvl="0" marL="0" rtl="0" algn="l">
                        <a:lnSpc>
                          <a:spcPct val="115000"/>
                        </a:lnSpc>
                        <a:spcBef>
                          <a:spcPts val="320"/>
                        </a:spcBef>
                        <a:spcAft>
                          <a:spcPts val="1000"/>
                        </a:spcAft>
                        <a:buNone/>
                      </a:pPr>
                      <a:r>
                        <a:rPr lang="en" sz="1000">
                          <a:solidFill>
                            <a:schemeClr val="dk1"/>
                          </a:solidFill>
                        </a:rPr>
                        <a:t>Learned and implemented App using </a:t>
                      </a:r>
                      <a:r>
                        <a:rPr b="1" lang="en" sz="1000">
                          <a:solidFill>
                            <a:schemeClr val="dk1"/>
                          </a:solidFill>
                        </a:rPr>
                        <a:t>Kivy </a:t>
                      </a:r>
                      <a:r>
                        <a:rPr lang="en" sz="1000">
                          <a:solidFill>
                            <a:schemeClr val="dk1"/>
                          </a:solidFill>
                        </a:rPr>
                        <a:t>&amp; </a:t>
                      </a:r>
                      <a:r>
                        <a:rPr b="1" lang="en" sz="1000">
                          <a:solidFill>
                            <a:schemeClr val="dk1"/>
                          </a:solidFill>
                        </a:rPr>
                        <a:t>Buildozer </a:t>
                      </a:r>
                      <a:r>
                        <a:rPr lang="en" sz="1000">
                          <a:solidFill>
                            <a:schemeClr val="dk1"/>
                          </a:solidFill>
                        </a:rPr>
                        <a:t>library</a:t>
                      </a:r>
                      <a:endParaRPr sz="1000">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755576" y="65215"/>
            <a:ext cx="7632900" cy="597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29729"/>
              <a:buFont typeface="Arial"/>
              <a:buNone/>
            </a:pPr>
            <a:r>
              <a:rPr lang="en" sz="3700">
                <a:latin typeface="Arial"/>
                <a:ea typeface="Arial"/>
                <a:cs typeface="Arial"/>
                <a:sym typeface="Arial"/>
              </a:rPr>
              <a:t>Technical Design</a:t>
            </a:r>
            <a:endParaRPr/>
          </a:p>
        </p:txBody>
      </p:sp>
      <p:sp>
        <p:nvSpPr>
          <p:cNvPr id="212" name="Google Shape;212;p34"/>
          <p:cNvSpPr txBox="1"/>
          <p:nvPr>
            <p:ph idx="1" type="body"/>
          </p:nvPr>
        </p:nvSpPr>
        <p:spPr>
          <a:xfrm>
            <a:off x="747568" y="951570"/>
            <a:ext cx="7648800" cy="3834300"/>
          </a:xfrm>
          <a:prstGeom prst="rect">
            <a:avLst/>
          </a:prstGeom>
        </p:spPr>
        <p:txBody>
          <a:bodyPr anchorCtr="0" anchor="t" bIns="45700" lIns="91425" spcFirstLastPara="1" rIns="91425" wrap="square" tIns="45700">
            <a:normAutofit/>
          </a:bodyPr>
          <a:lstStyle/>
          <a:p>
            <a:pPr indent="0" lvl="0" marL="0" rtl="0" algn="l">
              <a:spcBef>
                <a:spcPts val="320"/>
              </a:spcBef>
              <a:spcAft>
                <a:spcPts val="0"/>
              </a:spcAft>
              <a:buNone/>
            </a:pPr>
            <a:r>
              <a:t/>
            </a:r>
            <a:endParaRPr/>
          </a:p>
          <a:p>
            <a:pPr indent="0" lvl="0" marL="0" rtl="0" algn="l">
              <a:spcBef>
                <a:spcPts val="1200"/>
              </a:spcBef>
              <a:spcAft>
                <a:spcPts val="1200"/>
              </a:spcAft>
              <a:buNone/>
            </a:pPr>
            <a:r>
              <a:t/>
            </a:r>
            <a:endParaRPr/>
          </a:p>
        </p:txBody>
      </p:sp>
      <p:pic>
        <p:nvPicPr>
          <p:cNvPr id="213" name="Google Shape;213;p34"/>
          <p:cNvPicPr preferRelativeResize="0"/>
          <p:nvPr/>
        </p:nvPicPr>
        <p:blipFill>
          <a:blip r:embed="rId3">
            <a:alphaModFix/>
          </a:blip>
          <a:stretch>
            <a:fillRect/>
          </a:stretch>
        </p:blipFill>
        <p:spPr>
          <a:xfrm>
            <a:off x="441100" y="951575"/>
            <a:ext cx="8155926" cy="419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300">
                <a:latin typeface="Arial"/>
                <a:ea typeface="Arial"/>
                <a:cs typeface="Arial"/>
                <a:sym typeface="Arial"/>
              </a:rPr>
              <a:t>Deliverables</a:t>
            </a:r>
            <a:endParaRPr sz="3300"/>
          </a:p>
        </p:txBody>
      </p:sp>
      <p:sp>
        <p:nvSpPr>
          <p:cNvPr id="219" name="Google Shape;219;p35"/>
          <p:cNvSpPr txBox="1"/>
          <p:nvPr>
            <p:ph idx="1" type="body"/>
          </p:nvPr>
        </p:nvSpPr>
        <p:spPr>
          <a:xfrm>
            <a:off x="747568" y="951570"/>
            <a:ext cx="7648800" cy="38343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APK file </a:t>
            </a:r>
            <a:endParaRPr i="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Source code for the App</a:t>
            </a:r>
            <a:endParaRPr i="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Technical Design Specification Document</a:t>
            </a:r>
            <a:endParaRPr i="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Test Cases</a:t>
            </a:r>
            <a:endParaRPr i="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User Manual for the App</a:t>
            </a:r>
            <a:endParaRPr i="0">
              <a:solidFill>
                <a:schemeClr val="dk1"/>
              </a:solidFill>
              <a:latin typeface="Arial"/>
              <a:ea typeface="Arial"/>
              <a:cs typeface="Arial"/>
              <a:sym typeface="Arial"/>
            </a:endParaRPr>
          </a:p>
          <a:p>
            <a:pPr indent="0" lvl="0" marL="0" rtl="0" algn="l">
              <a:spcBef>
                <a:spcPts val="1200"/>
              </a:spcBef>
              <a:spcAft>
                <a:spcPts val="0"/>
              </a:spcAft>
              <a:buNone/>
            </a:pPr>
            <a:r>
              <a:t/>
            </a:r>
            <a:endParaRPr i="0">
              <a:solidFill>
                <a:schemeClr val="dk1"/>
              </a:solidFill>
              <a:latin typeface="Arial"/>
              <a:ea typeface="Arial"/>
              <a:cs typeface="Arial"/>
              <a:sym typeface="Arial"/>
            </a:endParaRPr>
          </a:p>
          <a:p>
            <a:pPr indent="0" lvl="0" marL="0" rtl="0" algn="l">
              <a:spcBef>
                <a:spcPts val="1200"/>
              </a:spcBef>
              <a:spcAft>
                <a:spcPts val="0"/>
              </a:spcAft>
              <a:buNone/>
            </a:pPr>
            <a:r>
              <a:rPr b="1" i="0" lang="en">
                <a:solidFill>
                  <a:schemeClr val="dk1"/>
                </a:solidFill>
                <a:latin typeface="Arial"/>
                <a:ea typeface="Arial"/>
                <a:cs typeface="Arial"/>
                <a:sym typeface="Arial"/>
              </a:rPr>
              <a:t>Incorta Certified:</a:t>
            </a:r>
            <a:endParaRPr b="1" i="0">
              <a:solidFill>
                <a:schemeClr val="dk1"/>
              </a:solidFill>
              <a:latin typeface="Arial"/>
              <a:ea typeface="Arial"/>
              <a:cs typeface="Arial"/>
              <a:sym typeface="Arial"/>
            </a:endParaRPr>
          </a:p>
          <a:p>
            <a:pPr indent="-322580" lvl="0" marL="457200" rtl="0" algn="l">
              <a:spcBef>
                <a:spcPts val="1200"/>
              </a:spcBef>
              <a:spcAft>
                <a:spcPts val="0"/>
              </a:spcAft>
              <a:buClr>
                <a:schemeClr val="dk1"/>
              </a:buClr>
              <a:buSzPct val="100000"/>
              <a:buChar char="●"/>
            </a:pPr>
            <a:r>
              <a:rPr i="0" lang="en">
                <a:solidFill>
                  <a:schemeClr val="dk1"/>
                </a:solidFill>
                <a:latin typeface="Arial"/>
                <a:ea typeface="Arial"/>
                <a:cs typeface="Arial"/>
                <a:sym typeface="Arial"/>
              </a:rPr>
              <a:t>Anay Dutta 	(Incorta 5 Essentials for Business Analysts)</a:t>
            </a:r>
            <a:endParaRPr i="0">
              <a:solidFill>
                <a:schemeClr val="dk1"/>
              </a:solidFill>
              <a:latin typeface="Arial"/>
              <a:ea typeface="Arial"/>
              <a:cs typeface="Arial"/>
              <a:sym typeface="Arial"/>
            </a:endParaRPr>
          </a:p>
          <a:p>
            <a:pPr indent="-322580" lvl="0" marL="457200" rtl="0" algn="l">
              <a:spcBef>
                <a:spcPts val="0"/>
              </a:spcBef>
              <a:spcAft>
                <a:spcPts val="0"/>
              </a:spcAft>
              <a:buClr>
                <a:schemeClr val="dk1"/>
              </a:buClr>
              <a:buSzPct val="100000"/>
              <a:buChar char="●"/>
            </a:pPr>
            <a:r>
              <a:rPr i="0" lang="en">
                <a:solidFill>
                  <a:schemeClr val="dk1"/>
                </a:solidFill>
                <a:latin typeface="Arial"/>
                <a:ea typeface="Arial"/>
                <a:cs typeface="Arial"/>
                <a:sym typeface="Arial"/>
              </a:rPr>
              <a:t>Anisha Vijayan	(Incorta 5 Essentials for Business Analysts,</a:t>
            </a:r>
            <a:endParaRPr i="0">
              <a:solidFill>
                <a:schemeClr val="dk1"/>
              </a:solidFill>
              <a:latin typeface="Arial"/>
              <a:ea typeface="Arial"/>
              <a:cs typeface="Arial"/>
              <a:sym typeface="Arial"/>
            </a:endParaRPr>
          </a:p>
          <a:p>
            <a:pPr indent="457200" lvl="0" marL="1371600" rtl="0" algn="l">
              <a:spcBef>
                <a:spcPts val="0"/>
              </a:spcBef>
              <a:spcAft>
                <a:spcPts val="0"/>
              </a:spcAft>
              <a:buNone/>
            </a:pPr>
            <a:r>
              <a:rPr i="0" lang="en">
                <a:solidFill>
                  <a:schemeClr val="dk1"/>
                </a:solidFill>
                <a:latin typeface="Arial"/>
                <a:ea typeface="Arial"/>
                <a:cs typeface="Arial"/>
                <a:sym typeface="Arial"/>
              </a:rPr>
              <a:t> Incorta 5 Foundations for Developers, </a:t>
            </a:r>
            <a:endParaRPr i="0">
              <a:solidFill>
                <a:schemeClr val="dk1"/>
              </a:solidFill>
              <a:latin typeface="Arial"/>
              <a:ea typeface="Arial"/>
              <a:cs typeface="Arial"/>
              <a:sym typeface="Arial"/>
            </a:endParaRPr>
          </a:p>
          <a:p>
            <a:pPr indent="457200" lvl="0" marL="1371600" rtl="0" algn="l">
              <a:spcBef>
                <a:spcPts val="0"/>
              </a:spcBef>
              <a:spcAft>
                <a:spcPts val="0"/>
              </a:spcAft>
              <a:buNone/>
            </a:pPr>
            <a:r>
              <a:rPr i="0" lang="en">
                <a:solidFill>
                  <a:schemeClr val="dk1"/>
                </a:solidFill>
                <a:latin typeface="Arial"/>
                <a:ea typeface="Arial"/>
                <a:cs typeface="Arial"/>
                <a:sym typeface="Arial"/>
              </a:rPr>
              <a:t> Incorta 5 Fundamentals for Administrators )</a:t>
            </a:r>
            <a:endParaRPr i="0">
              <a:solidFill>
                <a:schemeClr val="dk1"/>
              </a:solidFill>
              <a:latin typeface="Arial"/>
              <a:ea typeface="Arial"/>
              <a:cs typeface="Arial"/>
              <a:sym typeface="Arial"/>
            </a:endParaRPr>
          </a:p>
          <a:p>
            <a:pPr indent="457200" lvl="0" marL="1371600" rtl="0" algn="l">
              <a:spcBef>
                <a:spcPts val="0"/>
              </a:spcBef>
              <a:spcAft>
                <a:spcPts val="0"/>
              </a:spcAft>
              <a:buNone/>
            </a:pPr>
            <a:r>
              <a:rPr i="0" lang="en">
                <a:solidFill>
                  <a:schemeClr val="dk1"/>
                </a:solidFill>
                <a:latin typeface="Arial"/>
                <a:ea typeface="Arial"/>
                <a:cs typeface="Arial"/>
                <a:sym typeface="Arial"/>
              </a:rPr>
              <a:t> </a:t>
            </a:r>
            <a:endParaRPr i="0">
              <a:solidFill>
                <a:schemeClr val="dk1"/>
              </a:solidFill>
              <a:latin typeface="Arial"/>
              <a:ea typeface="Arial"/>
              <a:cs typeface="Arial"/>
              <a:sym typeface="Arial"/>
            </a:endParaRPr>
          </a:p>
          <a:p>
            <a:pPr indent="0" lvl="0" marL="0" rtl="0" algn="l">
              <a:spcBef>
                <a:spcPts val="1200"/>
              </a:spcBef>
              <a:spcAft>
                <a:spcPts val="1200"/>
              </a:spcAft>
              <a:buNone/>
            </a:pPr>
            <a:r>
              <a:t/>
            </a:r>
            <a:endParaRPr i="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t>Next Steps</a:t>
            </a:r>
            <a:endParaRPr sz="3300"/>
          </a:p>
        </p:txBody>
      </p:sp>
      <p:sp>
        <p:nvSpPr>
          <p:cNvPr id="225" name="Google Shape;225;p36"/>
          <p:cNvSpPr txBox="1"/>
          <p:nvPr>
            <p:ph idx="1" type="body"/>
          </p:nvPr>
        </p:nvSpPr>
        <p:spPr>
          <a:xfrm>
            <a:off x="747568" y="951570"/>
            <a:ext cx="7648800" cy="3834300"/>
          </a:xfrm>
          <a:prstGeom prst="rect">
            <a:avLst/>
          </a:prstGeom>
        </p:spPr>
        <p:txBody>
          <a:bodyPr anchorCtr="0" anchor="t" bIns="45700" lIns="91425" spcFirstLastPara="1" rIns="91425" wrap="square" tIns="45700">
            <a:normAutofit/>
          </a:bodyPr>
          <a:lstStyle/>
          <a:p>
            <a:pPr indent="-342900" lvl="0" marL="457200" rtl="0" algn="l">
              <a:spcBef>
                <a:spcPts val="0"/>
              </a:spcBef>
              <a:spcAft>
                <a:spcPts val="0"/>
              </a:spcAft>
              <a:buClr>
                <a:schemeClr val="dk1"/>
              </a:buClr>
              <a:buSzPts val="1800"/>
              <a:buChar char="●"/>
            </a:pPr>
            <a:r>
              <a:rPr b="1" i="0" lang="en">
                <a:solidFill>
                  <a:schemeClr val="dk1"/>
                </a:solidFill>
                <a:latin typeface="Arial"/>
                <a:ea typeface="Arial"/>
                <a:cs typeface="Arial"/>
                <a:sym typeface="Arial"/>
              </a:rPr>
              <a:t>Phase II:</a:t>
            </a:r>
            <a:r>
              <a:rPr i="0" lang="en">
                <a:solidFill>
                  <a:schemeClr val="dk1"/>
                </a:solidFill>
                <a:latin typeface="Arial"/>
                <a:ea typeface="Arial"/>
                <a:cs typeface="Arial"/>
                <a:sym typeface="Arial"/>
              </a:rPr>
              <a:t> </a:t>
            </a:r>
            <a:r>
              <a:rPr i="0" lang="en">
                <a:solidFill>
                  <a:schemeClr val="dk1"/>
                </a:solidFill>
                <a:latin typeface="Arial"/>
                <a:ea typeface="Arial"/>
                <a:cs typeface="Arial"/>
                <a:sym typeface="Arial"/>
              </a:rPr>
              <a:t>Optimization of the Application</a:t>
            </a:r>
            <a:endParaRPr i="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Nunito"/>
              <a:buChar char="●"/>
            </a:pPr>
            <a:r>
              <a:rPr b="1" i="0" lang="en">
                <a:solidFill>
                  <a:schemeClr val="dk1"/>
                </a:solidFill>
                <a:latin typeface="Arial"/>
                <a:ea typeface="Arial"/>
                <a:cs typeface="Arial"/>
                <a:sym typeface="Arial"/>
              </a:rPr>
              <a:t>Phase II: </a:t>
            </a:r>
            <a:r>
              <a:rPr i="0" lang="en">
                <a:solidFill>
                  <a:schemeClr val="dk1"/>
                </a:solidFill>
                <a:latin typeface="Arial"/>
                <a:ea typeface="Arial"/>
                <a:cs typeface="Arial"/>
                <a:sym typeface="Arial"/>
              </a:rPr>
              <a:t>Continued testing and development of the APK file on device</a:t>
            </a:r>
            <a:endParaRPr i="0">
              <a:solidFill>
                <a:schemeClr val="dk1"/>
              </a:solidFill>
              <a:latin typeface="Arial"/>
              <a:ea typeface="Arial"/>
              <a:cs typeface="Arial"/>
              <a:sym typeface="Arial"/>
            </a:endParaRPr>
          </a:p>
          <a:p>
            <a:pPr indent="-342900" lvl="0" marL="457200" rtl="0" algn="just">
              <a:lnSpc>
                <a:spcPct val="115000"/>
              </a:lnSpc>
              <a:spcBef>
                <a:spcPts val="0"/>
              </a:spcBef>
              <a:spcAft>
                <a:spcPts val="0"/>
              </a:spcAft>
              <a:buClr>
                <a:schemeClr val="dk1"/>
              </a:buClr>
              <a:buSzPts val="1800"/>
              <a:buChar char="●"/>
            </a:pPr>
            <a:r>
              <a:rPr i="0" lang="en">
                <a:solidFill>
                  <a:schemeClr val="dk1"/>
                </a:solidFill>
                <a:latin typeface="Arial"/>
                <a:ea typeface="Arial"/>
                <a:cs typeface="Arial"/>
                <a:sym typeface="Arial"/>
              </a:rPr>
              <a:t>Enhance the visual aspect of the application</a:t>
            </a:r>
            <a:endParaRPr i="0">
              <a:solidFill>
                <a:schemeClr val="dk1"/>
              </a:solidFill>
              <a:latin typeface="Arial"/>
              <a:ea typeface="Arial"/>
              <a:cs typeface="Arial"/>
              <a:sym typeface="Arial"/>
            </a:endParaRPr>
          </a:p>
          <a:p>
            <a:pPr indent="-342900" lvl="0" marL="457200" rtl="0" algn="just">
              <a:lnSpc>
                <a:spcPct val="115000"/>
              </a:lnSpc>
              <a:spcBef>
                <a:spcPts val="0"/>
              </a:spcBef>
              <a:spcAft>
                <a:spcPts val="0"/>
              </a:spcAft>
              <a:buClr>
                <a:schemeClr val="dk1"/>
              </a:buClr>
              <a:buSzPts val="1800"/>
              <a:buChar char="●"/>
            </a:pPr>
            <a:r>
              <a:rPr i="0" lang="en">
                <a:solidFill>
                  <a:schemeClr val="dk1"/>
                </a:solidFill>
                <a:latin typeface="Arial"/>
                <a:ea typeface="Arial"/>
                <a:cs typeface="Arial"/>
                <a:sym typeface="Arial"/>
              </a:rPr>
              <a:t>Add more aspects like </a:t>
            </a:r>
            <a:endParaRPr i="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2"/>
              </a:buClr>
              <a:buSzPts val="1400"/>
              <a:buChar char="○"/>
            </a:pPr>
            <a:r>
              <a:rPr i="0" lang="en">
                <a:solidFill>
                  <a:schemeClr val="dk1"/>
                </a:solidFill>
                <a:latin typeface="Arial"/>
                <a:ea typeface="Arial"/>
                <a:cs typeface="Arial"/>
                <a:sym typeface="Arial"/>
              </a:rPr>
              <a:t>Links to the facilities, </a:t>
            </a:r>
            <a:endParaRPr i="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2"/>
              </a:buClr>
              <a:buSzPts val="1400"/>
              <a:buChar char="○"/>
            </a:pPr>
            <a:r>
              <a:rPr i="0" lang="en">
                <a:solidFill>
                  <a:schemeClr val="dk1"/>
                </a:solidFill>
                <a:latin typeface="Arial"/>
                <a:ea typeface="Arial"/>
                <a:cs typeface="Arial"/>
                <a:sym typeface="Arial"/>
              </a:rPr>
              <a:t>Booking an Uber from the App, </a:t>
            </a:r>
            <a:endParaRPr i="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2"/>
              </a:buClr>
              <a:buSzPts val="1400"/>
              <a:buChar char="○"/>
            </a:pPr>
            <a:r>
              <a:rPr i="0" lang="en">
                <a:solidFill>
                  <a:schemeClr val="dk1"/>
                </a:solidFill>
                <a:latin typeface="Arial"/>
                <a:ea typeface="Arial"/>
                <a:cs typeface="Arial"/>
                <a:sym typeface="Arial"/>
              </a:rPr>
              <a:t>Insurances covered by each facility,</a:t>
            </a:r>
            <a:endParaRPr i="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2"/>
              </a:buClr>
              <a:buSzPts val="1400"/>
              <a:buChar char="○"/>
            </a:pPr>
            <a:r>
              <a:rPr i="0" lang="en">
                <a:solidFill>
                  <a:schemeClr val="dk1"/>
                </a:solidFill>
                <a:latin typeface="Arial"/>
                <a:ea typeface="Arial"/>
                <a:cs typeface="Arial"/>
                <a:sym typeface="Arial"/>
              </a:rPr>
              <a:t>Services covered by each facility</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t>Conclusion</a:t>
            </a:r>
            <a:endParaRPr sz="3300"/>
          </a:p>
        </p:txBody>
      </p:sp>
      <p:sp>
        <p:nvSpPr>
          <p:cNvPr id="231" name="Google Shape;231;p37"/>
          <p:cNvSpPr txBox="1"/>
          <p:nvPr>
            <p:ph idx="1" type="body"/>
          </p:nvPr>
        </p:nvSpPr>
        <p:spPr>
          <a:xfrm>
            <a:off x="747568" y="951570"/>
            <a:ext cx="7648800" cy="3834300"/>
          </a:xfrm>
          <a:prstGeom prst="rect">
            <a:avLst/>
          </a:prstGeom>
        </p:spPr>
        <p:txBody>
          <a:bodyPr anchorCtr="0" anchor="t" bIns="45700" lIns="91425" spcFirstLastPara="1" rIns="91425" wrap="square" tIns="45700">
            <a:normAutofit lnSpcReduction="10000"/>
          </a:bodyPr>
          <a:lstStyle/>
          <a:p>
            <a:pPr indent="-336550" lvl="0" marL="457200" rtl="0" algn="l">
              <a:spcBef>
                <a:spcPts val="320"/>
              </a:spcBef>
              <a:spcAft>
                <a:spcPts val="0"/>
              </a:spcAft>
              <a:buClr>
                <a:schemeClr val="dk1"/>
              </a:buClr>
              <a:buSzPts val="1700"/>
              <a:buFont typeface="Arial"/>
              <a:buChar char="●"/>
            </a:pPr>
            <a:r>
              <a:rPr i="0" lang="en" sz="1700">
                <a:solidFill>
                  <a:schemeClr val="dk1"/>
                </a:solidFill>
                <a:latin typeface="Arial"/>
                <a:ea typeface="Arial"/>
                <a:cs typeface="Arial"/>
                <a:sym typeface="Arial"/>
              </a:rPr>
              <a:t>No existing solution for finding wait times at urgent care facilities during emergency situations</a:t>
            </a:r>
            <a:endParaRPr i="0" sz="1700">
              <a:solidFill>
                <a:schemeClr val="dk1"/>
              </a:solidFill>
              <a:latin typeface="Arial"/>
              <a:ea typeface="Arial"/>
              <a:cs typeface="Arial"/>
              <a:sym typeface="Arial"/>
            </a:endParaRPr>
          </a:p>
          <a:p>
            <a:pPr indent="-336550" lvl="0" marL="4572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Incorporated multiple data sources like ERTrack.net, OSRM, Geopy to build a solution based on the </a:t>
            </a:r>
            <a:r>
              <a:rPr i="0" lang="en" sz="1700">
                <a:solidFill>
                  <a:schemeClr val="dk1"/>
                </a:solidFill>
                <a:latin typeface="Arial"/>
                <a:ea typeface="Arial"/>
                <a:cs typeface="Arial"/>
                <a:sym typeface="Arial"/>
              </a:rPr>
              <a:t>hospital waiting time, distance, and estimated time to arrival</a:t>
            </a:r>
            <a:endParaRPr i="0" sz="1700">
              <a:solidFill>
                <a:schemeClr val="dk1"/>
              </a:solidFill>
              <a:latin typeface="Arial"/>
              <a:ea typeface="Arial"/>
              <a:cs typeface="Arial"/>
              <a:sym typeface="Arial"/>
            </a:endParaRPr>
          </a:p>
          <a:p>
            <a:pPr indent="-336550" lvl="0" marL="4572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Built a Mobile Application ‘URGENT’ which gives out nearest and lowest wait time facilities based on users location</a:t>
            </a:r>
            <a:endParaRPr i="0" sz="1700">
              <a:solidFill>
                <a:schemeClr val="dk1"/>
              </a:solidFill>
              <a:latin typeface="Arial"/>
              <a:ea typeface="Arial"/>
              <a:cs typeface="Arial"/>
              <a:sym typeface="Arial"/>
            </a:endParaRPr>
          </a:p>
          <a:p>
            <a:pPr indent="-336550" lvl="0" marL="4572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Up-and-coming: Continued enhancements and testing of the application</a:t>
            </a:r>
            <a:endParaRPr i="0" sz="1700">
              <a:solidFill>
                <a:schemeClr val="dk1"/>
              </a:solidFill>
              <a:latin typeface="Arial"/>
              <a:ea typeface="Arial"/>
              <a:cs typeface="Arial"/>
              <a:sym typeface="Arial"/>
            </a:endParaRPr>
          </a:p>
          <a:p>
            <a:pPr indent="-336550" lvl="1" marL="9144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Fixing APK file</a:t>
            </a:r>
            <a:endParaRPr i="0" sz="1700">
              <a:solidFill>
                <a:schemeClr val="dk1"/>
              </a:solidFill>
              <a:latin typeface="Arial"/>
              <a:ea typeface="Arial"/>
              <a:cs typeface="Arial"/>
              <a:sym typeface="Arial"/>
            </a:endParaRPr>
          </a:p>
          <a:p>
            <a:pPr indent="-336550" lvl="1" marL="9144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Optimization of the Application</a:t>
            </a:r>
            <a:endParaRPr i="0" sz="1700">
              <a:solidFill>
                <a:schemeClr val="dk1"/>
              </a:solidFill>
              <a:latin typeface="Arial"/>
              <a:ea typeface="Arial"/>
              <a:cs typeface="Arial"/>
              <a:sym typeface="Arial"/>
            </a:endParaRPr>
          </a:p>
          <a:p>
            <a:pPr indent="-336550" lvl="1" marL="914400" rtl="0" algn="l">
              <a:spcBef>
                <a:spcPts val="1000"/>
              </a:spcBef>
              <a:spcAft>
                <a:spcPts val="1000"/>
              </a:spcAft>
              <a:buClr>
                <a:schemeClr val="dk1"/>
              </a:buClr>
              <a:buSzPts val="1700"/>
              <a:buFont typeface="Arial"/>
              <a:buChar char="○"/>
            </a:pPr>
            <a:r>
              <a:rPr i="0" lang="en" sz="1700">
                <a:solidFill>
                  <a:schemeClr val="dk1"/>
                </a:solidFill>
                <a:latin typeface="Arial"/>
                <a:ea typeface="Arial"/>
                <a:cs typeface="Arial"/>
                <a:sym typeface="Arial"/>
              </a:rPr>
              <a:t>Visual Enhancements</a:t>
            </a:r>
            <a:endParaRPr i="0" sz="17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ctrTitle"/>
          </p:nvPr>
        </p:nvSpPr>
        <p:spPr>
          <a:xfrm>
            <a:off x="4579640" y="2409732"/>
            <a:ext cx="4298100" cy="140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3400371" y="843558"/>
            <a:ext cx="23043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0">
                <a:solidFill>
                  <a:schemeClr val="lt1"/>
                </a:solidFill>
                <a:latin typeface="Calibri"/>
                <a:ea typeface="Calibri"/>
                <a:cs typeface="Calibri"/>
                <a:sym typeface="Calibri"/>
              </a:rPr>
              <a:t>CONTENTS</a:t>
            </a:r>
            <a:endParaRPr b="1" sz="3000">
              <a:solidFill>
                <a:schemeClr val="lt1"/>
              </a:solidFill>
              <a:latin typeface="Calibri"/>
              <a:ea typeface="Calibri"/>
              <a:cs typeface="Calibri"/>
              <a:sym typeface="Calibri"/>
            </a:endParaRPr>
          </a:p>
        </p:txBody>
      </p:sp>
      <p:grpSp>
        <p:nvGrpSpPr>
          <p:cNvPr id="117" name="Google Shape;117;p23"/>
          <p:cNvGrpSpPr/>
          <p:nvPr/>
        </p:nvGrpSpPr>
        <p:grpSpPr>
          <a:xfrm>
            <a:off x="2771799" y="2165878"/>
            <a:ext cx="3384947" cy="477065"/>
            <a:chOff x="615103" y="1476065"/>
            <a:chExt cx="3384947" cy="617400"/>
          </a:xfrm>
        </p:grpSpPr>
        <p:sp>
          <p:nvSpPr>
            <p:cNvPr id="118" name="Google Shape;118;p23"/>
            <p:cNvSpPr txBox="1"/>
            <p:nvPr/>
          </p:nvSpPr>
          <p:spPr>
            <a:xfrm>
              <a:off x="1047150" y="1585575"/>
              <a:ext cx="2952900" cy="398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
                  <a:solidFill>
                    <a:srgbClr val="661616"/>
                  </a:solidFill>
                  <a:latin typeface="Calibri"/>
                  <a:ea typeface="Calibri"/>
                  <a:cs typeface="Calibri"/>
                  <a:sym typeface="Calibri"/>
                </a:rPr>
                <a:t>Introduction</a:t>
              </a:r>
              <a:endParaRPr/>
            </a:p>
          </p:txBody>
        </p:sp>
        <p:sp>
          <p:nvSpPr>
            <p:cNvPr id="119" name="Google Shape;119;p23"/>
            <p:cNvSpPr txBox="1"/>
            <p:nvPr/>
          </p:nvSpPr>
          <p:spPr>
            <a:xfrm>
              <a:off x="615103" y="1476065"/>
              <a:ext cx="508500" cy="61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01</a:t>
              </a:r>
              <a:endParaRPr b="1" sz="2500">
                <a:solidFill>
                  <a:srgbClr val="661616"/>
                </a:solidFill>
                <a:latin typeface="Calibri"/>
                <a:ea typeface="Calibri"/>
                <a:cs typeface="Calibri"/>
                <a:sym typeface="Calibri"/>
              </a:endParaRPr>
            </a:p>
          </p:txBody>
        </p:sp>
      </p:grpSp>
      <p:grpSp>
        <p:nvGrpSpPr>
          <p:cNvPr id="120" name="Google Shape;120;p23"/>
          <p:cNvGrpSpPr/>
          <p:nvPr/>
        </p:nvGrpSpPr>
        <p:grpSpPr>
          <a:xfrm>
            <a:off x="2771799" y="2566132"/>
            <a:ext cx="3387547" cy="477351"/>
            <a:chOff x="615103" y="1569865"/>
            <a:chExt cx="3387547" cy="304200"/>
          </a:xfrm>
        </p:grpSpPr>
        <p:sp>
          <p:nvSpPr>
            <p:cNvPr id="121" name="Google Shape;121;p23"/>
            <p:cNvSpPr txBox="1"/>
            <p:nvPr/>
          </p:nvSpPr>
          <p:spPr>
            <a:xfrm>
              <a:off x="1049750" y="1634369"/>
              <a:ext cx="2952900" cy="19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Project Overview</a:t>
              </a:r>
              <a:endParaRPr/>
            </a:p>
          </p:txBody>
        </p:sp>
        <p:sp>
          <p:nvSpPr>
            <p:cNvPr id="122" name="Google Shape;122;p23"/>
            <p:cNvSpPr txBox="1"/>
            <p:nvPr/>
          </p:nvSpPr>
          <p:spPr>
            <a:xfrm>
              <a:off x="615103" y="1569865"/>
              <a:ext cx="508500" cy="30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02</a:t>
              </a:r>
              <a:endParaRPr b="1" sz="2500">
                <a:solidFill>
                  <a:srgbClr val="661616"/>
                </a:solidFill>
                <a:latin typeface="Calibri"/>
                <a:ea typeface="Calibri"/>
                <a:cs typeface="Calibri"/>
                <a:sym typeface="Calibri"/>
              </a:endParaRPr>
            </a:p>
          </p:txBody>
        </p:sp>
      </p:grpSp>
      <p:grpSp>
        <p:nvGrpSpPr>
          <p:cNvPr id="123" name="Google Shape;123;p23"/>
          <p:cNvGrpSpPr/>
          <p:nvPr/>
        </p:nvGrpSpPr>
        <p:grpSpPr>
          <a:xfrm>
            <a:off x="2771799" y="2999628"/>
            <a:ext cx="3387547" cy="477301"/>
            <a:chOff x="615103" y="1569865"/>
            <a:chExt cx="3387547" cy="290400"/>
          </a:xfrm>
        </p:grpSpPr>
        <p:sp>
          <p:nvSpPr>
            <p:cNvPr id="124" name="Google Shape;124;p23"/>
            <p:cNvSpPr txBox="1"/>
            <p:nvPr/>
          </p:nvSpPr>
          <p:spPr>
            <a:xfrm>
              <a:off x="1049750" y="1609208"/>
              <a:ext cx="2952900" cy="18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Project Scope</a:t>
              </a:r>
              <a:endParaRPr/>
            </a:p>
          </p:txBody>
        </p:sp>
        <p:sp>
          <p:nvSpPr>
            <p:cNvPr id="125" name="Google Shape;125;p23"/>
            <p:cNvSpPr txBox="1"/>
            <p:nvPr/>
          </p:nvSpPr>
          <p:spPr>
            <a:xfrm>
              <a:off x="615103" y="1569865"/>
              <a:ext cx="508500" cy="29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03</a:t>
              </a:r>
              <a:endParaRPr b="1" sz="2500">
                <a:solidFill>
                  <a:srgbClr val="661616"/>
                </a:solidFill>
                <a:latin typeface="Calibri"/>
                <a:ea typeface="Calibri"/>
                <a:cs typeface="Calibri"/>
                <a:sym typeface="Calibri"/>
              </a:endParaRPr>
            </a:p>
          </p:txBody>
        </p:sp>
      </p:grpSp>
      <p:grpSp>
        <p:nvGrpSpPr>
          <p:cNvPr id="126" name="Google Shape;126;p23"/>
          <p:cNvGrpSpPr/>
          <p:nvPr/>
        </p:nvGrpSpPr>
        <p:grpSpPr>
          <a:xfrm>
            <a:off x="2771799" y="3387537"/>
            <a:ext cx="3387547" cy="476873"/>
            <a:chOff x="615103" y="1569865"/>
            <a:chExt cx="3387547" cy="261000"/>
          </a:xfrm>
        </p:grpSpPr>
        <p:sp>
          <p:nvSpPr>
            <p:cNvPr id="127" name="Google Shape;127;p23"/>
            <p:cNvSpPr txBox="1"/>
            <p:nvPr/>
          </p:nvSpPr>
          <p:spPr>
            <a:xfrm>
              <a:off x="1049750" y="1623843"/>
              <a:ext cx="2952900" cy="16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Project Plan</a:t>
              </a:r>
              <a:endParaRPr/>
            </a:p>
          </p:txBody>
        </p:sp>
        <p:sp>
          <p:nvSpPr>
            <p:cNvPr id="128" name="Google Shape;128;p23"/>
            <p:cNvSpPr txBox="1"/>
            <p:nvPr/>
          </p:nvSpPr>
          <p:spPr>
            <a:xfrm>
              <a:off x="615103" y="1569865"/>
              <a:ext cx="508500" cy="26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04</a:t>
              </a:r>
              <a:endParaRPr b="1" sz="2500">
                <a:solidFill>
                  <a:srgbClr val="661616"/>
                </a:solidFill>
                <a:latin typeface="Calibri"/>
                <a:ea typeface="Calibri"/>
                <a:cs typeface="Calibri"/>
                <a:sym typeface="Calibri"/>
              </a:endParaRPr>
            </a:p>
          </p:txBody>
        </p:sp>
      </p:grpSp>
      <p:grpSp>
        <p:nvGrpSpPr>
          <p:cNvPr id="129" name="Google Shape;129;p23"/>
          <p:cNvGrpSpPr/>
          <p:nvPr/>
        </p:nvGrpSpPr>
        <p:grpSpPr>
          <a:xfrm>
            <a:off x="2769199" y="4208462"/>
            <a:ext cx="3390147" cy="477005"/>
            <a:chOff x="686353" y="1600226"/>
            <a:chExt cx="3390147" cy="214500"/>
          </a:xfrm>
        </p:grpSpPr>
        <p:sp>
          <p:nvSpPr>
            <p:cNvPr id="130" name="Google Shape;130;p23"/>
            <p:cNvSpPr txBox="1"/>
            <p:nvPr/>
          </p:nvSpPr>
          <p:spPr>
            <a:xfrm>
              <a:off x="1123600" y="1642172"/>
              <a:ext cx="2952900" cy="13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Next Steps</a:t>
              </a:r>
              <a:endParaRPr/>
            </a:p>
          </p:txBody>
        </p:sp>
        <p:sp>
          <p:nvSpPr>
            <p:cNvPr id="131" name="Google Shape;131;p23"/>
            <p:cNvSpPr txBox="1"/>
            <p:nvPr/>
          </p:nvSpPr>
          <p:spPr>
            <a:xfrm>
              <a:off x="686353" y="1600226"/>
              <a:ext cx="508500" cy="21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06</a:t>
              </a:r>
              <a:endParaRPr b="1" sz="2500">
                <a:solidFill>
                  <a:srgbClr val="661616"/>
                </a:solidFill>
                <a:latin typeface="Calibri"/>
                <a:ea typeface="Calibri"/>
                <a:cs typeface="Calibri"/>
                <a:sym typeface="Calibri"/>
              </a:endParaRPr>
            </a:p>
          </p:txBody>
        </p:sp>
      </p:grpSp>
      <p:grpSp>
        <p:nvGrpSpPr>
          <p:cNvPr id="132" name="Google Shape;132;p23"/>
          <p:cNvGrpSpPr/>
          <p:nvPr/>
        </p:nvGrpSpPr>
        <p:grpSpPr>
          <a:xfrm>
            <a:off x="2771800" y="3793333"/>
            <a:ext cx="3387547" cy="477248"/>
            <a:chOff x="477303" y="1559224"/>
            <a:chExt cx="3387547" cy="179100"/>
          </a:xfrm>
        </p:grpSpPr>
        <p:sp>
          <p:nvSpPr>
            <p:cNvPr id="133" name="Google Shape;133;p23"/>
            <p:cNvSpPr txBox="1"/>
            <p:nvPr/>
          </p:nvSpPr>
          <p:spPr>
            <a:xfrm>
              <a:off x="911950" y="1600483"/>
              <a:ext cx="2952900" cy="1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Solution, Challenges &amp; Deliverables</a:t>
              </a:r>
              <a:endParaRPr/>
            </a:p>
          </p:txBody>
        </p:sp>
        <p:sp>
          <p:nvSpPr>
            <p:cNvPr id="134" name="Google Shape;134;p23"/>
            <p:cNvSpPr txBox="1"/>
            <p:nvPr/>
          </p:nvSpPr>
          <p:spPr>
            <a:xfrm>
              <a:off x="477303" y="1559224"/>
              <a:ext cx="508500" cy="17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05</a:t>
              </a:r>
              <a:endParaRPr b="1" sz="2500">
                <a:solidFill>
                  <a:srgbClr val="661616"/>
                </a:solidFill>
                <a:latin typeface="Calibri"/>
                <a:ea typeface="Calibri"/>
                <a:cs typeface="Calibri"/>
                <a:sym typeface="Calibri"/>
              </a:endParaRPr>
            </a:p>
          </p:txBody>
        </p:sp>
      </p:grpSp>
      <p:grpSp>
        <p:nvGrpSpPr>
          <p:cNvPr id="135" name="Google Shape;135;p23"/>
          <p:cNvGrpSpPr/>
          <p:nvPr/>
        </p:nvGrpSpPr>
        <p:grpSpPr>
          <a:xfrm>
            <a:off x="2771800" y="4593680"/>
            <a:ext cx="3387547" cy="477046"/>
            <a:chOff x="536553" y="1600226"/>
            <a:chExt cx="3387547" cy="841500"/>
          </a:xfrm>
        </p:grpSpPr>
        <p:sp>
          <p:nvSpPr>
            <p:cNvPr id="136" name="Google Shape;136;p23"/>
            <p:cNvSpPr txBox="1"/>
            <p:nvPr/>
          </p:nvSpPr>
          <p:spPr>
            <a:xfrm>
              <a:off x="971200" y="1773625"/>
              <a:ext cx="2952900" cy="54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Conclusion</a:t>
              </a:r>
              <a:endParaRPr/>
            </a:p>
          </p:txBody>
        </p:sp>
        <p:sp>
          <p:nvSpPr>
            <p:cNvPr id="137" name="Google Shape;137;p23"/>
            <p:cNvSpPr txBox="1"/>
            <p:nvPr/>
          </p:nvSpPr>
          <p:spPr>
            <a:xfrm>
              <a:off x="536553" y="1600226"/>
              <a:ext cx="508500" cy="84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07</a:t>
              </a:r>
              <a:endParaRPr b="1" sz="2500">
                <a:solidFill>
                  <a:srgbClr val="661616"/>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300">
                <a:latin typeface="Arial"/>
                <a:ea typeface="Arial"/>
                <a:cs typeface="Arial"/>
                <a:sym typeface="Arial"/>
              </a:rPr>
              <a:t>Introduction</a:t>
            </a:r>
            <a:endParaRPr sz="3300"/>
          </a:p>
        </p:txBody>
      </p:sp>
      <p:sp>
        <p:nvSpPr>
          <p:cNvPr id="143" name="Google Shape;143;p24"/>
          <p:cNvSpPr txBox="1"/>
          <p:nvPr>
            <p:ph idx="1" type="body"/>
          </p:nvPr>
        </p:nvSpPr>
        <p:spPr>
          <a:xfrm>
            <a:off x="301675" y="1168600"/>
            <a:ext cx="8540700" cy="3701700"/>
          </a:xfrm>
          <a:prstGeom prst="rect">
            <a:avLst/>
          </a:prstGeom>
        </p:spPr>
        <p:txBody>
          <a:bodyPr anchorCtr="0" anchor="t" bIns="45700" lIns="91425" spcFirstLastPara="1" rIns="91425" wrap="square" tIns="45700">
            <a:normAutofit/>
          </a:bodyPr>
          <a:lstStyle/>
          <a:p>
            <a:pPr indent="0" lvl="0" marL="0" rtl="0" algn="l">
              <a:lnSpc>
                <a:spcPct val="95000"/>
              </a:lnSpc>
              <a:spcBef>
                <a:spcPts val="0"/>
              </a:spcBef>
              <a:spcAft>
                <a:spcPts val="0"/>
              </a:spcAft>
              <a:buClr>
                <a:schemeClr val="dk1"/>
              </a:buClr>
              <a:buSzPts val="1018"/>
              <a:buFont typeface="Arial"/>
              <a:buNone/>
            </a:pPr>
            <a:r>
              <a:rPr b="1" i="0" lang="en">
                <a:solidFill>
                  <a:schemeClr val="dk1"/>
                </a:solidFill>
                <a:latin typeface="Arial"/>
                <a:ea typeface="Arial"/>
                <a:cs typeface="Arial"/>
                <a:sym typeface="Arial"/>
              </a:rPr>
              <a:t>Iyka</a:t>
            </a:r>
            <a:r>
              <a:rPr i="0" lang="en">
                <a:solidFill>
                  <a:schemeClr val="dk1"/>
                </a:solidFill>
                <a:latin typeface="Arial"/>
                <a:ea typeface="Arial"/>
                <a:cs typeface="Arial"/>
                <a:sym typeface="Arial"/>
              </a:rPr>
              <a:t>, an award-winning data management company, simplifies technology processes for clients globally with innovative products and services. They specialize in the USA, South Asia, and Europe in the following areas:</a:t>
            </a:r>
            <a:endParaRPr i="0">
              <a:solidFill>
                <a:schemeClr val="dk1"/>
              </a:solidFill>
              <a:latin typeface="Arial"/>
              <a:ea typeface="Arial"/>
              <a:cs typeface="Arial"/>
              <a:sym typeface="Arial"/>
            </a:endParaRPr>
          </a:p>
          <a:p>
            <a:pPr indent="-330200" lvl="0" marL="457200" rtl="0" algn="l">
              <a:lnSpc>
                <a:spcPct val="95000"/>
              </a:lnSpc>
              <a:spcBef>
                <a:spcPts val="1200"/>
              </a:spcBef>
              <a:spcAft>
                <a:spcPts val="0"/>
              </a:spcAft>
              <a:buClr>
                <a:schemeClr val="dk1"/>
              </a:buClr>
              <a:buSzPts val="1600"/>
              <a:buFont typeface="Arial"/>
              <a:buChar char="●"/>
            </a:pPr>
            <a:r>
              <a:rPr i="0" lang="en">
                <a:solidFill>
                  <a:schemeClr val="dk1"/>
                </a:solidFill>
                <a:latin typeface="Arial"/>
                <a:ea typeface="Arial"/>
                <a:cs typeface="Arial"/>
                <a:sym typeface="Arial"/>
              </a:rPr>
              <a:t>Next-generation data analytics</a:t>
            </a:r>
            <a:endParaRPr i="0">
              <a:solidFill>
                <a:schemeClr val="dk1"/>
              </a:solidFill>
              <a:latin typeface="Arial"/>
              <a:ea typeface="Arial"/>
              <a:cs typeface="Arial"/>
              <a:sym typeface="Arial"/>
            </a:endParaRPr>
          </a:p>
          <a:p>
            <a:pPr indent="-330200" lvl="0" marL="457200" rtl="0" algn="l">
              <a:lnSpc>
                <a:spcPct val="95000"/>
              </a:lnSpc>
              <a:spcBef>
                <a:spcPts val="0"/>
              </a:spcBef>
              <a:spcAft>
                <a:spcPts val="0"/>
              </a:spcAft>
              <a:buClr>
                <a:schemeClr val="dk1"/>
              </a:buClr>
              <a:buSzPts val="1600"/>
              <a:buFont typeface="Arial"/>
              <a:buChar char="●"/>
            </a:pPr>
            <a:r>
              <a:rPr i="0" lang="en">
                <a:solidFill>
                  <a:schemeClr val="dk1"/>
                </a:solidFill>
                <a:latin typeface="Arial"/>
                <a:ea typeface="Arial"/>
                <a:cs typeface="Arial"/>
                <a:sym typeface="Arial"/>
              </a:rPr>
              <a:t>IT services</a:t>
            </a:r>
            <a:endParaRPr i="0">
              <a:solidFill>
                <a:schemeClr val="dk1"/>
              </a:solidFill>
              <a:latin typeface="Arial"/>
              <a:ea typeface="Arial"/>
              <a:cs typeface="Arial"/>
              <a:sym typeface="Arial"/>
            </a:endParaRPr>
          </a:p>
          <a:p>
            <a:pPr indent="-330200" lvl="0" marL="457200" rtl="0" algn="l">
              <a:lnSpc>
                <a:spcPct val="95000"/>
              </a:lnSpc>
              <a:spcBef>
                <a:spcPts val="0"/>
              </a:spcBef>
              <a:spcAft>
                <a:spcPts val="0"/>
              </a:spcAft>
              <a:buClr>
                <a:schemeClr val="dk1"/>
              </a:buClr>
              <a:buSzPts val="1600"/>
              <a:buFont typeface="Arial"/>
              <a:buChar char="●"/>
            </a:pPr>
            <a:r>
              <a:rPr i="0" lang="en">
                <a:solidFill>
                  <a:schemeClr val="dk1"/>
                </a:solidFill>
                <a:latin typeface="Arial"/>
                <a:ea typeface="Arial"/>
                <a:cs typeface="Arial"/>
                <a:sym typeface="Arial"/>
              </a:rPr>
              <a:t>Software development</a:t>
            </a:r>
            <a:endParaRPr i="0">
              <a:solidFill>
                <a:schemeClr val="dk1"/>
              </a:solidFill>
              <a:latin typeface="Arial"/>
              <a:ea typeface="Arial"/>
              <a:cs typeface="Arial"/>
              <a:sym typeface="Arial"/>
            </a:endParaRPr>
          </a:p>
          <a:p>
            <a:pPr indent="0" lvl="0" marL="0" rtl="0" algn="l">
              <a:lnSpc>
                <a:spcPct val="95000"/>
              </a:lnSpc>
              <a:spcBef>
                <a:spcPts val="1200"/>
              </a:spcBef>
              <a:spcAft>
                <a:spcPts val="0"/>
              </a:spcAft>
              <a:buSzPts val="1018"/>
              <a:buNone/>
            </a:pPr>
            <a:r>
              <a:rPr i="0" lang="en">
                <a:solidFill>
                  <a:schemeClr val="dk1"/>
                </a:solidFill>
                <a:latin typeface="Arial"/>
                <a:ea typeface="Arial"/>
                <a:cs typeface="Arial"/>
                <a:sym typeface="Arial"/>
              </a:rPr>
              <a:t>The Iyka value proposition includes:</a:t>
            </a:r>
            <a:endParaRPr i="0">
              <a:solidFill>
                <a:schemeClr val="dk1"/>
              </a:solidFill>
              <a:latin typeface="Arial"/>
              <a:ea typeface="Arial"/>
              <a:cs typeface="Arial"/>
              <a:sym typeface="Arial"/>
            </a:endParaRPr>
          </a:p>
          <a:p>
            <a:pPr indent="-330200" lvl="0" marL="457200" rtl="0" algn="l">
              <a:lnSpc>
                <a:spcPct val="95000"/>
              </a:lnSpc>
              <a:spcBef>
                <a:spcPts val="1200"/>
              </a:spcBef>
              <a:spcAft>
                <a:spcPts val="0"/>
              </a:spcAft>
              <a:buClr>
                <a:schemeClr val="dk1"/>
              </a:buClr>
              <a:buSzPts val="1600"/>
              <a:buFont typeface="Arial"/>
              <a:buChar char="●"/>
            </a:pPr>
            <a:r>
              <a:rPr i="0" lang="en">
                <a:solidFill>
                  <a:schemeClr val="dk1"/>
                </a:solidFill>
                <a:latin typeface="Arial"/>
                <a:ea typeface="Arial"/>
                <a:cs typeface="Arial"/>
                <a:sym typeface="Arial"/>
              </a:rPr>
              <a:t>Empowering end-users with a highly innovative software platform</a:t>
            </a:r>
            <a:endParaRPr i="0">
              <a:solidFill>
                <a:schemeClr val="dk1"/>
              </a:solidFill>
              <a:latin typeface="Arial"/>
              <a:ea typeface="Arial"/>
              <a:cs typeface="Arial"/>
              <a:sym typeface="Arial"/>
            </a:endParaRPr>
          </a:p>
          <a:p>
            <a:pPr indent="-330200" lvl="0" marL="457200" rtl="0" algn="l">
              <a:lnSpc>
                <a:spcPct val="95000"/>
              </a:lnSpc>
              <a:spcBef>
                <a:spcPts val="0"/>
              </a:spcBef>
              <a:spcAft>
                <a:spcPts val="0"/>
              </a:spcAft>
              <a:buClr>
                <a:schemeClr val="dk1"/>
              </a:buClr>
              <a:buSzPts val="1600"/>
              <a:buFont typeface="Arial"/>
              <a:buChar char="●"/>
            </a:pPr>
            <a:r>
              <a:rPr i="0" lang="en">
                <a:solidFill>
                  <a:schemeClr val="dk1"/>
                </a:solidFill>
                <a:latin typeface="Arial"/>
                <a:ea typeface="Arial"/>
                <a:cs typeface="Arial"/>
                <a:sym typeface="Arial"/>
              </a:rPr>
              <a:t>Being a strategic supplier of data management services</a:t>
            </a:r>
            <a:endParaRPr i="0">
              <a:solidFill>
                <a:schemeClr val="dk1"/>
              </a:solidFill>
              <a:latin typeface="Arial"/>
              <a:ea typeface="Arial"/>
              <a:cs typeface="Arial"/>
              <a:sym typeface="Arial"/>
            </a:endParaRPr>
          </a:p>
          <a:p>
            <a:pPr indent="-330200" lvl="0" marL="457200" rtl="0" algn="l">
              <a:lnSpc>
                <a:spcPct val="95000"/>
              </a:lnSpc>
              <a:spcBef>
                <a:spcPts val="0"/>
              </a:spcBef>
              <a:spcAft>
                <a:spcPts val="0"/>
              </a:spcAft>
              <a:buClr>
                <a:schemeClr val="dk1"/>
              </a:buClr>
              <a:buSzPts val="1600"/>
              <a:buFont typeface="Arial"/>
              <a:buChar char="●"/>
            </a:pPr>
            <a:r>
              <a:rPr i="0" lang="en">
                <a:solidFill>
                  <a:schemeClr val="dk1"/>
                </a:solidFill>
                <a:latin typeface="Arial"/>
                <a:ea typeface="Arial"/>
                <a:cs typeface="Arial"/>
                <a:sym typeface="Arial"/>
              </a:rPr>
              <a:t>Providing risk management through people, process, and tools</a:t>
            </a:r>
            <a:endParaRPr i="0">
              <a:solidFill>
                <a:schemeClr val="dk1"/>
              </a:solidFill>
              <a:latin typeface="Arial"/>
              <a:ea typeface="Arial"/>
              <a:cs typeface="Arial"/>
              <a:sym typeface="Arial"/>
            </a:endParaRPr>
          </a:p>
          <a:p>
            <a:pPr indent="0" lvl="0" marL="0" rtl="0" algn="l">
              <a:lnSpc>
                <a:spcPct val="95000"/>
              </a:lnSpc>
              <a:spcBef>
                <a:spcPts val="1200"/>
              </a:spcBef>
              <a:spcAft>
                <a:spcPts val="1200"/>
              </a:spcAft>
              <a:buSzPts val="1018"/>
              <a:buNone/>
            </a:pPr>
            <a:r>
              <a:rPr i="0" lang="en">
                <a:solidFill>
                  <a:schemeClr val="dk1"/>
                </a:solidFill>
                <a:latin typeface="Arial"/>
                <a:ea typeface="Arial"/>
                <a:cs typeface="Arial"/>
                <a:sym typeface="Arial"/>
              </a:rPr>
              <a:t>Iyka is committed to providing </a:t>
            </a:r>
            <a:r>
              <a:rPr i="0" lang="en">
                <a:solidFill>
                  <a:schemeClr val="dk1"/>
                </a:solidFill>
                <a:latin typeface="Arial"/>
                <a:ea typeface="Arial"/>
                <a:cs typeface="Arial"/>
                <a:sym typeface="Arial"/>
              </a:rPr>
              <a:t>the </a:t>
            </a:r>
            <a:r>
              <a:rPr i="0" lang="en">
                <a:solidFill>
                  <a:schemeClr val="dk1"/>
                </a:solidFill>
                <a:latin typeface="Arial"/>
                <a:ea typeface="Arial"/>
                <a:cs typeface="Arial"/>
                <a:sym typeface="Arial"/>
              </a:rPr>
              <a:t>clients with cutting-edge solutions that meet their needs and exceed their expectations.</a:t>
            </a:r>
            <a:endParaRPr i="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latin typeface="Arial"/>
                <a:ea typeface="Arial"/>
                <a:cs typeface="Arial"/>
                <a:sym typeface="Arial"/>
              </a:rPr>
              <a:t>Project Overview </a:t>
            </a:r>
            <a:endParaRPr sz="3300"/>
          </a:p>
        </p:txBody>
      </p:sp>
      <p:sp>
        <p:nvSpPr>
          <p:cNvPr id="149" name="Google Shape;149;p25"/>
          <p:cNvSpPr txBox="1"/>
          <p:nvPr/>
        </p:nvSpPr>
        <p:spPr>
          <a:xfrm>
            <a:off x="704025" y="1068450"/>
            <a:ext cx="7919100" cy="383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1100"/>
              <a:buFont typeface="Arial"/>
              <a:buNone/>
            </a:pPr>
            <a:r>
              <a:rPr b="1" lang="en" sz="1600" u="sng">
                <a:solidFill>
                  <a:schemeClr val="dk1"/>
                </a:solidFill>
              </a:rPr>
              <a:t>Purpose</a:t>
            </a:r>
            <a:r>
              <a:rPr lang="en" sz="1600">
                <a:solidFill>
                  <a:schemeClr val="dk1"/>
                </a:solidFill>
              </a:rPr>
              <a:t>: </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600">
                <a:solidFill>
                  <a:schemeClr val="dk1"/>
                </a:solidFill>
              </a:rPr>
              <a:t>App that recommends the nearest and lowest wait time urgent care facilities based on 3 important factors: distance, wait time &amp; commute time</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600">
                <a:solidFill>
                  <a:schemeClr val="dk1"/>
                </a:solidFill>
              </a:rPr>
              <a:t>“time-to-care” metric: wait time + commute time</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600" u="sng">
                <a:solidFill>
                  <a:schemeClr val="dk1"/>
                </a:solidFill>
              </a:rPr>
              <a:t>Multi-fold Business Values: </a:t>
            </a:r>
            <a:endParaRPr b="1" sz="1600" u="sng">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Create a competitive advantage in the market by providing an efficient solution.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App improves operational efficiency by reducing the workload on medical staff.</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App provides valuable insights into customer preferences and behavior.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Customers view wait times of facilities and pick one that meets their requirements, reducing workload from phone calls and inquiries.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300">
                <a:latin typeface="Arial"/>
                <a:ea typeface="Arial"/>
                <a:cs typeface="Arial"/>
                <a:sym typeface="Arial"/>
              </a:rPr>
              <a:t>Project Scope </a:t>
            </a:r>
            <a:endParaRPr sz="3300">
              <a:latin typeface="Arial"/>
              <a:ea typeface="Arial"/>
              <a:cs typeface="Arial"/>
              <a:sym typeface="Arial"/>
            </a:endParaRPr>
          </a:p>
        </p:txBody>
      </p:sp>
      <p:sp>
        <p:nvSpPr>
          <p:cNvPr id="155" name="Google Shape;155;p26"/>
          <p:cNvSpPr txBox="1"/>
          <p:nvPr>
            <p:ph idx="1" type="body"/>
          </p:nvPr>
        </p:nvSpPr>
        <p:spPr>
          <a:xfrm>
            <a:off x="148075" y="1042700"/>
            <a:ext cx="8240400" cy="3603900"/>
          </a:xfrm>
          <a:prstGeom prst="rect">
            <a:avLst/>
          </a:prstGeom>
        </p:spPr>
        <p:txBody>
          <a:bodyPr anchorCtr="0" anchor="t" bIns="45700" lIns="91425" spcFirstLastPara="1" rIns="91425" wrap="square" tIns="45700">
            <a:normAutofit/>
          </a:bodyPr>
          <a:lstStyle/>
          <a:p>
            <a:pPr indent="0" lvl="0" marL="457200" rtl="0" algn="l">
              <a:spcBef>
                <a:spcPts val="320"/>
              </a:spcBef>
              <a:spcAft>
                <a:spcPts val="0"/>
              </a:spcAft>
              <a:buNone/>
            </a:pPr>
            <a:r>
              <a:rPr b="1" i="0" lang="en" u="sng">
                <a:solidFill>
                  <a:schemeClr val="dk1"/>
                </a:solidFill>
                <a:latin typeface="Arial"/>
                <a:ea typeface="Arial"/>
                <a:cs typeface="Arial"/>
                <a:sym typeface="Arial"/>
              </a:rPr>
              <a:t>Justification:</a:t>
            </a:r>
            <a:r>
              <a:rPr b="1" i="0" lang="en">
                <a:solidFill>
                  <a:schemeClr val="dk1"/>
                </a:solidFill>
                <a:latin typeface="Arial"/>
                <a:ea typeface="Arial"/>
                <a:cs typeface="Arial"/>
                <a:sym typeface="Arial"/>
              </a:rPr>
              <a:t> </a:t>
            </a:r>
            <a:r>
              <a:rPr i="0" lang="en">
                <a:solidFill>
                  <a:srgbClr val="424242"/>
                </a:solidFill>
                <a:latin typeface="Arial"/>
                <a:ea typeface="Arial"/>
                <a:cs typeface="Arial"/>
                <a:sym typeface="Arial"/>
              </a:rPr>
              <a:t>Customers view wait times of facilities and pick one that meets their requirements.</a:t>
            </a:r>
            <a:endParaRPr b="1" u="sng">
              <a:solidFill>
                <a:schemeClr val="dk1"/>
              </a:solidFill>
              <a:latin typeface="Arial"/>
              <a:ea typeface="Arial"/>
              <a:cs typeface="Arial"/>
              <a:sym typeface="Arial"/>
            </a:endParaRPr>
          </a:p>
          <a:p>
            <a:pPr indent="0" lvl="0" marL="457200" rtl="0" algn="l">
              <a:spcBef>
                <a:spcPts val="1200"/>
              </a:spcBef>
              <a:spcAft>
                <a:spcPts val="0"/>
              </a:spcAft>
              <a:buNone/>
            </a:pPr>
            <a:r>
              <a:rPr b="1" i="0" lang="en" u="sng">
                <a:solidFill>
                  <a:schemeClr val="dk1"/>
                </a:solidFill>
                <a:latin typeface="Arial"/>
                <a:ea typeface="Arial"/>
                <a:cs typeface="Arial"/>
                <a:sym typeface="Arial"/>
              </a:rPr>
              <a:t>Objective</a:t>
            </a:r>
            <a:r>
              <a:rPr i="0" lang="en">
                <a:solidFill>
                  <a:schemeClr val="dk1"/>
                </a:solidFill>
                <a:latin typeface="Arial"/>
                <a:ea typeface="Arial"/>
                <a:cs typeface="Arial"/>
                <a:sym typeface="Arial"/>
              </a:rPr>
              <a:t>:</a:t>
            </a:r>
            <a:r>
              <a:rPr lang="en">
                <a:solidFill>
                  <a:schemeClr val="dk1"/>
                </a:solidFill>
                <a:latin typeface="Arial"/>
                <a:ea typeface="Arial"/>
                <a:cs typeface="Arial"/>
                <a:sym typeface="Arial"/>
              </a:rPr>
              <a:t> </a:t>
            </a:r>
            <a:r>
              <a:rPr i="0" lang="en">
                <a:solidFill>
                  <a:schemeClr val="dk1"/>
                </a:solidFill>
                <a:latin typeface="Arial"/>
                <a:ea typeface="Arial"/>
                <a:cs typeface="Arial"/>
                <a:sym typeface="Arial"/>
              </a:rPr>
              <a:t>Build an app (.apk file) to </a:t>
            </a:r>
            <a:r>
              <a:rPr i="0" lang="en">
                <a:solidFill>
                  <a:schemeClr val="dk1"/>
                </a:solidFill>
                <a:latin typeface="Arial"/>
                <a:ea typeface="Arial"/>
                <a:cs typeface="Arial"/>
                <a:sym typeface="Arial"/>
              </a:rPr>
              <a:t>recommend</a:t>
            </a:r>
            <a:r>
              <a:rPr i="0" lang="en">
                <a:solidFill>
                  <a:schemeClr val="dk1"/>
                </a:solidFill>
                <a:latin typeface="Arial"/>
                <a:ea typeface="Arial"/>
                <a:cs typeface="Arial"/>
                <a:sym typeface="Arial"/>
              </a:rPr>
              <a:t> </a:t>
            </a:r>
            <a:r>
              <a:rPr i="0" lang="en">
                <a:solidFill>
                  <a:schemeClr val="dk1"/>
                </a:solidFill>
                <a:latin typeface="Arial"/>
                <a:ea typeface="Arial"/>
                <a:cs typeface="Arial"/>
                <a:sym typeface="Arial"/>
              </a:rPr>
              <a:t>relevant</a:t>
            </a:r>
            <a:r>
              <a:rPr i="0" lang="en">
                <a:solidFill>
                  <a:schemeClr val="dk1"/>
                </a:solidFill>
                <a:latin typeface="Arial"/>
                <a:ea typeface="Arial"/>
                <a:cs typeface="Arial"/>
                <a:sym typeface="Arial"/>
              </a:rPr>
              <a:t> ER facilities.</a:t>
            </a:r>
            <a:endParaRPr i="0">
              <a:solidFill>
                <a:schemeClr val="dk1"/>
              </a:solidFill>
              <a:latin typeface="Arial"/>
              <a:ea typeface="Arial"/>
              <a:cs typeface="Arial"/>
              <a:sym typeface="Arial"/>
            </a:endParaRPr>
          </a:p>
          <a:p>
            <a:pPr indent="0" lvl="0" marL="457200" rtl="0" algn="l">
              <a:spcBef>
                <a:spcPts val="1200"/>
              </a:spcBef>
              <a:spcAft>
                <a:spcPts val="0"/>
              </a:spcAft>
              <a:buNone/>
            </a:pPr>
            <a:r>
              <a:rPr b="1" i="0" lang="en" u="sng">
                <a:solidFill>
                  <a:schemeClr val="dk1"/>
                </a:solidFill>
                <a:latin typeface="Arial"/>
                <a:ea typeface="Arial"/>
                <a:cs typeface="Arial"/>
                <a:sym typeface="Arial"/>
              </a:rPr>
              <a:t>Deliverables:</a:t>
            </a:r>
            <a:r>
              <a:rPr i="0" lang="en">
                <a:solidFill>
                  <a:schemeClr val="dk1"/>
                </a:solidFill>
                <a:latin typeface="Arial"/>
                <a:ea typeface="Arial"/>
                <a:cs typeface="Arial"/>
                <a:sym typeface="Arial"/>
              </a:rPr>
              <a:t> .apk file, source code, user manual, technical documentation</a:t>
            </a:r>
            <a:endParaRPr i="0">
              <a:solidFill>
                <a:schemeClr val="dk1"/>
              </a:solidFill>
              <a:latin typeface="Arial"/>
              <a:ea typeface="Arial"/>
              <a:cs typeface="Arial"/>
              <a:sym typeface="Arial"/>
            </a:endParaRPr>
          </a:p>
          <a:p>
            <a:pPr indent="0" lvl="0" marL="457200" rtl="0" algn="l">
              <a:spcBef>
                <a:spcPts val="1200"/>
              </a:spcBef>
              <a:spcAft>
                <a:spcPts val="0"/>
              </a:spcAft>
              <a:buNone/>
            </a:pPr>
            <a:r>
              <a:rPr b="1" i="0" lang="en" u="sng">
                <a:solidFill>
                  <a:schemeClr val="dk1"/>
                </a:solidFill>
                <a:latin typeface="Arial"/>
                <a:ea typeface="Arial"/>
                <a:cs typeface="Arial"/>
                <a:sym typeface="Arial"/>
              </a:rPr>
              <a:t>Acceptance Criteria</a:t>
            </a:r>
            <a:r>
              <a:rPr b="1" i="0" lang="en">
                <a:solidFill>
                  <a:schemeClr val="dk1"/>
                </a:solidFill>
                <a:latin typeface="Arial"/>
                <a:ea typeface="Arial"/>
                <a:cs typeface="Arial"/>
                <a:sym typeface="Arial"/>
              </a:rPr>
              <a:t>: </a:t>
            </a:r>
            <a:r>
              <a:rPr i="0" lang="en">
                <a:solidFill>
                  <a:schemeClr val="dk1"/>
                </a:solidFill>
                <a:latin typeface="Arial"/>
                <a:ea typeface="Arial"/>
                <a:cs typeface="Arial"/>
                <a:sym typeface="Arial"/>
              </a:rPr>
              <a:t>App renders </a:t>
            </a:r>
            <a:r>
              <a:rPr i="0" lang="en">
                <a:solidFill>
                  <a:schemeClr val="dk1"/>
                </a:solidFill>
                <a:latin typeface="Arial"/>
                <a:ea typeface="Arial"/>
                <a:cs typeface="Arial"/>
                <a:sym typeface="Arial"/>
              </a:rPr>
              <a:t>the</a:t>
            </a:r>
            <a:r>
              <a:rPr i="0" lang="en">
                <a:solidFill>
                  <a:schemeClr val="dk1"/>
                </a:solidFill>
                <a:latin typeface="Arial"/>
                <a:ea typeface="Arial"/>
                <a:cs typeface="Arial"/>
                <a:sym typeface="Arial"/>
              </a:rPr>
              <a:t> top 3 facilities within seconds. App must be compatible with latest mobile devices.</a:t>
            </a:r>
            <a:endParaRPr i="0">
              <a:solidFill>
                <a:schemeClr val="dk1"/>
              </a:solidFill>
              <a:latin typeface="Arial"/>
              <a:ea typeface="Arial"/>
              <a:cs typeface="Arial"/>
              <a:sym typeface="Arial"/>
            </a:endParaRPr>
          </a:p>
          <a:p>
            <a:pPr indent="0" lvl="0" marL="457200" rtl="0" algn="l">
              <a:spcBef>
                <a:spcPts val="1200"/>
              </a:spcBef>
              <a:spcAft>
                <a:spcPts val="0"/>
              </a:spcAft>
              <a:buNone/>
            </a:pPr>
            <a:r>
              <a:rPr b="1" i="0" lang="en" u="sng">
                <a:solidFill>
                  <a:schemeClr val="dk1"/>
                </a:solidFill>
                <a:latin typeface="Arial"/>
                <a:ea typeface="Arial"/>
                <a:cs typeface="Arial"/>
                <a:sym typeface="Arial"/>
              </a:rPr>
              <a:t>Assumptions</a:t>
            </a:r>
            <a:r>
              <a:rPr i="0" lang="en">
                <a:solidFill>
                  <a:schemeClr val="dk1"/>
                </a:solidFill>
                <a:latin typeface="Arial"/>
                <a:ea typeface="Arial"/>
                <a:cs typeface="Arial"/>
                <a:sym typeface="Arial"/>
              </a:rPr>
              <a:t>: Real-time data</a:t>
            </a:r>
            <a:r>
              <a:rPr i="0" lang="en">
                <a:solidFill>
                  <a:schemeClr val="dk1"/>
                </a:solidFill>
                <a:latin typeface="Arial"/>
                <a:ea typeface="Arial"/>
                <a:cs typeface="Arial"/>
                <a:sym typeface="Arial"/>
              </a:rPr>
              <a:t> is </a:t>
            </a:r>
            <a:r>
              <a:rPr i="0" lang="en">
                <a:solidFill>
                  <a:schemeClr val="dk1"/>
                </a:solidFill>
                <a:latin typeface="Arial"/>
                <a:ea typeface="Arial"/>
                <a:cs typeface="Arial"/>
                <a:sym typeface="Arial"/>
              </a:rPr>
              <a:t>always available to provide </a:t>
            </a:r>
            <a:r>
              <a:rPr i="0" lang="en">
                <a:solidFill>
                  <a:schemeClr val="dk1"/>
                </a:solidFill>
                <a:latin typeface="Arial"/>
                <a:ea typeface="Arial"/>
                <a:cs typeface="Arial"/>
                <a:sym typeface="Arial"/>
              </a:rPr>
              <a:t>accurate </a:t>
            </a:r>
            <a:r>
              <a:rPr i="0" lang="en">
                <a:solidFill>
                  <a:schemeClr val="dk1"/>
                </a:solidFill>
                <a:latin typeface="Arial"/>
                <a:ea typeface="Arial"/>
                <a:cs typeface="Arial"/>
                <a:sym typeface="Arial"/>
              </a:rPr>
              <a:t>recommendations</a:t>
            </a:r>
            <a:endParaRPr i="0">
              <a:solidFill>
                <a:schemeClr val="dk1"/>
              </a:solidFill>
              <a:latin typeface="Arial"/>
              <a:ea typeface="Arial"/>
              <a:cs typeface="Arial"/>
              <a:sym typeface="Arial"/>
            </a:endParaRPr>
          </a:p>
          <a:p>
            <a:pPr indent="0" lvl="0" marL="0" rtl="0" algn="l">
              <a:spcBef>
                <a:spcPts val="1200"/>
              </a:spcBef>
              <a:spcAft>
                <a:spcPts val="1200"/>
              </a:spcAft>
              <a:buNone/>
            </a:pPr>
            <a:r>
              <a:rPr i="0" lang="en">
                <a:solidFill>
                  <a:schemeClr val="dk1"/>
                </a:solidFill>
                <a:latin typeface="Arial"/>
                <a:ea typeface="Arial"/>
                <a:cs typeface="Arial"/>
                <a:sym typeface="Arial"/>
              </a:rPr>
              <a:t>        </a:t>
            </a:r>
            <a:r>
              <a:rPr b="1" i="0" lang="en" u="sng">
                <a:solidFill>
                  <a:schemeClr val="dk1"/>
                </a:solidFill>
                <a:latin typeface="Arial"/>
                <a:ea typeface="Arial"/>
                <a:cs typeface="Arial"/>
                <a:sym typeface="Arial"/>
              </a:rPr>
              <a:t>Project Constraints</a:t>
            </a:r>
            <a:r>
              <a:rPr b="1" i="0" lang="en">
                <a:solidFill>
                  <a:schemeClr val="dk1"/>
                </a:solidFill>
                <a:latin typeface="Arial"/>
                <a:ea typeface="Arial"/>
                <a:cs typeface="Arial"/>
                <a:sym typeface="Arial"/>
              </a:rPr>
              <a:t>:</a:t>
            </a:r>
            <a:r>
              <a:rPr i="0" lang="en">
                <a:solidFill>
                  <a:schemeClr val="dk1"/>
                </a:solidFill>
                <a:latin typeface="Arial"/>
                <a:ea typeface="Arial"/>
                <a:cs typeface="Arial"/>
                <a:sym typeface="Arial"/>
              </a:rPr>
              <a:t> Cost, time, </a:t>
            </a:r>
            <a:r>
              <a:rPr i="0" lang="en">
                <a:solidFill>
                  <a:schemeClr val="dk1"/>
                </a:solidFill>
                <a:latin typeface="Arial"/>
                <a:ea typeface="Arial"/>
                <a:cs typeface="Arial"/>
                <a:sym typeface="Arial"/>
              </a:rPr>
              <a:t>third</a:t>
            </a:r>
            <a:r>
              <a:rPr i="0" lang="en">
                <a:solidFill>
                  <a:schemeClr val="dk1"/>
                </a:solidFill>
                <a:latin typeface="Arial"/>
                <a:ea typeface="Arial"/>
                <a:cs typeface="Arial"/>
                <a:sym typeface="Arial"/>
              </a:rPr>
              <a:t>-party data providers</a:t>
            </a:r>
            <a:r>
              <a:rPr i="0" lang="en">
                <a:solidFill>
                  <a:schemeClr val="dk1"/>
                </a:solidFill>
                <a:latin typeface="Arial"/>
                <a:ea typeface="Arial"/>
                <a:cs typeface="Arial"/>
                <a:sym typeface="Arial"/>
              </a:rPr>
              <a:t>            </a:t>
            </a:r>
            <a:r>
              <a:rPr i="0"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300">
                <a:latin typeface="Arial"/>
                <a:ea typeface="Arial"/>
                <a:cs typeface="Arial"/>
                <a:sym typeface="Arial"/>
              </a:rPr>
              <a:t>Original Project Plan</a:t>
            </a:r>
            <a:endParaRPr sz="3300"/>
          </a:p>
        </p:txBody>
      </p:sp>
      <p:pic>
        <p:nvPicPr>
          <p:cNvPr id="161" name="Google Shape;161;p27"/>
          <p:cNvPicPr preferRelativeResize="0"/>
          <p:nvPr/>
        </p:nvPicPr>
        <p:blipFill>
          <a:blip r:embed="rId3">
            <a:alphaModFix/>
          </a:blip>
          <a:stretch>
            <a:fillRect/>
          </a:stretch>
        </p:blipFill>
        <p:spPr>
          <a:xfrm>
            <a:off x="152400" y="1170125"/>
            <a:ext cx="8839198" cy="273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300">
                <a:latin typeface="Arial"/>
                <a:ea typeface="Arial"/>
                <a:cs typeface="Arial"/>
                <a:sym typeface="Arial"/>
              </a:rPr>
              <a:t>Final Project Plan</a:t>
            </a:r>
            <a:endParaRPr sz="3300"/>
          </a:p>
        </p:txBody>
      </p:sp>
      <p:sp>
        <p:nvSpPr>
          <p:cNvPr id="167" name="Google Shape;167;p28"/>
          <p:cNvSpPr txBox="1"/>
          <p:nvPr>
            <p:ph idx="1" type="body"/>
          </p:nvPr>
        </p:nvSpPr>
        <p:spPr>
          <a:xfrm>
            <a:off x="747568" y="951570"/>
            <a:ext cx="7648800" cy="3834300"/>
          </a:xfrm>
          <a:prstGeom prst="rect">
            <a:avLst/>
          </a:prstGeom>
        </p:spPr>
        <p:txBody>
          <a:bodyPr anchorCtr="0" anchor="t" bIns="45700" lIns="91425" spcFirstLastPara="1" rIns="91425" wrap="square" tIns="45700">
            <a:normAutofit/>
          </a:bodyPr>
          <a:lstStyle/>
          <a:p>
            <a:pPr indent="-311150" lvl="0" marL="457200" rtl="0" algn="l">
              <a:lnSpc>
                <a:spcPct val="100000"/>
              </a:lnSpc>
              <a:spcBef>
                <a:spcPts val="0"/>
              </a:spcBef>
              <a:spcAft>
                <a:spcPts val="0"/>
              </a:spcAft>
              <a:buClr>
                <a:schemeClr val="dk1"/>
              </a:buClr>
              <a:buSzPts val="1300"/>
              <a:buFont typeface="Arial"/>
              <a:buChar char="●"/>
            </a:pPr>
            <a:r>
              <a:rPr i="0" lang="en" sz="1300">
                <a:solidFill>
                  <a:schemeClr val="dk1"/>
                </a:solidFill>
                <a:latin typeface="Arial"/>
                <a:ea typeface="Arial"/>
                <a:cs typeface="Arial"/>
                <a:sym typeface="Arial"/>
              </a:rPr>
              <a:t>Training &amp; </a:t>
            </a:r>
            <a:r>
              <a:rPr i="0" lang="en" sz="1300">
                <a:solidFill>
                  <a:schemeClr val="dk1"/>
                </a:solidFill>
                <a:latin typeface="Arial"/>
                <a:ea typeface="Arial"/>
                <a:cs typeface="Arial"/>
                <a:sym typeface="Arial"/>
              </a:rPr>
              <a:t>Certifications not considered</a:t>
            </a:r>
            <a:r>
              <a:rPr i="0" lang="en" sz="1300">
                <a:solidFill>
                  <a:schemeClr val="dk1"/>
                </a:solidFill>
                <a:latin typeface="Arial"/>
                <a:ea typeface="Arial"/>
                <a:cs typeface="Arial"/>
                <a:sym typeface="Arial"/>
              </a:rPr>
              <a:t> in Original Plan; had to incorporate it</a:t>
            </a:r>
            <a:endParaRPr i="0" sz="1300">
              <a:solidFill>
                <a:schemeClr val="dk1"/>
              </a:solidFill>
              <a:latin typeface="Arial"/>
              <a:ea typeface="Arial"/>
              <a:cs typeface="Arial"/>
              <a:sym typeface="Arial"/>
            </a:endParaRPr>
          </a:p>
          <a:p>
            <a:pPr indent="-311150" lvl="0" marL="457200" rtl="0" algn="l">
              <a:lnSpc>
                <a:spcPct val="100000"/>
              </a:lnSpc>
              <a:spcBef>
                <a:spcPts val="1000"/>
              </a:spcBef>
              <a:spcAft>
                <a:spcPts val="0"/>
              </a:spcAft>
              <a:buClr>
                <a:schemeClr val="dk1"/>
              </a:buClr>
              <a:buSzPts val="1300"/>
              <a:buFont typeface="Arial"/>
              <a:buChar char="●"/>
            </a:pPr>
            <a:r>
              <a:rPr i="0" lang="en" sz="1300">
                <a:solidFill>
                  <a:schemeClr val="dk1"/>
                </a:solidFill>
                <a:latin typeface="Arial"/>
                <a:ea typeface="Arial"/>
                <a:cs typeface="Arial"/>
                <a:sym typeface="Arial"/>
              </a:rPr>
              <a:t>E</a:t>
            </a:r>
            <a:r>
              <a:rPr i="0" lang="en" sz="1300">
                <a:solidFill>
                  <a:schemeClr val="dk1"/>
                </a:solidFill>
                <a:latin typeface="Arial"/>
                <a:ea typeface="Arial"/>
                <a:cs typeface="Arial"/>
                <a:sym typeface="Arial"/>
              </a:rPr>
              <a:t>xtension of Development by a week - delayed Incorta Certification - took different approach</a:t>
            </a:r>
            <a:endParaRPr i="0" sz="1300">
              <a:solidFill>
                <a:schemeClr val="dk1"/>
              </a:solidFill>
              <a:latin typeface="Arial"/>
              <a:ea typeface="Arial"/>
              <a:cs typeface="Arial"/>
              <a:sym typeface="Arial"/>
            </a:endParaRPr>
          </a:p>
          <a:p>
            <a:pPr indent="-311150" lvl="0" marL="457200" rtl="0" algn="l">
              <a:lnSpc>
                <a:spcPct val="100000"/>
              </a:lnSpc>
              <a:spcBef>
                <a:spcPts val="1000"/>
              </a:spcBef>
              <a:spcAft>
                <a:spcPts val="0"/>
              </a:spcAft>
              <a:buClr>
                <a:schemeClr val="dk1"/>
              </a:buClr>
              <a:buSzPts val="1300"/>
              <a:buFont typeface="Arial"/>
              <a:buChar char="●"/>
            </a:pPr>
            <a:r>
              <a:rPr i="0" lang="en" sz="1300">
                <a:solidFill>
                  <a:schemeClr val="dk1"/>
                </a:solidFill>
                <a:latin typeface="Arial"/>
                <a:ea typeface="Arial"/>
                <a:cs typeface="Arial"/>
                <a:sym typeface="Arial"/>
              </a:rPr>
              <a:t>Adjusted with the Implementation and Rollout - tasks already done in Test phase</a:t>
            </a:r>
            <a:endParaRPr i="0" sz="1300">
              <a:solidFill>
                <a:schemeClr val="dk1"/>
              </a:solidFill>
              <a:latin typeface="Arial"/>
              <a:ea typeface="Arial"/>
              <a:cs typeface="Arial"/>
              <a:sym typeface="Arial"/>
            </a:endParaRPr>
          </a:p>
          <a:p>
            <a:pPr indent="0" lvl="0" marL="0" rtl="0" algn="l">
              <a:lnSpc>
                <a:spcPct val="100000"/>
              </a:lnSpc>
              <a:spcBef>
                <a:spcPts val="1000"/>
              </a:spcBef>
              <a:spcAft>
                <a:spcPts val="1000"/>
              </a:spcAft>
              <a:buNone/>
            </a:pPr>
            <a:r>
              <a:t/>
            </a:r>
            <a:endParaRPr i="0" sz="1200">
              <a:solidFill>
                <a:schemeClr val="dk1"/>
              </a:solidFill>
              <a:latin typeface="Arial"/>
              <a:ea typeface="Arial"/>
              <a:cs typeface="Arial"/>
              <a:sym typeface="Arial"/>
            </a:endParaRPr>
          </a:p>
        </p:txBody>
      </p:sp>
      <p:pic>
        <p:nvPicPr>
          <p:cNvPr id="168" name="Google Shape;168;p28"/>
          <p:cNvPicPr preferRelativeResize="0"/>
          <p:nvPr/>
        </p:nvPicPr>
        <p:blipFill>
          <a:blip r:embed="rId3">
            <a:alphaModFix/>
          </a:blip>
          <a:stretch>
            <a:fillRect/>
          </a:stretch>
        </p:blipFill>
        <p:spPr>
          <a:xfrm>
            <a:off x="184575" y="1968800"/>
            <a:ext cx="8774899" cy="2976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latin typeface="Arial"/>
                <a:ea typeface="Arial"/>
                <a:cs typeface="Arial"/>
                <a:sym typeface="Arial"/>
              </a:rPr>
              <a:t>Solution: URGENT App</a:t>
            </a:r>
            <a:endParaRPr sz="3300">
              <a:latin typeface="Arial"/>
              <a:ea typeface="Arial"/>
              <a:cs typeface="Arial"/>
              <a:sym typeface="Arial"/>
            </a:endParaRPr>
          </a:p>
        </p:txBody>
      </p:sp>
      <p:sp>
        <p:nvSpPr>
          <p:cNvPr id="174" name="Google Shape;174;p29"/>
          <p:cNvSpPr txBox="1"/>
          <p:nvPr/>
        </p:nvSpPr>
        <p:spPr>
          <a:xfrm>
            <a:off x="613150" y="910550"/>
            <a:ext cx="7822200" cy="108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App named “</a:t>
            </a:r>
            <a:r>
              <a:rPr b="1" lang="en">
                <a:solidFill>
                  <a:schemeClr val="dk1"/>
                </a:solidFill>
              </a:rPr>
              <a:t>Urgent</a:t>
            </a:r>
            <a:r>
              <a:rPr lang="en">
                <a:solidFill>
                  <a:schemeClr val="dk1"/>
                </a:solidFill>
              </a:rPr>
              <a:t>” which would produce the list of nearest and lowest wait time urgent care facilities so that users can feel a sense of ease of transportation during an emergency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rtl="0" algn="l">
              <a:spcBef>
                <a:spcPts val="1200"/>
              </a:spcBef>
              <a:spcAft>
                <a:spcPts val="0"/>
              </a:spcAft>
              <a:buNone/>
            </a:pPr>
            <a:r>
              <a:t/>
            </a:r>
            <a:endParaRPr sz="1600"/>
          </a:p>
        </p:txBody>
      </p:sp>
      <p:pic>
        <p:nvPicPr>
          <p:cNvPr id="175" name="Google Shape;175;p29"/>
          <p:cNvPicPr preferRelativeResize="0"/>
          <p:nvPr/>
        </p:nvPicPr>
        <p:blipFill>
          <a:blip r:embed="rId3">
            <a:alphaModFix/>
          </a:blip>
          <a:stretch>
            <a:fillRect/>
          </a:stretch>
        </p:blipFill>
        <p:spPr>
          <a:xfrm>
            <a:off x="849475" y="1578875"/>
            <a:ext cx="1826525" cy="3540750"/>
          </a:xfrm>
          <a:prstGeom prst="rect">
            <a:avLst/>
          </a:prstGeom>
          <a:noFill/>
          <a:ln>
            <a:noFill/>
          </a:ln>
        </p:spPr>
      </p:pic>
      <p:pic>
        <p:nvPicPr>
          <p:cNvPr id="176" name="Google Shape;176;p29"/>
          <p:cNvPicPr preferRelativeResize="0"/>
          <p:nvPr/>
        </p:nvPicPr>
        <p:blipFill>
          <a:blip r:embed="rId4">
            <a:alphaModFix/>
          </a:blip>
          <a:stretch>
            <a:fillRect/>
          </a:stretch>
        </p:blipFill>
        <p:spPr>
          <a:xfrm>
            <a:off x="3634750" y="1488102"/>
            <a:ext cx="1874475" cy="3627447"/>
          </a:xfrm>
          <a:prstGeom prst="rect">
            <a:avLst/>
          </a:prstGeom>
          <a:noFill/>
          <a:ln>
            <a:noFill/>
          </a:ln>
        </p:spPr>
      </p:pic>
      <p:pic>
        <p:nvPicPr>
          <p:cNvPr id="177" name="Google Shape;177;p29"/>
          <p:cNvPicPr preferRelativeResize="0"/>
          <p:nvPr/>
        </p:nvPicPr>
        <p:blipFill>
          <a:blip r:embed="rId5">
            <a:alphaModFix/>
          </a:blip>
          <a:stretch>
            <a:fillRect/>
          </a:stretch>
        </p:blipFill>
        <p:spPr>
          <a:xfrm>
            <a:off x="6560875" y="1555005"/>
            <a:ext cx="1826525" cy="3588495"/>
          </a:xfrm>
          <a:prstGeom prst="rect">
            <a:avLst/>
          </a:prstGeom>
          <a:noFill/>
          <a:ln>
            <a:noFill/>
          </a:ln>
        </p:spPr>
      </p:pic>
      <p:sp>
        <p:nvSpPr>
          <p:cNvPr id="178" name="Google Shape;178;p29"/>
          <p:cNvSpPr/>
          <p:nvPr/>
        </p:nvSpPr>
        <p:spPr>
          <a:xfrm>
            <a:off x="2924363" y="3168350"/>
            <a:ext cx="462000" cy="361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a:off x="5804038" y="3120925"/>
            <a:ext cx="462000" cy="361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latin typeface="Arial"/>
                <a:ea typeface="Arial"/>
                <a:cs typeface="Arial"/>
                <a:sym typeface="Arial"/>
              </a:rPr>
              <a:t>Data Sources - I</a:t>
            </a:r>
            <a:endParaRPr sz="3300"/>
          </a:p>
        </p:txBody>
      </p:sp>
      <p:sp>
        <p:nvSpPr>
          <p:cNvPr id="185" name="Google Shape;185;p30"/>
          <p:cNvSpPr txBox="1"/>
          <p:nvPr>
            <p:ph idx="1" type="body"/>
          </p:nvPr>
        </p:nvSpPr>
        <p:spPr>
          <a:xfrm>
            <a:off x="492950" y="951600"/>
            <a:ext cx="7648800" cy="4191900"/>
          </a:xfrm>
          <a:prstGeom prst="rect">
            <a:avLst/>
          </a:prstGeom>
        </p:spPr>
        <p:txBody>
          <a:bodyPr anchorCtr="0" anchor="t" bIns="45700" lIns="91425" spcFirstLastPara="1" rIns="91425" wrap="square" tIns="45700">
            <a:normAutofit/>
          </a:bodyPr>
          <a:lstStyle/>
          <a:p>
            <a:pPr indent="-330200" lvl="0" marL="457200" rtl="0" algn="l">
              <a:spcBef>
                <a:spcPts val="320"/>
              </a:spcBef>
              <a:spcAft>
                <a:spcPts val="0"/>
              </a:spcAft>
              <a:buClr>
                <a:schemeClr val="dk1"/>
              </a:buClr>
              <a:buSzPts val="1600"/>
              <a:buFont typeface="Arial"/>
              <a:buChar char="❖"/>
            </a:pPr>
            <a:r>
              <a:rPr b="1" i="0" lang="en" sz="1700">
                <a:solidFill>
                  <a:srgbClr val="424242"/>
                </a:solidFill>
                <a:latin typeface="Arial"/>
                <a:ea typeface="Arial"/>
                <a:cs typeface="Arial"/>
                <a:sym typeface="Arial"/>
              </a:rPr>
              <a:t>ERTrack.net API</a:t>
            </a:r>
            <a:r>
              <a:rPr b="1" i="0" lang="en" sz="1400">
                <a:solidFill>
                  <a:srgbClr val="424242"/>
                </a:solidFill>
                <a:latin typeface="Arial"/>
                <a:ea typeface="Arial"/>
                <a:cs typeface="Arial"/>
                <a:sym typeface="Arial"/>
              </a:rPr>
              <a:t> : </a:t>
            </a:r>
            <a:r>
              <a:rPr b="1" i="0" lang="en" sz="1400" u="sng">
                <a:solidFill>
                  <a:schemeClr val="hlink"/>
                </a:solidFill>
                <a:latin typeface="Arial"/>
                <a:ea typeface="Arial"/>
                <a:cs typeface="Arial"/>
                <a:sym typeface="Arial"/>
                <a:hlinkClick r:id="rId3"/>
              </a:rPr>
              <a:t>https://ertrack.net/api/</a:t>
            </a:r>
            <a:endParaRPr b="1" i="0" sz="1400">
              <a:solidFill>
                <a:srgbClr val="424242"/>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i="0" lang="en" sz="1200">
                <a:solidFill>
                  <a:srgbClr val="424242"/>
                </a:solidFill>
                <a:latin typeface="Arial"/>
                <a:ea typeface="Arial"/>
                <a:cs typeface="Arial"/>
                <a:sym typeface="Arial"/>
              </a:rPr>
              <a:t>To see all hospitals: </a:t>
            </a:r>
            <a:r>
              <a:rPr i="0" lang="en" sz="1200">
                <a:solidFill>
                  <a:srgbClr val="424242"/>
                </a:solidFill>
                <a:latin typeface="Arial"/>
                <a:ea typeface="Arial"/>
                <a:cs typeface="Arial"/>
                <a:sym typeface="Arial"/>
              </a:rPr>
              <a:t>https://ertrack.net/api/hospitals/</a:t>
            </a:r>
            <a:endParaRPr b="1" i="0" sz="1200">
              <a:solidFill>
                <a:srgbClr val="424242"/>
              </a:solidFill>
              <a:latin typeface="Arial"/>
              <a:ea typeface="Arial"/>
              <a:cs typeface="Arial"/>
              <a:sym typeface="Arial"/>
            </a:endParaRPr>
          </a:p>
          <a:p>
            <a:pPr indent="0" lvl="0" marL="0" rtl="0" algn="l">
              <a:spcBef>
                <a:spcPts val="1200"/>
              </a:spcBef>
              <a:spcAft>
                <a:spcPts val="0"/>
              </a:spcAft>
              <a:buNone/>
            </a:pPr>
            <a:r>
              <a:t/>
            </a:r>
            <a:endParaRPr b="1" i="0" sz="1200">
              <a:solidFill>
                <a:srgbClr val="424242"/>
              </a:solidFill>
              <a:latin typeface="Arial"/>
              <a:ea typeface="Arial"/>
              <a:cs typeface="Arial"/>
              <a:sym typeface="Arial"/>
            </a:endParaRPr>
          </a:p>
          <a:p>
            <a:pPr indent="0" lvl="0" marL="0" rtl="0" algn="l">
              <a:spcBef>
                <a:spcPts val="1200"/>
              </a:spcBef>
              <a:spcAft>
                <a:spcPts val="0"/>
              </a:spcAft>
              <a:buNone/>
            </a:pPr>
            <a:r>
              <a:t/>
            </a:r>
            <a:endParaRPr b="1" i="0" sz="1200">
              <a:solidFill>
                <a:srgbClr val="424242"/>
              </a:solidFill>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b="1" i="0" sz="1200">
              <a:solidFill>
                <a:srgbClr val="424242"/>
              </a:solidFill>
              <a:latin typeface="Arial"/>
              <a:ea typeface="Arial"/>
              <a:cs typeface="Arial"/>
              <a:sym typeface="Arial"/>
            </a:endParaRPr>
          </a:p>
          <a:p>
            <a:pPr indent="0" lvl="0" marL="0" rtl="0" algn="l">
              <a:spcBef>
                <a:spcPts val="400"/>
              </a:spcBef>
              <a:spcAft>
                <a:spcPts val="400"/>
              </a:spcAft>
              <a:buNone/>
            </a:pPr>
            <a:r>
              <a:rPr b="1" i="0" lang="en" sz="1200">
                <a:solidFill>
                  <a:srgbClr val="424242"/>
                </a:solidFill>
                <a:latin typeface="Arial"/>
                <a:ea typeface="Arial"/>
                <a:cs typeface="Arial"/>
                <a:sym typeface="Arial"/>
              </a:rPr>
              <a:t>To get the wait time history of a single facility: </a:t>
            </a:r>
            <a:r>
              <a:rPr i="0" lang="en" sz="1200">
                <a:solidFill>
                  <a:srgbClr val="424242"/>
                </a:solidFill>
                <a:latin typeface="Arial"/>
                <a:ea typeface="Arial"/>
                <a:cs typeface="Arial"/>
                <a:sym typeface="Arial"/>
              </a:rPr>
              <a:t>https://ertrack.net/api/hospital/{hospital_id}/history/</a:t>
            </a:r>
            <a:endParaRPr i="0" sz="1400">
              <a:solidFill>
                <a:srgbClr val="424242"/>
              </a:solidFill>
              <a:latin typeface="Arial"/>
              <a:ea typeface="Arial"/>
              <a:cs typeface="Arial"/>
              <a:sym typeface="Arial"/>
            </a:endParaRPr>
          </a:p>
        </p:txBody>
      </p:sp>
      <p:pic>
        <p:nvPicPr>
          <p:cNvPr id="186" name="Google Shape;186;p30"/>
          <p:cNvPicPr preferRelativeResize="0"/>
          <p:nvPr/>
        </p:nvPicPr>
        <p:blipFill>
          <a:blip r:embed="rId4">
            <a:alphaModFix/>
          </a:blip>
          <a:stretch>
            <a:fillRect/>
          </a:stretch>
        </p:blipFill>
        <p:spPr>
          <a:xfrm>
            <a:off x="592800" y="1646850"/>
            <a:ext cx="4360723" cy="1942400"/>
          </a:xfrm>
          <a:prstGeom prst="rect">
            <a:avLst/>
          </a:prstGeom>
          <a:noFill/>
          <a:ln>
            <a:noFill/>
          </a:ln>
        </p:spPr>
      </p:pic>
      <p:pic>
        <p:nvPicPr>
          <p:cNvPr id="187" name="Google Shape;187;p30"/>
          <p:cNvPicPr preferRelativeResize="0"/>
          <p:nvPr/>
        </p:nvPicPr>
        <p:blipFill>
          <a:blip r:embed="rId5">
            <a:alphaModFix/>
          </a:blip>
          <a:stretch>
            <a:fillRect/>
          </a:stretch>
        </p:blipFill>
        <p:spPr>
          <a:xfrm>
            <a:off x="592800" y="4087475"/>
            <a:ext cx="4583378" cy="1056025"/>
          </a:xfrm>
          <a:prstGeom prst="rect">
            <a:avLst/>
          </a:prstGeom>
          <a:noFill/>
          <a:ln>
            <a:noFill/>
          </a:ln>
        </p:spPr>
      </p:pic>
      <p:pic>
        <p:nvPicPr>
          <p:cNvPr id="188" name="Google Shape;188;p30"/>
          <p:cNvPicPr preferRelativeResize="0"/>
          <p:nvPr/>
        </p:nvPicPr>
        <p:blipFill>
          <a:blip r:embed="rId6">
            <a:alphaModFix/>
          </a:blip>
          <a:stretch>
            <a:fillRect/>
          </a:stretch>
        </p:blipFill>
        <p:spPr>
          <a:xfrm>
            <a:off x="5071700" y="890450"/>
            <a:ext cx="3880524" cy="28069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