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Noto Sans" panose="020B0502040504020204" pitchFamily="34" charset="0"/>
      <p:regular r:id="rId19"/>
      <p:bold r:id="rId20"/>
      <p:italic r:id="rId21"/>
      <p:boldItalic r:id="rId22"/>
    </p:embeddedFont>
    <p:embeddedFont>
      <p:font typeface="Nunito" pitchFamily="2" charset="0"/>
      <p:regular r:id="rId23"/>
      <p:bold r:id="rId24"/>
      <p:italic r:id="rId25"/>
      <p:boldItalic r:id="rId26"/>
    </p:embeddedFont>
    <p:embeddedFont>
      <p:font typeface="Old Standard TT"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RQmOJHoO3G+ZZmNNfQ93NiLe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F104DB-39FF-4BB3-97A0-677D8A99307C}">
  <a:tblStyle styleId="{EFF104DB-39FF-4BB3-97A0-677D8A99307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4" autoAdjust="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65f179ad9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65f179ad9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66ef6ecf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166ef6ecfa6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65f179ad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165f179ad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65f179ad9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65f179ad96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65f179ad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165f179ad9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gffcb033d22_0_200"/>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03"/>
        <p:cNvGrpSpPr/>
        <p:nvPr/>
      </p:nvGrpSpPr>
      <p:grpSpPr>
        <a:xfrm>
          <a:off x="0" y="0"/>
          <a:ext cx="0" cy="0"/>
          <a:chOff x="0" y="0"/>
          <a:chExt cx="0" cy="0"/>
        </a:xfrm>
      </p:grpSpPr>
      <p:sp>
        <p:nvSpPr>
          <p:cNvPr id="104" name="Google Shape;104;gffcb033d22_0_173"/>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ffcb033d22_0_173"/>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ffcb033d22_0_173"/>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ffcb033d22_0_173"/>
          <p:cNvSpPr txBox="1">
            <a:spLocks noGrp="1"/>
          </p:cNvSpPr>
          <p:nvPr>
            <p:ph type="title"/>
          </p:nvPr>
        </p:nvSpPr>
        <p:spPr>
          <a:xfrm>
            <a:off x="1092200" y="1127467"/>
            <a:ext cx="8565600" cy="939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08" name="Google Shape;108;gffcb033d22_0_173"/>
          <p:cNvSpPr txBox="1">
            <a:spLocks noGrp="1"/>
          </p:cNvSpPr>
          <p:nvPr>
            <p:ph type="subTitle" idx="1"/>
          </p:nvPr>
        </p:nvSpPr>
        <p:spPr>
          <a:xfrm>
            <a:off x="1092200" y="2067600"/>
            <a:ext cx="7813200" cy="52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9" name="Google Shape;109;gffcb033d22_0_173"/>
          <p:cNvSpPr txBox="1">
            <a:spLocks noGrp="1"/>
          </p:cNvSpPr>
          <p:nvPr>
            <p:ph type="body" idx="2"/>
          </p:nvPr>
        </p:nvSpPr>
        <p:spPr>
          <a:xfrm>
            <a:off x="1092200" y="3289400"/>
            <a:ext cx="7813200" cy="27939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10" name="Google Shape;110;gffcb033d22_0_173"/>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11"/>
        <p:cNvGrpSpPr/>
        <p:nvPr/>
      </p:nvGrpSpPr>
      <p:grpSpPr>
        <a:xfrm>
          <a:off x="0" y="0"/>
          <a:ext cx="0" cy="0"/>
          <a:chOff x="0" y="0"/>
          <a:chExt cx="0" cy="0"/>
        </a:xfrm>
      </p:grpSpPr>
      <p:sp>
        <p:nvSpPr>
          <p:cNvPr id="112" name="Google Shape;112;gffcb033d22_0_181"/>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ffcb033d22_0_181"/>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ffcb033d22_0_18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ffcb033d22_0_181"/>
          <p:cNvSpPr txBox="1">
            <a:spLocks noGrp="1"/>
          </p:cNvSpPr>
          <p:nvPr>
            <p:ph type="body" idx="1"/>
          </p:nvPr>
        </p:nvSpPr>
        <p:spPr>
          <a:xfrm>
            <a:off x="437367" y="5551333"/>
            <a:ext cx="9886800" cy="806700"/>
          </a:xfrm>
          <a:prstGeom prst="rect">
            <a:avLst/>
          </a:prstGeom>
          <a:noFill/>
          <a:ln>
            <a:noFill/>
          </a:ln>
        </p:spPr>
        <p:txBody>
          <a:bodyPr spcFirstLastPara="1" wrap="square" lIns="121900" tIns="121900" rIns="121900" bIns="121900" anchor="b"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116" name="Google Shape;116;gffcb033d22_0_18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17"/>
        <p:cNvGrpSpPr/>
        <p:nvPr/>
      </p:nvGrpSpPr>
      <p:grpSpPr>
        <a:xfrm>
          <a:off x="0" y="0"/>
          <a:ext cx="0" cy="0"/>
          <a:chOff x="0" y="0"/>
          <a:chExt cx="0" cy="0"/>
        </a:xfrm>
      </p:grpSpPr>
      <p:sp>
        <p:nvSpPr>
          <p:cNvPr id="118" name="Google Shape;118;gffcb033d22_0_187"/>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gffcb033d22_0_187"/>
          <p:cNvGrpSpPr/>
          <p:nvPr/>
        </p:nvGrpSpPr>
        <p:grpSpPr>
          <a:xfrm>
            <a:off x="7945629" y="5492768"/>
            <a:ext cx="3361267" cy="1365553"/>
            <a:chOff x="6917201" y="0"/>
            <a:chExt cx="2227776" cy="863400"/>
          </a:xfrm>
        </p:grpSpPr>
        <p:sp>
          <p:nvSpPr>
            <p:cNvPr id="120" name="Google Shape;120;gffcb033d22_0_187"/>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ffcb033d22_0_187"/>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ffcb033d22_0_187"/>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 name="Google Shape;123;gffcb033d22_0_187"/>
          <p:cNvGrpSpPr/>
          <p:nvPr/>
        </p:nvGrpSpPr>
        <p:grpSpPr>
          <a:xfrm>
            <a:off x="265762" y="3"/>
            <a:ext cx="3727291" cy="1444382"/>
            <a:chOff x="6917201" y="0"/>
            <a:chExt cx="2227776" cy="863400"/>
          </a:xfrm>
        </p:grpSpPr>
        <p:sp>
          <p:nvSpPr>
            <p:cNvPr id="124" name="Google Shape;124;gffcb033d22_0_187"/>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ffcb033d22_0_187"/>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ffcb033d22_0_187"/>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7" name="Google Shape;127;gffcb033d22_0_187"/>
          <p:cNvSpPr txBox="1">
            <a:spLocks noGrp="1"/>
          </p:cNvSpPr>
          <p:nvPr>
            <p:ph type="title" hasCustomPrompt="1"/>
          </p:nvPr>
        </p:nvSpPr>
        <p:spPr>
          <a:xfrm>
            <a:off x="1847800" y="1845133"/>
            <a:ext cx="8496300" cy="18396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28" name="Google Shape;128;gffcb033d22_0_187"/>
          <p:cNvSpPr txBox="1">
            <a:spLocks noGrp="1"/>
          </p:cNvSpPr>
          <p:nvPr>
            <p:ph type="body" idx="1"/>
          </p:nvPr>
        </p:nvSpPr>
        <p:spPr>
          <a:xfrm>
            <a:off x="1847800" y="3818467"/>
            <a:ext cx="8496300" cy="854700"/>
          </a:xfrm>
          <a:prstGeom prst="rect">
            <a:avLst/>
          </a:prstGeom>
          <a:noFill/>
          <a:ln>
            <a:noFill/>
          </a:ln>
        </p:spPr>
        <p:txBody>
          <a:bodyPr spcFirstLastPara="1" wrap="square" lIns="121900" tIns="121900" rIns="121900" bIns="121900" anchor="t" anchorCtr="0">
            <a:normAutofit/>
          </a:bodyPr>
          <a:lstStyle>
            <a:lvl1pPr marL="457200" lvl="0" indent="-336550" algn="ctr">
              <a:lnSpc>
                <a:spcPct val="115000"/>
              </a:lnSpc>
              <a:spcBef>
                <a:spcPts val="0"/>
              </a:spcBef>
              <a:spcAft>
                <a:spcPts val="0"/>
              </a:spcAft>
              <a:buSzPts val="1700"/>
              <a:buChar char="●"/>
              <a:defRPr/>
            </a:lvl1pPr>
            <a:lvl2pPr marL="914400" lvl="1" indent="-323850" algn="ctr">
              <a:lnSpc>
                <a:spcPct val="115000"/>
              </a:lnSpc>
              <a:spcBef>
                <a:spcPts val="0"/>
              </a:spcBef>
              <a:spcAft>
                <a:spcPts val="0"/>
              </a:spcAft>
              <a:buSzPts val="1500"/>
              <a:buChar char="○"/>
              <a:defRPr/>
            </a:lvl2pPr>
            <a:lvl3pPr marL="1371600" lvl="2" indent="-323850" algn="ctr">
              <a:lnSpc>
                <a:spcPct val="115000"/>
              </a:lnSpc>
              <a:spcBef>
                <a:spcPts val="0"/>
              </a:spcBef>
              <a:spcAft>
                <a:spcPts val="0"/>
              </a:spcAft>
              <a:buSzPts val="1500"/>
              <a:buChar char="■"/>
              <a:defRPr/>
            </a:lvl3pPr>
            <a:lvl4pPr marL="1828800" lvl="3" indent="-323850" algn="ctr">
              <a:lnSpc>
                <a:spcPct val="115000"/>
              </a:lnSpc>
              <a:spcBef>
                <a:spcPts val="0"/>
              </a:spcBef>
              <a:spcAft>
                <a:spcPts val="0"/>
              </a:spcAft>
              <a:buSzPts val="1500"/>
              <a:buChar char="●"/>
              <a:defRPr/>
            </a:lvl4pPr>
            <a:lvl5pPr marL="2286000" lvl="4" indent="-323850" algn="ctr">
              <a:lnSpc>
                <a:spcPct val="115000"/>
              </a:lnSpc>
              <a:spcBef>
                <a:spcPts val="0"/>
              </a:spcBef>
              <a:spcAft>
                <a:spcPts val="0"/>
              </a:spcAft>
              <a:buSzPts val="1500"/>
              <a:buChar char="○"/>
              <a:defRPr/>
            </a:lvl5pPr>
            <a:lvl6pPr marL="2743200" lvl="5" indent="-323850" algn="ctr">
              <a:lnSpc>
                <a:spcPct val="115000"/>
              </a:lnSpc>
              <a:spcBef>
                <a:spcPts val="0"/>
              </a:spcBef>
              <a:spcAft>
                <a:spcPts val="0"/>
              </a:spcAft>
              <a:buSzPts val="1500"/>
              <a:buChar char="■"/>
              <a:defRPr/>
            </a:lvl6pPr>
            <a:lvl7pPr marL="3200400" lvl="6" indent="-323850" algn="ctr">
              <a:lnSpc>
                <a:spcPct val="115000"/>
              </a:lnSpc>
              <a:spcBef>
                <a:spcPts val="0"/>
              </a:spcBef>
              <a:spcAft>
                <a:spcPts val="0"/>
              </a:spcAft>
              <a:buSzPts val="1500"/>
              <a:buChar char="●"/>
              <a:defRPr/>
            </a:lvl7pPr>
            <a:lvl8pPr marL="3657600" lvl="7" indent="-323850" algn="ctr">
              <a:lnSpc>
                <a:spcPct val="115000"/>
              </a:lnSpc>
              <a:spcBef>
                <a:spcPts val="0"/>
              </a:spcBef>
              <a:spcAft>
                <a:spcPts val="0"/>
              </a:spcAft>
              <a:buSzPts val="1500"/>
              <a:buChar char="○"/>
              <a:defRPr/>
            </a:lvl8pPr>
            <a:lvl9pPr marL="4114800" lvl="8" indent="-323850" algn="ctr">
              <a:lnSpc>
                <a:spcPct val="115000"/>
              </a:lnSpc>
              <a:spcBef>
                <a:spcPts val="0"/>
              </a:spcBef>
              <a:spcAft>
                <a:spcPts val="0"/>
              </a:spcAft>
              <a:buSzPts val="1500"/>
              <a:buChar char="■"/>
              <a:defRPr/>
            </a:lvl9pPr>
          </a:lstStyle>
          <a:p>
            <a:endParaRPr/>
          </a:p>
        </p:txBody>
      </p:sp>
      <p:sp>
        <p:nvSpPr>
          <p:cNvPr id="129" name="Google Shape;129;gffcb033d22_0_187"/>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gffcb033d22_0_2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3" name="Google Shape;13;gffcb033d22_0_2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1600"/>
              </a:spcBef>
              <a:spcAft>
                <a:spcPts val="0"/>
              </a:spcAft>
              <a:buClr>
                <a:schemeClr val="lt1"/>
              </a:buClr>
              <a:buSzPts val="1800"/>
              <a:buChar char="○"/>
              <a:defRPr/>
            </a:lvl2pPr>
            <a:lvl3pPr marL="1371600" lvl="2" indent="-342900" algn="l">
              <a:lnSpc>
                <a:spcPct val="90000"/>
              </a:lnSpc>
              <a:spcBef>
                <a:spcPts val="1600"/>
              </a:spcBef>
              <a:spcAft>
                <a:spcPts val="0"/>
              </a:spcAft>
              <a:buClr>
                <a:schemeClr val="lt1"/>
              </a:buClr>
              <a:buSzPts val="1800"/>
              <a:buChar char="■"/>
              <a:defRPr/>
            </a:lvl3pPr>
            <a:lvl4pPr marL="1828800" lvl="3" indent="-342900" algn="l">
              <a:lnSpc>
                <a:spcPct val="90000"/>
              </a:lnSpc>
              <a:spcBef>
                <a:spcPts val="1600"/>
              </a:spcBef>
              <a:spcAft>
                <a:spcPts val="0"/>
              </a:spcAft>
              <a:buClr>
                <a:schemeClr val="lt1"/>
              </a:buClr>
              <a:buSzPts val="1800"/>
              <a:buChar char="●"/>
              <a:defRPr/>
            </a:lvl4pPr>
            <a:lvl5pPr marL="2286000" lvl="4" indent="-342900" algn="l">
              <a:lnSpc>
                <a:spcPct val="90000"/>
              </a:lnSpc>
              <a:spcBef>
                <a:spcPts val="1600"/>
              </a:spcBef>
              <a:spcAft>
                <a:spcPts val="0"/>
              </a:spcAft>
              <a:buClr>
                <a:schemeClr val="lt1"/>
              </a:buClr>
              <a:buSzPts val="1800"/>
              <a:buChar char="○"/>
              <a:defRPr/>
            </a:lvl5pPr>
            <a:lvl6pPr marL="2743200" lvl="5" indent="-342900" algn="l">
              <a:lnSpc>
                <a:spcPct val="90000"/>
              </a:lnSpc>
              <a:spcBef>
                <a:spcPts val="1600"/>
              </a:spcBef>
              <a:spcAft>
                <a:spcPts val="0"/>
              </a:spcAft>
              <a:buClr>
                <a:schemeClr val="lt1"/>
              </a:buClr>
              <a:buSzPts val="1800"/>
              <a:buChar char="■"/>
              <a:defRPr/>
            </a:lvl6pPr>
            <a:lvl7pPr marL="3200400" lvl="6" indent="-342900" algn="l">
              <a:lnSpc>
                <a:spcPct val="90000"/>
              </a:lnSpc>
              <a:spcBef>
                <a:spcPts val="1600"/>
              </a:spcBef>
              <a:spcAft>
                <a:spcPts val="0"/>
              </a:spcAft>
              <a:buClr>
                <a:schemeClr val="lt1"/>
              </a:buClr>
              <a:buSzPts val="1800"/>
              <a:buChar char="●"/>
              <a:defRPr/>
            </a:lvl7pPr>
            <a:lvl8pPr marL="3657600" lvl="7" indent="-342900" algn="l">
              <a:lnSpc>
                <a:spcPct val="90000"/>
              </a:lnSpc>
              <a:spcBef>
                <a:spcPts val="1600"/>
              </a:spcBef>
              <a:spcAft>
                <a:spcPts val="0"/>
              </a:spcAft>
              <a:buClr>
                <a:schemeClr val="lt1"/>
              </a:buClr>
              <a:buSzPts val="1800"/>
              <a:buChar char="○"/>
              <a:defRPr/>
            </a:lvl8pPr>
            <a:lvl9pPr marL="4114800" lvl="8" indent="-342900" algn="l">
              <a:lnSpc>
                <a:spcPct val="90000"/>
              </a:lnSpc>
              <a:spcBef>
                <a:spcPts val="1600"/>
              </a:spcBef>
              <a:spcAft>
                <a:spcPts val="1600"/>
              </a:spcAft>
              <a:buClr>
                <a:schemeClr val="lt1"/>
              </a:buClr>
              <a:buSzPts val="1800"/>
              <a:buChar char="■"/>
              <a:defRPr/>
            </a:lvl9pPr>
          </a:lstStyle>
          <a:p>
            <a:endParaRPr/>
          </a:p>
        </p:txBody>
      </p:sp>
      <p:sp>
        <p:nvSpPr>
          <p:cNvPr id="14" name="Google Shape;14;gffcb033d22_0_20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gffcb033d22_0_20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gffcb033d22_0_20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17"/>
        <p:cNvGrpSpPr/>
        <p:nvPr/>
      </p:nvGrpSpPr>
      <p:grpSpPr>
        <a:xfrm>
          <a:off x="0" y="0"/>
          <a:ext cx="0" cy="0"/>
          <a:chOff x="0" y="0"/>
          <a:chExt cx="0" cy="0"/>
        </a:xfrm>
      </p:grpSpPr>
      <p:sp>
        <p:nvSpPr>
          <p:cNvPr id="18" name="Google Shape;18;gffcb033d22_0_87"/>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gffcb033d22_0_87"/>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gffcb033d22_0_87"/>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gffcb033d22_0_87"/>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gffcb033d22_0_87"/>
          <p:cNvGrpSpPr/>
          <p:nvPr/>
        </p:nvGrpSpPr>
        <p:grpSpPr>
          <a:xfrm>
            <a:off x="340259" y="790"/>
            <a:ext cx="3000409" cy="1392365"/>
            <a:chOff x="255200" y="592"/>
            <a:chExt cx="2250363" cy="1044300"/>
          </a:xfrm>
        </p:grpSpPr>
        <p:sp>
          <p:nvSpPr>
            <p:cNvPr id="23" name="Google Shape;23;gffcb033d22_0_87"/>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gffcb033d22_0_87"/>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gffcb033d22_0_87"/>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gffcb033d22_0_87"/>
          <p:cNvGrpSpPr/>
          <p:nvPr/>
        </p:nvGrpSpPr>
        <p:grpSpPr>
          <a:xfrm>
            <a:off x="1207163" y="790"/>
            <a:ext cx="3000409" cy="1392365"/>
            <a:chOff x="905395" y="592"/>
            <a:chExt cx="2250363" cy="1044300"/>
          </a:xfrm>
        </p:grpSpPr>
        <p:sp>
          <p:nvSpPr>
            <p:cNvPr id="27" name="Google Shape;27;gffcb033d22_0_87"/>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ffcb033d22_0_87"/>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ffcb033d22_0_87"/>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gffcb033d22_0_87"/>
          <p:cNvGrpSpPr/>
          <p:nvPr/>
        </p:nvGrpSpPr>
        <p:grpSpPr>
          <a:xfrm>
            <a:off x="9409957" y="6784"/>
            <a:ext cx="2468375" cy="1002839"/>
            <a:chOff x="6917201" y="0"/>
            <a:chExt cx="2227776" cy="863400"/>
          </a:xfrm>
        </p:grpSpPr>
        <p:sp>
          <p:nvSpPr>
            <p:cNvPr id="31" name="Google Shape;31;gffcb033d22_0_87"/>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ffcb033d22_0_87"/>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ffcb033d22_0_87"/>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 name="Google Shape;34;gffcb033d22_0_87"/>
          <p:cNvGrpSpPr/>
          <p:nvPr/>
        </p:nvGrpSpPr>
        <p:grpSpPr>
          <a:xfrm>
            <a:off x="8737606" y="5623802"/>
            <a:ext cx="3185497" cy="1234317"/>
            <a:chOff x="6917201" y="0"/>
            <a:chExt cx="2227776" cy="863400"/>
          </a:xfrm>
        </p:grpSpPr>
        <p:sp>
          <p:nvSpPr>
            <p:cNvPr id="35" name="Google Shape;35;gffcb033d22_0_87"/>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ffcb033d22_0_87"/>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ffcb033d22_0_87"/>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38;gffcb033d22_0_87"/>
          <p:cNvGrpSpPr/>
          <p:nvPr/>
        </p:nvGrpSpPr>
        <p:grpSpPr>
          <a:xfrm>
            <a:off x="265762" y="5407536"/>
            <a:ext cx="3727291" cy="1444382"/>
            <a:chOff x="6917201" y="0"/>
            <a:chExt cx="2227776" cy="863400"/>
          </a:xfrm>
        </p:grpSpPr>
        <p:sp>
          <p:nvSpPr>
            <p:cNvPr id="39" name="Google Shape;39;gffcb033d22_0_87"/>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ffcb033d22_0_87"/>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ffcb033d22_0_87"/>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gffcb033d22_0_87"/>
          <p:cNvSpPr txBox="1">
            <a:spLocks noGrp="1"/>
          </p:cNvSpPr>
          <p:nvPr>
            <p:ph type="ctrTitle"/>
          </p:nvPr>
        </p:nvSpPr>
        <p:spPr>
          <a:xfrm>
            <a:off x="2478271" y="2430444"/>
            <a:ext cx="7148400" cy="19308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43" name="Google Shape;43;gffcb033d22_0_87"/>
          <p:cNvSpPr txBox="1">
            <a:spLocks noGrp="1"/>
          </p:cNvSpPr>
          <p:nvPr>
            <p:ph type="subTitle" idx="1"/>
          </p:nvPr>
        </p:nvSpPr>
        <p:spPr>
          <a:xfrm>
            <a:off x="2478267" y="4550878"/>
            <a:ext cx="7148400" cy="69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4" name="Google Shape;44;gffcb033d22_0_87"/>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5"/>
        <p:cNvGrpSpPr/>
        <p:nvPr/>
      </p:nvGrpSpPr>
      <p:grpSpPr>
        <a:xfrm>
          <a:off x="0" y="0"/>
          <a:ext cx="0" cy="0"/>
          <a:chOff x="0" y="0"/>
          <a:chExt cx="0" cy="0"/>
        </a:xfrm>
      </p:grpSpPr>
      <p:sp>
        <p:nvSpPr>
          <p:cNvPr id="46" name="Google Shape;46;gffcb033d22_0_115"/>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gffcb033d22_0_115"/>
          <p:cNvGrpSpPr/>
          <p:nvPr/>
        </p:nvGrpSpPr>
        <p:grpSpPr>
          <a:xfrm>
            <a:off x="7458691" y="5281486"/>
            <a:ext cx="3880116" cy="1576482"/>
            <a:chOff x="6917201" y="0"/>
            <a:chExt cx="2227776" cy="863400"/>
          </a:xfrm>
        </p:grpSpPr>
        <p:sp>
          <p:nvSpPr>
            <p:cNvPr id="48" name="Google Shape;48;gffcb033d22_0_115"/>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ffcb033d22_0_115"/>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ffcb033d22_0_115"/>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 name="Google Shape;51;gffcb033d22_0_115"/>
          <p:cNvGrpSpPr/>
          <p:nvPr/>
        </p:nvGrpSpPr>
        <p:grpSpPr>
          <a:xfrm>
            <a:off x="265762" y="3"/>
            <a:ext cx="3727291" cy="1444382"/>
            <a:chOff x="6917201" y="0"/>
            <a:chExt cx="2227776" cy="863400"/>
          </a:xfrm>
        </p:grpSpPr>
        <p:sp>
          <p:nvSpPr>
            <p:cNvPr id="52" name="Google Shape;52;gffcb033d22_0_115"/>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ffcb033d22_0_115"/>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ffcb033d22_0_115"/>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gffcb033d22_0_115"/>
          <p:cNvSpPr txBox="1">
            <a:spLocks noGrp="1"/>
          </p:cNvSpPr>
          <p:nvPr>
            <p:ph type="title"/>
          </p:nvPr>
        </p:nvSpPr>
        <p:spPr>
          <a:xfrm>
            <a:off x="2518245" y="2328133"/>
            <a:ext cx="7170000" cy="21948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56" name="Google Shape;56;gffcb033d22_0_115"/>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57"/>
        <p:cNvGrpSpPr/>
        <p:nvPr/>
      </p:nvGrpSpPr>
      <p:grpSpPr>
        <a:xfrm>
          <a:off x="0" y="0"/>
          <a:ext cx="0" cy="0"/>
          <a:chOff x="0" y="0"/>
          <a:chExt cx="0" cy="0"/>
        </a:xfrm>
      </p:grpSpPr>
      <p:sp>
        <p:nvSpPr>
          <p:cNvPr id="58" name="Google Shape;58;gffcb033d22_0_12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ffcb033d22_0_127"/>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ffcb033d22_0_12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ffcb033d22_0_127"/>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62" name="Google Shape;62;gffcb033d22_0_127"/>
          <p:cNvSpPr txBox="1">
            <a:spLocks noGrp="1"/>
          </p:cNvSpPr>
          <p:nvPr>
            <p:ph type="body" idx="1"/>
          </p:nvPr>
        </p:nvSpPr>
        <p:spPr>
          <a:xfrm>
            <a:off x="1092200" y="2654300"/>
            <a:ext cx="100077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63" name="Google Shape;63;gffcb033d22_0_127"/>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64"/>
        <p:cNvGrpSpPr/>
        <p:nvPr/>
      </p:nvGrpSpPr>
      <p:grpSpPr>
        <a:xfrm>
          <a:off x="0" y="0"/>
          <a:ext cx="0" cy="0"/>
          <a:chOff x="0" y="0"/>
          <a:chExt cx="0" cy="0"/>
        </a:xfrm>
      </p:grpSpPr>
      <p:sp>
        <p:nvSpPr>
          <p:cNvPr id="65" name="Google Shape;65;gffcb033d22_0_13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ffcb033d22_0_13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ffcb033d22_0_13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ffcb033d22_0_134"/>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69" name="Google Shape;69;gffcb033d22_0_134"/>
          <p:cNvSpPr txBox="1">
            <a:spLocks noGrp="1"/>
          </p:cNvSpPr>
          <p:nvPr>
            <p:ph type="body" idx="1"/>
          </p:nvPr>
        </p:nvSpPr>
        <p:spPr>
          <a:xfrm>
            <a:off x="1092200" y="2654300"/>
            <a:ext cx="49149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70" name="Google Shape;70;gffcb033d22_0_134"/>
          <p:cNvSpPr txBox="1">
            <a:spLocks noGrp="1"/>
          </p:cNvSpPr>
          <p:nvPr>
            <p:ph type="body" idx="2"/>
          </p:nvPr>
        </p:nvSpPr>
        <p:spPr>
          <a:xfrm>
            <a:off x="6184900" y="2654300"/>
            <a:ext cx="49149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71" name="Google Shape;71;gffcb033d22_0_13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72"/>
        <p:cNvGrpSpPr/>
        <p:nvPr/>
      </p:nvGrpSpPr>
      <p:grpSpPr>
        <a:xfrm>
          <a:off x="0" y="0"/>
          <a:ext cx="0" cy="0"/>
          <a:chOff x="0" y="0"/>
          <a:chExt cx="0" cy="0"/>
        </a:xfrm>
      </p:grpSpPr>
      <p:sp>
        <p:nvSpPr>
          <p:cNvPr id="73" name="Google Shape;73;gffcb033d22_0_142"/>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ffcb033d22_0_142"/>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ffcb033d22_0_14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ffcb033d22_0_142"/>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77" name="Google Shape;77;gffcb033d22_0_14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8"/>
        <p:cNvGrpSpPr/>
        <p:nvPr/>
      </p:nvGrpSpPr>
      <p:grpSpPr>
        <a:xfrm>
          <a:off x="0" y="0"/>
          <a:ext cx="0" cy="0"/>
          <a:chOff x="0" y="0"/>
          <a:chExt cx="0" cy="0"/>
        </a:xfrm>
      </p:grpSpPr>
      <p:sp>
        <p:nvSpPr>
          <p:cNvPr id="79" name="Google Shape;79;gffcb033d22_0_148"/>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ffcb033d22_0_148"/>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ffcb033d22_0_14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ffcb033d22_0_148"/>
          <p:cNvSpPr txBox="1">
            <a:spLocks noGrp="1"/>
          </p:cNvSpPr>
          <p:nvPr>
            <p:ph type="title"/>
          </p:nvPr>
        </p:nvSpPr>
        <p:spPr>
          <a:xfrm>
            <a:off x="1092200" y="1127467"/>
            <a:ext cx="4945500" cy="18441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83" name="Google Shape;83;gffcb033d22_0_148"/>
          <p:cNvSpPr txBox="1">
            <a:spLocks noGrp="1"/>
          </p:cNvSpPr>
          <p:nvPr>
            <p:ph type="body" idx="1"/>
          </p:nvPr>
        </p:nvSpPr>
        <p:spPr>
          <a:xfrm>
            <a:off x="1107600" y="3092067"/>
            <a:ext cx="4945500" cy="28263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84" name="Google Shape;84;gffcb033d22_0_148"/>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85"/>
        <p:cNvGrpSpPr/>
        <p:nvPr/>
      </p:nvGrpSpPr>
      <p:grpSpPr>
        <a:xfrm>
          <a:off x="0" y="0"/>
          <a:ext cx="0" cy="0"/>
          <a:chOff x="0" y="0"/>
          <a:chExt cx="0" cy="0"/>
        </a:xfrm>
      </p:grpSpPr>
      <p:sp>
        <p:nvSpPr>
          <p:cNvPr id="86" name="Google Shape;86;gffcb033d22_0_155"/>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ffcb033d22_0_155"/>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gffcb033d22_0_155"/>
          <p:cNvGrpSpPr/>
          <p:nvPr/>
        </p:nvGrpSpPr>
        <p:grpSpPr>
          <a:xfrm>
            <a:off x="341189" y="-11"/>
            <a:ext cx="3001758" cy="1391229"/>
            <a:chOff x="3961956" y="4383950"/>
            <a:chExt cx="1160548" cy="548700"/>
          </a:xfrm>
        </p:grpSpPr>
        <p:sp>
          <p:nvSpPr>
            <p:cNvPr id="89" name="Google Shape;89;gffcb033d22_0_155"/>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ffcb033d22_0_155"/>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ffcb033d22_0_155"/>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gffcb033d22_0_15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 name="Google Shape;93;gffcb033d22_0_155"/>
          <p:cNvGrpSpPr/>
          <p:nvPr/>
        </p:nvGrpSpPr>
        <p:grpSpPr>
          <a:xfrm>
            <a:off x="46579" y="6029501"/>
            <a:ext cx="2124407" cy="822734"/>
            <a:chOff x="6917201" y="0"/>
            <a:chExt cx="2227776" cy="863400"/>
          </a:xfrm>
        </p:grpSpPr>
        <p:sp>
          <p:nvSpPr>
            <p:cNvPr id="94" name="Google Shape;94;gffcb033d22_0_155"/>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ffcb033d22_0_155"/>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ffcb033d22_0_155"/>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gffcb033d22_0_155"/>
          <p:cNvGrpSpPr/>
          <p:nvPr/>
        </p:nvGrpSpPr>
        <p:grpSpPr>
          <a:xfrm>
            <a:off x="7848470" y="1657"/>
            <a:ext cx="4343271" cy="1681990"/>
            <a:chOff x="6917201" y="0"/>
            <a:chExt cx="2227776" cy="863400"/>
          </a:xfrm>
        </p:grpSpPr>
        <p:sp>
          <p:nvSpPr>
            <p:cNvPr id="98" name="Google Shape;98;gffcb033d22_0_155"/>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ffcb033d22_0_155"/>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ffcb033d22_0_155"/>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gffcb033d22_0_155"/>
          <p:cNvSpPr txBox="1">
            <a:spLocks noGrp="1"/>
          </p:cNvSpPr>
          <p:nvPr>
            <p:ph type="title"/>
          </p:nvPr>
        </p:nvSpPr>
        <p:spPr>
          <a:xfrm>
            <a:off x="1858572" y="1734861"/>
            <a:ext cx="8489100" cy="33855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a:endParaRPr/>
          </a:p>
        </p:txBody>
      </p:sp>
      <p:sp>
        <p:nvSpPr>
          <p:cNvPr id="102" name="Google Shape;102;gffcb033d22_0_155"/>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ffcb033d22_0_8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9pPr>
          </a:lstStyle>
          <a:p>
            <a:endParaRPr/>
          </a:p>
        </p:txBody>
      </p:sp>
      <p:sp>
        <p:nvSpPr>
          <p:cNvPr id="7" name="Google Shape;7;gffcb033d22_0_83"/>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dk2"/>
              </a:buClr>
              <a:buSzPts val="1700"/>
              <a:buFont typeface="Calibri"/>
              <a:buChar char="●"/>
              <a:defRPr sz="1700" b="0" i="0" u="none" strike="noStrike" cap="none">
                <a:solidFill>
                  <a:schemeClr val="dk2"/>
                </a:solidFill>
                <a:latin typeface="Calibri"/>
                <a:ea typeface="Calibri"/>
                <a:cs typeface="Calibri"/>
                <a:sym typeface="Calibri"/>
              </a:defRPr>
            </a:lvl1pPr>
            <a:lvl2pPr marL="914400" marR="0" lvl="1"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2pPr>
            <a:lvl3pPr marL="1371600" marR="0" lvl="2"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3pPr>
            <a:lvl4pPr marL="1828800" marR="0" lvl="3"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4pPr>
            <a:lvl5pPr marL="2286000" marR="0" lvl="4"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5pPr>
            <a:lvl6pPr marL="2743200" marR="0" lvl="5"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6pPr>
            <a:lvl7pPr marL="3200400" marR="0" lvl="6"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7pPr>
            <a:lvl8pPr marL="3657600" marR="0" lvl="7"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8pPr>
            <a:lvl9pPr marL="4114800" marR="0" lvl="8"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9pPr>
          </a:lstStyle>
          <a:p>
            <a:endParaRPr/>
          </a:p>
        </p:txBody>
      </p:sp>
      <p:sp>
        <p:nvSpPr>
          <p:cNvPr id="8" name="Google Shape;8;gffcb033d22_0_83"/>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1"/>
          <p:cNvSpPr/>
          <p:nvPr/>
        </p:nvSpPr>
        <p:spPr>
          <a:xfrm>
            <a:off x="640080" y="3162190"/>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6" name="Google Shape;136;p1" descr="A calculus formula"/>
          <p:cNvPicPr preferRelativeResize="0"/>
          <p:nvPr/>
        </p:nvPicPr>
        <p:blipFill rotWithShape="1">
          <a:blip r:embed="rId3">
            <a:alphaModFix/>
          </a:blip>
          <a:srcRect l="13504" r="19543"/>
          <a:stretch/>
        </p:blipFill>
        <p:spPr>
          <a:xfrm>
            <a:off x="5919958" y="1074655"/>
            <a:ext cx="5838334" cy="3790706"/>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137" name="Google Shape;137;p1"/>
          <p:cNvSpPr txBox="1"/>
          <p:nvPr/>
        </p:nvSpPr>
        <p:spPr>
          <a:xfrm>
            <a:off x="640080" y="3695810"/>
            <a:ext cx="3030317"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67171"/>
                </a:solidFill>
                <a:latin typeface="Calibri"/>
                <a:ea typeface="Calibri"/>
                <a:cs typeface="Calibri"/>
                <a:sym typeface="Calibri"/>
              </a:rPr>
              <a:t>GROUP 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67171"/>
                </a:solidFill>
                <a:latin typeface="Calibri"/>
                <a:ea typeface="Calibri"/>
                <a:cs typeface="Calibri"/>
                <a:sym typeface="Calibri"/>
              </a:rPr>
              <a:t>ANISHA VIJAYAN (UIN: 662618335)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67171"/>
                </a:solidFill>
                <a:latin typeface="Calibri"/>
                <a:ea typeface="Calibri"/>
                <a:cs typeface="Calibri"/>
                <a:sym typeface="Calibri"/>
              </a:rPr>
              <a:t>SALONI KATARIA (UIN: 662519005)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67171"/>
                </a:solidFill>
                <a:latin typeface="Calibri"/>
                <a:ea typeface="Calibri"/>
                <a:cs typeface="Calibri"/>
                <a:sym typeface="Calibri"/>
              </a:rPr>
              <a:t>JAHNAVI MUTHYALA (UIN:667960987)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67171"/>
                </a:solidFill>
                <a:latin typeface="Calibri"/>
                <a:ea typeface="Calibri"/>
                <a:cs typeface="Calibri"/>
                <a:sym typeface="Calibri"/>
              </a:rPr>
              <a:t>NAINI NARAMA LNU (UIN:679008394)</a:t>
            </a:r>
            <a:endParaRPr sz="1400" b="0" i="0" u="none" strike="noStrike" cap="none">
              <a:solidFill>
                <a:schemeClr val="lt1"/>
              </a:solidFill>
              <a:latin typeface="Calibri"/>
              <a:ea typeface="Calibri"/>
              <a:cs typeface="Calibri"/>
              <a:sym typeface="Calibri"/>
            </a:endParaRPr>
          </a:p>
        </p:txBody>
      </p:sp>
      <p:sp>
        <p:nvSpPr>
          <p:cNvPr id="138" name="Google Shape;138;p1"/>
          <p:cNvSpPr txBox="1"/>
          <p:nvPr/>
        </p:nvSpPr>
        <p:spPr>
          <a:xfrm>
            <a:off x="433708" y="1074655"/>
            <a:ext cx="6598687"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Calibri"/>
                <a:ea typeface="Calibri"/>
                <a:cs typeface="Calibri"/>
                <a:sym typeface="Calibri"/>
              </a:rPr>
              <a:t>IDS 566 Advanced Text Analytics</a:t>
            </a:r>
            <a:endParaRPr sz="4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Calibri"/>
                <a:ea typeface="Calibri"/>
                <a:cs typeface="Calibri"/>
                <a:sym typeface="Calibri"/>
              </a:rPr>
              <a:t>Mini Projects</a:t>
            </a:r>
            <a:endParaRPr sz="4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65f179ad96_0_9"/>
          <p:cNvSpPr txBox="1"/>
          <p:nvPr/>
        </p:nvSpPr>
        <p:spPr>
          <a:xfrm>
            <a:off x="408225" y="419875"/>
            <a:ext cx="77910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1800" b="1" i="0" u="sng" strike="noStrike" cap="none" dirty="0">
                <a:solidFill>
                  <a:schemeClr val="lt1"/>
                </a:solidFill>
                <a:latin typeface="Calibri"/>
                <a:ea typeface="Calibri"/>
                <a:cs typeface="Calibri"/>
                <a:sym typeface="Calibri"/>
              </a:rPr>
              <a:t>Simple </a:t>
            </a:r>
            <a:r>
              <a:rPr lang="en-US" sz="1800" b="1" i="0" u="sng" strike="noStrike" cap="none" dirty="0" err="1">
                <a:solidFill>
                  <a:schemeClr val="lt1"/>
                </a:solidFill>
                <a:latin typeface="Calibri"/>
                <a:ea typeface="Calibri"/>
                <a:cs typeface="Calibri"/>
                <a:sym typeface="Calibri"/>
              </a:rPr>
              <a:t>Lesk</a:t>
            </a:r>
            <a:r>
              <a:rPr lang="en-US" sz="1800" b="1" i="0" u="sng" strike="noStrike" cap="none" dirty="0">
                <a:solidFill>
                  <a:schemeClr val="lt1"/>
                </a:solidFill>
                <a:latin typeface="Calibri"/>
                <a:ea typeface="Calibri"/>
                <a:cs typeface="Calibri"/>
                <a:sym typeface="Calibri"/>
              </a:rPr>
              <a:t> Algorithm</a:t>
            </a:r>
            <a:endParaRPr sz="1800" b="1" i="0" u="sng" strike="noStrike" cap="none" dirty="0">
              <a:solidFill>
                <a:schemeClr val="lt1"/>
              </a:solidFill>
              <a:latin typeface="Calibri"/>
              <a:ea typeface="Calibri"/>
              <a:cs typeface="Calibri"/>
              <a:sym typeface="Calibri"/>
            </a:endParaRPr>
          </a:p>
        </p:txBody>
      </p:sp>
      <p:sp>
        <p:nvSpPr>
          <p:cNvPr id="240" name="Google Shape;240;g165f179ad96_0_9"/>
          <p:cNvSpPr txBox="1"/>
          <p:nvPr/>
        </p:nvSpPr>
        <p:spPr>
          <a:xfrm>
            <a:off x="50202" y="4867280"/>
            <a:ext cx="6056175" cy="615523"/>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3</a:t>
            </a:r>
            <a:r>
              <a:rPr lang="en-US" b="0" i="0" u="none" strike="noStrike" cap="none" dirty="0">
                <a:solidFill>
                  <a:schemeClr val="lt1"/>
                </a:solidFill>
                <a:latin typeface="Calibri"/>
                <a:ea typeface="Calibri"/>
                <a:cs typeface="Calibri"/>
                <a:sym typeface="Calibri"/>
              </a:rPr>
              <a:t>: A list of lemmatized words with POS using WordNet is generated and stop words are removed from that list</a:t>
            </a:r>
            <a:endParaRPr b="0" i="0" u="none" strike="noStrike" cap="none" dirty="0">
              <a:solidFill>
                <a:schemeClr val="lt1"/>
              </a:solidFill>
              <a:latin typeface="Calibri"/>
              <a:ea typeface="Calibri"/>
              <a:cs typeface="Calibri"/>
              <a:sym typeface="Calibri"/>
            </a:endParaRPr>
          </a:p>
        </p:txBody>
      </p:sp>
      <p:sp>
        <p:nvSpPr>
          <p:cNvPr id="241" name="Google Shape;241;g165f179ad96_0_9"/>
          <p:cNvSpPr txBox="1"/>
          <p:nvPr/>
        </p:nvSpPr>
        <p:spPr>
          <a:xfrm>
            <a:off x="50202" y="2185179"/>
            <a:ext cx="5868975" cy="615523"/>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dirty="0">
                <a:solidFill>
                  <a:schemeClr val="lt1"/>
                </a:solidFill>
                <a:latin typeface="Calibri"/>
                <a:ea typeface="Calibri"/>
                <a:cs typeface="Calibri"/>
                <a:sym typeface="Calibri"/>
              </a:rPr>
              <a:t>Step 1</a:t>
            </a:r>
            <a:r>
              <a:rPr lang="en-US" dirty="0">
                <a:solidFill>
                  <a:schemeClr val="lt1"/>
                </a:solidFill>
                <a:latin typeface="Calibri"/>
                <a:ea typeface="Calibri"/>
                <a:cs typeface="Calibri"/>
                <a:sym typeface="Calibri"/>
              </a:rPr>
              <a:t>: S</a:t>
            </a:r>
            <a:r>
              <a:rPr lang="en-US" b="0" i="0" u="none" strike="noStrike" cap="none" dirty="0">
                <a:solidFill>
                  <a:schemeClr val="lt1"/>
                </a:solidFill>
                <a:latin typeface="Calibri"/>
                <a:ea typeface="Calibri"/>
                <a:cs typeface="Calibri"/>
                <a:sym typeface="Calibri"/>
              </a:rPr>
              <a:t>plit the test data set into columns: Target Word, </a:t>
            </a:r>
            <a:r>
              <a:rPr lang="en-US" b="0" i="0" u="none" strike="noStrike" cap="none" dirty="0" err="1">
                <a:solidFill>
                  <a:schemeClr val="lt1"/>
                </a:solidFill>
                <a:latin typeface="Calibri"/>
                <a:ea typeface="Calibri"/>
                <a:cs typeface="Calibri"/>
                <a:sym typeface="Calibri"/>
              </a:rPr>
              <a:t>SenseID</a:t>
            </a:r>
            <a:r>
              <a:rPr lang="en-US" b="0" i="0" u="none" strike="noStrike" cap="none" dirty="0">
                <a:solidFill>
                  <a:schemeClr val="lt1"/>
                </a:solidFill>
                <a:latin typeface="Calibri"/>
                <a:ea typeface="Calibri"/>
                <a:cs typeface="Calibri"/>
                <a:sym typeface="Calibri"/>
              </a:rPr>
              <a:t> and Sentence</a:t>
            </a:r>
            <a:endParaRPr b="0" i="0" u="none" strike="noStrike" cap="none" dirty="0">
              <a:solidFill>
                <a:schemeClr val="lt1"/>
              </a:solidFill>
              <a:latin typeface="Calibri"/>
              <a:ea typeface="Calibri"/>
              <a:cs typeface="Calibri"/>
              <a:sym typeface="Calibri"/>
            </a:endParaRPr>
          </a:p>
        </p:txBody>
      </p:sp>
      <p:pic>
        <p:nvPicPr>
          <p:cNvPr id="242" name="Google Shape;242;g165f179ad96_0_9"/>
          <p:cNvPicPr preferRelativeResize="0"/>
          <p:nvPr/>
        </p:nvPicPr>
        <p:blipFill rotWithShape="1">
          <a:blip r:embed="rId3">
            <a:alphaModFix/>
          </a:blip>
          <a:srcRect/>
          <a:stretch/>
        </p:blipFill>
        <p:spPr>
          <a:xfrm>
            <a:off x="280600" y="2834996"/>
            <a:ext cx="5775575" cy="657225"/>
          </a:xfrm>
          <a:prstGeom prst="rect">
            <a:avLst/>
          </a:prstGeom>
          <a:noFill/>
          <a:ln>
            <a:noFill/>
          </a:ln>
        </p:spPr>
      </p:pic>
      <p:sp>
        <p:nvSpPr>
          <p:cNvPr id="243" name="Google Shape;243;g165f179ad96_0_9"/>
          <p:cNvSpPr txBox="1"/>
          <p:nvPr/>
        </p:nvSpPr>
        <p:spPr>
          <a:xfrm>
            <a:off x="46664" y="3635321"/>
            <a:ext cx="6056175" cy="415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2</a:t>
            </a:r>
            <a:r>
              <a:rPr lang="en-US" b="0" i="0" u="none" strike="noStrike" cap="none" dirty="0">
                <a:solidFill>
                  <a:schemeClr val="lt1"/>
                </a:solidFill>
                <a:latin typeface="Calibri"/>
                <a:ea typeface="Calibri"/>
                <a:cs typeface="Calibri"/>
                <a:sym typeface="Calibri"/>
              </a:rPr>
              <a:t>: Data cleansing: remove punctuations and lowercase all words</a:t>
            </a:r>
            <a:endParaRPr b="0" i="0" u="none" strike="noStrike" cap="none" dirty="0">
              <a:solidFill>
                <a:schemeClr val="lt1"/>
              </a:solidFill>
              <a:latin typeface="Calibri"/>
              <a:ea typeface="Calibri"/>
              <a:cs typeface="Calibri"/>
              <a:sym typeface="Calibri"/>
            </a:endParaRPr>
          </a:p>
        </p:txBody>
      </p:sp>
      <p:sp>
        <p:nvSpPr>
          <p:cNvPr id="245" name="Google Shape;245;g165f179ad96_0_9"/>
          <p:cNvSpPr txBox="1"/>
          <p:nvPr/>
        </p:nvSpPr>
        <p:spPr>
          <a:xfrm>
            <a:off x="408225" y="888389"/>
            <a:ext cx="3817200" cy="12618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b="1" i="0" u="none" strike="noStrike" cap="none" dirty="0">
                <a:solidFill>
                  <a:schemeClr val="lt1"/>
                </a:solidFill>
                <a:latin typeface="Calibri"/>
                <a:ea typeface="Calibri"/>
                <a:cs typeface="Calibri"/>
                <a:sym typeface="Calibri"/>
              </a:rPr>
              <a:t>Data Used</a:t>
            </a:r>
            <a:r>
              <a:rPr lang="en-US" b="0" i="0" u="none" strike="noStrike" cap="none" dirty="0">
                <a:solidFill>
                  <a:schemeClr val="lt1"/>
                </a:solidFill>
                <a:latin typeface="Calibri"/>
                <a:ea typeface="Calibri"/>
                <a:cs typeface="Calibri"/>
                <a:sym typeface="Calibri"/>
              </a:rPr>
              <a:t>:</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Dictionary</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Train data</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Validation data </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Test data</a:t>
            </a:r>
            <a:endParaRPr b="0" i="0" u="none" strike="noStrike" cap="none" dirty="0">
              <a:solidFill>
                <a:schemeClr val="lt1"/>
              </a:solidFill>
              <a:latin typeface="Calibri"/>
              <a:ea typeface="Calibri"/>
              <a:cs typeface="Calibri"/>
              <a:sym typeface="Calibri"/>
            </a:endParaRPr>
          </a:p>
        </p:txBody>
      </p:sp>
      <p:sp>
        <p:nvSpPr>
          <p:cNvPr id="247" name="Google Shape;247;g165f179ad96_0_9"/>
          <p:cNvSpPr txBox="1"/>
          <p:nvPr/>
        </p:nvSpPr>
        <p:spPr>
          <a:xfrm>
            <a:off x="5543425" y="4197150"/>
            <a:ext cx="5895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8" name="Google Shape;248;g165f179ad96_0_9"/>
          <p:cNvSpPr txBox="1"/>
          <p:nvPr/>
        </p:nvSpPr>
        <p:spPr>
          <a:xfrm>
            <a:off x="6049099" y="1906102"/>
            <a:ext cx="6092699" cy="104641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4: Simple </a:t>
            </a:r>
            <a:r>
              <a:rPr lang="en-US" b="1" i="0" u="none" strike="noStrike" cap="none" dirty="0" err="1">
                <a:solidFill>
                  <a:schemeClr val="lt1"/>
                </a:solidFill>
                <a:latin typeface="Calibri"/>
                <a:ea typeface="Calibri"/>
                <a:cs typeface="Calibri"/>
                <a:sym typeface="Calibri"/>
              </a:rPr>
              <a:t>Lesk</a:t>
            </a:r>
            <a:r>
              <a:rPr lang="en-US" b="1" i="0" u="none" strike="noStrike" cap="none" dirty="0">
                <a:solidFill>
                  <a:schemeClr val="lt1"/>
                </a:solidFill>
                <a:latin typeface="Calibri"/>
                <a:ea typeface="Calibri"/>
                <a:cs typeface="Calibri"/>
                <a:sym typeface="Calibri"/>
              </a:rPr>
              <a:t> model</a:t>
            </a:r>
            <a:r>
              <a:rPr lang="en-US" b="0" i="0" u="none" strike="noStrike" cap="none" dirty="0">
                <a:solidFill>
                  <a:schemeClr val="lt1"/>
                </a:solidFill>
                <a:latin typeface="Calibri"/>
                <a:ea typeface="Calibri"/>
                <a:cs typeface="Calibri"/>
                <a:sym typeface="Calibri"/>
              </a:rPr>
              <a:t>:  For each sense id of target word, we calculate the count of overlapping words between the target word’s gloss + examples from the dictionary provided, and the lemmatized words from the given test sentence. This count is taken as the score for each sense id. </a:t>
            </a:r>
          </a:p>
        </p:txBody>
      </p:sp>
      <p:sp>
        <p:nvSpPr>
          <p:cNvPr id="249" name="Google Shape;249;g165f179ad96_0_9"/>
          <p:cNvSpPr txBox="1"/>
          <p:nvPr/>
        </p:nvSpPr>
        <p:spPr>
          <a:xfrm>
            <a:off x="6096000" y="4012496"/>
            <a:ext cx="2873250" cy="104641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sng" strike="noStrike" cap="none" dirty="0">
                <a:solidFill>
                  <a:schemeClr val="lt1"/>
                </a:solidFill>
                <a:latin typeface="Calibri"/>
                <a:ea typeface="Calibri"/>
                <a:cs typeface="Calibri"/>
                <a:sym typeface="Calibri"/>
              </a:rPr>
              <a:t>Accuracy achieved</a:t>
            </a:r>
            <a:r>
              <a:rPr lang="en-US" b="0" i="0" u="none" strike="noStrike" cap="none" dirty="0">
                <a:solidFill>
                  <a:schemeClr val="lt1"/>
                </a:solidFill>
                <a:latin typeface="Calibri"/>
                <a:ea typeface="Calibri"/>
                <a:cs typeface="Calibri"/>
                <a:sym typeface="Calibri"/>
              </a:rPr>
              <a:t>: </a:t>
            </a:r>
            <a:br>
              <a:rPr lang="en-US" b="0" i="0" u="none" strike="noStrike" cap="none" dirty="0">
                <a:solidFill>
                  <a:schemeClr val="lt1"/>
                </a:solidFill>
                <a:latin typeface="Calibri"/>
                <a:ea typeface="Calibri"/>
                <a:cs typeface="Calibri"/>
                <a:sym typeface="Calibri"/>
              </a:rPr>
            </a:br>
            <a:r>
              <a:rPr lang="en-US" b="0" i="0" u="none" strike="noStrike" cap="none" dirty="0">
                <a:solidFill>
                  <a:schemeClr val="lt1"/>
                </a:solidFill>
                <a:latin typeface="Calibri"/>
                <a:ea typeface="Calibri"/>
                <a:cs typeface="Calibri"/>
                <a:sym typeface="Calibri"/>
              </a:rPr>
              <a:t>Validation Data: </a:t>
            </a:r>
            <a:r>
              <a:rPr lang="en-US" b="1" i="0" u="none" strike="noStrike" cap="none" dirty="0">
                <a:solidFill>
                  <a:schemeClr val="lt1"/>
                </a:solidFill>
                <a:latin typeface="Calibri"/>
                <a:ea typeface="Calibri"/>
                <a:cs typeface="Calibri"/>
                <a:sym typeface="Calibri"/>
              </a:rPr>
              <a:t>49.09%</a:t>
            </a:r>
            <a:br>
              <a:rPr lang="en-US" b="0" i="0" u="none" strike="noStrike" cap="none" dirty="0">
                <a:solidFill>
                  <a:schemeClr val="lt1"/>
                </a:solidFill>
                <a:latin typeface="Calibri"/>
                <a:ea typeface="Calibri"/>
                <a:cs typeface="Calibri"/>
                <a:sym typeface="Calibri"/>
              </a:rPr>
            </a:br>
            <a:r>
              <a:rPr lang="en-US" b="0" i="0" u="none" strike="noStrike" cap="none" dirty="0">
                <a:solidFill>
                  <a:schemeClr val="lt1"/>
                </a:solidFill>
                <a:latin typeface="Calibri"/>
                <a:ea typeface="Calibri"/>
                <a:cs typeface="Calibri"/>
                <a:sym typeface="Calibri"/>
              </a:rPr>
              <a:t>Train Data: </a:t>
            </a:r>
            <a:r>
              <a:rPr lang="en-US" b="1" i="0" u="none" strike="noStrike" cap="none" dirty="0">
                <a:solidFill>
                  <a:schemeClr val="lt1"/>
                </a:solidFill>
                <a:latin typeface="Calibri"/>
                <a:ea typeface="Calibri"/>
                <a:cs typeface="Calibri"/>
                <a:sym typeface="Calibri"/>
              </a:rPr>
              <a:t>47.65%</a:t>
            </a:r>
            <a:br>
              <a:rPr lang="en-US" b="0" i="0" u="none" strike="noStrike" cap="none" dirty="0">
                <a:solidFill>
                  <a:schemeClr val="lt1"/>
                </a:solidFill>
                <a:latin typeface="Calibri"/>
                <a:ea typeface="Calibri"/>
                <a:cs typeface="Calibri"/>
                <a:sym typeface="Calibri"/>
              </a:rPr>
            </a:br>
            <a:endParaRPr b="0" i="0" u="none" strike="noStrike" cap="none" dirty="0">
              <a:solidFill>
                <a:schemeClr val="lt1"/>
              </a:solidFill>
              <a:latin typeface="Calibri"/>
              <a:ea typeface="Calibri"/>
              <a:cs typeface="Calibri"/>
              <a:sym typeface="Calibri"/>
            </a:endParaRPr>
          </a:p>
        </p:txBody>
      </p:sp>
      <p:pic>
        <p:nvPicPr>
          <p:cNvPr id="250" name="Google Shape;250;g165f179ad96_0_9"/>
          <p:cNvPicPr preferRelativeResize="0"/>
          <p:nvPr/>
        </p:nvPicPr>
        <p:blipFill rotWithShape="1">
          <a:blip r:embed="rId4">
            <a:alphaModFix/>
          </a:blip>
          <a:srcRect/>
          <a:stretch/>
        </p:blipFill>
        <p:spPr>
          <a:xfrm>
            <a:off x="273524" y="5616064"/>
            <a:ext cx="5775575" cy="495300"/>
          </a:xfrm>
          <a:prstGeom prst="rect">
            <a:avLst/>
          </a:prstGeom>
          <a:noFill/>
          <a:ln>
            <a:noFill/>
          </a:ln>
        </p:spPr>
      </p:pic>
      <p:pic>
        <p:nvPicPr>
          <p:cNvPr id="251" name="Google Shape;251;g165f179ad96_0_9"/>
          <p:cNvPicPr preferRelativeResize="0"/>
          <p:nvPr/>
        </p:nvPicPr>
        <p:blipFill rotWithShape="1">
          <a:blip r:embed="rId5">
            <a:alphaModFix/>
          </a:blip>
          <a:srcRect b="33932"/>
          <a:stretch/>
        </p:blipFill>
        <p:spPr>
          <a:xfrm>
            <a:off x="280599" y="4143006"/>
            <a:ext cx="5775575" cy="415500"/>
          </a:xfrm>
          <a:prstGeom prst="rect">
            <a:avLst/>
          </a:prstGeom>
          <a:noFill/>
          <a:ln>
            <a:noFill/>
          </a:ln>
        </p:spPr>
      </p:pic>
      <p:sp>
        <p:nvSpPr>
          <p:cNvPr id="2" name="TextBox 1">
            <a:extLst>
              <a:ext uri="{FF2B5EF4-FFF2-40B4-BE49-F238E27FC236}">
                <a16:creationId xmlns:a16="http://schemas.microsoft.com/office/drawing/2014/main" id="{902582D1-C729-4F47-86E9-45F8B5D487B2}"/>
              </a:ext>
            </a:extLst>
          </p:cNvPr>
          <p:cNvSpPr txBox="1"/>
          <p:nvPr/>
        </p:nvSpPr>
        <p:spPr>
          <a:xfrm>
            <a:off x="6052637" y="3095612"/>
            <a:ext cx="6092699" cy="738664"/>
          </a:xfrm>
          <a:prstGeom prst="rect">
            <a:avLst/>
          </a:prstGeom>
          <a:noFill/>
        </p:spPr>
        <p:txBody>
          <a:bodyPr wrap="square" rtlCol="0">
            <a:spAutoFit/>
          </a:bodyPr>
          <a:lstStyle/>
          <a:p>
            <a:pPr marL="457200" indent="-323850">
              <a:buClr>
                <a:schemeClr val="lt1"/>
              </a:buClr>
              <a:buSzPts val="1500"/>
              <a:buFont typeface="Calibri"/>
              <a:buChar char="●"/>
            </a:pPr>
            <a:r>
              <a:rPr lang="en-US" b="1" dirty="0">
                <a:solidFill>
                  <a:schemeClr val="lt1"/>
                </a:solidFill>
                <a:latin typeface="Calibri"/>
                <a:cs typeface="Calibri"/>
                <a:sym typeface="Calibri"/>
              </a:rPr>
              <a:t>Step 5: </a:t>
            </a:r>
            <a:r>
              <a:rPr lang="en-US" dirty="0">
                <a:solidFill>
                  <a:schemeClr val="lt1"/>
                </a:solidFill>
                <a:latin typeface="Calibri"/>
                <a:cs typeface="Calibri"/>
                <a:sym typeface="Calibri"/>
              </a:rPr>
              <a:t>The sense id with the maximum score is taken as the predicted sense id for the target word.</a:t>
            </a:r>
          </a:p>
          <a:p>
            <a:endParaRPr lang="en-US" dirty="0"/>
          </a:p>
        </p:txBody>
      </p:sp>
      <p:sp>
        <p:nvSpPr>
          <p:cNvPr id="3" name="Rectangle 2">
            <a:extLst>
              <a:ext uri="{FF2B5EF4-FFF2-40B4-BE49-F238E27FC236}">
                <a16:creationId xmlns:a16="http://schemas.microsoft.com/office/drawing/2014/main" id="{A030FDF8-072F-466F-B571-C1BEB10AEACE}"/>
              </a:ext>
            </a:extLst>
          </p:cNvPr>
          <p:cNvSpPr/>
          <p:nvPr/>
        </p:nvSpPr>
        <p:spPr>
          <a:xfrm>
            <a:off x="6470698" y="832984"/>
            <a:ext cx="4457700" cy="6115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rtl="0">
              <a:lnSpc>
                <a:spcPct val="100000"/>
              </a:lnSpc>
              <a:spcBef>
                <a:spcPts val="0"/>
              </a:spcBef>
              <a:spcAft>
                <a:spcPts val="0"/>
              </a:spcAft>
              <a:buClr>
                <a:srgbClr val="000000"/>
              </a:buClr>
              <a:buSzPts val="1500"/>
              <a:buFont typeface="Arial"/>
              <a:buNone/>
            </a:pPr>
            <a:r>
              <a:rPr lang="en-US" sz="1400" b="0" i="1" u="none" strike="noStrike" cap="none">
                <a:solidFill>
                  <a:schemeClr val="lt1"/>
                </a:solidFill>
                <a:latin typeface="Calibri"/>
                <a:ea typeface="Calibri"/>
                <a:cs typeface="Calibri"/>
                <a:sym typeface="Calibri"/>
              </a:rPr>
              <a:t>Lemmatization is </a:t>
            </a:r>
            <a:r>
              <a:rPr lang="en-US" b="0" i="1" u="none" strike="noStrike" cap="none">
                <a:solidFill>
                  <a:schemeClr val="lt1"/>
                </a:solidFill>
                <a:latin typeface="Calibri"/>
                <a:ea typeface="Calibri"/>
                <a:cs typeface="Calibri"/>
                <a:sym typeface="Calibri"/>
              </a:rPr>
              <a:t>used</a:t>
            </a:r>
            <a:r>
              <a:rPr lang="en-US" sz="1400" b="0" i="1" u="none" strike="noStrike" cap="none">
                <a:solidFill>
                  <a:schemeClr val="lt1"/>
                </a:solidFill>
                <a:latin typeface="Calibri"/>
                <a:ea typeface="Calibri"/>
                <a:cs typeface="Calibri"/>
                <a:sym typeface="Calibri"/>
              </a:rPr>
              <a:t> to increase matching of the meanings of words for better accuracy.</a:t>
            </a:r>
            <a:endParaRPr lang="en-US" sz="1400" b="0" i="1"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500"/>
                                        <p:tgtEl>
                                          <p:spTgt spid="2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5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P spid="241" grpId="0"/>
      <p:bldP spid="243" grpId="0"/>
      <p:bldP spid="248" grpId="0"/>
      <p:bldP spid="249" grpId="0"/>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66ef6ecfa6_0_13"/>
          <p:cNvSpPr txBox="1"/>
          <p:nvPr/>
        </p:nvSpPr>
        <p:spPr>
          <a:xfrm>
            <a:off x="329925" y="104046"/>
            <a:ext cx="7791000" cy="461635"/>
          </a:xfrm>
          <a:prstGeom prst="rect">
            <a:avLst/>
          </a:prstGeom>
          <a:noFill/>
          <a:ln>
            <a:noFill/>
          </a:ln>
        </p:spPr>
        <p:txBody>
          <a:bodyPr spcFirstLastPara="1" wrap="square" lIns="91425" tIns="91425" rIns="91425" bIns="91425" anchor="t" anchorCtr="0">
            <a:spAutoFit/>
          </a:bodyPr>
          <a:lstStyle/>
          <a:p>
            <a:pPr>
              <a:buSzPts val="2600"/>
            </a:pPr>
            <a:r>
              <a:rPr lang="en-US" sz="1800" b="1" u="sng" dirty="0">
                <a:solidFill>
                  <a:schemeClr val="lt1"/>
                </a:solidFill>
                <a:latin typeface="Calibri"/>
                <a:ea typeface="Calibri"/>
                <a:cs typeface="Calibri"/>
                <a:sym typeface="Calibri"/>
              </a:rPr>
              <a:t>Original </a:t>
            </a:r>
            <a:r>
              <a:rPr lang="en-US" sz="1800" b="1" u="sng" dirty="0" err="1">
                <a:solidFill>
                  <a:schemeClr val="lt1"/>
                </a:solidFill>
                <a:latin typeface="Calibri"/>
                <a:ea typeface="Calibri"/>
                <a:cs typeface="Calibri"/>
                <a:sym typeface="Calibri"/>
              </a:rPr>
              <a:t>Lesk</a:t>
            </a:r>
            <a:r>
              <a:rPr lang="en-US" sz="1800" b="1" u="sng" dirty="0">
                <a:solidFill>
                  <a:schemeClr val="lt1"/>
                </a:solidFill>
                <a:latin typeface="Calibri"/>
                <a:ea typeface="Calibri"/>
                <a:cs typeface="Calibri"/>
                <a:sym typeface="Calibri"/>
              </a:rPr>
              <a:t> Algorithm</a:t>
            </a:r>
            <a:endParaRPr sz="1800" b="1" u="sng" dirty="0">
              <a:solidFill>
                <a:schemeClr val="lt1"/>
              </a:solidFill>
              <a:latin typeface="Calibri"/>
              <a:ea typeface="Calibri"/>
              <a:cs typeface="Calibri"/>
              <a:sym typeface="Calibri"/>
            </a:endParaRPr>
          </a:p>
        </p:txBody>
      </p:sp>
      <p:sp>
        <p:nvSpPr>
          <p:cNvPr id="257" name="Google Shape;257;g166ef6ecfa6_0_13"/>
          <p:cNvSpPr txBox="1"/>
          <p:nvPr/>
        </p:nvSpPr>
        <p:spPr>
          <a:xfrm>
            <a:off x="0" y="3167582"/>
            <a:ext cx="5762625" cy="615523"/>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3:</a:t>
            </a:r>
            <a:r>
              <a:rPr lang="en-US" b="0" i="0" u="none" strike="noStrike" cap="none" dirty="0">
                <a:solidFill>
                  <a:schemeClr val="lt1"/>
                </a:solidFill>
                <a:latin typeface="Calibri"/>
                <a:ea typeface="Calibri"/>
                <a:cs typeface="Calibri"/>
                <a:sym typeface="Calibri"/>
              </a:rPr>
              <a:t> </a:t>
            </a:r>
            <a:r>
              <a:rPr lang="en-US" dirty="0">
                <a:solidFill>
                  <a:schemeClr val="lt1"/>
                </a:solidFill>
                <a:latin typeface="Calibri"/>
                <a:ea typeface="Calibri"/>
                <a:cs typeface="Calibri"/>
                <a:sym typeface="Calibri"/>
              </a:rPr>
              <a:t>A list of lemmatized words with POS using WordNet is generated and stop words are removed from that list</a:t>
            </a:r>
            <a:endParaRPr b="0" i="0" u="none" strike="noStrike" cap="none" dirty="0">
              <a:solidFill>
                <a:schemeClr val="lt1"/>
              </a:solidFill>
              <a:latin typeface="Calibri"/>
              <a:ea typeface="Calibri"/>
              <a:cs typeface="Calibri"/>
              <a:sym typeface="Calibri"/>
            </a:endParaRPr>
          </a:p>
        </p:txBody>
      </p:sp>
      <p:sp>
        <p:nvSpPr>
          <p:cNvPr id="258" name="Google Shape;258;g166ef6ecfa6_0_13"/>
          <p:cNvSpPr txBox="1"/>
          <p:nvPr/>
        </p:nvSpPr>
        <p:spPr>
          <a:xfrm>
            <a:off x="-23276" y="1913319"/>
            <a:ext cx="5934075" cy="615523"/>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1: </a:t>
            </a:r>
            <a:r>
              <a:rPr lang="en-US" b="0" i="0" u="none" strike="noStrike" cap="none" dirty="0">
                <a:solidFill>
                  <a:schemeClr val="lt1"/>
                </a:solidFill>
                <a:latin typeface="Calibri"/>
                <a:ea typeface="Calibri"/>
                <a:cs typeface="Calibri"/>
                <a:sym typeface="Calibri"/>
              </a:rPr>
              <a:t>Split the data set into columns: Target Word, </a:t>
            </a:r>
            <a:r>
              <a:rPr lang="en-US" b="0" i="0" u="none" strike="noStrike" cap="none" dirty="0" err="1">
                <a:solidFill>
                  <a:schemeClr val="lt1"/>
                </a:solidFill>
                <a:latin typeface="Calibri"/>
                <a:ea typeface="Calibri"/>
                <a:cs typeface="Calibri"/>
                <a:sym typeface="Calibri"/>
              </a:rPr>
              <a:t>SenseID</a:t>
            </a:r>
            <a:r>
              <a:rPr lang="en-US" b="0" i="0" u="none" strike="noStrike" cap="none" dirty="0">
                <a:solidFill>
                  <a:schemeClr val="lt1"/>
                </a:solidFill>
                <a:latin typeface="Calibri"/>
                <a:ea typeface="Calibri"/>
                <a:cs typeface="Calibri"/>
                <a:sym typeface="Calibri"/>
              </a:rPr>
              <a:t> and Sentence</a:t>
            </a:r>
            <a:endParaRPr b="0" i="0" u="none" strike="noStrike" cap="none" dirty="0">
              <a:solidFill>
                <a:schemeClr val="lt1"/>
              </a:solidFill>
              <a:latin typeface="Calibri"/>
              <a:ea typeface="Calibri"/>
              <a:cs typeface="Calibri"/>
              <a:sym typeface="Calibri"/>
            </a:endParaRPr>
          </a:p>
        </p:txBody>
      </p:sp>
      <p:sp>
        <p:nvSpPr>
          <p:cNvPr id="259" name="Google Shape;259;g166ef6ecfa6_0_13"/>
          <p:cNvSpPr txBox="1"/>
          <p:nvPr/>
        </p:nvSpPr>
        <p:spPr>
          <a:xfrm>
            <a:off x="-23275" y="2624978"/>
            <a:ext cx="5934075" cy="400079"/>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2: </a:t>
            </a:r>
            <a:r>
              <a:rPr lang="en-US" b="0" i="0" u="none" strike="noStrike" cap="none" dirty="0">
                <a:solidFill>
                  <a:schemeClr val="lt1"/>
                </a:solidFill>
                <a:latin typeface="Calibri"/>
                <a:ea typeface="Calibri"/>
                <a:cs typeface="Calibri"/>
                <a:sym typeface="Calibri"/>
              </a:rPr>
              <a:t>Data cleansing : removed punctuations and lowercase all words</a:t>
            </a:r>
            <a:endParaRPr b="0" i="0" u="none" strike="noStrike" cap="none" dirty="0">
              <a:solidFill>
                <a:schemeClr val="lt1"/>
              </a:solidFill>
              <a:latin typeface="Calibri"/>
              <a:ea typeface="Calibri"/>
              <a:cs typeface="Calibri"/>
              <a:sym typeface="Calibri"/>
            </a:endParaRPr>
          </a:p>
        </p:txBody>
      </p:sp>
      <p:sp>
        <p:nvSpPr>
          <p:cNvPr id="263" name="Google Shape;263;g166ef6ecfa6_0_13"/>
          <p:cNvSpPr txBox="1"/>
          <p:nvPr/>
        </p:nvSpPr>
        <p:spPr>
          <a:xfrm>
            <a:off x="5543425" y="4197150"/>
            <a:ext cx="5895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Calibri"/>
              <a:ea typeface="Calibri"/>
              <a:cs typeface="Calibri"/>
              <a:sym typeface="Calibri"/>
            </a:endParaRPr>
          </a:p>
        </p:txBody>
      </p:sp>
      <p:sp>
        <p:nvSpPr>
          <p:cNvPr id="264" name="Google Shape;264;g166ef6ecfa6_0_13"/>
          <p:cNvSpPr txBox="1"/>
          <p:nvPr/>
        </p:nvSpPr>
        <p:spPr>
          <a:xfrm>
            <a:off x="5909177" y="2424938"/>
            <a:ext cx="6080348" cy="400079"/>
          </a:xfrm>
          <a:prstGeom prst="rect">
            <a:avLst/>
          </a:prstGeom>
          <a:noFill/>
          <a:ln>
            <a:noFill/>
          </a:ln>
        </p:spPr>
        <p:txBody>
          <a:bodyPr spcFirstLastPara="1" wrap="square" lIns="91425" tIns="91425" rIns="91425" bIns="91425" anchor="t" anchorCtr="0">
            <a:spAutoFit/>
          </a:bodyPr>
          <a:lstStyle/>
          <a:p>
            <a:pPr marL="457200" marR="0" lvl="0" indent="-323850" rtl="0">
              <a:lnSpc>
                <a:spcPct val="100000"/>
              </a:lnSpc>
              <a:spcBef>
                <a:spcPts val="0"/>
              </a:spcBef>
              <a:spcAft>
                <a:spcPts val="0"/>
              </a:spcAft>
              <a:buClr>
                <a:schemeClr val="lt1"/>
              </a:buClr>
              <a:buSzPts val="1500"/>
              <a:buFont typeface="Courier New" panose="02070309020205020404" pitchFamily="49" charset="0"/>
              <a:buChar char="o"/>
            </a:pPr>
            <a:r>
              <a:rPr lang="en-US" b="1" u="sng" dirty="0">
                <a:solidFill>
                  <a:schemeClr val="lt1"/>
                </a:solidFill>
                <a:latin typeface="Calibri"/>
                <a:cs typeface="Calibri"/>
                <a:sym typeface="Calibri"/>
              </a:rPr>
              <a:t>Single word score: </a:t>
            </a:r>
            <a:r>
              <a:rPr lang="en-US" b="0" i="0" u="none" strike="noStrike" cap="none" dirty="0">
                <a:solidFill>
                  <a:schemeClr val="lt1"/>
                </a:solidFill>
                <a:latin typeface="Calibri"/>
                <a:ea typeface="Calibri"/>
                <a:cs typeface="Calibri"/>
                <a:sym typeface="Calibri"/>
              </a:rPr>
              <a:t>Overlapping score of target sense and context sense</a:t>
            </a:r>
            <a:endParaRPr b="0" i="0" u="none" strike="noStrike" cap="none" dirty="0">
              <a:solidFill>
                <a:schemeClr val="lt1"/>
              </a:solidFill>
              <a:latin typeface="Calibri"/>
              <a:ea typeface="Calibri"/>
              <a:cs typeface="Calibri"/>
              <a:sym typeface="Calibri"/>
            </a:endParaRPr>
          </a:p>
        </p:txBody>
      </p:sp>
      <p:sp>
        <p:nvSpPr>
          <p:cNvPr id="265" name="Google Shape;265;g166ef6ecfa6_0_13"/>
          <p:cNvSpPr txBox="1"/>
          <p:nvPr/>
        </p:nvSpPr>
        <p:spPr>
          <a:xfrm>
            <a:off x="5762624" y="4579162"/>
            <a:ext cx="6699000" cy="104641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sng" strike="noStrike" cap="none" dirty="0">
                <a:solidFill>
                  <a:schemeClr val="lt1"/>
                </a:solidFill>
                <a:latin typeface="Calibri"/>
                <a:ea typeface="Calibri"/>
                <a:cs typeface="Calibri"/>
                <a:sym typeface="Calibri"/>
              </a:rPr>
              <a:t>Accuracy achieved</a:t>
            </a:r>
            <a:r>
              <a:rPr lang="en-US" b="0" i="0" u="none" strike="noStrike" cap="none" dirty="0">
                <a:solidFill>
                  <a:schemeClr val="lt1"/>
                </a:solidFill>
                <a:latin typeface="Calibri"/>
                <a:ea typeface="Calibri"/>
                <a:cs typeface="Calibri"/>
                <a:sym typeface="Calibri"/>
              </a:rPr>
              <a:t>: </a:t>
            </a:r>
            <a:br>
              <a:rPr lang="en-US" b="0" i="0" u="none" strike="noStrike" cap="none" dirty="0">
                <a:solidFill>
                  <a:schemeClr val="lt1"/>
                </a:solidFill>
                <a:latin typeface="Calibri"/>
                <a:ea typeface="Calibri"/>
                <a:cs typeface="Calibri"/>
                <a:sym typeface="Calibri"/>
              </a:rPr>
            </a:br>
            <a:r>
              <a:rPr lang="en-US" b="0" i="0" u="none" strike="noStrike" cap="none" dirty="0">
                <a:solidFill>
                  <a:schemeClr val="lt1"/>
                </a:solidFill>
                <a:latin typeface="Calibri"/>
                <a:ea typeface="Calibri"/>
                <a:cs typeface="Calibri"/>
                <a:sym typeface="Calibri"/>
              </a:rPr>
              <a:t>Validation Data: </a:t>
            </a:r>
            <a:r>
              <a:rPr lang="en-US" b="1" i="0" u="none" strike="noStrike" cap="none" dirty="0">
                <a:solidFill>
                  <a:schemeClr val="lt1"/>
                </a:solidFill>
                <a:latin typeface="Calibri"/>
                <a:ea typeface="Calibri"/>
                <a:cs typeface="Calibri"/>
                <a:sym typeface="Calibri"/>
              </a:rPr>
              <a:t>41.26%</a:t>
            </a:r>
            <a:br>
              <a:rPr lang="en-US" b="0" i="0" u="none" strike="noStrike" cap="none" dirty="0">
                <a:solidFill>
                  <a:schemeClr val="lt1"/>
                </a:solidFill>
                <a:latin typeface="Calibri"/>
                <a:ea typeface="Calibri"/>
                <a:cs typeface="Calibri"/>
                <a:sym typeface="Calibri"/>
              </a:rPr>
            </a:br>
            <a:r>
              <a:rPr lang="en-US" b="0" i="0" u="none" strike="noStrike" cap="none" dirty="0">
                <a:solidFill>
                  <a:schemeClr val="lt1"/>
                </a:solidFill>
                <a:latin typeface="Calibri"/>
                <a:ea typeface="Calibri"/>
                <a:cs typeface="Calibri"/>
                <a:sym typeface="Calibri"/>
              </a:rPr>
              <a:t>Train Data: </a:t>
            </a:r>
            <a:r>
              <a:rPr lang="en-US" b="1" i="0" u="none" strike="noStrike" cap="none" dirty="0">
                <a:solidFill>
                  <a:schemeClr val="lt1"/>
                </a:solidFill>
                <a:latin typeface="Calibri"/>
                <a:ea typeface="Calibri"/>
                <a:cs typeface="Calibri"/>
                <a:sym typeface="Calibri"/>
              </a:rPr>
              <a:t>40.02%</a:t>
            </a:r>
            <a:br>
              <a:rPr lang="en-US" b="0" i="0" u="none" strike="noStrike" cap="none" dirty="0">
                <a:solidFill>
                  <a:schemeClr val="lt1"/>
                </a:solidFill>
                <a:latin typeface="Calibri"/>
                <a:ea typeface="Calibri"/>
                <a:cs typeface="Calibri"/>
                <a:sym typeface="Calibri"/>
              </a:rPr>
            </a:br>
            <a:endParaRPr b="0" i="0" u="none" strike="noStrike" cap="none" dirty="0">
              <a:solidFill>
                <a:schemeClr val="lt1"/>
              </a:solidFill>
              <a:latin typeface="Calibri"/>
              <a:ea typeface="Calibri"/>
              <a:cs typeface="Calibri"/>
              <a:sym typeface="Calibri"/>
            </a:endParaRPr>
          </a:p>
        </p:txBody>
      </p:sp>
      <p:sp>
        <p:nvSpPr>
          <p:cNvPr id="13" name="Google Shape;245;g165f179ad96_0_9">
            <a:extLst>
              <a:ext uri="{FF2B5EF4-FFF2-40B4-BE49-F238E27FC236}">
                <a16:creationId xmlns:a16="http://schemas.microsoft.com/office/drawing/2014/main" id="{9EE79E7D-BF98-41C0-BBA8-10CB731312B5}"/>
              </a:ext>
            </a:extLst>
          </p:cNvPr>
          <p:cNvSpPr txBox="1"/>
          <p:nvPr/>
        </p:nvSpPr>
        <p:spPr>
          <a:xfrm>
            <a:off x="408225" y="565681"/>
            <a:ext cx="3817200" cy="12618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b="1" i="0" u="none" strike="noStrike" cap="none" dirty="0">
                <a:solidFill>
                  <a:schemeClr val="lt1"/>
                </a:solidFill>
                <a:latin typeface="Calibri"/>
                <a:ea typeface="Calibri"/>
                <a:cs typeface="Calibri"/>
                <a:sym typeface="Calibri"/>
              </a:rPr>
              <a:t>Data Used</a:t>
            </a:r>
            <a:r>
              <a:rPr lang="en-US" b="0" i="0" u="none" strike="noStrike" cap="none" dirty="0">
                <a:solidFill>
                  <a:schemeClr val="lt1"/>
                </a:solidFill>
                <a:latin typeface="Calibri"/>
                <a:ea typeface="Calibri"/>
                <a:cs typeface="Calibri"/>
                <a:sym typeface="Calibri"/>
              </a:rPr>
              <a:t>:</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Dictionary</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Train data</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Validation data </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Test data</a:t>
            </a:r>
            <a:endParaRPr b="0" i="0" u="none" strike="noStrike" cap="none" dirty="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B2E96A3-5459-4657-B31B-79D1B8CD87E5}"/>
              </a:ext>
            </a:extLst>
          </p:cNvPr>
          <p:cNvSpPr txBox="1"/>
          <p:nvPr/>
        </p:nvSpPr>
        <p:spPr>
          <a:xfrm>
            <a:off x="0" y="3900040"/>
            <a:ext cx="5762625" cy="738664"/>
          </a:xfrm>
          <a:prstGeom prst="rect">
            <a:avLst/>
          </a:prstGeom>
          <a:noFill/>
        </p:spPr>
        <p:txBody>
          <a:bodyPr wrap="square" rtlCol="0">
            <a:spAutoFit/>
          </a:bodyPr>
          <a:lstStyle/>
          <a:p>
            <a:pPr marL="457200" indent="-323850">
              <a:buClr>
                <a:schemeClr val="lt1"/>
              </a:buClr>
              <a:buSzPts val="1500"/>
              <a:buFont typeface="Calibri"/>
              <a:buChar char="●"/>
            </a:pPr>
            <a:r>
              <a:rPr lang="en-US" b="1" dirty="0">
                <a:solidFill>
                  <a:schemeClr val="lt1"/>
                </a:solidFill>
                <a:latin typeface="Calibri"/>
                <a:cs typeface="Calibri"/>
                <a:sym typeface="Calibri"/>
              </a:rPr>
              <a:t>Step 4: </a:t>
            </a:r>
            <a:r>
              <a:rPr lang="en-US" dirty="0">
                <a:solidFill>
                  <a:schemeClr val="lt1"/>
                </a:solidFill>
                <a:latin typeface="Calibri"/>
                <a:cs typeface="Calibri"/>
                <a:sym typeface="Calibri"/>
              </a:rPr>
              <a:t>To build model on Original </a:t>
            </a:r>
            <a:r>
              <a:rPr lang="en-US" dirty="0" err="1">
                <a:solidFill>
                  <a:schemeClr val="lt1"/>
                </a:solidFill>
                <a:latin typeface="Calibri"/>
                <a:cs typeface="Calibri"/>
                <a:sym typeface="Calibri"/>
              </a:rPr>
              <a:t>Lesk</a:t>
            </a:r>
            <a:r>
              <a:rPr lang="en-US" dirty="0">
                <a:solidFill>
                  <a:schemeClr val="lt1"/>
                </a:solidFill>
                <a:latin typeface="Calibri"/>
                <a:cs typeface="Calibri"/>
                <a:sym typeface="Calibri"/>
              </a:rPr>
              <a:t> algorithm, we derive the following: </a:t>
            </a:r>
          </a:p>
          <a:p>
            <a:pPr marL="133350" lvl="2">
              <a:buClr>
                <a:schemeClr val="lt1"/>
              </a:buClr>
              <a:buSzPts val="1500"/>
            </a:pPr>
            <a:endParaRPr lang="en-US" dirty="0">
              <a:solidFill>
                <a:schemeClr val="lt1"/>
              </a:solidFill>
              <a:latin typeface="Calibri"/>
              <a:cs typeface="Calibri"/>
            </a:endParaRPr>
          </a:p>
        </p:txBody>
      </p:sp>
      <p:sp>
        <p:nvSpPr>
          <p:cNvPr id="17" name="TextBox 16">
            <a:extLst>
              <a:ext uri="{FF2B5EF4-FFF2-40B4-BE49-F238E27FC236}">
                <a16:creationId xmlns:a16="http://schemas.microsoft.com/office/drawing/2014/main" id="{E039EBE5-8111-4CA3-8A24-D10BF872F7C9}"/>
              </a:ext>
            </a:extLst>
          </p:cNvPr>
          <p:cNvSpPr txBox="1"/>
          <p:nvPr/>
        </p:nvSpPr>
        <p:spPr>
          <a:xfrm>
            <a:off x="521493" y="4501196"/>
            <a:ext cx="5241131" cy="523220"/>
          </a:xfrm>
          <a:prstGeom prst="rect">
            <a:avLst/>
          </a:prstGeom>
          <a:noFill/>
        </p:spPr>
        <p:txBody>
          <a:bodyPr wrap="square">
            <a:spAutoFit/>
          </a:bodyPr>
          <a:lstStyle/>
          <a:p>
            <a:pPr marL="457200" indent="-323850">
              <a:buClr>
                <a:schemeClr val="lt1"/>
              </a:buClr>
              <a:buSzPts val="1500"/>
              <a:buFont typeface="Courier New" panose="02070309020205020404" pitchFamily="49" charset="0"/>
              <a:buChar char="o"/>
            </a:pPr>
            <a:r>
              <a:rPr lang="en-US" b="1" u="sng" dirty="0">
                <a:solidFill>
                  <a:schemeClr val="lt1"/>
                </a:solidFill>
                <a:latin typeface="Calibri"/>
                <a:cs typeface="Calibri"/>
                <a:sym typeface="Calibri"/>
              </a:rPr>
              <a:t>Target Sense: </a:t>
            </a:r>
            <a:r>
              <a:rPr lang="en-US" dirty="0">
                <a:solidFill>
                  <a:schemeClr val="lt1"/>
                </a:solidFill>
                <a:latin typeface="Calibri"/>
                <a:cs typeface="Calibri"/>
                <a:sym typeface="Calibri"/>
              </a:rPr>
              <a:t>senses of the target words from the dictionary given, lemmatize them</a:t>
            </a:r>
            <a:endParaRPr lang="en-US" dirty="0">
              <a:solidFill>
                <a:schemeClr val="lt1"/>
              </a:solidFill>
              <a:latin typeface="Calibri"/>
              <a:cs typeface="Calibri"/>
            </a:endParaRPr>
          </a:p>
        </p:txBody>
      </p:sp>
      <p:sp>
        <p:nvSpPr>
          <p:cNvPr id="19" name="TextBox 18">
            <a:extLst>
              <a:ext uri="{FF2B5EF4-FFF2-40B4-BE49-F238E27FC236}">
                <a16:creationId xmlns:a16="http://schemas.microsoft.com/office/drawing/2014/main" id="{4697FD68-43C8-4246-845D-4A18188B510C}"/>
              </a:ext>
            </a:extLst>
          </p:cNvPr>
          <p:cNvSpPr txBox="1"/>
          <p:nvPr/>
        </p:nvSpPr>
        <p:spPr>
          <a:xfrm>
            <a:off x="521493" y="5189872"/>
            <a:ext cx="5241131" cy="523220"/>
          </a:xfrm>
          <a:prstGeom prst="rect">
            <a:avLst/>
          </a:prstGeom>
          <a:noFill/>
        </p:spPr>
        <p:txBody>
          <a:bodyPr wrap="square">
            <a:spAutoFit/>
          </a:bodyPr>
          <a:lstStyle/>
          <a:p>
            <a:pPr marL="457200" indent="-323850">
              <a:buClr>
                <a:schemeClr val="lt1"/>
              </a:buClr>
              <a:buSzPts val="1500"/>
              <a:buFont typeface="Courier New" panose="02070309020205020404" pitchFamily="49" charset="0"/>
              <a:buChar char="o"/>
            </a:pPr>
            <a:r>
              <a:rPr lang="en-US" b="1" u="sng" dirty="0">
                <a:solidFill>
                  <a:schemeClr val="lt1"/>
                </a:solidFill>
                <a:latin typeface="Calibri"/>
                <a:cs typeface="Calibri"/>
                <a:sym typeface="Calibri"/>
              </a:rPr>
              <a:t>Context Words: </a:t>
            </a:r>
            <a:r>
              <a:rPr lang="en-US" dirty="0">
                <a:solidFill>
                  <a:schemeClr val="lt1"/>
                </a:solidFill>
                <a:latin typeface="Calibri"/>
                <a:cs typeface="Calibri"/>
                <a:sym typeface="Calibri"/>
              </a:rPr>
              <a:t>these are all words from given sentence apart from </a:t>
            </a:r>
            <a:r>
              <a:rPr lang="en-US" dirty="0" err="1">
                <a:solidFill>
                  <a:schemeClr val="lt1"/>
                </a:solidFill>
                <a:latin typeface="Calibri"/>
                <a:cs typeface="Calibri"/>
                <a:sym typeface="Calibri"/>
              </a:rPr>
              <a:t>stopwords</a:t>
            </a:r>
            <a:r>
              <a:rPr lang="en-US" dirty="0">
                <a:solidFill>
                  <a:schemeClr val="lt1"/>
                </a:solidFill>
                <a:latin typeface="Calibri"/>
                <a:cs typeface="Calibri"/>
                <a:sym typeface="Calibri"/>
              </a:rPr>
              <a:t> and the target word itself, lemmatize them</a:t>
            </a:r>
            <a:endParaRPr lang="en-US" dirty="0">
              <a:solidFill>
                <a:schemeClr val="lt1"/>
              </a:solidFill>
              <a:latin typeface="Calibri"/>
              <a:cs typeface="Calibri"/>
            </a:endParaRPr>
          </a:p>
        </p:txBody>
      </p:sp>
      <p:sp>
        <p:nvSpPr>
          <p:cNvPr id="21" name="TextBox 20">
            <a:extLst>
              <a:ext uri="{FF2B5EF4-FFF2-40B4-BE49-F238E27FC236}">
                <a16:creationId xmlns:a16="http://schemas.microsoft.com/office/drawing/2014/main" id="{8AE99EF3-322C-4A53-9886-63BAE8365DAB}"/>
              </a:ext>
            </a:extLst>
          </p:cNvPr>
          <p:cNvSpPr txBox="1"/>
          <p:nvPr/>
        </p:nvSpPr>
        <p:spPr>
          <a:xfrm>
            <a:off x="521493" y="5878548"/>
            <a:ext cx="5241131" cy="523220"/>
          </a:xfrm>
          <a:prstGeom prst="rect">
            <a:avLst/>
          </a:prstGeom>
          <a:noFill/>
        </p:spPr>
        <p:txBody>
          <a:bodyPr wrap="square">
            <a:spAutoFit/>
          </a:bodyPr>
          <a:lstStyle/>
          <a:p>
            <a:pPr marL="457200" indent="-323850">
              <a:buClr>
                <a:schemeClr val="lt1"/>
              </a:buClr>
              <a:buSzPts val="1500"/>
              <a:buFont typeface="Courier New" panose="02070309020205020404" pitchFamily="49" charset="0"/>
              <a:buChar char="o"/>
            </a:pPr>
            <a:r>
              <a:rPr lang="en-US" b="1" u="sng" dirty="0">
                <a:solidFill>
                  <a:schemeClr val="lt1"/>
                </a:solidFill>
                <a:latin typeface="Calibri"/>
                <a:cs typeface="Calibri"/>
                <a:sym typeface="Calibri"/>
              </a:rPr>
              <a:t>Context Sense: </a:t>
            </a:r>
            <a:r>
              <a:rPr lang="en-US" dirty="0">
                <a:solidFill>
                  <a:schemeClr val="lt1"/>
                </a:solidFill>
                <a:latin typeface="Calibri"/>
                <a:cs typeface="Calibri"/>
                <a:sym typeface="Calibri"/>
              </a:rPr>
              <a:t>Sense of each lemmatized context word is generated, lemmatize them</a:t>
            </a:r>
            <a:endParaRPr lang="en-US" dirty="0">
              <a:solidFill>
                <a:schemeClr val="lt1"/>
              </a:solidFill>
              <a:latin typeface="Calibri"/>
              <a:cs typeface="Calibri"/>
            </a:endParaRPr>
          </a:p>
        </p:txBody>
      </p:sp>
      <p:sp>
        <p:nvSpPr>
          <p:cNvPr id="25" name="TextBox 24">
            <a:extLst>
              <a:ext uri="{FF2B5EF4-FFF2-40B4-BE49-F238E27FC236}">
                <a16:creationId xmlns:a16="http://schemas.microsoft.com/office/drawing/2014/main" id="{FD942AEE-500B-4C65-B73D-294324F7690F}"/>
              </a:ext>
            </a:extLst>
          </p:cNvPr>
          <p:cNvSpPr txBox="1"/>
          <p:nvPr/>
        </p:nvSpPr>
        <p:spPr>
          <a:xfrm>
            <a:off x="5909177" y="2931747"/>
            <a:ext cx="6080348" cy="738664"/>
          </a:xfrm>
          <a:prstGeom prst="rect">
            <a:avLst/>
          </a:prstGeom>
          <a:noFill/>
        </p:spPr>
        <p:txBody>
          <a:bodyPr wrap="square">
            <a:spAutoFit/>
          </a:bodyPr>
          <a:lstStyle/>
          <a:p>
            <a:pPr marL="457200" indent="-323850">
              <a:buClr>
                <a:schemeClr val="lt1"/>
              </a:buClr>
              <a:buSzPts val="1500"/>
              <a:buFont typeface="Courier New" panose="02070309020205020404" pitchFamily="49" charset="0"/>
              <a:buChar char="o"/>
            </a:pPr>
            <a:r>
              <a:rPr lang="en-US" b="1" u="sng" dirty="0">
                <a:solidFill>
                  <a:schemeClr val="lt1"/>
                </a:solidFill>
                <a:latin typeface="Calibri"/>
                <a:cs typeface="Calibri"/>
                <a:sym typeface="Calibri"/>
              </a:rPr>
              <a:t>Consecutive word score: </a:t>
            </a:r>
            <a:r>
              <a:rPr lang="en-US" dirty="0">
                <a:solidFill>
                  <a:schemeClr val="lt1"/>
                </a:solidFill>
                <a:latin typeface="Calibri"/>
                <a:cs typeface="Calibri"/>
                <a:sym typeface="Calibri"/>
              </a:rPr>
              <a:t> Bigrams for the target and context sense are generated and the overlapping words are counted.  This count is added twice to the single word score to give higher weightage. </a:t>
            </a:r>
            <a:endParaRPr lang="en-US" dirty="0">
              <a:solidFill>
                <a:schemeClr val="lt1"/>
              </a:solidFill>
              <a:latin typeface="Calibri"/>
              <a:cs typeface="Calibri"/>
            </a:endParaRPr>
          </a:p>
        </p:txBody>
      </p:sp>
      <p:sp>
        <p:nvSpPr>
          <p:cNvPr id="26" name="Google Shape;258;g166ef6ecfa6_0_13">
            <a:extLst>
              <a:ext uri="{FF2B5EF4-FFF2-40B4-BE49-F238E27FC236}">
                <a16:creationId xmlns:a16="http://schemas.microsoft.com/office/drawing/2014/main" id="{D50CC701-480B-4D0A-93CB-46143517EA66}"/>
              </a:ext>
            </a:extLst>
          </p:cNvPr>
          <p:cNvSpPr txBox="1"/>
          <p:nvPr/>
        </p:nvSpPr>
        <p:spPr>
          <a:xfrm>
            <a:off x="5762624" y="3710663"/>
            <a:ext cx="5934075" cy="615523"/>
          </a:xfrm>
          <a:prstGeom prst="rect">
            <a:avLst/>
          </a:prstGeom>
          <a:noFill/>
          <a:ln>
            <a:noFill/>
          </a:ln>
        </p:spPr>
        <p:txBody>
          <a:bodyPr spcFirstLastPara="1" wrap="square" lIns="91425" tIns="91425" rIns="91425" bIns="91425" anchor="t" anchorCtr="0">
            <a:spAutoFit/>
          </a:bodyPr>
          <a:lstStyle/>
          <a:p>
            <a:pPr marL="457200" lvl="0" indent="-323850">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a:t>
            </a:r>
            <a:r>
              <a:rPr lang="en-US" b="1" dirty="0">
                <a:solidFill>
                  <a:schemeClr val="lt1"/>
                </a:solidFill>
                <a:latin typeface="Calibri"/>
                <a:cs typeface="Calibri"/>
                <a:sym typeface="Calibri"/>
              </a:rPr>
              <a:t>5: </a:t>
            </a:r>
            <a:r>
              <a:rPr lang="en-US" dirty="0">
                <a:solidFill>
                  <a:schemeClr val="lt1"/>
                </a:solidFill>
                <a:latin typeface="Calibri"/>
                <a:cs typeface="Calibri"/>
                <a:sym typeface="Calibri"/>
              </a:rPr>
              <a:t>The scores are computed for each sense ID and the sense ID with maximum score is taken as the predicted sense ID.</a:t>
            </a:r>
            <a:endParaRPr i="0" u="none" strike="noStrike" cap="none" dirty="0">
              <a:solidFill>
                <a:schemeClr val="lt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E15C8A62-2B62-48AA-8572-403A4C844364}"/>
              </a:ext>
            </a:extLst>
          </p:cNvPr>
          <p:cNvSpPr/>
          <p:nvPr/>
        </p:nvSpPr>
        <p:spPr>
          <a:xfrm>
            <a:off x="6096000" y="334863"/>
            <a:ext cx="5766075" cy="1631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just" rtl="0">
              <a:lnSpc>
                <a:spcPct val="100000"/>
              </a:lnSpc>
              <a:spcBef>
                <a:spcPts val="0"/>
              </a:spcBef>
              <a:spcAft>
                <a:spcPts val="0"/>
              </a:spcAft>
              <a:buClr>
                <a:srgbClr val="000000"/>
              </a:buClr>
              <a:buSzPts val="1500"/>
              <a:buFont typeface="Arial"/>
              <a:buNone/>
            </a:pPr>
            <a:r>
              <a:rPr lang="en-US" b="0" i="1" u="none" strike="noStrike" cap="none" dirty="0">
                <a:solidFill>
                  <a:schemeClr val="lt1"/>
                </a:solidFill>
                <a:latin typeface="Calibri"/>
                <a:ea typeface="Calibri"/>
                <a:cs typeface="Calibri"/>
                <a:sym typeface="Calibri"/>
              </a:rPr>
              <a:t>Lemmatization is used to increase matching of the meanings of words for better accuracy.</a:t>
            </a:r>
          </a:p>
          <a:p>
            <a:pPr marL="0" marR="0" lvl="0" indent="0" algn="just" rtl="0">
              <a:lnSpc>
                <a:spcPct val="100000"/>
              </a:lnSpc>
              <a:spcBef>
                <a:spcPts val="0"/>
              </a:spcBef>
              <a:spcAft>
                <a:spcPts val="0"/>
              </a:spcAft>
              <a:buClr>
                <a:srgbClr val="000000"/>
              </a:buClr>
              <a:buSzPts val="1500"/>
              <a:buFont typeface="Arial"/>
              <a:buNone/>
            </a:pPr>
            <a:endParaRPr lang="en-US" b="0" i="1" u="none" strike="noStrike" cap="none" dirty="0">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500"/>
              <a:buFont typeface="Arial"/>
              <a:buNone/>
            </a:pPr>
            <a:r>
              <a:rPr lang="en-US" b="0" i="1" u="none" strike="noStrike" cap="none" dirty="0">
                <a:solidFill>
                  <a:schemeClr val="lt1"/>
                </a:solidFill>
                <a:latin typeface="Calibri"/>
                <a:ea typeface="Calibri"/>
                <a:cs typeface="Calibri"/>
                <a:sym typeface="Calibri"/>
              </a:rPr>
              <a:t>Metric used for trial to increase matching: BIGRAMS</a:t>
            </a:r>
          </a:p>
          <a:p>
            <a:pPr marL="0" marR="0" lvl="0" indent="0" algn="just" rtl="0">
              <a:lnSpc>
                <a:spcPct val="100000"/>
              </a:lnSpc>
              <a:spcBef>
                <a:spcPts val="0"/>
              </a:spcBef>
              <a:spcAft>
                <a:spcPts val="0"/>
              </a:spcAft>
              <a:buClr>
                <a:srgbClr val="000000"/>
              </a:buClr>
              <a:buSzPts val="1500"/>
              <a:buFont typeface="Arial"/>
              <a:buNone/>
            </a:pPr>
            <a:r>
              <a:rPr lang="en-US" b="0" i="1" u="none" strike="noStrike" cap="none" dirty="0">
                <a:solidFill>
                  <a:schemeClr val="lt1"/>
                </a:solidFill>
                <a:latin typeface="Calibri"/>
                <a:ea typeface="Calibri"/>
                <a:cs typeface="Calibri"/>
                <a:sym typeface="Calibri"/>
              </a:rPr>
              <a:t>We tried calculating the score of overlaps by adding the intersection score of the (target +  context) senses calculated before and twice the score of bigram context score.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P spid="257" grpId="0"/>
      <p:bldP spid="258" grpId="0"/>
      <p:bldP spid="259" grpId="0"/>
      <p:bldP spid="264" grpId="0"/>
      <p:bldP spid="265" grpId="0"/>
      <p:bldP spid="13" grpId="0"/>
      <p:bldP spid="2" grpId="0"/>
      <p:bldP spid="17" grpId="0"/>
      <p:bldP spid="19" grpId="0"/>
      <p:bldP spid="21" grpId="0"/>
      <p:bldP spid="25" grpId="0"/>
      <p:bldP spid="26"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8"/>
          <p:cNvSpPr txBox="1"/>
          <p:nvPr/>
        </p:nvSpPr>
        <p:spPr>
          <a:xfrm>
            <a:off x="408224" y="89623"/>
            <a:ext cx="271901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sng" strike="noStrike" cap="none" dirty="0">
                <a:solidFill>
                  <a:schemeClr val="lt1"/>
                </a:solidFill>
                <a:latin typeface="Calibri"/>
                <a:ea typeface="Calibri"/>
                <a:cs typeface="Calibri"/>
                <a:sym typeface="Calibri"/>
              </a:rPr>
              <a:t>Corpus </a:t>
            </a:r>
            <a:r>
              <a:rPr lang="en-US" sz="1800" b="1" i="0" u="sng" strike="noStrike" cap="none" dirty="0" err="1">
                <a:solidFill>
                  <a:schemeClr val="lt1"/>
                </a:solidFill>
                <a:latin typeface="Calibri"/>
                <a:ea typeface="Calibri"/>
                <a:cs typeface="Calibri"/>
                <a:sym typeface="Calibri"/>
              </a:rPr>
              <a:t>Lesk</a:t>
            </a:r>
            <a:r>
              <a:rPr lang="en-US" sz="1800" b="1" i="0" u="sng" strike="noStrike" cap="none" dirty="0">
                <a:solidFill>
                  <a:schemeClr val="lt1"/>
                </a:solidFill>
                <a:latin typeface="Calibri"/>
                <a:ea typeface="Calibri"/>
                <a:cs typeface="Calibri"/>
                <a:sym typeface="Calibri"/>
              </a:rPr>
              <a:t> Algorithm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 name="Google Shape;245;g165f179ad96_0_9">
            <a:extLst>
              <a:ext uri="{FF2B5EF4-FFF2-40B4-BE49-F238E27FC236}">
                <a16:creationId xmlns:a16="http://schemas.microsoft.com/office/drawing/2014/main" id="{15E80AEA-9490-4115-85A3-0B3E95B2E026}"/>
              </a:ext>
            </a:extLst>
          </p:cNvPr>
          <p:cNvSpPr txBox="1"/>
          <p:nvPr/>
        </p:nvSpPr>
        <p:spPr>
          <a:xfrm>
            <a:off x="408224" y="531523"/>
            <a:ext cx="3817200" cy="12618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b="1" i="0" u="none" strike="noStrike" cap="none" dirty="0">
                <a:solidFill>
                  <a:schemeClr val="lt1"/>
                </a:solidFill>
                <a:latin typeface="Calibri"/>
                <a:ea typeface="Calibri"/>
                <a:cs typeface="Calibri"/>
                <a:sym typeface="Calibri"/>
              </a:rPr>
              <a:t>Data Used</a:t>
            </a:r>
            <a:r>
              <a:rPr lang="en-US" b="0" i="0" u="none" strike="noStrike" cap="none" dirty="0">
                <a:solidFill>
                  <a:schemeClr val="lt1"/>
                </a:solidFill>
                <a:latin typeface="Calibri"/>
                <a:ea typeface="Calibri"/>
                <a:cs typeface="Calibri"/>
                <a:sym typeface="Calibri"/>
              </a:rPr>
              <a:t>:</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Dictionary</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Train data</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Validation data </a:t>
            </a:r>
            <a:endParaRPr b="0" i="0" u="none" strike="noStrike" cap="none" dirty="0">
              <a:solidFill>
                <a:schemeClr val="lt1"/>
              </a:solidFill>
              <a:latin typeface="Calibri"/>
              <a:ea typeface="Calibri"/>
              <a:cs typeface="Calibri"/>
              <a:sym typeface="Calibri"/>
            </a:endParaRPr>
          </a:p>
          <a:p>
            <a:pPr marL="457200" marR="0" lvl="0" indent="-323850" algn="l" rtl="0">
              <a:lnSpc>
                <a:spcPct val="100000"/>
              </a:lnSpc>
              <a:spcBef>
                <a:spcPts val="0"/>
              </a:spcBef>
              <a:spcAft>
                <a:spcPts val="0"/>
              </a:spcAft>
              <a:buClr>
                <a:schemeClr val="lt1"/>
              </a:buClr>
              <a:buSzPts val="1500"/>
              <a:buFont typeface="Calibri"/>
              <a:buChar char="-"/>
            </a:pPr>
            <a:r>
              <a:rPr lang="en-US" b="0" i="0" u="none" strike="noStrike" cap="none" dirty="0">
                <a:solidFill>
                  <a:schemeClr val="lt1"/>
                </a:solidFill>
                <a:latin typeface="Calibri"/>
                <a:ea typeface="Calibri"/>
                <a:cs typeface="Calibri"/>
                <a:sym typeface="Calibri"/>
              </a:rPr>
              <a:t>Test data</a:t>
            </a:r>
            <a:endParaRPr b="0" i="0" u="none" strike="noStrike" cap="none" dirty="0">
              <a:solidFill>
                <a:schemeClr val="lt1"/>
              </a:solidFill>
              <a:latin typeface="Calibri"/>
              <a:ea typeface="Calibri"/>
              <a:cs typeface="Calibri"/>
              <a:sym typeface="Calibri"/>
            </a:endParaRPr>
          </a:p>
        </p:txBody>
      </p:sp>
      <p:sp>
        <p:nvSpPr>
          <p:cNvPr id="5" name="Google Shape;258;g166ef6ecfa6_0_13">
            <a:extLst>
              <a:ext uri="{FF2B5EF4-FFF2-40B4-BE49-F238E27FC236}">
                <a16:creationId xmlns:a16="http://schemas.microsoft.com/office/drawing/2014/main" id="{3E8B172D-DDAA-48F1-B6A6-3FC77F10BA5F}"/>
              </a:ext>
            </a:extLst>
          </p:cNvPr>
          <p:cNvSpPr txBox="1"/>
          <p:nvPr/>
        </p:nvSpPr>
        <p:spPr>
          <a:xfrm>
            <a:off x="408223" y="2540700"/>
            <a:ext cx="5934075" cy="615523"/>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2: </a:t>
            </a:r>
            <a:r>
              <a:rPr lang="en-US" i="0" u="none" strike="noStrike" cap="none" dirty="0">
                <a:solidFill>
                  <a:schemeClr val="lt1"/>
                </a:solidFill>
                <a:latin typeface="Calibri"/>
                <a:ea typeface="Calibri"/>
                <a:cs typeface="Calibri"/>
                <a:sym typeface="Calibri"/>
              </a:rPr>
              <a:t>Repeated the first three steps same as Simple </a:t>
            </a:r>
            <a:r>
              <a:rPr lang="en-US" i="0" u="none" strike="noStrike" cap="none" dirty="0" err="1">
                <a:solidFill>
                  <a:schemeClr val="lt1"/>
                </a:solidFill>
                <a:latin typeface="Calibri"/>
                <a:ea typeface="Calibri"/>
                <a:cs typeface="Calibri"/>
                <a:sym typeface="Calibri"/>
              </a:rPr>
              <a:t>Lesk</a:t>
            </a:r>
            <a:r>
              <a:rPr lang="en-US" i="0" u="none" strike="noStrike" cap="none" dirty="0">
                <a:solidFill>
                  <a:schemeClr val="lt1"/>
                </a:solidFill>
                <a:latin typeface="Calibri"/>
                <a:ea typeface="Calibri"/>
                <a:cs typeface="Calibri"/>
                <a:sym typeface="Calibri"/>
              </a:rPr>
              <a:t>: splitting, cleansing and POS and lemmas of test sentences</a:t>
            </a:r>
            <a:r>
              <a:rPr lang="en-US" b="1" i="0" u="none" strike="noStrike" cap="none" dirty="0">
                <a:solidFill>
                  <a:schemeClr val="lt1"/>
                </a:solidFill>
                <a:latin typeface="Calibri"/>
                <a:ea typeface="Calibri"/>
                <a:cs typeface="Calibri"/>
                <a:sym typeface="Calibri"/>
              </a:rPr>
              <a:t> </a:t>
            </a:r>
            <a:endParaRPr b="0" i="0" u="none" strike="noStrike" cap="none" dirty="0">
              <a:solidFill>
                <a:schemeClr val="lt1"/>
              </a:solidFill>
              <a:latin typeface="Calibri"/>
              <a:ea typeface="Calibri"/>
              <a:cs typeface="Calibri"/>
              <a:sym typeface="Calibri"/>
            </a:endParaRPr>
          </a:p>
        </p:txBody>
      </p:sp>
      <p:sp>
        <p:nvSpPr>
          <p:cNvPr id="7" name="TextBox 6">
            <a:extLst>
              <a:ext uri="{FF2B5EF4-FFF2-40B4-BE49-F238E27FC236}">
                <a16:creationId xmlns:a16="http://schemas.microsoft.com/office/drawing/2014/main" id="{8F35A3CA-7CF1-41DC-8C9F-1A0A286D8673}"/>
              </a:ext>
            </a:extLst>
          </p:cNvPr>
          <p:cNvSpPr txBox="1"/>
          <p:nvPr/>
        </p:nvSpPr>
        <p:spPr>
          <a:xfrm>
            <a:off x="408223" y="1929339"/>
            <a:ext cx="6383101" cy="523220"/>
          </a:xfrm>
          <a:prstGeom prst="rect">
            <a:avLst/>
          </a:prstGeom>
          <a:noFill/>
        </p:spPr>
        <p:txBody>
          <a:bodyPr wrap="square">
            <a:spAutoFit/>
          </a:bodyPr>
          <a:lstStyle/>
          <a:p>
            <a:pPr marL="457200" indent="-323850">
              <a:buClr>
                <a:schemeClr val="lt1"/>
              </a:buClr>
              <a:buSzPts val="1500"/>
              <a:buFont typeface="Calibri"/>
              <a:buChar char="●"/>
            </a:pPr>
            <a:r>
              <a:rPr lang="en-US" b="1" dirty="0">
                <a:solidFill>
                  <a:schemeClr val="lt1"/>
                </a:solidFill>
                <a:latin typeface="Calibri"/>
                <a:cs typeface="Calibri"/>
                <a:sym typeface="Calibri"/>
              </a:rPr>
              <a:t>Step 1: </a:t>
            </a:r>
            <a:r>
              <a:rPr lang="en-US" dirty="0">
                <a:solidFill>
                  <a:schemeClr val="lt1"/>
                </a:solidFill>
                <a:latin typeface="Calibri"/>
                <a:cs typeface="Calibri"/>
                <a:sym typeface="Calibri"/>
              </a:rPr>
              <a:t>We created new augmented dictionary by adding the training data sentences as examples to existing dictionary</a:t>
            </a:r>
            <a:endParaRPr lang="en-US" dirty="0">
              <a:solidFill>
                <a:schemeClr val="lt1"/>
              </a:solidFill>
              <a:latin typeface="Calibri"/>
              <a:cs typeface="Calibri"/>
            </a:endParaRPr>
          </a:p>
        </p:txBody>
      </p:sp>
      <p:sp>
        <p:nvSpPr>
          <p:cNvPr id="8" name="Google Shape;258;g166ef6ecfa6_0_13">
            <a:extLst>
              <a:ext uri="{FF2B5EF4-FFF2-40B4-BE49-F238E27FC236}">
                <a16:creationId xmlns:a16="http://schemas.microsoft.com/office/drawing/2014/main" id="{5D70E646-8553-47A2-8E53-8378DA7D4ACC}"/>
              </a:ext>
            </a:extLst>
          </p:cNvPr>
          <p:cNvSpPr txBox="1"/>
          <p:nvPr/>
        </p:nvSpPr>
        <p:spPr>
          <a:xfrm>
            <a:off x="408223" y="3244364"/>
            <a:ext cx="5934075" cy="1261854"/>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3: Corpus </a:t>
            </a:r>
            <a:r>
              <a:rPr lang="en-US" b="1" i="0" u="none" strike="noStrike" cap="none" dirty="0" err="1">
                <a:solidFill>
                  <a:schemeClr val="lt1"/>
                </a:solidFill>
                <a:latin typeface="Calibri"/>
                <a:ea typeface="Calibri"/>
                <a:cs typeface="Calibri"/>
                <a:sym typeface="Calibri"/>
              </a:rPr>
              <a:t>Lesk</a:t>
            </a:r>
            <a:r>
              <a:rPr lang="en-US" b="1" i="0" u="none" strike="noStrike" cap="none" dirty="0">
                <a:solidFill>
                  <a:schemeClr val="lt1"/>
                </a:solidFill>
                <a:latin typeface="Calibri"/>
                <a:ea typeface="Calibri"/>
                <a:cs typeface="Calibri"/>
                <a:sym typeface="Calibri"/>
              </a:rPr>
              <a:t> Model: </a:t>
            </a:r>
            <a:r>
              <a:rPr lang="en-US" dirty="0">
                <a:solidFill>
                  <a:schemeClr val="lt1"/>
                </a:solidFill>
                <a:latin typeface="Calibri"/>
                <a:ea typeface="Calibri"/>
                <a:cs typeface="Calibri"/>
                <a:sym typeface="Calibri"/>
              </a:rPr>
              <a:t>For each sense if of target word, we calculate the count of overlapping words between the target word’s gloss + examples from the new dictionary, and lemmatized words from the given test sentence for each sense of the target word. The count is taken as the score for each sense id</a:t>
            </a:r>
            <a:endParaRPr b="0" i="0" u="none" strike="noStrike" cap="none" dirty="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467B9A02-B61B-49CE-8B7C-1218CD76400E}"/>
              </a:ext>
            </a:extLst>
          </p:cNvPr>
          <p:cNvSpPr txBox="1"/>
          <p:nvPr/>
        </p:nvSpPr>
        <p:spPr>
          <a:xfrm>
            <a:off x="408222" y="5325912"/>
            <a:ext cx="2719016" cy="738664"/>
          </a:xfrm>
          <a:prstGeom prst="rect">
            <a:avLst/>
          </a:prstGeom>
          <a:noFill/>
        </p:spPr>
        <p:txBody>
          <a:bodyPr wrap="square">
            <a:spAutoFit/>
          </a:bodyPr>
          <a:lstStyle/>
          <a:p>
            <a:pPr marL="457200" lvl="0" indent="-323850" algn="l" rtl="0">
              <a:spcBef>
                <a:spcPts val="0"/>
              </a:spcBef>
              <a:spcAft>
                <a:spcPts val="0"/>
              </a:spcAft>
              <a:buClr>
                <a:schemeClr val="lt1"/>
              </a:buClr>
              <a:buSzPts val="1500"/>
              <a:buFont typeface="Calibri"/>
              <a:buChar char="●"/>
            </a:pPr>
            <a:r>
              <a:rPr lang="en-US" b="1" i="0" u="sng" strike="noStrike" cap="none" dirty="0">
                <a:solidFill>
                  <a:schemeClr val="lt1"/>
                </a:solidFill>
                <a:latin typeface="Calibri"/>
                <a:ea typeface="Calibri"/>
                <a:cs typeface="Calibri"/>
                <a:sym typeface="Calibri"/>
              </a:rPr>
              <a:t>Accuracy achieved</a:t>
            </a:r>
            <a:r>
              <a:rPr lang="en-US" dirty="0">
                <a:solidFill>
                  <a:schemeClr val="lt1"/>
                </a:solidFill>
                <a:latin typeface="Calibri"/>
                <a:ea typeface="Calibri"/>
                <a:cs typeface="Calibri"/>
                <a:sym typeface="Calibri"/>
              </a:rPr>
              <a:t>:        </a:t>
            </a:r>
            <a:r>
              <a:rPr lang="en-US" sz="1400" b="0" i="0" u="none" strike="noStrike" cap="none" dirty="0">
                <a:solidFill>
                  <a:schemeClr val="lt1"/>
                </a:solidFill>
                <a:latin typeface="Calibri"/>
                <a:ea typeface="Calibri"/>
                <a:cs typeface="Calibri"/>
                <a:sym typeface="Calibri"/>
              </a:rPr>
              <a:t>Validation Data: </a:t>
            </a:r>
            <a:r>
              <a:rPr lang="en-US" sz="1400" b="1" i="0" u="none" strike="noStrike" cap="none" dirty="0">
                <a:solidFill>
                  <a:schemeClr val="lt1"/>
                </a:solidFill>
                <a:latin typeface="Calibri"/>
                <a:ea typeface="Calibri"/>
                <a:cs typeface="Calibri"/>
                <a:sym typeface="Calibri"/>
              </a:rPr>
              <a:t>83.39%</a:t>
            </a:r>
            <a:r>
              <a:rPr lang="en-US" sz="1400" b="0" i="0" u="none" strike="noStrike" cap="none" dirty="0">
                <a:solidFill>
                  <a:schemeClr val="lt1"/>
                </a:solidFill>
                <a:latin typeface="Calibri"/>
                <a:ea typeface="Calibri"/>
                <a:cs typeface="Calibri"/>
                <a:sym typeface="Calibri"/>
              </a:rPr>
              <a:t> </a:t>
            </a:r>
          </a:p>
          <a:p>
            <a:pPr marL="133350" lvl="0" algn="l" rtl="0">
              <a:spcBef>
                <a:spcPts val="0"/>
              </a:spcBef>
              <a:spcAft>
                <a:spcPts val="0"/>
              </a:spcAft>
              <a:buClr>
                <a:schemeClr val="lt1"/>
              </a:buClr>
              <a:buSzPts val="1500"/>
            </a:pPr>
            <a:r>
              <a:rPr lang="en-US" dirty="0">
                <a:solidFill>
                  <a:schemeClr val="lt1"/>
                </a:solidFill>
                <a:latin typeface="Calibri"/>
                <a:ea typeface="Calibri"/>
                <a:cs typeface="Calibri"/>
                <a:sym typeface="Calibri"/>
              </a:rPr>
              <a:t>        </a:t>
            </a:r>
            <a:r>
              <a:rPr lang="en-US" sz="1400" b="0" i="0" u="none" strike="noStrike" cap="none" dirty="0">
                <a:solidFill>
                  <a:schemeClr val="lt1"/>
                </a:solidFill>
                <a:latin typeface="Calibri"/>
                <a:ea typeface="Calibri"/>
                <a:cs typeface="Calibri"/>
                <a:sym typeface="Calibri"/>
              </a:rPr>
              <a:t>Training Data: </a:t>
            </a:r>
            <a:r>
              <a:rPr lang="en-US" sz="1400" b="1" i="0" u="none" strike="noStrike" cap="none" dirty="0">
                <a:solidFill>
                  <a:schemeClr val="lt1"/>
                </a:solidFill>
                <a:latin typeface="Calibri"/>
                <a:ea typeface="Calibri"/>
                <a:cs typeface="Calibri"/>
                <a:sym typeface="Calibri"/>
              </a:rPr>
              <a:t>98.69%</a:t>
            </a:r>
            <a:endParaRPr lang="en-US" b="1" dirty="0"/>
          </a:p>
        </p:txBody>
      </p:sp>
      <p:sp>
        <p:nvSpPr>
          <p:cNvPr id="17" name="Google Shape;258;g166ef6ecfa6_0_13">
            <a:extLst>
              <a:ext uri="{FF2B5EF4-FFF2-40B4-BE49-F238E27FC236}">
                <a16:creationId xmlns:a16="http://schemas.microsoft.com/office/drawing/2014/main" id="{A60F6096-D220-40CD-84E2-947BA6AE545A}"/>
              </a:ext>
            </a:extLst>
          </p:cNvPr>
          <p:cNvSpPr txBox="1"/>
          <p:nvPr/>
        </p:nvSpPr>
        <p:spPr>
          <a:xfrm>
            <a:off x="408222" y="4506218"/>
            <a:ext cx="5934075" cy="615523"/>
          </a:xfrm>
          <a:prstGeom prst="rect">
            <a:avLst/>
          </a:prstGeom>
          <a:noFill/>
          <a:ln>
            <a:noFill/>
          </a:ln>
        </p:spPr>
        <p:txBody>
          <a:bodyPr spcFirstLastPara="1" wrap="square" lIns="91425" tIns="91425" rIns="91425" bIns="91425" anchor="t" anchorCtr="0">
            <a:spAutoFit/>
          </a:bodyPr>
          <a:lstStyle/>
          <a:p>
            <a:pPr marL="457200" lvl="0" indent="-323850">
              <a:buClr>
                <a:schemeClr val="lt1"/>
              </a:buClr>
              <a:buSzPts val="1500"/>
              <a:buFont typeface="Calibri"/>
              <a:buChar char="●"/>
            </a:pPr>
            <a:r>
              <a:rPr lang="en-US" b="1" i="0" u="none" strike="noStrike" cap="none" dirty="0">
                <a:solidFill>
                  <a:schemeClr val="lt1"/>
                </a:solidFill>
                <a:latin typeface="Calibri"/>
                <a:ea typeface="Calibri"/>
                <a:cs typeface="Calibri"/>
                <a:sym typeface="Calibri"/>
              </a:rPr>
              <a:t>Step 4: </a:t>
            </a:r>
            <a:r>
              <a:rPr lang="en-US" dirty="0">
                <a:solidFill>
                  <a:schemeClr val="lt1"/>
                </a:solidFill>
                <a:latin typeface="Calibri"/>
                <a:ea typeface="Calibri"/>
                <a:cs typeface="Calibri"/>
                <a:sym typeface="Calibri"/>
              </a:rPr>
              <a:t>The sense id with the maximum score is taken as the predicted sense id for the target word.</a:t>
            </a:r>
            <a:endParaRPr b="0" i="0" u="none" strike="noStrike" cap="none" dirty="0">
              <a:solidFill>
                <a:schemeClr val="lt1"/>
              </a:solidFill>
              <a:latin typeface="Calibri"/>
              <a:ea typeface="Calibri"/>
              <a:cs typeface="Calibri"/>
              <a:sym typeface="Calibri"/>
            </a:endParaRPr>
          </a:p>
        </p:txBody>
      </p:sp>
      <p:graphicFrame>
        <p:nvGraphicFramePr>
          <p:cNvPr id="13" name="Table 14">
            <a:extLst>
              <a:ext uri="{FF2B5EF4-FFF2-40B4-BE49-F238E27FC236}">
                <a16:creationId xmlns:a16="http://schemas.microsoft.com/office/drawing/2014/main" id="{8B411C70-5350-4B64-A9EA-A36954CECF4D}"/>
              </a:ext>
            </a:extLst>
          </p:cNvPr>
          <p:cNvGraphicFramePr>
            <a:graphicFrameLocks noGrp="1"/>
          </p:cNvGraphicFramePr>
          <p:nvPr>
            <p:extLst>
              <p:ext uri="{D42A27DB-BD31-4B8C-83A1-F6EECF244321}">
                <p14:modId xmlns:p14="http://schemas.microsoft.com/office/powerpoint/2010/main" val="1369365839"/>
              </p:ext>
            </p:extLst>
          </p:nvPr>
        </p:nvGraphicFramePr>
        <p:xfrm>
          <a:off x="7658100" y="1761004"/>
          <a:ext cx="3943350" cy="2137747"/>
        </p:xfrm>
        <a:graphic>
          <a:graphicData uri="http://schemas.openxmlformats.org/drawingml/2006/table">
            <a:tbl>
              <a:tblPr firstRow="1" bandRow="1">
                <a:tableStyleId>{EFF104DB-39FF-4BB3-97A0-677D8A99307C}</a:tableStyleId>
              </a:tblPr>
              <a:tblGrid>
                <a:gridCol w="2514600">
                  <a:extLst>
                    <a:ext uri="{9D8B030D-6E8A-4147-A177-3AD203B41FA5}">
                      <a16:colId xmlns:a16="http://schemas.microsoft.com/office/drawing/2014/main" val="2849522395"/>
                    </a:ext>
                  </a:extLst>
                </a:gridCol>
                <a:gridCol w="1428750">
                  <a:extLst>
                    <a:ext uri="{9D8B030D-6E8A-4147-A177-3AD203B41FA5}">
                      <a16:colId xmlns:a16="http://schemas.microsoft.com/office/drawing/2014/main" val="1700854167"/>
                    </a:ext>
                  </a:extLst>
                </a:gridCol>
              </a:tblGrid>
              <a:tr h="370840">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Calibri"/>
                          <a:cs typeface="Calibri"/>
                          <a:sym typeface="Arial"/>
                        </a:rPr>
                        <a:t>Algorithms</a:t>
                      </a:r>
                    </a:p>
                  </a:txBody>
                  <a:tcPr/>
                </a:tc>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Calibri"/>
                          <a:cs typeface="Calibri"/>
                          <a:sym typeface="Arial"/>
                        </a:rPr>
                        <a:t>Accuracy</a:t>
                      </a:r>
                    </a:p>
                  </a:txBody>
                  <a:tcPr/>
                </a:tc>
                <a:extLst>
                  <a:ext uri="{0D108BD9-81ED-4DB2-BD59-A6C34878D82A}">
                    <a16:rowId xmlns:a16="http://schemas.microsoft.com/office/drawing/2014/main" val="2727348619"/>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Baseline Model</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80.70%</a:t>
                      </a:r>
                    </a:p>
                  </a:txBody>
                  <a:tcPr/>
                </a:tc>
                <a:extLst>
                  <a:ext uri="{0D108BD9-81ED-4DB2-BD59-A6C34878D82A}">
                    <a16:rowId xmlns:a16="http://schemas.microsoft.com/office/drawing/2014/main" val="3273987473"/>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Supervised WSD (Naïve Bayes)</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81.14%</a:t>
                      </a:r>
                    </a:p>
                  </a:txBody>
                  <a:tcPr/>
                </a:tc>
                <a:extLst>
                  <a:ext uri="{0D108BD9-81ED-4DB2-BD59-A6C34878D82A}">
                    <a16:rowId xmlns:a16="http://schemas.microsoft.com/office/drawing/2014/main" val="893486923"/>
                  </a:ext>
                </a:extLst>
              </a:tr>
              <a:tr h="317351">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Simple </a:t>
                      </a:r>
                      <a:r>
                        <a:rPr lang="en-US" sz="1400" b="0" i="0" u="none" strike="noStrike" cap="none" dirty="0" err="1">
                          <a:solidFill>
                            <a:schemeClr val="lt1"/>
                          </a:solidFill>
                          <a:latin typeface="Calibri"/>
                          <a:cs typeface="Calibri"/>
                          <a:sym typeface="Arial"/>
                        </a:rPr>
                        <a:t>Lesk</a:t>
                      </a:r>
                      <a:endParaRPr lang="en-US" sz="1400" b="0" i="0" u="none" strike="noStrike" cap="none" dirty="0">
                        <a:solidFill>
                          <a:schemeClr val="lt1"/>
                        </a:solidFill>
                        <a:latin typeface="Calibri"/>
                        <a:cs typeface="Calibri"/>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ea typeface="Calibri"/>
                          <a:cs typeface="Calibri"/>
                          <a:sym typeface="Calibri"/>
                        </a:rPr>
                        <a:t>49.09%</a:t>
                      </a:r>
                      <a:endParaRPr lang="en-US" sz="1400" b="0" i="0" u="none" strike="noStrike" cap="none" dirty="0">
                        <a:solidFill>
                          <a:schemeClr val="lt1"/>
                        </a:solidFill>
                        <a:latin typeface="Calibri"/>
                        <a:cs typeface="Calibri"/>
                        <a:sym typeface="Arial"/>
                      </a:endParaRPr>
                    </a:p>
                  </a:txBody>
                  <a:tcPr/>
                </a:tc>
                <a:extLst>
                  <a:ext uri="{0D108BD9-81ED-4DB2-BD59-A6C34878D82A}">
                    <a16:rowId xmlns:a16="http://schemas.microsoft.com/office/drawing/2014/main" val="1006518041"/>
                  </a:ext>
                </a:extLst>
              </a:tr>
              <a:tr h="337036">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Original </a:t>
                      </a:r>
                      <a:r>
                        <a:rPr lang="en-US" sz="1400" b="0" i="0" u="none" strike="noStrike" cap="none" dirty="0" err="1">
                          <a:solidFill>
                            <a:schemeClr val="lt1"/>
                          </a:solidFill>
                          <a:latin typeface="Calibri"/>
                          <a:cs typeface="Calibri"/>
                          <a:sym typeface="Arial"/>
                        </a:rPr>
                        <a:t>Lesk</a:t>
                      </a:r>
                      <a:endParaRPr lang="en-US" sz="1400" b="0" i="0" u="none" strike="noStrike" cap="none" dirty="0">
                        <a:solidFill>
                          <a:schemeClr val="lt1"/>
                        </a:solidFill>
                        <a:latin typeface="Calibri"/>
                        <a:cs typeface="Calibri"/>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ea typeface="Calibri"/>
                          <a:cs typeface="Calibri"/>
                          <a:sym typeface="Calibri"/>
                        </a:rPr>
                        <a:t>41.26%</a:t>
                      </a:r>
                      <a:endParaRPr lang="en-US" sz="1400" b="0" i="0" u="none" strike="noStrike" cap="none" dirty="0">
                        <a:solidFill>
                          <a:schemeClr val="lt1"/>
                        </a:solidFill>
                        <a:latin typeface="Calibri"/>
                        <a:cs typeface="Calibri"/>
                        <a:sym typeface="Arial"/>
                      </a:endParaRPr>
                    </a:p>
                  </a:txBody>
                  <a:tcPr/>
                </a:tc>
                <a:extLst>
                  <a:ext uri="{0D108BD9-81ED-4DB2-BD59-A6C34878D82A}">
                    <a16:rowId xmlns:a16="http://schemas.microsoft.com/office/drawing/2014/main" val="3512750981"/>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cs typeface="Calibri"/>
                          <a:sym typeface="Arial"/>
                        </a:rPr>
                        <a:t>Corpus </a:t>
                      </a:r>
                      <a:r>
                        <a:rPr lang="en-US" sz="1400" b="0" i="0" u="none" strike="noStrike" cap="none" dirty="0" err="1">
                          <a:solidFill>
                            <a:schemeClr val="lt1"/>
                          </a:solidFill>
                          <a:latin typeface="Calibri"/>
                          <a:cs typeface="Calibri"/>
                          <a:sym typeface="Arial"/>
                        </a:rPr>
                        <a:t>Lesk</a:t>
                      </a:r>
                      <a:endParaRPr lang="en-US" sz="1400" b="0" i="0" u="none" strike="noStrike" cap="none" dirty="0">
                        <a:solidFill>
                          <a:schemeClr val="lt1"/>
                        </a:solidFill>
                        <a:latin typeface="Calibri"/>
                        <a:cs typeface="Calibri"/>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lt1"/>
                          </a:solidFill>
                          <a:latin typeface="Calibri"/>
                          <a:ea typeface="Calibri"/>
                          <a:cs typeface="Calibri"/>
                          <a:sym typeface="Calibri"/>
                        </a:rPr>
                        <a:t>83.39%</a:t>
                      </a:r>
                      <a:endParaRPr lang="en-US" sz="1400" b="0" i="0" u="none" strike="noStrike" cap="none" dirty="0">
                        <a:solidFill>
                          <a:schemeClr val="lt1"/>
                        </a:solidFill>
                        <a:latin typeface="Calibri"/>
                        <a:cs typeface="Calibri"/>
                        <a:sym typeface="Arial"/>
                      </a:endParaRPr>
                    </a:p>
                  </a:txBody>
                  <a:tcPr/>
                </a:tc>
                <a:extLst>
                  <a:ext uri="{0D108BD9-81ED-4DB2-BD59-A6C34878D82A}">
                    <a16:rowId xmlns:a16="http://schemas.microsoft.com/office/drawing/2014/main" val="3227490473"/>
                  </a:ext>
                </a:extLst>
              </a:tr>
            </a:tbl>
          </a:graphicData>
        </a:graphic>
      </p:graphicFrame>
      <p:sp>
        <p:nvSpPr>
          <p:cNvPr id="15" name="TextBox 14">
            <a:extLst>
              <a:ext uri="{FF2B5EF4-FFF2-40B4-BE49-F238E27FC236}">
                <a16:creationId xmlns:a16="http://schemas.microsoft.com/office/drawing/2014/main" id="{E225CEA4-8499-4AA4-A203-31A0416771EE}"/>
              </a:ext>
            </a:extLst>
          </p:cNvPr>
          <p:cNvSpPr txBox="1"/>
          <p:nvPr/>
        </p:nvSpPr>
        <p:spPr>
          <a:xfrm>
            <a:off x="7771237" y="1304364"/>
            <a:ext cx="3590926" cy="338554"/>
          </a:xfrm>
          <a:prstGeom prst="rect">
            <a:avLst/>
          </a:prstGeom>
          <a:noFill/>
        </p:spPr>
        <p:txBody>
          <a:bodyPr wrap="square" rtlCol="0">
            <a:spAutoFit/>
          </a:bodyPr>
          <a:lstStyle/>
          <a:p>
            <a:pPr algn="ctr"/>
            <a:r>
              <a:rPr lang="en-US" sz="1600" b="1" dirty="0">
                <a:solidFill>
                  <a:schemeClr val="lt1"/>
                </a:solidFill>
                <a:latin typeface="Calibri"/>
                <a:cs typeface="Calibri"/>
              </a:rPr>
              <a:t>Accuracy on Validation Data</a:t>
            </a:r>
          </a:p>
        </p:txBody>
      </p:sp>
      <p:sp>
        <p:nvSpPr>
          <p:cNvPr id="11" name="TextBox 10">
            <a:extLst>
              <a:ext uri="{FF2B5EF4-FFF2-40B4-BE49-F238E27FC236}">
                <a16:creationId xmlns:a16="http://schemas.microsoft.com/office/drawing/2014/main" id="{7DDC8EAB-08B6-4C2B-BBD5-CB9BE0752931}"/>
              </a:ext>
            </a:extLst>
          </p:cNvPr>
          <p:cNvSpPr txBox="1"/>
          <p:nvPr/>
        </p:nvSpPr>
        <p:spPr>
          <a:xfrm>
            <a:off x="7658101" y="3452475"/>
            <a:ext cx="3943350" cy="446276"/>
          </a:xfrm>
          <a:prstGeom prst="rect">
            <a:avLst/>
          </a:prstGeom>
          <a:noFill/>
          <a:ln w="28575">
            <a:solidFill>
              <a:srgbClr val="00B050"/>
            </a:solidFill>
          </a:ln>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P spid="4" grpId="0"/>
      <p:bldP spid="5" grpId="0"/>
      <p:bldP spid="7" grpId="0"/>
      <p:bldP spid="8" grpId="0"/>
      <p:bldP spid="14" grpId="0"/>
      <p:bldP spid="17" grpId="0"/>
      <p:bldP spid="15"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p:nvPr/>
        </p:nvSpPr>
        <p:spPr>
          <a:xfrm>
            <a:off x="304205" y="0"/>
            <a:ext cx="9876600" cy="3063600"/>
          </a:xfrm>
          <a:prstGeom prst="rect">
            <a:avLst/>
          </a:prstGeom>
          <a:noFill/>
          <a:ln>
            <a:noFill/>
          </a:ln>
        </p:spPr>
        <p:txBody>
          <a:bodyPr spcFirstLastPara="1" wrap="square" lIns="91425" tIns="45700" rIns="91425" bIns="45700" anchor="t" anchorCtr="0">
            <a:normAutofit/>
          </a:bodyPr>
          <a:lstStyle/>
          <a:p>
            <a:pPr marL="285750" marR="0" lvl="0" indent="-139700" algn="l" rtl="0">
              <a:lnSpc>
                <a:spcPct val="90000"/>
              </a:lnSpc>
              <a:spcBef>
                <a:spcPts val="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0" marR="0" lvl="0" indent="0" algn="l" rtl="0">
              <a:lnSpc>
                <a:spcPct val="90000"/>
              </a:lnSpc>
              <a:spcBef>
                <a:spcPts val="600"/>
              </a:spcBef>
              <a:spcAft>
                <a:spcPts val="0"/>
              </a:spcAft>
              <a:buClr>
                <a:srgbClr val="000000"/>
              </a:buClr>
              <a:buSzPts val="1800"/>
              <a:buFont typeface="Arial"/>
              <a:buNone/>
            </a:pPr>
            <a:endParaRPr sz="1800" b="1" i="0" u="sng" strike="noStrike" cap="none">
              <a:solidFill>
                <a:schemeClr val="lt1"/>
              </a:solidFill>
              <a:latin typeface="Calibri"/>
              <a:ea typeface="Calibri"/>
              <a:cs typeface="Calibri"/>
              <a:sym typeface="Calibri"/>
            </a:endParaRPr>
          </a:p>
          <a:p>
            <a:pPr marL="457200" marR="0" lvl="0" indent="-317500" algn="l" rtl="0">
              <a:lnSpc>
                <a:spcPct val="90000"/>
              </a:lnSpc>
              <a:spcBef>
                <a:spcPts val="600"/>
              </a:spcBef>
              <a:spcAft>
                <a:spcPts val="0"/>
              </a:spcAft>
              <a:buClr>
                <a:schemeClr val="lt1"/>
              </a:buClr>
              <a:buSzPts val="1400"/>
              <a:buFont typeface="Calibri"/>
              <a:buChar char="❖"/>
            </a:pPr>
            <a:r>
              <a:rPr lang="en-US" sz="1400" b="1" i="0" u="sng" strike="noStrike" cap="none">
                <a:solidFill>
                  <a:schemeClr val="lt1"/>
                </a:solidFill>
                <a:latin typeface="Calibri"/>
                <a:ea typeface="Calibri"/>
                <a:cs typeface="Calibri"/>
                <a:sym typeface="Calibri"/>
              </a:rPr>
              <a:t>Dataset</a:t>
            </a:r>
            <a:endParaRPr sz="1400" b="0" i="0" u="none" strike="noStrike" cap="none">
              <a:solidFill>
                <a:srgbClr val="000000"/>
              </a:solidFill>
              <a:latin typeface="Arial"/>
              <a:ea typeface="Arial"/>
              <a:cs typeface="Arial"/>
              <a:sym typeface="Arial"/>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34290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285750" marR="0" lvl="0" indent="-1397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a:p>
            <a:pPr marL="0" marR="0" lvl="0" indent="88900" algn="l" rtl="0">
              <a:lnSpc>
                <a:spcPct val="90000"/>
              </a:lnSpc>
              <a:spcBef>
                <a:spcPts val="600"/>
              </a:spcBef>
              <a:spcAft>
                <a:spcPts val="0"/>
              </a:spcAft>
              <a:buClr>
                <a:schemeClr val="lt1"/>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4" name="Google Shape;144;p3"/>
          <p:cNvSpPr/>
          <p:nvPr/>
        </p:nvSpPr>
        <p:spPr>
          <a:xfrm>
            <a:off x="854578" y="1458426"/>
            <a:ext cx="1555791" cy="593890"/>
          </a:xfrm>
          <a:prstGeom prst="rect">
            <a:avLst/>
          </a:prstGeom>
          <a:solidFill>
            <a:schemeClr val="dk1"/>
          </a:solidFill>
          <a:ln w="9525"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Brown Corpus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(57340 Sentences)</a:t>
            </a: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a:off x="2939170" y="624659"/>
            <a:ext cx="1073085" cy="593890"/>
          </a:xfrm>
          <a:prstGeom prst="rect">
            <a:avLst/>
          </a:prstGeom>
          <a:solidFill>
            <a:schemeClr val="dk1"/>
          </a:solidFill>
          <a:ln w="9525"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Training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(40138)</a:t>
            </a:r>
            <a:endParaRPr sz="1400" b="0" i="0" u="none" strike="noStrike" cap="none">
              <a:solidFill>
                <a:srgbClr val="000000"/>
              </a:solidFill>
              <a:latin typeface="Arial"/>
              <a:ea typeface="Arial"/>
              <a:cs typeface="Arial"/>
              <a:sym typeface="Arial"/>
            </a:endParaRPr>
          </a:p>
        </p:txBody>
      </p:sp>
      <p:sp>
        <p:nvSpPr>
          <p:cNvPr id="146" name="Google Shape;146;p3"/>
          <p:cNvSpPr/>
          <p:nvPr/>
        </p:nvSpPr>
        <p:spPr>
          <a:xfrm>
            <a:off x="2939170" y="1458425"/>
            <a:ext cx="1073085" cy="593890"/>
          </a:xfrm>
          <a:prstGeom prst="rect">
            <a:avLst/>
          </a:prstGeom>
          <a:solidFill>
            <a:schemeClr val="dk1"/>
          </a:solidFill>
          <a:ln w="9525"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(5734)</a:t>
            </a:r>
            <a:endParaRPr sz="1400" b="0" i="0" u="none" strike="noStrike" cap="none">
              <a:solidFill>
                <a:srgbClr val="000000"/>
              </a:solidFill>
              <a:latin typeface="Arial"/>
              <a:ea typeface="Arial"/>
              <a:cs typeface="Arial"/>
              <a:sym typeface="Arial"/>
            </a:endParaRPr>
          </a:p>
        </p:txBody>
      </p:sp>
      <p:sp>
        <p:nvSpPr>
          <p:cNvPr id="147" name="Google Shape;147;p3"/>
          <p:cNvSpPr/>
          <p:nvPr/>
        </p:nvSpPr>
        <p:spPr>
          <a:xfrm>
            <a:off x="2939170" y="2286509"/>
            <a:ext cx="1073086" cy="593890"/>
          </a:xfrm>
          <a:prstGeom prst="rect">
            <a:avLst/>
          </a:prstGeom>
          <a:solidFill>
            <a:schemeClr val="dk1"/>
          </a:solidFill>
          <a:ln w="9525"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Test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(11466)</a:t>
            </a:r>
            <a:endParaRPr sz="1400" b="0" i="0" u="none" strike="noStrike" cap="none">
              <a:solidFill>
                <a:srgbClr val="000000"/>
              </a:solidFill>
              <a:latin typeface="Arial"/>
              <a:ea typeface="Arial"/>
              <a:cs typeface="Arial"/>
              <a:sym typeface="Arial"/>
            </a:endParaRPr>
          </a:p>
        </p:txBody>
      </p:sp>
      <p:cxnSp>
        <p:nvCxnSpPr>
          <p:cNvPr id="148" name="Google Shape;148;p3"/>
          <p:cNvCxnSpPr>
            <a:stCxn id="144" idx="0"/>
            <a:endCxn id="145" idx="1"/>
          </p:cNvCxnSpPr>
          <p:nvPr/>
        </p:nvCxnSpPr>
        <p:spPr>
          <a:xfrm rot="-5400000">
            <a:off x="2017524" y="536676"/>
            <a:ext cx="536700" cy="1306800"/>
          </a:xfrm>
          <a:prstGeom prst="bentConnector2">
            <a:avLst/>
          </a:prstGeom>
          <a:noFill/>
          <a:ln w="9525" cap="flat" cmpd="sng">
            <a:solidFill>
              <a:srgbClr val="00786A"/>
            </a:solidFill>
            <a:prstDash val="solid"/>
            <a:round/>
            <a:headEnd type="none" w="sm" len="sm"/>
            <a:tailEnd type="triangle" w="med" len="med"/>
          </a:ln>
        </p:spPr>
      </p:cxnSp>
      <p:cxnSp>
        <p:nvCxnSpPr>
          <p:cNvPr id="149" name="Google Shape;149;p3"/>
          <p:cNvCxnSpPr>
            <a:stCxn id="144" idx="2"/>
            <a:endCxn id="147" idx="1"/>
          </p:cNvCxnSpPr>
          <p:nvPr/>
        </p:nvCxnSpPr>
        <p:spPr>
          <a:xfrm rot="-5400000" flipH="1">
            <a:off x="2020374" y="1664416"/>
            <a:ext cx="531000" cy="1306800"/>
          </a:xfrm>
          <a:prstGeom prst="bentConnector2">
            <a:avLst/>
          </a:prstGeom>
          <a:noFill/>
          <a:ln w="9525" cap="flat" cmpd="sng">
            <a:solidFill>
              <a:srgbClr val="00786A"/>
            </a:solidFill>
            <a:prstDash val="solid"/>
            <a:round/>
            <a:headEnd type="none" w="sm" len="sm"/>
            <a:tailEnd type="triangle" w="med" len="med"/>
          </a:ln>
        </p:spPr>
      </p:cxnSp>
      <p:cxnSp>
        <p:nvCxnSpPr>
          <p:cNvPr id="150" name="Google Shape;150;p3"/>
          <p:cNvCxnSpPr>
            <a:stCxn id="144" idx="3"/>
            <a:endCxn id="146" idx="1"/>
          </p:cNvCxnSpPr>
          <p:nvPr/>
        </p:nvCxnSpPr>
        <p:spPr>
          <a:xfrm>
            <a:off x="2410369" y="1755371"/>
            <a:ext cx="528900" cy="0"/>
          </a:xfrm>
          <a:prstGeom prst="straightConnector1">
            <a:avLst/>
          </a:prstGeom>
          <a:noFill/>
          <a:ln w="9525" cap="flat" cmpd="sng">
            <a:solidFill>
              <a:srgbClr val="00786A"/>
            </a:solidFill>
            <a:prstDash val="solid"/>
            <a:round/>
            <a:headEnd type="none" w="sm" len="sm"/>
            <a:tailEnd type="triangle" w="med" len="med"/>
          </a:ln>
        </p:spPr>
      </p:cxnSp>
      <p:sp>
        <p:nvSpPr>
          <p:cNvPr id="151" name="Google Shape;151;p3"/>
          <p:cNvSpPr/>
          <p:nvPr/>
        </p:nvSpPr>
        <p:spPr>
          <a:xfrm>
            <a:off x="5242577" y="1098731"/>
            <a:ext cx="4392891" cy="1187778"/>
          </a:xfrm>
          <a:prstGeom prst="roundRect">
            <a:avLst>
              <a:gd name="adj" fmla="val 16667"/>
            </a:avLst>
          </a:prstGeom>
          <a:solidFill>
            <a:schemeClr val="dk1"/>
          </a:solidFill>
          <a:ln w="9525"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Total tokens in training data corpus, </a:t>
            </a:r>
            <a:r>
              <a:rPr lang="en-US" sz="1400" b="1" i="0" u="none" strike="noStrike" cap="none">
                <a:solidFill>
                  <a:schemeClr val="lt1"/>
                </a:solidFill>
                <a:latin typeface="Calibri"/>
                <a:ea typeface="Calibri"/>
                <a:cs typeface="Calibri"/>
                <a:sym typeface="Calibri"/>
              </a:rPr>
              <a:t>N = 890689</a:t>
            </a:r>
            <a:r>
              <a:rPr lang="en-US" sz="1400" b="0" i="0" u="none" strike="noStrike" cap="none">
                <a:solidFill>
                  <a:schemeClr val="lt1"/>
                </a:solidFill>
                <a:latin typeface="Calibri"/>
                <a:ea typeface="Calibri"/>
                <a:cs typeface="Calibri"/>
                <a:sym typeface="Calibri"/>
              </a:rPr>
              <a:t> (including the punctuations)</a:t>
            </a:r>
            <a:endParaRPr sz="1400" b="0" i="0" u="none" strike="noStrike" cap="none">
              <a:solidFill>
                <a:schemeClr val="lt1"/>
              </a:solidFill>
              <a:latin typeface="Arial"/>
              <a:ea typeface="Arial"/>
              <a:cs typeface="Arial"/>
              <a:sym typeface="Arial"/>
            </a:endParaRPr>
          </a:p>
          <a:p>
            <a:pPr marL="285750" marR="0" lvl="0" indent="-228600" algn="l" rtl="0">
              <a:lnSpc>
                <a:spcPct val="90000"/>
              </a:lnSpc>
              <a:spcBef>
                <a:spcPts val="60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Vocabulary size of training data, </a:t>
            </a:r>
            <a:r>
              <a:rPr lang="en-US" sz="1400" b="1" i="0" u="none" strike="noStrike" cap="none">
                <a:solidFill>
                  <a:schemeClr val="lt1"/>
                </a:solidFill>
                <a:latin typeface="Calibri"/>
                <a:ea typeface="Calibri"/>
                <a:cs typeface="Calibri"/>
                <a:sym typeface="Calibri"/>
              </a:rPr>
              <a:t>|V| = 42235</a:t>
            </a:r>
            <a:endParaRPr sz="1400" b="0" i="0" u="none" strike="noStrike" cap="none">
              <a:solidFill>
                <a:srgbClr val="000000"/>
              </a:solidFill>
              <a:latin typeface="Arial"/>
              <a:ea typeface="Arial"/>
              <a:cs typeface="Arial"/>
              <a:sym typeface="Arial"/>
            </a:endParaRPr>
          </a:p>
        </p:txBody>
      </p:sp>
      <p:sp>
        <p:nvSpPr>
          <p:cNvPr id="152" name="Google Shape;152;p3"/>
          <p:cNvSpPr txBox="1"/>
          <p:nvPr/>
        </p:nvSpPr>
        <p:spPr>
          <a:xfrm>
            <a:off x="304205" y="3081798"/>
            <a:ext cx="11519400" cy="772800"/>
          </a:xfrm>
          <a:prstGeom prst="rect">
            <a:avLst/>
          </a:prstGeom>
          <a:noFill/>
          <a:ln>
            <a:noFill/>
          </a:ln>
        </p:spPr>
        <p:txBody>
          <a:bodyPr spcFirstLastPara="1" wrap="square" lIns="91425" tIns="45700" rIns="91425" bIns="45700" anchor="t" anchorCtr="0">
            <a:spAutoFit/>
          </a:bodyPr>
          <a:lstStyle/>
          <a:p>
            <a:pPr marL="425450" marR="0" lvl="0" indent="-285750" algn="l" rtl="0">
              <a:lnSpc>
                <a:spcPct val="90000"/>
              </a:lnSpc>
              <a:spcBef>
                <a:spcPts val="0"/>
              </a:spcBef>
              <a:spcAft>
                <a:spcPts val="0"/>
              </a:spcAft>
              <a:buClr>
                <a:schemeClr val="lt1"/>
              </a:buClr>
              <a:buSzPts val="1400"/>
              <a:buFont typeface="Noto Sans"/>
              <a:buChar char="❖"/>
            </a:pPr>
            <a:r>
              <a:rPr lang="en-US" sz="1400" b="1" i="0" u="sng" strike="noStrike" cap="none">
                <a:solidFill>
                  <a:schemeClr val="lt1"/>
                </a:solidFill>
                <a:latin typeface="Calibri"/>
                <a:ea typeface="Calibri"/>
                <a:cs typeface="Calibri"/>
                <a:sym typeface="Calibri"/>
              </a:rPr>
              <a:t>Preprocessing Steps</a:t>
            </a:r>
            <a:endParaRPr sz="1400" b="0" i="0" u="none" strike="noStrike" cap="none">
              <a:solidFill>
                <a:schemeClr val="lt1"/>
              </a:solidFill>
              <a:latin typeface="Calibri"/>
              <a:ea typeface="Calibri"/>
              <a:cs typeface="Calibri"/>
              <a:sym typeface="Calibri"/>
            </a:endParaRPr>
          </a:p>
          <a:p>
            <a:pPr marL="57150" marR="0" lvl="0" indent="0" algn="l" rtl="0">
              <a:lnSpc>
                <a:spcPct val="90000"/>
              </a:lnSpc>
              <a:spcBef>
                <a:spcPts val="60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         Remove punctuations</a:t>
            </a:r>
            <a:r>
              <a:rPr lang="en-US" sz="1400" b="0" i="0" u="none" strike="noStrike" cap="none">
                <a:solidFill>
                  <a:srgbClr val="000000"/>
                </a:solidFill>
                <a:latin typeface="Arial"/>
                <a:ea typeface="Arial"/>
                <a:cs typeface="Arial"/>
                <a:sym typeface="Arial"/>
              </a:rPr>
              <a:t>              </a:t>
            </a:r>
            <a:r>
              <a:rPr lang="en-US" sz="1400" b="0" i="0" u="none" strike="noStrike" cap="none">
                <a:solidFill>
                  <a:schemeClr val="lt1"/>
                </a:solidFill>
                <a:latin typeface="Calibri"/>
                <a:ea typeface="Calibri"/>
                <a:cs typeface="Calibri"/>
                <a:sym typeface="Calibri"/>
              </a:rPr>
              <a:t>Remove empty strings  </a:t>
            </a:r>
            <a:r>
              <a:rPr lang="en-US" sz="1400" b="0" i="0" u="none" strike="noStrike" cap="none">
                <a:solidFill>
                  <a:srgbClr val="000000"/>
                </a:solidFill>
                <a:latin typeface="Arial"/>
                <a:ea typeface="Arial"/>
                <a:cs typeface="Arial"/>
                <a:sym typeface="Arial"/>
              </a:rPr>
              <a:t>            </a:t>
            </a:r>
            <a:r>
              <a:rPr lang="en-US" sz="1400" b="0" i="0" u="none" strike="noStrike" cap="none">
                <a:solidFill>
                  <a:schemeClr val="lt1"/>
                </a:solidFill>
                <a:latin typeface="Calibri"/>
                <a:ea typeface="Calibri"/>
                <a:cs typeface="Calibri"/>
                <a:sym typeface="Calibri"/>
              </a:rPr>
              <a:t>Convert to lowercase</a:t>
            </a:r>
            <a:r>
              <a:rPr lang="en-US" sz="1400" b="0" i="0" u="none" strike="noStrike" cap="none">
                <a:solidFill>
                  <a:srgbClr val="000000"/>
                </a:solidFill>
                <a:latin typeface="Arial"/>
                <a:ea typeface="Arial"/>
                <a:cs typeface="Arial"/>
                <a:sym typeface="Arial"/>
              </a:rPr>
              <a:t>              </a:t>
            </a:r>
            <a:r>
              <a:rPr lang="en-US" sz="1400" b="0" i="0" u="none" strike="noStrike" cap="none">
                <a:solidFill>
                  <a:schemeClr val="lt1"/>
                </a:solidFill>
                <a:latin typeface="Calibri"/>
                <a:ea typeface="Calibri"/>
                <a:cs typeface="Calibri"/>
                <a:sym typeface="Calibri"/>
              </a:rPr>
              <a:t>Append &lt;s&gt; and &lt;/s&gt; at start and end of each sentence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2510978" y="3380920"/>
            <a:ext cx="428192" cy="24274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3"/>
          <p:cNvSpPr/>
          <p:nvPr/>
        </p:nvSpPr>
        <p:spPr>
          <a:xfrm>
            <a:off x="4814385" y="3373850"/>
            <a:ext cx="428192" cy="24274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5" name="Google Shape;155;p3"/>
          <p:cNvSpPr/>
          <p:nvPr/>
        </p:nvSpPr>
        <p:spPr>
          <a:xfrm>
            <a:off x="7117792" y="3380920"/>
            <a:ext cx="428192" cy="24274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p3"/>
          <p:cNvSpPr txBox="1"/>
          <p:nvPr/>
        </p:nvSpPr>
        <p:spPr>
          <a:xfrm>
            <a:off x="768878" y="4153439"/>
            <a:ext cx="3614700" cy="277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lt1"/>
                </a:solidFill>
                <a:latin typeface="Calibri"/>
                <a:ea typeface="Calibri"/>
                <a:cs typeface="Calibri"/>
                <a:sym typeface="Calibri"/>
              </a:rPr>
              <a:t>Unigram Model:</a:t>
            </a:r>
            <a:endParaRPr sz="1400" b="1"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Calibri"/>
              <a:buChar char="●"/>
            </a:pPr>
            <a:r>
              <a:rPr lang="en-US" sz="1300" b="0" i="0" u="none" strike="noStrike" cap="none">
                <a:solidFill>
                  <a:schemeClr val="lt1"/>
                </a:solidFill>
                <a:latin typeface="Calibri"/>
                <a:ea typeface="Calibri"/>
                <a:cs typeface="Calibri"/>
                <a:sym typeface="Calibri"/>
              </a:rPr>
              <a:t>calculated the unigram frequencies ie, word frequency </a:t>
            </a:r>
            <a:endParaRPr sz="1300" b="0" i="0" u="none" strike="noStrike" cap="none">
              <a:solidFill>
                <a:schemeClr val="lt1"/>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US" sz="1300" b="0" i="0" u="none" strike="noStrike" cap="none">
                <a:solidFill>
                  <a:schemeClr val="lt1"/>
                </a:solidFill>
                <a:latin typeface="Calibri"/>
                <a:ea typeface="Calibri"/>
                <a:cs typeface="Calibri"/>
                <a:sym typeface="Calibri"/>
              </a:rPr>
              <a:t>computed the </a:t>
            </a:r>
            <a:r>
              <a:rPr lang="en-US" sz="1300" b="1" i="1" u="none" strike="noStrike" cap="none">
                <a:solidFill>
                  <a:schemeClr val="lt1"/>
                </a:solidFill>
                <a:latin typeface="Calibri"/>
                <a:ea typeface="Calibri"/>
                <a:cs typeface="Calibri"/>
                <a:sym typeface="Calibri"/>
              </a:rPr>
              <a:t>unigram probabilities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 word frequency / total tokens</a:t>
            </a:r>
            <a:r>
              <a:rPr lang="en-US" sz="1300" b="1" i="0" u="none" strike="noStrike" cap="none">
                <a:solidFill>
                  <a:schemeClr val="lt1"/>
                </a:solidFill>
                <a:latin typeface="Calibri"/>
                <a:ea typeface="Calibri"/>
                <a:cs typeface="Calibri"/>
                <a:sym typeface="Calibri"/>
              </a:rPr>
              <a:t> </a:t>
            </a:r>
            <a:endParaRPr sz="1300" b="1" i="0" u="none" strike="noStrike" cap="none">
              <a:solidFill>
                <a:schemeClr val="lt1"/>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US" sz="1300" b="0" i="0" u="none" strike="noStrike" cap="none">
                <a:solidFill>
                  <a:schemeClr val="lt1"/>
                </a:solidFill>
                <a:latin typeface="Calibri"/>
                <a:ea typeface="Calibri"/>
                <a:cs typeface="Calibri"/>
                <a:sym typeface="Calibri"/>
              </a:rPr>
              <a:t>if smoothing enabled then,</a:t>
            </a:r>
            <a:endParaRPr sz="1300" b="0" i="0" u="none" strike="noStrike" cap="none">
              <a:solidFill>
                <a:schemeClr val="lt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unigram probability = </a:t>
            </a:r>
            <a:endParaRPr sz="1300" b="1" i="1" u="none" strike="noStrike" cap="none">
              <a:solidFill>
                <a:schemeClr val="lt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smoothed word freq /</a:t>
            </a:r>
            <a:endParaRPr sz="1300" b="1" i="1" u="none" strike="noStrike" cap="none">
              <a:solidFill>
                <a:schemeClr val="lt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(total tokens + vocabulary size)</a:t>
            </a:r>
            <a:endParaRPr sz="1200" b="1" i="1"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
          <p:cNvSpPr txBox="1"/>
          <p:nvPr/>
        </p:nvSpPr>
        <p:spPr>
          <a:xfrm>
            <a:off x="304205" y="3827766"/>
            <a:ext cx="6094428" cy="286232"/>
          </a:xfrm>
          <a:prstGeom prst="rect">
            <a:avLst/>
          </a:prstGeom>
          <a:noFill/>
          <a:ln>
            <a:noFill/>
          </a:ln>
        </p:spPr>
        <p:txBody>
          <a:bodyPr spcFirstLastPara="1" wrap="square" lIns="91425" tIns="45700" rIns="91425" bIns="45700" anchor="t" anchorCtr="0">
            <a:spAutoFit/>
          </a:bodyPr>
          <a:lstStyle/>
          <a:p>
            <a:pPr marL="425450" marR="0" lvl="0" indent="-285750" algn="l" rtl="0">
              <a:lnSpc>
                <a:spcPct val="90000"/>
              </a:lnSpc>
              <a:spcBef>
                <a:spcPts val="0"/>
              </a:spcBef>
              <a:spcAft>
                <a:spcPts val="0"/>
              </a:spcAft>
              <a:buClr>
                <a:schemeClr val="lt1"/>
              </a:buClr>
              <a:buSzPts val="1400"/>
              <a:buFont typeface="Noto Sans"/>
              <a:buChar char="❖"/>
            </a:pPr>
            <a:r>
              <a:rPr lang="en-US" sz="1400" b="1" i="0" u="sng" strike="noStrike" cap="none">
                <a:solidFill>
                  <a:schemeClr val="lt1"/>
                </a:solidFill>
                <a:latin typeface="Calibri"/>
                <a:ea typeface="Calibri"/>
                <a:cs typeface="Calibri"/>
                <a:sym typeface="Calibri"/>
              </a:rPr>
              <a:t>Ngram Models</a:t>
            </a:r>
            <a:endParaRPr sz="1400" b="0" i="0" u="none" strike="noStrike" cap="none">
              <a:solidFill>
                <a:schemeClr val="lt1"/>
              </a:solidFill>
              <a:latin typeface="Calibri"/>
              <a:ea typeface="Calibri"/>
              <a:cs typeface="Calibri"/>
              <a:sym typeface="Calibri"/>
            </a:endParaRPr>
          </a:p>
        </p:txBody>
      </p:sp>
      <p:sp>
        <p:nvSpPr>
          <p:cNvPr id="158" name="Google Shape;158;p3"/>
          <p:cNvSpPr txBox="1"/>
          <p:nvPr/>
        </p:nvSpPr>
        <p:spPr>
          <a:xfrm>
            <a:off x="4669900" y="4146374"/>
            <a:ext cx="3614700" cy="252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lt1"/>
                </a:solidFill>
                <a:latin typeface="Calibri"/>
                <a:ea typeface="Calibri"/>
                <a:cs typeface="Calibri"/>
                <a:sym typeface="Calibri"/>
              </a:rPr>
              <a:t>Bigram Model:</a:t>
            </a:r>
            <a:endParaRPr sz="1400" b="1"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Calibri"/>
              <a:buChar char="●"/>
            </a:pPr>
            <a:r>
              <a:rPr lang="en-US" sz="1300" b="0" i="0" u="none" strike="noStrike" cap="none">
                <a:solidFill>
                  <a:schemeClr val="lt1"/>
                </a:solidFill>
                <a:latin typeface="Calibri"/>
                <a:ea typeface="Calibri"/>
                <a:cs typeface="Calibri"/>
                <a:sym typeface="Calibri"/>
              </a:rPr>
              <a:t>calculated the bigram frequencies ie, count</a:t>
            </a:r>
            <a:r>
              <a:rPr lang="en-US" sz="1300" b="0" i="0" u="none" strike="noStrike" cap="none">
                <a:solidFill>
                  <a:srgbClr val="000000"/>
                </a:solidFill>
                <a:latin typeface="Calibri"/>
                <a:ea typeface="Calibri"/>
                <a:cs typeface="Calibri"/>
                <a:sym typeface="Calibri"/>
              </a:rPr>
              <a:t> </a:t>
            </a:r>
            <a:r>
              <a:rPr lang="en-US" sz="1300" b="0" i="0" u="none" strike="noStrike" cap="none">
                <a:solidFill>
                  <a:schemeClr val="lt1"/>
                </a:solidFill>
                <a:latin typeface="Calibri"/>
                <a:ea typeface="Calibri"/>
                <a:cs typeface="Calibri"/>
                <a:sym typeface="Calibri"/>
              </a:rPr>
              <a:t>of occurrence</a:t>
            </a:r>
            <a:r>
              <a:rPr lang="en-US" sz="1300" b="0" i="0" u="none" strike="noStrike" cap="none">
                <a:solidFill>
                  <a:srgbClr val="000000"/>
                </a:solidFill>
                <a:latin typeface="Calibri"/>
                <a:ea typeface="Calibri"/>
                <a:cs typeface="Calibri"/>
                <a:sym typeface="Calibri"/>
              </a:rPr>
              <a:t> </a:t>
            </a:r>
            <a:r>
              <a:rPr lang="en-US" sz="1300" b="0" i="0" u="none" strike="noStrike" cap="none">
                <a:solidFill>
                  <a:schemeClr val="lt1"/>
                </a:solidFill>
                <a:latin typeface="Calibri"/>
                <a:ea typeface="Calibri"/>
                <a:cs typeface="Calibri"/>
                <a:sym typeface="Calibri"/>
              </a:rPr>
              <a:t>of  wn-1 and wn together</a:t>
            </a:r>
            <a:endParaRPr sz="1300" b="0" i="0" u="none" strike="noStrike" cap="none">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rgbClr val="000000"/>
              </a:buClr>
              <a:buSzPts val="1300"/>
              <a:buFont typeface="Calibri"/>
              <a:buChar char="●"/>
            </a:pPr>
            <a:r>
              <a:rPr lang="en-US" sz="1300" b="0" i="0" u="none" strike="noStrike" cap="none">
                <a:solidFill>
                  <a:schemeClr val="lt1"/>
                </a:solidFill>
                <a:latin typeface="Calibri"/>
                <a:ea typeface="Calibri"/>
                <a:cs typeface="Calibri"/>
                <a:sym typeface="Calibri"/>
              </a:rPr>
              <a:t>computed the </a:t>
            </a:r>
            <a:r>
              <a:rPr lang="en-US" sz="1300" b="1" i="1" u="none" strike="noStrike" cap="none">
                <a:solidFill>
                  <a:schemeClr val="lt1"/>
                </a:solidFill>
                <a:latin typeface="Calibri"/>
                <a:ea typeface="Calibri"/>
                <a:cs typeface="Calibri"/>
                <a:sym typeface="Calibri"/>
              </a:rPr>
              <a:t>bigram probabilities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 bigram frequency for the current word / unigram frequency of the previous word</a:t>
            </a:r>
            <a:endParaRPr sz="1300" b="1" i="1" u="none" strike="noStrike" cap="none">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rgbClr val="000000"/>
              </a:buClr>
              <a:buSzPts val="1300"/>
              <a:buFont typeface="Calibri"/>
              <a:buChar char="●"/>
            </a:pPr>
            <a:r>
              <a:rPr lang="en-US" sz="1300" b="0" i="0" u="none" strike="noStrike" cap="none">
                <a:solidFill>
                  <a:schemeClr val="lt1"/>
                </a:solidFill>
                <a:latin typeface="Calibri"/>
                <a:ea typeface="Calibri"/>
                <a:cs typeface="Calibri"/>
                <a:sym typeface="Calibri"/>
              </a:rPr>
              <a:t>if smoothing enabled then,</a:t>
            </a:r>
            <a:endParaRPr sz="1300" b="0" i="0" u="none" strike="noStrike" cap="none">
              <a:solidFill>
                <a:schemeClr val="lt1"/>
              </a:solidFill>
              <a:latin typeface="Calibri"/>
              <a:ea typeface="Calibri"/>
              <a:cs typeface="Calibri"/>
              <a:sym typeface="Calibri"/>
            </a:endParaRPr>
          </a:p>
          <a:p>
            <a:pPr marL="0" marR="0" lvl="0" indent="45720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bigram probability =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smoothed bigram freq of the current word / (unigram frequency of previous word + vocabulary size)</a:t>
            </a:r>
            <a:endParaRPr sz="1300" b="1" i="1" u="none" strike="noStrike" cap="none">
              <a:solidFill>
                <a:srgbClr val="000000"/>
              </a:solidFill>
              <a:latin typeface="Calibri"/>
              <a:ea typeface="Calibri"/>
              <a:cs typeface="Calibri"/>
              <a:sym typeface="Calibri"/>
            </a:endParaRPr>
          </a:p>
        </p:txBody>
      </p:sp>
      <p:sp>
        <p:nvSpPr>
          <p:cNvPr id="159" name="Google Shape;159;p3"/>
          <p:cNvSpPr txBox="1"/>
          <p:nvPr/>
        </p:nvSpPr>
        <p:spPr>
          <a:xfrm>
            <a:off x="8570919" y="4156678"/>
            <a:ext cx="3417300" cy="272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lt1"/>
                </a:solidFill>
                <a:latin typeface="Calibri"/>
                <a:ea typeface="Calibri"/>
                <a:cs typeface="Calibri"/>
                <a:sym typeface="Calibri"/>
              </a:rPr>
              <a:t>Trigram Model:</a:t>
            </a:r>
            <a:endParaRPr sz="1400" b="1"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Calibri"/>
              <a:buChar char="●"/>
            </a:pPr>
            <a:r>
              <a:rPr lang="en-US" sz="1300" b="0" i="0" u="none" strike="noStrike" cap="none">
                <a:solidFill>
                  <a:schemeClr val="lt1"/>
                </a:solidFill>
                <a:latin typeface="Calibri"/>
                <a:ea typeface="Calibri"/>
                <a:cs typeface="Calibri"/>
                <a:sym typeface="Calibri"/>
              </a:rPr>
              <a:t>calculated the trigram frequencies ie, count of occurrence of (wn-2, wn-1, wn) words together</a:t>
            </a:r>
            <a:endParaRPr sz="1300" b="0" i="0" u="none" strike="noStrike" cap="none">
              <a:solidFill>
                <a:schemeClr val="lt1"/>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US" sz="1300" b="0" i="0" u="none" strike="noStrike" cap="none">
                <a:solidFill>
                  <a:schemeClr val="lt1"/>
                </a:solidFill>
                <a:latin typeface="Calibri"/>
                <a:ea typeface="Calibri"/>
                <a:cs typeface="Calibri"/>
                <a:sym typeface="Calibri"/>
              </a:rPr>
              <a:t>computed the </a:t>
            </a:r>
            <a:r>
              <a:rPr lang="en-US" sz="1300" b="1" i="1" u="none" strike="noStrike" cap="none">
                <a:solidFill>
                  <a:schemeClr val="lt1"/>
                </a:solidFill>
                <a:latin typeface="Calibri"/>
                <a:ea typeface="Calibri"/>
                <a:cs typeface="Calibri"/>
                <a:sym typeface="Calibri"/>
              </a:rPr>
              <a:t>trigram probabilities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 trigram frequency /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bigram frequency of wn-2, wn-1</a:t>
            </a:r>
            <a:endParaRPr sz="1300" b="1" i="1" u="none" strike="noStrike" cap="none">
              <a:solidFill>
                <a:schemeClr val="lt1"/>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US" sz="1300" b="0" i="0" u="none" strike="noStrike" cap="none">
                <a:solidFill>
                  <a:schemeClr val="lt1"/>
                </a:solidFill>
                <a:latin typeface="Calibri"/>
                <a:ea typeface="Calibri"/>
                <a:cs typeface="Calibri"/>
                <a:sym typeface="Calibri"/>
              </a:rPr>
              <a:t>if smoothing enabled, then</a:t>
            </a:r>
            <a:endParaRPr sz="1300" b="0" i="0"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trigram probability =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smoothed trigram frequency / </a:t>
            </a:r>
            <a:endParaRPr sz="1300" b="1" i="1" u="none" strike="noStrike" cap="none">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r>
              <a:rPr lang="en-US" sz="1300" b="1" i="1" u="none" strike="noStrike" cap="none">
                <a:solidFill>
                  <a:schemeClr val="lt1"/>
                </a:solidFill>
                <a:latin typeface="Calibri"/>
                <a:ea typeface="Calibri"/>
                <a:cs typeface="Calibri"/>
                <a:sym typeface="Calibri"/>
              </a:rPr>
              <a:t>(bigram frequency of wn-2, wn-1 + vocabulary size)</a:t>
            </a:r>
            <a:endParaRPr sz="1200" b="1" i="1" u="none" strike="noStrike" cap="none">
              <a:solidFill>
                <a:srgbClr val="000000"/>
              </a:solidFill>
              <a:latin typeface="Calibri"/>
              <a:ea typeface="Calibri"/>
              <a:cs typeface="Calibri"/>
              <a:sym typeface="Calibri"/>
            </a:endParaRPr>
          </a:p>
        </p:txBody>
      </p:sp>
      <p:sp>
        <p:nvSpPr>
          <p:cNvPr id="160" name="Google Shape;160;p3"/>
          <p:cNvSpPr txBox="1"/>
          <p:nvPr/>
        </p:nvSpPr>
        <p:spPr>
          <a:xfrm>
            <a:off x="304205" y="40998"/>
            <a:ext cx="2763900" cy="4341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600"/>
              </a:spcBef>
              <a:spcAft>
                <a:spcPts val="0"/>
              </a:spcAft>
              <a:buClr>
                <a:srgbClr val="000000"/>
              </a:buClr>
              <a:buSzPts val="1800"/>
              <a:buFont typeface="Arial"/>
              <a:buNone/>
            </a:pPr>
            <a:r>
              <a:rPr lang="en-US" sz="1800" b="1" i="0" u="sng" strike="noStrike" cap="none">
                <a:solidFill>
                  <a:schemeClr val="lt1"/>
                </a:solidFill>
                <a:latin typeface="Calibri"/>
                <a:ea typeface="Calibri"/>
                <a:cs typeface="Calibri"/>
                <a:sym typeface="Calibri"/>
              </a:rPr>
              <a:t>Language Models</a:t>
            </a:r>
            <a:endParaRPr sz="1400" b="0" i="0" u="none" strike="noStrike" cap="none">
              <a:solidFill>
                <a:srgbClr val="000000"/>
              </a:solidFill>
              <a:latin typeface="Calibri"/>
              <a:ea typeface="Calibri"/>
              <a:cs typeface="Calibri"/>
              <a:sym typeface="Calibri"/>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9"/>
                                        </p:tgtEl>
                                        <p:attrNameLst>
                                          <p:attrName>style.visibility</p:attrName>
                                        </p:attrNameLst>
                                      </p:cBhvr>
                                      <p:to>
                                        <p:strVal val="visible"/>
                                      </p:to>
                                    </p:set>
                                    <p:anim calcmode="lin" valueType="num">
                                      <p:cBhvr additive="base">
                                        <p:cTn id="20" dur="500"/>
                                        <p:tgtEl>
                                          <p:spTgt spid="149"/>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0"/>
                                        </p:tgtEl>
                                        <p:attrNameLst>
                                          <p:attrName>style.visibility</p:attrName>
                                        </p:attrNameLst>
                                      </p:cBhvr>
                                      <p:to>
                                        <p:strVal val="visible"/>
                                      </p:to>
                                    </p:set>
                                    <p:anim calcmode="lin" valueType="num">
                                      <p:cBhvr additive="base">
                                        <p:cTn id="23" dur="500"/>
                                        <p:tgtEl>
                                          <p:spTgt spid="150"/>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48"/>
                                        </p:tgtEl>
                                        <p:attrNameLst>
                                          <p:attrName>style.visibility</p:attrName>
                                        </p:attrNameLst>
                                      </p:cBhvr>
                                      <p:to>
                                        <p:strVal val="visible"/>
                                      </p:to>
                                    </p:set>
                                    <p:anim calcmode="lin" valueType="num">
                                      <p:cBhvr additive="base">
                                        <p:cTn id="26" dur="500"/>
                                        <p:tgtEl>
                                          <p:spTgt spid="148"/>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5"/>
                                        </p:tgtEl>
                                        <p:attrNameLst>
                                          <p:attrName>style.visibility</p:attrName>
                                        </p:attrNameLst>
                                      </p:cBhvr>
                                      <p:to>
                                        <p:strVal val="visible"/>
                                      </p:to>
                                    </p:set>
                                    <p:anim calcmode="lin" valueType="num">
                                      <p:cBhvr additive="base">
                                        <p:cTn id="29" dur="500"/>
                                        <p:tgtEl>
                                          <p:spTgt spid="145"/>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46"/>
                                        </p:tgtEl>
                                        <p:attrNameLst>
                                          <p:attrName>style.visibility</p:attrName>
                                        </p:attrNameLst>
                                      </p:cBhvr>
                                      <p:to>
                                        <p:strVal val="visible"/>
                                      </p:to>
                                    </p:set>
                                    <p:anim calcmode="lin" valueType="num">
                                      <p:cBhvr additive="base">
                                        <p:cTn id="32" dur="500"/>
                                        <p:tgtEl>
                                          <p:spTgt spid="146"/>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500"/>
                                        <p:tgtEl>
                                          <p:spTgt spid="147"/>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51"/>
                                        </p:tgtEl>
                                        <p:attrNameLst>
                                          <p:attrName>style.visibility</p:attrName>
                                        </p:attrNameLst>
                                      </p:cBhvr>
                                      <p:to>
                                        <p:strVal val="visible"/>
                                      </p:to>
                                    </p:set>
                                    <p:anim calcmode="lin" valueType="num">
                                      <p:cBhvr additive="base">
                                        <p:cTn id="38" dur="500"/>
                                        <p:tgtEl>
                                          <p:spTgt spid="15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1000"/>
                                        <p:tgtEl>
                                          <p:spTgt spid="152"/>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153"/>
                                        </p:tgtEl>
                                        <p:attrNameLst>
                                          <p:attrName>style.visibility</p:attrName>
                                        </p:attrNameLst>
                                      </p:cBhvr>
                                      <p:to>
                                        <p:strVal val="visible"/>
                                      </p:to>
                                    </p:set>
                                    <p:animEffect transition="in" filter="fade">
                                      <p:cBhvr>
                                        <p:cTn id="47" dur="1000"/>
                                        <p:tgtEl>
                                          <p:spTgt spid="15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4"/>
                                        </p:tgtEl>
                                        <p:attrNameLst>
                                          <p:attrName>style.visibility</p:attrName>
                                        </p:attrNameLst>
                                      </p:cBhvr>
                                      <p:to>
                                        <p:strVal val="visible"/>
                                      </p:to>
                                    </p:set>
                                    <p:animEffect transition="in" filter="fade">
                                      <p:cBhvr>
                                        <p:cTn id="52" dur="1000"/>
                                        <p:tgtEl>
                                          <p:spTgt spid="154"/>
                                        </p:tgtEl>
                                      </p:cBhvr>
                                    </p:animEffect>
                                  </p:childTnLst>
                                </p:cTn>
                              </p:par>
                              <p:par>
                                <p:cTn id="53" presetID="10" presetClass="entr" presetSubtype="0" fill="hold" nodeType="withEffect">
                                  <p:stCondLst>
                                    <p:cond delay="0"/>
                                  </p:stCondLst>
                                  <p:childTnLst>
                                    <p:set>
                                      <p:cBhvr>
                                        <p:cTn id="54" dur="1" fill="hold">
                                          <p:stCondLst>
                                            <p:cond delay="0"/>
                                          </p:stCondLst>
                                        </p:cTn>
                                        <p:tgtEl>
                                          <p:spTgt spid="155"/>
                                        </p:tgtEl>
                                        <p:attrNameLst>
                                          <p:attrName>style.visibility</p:attrName>
                                        </p:attrNameLst>
                                      </p:cBhvr>
                                      <p:to>
                                        <p:strVal val="visible"/>
                                      </p:to>
                                    </p:set>
                                    <p:animEffect transition="in" filter="fade">
                                      <p:cBhvr>
                                        <p:cTn id="55" dur="1000"/>
                                        <p:tgtEl>
                                          <p:spTgt spid="15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7"/>
                                        </p:tgtEl>
                                        <p:attrNameLst>
                                          <p:attrName>style.visibility</p:attrName>
                                        </p:attrNameLst>
                                      </p:cBhvr>
                                      <p:to>
                                        <p:strVal val="visible"/>
                                      </p:to>
                                    </p:set>
                                    <p:animEffect transition="in" filter="fade">
                                      <p:cBhvr>
                                        <p:cTn id="60" dur="2000"/>
                                        <p:tgtEl>
                                          <p:spTgt spid="157"/>
                                        </p:tgtEl>
                                      </p:cBhvr>
                                    </p:animEffect>
                                  </p:childTnLst>
                                </p:cTn>
                              </p:par>
                              <p:par>
                                <p:cTn id="61" presetID="10" presetClass="entr" presetSubtype="0" fill="hold" nodeType="withEffect">
                                  <p:stCondLst>
                                    <p:cond delay="0"/>
                                  </p:stCondLst>
                                  <p:childTnLst>
                                    <p:set>
                                      <p:cBhvr>
                                        <p:cTn id="62" dur="1" fill="hold">
                                          <p:stCondLst>
                                            <p:cond delay="0"/>
                                          </p:stCondLst>
                                        </p:cTn>
                                        <p:tgtEl>
                                          <p:spTgt spid="156"/>
                                        </p:tgtEl>
                                        <p:attrNameLst>
                                          <p:attrName>style.visibility</p:attrName>
                                        </p:attrNameLst>
                                      </p:cBhvr>
                                      <p:to>
                                        <p:strVal val="visible"/>
                                      </p:to>
                                    </p:set>
                                    <p:animEffect transition="in" filter="fade">
                                      <p:cBhvr>
                                        <p:cTn id="63" dur="2000"/>
                                        <p:tgtEl>
                                          <p:spTgt spid="156"/>
                                        </p:tgtEl>
                                      </p:cBhvr>
                                    </p:animEffect>
                                  </p:childTnLst>
                                </p:cTn>
                              </p:par>
                              <p:par>
                                <p:cTn id="64" presetID="10" presetClass="entr" presetSubtype="0" fill="hold" nodeType="withEffect">
                                  <p:stCondLst>
                                    <p:cond delay="0"/>
                                  </p:stCondLst>
                                  <p:childTnLst>
                                    <p:set>
                                      <p:cBhvr>
                                        <p:cTn id="65" dur="1" fill="hold">
                                          <p:stCondLst>
                                            <p:cond delay="0"/>
                                          </p:stCondLst>
                                        </p:cTn>
                                        <p:tgtEl>
                                          <p:spTgt spid="158"/>
                                        </p:tgtEl>
                                        <p:attrNameLst>
                                          <p:attrName>style.visibility</p:attrName>
                                        </p:attrNameLst>
                                      </p:cBhvr>
                                      <p:to>
                                        <p:strVal val="visible"/>
                                      </p:to>
                                    </p:set>
                                    <p:animEffect transition="in" filter="fade">
                                      <p:cBhvr>
                                        <p:cTn id="66" dur="2000"/>
                                        <p:tgtEl>
                                          <p:spTgt spid="158"/>
                                        </p:tgtEl>
                                      </p:cBhvr>
                                    </p:animEffect>
                                  </p:childTnLst>
                                </p:cTn>
                              </p:par>
                              <p:par>
                                <p:cTn id="67" presetID="10" presetClass="entr" presetSubtype="0" fill="hold" nodeType="with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fade">
                                      <p:cBhvr>
                                        <p:cTn id="69" dur="2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p:nvPr/>
        </p:nvSpPr>
        <p:spPr>
          <a:xfrm>
            <a:off x="0" y="251506"/>
            <a:ext cx="1049153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chemeClr val="lt1"/>
                </a:solidFill>
                <a:latin typeface="Calibri"/>
                <a:ea typeface="Calibri"/>
                <a:cs typeface="Calibri"/>
                <a:sym typeface="Calibri"/>
              </a:rPr>
            </a:br>
            <a:endParaRPr sz="1800" b="0" i="0" u="none" strike="noStrike" cap="none">
              <a:solidFill>
                <a:schemeClr val="lt1"/>
              </a:solidFill>
              <a:latin typeface="Calibri"/>
              <a:ea typeface="Calibri"/>
              <a:cs typeface="Calibri"/>
              <a:sym typeface="Calibri"/>
            </a:endParaRPr>
          </a:p>
        </p:txBody>
      </p:sp>
      <p:sp>
        <p:nvSpPr>
          <p:cNvPr id="166" name="Google Shape;166;p7"/>
          <p:cNvSpPr txBox="1"/>
          <p:nvPr/>
        </p:nvSpPr>
        <p:spPr>
          <a:xfrm>
            <a:off x="238239" y="176377"/>
            <a:ext cx="6219122"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800"/>
              <a:buFont typeface="Noto Sans"/>
              <a:buChar char="❖"/>
            </a:pPr>
            <a:r>
              <a:rPr lang="en-US" sz="1800" b="1" i="0" u="sng" strike="noStrike" cap="none" dirty="0">
                <a:solidFill>
                  <a:schemeClr val="lt1"/>
                </a:solidFill>
                <a:latin typeface="Calibri"/>
                <a:ea typeface="Calibri"/>
                <a:cs typeface="Calibri"/>
                <a:sym typeface="Calibri"/>
              </a:rPr>
              <a:t>Evaluation Metric: How good is our model?</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lt1"/>
              </a:buClr>
              <a:buSzPts val="1800"/>
              <a:buFont typeface="Noto Sans"/>
              <a:buNone/>
            </a:pPr>
            <a:endParaRPr sz="1800" b="1" i="0" u="sng"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Calibri"/>
                <a:ea typeface="Calibri"/>
                <a:cs typeface="Calibri"/>
                <a:sym typeface="Calibri"/>
              </a:rPr>
              <a:t>     Perplexity for training and test data across models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167" name="Google Shape;167;p7"/>
          <p:cNvSpPr txBox="1"/>
          <p:nvPr/>
        </p:nvSpPr>
        <p:spPr>
          <a:xfrm>
            <a:off x="4903026" y="505401"/>
            <a:ext cx="7142846" cy="1938952"/>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Arial"/>
              <a:ea typeface="Arial"/>
              <a:cs typeface="Arial"/>
              <a:sym typeface="Arial"/>
            </a:endParaRPr>
          </a:p>
          <a:p>
            <a:pPr marL="742950" marR="0" lvl="1" indent="-196850" algn="l" rtl="0">
              <a:lnSpc>
                <a:spcPct val="100000"/>
              </a:lnSpc>
              <a:spcBef>
                <a:spcPts val="0"/>
              </a:spcBef>
              <a:spcAft>
                <a:spcPts val="0"/>
              </a:spcAft>
              <a:buClr>
                <a:schemeClr val="lt1"/>
              </a:buClr>
              <a:buSzPts val="1400"/>
              <a:buFont typeface="Noto Sans"/>
              <a:buNone/>
            </a:pPr>
            <a:endParaRPr sz="1300" b="0" i="0" u="none" strike="noStrike" cap="none" dirty="0">
              <a:solidFill>
                <a:schemeClr val="lt1"/>
              </a:solidFill>
              <a:latin typeface="Old Standard TT"/>
              <a:ea typeface="Old Standard TT"/>
              <a:cs typeface="Old Standard TT"/>
              <a:sym typeface="Old Standard TT"/>
            </a:endParaRPr>
          </a:p>
          <a:p>
            <a:pPr marL="457200" marR="0" lvl="1"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Old Standard TT"/>
              <a:ea typeface="Old Standard TT"/>
              <a:cs typeface="Old Standard TT"/>
              <a:sym typeface="Old Standard TT"/>
            </a:endParaRPr>
          </a:p>
          <a:p>
            <a:pPr marL="742950" marR="0" lvl="1" indent="-196850" algn="l" rtl="0">
              <a:lnSpc>
                <a:spcPct val="100000"/>
              </a:lnSpc>
              <a:spcBef>
                <a:spcPts val="0"/>
              </a:spcBef>
              <a:spcAft>
                <a:spcPts val="0"/>
              </a:spcAft>
              <a:buClr>
                <a:schemeClr val="lt1"/>
              </a:buClr>
              <a:buSzPts val="1400"/>
              <a:buFont typeface="Noto Sans"/>
              <a:buNone/>
            </a:pPr>
            <a:endParaRPr sz="1300" b="0" i="0" u="none" strike="noStrike" cap="none" dirty="0">
              <a:solidFill>
                <a:schemeClr val="lt1"/>
              </a:solidFill>
              <a:latin typeface="Old Standard TT"/>
              <a:ea typeface="Old Standard TT"/>
              <a:cs typeface="Old Standard TT"/>
              <a:sym typeface="Old Standard TT"/>
            </a:endParaRPr>
          </a:p>
          <a:p>
            <a:pPr marL="742950" marR="0" lvl="1" indent="-196850" algn="l" rtl="0">
              <a:lnSpc>
                <a:spcPct val="100000"/>
              </a:lnSpc>
              <a:spcBef>
                <a:spcPts val="0"/>
              </a:spcBef>
              <a:spcAft>
                <a:spcPts val="0"/>
              </a:spcAft>
              <a:buClr>
                <a:schemeClr val="lt1"/>
              </a:buClr>
              <a:buSzPts val="1400"/>
              <a:buFont typeface="Noto Sans"/>
              <a:buNone/>
            </a:pPr>
            <a:endParaRPr sz="1300" b="0" i="0" u="none" strike="noStrike" cap="none" dirty="0">
              <a:solidFill>
                <a:schemeClr val="lt1"/>
              </a:solidFill>
              <a:latin typeface="Old Standard TT"/>
              <a:ea typeface="Old Standard TT"/>
              <a:cs typeface="Old Standard TT"/>
              <a:sym typeface="Old Standard TT"/>
            </a:endParaRPr>
          </a:p>
          <a:p>
            <a:pPr marL="292100" marR="0" lvl="0" indent="-285750" algn="l" rtl="0">
              <a:lnSpc>
                <a:spcPct val="100000"/>
              </a:lnSpc>
              <a:spcBef>
                <a:spcPts val="0"/>
              </a:spcBef>
              <a:spcAft>
                <a:spcPts val="0"/>
              </a:spcAft>
              <a:buClr>
                <a:schemeClr val="lt1"/>
              </a:buClr>
              <a:buSzPts val="1300"/>
              <a:buFont typeface="Noto Sans"/>
              <a:buChar char="❑"/>
            </a:pPr>
            <a:r>
              <a:rPr lang="en-US" sz="1400" b="0" i="0" u="none" strike="noStrike" cap="none" dirty="0">
                <a:solidFill>
                  <a:schemeClr val="lt1"/>
                </a:solidFill>
                <a:latin typeface="Calibri"/>
                <a:ea typeface="Calibri"/>
                <a:cs typeface="Calibri"/>
                <a:sym typeface="Calibri"/>
              </a:rPr>
              <a:t>Perplexity of upper n-gram models is lowest as they use the context, therefore the next word would not be that surprising. </a:t>
            </a:r>
            <a:endParaRPr sz="1400" b="0" i="0" u="none" strike="noStrike" cap="none" dirty="0">
              <a:solidFill>
                <a:srgbClr val="000000"/>
              </a:solidFill>
              <a:latin typeface="Calibri"/>
              <a:ea typeface="Calibri"/>
              <a:cs typeface="Calibri"/>
              <a:sym typeface="Calibri"/>
            </a:endParaRPr>
          </a:p>
          <a:p>
            <a:pPr marL="292100" marR="0" lvl="0" indent="-285750" algn="l" rtl="0">
              <a:lnSpc>
                <a:spcPct val="100000"/>
              </a:lnSpc>
              <a:spcBef>
                <a:spcPts val="0"/>
              </a:spcBef>
              <a:spcAft>
                <a:spcPts val="0"/>
              </a:spcAft>
              <a:buClr>
                <a:schemeClr val="lt1"/>
              </a:buClr>
              <a:buSzPts val="1300"/>
              <a:buFont typeface="Noto Sans"/>
              <a:buChar char="❑"/>
            </a:pPr>
            <a:r>
              <a:rPr lang="en-US" sz="1400" b="0" i="0" u="none" strike="noStrike" cap="none" dirty="0">
                <a:solidFill>
                  <a:schemeClr val="lt1"/>
                </a:solidFill>
                <a:latin typeface="Calibri"/>
                <a:ea typeface="Calibri"/>
                <a:cs typeface="Calibri"/>
                <a:sym typeface="Calibri"/>
              </a:rPr>
              <a:t>Lower the perplexity, better the model.</a:t>
            </a:r>
            <a:endParaRPr sz="1400" b="0" i="0" u="none" strike="noStrike" cap="none" dirty="0">
              <a:solidFill>
                <a:schemeClr val="lt1"/>
              </a:solidFill>
              <a:latin typeface="Calibri"/>
              <a:ea typeface="Calibri"/>
              <a:cs typeface="Calibri"/>
              <a:sym typeface="Calibri"/>
            </a:endParaRPr>
          </a:p>
          <a:p>
            <a:pPr marL="285750" marR="0" lvl="0" indent="-196850" algn="l" rtl="0">
              <a:lnSpc>
                <a:spcPct val="100000"/>
              </a:lnSpc>
              <a:spcBef>
                <a:spcPts val="0"/>
              </a:spcBef>
              <a:spcAft>
                <a:spcPts val="0"/>
              </a:spcAft>
              <a:buClr>
                <a:schemeClr val="lt1"/>
              </a:buClr>
              <a:buSzPts val="1400"/>
              <a:buFont typeface="Arial"/>
              <a:buNone/>
            </a:pPr>
            <a:endParaRPr sz="1300" b="0" i="0" u="none" strike="noStrike" cap="none" dirty="0">
              <a:solidFill>
                <a:schemeClr val="lt1"/>
              </a:solidFill>
              <a:latin typeface="Calibri"/>
              <a:ea typeface="Calibri"/>
              <a:cs typeface="Calibri"/>
              <a:sym typeface="Calibri"/>
            </a:endParaRPr>
          </a:p>
        </p:txBody>
      </p:sp>
      <p:graphicFrame>
        <p:nvGraphicFramePr>
          <p:cNvPr id="168" name="Google Shape;168;p7"/>
          <p:cNvGraphicFramePr/>
          <p:nvPr>
            <p:extLst>
              <p:ext uri="{D42A27DB-BD31-4B8C-83A1-F6EECF244321}">
                <p14:modId xmlns:p14="http://schemas.microsoft.com/office/powerpoint/2010/main" val="1526305246"/>
              </p:ext>
            </p:extLst>
          </p:nvPr>
        </p:nvGraphicFramePr>
        <p:xfrm>
          <a:off x="608556" y="1225485"/>
          <a:ext cx="3944600" cy="1374730"/>
        </p:xfrm>
        <a:graphic>
          <a:graphicData uri="http://schemas.openxmlformats.org/drawingml/2006/table">
            <a:tbl>
              <a:tblPr firstRow="1" bandRow="1">
                <a:noFill/>
                <a:tableStyleId>{EFF104DB-39FF-4BB3-97A0-677D8A99307C}</a:tableStyleId>
              </a:tblPr>
              <a:tblGrid>
                <a:gridCol w="1314875">
                  <a:extLst>
                    <a:ext uri="{9D8B030D-6E8A-4147-A177-3AD203B41FA5}">
                      <a16:colId xmlns:a16="http://schemas.microsoft.com/office/drawing/2014/main" val="20000"/>
                    </a:ext>
                  </a:extLst>
                </a:gridCol>
                <a:gridCol w="1319875">
                  <a:extLst>
                    <a:ext uri="{9D8B030D-6E8A-4147-A177-3AD203B41FA5}">
                      <a16:colId xmlns:a16="http://schemas.microsoft.com/office/drawing/2014/main" val="20001"/>
                    </a:ext>
                  </a:extLst>
                </a:gridCol>
                <a:gridCol w="1309850">
                  <a:extLst>
                    <a:ext uri="{9D8B030D-6E8A-4147-A177-3AD203B41FA5}">
                      <a16:colId xmlns:a16="http://schemas.microsoft.com/office/drawing/2014/main" val="20002"/>
                    </a:ext>
                  </a:extLst>
                </a:gridCol>
              </a:tblGrid>
              <a:tr h="4603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Training Data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Test Data</a:t>
                      </a:r>
                      <a:endParaRPr sz="1400" u="none" strike="noStrike" cap="none"/>
                    </a:p>
                  </a:txBody>
                  <a:tcPr marL="91450" marR="91450" marT="45725" marB="45725"/>
                </a:tc>
                <a:extLst>
                  <a:ext uri="{0D108BD9-81ED-4DB2-BD59-A6C34878D82A}">
                    <a16:rowId xmlns:a16="http://schemas.microsoft.com/office/drawing/2014/main" val="10000"/>
                  </a:ext>
                </a:extLst>
              </a:tr>
              <a:tr h="27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Unigram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5A50"/>
                          </a:solidFill>
                          <a:latin typeface="Calibri"/>
                          <a:ea typeface="Calibri"/>
                          <a:cs typeface="Calibri"/>
                          <a:sym typeface="Calibri"/>
                        </a:rPr>
                        <a:t>730.13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5A50"/>
                          </a:solidFill>
                          <a:latin typeface="Calibri"/>
                          <a:ea typeface="Calibri"/>
                          <a:cs typeface="Calibri"/>
                          <a:sym typeface="Calibri"/>
                        </a:rPr>
                        <a:t>377.65</a:t>
                      </a:r>
                      <a:endParaRPr sz="1400" u="none" strike="noStrike" cap="none"/>
                    </a:p>
                  </a:txBody>
                  <a:tcPr marL="91450" marR="91450" marT="45725" marB="45725"/>
                </a:tc>
                <a:extLst>
                  <a:ext uri="{0D108BD9-81ED-4DB2-BD59-A6C34878D82A}">
                    <a16:rowId xmlns:a16="http://schemas.microsoft.com/office/drawing/2014/main" val="10001"/>
                  </a:ext>
                </a:extLst>
              </a:tr>
              <a:tr h="27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Bigram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5A50"/>
                          </a:solidFill>
                          <a:latin typeface="Calibri"/>
                          <a:ea typeface="Calibri"/>
                          <a:cs typeface="Calibri"/>
                          <a:sym typeface="Calibri"/>
                        </a:rPr>
                        <a:t>49.87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5A50"/>
                          </a:solidFill>
                          <a:latin typeface="Calibri"/>
                          <a:ea typeface="Calibri"/>
                          <a:cs typeface="Calibri"/>
                          <a:sym typeface="Calibri"/>
                        </a:rPr>
                        <a:t>14.24</a:t>
                      </a:r>
                      <a:endParaRPr sz="1400" u="none" strike="noStrike" cap="none" dirty="0"/>
                    </a:p>
                  </a:txBody>
                  <a:tcPr marL="91450" marR="91450" marT="45725" marB="45725"/>
                </a:tc>
                <a:extLst>
                  <a:ext uri="{0D108BD9-81ED-4DB2-BD59-A6C34878D82A}">
                    <a16:rowId xmlns:a16="http://schemas.microsoft.com/office/drawing/2014/main" val="10002"/>
                  </a:ext>
                </a:extLst>
              </a:tr>
              <a:tr h="27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Trigram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5A50"/>
                          </a:solidFill>
                          <a:latin typeface="Calibri"/>
                          <a:ea typeface="Calibri"/>
                          <a:cs typeface="Calibri"/>
                          <a:sym typeface="Calibri"/>
                        </a:rPr>
                        <a:t>5.19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5A50"/>
                          </a:solidFill>
                          <a:latin typeface="Calibri"/>
                          <a:ea typeface="Calibri"/>
                          <a:cs typeface="Calibri"/>
                          <a:sym typeface="Calibri"/>
                        </a:rPr>
                        <a:t>2.19</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7"/>
          <p:cNvSpPr txBox="1"/>
          <p:nvPr/>
        </p:nvSpPr>
        <p:spPr>
          <a:xfrm>
            <a:off x="288134" y="2874573"/>
            <a:ext cx="2869696"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800"/>
              <a:buFont typeface="Noto Sans"/>
              <a:buChar char="❖"/>
            </a:pPr>
            <a:r>
              <a:rPr lang="en-US" sz="1800" b="1" i="0" u="sng" strike="noStrike" cap="none" dirty="0">
                <a:solidFill>
                  <a:schemeClr val="lt1"/>
                </a:solidFill>
                <a:latin typeface="Calibri"/>
                <a:ea typeface="Calibri"/>
                <a:cs typeface="Calibri"/>
                <a:sym typeface="Calibri"/>
              </a:rPr>
              <a:t>Add – lambda smoothing</a:t>
            </a:r>
            <a:endParaRPr sz="1400" b="0" i="0" u="none" strike="noStrike" cap="none" dirty="0">
              <a:solidFill>
                <a:srgbClr val="000000"/>
              </a:solidFill>
              <a:latin typeface="Arial"/>
              <a:ea typeface="Arial"/>
              <a:cs typeface="Arial"/>
              <a:sym typeface="Arial"/>
            </a:endParaRPr>
          </a:p>
        </p:txBody>
      </p:sp>
      <p:sp>
        <p:nvSpPr>
          <p:cNvPr id="170" name="Google Shape;170;p7"/>
          <p:cNvSpPr txBox="1"/>
          <p:nvPr/>
        </p:nvSpPr>
        <p:spPr>
          <a:xfrm>
            <a:off x="7858460" y="2771745"/>
            <a:ext cx="3953350" cy="1600398"/>
          </a:xfrm>
          <a:prstGeom prst="rect">
            <a:avLst/>
          </a:prstGeom>
          <a:noFill/>
          <a:ln>
            <a:noFill/>
          </a:ln>
        </p:spPr>
        <p:txBody>
          <a:bodyPr spcFirstLastPara="1" wrap="square" lIns="91425" tIns="45700" rIns="91425" bIns="45700" anchor="t" anchorCtr="0">
            <a:spAutoFit/>
          </a:bodyPr>
          <a:lstStyle/>
          <a:p>
            <a:pPr marL="14605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Noto Sans"/>
              <a:buChar char="❑"/>
            </a:pPr>
            <a:r>
              <a:rPr lang="en-US" sz="1400" b="0" i="0" u="none" strike="noStrike" cap="none" dirty="0">
                <a:solidFill>
                  <a:schemeClr val="lt1"/>
                </a:solidFill>
                <a:latin typeface="Calibri"/>
                <a:ea typeface="Calibri"/>
                <a:cs typeface="Calibri"/>
                <a:sym typeface="Calibri"/>
              </a:rPr>
              <a:t>As lambda increases, perplexity also increases</a:t>
            </a:r>
            <a:endParaRPr sz="1400" b="0" i="0" u="none" strike="noStrike" cap="none" dirty="0">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a:buNone/>
            </a:pPr>
            <a:endParaRPr sz="1400" b="0" i="0" u="none" strike="noStrike" cap="none" dirty="0">
              <a:solidFill>
                <a:schemeClr val="lt1"/>
              </a:solidFill>
              <a:latin typeface="Calibri"/>
              <a:ea typeface="Calibri"/>
              <a:cs typeface="Calibri"/>
              <a:sym typeface="Calibri"/>
            </a:endParaRPr>
          </a:p>
          <a:p>
            <a:pPr marL="457200" marR="0" lvl="0" indent="-311150" algn="l" rtl="0">
              <a:lnSpc>
                <a:spcPct val="100000"/>
              </a:lnSpc>
              <a:spcBef>
                <a:spcPts val="0"/>
              </a:spcBef>
              <a:spcAft>
                <a:spcPts val="0"/>
              </a:spcAft>
              <a:buClr>
                <a:schemeClr val="lt1"/>
              </a:buClr>
              <a:buSzPts val="1300"/>
              <a:buFont typeface="Noto Sans"/>
              <a:buChar char="❑"/>
            </a:pPr>
            <a:r>
              <a:rPr lang="en-US" sz="1400" b="0" i="0" u="none" strike="noStrike" cap="none" dirty="0">
                <a:solidFill>
                  <a:schemeClr val="lt1"/>
                </a:solidFill>
                <a:latin typeface="Calibri"/>
                <a:ea typeface="Calibri"/>
                <a:cs typeface="Calibri"/>
                <a:sym typeface="Calibri"/>
              </a:rPr>
              <a:t>Perplexity of trigrams is higher in table </a:t>
            </a:r>
            <a:endParaRPr sz="1400" b="0" i="0" u="none" strike="noStrike" cap="none" dirty="0">
              <a:solidFill>
                <a:srgbClr val="000000"/>
              </a:solidFill>
              <a:latin typeface="Arial"/>
              <a:ea typeface="Arial"/>
              <a:cs typeface="Arial"/>
              <a:sym typeface="Arial"/>
            </a:endParaRPr>
          </a:p>
          <a:p>
            <a:pPr marL="14605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        since train + validation dataset was used</a:t>
            </a:r>
            <a:endParaRPr sz="1400" b="0" i="0" u="none" strike="noStrike" cap="none" dirty="0">
              <a:solidFill>
                <a:srgbClr val="000000"/>
              </a:solidFill>
              <a:latin typeface="Arial"/>
              <a:ea typeface="Arial"/>
              <a:cs typeface="Arial"/>
              <a:sym typeface="Arial"/>
            </a:endParaRPr>
          </a:p>
          <a:p>
            <a:pPr marL="14605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aphicFrame>
        <p:nvGraphicFramePr>
          <p:cNvPr id="171" name="Google Shape;171;p7"/>
          <p:cNvGraphicFramePr/>
          <p:nvPr>
            <p:extLst>
              <p:ext uri="{D42A27DB-BD31-4B8C-83A1-F6EECF244321}">
                <p14:modId xmlns:p14="http://schemas.microsoft.com/office/powerpoint/2010/main" val="1014861222"/>
              </p:ext>
            </p:extLst>
          </p:nvPr>
        </p:nvGraphicFramePr>
        <p:xfrm>
          <a:off x="8488486" y="4552385"/>
          <a:ext cx="2624725" cy="1374730"/>
        </p:xfrm>
        <a:graphic>
          <a:graphicData uri="http://schemas.openxmlformats.org/drawingml/2006/table">
            <a:tbl>
              <a:tblPr firstRow="1" bandRow="1">
                <a:noFill/>
                <a:tableStyleId>{EFF104DB-39FF-4BB3-97A0-677D8A99307C}</a:tableStyleId>
              </a:tblPr>
              <a:tblGrid>
                <a:gridCol w="1314875">
                  <a:extLst>
                    <a:ext uri="{9D8B030D-6E8A-4147-A177-3AD203B41FA5}">
                      <a16:colId xmlns:a16="http://schemas.microsoft.com/office/drawing/2014/main" val="20000"/>
                    </a:ext>
                  </a:extLst>
                </a:gridCol>
                <a:gridCol w="1309850">
                  <a:extLst>
                    <a:ext uri="{9D8B030D-6E8A-4147-A177-3AD203B41FA5}">
                      <a16:colId xmlns:a16="http://schemas.microsoft.com/office/drawing/2014/main" val="20001"/>
                    </a:ext>
                  </a:extLst>
                </a:gridCol>
              </a:tblGrid>
              <a:tr h="4603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Test Data</a:t>
                      </a:r>
                      <a:endParaRPr sz="1400" u="none" strike="noStrike" cap="none"/>
                    </a:p>
                  </a:txBody>
                  <a:tcPr marL="91450" marR="91450" marT="45725" marB="45725"/>
                </a:tc>
                <a:extLst>
                  <a:ext uri="{0D108BD9-81ED-4DB2-BD59-A6C34878D82A}">
                    <a16:rowId xmlns:a16="http://schemas.microsoft.com/office/drawing/2014/main" val="10000"/>
                  </a:ext>
                </a:extLst>
              </a:tr>
              <a:tr h="27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Unigram</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5A50"/>
                          </a:solidFill>
                          <a:latin typeface="Calibri"/>
                          <a:ea typeface="Calibri"/>
                          <a:cs typeface="Calibri"/>
                          <a:sym typeface="Calibri"/>
                        </a:rPr>
                        <a:t>370.53</a:t>
                      </a:r>
                      <a:endParaRPr sz="1400" u="none" strike="noStrike" cap="none" dirty="0"/>
                    </a:p>
                  </a:txBody>
                  <a:tcPr marL="91450" marR="91450" marT="45725" marB="45725"/>
                </a:tc>
                <a:extLst>
                  <a:ext uri="{0D108BD9-81ED-4DB2-BD59-A6C34878D82A}">
                    <a16:rowId xmlns:a16="http://schemas.microsoft.com/office/drawing/2014/main" val="10001"/>
                  </a:ext>
                </a:extLst>
              </a:tr>
              <a:tr h="27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Bigram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5A50"/>
                          </a:solidFill>
                          <a:latin typeface="Calibri"/>
                          <a:ea typeface="Calibri"/>
                          <a:cs typeface="Calibri"/>
                          <a:sym typeface="Calibri"/>
                        </a:rPr>
                        <a:t>11.84</a:t>
                      </a:r>
                      <a:endParaRPr sz="1400" u="none" strike="noStrike" cap="none"/>
                    </a:p>
                  </a:txBody>
                  <a:tcPr marL="91450" marR="91450" marT="45725" marB="45725"/>
                </a:tc>
                <a:extLst>
                  <a:ext uri="{0D108BD9-81ED-4DB2-BD59-A6C34878D82A}">
                    <a16:rowId xmlns:a16="http://schemas.microsoft.com/office/drawing/2014/main" val="10002"/>
                  </a:ext>
                </a:extLst>
              </a:tr>
              <a:tr h="27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Trigram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5A50"/>
                          </a:solidFill>
                          <a:latin typeface="Calibri"/>
                          <a:ea typeface="Calibri"/>
                          <a:cs typeface="Calibri"/>
                          <a:sym typeface="Calibri"/>
                        </a:rPr>
                        <a:t>2.19</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72" name="Google Shape;172;p7"/>
          <p:cNvSpPr txBox="1"/>
          <p:nvPr/>
        </p:nvSpPr>
        <p:spPr>
          <a:xfrm>
            <a:off x="8617671" y="4244608"/>
            <a:ext cx="236635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After adding lambda as 0.001</a:t>
            </a:r>
            <a:endParaRPr sz="1400" b="0" i="0" u="none" strike="noStrike" cap="none" dirty="0">
              <a:solidFill>
                <a:srgbClr val="000000"/>
              </a:solidFill>
              <a:latin typeface="Arial"/>
              <a:ea typeface="Arial"/>
              <a:cs typeface="Arial"/>
              <a:sym typeface="Arial"/>
            </a:endParaRPr>
          </a:p>
        </p:txBody>
      </p:sp>
      <p:sp>
        <p:nvSpPr>
          <p:cNvPr id="173" name="Google Shape;173;p7"/>
          <p:cNvSpPr txBox="1"/>
          <p:nvPr/>
        </p:nvSpPr>
        <p:spPr>
          <a:xfrm>
            <a:off x="151529" y="3429000"/>
            <a:ext cx="7026340" cy="523220"/>
          </a:xfrm>
          <a:prstGeom prst="rect">
            <a:avLst/>
          </a:prstGeom>
          <a:noFill/>
          <a:ln>
            <a:noFill/>
          </a:ln>
        </p:spPr>
        <p:txBody>
          <a:bodyPr spcFirstLastPara="1" wrap="square" lIns="91425" tIns="45700" rIns="91425" bIns="45700" anchor="t" anchorCtr="0">
            <a:spAutoFit/>
          </a:bodyPr>
          <a:lstStyle/>
          <a:p>
            <a:pPr marL="14605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      We experimented with different values of lambda and calculated the  perplexity for each    </a:t>
            </a:r>
            <a:endParaRPr sz="1400" b="0" i="0" u="none" strike="noStrike" cap="none">
              <a:solidFill>
                <a:srgbClr val="000000"/>
              </a:solidFill>
              <a:latin typeface="Arial"/>
              <a:ea typeface="Arial"/>
              <a:cs typeface="Arial"/>
              <a:sym typeface="Arial"/>
            </a:endParaRPr>
          </a:p>
          <a:p>
            <a:pPr marL="14605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       lambda value for each ngram model on validation data</a:t>
            </a:r>
            <a:endParaRPr sz="1400" b="0" i="0" u="none" strike="noStrike" cap="none">
              <a:solidFill>
                <a:srgbClr val="000000"/>
              </a:solidFill>
              <a:latin typeface="Arial"/>
              <a:ea typeface="Arial"/>
              <a:cs typeface="Arial"/>
              <a:sym typeface="Arial"/>
            </a:endParaRPr>
          </a:p>
        </p:txBody>
      </p:sp>
      <p:pic>
        <p:nvPicPr>
          <p:cNvPr id="174" name="Google Shape;174;p7"/>
          <p:cNvPicPr preferRelativeResize="0"/>
          <p:nvPr/>
        </p:nvPicPr>
        <p:blipFill rotWithShape="1">
          <a:blip r:embed="rId3">
            <a:alphaModFix/>
          </a:blip>
          <a:srcRect/>
          <a:stretch/>
        </p:blipFill>
        <p:spPr>
          <a:xfrm>
            <a:off x="608556" y="3952220"/>
            <a:ext cx="2228852" cy="2406613"/>
          </a:xfrm>
          <a:prstGeom prst="rect">
            <a:avLst/>
          </a:prstGeom>
          <a:noFill/>
          <a:ln>
            <a:noFill/>
          </a:ln>
        </p:spPr>
      </p:pic>
      <p:pic>
        <p:nvPicPr>
          <p:cNvPr id="175" name="Google Shape;175;p7"/>
          <p:cNvPicPr preferRelativeResize="0"/>
          <p:nvPr/>
        </p:nvPicPr>
        <p:blipFill rotWithShape="1">
          <a:blip r:embed="rId4">
            <a:alphaModFix/>
          </a:blip>
          <a:srcRect/>
          <a:stretch/>
        </p:blipFill>
        <p:spPr>
          <a:xfrm>
            <a:off x="2830576" y="3953079"/>
            <a:ext cx="722513" cy="2405754"/>
          </a:xfrm>
          <a:prstGeom prst="rect">
            <a:avLst/>
          </a:prstGeom>
          <a:noFill/>
          <a:ln>
            <a:noFill/>
          </a:ln>
        </p:spPr>
      </p:pic>
      <p:pic>
        <p:nvPicPr>
          <p:cNvPr id="3" name="Picture 2">
            <a:extLst>
              <a:ext uri="{FF2B5EF4-FFF2-40B4-BE49-F238E27FC236}">
                <a16:creationId xmlns:a16="http://schemas.microsoft.com/office/drawing/2014/main" id="{BE1DD6B6-BE85-411A-83E7-B247A661F272}"/>
              </a:ext>
            </a:extLst>
          </p:cNvPr>
          <p:cNvPicPr>
            <a:picLocks noChangeAspect="1"/>
          </p:cNvPicPr>
          <p:nvPr/>
        </p:nvPicPr>
        <p:blipFill>
          <a:blip r:embed="rId5"/>
          <a:stretch>
            <a:fillRect/>
          </a:stretch>
        </p:blipFill>
        <p:spPr>
          <a:xfrm>
            <a:off x="3690925" y="4005140"/>
            <a:ext cx="3869141" cy="2541633"/>
          </a:xfrm>
          <a:prstGeom prst="rect">
            <a:avLst/>
          </a:prstGeom>
        </p:spPr>
      </p:pic>
      <p:sp>
        <p:nvSpPr>
          <p:cNvPr id="18" name="TextBox 17">
            <a:extLst>
              <a:ext uri="{FF2B5EF4-FFF2-40B4-BE49-F238E27FC236}">
                <a16:creationId xmlns:a16="http://schemas.microsoft.com/office/drawing/2014/main" id="{C75F62E7-D0D9-4CBD-9B9D-F703E53244CD}"/>
              </a:ext>
            </a:extLst>
          </p:cNvPr>
          <p:cNvSpPr txBox="1"/>
          <p:nvPr/>
        </p:nvSpPr>
        <p:spPr>
          <a:xfrm>
            <a:off x="7822617" y="5983267"/>
            <a:ext cx="4041814" cy="738664"/>
          </a:xfrm>
          <a:prstGeom prst="rect">
            <a:avLst/>
          </a:prstGeom>
          <a:noFill/>
        </p:spPr>
        <p:txBody>
          <a:bodyPr wrap="square">
            <a:spAutoFit/>
          </a:bodyPr>
          <a:lstStyle/>
          <a:p>
            <a:pPr marL="457200" marR="0" lvl="0" indent="-311150" algn="l" rtl="0">
              <a:lnSpc>
                <a:spcPct val="100000"/>
              </a:lnSpc>
              <a:spcBef>
                <a:spcPts val="0"/>
              </a:spcBef>
              <a:spcAft>
                <a:spcPts val="0"/>
              </a:spcAft>
              <a:buClr>
                <a:schemeClr val="lt1"/>
              </a:buClr>
              <a:buSzPts val="1300"/>
              <a:buFont typeface="Noto Sans"/>
              <a:buChar char="❑"/>
            </a:pPr>
            <a:r>
              <a:rPr lang="en-US" sz="1400" b="0" i="0" u="none" strike="noStrike" cap="none" dirty="0">
                <a:solidFill>
                  <a:schemeClr val="lt1"/>
                </a:solidFill>
                <a:latin typeface="Calibri"/>
                <a:ea typeface="Calibri"/>
                <a:cs typeface="Calibri"/>
                <a:sym typeface="Calibri"/>
              </a:rPr>
              <a:t>Since the lambda value is close to 0, </a:t>
            </a:r>
            <a:endParaRPr lang="en-US" sz="1400" b="0" i="0" u="none" strike="noStrike" cap="none" dirty="0">
              <a:solidFill>
                <a:srgbClr val="000000"/>
              </a:solidFill>
              <a:latin typeface="Arial"/>
              <a:ea typeface="Arial"/>
              <a:cs typeface="Arial"/>
              <a:sym typeface="Arial"/>
            </a:endParaRPr>
          </a:p>
          <a:p>
            <a:pPr marL="14605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        the perplexity is almost the same as </a:t>
            </a:r>
            <a:endParaRPr lang="en-US"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compared to before smoothing.</a:t>
            </a:r>
            <a:endParaRPr lang="en-US"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500"/>
                                        <p:tgtEl>
                                          <p:spTgt spid="16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2000"/>
                                        <p:tgtEl>
                                          <p:spTgt spid="16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9"/>
                                        </p:tgtEl>
                                        <p:attrNameLst>
                                          <p:attrName>style.visibility</p:attrName>
                                        </p:attrNameLst>
                                      </p:cBhvr>
                                      <p:to>
                                        <p:strVal val="visible"/>
                                      </p:to>
                                    </p:set>
                                    <p:anim calcmode="lin" valueType="num">
                                      <p:cBhvr additive="base">
                                        <p:cTn id="21" dur="500"/>
                                        <p:tgtEl>
                                          <p:spTgt spid="16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0"/>
                                        </p:tgtEl>
                                        <p:attrNameLst>
                                          <p:attrName>style.visibility</p:attrName>
                                        </p:attrNameLst>
                                      </p:cBhvr>
                                      <p:to>
                                        <p:strVal val="visible"/>
                                      </p:to>
                                    </p:set>
                                    <p:animEffect transition="in" filter="fade">
                                      <p:cBhvr>
                                        <p:cTn id="40" dur="1000"/>
                                        <p:tgtEl>
                                          <p:spTgt spid="17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466725" y="137604"/>
            <a:ext cx="10515600" cy="621930"/>
          </a:xfrm>
          <a:prstGeom prst="rect">
            <a:avLst/>
          </a:prstGeom>
          <a:noFill/>
          <a:ln>
            <a:noFill/>
          </a:ln>
        </p:spPr>
        <p:txBody>
          <a:bodyPr spcFirstLastPara="1" wrap="square" lIns="91425" tIns="45700" rIns="91425" bIns="45700" anchor="ctr" anchorCtr="0">
            <a:normAutofit/>
          </a:bodyPr>
          <a:lstStyle/>
          <a:p>
            <a:pPr marL="285750" lvl="0" indent="-285750" algn="l" rtl="0">
              <a:lnSpc>
                <a:spcPct val="90000"/>
              </a:lnSpc>
              <a:spcBef>
                <a:spcPts val="0"/>
              </a:spcBef>
              <a:spcAft>
                <a:spcPts val="0"/>
              </a:spcAft>
              <a:buClr>
                <a:schemeClr val="lt1"/>
              </a:buClr>
              <a:buSzPts val="1800"/>
              <a:buFont typeface="Noto Sans"/>
              <a:buChar char="❖"/>
            </a:pPr>
            <a:r>
              <a:rPr lang="en-US" sz="1800" b="1" u="sng" dirty="0">
                <a:latin typeface="Calibri"/>
                <a:ea typeface="Calibri"/>
                <a:cs typeface="Calibri"/>
                <a:sym typeface="Calibri"/>
              </a:rPr>
              <a:t>Sentence Generation:</a:t>
            </a:r>
            <a:endParaRPr dirty="0"/>
          </a:p>
        </p:txBody>
      </p:sp>
      <p:sp>
        <p:nvSpPr>
          <p:cNvPr id="181" name="Google Shape;181;p5"/>
          <p:cNvSpPr txBox="1">
            <a:spLocks noGrp="1"/>
          </p:cNvSpPr>
          <p:nvPr>
            <p:ph type="body" idx="1"/>
          </p:nvPr>
        </p:nvSpPr>
        <p:spPr>
          <a:xfrm>
            <a:off x="838200" y="759534"/>
            <a:ext cx="10515600" cy="573334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1600"/>
              <a:buChar char="●"/>
            </a:pPr>
            <a:r>
              <a:rPr lang="en-US" sz="1600" b="1" u="sng" dirty="0">
                <a:solidFill>
                  <a:schemeClr val="lt1"/>
                </a:solidFill>
              </a:rPr>
              <a:t>Unigram Model:</a:t>
            </a:r>
            <a:endParaRPr sz="1600" b="1" u="sng" dirty="0">
              <a:solidFill>
                <a:schemeClr val="lt1"/>
              </a:solidFill>
            </a:endParaRPr>
          </a:p>
          <a:p>
            <a:pPr marL="273050" indent="-171450">
              <a:buSzPts val="1600"/>
              <a:buFont typeface="Wingdings" panose="05000000000000000000" pitchFamily="2" charset="2"/>
              <a:buChar char="q"/>
            </a:pPr>
            <a:r>
              <a:rPr lang="en-US" sz="1500" dirty="0">
                <a:solidFill>
                  <a:schemeClr val="lt1"/>
                </a:solidFill>
              </a:rPr>
              <a:t> pips mistaken </a:t>
            </a:r>
            <a:r>
              <a:rPr lang="en-US" sz="1500" dirty="0" err="1">
                <a:solidFill>
                  <a:schemeClr val="lt1"/>
                </a:solidFill>
              </a:rPr>
              <a:t>didnt</a:t>
            </a:r>
            <a:r>
              <a:rPr lang="en-US" sz="1500" dirty="0">
                <a:solidFill>
                  <a:schemeClr val="lt1"/>
                </a:solidFill>
              </a:rPr>
              <a:t> is president printed</a:t>
            </a:r>
          </a:p>
          <a:p>
            <a:pPr marL="273050" lvl="0" indent="-171450" algn="l" rtl="0">
              <a:lnSpc>
                <a:spcPct val="90000"/>
              </a:lnSpc>
              <a:spcBef>
                <a:spcPts val="1000"/>
              </a:spcBef>
              <a:spcAft>
                <a:spcPts val="0"/>
              </a:spcAft>
              <a:buClr>
                <a:schemeClr val="lt1"/>
              </a:buClr>
              <a:buSzPts val="1600"/>
              <a:buFont typeface="Wingdings" panose="05000000000000000000" pitchFamily="2" charset="2"/>
              <a:buChar char="q"/>
            </a:pPr>
            <a:r>
              <a:rPr lang="en-US" sz="1500" dirty="0">
                <a:solidFill>
                  <a:schemeClr val="lt1"/>
                </a:solidFill>
              </a:rPr>
              <a:t> the family her project</a:t>
            </a:r>
          </a:p>
          <a:p>
            <a:pPr marL="273050" lvl="0" indent="-171450" algn="l" rtl="0">
              <a:lnSpc>
                <a:spcPct val="90000"/>
              </a:lnSpc>
              <a:spcBef>
                <a:spcPts val="1000"/>
              </a:spcBef>
              <a:spcAft>
                <a:spcPts val="0"/>
              </a:spcAft>
              <a:buClr>
                <a:schemeClr val="lt1"/>
              </a:buClr>
              <a:buSzPts val="1600"/>
              <a:buFont typeface="Wingdings" panose="05000000000000000000" pitchFamily="2" charset="2"/>
              <a:buChar char="q"/>
            </a:pPr>
            <a:r>
              <a:rPr lang="en-US" sz="1500" dirty="0">
                <a:solidFill>
                  <a:schemeClr val="lt1"/>
                </a:solidFill>
              </a:rPr>
              <a:t> anticipated of not the and </a:t>
            </a:r>
            <a:r>
              <a:rPr lang="en-US" sz="1500" dirty="0" err="1">
                <a:solidFill>
                  <a:schemeClr val="lt1"/>
                </a:solidFill>
              </a:rPr>
              <a:t>and</a:t>
            </a:r>
            <a:r>
              <a:rPr lang="en-US" sz="1500" dirty="0">
                <a:solidFill>
                  <a:schemeClr val="lt1"/>
                </a:solidFill>
              </a:rPr>
              <a:t> the hunted on which </a:t>
            </a:r>
            <a:r>
              <a:rPr lang="en-US" sz="1500" dirty="0" err="1">
                <a:solidFill>
                  <a:schemeClr val="lt1"/>
                </a:solidFill>
              </a:rPr>
              <a:t>beethoven</a:t>
            </a:r>
            <a:r>
              <a:rPr lang="en-US" sz="1500" dirty="0">
                <a:solidFill>
                  <a:schemeClr val="lt1"/>
                </a:solidFill>
              </a:rPr>
              <a:t> the of </a:t>
            </a:r>
            <a:r>
              <a:rPr lang="en-US" sz="1500" dirty="0" err="1">
                <a:solidFill>
                  <a:schemeClr val="lt1"/>
                </a:solidFill>
              </a:rPr>
              <a:t>englanders</a:t>
            </a:r>
            <a:r>
              <a:rPr lang="en-US" sz="1500" dirty="0">
                <a:solidFill>
                  <a:schemeClr val="lt1"/>
                </a:solidFill>
              </a:rPr>
              <a:t> the after door broaden fear the</a:t>
            </a:r>
          </a:p>
          <a:p>
            <a:pPr marL="273050" lvl="0" indent="-171450" algn="l" rtl="0">
              <a:lnSpc>
                <a:spcPct val="90000"/>
              </a:lnSpc>
              <a:spcBef>
                <a:spcPts val="1000"/>
              </a:spcBef>
              <a:spcAft>
                <a:spcPts val="0"/>
              </a:spcAft>
              <a:buClr>
                <a:schemeClr val="lt1"/>
              </a:buClr>
              <a:buSzPts val="1600"/>
              <a:buFont typeface="Wingdings" panose="05000000000000000000" pitchFamily="2" charset="2"/>
              <a:buChar char="q"/>
            </a:pPr>
            <a:r>
              <a:rPr lang="en-US" sz="1500" dirty="0">
                <a:solidFill>
                  <a:schemeClr val="lt1"/>
                </a:solidFill>
              </a:rPr>
              <a:t> </a:t>
            </a:r>
            <a:r>
              <a:rPr lang="en-US" sz="1500" dirty="0" err="1">
                <a:solidFill>
                  <a:schemeClr val="lt1"/>
                </a:solidFill>
              </a:rPr>
              <a:t>owen</a:t>
            </a:r>
            <a:r>
              <a:rPr lang="en-US" sz="1500" dirty="0">
                <a:solidFill>
                  <a:schemeClr val="lt1"/>
                </a:solidFill>
              </a:rPr>
              <a:t> with not the by additional</a:t>
            </a:r>
          </a:p>
          <a:p>
            <a:pPr marL="273050" lvl="0" indent="-171450" algn="l" rtl="0">
              <a:lnSpc>
                <a:spcPct val="90000"/>
              </a:lnSpc>
              <a:spcBef>
                <a:spcPts val="1000"/>
              </a:spcBef>
              <a:spcAft>
                <a:spcPts val="0"/>
              </a:spcAft>
              <a:buClr>
                <a:schemeClr val="lt1"/>
              </a:buClr>
              <a:buSzPts val="1600"/>
              <a:buFont typeface="Wingdings" panose="05000000000000000000" pitchFamily="2" charset="2"/>
              <a:buChar char="q"/>
            </a:pPr>
            <a:r>
              <a:rPr lang="en-US" sz="1500" dirty="0">
                <a:solidFill>
                  <a:schemeClr val="lt1"/>
                </a:solidFill>
              </a:rPr>
              <a:t> case we let not did the jew have</a:t>
            </a:r>
            <a:endParaRPr sz="1500" b="1" u="sng" dirty="0">
              <a:solidFill>
                <a:schemeClr val="lt1"/>
              </a:solidFill>
            </a:endParaRPr>
          </a:p>
          <a:p>
            <a:pPr marL="228600" lvl="0" indent="-228600" algn="l" rtl="0">
              <a:lnSpc>
                <a:spcPct val="90000"/>
              </a:lnSpc>
              <a:spcBef>
                <a:spcPts val="1000"/>
              </a:spcBef>
              <a:spcAft>
                <a:spcPts val="0"/>
              </a:spcAft>
              <a:buClr>
                <a:schemeClr val="lt1"/>
              </a:buClr>
              <a:buSzPts val="1600"/>
              <a:buChar char="●"/>
            </a:pPr>
            <a:r>
              <a:rPr lang="en-US" sz="1600" b="1" u="sng" dirty="0">
                <a:solidFill>
                  <a:schemeClr val="lt1"/>
                </a:solidFill>
              </a:rPr>
              <a:t>Bigram Model:</a:t>
            </a:r>
          </a:p>
          <a:p>
            <a:pPr marL="273050" lvl="0" indent="-171450">
              <a:buSzPts val="1600"/>
              <a:buFont typeface="Wingdings" panose="05000000000000000000" pitchFamily="2" charset="2"/>
              <a:buChar char="q"/>
            </a:pPr>
            <a:r>
              <a:rPr lang="en-US" sz="1500" dirty="0">
                <a:solidFill>
                  <a:schemeClr val="lt1"/>
                </a:solidFill>
              </a:rPr>
              <a:t> but he scored</a:t>
            </a:r>
          </a:p>
          <a:p>
            <a:pPr marL="273050" lvl="0" indent="-171450">
              <a:buSzPts val="1600"/>
              <a:buFont typeface="Wingdings" panose="05000000000000000000" pitchFamily="2" charset="2"/>
              <a:buChar char="q"/>
            </a:pPr>
            <a:r>
              <a:rPr lang="en-US" sz="1500" dirty="0">
                <a:solidFill>
                  <a:schemeClr val="lt1"/>
                </a:solidFill>
              </a:rPr>
              <a:t> the many precious little confidence</a:t>
            </a:r>
          </a:p>
          <a:p>
            <a:pPr marL="273050" lvl="0" indent="-171450">
              <a:buSzPts val="1600"/>
              <a:buFont typeface="Wingdings" panose="05000000000000000000" pitchFamily="2" charset="2"/>
              <a:buChar char="q"/>
            </a:pPr>
            <a:r>
              <a:rPr lang="en-US" sz="1500" dirty="0">
                <a:solidFill>
                  <a:schemeClr val="lt1"/>
                </a:solidFill>
              </a:rPr>
              <a:t> he would start of costs</a:t>
            </a:r>
          </a:p>
          <a:p>
            <a:pPr marL="273050" lvl="0" indent="-171450">
              <a:buSzPts val="1600"/>
              <a:buFont typeface="Wingdings" panose="05000000000000000000" pitchFamily="2" charset="2"/>
              <a:buChar char="q"/>
            </a:pPr>
            <a:r>
              <a:rPr lang="en-US" sz="1500" dirty="0">
                <a:solidFill>
                  <a:schemeClr val="lt1"/>
                </a:solidFill>
              </a:rPr>
              <a:t> </a:t>
            </a:r>
            <a:r>
              <a:rPr lang="en-US" sz="1500" dirty="0" err="1">
                <a:solidFill>
                  <a:schemeClr val="lt1"/>
                </a:solidFill>
              </a:rPr>
              <a:t>youve</a:t>
            </a:r>
            <a:r>
              <a:rPr lang="en-US" sz="1500" dirty="0">
                <a:solidFill>
                  <a:schemeClr val="lt1"/>
                </a:solidFill>
              </a:rPr>
              <a:t> finally made with sauces and science is its life in their</a:t>
            </a:r>
          </a:p>
          <a:p>
            <a:pPr marL="273050" indent="-171450">
              <a:buSzPts val="1600"/>
              <a:buFont typeface="Wingdings" panose="05000000000000000000" pitchFamily="2" charset="2"/>
              <a:buChar char="q"/>
            </a:pPr>
            <a:r>
              <a:rPr lang="en-US" sz="1500" dirty="0">
                <a:solidFill>
                  <a:schemeClr val="lt1"/>
                </a:solidFill>
              </a:rPr>
              <a:t> she liked the most species</a:t>
            </a:r>
            <a:endParaRPr sz="1500" dirty="0">
              <a:solidFill>
                <a:schemeClr val="lt1"/>
              </a:solidFill>
            </a:endParaRPr>
          </a:p>
          <a:p>
            <a:pPr marL="228600" lvl="0" indent="-228600" algn="l" rtl="0">
              <a:lnSpc>
                <a:spcPct val="90000"/>
              </a:lnSpc>
              <a:spcBef>
                <a:spcPts val="1000"/>
              </a:spcBef>
              <a:spcAft>
                <a:spcPts val="0"/>
              </a:spcAft>
              <a:buClr>
                <a:schemeClr val="lt1"/>
              </a:buClr>
              <a:buSzPts val="1600"/>
              <a:buChar char="●"/>
            </a:pPr>
            <a:r>
              <a:rPr lang="en-US" sz="1600" b="1" u="sng" dirty="0">
                <a:solidFill>
                  <a:schemeClr val="lt1"/>
                </a:solidFill>
              </a:rPr>
              <a:t>Trigram Model:</a:t>
            </a:r>
            <a:endParaRPr sz="1600" b="1" u="sng" dirty="0">
              <a:solidFill>
                <a:schemeClr val="lt1"/>
              </a:solidFill>
            </a:endParaRPr>
          </a:p>
          <a:p>
            <a:pPr marL="273050" indent="-171450">
              <a:buSzPts val="1600"/>
              <a:buFont typeface="Wingdings" panose="05000000000000000000" pitchFamily="2" charset="2"/>
              <a:buChar char="q"/>
            </a:pPr>
            <a:r>
              <a:rPr lang="en-US" sz="1500" dirty="0">
                <a:solidFill>
                  <a:schemeClr val="lt1"/>
                </a:solidFill>
              </a:rPr>
              <a:t> this is not otherwise</a:t>
            </a:r>
          </a:p>
          <a:p>
            <a:pPr marL="273050" indent="-171450">
              <a:buSzPts val="1600"/>
              <a:buFont typeface="Wingdings" panose="05000000000000000000" pitchFamily="2" charset="2"/>
              <a:buChar char="q"/>
            </a:pPr>
            <a:r>
              <a:rPr lang="en-US" sz="1500" dirty="0">
                <a:solidFill>
                  <a:schemeClr val="lt1"/>
                </a:solidFill>
              </a:rPr>
              <a:t> then he went to visit</a:t>
            </a:r>
          </a:p>
          <a:p>
            <a:pPr marL="273050" indent="-171450">
              <a:buSzPts val="1600"/>
              <a:buFont typeface="Wingdings" panose="05000000000000000000" pitchFamily="2" charset="2"/>
              <a:buChar char="q"/>
            </a:pPr>
            <a:r>
              <a:rPr lang="en-US" sz="1500" dirty="0">
                <a:solidFill>
                  <a:schemeClr val="lt1"/>
                </a:solidFill>
              </a:rPr>
              <a:t> </a:t>
            </a:r>
            <a:r>
              <a:rPr lang="en-US" sz="1500" dirty="0" err="1">
                <a:solidFill>
                  <a:schemeClr val="lt1"/>
                </a:solidFill>
              </a:rPr>
              <a:t>i</a:t>
            </a:r>
            <a:r>
              <a:rPr lang="en-US" sz="1500" dirty="0">
                <a:solidFill>
                  <a:schemeClr val="lt1"/>
                </a:solidFill>
              </a:rPr>
              <a:t> </a:t>
            </a:r>
            <a:r>
              <a:rPr lang="en-US" sz="1500" dirty="0" err="1">
                <a:solidFill>
                  <a:schemeClr val="lt1"/>
                </a:solidFill>
              </a:rPr>
              <a:t>dont</a:t>
            </a:r>
            <a:r>
              <a:rPr lang="en-US" sz="1500" dirty="0">
                <a:solidFill>
                  <a:schemeClr val="lt1"/>
                </a:solidFill>
              </a:rPr>
              <a:t> know</a:t>
            </a:r>
          </a:p>
          <a:p>
            <a:pPr marL="273050" indent="-171450">
              <a:buSzPts val="1600"/>
              <a:buFont typeface="Wingdings" panose="05000000000000000000" pitchFamily="2" charset="2"/>
              <a:buChar char="q"/>
            </a:pPr>
            <a:r>
              <a:rPr lang="en-US" sz="1500" dirty="0">
                <a:solidFill>
                  <a:schemeClr val="lt1"/>
                </a:solidFill>
              </a:rPr>
              <a:t> you may save valuable</a:t>
            </a:r>
          </a:p>
          <a:p>
            <a:pPr marL="273050" indent="-171450">
              <a:buSzPts val="1600"/>
              <a:buFont typeface="Wingdings" panose="05000000000000000000" pitchFamily="2" charset="2"/>
              <a:buChar char="q"/>
            </a:pPr>
            <a:r>
              <a:rPr lang="en-US" sz="1500" dirty="0">
                <a:solidFill>
                  <a:schemeClr val="lt1"/>
                </a:solidFill>
              </a:rPr>
              <a:t> the recently appointed to</a:t>
            </a:r>
            <a:endParaRPr sz="1800" b="1" u="sng" dirty="0">
              <a:solidFill>
                <a:schemeClr val="lt1"/>
              </a:solidFill>
            </a:endParaRPr>
          </a:p>
          <a:p>
            <a:pPr marL="228600" lvl="0" indent="-228600" algn="l" rtl="0">
              <a:lnSpc>
                <a:spcPct val="90000"/>
              </a:lnSpc>
              <a:spcBef>
                <a:spcPts val="1000"/>
              </a:spcBef>
              <a:spcAft>
                <a:spcPts val="0"/>
              </a:spcAft>
              <a:buClr>
                <a:schemeClr val="lt1"/>
              </a:buClr>
              <a:buSzPts val="1600"/>
              <a:buChar char="●"/>
            </a:pPr>
            <a:r>
              <a:rPr lang="en-US" sz="1500" i="1" dirty="0">
                <a:solidFill>
                  <a:schemeClr val="lt1"/>
                </a:solidFill>
              </a:rPr>
              <a:t>More meaningful sentences generated by trigram model</a:t>
            </a:r>
            <a:endParaRPr sz="1500" i="1" dirty="0">
              <a:solidFill>
                <a:schemeClr val="lt1"/>
              </a:solidFill>
            </a:endParaRPr>
          </a:p>
          <a:p>
            <a:pPr marL="0" lvl="0" indent="0" algn="l" rtl="0">
              <a:lnSpc>
                <a:spcPct val="90000"/>
              </a:lnSpc>
              <a:spcBef>
                <a:spcPts val="1000"/>
              </a:spcBef>
              <a:spcAft>
                <a:spcPts val="0"/>
              </a:spcAft>
              <a:buClr>
                <a:schemeClr val="lt1"/>
              </a:buClr>
              <a:buSzPts val="1600"/>
              <a:buNone/>
            </a:pPr>
            <a:endParaRPr sz="1600" b="1" u="sng" dirty="0"/>
          </a:p>
          <a:p>
            <a:pPr marL="228600" lvl="0" indent="-127000" algn="l" rtl="0">
              <a:lnSpc>
                <a:spcPct val="90000"/>
              </a:lnSpc>
              <a:spcBef>
                <a:spcPts val="1000"/>
              </a:spcBef>
              <a:spcAft>
                <a:spcPts val="0"/>
              </a:spcAft>
              <a:buClr>
                <a:schemeClr val="lt1"/>
              </a:buClr>
              <a:buSzPts val="1600"/>
              <a:buNone/>
            </a:pPr>
            <a:endParaRPr sz="1600" b="1" u="sng" dirty="0"/>
          </a:p>
          <a:p>
            <a:pPr marL="228600" lvl="0" indent="-127000" algn="l" rtl="0">
              <a:lnSpc>
                <a:spcPct val="90000"/>
              </a:lnSpc>
              <a:spcBef>
                <a:spcPts val="1000"/>
              </a:spcBef>
              <a:spcAft>
                <a:spcPts val="1600"/>
              </a:spcAft>
              <a:buClr>
                <a:schemeClr val="lt1"/>
              </a:buClr>
              <a:buSzPts val="1600"/>
              <a:buNone/>
            </a:pPr>
            <a:endParaRPr sz="1600" b="1" u="sng"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1">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1">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1">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1">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1">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p:nvPr/>
        </p:nvSpPr>
        <p:spPr>
          <a:xfrm>
            <a:off x="247260" y="112325"/>
            <a:ext cx="6096000" cy="10260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00000"/>
              </a:lnSpc>
              <a:spcBef>
                <a:spcPts val="0"/>
              </a:spcBef>
              <a:spcAft>
                <a:spcPts val="0"/>
              </a:spcAft>
              <a:buClr>
                <a:schemeClr val="lt1"/>
              </a:buClr>
              <a:buSzPts val="1800"/>
              <a:buFont typeface="Old Standard TT"/>
              <a:buChar char="❖"/>
            </a:pPr>
            <a:r>
              <a:rPr lang="en-US" sz="1800" b="1" i="0" u="sng" strike="noStrike" cap="none" dirty="0">
                <a:solidFill>
                  <a:schemeClr val="lt1"/>
                </a:solidFill>
                <a:latin typeface="Calibri" panose="020F0502020204030204" pitchFamily="34" charset="0"/>
                <a:ea typeface="Old Standard TT"/>
                <a:cs typeface="Calibri" panose="020F0502020204030204" pitchFamily="34" charset="0"/>
                <a:sym typeface="Old Standard TT"/>
              </a:rPr>
              <a:t>Application : Spell Checking</a:t>
            </a:r>
            <a:endParaRPr sz="1800" b="0" i="0" u="none" strike="noStrike" cap="none" dirty="0">
              <a:solidFill>
                <a:schemeClr val="lt1"/>
              </a:solidFill>
              <a:latin typeface="Calibri" panose="020F0502020204030204" pitchFamily="34" charset="0"/>
              <a:ea typeface="Calibri"/>
              <a:cs typeface="Calibri" panose="020F0502020204030204" pitchFamily="34" charset="0"/>
              <a:sym typeface="Calibri"/>
            </a:endParaRPr>
          </a:p>
          <a:p>
            <a:pPr marL="0" marR="0" lvl="0" indent="0" algn="l" rtl="0">
              <a:lnSpc>
                <a:spcPct val="100000"/>
              </a:lnSpc>
              <a:spcBef>
                <a:spcPts val="800"/>
              </a:spcBef>
              <a:spcAft>
                <a:spcPts val="0"/>
              </a:spcAft>
              <a:buClr>
                <a:srgbClr val="000000"/>
              </a:buClr>
              <a:buSzPts val="1800"/>
              <a:buFont typeface="Arial"/>
              <a:buNone/>
            </a:pPr>
            <a:br>
              <a:rPr lang="en-US" sz="1800" b="0" i="0" u="none" strike="noStrike" cap="none" dirty="0">
                <a:solidFill>
                  <a:schemeClr val="lt1"/>
                </a:solidFill>
                <a:latin typeface="Calibri"/>
                <a:ea typeface="Calibri"/>
                <a:cs typeface="Calibri"/>
                <a:sym typeface="Calibri"/>
              </a:rPr>
            </a:br>
            <a:endParaRPr sz="1800" b="0" i="0" u="none" strike="noStrike" cap="none" dirty="0">
              <a:solidFill>
                <a:schemeClr val="lt1"/>
              </a:solidFill>
              <a:latin typeface="Calibri"/>
              <a:ea typeface="Calibri"/>
              <a:cs typeface="Calibri"/>
              <a:sym typeface="Calibri"/>
            </a:endParaRPr>
          </a:p>
        </p:txBody>
      </p:sp>
      <p:sp>
        <p:nvSpPr>
          <p:cNvPr id="190" name="Google Shape;190;p6"/>
          <p:cNvSpPr txBox="1"/>
          <p:nvPr/>
        </p:nvSpPr>
        <p:spPr>
          <a:xfrm>
            <a:off x="351160" y="485707"/>
            <a:ext cx="11661600" cy="5910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800"/>
              <a:buFont typeface="Noto Sans"/>
              <a:buChar char="➢"/>
            </a:pPr>
            <a:r>
              <a:rPr lang="en-US" b="1" i="0" u="none" strike="noStrike" cap="none" dirty="0">
                <a:solidFill>
                  <a:schemeClr val="lt1"/>
                </a:solidFill>
                <a:latin typeface="Calibri"/>
                <a:ea typeface="Calibri"/>
                <a:cs typeface="Calibri"/>
                <a:sym typeface="Calibri"/>
              </a:rPr>
              <a:t>Step 1</a:t>
            </a:r>
            <a:r>
              <a:rPr lang="en-US" b="0" i="0" u="none" strike="noStrike" cap="none" dirty="0">
                <a:solidFill>
                  <a:schemeClr val="lt1"/>
                </a:solidFill>
                <a:latin typeface="Calibri"/>
                <a:ea typeface="Calibri"/>
                <a:cs typeface="Calibri"/>
                <a:sym typeface="Calibri"/>
              </a:rPr>
              <a:t>: We downloaded the "brown" corpus from the NLTK module, which is the dataset for this problem.</a:t>
            </a:r>
            <a:endParaRPr dirty="0"/>
          </a:p>
          <a:p>
            <a:pPr marL="285750" marR="0" lvl="0" indent="-285750" algn="l" rtl="0">
              <a:lnSpc>
                <a:spcPct val="100000"/>
              </a:lnSpc>
              <a:spcBef>
                <a:spcPts val="0"/>
              </a:spcBef>
              <a:spcAft>
                <a:spcPts val="0"/>
              </a:spcAft>
              <a:buClr>
                <a:schemeClr val="lt1"/>
              </a:buClr>
              <a:buSzPts val="1800"/>
              <a:buFont typeface="Noto Sans"/>
              <a:buChar char="➢"/>
            </a:pPr>
            <a:r>
              <a:rPr lang="en-US" b="1" i="0" u="none" strike="noStrike" cap="none" dirty="0">
                <a:solidFill>
                  <a:schemeClr val="lt1"/>
                </a:solidFill>
                <a:latin typeface="Calibri"/>
                <a:ea typeface="Calibri"/>
                <a:cs typeface="Calibri"/>
                <a:sym typeface="Calibri"/>
              </a:rPr>
              <a:t>Step 2</a:t>
            </a:r>
            <a:r>
              <a:rPr lang="en-US" b="0" i="0" u="none" strike="noStrike" cap="none" dirty="0">
                <a:solidFill>
                  <a:schemeClr val="lt1"/>
                </a:solidFill>
                <a:latin typeface="Calibri"/>
                <a:ea typeface="Calibri"/>
                <a:cs typeface="Calibri"/>
                <a:sym typeface="Calibri"/>
              </a:rPr>
              <a:t>: Data Preprocessing: The words from Brown are all converted into lowercase. Following that, a regular expression is used to remove any punctuation or symbols. Any remaining white space is then removed.</a:t>
            </a:r>
            <a:endParaRPr dirty="0"/>
          </a:p>
          <a:p>
            <a:pPr marL="285750" marR="0" lvl="0" indent="-285750" algn="l" rtl="0">
              <a:lnSpc>
                <a:spcPct val="100000"/>
              </a:lnSpc>
              <a:spcBef>
                <a:spcPts val="0"/>
              </a:spcBef>
              <a:spcAft>
                <a:spcPts val="0"/>
              </a:spcAft>
              <a:buClr>
                <a:schemeClr val="lt1"/>
              </a:buClr>
              <a:buSzPts val="1800"/>
              <a:buFont typeface="Noto Sans"/>
              <a:buChar char="➢"/>
            </a:pPr>
            <a:r>
              <a:rPr lang="en-US" b="1" i="0" u="none" strike="noStrike" cap="none" dirty="0">
                <a:solidFill>
                  <a:schemeClr val="lt1"/>
                </a:solidFill>
                <a:latin typeface="Calibri"/>
                <a:ea typeface="Calibri"/>
                <a:cs typeface="Calibri"/>
                <a:sym typeface="Calibri"/>
              </a:rPr>
              <a:t>Step 3</a:t>
            </a:r>
            <a:r>
              <a:rPr lang="en-US" b="0" i="0" u="none" strike="noStrike" cap="none" dirty="0">
                <a:solidFill>
                  <a:schemeClr val="lt1"/>
                </a:solidFill>
                <a:latin typeface="Calibri"/>
                <a:ea typeface="Calibri"/>
                <a:cs typeface="Calibri"/>
                <a:sym typeface="Calibri"/>
              </a:rPr>
              <a:t>: Calculate the frequency of each distinct word in the corpus.</a:t>
            </a:r>
            <a:endParaRPr dirty="0"/>
          </a:p>
          <a:p>
            <a:pPr marL="457200" marR="0" lvl="0" indent="0" algn="l" rtl="0">
              <a:lnSpc>
                <a:spcPct val="100000"/>
              </a:lnSpc>
              <a:spcBef>
                <a:spcPts val="0"/>
              </a:spcBef>
              <a:spcAft>
                <a:spcPts val="0"/>
              </a:spcAft>
              <a:buNone/>
            </a:pPr>
            <a:endParaRPr b="0" i="0" u="none" strike="noStrike" cap="none"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b="0" i="0" u="none" strike="noStrike" cap="none"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b="1" dirty="0">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chemeClr val="lt1"/>
              </a:buClr>
              <a:buSzPts val="1800"/>
              <a:buFont typeface="Noto Sans"/>
              <a:buChar char="➢"/>
            </a:pPr>
            <a:endParaRPr lang="en-US" b="1" i="0" u="none" strike="noStrike" cap="none" dirty="0">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chemeClr val="lt1"/>
              </a:buClr>
              <a:buSzPts val="1800"/>
              <a:buFont typeface="Noto Sans"/>
              <a:buChar char="➢"/>
            </a:pPr>
            <a:r>
              <a:rPr lang="en-US" b="1" i="0" u="none" strike="noStrike" cap="none" dirty="0">
                <a:solidFill>
                  <a:schemeClr val="lt1"/>
                </a:solidFill>
                <a:latin typeface="Calibri"/>
                <a:ea typeface="Calibri"/>
                <a:cs typeface="Calibri"/>
                <a:sym typeface="Calibri"/>
              </a:rPr>
              <a:t>Step 4</a:t>
            </a:r>
            <a:r>
              <a:rPr lang="en-US" b="0" i="0" u="none" strike="noStrike" cap="none" dirty="0">
                <a:solidFill>
                  <a:schemeClr val="lt1"/>
                </a:solidFill>
                <a:latin typeface="Calibri"/>
                <a:ea typeface="Calibri"/>
                <a:cs typeface="Calibri"/>
                <a:sym typeface="Calibri"/>
              </a:rPr>
              <a:t>: We used Peter Norvig's approach to spell check a word as our algorithm. Try every possible edit for a word, including Delete, Insert, Transpose, Replace, and Split. Every word is added to a list of words that could be used. We repeat this procedure for each word a second time to find words with a greater edit distance (for cases with two errors). A Unigram language model is used to estimate each possible word. Unigram probability is calculated for each word. The word with the highest probability is chosen from the list of possible words.</a:t>
            </a:r>
            <a:endParaRPr dirty="0"/>
          </a:p>
          <a:p>
            <a:pPr marL="914400" marR="0" lvl="1" indent="-342900" algn="l" rtl="0">
              <a:lnSpc>
                <a:spcPct val="100000"/>
              </a:lnSpc>
              <a:spcBef>
                <a:spcPts val="0"/>
              </a:spcBef>
              <a:spcAft>
                <a:spcPts val="0"/>
              </a:spcAft>
              <a:buClr>
                <a:schemeClr val="lt1"/>
              </a:buClr>
              <a:buSzPts val="1800"/>
              <a:buFont typeface="Noto Sans"/>
              <a:buChar char="○"/>
            </a:pPr>
            <a:r>
              <a:rPr lang="en-US" b="0" i="0" u="none" strike="noStrike" cap="none" dirty="0">
                <a:solidFill>
                  <a:schemeClr val="lt1"/>
                </a:solidFill>
                <a:latin typeface="Calibri"/>
                <a:ea typeface="Calibri"/>
                <a:cs typeface="Calibri"/>
                <a:sym typeface="Calibri"/>
              </a:rPr>
              <a:t>A delete (removing one letter), a transpose (swapping two letters next to each other), a replace (changing one letter for another), or an insert are all examples of simple word changes (adding a letter). edits1 returns a set of all the edited words (whether words or not) that can be made with a single simple edit.</a:t>
            </a:r>
            <a:endParaRPr dirty="0">
              <a:latin typeface="Times New Roman"/>
              <a:ea typeface="Times New Roman"/>
              <a:cs typeface="Times New Roman"/>
              <a:sym typeface="Times New Roman"/>
            </a:endParaRPr>
          </a:p>
          <a:p>
            <a:pPr marL="914400" marR="0" lvl="1" indent="-342900" algn="l" rtl="0">
              <a:lnSpc>
                <a:spcPct val="100000"/>
              </a:lnSpc>
              <a:spcBef>
                <a:spcPts val="0"/>
              </a:spcBef>
              <a:spcAft>
                <a:spcPts val="0"/>
              </a:spcAft>
              <a:buClr>
                <a:schemeClr val="lt1"/>
              </a:buClr>
              <a:buSzPts val="1800"/>
              <a:buFont typeface="Noto Sans"/>
              <a:buChar char="○"/>
            </a:pPr>
            <a:r>
              <a:rPr lang="en-US" b="0" i="0" u="none" strike="noStrike" cap="none" dirty="0">
                <a:solidFill>
                  <a:schemeClr val="lt1"/>
                </a:solidFill>
                <a:latin typeface="Calibri"/>
                <a:ea typeface="Calibri"/>
                <a:cs typeface="Calibri"/>
                <a:sym typeface="Calibri"/>
              </a:rPr>
              <a:t>The edits1 function returns all possible words after performing delete, transpose, replace, and insert. The list obtained has 336 possible words.</a:t>
            </a:r>
            <a:r>
              <a:rPr lang="en-US" dirty="0"/>
              <a:t> </a:t>
            </a:r>
            <a:endParaRPr dirty="0"/>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None/>
            </a:pPr>
            <a:endParaRPr dirty="0">
              <a:solidFill>
                <a:schemeClr val="lt1"/>
              </a:solidFill>
              <a:latin typeface="Calibri"/>
              <a:ea typeface="Calibri"/>
              <a:cs typeface="Calibri"/>
              <a:sym typeface="Calibri"/>
            </a:endParaRPr>
          </a:p>
          <a:p>
            <a:pPr marL="914400" marR="0" lvl="1" indent="-342900" algn="l" rtl="0">
              <a:lnSpc>
                <a:spcPct val="100000"/>
              </a:lnSpc>
              <a:spcBef>
                <a:spcPts val="0"/>
              </a:spcBef>
              <a:spcAft>
                <a:spcPts val="0"/>
              </a:spcAft>
              <a:buClr>
                <a:schemeClr val="lt1"/>
              </a:buClr>
              <a:buSzPts val="1800"/>
              <a:buFont typeface="Noto Sans"/>
              <a:buChar char="○"/>
            </a:pPr>
            <a:r>
              <a:rPr lang="en-US" b="0" i="0" u="none" strike="noStrike" cap="none" dirty="0">
                <a:solidFill>
                  <a:schemeClr val="lt1"/>
                </a:solidFill>
                <a:latin typeface="Calibri"/>
                <a:ea typeface="Calibri"/>
                <a:cs typeface="Calibri"/>
                <a:sym typeface="Calibri"/>
              </a:rPr>
              <a:t>If we limit ourselves to known words, that is, words from the dictionary, the set becomes much smaller, just 2 words.</a:t>
            </a:r>
            <a:endParaRPr dirty="0"/>
          </a:p>
          <a:p>
            <a:pPr marL="457200" marR="0" lvl="0" indent="0" algn="l" rtl="0">
              <a:lnSpc>
                <a:spcPct val="100000"/>
              </a:lnSpc>
              <a:spcBef>
                <a:spcPts val="0"/>
              </a:spcBef>
              <a:spcAft>
                <a:spcPts val="0"/>
              </a:spcAft>
              <a:buNone/>
            </a:pPr>
            <a:endParaRPr b="0" i="0" u="none" strike="noStrike" cap="none"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b="0" i="0" u="none" strike="noStrike" cap="none" dirty="0">
              <a:solidFill>
                <a:srgbClr val="000000"/>
              </a:solidFill>
              <a:latin typeface="Times New Roman"/>
              <a:ea typeface="Times New Roman"/>
              <a:cs typeface="Times New Roman"/>
              <a:sym typeface="Times New Roman"/>
            </a:endParaRPr>
          </a:p>
        </p:txBody>
      </p:sp>
      <p:pic>
        <p:nvPicPr>
          <p:cNvPr id="191" name="Google Shape;191;p6"/>
          <p:cNvPicPr preferRelativeResize="0"/>
          <p:nvPr/>
        </p:nvPicPr>
        <p:blipFill rotWithShape="1">
          <a:blip r:embed="rId3">
            <a:alphaModFix/>
          </a:blip>
          <a:srcRect/>
          <a:stretch/>
        </p:blipFill>
        <p:spPr>
          <a:xfrm>
            <a:off x="2176649" y="1469021"/>
            <a:ext cx="7434323" cy="551885"/>
          </a:xfrm>
          <a:prstGeom prst="rect">
            <a:avLst/>
          </a:prstGeom>
          <a:noFill/>
          <a:ln>
            <a:noFill/>
          </a:ln>
        </p:spPr>
      </p:pic>
      <p:pic>
        <p:nvPicPr>
          <p:cNvPr id="192" name="Google Shape;192;p6"/>
          <p:cNvPicPr preferRelativeResize="0"/>
          <p:nvPr/>
        </p:nvPicPr>
        <p:blipFill rotWithShape="1">
          <a:blip r:embed="rId4">
            <a:alphaModFix/>
          </a:blip>
          <a:srcRect/>
          <a:stretch/>
        </p:blipFill>
        <p:spPr>
          <a:xfrm>
            <a:off x="1906912" y="4092967"/>
            <a:ext cx="7973796" cy="1164776"/>
          </a:xfrm>
          <a:prstGeom prst="rect">
            <a:avLst/>
          </a:prstGeom>
          <a:noFill/>
          <a:ln>
            <a:noFill/>
          </a:ln>
        </p:spPr>
      </p:pic>
      <p:pic>
        <p:nvPicPr>
          <p:cNvPr id="193" name="Google Shape;193;p6" descr="Graphical user interface, website&#10;&#10;Description automatically generated"/>
          <p:cNvPicPr preferRelativeResize="0"/>
          <p:nvPr/>
        </p:nvPicPr>
        <p:blipFill rotWithShape="1">
          <a:blip r:embed="rId5">
            <a:alphaModFix/>
          </a:blip>
          <a:srcRect/>
          <a:stretch/>
        </p:blipFill>
        <p:spPr>
          <a:xfrm>
            <a:off x="4787176" y="5824801"/>
            <a:ext cx="2375076" cy="760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par>
                                <p:cTn id="13" presetID="10" presetClass="entr" presetSubtype="0" fill="hold" nodeType="with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500"/>
                                        <p:tgtEl>
                                          <p:spTgt spid="191"/>
                                        </p:tgtEl>
                                      </p:cBhvr>
                                    </p:animEffect>
                                  </p:childTnLst>
                                </p:cTn>
                              </p:par>
                              <p:par>
                                <p:cTn id="16" presetID="10" presetClass="entr" presetSubtype="0" fill="hold" nodeType="withEffect">
                                  <p:stCondLst>
                                    <p:cond delay="0"/>
                                  </p:stCondLst>
                                  <p:childTnLst>
                                    <p:set>
                                      <p:cBhvr>
                                        <p:cTn id="17" dur="1" fill="hold">
                                          <p:stCondLst>
                                            <p:cond delay="0"/>
                                          </p:stCondLst>
                                        </p:cTn>
                                        <p:tgtEl>
                                          <p:spTgt spid="192"/>
                                        </p:tgtEl>
                                        <p:attrNameLst>
                                          <p:attrName>style.visibility</p:attrName>
                                        </p:attrNameLst>
                                      </p:cBhvr>
                                      <p:to>
                                        <p:strVal val="visible"/>
                                      </p:to>
                                    </p:set>
                                    <p:animEffect transition="in" filter="fade">
                                      <p:cBhvr>
                                        <p:cTn id="18" dur="500"/>
                                        <p:tgtEl>
                                          <p:spTgt spid="192"/>
                                        </p:tgtEl>
                                      </p:cBhvr>
                                    </p:animEffect>
                                  </p:childTnLst>
                                </p:cTn>
                              </p:par>
                              <p:par>
                                <p:cTn id="19" presetID="10" presetClass="entr" presetSubtype="0" fill="hold" nodeType="withEffect">
                                  <p:stCondLst>
                                    <p:cond delay="0"/>
                                  </p:stCondLst>
                                  <p:childTnLst>
                                    <p:set>
                                      <p:cBhvr>
                                        <p:cTn id="20" dur="1" fill="hold">
                                          <p:stCondLst>
                                            <p:cond delay="0"/>
                                          </p:stCondLst>
                                        </p:cTn>
                                        <p:tgtEl>
                                          <p:spTgt spid="193"/>
                                        </p:tgtEl>
                                        <p:attrNameLst>
                                          <p:attrName>style.visibility</p:attrName>
                                        </p:attrNameLst>
                                      </p:cBhvr>
                                      <p:to>
                                        <p:strVal val="visible"/>
                                      </p:to>
                                    </p:set>
                                    <p:animEffect transition="in" filter="fade">
                                      <p:cBhvr>
                                        <p:cTn id="21"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65f179ad96_0_0"/>
          <p:cNvSpPr txBox="1"/>
          <p:nvPr/>
        </p:nvSpPr>
        <p:spPr>
          <a:xfrm>
            <a:off x="490602" y="325677"/>
            <a:ext cx="11421600" cy="5387400"/>
          </a:xfrm>
          <a:prstGeom prst="rect">
            <a:avLst/>
          </a:prstGeom>
          <a:noFill/>
          <a:ln>
            <a:noFill/>
          </a:ln>
        </p:spPr>
        <p:txBody>
          <a:bodyPr spcFirstLastPara="1" wrap="square" lIns="91425" tIns="45700" rIns="91425" bIns="45700" anchor="t" anchorCtr="0">
            <a:spAutoFit/>
          </a:bodyPr>
          <a:lstStyle/>
          <a:p>
            <a:pPr marL="914400" marR="0" lvl="1" indent="-317500" algn="just" rtl="0">
              <a:lnSpc>
                <a:spcPct val="100000"/>
              </a:lnSpc>
              <a:spcBef>
                <a:spcPts val="0"/>
              </a:spcBef>
              <a:spcAft>
                <a:spcPts val="0"/>
              </a:spcAft>
              <a:buClr>
                <a:schemeClr val="lt1"/>
              </a:buClr>
              <a:buSzPts val="1400"/>
              <a:buFont typeface="Calibri"/>
              <a:buChar char="○"/>
            </a:pPr>
            <a:r>
              <a:rPr lang="en-US" b="0" i="0" u="none" strike="noStrike" cap="none" dirty="0">
                <a:solidFill>
                  <a:schemeClr val="lt1"/>
                </a:solidFill>
                <a:latin typeface="Calibri"/>
                <a:ea typeface="Calibri"/>
                <a:cs typeface="Calibri"/>
                <a:sym typeface="Calibri"/>
              </a:rPr>
              <a:t>Corrections that require only two simple edits will also be considered. This generates a much larger set of possibilities, but only a few of them are commonly used words.</a:t>
            </a:r>
            <a:endParaRPr dirty="0"/>
          </a:p>
          <a:p>
            <a:pPr marL="285750" marR="0" lvl="0" indent="-209550" algn="just" rtl="0">
              <a:lnSpc>
                <a:spcPct val="100000"/>
              </a:lnSpc>
              <a:spcBef>
                <a:spcPts val="0"/>
              </a:spcBef>
              <a:spcAft>
                <a:spcPts val="0"/>
              </a:spcAft>
              <a:buClr>
                <a:srgbClr val="000000"/>
              </a:buClr>
              <a:buSzPts val="1200"/>
              <a:buFont typeface="Noto Sans Symbols"/>
              <a:buNone/>
            </a:pPr>
            <a:endParaRPr b="0" i="0" u="none" strike="noStrike" cap="none" dirty="0">
              <a:solidFill>
                <a:schemeClr val="lt1"/>
              </a:solidFill>
              <a:latin typeface="Calibri"/>
              <a:ea typeface="Calibri"/>
              <a:cs typeface="Calibri"/>
              <a:sym typeface="Calibri"/>
            </a:endParaRPr>
          </a:p>
          <a:p>
            <a:pPr marL="285750" marR="0" lvl="0" indent="-209550" algn="just" rtl="0">
              <a:lnSpc>
                <a:spcPct val="100000"/>
              </a:lnSpc>
              <a:spcBef>
                <a:spcPts val="0"/>
              </a:spcBef>
              <a:spcAft>
                <a:spcPts val="0"/>
              </a:spcAft>
              <a:buClr>
                <a:srgbClr val="000000"/>
              </a:buClr>
              <a:buSzPts val="1200"/>
              <a:buFont typeface="Noto Sans Symbols"/>
              <a:buNone/>
            </a:pPr>
            <a:endParaRPr b="0" i="0" u="none" strike="noStrike" cap="none" dirty="0">
              <a:solidFill>
                <a:schemeClr val="lt1"/>
              </a:solidFill>
              <a:latin typeface="Calibri"/>
              <a:ea typeface="Calibri"/>
              <a:cs typeface="Calibri"/>
              <a:sym typeface="Calibri"/>
            </a:endParaRPr>
          </a:p>
          <a:p>
            <a:pPr marL="285750" marR="0" lvl="0" indent="-209550" algn="just" rtl="0">
              <a:lnSpc>
                <a:spcPct val="100000"/>
              </a:lnSpc>
              <a:spcBef>
                <a:spcPts val="0"/>
              </a:spcBef>
              <a:spcAft>
                <a:spcPts val="0"/>
              </a:spcAft>
              <a:buClr>
                <a:srgbClr val="000000"/>
              </a:buClr>
              <a:buSzPts val="1200"/>
              <a:buFont typeface="Noto Sans Symbols"/>
              <a:buNone/>
            </a:pPr>
            <a:endParaRPr b="0" i="0" u="none" strike="noStrike" cap="none" dirty="0">
              <a:solidFill>
                <a:schemeClr val="lt1"/>
              </a:solidFill>
              <a:latin typeface="Calibri"/>
              <a:ea typeface="Calibri"/>
              <a:cs typeface="Calibri"/>
              <a:sym typeface="Calibri"/>
            </a:endParaRPr>
          </a:p>
          <a:p>
            <a:pPr marL="285750" marR="0" lvl="0" indent="-209550" algn="just" rtl="0">
              <a:lnSpc>
                <a:spcPct val="100000"/>
              </a:lnSpc>
              <a:spcBef>
                <a:spcPts val="0"/>
              </a:spcBef>
              <a:spcAft>
                <a:spcPts val="0"/>
              </a:spcAft>
              <a:buClr>
                <a:srgbClr val="000000"/>
              </a:buClr>
              <a:buSzPts val="1200"/>
              <a:buFont typeface="Noto Sans Symbols"/>
              <a:buNone/>
            </a:pPr>
            <a:endParaRPr b="0" i="0" u="none" strike="noStrike" cap="none" dirty="0">
              <a:solidFill>
                <a:schemeClr val="lt1"/>
              </a:solidFill>
              <a:latin typeface="Calibri"/>
              <a:ea typeface="Calibri"/>
              <a:cs typeface="Calibri"/>
              <a:sym typeface="Calibri"/>
            </a:endParaRPr>
          </a:p>
          <a:p>
            <a:pPr marL="285750" marR="0" lvl="0" indent="-209550" algn="just" rtl="0">
              <a:lnSpc>
                <a:spcPct val="100000"/>
              </a:lnSpc>
              <a:spcBef>
                <a:spcPts val="0"/>
              </a:spcBef>
              <a:spcAft>
                <a:spcPts val="0"/>
              </a:spcAft>
              <a:buClr>
                <a:srgbClr val="000000"/>
              </a:buClr>
              <a:buSzPts val="1200"/>
              <a:buFont typeface="Noto Sans Symbols"/>
              <a:buNone/>
            </a:pPr>
            <a:endParaRPr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b="0" i="0" u="none" strike="noStrike" cap="none" dirty="0">
              <a:solidFill>
                <a:schemeClr val="lt1"/>
              </a:solidFill>
              <a:latin typeface="Calibri"/>
              <a:ea typeface="Calibri"/>
              <a:cs typeface="Calibri"/>
              <a:sym typeface="Calibri"/>
            </a:endParaRPr>
          </a:p>
          <a:p>
            <a:pPr marL="457200" marR="0" lvl="0" indent="-342900" algn="l" rtl="0">
              <a:lnSpc>
                <a:spcPct val="100000"/>
              </a:lnSpc>
              <a:spcBef>
                <a:spcPts val="0"/>
              </a:spcBef>
              <a:spcAft>
                <a:spcPts val="0"/>
              </a:spcAft>
              <a:buClr>
                <a:schemeClr val="lt1"/>
              </a:buClr>
              <a:buSzPts val="1800"/>
              <a:buFont typeface="Calibri"/>
              <a:buChar char="➢"/>
            </a:pPr>
            <a:r>
              <a:rPr lang="en-US" b="1" i="0" u="none" strike="noStrike" cap="none" dirty="0">
                <a:solidFill>
                  <a:schemeClr val="lt1"/>
                </a:solidFill>
                <a:latin typeface="Calibri"/>
                <a:ea typeface="Calibri"/>
                <a:cs typeface="Calibri"/>
                <a:sym typeface="Calibri"/>
              </a:rPr>
              <a:t>Step 5</a:t>
            </a:r>
            <a:r>
              <a:rPr lang="en-US" b="0" i="0" u="none" strike="noStrike" cap="none" dirty="0">
                <a:solidFill>
                  <a:schemeClr val="lt1"/>
                </a:solidFill>
                <a:latin typeface="Calibri"/>
                <a:ea typeface="Calibri"/>
                <a:cs typeface="Calibri"/>
                <a:sym typeface="Calibri"/>
              </a:rPr>
              <a:t>: Language Model. The Unigram probability of a "word" is found by dividing the number of times a word appears in the corpus by the total number of words in the corpus.</a:t>
            </a:r>
            <a:endParaRPr dirty="0"/>
          </a:p>
          <a:p>
            <a:pPr marL="457200" marR="0" lvl="0" indent="0" algn="l" rtl="0">
              <a:lnSpc>
                <a:spcPct val="100000"/>
              </a:lnSpc>
              <a:spcBef>
                <a:spcPts val="0"/>
              </a:spcBef>
              <a:spcAft>
                <a:spcPts val="0"/>
              </a:spcAft>
              <a:buNone/>
            </a:pPr>
            <a:endParaRPr dirty="0"/>
          </a:p>
          <a:p>
            <a:pPr marL="457200" marR="0" lvl="0" indent="0" algn="l" rtl="0">
              <a:lnSpc>
                <a:spcPct val="100000"/>
              </a:lnSpc>
              <a:spcBef>
                <a:spcPts val="0"/>
              </a:spcBef>
              <a:spcAft>
                <a:spcPts val="0"/>
              </a:spcAft>
              <a:buNone/>
            </a:pPr>
            <a:endParaRPr dirty="0"/>
          </a:p>
          <a:p>
            <a:pPr marL="457200" marR="0" lvl="0" indent="0" algn="l" rtl="0">
              <a:lnSpc>
                <a:spcPct val="100000"/>
              </a:lnSpc>
              <a:spcBef>
                <a:spcPts val="0"/>
              </a:spcBef>
              <a:spcAft>
                <a:spcPts val="0"/>
              </a:spcAft>
              <a:buNone/>
            </a:pPr>
            <a:endParaRPr dirty="0"/>
          </a:p>
          <a:p>
            <a:pPr marL="457200" marR="0" lvl="0" indent="0" algn="l" rtl="0">
              <a:lnSpc>
                <a:spcPct val="100000"/>
              </a:lnSpc>
              <a:spcBef>
                <a:spcPts val="0"/>
              </a:spcBef>
              <a:spcAft>
                <a:spcPts val="0"/>
              </a:spcAft>
              <a:buNone/>
            </a:pPr>
            <a:endParaRPr dirty="0"/>
          </a:p>
          <a:p>
            <a:pPr marL="457200" marR="0" lvl="0" indent="0" algn="l" rtl="0">
              <a:lnSpc>
                <a:spcPct val="100000"/>
              </a:lnSpc>
              <a:spcBef>
                <a:spcPts val="0"/>
              </a:spcBef>
              <a:spcAft>
                <a:spcPts val="0"/>
              </a:spcAft>
              <a:buNone/>
            </a:pPr>
            <a:endParaRPr dirty="0"/>
          </a:p>
          <a:p>
            <a:pPr marL="457200" marR="0" lvl="0" indent="-342900" algn="l" rtl="0">
              <a:lnSpc>
                <a:spcPct val="100000"/>
              </a:lnSpc>
              <a:spcBef>
                <a:spcPts val="0"/>
              </a:spcBef>
              <a:spcAft>
                <a:spcPts val="0"/>
              </a:spcAft>
              <a:buClr>
                <a:schemeClr val="lt1"/>
              </a:buClr>
              <a:buSzPts val="1800"/>
              <a:buFont typeface="Calibri"/>
              <a:buChar char="➢"/>
            </a:pPr>
            <a:r>
              <a:rPr lang="en-US" b="1" i="0" u="none" strike="noStrike" cap="none" dirty="0">
                <a:solidFill>
                  <a:schemeClr val="lt1"/>
                </a:solidFill>
                <a:latin typeface="Calibri"/>
                <a:ea typeface="Calibri"/>
                <a:cs typeface="Calibri"/>
                <a:sym typeface="Calibri"/>
              </a:rPr>
              <a:t>Step 6</a:t>
            </a:r>
            <a:r>
              <a:rPr lang="en-US" b="0" i="0" u="none" strike="noStrike" cap="none" dirty="0">
                <a:solidFill>
                  <a:schemeClr val="lt1"/>
                </a:solidFill>
                <a:latin typeface="Calibri"/>
                <a:ea typeface="Calibri"/>
                <a:cs typeface="Calibri"/>
                <a:sym typeface="Calibri"/>
              </a:rPr>
              <a:t>: Correction: To check the spelling of the word, we obtain all the possibilities of the word with one edit, two edits, or the same word if it is known (that is, in the data dictionary we have chosen). Then we choose the word that has the highest probability as our corrected word.</a:t>
            </a:r>
            <a:endParaRPr dirty="0"/>
          </a:p>
          <a:p>
            <a:pPr marL="285750" marR="0" lvl="0" indent="-196850" algn="just" rtl="0">
              <a:lnSpc>
                <a:spcPct val="100000"/>
              </a:lnSpc>
              <a:spcBef>
                <a:spcPts val="0"/>
              </a:spcBef>
              <a:spcAft>
                <a:spcPts val="0"/>
              </a:spcAft>
              <a:buClr>
                <a:srgbClr val="000000"/>
              </a:buClr>
              <a:buSzPts val="1400"/>
              <a:buFont typeface="Noto Sans Symbols"/>
              <a:buNone/>
            </a:pPr>
            <a:endParaRPr b="0" i="0" u="none" strike="noStrike" cap="none" dirty="0">
              <a:solidFill>
                <a:schemeClr val="lt1"/>
              </a:solidFill>
              <a:latin typeface="Calibri"/>
              <a:ea typeface="Calibri"/>
              <a:cs typeface="Calibri"/>
              <a:sym typeface="Calibri"/>
            </a:endParaRPr>
          </a:p>
          <a:p>
            <a:pPr marL="285750" marR="0" lvl="0" indent="-184150" algn="just" rtl="0">
              <a:lnSpc>
                <a:spcPct val="100000"/>
              </a:lnSpc>
              <a:spcBef>
                <a:spcPts val="0"/>
              </a:spcBef>
              <a:spcAft>
                <a:spcPts val="0"/>
              </a:spcAft>
              <a:buClr>
                <a:srgbClr val="000000"/>
              </a:buClr>
              <a:buSzPts val="1600"/>
              <a:buFont typeface="Noto Sans Symbols"/>
              <a:buNone/>
            </a:pPr>
            <a:endParaRPr b="0" i="0" u="none" strike="noStrike" cap="none" dirty="0">
              <a:solidFill>
                <a:srgbClr val="000000"/>
              </a:solidFill>
              <a:latin typeface="Times New Roman"/>
              <a:ea typeface="Times New Roman"/>
              <a:cs typeface="Times New Roman"/>
              <a:sym typeface="Times New Roman"/>
            </a:endParaRPr>
          </a:p>
          <a:p>
            <a:pPr marL="285750" marR="0" lvl="0" indent="-184150" algn="just" rtl="0">
              <a:lnSpc>
                <a:spcPct val="100000"/>
              </a:lnSpc>
              <a:spcBef>
                <a:spcPts val="0"/>
              </a:spcBef>
              <a:spcAft>
                <a:spcPts val="0"/>
              </a:spcAft>
              <a:buClr>
                <a:srgbClr val="000000"/>
              </a:buClr>
              <a:buSzPts val="1600"/>
              <a:buFont typeface="Noto Sans Symbols"/>
              <a:buNone/>
            </a:pPr>
            <a:endParaRPr b="0" i="0" u="none" strike="noStrike" cap="none" dirty="0">
              <a:solidFill>
                <a:srgbClr val="000000"/>
              </a:solidFill>
              <a:latin typeface="Times New Roman"/>
              <a:ea typeface="Times New Roman"/>
              <a:cs typeface="Times New Roman"/>
              <a:sym typeface="Times New Roman"/>
            </a:endParaRPr>
          </a:p>
          <a:p>
            <a:pPr marL="285750" marR="0" lvl="0" indent="-184150" algn="just" rtl="0">
              <a:lnSpc>
                <a:spcPct val="100000"/>
              </a:lnSpc>
              <a:spcBef>
                <a:spcPts val="0"/>
              </a:spcBef>
              <a:spcAft>
                <a:spcPts val="0"/>
              </a:spcAft>
              <a:buClr>
                <a:srgbClr val="000000"/>
              </a:buClr>
              <a:buSzPts val="1600"/>
              <a:buFont typeface="Noto Sans Symbols"/>
              <a:buNone/>
            </a:pPr>
            <a:endParaRPr b="0" i="0" u="none" strike="noStrike" cap="none" dirty="0">
              <a:solidFill>
                <a:srgbClr val="000000"/>
              </a:solidFill>
              <a:latin typeface="Times New Roman"/>
              <a:ea typeface="Times New Roman"/>
              <a:cs typeface="Times New Roman"/>
              <a:sym typeface="Times New Roman"/>
            </a:endParaRPr>
          </a:p>
          <a:p>
            <a:pPr marL="285750" marR="0" lvl="0" indent="-184150" algn="just" rtl="0">
              <a:lnSpc>
                <a:spcPct val="100000"/>
              </a:lnSpc>
              <a:spcBef>
                <a:spcPts val="0"/>
              </a:spcBef>
              <a:spcAft>
                <a:spcPts val="0"/>
              </a:spcAft>
              <a:buClr>
                <a:srgbClr val="000000"/>
              </a:buClr>
              <a:buSzPts val="1600"/>
              <a:buFont typeface="Noto Sans Symbols"/>
              <a:buNone/>
            </a:pPr>
            <a:endParaRPr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b="0" i="0" u="none" strike="noStrike" cap="none" dirty="0">
              <a:solidFill>
                <a:srgbClr val="000000"/>
              </a:solidFill>
              <a:latin typeface="Times New Roman"/>
              <a:ea typeface="Times New Roman"/>
              <a:cs typeface="Times New Roman"/>
              <a:sym typeface="Times New Roman"/>
            </a:endParaRPr>
          </a:p>
          <a:p>
            <a:pPr marL="285750" marR="0" lvl="0" indent="-196850" algn="just" rtl="0">
              <a:lnSpc>
                <a:spcPct val="100000"/>
              </a:lnSpc>
              <a:spcBef>
                <a:spcPts val="0"/>
              </a:spcBef>
              <a:spcAft>
                <a:spcPts val="0"/>
              </a:spcAft>
              <a:buClr>
                <a:srgbClr val="000000"/>
              </a:buClr>
              <a:buSzPts val="1400"/>
              <a:buFont typeface="Noto Sans Symbols"/>
              <a:buNone/>
            </a:pPr>
            <a:endParaRPr b="0" i="0" u="none" strike="noStrike" cap="none" dirty="0">
              <a:solidFill>
                <a:srgbClr val="000000"/>
              </a:solidFill>
              <a:latin typeface="Times New Roman"/>
              <a:ea typeface="Times New Roman"/>
              <a:cs typeface="Times New Roman"/>
              <a:sym typeface="Times New Roman"/>
            </a:endParaRPr>
          </a:p>
        </p:txBody>
      </p:sp>
      <p:pic>
        <p:nvPicPr>
          <p:cNvPr id="199" name="Google Shape;199;g165f179ad96_0_0"/>
          <p:cNvPicPr preferRelativeResize="0"/>
          <p:nvPr/>
        </p:nvPicPr>
        <p:blipFill rotWithShape="1">
          <a:blip r:embed="rId3">
            <a:alphaModFix/>
          </a:blip>
          <a:srcRect/>
          <a:stretch/>
        </p:blipFill>
        <p:spPr>
          <a:xfrm>
            <a:off x="1984777" y="985733"/>
            <a:ext cx="9415371" cy="720564"/>
          </a:xfrm>
          <a:prstGeom prst="rect">
            <a:avLst/>
          </a:prstGeom>
          <a:noFill/>
          <a:ln>
            <a:noFill/>
          </a:ln>
        </p:spPr>
      </p:pic>
      <p:pic>
        <p:nvPicPr>
          <p:cNvPr id="200" name="Google Shape;200;g165f179ad96_0_0" descr="Graphical user interface, text, application&#10;&#10;Description automatically generated"/>
          <p:cNvPicPr preferRelativeResize="0"/>
          <p:nvPr/>
        </p:nvPicPr>
        <p:blipFill rotWithShape="1">
          <a:blip r:embed="rId4">
            <a:alphaModFix/>
          </a:blip>
          <a:srcRect/>
          <a:stretch/>
        </p:blipFill>
        <p:spPr>
          <a:xfrm>
            <a:off x="3398910" y="2572469"/>
            <a:ext cx="5767785" cy="893815"/>
          </a:xfrm>
          <a:prstGeom prst="rect">
            <a:avLst/>
          </a:prstGeom>
          <a:noFill/>
          <a:ln>
            <a:noFill/>
          </a:ln>
        </p:spPr>
      </p:pic>
      <p:pic>
        <p:nvPicPr>
          <p:cNvPr id="201" name="Google Shape;201;g165f179ad96_0_0"/>
          <p:cNvPicPr preferRelativeResize="0"/>
          <p:nvPr/>
        </p:nvPicPr>
        <p:blipFill rotWithShape="1">
          <a:blip r:embed="rId5">
            <a:alphaModFix/>
          </a:blip>
          <a:srcRect/>
          <a:stretch/>
        </p:blipFill>
        <p:spPr>
          <a:xfrm>
            <a:off x="4105733" y="4300210"/>
            <a:ext cx="4191334" cy="23905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199"/>
                                        </p:tgtEl>
                                        <p:attrNameLst>
                                          <p:attrName>style.visibility</p:attrName>
                                        </p:attrNameLst>
                                      </p:cBhvr>
                                      <p:to>
                                        <p:strVal val="visible"/>
                                      </p:to>
                                    </p:set>
                                    <p:animEffect transition="in" filter="fade">
                                      <p:cBhvr>
                                        <p:cTn id="10" dur="500"/>
                                        <p:tgtEl>
                                          <p:spTgt spid="199"/>
                                        </p:tgtEl>
                                      </p:cBhvr>
                                    </p:animEffect>
                                  </p:childTnLst>
                                </p:cTn>
                              </p:par>
                              <p:par>
                                <p:cTn id="11" presetID="10" presetClass="entr" presetSubtype="0" fill="hold" nodeType="withEffect">
                                  <p:stCondLst>
                                    <p:cond delay="0"/>
                                  </p:stCondLst>
                                  <p:childTnLst>
                                    <p:set>
                                      <p:cBhvr>
                                        <p:cTn id="12" dur="1" fill="hold">
                                          <p:stCondLst>
                                            <p:cond delay="0"/>
                                          </p:stCondLst>
                                        </p:cTn>
                                        <p:tgtEl>
                                          <p:spTgt spid="200"/>
                                        </p:tgtEl>
                                        <p:attrNameLst>
                                          <p:attrName>style.visibility</p:attrName>
                                        </p:attrNameLst>
                                      </p:cBhvr>
                                      <p:to>
                                        <p:strVal val="visible"/>
                                      </p:to>
                                    </p:set>
                                    <p:animEffect transition="in" filter="fade">
                                      <p:cBhvr>
                                        <p:cTn id="13" dur="500"/>
                                        <p:tgtEl>
                                          <p:spTgt spid="200"/>
                                        </p:tgtEl>
                                      </p:cBhvr>
                                    </p:animEffect>
                                  </p:childTnLst>
                                </p:cTn>
                              </p:par>
                              <p:par>
                                <p:cTn id="14" presetID="10" presetClass="entr" presetSubtype="0" fill="hold" nodeType="with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fade">
                                      <p:cBhvr>
                                        <p:cTn id="16"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
          <p:cNvSpPr txBox="1"/>
          <p:nvPr/>
        </p:nvSpPr>
        <p:spPr>
          <a:xfrm>
            <a:off x="350729" y="325677"/>
            <a:ext cx="11436300" cy="5682600"/>
          </a:xfrm>
          <a:prstGeom prst="rect">
            <a:avLst/>
          </a:prstGeom>
          <a:noFill/>
          <a:ln>
            <a:noFill/>
          </a:ln>
        </p:spPr>
        <p:txBody>
          <a:bodyPr spcFirstLastPara="1" wrap="square" lIns="91425" tIns="45700" rIns="91425" bIns="45700" anchor="t" anchorCtr="0">
            <a:spAutoFit/>
          </a:bodyPr>
          <a:lstStyle/>
          <a:p>
            <a:pPr marL="285750" marR="0" lvl="0" indent="-184150" algn="just" rtl="0">
              <a:lnSpc>
                <a:spcPct val="107000"/>
              </a:lnSpc>
              <a:spcBef>
                <a:spcPts val="0"/>
              </a:spcBef>
              <a:spcAft>
                <a:spcPts val="0"/>
              </a:spcAft>
              <a:buClr>
                <a:schemeClr val="lt1"/>
              </a:buClr>
              <a:buSzPts val="1400"/>
              <a:buFont typeface="Calibri"/>
              <a:buChar char="➢"/>
            </a:pPr>
            <a:r>
              <a:rPr lang="en-US" b="1" i="0" u="none" strike="noStrike" cap="none" dirty="0">
                <a:solidFill>
                  <a:schemeClr val="lt1"/>
                </a:solidFill>
                <a:latin typeface="Calibri"/>
                <a:ea typeface="Calibri"/>
                <a:cs typeface="Calibri"/>
                <a:sym typeface="Calibri"/>
              </a:rPr>
              <a:t>Step 7</a:t>
            </a:r>
            <a:r>
              <a:rPr lang="en-US" i="0" u="none" strike="noStrike" cap="none" dirty="0">
                <a:solidFill>
                  <a:schemeClr val="lt1"/>
                </a:solidFill>
                <a:latin typeface="Calibri"/>
                <a:ea typeface="Calibri"/>
                <a:cs typeface="Calibri"/>
                <a:sym typeface="Calibri"/>
              </a:rPr>
              <a:t>: Similarly, bigrams can be used to implement this.</a:t>
            </a:r>
            <a:endParaRPr lang="en-US" dirty="0">
              <a:latin typeface="Calibri"/>
              <a:ea typeface="Calibri"/>
              <a:cs typeface="Calibri"/>
              <a:sym typeface="Calibri"/>
            </a:endParaRPr>
          </a:p>
          <a:p>
            <a:pPr marL="387350" lvl="2" indent="-285750" algn="just">
              <a:lnSpc>
                <a:spcPct val="107000"/>
              </a:lnSpc>
              <a:buClr>
                <a:schemeClr val="lt1"/>
              </a:buClr>
              <a:buSzPts val="1400"/>
              <a:buFont typeface="Courier New" panose="02070309020205020404" pitchFamily="49" charset="0"/>
              <a:buChar char="o"/>
            </a:pPr>
            <a:r>
              <a:rPr lang="en-US" i="0" u="none" strike="noStrike" cap="none" dirty="0">
                <a:solidFill>
                  <a:schemeClr val="lt1"/>
                </a:solidFill>
                <a:latin typeface="Calibri"/>
                <a:ea typeface="Calibri"/>
                <a:cs typeface="Calibri"/>
                <a:sym typeface="Calibri"/>
              </a:rPr>
              <a:t>The dataset is now used to generate bigrams, which are then used to calculate bigram frequencies.</a:t>
            </a:r>
            <a:endParaRPr dirty="0">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chemeClr val="lt1"/>
              </a:solidFill>
              <a:latin typeface="Calibri"/>
              <a:ea typeface="Calibri"/>
              <a:cs typeface="Calibri"/>
              <a:sym typeface="Calibri"/>
            </a:endParaRPr>
          </a:p>
          <a:p>
            <a:pPr marL="457200" marR="0" lvl="0" indent="-342900" algn="just" rtl="0">
              <a:lnSpc>
                <a:spcPct val="107000"/>
              </a:lnSpc>
              <a:spcBef>
                <a:spcPts val="0"/>
              </a:spcBef>
              <a:spcAft>
                <a:spcPts val="0"/>
              </a:spcAft>
              <a:buClr>
                <a:schemeClr val="lt1"/>
              </a:buClr>
              <a:buSzPts val="1800"/>
              <a:buFont typeface="Calibri"/>
              <a:buChar char="➢"/>
            </a:pPr>
            <a:r>
              <a:rPr lang="en-US" b="1" i="0" u="none" strike="noStrike" cap="none" dirty="0">
                <a:solidFill>
                  <a:schemeClr val="lt1"/>
                </a:solidFill>
                <a:latin typeface="Calibri"/>
                <a:ea typeface="Calibri"/>
                <a:cs typeface="Calibri"/>
                <a:sym typeface="Calibri"/>
              </a:rPr>
              <a:t>Step 8</a:t>
            </a:r>
            <a:r>
              <a:rPr lang="en-US" i="0" u="none" strike="noStrike" cap="none" dirty="0">
                <a:solidFill>
                  <a:schemeClr val="lt1"/>
                </a:solidFill>
                <a:latin typeface="Calibri"/>
                <a:ea typeface="Calibri"/>
                <a:cs typeface="Calibri"/>
                <a:sym typeface="Calibri"/>
              </a:rPr>
              <a:t>: The bigram probabilities for each word are calculated with add-1 smoothing</a:t>
            </a:r>
            <a:endParaRPr dirty="0">
              <a:latin typeface="Calibri"/>
              <a:ea typeface="Calibri"/>
              <a:cs typeface="Calibri"/>
              <a:sym typeface="Calibri"/>
            </a:endParaRPr>
          </a:p>
          <a:p>
            <a:pPr marL="171450" marR="0" lvl="3" indent="-95250" algn="just" rtl="0">
              <a:lnSpc>
                <a:spcPct val="107000"/>
              </a:lnSpc>
              <a:spcBef>
                <a:spcPts val="0"/>
              </a:spcBef>
              <a:spcAft>
                <a:spcPts val="0"/>
              </a:spcAft>
              <a:buClr>
                <a:srgbClr val="000000"/>
              </a:buClr>
              <a:buSzPts val="1200"/>
              <a:buFont typeface="Noto Sans Symbols"/>
              <a:buNone/>
            </a:pPr>
            <a:endParaRPr i="0" u="none" strike="noStrike" cap="none" dirty="0">
              <a:solidFill>
                <a:schemeClr val="lt1"/>
              </a:solidFill>
              <a:latin typeface="Calibri"/>
              <a:ea typeface="Calibri"/>
              <a:cs typeface="Calibri"/>
              <a:sym typeface="Calibri"/>
            </a:endParaRPr>
          </a:p>
          <a:p>
            <a:pPr marL="171450" marR="0" lvl="3" indent="-95250" algn="just" rtl="0">
              <a:lnSpc>
                <a:spcPct val="107000"/>
              </a:lnSpc>
              <a:spcBef>
                <a:spcPts val="0"/>
              </a:spcBef>
              <a:spcAft>
                <a:spcPts val="0"/>
              </a:spcAft>
              <a:buClr>
                <a:srgbClr val="000000"/>
              </a:buClr>
              <a:buSzPts val="1200"/>
              <a:buFont typeface="Noto Sans Symbols"/>
              <a:buNone/>
            </a:pPr>
            <a:endParaRPr i="0" u="none" strike="noStrike" cap="none" dirty="0">
              <a:solidFill>
                <a:schemeClr val="lt1"/>
              </a:solidFill>
              <a:latin typeface="Calibri"/>
              <a:ea typeface="Calibri"/>
              <a:cs typeface="Calibri"/>
              <a:sym typeface="Calibri"/>
            </a:endParaRPr>
          </a:p>
          <a:p>
            <a:pPr marL="171450" marR="0" lvl="3" indent="-95250" algn="just" rtl="0">
              <a:lnSpc>
                <a:spcPct val="107000"/>
              </a:lnSpc>
              <a:spcBef>
                <a:spcPts val="0"/>
              </a:spcBef>
              <a:spcAft>
                <a:spcPts val="0"/>
              </a:spcAft>
              <a:buClr>
                <a:srgbClr val="000000"/>
              </a:buClr>
              <a:buSzPts val="1200"/>
              <a:buFont typeface="Noto Sans Symbols"/>
              <a:buNone/>
            </a:pPr>
            <a:endParaRPr i="0" u="none" strike="noStrike" cap="none" dirty="0">
              <a:solidFill>
                <a:schemeClr val="lt1"/>
              </a:solidFill>
              <a:latin typeface="Calibri"/>
              <a:ea typeface="Calibri"/>
              <a:cs typeface="Calibri"/>
              <a:sym typeface="Calibri"/>
            </a:endParaRPr>
          </a:p>
          <a:p>
            <a:pPr marL="171450" marR="0" lvl="3" indent="-95250" algn="just" rtl="0">
              <a:lnSpc>
                <a:spcPct val="107000"/>
              </a:lnSpc>
              <a:spcBef>
                <a:spcPts val="0"/>
              </a:spcBef>
              <a:spcAft>
                <a:spcPts val="0"/>
              </a:spcAft>
              <a:buClr>
                <a:srgbClr val="000000"/>
              </a:buClr>
              <a:buSzPts val="1200"/>
              <a:buFont typeface="Noto Sans Symbols"/>
              <a:buNone/>
            </a:pPr>
            <a:endParaRPr i="0" u="none" strike="noStrike" cap="none" dirty="0">
              <a:solidFill>
                <a:schemeClr val="lt1"/>
              </a:solidFill>
              <a:latin typeface="Calibri"/>
              <a:ea typeface="Calibri"/>
              <a:cs typeface="Calibri"/>
              <a:sym typeface="Calibri"/>
            </a:endParaRPr>
          </a:p>
          <a:p>
            <a:pPr marL="171450" marR="0" lvl="3" indent="-95250" algn="just" rtl="0">
              <a:lnSpc>
                <a:spcPct val="107000"/>
              </a:lnSpc>
              <a:spcBef>
                <a:spcPts val="0"/>
              </a:spcBef>
              <a:spcAft>
                <a:spcPts val="0"/>
              </a:spcAft>
              <a:buClr>
                <a:srgbClr val="000000"/>
              </a:buClr>
              <a:buSzPts val="1200"/>
              <a:buFont typeface="Noto Sans Symbols"/>
              <a:buNone/>
            </a:pPr>
            <a:endParaRPr i="0" u="none" strike="noStrike" cap="none" dirty="0">
              <a:solidFill>
                <a:schemeClr val="lt1"/>
              </a:solidFill>
              <a:latin typeface="Calibri"/>
              <a:ea typeface="Calibri"/>
              <a:cs typeface="Calibri"/>
              <a:sym typeface="Calibri"/>
            </a:endParaRPr>
          </a:p>
          <a:p>
            <a:pPr marL="457200" marR="0" lvl="0" indent="-342900" algn="just" rtl="0">
              <a:lnSpc>
                <a:spcPct val="107000"/>
              </a:lnSpc>
              <a:spcBef>
                <a:spcPts val="0"/>
              </a:spcBef>
              <a:spcAft>
                <a:spcPts val="0"/>
              </a:spcAft>
              <a:buClr>
                <a:schemeClr val="lt1"/>
              </a:buClr>
              <a:buSzPts val="1800"/>
              <a:buFont typeface="Calibri"/>
              <a:buChar char="➢"/>
            </a:pPr>
            <a:r>
              <a:rPr lang="en-US" b="1" i="0" u="none" strike="noStrike" cap="none" dirty="0">
                <a:solidFill>
                  <a:schemeClr val="lt1"/>
                </a:solidFill>
                <a:latin typeface="Calibri"/>
                <a:ea typeface="Calibri"/>
                <a:cs typeface="Calibri"/>
                <a:sym typeface="Calibri"/>
              </a:rPr>
              <a:t>Step 9: </a:t>
            </a:r>
            <a:r>
              <a:rPr lang="en-US" i="0" u="none" strike="noStrike" cap="none" dirty="0">
                <a:solidFill>
                  <a:schemeClr val="lt1"/>
                </a:solidFill>
                <a:latin typeface="Calibri"/>
                <a:ea typeface="Calibri"/>
                <a:cs typeface="Calibri"/>
                <a:sym typeface="Calibri"/>
              </a:rPr>
              <a:t>The spell check is then performed using the bigram probabilities, considering new probabilities for the word, and selecting the word with the highest probability.</a:t>
            </a:r>
            <a:endParaRPr dirty="0">
              <a:latin typeface="Calibri"/>
              <a:ea typeface="Calibri"/>
              <a:cs typeface="Calibri"/>
              <a:sym typeface="Calibri"/>
            </a:endParaRPr>
          </a:p>
          <a:p>
            <a:pPr marL="171450" marR="0" lvl="3" indent="-95250" algn="just" rtl="0">
              <a:lnSpc>
                <a:spcPct val="107000"/>
              </a:lnSpc>
              <a:spcBef>
                <a:spcPts val="0"/>
              </a:spcBef>
              <a:spcAft>
                <a:spcPts val="0"/>
              </a:spcAft>
              <a:buClr>
                <a:srgbClr val="000000"/>
              </a:buClr>
              <a:buSzPts val="1200"/>
              <a:buFont typeface="Noto Sans Symbols"/>
              <a:buNone/>
            </a:pPr>
            <a:endParaRPr i="0" u="none" strike="noStrike" cap="none" dirty="0">
              <a:solidFill>
                <a:schemeClr val="lt1"/>
              </a:solidFill>
              <a:latin typeface="Calibri"/>
              <a:ea typeface="Calibri"/>
              <a:cs typeface="Calibri"/>
              <a:sym typeface="Calibri"/>
            </a:endParaRPr>
          </a:p>
          <a:p>
            <a:pPr marL="0" marR="0" lvl="3" indent="0" algn="just" rtl="0">
              <a:lnSpc>
                <a:spcPct val="107000"/>
              </a:lnSpc>
              <a:spcBef>
                <a:spcPts val="0"/>
              </a:spcBef>
              <a:spcAft>
                <a:spcPts val="0"/>
              </a:spcAft>
              <a:buNone/>
            </a:pPr>
            <a:endParaRPr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i="0" u="none" strike="noStrike" cap="none" dirty="0">
              <a:solidFill>
                <a:srgbClr val="000000"/>
              </a:solidFill>
              <a:latin typeface="Calibri"/>
              <a:ea typeface="Calibri"/>
              <a:cs typeface="Calibri"/>
              <a:sym typeface="Calibri"/>
            </a:endParaRPr>
          </a:p>
        </p:txBody>
      </p:sp>
      <p:pic>
        <p:nvPicPr>
          <p:cNvPr id="207" name="Google Shape;207;p4"/>
          <p:cNvPicPr preferRelativeResize="0"/>
          <p:nvPr/>
        </p:nvPicPr>
        <p:blipFill rotWithShape="1">
          <a:blip r:embed="rId3">
            <a:alphaModFix/>
          </a:blip>
          <a:srcRect/>
          <a:stretch/>
        </p:blipFill>
        <p:spPr>
          <a:xfrm>
            <a:off x="3311166" y="1033500"/>
            <a:ext cx="4186472" cy="1348049"/>
          </a:xfrm>
          <a:prstGeom prst="rect">
            <a:avLst/>
          </a:prstGeom>
          <a:noFill/>
          <a:ln>
            <a:noFill/>
          </a:ln>
        </p:spPr>
      </p:pic>
      <p:pic>
        <p:nvPicPr>
          <p:cNvPr id="208" name="Google Shape;208;p4" descr="Text&#10;&#10;Description automatically generated"/>
          <p:cNvPicPr preferRelativeResize="0"/>
          <p:nvPr/>
        </p:nvPicPr>
        <p:blipFill rotWithShape="1">
          <a:blip r:embed="rId4">
            <a:alphaModFix/>
          </a:blip>
          <a:srcRect/>
          <a:stretch/>
        </p:blipFill>
        <p:spPr>
          <a:xfrm>
            <a:off x="3157978" y="2821411"/>
            <a:ext cx="4492843" cy="903485"/>
          </a:xfrm>
          <a:prstGeom prst="rect">
            <a:avLst/>
          </a:prstGeom>
          <a:noFill/>
          <a:ln>
            <a:noFill/>
          </a:ln>
        </p:spPr>
      </p:pic>
      <p:pic>
        <p:nvPicPr>
          <p:cNvPr id="209" name="Google Shape;209;p4"/>
          <p:cNvPicPr preferRelativeResize="0"/>
          <p:nvPr/>
        </p:nvPicPr>
        <p:blipFill rotWithShape="1">
          <a:blip r:embed="rId5">
            <a:alphaModFix/>
          </a:blip>
          <a:srcRect/>
          <a:stretch/>
        </p:blipFill>
        <p:spPr>
          <a:xfrm>
            <a:off x="3740024" y="4386995"/>
            <a:ext cx="3656377" cy="22908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8"/>
                                        </p:tgtEl>
                                        <p:attrNameLst>
                                          <p:attrName>style.visibility</p:attrName>
                                        </p:attrNameLst>
                                      </p:cBhvr>
                                      <p:to>
                                        <p:strVal val="visible"/>
                                      </p:to>
                                    </p:set>
                                    <p:animEffect transition="in" filter="fade">
                                      <p:cBhvr>
                                        <p:cTn id="13" dur="500"/>
                                        <p:tgtEl>
                                          <p:spTgt spid="208"/>
                                        </p:tgtEl>
                                      </p:cBhvr>
                                    </p:animEffect>
                                  </p:childTnLst>
                                </p:cTn>
                              </p:par>
                              <p:par>
                                <p:cTn id="14" presetID="10" presetClass="entr" presetSubtype="0" fill="hold" nodeType="with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fade">
                                      <p:cBhvr>
                                        <p:cTn id="16"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65f179ad96_0_3"/>
          <p:cNvSpPr txBox="1"/>
          <p:nvPr/>
        </p:nvSpPr>
        <p:spPr>
          <a:xfrm>
            <a:off x="432164" y="37318"/>
            <a:ext cx="77910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1800" b="1" i="0" u="sng" strike="noStrike" cap="none" dirty="0">
                <a:solidFill>
                  <a:schemeClr val="lt1"/>
                </a:solidFill>
                <a:latin typeface="Calibri"/>
                <a:ea typeface="Calibri"/>
                <a:cs typeface="Calibri"/>
                <a:sym typeface="Calibri"/>
              </a:rPr>
              <a:t>Word Sense Disambiguation : </a:t>
            </a:r>
            <a:r>
              <a:rPr lang="en-US" sz="1800" b="1" u="sng" dirty="0">
                <a:solidFill>
                  <a:schemeClr val="lt1"/>
                </a:solidFill>
                <a:latin typeface="Calibri"/>
                <a:ea typeface="Calibri"/>
                <a:cs typeface="Calibri"/>
                <a:sym typeface="Calibri"/>
              </a:rPr>
              <a:t>Supervised WSD (Naive Bayes Model)</a:t>
            </a:r>
            <a:endParaRPr sz="1800" b="1" i="0" u="sng" strike="noStrike" cap="none" dirty="0">
              <a:solidFill>
                <a:schemeClr val="lt1"/>
              </a:solidFill>
              <a:latin typeface="Calibri"/>
              <a:ea typeface="Calibri"/>
              <a:cs typeface="Calibri"/>
              <a:sym typeface="Calibri"/>
            </a:endParaRPr>
          </a:p>
        </p:txBody>
      </p:sp>
      <p:sp>
        <p:nvSpPr>
          <p:cNvPr id="222" name="Google Shape;222;g165f179ad96_0_3"/>
          <p:cNvSpPr txBox="1"/>
          <p:nvPr/>
        </p:nvSpPr>
        <p:spPr>
          <a:xfrm>
            <a:off x="313834" y="472839"/>
            <a:ext cx="5615233" cy="615523"/>
          </a:xfrm>
          <a:prstGeom prst="rect">
            <a:avLst/>
          </a:prstGeom>
          <a:noFill/>
          <a:ln>
            <a:noFill/>
          </a:ln>
        </p:spPr>
        <p:txBody>
          <a:bodyPr spcFirstLastPara="1" wrap="square" lIns="91425" tIns="91425" rIns="91425" bIns="91425" anchor="t" anchorCtr="0">
            <a:spAutoFit/>
          </a:bodyPr>
          <a:lstStyle/>
          <a:p>
            <a:pPr marL="139700" marR="0" lvl="0" algn="l" rtl="0">
              <a:lnSpc>
                <a:spcPct val="100000"/>
              </a:lnSpc>
              <a:spcBef>
                <a:spcPts val="0"/>
              </a:spcBef>
              <a:spcAft>
                <a:spcPts val="0"/>
              </a:spcAft>
              <a:buClr>
                <a:schemeClr val="lt1"/>
              </a:buClr>
              <a:buSzPts val="1400"/>
            </a:pPr>
            <a:r>
              <a:rPr lang="en-US" b="0" i="0" u="none" strike="noStrike" cap="none" dirty="0">
                <a:solidFill>
                  <a:schemeClr val="lt1"/>
                </a:solidFill>
                <a:latin typeface="Calibri"/>
                <a:ea typeface="Calibri"/>
                <a:cs typeface="Calibri"/>
                <a:sym typeface="Calibri"/>
              </a:rPr>
              <a:t>To extract the features, we have used the </a:t>
            </a:r>
            <a:r>
              <a:rPr lang="en-US" b="1" i="0" u="none" strike="noStrike" cap="none" dirty="0">
                <a:solidFill>
                  <a:schemeClr val="lt1"/>
                </a:solidFill>
                <a:latin typeface="Calibri"/>
                <a:ea typeface="Calibri"/>
                <a:cs typeface="Calibri"/>
                <a:sym typeface="Calibri"/>
              </a:rPr>
              <a:t>co-occurrence feature extraction</a:t>
            </a:r>
            <a:r>
              <a:rPr lang="en-US" b="0" i="0" u="none" strike="noStrike" cap="none" dirty="0">
                <a:solidFill>
                  <a:schemeClr val="lt1"/>
                </a:solidFill>
                <a:latin typeface="Calibri"/>
                <a:ea typeface="Calibri"/>
                <a:cs typeface="Calibri"/>
                <a:sym typeface="Calibri"/>
              </a:rPr>
              <a:t> method with window size, N = 1 </a:t>
            </a:r>
            <a:endParaRPr b="0" i="0" u="none" strike="noStrike" cap="none" dirty="0">
              <a:solidFill>
                <a:schemeClr val="lt1"/>
              </a:solidFill>
              <a:latin typeface="Calibri"/>
              <a:ea typeface="Calibri"/>
              <a:cs typeface="Calibri"/>
              <a:sym typeface="Calibri"/>
            </a:endParaRPr>
          </a:p>
        </p:txBody>
      </p:sp>
      <p:sp>
        <p:nvSpPr>
          <p:cNvPr id="2" name="Flowchart: Manual Input 1">
            <a:extLst>
              <a:ext uri="{FF2B5EF4-FFF2-40B4-BE49-F238E27FC236}">
                <a16:creationId xmlns:a16="http://schemas.microsoft.com/office/drawing/2014/main" id="{9572887C-C507-46D8-8592-3A9CFE35626E}"/>
              </a:ext>
            </a:extLst>
          </p:cNvPr>
          <p:cNvSpPr/>
          <p:nvPr/>
        </p:nvSpPr>
        <p:spPr>
          <a:xfrm>
            <a:off x="395246" y="2884671"/>
            <a:ext cx="1687399" cy="608029"/>
          </a:xfrm>
          <a:prstGeom prst="flowChartManualIn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Get test &amp; train data file</a:t>
            </a:r>
          </a:p>
        </p:txBody>
      </p:sp>
      <p:sp>
        <p:nvSpPr>
          <p:cNvPr id="4" name="Flowchart: Process 3">
            <a:extLst>
              <a:ext uri="{FF2B5EF4-FFF2-40B4-BE49-F238E27FC236}">
                <a16:creationId xmlns:a16="http://schemas.microsoft.com/office/drawing/2014/main" id="{FAFF56CB-C37C-4848-9367-CC397B8416FB}"/>
              </a:ext>
            </a:extLst>
          </p:cNvPr>
          <p:cNvSpPr/>
          <p:nvPr/>
        </p:nvSpPr>
        <p:spPr>
          <a:xfrm>
            <a:off x="2698256" y="1653125"/>
            <a:ext cx="3689188" cy="305757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each target word in test data:</a:t>
            </a:r>
          </a:p>
          <a:p>
            <a:r>
              <a:rPr lang="en-US" dirty="0">
                <a:latin typeface="Calibri" panose="020F0502020204030204" pitchFamily="34" charset="0"/>
                <a:cs typeface="Calibri" panose="020F0502020204030204" pitchFamily="34" charset="0"/>
              </a:rPr>
              <a:t>- Fetch test instances for the target word</a:t>
            </a:r>
          </a:p>
          <a:p>
            <a:r>
              <a:rPr lang="en-US" dirty="0">
                <a:latin typeface="Calibri" panose="020F0502020204030204" pitchFamily="34" charset="0"/>
                <a:cs typeface="Calibri" panose="020F0502020204030204" pitchFamily="34" charset="0"/>
              </a:rPr>
              <a:t>- Call the function </a:t>
            </a:r>
            <a:r>
              <a:rPr lang="en-US" dirty="0" err="1">
                <a:latin typeface="Calibri" panose="020F0502020204030204" pitchFamily="34" charset="0"/>
                <a:cs typeface="Calibri" panose="020F0502020204030204" pitchFamily="34" charset="0"/>
              </a:rPr>
              <a:t>generate_train_model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For each sentence in test:</a:t>
            </a:r>
          </a:p>
          <a:p>
            <a:pPr lvl="2"/>
            <a:r>
              <a:rPr lang="en-US" dirty="0">
                <a:latin typeface="Calibri" panose="020F0502020204030204" pitchFamily="34" charset="0"/>
                <a:cs typeface="Calibri" panose="020F0502020204030204" pitchFamily="34" charset="0"/>
              </a:rPr>
              <a:t>   - Call the function </a:t>
            </a:r>
            <a:r>
              <a:rPr lang="en-US" dirty="0" err="1">
                <a:latin typeface="Calibri" panose="020F0502020204030204" pitchFamily="34" charset="0"/>
                <a:cs typeface="Calibri" panose="020F0502020204030204" pitchFamily="34" charset="0"/>
              </a:rPr>
              <a:t>get_features</a:t>
            </a:r>
            <a:endParaRPr lang="en-US"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   - For each unique sense id:</a:t>
            </a:r>
          </a:p>
          <a:p>
            <a:pPr lvl="2"/>
            <a:r>
              <a:rPr lang="en-US" dirty="0">
                <a:latin typeface="Calibri" panose="020F0502020204030204" pitchFamily="34" charset="0"/>
                <a:cs typeface="Calibri" panose="020F0502020204030204" pitchFamily="34" charset="0"/>
              </a:rPr>
              <a:t>       - Get pos-feature word-sense id</a:t>
            </a:r>
          </a:p>
          <a:p>
            <a:pPr lvl="2"/>
            <a:r>
              <a:rPr lang="en-US" dirty="0">
                <a:latin typeface="Calibri" panose="020F0502020204030204" pitchFamily="34" charset="0"/>
                <a:cs typeface="Calibri" panose="020F0502020204030204" pitchFamily="34" charset="0"/>
              </a:rPr>
              <a:t>       - Check if exists in train model</a:t>
            </a:r>
          </a:p>
          <a:p>
            <a:pPr lvl="2"/>
            <a:r>
              <a:rPr lang="en-US" dirty="0">
                <a:latin typeface="Calibri" panose="020F0502020204030204" pitchFamily="34" charset="0"/>
                <a:cs typeface="Calibri" panose="020F0502020204030204" pitchFamily="34" charset="0"/>
              </a:rPr>
              <a:t>           - Get individual feature prob</a:t>
            </a:r>
          </a:p>
          <a:p>
            <a:pPr lvl="2"/>
            <a:r>
              <a:rPr lang="en-US" dirty="0">
                <a:latin typeface="Calibri" panose="020F0502020204030204" pitchFamily="34" charset="0"/>
                <a:cs typeface="Calibri" panose="020F0502020204030204" pitchFamily="34" charset="0"/>
              </a:rPr>
              <a:t>       - Calculate prob = p(s) * product p(f | s)</a:t>
            </a:r>
          </a:p>
          <a:p>
            <a:pPr lvl="2"/>
            <a:r>
              <a:rPr lang="en-US" dirty="0">
                <a:latin typeface="Calibri" panose="020F0502020204030204" pitchFamily="34" charset="0"/>
                <a:cs typeface="Calibri" panose="020F0502020204030204" pitchFamily="34" charset="0"/>
              </a:rPr>
              <a:t>   - Take sense id with max prob</a:t>
            </a:r>
          </a:p>
          <a:p>
            <a:pPr lvl="2"/>
            <a:r>
              <a:rPr lang="en-US" dirty="0">
                <a:latin typeface="Calibri" panose="020F0502020204030204" pitchFamily="34" charset="0"/>
                <a:cs typeface="Calibri" panose="020F0502020204030204" pitchFamily="34" charset="0"/>
              </a:rPr>
              <a:t>- Return sense id as prediction</a:t>
            </a:r>
          </a:p>
        </p:txBody>
      </p:sp>
      <p:sp>
        <p:nvSpPr>
          <p:cNvPr id="5" name="Flowchart: Data 4">
            <a:extLst>
              <a:ext uri="{FF2B5EF4-FFF2-40B4-BE49-F238E27FC236}">
                <a16:creationId xmlns:a16="http://schemas.microsoft.com/office/drawing/2014/main" id="{65830D1F-0856-47AE-9EB5-5ED0CDAE7086}"/>
              </a:ext>
            </a:extLst>
          </p:cNvPr>
          <p:cNvSpPr/>
          <p:nvPr/>
        </p:nvSpPr>
        <p:spPr>
          <a:xfrm>
            <a:off x="2960778" y="5132734"/>
            <a:ext cx="2733772" cy="874196"/>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Csv file with predicted sense id for each target word in test data</a:t>
            </a:r>
          </a:p>
        </p:txBody>
      </p:sp>
      <p:sp>
        <p:nvSpPr>
          <p:cNvPr id="6" name="Flowchart: Terminator 5">
            <a:extLst>
              <a:ext uri="{FF2B5EF4-FFF2-40B4-BE49-F238E27FC236}">
                <a16:creationId xmlns:a16="http://schemas.microsoft.com/office/drawing/2014/main" id="{C305DD90-200E-479E-9BF8-13400538BF24}"/>
              </a:ext>
            </a:extLst>
          </p:cNvPr>
          <p:cNvSpPr/>
          <p:nvPr/>
        </p:nvSpPr>
        <p:spPr>
          <a:xfrm>
            <a:off x="3870464" y="6333623"/>
            <a:ext cx="914400" cy="422032"/>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End</a:t>
            </a:r>
          </a:p>
        </p:txBody>
      </p:sp>
      <p:sp>
        <p:nvSpPr>
          <p:cNvPr id="10" name="Flowchart: Process 9">
            <a:extLst>
              <a:ext uri="{FF2B5EF4-FFF2-40B4-BE49-F238E27FC236}">
                <a16:creationId xmlns:a16="http://schemas.microsoft.com/office/drawing/2014/main" id="{40711610-05AC-4463-8AB0-D8589AEF965B}"/>
              </a:ext>
            </a:extLst>
          </p:cNvPr>
          <p:cNvSpPr/>
          <p:nvPr/>
        </p:nvSpPr>
        <p:spPr>
          <a:xfrm>
            <a:off x="7021465" y="3569210"/>
            <a:ext cx="4696052" cy="174548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Data Cleansing</a:t>
            </a:r>
          </a:p>
          <a:p>
            <a:r>
              <a:rPr lang="en-US" dirty="0">
                <a:latin typeface="Calibri" panose="020F0502020204030204" pitchFamily="34" charset="0"/>
                <a:cs typeface="Calibri" panose="020F0502020204030204" pitchFamily="34" charset="0"/>
              </a:rPr>
              <a:t>- Transformation (Split into words, fetch pos tag and lemma,   </a:t>
            </a:r>
          </a:p>
          <a:p>
            <a:r>
              <a:rPr lang="en-US" dirty="0">
                <a:latin typeface="Calibri" panose="020F0502020204030204" pitchFamily="34" charset="0"/>
                <a:cs typeface="Calibri" panose="020F0502020204030204" pitchFamily="34" charset="0"/>
              </a:rPr>
              <a:t>   remove stop words)</a:t>
            </a:r>
          </a:p>
          <a:p>
            <a:r>
              <a:rPr lang="en-US" dirty="0">
                <a:latin typeface="Calibri" panose="020F0502020204030204" pitchFamily="34" charset="0"/>
                <a:cs typeface="Calibri" panose="020F0502020204030204" pitchFamily="34" charset="0"/>
              </a:rPr>
              <a:t>-  Computation (fetch index for ‘%%’ &amp; fetch feature words for  </a:t>
            </a:r>
          </a:p>
          <a:p>
            <a:r>
              <a:rPr lang="en-US" dirty="0">
                <a:latin typeface="Calibri" panose="020F0502020204030204" pitchFamily="34" charset="0"/>
                <a:cs typeface="Calibri" panose="020F0502020204030204" pitchFamily="34" charset="0"/>
              </a:rPr>
              <a:t>   given window size)     </a:t>
            </a:r>
          </a:p>
          <a:p>
            <a:r>
              <a:rPr lang="en-US" dirty="0">
                <a:latin typeface="Calibri" panose="020F0502020204030204" pitchFamily="34" charset="0"/>
                <a:cs typeface="Calibri" panose="020F0502020204030204" pitchFamily="34" charset="0"/>
              </a:rPr>
              <a:t>-  Return [[pos, </a:t>
            </a:r>
            <a:r>
              <a:rPr lang="en-US" dirty="0" err="1">
                <a:latin typeface="Calibri" panose="020F0502020204030204" pitchFamily="34" charset="0"/>
                <a:cs typeface="Calibri" panose="020F0502020204030204" pitchFamily="34" charset="0"/>
              </a:rPr>
              <a:t>prev</a:t>
            </a:r>
            <a:r>
              <a:rPr lang="en-US" dirty="0">
                <a:latin typeface="Calibri" panose="020F0502020204030204" pitchFamily="34" charset="0"/>
                <a:cs typeface="Calibri" panose="020F0502020204030204" pitchFamily="34" charset="0"/>
              </a:rPr>
              <a:t> word], [pos, next word]]</a:t>
            </a:r>
          </a:p>
        </p:txBody>
      </p:sp>
      <p:sp>
        <p:nvSpPr>
          <p:cNvPr id="11" name="Flowchart: Process 10">
            <a:extLst>
              <a:ext uri="{FF2B5EF4-FFF2-40B4-BE49-F238E27FC236}">
                <a16:creationId xmlns:a16="http://schemas.microsoft.com/office/drawing/2014/main" id="{DCCFC570-EEA1-454B-9910-CCAA57355E49}"/>
              </a:ext>
            </a:extLst>
          </p:cNvPr>
          <p:cNvSpPr/>
          <p:nvPr/>
        </p:nvSpPr>
        <p:spPr>
          <a:xfrm>
            <a:off x="7021464" y="1170958"/>
            <a:ext cx="4696053" cy="174548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Call the function </a:t>
            </a:r>
            <a:r>
              <a:rPr lang="en-US" dirty="0" err="1">
                <a:latin typeface="Calibri" panose="020F0502020204030204" pitchFamily="34" charset="0"/>
                <a:cs typeface="Calibri" panose="020F0502020204030204" pitchFamily="34" charset="0"/>
              </a:rPr>
              <a:t>get_features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Get count of different sense ids for target word</a:t>
            </a:r>
          </a:p>
          <a:p>
            <a:r>
              <a:rPr lang="en-US" dirty="0">
                <a:latin typeface="Calibri" panose="020F0502020204030204" pitchFamily="34" charset="0"/>
                <a:cs typeface="Calibri" panose="020F0502020204030204" pitchFamily="34" charset="0"/>
              </a:rPr>
              <a:t>- Calculate prior prob </a:t>
            </a:r>
          </a:p>
          <a:p>
            <a:r>
              <a:rPr lang="en-US" dirty="0">
                <a:latin typeface="Calibri" panose="020F0502020204030204" pitchFamily="34" charset="0"/>
                <a:cs typeface="Calibri" panose="020F0502020204030204" pitchFamily="34" charset="0"/>
              </a:rPr>
              <a:t>- Calculate occ of feature words within context of  target word</a:t>
            </a:r>
          </a:p>
          <a:p>
            <a:r>
              <a:rPr lang="en-US" dirty="0">
                <a:latin typeface="Calibri" panose="020F0502020204030204" pitchFamily="34" charset="0"/>
                <a:cs typeface="Calibri" panose="020F0502020204030204" pitchFamily="34" charset="0"/>
              </a:rPr>
              <a:t>- Calculate feature prob for each sense (Handles smoothing)</a:t>
            </a:r>
          </a:p>
          <a:p>
            <a:pPr lvl="2"/>
            <a:r>
              <a:rPr lang="en-US" dirty="0">
                <a:latin typeface="Calibri" panose="020F0502020204030204" pitchFamily="34" charset="0"/>
                <a:cs typeface="Calibri" panose="020F0502020204030204" pitchFamily="34" charset="0"/>
                <a:sym typeface="Calibri"/>
              </a:rPr>
              <a:t>- Return train model [pos-feature word-sense id: prob] &amp; prior prob</a:t>
            </a:r>
          </a:p>
        </p:txBody>
      </p:sp>
      <p:cxnSp>
        <p:nvCxnSpPr>
          <p:cNvPr id="12" name="Straight Arrow Connector 11">
            <a:extLst>
              <a:ext uri="{FF2B5EF4-FFF2-40B4-BE49-F238E27FC236}">
                <a16:creationId xmlns:a16="http://schemas.microsoft.com/office/drawing/2014/main" id="{BBEC7E31-A9EE-4482-A318-E6D5EEF14C8B}"/>
              </a:ext>
            </a:extLst>
          </p:cNvPr>
          <p:cNvCxnSpPr>
            <a:cxnSpLocks/>
            <a:stCxn id="2" idx="3"/>
          </p:cNvCxnSpPr>
          <p:nvPr/>
        </p:nvCxnSpPr>
        <p:spPr>
          <a:xfrm>
            <a:off x="2082645" y="3188686"/>
            <a:ext cx="6063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81B5C9-D665-48F9-BA1D-5E909F716788}"/>
              </a:ext>
            </a:extLst>
          </p:cNvPr>
          <p:cNvCxnSpPr>
            <a:cxnSpLocks/>
            <a:endCxn id="5" idx="1"/>
          </p:cNvCxnSpPr>
          <p:nvPr/>
        </p:nvCxnSpPr>
        <p:spPr>
          <a:xfrm>
            <a:off x="4327664" y="4733123"/>
            <a:ext cx="0" cy="39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243994F-BFA3-4F96-9B3D-891F726F6EA1}"/>
              </a:ext>
            </a:extLst>
          </p:cNvPr>
          <p:cNvCxnSpPr>
            <a:cxnSpLocks/>
            <a:stCxn id="5" idx="4"/>
            <a:endCxn id="6" idx="0"/>
          </p:cNvCxnSpPr>
          <p:nvPr/>
        </p:nvCxnSpPr>
        <p:spPr>
          <a:xfrm>
            <a:off x="4327664" y="6006930"/>
            <a:ext cx="0" cy="32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B70E9F-1D38-4ED5-8759-C355BD77D989}"/>
              </a:ext>
            </a:extLst>
          </p:cNvPr>
          <p:cNvCxnSpPr>
            <a:cxnSpLocks/>
            <a:endCxn id="11" idx="1"/>
          </p:cNvCxnSpPr>
          <p:nvPr/>
        </p:nvCxnSpPr>
        <p:spPr>
          <a:xfrm>
            <a:off x="6387444" y="2043701"/>
            <a:ext cx="634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0F01E33-026C-400E-B1E1-3CA4049F3EC5}"/>
              </a:ext>
            </a:extLst>
          </p:cNvPr>
          <p:cNvCxnSpPr>
            <a:cxnSpLocks/>
          </p:cNvCxnSpPr>
          <p:nvPr/>
        </p:nvCxnSpPr>
        <p:spPr>
          <a:xfrm flipH="1">
            <a:off x="6352799" y="2349256"/>
            <a:ext cx="668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D49CF32-D274-4856-9639-99ACCC350058}"/>
              </a:ext>
            </a:extLst>
          </p:cNvPr>
          <p:cNvCxnSpPr>
            <a:cxnSpLocks/>
          </p:cNvCxnSpPr>
          <p:nvPr/>
        </p:nvCxnSpPr>
        <p:spPr>
          <a:xfrm>
            <a:off x="6387444" y="4048125"/>
            <a:ext cx="634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048DAD2-6B5A-4244-A456-DBACCAFB8BD6}"/>
              </a:ext>
            </a:extLst>
          </p:cNvPr>
          <p:cNvCxnSpPr>
            <a:cxnSpLocks/>
            <a:stCxn id="11" idx="2"/>
            <a:endCxn id="10" idx="0"/>
          </p:cNvCxnSpPr>
          <p:nvPr/>
        </p:nvCxnSpPr>
        <p:spPr>
          <a:xfrm>
            <a:off x="9369491" y="2916444"/>
            <a:ext cx="0" cy="652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B10C24F-C802-4F6A-A62C-F7A129EEC7C0}"/>
              </a:ext>
            </a:extLst>
          </p:cNvPr>
          <p:cNvCxnSpPr>
            <a:cxnSpLocks/>
          </p:cNvCxnSpPr>
          <p:nvPr/>
        </p:nvCxnSpPr>
        <p:spPr>
          <a:xfrm flipV="1">
            <a:off x="9086850" y="2916444"/>
            <a:ext cx="0" cy="652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EC0B8AD-CC40-4899-A4A6-7A7A8C1534CB}"/>
              </a:ext>
            </a:extLst>
          </p:cNvPr>
          <p:cNvCxnSpPr>
            <a:cxnSpLocks/>
          </p:cNvCxnSpPr>
          <p:nvPr/>
        </p:nvCxnSpPr>
        <p:spPr>
          <a:xfrm flipH="1">
            <a:off x="6387444" y="4359031"/>
            <a:ext cx="621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712A03A-C034-4345-8250-E5888495150A}"/>
              </a:ext>
            </a:extLst>
          </p:cNvPr>
          <p:cNvSpPr txBox="1"/>
          <p:nvPr/>
        </p:nvSpPr>
        <p:spPr>
          <a:xfrm>
            <a:off x="3998644" y="1654781"/>
            <a:ext cx="1400493" cy="307777"/>
          </a:xfrm>
          <a:prstGeom prst="rect">
            <a:avLst/>
          </a:prstGeom>
          <a:noFill/>
        </p:spPr>
        <p:txBody>
          <a:bodyPr wrap="square" rtlCol="0">
            <a:spAutoFit/>
          </a:bodyPr>
          <a:lstStyle/>
          <a:p>
            <a:r>
              <a:rPr lang="en-US" dirty="0">
                <a:solidFill>
                  <a:srgbClr val="002060"/>
                </a:solidFill>
                <a:latin typeface="Calibri" panose="020F0502020204030204" pitchFamily="34" charset="0"/>
                <a:cs typeface="Calibri" panose="020F0502020204030204" pitchFamily="34" charset="0"/>
              </a:rPr>
              <a:t>main()</a:t>
            </a:r>
          </a:p>
        </p:txBody>
      </p:sp>
      <p:sp>
        <p:nvSpPr>
          <p:cNvPr id="80" name="TextBox 79">
            <a:extLst>
              <a:ext uri="{FF2B5EF4-FFF2-40B4-BE49-F238E27FC236}">
                <a16:creationId xmlns:a16="http://schemas.microsoft.com/office/drawing/2014/main" id="{BB7E712F-0C58-4976-BF39-6D7CC730B365}"/>
              </a:ext>
            </a:extLst>
          </p:cNvPr>
          <p:cNvSpPr txBox="1"/>
          <p:nvPr/>
        </p:nvSpPr>
        <p:spPr>
          <a:xfrm>
            <a:off x="8355846" y="1170958"/>
            <a:ext cx="2027287" cy="307777"/>
          </a:xfrm>
          <a:prstGeom prst="rect">
            <a:avLst/>
          </a:prstGeom>
          <a:noFill/>
        </p:spPr>
        <p:txBody>
          <a:bodyPr wrap="square" rtlCol="0">
            <a:spAutoFit/>
          </a:bodyPr>
          <a:lstStyle/>
          <a:p>
            <a:pPr algn="ctr"/>
            <a:r>
              <a:rPr lang="en-US" dirty="0" err="1">
                <a:solidFill>
                  <a:srgbClr val="002060"/>
                </a:solidFill>
                <a:latin typeface="Calibri" panose="020F0502020204030204" pitchFamily="34" charset="0"/>
                <a:cs typeface="Calibri" panose="020F0502020204030204" pitchFamily="34" charset="0"/>
              </a:rPr>
              <a:t>generate_train_model</a:t>
            </a:r>
            <a:r>
              <a:rPr lang="en-US" dirty="0">
                <a:solidFill>
                  <a:srgbClr val="002060"/>
                </a:solidFill>
                <a:latin typeface="Calibri" panose="020F0502020204030204" pitchFamily="34" charset="0"/>
                <a:cs typeface="Calibri" panose="020F0502020204030204" pitchFamily="34" charset="0"/>
              </a:rPr>
              <a:t>()</a:t>
            </a:r>
          </a:p>
        </p:txBody>
      </p:sp>
      <p:sp>
        <p:nvSpPr>
          <p:cNvPr id="81" name="TextBox 80">
            <a:extLst>
              <a:ext uri="{FF2B5EF4-FFF2-40B4-BE49-F238E27FC236}">
                <a16:creationId xmlns:a16="http://schemas.microsoft.com/office/drawing/2014/main" id="{51D92F1D-6E5D-46C3-B14C-D1BB26E2AB2D}"/>
              </a:ext>
            </a:extLst>
          </p:cNvPr>
          <p:cNvSpPr txBox="1"/>
          <p:nvPr/>
        </p:nvSpPr>
        <p:spPr>
          <a:xfrm>
            <a:off x="8223164" y="3595498"/>
            <a:ext cx="2027287" cy="307777"/>
          </a:xfrm>
          <a:prstGeom prst="rect">
            <a:avLst/>
          </a:prstGeom>
          <a:noFill/>
        </p:spPr>
        <p:txBody>
          <a:bodyPr wrap="square" rtlCol="0">
            <a:spAutoFit/>
          </a:bodyPr>
          <a:lstStyle/>
          <a:p>
            <a:pPr algn="ctr"/>
            <a:r>
              <a:rPr lang="en-US" dirty="0" err="1">
                <a:solidFill>
                  <a:srgbClr val="002060"/>
                </a:solidFill>
                <a:latin typeface="Calibri" panose="020F0502020204030204" pitchFamily="34" charset="0"/>
                <a:cs typeface="Calibri" panose="020F0502020204030204" pitchFamily="34" charset="0"/>
              </a:rPr>
              <a:t>get_features</a:t>
            </a:r>
            <a:r>
              <a:rPr lang="en-US" dirty="0">
                <a:solidFill>
                  <a:srgbClr val="002060"/>
                </a:solidFill>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0" end="1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1" end="11"/>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p:bldP spid="2" grpId="0" animBg="1"/>
      <p:bldP spid="4" grpId="0" animBg="1"/>
      <p:bldP spid="5" grpId="0" animBg="1"/>
      <p:bldP spid="6" grpId="0" animBg="1"/>
      <p:bldP spid="10" grpId="0" animBg="1"/>
      <p:bldP spid="11" grpId="0" animBg="1"/>
      <p:bldP spid="75"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65f179ad96_0_6"/>
          <p:cNvSpPr txBox="1"/>
          <p:nvPr/>
        </p:nvSpPr>
        <p:spPr>
          <a:xfrm>
            <a:off x="515700" y="362625"/>
            <a:ext cx="11267700" cy="566305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sz="1600" dirty="0">
                <a:solidFill>
                  <a:schemeClr val="lt1"/>
                </a:solidFill>
                <a:latin typeface="Calibri"/>
                <a:ea typeface="Calibri"/>
                <a:cs typeface="Calibri"/>
                <a:sym typeface="Calibri"/>
              </a:rPr>
              <a:t>The table below shows  the a</a:t>
            </a:r>
            <a:r>
              <a:rPr lang="en-US" sz="1600" b="0" i="0" u="none" strike="noStrike" cap="none" dirty="0">
                <a:solidFill>
                  <a:schemeClr val="lt1"/>
                </a:solidFill>
                <a:latin typeface="Calibri"/>
                <a:ea typeface="Calibri"/>
                <a:cs typeface="Calibri"/>
                <a:sym typeface="Calibri"/>
              </a:rPr>
              <a:t>ccuracy of our model with different values of lambda and window size on validation data:</a:t>
            </a:r>
            <a:endParaRPr sz="16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sz="1400" b="0" i="0" u="none" strike="noStrike" cap="none"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sz="1400" b="0" i="0" u="none" strike="noStrike" cap="none"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sz="1400" b="0" i="0" u="none" strike="noStrike" cap="none"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sz="1400" b="0" i="0" u="none" strike="noStrike" cap="none"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dirty="0">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endParaRPr lang="en-US" sz="1400" b="0" i="0" u="none" strike="noStrike" cap="none" dirty="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		</a:t>
            </a:r>
            <a:endParaRPr sz="1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		</a:t>
            </a:r>
            <a:endParaRPr sz="1400" b="0" i="0" u="none" strike="noStrike" cap="none" dirty="0">
              <a:solidFill>
                <a:schemeClr val="lt1"/>
              </a:solidFill>
              <a:latin typeface="Calibri"/>
              <a:ea typeface="Calibri"/>
              <a:cs typeface="Calibri"/>
              <a:sym typeface="Calibri"/>
            </a:endParaRPr>
          </a:p>
        </p:txBody>
      </p:sp>
      <p:graphicFrame>
        <p:nvGraphicFramePr>
          <p:cNvPr id="234" name="Google Shape;234;g165f179ad96_0_6"/>
          <p:cNvGraphicFramePr/>
          <p:nvPr>
            <p:extLst>
              <p:ext uri="{D42A27DB-BD31-4B8C-83A1-F6EECF244321}">
                <p14:modId xmlns:p14="http://schemas.microsoft.com/office/powerpoint/2010/main" val="3917098898"/>
              </p:ext>
            </p:extLst>
          </p:nvPr>
        </p:nvGraphicFramePr>
        <p:xfrm>
          <a:off x="1202267" y="1514475"/>
          <a:ext cx="2852325" cy="2032443"/>
        </p:xfrm>
        <a:graphic>
          <a:graphicData uri="http://schemas.openxmlformats.org/drawingml/2006/table">
            <a:tbl>
              <a:tblPr>
                <a:noFill/>
                <a:tableStyleId>{EFF104DB-39FF-4BB3-97A0-677D8A99307C}</a:tableStyleId>
              </a:tblPr>
              <a:tblGrid>
                <a:gridCol w="866775">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1061625">
                  <a:extLst>
                    <a:ext uri="{9D8B030D-6E8A-4147-A177-3AD203B41FA5}">
                      <a16:colId xmlns:a16="http://schemas.microsoft.com/office/drawing/2014/main" val="20002"/>
                    </a:ext>
                  </a:extLst>
                </a:gridCol>
              </a:tblGrid>
              <a:tr h="453971">
                <a:tc>
                  <a:txBody>
                    <a:bodyPr/>
                    <a:lstStyle/>
                    <a:p>
                      <a:pPr marL="0" marR="0" lvl="0" indent="0" algn="l" rtl="0">
                        <a:lnSpc>
                          <a:spcPct val="100000"/>
                        </a:lnSpc>
                        <a:spcBef>
                          <a:spcPts val="0"/>
                        </a:spcBef>
                        <a:spcAft>
                          <a:spcPts val="0"/>
                        </a:spcAft>
                        <a:buClr>
                          <a:srgbClr val="000000"/>
                        </a:buClr>
                        <a:buSzPts val="1200"/>
                        <a:buFont typeface="Arial"/>
                        <a:buNone/>
                      </a:pPr>
                      <a:r>
                        <a:rPr lang="en-US" sz="1600" b="1" u="none" strike="noStrike" cap="none">
                          <a:solidFill>
                            <a:schemeClr val="lt1"/>
                          </a:solidFill>
                          <a:latin typeface="Calibri"/>
                          <a:ea typeface="Calibri"/>
                          <a:cs typeface="Calibri"/>
                          <a:sym typeface="Calibri"/>
                        </a:rPr>
                        <a:t>Lambda</a:t>
                      </a:r>
                      <a:endParaRPr sz="1600" b="1"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b="1" u="none" strike="noStrike" cap="none" dirty="0">
                          <a:solidFill>
                            <a:schemeClr val="lt1"/>
                          </a:solidFill>
                          <a:latin typeface="Calibri"/>
                          <a:ea typeface="Calibri"/>
                          <a:cs typeface="Calibri"/>
                          <a:sym typeface="Calibri"/>
                        </a:rPr>
                        <a:t>Window Size</a:t>
                      </a:r>
                      <a:endParaRPr sz="1600" b="1" u="none" strike="noStrike" cap="none" dirty="0">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b="1" u="none" strike="noStrike" cap="none" dirty="0">
                          <a:solidFill>
                            <a:schemeClr val="lt1"/>
                          </a:solidFill>
                          <a:latin typeface="Calibri"/>
                          <a:ea typeface="Calibri"/>
                          <a:cs typeface="Calibri"/>
                          <a:sym typeface="Calibri"/>
                        </a:rPr>
                        <a:t>Accuracy</a:t>
                      </a:r>
                      <a:endParaRPr sz="1600" b="1" u="none" strike="noStrike" cap="none" dirty="0">
                        <a:solidFill>
                          <a:schemeClr val="lt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453971">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solidFill>
                            <a:schemeClr val="lt1"/>
                          </a:solidFill>
                          <a:latin typeface="Calibri"/>
                          <a:ea typeface="Calibri"/>
                          <a:cs typeface="Calibri"/>
                          <a:sym typeface="Calibri"/>
                        </a:rPr>
                        <a:t>1</a:t>
                      </a:r>
                      <a:endParaRPr sz="1600"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solidFill>
                            <a:schemeClr val="lt1"/>
                          </a:solidFill>
                          <a:latin typeface="Calibri"/>
                          <a:ea typeface="Calibri"/>
                          <a:cs typeface="Calibri"/>
                          <a:sym typeface="Calibri"/>
                        </a:rPr>
                        <a:t>1</a:t>
                      </a:r>
                      <a:endParaRPr sz="1600"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dirty="0">
                          <a:solidFill>
                            <a:schemeClr val="lt1"/>
                          </a:solidFill>
                          <a:latin typeface="Calibri"/>
                          <a:ea typeface="Calibri"/>
                          <a:cs typeface="Calibri"/>
                          <a:sym typeface="Calibri"/>
                        </a:rPr>
                        <a:t>53.59%</a:t>
                      </a:r>
                      <a:endParaRPr sz="1600" u="none" strike="noStrike" cap="none" dirty="0">
                        <a:solidFill>
                          <a:schemeClr val="lt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453971">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solidFill>
                            <a:schemeClr val="lt1"/>
                          </a:solidFill>
                          <a:latin typeface="Calibri"/>
                          <a:ea typeface="Calibri"/>
                          <a:cs typeface="Calibri"/>
                          <a:sym typeface="Calibri"/>
                        </a:rPr>
                        <a:t>0.01</a:t>
                      </a:r>
                      <a:endParaRPr sz="1600"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solidFill>
                            <a:schemeClr val="lt1"/>
                          </a:solidFill>
                          <a:latin typeface="Calibri"/>
                          <a:ea typeface="Calibri"/>
                          <a:cs typeface="Calibri"/>
                          <a:sym typeface="Calibri"/>
                        </a:rPr>
                        <a:t>1</a:t>
                      </a:r>
                      <a:endParaRPr sz="1600"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dirty="0">
                          <a:solidFill>
                            <a:schemeClr val="lt1"/>
                          </a:solidFill>
                          <a:latin typeface="Calibri"/>
                          <a:cs typeface="Calibri"/>
                          <a:sym typeface="Calibri"/>
                        </a:rPr>
                        <a:t>81.14%</a:t>
                      </a:r>
                      <a:endParaRPr sz="1600" u="none" strike="noStrike" cap="none" dirty="0">
                        <a:solidFill>
                          <a:schemeClr val="lt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453971">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solidFill>
                            <a:schemeClr val="lt1"/>
                          </a:solidFill>
                          <a:latin typeface="Calibri"/>
                          <a:ea typeface="Calibri"/>
                          <a:cs typeface="Calibri"/>
                          <a:sym typeface="Calibri"/>
                        </a:rPr>
                        <a:t>0.01</a:t>
                      </a:r>
                      <a:endParaRPr sz="1600"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a:solidFill>
                            <a:schemeClr val="lt1"/>
                          </a:solidFill>
                          <a:latin typeface="Calibri"/>
                          <a:ea typeface="Calibri"/>
                          <a:cs typeface="Calibri"/>
                          <a:sym typeface="Calibri"/>
                        </a:rPr>
                        <a:t>2</a:t>
                      </a:r>
                      <a:endParaRPr sz="1600" u="none" strike="noStrike" cap="none">
                        <a:solidFill>
                          <a:schemeClr val="lt1"/>
                        </a:solidFill>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600" u="none" strike="noStrike" cap="none" dirty="0">
                          <a:solidFill>
                            <a:schemeClr val="lt1"/>
                          </a:solidFill>
                          <a:latin typeface="Calibri"/>
                          <a:ea typeface="Calibri"/>
                          <a:cs typeface="Calibri"/>
                          <a:sym typeface="Calibri"/>
                        </a:rPr>
                        <a:t>74.17%</a:t>
                      </a:r>
                      <a:endParaRPr sz="1600" u="none" strike="noStrike" cap="none" dirty="0">
                        <a:solidFill>
                          <a:schemeClr val="lt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D61C85E3-1DE1-4AB3-A590-01604E2A2967}"/>
              </a:ext>
            </a:extLst>
          </p:cNvPr>
          <p:cNvSpPr txBox="1"/>
          <p:nvPr/>
        </p:nvSpPr>
        <p:spPr>
          <a:xfrm>
            <a:off x="649050" y="168315"/>
            <a:ext cx="6096000"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600"/>
              <a:buFont typeface="Arial"/>
              <a:buNone/>
            </a:pPr>
            <a:r>
              <a:rPr lang="en-US" sz="1800" b="1" i="0" u="sng" strike="noStrike" cap="none" dirty="0">
                <a:solidFill>
                  <a:schemeClr val="lt1"/>
                </a:solidFill>
                <a:latin typeface="Calibri"/>
                <a:ea typeface="Calibri"/>
                <a:cs typeface="Calibri"/>
                <a:sym typeface="Calibri"/>
              </a:rPr>
              <a:t>Analysis/Findings</a:t>
            </a:r>
          </a:p>
        </p:txBody>
      </p:sp>
      <p:sp>
        <p:nvSpPr>
          <p:cNvPr id="7" name="TextBox 6">
            <a:extLst>
              <a:ext uri="{FF2B5EF4-FFF2-40B4-BE49-F238E27FC236}">
                <a16:creationId xmlns:a16="http://schemas.microsoft.com/office/drawing/2014/main" id="{34A6114F-1C57-45BD-BE3A-D3935FE65BC6}"/>
              </a:ext>
            </a:extLst>
          </p:cNvPr>
          <p:cNvSpPr txBox="1"/>
          <p:nvPr/>
        </p:nvSpPr>
        <p:spPr>
          <a:xfrm>
            <a:off x="4514850" y="1693778"/>
            <a:ext cx="6096000" cy="1077218"/>
          </a:xfrm>
          <a:prstGeom prst="rect">
            <a:avLst/>
          </a:prstGeom>
          <a:noFill/>
        </p:spPr>
        <p:txBody>
          <a:bodyPr wrap="square">
            <a:spAutoFit/>
          </a:bodyPr>
          <a:lstStyle/>
          <a:p>
            <a:pPr marL="457200" indent="-317500">
              <a:buClr>
                <a:schemeClr val="lt1"/>
              </a:buClr>
              <a:buSzPts val="1400"/>
              <a:buFont typeface="Wingdings" panose="05000000000000000000" pitchFamily="2" charset="2"/>
              <a:buChar char="ü"/>
            </a:pPr>
            <a:r>
              <a:rPr lang="en-US" sz="1600" dirty="0">
                <a:solidFill>
                  <a:schemeClr val="lt1"/>
                </a:solidFill>
                <a:latin typeface="Calibri"/>
                <a:ea typeface="Calibri"/>
                <a:cs typeface="Calibri"/>
                <a:sym typeface="Calibri"/>
              </a:rPr>
              <a:t>We have finally used the lambda value as 0.01 and window size as 1 for predicting the sense ids of the test data</a:t>
            </a:r>
          </a:p>
          <a:p>
            <a:pPr marL="457200" marR="0" lvl="0" indent="-317500" algn="l" rtl="0">
              <a:lnSpc>
                <a:spcPct val="100000"/>
              </a:lnSpc>
              <a:spcBef>
                <a:spcPts val="0"/>
              </a:spcBef>
              <a:spcAft>
                <a:spcPts val="0"/>
              </a:spcAft>
              <a:buClr>
                <a:schemeClr val="lt1"/>
              </a:buClr>
              <a:buSzPts val="1400"/>
              <a:buFont typeface="Wingdings" panose="05000000000000000000" pitchFamily="2" charset="2"/>
              <a:buChar char="ü"/>
            </a:pPr>
            <a:r>
              <a:rPr lang="en-US" sz="1600" b="0" i="0" u="none" strike="noStrike" cap="none" dirty="0">
                <a:solidFill>
                  <a:schemeClr val="lt1"/>
                </a:solidFill>
                <a:latin typeface="Calibri"/>
                <a:ea typeface="Calibri"/>
                <a:cs typeface="Calibri"/>
                <a:sym typeface="Calibri"/>
              </a:rPr>
              <a:t>We also used the combination of training and validation data for test sense id prediction</a:t>
            </a:r>
          </a:p>
        </p:txBody>
      </p:sp>
      <p:sp>
        <p:nvSpPr>
          <p:cNvPr id="4" name="TextBox 3">
            <a:extLst>
              <a:ext uri="{FF2B5EF4-FFF2-40B4-BE49-F238E27FC236}">
                <a16:creationId xmlns:a16="http://schemas.microsoft.com/office/drawing/2014/main" id="{9DBE545B-FC9C-424D-A817-A8733244EA92}"/>
              </a:ext>
            </a:extLst>
          </p:cNvPr>
          <p:cNvSpPr txBox="1"/>
          <p:nvPr/>
        </p:nvSpPr>
        <p:spPr>
          <a:xfrm>
            <a:off x="951559" y="2640191"/>
            <a:ext cx="3353739" cy="446276"/>
          </a:xfrm>
          <a:prstGeom prst="rect">
            <a:avLst/>
          </a:prstGeom>
          <a:noFill/>
          <a:ln w="28575">
            <a:solidFill>
              <a:srgbClr val="00B05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05F12D29-2FDA-441C-B11F-2B39ED6D6F4D}"/>
              </a:ext>
            </a:extLst>
          </p:cNvPr>
          <p:cNvSpPr txBox="1"/>
          <p:nvPr/>
        </p:nvSpPr>
        <p:spPr>
          <a:xfrm>
            <a:off x="4514850" y="2863329"/>
            <a:ext cx="7010400" cy="1046440"/>
          </a:xfrm>
          <a:prstGeom prst="rect">
            <a:avLst/>
          </a:prstGeom>
          <a:noFill/>
        </p:spPr>
        <p:txBody>
          <a:bodyPr wrap="square" rtlCol="0">
            <a:spAutoFit/>
          </a:bodyPr>
          <a:lstStyle/>
          <a:p>
            <a:pPr marL="457200" lvl="0" indent="-317500">
              <a:buClr>
                <a:schemeClr val="lt1"/>
              </a:buClr>
              <a:buSzPts val="1400"/>
              <a:buFont typeface="Wingdings" panose="05000000000000000000" pitchFamily="2" charset="2"/>
              <a:buChar char="ü"/>
            </a:pPr>
            <a:r>
              <a:rPr lang="en-US" sz="1600" dirty="0">
                <a:solidFill>
                  <a:schemeClr val="lt1"/>
                </a:solidFill>
                <a:latin typeface="Calibri"/>
                <a:cs typeface="Calibri"/>
                <a:sym typeface="Calibri"/>
              </a:rPr>
              <a:t>We built a Baseline model as well, which predicts the most frequent sense id of the target word</a:t>
            </a:r>
          </a:p>
          <a:p>
            <a:pPr marL="457200" lvl="0" indent="-317500">
              <a:buClr>
                <a:schemeClr val="lt1"/>
              </a:buClr>
              <a:buSzPts val="1400"/>
              <a:buFont typeface="Wingdings" panose="05000000000000000000" pitchFamily="2" charset="2"/>
              <a:buChar char="ü"/>
            </a:pPr>
            <a:r>
              <a:rPr lang="en-US" sz="1600" dirty="0">
                <a:solidFill>
                  <a:schemeClr val="lt1"/>
                </a:solidFill>
                <a:latin typeface="Calibri"/>
                <a:cs typeface="Calibri"/>
                <a:sym typeface="Calibri"/>
              </a:rPr>
              <a:t>The accuracy for the Baseline Model: </a:t>
            </a:r>
            <a:r>
              <a:rPr lang="en-US" sz="1600" dirty="0">
                <a:solidFill>
                  <a:schemeClr val="lt1"/>
                </a:solidFill>
                <a:latin typeface="Calibri"/>
                <a:ea typeface="Calibri"/>
                <a:cs typeface="Calibri"/>
                <a:sym typeface="Calibri"/>
              </a:rPr>
              <a:t>80.70%</a:t>
            </a:r>
            <a:endParaRPr lang="en-US" sz="1600" dirty="0">
              <a:solidFill>
                <a:schemeClr val="lt1"/>
              </a:solidFill>
              <a:latin typeface="Calibri"/>
              <a:cs typeface="Calibri"/>
              <a:sym typeface="Calibri"/>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8" grpId="0"/>
    </p:bld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2079</Words>
  <Application>Microsoft Office PowerPoint</Application>
  <PresentationFormat>Widescreen</PresentationFormat>
  <Paragraphs>319</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Nunito</vt:lpstr>
      <vt:lpstr>Old Standard TT</vt:lpstr>
      <vt:lpstr>Arial</vt:lpstr>
      <vt:lpstr>Noto Sans Symbols</vt:lpstr>
      <vt:lpstr>Noto Sans</vt:lpstr>
      <vt:lpstr>Times New Roman</vt:lpstr>
      <vt:lpstr>Wingdings</vt:lpstr>
      <vt:lpstr>Courier New</vt:lpstr>
      <vt:lpstr>Shift</vt:lpstr>
      <vt:lpstr>PowerPoint Presentation</vt:lpstr>
      <vt:lpstr>PowerPoint Presentation</vt:lpstr>
      <vt:lpstr>PowerPoint Presentation</vt:lpstr>
      <vt:lpstr>Sentence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Lnu, Naini Narama</dc:creator>
  <cp:lastModifiedBy>Vijayan, Anisha</cp:lastModifiedBy>
  <cp:revision>36</cp:revision>
  <dcterms:created xsi:type="dcterms:W3CDTF">2022-10-11T16:30:42Z</dcterms:created>
  <dcterms:modified xsi:type="dcterms:W3CDTF">2022-10-14T22:38:20Z</dcterms:modified>
</cp:coreProperties>
</file>