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6" r:id="rId3"/>
    <p:sldId id="268" r:id="rId4"/>
    <p:sldId id="271" r:id="rId5"/>
    <p:sldId id="267" r:id="rId6"/>
    <p:sldId id="269" r:id="rId7"/>
    <p:sldId id="273" r:id="rId8"/>
    <p:sldId id="270" r:id="rId9"/>
    <p:sldId id="272" r:id="rId10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8F0C5E-23D4-4B81-83CD-5F41A2E2FF2A}">
  <a:tblStyle styleId="{8B8F0C5E-23D4-4B81-83CD-5F41A2E2F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2" autoAdjust="0"/>
    <p:restoredTop sz="94660"/>
  </p:normalViewPr>
  <p:slideViewPr>
    <p:cSldViewPr snapToGrid="0">
      <p:cViewPr>
        <p:scale>
          <a:sx n="80" d="100"/>
          <a:sy n="80" d="100"/>
        </p:scale>
        <p:origin x="384" y="3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163CB-83AE-4948-A510-15BE17FE09FD}" type="datetime5">
              <a:rPr lang="en-US" smtClean="0"/>
              <a:t>29-Sep-18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FD394-4B30-458B-BC07-501277A1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69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173394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0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5099-07B8-4999-A33E-CD1387EBF1C4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230B-419A-48B5-851E-D39B111F82A0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4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689-01E3-4F4E-B9A9-EEE6BFEF4EB1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BB7B-6642-43B0-856D-9AD48920D1E2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4FA-60C3-4AF9-A28E-558DF553AA4B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8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40AC-95BD-47FA-B082-D12C1BA95E51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8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9971-B1A0-46D7-A042-50B80EBC28B8}" type="datetime1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0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400E-D2B0-4104-92D2-CB11C4361A2B}" type="datetime1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ABB0-3D3D-4D75-AC04-C298807748FD}" type="datetime1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D7DE-653F-4769-9A88-CAD3BC02131D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37DA-A79F-4BD1-9701-9C845E232182}" type="datetime1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36DD-651D-4EC8-AD33-C8F1B30DCD8C}" type="datetime5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6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902447/" TargetMode="External"/><Relationship Id="rId2" Type="http://schemas.openxmlformats.org/officeDocument/2006/relationships/hyperlink" Target="https://github.com/avijit1998/rfid-database-test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693" dirty="0">
                <a:solidFill>
                  <a:srgbClr val="0070C0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rPr>
              <a:t>Library </a:t>
            </a:r>
            <a:r>
              <a:rPr lang="en-GB" sz="4693" dirty="0" smtClean="0">
                <a:solidFill>
                  <a:srgbClr val="0070C0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rPr>
              <a:t>Automation </a:t>
            </a:r>
            <a:r>
              <a:rPr lang="en-GB" sz="4693" dirty="0">
                <a:solidFill>
                  <a:srgbClr val="0070C0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rPr>
              <a:t>using RFID</a:t>
            </a:r>
            <a:endParaRPr lang="en-US" sz="352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53" dirty="0">
              <a:latin typeface="BentonSans Light" panose="02000503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</p:spTree>
    <p:extLst>
      <p:ext uri="{BB962C8B-B14F-4D97-AF65-F5344CB8AC3E}">
        <p14:creationId xmlns:p14="http://schemas.microsoft.com/office/powerpoint/2010/main" val="9430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>
                <a:solidFill>
                  <a:srgbClr val="0070C0"/>
                </a:solidFill>
                <a:latin typeface="Guardian Egyp Regular" panose="02060503050503060803" pitchFamily="18" charset="0"/>
              </a:rPr>
              <a:t>Agenda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515" y="3055006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BentonSans Light" panose="02000503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515" y="1551542"/>
            <a:ext cx="8675369" cy="387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Proposal Overview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Process Flow during Implementation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RFID – Advantages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Cost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Analysis of Development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Process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Salient Features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Source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Code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Future Scope of Project</a:t>
            </a: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Proposal Overview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7" name="Rectangle 6"/>
          <p:cNvSpPr/>
          <p:nvPr/>
        </p:nvSpPr>
        <p:spPr>
          <a:xfrm>
            <a:off x="689554" y="1551543"/>
            <a:ext cx="8810294" cy="714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>
                <a:solidFill>
                  <a:schemeClr val="tx1"/>
                </a:solidFill>
                <a:latin typeface="BentonSans Light" panose="02000503000000020004" pitchFamily="2" charset="0"/>
              </a:rPr>
              <a:t>Objective: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To minimalize human intervention by automating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issue/return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of books at exchange desk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555" y="5214625"/>
            <a:ext cx="8810294" cy="2089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Outcome: </a:t>
            </a:r>
          </a:p>
          <a:p>
            <a:endParaRPr lang="en-US" sz="1100" b="1" dirty="0" smtClean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lvl="7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RFID Tag 1 facilitates issue/return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of books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by updating database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on the number of books issued by each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student</a:t>
            </a:r>
          </a:p>
          <a:p>
            <a:pPr lvl="7"/>
            <a:endParaRPr lang="en-US" sz="1800" dirty="0" smtClean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lvl="5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RFID Tag 2 monitors unauthorized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extraction of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books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by the use of a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buzzer (rings whenever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a book not issued by any student is taken outside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library)</a:t>
            </a: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423185" y="2305891"/>
            <a:ext cx="7212031" cy="2672229"/>
            <a:chOff x="1423185" y="2305891"/>
            <a:chExt cx="7212031" cy="267222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53" y="2305891"/>
              <a:ext cx="1933784" cy="193378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A0A0A">
                    <a:alpha val="11373"/>
                  </a:srgbClr>
                </a:clrFrom>
                <a:clrTo>
                  <a:srgbClr val="0A0A0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860" y="2427739"/>
              <a:ext cx="1562871" cy="156287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423185" y="4062514"/>
              <a:ext cx="7212031" cy="915606"/>
              <a:chOff x="1638440" y="4070464"/>
              <a:chExt cx="7212031" cy="91560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638440" y="4070464"/>
                <a:ext cx="3563325" cy="9156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RFID 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ag 1: In </a:t>
                </a:r>
                <a:r>
                  <a:rPr lang="en-US" sz="1600" dirty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every book, providing a unique ID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to book to be issued/returned</a:t>
                </a:r>
                <a:endParaRPr lang="en-US" sz="16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87146" y="4070464"/>
                <a:ext cx="3563325" cy="9156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RFID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Tag 2: In </a:t>
                </a:r>
                <a:r>
                  <a:rPr lang="en-US" sz="1600" dirty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every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student ID card, </a:t>
                </a:r>
                <a:r>
                  <a:rPr lang="en-US" sz="1600" dirty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providing a unique ID to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BentonSans Light" panose="02000503000000020004" pitchFamily="2" charset="0"/>
                  </a:rPr>
                  <a:t>student issuing/returning books</a:t>
                </a:r>
                <a:endParaRPr lang="en-US" sz="1600" dirty="0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689554" y="2522147"/>
            <a:ext cx="8675369" cy="714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Requirement:</a:t>
            </a: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Process Flow during Implementation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grpSp>
        <p:nvGrpSpPr>
          <p:cNvPr id="20" name="Group 19"/>
          <p:cNvGrpSpPr/>
          <p:nvPr/>
        </p:nvGrpSpPr>
        <p:grpSpPr>
          <a:xfrm>
            <a:off x="691514" y="1545923"/>
            <a:ext cx="3522677" cy="1779566"/>
            <a:chOff x="1033669" y="4294987"/>
            <a:chExt cx="3522677" cy="1779566"/>
          </a:xfrm>
        </p:grpSpPr>
        <p:sp>
          <p:nvSpPr>
            <p:cNvPr id="15" name="Rectangle 14"/>
            <p:cNvSpPr/>
            <p:nvPr/>
          </p:nvSpPr>
          <p:spPr>
            <a:xfrm>
              <a:off x="1033669" y="4837948"/>
              <a:ext cx="3522677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Student visits library, takes couple of books to RFID module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719" y="4294987"/>
              <a:ext cx="751153" cy="75115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161338" y="1357772"/>
            <a:ext cx="3914968" cy="1967717"/>
            <a:chOff x="3587064" y="4106836"/>
            <a:chExt cx="3914968" cy="1967717"/>
          </a:xfrm>
        </p:grpSpPr>
        <p:sp>
          <p:nvSpPr>
            <p:cNvPr id="22" name="Rectangle 21"/>
            <p:cNvSpPr/>
            <p:nvPr/>
          </p:nvSpPr>
          <p:spPr>
            <a:xfrm>
              <a:off x="3722095" y="4837948"/>
              <a:ext cx="3779937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Student places ID card on module reader, gets ‘Welcome’ message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A0A0A">
                    <a:alpha val="11373"/>
                  </a:srgbClr>
                </a:clrFrom>
                <a:clrTo>
                  <a:srgbClr val="0A0A0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064" y="4106836"/>
              <a:ext cx="1067462" cy="106746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259517" y="3438288"/>
            <a:ext cx="3816789" cy="1790580"/>
            <a:chOff x="3843716" y="4283973"/>
            <a:chExt cx="3816789" cy="1790580"/>
          </a:xfrm>
        </p:grpSpPr>
        <p:sp>
          <p:nvSpPr>
            <p:cNvPr id="26" name="Rectangle 25"/>
            <p:cNvSpPr/>
            <p:nvPr/>
          </p:nvSpPr>
          <p:spPr>
            <a:xfrm>
              <a:off x="3880568" y="4837948"/>
              <a:ext cx="3779937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Student places books on reader. If book exists in Student Database, then ‘Return’ else ‘Issue’ message displayed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716" y="4283973"/>
              <a:ext cx="729091" cy="729091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159501" y="5345450"/>
            <a:ext cx="3916805" cy="1834564"/>
            <a:chOff x="3602965" y="4106836"/>
            <a:chExt cx="3916805" cy="1834564"/>
          </a:xfrm>
        </p:grpSpPr>
        <p:sp>
          <p:nvSpPr>
            <p:cNvPr id="30" name="Rectangle 29"/>
            <p:cNvSpPr/>
            <p:nvPr/>
          </p:nvSpPr>
          <p:spPr>
            <a:xfrm>
              <a:off x="3739833" y="4704795"/>
              <a:ext cx="3779937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Student re-places ID card on module reader, gets ‘Thank You’ message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A0A0A">
                    <a:alpha val="11373"/>
                  </a:srgbClr>
                </a:clrFrom>
                <a:clrTo>
                  <a:srgbClr val="0A0A0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65" y="4106836"/>
              <a:ext cx="1067462" cy="106746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09400" y="5314189"/>
            <a:ext cx="3704791" cy="1865825"/>
            <a:chOff x="4253501" y="4208728"/>
            <a:chExt cx="3704791" cy="1865825"/>
          </a:xfrm>
        </p:grpSpPr>
        <p:sp>
          <p:nvSpPr>
            <p:cNvPr id="33" name="Rectangle 32"/>
            <p:cNvSpPr/>
            <p:nvPr/>
          </p:nvSpPr>
          <p:spPr>
            <a:xfrm>
              <a:off x="4453857" y="4837948"/>
              <a:ext cx="3504435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Student leaves library through exit door, buzzer rings if any non-issued book is taken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501" y="4208728"/>
              <a:ext cx="847776" cy="847776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74175" y="3401579"/>
            <a:ext cx="3640016" cy="1827289"/>
            <a:chOff x="4331792" y="4247264"/>
            <a:chExt cx="3640016" cy="1827289"/>
          </a:xfrm>
        </p:grpSpPr>
        <p:sp>
          <p:nvSpPr>
            <p:cNvPr id="36" name="Rectangle 35"/>
            <p:cNvSpPr/>
            <p:nvPr/>
          </p:nvSpPr>
          <p:spPr>
            <a:xfrm>
              <a:off x="4453857" y="4837948"/>
              <a:ext cx="3517951" cy="1236605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Process ends for student. Book Database &amp; Student Database updated</a:t>
              </a:r>
              <a:endParaRPr lang="en-US" sz="1600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792" y="4247264"/>
              <a:ext cx="770705" cy="770705"/>
            </a:xfrm>
            <a:prstGeom prst="rect">
              <a:avLst/>
            </a:prstGeom>
          </p:spPr>
        </p:pic>
      </p:grpSp>
      <p:sp>
        <p:nvSpPr>
          <p:cNvPr id="38" name="Right Arrow 37"/>
          <p:cNvSpPr/>
          <p:nvPr/>
        </p:nvSpPr>
        <p:spPr>
          <a:xfrm>
            <a:off x="4444781" y="2512612"/>
            <a:ext cx="596347" cy="4293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4444781" y="6354418"/>
            <a:ext cx="596347" cy="42937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036904" y="3478043"/>
            <a:ext cx="429371" cy="3703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7036904" y="5413380"/>
            <a:ext cx="429371" cy="3703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>
            <a:off x="2194562" y="5413380"/>
            <a:ext cx="445273" cy="37038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RFID - Advantages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7" name="Rectangle 6"/>
          <p:cNvSpPr/>
          <p:nvPr/>
        </p:nvSpPr>
        <p:spPr>
          <a:xfrm>
            <a:off x="691515" y="4811992"/>
            <a:ext cx="8675369" cy="1637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RFID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tag data can be read outside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line-of-sight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, whereas barcodes must be aligned with an optical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scanner</a:t>
            </a:r>
          </a:p>
          <a:p>
            <a:endParaRPr lang="en-US" sz="1800" dirty="0" smtClean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Cost of man-hours is completely saved since RFID tag would require negligible manual supervision/intervention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9257" y="2536644"/>
            <a:ext cx="5419887" cy="1948295"/>
            <a:chOff x="2319257" y="2401472"/>
            <a:chExt cx="5419887" cy="1948295"/>
          </a:xfrm>
        </p:grpSpPr>
        <p:grpSp>
          <p:nvGrpSpPr>
            <p:cNvPr id="10" name="Group 9"/>
            <p:cNvGrpSpPr/>
            <p:nvPr/>
          </p:nvGrpSpPr>
          <p:grpSpPr>
            <a:xfrm>
              <a:off x="2319257" y="2401472"/>
              <a:ext cx="5419887" cy="1948295"/>
              <a:chOff x="1744132" y="2435440"/>
              <a:chExt cx="6558064" cy="235743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132" y="2435440"/>
                <a:ext cx="2357438" cy="235743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EEEEE"/>
                  </a:clrFrom>
                  <a:clrTo>
                    <a:srgbClr val="EEEEE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758" y="2435440"/>
                <a:ext cx="2357438" cy="235743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4798262" y="3174836"/>
              <a:ext cx="461877" cy="491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BentonSans Light" panose="02000503000000020004" pitchFamily="2" charset="0"/>
                </a:rPr>
                <a:t>vs</a:t>
              </a:r>
              <a:endParaRPr lang="en-US" sz="1800" b="1" dirty="0">
                <a:solidFill>
                  <a:schemeClr val="tx1"/>
                </a:solidFill>
                <a:latin typeface="BentonSans Light" panose="02000503000000020004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91515" y="1551542"/>
            <a:ext cx="8675369" cy="300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RFID (Radio Frequency Identification) refers to the technology whereby digital data encoded in RFID tags or smart labels is captured by a reader via radio waves</a:t>
            </a: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Cost Analysis of Development Process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16" name="Rectangle 15"/>
          <p:cNvSpPr/>
          <p:nvPr/>
        </p:nvSpPr>
        <p:spPr>
          <a:xfrm>
            <a:off x="691515" y="1551542"/>
            <a:ext cx="8953417" cy="83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A total of 25,000 INR is estimated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currently 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for implementation of the end-to-end process excluding the cost of RFID tags</a:t>
            </a: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  <p:graphicFrame>
        <p:nvGraphicFramePr>
          <p:cNvPr id="13" name="Google Shape;93;p19"/>
          <p:cNvGraphicFramePr/>
          <p:nvPr>
            <p:extLst>
              <p:ext uri="{D42A27DB-BD31-4B8C-83A1-F6EECF244321}">
                <p14:modId xmlns:p14="http://schemas.microsoft.com/office/powerpoint/2010/main" val="2584438090"/>
              </p:ext>
            </p:extLst>
          </p:nvPr>
        </p:nvGraphicFramePr>
        <p:xfrm>
          <a:off x="1047750" y="2623932"/>
          <a:ext cx="7962900" cy="3315690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3436786"/>
                <a:gridCol w="2263057"/>
                <a:gridCol w="2263057"/>
              </a:tblGrid>
              <a:tr h="5526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ITEMS</a:t>
                      </a:r>
                      <a:endParaRPr sz="1600" b="1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QUANTITY</a:t>
                      </a:r>
                      <a:endParaRPr sz="1600" b="1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COST</a:t>
                      </a:r>
                      <a:endParaRPr sz="1600" b="1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6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ARDUINO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2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3K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26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EM-18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1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1K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</a:tr>
              <a:tr h="5526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SIMULTANEOUS  RFID READER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1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16K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</a:tr>
              <a:tr h="5526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RFID Tags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latin typeface="BentonSans Light" panose="02000503000000020004" pitchFamily="2" charset="0"/>
                        </a:rPr>
                        <a:t>30K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  <a:tc>
                  <a:txBody>
                    <a:bodyPr/>
                    <a:lstStyle/>
                    <a:p>
                      <a:pPr marL="0" marR="0" lvl="0" indent="0" algn="ctr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BentonSans Light" panose="02000503000000020004" pitchFamily="2" charset="0"/>
                        </a:rPr>
                        <a:t>To</a:t>
                      </a:r>
                      <a:r>
                        <a:rPr lang="en-GB" sz="1600" baseline="0" dirty="0" smtClean="0">
                          <a:latin typeface="BentonSans Light" panose="02000503000000020004" pitchFamily="2" charset="0"/>
                        </a:rPr>
                        <a:t> be verified</a:t>
                      </a:r>
                      <a:endParaRPr lang="en-GB" sz="1600" dirty="0" smtClean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/>
                </a:tc>
              </a:tr>
              <a:tr h="5526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BUFFER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BentonSans Light" panose="02000503000000020004" pitchFamily="2" charset="0"/>
                        </a:rPr>
                        <a:t>1</a:t>
                      </a:r>
                      <a:endParaRPr sz="160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BentonSans Light" panose="02000503000000020004" pitchFamily="2" charset="0"/>
                        </a:rPr>
                        <a:t>5K+</a:t>
                      </a:r>
                      <a:endParaRPr sz="1600" dirty="0">
                        <a:latin typeface="BentonSans Light" panose="02000503000000020004" pitchFamily="2" charset="0"/>
                      </a:endParaRPr>
                    </a:p>
                  </a:txBody>
                  <a:tcPr marL="100568" marR="100568" marT="100568" marB="100568"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>
                <a:solidFill>
                  <a:srgbClr val="0070C0"/>
                </a:solidFill>
                <a:latin typeface="Guardian Egyp Regular" panose="02060503050503060803" pitchFamily="18" charset="0"/>
              </a:rPr>
              <a:t>Salient </a:t>
            </a:r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Features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16" name="Rectangle 15"/>
          <p:cNvSpPr/>
          <p:nvPr/>
        </p:nvSpPr>
        <p:spPr>
          <a:xfrm>
            <a:off x="691515" y="1551542"/>
            <a:ext cx="8675369" cy="300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3915" y="1703942"/>
            <a:ext cx="8675369" cy="300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Complete Automation of library book-keeping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Increased security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No human errors while bulk entries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Cost of managing the library significantly reduces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Enhances technical aesthetics of the library </a:t>
            </a:r>
          </a:p>
        </p:txBody>
      </p:sp>
    </p:spTree>
    <p:extLst>
      <p:ext uri="{BB962C8B-B14F-4D97-AF65-F5344CB8AC3E}">
        <p14:creationId xmlns:p14="http://schemas.microsoft.com/office/powerpoint/2010/main" val="2960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Source Code Links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16" name="Rectangle 15"/>
          <p:cNvSpPr/>
          <p:nvPr/>
        </p:nvSpPr>
        <p:spPr>
          <a:xfrm>
            <a:off x="691515" y="1551542"/>
            <a:ext cx="8953417" cy="83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  <a:hlinkClick r:id="rId2"/>
              </a:rPr>
              <a:t>github.com/avijit1998/rfid-database-test1.git</a:t>
            </a:r>
            <a:endParaRPr lang="en-US" sz="1800" dirty="0" smtClean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  <a:hlinkClick r:id="rId3"/>
              </a:rPr>
              <a:t>https://ieeexplore.ieee.org/document/6902447</a:t>
            </a: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  <a:hlinkClick r:id="rId3"/>
              </a:rPr>
              <a:t>/</a:t>
            </a:r>
            <a:endParaRPr lang="en-US" sz="1800" dirty="0" smtClean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7" dirty="0" smtClean="0">
                <a:solidFill>
                  <a:srgbClr val="0070C0"/>
                </a:solidFill>
                <a:latin typeface="Guardian Egyp Regular" panose="02060503050503060803" pitchFamily="18" charset="0"/>
              </a:rPr>
              <a:t>Future Scope of Project</a:t>
            </a:r>
            <a:endParaRPr lang="en-US" sz="4107" dirty="0"/>
          </a:p>
        </p:txBody>
      </p:sp>
      <p:sp>
        <p:nvSpPr>
          <p:cNvPr id="6" name="Rectangle 5"/>
          <p:cNvSpPr/>
          <p:nvPr/>
        </p:nvSpPr>
        <p:spPr>
          <a:xfrm>
            <a:off x="172542" y="129874"/>
            <a:ext cx="9709395" cy="747441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112" tIns="67056" rIns="134112" bIns="67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51"/>
          </a:p>
        </p:txBody>
      </p:sp>
      <p:sp>
        <p:nvSpPr>
          <p:cNvPr id="16" name="Rectangle 15"/>
          <p:cNvSpPr/>
          <p:nvPr/>
        </p:nvSpPr>
        <p:spPr>
          <a:xfrm>
            <a:off x="691515" y="1551542"/>
            <a:ext cx="8675369" cy="300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3915" y="1703942"/>
            <a:ext cx="8675369" cy="3003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entonSans Light" panose="02000503000000020004" pitchFamily="2" charset="0"/>
              </a:rPr>
              <a:t>Mobile </a:t>
            </a:r>
            <a:r>
              <a:rPr lang="en-US" sz="1800" dirty="0">
                <a:solidFill>
                  <a:schemeClr val="tx1"/>
                </a:solidFill>
                <a:latin typeface="BentonSans Light" panose="02000503000000020004" pitchFamily="2" charset="0"/>
              </a:rPr>
              <a:t>messaging of issued and returned books with timestamp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386</Words>
  <Application>Microsoft Office PowerPoint</Application>
  <PresentationFormat>Custom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BentonSans Light</vt:lpstr>
      <vt:lpstr>Calibri</vt:lpstr>
      <vt:lpstr>Calibri Light</vt:lpstr>
      <vt:lpstr>Guardian Egyp Regular</vt:lpstr>
      <vt:lpstr>Wingdings</vt:lpstr>
      <vt:lpstr>Office Theme</vt:lpstr>
      <vt:lpstr>Library Automation using RFID</vt:lpstr>
      <vt:lpstr>Agenda</vt:lpstr>
      <vt:lpstr>Proposal Overview</vt:lpstr>
      <vt:lpstr>Process Flow during Implementation</vt:lpstr>
      <vt:lpstr>RFID - Advantages</vt:lpstr>
      <vt:lpstr>Cost Analysis of Development Process</vt:lpstr>
      <vt:lpstr>Salient Features</vt:lpstr>
      <vt:lpstr>Source Code Links</vt:lpstr>
      <vt:lpstr>Future Scope of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Flybe Business Insights Analysis</dc:title>
  <cp:lastModifiedBy>Bonani Sahu</cp:lastModifiedBy>
  <cp:revision>132</cp:revision>
  <dcterms:modified xsi:type="dcterms:W3CDTF">2018-09-28T19:47:13Z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Bonani Sahu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