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89" r:id="rId7"/>
    <p:sldId id="290" r:id="rId8"/>
    <p:sldId id="291" r:id="rId9"/>
    <p:sldId id="265" r:id="rId10"/>
    <p:sldId id="292" r:id="rId11"/>
    <p:sldId id="293" r:id="rId12"/>
    <p:sldId id="294" r:id="rId13"/>
    <p:sldId id="295" r:id="rId14"/>
    <p:sldId id="27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156"/>
    <a:srgbClr val="676A6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7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8/29/2022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7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26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75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48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  <p:sldLayoutId id="2147483686" r:id="rId19"/>
    <p:sldLayoutId id="2147483687" r:id="rId20"/>
    <p:sldLayoutId id="2147483689" r:id="rId21"/>
    <p:sldLayoutId id="2147483690" r:id="rId22"/>
    <p:sldLayoutId id="21474836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rial view of open farm land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8422"/>
            <a:ext cx="6840000" cy="2387600"/>
          </a:xfrm>
        </p:spPr>
        <p:txBody>
          <a:bodyPr/>
          <a:lstStyle/>
          <a:p>
            <a:r>
              <a:rPr lang="en-US" dirty="0"/>
              <a:t>Optimizing the Agricultural Production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Prediction Result Analysis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4" y="2316954"/>
            <a:ext cx="3318934" cy="249842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Through the Confusion Matrix we can see that the most of the predictions are correct.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this we came to know that the selected Logistic Regression for the Prediction performed really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91978-8512-4228-9CAC-6738F6913C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EA678B-76D9-4BF3-82CC-684E33A6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172" y="1451429"/>
            <a:ext cx="4106792" cy="422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76B7E-AA0E-468B-BDE4-5826D0F92CD1}"/>
              </a:ext>
            </a:extLst>
          </p:cNvPr>
          <p:cNvSpPr txBox="1"/>
          <p:nvPr/>
        </p:nvSpPr>
        <p:spPr>
          <a:xfrm>
            <a:off x="432000" y="2066373"/>
            <a:ext cx="2065019" cy="5011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16834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B7435-FDC7-403C-A171-B7EF270C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Prediction Result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57985-EFB2-47B6-8166-144FEAEC1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9E3359-BE6A-4F69-A053-2479A38F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914032"/>
            <a:ext cx="5009767" cy="55834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EB3EA0-5372-47B9-ADD4-5ACD6BDFCE37}"/>
              </a:ext>
            </a:extLst>
          </p:cNvPr>
          <p:cNvSpPr txBox="1"/>
          <p:nvPr/>
        </p:nvSpPr>
        <p:spPr>
          <a:xfrm>
            <a:off x="6189784" y="2039815"/>
            <a:ext cx="5306585" cy="432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 Report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29F342CB-01FF-4F5B-B14A-834C05AC6D4F}"/>
              </a:ext>
            </a:extLst>
          </p:cNvPr>
          <p:cNvSpPr txBox="1">
            <a:spLocks/>
          </p:cNvSpPr>
          <p:nvPr/>
        </p:nvSpPr>
        <p:spPr>
          <a:xfrm>
            <a:off x="6189784" y="2471814"/>
            <a:ext cx="5915500" cy="347178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From the classification Report we can see that the used Logistic regression performed really well and </a:t>
            </a:r>
            <a:r>
              <a:rPr lang="en-US"/>
              <a:t>we got </a:t>
            </a:r>
            <a:r>
              <a:rPr lang="en-US" dirty="0"/>
              <a:t>the accuracy as 97%.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3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rial view of ocean and land near the ocean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>
          <a:xfrm>
            <a:off x="0" y="38485"/>
            <a:ext cx="12192000" cy="67810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787423"/>
            <a:ext cx="7202786" cy="14497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B58B6C7-CA70-45BB-8092-E7842290EF6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0081" r="20081"/>
          <a:stretch>
            <a:fillRect/>
          </a:stretch>
        </p:blipFill>
        <p:spPr>
          <a:xfrm>
            <a:off x="86715" y="1313966"/>
            <a:ext cx="4101464" cy="43248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3" y="86714"/>
            <a:ext cx="12018573" cy="1132486"/>
          </a:xfrm>
        </p:spPr>
        <p:txBody>
          <a:bodyPr/>
          <a:lstStyle/>
          <a:p>
            <a:r>
              <a:rPr lang="en-IN" dirty="0"/>
              <a:t>Agriculture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8179" y="1219200"/>
            <a:ext cx="7917108" cy="47518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</a:rPr>
              <a:t>Agriculture is the science and art of cultivating plants and livestock.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</a:rPr>
              <a:t>The history of agriculture began thousands of years ago.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D5156"/>
                </a:solidFill>
                <a:effectLst/>
              </a:rPr>
              <a:t>Future agriculture </a:t>
            </a:r>
            <a:r>
              <a:rPr lang="en-US" b="0" i="0" dirty="0">
                <a:solidFill>
                  <a:srgbClr val="4D5156"/>
                </a:solidFill>
                <a:effectLst/>
              </a:rPr>
              <a:t>will use sophisticated technologies such as robots, temperature and moisture sensors, aerial images, and GPS technology.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</a:rPr>
              <a:t>These advanced devices and precision </a:t>
            </a:r>
            <a:r>
              <a:rPr lang="en-US" i="0" dirty="0">
                <a:solidFill>
                  <a:srgbClr val="4D5156"/>
                </a:solidFill>
                <a:effectLst/>
              </a:rPr>
              <a:t>agriculture</a:t>
            </a:r>
            <a:r>
              <a:rPr lang="en-US" b="0" i="0" dirty="0">
                <a:solidFill>
                  <a:srgbClr val="4D5156"/>
                </a:solidFill>
                <a:effectLst/>
              </a:rPr>
              <a:t> and robotic systems will allow farms to be more profitable, efficient, safe, and environmentally friendly.</a:t>
            </a:r>
            <a:endParaRPr lang="en-US" dirty="0">
              <a:solidFill>
                <a:srgbClr val="4D515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090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90311"/>
            <a:ext cx="11988800" cy="112889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1219201"/>
            <a:ext cx="7598608" cy="554848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Analysing and finding the optimal climatic condition and essential nutrients to plant and grow crops.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Using Unsupervised learning technique, clustering the crops based on hidden pattern in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Predicting the classifications of crop using Popular supervised learning 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Verifying the prediction result using metrics like Confusion matrix and classification report.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Finally, Finding the optimal requirements for particular crops to check the models accuracy.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D63C659-995E-4967-8B56-A45B8749872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9726" r="19726"/>
          <a:stretch>
            <a:fillRect/>
          </a:stretch>
        </p:blipFill>
        <p:spPr>
          <a:xfrm>
            <a:off x="7700208" y="1219202"/>
            <a:ext cx="4390192" cy="4357510"/>
          </a:xfrm>
        </p:spPr>
      </p:pic>
    </p:spTree>
    <p:extLst>
      <p:ext uri="{BB962C8B-B14F-4D97-AF65-F5344CB8AC3E}">
        <p14:creationId xmlns:p14="http://schemas.microsoft.com/office/powerpoint/2010/main" val="391532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3" y="86714"/>
            <a:ext cx="12017973" cy="1132486"/>
          </a:xfrm>
        </p:spPr>
        <p:txBody>
          <a:bodyPr/>
          <a:lstStyle/>
          <a:p>
            <a:r>
              <a:rPr lang="en" dirty="0"/>
              <a:t>Factors helping to grow crops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644" y="1219200"/>
            <a:ext cx="8289643" cy="4673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156"/>
                </a:solidFill>
                <a:effectLst/>
              </a:rPr>
              <a:t>N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ratio of Nitrogen content in soil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156"/>
                </a:solidFill>
                <a:effectLst/>
              </a:rPr>
              <a:t>P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ratio of Phosphorous content in soil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156"/>
                </a:solidFill>
                <a:effectLst/>
              </a:rPr>
              <a:t>K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ration of Potassium content in soil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D5156"/>
                </a:solidFill>
              </a:rPr>
              <a:t>T</a:t>
            </a:r>
            <a:r>
              <a:rPr lang="en-US" b="1" i="0" dirty="0">
                <a:solidFill>
                  <a:srgbClr val="4D5156"/>
                </a:solidFill>
                <a:effectLst/>
              </a:rPr>
              <a:t>emperature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temperature in degree Celsius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D5156"/>
                </a:solidFill>
              </a:rPr>
              <a:t>H</a:t>
            </a:r>
            <a:r>
              <a:rPr lang="en-US" b="1" i="0" dirty="0">
                <a:solidFill>
                  <a:srgbClr val="4D5156"/>
                </a:solidFill>
                <a:effectLst/>
              </a:rPr>
              <a:t>umidity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relative humidity in 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D5156"/>
                </a:solidFill>
                <a:effectLst/>
              </a:rPr>
              <a:t>ph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</a:t>
            </a:r>
            <a:r>
              <a:rPr lang="en-US" b="0" i="0" dirty="0" err="1">
                <a:solidFill>
                  <a:srgbClr val="4D5156"/>
                </a:solidFill>
                <a:effectLst/>
              </a:rPr>
              <a:t>ph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value of the soil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D5156"/>
                </a:solidFill>
              </a:rPr>
              <a:t>R</a:t>
            </a:r>
            <a:r>
              <a:rPr lang="en-US" b="1" i="0" dirty="0">
                <a:solidFill>
                  <a:srgbClr val="4D5156"/>
                </a:solidFill>
                <a:effectLst/>
              </a:rPr>
              <a:t>ainfall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rainfall in mm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2C9677E-BD6B-47DC-9662-E9A5F18F21F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1641" r="21641"/>
          <a:stretch>
            <a:fillRect/>
          </a:stretch>
        </p:blipFill>
        <p:spPr>
          <a:xfrm>
            <a:off x="87313" y="1219200"/>
            <a:ext cx="3728331" cy="3701867"/>
          </a:xfrm>
        </p:spPr>
      </p:pic>
    </p:spTree>
    <p:extLst>
      <p:ext uri="{BB962C8B-B14F-4D97-AF65-F5344CB8AC3E}">
        <p14:creationId xmlns:p14="http://schemas.microsoft.com/office/powerpoint/2010/main" val="354898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" y="86714"/>
            <a:ext cx="12018572" cy="1132486"/>
          </a:xfrm>
        </p:spPr>
        <p:txBody>
          <a:bodyPr/>
          <a:lstStyle/>
          <a:p>
            <a:r>
              <a:rPr lang="en" dirty="0"/>
              <a:t>Business Implications of the Project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8391" y="1219200"/>
            <a:ext cx="8156896" cy="47518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Finding optimal requirements to cultivate a crop will help us to get high yield and good profit with lesser effort.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By data analysis, we can get insights like,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Optimal temperature for every crop.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Optimal N, K, P level for every crop.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Required rainfall for each crop.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Required temperature and </a:t>
            </a:r>
            <a:r>
              <a:rPr lang="en-IN" dirty="0" err="1"/>
              <a:t>ph</a:t>
            </a:r>
            <a:r>
              <a:rPr lang="en-IN" dirty="0"/>
              <a:t> level for every crop.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B0DB3C8-0E7B-456A-9973-88F893F8EA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978" r="13978"/>
          <a:stretch>
            <a:fillRect/>
          </a:stretch>
        </p:blipFill>
        <p:spPr>
          <a:xfrm>
            <a:off x="87313" y="1219200"/>
            <a:ext cx="3861077" cy="3567289"/>
          </a:xfrm>
        </p:spPr>
      </p:pic>
    </p:spTree>
    <p:extLst>
      <p:ext uri="{BB962C8B-B14F-4D97-AF65-F5344CB8AC3E}">
        <p14:creationId xmlns:p14="http://schemas.microsoft.com/office/powerpoint/2010/main" val="40247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Analysis to find optimal requirments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1896532"/>
            <a:ext cx="3318934" cy="3476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Separately finding average requirements to cultivate all the crops.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Finding Min, Max, Avg value of each requirements which helps growing crops.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Finding which Summer, Winter, and Rainy crops and the required nutrients for each of them along with climatic condition.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91978-8512-4228-9CAC-6738F6913C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EC251FB-919A-4AAF-A08A-FE1CF306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796" y="1602137"/>
            <a:ext cx="6333545" cy="377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" y="86714"/>
            <a:ext cx="12018572" cy="1132486"/>
          </a:xfrm>
        </p:spPr>
        <p:txBody>
          <a:bodyPr/>
          <a:lstStyle/>
          <a:p>
            <a:r>
              <a:rPr lang="en" dirty="0"/>
              <a:t>Clustering the similar Crops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2" y="1219200"/>
            <a:ext cx="12018571" cy="2209800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Creating Clusters based on the input essential requirements using K-Means clustering algorithm.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Finding optimal cluster value using Elbow method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Determining the number of Clusters within the Dataset.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Based on the given conditions implementing Hard Clustering.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112065-8278-405D-A8CE-A687117B5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8" y="3446585"/>
            <a:ext cx="736088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lustering in Machine Learning - GeeksforGeeks">
            <a:extLst>
              <a:ext uri="{FF2B5EF4-FFF2-40B4-BE49-F238E27FC236}">
                <a16:creationId xmlns:a16="http://schemas.microsoft.com/office/drawing/2014/main" id="{838D66F3-A369-4FC9-96C4-B8BEA0C67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690" y="3723644"/>
            <a:ext cx="3458679" cy="23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7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" y="86714"/>
            <a:ext cx="12018572" cy="1132486"/>
          </a:xfrm>
        </p:spPr>
        <p:txBody>
          <a:bodyPr/>
          <a:lstStyle/>
          <a:p>
            <a:r>
              <a:rPr lang="en-US" dirty="0"/>
              <a:t>Visualizing the Impact of requirements on Crops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9744C-7EB3-4B6B-BAF4-BEF0AA56A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"/>
          <a:stretch/>
        </p:blipFill>
        <p:spPr bwMode="auto">
          <a:xfrm>
            <a:off x="879133" y="1315912"/>
            <a:ext cx="10433733" cy="54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9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" y="86714"/>
            <a:ext cx="12018572" cy="1132486"/>
          </a:xfrm>
        </p:spPr>
        <p:txBody>
          <a:bodyPr/>
          <a:lstStyle/>
          <a:p>
            <a:r>
              <a:rPr lang="en" dirty="0"/>
              <a:t>Predictive Modeling Building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2" y="1219200"/>
            <a:ext cx="12018572" cy="4724400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Initially splitting the dataset into inputs (x) and targets (y).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Splitting the dataset into Train and test set.</a:t>
            </a:r>
          </a:p>
          <a:p>
            <a:pPr marL="457200" indent="-342900" algn="l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Using Logistic Regression to do the predictions of the Crops.</a:t>
            </a:r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It employs the use of the sigmoid function that can take any real-valued number and map it into a probability value between 0 and 1 to predict the output class. </a:t>
            </a:r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There are two types of logistic regression: Binary and Multinomial. </a:t>
            </a:r>
          </a:p>
          <a:p>
            <a:pPr marL="1371600" lvl="2" indent="-342900" algn="l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Binary Logistic Regression deals with two categories whereas multinomial deals with three or more categories.</a:t>
            </a:r>
          </a:p>
          <a:p>
            <a:pPr marL="1371600" lvl="2" indent="-342900" algn="l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74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490261-1200-4EC7-95B0-2241EE54AA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pitch deck</Template>
  <TotalTime>373</TotalTime>
  <Words>505</Words>
  <Application>Microsoft Office PowerPoint</Application>
  <PresentationFormat>Widescreen</PresentationFormat>
  <Paragraphs>68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Times New Roman</vt:lpstr>
      <vt:lpstr>Office Theme</vt:lpstr>
      <vt:lpstr>Optimizing the Agricultural Production</vt:lpstr>
      <vt:lpstr>Agriculture</vt:lpstr>
      <vt:lpstr>Problem Statement</vt:lpstr>
      <vt:lpstr>Factors helping to grow crops</vt:lpstr>
      <vt:lpstr>Business Implications of the Project</vt:lpstr>
      <vt:lpstr>Data Analysis to find optimal requirments</vt:lpstr>
      <vt:lpstr>Clustering the similar Crops</vt:lpstr>
      <vt:lpstr>Visualizing the Impact of requirements on Crops</vt:lpstr>
      <vt:lpstr>Predictive Modeling Building</vt:lpstr>
      <vt:lpstr>Prediction Result Analysis</vt:lpstr>
      <vt:lpstr>Prediction Result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Ram Thiyagu</dc:creator>
  <cp:lastModifiedBy>Avijit</cp:lastModifiedBy>
  <cp:revision>22</cp:revision>
  <dcterms:created xsi:type="dcterms:W3CDTF">2021-01-18T11:29:51Z</dcterms:created>
  <dcterms:modified xsi:type="dcterms:W3CDTF">2022-08-28T19:07:05Z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