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78" r:id="rId5"/>
    <p:sldId id="269" r:id="rId6"/>
    <p:sldId id="268" r:id="rId7"/>
    <p:sldId id="267" r:id="rId8"/>
    <p:sldId id="261" r:id="rId9"/>
    <p:sldId id="259" r:id="rId10"/>
    <p:sldId id="260" r:id="rId11"/>
    <p:sldId id="274" r:id="rId12"/>
    <p:sldId id="273" r:id="rId13"/>
    <p:sldId id="271" r:id="rId14"/>
    <p:sldId id="264" r:id="rId15"/>
    <p:sldId id="262" r:id="rId16"/>
    <p:sldId id="276" r:id="rId17"/>
    <p:sldId id="257" r:id="rId18"/>
    <p:sldId id="275" r:id="rId19"/>
    <p:sldId id="270"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EC1C-C44B-D7CD-C827-0AE31F194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624585-BDEC-B82A-1BE4-7D86ED270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687127-8FF1-5A41-A6F0-0AC09A85023A}"/>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5" name="Footer Placeholder 4">
            <a:extLst>
              <a:ext uri="{FF2B5EF4-FFF2-40B4-BE49-F238E27FC236}">
                <a16:creationId xmlns:a16="http://schemas.microsoft.com/office/drawing/2014/main" id="{86DCA941-B541-BBD2-8E9B-91EDA1CCC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D3056-43E8-F209-8C30-D4BA2228E1F9}"/>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82049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78D8-DF43-2CE8-BE86-6B3CF374B8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7A1658-4CF8-0D8F-59D9-A7A6B0583D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F09F0-FFC4-C910-77AD-4C673893D1B6}"/>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5" name="Footer Placeholder 4">
            <a:extLst>
              <a:ext uri="{FF2B5EF4-FFF2-40B4-BE49-F238E27FC236}">
                <a16:creationId xmlns:a16="http://schemas.microsoft.com/office/drawing/2014/main" id="{9EF8BB60-C563-2BD3-D39D-F01B19687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3C8AE-6CAF-F7A8-D4C8-95438CD146A2}"/>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12085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40F49-139B-CE16-2F8F-A80EA826D9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DE166-D299-02E0-173E-5C01737E1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7D8732-0A3C-B900-5440-30EACF7123DE}"/>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5" name="Footer Placeholder 4">
            <a:extLst>
              <a:ext uri="{FF2B5EF4-FFF2-40B4-BE49-F238E27FC236}">
                <a16:creationId xmlns:a16="http://schemas.microsoft.com/office/drawing/2014/main" id="{C69C4AAE-17F7-78A7-2EF4-51F7C4111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E2B872-F5C7-6B10-11FE-E65897824607}"/>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349037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B773-DBC1-65B3-FEAA-A6181919F8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685743-CA2D-454C-DC96-FD01F11E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E2C00C-1A35-6D36-1593-33800A8FB7C0}"/>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5" name="Footer Placeholder 4">
            <a:extLst>
              <a:ext uri="{FF2B5EF4-FFF2-40B4-BE49-F238E27FC236}">
                <a16:creationId xmlns:a16="http://schemas.microsoft.com/office/drawing/2014/main" id="{8F98B37B-6132-C856-E271-0A93F0AF38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673FE-BCAA-58AC-22B2-BD55A668E628}"/>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212438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3306-7E91-9D87-D748-09801409A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FF6781-3AC8-1ACB-8560-A5C0BE44C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45519-FFF9-AA04-7139-1043E3AA6BFE}"/>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5" name="Footer Placeholder 4">
            <a:extLst>
              <a:ext uri="{FF2B5EF4-FFF2-40B4-BE49-F238E27FC236}">
                <a16:creationId xmlns:a16="http://schemas.microsoft.com/office/drawing/2014/main" id="{58B7B6B7-F891-F2FD-3088-84F708D39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BC98B3-5B3E-0CA6-E043-6094A5430756}"/>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366805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00F6-7207-DE7D-47BF-4A0AD16A78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48918-96CF-42A3-3E9E-24F13FD2AD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98D48-5E8A-BD71-C935-EB6805E50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BB3B81-1D31-4865-07A5-1C26ED1ABCD1}"/>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6" name="Footer Placeholder 5">
            <a:extLst>
              <a:ext uri="{FF2B5EF4-FFF2-40B4-BE49-F238E27FC236}">
                <a16:creationId xmlns:a16="http://schemas.microsoft.com/office/drawing/2014/main" id="{B68E5DFF-B827-47EF-4021-CC6C9158B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F31D1-B051-B283-2F71-629EBE02D152}"/>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298274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7F66-CE85-8235-6FDD-E7E84EF0A3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4DA1F6-5AC2-DC64-14A5-58F3037205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283514-0600-8E5B-DCC9-B89C77474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2F3D68-F75E-D46F-B252-681C1A372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37400-7213-F4AA-5D2B-049698220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DD4BC5-D8D1-3660-8489-BB556C75F0AF}"/>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8" name="Footer Placeholder 7">
            <a:extLst>
              <a:ext uri="{FF2B5EF4-FFF2-40B4-BE49-F238E27FC236}">
                <a16:creationId xmlns:a16="http://schemas.microsoft.com/office/drawing/2014/main" id="{28A85D2C-3FA7-04FF-65AB-CE91489312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1D0762-A8CB-F4C5-F675-62D067565B5B}"/>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70728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6B6A-24F3-D71B-4A86-D8945E62D9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B0E322-AFB9-BC72-FA6C-645DBB2B5FC7}"/>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4" name="Footer Placeholder 3">
            <a:extLst>
              <a:ext uri="{FF2B5EF4-FFF2-40B4-BE49-F238E27FC236}">
                <a16:creationId xmlns:a16="http://schemas.microsoft.com/office/drawing/2014/main" id="{9344E026-E94F-AE91-D5E3-3E52E3654D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E111BC-FB3C-D282-7A14-D574E988A1EF}"/>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197498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A301A-2FCF-D632-A00E-6091D1350E98}"/>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3" name="Footer Placeholder 2">
            <a:extLst>
              <a:ext uri="{FF2B5EF4-FFF2-40B4-BE49-F238E27FC236}">
                <a16:creationId xmlns:a16="http://schemas.microsoft.com/office/drawing/2014/main" id="{C6C9AF7D-B824-774D-51DD-64E96A5B9A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E8D543-1D5D-4AB7-9315-09F2F1F7A60E}"/>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139190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BF5B-9B0A-60FC-30C4-D348E01F3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DDE1D5-AC8B-6187-330D-5CAE8FCFD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ED191B-2F60-B766-A82F-4EB566F12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F6C5B-F11F-C136-97D4-9F4DE1E909A5}"/>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6" name="Footer Placeholder 5">
            <a:extLst>
              <a:ext uri="{FF2B5EF4-FFF2-40B4-BE49-F238E27FC236}">
                <a16:creationId xmlns:a16="http://schemas.microsoft.com/office/drawing/2014/main" id="{0C044638-1AFA-A00D-688B-B2393CC4B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E23AE-D9E3-220D-AC88-891A1E3B4BEC}"/>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284407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6E79-FF8D-7EFD-E10F-8E2A45D58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EC0917-C6AF-CD6E-2938-3777A2F54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E3450E-039A-994C-753B-58BD53E6B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8F269-8213-E711-5519-2759AEAFB409}"/>
              </a:ext>
            </a:extLst>
          </p:cNvPr>
          <p:cNvSpPr>
            <a:spLocks noGrp="1"/>
          </p:cNvSpPr>
          <p:nvPr>
            <p:ph type="dt" sz="half" idx="10"/>
          </p:nvPr>
        </p:nvSpPr>
        <p:spPr/>
        <p:txBody>
          <a:bodyPr/>
          <a:lstStyle/>
          <a:p>
            <a:fld id="{5CA75451-6410-4DDE-BABB-237F4A1FE461}" type="datetimeFigureOut">
              <a:rPr lang="en-IN" smtClean="0"/>
              <a:t>11-11-2024</a:t>
            </a:fld>
            <a:endParaRPr lang="en-IN"/>
          </a:p>
        </p:txBody>
      </p:sp>
      <p:sp>
        <p:nvSpPr>
          <p:cNvPr id="6" name="Footer Placeholder 5">
            <a:extLst>
              <a:ext uri="{FF2B5EF4-FFF2-40B4-BE49-F238E27FC236}">
                <a16:creationId xmlns:a16="http://schemas.microsoft.com/office/drawing/2014/main" id="{4F4CD99D-8D59-97CF-B82E-306A83659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DC6FFD-AC05-2A08-CEC5-553DF07F93CF}"/>
              </a:ext>
            </a:extLst>
          </p:cNvPr>
          <p:cNvSpPr>
            <a:spLocks noGrp="1"/>
          </p:cNvSpPr>
          <p:nvPr>
            <p:ph type="sldNum" sz="quarter" idx="12"/>
          </p:nvPr>
        </p:nvSpPr>
        <p:spPr/>
        <p:txBody>
          <a:bodyPr/>
          <a:lstStyle/>
          <a:p>
            <a:fld id="{28DC0D23-D0AA-401A-9177-EB961D45B8D7}" type="slidenum">
              <a:rPr lang="en-IN" smtClean="0"/>
              <a:t>‹#›</a:t>
            </a:fld>
            <a:endParaRPr lang="en-IN"/>
          </a:p>
        </p:txBody>
      </p:sp>
    </p:spTree>
    <p:extLst>
      <p:ext uri="{BB962C8B-B14F-4D97-AF65-F5344CB8AC3E}">
        <p14:creationId xmlns:p14="http://schemas.microsoft.com/office/powerpoint/2010/main" val="397186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F1CF0-6A93-05FF-4324-921AD3DAF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6E6ED1-F551-A654-AC2A-9B8F1700C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6C22B-07A3-4050-3775-C8268A54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75451-6410-4DDE-BABB-237F4A1FE461}" type="datetimeFigureOut">
              <a:rPr lang="en-IN" smtClean="0"/>
              <a:t>11-11-2024</a:t>
            </a:fld>
            <a:endParaRPr lang="en-IN"/>
          </a:p>
        </p:txBody>
      </p:sp>
      <p:sp>
        <p:nvSpPr>
          <p:cNvPr id="5" name="Footer Placeholder 4">
            <a:extLst>
              <a:ext uri="{FF2B5EF4-FFF2-40B4-BE49-F238E27FC236}">
                <a16:creationId xmlns:a16="http://schemas.microsoft.com/office/drawing/2014/main" id="{2D7B3841-5583-466E-8FAE-06E2501A6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FF2AAF-1A7E-2C83-7FA5-E67B3660E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C0D23-D0AA-401A-9177-EB961D45B8D7}" type="slidenum">
              <a:rPr lang="en-IN" smtClean="0"/>
              <a:t>‹#›</a:t>
            </a:fld>
            <a:endParaRPr lang="en-IN"/>
          </a:p>
        </p:txBody>
      </p:sp>
    </p:spTree>
    <p:extLst>
      <p:ext uri="{BB962C8B-B14F-4D97-AF65-F5344CB8AC3E}">
        <p14:creationId xmlns:p14="http://schemas.microsoft.com/office/powerpoint/2010/main" val="335727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is may contain: the sky is blue and there are snow flakes">
            <a:extLst>
              <a:ext uri="{FF2B5EF4-FFF2-40B4-BE49-F238E27FC236}">
                <a16:creationId xmlns:a16="http://schemas.microsoft.com/office/drawing/2014/main" id="{9D94F7F8-2364-B08F-4C0B-530FFF878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663082" y="-2665905"/>
            <a:ext cx="6860822" cy="12186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AD2F5E-00D3-7EA9-F52F-6A4836300965}"/>
              </a:ext>
            </a:extLst>
          </p:cNvPr>
          <p:cNvSpPr/>
          <p:nvPr/>
        </p:nvSpPr>
        <p:spPr>
          <a:xfrm>
            <a:off x="1475769" y="618217"/>
            <a:ext cx="8599437" cy="3416320"/>
          </a:xfrm>
          <a:prstGeom prst="rect">
            <a:avLst/>
          </a:prstGeom>
          <a:noFill/>
        </p:spPr>
        <p:txBody>
          <a:bodyPr wrap="square" lIns="91440" tIns="45720" rIns="91440" bIns="45720">
            <a:spAutoFit/>
          </a:bodyPr>
          <a:lstStyle/>
          <a:p>
            <a:pPr algn="ctr"/>
            <a:r>
              <a:rPr lang="en-US" sz="5400" b="1" i="0" u="none" strike="noStrike" spc="50" baseline="0" dirty="0">
                <a:ln w="9525" cmpd="sng">
                  <a:solidFill>
                    <a:schemeClr val="accent1"/>
                  </a:solidFill>
                  <a:prstDash val="solid"/>
                </a:ln>
                <a:solidFill>
                  <a:srgbClr val="70AD47">
                    <a:tint val="1000"/>
                  </a:srgbClr>
                </a:solidFill>
                <a:effectLst>
                  <a:glow rad="38100">
                    <a:schemeClr val="accent1">
                      <a:alpha val="40000"/>
                    </a:schemeClr>
                  </a:glow>
                </a:effectLst>
              </a:rPr>
              <a:t>DIABETES PREDICTION</a:t>
            </a:r>
          </a:p>
          <a:p>
            <a:pPr algn="ctr"/>
            <a:r>
              <a:rPr lang="en-US" sz="5400" b="1" i="0" u="none" strike="noStrike" spc="50" baseline="0" dirty="0">
                <a:ln w="9525" cmpd="sng">
                  <a:solidFill>
                    <a:schemeClr val="accent1"/>
                  </a:solidFill>
                  <a:prstDash val="solid"/>
                </a:ln>
                <a:solidFill>
                  <a:srgbClr val="70AD47">
                    <a:tint val="1000"/>
                  </a:srgbClr>
                </a:solidFill>
                <a:effectLst>
                  <a:glow rad="38100">
                    <a:schemeClr val="accent1">
                      <a:alpha val="40000"/>
                    </a:schemeClr>
                  </a:glow>
                </a:effectLst>
              </a:rPr>
              <a:t> </a:t>
            </a:r>
            <a:br>
              <a:rPr lang="en-US" sz="5400" b="1" i="0" u="none" strike="noStrike" spc="50" baseline="0" dirty="0">
                <a:ln w="9525" cmpd="sng">
                  <a:solidFill>
                    <a:schemeClr val="accent1"/>
                  </a:solidFill>
                  <a:prstDash val="solid"/>
                </a:ln>
                <a:solidFill>
                  <a:srgbClr val="70AD47">
                    <a:tint val="1000"/>
                  </a:srgbClr>
                </a:solidFill>
                <a:effectLst>
                  <a:glow rad="38100">
                    <a:schemeClr val="accent1">
                      <a:alpha val="40000"/>
                    </a:schemeClr>
                  </a:glow>
                </a:effectLst>
              </a:rPr>
            </a:br>
            <a:r>
              <a:rPr lang="en-US" sz="5400" b="1" i="0" u="none" strike="noStrike" spc="50" baseline="0" dirty="0">
                <a:ln w="9525" cmpd="sng">
                  <a:solidFill>
                    <a:schemeClr val="accent1"/>
                  </a:solidFill>
                  <a:prstDash val="solid"/>
                </a:ln>
                <a:solidFill>
                  <a:srgbClr val="70AD47">
                    <a:tint val="1000"/>
                  </a:srgbClr>
                </a:solidFill>
                <a:effectLst>
                  <a:glow rad="38100">
                    <a:schemeClr val="accent1">
                      <a:alpha val="40000"/>
                    </a:schemeClr>
                  </a:glow>
                </a:effectLst>
              </a:rPr>
              <a:t>AI-Healthcare </a:t>
            </a:r>
            <a:br>
              <a:rPr lang="en-US" sz="5400" b="1" i="0" u="none" strike="noStrike" spc="50" baseline="0" dirty="0">
                <a:ln w="9525" cmpd="sng">
                  <a:solidFill>
                    <a:schemeClr val="accent1"/>
                  </a:solidFill>
                  <a:prstDash val="solid"/>
                </a:ln>
                <a:solidFill>
                  <a:srgbClr val="70AD47">
                    <a:tint val="1000"/>
                  </a:srgbClr>
                </a:solidFill>
                <a:effectLst>
                  <a:glow rad="38100">
                    <a:schemeClr val="accent1">
                      <a:alpha val="40000"/>
                    </a:schemeClr>
                  </a:glow>
                </a:effectLst>
              </a:rPr>
            </a:br>
            <a:r>
              <a:rPr lang="en-US" sz="5400" b="1" i="0" u="none" strike="noStrike" spc="50" baseline="0" dirty="0">
                <a:ln w="9525" cmpd="sng">
                  <a:solidFill>
                    <a:schemeClr val="accent1"/>
                  </a:solidFill>
                  <a:prstDash val="solid"/>
                </a:ln>
                <a:solidFill>
                  <a:srgbClr val="70AD47">
                    <a:tint val="1000"/>
                  </a:srgbClr>
                </a:solidFill>
                <a:effectLst>
                  <a:glow rad="38100">
                    <a:schemeClr val="accent1">
                      <a:alpha val="40000"/>
                    </a:schemeClr>
                  </a:glow>
                </a:effectLst>
              </a:rPr>
              <a:t>MSDSM-01</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Rectangle 3">
            <a:extLst>
              <a:ext uri="{FF2B5EF4-FFF2-40B4-BE49-F238E27FC236}">
                <a16:creationId xmlns:a16="http://schemas.microsoft.com/office/drawing/2014/main" id="{1CBC6F62-9B9E-2CB5-D30E-9A2A0D7FB969}"/>
              </a:ext>
            </a:extLst>
          </p:cNvPr>
          <p:cNvSpPr/>
          <p:nvPr/>
        </p:nvSpPr>
        <p:spPr>
          <a:xfrm>
            <a:off x="4615459" y="4192819"/>
            <a:ext cx="2956067" cy="2431435"/>
          </a:xfrm>
          <a:prstGeom prst="rect">
            <a:avLst/>
          </a:prstGeom>
          <a:noFill/>
        </p:spPr>
        <p:txBody>
          <a:bodyPr wrap="none" lIns="91440" tIns="45720" rIns="91440" bIns="45720">
            <a:spAutoFit/>
          </a:bodyPr>
          <a:lstStyle/>
          <a:p>
            <a:pPr algn="ctr"/>
            <a:r>
              <a:rPr lang="en-US" sz="4000" b="1" cap="none" spc="50" dirty="0">
                <a:ln w="9525" cmpd="sng">
                  <a:solidFill>
                    <a:schemeClr val="accent1"/>
                  </a:solidFill>
                  <a:prstDash val="solid"/>
                </a:ln>
                <a:solidFill>
                  <a:srgbClr val="70AD47">
                    <a:tint val="1000"/>
                  </a:srgbClr>
                </a:solidFill>
                <a:effectLst>
                  <a:glow rad="38100">
                    <a:schemeClr val="accent1">
                      <a:alpha val="40000"/>
                    </a:schemeClr>
                  </a:glow>
                </a:effectLst>
              </a:rPr>
              <a:t>Group- III</a:t>
            </a:r>
          </a:p>
          <a:p>
            <a:pPr algn="ctr"/>
            <a:r>
              <a:rPr lang="en-IN" sz="2800" b="1" i="0" u="none" strike="noStrike" spc="50" baseline="0" dirty="0">
                <a:ln w="9525" cmpd="sng">
                  <a:solidFill>
                    <a:schemeClr val="accent1"/>
                  </a:solidFill>
                  <a:prstDash val="solid"/>
                </a:ln>
                <a:solidFill>
                  <a:srgbClr val="002060"/>
                </a:solidFill>
                <a:effectLst>
                  <a:glow rad="38100">
                    <a:schemeClr val="accent1">
                      <a:alpha val="40000"/>
                    </a:schemeClr>
                  </a:glow>
                </a:effectLst>
              </a:rPr>
              <a:t>Avijit Biswas</a:t>
            </a:r>
          </a:p>
          <a:p>
            <a:pPr algn="ctr"/>
            <a:r>
              <a:rPr lang="en-IN" sz="2800" b="1" i="0" u="none" strike="noStrike" spc="50" baseline="0" dirty="0">
                <a:ln w="9525" cmpd="sng">
                  <a:solidFill>
                    <a:schemeClr val="accent1"/>
                  </a:solidFill>
                  <a:prstDash val="solid"/>
                </a:ln>
                <a:solidFill>
                  <a:srgbClr val="002060"/>
                </a:solidFill>
                <a:effectLst>
                  <a:glow rad="38100">
                    <a:schemeClr val="accent1">
                      <a:alpha val="40000"/>
                    </a:schemeClr>
                  </a:glow>
                </a:effectLst>
              </a:rPr>
              <a:t> R Himaswetha</a:t>
            </a:r>
          </a:p>
          <a:p>
            <a:pPr algn="ctr"/>
            <a:r>
              <a:rPr lang="en-IN" sz="2800" b="1" i="0" u="none" strike="noStrike" spc="50" baseline="0" dirty="0">
                <a:ln w="9525" cmpd="sng">
                  <a:solidFill>
                    <a:schemeClr val="accent1"/>
                  </a:solidFill>
                  <a:prstDash val="solid"/>
                </a:ln>
                <a:solidFill>
                  <a:srgbClr val="002060"/>
                </a:solidFill>
                <a:effectLst>
                  <a:glow rad="38100">
                    <a:schemeClr val="accent1">
                      <a:alpha val="40000"/>
                    </a:schemeClr>
                  </a:glow>
                </a:effectLst>
              </a:rPr>
              <a:t>Ritik Yadav</a:t>
            </a:r>
          </a:p>
          <a:p>
            <a:pPr algn="ctr"/>
            <a:r>
              <a:rPr lang="en-IN" sz="2800" b="1" i="0" u="none" strike="noStrike" spc="50" baseline="0" dirty="0">
                <a:ln w="9525" cmpd="sng">
                  <a:solidFill>
                    <a:schemeClr val="accent1"/>
                  </a:solidFill>
                  <a:prstDash val="solid"/>
                </a:ln>
                <a:solidFill>
                  <a:srgbClr val="002060"/>
                </a:solidFill>
                <a:effectLst>
                  <a:glow rad="38100">
                    <a:schemeClr val="accent1">
                      <a:alpha val="40000"/>
                    </a:schemeClr>
                  </a:glow>
                </a:effectLst>
              </a:rPr>
              <a:t>Siddhesh Kulkarni</a:t>
            </a:r>
            <a:endParaRPr lang="en-US" sz="2800" b="1" spc="50" dirty="0">
              <a:ln w="9525" cmpd="sng">
                <a:solidFill>
                  <a:schemeClr val="accent1"/>
                </a:solidFill>
                <a:prstDash val="solid"/>
              </a:ln>
              <a:solidFill>
                <a:srgbClr val="002060"/>
              </a:solidFill>
              <a:effectLst>
                <a:glow rad="38100">
                  <a:schemeClr val="accent1">
                    <a:alpha val="40000"/>
                  </a:schemeClr>
                </a:glow>
              </a:effectLst>
            </a:endParaRPr>
          </a:p>
        </p:txBody>
      </p:sp>
    </p:spTree>
    <p:extLst>
      <p:ext uri="{BB962C8B-B14F-4D97-AF65-F5344CB8AC3E}">
        <p14:creationId xmlns:p14="http://schemas.microsoft.com/office/powerpoint/2010/main" val="315967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4686E5-80CD-A04A-E721-10AF20D83785}"/>
              </a:ext>
            </a:extLst>
          </p:cNvPr>
          <p:cNvSpPr/>
          <p:nvPr/>
        </p:nvSpPr>
        <p:spPr>
          <a:xfrm>
            <a:off x="4394354" y="0"/>
            <a:ext cx="3403304" cy="707886"/>
          </a:xfrm>
          <a:prstGeom prst="rect">
            <a:avLst/>
          </a:prstGeom>
          <a:noFill/>
        </p:spPr>
        <p:txBody>
          <a:bodyPr wrap="none" lIns="91440" tIns="45720" rIns="91440" bIns="45720">
            <a:spAutoFit/>
          </a:bodyPr>
          <a:lstStyle/>
          <a:p>
            <a:pPr algn="ctr"/>
            <a:r>
              <a:rPr lang="en-IN" sz="4000" b="1" dirty="0"/>
              <a:t>Random Forest</a:t>
            </a:r>
            <a:endParaRPr lang="en-US" sz="4000" b="1"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A499CE2-E830-D774-63F4-29A164131C10}"/>
              </a:ext>
            </a:extLst>
          </p:cNvPr>
          <p:cNvSpPr txBox="1"/>
          <p:nvPr/>
        </p:nvSpPr>
        <p:spPr>
          <a:xfrm>
            <a:off x="1691" y="849433"/>
            <a:ext cx="7945105" cy="5632311"/>
          </a:xfrm>
          <a:prstGeom prst="rect">
            <a:avLst/>
          </a:prstGeom>
          <a:noFill/>
        </p:spPr>
        <p:txBody>
          <a:bodyPr wrap="square">
            <a:spAutoFit/>
          </a:bodyPr>
          <a:lstStyle/>
          <a:p>
            <a:r>
              <a:rPr lang="en-US" b="1" dirty="0"/>
              <a:t>Interpretation of Random Forest Feature Importance</a:t>
            </a:r>
          </a:p>
          <a:p>
            <a:r>
              <a:rPr lang="en-US" b="1" dirty="0"/>
              <a:t>Key Points:</a:t>
            </a:r>
          </a:p>
          <a:p>
            <a:pPr>
              <a:buFont typeface="Arial" panose="020B0604020202020204" pitchFamily="34" charset="0"/>
              <a:buChar char="•"/>
            </a:pPr>
            <a:r>
              <a:rPr lang="en-US" b="1" dirty="0"/>
              <a:t>Glucose</a:t>
            </a:r>
            <a:r>
              <a:rPr lang="en-US" dirty="0"/>
              <a:t>: 0.258864</a:t>
            </a:r>
          </a:p>
          <a:p>
            <a:r>
              <a:rPr lang="en-US" dirty="0"/>
              <a:t>The most significant feature, indicating higher glucose levels strongly increase the likelihood of diabetes.</a:t>
            </a:r>
          </a:p>
          <a:p>
            <a:pPr>
              <a:buFont typeface="Arial" panose="020B0604020202020204" pitchFamily="34" charset="0"/>
              <a:buChar char="•"/>
            </a:pPr>
            <a:r>
              <a:rPr lang="en-US" b="1" dirty="0"/>
              <a:t>BMI</a:t>
            </a:r>
            <a:r>
              <a:rPr lang="en-US" dirty="0"/>
              <a:t>: 0.169984</a:t>
            </a:r>
          </a:p>
          <a:p>
            <a:r>
              <a:rPr lang="en-US" dirty="0"/>
              <a:t>High BMI is strongly associated with an increased risk of diabetes.</a:t>
            </a:r>
          </a:p>
          <a:p>
            <a:pPr>
              <a:buFont typeface="Arial" panose="020B0604020202020204" pitchFamily="34" charset="0"/>
              <a:buChar char="•"/>
            </a:pPr>
            <a:r>
              <a:rPr lang="en-US" b="1" dirty="0"/>
              <a:t>Age</a:t>
            </a:r>
            <a:r>
              <a:rPr lang="en-US" dirty="0"/>
              <a:t>: 0.140931</a:t>
            </a:r>
          </a:p>
          <a:p>
            <a:r>
              <a:rPr lang="en-US" dirty="0"/>
              <a:t>Older age is a critical predictor, with increased age correlating to higher diabetes risk.</a:t>
            </a:r>
          </a:p>
          <a:p>
            <a:pPr>
              <a:buFont typeface="Arial" panose="020B0604020202020204" pitchFamily="34" charset="0"/>
              <a:buChar char="•"/>
            </a:pPr>
            <a:r>
              <a:rPr lang="en-US" b="1" dirty="0"/>
              <a:t>Diabetes Pedigree Function</a:t>
            </a:r>
            <a:r>
              <a:rPr lang="en-US" dirty="0"/>
              <a:t>: 0.123768</a:t>
            </a:r>
          </a:p>
          <a:p>
            <a:r>
              <a:rPr lang="en-US" dirty="0"/>
              <a:t>Reflects genetic predisposition; higher scores indicate a higher risk.</a:t>
            </a:r>
          </a:p>
          <a:p>
            <a:pPr>
              <a:buFont typeface="Arial" panose="020B0604020202020204" pitchFamily="34" charset="0"/>
              <a:buChar char="•"/>
            </a:pPr>
            <a:r>
              <a:rPr lang="en-US" b="1" dirty="0"/>
              <a:t>Blood Pressure</a:t>
            </a:r>
            <a:r>
              <a:rPr lang="en-US" dirty="0"/>
              <a:t>: 0.088134</a:t>
            </a:r>
          </a:p>
          <a:p>
            <a:r>
              <a:rPr lang="en-US" dirty="0"/>
              <a:t>Contributes to diabetes prediction but to a lesser extent than the top features.</a:t>
            </a:r>
          </a:p>
          <a:p>
            <a:pPr>
              <a:buFont typeface="Arial" panose="020B0604020202020204" pitchFamily="34" charset="0"/>
              <a:buChar char="•"/>
            </a:pPr>
            <a:r>
              <a:rPr lang="en-US" b="1" dirty="0"/>
              <a:t>Pregnancies</a:t>
            </a:r>
            <a:r>
              <a:rPr lang="en-US" dirty="0"/>
              <a:t>: 0.076551</a:t>
            </a:r>
          </a:p>
          <a:p>
            <a:r>
              <a:rPr lang="en-US" dirty="0"/>
              <a:t>More pregnancies might slightly increase the risk of diabetes.</a:t>
            </a:r>
          </a:p>
          <a:p>
            <a:pPr>
              <a:buFont typeface="Arial" panose="020B0604020202020204" pitchFamily="34" charset="0"/>
              <a:buChar char="•"/>
            </a:pPr>
            <a:r>
              <a:rPr lang="en-US" b="1" dirty="0"/>
              <a:t>Insulin</a:t>
            </a:r>
            <a:r>
              <a:rPr lang="en-US" dirty="0"/>
              <a:t>: 0.076122</a:t>
            </a:r>
          </a:p>
          <a:p>
            <a:r>
              <a:rPr lang="en-US" dirty="0"/>
              <a:t>Insulin levels also contribute but have less impact than glucose and BMI.</a:t>
            </a:r>
          </a:p>
          <a:p>
            <a:pPr>
              <a:buFont typeface="Arial" panose="020B0604020202020204" pitchFamily="34" charset="0"/>
              <a:buChar char="•"/>
            </a:pPr>
            <a:r>
              <a:rPr lang="en-US" b="1" dirty="0"/>
              <a:t>Skin Thickness</a:t>
            </a:r>
            <a:r>
              <a:rPr lang="en-US" dirty="0"/>
              <a:t>: 0.065646</a:t>
            </a:r>
          </a:p>
          <a:p>
            <a:r>
              <a:rPr lang="en-US" dirty="0"/>
              <a:t>Minimal impact on diabetes risk compared to other features</a:t>
            </a:r>
          </a:p>
        </p:txBody>
      </p:sp>
      <p:pic>
        <p:nvPicPr>
          <p:cNvPr id="6" name="Picture 5">
            <a:extLst>
              <a:ext uri="{FF2B5EF4-FFF2-40B4-BE49-F238E27FC236}">
                <a16:creationId xmlns:a16="http://schemas.microsoft.com/office/drawing/2014/main" id="{84C3E489-8922-2862-21A3-B4941FEE8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657" y="1923057"/>
            <a:ext cx="4255005" cy="2592381"/>
          </a:xfrm>
          <a:prstGeom prst="rect">
            <a:avLst/>
          </a:prstGeom>
        </p:spPr>
      </p:pic>
    </p:spTree>
    <p:extLst>
      <p:ext uri="{BB962C8B-B14F-4D97-AF65-F5344CB8AC3E}">
        <p14:creationId xmlns:p14="http://schemas.microsoft.com/office/powerpoint/2010/main" val="14280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70C904-AA39-71B1-7B57-763989E94653}"/>
              </a:ext>
            </a:extLst>
          </p:cNvPr>
          <p:cNvSpPr/>
          <p:nvPr/>
        </p:nvSpPr>
        <p:spPr>
          <a:xfrm>
            <a:off x="4394354" y="0"/>
            <a:ext cx="3403304" cy="707886"/>
          </a:xfrm>
          <a:prstGeom prst="rect">
            <a:avLst/>
          </a:prstGeom>
          <a:noFill/>
        </p:spPr>
        <p:txBody>
          <a:bodyPr wrap="none" lIns="91440" tIns="45720" rIns="91440" bIns="45720">
            <a:spAutoFit/>
          </a:bodyPr>
          <a:lstStyle/>
          <a:p>
            <a:pPr algn="ctr"/>
            <a:r>
              <a:rPr lang="en-IN" sz="4000" b="1" dirty="0"/>
              <a:t>Random Forest</a:t>
            </a:r>
            <a:endParaRPr lang="en-US" sz="4000" b="1"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96FF108B-9E10-1969-7303-1F417FB9AE9C}"/>
              </a:ext>
            </a:extLst>
          </p:cNvPr>
          <p:cNvPicPr>
            <a:picLocks noChangeAspect="1"/>
          </p:cNvPicPr>
          <p:nvPr/>
        </p:nvPicPr>
        <p:blipFill rotWithShape="1">
          <a:blip r:embed="rId2">
            <a:extLst>
              <a:ext uri="{28A0092B-C50C-407E-A947-70E740481C1C}">
                <a14:useLocalDpi xmlns:a14="http://schemas.microsoft.com/office/drawing/2010/main" val="0"/>
              </a:ext>
            </a:extLst>
          </a:blip>
          <a:srcRect r="1538" b="1324"/>
          <a:stretch/>
        </p:blipFill>
        <p:spPr>
          <a:xfrm>
            <a:off x="5940348" y="707886"/>
            <a:ext cx="6050545" cy="3772083"/>
          </a:xfrm>
          <a:prstGeom prst="rect">
            <a:avLst/>
          </a:prstGeom>
        </p:spPr>
      </p:pic>
      <p:pic>
        <p:nvPicPr>
          <p:cNvPr id="6" name="Picture 5">
            <a:extLst>
              <a:ext uri="{FF2B5EF4-FFF2-40B4-BE49-F238E27FC236}">
                <a16:creationId xmlns:a16="http://schemas.microsoft.com/office/drawing/2014/main" id="{4691DE35-D8D4-5EFC-B2C2-45669B076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819" y="4758487"/>
            <a:ext cx="2132106" cy="1506985"/>
          </a:xfrm>
          <a:prstGeom prst="rect">
            <a:avLst/>
          </a:prstGeom>
        </p:spPr>
      </p:pic>
      <p:sp>
        <p:nvSpPr>
          <p:cNvPr id="8" name="TextBox 7">
            <a:extLst>
              <a:ext uri="{FF2B5EF4-FFF2-40B4-BE49-F238E27FC236}">
                <a16:creationId xmlns:a16="http://schemas.microsoft.com/office/drawing/2014/main" id="{DD5630A0-B115-1749-4FD3-95BA2F89E7CF}"/>
              </a:ext>
            </a:extLst>
          </p:cNvPr>
          <p:cNvSpPr txBox="1"/>
          <p:nvPr/>
        </p:nvSpPr>
        <p:spPr>
          <a:xfrm>
            <a:off x="201107" y="707886"/>
            <a:ext cx="5645760" cy="5632311"/>
          </a:xfrm>
          <a:prstGeom prst="rect">
            <a:avLst/>
          </a:prstGeom>
          <a:noFill/>
        </p:spPr>
        <p:txBody>
          <a:bodyPr wrap="square">
            <a:spAutoFit/>
          </a:bodyPr>
          <a:lstStyle/>
          <a:p>
            <a:r>
              <a:rPr lang="en-US" b="1" dirty="0"/>
              <a:t>Interpretation of Random Forest Model Metrics</a:t>
            </a:r>
          </a:p>
          <a:p>
            <a:r>
              <a:rPr lang="en-US" b="1" dirty="0"/>
              <a:t>Accuracy (0.73)</a:t>
            </a:r>
            <a:r>
              <a:rPr lang="en-US" dirty="0"/>
              <a:t>: The model correctly predicts 73% of cases, showing reasonable reliability but leaving room for improvement.</a:t>
            </a:r>
          </a:p>
          <a:p>
            <a:r>
              <a:rPr lang="en-US" b="1" dirty="0"/>
              <a:t>Precision (0.62)</a:t>
            </a:r>
            <a:r>
              <a:rPr lang="en-US" dirty="0"/>
              <a:t>: When the model predicts diabetes, it’s correct 62% of the time, which helps reduce false positives.</a:t>
            </a:r>
          </a:p>
          <a:p>
            <a:r>
              <a:rPr lang="en-US" b="1" dirty="0"/>
              <a:t>Recall (0.62)</a:t>
            </a:r>
            <a:r>
              <a:rPr lang="en-US" dirty="0"/>
              <a:t>: The model captures 62% of actual diabetic cases, a decent level for identifying true positives but could be higher.</a:t>
            </a:r>
          </a:p>
          <a:p>
            <a:r>
              <a:rPr lang="en-US" b="1" dirty="0"/>
              <a:t>F1-Score (0.62)</a:t>
            </a:r>
            <a:r>
              <a:rPr lang="en-US" dirty="0"/>
              <a:t>: Balanced precision and recall, showing the model is fairly consistent in both.</a:t>
            </a:r>
          </a:p>
          <a:p>
            <a:r>
              <a:rPr lang="en-US" b="1" dirty="0"/>
              <a:t>ROC-AUC (0.70)</a:t>
            </a:r>
            <a:r>
              <a:rPr lang="en-US" dirty="0"/>
              <a:t>: Indicates good discrimination between diabetic and non-diabetic cases, though further tuning could enhance it.</a:t>
            </a:r>
          </a:p>
          <a:p>
            <a:r>
              <a:rPr lang="en-US" b="1" dirty="0"/>
              <a:t>Conclusion</a:t>
            </a:r>
          </a:p>
          <a:p>
            <a:r>
              <a:rPr lang="en-US" dirty="0"/>
              <a:t>The model’s balanced metrics suggest it’s a solid starting point for diabetes prediction. Improvements in recall or ROC-AUC could enhance its reliability, particularly for clinical use.</a:t>
            </a:r>
          </a:p>
        </p:txBody>
      </p:sp>
    </p:spTree>
    <p:extLst>
      <p:ext uri="{BB962C8B-B14F-4D97-AF65-F5344CB8AC3E}">
        <p14:creationId xmlns:p14="http://schemas.microsoft.com/office/powerpoint/2010/main" val="399924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F0E032-FAD9-BAC5-54D0-584533CC0810}"/>
              </a:ext>
            </a:extLst>
          </p:cNvPr>
          <p:cNvSpPr/>
          <p:nvPr/>
        </p:nvSpPr>
        <p:spPr>
          <a:xfrm>
            <a:off x="1923934" y="0"/>
            <a:ext cx="8344144" cy="707886"/>
          </a:xfrm>
          <a:prstGeom prst="rect">
            <a:avLst/>
          </a:prstGeom>
          <a:noFill/>
        </p:spPr>
        <p:txBody>
          <a:bodyPr wrap="none" lIns="91440" tIns="45720" rIns="91440" bIns="45720">
            <a:spAutoFit/>
          </a:bodyPr>
          <a:lstStyle/>
          <a:p>
            <a:pPr algn="ctr"/>
            <a:r>
              <a:rPr lang="en-US" sz="4000" b="1" dirty="0"/>
              <a:t>SHAP</a:t>
            </a:r>
            <a:r>
              <a:rPr lang="en-US" sz="4000" dirty="0"/>
              <a:t> - </a:t>
            </a:r>
            <a:r>
              <a:rPr lang="en-US" sz="4000" b="1" dirty="0" err="1"/>
              <a:t>SHapley</a:t>
            </a:r>
            <a:r>
              <a:rPr lang="en-US" sz="4000" b="1" dirty="0"/>
              <a:t> Additive </a:t>
            </a:r>
            <a:r>
              <a:rPr lang="en-US" sz="4000" b="1" dirty="0" err="1"/>
              <a:t>exPlanations</a:t>
            </a:r>
            <a:endParaRPr lang="en-US" sz="4000" b="1"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13C45225-564C-BB2A-4D3D-433BFC6F0809}"/>
              </a:ext>
            </a:extLst>
          </p:cNvPr>
          <p:cNvSpPr txBox="1"/>
          <p:nvPr/>
        </p:nvSpPr>
        <p:spPr>
          <a:xfrm>
            <a:off x="172040" y="778176"/>
            <a:ext cx="6094428" cy="1754326"/>
          </a:xfrm>
          <a:prstGeom prst="rect">
            <a:avLst/>
          </a:prstGeom>
          <a:noFill/>
        </p:spPr>
        <p:txBody>
          <a:bodyPr wrap="square">
            <a:spAutoFit/>
          </a:bodyPr>
          <a:lstStyle/>
          <a:p>
            <a:r>
              <a:rPr lang="en-US" dirty="0"/>
              <a:t>SHAP is a method based on Shapley values from cooperative game theory, used to interpret complex models by explaining how much each feature contributes to the prediction. It provides a way to visualize and understand feature interactions, such as how two features together influence the model's prediction in an </a:t>
            </a:r>
            <a:r>
              <a:rPr lang="en-US" b="1" dirty="0"/>
              <a:t>Interaction Plot</a:t>
            </a:r>
            <a:r>
              <a:rPr lang="en-US" dirty="0"/>
              <a:t>.</a:t>
            </a:r>
            <a:endParaRPr lang="en-IN" dirty="0"/>
          </a:p>
        </p:txBody>
      </p:sp>
      <p:pic>
        <p:nvPicPr>
          <p:cNvPr id="9" name="Picture 8">
            <a:extLst>
              <a:ext uri="{FF2B5EF4-FFF2-40B4-BE49-F238E27FC236}">
                <a16:creationId xmlns:a16="http://schemas.microsoft.com/office/drawing/2014/main" id="{47506953-2D80-0757-7EE2-163B3C858D4D}"/>
              </a:ext>
            </a:extLst>
          </p:cNvPr>
          <p:cNvPicPr>
            <a:picLocks noChangeAspect="1"/>
          </p:cNvPicPr>
          <p:nvPr/>
        </p:nvPicPr>
        <p:blipFill rotWithShape="1">
          <a:blip r:embed="rId2">
            <a:extLst>
              <a:ext uri="{28A0092B-C50C-407E-A947-70E740481C1C}">
                <a14:useLocalDpi xmlns:a14="http://schemas.microsoft.com/office/drawing/2010/main" val="0"/>
              </a:ext>
            </a:extLst>
          </a:blip>
          <a:srcRect r="2346" b="5999"/>
          <a:stretch/>
        </p:blipFill>
        <p:spPr>
          <a:xfrm>
            <a:off x="7181604" y="906287"/>
            <a:ext cx="3677820" cy="5466232"/>
          </a:xfrm>
          <a:prstGeom prst="rect">
            <a:avLst/>
          </a:prstGeom>
        </p:spPr>
      </p:pic>
      <p:sp>
        <p:nvSpPr>
          <p:cNvPr id="11" name="Rectangle 2">
            <a:extLst>
              <a:ext uri="{FF2B5EF4-FFF2-40B4-BE49-F238E27FC236}">
                <a16:creationId xmlns:a16="http://schemas.microsoft.com/office/drawing/2014/main" id="{C8664096-1A00-99CA-DEFD-20D65B0EB7B1}"/>
              </a:ext>
            </a:extLst>
          </p:cNvPr>
          <p:cNvSpPr>
            <a:spLocks noChangeArrowheads="1"/>
          </p:cNvSpPr>
          <p:nvPr/>
        </p:nvSpPr>
        <p:spPr bwMode="auto">
          <a:xfrm>
            <a:off x="172040" y="2394003"/>
            <a:ext cx="631448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SHAP interaction plot provides insights into how </a:t>
            </a:r>
            <a:r>
              <a:rPr kumimoji="0" lang="en-US" altLang="en-US" sz="1800" b="1" i="0" u="none" strike="noStrike" cap="none" normalizeH="0" baseline="0" dirty="0">
                <a:ln>
                  <a:noFill/>
                </a:ln>
                <a:solidFill>
                  <a:schemeClr val="tx1"/>
                </a:solidFill>
                <a:effectLst/>
                <a:latin typeface="Arial" panose="020B0604020202020204" pitchFamily="34" charset="0"/>
              </a:rPr>
              <a:t>Glucose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Pregnancies</a:t>
            </a:r>
            <a:r>
              <a:rPr kumimoji="0" lang="en-US" altLang="en-US" sz="1800" b="0" i="0" u="none" strike="noStrike" cap="none" normalizeH="0" baseline="0" dirty="0">
                <a:ln>
                  <a:noFill/>
                </a:ln>
                <a:solidFill>
                  <a:schemeClr val="tx1"/>
                </a:solidFill>
                <a:effectLst/>
                <a:latin typeface="Arial" panose="020B0604020202020204" pitchFamily="34" charset="0"/>
              </a:rPr>
              <a:t> interact to influence diabetes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The plot shows that as glucose levels increase, the probability of diabetes also increases. When glucose is high, having more pregnancies further raises the risk. This interaction effect emphasizes that high glucose levels combined with a history of multiple pregnancies significantly contribute to the likelihood of diabetes, giving clinicians insight into which patients may need closer monitoring </a:t>
            </a:r>
          </a:p>
        </p:txBody>
      </p:sp>
    </p:spTree>
    <p:extLst>
      <p:ext uri="{BB962C8B-B14F-4D97-AF65-F5344CB8AC3E}">
        <p14:creationId xmlns:p14="http://schemas.microsoft.com/office/powerpoint/2010/main" val="377852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3BF19C-BC9A-454A-F894-547686D32B2F}"/>
              </a:ext>
            </a:extLst>
          </p:cNvPr>
          <p:cNvSpPr/>
          <p:nvPr/>
        </p:nvSpPr>
        <p:spPr>
          <a:xfrm>
            <a:off x="3914994" y="0"/>
            <a:ext cx="4362028" cy="707886"/>
          </a:xfrm>
          <a:prstGeom prst="rect">
            <a:avLst/>
          </a:prstGeom>
          <a:noFill/>
        </p:spPr>
        <p:txBody>
          <a:bodyPr wrap="none" lIns="91440" tIns="45720" rIns="91440" bIns="45720">
            <a:spAutoFit/>
          </a:bodyPr>
          <a:lstStyle/>
          <a:p>
            <a:pPr algn="ctr"/>
            <a:r>
              <a:rPr lang="en-IN" sz="4000" b="1" cap="none" spc="0" dirty="0">
                <a:ln w="0"/>
                <a:solidFill>
                  <a:schemeClr val="tx1"/>
                </a:solidFill>
                <a:effectLst>
                  <a:outerShdw blurRad="38100" dist="19050" dir="2700000" algn="tl" rotWithShape="0">
                    <a:schemeClr val="dk1">
                      <a:alpha val="40000"/>
                    </a:schemeClr>
                  </a:outerShdw>
                </a:effectLst>
              </a:rPr>
              <a:t>Sensitivity Analysis </a:t>
            </a:r>
            <a:endParaRPr lang="en-US" sz="4000" b="1"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96AA469E-ADC4-9863-7F5A-F773485B78C6}"/>
              </a:ext>
            </a:extLst>
          </p:cNvPr>
          <p:cNvPicPr>
            <a:picLocks noChangeAspect="1"/>
          </p:cNvPicPr>
          <p:nvPr/>
        </p:nvPicPr>
        <p:blipFill rotWithShape="1">
          <a:blip r:embed="rId2">
            <a:extLst>
              <a:ext uri="{28A0092B-C50C-407E-A947-70E740481C1C}">
                <a14:useLocalDpi xmlns:a14="http://schemas.microsoft.com/office/drawing/2010/main" val="0"/>
              </a:ext>
            </a:extLst>
          </a:blip>
          <a:srcRect l="1066" t="1529" r="1359" b="1288"/>
          <a:stretch/>
        </p:blipFill>
        <p:spPr>
          <a:xfrm>
            <a:off x="6454780" y="1008668"/>
            <a:ext cx="5441846" cy="4223209"/>
          </a:xfrm>
          <a:prstGeom prst="rect">
            <a:avLst/>
          </a:prstGeom>
        </p:spPr>
      </p:pic>
      <p:sp>
        <p:nvSpPr>
          <p:cNvPr id="6" name="TextBox 5">
            <a:extLst>
              <a:ext uri="{FF2B5EF4-FFF2-40B4-BE49-F238E27FC236}">
                <a16:creationId xmlns:a16="http://schemas.microsoft.com/office/drawing/2014/main" id="{688E4C76-6D87-26C8-EF49-122CA989ABAA}"/>
              </a:ext>
            </a:extLst>
          </p:cNvPr>
          <p:cNvSpPr txBox="1"/>
          <p:nvPr/>
        </p:nvSpPr>
        <p:spPr>
          <a:xfrm>
            <a:off x="460905" y="1147955"/>
            <a:ext cx="5635095" cy="4247317"/>
          </a:xfrm>
          <a:prstGeom prst="rect">
            <a:avLst/>
          </a:prstGeom>
          <a:noFill/>
        </p:spPr>
        <p:txBody>
          <a:bodyPr wrap="square">
            <a:spAutoFit/>
          </a:bodyPr>
          <a:lstStyle/>
          <a:p>
            <a:r>
              <a:rPr lang="en-US" b="1" dirty="0"/>
              <a:t>Interpretation of Sensitivity Analysis</a:t>
            </a:r>
          </a:p>
          <a:p>
            <a:r>
              <a:rPr lang="en-US" b="1" dirty="0"/>
              <a:t>Key Points:</a:t>
            </a:r>
          </a:p>
          <a:p>
            <a:pPr>
              <a:buFont typeface="Arial" panose="020B0604020202020204" pitchFamily="34" charset="0"/>
              <a:buChar char="•"/>
            </a:pPr>
            <a:r>
              <a:rPr lang="en-US" b="1" dirty="0"/>
              <a:t>Glucose Levels</a:t>
            </a:r>
            <a:r>
              <a:rPr lang="en-US" dirty="0"/>
              <a:t>: The x-axis ranges from -2 to 2, representing low to high glucose levels.</a:t>
            </a:r>
          </a:p>
          <a:p>
            <a:pPr>
              <a:buFont typeface="Arial" panose="020B0604020202020204" pitchFamily="34" charset="0"/>
              <a:buChar char="•"/>
            </a:pPr>
            <a:r>
              <a:rPr lang="en-US" b="1" dirty="0"/>
              <a:t>Predicted Probability of Diabetes</a:t>
            </a:r>
            <a:r>
              <a:rPr lang="en-US" dirty="0"/>
              <a:t>: The y-axis ranges from 0.2 to 0.7.</a:t>
            </a:r>
          </a:p>
          <a:p>
            <a:pPr>
              <a:buFont typeface="Arial" panose="020B0604020202020204" pitchFamily="34" charset="0"/>
              <a:buChar char="•"/>
            </a:pPr>
            <a:r>
              <a:rPr lang="en-US" b="1" dirty="0"/>
              <a:t>Graph Line</a:t>
            </a:r>
            <a:r>
              <a:rPr lang="en-US" dirty="0"/>
              <a:t>: Starts at a predicted probability of around 0.2 for low glucose levels and increases to around 0.7 for higher glucose levels.</a:t>
            </a:r>
          </a:p>
          <a:p>
            <a:r>
              <a:rPr lang="en-US" b="1" dirty="0"/>
              <a:t>Summary</a:t>
            </a:r>
            <a:r>
              <a:rPr lang="en-US" dirty="0"/>
              <a:t>:</a:t>
            </a:r>
          </a:p>
          <a:p>
            <a:pPr>
              <a:buFont typeface="Arial" panose="020B0604020202020204" pitchFamily="34" charset="0"/>
              <a:buChar char="•"/>
            </a:pPr>
            <a:r>
              <a:rPr lang="en-US" dirty="0"/>
              <a:t>The sensitivity analysis shows a strong positive correlation between glucose levels and the predicted probability of diabetes.</a:t>
            </a:r>
          </a:p>
          <a:p>
            <a:pPr>
              <a:buFont typeface="Arial" panose="020B0604020202020204" pitchFamily="34" charset="0"/>
              <a:buChar char="•"/>
            </a:pPr>
            <a:r>
              <a:rPr lang="en-US" dirty="0"/>
              <a:t>As glucose levels increase, the likelihood of being predicted as diabetic also increases significantly.</a:t>
            </a:r>
          </a:p>
        </p:txBody>
      </p:sp>
    </p:spTree>
    <p:extLst>
      <p:ext uri="{BB962C8B-B14F-4D97-AF65-F5344CB8AC3E}">
        <p14:creationId xmlns:p14="http://schemas.microsoft.com/office/powerpoint/2010/main" val="374719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E0104-85CB-7297-8AFA-AFE98BA27302}"/>
              </a:ext>
            </a:extLst>
          </p:cNvPr>
          <p:cNvSpPr>
            <a:spLocks noChangeArrowheads="1"/>
          </p:cNvSpPr>
          <p:nvPr/>
        </p:nvSpPr>
        <p:spPr bwMode="auto">
          <a:xfrm>
            <a:off x="716437" y="1720840"/>
            <a:ext cx="105768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Hyperparameter Tuning Overview:</a:t>
            </a:r>
            <a:endParaRPr lang="en-US" dirty="0"/>
          </a:p>
          <a:p>
            <a:pPr>
              <a:buFont typeface="Arial" panose="020B0604020202020204" pitchFamily="34" charset="0"/>
              <a:buChar char="•"/>
            </a:pPr>
            <a:r>
              <a:rPr lang="en-US" b="1" dirty="0"/>
              <a:t>Purpose of Tuning</a:t>
            </a:r>
            <a:r>
              <a:rPr lang="en-US" dirty="0"/>
              <a:t>: Adjusting hyperparameters like learning rate, batch size, and number of layers is essential to maximize the ANN's predictive performance.</a:t>
            </a:r>
          </a:p>
          <a:p>
            <a:pPr>
              <a:buFont typeface="Arial" panose="020B0604020202020204" pitchFamily="34" charset="0"/>
              <a:buChar char="•"/>
            </a:pPr>
            <a:r>
              <a:rPr lang="en-US" b="1" dirty="0" err="1"/>
              <a:t>Keras</a:t>
            </a:r>
            <a:r>
              <a:rPr lang="en-US" b="1" dirty="0"/>
              <a:t> Tuner</a:t>
            </a:r>
            <a:r>
              <a:rPr lang="en-US" dirty="0"/>
              <a:t>: An efficient tool that automates the search for the best hyperparameters, saving time and improving results.</a:t>
            </a:r>
          </a:p>
          <a:p>
            <a:pPr>
              <a:buFont typeface="Arial" panose="020B0604020202020204" pitchFamily="34" charset="0"/>
              <a:buChar char="•"/>
            </a:pPr>
            <a:r>
              <a:rPr lang="en-US" b="1" dirty="0"/>
              <a:t>ANN Architecture</a:t>
            </a:r>
            <a:r>
              <a:rPr lang="en-US" dirty="0"/>
              <a:t>: The model is a simple feedforward neural network with Dense layers, </a:t>
            </a:r>
            <a:r>
              <a:rPr lang="en-US" dirty="0" err="1"/>
              <a:t>ReLU</a:t>
            </a:r>
            <a:r>
              <a:rPr lang="en-US" dirty="0"/>
              <a:t> activation for hidden layers, and sigmoid activation for the output layer.</a:t>
            </a:r>
          </a:p>
          <a:p>
            <a:pPr>
              <a:buFont typeface="Arial" panose="020B0604020202020204" pitchFamily="34" charset="0"/>
              <a:buChar char="•"/>
            </a:pPr>
            <a:r>
              <a:rPr lang="en-US" b="1" dirty="0"/>
              <a:t>Optimized Parameters</a:t>
            </a:r>
            <a:r>
              <a:rPr lang="en-US" dirty="0"/>
              <a:t>: </a:t>
            </a:r>
            <a:r>
              <a:rPr lang="en-US" dirty="0" err="1"/>
              <a:t>Keras</a:t>
            </a:r>
            <a:r>
              <a:rPr lang="en-US" dirty="0"/>
              <a:t> Tuner helped optimize critical parameters, such as the number of layers and neurons per layer, leading to better model accuracy.</a:t>
            </a:r>
          </a:p>
          <a:p>
            <a:pPr>
              <a:buFont typeface="Arial" panose="020B0604020202020204" pitchFamily="34" charset="0"/>
              <a:buChar char="•"/>
            </a:pPr>
            <a:r>
              <a:rPr lang="en-US" b="1" dirty="0"/>
              <a:t>Result</a:t>
            </a:r>
            <a:r>
              <a:rPr lang="en-US" dirty="0"/>
              <a:t>: The ANN’s performance improved with optimized settings, showing higher accuracy and generalization capability.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E7E7840-9508-A712-B648-E3A942FFE656}"/>
              </a:ext>
            </a:extLst>
          </p:cNvPr>
          <p:cNvSpPr/>
          <p:nvPr/>
        </p:nvSpPr>
        <p:spPr>
          <a:xfrm>
            <a:off x="2382931" y="122110"/>
            <a:ext cx="7426137" cy="707886"/>
          </a:xfrm>
          <a:prstGeom prst="rect">
            <a:avLst/>
          </a:prstGeom>
          <a:noFill/>
        </p:spPr>
        <p:txBody>
          <a:bodyPr wrap="none" lIns="91440" tIns="45720" rIns="91440" bIns="45720">
            <a:spAutoFit/>
          </a:bodyPr>
          <a:lstStyle/>
          <a:p>
            <a:pPr algn="ctr"/>
            <a:r>
              <a:rPr lang="en-IN" sz="4000" b="1" dirty="0"/>
              <a:t>Hyperparameter Tuning with ANN</a:t>
            </a:r>
            <a:endParaRPr lang="en-US" sz="4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1418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9DDB49-32BD-7201-4B60-78F6C206A6E5}"/>
              </a:ext>
            </a:extLst>
          </p:cNvPr>
          <p:cNvSpPr/>
          <p:nvPr/>
        </p:nvSpPr>
        <p:spPr>
          <a:xfrm>
            <a:off x="1513880" y="82733"/>
            <a:ext cx="9164240"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Interpretation of Support Vector Machine</a:t>
            </a:r>
          </a:p>
        </p:txBody>
      </p:sp>
      <p:sp>
        <p:nvSpPr>
          <p:cNvPr id="4" name="AutoShape 4" descr="Uploaded image">
            <a:extLst>
              <a:ext uri="{FF2B5EF4-FFF2-40B4-BE49-F238E27FC236}">
                <a16:creationId xmlns:a16="http://schemas.microsoft.com/office/drawing/2014/main" id="{5F7F7AEB-79E0-7BBD-877F-7D8DDB4DB939}"/>
              </a:ext>
            </a:extLst>
          </p:cNvPr>
          <p:cNvSpPr>
            <a:spLocks noChangeAspect="1" noChangeArrowheads="1"/>
          </p:cNvSpPr>
          <p:nvPr/>
        </p:nvSpPr>
        <p:spPr bwMode="auto">
          <a:xfrm>
            <a:off x="5943600" y="3276600"/>
            <a:ext cx="1465082" cy="14650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7C9CB344-4C2C-1AB5-140A-66F65B7BE590}"/>
              </a:ext>
            </a:extLst>
          </p:cNvPr>
          <p:cNvSpPr txBox="1"/>
          <p:nvPr/>
        </p:nvSpPr>
        <p:spPr>
          <a:xfrm>
            <a:off x="351149" y="1158679"/>
            <a:ext cx="6094428" cy="3970318"/>
          </a:xfrm>
          <a:prstGeom prst="rect">
            <a:avLst/>
          </a:prstGeom>
          <a:noFill/>
        </p:spPr>
        <p:txBody>
          <a:bodyPr wrap="square">
            <a:spAutoFit/>
          </a:bodyPr>
          <a:lstStyle/>
          <a:p>
            <a:r>
              <a:rPr lang="en-US" b="1" dirty="0"/>
              <a:t>Key Metrics:</a:t>
            </a:r>
          </a:p>
          <a:p>
            <a:pPr>
              <a:buFont typeface="+mj-lt"/>
              <a:buAutoNum type="arabicPeriod"/>
            </a:pPr>
            <a:r>
              <a:rPr lang="en-US" b="1" dirty="0"/>
              <a:t>Accuracy</a:t>
            </a:r>
            <a:r>
              <a:rPr lang="en-US" dirty="0"/>
              <a:t>: 0.73</a:t>
            </a:r>
          </a:p>
          <a:p>
            <a:pPr marL="742950" lvl="1" indent="-285750">
              <a:buFont typeface="+mj-lt"/>
              <a:buAutoNum type="arabicPeriod"/>
            </a:pPr>
            <a:r>
              <a:rPr lang="en-US" dirty="0"/>
              <a:t>The model correctly predicted 73% of the outcomes.</a:t>
            </a:r>
          </a:p>
          <a:p>
            <a:pPr>
              <a:buFont typeface="+mj-lt"/>
              <a:buAutoNum type="arabicPeriod"/>
            </a:pPr>
            <a:r>
              <a:rPr lang="en-US" b="1" dirty="0"/>
              <a:t>Precision</a:t>
            </a:r>
            <a:r>
              <a:rPr lang="en-US" dirty="0"/>
              <a:t>: 0.63</a:t>
            </a:r>
          </a:p>
          <a:p>
            <a:pPr marL="742950" lvl="1" indent="-285750">
              <a:buFont typeface="+mj-lt"/>
              <a:buAutoNum type="arabicPeriod"/>
            </a:pPr>
            <a:r>
              <a:rPr lang="en-US" dirty="0"/>
              <a:t>Of the instances the model predicted as diabetic, 63% were correct.</a:t>
            </a:r>
          </a:p>
          <a:p>
            <a:pPr>
              <a:buFont typeface="+mj-lt"/>
              <a:buAutoNum type="arabicPeriod"/>
            </a:pPr>
            <a:r>
              <a:rPr lang="en-US" b="1" dirty="0"/>
              <a:t>Recall</a:t>
            </a:r>
            <a:r>
              <a:rPr lang="en-US" dirty="0"/>
              <a:t>: 0.56</a:t>
            </a:r>
          </a:p>
          <a:p>
            <a:pPr marL="742950" lvl="1" indent="-285750">
              <a:buFont typeface="+mj-lt"/>
              <a:buAutoNum type="arabicPeriod"/>
            </a:pPr>
            <a:r>
              <a:rPr lang="en-US" dirty="0"/>
              <a:t>The model identified 56% of the actual diabetic instances.</a:t>
            </a:r>
          </a:p>
          <a:p>
            <a:pPr>
              <a:buFont typeface="+mj-lt"/>
              <a:buAutoNum type="arabicPeriod"/>
            </a:pPr>
            <a:r>
              <a:rPr lang="en-US" b="1" dirty="0"/>
              <a:t>F1-Score</a:t>
            </a:r>
            <a:r>
              <a:rPr lang="en-US" dirty="0"/>
              <a:t>: 0.60</a:t>
            </a:r>
          </a:p>
          <a:p>
            <a:pPr marL="742950" lvl="1" indent="-285750">
              <a:buFont typeface="+mj-lt"/>
              <a:buAutoNum type="arabicPeriod"/>
            </a:pPr>
            <a:r>
              <a:rPr lang="en-US" dirty="0"/>
              <a:t>Combines precision and recall into a single metric.</a:t>
            </a:r>
          </a:p>
          <a:p>
            <a:pPr>
              <a:buFont typeface="+mj-lt"/>
              <a:buAutoNum type="arabicPeriod"/>
            </a:pPr>
            <a:r>
              <a:rPr lang="en-US" b="1" dirty="0"/>
              <a:t>ROC-AUC</a:t>
            </a:r>
            <a:r>
              <a:rPr lang="en-US" dirty="0"/>
              <a:t>: 0.69</a:t>
            </a:r>
          </a:p>
          <a:p>
            <a:pPr marL="742950" lvl="1" indent="-285750">
              <a:buFont typeface="+mj-lt"/>
              <a:buAutoNum type="arabicPeriod"/>
            </a:pPr>
            <a:r>
              <a:rPr lang="en-US" dirty="0"/>
              <a:t>Reflects the model's ability to distinguish between diabetic and non-diabetic instances</a:t>
            </a:r>
          </a:p>
        </p:txBody>
      </p:sp>
      <p:pic>
        <p:nvPicPr>
          <p:cNvPr id="8" name="Picture 7">
            <a:extLst>
              <a:ext uri="{FF2B5EF4-FFF2-40B4-BE49-F238E27FC236}">
                <a16:creationId xmlns:a16="http://schemas.microsoft.com/office/drawing/2014/main" id="{575EB16B-4580-45C4-2716-E456F612C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831" y="1593607"/>
            <a:ext cx="3135175" cy="2346798"/>
          </a:xfrm>
          <a:prstGeom prst="rect">
            <a:avLst/>
          </a:prstGeom>
        </p:spPr>
      </p:pic>
    </p:spTree>
    <p:extLst>
      <p:ext uri="{BB962C8B-B14F-4D97-AF65-F5344CB8AC3E}">
        <p14:creationId xmlns:p14="http://schemas.microsoft.com/office/powerpoint/2010/main" val="2281604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F0AEF-6E19-5555-013D-D7769ACAC07C}"/>
              </a:ext>
            </a:extLst>
          </p:cNvPr>
          <p:cNvPicPr>
            <a:picLocks noChangeAspect="1"/>
          </p:cNvPicPr>
          <p:nvPr/>
        </p:nvPicPr>
        <p:blipFill rotWithShape="1">
          <a:blip r:embed="rId2"/>
          <a:srcRect r="11130"/>
          <a:stretch/>
        </p:blipFill>
        <p:spPr>
          <a:xfrm>
            <a:off x="8280436" y="1438640"/>
            <a:ext cx="3540778" cy="1238475"/>
          </a:xfrm>
          <a:prstGeom prst="rect">
            <a:avLst/>
          </a:prstGeom>
        </p:spPr>
      </p:pic>
      <p:sp>
        <p:nvSpPr>
          <p:cNvPr id="4" name="Rectangle 1">
            <a:extLst>
              <a:ext uri="{FF2B5EF4-FFF2-40B4-BE49-F238E27FC236}">
                <a16:creationId xmlns:a16="http://schemas.microsoft.com/office/drawing/2014/main" id="{48A643E9-9CB9-FAA6-977D-4FDC64FB2642}"/>
              </a:ext>
            </a:extLst>
          </p:cNvPr>
          <p:cNvSpPr>
            <a:spLocks noChangeArrowheads="1"/>
          </p:cNvSpPr>
          <p:nvPr/>
        </p:nvSpPr>
        <p:spPr bwMode="auto">
          <a:xfrm>
            <a:off x="113122" y="705177"/>
            <a:ext cx="867205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Keras</a:t>
            </a:r>
            <a:r>
              <a:rPr kumimoji="0" lang="en-US" altLang="en-US" sz="2400" b="1" i="0" u="none" strike="noStrike" cap="none" normalizeH="0" baseline="0" dirty="0">
                <a:ln>
                  <a:noFill/>
                </a:ln>
                <a:solidFill>
                  <a:schemeClr val="tx1"/>
                </a:solidFill>
                <a:effectLst/>
                <a:latin typeface="Arial" panose="020B0604020202020204" pitchFamily="34" charset="0"/>
              </a:rPr>
              <a:t> Tuner Results Interpretation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Objective: The goal of tuning here is to maximize </a:t>
            </a:r>
            <a:r>
              <a:rPr kumimoji="0" lang="en-US" altLang="en-US" b="1" i="0" u="none" strike="noStrike" cap="none" normalizeH="0" baseline="0" dirty="0" err="1">
                <a:ln>
                  <a:noFill/>
                </a:ln>
                <a:solidFill>
                  <a:schemeClr val="tx1"/>
                </a:solidFill>
                <a:effectLst/>
                <a:latin typeface="Arial Unicode MS"/>
              </a:rPr>
              <a:t>val_accuracy</a:t>
            </a:r>
            <a:r>
              <a:rPr kumimoji="0" lang="en-US" altLang="en-US" b="1" i="0" u="none" strike="noStrike" cap="none" normalizeH="0" baseline="0" dirty="0">
                <a:ln>
                  <a:noFill/>
                </a:ln>
                <a:solidFill>
                  <a:schemeClr val="tx1"/>
                </a:solidFill>
                <a:effectLst/>
              </a:rPr>
              <a:t> (validation accuracy) by testing different configurations of the neural network model.</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Trial Performance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Trial 5 Complete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Accuracy</a:t>
            </a:r>
            <a:r>
              <a:rPr kumimoji="0" lang="en-US" altLang="en-US" sz="1800" b="0" i="0" u="none" strike="noStrike" cap="none" normalizeH="0" baseline="0" dirty="0">
                <a:ln>
                  <a:noFill/>
                </a:ln>
                <a:solidFill>
                  <a:schemeClr val="tx1"/>
                </a:solidFill>
                <a:effectLst/>
                <a:latin typeface="Arial" panose="020B0604020202020204" pitchFamily="34" charset="0"/>
              </a:rPr>
              <a:t>: Achieved a validation accuracy of 0.7922 (79.22%) in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this trial.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Best Validation Accuracy So Far</a:t>
            </a:r>
            <a:r>
              <a:rPr kumimoji="0" lang="en-US" altLang="en-US" sz="1800" b="0" i="0" u="none" strike="noStrike" cap="none" normalizeH="0" baseline="0" dirty="0">
                <a:ln>
                  <a:noFill/>
                </a:ln>
                <a:solidFill>
                  <a:schemeClr val="tx1"/>
                </a:solidFill>
                <a:effectLst/>
                <a:latin typeface="Arial" panose="020B0604020202020204" pitchFamily="34" charset="0"/>
              </a:rPr>
              <a:t>: The highest validation accuracy recorded across all trials is 0.7922 (79.22%).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model’s validation accuracy reached a peak of 79.22% after trying out various configurations, giving an optimized setup within the maximum trial limit (5 trials).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result suggests that the neural network has been tuned effectively for validation accuracy, balancing the model's complexity </a:t>
            </a:r>
            <a:r>
              <a:rPr kumimoji="0" lang="en-US" altLang="en-US" b="0" i="0" u="none" strike="noStrike" cap="none" normalizeH="0" baseline="0" dirty="0">
                <a:ln>
                  <a:noFill/>
                </a:ln>
                <a:solidFill>
                  <a:schemeClr val="tx1"/>
                </a:solidFill>
                <a:effectLst/>
              </a:rPr>
              <a:t>and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Tuner, this tuning process helps ensure that the neural network model is configured with a combination of layers that best supports prediction accuracy without overfitting, as reflected in the improved validation accuracy.</a:t>
            </a:r>
          </a:p>
        </p:txBody>
      </p:sp>
    </p:spTree>
    <p:extLst>
      <p:ext uri="{BB962C8B-B14F-4D97-AF65-F5344CB8AC3E}">
        <p14:creationId xmlns:p14="http://schemas.microsoft.com/office/powerpoint/2010/main" val="2440678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6A3FFA-C96F-9B1C-604B-16EA40747172}"/>
              </a:ext>
            </a:extLst>
          </p:cNvPr>
          <p:cNvSpPr/>
          <p:nvPr/>
        </p:nvSpPr>
        <p:spPr>
          <a:xfrm>
            <a:off x="2256813" y="82733"/>
            <a:ext cx="7678385"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Recommendations for the Patients </a:t>
            </a:r>
          </a:p>
        </p:txBody>
      </p:sp>
      <p:sp>
        <p:nvSpPr>
          <p:cNvPr id="3" name="Rectangle 1">
            <a:extLst>
              <a:ext uri="{FF2B5EF4-FFF2-40B4-BE49-F238E27FC236}">
                <a16:creationId xmlns:a16="http://schemas.microsoft.com/office/drawing/2014/main" id="{DBE581AF-F14B-7718-D36E-1E643016EF4C}"/>
              </a:ext>
            </a:extLst>
          </p:cNvPr>
          <p:cNvSpPr>
            <a:spLocks noChangeArrowheads="1"/>
          </p:cNvSpPr>
          <p:nvPr/>
        </p:nvSpPr>
        <p:spPr bwMode="auto">
          <a:xfrm>
            <a:off x="967818" y="876796"/>
            <a:ext cx="1025636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Focus on Key Health Indicators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Glucose Levels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Our model identified blood glucose levels as the most significant predictor of diabetes. Patients should prioritize regular blood glucose monitoring, especially if they have risk factors for diabetes, to detect early changes and manage levels within a healthy range.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Body Mass Index (BMI)</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Maintaining a healthy BMI was another key indicator in predicting diabetes. Patients should consider incorporating balanced nutrition and regular physical activity to achieve or maintain a healthy weight, as excess weight, particularly abdominal fat, can increase diabetes risk.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Regular Health Screenings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Early screening and regular health check-ups are essential for detecting diabetes early. Patients, especially those with a family history of diabetes, high BMI, or other risk factors, should consult with their healthcare provider for routine tests, including glucose tolerance tests and hemoglobin A1c checks.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Adopt a Balanced Diet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Diet plays a crucial role in managing blood sugar levels. Patients are encouraged to focus on a balanced diet rich in fiber, lean proteins, whole grains, and vegetables. Limiting intake of refined sugars, processed foods, and trans fats can help manage glucose levels and reduce diabetes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592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25E44B-B0C9-D034-04C8-0B15A4E0065A}"/>
              </a:ext>
            </a:extLst>
          </p:cNvPr>
          <p:cNvSpPr/>
          <p:nvPr/>
        </p:nvSpPr>
        <p:spPr>
          <a:xfrm>
            <a:off x="2256813" y="82733"/>
            <a:ext cx="7678385"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Recommendations for the Patients </a:t>
            </a:r>
          </a:p>
        </p:txBody>
      </p:sp>
      <p:sp>
        <p:nvSpPr>
          <p:cNvPr id="6" name="TextBox 5">
            <a:extLst>
              <a:ext uri="{FF2B5EF4-FFF2-40B4-BE49-F238E27FC236}">
                <a16:creationId xmlns:a16="http://schemas.microsoft.com/office/drawing/2014/main" id="{15197EA5-CCFF-42BD-5C9D-9829116DF4A7}"/>
              </a:ext>
            </a:extLst>
          </p:cNvPr>
          <p:cNvSpPr txBox="1"/>
          <p:nvPr/>
        </p:nvSpPr>
        <p:spPr>
          <a:xfrm>
            <a:off x="953678" y="1082849"/>
            <a:ext cx="10284644" cy="5078313"/>
          </a:xfrm>
          <a:prstGeom prst="rect">
            <a:avLst/>
          </a:prstGeom>
          <a:noFill/>
        </p:spPr>
        <p:txBody>
          <a:bodyPr wrap="square">
            <a:spAutoFit/>
          </a:bodyPr>
          <a:lstStyle/>
          <a:p>
            <a:r>
              <a:rPr lang="en-US" b="1" dirty="0"/>
              <a:t>Exercise Regularly</a:t>
            </a:r>
            <a:r>
              <a:rPr lang="en-US" dirty="0"/>
              <a:t>:</a:t>
            </a:r>
          </a:p>
          <a:p>
            <a:r>
              <a:rPr lang="en-US" dirty="0"/>
              <a:t>Engaging in regular physical activity can improve insulin sensitivity and aid in maintaining a healthy weight. Activities like brisk walking, cycling, and strength training are beneficial and can be adapted to individual fitness levels and lifestyle.</a:t>
            </a:r>
          </a:p>
          <a:p>
            <a:r>
              <a:rPr lang="en-US" b="1" dirty="0"/>
              <a:t>Stress Management</a:t>
            </a:r>
            <a:r>
              <a:rPr lang="en-US" dirty="0"/>
              <a:t>:</a:t>
            </a:r>
          </a:p>
          <a:p>
            <a:r>
              <a:rPr lang="en-US" dirty="0"/>
              <a:t>Chronic stress has been linked to elevated blood glucose levels. Incorporating stress-reducing practices like meditation, yoga, and adequate sleep can support better metabolic health and improve overall well-being.</a:t>
            </a:r>
          </a:p>
          <a:p>
            <a:r>
              <a:rPr lang="en-US" b="1" dirty="0"/>
              <a:t>Medication Adherence and Lifestyle Changes</a:t>
            </a:r>
            <a:r>
              <a:rPr lang="en-US" dirty="0"/>
              <a:t>:</a:t>
            </a:r>
          </a:p>
          <a:p>
            <a:r>
              <a:rPr lang="en-US" dirty="0"/>
              <a:t>For those already diagnosed with prediabetes or diabetes, adhering to prescribed medications and making lifestyle adjustments can effectively manage and sometimes even reverse prediabetic conditions. Working closely with healthcare professionals to monitor progress and adjust treatment plans is also key.</a:t>
            </a:r>
          </a:p>
          <a:p>
            <a:endParaRPr lang="en-US" dirty="0"/>
          </a:p>
          <a:p>
            <a:r>
              <a:rPr lang="en-US" b="1" dirty="0"/>
              <a:t>Conclusion</a:t>
            </a:r>
          </a:p>
          <a:p>
            <a:r>
              <a:rPr lang="en-US" dirty="0"/>
              <a:t>This project underscores that maintaining healthy lifestyle practices—such as managing glucose levels, sustaining a healthy BMI, and adopting a balanced diet—are fundamental in reducing the risk of diabetes. By taking proactive steps, such as regular screenings and engaging in positive health habits, patients can gain more control over their health outcomes. This predictive model serves as a supplementary tool for patients and healthcare providers, offering insights into risk factors and supporting early intervention strategies.</a:t>
            </a:r>
          </a:p>
        </p:txBody>
      </p:sp>
    </p:spTree>
    <p:extLst>
      <p:ext uri="{BB962C8B-B14F-4D97-AF65-F5344CB8AC3E}">
        <p14:creationId xmlns:p14="http://schemas.microsoft.com/office/powerpoint/2010/main" val="321276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73D26-DDB8-A076-1942-C5C8AAE1B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305" y="1300899"/>
            <a:ext cx="7554013" cy="3394334"/>
          </a:xfrm>
          <a:prstGeom prst="rect">
            <a:avLst/>
          </a:prstGeom>
        </p:spPr>
      </p:pic>
      <p:sp>
        <p:nvSpPr>
          <p:cNvPr id="4" name="Rectangle 3">
            <a:extLst>
              <a:ext uri="{FF2B5EF4-FFF2-40B4-BE49-F238E27FC236}">
                <a16:creationId xmlns:a16="http://schemas.microsoft.com/office/drawing/2014/main" id="{07DC880F-5AA1-3BE9-EC2E-9A6CD1CE7309}"/>
              </a:ext>
            </a:extLst>
          </p:cNvPr>
          <p:cNvSpPr/>
          <p:nvPr/>
        </p:nvSpPr>
        <p:spPr>
          <a:xfrm>
            <a:off x="3555120" y="0"/>
            <a:ext cx="5081776"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Training and Validation</a:t>
            </a:r>
          </a:p>
        </p:txBody>
      </p:sp>
      <p:sp>
        <p:nvSpPr>
          <p:cNvPr id="38" name="TextBox 37">
            <a:extLst>
              <a:ext uri="{FF2B5EF4-FFF2-40B4-BE49-F238E27FC236}">
                <a16:creationId xmlns:a16="http://schemas.microsoft.com/office/drawing/2014/main" id="{5B51865F-5CDC-CF95-817C-FAFBA38B2ECF}"/>
              </a:ext>
            </a:extLst>
          </p:cNvPr>
          <p:cNvSpPr txBox="1"/>
          <p:nvPr/>
        </p:nvSpPr>
        <p:spPr>
          <a:xfrm>
            <a:off x="169682" y="1149627"/>
            <a:ext cx="6094428" cy="5355312"/>
          </a:xfrm>
          <a:prstGeom prst="rect">
            <a:avLst/>
          </a:prstGeom>
          <a:noFill/>
        </p:spPr>
        <p:txBody>
          <a:bodyPr wrap="square">
            <a:spAutoFit/>
          </a:bodyPr>
          <a:lstStyle/>
          <a:p>
            <a:r>
              <a:rPr lang="en-IN" b="1" dirty="0"/>
              <a:t>Key Metrics Over 10 Epochs:</a:t>
            </a:r>
          </a:p>
          <a:p>
            <a:pPr>
              <a:buFont typeface="+mj-lt"/>
              <a:buAutoNum type="arabicPeriod"/>
            </a:pPr>
            <a:r>
              <a:rPr lang="en-IN" b="1" dirty="0"/>
              <a:t>Accuracy</a:t>
            </a:r>
            <a:r>
              <a:rPr lang="en-IN" dirty="0"/>
              <a:t>:</a:t>
            </a:r>
          </a:p>
          <a:p>
            <a:pPr marL="742950" lvl="1" indent="-285750">
              <a:buFont typeface="+mj-lt"/>
              <a:buAutoNum type="arabicPeriod"/>
            </a:pPr>
            <a:r>
              <a:rPr lang="en-IN" dirty="0"/>
              <a:t>Initial: 39.52% (Epoch 1)</a:t>
            </a:r>
          </a:p>
          <a:p>
            <a:pPr marL="742950" lvl="1" indent="-285750">
              <a:buFont typeface="+mj-lt"/>
              <a:buAutoNum type="arabicPeriod"/>
            </a:pPr>
            <a:r>
              <a:rPr lang="en-IN" dirty="0"/>
              <a:t>Final: 76.90% (Epoch 10)</a:t>
            </a:r>
          </a:p>
          <a:p>
            <a:pPr>
              <a:buFont typeface="+mj-lt"/>
              <a:buAutoNum type="arabicPeriod"/>
            </a:pPr>
            <a:r>
              <a:rPr lang="en-IN" b="1" dirty="0"/>
              <a:t>Validation Accuracy</a:t>
            </a:r>
            <a:r>
              <a:rPr lang="en-IN" dirty="0"/>
              <a:t>:</a:t>
            </a:r>
          </a:p>
          <a:p>
            <a:pPr marL="742950" lvl="1" indent="-285750">
              <a:buFont typeface="+mj-lt"/>
              <a:buAutoNum type="arabicPeriod"/>
            </a:pPr>
            <a:r>
              <a:rPr lang="en-IN" dirty="0"/>
              <a:t>Initial: 51.95% (Epoch 1)</a:t>
            </a:r>
          </a:p>
          <a:p>
            <a:pPr marL="742950" lvl="1" indent="-285750">
              <a:buFont typeface="+mj-lt"/>
              <a:buAutoNum type="arabicPeriod"/>
            </a:pPr>
            <a:r>
              <a:rPr lang="en-IN" dirty="0"/>
              <a:t>Final: 73.38% (Epoch 10)</a:t>
            </a:r>
          </a:p>
          <a:p>
            <a:pPr>
              <a:buFont typeface="+mj-lt"/>
              <a:buAutoNum type="arabicPeriod"/>
            </a:pPr>
            <a:r>
              <a:rPr lang="en-IN" b="1" dirty="0"/>
              <a:t>Loss</a:t>
            </a:r>
            <a:r>
              <a:rPr lang="en-IN" dirty="0"/>
              <a:t>:</a:t>
            </a:r>
          </a:p>
          <a:p>
            <a:pPr marL="742950" lvl="1" indent="-285750">
              <a:buFont typeface="+mj-lt"/>
              <a:buAutoNum type="arabicPeriod"/>
            </a:pPr>
            <a:r>
              <a:rPr lang="en-IN" dirty="0"/>
              <a:t>Initial: 0.7755 (Epoch 1)</a:t>
            </a:r>
          </a:p>
          <a:p>
            <a:pPr marL="742950" lvl="1" indent="-285750">
              <a:buFont typeface="+mj-lt"/>
              <a:buAutoNum type="arabicPeriod"/>
            </a:pPr>
            <a:r>
              <a:rPr lang="en-IN" dirty="0"/>
              <a:t>Final: 0.4978 (Epoch 10)</a:t>
            </a:r>
          </a:p>
          <a:p>
            <a:pPr>
              <a:buFont typeface="+mj-lt"/>
              <a:buAutoNum type="arabicPeriod"/>
            </a:pPr>
            <a:r>
              <a:rPr lang="en-IN" b="1" dirty="0"/>
              <a:t>Validation Loss</a:t>
            </a:r>
            <a:r>
              <a:rPr lang="en-IN" dirty="0"/>
              <a:t>:</a:t>
            </a:r>
          </a:p>
          <a:p>
            <a:pPr marL="742950" lvl="1" indent="-285750">
              <a:buFont typeface="+mj-lt"/>
              <a:buAutoNum type="arabicPeriod"/>
            </a:pPr>
            <a:r>
              <a:rPr lang="en-IN" dirty="0"/>
              <a:t>Initial: 0.7507 (Epoch 1)</a:t>
            </a:r>
          </a:p>
          <a:p>
            <a:pPr marL="742950" lvl="1" indent="-285750">
              <a:buFont typeface="+mj-lt"/>
              <a:buAutoNum type="arabicPeriod"/>
            </a:pPr>
            <a:r>
              <a:rPr lang="en-IN" dirty="0"/>
              <a:t>Final: 0.5325 (Epoch 10)</a:t>
            </a:r>
          </a:p>
          <a:p>
            <a:r>
              <a:rPr lang="en-IN" b="1" dirty="0"/>
              <a:t>Summary</a:t>
            </a:r>
            <a:r>
              <a:rPr lang="en-IN" dirty="0"/>
              <a:t>:</a:t>
            </a:r>
          </a:p>
          <a:p>
            <a:pPr>
              <a:buFont typeface="Arial" panose="020B0604020202020204" pitchFamily="34" charset="0"/>
              <a:buChar char="•"/>
            </a:pPr>
            <a:r>
              <a:rPr lang="en-IN" dirty="0"/>
              <a:t>Both accuracy and validation accuracy improved significantly over the 10 epochs.</a:t>
            </a:r>
          </a:p>
          <a:p>
            <a:pPr>
              <a:buFont typeface="Arial" panose="020B0604020202020204" pitchFamily="34" charset="0"/>
              <a:buChar char="•"/>
            </a:pPr>
            <a:r>
              <a:rPr lang="en-IN" dirty="0"/>
              <a:t>Loss and validation loss decreased steadily, indicating that the model's performance and generalization capability have improved.</a:t>
            </a:r>
          </a:p>
        </p:txBody>
      </p:sp>
    </p:spTree>
    <p:extLst>
      <p:ext uri="{BB962C8B-B14F-4D97-AF65-F5344CB8AC3E}">
        <p14:creationId xmlns:p14="http://schemas.microsoft.com/office/powerpoint/2010/main" val="205006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E9FF8-6D6D-F303-1F5A-369521ABB35A}"/>
              </a:ext>
            </a:extLst>
          </p:cNvPr>
          <p:cNvSpPr txBox="1"/>
          <p:nvPr/>
        </p:nvSpPr>
        <p:spPr>
          <a:xfrm>
            <a:off x="1486292" y="785602"/>
            <a:ext cx="9219415" cy="4339650"/>
          </a:xfrm>
          <a:prstGeom prst="rect">
            <a:avLst/>
          </a:prstGeom>
          <a:noFill/>
        </p:spPr>
        <p:txBody>
          <a:bodyPr wrap="square">
            <a:spAutoFit/>
          </a:bodyPr>
          <a:lstStyle/>
          <a:p>
            <a:pPr algn="ctr"/>
            <a:r>
              <a:rPr lang="en-US" sz="2800" b="1" dirty="0"/>
              <a:t>Objective</a:t>
            </a:r>
          </a:p>
          <a:p>
            <a:r>
              <a:rPr lang="en-US" sz="2000" dirty="0"/>
              <a:t>The objective of this project is to develop a machine learning model that can accurately predict diabetes risk based on clinical and lifestyle factors. By evaluating multiple models, fine-tuning hyperparameters, and using neural networks, the project aims to create a model that balances accuracy, interpretability, and efficiency for potential use in early diabetes risk screening.</a:t>
            </a:r>
          </a:p>
          <a:p>
            <a:pPr algn="ctr"/>
            <a:r>
              <a:rPr lang="en-US" sz="2800" b="1" dirty="0"/>
              <a:t>Aim</a:t>
            </a:r>
          </a:p>
          <a:p>
            <a:r>
              <a:rPr lang="en-US" sz="2000" dirty="0"/>
              <a:t>The aim of this project is to design and optimize a reliable prediction model for diabetes using various machine learning techniques, including logistic regression, random forests, support vector machines, and neural networks. Through systematic training, validation, and hyperparameter tuning, the project seeks to achieve high predictive accuracy and model robustness, providing insights that could support healthcare practitioners in identifying high-risk individuals.</a:t>
            </a:r>
          </a:p>
        </p:txBody>
      </p:sp>
    </p:spTree>
    <p:extLst>
      <p:ext uri="{BB962C8B-B14F-4D97-AF65-F5344CB8AC3E}">
        <p14:creationId xmlns:p14="http://schemas.microsoft.com/office/powerpoint/2010/main" val="297226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9700F4-B15D-D833-5753-14F7D187848C}"/>
              </a:ext>
            </a:extLst>
          </p:cNvPr>
          <p:cNvSpPr/>
          <p:nvPr/>
        </p:nvSpPr>
        <p:spPr>
          <a:xfrm>
            <a:off x="4202085" y="2967335"/>
            <a:ext cx="3787833"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THANK YOU </a:t>
            </a:r>
            <a:endParaRPr lang="en-US"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108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752B09-0C5E-662C-A061-A180A129D8FD}"/>
              </a:ext>
            </a:extLst>
          </p:cNvPr>
          <p:cNvSpPr/>
          <p:nvPr/>
        </p:nvSpPr>
        <p:spPr>
          <a:xfrm>
            <a:off x="441815" y="177865"/>
            <a:ext cx="11360543" cy="3170099"/>
          </a:xfrm>
          <a:prstGeom prst="rect">
            <a:avLst/>
          </a:prstGeom>
          <a:noFill/>
        </p:spPr>
        <p:txBody>
          <a:bodyPr wrap="square" lIns="91440" tIns="45720" rIns="91440" bIns="45720">
            <a:spAutoFit/>
          </a:bodyPr>
          <a:lstStyle/>
          <a:p>
            <a:pPr algn="l"/>
            <a:br>
              <a:rPr lang="en-IN" sz="2000" b="0" i="0" u="none" strike="noStrike" baseline="0" dirty="0"/>
            </a:br>
            <a:br>
              <a:rPr lang="en-IN" sz="2000" b="0" i="0" u="none" strike="noStrike" baseline="0" dirty="0"/>
            </a:br>
            <a:r>
              <a:rPr lang="en-IN" sz="2000" b="0" i="0" u="none" strike="noStrike" baseline="0" dirty="0"/>
              <a:t>We have used machine learning techniques for diabetes </a:t>
            </a:r>
            <a:r>
              <a:rPr lang="en-US" sz="2000" b="0" i="0" u="none" strike="noStrike" baseline="0" dirty="0"/>
              <a:t>prediction based on a dataset of 770 records. Multiple models, including Logistic Regression, Random Forest, Support Vector Machine (SVM), and a hyperparameter-tuned Artificial Neural Network (ANN), were evaluated.</a:t>
            </a:r>
          </a:p>
          <a:p>
            <a:pPr algn="l"/>
            <a:endParaRPr lang="en-US" sz="2000" dirty="0"/>
          </a:p>
          <a:p>
            <a:pPr algn="l"/>
            <a:r>
              <a:rPr lang="en-US" sz="2000" b="0" i="0" u="none" strike="noStrike" baseline="0" dirty="0"/>
              <a:t>Key processes </a:t>
            </a:r>
            <a:r>
              <a:rPr lang="en-IN" sz="2000" b="0" i="0" u="none" strike="noStrike" baseline="0" dirty="0"/>
              <a:t>include data pre-processing, model training, performance </a:t>
            </a:r>
            <a:r>
              <a:rPr lang="en-US" sz="2000" b="0" i="0" u="none" strike="noStrike" baseline="0" dirty="0"/>
              <a:t>evaluation, risk factor analysis, and hyperparameter optimization. The ANN model achieved a high accuracy of 84.98%, highlighting its potential for reliable diabetes prediction </a:t>
            </a:r>
            <a:r>
              <a:rPr lang="en-IN" sz="2000" b="0" i="0" u="none" strike="noStrike" baseline="0" dirty="0"/>
              <a:t>from clinical data.</a:t>
            </a:r>
          </a:p>
          <a:p>
            <a:pPr algn="l"/>
            <a:endParaRPr lang="en-IN" sz="2000" dirty="0"/>
          </a:p>
        </p:txBody>
      </p:sp>
      <p:pic>
        <p:nvPicPr>
          <p:cNvPr id="4" name="Picture 3">
            <a:extLst>
              <a:ext uri="{FF2B5EF4-FFF2-40B4-BE49-F238E27FC236}">
                <a16:creationId xmlns:a16="http://schemas.microsoft.com/office/drawing/2014/main" id="{343A4FA3-C40E-1B0D-D832-C76640279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68" y="4046994"/>
            <a:ext cx="11367463" cy="2633141"/>
          </a:xfrm>
          <a:prstGeom prst="rect">
            <a:avLst/>
          </a:prstGeom>
        </p:spPr>
      </p:pic>
    </p:spTree>
    <p:extLst>
      <p:ext uri="{BB962C8B-B14F-4D97-AF65-F5344CB8AC3E}">
        <p14:creationId xmlns:p14="http://schemas.microsoft.com/office/powerpoint/2010/main" val="94465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F9EB9-F936-9DD6-E4B4-45D7DDF01D6F}"/>
              </a:ext>
            </a:extLst>
          </p:cNvPr>
          <p:cNvSpPr txBox="1"/>
          <p:nvPr/>
        </p:nvSpPr>
        <p:spPr>
          <a:xfrm>
            <a:off x="169684" y="635572"/>
            <a:ext cx="11519554" cy="5355312"/>
          </a:xfrm>
          <a:prstGeom prst="rect">
            <a:avLst/>
          </a:prstGeom>
          <a:noFill/>
        </p:spPr>
        <p:txBody>
          <a:bodyPr wrap="square">
            <a:spAutoFit/>
          </a:bodyPr>
          <a:lstStyle/>
          <a:p>
            <a:pPr algn="ctr"/>
            <a:r>
              <a:rPr lang="en-US" sz="3600" b="1" dirty="0"/>
              <a:t>Key Features Used in the Project</a:t>
            </a:r>
          </a:p>
          <a:p>
            <a:pPr>
              <a:buFont typeface="+mj-lt"/>
              <a:buAutoNum type="arabicPeriod"/>
            </a:pPr>
            <a:r>
              <a:rPr lang="en-US" b="1" dirty="0"/>
              <a:t>Pregnancies: </a:t>
            </a:r>
            <a:r>
              <a:rPr lang="en-US" dirty="0"/>
              <a:t>Number of pregnancies for each individual. Pregnancy can have a significant impact on the risk of developing diabetes, particularly gestational diabetes, which increases the likelihood of type 2 diabetes later in life.</a:t>
            </a:r>
          </a:p>
          <a:p>
            <a:pPr>
              <a:buFont typeface="+mj-lt"/>
              <a:buAutoNum type="arabicPeriod"/>
            </a:pPr>
            <a:r>
              <a:rPr lang="en-US" b="1" dirty="0"/>
              <a:t>Glucose: </a:t>
            </a:r>
            <a:r>
              <a:rPr lang="en-US" dirty="0"/>
              <a:t>Plasma glucose concentration. High blood glucose levels are a primary indicator of diabetes. Monitoring glucose levels is essential for diagnosing and managing diabetes.</a:t>
            </a:r>
          </a:p>
          <a:p>
            <a:pPr>
              <a:buFont typeface="+mj-lt"/>
              <a:buAutoNum type="arabicPeriod"/>
            </a:pPr>
            <a:r>
              <a:rPr lang="en-US" b="1" dirty="0"/>
              <a:t>Blood Pressure: </a:t>
            </a:r>
            <a:r>
              <a:rPr lang="en-US" dirty="0"/>
              <a:t>Diastolic blood pressure (mm Hg). Hypertension (high blood pressure) is commonly associated with diabetes, and it is crucial to include this feature to understand its influence on diabetes risk.</a:t>
            </a:r>
          </a:p>
          <a:p>
            <a:pPr>
              <a:buFont typeface="+mj-lt"/>
              <a:buAutoNum type="arabicPeriod"/>
            </a:pPr>
            <a:r>
              <a:rPr lang="en-US" b="1" dirty="0"/>
              <a:t>Skin Thickness: </a:t>
            </a:r>
            <a:r>
              <a:rPr lang="en-US" dirty="0"/>
              <a:t>Triceps skin fold thickness (mm). Skin fold thickness is used as a measure of body fat. Higher body fat percentages can be an indicator of obesity, a significant risk factor for diabetes.</a:t>
            </a:r>
          </a:p>
          <a:p>
            <a:pPr>
              <a:buFont typeface="+mj-lt"/>
              <a:buAutoNum type="arabicPeriod"/>
            </a:pPr>
            <a:r>
              <a:rPr lang="en-US" b="1" dirty="0"/>
              <a:t>Insulin: </a:t>
            </a:r>
            <a:r>
              <a:rPr lang="en-US" dirty="0"/>
              <a:t>2-hour serum insulin (mu U/ml). Insulin levels provide insights into how the body processes glucose. Abnormal insulin levels can indicate insulin resistance or pancreatic issues, both of which are key factors in diabetes.</a:t>
            </a:r>
          </a:p>
          <a:p>
            <a:pPr>
              <a:buFont typeface="+mj-lt"/>
              <a:buAutoNum type="arabicPeriod"/>
            </a:pPr>
            <a:r>
              <a:rPr lang="en-US" b="1" dirty="0"/>
              <a:t>BMI (Body Mass Index): </a:t>
            </a:r>
            <a:r>
              <a:rPr lang="en-US" dirty="0"/>
              <a:t>Weight in kg / (height in m). BMI is a widely used measure of body fat based on height and weight. A high BMI is strongly associated with an increased risk of diabetes.</a:t>
            </a:r>
          </a:p>
          <a:p>
            <a:pPr>
              <a:buFont typeface="+mj-lt"/>
              <a:buAutoNum type="arabicPeriod"/>
            </a:pPr>
            <a:r>
              <a:rPr lang="en-US" b="1" dirty="0"/>
              <a:t>Diabetes Pedigree Function:</a:t>
            </a:r>
            <a:r>
              <a:rPr lang="en-US" dirty="0"/>
              <a:t> Likelihood of diabetes based on family history. Family history is a significant predictor of diabetes risk. This feature helps quantify genetic predisposition to diabetes.</a:t>
            </a:r>
          </a:p>
          <a:p>
            <a:pPr>
              <a:buFont typeface="+mj-lt"/>
              <a:buAutoNum type="arabicPeriod"/>
            </a:pPr>
            <a:r>
              <a:rPr lang="en-US" b="1" dirty="0"/>
              <a:t>Age: </a:t>
            </a:r>
            <a:r>
              <a:rPr lang="en-US" dirty="0"/>
              <a:t>Age of the individual. Age is an important factor as the risk of developing diabetes increases with age.</a:t>
            </a:r>
          </a:p>
          <a:p>
            <a:pPr>
              <a:buFont typeface="+mj-lt"/>
              <a:buAutoNum type="arabicPeriod"/>
            </a:pPr>
            <a:r>
              <a:rPr lang="en-US" b="1" dirty="0"/>
              <a:t>Outcome:</a:t>
            </a:r>
            <a:r>
              <a:rPr lang="en-US" dirty="0"/>
              <a:t> indicates diabetes, 0 indicates no diabetes. This is the target variable that the models aim to predict, based on the combination of the features listed above.</a:t>
            </a:r>
          </a:p>
        </p:txBody>
      </p:sp>
    </p:spTree>
    <p:extLst>
      <p:ext uri="{BB962C8B-B14F-4D97-AF65-F5344CB8AC3E}">
        <p14:creationId xmlns:p14="http://schemas.microsoft.com/office/powerpoint/2010/main" val="281476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8FAEE8-E057-FF4F-15EB-698134C42518}"/>
              </a:ext>
            </a:extLst>
          </p:cNvPr>
          <p:cNvSpPr/>
          <p:nvPr/>
        </p:nvSpPr>
        <p:spPr>
          <a:xfrm>
            <a:off x="3951545" y="113321"/>
            <a:ext cx="4286365" cy="923330"/>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Data Preprocessing </a:t>
            </a:r>
          </a:p>
          <a:p>
            <a:pPr algn="ct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1">
            <a:extLst>
              <a:ext uri="{FF2B5EF4-FFF2-40B4-BE49-F238E27FC236}">
                <a16:creationId xmlns:a16="http://schemas.microsoft.com/office/drawing/2014/main" id="{2EF2FD21-6571-129F-5DA0-831B58D9D78B}"/>
              </a:ext>
            </a:extLst>
          </p:cNvPr>
          <p:cNvSpPr>
            <a:spLocks noChangeArrowheads="1"/>
          </p:cNvSpPr>
          <p:nvPr/>
        </p:nvSpPr>
        <p:spPr bwMode="auto">
          <a:xfrm>
            <a:off x="235671" y="1510895"/>
            <a:ext cx="61085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Used </a:t>
            </a:r>
            <a:r>
              <a:rPr kumimoji="0" lang="en-US" altLang="en-US" b="0" i="0" u="none" strike="noStrike" cap="none" normalizeH="0" baseline="0" dirty="0">
                <a:ln>
                  <a:noFill/>
                </a:ln>
                <a:solidFill>
                  <a:schemeClr val="tx1"/>
                </a:solidFill>
                <a:effectLst/>
                <a:latin typeface="Arial Unicode MS"/>
              </a:rPr>
              <a:t>Simple Imputer</a:t>
            </a:r>
            <a:r>
              <a:rPr kumimoji="0" lang="en-US" altLang="en-US" b="0" i="0" u="none" strike="noStrike" cap="none" normalizeH="0" baseline="0" dirty="0">
                <a:ln>
                  <a:noFill/>
                </a:ln>
                <a:solidFill>
                  <a:schemeClr val="tx1"/>
                </a:solidFill>
                <a:effectLst/>
              </a:rPr>
              <a:t> to replace missing values with the mean of each feature, ensuring a complete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 Scaling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Applied </a:t>
            </a:r>
            <a:r>
              <a:rPr kumimoji="0" lang="en-US" altLang="en-US" b="0" i="0" u="none" strike="noStrike" cap="none" normalizeH="0" baseline="0" dirty="0">
                <a:ln>
                  <a:noFill/>
                </a:ln>
                <a:solidFill>
                  <a:schemeClr val="tx1"/>
                </a:solidFill>
                <a:effectLst/>
                <a:latin typeface="Arial Unicode MS"/>
              </a:rPr>
              <a:t>Standard Scaler</a:t>
            </a:r>
            <a:r>
              <a:rPr kumimoji="0" lang="en-US" altLang="en-US" b="0" i="0" u="none" strike="noStrike" cap="none" normalizeH="0" baseline="0" dirty="0">
                <a:ln>
                  <a:noFill/>
                </a:ln>
                <a:solidFill>
                  <a:schemeClr val="tx1"/>
                </a:solidFill>
                <a:effectLst/>
              </a:rPr>
              <a:t> to bring all features to a common scale (mean = 0, standard deviation = 1).</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step improves model convergence, especially for distance-based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Split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80% Training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20% Testing</a:t>
            </a:r>
            <a:r>
              <a:rPr kumimoji="0" lang="en-US" altLang="en-US" sz="1800" b="0" i="0" u="none" strike="noStrike" cap="none" normalizeH="0" baseline="0" dirty="0">
                <a:ln>
                  <a:noFill/>
                </a:ln>
                <a:solidFill>
                  <a:schemeClr val="tx1"/>
                </a:solidFill>
                <a:effectLst/>
                <a:latin typeface="Arial" panose="020B0604020202020204" pitchFamily="34" charset="0"/>
              </a:rPr>
              <a:t>: Ensured the model has ample data for learning while preserving a test set for unbiased evaluation.</a:t>
            </a:r>
          </a:p>
        </p:txBody>
      </p:sp>
      <p:pic>
        <p:nvPicPr>
          <p:cNvPr id="3075" name="Picture 3" descr="Preprocessing Photos, Images &amp; Pictures | Shutterstock">
            <a:extLst>
              <a:ext uri="{FF2B5EF4-FFF2-40B4-BE49-F238E27FC236}">
                <a16:creationId xmlns:a16="http://schemas.microsoft.com/office/drawing/2014/main" id="{2E4CC257-E786-3C21-27FA-CE284EF55F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678"/>
          <a:stretch/>
        </p:blipFill>
        <p:spPr bwMode="auto">
          <a:xfrm>
            <a:off x="6685819" y="1190525"/>
            <a:ext cx="5160987" cy="363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E3F4F7-DAE8-2503-F1BD-29846A42C813}"/>
              </a:ext>
            </a:extLst>
          </p:cNvPr>
          <p:cNvSpPr txBox="1"/>
          <p:nvPr/>
        </p:nvSpPr>
        <p:spPr>
          <a:xfrm>
            <a:off x="174394" y="799025"/>
            <a:ext cx="11825928" cy="5355312"/>
          </a:xfrm>
          <a:prstGeom prst="rect">
            <a:avLst/>
          </a:prstGeom>
          <a:noFill/>
        </p:spPr>
        <p:txBody>
          <a:bodyPr wrap="square">
            <a:spAutoFit/>
          </a:bodyPr>
          <a:lstStyle/>
          <a:p>
            <a:pPr>
              <a:buFont typeface="+mj-lt"/>
              <a:buAutoNum type="arabicPeriod"/>
            </a:pPr>
            <a:r>
              <a:rPr lang="en-US" b="1" dirty="0"/>
              <a:t>Logistic Regression:</a:t>
            </a:r>
          </a:p>
          <a:p>
            <a:r>
              <a:rPr lang="en-US" dirty="0"/>
              <a:t>Used as the initial model to establish a baseline for diabetes prediction accuracy.</a:t>
            </a:r>
          </a:p>
          <a:p>
            <a:r>
              <a:rPr lang="en-US" dirty="0"/>
              <a:t>The model's coefficients were analyzed to understand the impact of individual features on diabetes outcomes.</a:t>
            </a:r>
          </a:p>
          <a:p>
            <a:pPr>
              <a:buFont typeface="+mj-lt"/>
              <a:buAutoNum type="arabicPeriod"/>
            </a:pPr>
            <a:r>
              <a:rPr lang="en-US" b="1" dirty="0"/>
              <a:t>Random Forest:</a:t>
            </a:r>
          </a:p>
          <a:p>
            <a:r>
              <a:rPr lang="en-US" dirty="0"/>
              <a:t>Implemented to improve predictive accuracy by leveraging the power of ensemble learning.</a:t>
            </a:r>
          </a:p>
          <a:p>
            <a:r>
              <a:rPr lang="en-US" dirty="0"/>
              <a:t>The feature importance scores provided insights into which features played a significant role in diabetes prediction.</a:t>
            </a:r>
          </a:p>
          <a:p>
            <a:pPr>
              <a:buFont typeface="+mj-lt"/>
              <a:buAutoNum type="arabicPeriod"/>
            </a:pPr>
            <a:r>
              <a:rPr lang="en-US" b="1" dirty="0"/>
              <a:t>Support Vector Machine (SVM):</a:t>
            </a:r>
          </a:p>
          <a:p>
            <a:r>
              <a:rPr lang="en-US" dirty="0"/>
              <a:t>Applied to explore complex decision boundaries and assess whether non-linear relationships improved prediction accuracy.</a:t>
            </a:r>
          </a:p>
          <a:p>
            <a:r>
              <a:rPr lang="en-US" dirty="0"/>
              <a:t>The kernel functions allowed for the handling of non-linearly separable data.</a:t>
            </a:r>
          </a:p>
          <a:p>
            <a:endParaRPr lang="en-US" dirty="0"/>
          </a:p>
          <a:p>
            <a:r>
              <a:rPr lang="en-US" b="1" dirty="0"/>
              <a:t>Hyperparameter Tuning:</a:t>
            </a:r>
          </a:p>
          <a:p>
            <a:pPr>
              <a:buFont typeface="Arial" panose="020B0604020202020204" pitchFamily="34" charset="0"/>
              <a:buChar char="•"/>
            </a:pPr>
            <a:r>
              <a:rPr lang="en-US" b="1" dirty="0"/>
              <a:t>Grid Search and Random Search:</a:t>
            </a:r>
            <a:endParaRPr lang="en-US" dirty="0"/>
          </a:p>
          <a:p>
            <a:pPr marL="742950" lvl="1" indent="-285750">
              <a:buFont typeface="Arial" panose="020B0604020202020204" pitchFamily="34" charset="0"/>
              <a:buChar char="•"/>
            </a:pPr>
            <a:r>
              <a:rPr lang="en-US" dirty="0"/>
              <a:t>Employed to optimize model hyperparameters for Logistic Regression, Random Forest, and SVM.</a:t>
            </a:r>
          </a:p>
          <a:p>
            <a:pPr marL="742950" lvl="1" indent="-285750">
              <a:buFont typeface="Arial" panose="020B0604020202020204" pitchFamily="34" charset="0"/>
              <a:buChar char="•"/>
            </a:pPr>
            <a:r>
              <a:rPr lang="en-US" dirty="0"/>
              <a:t>The search processes aimed to identify the best combination of hyperparameters that maximized validation accuracy.</a:t>
            </a:r>
          </a:p>
          <a:p>
            <a:pPr>
              <a:buFont typeface="Arial" panose="020B0604020202020204" pitchFamily="34" charset="0"/>
              <a:buChar char="•"/>
            </a:pPr>
            <a:r>
              <a:rPr lang="en-US" b="1" dirty="0"/>
              <a:t>Cross-Validation:</a:t>
            </a:r>
            <a:endParaRPr lang="en-US" dirty="0"/>
          </a:p>
          <a:p>
            <a:pPr marL="742950" lvl="1" indent="-285750">
              <a:buFont typeface="Arial" panose="020B0604020202020204" pitchFamily="34" charset="0"/>
              <a:buChar char="•"/>
            </a:pPr>
            <a:r>
              <a:rPr lang="en-US" dirty="0"/>
              <a:t>Used during hyperparameter tuning to ensure that the models' performance was evaluated robustly and not overly optimistic.</a:t>
            </a:r>
          </a:p>
          <a:p>
            <a:pPr marL="742950" lvl="1" indent="-285750">
              <a:buFont typeface="Arial" panose="020B0604020202020204" pitchFamily="34" charset="0"/>
              <a:buChar char="•"/>
            </a:pPr>
            <a:r>
              <a:rPr lang="en-US" dirty="0"/>
              <a:t>Enabled us to select the models with the best generalization capability to new data.</a:t>
            </a:r>
          </a:p>
          <a:p>
            <a:endParaRPr lang="en-US" dirty="0"/>
          </a:p>
        </p:txBody>
      </p:sp>
      <p:sp>
        <p:nvSpPr>
          <p:cNvPr id="5" name="Rectangle 4">
            <a:extLst>
              <a:ext uri="{FF2B5EF4-FFF2-40B4-BE49-F238E27FC236}">
                <a16:creationId xmlns:a16="http://schemas.microsoft.com/office/drawing/2014/main" id="{2B48A563-84F4-7E9F-56B6-9487C7B7637B}"/>
              </a:ext>
            </a:extLst>
          </p:cNvPr>
          <p:cNvSpPr/>
          <p:nvPr/>
        </p:nvSpPr>
        <p:spPr>
          <a:xfrm>
            <a:off x="4372612" y="45570"/>
            <a:ext cx="344677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Model Building </a:t>
            </a:r>
          </a:p>
        </p:txBody>
      </p:sp>
    </p:spTree>
    <p:extLst>
      <p:ext uri="{BB962C8B-B14F-4D97-AF65-F5344CB8AC3E}">
        <p14:creationId xmlns:p14="http://schemas.microsoft.com/office/powerpoint/2010/main" val="166129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0F3B37-A2C3-5FB1-EF74-ED76D614AEB7}"/>
              </a:ext>
            </a:extLst>
          </p:cNvPr>
          <p:cNvSpPr/>
          <p:nvPr/>
        </p:nvSpPr>
        <p:spPr>
          <a:xfrm>
            <a:off x="4129414" y="82733"/>
            <a:ext cx="3930628" cy="707886"/>
          </a:xfrm>
          <a:prstGeom prst="rect">
            <a:avLst/>
          </a:prstGeom>
          <a:noFill/>
        </p:spPr>
        <p:txBody>
          <a:bodyPr wrap="none" lIns="91440" tIns="45720" rIns="91440" bIns="45720">
            <a:spAutoFit/>
          </a:bodyPr>
          <a:lstStyle/>
          <a:p>
            <a:pPr algn="ctr"/>
            <a:r>
              <a:rPr lang="en-IN" sz="4000" b="0" cap="none" spc="0" dirty="0">
                <a:ln w="0"/>
                <a:solidFill>
                  <a:schemeClr val="tx1"/>
                </a:solidFill>
                <a:effectLst>
                  <a:outerShdw blurRad="38100" dist="19050" dir="2700000" algn="tl" rotWithShape="0">
                    <a:schemeClr val="dk1">
                      <a:alpha val="40000"/>
                    </a:schemeClr>
                  </a:outerShdw>
                </a:effectLst>
              </a:rPr>
              <a:t>Model Evaluation </a:t>
            </a:r>
          </a:p>
        </p:txBody>
      </p:sp>
      <p:sp>
        <p:nvSpPr>
          <p:cNvPr id="5" name="TextBox 4">
            <a:extLst>
              <a:ext uri="{FF2B5EF4-FFF2-40B4-BE49-F238E27FC236}">
                <a16:creationId xmlns:a16="http://schemas.microsoft.com/office/drawing/2014/main" id="{5515B246-286E-08B9-2E3A-FD9AD956E173}"/>
              </a:ext>
            </a:extLst>
          </p:cNvPr>
          <p:cNvSpPr txBox="1"/>
          <p:nvPr/>
        </p:nvSpPr>
        <p:spPr>
          <a:xfrm>
            <a:off x="190893" y="1416106"/>
            <a:ext cx="6094428" cy="4247317"/>
          </a:xfrm>
          <a:prstGeom prst="rect">
            <a:avLst/>
          </a:prstGeom>
          <a:noFill/>
        </p:spPr>
        <p:txBody>
          <a:bodyPr wrap="square">
            <a:spAutoFit/>
          </a:bodyPr>
          <a:lstStyle/>
          <a:p>
            <a:r>
              <a:rPr lang="en-US" b="1" dirty="0"/>
              <a:t>Metrics Used:</a:t>
            </a:r>
            <a:endParaRPr lang="en-US" dirty="0"/>
          </a:p>
          <a:p>
            <a:pPr>
              <a:buFont typeface="Arial" panose="020B0604020202020204" pitchFamily="34" charset="0"/>
              <a:buChar char="•"/>
            </a:pPr>
            <a:r>
              <a:rPr lang="en-US" b="1" dirty="0"/>
              <a:t>Accuracy:</a:t>
            </a:r>
            <a:r>
              <a:rPr lang="en-US" dirty="0"/>
              <a:t> Proportion of correct predictions, providing a general measure of model performance.</a:t>
            </a:r>
          </a:p>
          <a:p>
            <a:pPr>
              <a:buFont typeface="Arial" panose="020B0604020202020204" pitchFamily="34" charset="0"/>
              <a:buChar char="•"/>
            </a:pPr>
            <a:r>
              <a:rPr lang="en-US" b="1" dirty="0"/>
              <a:t>Precision:</a:t>
            </a:r>
            <a:r>
              <a:rPr lang="en-US" dirty="0"/>
              <a:t> Indicates the model's accuracy for positive predictions, crucial for understanding the correctness of predicted positive cases.</a:t>
            </a:r>
          </a:p>
          <a:p>
            <a:pPr>
              <a:buFont typeface="Arial" panose="020B0604020202020204" pitchFamily="34" charset="0"/>
              <a:buChar char="•"/>
            </a:pPr>
            <a:r>
              <a:rPr lang="en-US" b="1" dirty="0"/>
              <a:t>Recall:</a:t>
            </a:r>
            <a:r>
              <a:rPr lang="en-US" dirty="0"/>
              <a:t> Reflects the model's sensitivity for detecting diabetes cases, important for assessing how well the model identifies true positive cases.</a:t>
            </a:r>
          </a:p>
          <a:p>
            <a:pPr>
              <a:buFont typeface="Arial" panose="020B0604020202020204" pitchFamily="34" charset="0"/>
              <a:buChar char="•"/>
            </a:pPr>
            <a:r>
              <a:rPr lang="en-US" b="1" dirty="0"/>
              <a:t>F1-Score:</a:t>
            </a:r>
            <a:r>
              <a:rPr lang="en-US" dirty="0"/>
              <a:t> Balances precision and recall, providing a single measure that accounts for both false positives and false negatives.</a:t>
            </a:r>
          </a:p>
          <a:p>
            <a:pPr>
              <a:buFont typeface="Arial" panose="020B0604020202020204" pitchFamily="34" charset="0"/>
              <a:buChar char="•"/>
            </a:pPr>
            <a:r>
              <a:rPr lang="en-US" b="1" dirty="0"/>
              <a:t>ROC-AUC:</a:t>
            </a:r>
            <a:r>
              <a:rPr lang="en-US" dirty="0"/>
              <a:t> Measures the model's ability to discriminate between classes across various thresholds, offering a comprehensive view of model performance</a:t>
            </a:r>
          </a:p>
        </p:txBody>
      </p:sp>
      <p:pic>
        <p:nvPicPr>
          <p:cNvPr id="5123" name="Picture 3" descr="Best Evaluation Cartoon Royalty-Free Images, Stock Photos &amp; Pictures |  Shutterstock">
            <a:extLst>
              <a:ext uri="{FF2B5EF4-FFF2-40B4-BE49-F238E27FC236}">
                <a16:creationId xmlns:a16="http://schemas.microsoft.com/office/drawing/2014/main" id="{1B84D114-62F7-D236-3546-0DD134C461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516"/>
          <a:stretch/>
        </p:blipFill>
        <p:spPr bwMode="auto">
          <a:xfrm>
            <a:off x="6094728" y="1416106"/>
            <a:ext cx="5602560" cy="3676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83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4B5EDD-CCEA-F7D6-9AAD-FBE0B0602E53}"/>
              </a:ext>
            </a:extLst>
          </p:cNvPr>
          <p:cNvSpPr/>
          <p:nvPr/>
        </p:nvSpPr>
        <p:spPr>
          <a:xfrm>
            <a:off x="3944518" y="0"/>
            <a:ext cx="4302974"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Logistic Regression </a:t>
            </a:r>
          </a:p>
        </p:txBody>
      </p:sp>
      <p:pic>
        <p:nvPicPr>
          <p:cNvPr id="5" name="Picture 4">
            <a:extLst>
              <a:ext uri="{FF2B5EF4-FFF2-40B4-BE49-F238E27FC236}">
                <a16:creationId xmlns:a16="http://schemas.microsoft.com/office/drawing/2014/main" id="{CBD9C4D4-463F-9067-9F1B-1260733C4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492" y="2019724"/>
            <a:ext cx="3781953" cy="2248214"/>
          </a:xfrm>
          <a:prstGeom prst="rect">
            <a:avLst/>
          </a:prstGeom>
        </p:spPr>
      </p:pic>
      <p:sp>
        <p:nvSpPr>
          <p:cNvPr id="7" name="TextBox 6">
            <a:extLst>
              <a:ext uri="{FF2B5EF4-FFF2-40B4-BE49-F238E27FC236}">
                <a16:creationId xmlns:a16="http://schemas.microsoft.com/office/drawing/2014/main" id="{6B2879F8-E728-8313-F58B-5F7240F70CEA}"/>
              </a:ext>
            </a:extLst>
          </p:cNvPr>
          <p:cNvSpPr txBox="1"/>
          <p:nvPr/>
        </p:nvSpPr>
        <p:spPr>
          <a:xfrm>
            <a:off x="0" y="671691"/>
            <a:ext cx="8305015" cy="6186309"/>
          </a:xfrm>
          <a:prstGeom prst="rect">
            <a:avLst/>
          </a:prstGeom>
          <a:noFill/>
        </p:spPr>
        <p:txBody>
          <a:bodyPr wrap="square">
            <a:spAutoFit/>
          </a:bodyPr>
          <a:lstStyle/>
          <a:p>
            <a:r>
              <a:rPr lang="en-US" b="1" dirty="0"/>
              <a:t>Interpretation of Logistic Regression Coefficients</a:t>
            </a:r>
          </a:p>
          <a:p>
            <a:r>
              <a:rPr lang="en-US" b="1" dirty="0"/>
              <a:t>Key Points:</a:t>
            </a:r>
          </a:p>
          <a:p>
            <a:pPr>
              <a:buFont typeface="Arial" panose="020B0604020202020204" pitchFamily="34" charset="0"/>
              <a:buChar char="•"/>
            </a:pPr>
            <a:r>
              <a:rPr lang="en-US" b="1" dirty="0"/>
              <a:t>Glucose</a:t>
            </a:r>
            <a:r>
              <a:rPr lang="en-US" dirty="0"/>
              <a:t>: 1.069330-Highest positive coefficient, indicating that high glucose levels significantly increase the likelihood of diabetes.</a:t>
            </a:r>
          </a:p>
          <a:p>
            <a:pPr>
              <a:buFont typeface="Arial" panose="020B0604020202020204" pitchFamily="34" charset="0"/>
              <a:buChar char="•"/>
            </a:pPr>
            <a:r>
              <a:rPr lang="en-US" b="1" dirty="0"/>
              <a:t>BMI</a:t>
            </a:r>
            <a:r>
              <a:rPr lang="en-US" dirty="0"/>
              <a:t>: 0.792371-Significant positive impact, suggesting higher BMI is strongly associated with diabetes risk.</a:t>
            </a:r>
          </a:p>
          <a:p>
            <a:pPr>
              <a:buFont typeface="Arial" panose="020B0604020202020204" pitchFamily="34" charset="0"/>
              <a:buChar char="•"/>
            </a:pPr>
            <a:r>
              <a:rPr lang="en-US" b="1" dirty="0"/>
              <a:t>Age</a:t>
            </a:r>
            <a:r>
              <a:rPr lang="en-US" dirty="0"/>
              <a:t>: 0.430362-Notable positive impact, implying older age increases the risk of diabetes.</a:t>
            </a:r>
          </a:p>
          <a:p>
            <a:pPr>
              <a:buFont typeface="Arial" panose="020B0604020202020204" pitchFamily="34" charset="0"/>
              <a:buChar char="•"/>
            </a:pPr>
            <a:r>
              <a:rPr lang="en-US" b="1" dirty="0"/>
              <a:t>Diabetes Pedigree Function</a:t>
            </a:r>
            <a:r>
              <a:rPr lang="en-US" dirty="0"/>
              <a:t>: 0.227094-Moderate positive impact, indicating a genetic predisposition to diabetes.</a:t>
            </a:r>
          </a:p>
          <a:p>
            <a:pPr>
              <a:buFont typeface="Arial" panose="020B0604020202020204" pitchFamily="34" charset="0"/>
              <a:buChar char="•"/>
            </a:pPr>
            <a:r>
              <a:rPr lang="en-US" b="1" dirty="0"/>
              <a:t>Pregnancies</a:t>
            </a:r>
            <a:r>
              <a:rPr lang="en-US" dirty="0"/>
              <a:t>: 0.216242-Slight positive impact, suggesting more pregnancies might increase diabetes risk.</a:t>
            </a:r>
          </a:p>
          <a:p>
            <a:pPr>
              <a:buFont typeface="Arial" panose="020B0604020202020204" pitchFamily="34" charset="0"/>
              <a:buChar char="•"/>
            </a:pPr>
            <a:r>
              <a:rPr lang="en-US" b="1" dirty="0"/>
              <a:t>Skin Thickness</a:t>
            </a:r>
            <a:r>
              <a:rPr lang="en-US" dirty="0"/>
              <a:t>: 0.047203-Minimal positive impact on diabetes risk.</a:t>
            </a:r>
          </a:p>
          <a:p>
            <a:pPr>
              <a:buFont typeface="Arial" panose="020B0604020202020204" pitchFamily="34" charset="0"/>
              <a:buChar char="•"/>
            </a:pPr>
            <a:r>
              <a:rPr lang="en-US" b="1" dirty="0"/>
              <a:t>Insulin</a:t>
            </a:r>
            <a:r>
              <a:rPr lang="en-US" dirty="0"/>
              <a:t>: -0.198998-Slight negative impact, implying lower insulin levels might decrease the risk of diabetes.</a:t>
            </a:r>
          </a:p>
          <a:p>
            <a:pPr>
              <a:buFont typeface="Arial" panose="020B0604020202020204" pitchFamily="34" charset="0"/>
              <a:buChar char="•"/>
            </a:pPr>
            <a:r>
              <a:rPr lang="en-US" b="1" dirty="0"/>
              <a:t>Blood Pressure</a:t>
            </a:r>
            <a:r>
              <a:rPr lang="en-US" dirty="0"/>
              <a:t>: -0.258676-Negative impact, indicating lower blood pressure might decrease the risk of diabetes.</a:t>
            </a:r>
          </a:p>
          <a:p>
            <a:r>
              <a:rPr lang="en-US" b="1" dirty="0"/>
              <a:t>Summary</a:t>
            </a:r>
            <a:r>
              <a:rPr lang="en-US" dirty="0"/>
              <a:t>:</a:t>
            </a:r>
          </a:p>
          <a:p>
            <a:r>
              <a:rPr lang="en-US" b="1" dirty="0"/>
              <a:t>Glucose</a:t>
            </a:r>
            <a:r>
              <a:rPr lang="en-US" dirty="0"/>
              <a:t> and </a:t>
            </a:r>
            <a:r>
              <a:rPr lang="en-US" b="1" dirty="0"/>
              <a:t>BMI</a:t>
            </a:r>
            <a:r>
              <a:rPr lang="en-US" dirty="0"/>
              <a:t> are the most critical factors in predicting diabetes.</a:t>
            </a:r>
          </a:p>
          <a:p>
            <a:r>
              <a:rPr lang="en-US" b="1" dirty="0"/>
              <a:t>Age</a:t>
            </a:r>
            <a:r>
              <a:rPr lang="en-US" dirty="0"/>
              <a:t> and </a:t>
            </a:r>
            <a:r>
              <a:rPr lang="en-US" b="1" dirty="0"/>
              <a:t>Diabetes Pedigree Function</a:t>
            </a:r>
            <a:r>
              <a:rPr lang="en-US" dirty="0"/>
              <a:t> also play significant roles.</a:t>
            </a:r>
          </a:p>
          <a:p>
            <a:r>
              <a:rPr lang="en-US" b="1" dirty="0"/>
              <a:t>Pregnancies</a:t>
            </a:r>
            <a:r>
              <a:rPr lang="en-US" dirty="0"/>
              <a:t>, </a:t>
            </a:r>
            <a:r>
              <a:rPr lang="en-US" b="1" dirty="0"/>
              <a:t>Skin Thickness</a:t>
            </a:r>
            <a:r>
              <a:rPr lang="en-US" dirty="0"/>
              <a:t>, </a:t>
            </a:r>
            <a:r>
              <a:rPr lang="en-US" b="1" dirty="0"/>
              <a:t>Insulin</a:t>
            </a:r>
            <a:r>
              <a:rPr lang="en-US" dirty="0"/>
              <a:t>, and </a:t>
            </a:r>
            <a:r>
              <a:rPr lang="en-US" b="1" dirty="0"/>
              <a:t>Blood Pressure</a:t>
            </a:r>
            <a:r>
              <a:rPr lang="en-US" dirty="0"/>
              <a:t> have varying degrees of influence.</a:t>
            </a:r>
          </a:p>
        </p:txBody>
      </p:sp>
    </p:spTree>
    <p:extLst>
      <p:ext uri="{BB962C8B-B14F-4D97-AF65-F5344CB8AC3E}">
        <p14:creationId xmlns:p14="http://schemas.microsoft.com/office/powerpoint/2010/main" val="428146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362C39-9D87-51E1-F9FD-73F9A6C30973}"/>
              </a:ext>
            </a:extLst>
          </p:cNvPr>
          <p:cNvSpPr/>
          <p:nvPr/>
        </p:nvSpPr>
        <p:spPr>
          <a:xfrm>
            <a:off x="3944518" y="0"/>
            <a:ext cx="4302974"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rPr>
              <a:t>Logistic Regression </a:t>
            </a:r>
          </a:p>
        </p:txBody>
      </p:sp>
      <p:pic>
        <p:nvPicPr>
          <p:cNvPr id="4" name="Picture 3">
            <a:extLst>
              <a:ext uri="{FF2B5EF4-FFF2-40B4-BE49-F238E27FC236}">
                <a16:creationId xmlns:a16="http://schemas.microsoft.com/office/drawing/2014/main" id="{3583D5BE-A3EA-12F6-84AB-399F890F2455}"/>
              </a:ext>
            </a:extLst>
          </p:cNvPr>
          <p:cNvPicPr>
            <a:picLocks noChangeAspect="1"/>
          </p:cNvPicPr>
          <p:nvPr/>
        </p:nvPicPr>
        <p:blipFill rotWithShape="1">
          <a:blip r:embed="rId2">
            <a:extLst>
              <a:ext uri="{28A0092B-C50C-407E-A947-70E740481C1C}">
                <a14:useLocalDpi xmlns:a14="http://schemas.microsoft.com/office/drawing/2010/main" val="0"/>
              </a:ext>
            </a:extLst>
          </a:blip>
          <a:srcRect l="1146" r="1380" b="1309"/>
          <a:stretch/>
        </p:blipFill>
        <p:spPr>
          <a:xfrm>
            <a:off x="5826036" y="604855"/>
            <a:ext cx="5740654" cy="3693767"/>
          </a:xfrm>
          <a:prstGeom prst="rect">
            <a:avLst/>
          </a:prstGeom>
        </p:spPr>
      </p:pic>
      <p:sp>
        <p:nvSpPr>
          <p:cNvPr id="5" name="Rectangle 1">
            <a:extLst>
              <a:ext uri="{FF2B5EF4-FFF2-40B4-BE49-F238E27FC236}">
                <a16:creationId xmlns:a16="http://schemas.microsoft.com/office/drawing/2014/main" id="{01AD4DA3-5EEC-E36C-6E60-8BDA224CE2D3}"/>
              </a:ext>
            </a:extLst>
          </p:cNvPr>
          <p:cNvSpPr>
            <a:spLocks noChangeArrowheads="1"/>
          </p:cNvSpPr>
          <p:nvPr/>
        </p:nvSpPr>
        <p:spPr bwMode="auto">
          <a:xfrm>
            <a:off x="0" y="604856"/>
            <a:ext cx="552410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 and Impact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Glucose</a:t>
            </a:r>
            <a:r>
              <a:rPr kumimoji="0" lang="en-US" altLang="en-US" sz="1800" b="0" i="0" u="none" strike="noStrike" cap="none" normalizeH="0" baseline="0" dirty="0">
                <a:ln>
                  <a:noFill/>
                </a:ln>
                <a:solidFill>
                  <a:schemeClr val="tx1"/>
                </a:solidFill>
                <a:effectLst/>
                <a:latin typeface="Arial" panose="020B0604020202020204" pitchFamily="34" charset="0"/>
              </a:rPr>
              <a:t>: Strong positive correlation with diabetes.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BMI</a:t>
            </a:r>
            <a:r>
              <a:rPr kumimoji="0" lang="en-US" altLang="en-US" sz="1800" b="0" i="0" u="none" strike="noStrike" cap="none" normalizeH="0" baseline="0" dirty="0">
                <a:ln>
                  <a:noFill/>
                </a:ln>
                <a:solidFill>
                  <a:schemeClr val="tx1"/>
                </a:solidFill>
                <a:effectLst/>
                <a:latin typeface="Arial" panose="020B0604020202020204" pitchFamily="34" charset="0"/>
              </a:rPr>
              <a:t>: Also positively correlated, showing that higher BMI increases diabetes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Age</a:t>
            </a:r>
            <a:r>
              <a:rPr kumimoji="0" lang="en-US" altLang="en-US" sz="1800" b="0" i="0" u="none" strike="noStrike" cap="none" normalizeH="0" baseline="0" dirty="0">
                <a:ln>
                  <a:noFill/>
                </a:ln>
                <a:solidFill>
                  <a:schemeClr val="tx1"/>
                </a:solidFill>
                <a:effectLst/>
                <a:latin typeface="Arial" panose="020B0604020202020204" pitchFamily="34" charset="0"/>
              </a:rPr>
              <a:t>: Indicates that older age correlates to higher diabetes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Genetic Influence</a:t>
            </a:r>
            <a:r>
              <a:rPr kumimoji="0" lang="en-US" altLang="en-US" sz="1800" b="0" i="0" u="none" strike="noStrike" cap="none" normalizeH="0" baseline="0" dirty="0">
                <a:ln>
                  <a:noFill/>
                </a:ln>
                <a:solidFill>
                  <a:schemeClr val="tx1"/>
                </a:solidFill>
                <a:effectLst/>
                <a:latin typeface="Arial" panose="020B0604020202020204" pitchFamily="34" charset="0"/>
              </a:rPr>
              <a:t>: Diabetes Pedigree Function shows a moderate effect.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Other Features</a:t>
            </a:r>
            <a:r>
              <a:rPr kumimoji="0" lang="en-US" altLang="en-US" sz="1800" b="0" i="0" u="none" strike="noStrike" cap="none" normalizeH="0" baseline="0" dirty="0">
                <a:ln>
                  <a:noFill/>
                </a:ln>
                <a:solidFill>
                  <a:schemeClr val="tx1"/>
                </a:solidFill>
                <a:effectLst/>
                <a:latin typeface="Arial" panose="020B0604020202020204" pitchFamily="34" charset="0"/>
              </a:rPr>
              <a:t>: Pregnancy count has a slight positive effect, while insulin and blood pressure have a small negative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rPr>
              <a:t>: Logistic Regression provides transparent insights, reinforcing glucose and BMI as primary predictors. </a:t>
            </a:r>
          </a:p>
        </p:txBody>
      </p:sp>
      <p:sp>
        <p:nvSpPr>
          <p:cNvPr id="7" name="TextBox 6">
            <a:extLst>
              <a:ext uri="{FF2B5EF4-FFF2-40B4-BE49-F238E27FC236}">
                <a16:creationId xmlns:a16="http://schemas.microsoft.com/office/drawing/2014/main" id="{0BF2C3D0-A18B-DDB7-36FD-282189056EA2}"/>
              </a:ext>
            </a:extLst>
          </p:cNvPr>
          <p:cNvSpPr txBox="1"/>
          <p:nvPr/>
        </p:nvSpPr>
        <p:spPr>
          <a:xfrm>
            <a:off x="0" y="4894809"/>
            <a:ext cx="11373440" cy="1754326"/>
          </a:xfrm>
          <a:prstGeom prst="rect">
            <a:avLst/>
          </a:prstGeom>
          <a:noFill/>
        </p:spPr>
        <p:txBody>
          <a:bodyPr wrap="square">
            <a:spAutoFit/>
          </a:bodyPr>
          <a:lstStyle/>
          <a:p>
            <a:r>
              <a:rPr lang="en-US" b="1" dirty="0"/>
              <a:t>Performance Metrics for Logistic Regression</a:t>
            </a:r>
          </a:p>
          <a:p>
            <a:r>
              <a:rPr lang="en-US" b="1" dirty="0"/>
              <a:t>Key Metrics</a:t>
            </a:r>
            <a:r>
              <a:rPr lang="en-US" dirty="0"/>
              <a:t>:</a:t>
            </a:r>
          </a:p>
          <a:p>
            <a:pPr marL="742950" lvl="1" indent="-285750">
              <a:buFont typeface="Arial" panose="020B0604020202020204" pitchFamily="34" charset="0"/>
              <a:buChar char="•"/>
            </a:pPr>
            <a:r>
              <a:rPr lang="en-US" b="1" dirty="0"/>
              <a:t>Accuracy</a:t>
            </a:r>
            <a:r>
              <a:rPr lang="en-US" dirty="0"/>
              <a:t>: Around 73-75% across runs.</a:t>
            </a:r>
          </a:p>
          <a:p>
            <a:pPr marL="742950" lvl="1" indent="-285750">
              <a:buFont typeface="Arial" panose="020B0604020202020204" pitchFamily="34" charset="0"/>
              <a:buChar char="•"/>
            </a:pPr>
            <a:r>
              <a:rPr lang="en-US" b="1" dirty="0"/>
              <a:t>Precision, Recall, F1-Score</a:t>
            </a:r>
            <a:r>
              <a:rPr lang="en-US" dirty="0"/>
              <a:t>: Balanced performance in identifying both diabetic and non-diabetic cases.</a:t>
            </a:r>
          </a:p>
          <a:p>
            <a:pPr marL="742950" lvl="1" indent="-285750">
              <a:buFont typeface="Arial" panose="020B0604020202020204" pitchFamily="34" charset="0"/>
              <a:buChar char="•"/>
            </a:pPr>
            <a:r>
              <a:rPr lang="en-US" b="1" dirty="0"/>
              <a:t>ROC-AUC</a:t>
            </a:r>
            <a:r>
              <a:rPr lang="en-US" dirty="0"/>
              <a:t>: Scores around 0.70-0.74, indicating moderate predictive ability.</a:t>
            </a:r>
          </a:p>
          <a:p>
            <a:r>
              <a:rPr lang="en-US" b="1" dirty="0"/>
              <a:t>Conclusion</a:t>
            </a:r>
            <a:r>
              <a:rPr lang="en-US" dirty="0"/>
              <a:t>: The model is balanced but could be improved with fine-tuning for higher accuracy.</a:t>
            </a:r>
          </a:p>
        </p:txBody>
      </p:sp>
      <p:pic>
        <p:nvPicPr>
          <p:cNvPr id="9" name="Picture 8">
            <a:extLst>
              <a:ext uri="{FF2B5EF4-FFF2-40B4-BE49-F238E27FC236}">
                <a16:creationId xmlns:a16="http://schemas.microsoft.com/office/drawing/2014/main" id="{439F053F-06EB-BBF0-BFD1-CF41BAF76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739" y="4444690"/>
            <a:ext cx="1971950" cy="1219370"/>
          </a:xfrm>
          <a:prstGeom prst="rect">
            <a:avLst/>
          </a:prstGeom>
        </p:spPr>
      </p:pic>
    </p:spTree>
    <p:extLst>
      <p:ext uri="{BB962C8B-B14F-4D97-AF65-F5344CB8AC3E}">
        <p14:creationId xmlns:p14="http://schemas.microsoft.com/office/powerpoint/2010/main" val="2553071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2706</Words>
  <Application>Microsoft Office PowerPoint</Application>
  <PresentationFormat>Widescreen</PresentationFormat>
  <Paragraphs>202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Himaswetha Ramachandra</dc:creator>
  <cp:lastModifiedBy>Avijit Biswas</cp:lastModifiedBy>
  <cp:revision>6</cp:revision>
  <dcterms:created xsi:type="dcterms:W3CDTF">2024-11-10T18:22:18Z</dcterms:created>
  <dcterms:modified xsi:type="dcterms:W3CDTF">2024-11-11T05:03:18Z</dcterms:modified>
</cp:coreProperties>
</file>