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1"/>
  </p:notesMasterIdLst>
  <p:handoutMasterIdLst>
    <p:handoutMasterId r:id="rId32"/>
  </p:handoutMasterIdLst>
  <p:sldIdLst>
    <p:sldId id="388" r:id="rId2"/>
    <p:sldId id="390" r:id="rId3"/>
    <p:sldId id="391" r:id="rId4"/>
    <p:sldId id="392" r:id="rId5"/>
    <p:sldId id="393" r:id="rId6"/>
    <p:sldId id="397" r:id="rId7"/>
    <p:sldId id="414" r:id="rId8"/>
    <p:sldId id="415" r:id="rId9"/>
    <p:sldId id="394" r:id="rId10"/>
    <p:sldId id="395" r:id="rId11"/>
    <p:sldId id="396" r:id="rId12"/>
    <p:sldId id="399" r:id="rId13"/>
    <p:sldId id="400" r:id="rId14"/>
    <p:sldId id="402" r:id="rId15"/>
    <p:sldId id="403" r:id="rId16"/>
    <p:sldId id="405" r:id="rId17"/>
    <p:sldId id="406" r:id="rId18"/>
    <p:sldId id="418" r:id="rId19"/>
    <p:sldId id="409" r:id="rId20"/>
    <p:sldId id="419" r:id="rId21"/>
    <p:sldId id="410" r:id="rId22"/>
    <p:sldId id="411" r:id="rId23"/>
    <p:sldId id="401" r:id="rId24"/>
    <p:sldId id="407" r:id="rId25"/>
    <p:sldId id="408" r:id="rId26"/>
    <p:sldId id="412" r:id="rId27"/>
    <p:sldId id="413" r:id="rId28"/>
    <p:sldId id="416" r:id="rId29"/>
    <p:sldId id="417" r:id="rId30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4461" autoAdjust="0"/>
  </p:normalViewPr>
  <p:slideViewPr>
    <p:cSldViewPr snapToGrid="0">
      <p:cViewPr varScale="1">
        <p:scale>
          <a:sx n="147" d="100"/>
          <a:sy n="147" d="100"/>
        </p:scale>
        <p:origin x="624" y="19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94F4B-DBDD-4BF7-B613-78EDB047F2F9}" type="datetimeFigureOut">
              <a:rPr lang="en-US" smtClean="0"/>
              <a:pPr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AD7E-7F9D-4576-9772-0B1B702F1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7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289B-64AB-40F4-866F-7386DC470D15}" type="datetimeFigureOut">
              <a:rPr lang="en-US" smtClean="0"/>
              <a:pPr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8DE6F-CB63-4507-A312-B89798DB40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3211116"/>
            <a:ext cx="9144000" cy="19323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903840" y="5088568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240" y="5088568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9440" y="5088568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550556"/>
            <a:ext cx="2209800" cy="607441"/>
            <a:chOff x="76200" y="2209800"/>
            <a:chExt cx="2209800" cy="809923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38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3486150"/>
            <a:ext cx="8458200" cy="120015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Topic name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78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245444" y="116706"/>
            <a:ext cx="6537960" cy="5829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spc="225" baseline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name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20" y="754380"/>
            <a:ext cx="8503920" cy="4114800"/>
          </a:xfrm>
          <a:prstGeom prst="rect">
            <a:avLst/>
          </a:prstGeom>
        </p:spPr>
        <p:txBody>
          <a:bodyPr lIns="0" rIns="0"/>
          <a:lstStyle>
            <a:lvl1pPr marL="255985" marR="0" indent="-255985" algn="just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85801"/>
            <a:ext cx="7010400" cy="34289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1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ijitbasu19811891/Sem4_project_sample_runs/tree/master/Recording_of_sample_run_demo/sample_run1" TargetMode="External"/><Relationship Id="rId2" Type="http://schemas.openxmlformats.org/officeDocument/2006/relationships/hyperlink" Target="https://github.com/avijitbasu19811891/Sem4_proje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ijitbasu19811891/Sem4_project_sample_runs/tree/master/Recording_of_sample_run_demo/sample_run1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42900" y="3396127"/>
            <a:ext cx="8458200" cy="771835"/>
          </a:xfrm>
        </p:spPr>
        <p:txBody>
          <a:bodyPr/>
          <a:lstStyle/>
          <a:p>
            <a:r>
              <a:rPr lang="en-US" sz="2400" dirty="0"/>
              <a:t>Health Monitoring of VMs using Analytics</a:t>
            </a:r>
          </a:p>
          <a:p>
            <a:r>
              <a:rPr lang="en-US" sz="2400" dirty="0"/>
              <a:t>           </a:t>
            </a:r>
            <a:endParaRPr lang="en-IN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42240-29D9-664E-9ACA-A28BF0E20D03}"/>
              </a:ext>
            </a:extLst>
          </p:cNvPr>
          <p:cNvSpPr/>
          <p:nvPr/>
        </p:nvSpPr>
        <p:spPr>
          <a:xfrm>
            <a:off x="563525" y="4290036"/>
            <a:ext cx="3125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Avijit Basu</a:t>
            </a:r>
          </a:p>
          <a:p>
            <a:r>
              <a:rPr lang="en-US" dirty="0"/>
              <a:t>2017HT12184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5FB757-E4CF-4548-A279-6CE9EC8E78B9}"/>
              </a:ext>
            </a:extLst>
          </p:cNvPr>
          <p:cNvSpPr/>
          <p:nvPr/>
        </p:nvSpPr>
        <p:spPr>
          <a:xfrm>
            <a:off x="4572000" y="42049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ZG628T Dissertation </a:t>
            </a:r>
          </a:p>
          <a:p>
            <a:r>
              <a:rPr lang="en-US" dirty="0"/>
              <a:t>Second </a:t>
            </a:r>
            <a:r>
              <a:rPr lang="en-US" dirty="0" err="1"/>
              <a:t>Sem</a:t>
            </a:r>
            <a:r>
              <a:rPr lang="en-US" dirty="0"/>
              <a:t> 2018-19 (</a:t>
            </a:r>
            <a:r>
              <a:rPr lang="en-US"/>
              <a:t>Jan –April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7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5EE173-6ECB-A140-86B5-7861973675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Over view of Algorithm</a:t>
            </a:r>
            <a:endParaRPr lang="en-IN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625B-388D-1C44-B6F0-24D8C6FE0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754380"/>
            <a:ext cx="8503920" cy="1287071"/>
          </a:xfrm>
        </p:spPr>
        <p:txBody>
          <a:bodyPr/>
          <a:lstStyle/>
          <a:p>
            <a:r>
              <a:rPr lang="en-US" dirty="0"/>
              <a:t>This algorithm relies on Neural Network for training and Genetic algorithm for evolving a population of neural networks and choosing the fittest.</a:t>
            </a:r>
            <a:endParaRPr lang="en-I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47E93-CD29-3849-8917-CF74216C6A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559000"/>
            <a:ext cx="7099300" cy="308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506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3F7F24-2DBF-8049-897A-31C2B696E3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External Links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8D5410-2721-C347-B154-53A07F166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15638"/>
              </p:ext>
            </p:extLst>
          </p:nvPr>
        </p:nvGraphicFramePr>
        <p:xfrm>
          <a:off x="245444" y="1046088"/>
          <a:ext cx="6035040" cy="1262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9510">
                  <a:extLst>
                    <a:ext uri="{9D8B030D-6E8A-4147-A177-3AD203B41FA5}">
                      <a16:colId xmlns:a16="http://schemas.microsoft.com/office/drawing/2014/main" val="1016631433"/>
                    </a:ext>
                  </a:extLst>
                </a:gridCol>
                <a:gridCol w="2643505">
                  <a:extLst>
                    <a:ext uri="{9D8B030D-6E8A-4147-A177-3AD203B41FA5}">
                      <a16:colId xmlns:a16="http://schemas.microsoft.com/office/drawing/2014/main" val="131856123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3639696574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 Plan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54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11/01/2019- 01/02/2019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Evaluation of the model and algorithm of the software.</a:t>
                      </a:r>
                      <a:endParaRPr lang="en-IN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This includes determine what ML techniques to be used.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Completed, Finalized to use Neural networks.</a:t>
                      </a:r>
                      <a:endParaRPr lang="en-IN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Augment genetic algorithm to tune hyper parameters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0193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02/02/2019- 15/02/2019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Design of finer and lower level details.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Completed: Algorithm has been stated.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16/02/2019- 10/03/2019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Implementation of code and attempt to refine the algorithm to improve accuracy.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Completed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220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11/03/2019- 31/03/2019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Testing, Final Report Submit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Completed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6256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2F9D94-9D7B-5A4F-9261-DFD0750F7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42190"/>
              </p:ext>
            </p:extLst>
          </p:nvPr>
        </p:nvGraphicFramePr>
        <p:xfrm>
          <a:off x="496904" y="3242744"/>
          <a:ext cx="7381822" cy="1563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0911">
                  <a:extLst>
                    <a:ext uri="{9D8B030D-6E8A-4147-A177-3AD203B41FA5}">
                      <a16:colId xmlns:a16="http://schemas.microsoft.com/office/drawing/2014/main" val="2763240451"/>
                    </a:ext>
                  </a:extLst>
                </a:gridCol>
                <a:gridCol w="3690911">
                  <a:extLst>
                    <a:ext uri="{9D8B030D-6E8A-4147-A177-3AD203B41FA5}">
                      <a16:colId xmlns:a16="http://schemas.microsoft.com/office/drawing/2014/main" val="2988121709"/>
                    </a:ext>
                  </a:extLst>
                </a:gridCol>
              </a:tblGrid>
              <a:tr h="1953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Links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Content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6392651"/>
                  </a:ext>
                </a:extLst>
              </a:tr>
              <a:tr h="586189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000" u="sng" dirty="0">
                          <a:effectLst/>
                          <a:hlinkClick r:id="rId2"/>
                        </a:rPr>
                        <a:t>https://github.com/avijitbasu19811891/Sem4_project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Code Checkin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863624"/>
                  </a:ext>
                </a:extLst>
              </a:tr>
              <a:tr h="7815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u="sng" dirty="0">
                          <a:effectLst/>
                          <a:hlinkClick r:id="rId3"/>
                        </a:rPr>
                        <a:t>https://github.com/avijitbasu19811891/Sem4_project_sample_runs/tree/master/Recording_of_sample_run_demo/sample_run1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Snippet of sample run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761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34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509E4A-2B98-6947-8FE2-9004827BBF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Sample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EBB3-A488-4E40-B4A4-6BA1D02A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 had a set of around 1.6 Lakh tuples.</a:t>
            </a:r>
            <a:endParaRPr lang="en-IN" dirty="0"/>
          </a:p>
          <a:p>
            <a:r>
              <a:rPr lang="en-US" dirty="0"/>
              <a:t>Each tuple has 10 parameters (describing a set of different parameters monitored at any instance for a VM) and tuple has what class the load of the VM host reached in some time.</a:t>
            </a:r>
            <a:endParaRPr lang="en-IN" dirty="0"/>
          </a:p>
          <a:p>
            <a:r>
              <a:rPr lang="en-US" dirty="0"/>
              <a:t>The class is a multilevel of 10 values 0 to 9.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2A3E9C-AA22-C149-A19E-2BBE3E3C3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55323"/>
              </p:ext>
            </p:extLst>
          </p:nvPr>
        </p:nvGraphicFramePr>
        <p:xfrm>
          <a:off x="637952" y="2571750"/>
          <a:ext cx="6453964" cy="1702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6982">
                  <a:extLst>
                    <a:ext uri="{9D8B030D-6E8A-4147-A177-3AD203B41FA5}">
                      <a16:colId xmlns:a16="http://schemas.microsoft.com/office/drawing/2014/main" val="3448810996"/>
                    </a:ext>
                  </a:extLst>
                </a:gridCol>
                <a:gridCol w="3226982">
                  <a:extLst>
                    <a:ext uri="{9D8B030D-6E8A-4147-A177-3AD203B41FA5}">
                      <a16:colId xmlns:a16="http://schemas.microsoft.com/office/drawing/2014/main" val="3995890364"/>
                    </a:ext>
                  </a:extLst>
                </a:gridCol>
              </a:tblGrid>
              <a:tr h="3049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Class number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Resource utilisation (formula)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70364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1(very cold)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0-20%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176743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2(cold)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20-40%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988800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3(warm)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40-60%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9175759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4(hot)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60-80%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274580"/>
                  </a:ext>
                </a:extLst>
              </a:tr>
              <a:tr h="2795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5(very hot)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80-100%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547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56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AF6D8C-C4D9-E049-BF83-6CFE4AF1D5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Characteristics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48B86-D852-8B4B-B5ED-0C492DF3F5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0900"/>
            <a:ext cx="8187070" cy="4061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08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F17519-4B99-4B42-9E93-098A30F4A7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BFEE2D-BB73-D544-9190-9C4073439E18}"/>
              </a:ext>
            </a:extLst>
          </p:cNvPr>
          <p:cNvSpPr/>
          <p:nvPr/>
        </p:nvSpPr>
        <p:spPr>
          <a:xfrm>
            <a:off x="245444" y="699636"/>
            <a:ext cx="82614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marR="548640" algn="ctr">
              <a:spcBef>
                <a:spcPts val="1800"/>
              </a:spcBef>
              <a:spcAft>
                <a:spcPts val="1800"/>
              </a:spcAft>
            </a:pPr>
            <a:r>
              <a:rPr lang="en-US" i="1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Software has 2 modules: Training Module and Analyzer Module.</a:t>
            </a:r>
            <a:endParaRPr lang="en-IN" i="1" dirty="0">
              <a:solidFill>
                <a:srgbClr val="4472C4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8640" marR="548640" algn="ctr">
              <a:spcBef>
                <a:spcPts val="1800"/>
              </a:spcBef>
              <a:spcAft>
                <a:spcPts val="1800"/>
              </a:spcAft>
            </a:pPr>
            <a:r>
              <a:rPr lang="en-US" i="1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Training Module will be responsible to create a population of NN, train and evolve the population through generations. Finally after some generations choose the most fittest, save the model and weight in some file.</a:t>
            </a:r>
            <a:endParaRPr lang="en-IN" i="1" dirty="0">
              <a:solidFill>
                <a:srgbClr val="4472C4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8640" marR="548640" algn="ctr">
              <a:spcBef>
                <a:spcPts val="1800"/>
              </a:spcBef>
              <a:spcAft>
                <a:spcPts val="1800"/>
              </a:spcAft>
            </a:pPr>
            <a:r>
              <a:rPr lang="en-US" i="1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Analyzer Module will read the file saved earlier launch the NN.</a:t>
            </a:r>
            <a:endParaRPr lang="en-IN" i="1" dirty="0">
              <a:solidFill>
                <a:srgbClr val="4472C4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8640" marR="548640" algn="ctr">
              <a:spcBef>
                <a:spcPts val="1800"/>
              </a:spcBef>
              <a:spcAft>
                <a:spcPts val="1800"/>
              </a:spcAft>
            </a:pPr>
            <a:r>
              <a:rPr lang="en-US" i="1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Then periodically read the Monitored data and provide prediction of estimated load.</a:t>
            </a:r>
            <a:endParaRPr lang="en-IN" i="1" dirty="0">
              <a:solidFill>
                <a:srgbClr val="4472C4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8640" marR="548640" algn="ctr">
              <a:spcBef>
                <a:spcPts val="1800"/>
              </a:spcBef>
              <a:spcAft>
                <a:spcPts val="1800"/>
              </a:spcAft>
            </a:pPr>
            <a:r>
              <a:rPr lang="en-US" i="1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 time being We are updating the report to a file. </a:t>
            </a:r>
            <a:endParaRPr lang="en-IN" i="1" dirty="0">
              <a:solidFill>
                <a:srgbClr val="4472C4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88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DFE5F9-0F19-2249-B3AC-C82A42C7BE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Generate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AA2F-93FE-804B-9A8F-A69EA974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754380"/>
            <a:ext cx="8503920" cy="2339694"/>
          </a:xfrm>
        </p:spPr>
        <p:txBody>
          <a:bodyPr/>
          <a:lstStyle/>
          <a:p>
            <a:r>
              <a:rPr lang="en-US" dirty="0"/>
              <a:t>We create a population of 25 NN and train and evolve(choose fittest into next generation, breed next generation from fittest) and train recursively.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This Phase involves both genetics as well as neural network training and testing for accuracy.</a:t>
            </a:r>
            <a:endParaRPr lang="en-IN" dirty="0"/>
          </a:p>
          <a:p>
            <a:r>
              <a:rPr lang="en-US" dirty="0"/>
              <a:t> generate </a:t>
            </a:r>
            <a:r>
              <a:rPr lang="en-US" dirty="0" err="1"/>
              <a:t>Keras</a:t>
            </a:r>
            <a:r>
              <a:rPr lang="en-US" dirty="0"/>
              <a:t> model for each NN in population. </a:t>
            </a:r>
          </a:p>
          <a:p>
            <a:r>
              <a:rPr lang="en-US" dirty="0"/>
              <a:t>Train and test the NN for prediction accuracy</a:t>
            </a:r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C91F7-B542-8E40-8347-EAC51C324990}"/>
              </a:ext>
            </a:extLst>
          </p:cNvPr>
          <p:cNvSpPr/>
          <p:nvPr/>
        </p:nvSpPr>
        <p:spPr>
          <a:xfrm>
            <a:off x="274320" y="3425264"/>
            <a:ext cx="8348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 example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NeuralNetwork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 the population:</a:t>
            </a:r>
          </a:p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{'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nb_layers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2,     &lt;&lt;&lt;&lt;&lt; Number of hidden layers&gt;&gt;&gt;</a:t>
            </a:r>
          </a:p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'activation': '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selu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’, &lt;&lt; Act functions of hidden layer &gt;&gt;</a:t>
            </a:r>
          </a:p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'optimizer': '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adagrad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’,</a:t>
            </a:r>
          </a:p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nb_neurons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256}. &lt;&lt;&lt; Each hidden layer has 256 neurons &gt;&gt;</a:t>
            </a:r>
          </a:p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0.0.    &lt;&lt;&lt; Every NN starts with 0 accuracy, training and evolution improves&gt;&gt;</a:t>
            </a:r>
            <a:endParaRPr lang="en-IN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8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ACFB2E-2C34-324B-82DA-6DA3324665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Module for 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48397-2396-F646-97C9-23D44BF886F2}"/>
              </a:ext>
            </a:extLst>
          </p:cNvPr>
          <p:cNvSpPr/>
          <p:nvPr/>
        </p:nvSpPr>
        <p:spPr>
          <a:xfrm>
            <a:off x="404037" y="867870"/>
            <a:ext cx="77298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NN is implemented as </a:t>
            </a:r>
            <a:r>
              <a:rPr lang="en-US" sz="1200" i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keras</a:t>
            </a: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model.</a:t>
            </a:r>
          </a:p>
          <a:p>
            <a:b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Then the model is trained and then tested for accuracy on test data</a:t>
            </a:r>
            <a:b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 will return the accuracy of this NN</a:t>
            </a:r>
            <a:b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Logic of create of </a:t>
            </a:r>
            <a:r>
              <a:rPr lang="en-US" sz="1200" i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Keras</a:t>
            </a: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1. Get following parameters from NN</a:t>
            </a:r>
            <a:b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activation, </a:t>
            </a:r>
            <a:r>
              <a:rPr lang="en-US" sz="1200" i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</a:t>
            </a: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 layers, </a:t>
            </a:r>
            <a:r>
              <a:rPr lang="en-US" sz="1200" i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</a:t>
            </a: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 neurons per layer,</a:t>
            </a:r>
            <a:b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optimizer</a:t>
            </a:r>
            <a:b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2. launch a </a:t>
            </a:r>
            <a:r>
              <a:rPr lang="en-US" sz="1200" i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keras</a:t>
            </a: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Sequential model, as per dimension of input data</a:t>
            </a:r>
            <a:b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Add layers(as specified in </a:t>
            </a:r>
            <a:r>
              <a:rPr lang="en-US" sz="1200" i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</a:t>
            </a: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 layer </a:t>
            </a:r>
            <a:r>
              <a:rPr lang="en-US" sz="1200" i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params</a:t>
            </a: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 NN)</a:t>
            </a:r>
            <a:b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specify activation function.</a:t>
            </a:r>
            <a:b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3. This is for multi label </a:t>
            </a:r>
            <a:r>
              <a:rPr lang="en-US" sz="1200" i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Keras</a:t>
            </a: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O/p of model, should provide an idea of</a:t>
            </a:r>
            <a:b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possible class for this dataset.</a:t>
            </a:r>
            <a:b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Class in our example is a label 0 to 9, indicating how much loaded</a:t>
            </a:r>
            <a:b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host be in short future.</a:t>
            </a:r>
            <a:b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So convert the label[0 to 9] to category</a:t>
            </a:r>
            <a:b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0 : [1 0 0 0 0 0 0 0 0 0]</a:t>
            </a:r>
            <a:b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1:  [0 1 0 0 0 0 0 0 0 0]</a:t>
            </a:r>
            <a:br>
              <a:rPr lang="en-US" sz="1200" i="1" dirty="0">
                <a:solidFill>
                  <a:srgbClr val="62975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br>
              <a:rPr lang="en-US" i="1" dirty="0">
                <a:solidFill>
                  <a:srgbClr val="62975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ACFB2E-2C34-324B-82DA-6DA3324665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48397-2396-F646-97C9-23D44BF886F2}"/>
              </a:ext>
            </a:extLst>
          </p:cNvPr>
          <p:cNvSpPr/>
          <p:nvPr/>
        </p:nvSpPr>
        <p:spPr>
          <a:xfrm>
            <a:off x="404037" y="867870"/>
            <a:ext cx="77298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62975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4.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Dimension of model will be as follows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layer: can accept data of dimension of each data set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activation None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layer: dimension same as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of class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activation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hidden layers: dimension., as per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of neurons in NN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activation as per 'activation'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of NN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5. Compile the model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Training: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Fit() on the training set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Use early stopping is loss not improving across more than 2 consecutive iterations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6. Estimate model on Test data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accuracy more than last accuracy of the NN: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update weight, save model,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update accuracy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7. For debug and performance monitoring of algorithm update following to NN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accuracy of this iteration of training.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how loss trend through multiple epoch of this training iteration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200" i="1" dirty="0">
                <a:solidFill>
                  <a:srgbClr val="62975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br>
              <a:rPr lang="en-US" i="1" dirty="0">
                <a:solidFill>
                  <a:srgbClr val="62975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7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30289-97DD-4145-AE2F-D1B4563F0A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Snippet of Training of </a:t>
            </a:r>
            <a:r>
              <a:rPr lang="en-US" dirty="0" err="1"/>
              <a:t>Keras</a:t>
            </a:r>
            <a:r>
              <a:rPr lang="en-US" dirty="0"/>
              <a:t>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C99D9-F898-104F-B09B-7D2004262F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4" y="1270737"/>
            <a:ext cx="5111307" cy="30673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E14612-6AA6-2C43-854B-03AE18FA96FA}"/>
              </a:ext>
            </a:extLst>
          </p:cNvPr>
          <p:cNvSpPr/>
          <p:nvPr/>
        </p:nvSpPr>
        <p:spPr>
          <a:xfrm>
            <a:off x="5407020" y="1440787"/>
            <a:ext cx="30564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For the training set, </a:t>
            </a:r>
            <a:r>
              <a:rPr lang="en-IN" dirty="0" err="1"/>
              <a:t>keras</a:t>
            </a:r>
            <a:r>
              <a:rPr lang="en-IN" dirty="0"/>
              <a:t> works in set of epochs.</a:t>
            </a:r>
          </a:p>
          <a:p>
            <a:r>
              <a:rPr lang="en-IN" dirty="0"/>
              <a:t>I used an epoch count of 150.</a:t>
            </a:r>
          </a:p>
          <a:p>
            <a:r>
              <a:rPr lang="en-IN" dirty="0"/>
              <a:t>But used early stopping if accuracy is not improving across epoch.</a:t>
            </a:r>
          </a:p>
          <a:p>
            <a:r>
              <a:rPr lang="en-IN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6B512E-27F1-834F-BE14-4E0B4A65F74F}"/>
              </a:ext>
            </a:extLst>
          </p:cNvPr>
          <p:cNvSpPr/>
          <p:nvPr/>
        </p:nvSpPr>
        <p:spPr>
          <a:xfrm>
            <a:off x="397308" y="4380463"/>
            <a:ext cx="6537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More or less across epochs, accuracy of each NN, did improve.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811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1FDC74-E9F9-694A-A8FD-0A22E8C48DC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Evolution of NN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C243-1F7C-9840-8F4A-789BAA7C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 population of networks, every NN gets updated with following:</a:t>
            </a:r>
            <a:endParaRPr lang="en-IN" dirty="0"/>
          </a:p>
          <a:p>
            <a:pPr lvl="1"/>
            <a:r>
              <a:rPr lang="en-US" dirty="0"/>
              <a:t>Accuracy.</a:t>
            </a:r>
            <a:endParaRPr lang="en-IN" dirty="0"/>
          </a:p>
          <a:p>
            <a:pPr lvl="1"/>
            <a:r>
              <a:rPr lang="en-US" dirty="0"/>
              <a:t>Weights.</a:t>
            </a:r>
            <a:endParaRPr lang="en-IN" dirty="0"/>
          </a:p>
          <a:p>
            <a:pPr lvl="1"/>
            <a:r>
              <a:rPr lang="en-US" dirty="0"/>
              <a:t>Model of </a:t>
            </a:r>
            <a:r>
              <a:rPr lang="en-US" dirty="0" err="1"/>
              <a:t>keras</a:t>
            </a:r>
            <a:endParaRPr lang="en-IN" dirty="0"/>
          </a:p>
          <a:p>
            <a:r>
              <a:rPr lang="en-US" dirty="0"/>
              <a:t>There is an optimization and important design decision employed.</a:t>
            </a:r>
            <a:endParaRPr lang="en-IN" dirty="0"/>
          </a:p>
          <a:p>
            <a:r>
              <a:rPr lang="en-US" dirty="0"/>
              <a:t>If the accuracy is not improved from what the accuracy of this model, for the past generation of same NN, then neither of weight or model are updated.</a:t>
            </a:r>
            <a:endParaRPr lang="en-IN" dirty="0"/>
          </a:p>
          <a:p>
            <a:r>
              <a:rPr lang="en-US" dirty="0"/>
              <a:t>Note: for debug and judging how well this algorithm is working, I do maintain for each NN, how the accuracy did progress across generations of training.</a:t>
            </a:r>
          </a:p>
          <a:p>
            <a:r>
              <a:rPr lang="en-US" dirty="0"/>
              <a:t>Choose top few as fittest parents.</a:t>
            </a:r>
          </a:p>
          <a:p>
            <a:r>
              <a:rPr lang="en-US" dirty="0"/>
              <a:t>Generate New child NNs, but cross over of hyper prams from 2 fit parents.</a:t>
            </a:r>
          </a:p>
          <a:p>
            <a:r>
              <a:rPr lang="en-US" dirty="0"/>
              <a:t>Mutate some hyper prams of child NN.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6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spc="-145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Background</a:t>
            </a:r>
          </a:p>
          <a:p>
            <a:pPr lvl="0"/>
            <a:r>
              <a:rPr lang="en-US" dirty="0"/>
              <a:t>Some sample problems with virtualization</a:t>
            </a:r>
          </a:p>
          <a:p>
            <a:pPr lvl="0"/>
            <a:r>
              <a:rPr lang="en-US" dirty="0"/>
              <a:t>Requirement of Monitoring &amp; Predicting S/W</a:t>
            </a:r>
          </a:p>
          <a:p>
            <a:pPr lvl="0"/>
            <a:r>
              <a:rPr lang="en-US" dirty="0"/>
              <a:t>Format of Input Data</a:t>
            </a:r>
          </a:p>
          <a:p>
            <a:pPr lvl="0"/>
            <a:r>
              <a:rPr lang="en-US" dirty="0"/>
              <a:t>Algorithm</a:t>
            </a:r>
          </a:p>
          <a:p>
            <a:pPr lvl="0"/>
            <a:r>
              <a:rPr lang="en-US" dirty="0"/>
              <a:t>Overview of Software Module</a:t>
            </a:r>
          </a:p>
          <a:p>
            <a:pPr lvl="0"/>
            <a:r>
              <a:rPr lang="en-US" dirty="0"/>
              <a:t>Various Graphs, to analyze correctness of Model</a:t>
            </a:r>
          </a:p>
          <a:p>
            <a:pPr lvl="0"/>
            <a:r>
              <a:rPr lang="en-US" dirty="0"/>
              <a:t>Proof of Correctness of Software</a:t>
            </a:r>
          </a:p>
          <a:p>
            <a:pPr lvl="0"/>
            <a:r>
              <a:rPr lang="en-US" dirty="0"/>
              <a:t>Innovation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20A17C-7D8A-8140-868C-8892FEA4D2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5444" y="116706"/>
            <a:ext cx="7633282" cy="582930"/>
          </a:xfrm>
        </p:spPr>
        <p:txBody>
          <a:bodyPr/>
          <a:lstStyle/>
          <a:p>
            <a:r>
              <a:rPr lang="en-US" dirty="0"/>
              <a:t>Accuracy Does Increase Across Generations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FF517A-878E-3741-9FD4-B343986C245D}"/>
              </a:ext>
            </a:extLst>
          </p:cNvPr>
          <p:cNvSpPr/>
          <p:nvPr/>
        </p:nvSpPr>
        <p:spPr>
          <a:xfrm>
            <a:off x="510194" y="699636"/>
            <a:ext cx="81978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Snippet of improvement on different generation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Triggering training for network: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Training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{'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nb_layers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2, 'activation': '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selu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'optimizer': '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adagrad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nb_neurons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256}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Accuracy:</a:t>
            </a:r>
            <a:r>
              <a:rPr lang="en-GB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0.9191677865770349. &lt;&lt;&lt; Initial accuracy</a:t>
            </a:r>
            <a:endParaRPr lang="en-IN" sz="1000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Shape: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Reusing old weights: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Initiating training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 of  training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[0.27411011362527926, </a:t>
            </a:r>
            <a:r>
              <a:rPr lang="en-GB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0.9212333880812501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&lt;&lt;&lt; after training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Updating accuracy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_________________________________________________________________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Layer (type)                 Output Shape              Param #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=================================================================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dense_225 (Dense)            (None, 256)               2816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_________________________________________________________________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dense_226 (Dense)            (None, 256)               65792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_________________________________________________________________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dense_227 (Dense)            (None, 10)                2570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=================================================================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Total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params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71,178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Triggering training for network: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Training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{'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nb_layers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2, 'activation': '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selu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'optimizer': '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adagrad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nb_neurons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256}</a:t>
            </a:r>
            <a:endParaRPr lang="en-IN" sz="1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Accuracy:0.9191677865770349</a:t>
            </a:r>
            <a:endParaRPr lang="en-IN" sz="1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97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67B3E1-AD2C-1E40-9E72-2F629CEAE4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Improvement of Accuracy -CONTD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919E8-D7EB-0546-96DC-78CD0B702E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4" y="1100175"/>
            <a:ext cx="4516769" cy="38202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8C9DB0-29ED-8F4F-9B2A-F9799D862CF8}"/>
              </a:ext>
            </a:extLst>
          </p:cNvPr>
          <p:cNvSpPr/>
          <p:nvPr/>
        </p:nvSpPr>
        <p:spPr>
          <a:xfrm>
            <a:off x="4840667" y="2456324"/>
            <a:ext cx="388547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Change of fitness 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wrt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iterations</a:t>
            </a:r>
            <a:endParaRPr lang="en-IN" sz="11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0.9434044748046242 &lt;&lt; after first generation</a:t>
            </a:r>
            <a:endParaRPr lang="en-IN" sz="11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0.8063560675037053 &lt;&lt; initial</a:t>
            </a:r>
            <a:endParaRPr lang="en-IN" sz="11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Training Trend:</a:t>
            </a:r>
            <a:endParaRPr lang="en-IN" sz="11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 times 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accucracy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improved:40</a:t>
            </a:r>
            <a:endParaRPr lang="en-IN" sz="11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 times 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accucracy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dec:17</a:t>
            </a:r>
            <a:endParaRPr lang="en-IN" sz="11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02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8A96A2-C4C4-7A46-B729-0D7720F28E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Choosing the top few – End of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6A8F-DAB8-CD49-9EA2-6AD814ED4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few generations of evolving the populations, following is done</a:t>
            </a:r>
            <a:endParaRPr lang="en-IN" dirty="0"/>
          </a:p>
          <a:p>
            <a:pPr lvl="0"/>
            <a:r>
              <a:rPr lang="en-US" dirty="0"/>
              <a:t>Choose the final top NN of the final generation of population</a:t>
            </a:r>
            <a:endParaRPr lang="en-IN" dirty="0"/>
          </a:p>
          <a:p>
            <a:pPr lvl="0"/>
            <a:r>
              <a:rPr lang="en-US" dirty="0"/>
              <a:t>For that NN, we need to save following</a:t>
            </a:r>
            <a:endParaRPr lang="en-IN" dirty="0"/>
          </a:p>
          <a:p>
            <a:pPr lvl="1"/>
            <a:r>
              <a:rPr lang="en-US" dirty="0" err="1"/>
              <a:t>Json</a:t>
            </a:r>
            <a:r>
              <a:rPr lang="en-US" dirty="0"/>
              <a:t> config of the Model in Result/</a:t>
            </a:r>
            <a:r>
              <a:rPr lang="en-US" dirty="0" err="1"/>
              <a:t>config.txt</a:t>
            </a:r>
            <a:endParaRPr lang="en-IN" dirty="0"/>
          </a:p>
          <a:p>
            <a:pPr lvl="1"/>
            <a:r>
              <a:rPr lang="en-US" dirty="0"/>
              <a:t>Weight in Result/Weight</a:t>
            </a:r>
            <a:endParaRPr lang="en-IN" dirty="0"/>
          </a:p>
          <a:p>
            <a:pPr lvl="0"/>
            <a:r>
              <a:rPr lang="en-US" dirty="0"/>
              <a:t>The above 2 data will be useful to recreate the model.</a:t>
            </a:r>
            <a:endParaRPr lang="en-IN" dirty="0"/>
          </a:p>
          <a:p>
            <a:pPr lvl="0"/>
            <a:r>
              <a:rPr lang="en-US" dirty="0"/>
              <a:t>This completes the Generate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092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04472-AE43-624C-977F-5227A9F99E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Analyzer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E99F4C-2AEC-234A-80DE-A7093EC4CE52}"/>
              </a:ext>
            </a:extLst>
          </p:cNvPr>
          <p:cNvSpPr/>
          <p:nvPr/>
        </p:nvSpPr>
        <p:spPr>
          <a:xfrm>
            <a:off x="393937" y="878979"/>
            <a:ext cx="835612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latin typeface="Arial" panose="020B0604020202020204" pitchFamily="34" charset="0"/>
                <a:cs typeface="Times New Roman" panose="02020603050405020304" pitchFamily="18" charset="0"/>
              </a:rPr>
              <a:t>Analyzer Module</a:t>
            </a:r>
            <a:endParaRPr lang="en-IN" sz="16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can start in analyzer mode too, provided the weight and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config of a generation module run earlier, is saved to Result/Weight and Result/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Config.txt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includes: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Spawn 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Sequential Model from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confg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add the weight available from the last trained weight.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Run iteratively.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 a periodic interface of 1 min, wake up, read the data(format of data similar to the training data). This data is collected by maintenance script (a different VM monitoring S/W).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68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04472-AE43-624C-977F-5227A9F99E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Analyzer Module Predicting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E99F4C-2AEC-234A-80DE-A7093EC4CE52}"/>
              </a:ext>
            </a:extLst>
          </p:cNvPr>
          <p:cNvSpPr/>
          <p:nvPr/>
        </p:nvSpPr>
        <p:spPr>
          <a:xfrm>
            <a:off x="542431" y="1318408"/>
            <a:ext cx="83561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 startAt="4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Update the result to a csv, file.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 startAt="4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Predict the class and corresponding action from the data.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 startAt="4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csv, can be ftp( there is a code added for the same), to some server.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 startAt="4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Application running on server can analyze the suggested action.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 7 is beyond scope of this project and a separate activity.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sample weight and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generate by Generate Module has been checked in to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66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7ACC08-BA47-E24C-A3A1-C176CEE39D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Verification of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7604B-7C2F-9649-BA92-52E5D8A083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4" y="1474824"/>
            <a:ext cx="4066422" cy="34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60D5E-D9E4-DD4E-9358-B887D2A29E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866" y="1613048"/>
            <a:ext cx="4343036" cy="32991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F56229-7AEC-D94B-BE6D-3A3E08CA2E42}"/>
              </a:ext>
            </a:extLst>
          </p:cNvPr>
          <p:cNvSpPr/>
          <p:nvPr/>
        </p:nvSpPr>
        <p:spPr>
          <a:xfrm>
            <a:off x="245443" y="854072"/>
            <a:ext cx="8079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 confusion Matrix of predicted result vs how the VM actually behaved.</a:t>
            </a:r>
          </a:p>
          <a:p>
            <a:r>
              <a:rPr lang="en-US" dirty="0">
                <a:solidFill>
                  <a:srgbClr val="FF0000"/>
                </a:solidFill>
              </a:rPr>
              <a:t>Diagonal heavy confusion Matrix Proves the Correctness of the Software !!!!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12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F74884-F6BB-A541-8EDA-B18E2555A1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5443" y="116706"/>
            <a:ext cx="8505151" cy="582930"/>
          </a:xfrm>
        </p:spPr>
        <p:txBody>
          <a:bodyPr/>
          <a:lstStyle/>
          <a:p>
            <a:r>
              <a:rPr lang="en-US" dirty="0"/>
              <a:t>Format of Report Generated by Prediction Module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E3FB06-86E0-1B49-83A4-405893EDE7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4" y="1654839"/>
            <a:ext cx="6679098" cy="1258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2C0E8A-7458-9845-8072-1858D84F2D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4" y="3339257"/>
            <a:ext cx="6679098" cy="90313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DAFC838-976B-7F40-8213-E25EB116E025}"/>
              </a:ext>
            </a:extLst>
          </p:cNvPr>
          <p:cNvSpPr/>
          <p:nvPr/>
        </p:nvSpPr>
        <p:spPr>
          <a:xfrm>
            <a:off x="245443" y="854072"/>
            <a:ext cx="8079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 given set of monitored data, above software predicted possible condition of VM in near future and suggested action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364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52F7EE-614D-484E-975D-B4DE4F2A3A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Proof of Correctness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DDB4-99D4-3243-8726-652C517E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We did train the set of neural networks with data distributed across multiple classes.</a:t>
            </a:r>
            <a:endParaRPr lang="en-IN" dirty="0"/>
          </a:p>
          <a:p>
            <a:r>
              <a:rPr lang="en-US" dirty="0"/>
              <a:t>There was a set of data having equal distribution of data from each of the class.</a:t>
            </a:r>
            <a:endParaRPr lang="en-IN" dirty="0"/>
          </a:p>
          <a:p>
            <a:pPr lvl="0"/>
            <a:r>
              <a:rPr lang="en-US" dirty="0"/>
              <a:t>Testing accuracy is high. I plot following graphs to prove the above</a:t>
            </a:r>
            <a:endParaRPr lang="en-IN" dirty="0"/>
          </a:p>
          <a:p>
            <a:pPr lvl="1"/>
            <a:r>
              <a:rPr lang="en-US" dirty="0"/>
              <a:t>Plot of change in fitness </a:t>
            </a:r>
            <a:r>
              <a:rPr lang="en-US" dirty="0" err="1"/>
              <a:t>wrt</a:t>
            </a:r>
            <a:r>
              <a:rPr lang="en-US" dirty="0"/>
              <a:t> various iteration of generations of NN. It is observed we see an improvement(or very small degradation in prediction accuracy).</a:t>
            </a:r>
            <a:endParaRPr lang="en-IN" dirty="0"/>
          </a:p>
          <a:p>
            <a:pPr lvl="1"/>
            <a:r>
              <a:rPr lang="en-US" dirty="0"/>
              <a:t>While training, </a:t>
            </a:r>
            <a:r>
              <a:rPr lang="en-US" dirty="0" err="1"/>
              <a:t>keras</a:t>
            </a:r>
            <a:r>
              <a:rPr lang="en-US" dirty="0"/>
              <a:t> model progress in terms of epoch. It is observed accuracy increases across epochs, for most of sample runs.</a:t>
            </a:r>
            <a:endParaRPr lang="en-IN" dirty="0"/>
          </a:p>
          <a:p>
            <a:r>
              <a:rPr lang="en-US" dirty="0"/>
              <a:t>Graph show improvement of accuracy for both </a:t>
            </a:r>
            <a:endParaRPr lang="en-IN" i="1" dirty="0"/>
          </a:p>
          <a:p>
            <a:pPr marL="0" indent="0">
              <a:buNone/>
            </a:pPr>
            <a:r>
              <a:rPr lang="en-US" dirty="0"/>
              <a:t> 	Accuracy of single NN across epoch. </a:t>
            </a:r>
            <a:endParaRPr lang="en-IN" i="1" dirty="0"/>
          </a:p>
          <a:p>
            <a:pPr marL="0" indent="0">
              <a:buNone/>
            </a:pPr>
            <a:r>
              <a:rPr lang="en-US" dirty="0"/>
              <a:t>           Accuracy of a fit NN across multiple generations.</a:t>
            </a:r>
            <a:endParaRPr lang="en-IN" dirty="0"/>
          </a:p>
          <a:p>
            <a:pPr lvl="0"/>
            <a:r>
              <a:rPr lang="en-US" dirty="0"/>
              <a:t>Compared prediction done by this software vs prediction done by set of static rules. Confusion matrix has highest density across diagonal.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58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A8C7F4-0BF2-764C-BC53-CEAB01EF51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21FC-E181-7B49-B830-12E7E0A6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754381"/>
            <a:ext cx="8503920" cy="2180206"/>
          </a:xfrm>
        </p:spPr>
        <p:txBody>
          <a:bodyPr/>
          <a:lstStyle/>
          <a:p>
            <a:r>
              <a:rPr lang="en-US" dirty="0"/>
              <a:t>We can run one cycle of software.</a:t>
            </a:r>
          </a:p>
          <a:p>
            <a:r>
              <a:rPr lang="en-US" dirty="0"/>
              <a:t>software launches in ‘Analyzer Mode’</a:t>
            </a:r>
          </a:p>
          <a:p>
            <a:r>
              <a:rPr lang="en-US" dirty="0"/>
              <a:t>Reads saved </a:t>
            </a:r>
            <a:r>
              <a:rPr lang="en-US" dirty="0" err="1"/>
              <a:t>keras</a:t>
            </a:r>
            <a:r>
              <a:rPr lang="en-US" dirty="0"/>
              <a:t> model and weights(based on last training).</a:t>
            </a:r>
          </a:p>
          <a:p>
            <a:r>
              <a:rPr lang="en-US" dirty="0"/>
              <a:t>At regular interval an offline software feeds a set of data to this Predictor.</a:t>
            </a:r>
          </a:p>
          <a:p>
            <a:r>
              <a:rPr lang="en-US" dirty="0"/>
              <a:t>Predictor predicts the possible condition of VMs(being monitored).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65DC70-FB3E-EC41-8601-61426516AFFF}"/>
              </a:ext>
            </a:extLst>
          </p:cNvPr>
          <p:cNvSpPr/>
          <p:nvPr/>
        </p:nvSpPr>
        <p:spPr>
          <a:xfrm>
            <a:off x="274320" y="3141443"/>
            <a:ext cx="8503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hlinkClick r:id="rId2"/>
              </a:rPr>
              <a:t>https://github.com/avijitbasu19811891/Sem4_project_sample_runs/tree/master/Recording_of_sample_run_demo/sample_run1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98486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A98FB4-3148-7B4E-80AA-E76647A2D9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49CC-CDF0-C94F-82D3-063AB5AD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754380"/>
            <a:ext cx="8503920" cy="2467285"/>
          </a:xfrm>
        </p:spPr>
        <p:txBody>
          <a:bodyPr/>
          <a:lstStyle/>
          <a:p>
            <a:r>
              <a:rPr lang="en-US" dirty="0"/>
              <a:t>Improve the UI of this software.</a:t>
            </a:r>
          </a:p>
          <a:p>
            <a:r>
              <a:rPr lang="en-US" dirty="0"/>
              <a:t>Incorporated a mechanism to FTP result to remote database.</a:t>
            </a:r>
          </a:p>
          <a:p>
            <a:r>
              <a:rPr lang="en-US" dirty="0"/>
              <a:t>Migrate from Sequential model of NN to RNN(recurring model).</a:t>
            </a:r>
          </a:p>
          <a:p>
            <a:r>
              <a:rPr lang="en-US" dirty="0"/>
              <a:t>RNN will provide prediction of VMM </a:t>
            </a:r>
            <a:r>
              <a:rPr lang="en-US" dirty="0" err="1"/>
              <a:t>wrt</a:t>
            </a:r>
            <a:r>
              <a:rPr lang="en-US" dirty="0"/>
              <a:t> time.</a:t>
            </a:r>
          </a:p>
          <a:p>
            <a:r>
              <a:rPr lang="en-IN" dirty="0"/>
              <a:t>due to their ability to retain information and accurately make predictions for time series problems, RNN is a promising candidate to predict CPU utilization with greater accuracy when compared to sequential NN.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0B73B0-2B97-0649-A8DF-16F474040D36}"/>
              </a:ext>
            </a:extLst>
          </p:cNvPr>
          <p:cNvSpPr txBox="1"/>
          <p:nvPr/>
        </p:nvSpPr>
        <p:spPr>
          <a:xfrm>
            <a:off x="1020725" y="3636336"/>
            <a:ext cx="6124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THANKING YOU</a:t>
            </a:r>
          </a:p>
        </p:txBody>
      </p:sp>
    </p:spTree>
    <p:extLst>
      <p:ext uri="{BB962C8B-B14F-4D97-AF65-F5344CB8AC3E}">
        <p14:creationId xmlns:p14="http://schemas.microsoft.com/office/powerpoint/2010/main" val="135536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E397-A7E9-6B4D-9C50-4C3945F16C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48B3B-B796-6E4C-B2F8-8C959161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and virtualizations are a growing trend for Networking Industries. </a:t>
            </a:r>
          </a:p>
          <a:p>
            <a:r>
              <a:rPr lang="en-US" dirty="0"/>
              <a:t>Also lots of internal IT resources like build </a:t>
            </a:r>
            <a:r>
              <a:rPr lang="en-US" dirty="0" err="1"/>
              <a:t>etc</a:t>
            </a:r>
            <a:r>
              <a:rPr lang="en-US" dirty="0"/>
              <a:t> are being host in contrail VM.</a:t>
            </a:r>
          </a:p>
          <a:p>
            <a:r>
              <a:rPr lang="en-US" i="1" dirty="0"/>
              <a:t>Analysis of health of VM/contrail involves understanding the correlation between various stats parameters like process profile, </a:t>
            </a:r>
            <a:r>
              <a:rPr lang="en-US" i="1" dirty="0" err="1"/>
              <a:t>vm</a:t>
            </a:r>
            <a:r>
              <a:rPr lang="en-US" i="1" dirty="0"/>
              <a:t> load, I/O operation stats.</a:t>
            </a:r>
            <a:endParaRPr lang="en-IN" dirty="0"/>
          </a:p>
          <a:p>
            <a:r>
              <a:rPr lang="en-US" i="1" dirty="0"/>
              <a:t>Automation is the key for quick detection of anomalies and then quick turn around for corrective actions. Automation with static rules does not reap much benefit. 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6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73D275-8185-7744-BECD-F7AB6FCE8D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5443" y="116706"/>
            <a:ext cx="7870945" cy="582930"/>
          </a:xfrm>
        </p:spPr>
        <p:txBody>
          <a:bodyPr/>
          <a:lstStyle/>
          <a:p>
            <a:r>
              <a:rPr lang="en-US" dirty="0"/>
              <a:t>Snippet of Problems in VM based </a:t>
            </a:r>
            <a:r>
              <a:rPr lang="en-US" dirty="0" err="1"/>
              <a:t>Enviorment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5A87-6B32-A949-B38D-A750B49F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/>
              <a:t>Some user reports his build process is too slow:</a:t>
            </a:r>
            <a:endParaRPr lang="en-IN" dirty="0"/>
          </a:p>
          <a:p>
            <a:pPr lvl="1"/>
            <a:r>
              <a:rPr lang="en-US" i="1" dirty="0"/>
              <a:t>RCA: </a:t>
            </a:r>
            <a:r>
              <a:rPr lang="en-US" dirty="0"/>
              <a:t>This apparently may be caused due to a high CPU usage from other VMs on the same physical box as your contrail.</a:t>
            </a:r>
            <a:endParaRPr lang="en-IN" dirty="0"/>
          </a:p>
          <a:p>
            <a:r>
              <a:rPr lang="en-US" i="1" dirty="0"/>
              <a:t> When CPU usage goes high, suddenly all VMs start seeing lots of sheaf rebalancing</a:t>
            </a:r>
            <a:endParaRPr lang="en-IN" dirty="0"/>
          </a:p>
          <a:p>
            <a:pPr lvl="1"/>
            <a:r>
              <a:rPr lang="en-US" i="1" dirty="0"/>
              <a:t>RCA: </a:t>
            </a:r>
            <a:r>
              <a:rPr lang="en-US" dirty="0"/>
              <a:t>When CPU usage is high, then I/O set becomes sluggish. The typical monitoring software, sees memory latency increasing, so tries sheaf rebalancing to improve I/</a:t>
            </a:r>
            <a:r>
              <a:rPr lang="en-US" dirty="0" err="1"/>
              <a:t>O.But</a:t>
            </a:r>
            <a:r>
              <a:rPr lang="en-US" dirty="0"/>
              <a:t> the rebalancing algorithm spawns up more process on the CPU which is already sluggish. </a:t>
            </a:r>
            <a:endParaRPr lang="en-IN" dirty="0"/>
          </a:p>
          <a:p>
            <a:r>
              <a:rPr lang="en-US" dirty="0"/>
              <a:t>              </a:t>
            </a:r>
            <a:r>
              <a:rPr lang="en-US" sz="1400" dirty="0"/>
              <a:t>Thus adding a chain effect and adverse to the condition.</a:t>
            </a:r>
            <a:endParaRPr lang="en-IN" sz="1400" dirty="0"/>
          </a:p>
          <a:p>
            <a:pPr lvl="0"/>
            <a:r>
              <a:rPr lang="en-US" i="1" dirty="0"/>
              <a:t>When we add more parameter for monitoring, time to up the new monitoring software is a concern, lots of static rules needs to be changed.</a:t>
            </a:r>
            <a:endParaRPr lang="en-IN" dirty="0"/>
          </a:p>
          <a:p>
            <a:pPr lvl="1"/>
            <a:r>
              <a:rPr lang="en-US" i="1" dirty="0"/>
              <a:t>RCA: </a:t>
            </a:r>
            <a:r>
              <a:rPr lang="en-US" dirty="0"/>
              <a:t>On a Monitoring and Analyzer software based on neural networks, this is a simply a problem of retraining the neural network.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7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A90DA6-ABF5-4640-9251-C3251EC994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Requirement from Monitoring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2FFD-4A38-E74B-AD71-F446BD4B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collected for monitoring will undergo change, new </a:t>
            </a:r>
            <a:r>
              <a:rPr lang="en-US" dirty="0" err="1"/>
              <a:t>params</a:t>
            </a:r>
            <a:r>
              <a:rPr lang="en-US" dirty="0"/>
              <a:t> will be monitored.</a:t>
            </a:r>
          </a:p>
          <a:p>
            <a:r>
              <a:rPr lang="en-US" dirty="0"/>
              <a:t> 	Accommodate of new monitoring </a:t>
            </a:r>
            <a:r>
              <a:rPr lang="en-US" dirty="0" err="1"/>
              <a:t>params</a:t>
            </a:r>
            <a:r>
              <a:rPr lang="en-US" dirty="0"/>
              <a:t> in software should be easy. </a:t>
            </a:r>
            <a:endParaRPr lang="en-IN" i="1" dirty="0"/>
          </a:p>
          <a:p>
            <a:r>
              <a:rPr lang="en-US" dirty="0"/>
              <a:t> Monitoring software should be able to predict future load characteristics of VM based on present load. Thus prevent interruption to other VM users.</a:t>
            </a:r>
            <a:endParaRPr lang="en-IN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6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5E83EA-600C-8646-9511-010057FC19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Parameters monitored for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682C4-8F93-E344-9590-669606804D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4" y="2319071"/>
            <a:ext cx="6221730" cy="18438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31999C-C748-B649-806E-0CFD687632ED}"/>
              </a:ext>
            </a:extLst>
          </p:cNvPr>
          <p:cNvSpPr/>
          <p:nvPr/>
        </p:nvSpPr>
        <p:spPr>
          <a:xfrm>
            <a:off x="245444" y="797442"/>
            <a:ext cx="83456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a separate script that collects following set of data for each VM</a:t>
            </a:r>
          </a:p>
          <a:p>
            <a:r>
              <a:rPr lang="en-US" dirty="0"/>
              <a:t>Each tuple has 10 parameters (describing a set of different parameters monitored at any instance for a VM)</a:t>
            </a:r>
          </a:p>
          <a:p>
            <a:r>
              <a:rPr lang="en-US" dirty="0"/>
              <a:t> tuple has what class the load of the VM host reached in some time.</a:t>
            </a:r>
            <a:endParaRPr lang="en-IN" dirty="0"/>
          </a:p>
          <a:p>
            <a:r>
              <a:rPr lang="en-US" dirty="0"/>
              <a:t>The class is a multilevel of 10 values 0 to 9.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50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AF6D8C-C4D9-E049-BF83-6CFE4AF1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5444" y="116706"/>
            <a:ext cx="7612016" cy="582930"/>
          </a:xfrm>
        </p:spPr>
        <p:txBody>
          <a:bodyPr/>
          <a:lstStyle/>
          <a:p>
            <a:r>
              <a:rPr lang="en-US" dirty="0"/>
              <a:t>Characteristics of Data feed to Monitoring SW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48B86-D852-8B4B-B5ED-0C492DF3F5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0900"/>
            <a:ext cx="8187070" cy="4061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72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DE09BF-3203-3645-9D28-5FB65BC9D9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3403F-A377-3C4E-9979-1861F84544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7" y="699636"/>
            <a:ext cx="7942521" cy="4327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97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FBA332-C277-DE45-B9C8-700116992AF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Machine learning 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92617C-3E56-514C-A1ED-B45E0C1676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4" y="1818576"/>
            <a:ext cx="4978843" cy="24372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BCF688-3BBE-EA40-A5FF-F3AA9B37ACF6}"/>
              </a:ext>
            </a:extLst>
          </p:cNvPr>
          <p:cNvSpPr/>
          <p:nvPr/>
        </p:nvSpPr>
        <p:spPr>
          <a:xfrm>
            <a:off x="245444" y="797441"/>
            <a:ext cx="6219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Neural Networks trained through supervised learning(on past data) solves the above requirement of VM load factor based on monitored </a:t>
            </a:r>
            <a:r>
              <a:rPr lang="en-US" dirty="0" err="1"/>
              <a:t>params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2AEE05-C67A-434A-8BD2-CC95746645A8}"/>
              </a:ext>
            </a:extLst>
          </p:cNvPr>
          <p:cNvSpPr/>
          <p:nvPr/>
        </p:nvSpPr>
        <p:spPr>
          <a:xfrm>
            <a:off x="415480" y="4346059"/>
            <a:ext cx="8079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 how to choose hyper parameters like number of layers, number of neurons, activation functions for NN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972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16&quot;&gt;&lt;object type=&quot;3&quot; unique_id=&quot;10017&quot;&gt;&lt;property id=&quot;20148&quot; value=&quot;5&quot;/&gt;&lt;property id=&quot;20300&quot; value=&quot;Slide 1&quot;/&gt;&lt;property id=&quot;20307&quot; value=&quot;381&quot;/&gt;&lt;/object&gt;&lt;object type=&quot;3&quot; unique_id=&quot;10051&quot;&gt;&lt;property id=&quot;20148&quot; value=&quot;5&quot;/&gt;&lt;property id=&quot;20300&quot; value=&quot;Slide 2&quot;/&gt;&lt;property id=&quot;20307&quot; value=&quot;386&quot;/&gt;&lt;/object&gt;&lt;object type=&quot;3&quot; unique_id=&quot;10052&quot;&gt;&lt;property id=&quot;20148&quot; value=&quot;5&quot;/&gt;&lt;property id=&quot;20300&quot; value=&quot;Slide 3&quot;/&gt;&lt;property id=&quot;20307&quot; value=&quot;38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bits.thmx</Template>
  <TotalTime>6509</TotalTime>
  <Words>1514</Words>
  <Application>Microsoft Macintosh PowerPoint</Application>
  <PresentationFormat>On-screen Show (16:9)</PresentationFormat>
  <Paragraphs>220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Menlo</vt:lpstr>
      <vt:lpstr>Times New Roman</vt:lpstr>
      <vt:lpstr>BITS_PPT_template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Avijit Basu</cp:lastModifiedBy>
  <cp:revision>369</cp:revision>
  <cp:lastPrinted>2019-04-09T12:44:42Z</cp:lastPrinted>
  <dcterms:created xsi:type="dcterms:W3CDTF">2015-06-09T08:31:04Z</dcterms:created>
  <dcterms:modified xsi:type="dcterms:W3CDTF">2019-07-28T11:14:52Z</dcterms:modified>
</cp:coreProperties>
</file>