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32"/>
  </p:notesMasterIdLst>
  <p:handoutMasterIdLst>
    <p:handoutMasterId r:id="rId33"/>
  </p:handoutMasterIdLst>
  <p:sldIdLst>
    <p:sldId id="256" r:id="rId2"/>
    <p:sldId id="276" r:id="rId3"/>
    <p:sldId id="257" r:id="rId4"/>
    <p:sldId id="259" r:id="rId5"/>
    <p:sldId id="277" r:id="rId6"/>
    <p:sldId id="260" r:id="rId7"/>
    <p:sldId id="261" r:id="rId8"/>
    <p:sldId id="262" r:id="rId9"/>
    <p:sldId id="278" r:id="rId10"/>
    <p:sldId id="264" r:id="rId11"/>
    <p:sldId id="280" r:id="rId12"/>
    <p:sldId id="283" r:id="rId13"/>
    <p:sldId id="279" r:id="rId14"/>
    <p:sldId id="281" r:id="rId15"/>
    <p:sldId id="289" r:id="rId16"/>
    <p:sldId id="263" r:id="rId17"/>
    <p:sldId id="265" r:id="rId18"/>
    <p:sldId id="284" r:id="rId19"/>
    <p:sldId id="269" r:id="rId20"/>
    <p:sldId id="285" r:id="rId21"/>
    <p:sldId id="270" r:id="rId22"/>
    <p:sldId id="286" r:id="rId23"/>
    <p:sldId id="266" r:id="rId24"/>
    <p:sldId id="287" r:id="rId25"/>
    <p:sldId id="274" r:id="rId26"/>
    <p:sldId id="288" r:id="rId27"/>
    <p:sldId id="282" r:id="rId28"/>
    <p:sldId id="271" r:id="rId29"/>
    <p:sldId id="275"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jit Mondal" initials="AM" lastIdx="1" clrIdx="0">
    <p:extLst>
      <p:ext uri="{19B8F6BF-5375-455C-9EA6-DF929625EA0E}">
        <p15:presenceInfo xmlns:p15="http://schemas.microsoft.com/office/powerpoint/2012/main" userId="eaed3ac8398f7a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17" autoAdjust="0"/>
    <p:restoredTop sz="94712" autoAdjust="0"/>
  </p:normalViewPr>
  <p:slideViewPr>
    <p:cSldViewPr snapToGrid="0" snapToObjects="1">
      <p:cViewPr varScale="1">
        <p:scale>
          <a:sx n="73" d="100"/>
          <a:sy n="73" d="100"/>
        </p:scale>
        <p:origin x="60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828A169-07F7-4BAD-9DC2-C5FE26A30A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152A562-159F-4B29-ABD2-A03B3DBD4F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00740D-C0A1-410B-8DA9-B4EB3CF518BD}" type="datetimeFigureOut">
              <a:rPr lang="en-IN" smtClean="0"/>
              <a:t>03-05-2021</a:t>
            </a:fld>
            <a:endParaRPr lang="en-IN"/>
          </a:p>
        </p:txBody>
      </p:sp>
      <p:sp>
        <p:nvSpPr>
          <p:cNvPr id="4" name="Footer Placeholder 3">
            <a:extLst>
              <a:ext uri="{FF2B5EF4-FFF2-40B4-BE49-F238E27FC236}">
                <a16:creationId xmlns:a16="http://schemas.microsoft.com/office/drawing/2014/main" id="{34302C9C-7721-4612-9285-2C74A83330C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F4A5DAA-F2DB-4EE9-B9D0-523F36E2A8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3E775C-3840-4139-8714-707910FE0314}" type="slidenum">
              <a:rPr lang="en-IN" smtClean="0"/>
              <a:t>‹#›</a:t>
            </a:fld>
            <a:endParaRPr lang="en-IN"/>
          </a:p>
        </p:txBody>
      </p:sp>
    </p:spTree>
    <p:extLst>
      <p:ext uri="{BB962C8B-B14F-4D97-AF65-F5344CB8AC3E}">
        <p14:creationId xmlns:p14="http://schemas.microsoft.com/office/powerpoint/2010/main" val="30134656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BBDF1-3C44-4AB5-A824-6721F5F06167}" type="datetimeFigureOut">
              <a:rPr lang="en-IN" smtClean="0"/>
              <a:t>03-05-2021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D37FA-E316-40D2-9395-5169ED538B96}" type="slidenum">
              <a:rPr lang="en-IN" smtClean="0"/>
              <a:t>‹#›</a:t>
            </a:fld>
            <a:endParaRPr lang="en-IN"/>
          </a:p>
        </p:txBody>
      </p:sp>
    </p:spTree>
    <p:extLst>
      <p:ext uri="{BB962C8B-B14F-4D97-AF65-F5344CB8AC3E}">
        <p14:creationId xmlns:p14="http://schemas.microsoft.com/office/powerpoint/2010/main" val="17929961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B96C1424-88D9-41CF-AA84-FAF2BE27AD6D}" type="datetime1">
              <a:rPr lang="en-US" smtClean="0"/>
              <a:t>5/3/2021</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a:t>Avijit Mondal</a:t>
            </a:r>
            <a:endParaRPr lang="en-US" dirty="0"/>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346491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D6876C43-1783-46FE-9B00-25A6E4850886}" type="datetime1">
              <a:rPr lang="en-US" smtClean="0"/>
              <a:t>5/3/2021</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a:t>Avijit Mondal</a:t>
            </a:r>
            <a:endParaRPr lang="en-US" dirty="0"/>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920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276D8B88-10AD-4C45-A9B1-E3E5B884AA4E}" type="datetime1">
              <a:rPr lang="en-US" smtClean="0"/>
              <a:t>5/3/2021</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Avijit Mondal</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9591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97D7E7-2B83-4CDA-8E68-29EC7D06256E}" type="datetime1">
              <a:rPr lang="en-US" smtClean="0"/>
              <a:t>5/3/2021</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Avijit Mondal</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93223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D1023F30-BBD3-4078-9B7F-D47AD2CAC76F}" type="datetime1">
              <a:rPr lang="en-US" smtClean="0"/>
              <a:t>5/3/2021</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a:t>Avijit Mondal</a:t>
            </a:r>
            <a:endParaRPr lang="en-US" dirty="0"/>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15712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208A83A-CDA6-40CA-869D-A725F7E0EB7A}" type="datetime1">
              <a:rPr lang="en-US" smtClean="0"/>
              <a:t>5/3/2021</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Avijit Mondal</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49067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583FC4B9-DA19-4441-B8A4-69F40F9D812B}" type="datetime1">
              <a:rPr lang="en-US" smtClean="0"/>
              <a:t>5/3/2021</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Avijit Mondal</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2320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B1A87EF3-2D23-434E-BC49-338447235865}" type="datetime1">
              <a:rPr lang="en-US" smtClean="0"/>
              <a:t>5/3/2021</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Avijit Mondal</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1025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115BE9BF-7C72-49BF-9571-E087ED3E4C50}" type="datetime1">
              <a:rPr lang="en-US" smtClean="0"/>
              <a:t>5/3/2021</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Avijit Mondal</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19679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5FA56B08-E07E-47DF-A8A5-0730CA37839A}" type="datetime1">
              <a:rPr lang="en-US" smtClean="0"/>
              <a:t>5/3/2021</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Avijit Mondal</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15546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C03935E4-A1EB-44DB-B056-A86EB5663F0D}" type="datetime1">
              <a:rPr lang="en-US" smtClean="0"/>
              <a:t>5/3/2021</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Avijit Mondal</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13471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DB28B40-E460-4B26-8971-2EF35B900556}" type="datetime1">
              <a:rPr lang="en-US" smtClean="0"/>
              <a:t>5/3/2021</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a:t>Avijit Mondal</a:t>
            </a:r>
            <a:endParaRPr lang="en-US" dirty="0"/>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42424392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dev.to/devcrafter91/how-to-install-kubernetes-on-windows-10-55b6" TargetMode="External"/><Relationship Id="rId3" Type="http://schemas.openxmlformats.org/officeDocument/2006/relationships/hyperlink" Target="https://www.udemy.com/course/certified-kubernetes-application-developer" TargetMode="External"/><Relationship Id="rId7" Type="http://schemas.openxmlformats.org/officeDocument/2006/relationships/hyperlink" Target="https://avijitmondal.github.io/kubernetes-tutorial" TargetMode="External"/><Relationship Id="rId2" Type="http://schemas.openxmlformats.org/officeDocument/2006/relationships/hyperlink" Target="https://www.katacoda.com/contino/courses/kubernetes" TargetMode="External"/><Relationship Id="rId1" Type="http://schemas.openxmlformats.org/officeDocument/2006/relationships/slideLayout" Target="../slideLayouts/slideLayout2.xml"/><Relationship Id="rId6" Type="http://schemas.openxmlformats.org/officeDocument/2006/relationships/hyperlink" Target="https://www.youtube.com/watch?v=7LRtytR6ZbA" TargetMode="External"/><Relationship Id="rId5" Type="http://schemas.openxmlformats.org/officeDocument/2006/relationships/hyperlink" Target="https://github.com/kubernetes/dashboard#getting-started" TargetMode="External"/><Relationship Id="rId4" Type="http://schemas.openxmlformats.org/officeDocument/2006/relationships/hyperlink" Target="https://ubuntu.com/kubernetes/install#single-node" TargetMode="External"/><Relationship Id="rId9" Type="http://schemas.openxmlformats.org/officeDocument/2006/relationships/hyperlink" Target="https://www.katacoda.com/contino/courses/kubernet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3D99578A-5517-4361-8249-598D1C9FB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Why Is Storage On Kubernetes So Hard? - Software Engineering Daily">
            <a:extLst>
              <a:ext uri="{FF2B5EF4-FFF2-40B4-BE49-F238E27FC236}">
                <a16:creationId xmlns:a16="http://schemas.microsoft.com/office/drawing/2014/main" id="{2D403231-1566-4AA0-8D8C-E5BE6BCFBC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92"/>
          <a:stretch/>
        </p:blipFill>
        <p:spPr bwMode="auto">
          <a:xfrm>
            <a:off x="685800" y="490611"/>
            <a:ext cx="10820400" cy="4473526"/>
          </a:xfrm>
          <a:prstGeom prst="rect">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088C0414-4070-42B4-B359-C995754D7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1EEA7-591E-7D4A-B0D6-0E82B563BD92}"/>
              </a:ext>
            </a:extLst>
          </p:cNvPr>
          <p:cNvSpPr>
            <a:spLocks noGrp="1"/>
          </p:cNvSpPr>
          <p:nvPr>
            <p:ph type="ctrTitle"/>
          </p:nvPr>
        </p:nvSpPr>
        <p:spPr>
          <a:xfrm>
            <a:off x="2038350" y="5054543"/>
            <a:ext cx="8115300" cy="748071"/>
          </a:xfrm>
        </p:spPr>
        <p:txBody>
          <a:bodyPr>
            <a:normAutofit fontScale="90000"/>
          </a:bodyPr>
          <a:lstStyle/>
          <a:p>
            <a:r>
              <a:rPr lang="en-US" sz="6000" b="1" dirty="0">
                <a:solidFill>
                  <a:srgbClr val="0070C0"/>
                </a:solidFill>
                <a:latin typeface="Cavolini" panose="020B0502040204020203" pitchFamily="66" charset="0"/>
                <a:cs typeface="Cavolini" panose="020B0502040204020203" pitchFamily="66" charset="0"/>
              </a:rPr>
              <a:t>basics</a:t>
            </a:r>
            <a:endParaRPr lang="en-US" b="1" dirty="0">
              <a:solidFill>
                <a:srgbClr val="0070C0"/>
              </a:solidFill>
              <a:latin typeface="Cavolini" panose="020B0502040204020203" pitchFamily="66" charset="0"/>
              <a:cs typeface="Cavolini" panose="020B0502040204020203" pitchFamily="66" charset="0"/>
            </a:endParaRPr>
          </a:p>
        </p:txBody>
      </p:sp>
      <p:sp>
        <p:nvSpPr>
          <p:cNvPr id="3" name="Footer Placeholder 2">
            <a:extLst>
              <a:ext uri="{FF2B5EF4-FFF2-40B4-BE49-F238E27FC236}">
                <a16:creationId xmlns:a16="http://schemas.microsoft.com/office/drawing/2014/main" id="{B8E6377E-8AA1-4FC7-82E0-7E626DB570C0}"/>
              </a:ext>
            </a:extLst>
          </p:cNvPr>
          <p:cNvSpPr>
            <a:spLocks noGrp="1"/>
          </p:cNvSpPr>
          <p:nvPr>
            <p:ph type="ftr" sz="quarter" idx="11"/>
          </p:nvPr>
        </p:nvSpPr>
        <p:spPr>
          <a:xfrm rot="5400000">
            <a:off x="-1708136" y="3223750"/>
            <a:ext cx="4114800" cy="410501"/>
          </a:xfrm>
        </p:spPr>
        <p:txBody>
          <a:bodyPr>
            <a:normAutofit/>
          </a:bodyPr>
          <a:lstStyle/>
          <a:p>
            <a:pPr>
              <a:spcAft>
                <a:spcPts val="600"/>
              </a:spcAft>
            </a:pPr>
            <a:r>
              <a:rPr lang="en-US"/>
              <a:t>Avijit Mondal</a:t>
            </a:r>
          </a:p>
        </p:txBody>
      </p:sp>
    </p:spTree>
    <p:extLst>
      <p:ext uri="{BB962C8B-B14F-4D97-AF65-F5344CB8AC3E}">
        <p14:creationId xmlns:p14="http://schemas.microsoft.com/office/powerpoint/2010/main" val="1168622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34B8D-6748-464B-B0F6-16C36ECAAF4C}"/>
              </a:ext>
            </a:extLst>
          </p:cNvPr>
          <p:cNvSpPr>
            <a:spLocks noGrp="1"/>
          </p:cNvSpPr>
          <p:nvPr>
            <p:ph type="title"/>
          </p:nvPr>
        </p:nvSpPr>
        <p:spPr>
          <a:xfrm>
            <a:off x="1371599" y="1010097"/>
            <a:ext cx="9486901" cy="1010088"/>
          </a:xfrm>
        </p:spPr>
        <p:txBody>
          <a:bodyPr anchor="b">
            <a:normAutofit/>
          </a:bodyPr>
          <a:lstStyle/>
          <a:p>
            <a:pPr algn="ctr"/>
            <a:r>
              <a:rPr lang="en-US" err="1"/>
              <a:t>POd</a:t>
            </a:r>
            <a:endParaRPr lang="en-US"/>
          </a:p>
        </p:txBody>
      </p:sp>
      <p:sp>
        <p:nvSpPr>
          <p:cNvPr id="3" name="Footer Placeholder 2">
            <a:extLst>
              <a:ext uri="{FF2B5EF4-FFF2-40B4-BE49-F238E27FC236}">
                <a16:creationId xmlns:a16="http://schemas.microsoft.com/office/drawing/2014/main" id="{34EA98CA-EDBD-4EF5-B2F0-88BF27F88DE0}"/>
              </a:ext>
            </a:extLst>
          </p:cNvPr>
          <p:cNvSpPr>
            <a:spLocks noGrp="1"/>
          </p:cNvSpPr>
          <p:nvPr>
            <p:ph type="ftr" sz="quarter" idx="11"/>
          </p:nvPr>
        </p:nvSpPr>
        <p:spPr>
          <a:xfrm rot="5400000">
            <a:off x="-1708136" y="3223750"/>
            <a:ext cx="4114800" cy="410501"/>
          </a:xfrm>
        </p:spPr>
        <p:txBody>
          <a:bodyPr>
            <a:normAutofit/>
          </a:bodyPr>
          <a:lstStyle/>
          <a:p>
            <a:pPr>
              <a:spcAft>
                <a:spcPts val="600"/>
              </a:spcAft>
            </a:pPr>
            <a:r>
              <a:rPr lang="en-US">
                <a:solidFill>
                  <a:schemeClr val="bg1"/>
                </a:solidFill>
              </a:rPr>
              <a:t>Avijit Mondal</a:t>
            </a:r>
          </a:p>
        </p:txBody>
      </p:sp>
      <p:sp>
        <p:nvSpPr>
          <p:cNvPr id="17" name="Content Placeholder 2">
            <a:extLst>
              <a:ext uri="{FF2B5EF4-FFF2-40B4-BE49-F238E27FC236}">
                <a16:creationId xmlns:a16="http://schemas.microsoft.com/office/drawing/2014/main" id="{BB66F4CE-B295-CD44-AC21-FCEB45E6D701}"/>
              </a:ext>
            </a:extLst>
          </p:cNvPr>
          <p:cNvSpPr>
            <a:spLocks noGrp="1"/>
          </p:cNvSpPr>
          <p:nvPr>
            <p:ph idx="1"/>
          </p:nvPr>
        </p:nvSpPr>
        <p:spPr>
          <a:xfrm>
            <a:off x="1371600" y="2206257"/>
            <a:ext cx="9486901" cy="3540642"/>
          </a:xfrm>
        </p:spPr>
        <p:txBody>
          <a:bodyPr>
            <a:normAutofit/>
          </a:bodyPr>
          <a:lstStyle/>
          <a:p>
            <a:r>
              <a:rPr lang="en-US" dirty="0"/>
              <a:t>The basic scheduling unit in Kubernetes is a pod.</a:t>
            </a:r>
          </a:p>
          <a:p>
            <a:pPr algn="just"/>
            <a:r>
              <a:rPr lang="en-US" dirty="0"/>
              <a:t>A pod consists of one or more containers that are guaranteed to be co-located on the same node.</a:t>
            </a:r>
          </a:p>
          <a:p>
            <a:pPr algn="just"/>
            <a:r>
              <a:rPr lang="en-US" dirty="0"/>
              <a:t>Each pod in Kubernetes is assigned a unique IP address within the cluster, which allows applications to use ports without the risk of conflict.</a:t>
            </a:r>
          </a:p>
          <a:p>
            <a:pPr algn="just"/>
            <a:r>
              <a:rPr lang="en-US" dirty="0"/>
              <a:t>Within the pod, all containers can reference each other on localhost, but a container within one pod has no way of directly addressing another container within another pod; for that, it must use the Pod IP Address.</a:t>
            </a:r>
          </a:p>
        </p:txBody>
      </p:sp>
    </p:spTree>
    <p:extLst>
      <p:ext uri="{BB962C8B-B14F-4D97-AF65-F5344CB8AC3E}">
        <p14:creationId xmlns:p14="http://schemas.microsoft.com/office/powerpoint/2010/main" val="405471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2E09C1-CE17-4560-9936-3F0241979D99}"/>
              </a:ext>
            </a:extLst>
          </p:cNvPr>
          <p:cNvSpPr>
            <a:spLocks noGrp="1"/>
          </p:cNvSpPr>
          <p:nvPr>
            <p:ph type="ftr" sz="quarter" idx="11"/>
          </p:nvPr>
        </p:nvSpPr>
        <p:spPr/>
        <p:txBody>
          <a:bodyPr/>
          <a:lstStyle/>
          <a:p>
            <a:r>
              <a:rPr lang="en-US"/>
              <a:t>Avijit Mondal</a:t>
            </a:r>
          </a:p>
        </p:txBody>
      </p:sp>
      <p:sp>
        <p:nvSpPr>
          <p:cNvPr id="5" name="Rectangle 4">
            <a:extLst>
              <a:ext uri="{FF2B5EF4-FFF2-40B4-BE49-F238E27FC236}">
                <a16:creationId xmlns:a16="http://schemas.microsoft.com/office/drawing/2014/main" id="{EC905B7C-F817-4D11-A9DE-9AE64BB88E15}"/>
              </a:ext>
            </a:extLst>
          </p:cNvPr>
          <p:cNvSpPr/>
          <p:nvPr/>
        </p:nvSpPr>
        <p:spPr>
          <a:xfrm>
            <a:off x="2450238" y="2503503"/>
            <a:ext cx="2130640" cy="2414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POD</a:t>
            </a:r>
            <a:endParaRPr lang="en-IN" dirty="0"/>
          </a:p>
        </p:txBody>
      </p:sp>
      <p:sp>
        <p:nvSpPr>
          <p:cNvPr id="6" name="Cube 5">
            <a:extLst>
              <a:ext uri="{FF2B5EF4-FFF2-40B4-BE49-F238E27FC236}">
                <a16:creationId xmlns:a16="http://schemas.microsoft.com/office/drawing/2014/main" id="{34D22CE8-F35F-4A19-91CF-9AFF6E142865}"/>
              </a:ext>
            </a:extLst>
          </p:cNvPr>
          <p:cNvSpPr/>
          <p:nvPr/>
        </p:nvSpPr>
        <p:spPr>
          <a:xfrm>
            <a:off x="2876365" y="2741070"/>
            <a:ext cx="1509115" cy="508157"/>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endParaRPr lang="en-IN" dirty="0"/>
          </a:p>
        </p:txBody>
      </p:sp>
      <p:grpSp>
        <p:nvGrpSpPr>
          <p:cNvPr id="20" name="Group 19">
            <a:extLst>
              <a:ext uri="{FF2B5EF4-FFF2-40B4-BE49-F238E27FC236}">
                <a16:creationId xmlns:a16="http://schemas.microsoft.com/office/drawing/2014/main" id="{9F428597-856C-4CD3-91C4-32A9EB2FD01E}"/>
              </a:ext>
            </a:extLst>
          </p:cNvPr>
          <p:cNvGrpSpPr/>
          <p:nvPr/>
        </p:nvGrpSpPr>
        <p:grpSpPr>
          <a:xfrm>
            <a:off x="2876364" y="3400562"/>
            <a:ext cx="1509116" cy="1119652"/>
            <a:chOff x="2876364" y="3400562"/>
            <a:chExt cx="1509116" cy="1119652"/>
          </a:xfrm>
        </p:grpSpPr>
        <p:sp>
          <p:nvSpPr>
            <p:cNvPr id="7" name="Cube 6">
              <a:extLst>
                <a:ext uri="{FF2B5EF4-FFF2-40B4-BE49-F238E27FC236}">
                  <a16:creationId xmlns:a16="http://schemas.microsoft.com/office/drawing/2014/main" id="{21D85A9A-CCEB-44E4-BD07-5251C0B7F075}"/>
                </a:ext>
              </a:extLst>
            </p:cNvPr>
            <p:cNvSpPr/>
            <p:nvPr/>
          </p:nvSpPr>
          <p:spPr>
            <a:xfrm>
              <a:off x="2876364" y="4012057"/>
              <a:ext cx="1509115" cy="508157"/>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n</a:t>
              </a:r>
              <a:endParaRPr lang="en-IN" dirty="0"/>
            </a:p>
          </p:txBody>
        </p:sp>
        <p:sp>
          <p:nvSpPr>
            <p:cNvPr id="9" name="Cube 8">
              <a:extLst>
                <a:ext uri="{FF2B5EF4-FFF2-40B4-BE49-F238E27FC236}">
                  <a16:creationId xmlns:a16="http://schemas.microsoft.com/office/drawing/2014/main" id="{00900AE2-C7E5-4229-9414-66E37502AA5D}"/>
                </a:ext>
              </a:extLst>
            </p:cNvPr>
            <p:cNvSpPr/>
            <p:nvPr/>
          </p:nvSpPr>
          <p:spPr>
            <a:xfrm>
              <a:off x="3373469" y="3400562"/>
              <a:ext cx="1012011" cy="508157"/>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grpSp>
      <p:grpSp>
        <p:nvGrpSpPr>
          <p:cNvPr id="18" name="Group 17">
            <a:extLst>
              <a:ext uri="{FF2B5EF4-FFF2-40B4-BE49-F238E27FC236}">
                <a16:creationId xmlns:a16="http://schemas.microsoft.com/office/drawing/2014/main" id="{6BBA6E15-4B5E-4A47-AB23-470A59EE379B}"/>
              </a:ext>
            </a:extLst>
          </p:cNvPr>
          <p:cNvGrpSpPr/>
          <p:nvPr/>
        </p:nvGrpSpPr>
        <p:grpSpPr>
          <a:xfrm>
            <a:off x="5563340" y="2503503"/>
            <a:ext cx="2130640" cy="2414726"/>
            <a:chOff x="5563340" y="2503503"/>
            <a:chExt cx="2130640" cy="2414726"/>
          </a:xfrm>
        </p:grpSpPr>
        <p:sp>
          <p:nvSpPr>
            <p:cNvPr id="10" name="Rectangle 9">
              <a:extLst>
                <a:ext uri="{FF2B5EF4-FFF2-40B4-BE49-F238E27FC236}">
                  <a16:creationId xmlns:a16="http://schemas.microsoft.com/office/drawing/2014/main" id="{E734C7CC-EB7C-4BD9-BAC0-7BB9AB216995}"/>
                </a:ext>
              </a:extLst>
            </p:cNvPr>
            <p:cNvSpPr/>
            <p:nvPr/>
          </p:nvSpPr>
          <p:spPr>
            <a:xfrm>
              <a:off x="5563340" y="2503503"/>
              <a:ext cx="2130640" cy="2414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POD 2</a:t>
              </a:r>
              <a:endParaRPr lang="en-IN" dirty="0"/>
            </a:p>
          </p:txBody>
        </p:sp>
        <p:sp>
          <p:nvSpPr>
            <p:cNvPr id="11" name="Cube 10">
              <a:extLst>
                <a:ext uri="{FF2B5EF4-FFF2-40B4-BE49-F238E27FC236}">
                  <a16:creationId xmlns:a16="http://schemas.microsoft.com/office/drawing/2014/main" id="{0C3D19E9-CA62-4CA7-B101-C5C86525829D}"/>
                </a:ext>
              </a:extLst>
            </p:cNvPr>
            <p:cNvSpPr/>
            <p:nvPr/>
          </p:nvSpPr>
          <p:spPr>
            <a:xfrm>
              <a:off x="5934811" y="2741070"/>
              <a:ext cx="1509115" cy="508157"/>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endParaRPr lang="en-IN" dirty="0"/>
            </a:p>
          </p:txBody>
        </p:sp>
        <p:sp>
          <p:nvSpPr>
            <p:cNvPr id="12" name="Cube 11">
              <a:extLst>
                <a:ext uri="{FF2B5EF4-FFF2-40B4-BE49-F238E27FC236}">
                  <a16:creationId xmlns:a16="http://schemas.microsoft.com/office/drawing/2014/main" id="{001F58F4-75CE-40D7-9946-EF9C853D4431}"/>
                </a:ext>
              </a:extLst>
            </p:cNvPr>
            <p:cNvSpPr/>
            <p:nvPr/>
          </p:nvSpPr>
          <p:spPr>
            <a:xfrm>
              <a:off x="5934810" y="4012057"/>
              <a:ext cx="1509115" cy="508157"/>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n</a:t>
              </a:r>
              <a:endParaRPr lang="en-IN" dirty="0"/>
            </a:p>
          </p:txBody>
        </p:sp>
        <p:sp>
          <p:nvSpPr>
            <p:cNvPr id="13" name="Cube 12">
              <a:extLst>
                <a:ext uri="{FF2B5EF4-FFF2-40B4-BE49-F238E27FC236}">
                  <a16:creationId xmlns:a16="http://schemas.microsoft.com/office/drawing/2014/main" id="{2A6CB7D3-8ABB-4F6E-8E8E-47AAC53E5D48}"/>
                </a:ext>
              </a:extLst>
            </p:cNvPr>
            <p:cNvSpPr/>
            <p:nvPr/>
          </p:nvSpPr>
          <p:spPr>
            <a:xfrm>
              <a:off x="6431915" y="3400562"/>
              <a:ext cx="1012011" cy="508157"/>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grpSp>
      <p:grpSp>
        <p:nvGrpSpPr>
          <p:cNvPr id="19" name="Group 18">
            <a:extLst>
              <a:ext uri="{FF2B5EF4-FFF2-40B4-BE49-F238E27FC236}">
                <a16:creationId xmlns:a16="http://schemas.microsoft.com/office/drawing/2014/main" id="{57D9EDC3-8554-41C8-864D-376BE9BF2614}"/>
              </a:ext>
            </a:extLst>
          </p:cNvPr>
          <p:cNvGrpSpPr/>
          <p:nvPr/>
        </p:nvGrpSpPr>
        <p:grpSpPr>
          <a:xfrm>
            <a:off x="8676442" y="2503503"/>
            <a:ext cx="2130640" cy="2414726"/>
            <a:chOff x="8676442" y="2503503"/>
            <a:chExt cx="2130640" cy="2414726"/>
          </a:xfrm>
        </p:grpSpPr>
        <p:sp>
          <p:nvSpPr>
            <p:cNvPr id="14" name="Rectangle 13">
              <a:extLst>
                <a:ext uri="{FF2B5EF4-FFF2-40B4-BE49-F238E27FC236}">
                  <a16:creationId xmlns:a16="http://schemas.microsoft.com/office/drawing/2014/main" id="{0BF7C432-CC9D-4318-B0BF-981216061138}"/>
                </a:ext>
              </a:extLst>
            </p:cNvPr>
            <p:cNvSpPr/>
            <p:nvPr/>
          </p:nvSpPr>
          <p:spPr>
            <a:xfrm>
              <a:off x="8676442" y="2503503"/>
              <a:ext cx="2130640" cy="2414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POD 2</a:t>
              </a:r>
              <a:endParaRPr lang="en-IN" dirty="0"/>
            </a:p>
          </p:txBody>
        </p:sp>
        <p:sp>
          <p:nvSpPr>
            <p:cNvPr id="15" name="Cube 14">
              <a:extLst>
                <a:ext uri="{FF2B5EF4-FFF2-40B4-BE49-F238E27FC236}">
                  <a16:creationId xmlns:a16="http://schemas.microsoft.com/office/drawing/2014/main" id="{9CA74232-4897-4E29-BE1A-5B402DDCCE0B}"/>
                </a:ext>
              </a:extLst>
            </p:cNvPr>
            <p:cNvSpPr/>
            <p:nvPr/>
          </p:nvSpPr>
          <p:spPr>
            <a:xfrm>
              <a:off x="9102569" y="2741070"/>
              <a:ext cx="1509115" cy="508157"/>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1</a:t>
              </a:r>
              <a:endParaRPr lang="en-IN" dirty="0"/>
            </a:p>
          </p:txBody>
        </p:sp>
        <p:sp>
          <p:nvSpPr>
            <p:cNvPr id="16" name="Cube 15">
              <a:extLst>
                <a:ext uri="{FF2B5EF4-FFF2-40B4-BE49-F238E27FC236}">
                  <a16:creationId xmlns:a16="http://schemas.microsoft.com/office/drawing/2014/main" id="{D697596C-9104-44AC-B6E5-1B801655562E}"/>
                </a:ext>
              </a:extLst>
            </p:cNvPr>
            <p:cNvSpPr/>
            <p:nvPr/>
          </p:nvSpPr>
          <p:spPr>
            <a:xfrm>
              <a:off x="9102568" y="4012057"/>
              <a:ext cx="1509115" cy="508157"/>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n</a:t>
              </a:r>
              <a:endParaRPr lang="en-IN" dirty="0"/>
            </a:p>
          </p:txBody>
        </p:sp>
        <p:sp>
          <p:nvSpPr>
            <p:cNvPr id="17" name="Cube 16">
              <a:extLst>
                <a:ext uri="{FF2B5EF4-FFF2-40B4-BE49-F238E27FC236}">
                  <a16:creationId xmlns:a16="http://schemas.microsoft.com/office/drawing/2014/main" id="{35B6C528-4B11-4143-AC2C-4D8F4F0B02E0}"/>
                </a:ext>
              </a:extLst>
            </p:cNvPr>
            <p:cNvSpPr/>
            <p:nvPr/>
          </p:nvSpPr>
          <p:spPr>
            <a:xfrm>
              <a:off x="9599673" y="3400562"/>
              <a:ext cx="1012011" cy="508157"/>
            </a:xfrm>
            <a:prstGeom prst="cub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en-IN" dirty="0"/>
            </a:p>
          </p:txBody>
        </p:sp>
      </p:grpSp>
      <p:grpSp>
        <p:nvGrpSpPr>
          <p:cNvPr id="24" name="Group 23">
            <a:extLst>
              <a:ext uri="{FF2B5EF4-FFF2-40B4-BE49-F238E27FC236}">
                <a16:creationId xmlns:a16="http://schemas.microsoft.com/office/drawing/2014/main" id="{0047EEEE-E4E3-484A-800B-AD179AF0FF57}"/>
              </a:ext>
            </a:extLst>
          </p:cNvPr>
          <p:cNvGrpSpPr/>
          <p:nvPr/>
        </p:nvGrpSpPr>
        <p:grpSpPr>
          <a:xfrm>
            <a:off x="2937160" y="5021567"/>
            <a:ext cx="7320127" cy="371226"/>
            <a:chOff x="2937160" y="5021567"/>
            <a:chExt cx="7320127" cy="371226"/>
          </a:xfrm>
        </p:grpSpPr>
        <p:sp>
          <p:nvSpPr>
            <p:cNvPr id="21" name="TextBox 20">
              <a:extLst>
                <a:ext uri="{FF2B5EF4-FFF2-40B4-BE49-F238E27FC236}">
                  <a16:creationId xmlns:a16="http://schemas.microsoft.com/office/drawing/2014/main" id="{BDC400DA-B5C3-4FBF-BD04-D2C834FEDC3A}"/>
                </a:ext>
              </a:extLst>
            </p:cNvPr>
            <p:cNvSpPr txBox="1"/>
            <p:nvPr/>
          </p:nvSpPr>
          <p:spPr>
            <a:xfrm>
              <a:off x="2937160" y="5021567"/>
              <a:ext cx="915635" cy="369332"/>
            </a:xfrm>
            <a:prstGeom prst="rect">
              <a:avLst/>
            </a:prstGeom>
            <a:noFill/>
          </p:spPr>
          <p:txBody>
            <a:bodyPr wrap="none" rtlCol="0">
              <a:spAutoFit/>
            </a:bodyPr>
            <a:lstStyle/>
            <a:p>
              <a:r>
                <a:rPr lang="en-US" dirty="0"/>
                <a:t>10.2.0.1</a:t>
              </a:r>
              <a:endParaRPr lang="en-IN" dirty="0"/>
            </a:p>
          </p:txBody>
        </p:sp>
        <p:sp>
          <p:nvSpPr>
            <p:cNvPr id="22" name="TextBox 21">
              <a:extLst>
                <a:ext uri="{FF2B5EF4-FFF2-40B4-BE49-F238E27FC236}">
                  <a16:creationId xmlns:a16="http://schemas.microsoft.com/office/drawing/2014/main" id="{63B14E6C-4643-48FE-A9CA-67D4F6447CFD}"/>
                </a:ext>
              </a:extLst>
            </p:cNvPr>
            <p:cNvSpPr txBox="1"/>
            <p:nvPr/>
          </p:nvSpPr>
          <p:spPr>
            <a:xfrm>
              <a:off x="9341652" y="5021567"/>
              <a:ext cx="915635" cy="369332"/>
            </a:xfrm>
            <a:prstGeom prst="rect">
              <a:avLst/>
            </a:prstGeom>
            <a:noFill/>
          </p:spPr>
          <p:txBody>
            <a:bodyPr wrap="none" rtlCol="0">
              <a:spAutoFit/>
            </a:bodyPr>
            <a:lstStyle/>
            <a:p>
              <a:r>
                <a:rPr lang="en-US" dirty="0"/>
                <a:t>10.2.0.3</a:t>
              </a:r>
              <a:endParaRPr lang="en-IN" dirty="0"/>
            </a:p>
          </p:txBody>
        </p:sp>
        <p:sp>
          <p:nvSpPr>
            <p:cNvPr id="23" name="TextBox 22">
              <a:extLst>
                <a:ext uri="{FF2B5EF4-FFF2-40B4-BE49-F238E27FC236}">
                  <a16:creationId xmlns:a16="http://schemas.microsoft.com/office/drawing/2014/main" id="{24D92788-22D3-4281-9ECC-983E6987C46C}"/>
                </a:ext>
              </a:extLst>
            </p:cNvPr>
            <p:cNvSpPr txBox="1"/>
            <p:nvPr/>
          </p:nvSpPr>
          <p:spPr>
            <a:xfrm>
              <a:off x="6139406" y="5023461"/>
              <a:ext cx="915635" cy="369332"/>
            </a:xfrm>
            <a:prstGeom prst="rect">
              <a:avLst/>
            </a:prstGeom>
            <a:noFill/>
          </p:spPr>
          <p:txBody>
            <a:bodyPr wrap="none" rtlCol="0">
              <a:spAutoFit/>
            </a:bodyPr>
            <a:lstStyle/>
            <a:p>
              <a:r>
                <a:rPr lang="en-US" dirty="0"/>
                <a:t>10.2.0.2</a:t>
              </a:r>
              <a:endParaRPr lang="en-IN" dirty="0"/>
            </a:p>
          </p:txBody>
        </p:sp>
      </p:grpSp>
    </p:spTree>
    <p:extLst>
      <p:ext uri="{BB962C8B-B14F-4D97-AF65-F5344CB8AC3E}">
        <p14:creationId xmlns:p14="http://schemas.microsoft.com/office/powerpoint/2010/main" val="363257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arn(inVertical)">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F291-35E0-4187-87C5-B7A142D25F98}"/>
              </a:ext>
            </a:extLst>
          </p:cNvPr>
          <p:cNvSpPr>
            <a:spLocks noGrp="1"/>
          </p:cNvSpPr>
          <p:nvPr>
            <p:ph type="title"/>
          </p:nvPr>
        </p:nvSpPr>
        <p:spPr/>
        <p:txBody>
          <a:bodyPr/>
          <a:lstStyle/>
          <a:p>
            <a:r>
              <a:rPr lang="en-US" dirty="0"/>
              <a:t>Useful commands</a:t>
            </a:r>
            <a:endParaRPr lang="en-IN" dirty="0"/>
          </a:p>
        </p:txBody>
      </p:sp>
      <p:sp>
        <p:nvSpPr>
          <p:cNvPr id="3" name="Content Placeholder 2">
            <a:extLst>
              <a:ext uri="{FF2B5EF4-FFF2-40B4-BE49-F238E27FC236}">
                <a16:creationId xmlns:a16="http://schemas.microsoft.com/office/drawing/2014/main" id="{1A2E9354-EE48-4A0F-A188-B3A827B9CAC5}"/>
              </a:ext>
            </a:extLst>
          </p:cNvPr>
          <p:cNvSpPr>
            <a:spLocks noGrp="1"/>
          </p:cNvSpPr>
          <p:nvPr>
            <p:ph idx="1"/>
          </p:nvPr>
        </p:nvSpPr>
        <p:spPr/>
        <p:txBody>
          <a:bodyPr/>
          <a:lstStyle/>
          <a:p>
            <a:r>
              <a:rPr lang="en-US" dirty="0" err="1"/>
              <a:t>kubectl</a:t>
            </a:r>
            <a:r>
              <a:rPr lang="en-US" dirty="0"/>
              <a:t> get po</a:t>
            </a:r>
          </a:p>
          <a:p>
            <a:r>
              <a:rPr lang="en-US" dirty="0" err="1"/>
              <a:t>kubectl</a:t>
            </a:r>
            <a:r>
              <a:rPr lang="en-US" dirty="0"/>
              <a:t> describe po &lt;pod name&gt;</a:t>
            </a:r>
          </a:p>
          <a:p>
            <a:r>
              <a:rPr lang="en-US" dirty="0" err="1"/>
              <a:t>kubectl</a:t>
            </a:r>
            <a:r>
              <a:rPr lang="en-US" dirty="0"/>
              <a:t> logs –f &lt;pod name&gt;</a:t>
            </a:r>
          </a:p>
          <a:p>
            <a:r>
              <a:rPr lang="en-US" dirty="0" err="1"/>
              <a:t>kubectl</a:t>
            </a:r>
            <a:r>
              <a:rPr lang="en-US" dirty="0"/>
              <a:t> delete po &lt;pod name&gt;</a:t>
            </a:r>
          </a:p>
          <a:p>
            <a:r>
              <a:rPr lang="en-US" dirty="0" err="1"/>
              <a:t>kubectl</a:t>
            </a:r>
            <a:r>
              <a:rPr lang="en-US" dirty="0"/>
              <a:t> apply –f &lt;path to pod definition file&gt;</a:t>
            </a:r>
            <a:endParaRPr lang="en-IN" dirty="0"/>
          </a:p>
        </p:txBody>
      </p:sp>
      <p:sp>
        <p:nvSpPr>
          <p:cNvPr id="4" name="Footer Placeholder 3">
            <a:extLst>
              <a:ext uri="{FF2B5EF4-FFF2-40B4-BE49-F238E27FC236}">
                <a16:creationId xmlns:a16="http://schemas.microsoft.com/office/drawing/2014/main" id="{89D1055F-FD09-444A-9164-4C8613378056}"/>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3133523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9E46E03-E134-4007-9640-03FB728A322A}"/>
              </a:ext>
            </a:extLst>
          </p:cNvPr>
          <p:cNvSpPr>
            <a:spLocks noGrp="1"/>
          </p:cNvSpPr>
          <p:nvPr>
            <p:ph type="ftr" sz="quarter" idx="11"/>
          </p:nvPr>
        </p:nvSpPr>
        <p:spPr/>
        <p:txBody>
          <a:bodyPr/>
          <a:lstStyle/>
          <a:p>
            <a:r>
              <a:rPr lang="en-US"/>
              <a:t>Avijit Mondal</a:t>
            </a:r>
          </a:p>
        </p:txBody>
      </p:sp>
      <p:sp>
        <p:nvSpPr>
          <p:cNvPr id="5" name="Rectangle 4">
            <a:extLst>
              <a:ext uri="{FF2B5EF4-FFF2-40B4-BE49-F238E27FC236}">
                <a16:creationId xmlns:a16="http://schemas.microsoft.com/office/drawing/2014/main" id="{4FD72C9A-12CF-4C08-AD9D-9FC218682B64}"/>
              </a:ext>
            </a:extLst>
          </p:cNvPr>
          <p:cNvSpPr/>
          <p:nvPr/>
        </p:nvSpPr>
        <p:spPr>
          <a:xfrm>
            <a:off x="1553591" y="975063"/>
            <a:ext cx="3169329" cy="506175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468D42E9-5449-478D-A86A-D59ED2340647}"/>
              </a:ext>
            </a:extLst>
          </p:cNvPr>
          <p:cNvSpPr/>
          <p:nvPr/>
        </p:nvSpPr>
        <p:spPr>
          <a:xfrm>
            <a:off x="2112885" y="1435224"/>
            <a:ext cx="209512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etcd</a:t>
            </a:r>
            <a:endParaRPr lang="en-IN" dirty="0"/>
          </a:p>
        </p:txBody>
      </p:sp>
      <p:sp>
        <p:nvSpPr>
          <p:cNvPr id="7" name="Rectangle: Rounded Corners 6">
            <a:extLst>
              <a:ext uri="{FF2B5EF4-FFF2-40B4-BE49-F238E27FC236}">
                <a16:creationId xmlns:a16="http://schemas.microsoft.com/office/drawing/2014/main" id="{22393FE7-A789-492B-8863-B938FA6E440D}"/>
              </a:ext>
            </a:extLst>
          </p:cNvPr>
          <p:cNvSpPr/>
          <p:nvPr/>
        </p:nvSpPr>
        <p:spPr>
          <a:xfrm>
            <a:off x="2112885" y="3258105"/>
            <a:ext cx="2095130"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manager</a:t>
            </a:r>
            <a:endParaRPr lang="en-IN" dirty="0"/>
          </a:p>
        </p:txBody>
      </p:sp>
      <p:sp>
        <p:nvSpPr>
          <p:cNvPr id="8" name="Rectangle: Rounded Corners 7">
            <a:extLst>
              <a:ext uri="{FF2B5EF4-FFF2-40B4-BE49-F238E27FC236}">
                <a16:creationId xmlns:a16="http://schemas.microsoft.com/office/drawing/2014/main" id="{364A27CD-F718-4D91-8A01-9220DF7326B7}"/>
              </a:ext>
            </a:extLst>
          </p:cNvPr>
          <p:cNvSpPr/>
          <p:nvPr/>
        </p:nvSpPr>
        <p:spPr>
          <a:xfrm>
            <a:off x="2112884" y="2649245"/>
            <a:ext cx="2095129"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Scheduler</a:t>
            </a:r>
            <a:endParaRPr lang="en-IN" dirty="0"/>
          </a:p>
        </p:txBody>
      </p:sp>
      <p:sp>
        <p:nvSpPr>
          <p:cNvPr id="9" name="Rectangle: Rounded Corners 8">
            <a:extLst>
              <a:ext uri="{FF2B5EF4-FFF2-40B4-BE49-F238E27FC236}">
                <a16:creationId xmlns:a16="http://schemas.microsoft.com/office/drawing/2014/main" id="{B145028E-DF3B-4E74-B21B-02120CC8A73B}"/>
              </a:ext>
            </a:extLst>
          </p:cNvPr>
          <p:cNvSpPr/>
          <p:nvPr/>
        </p:nvSpPr>
        <p:spPr>
          <a:xfrm>
            <a:off x="2112885" y="2040385"/>
            <a:ext cx="209512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Server</a:t>
            </a:r>
            <a:endParaRPr lang="en-IN" dirty="0"/>
          </a:p>
        </p:txBody>
      </p:sp>
      <p:sp>
        <p:nvSpPr>
          <p:cNvPr id="10" name="Rectangle: Rounded Corners 9">
            <a:extLst>
              <a:ext uri="{FF2B5EF4-FFF2-40B4-BE49-F238E27FC236}">
                <a16:creationId xmlns:a16="http://schemas.microsoft.com/office/drawing/2014/main" id="{F379ED4A-A82B-4B79-9847-55E197DDEC03}"/>
              </a:ext>
            </a:extLst>
          </p:cNvPr>
          <p:cNvSpPr/>
          <p:nvPr/>
        </p:nvSpPr>
        <p:spPr>
          <a:xfrm>
            <a:off x="2112886" y="3863266"/>
            <a:ext cx="2095129"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Kubelet</a:t>
            </a:r>
            <a:endParaRPr lang="en-IN" dirty="0"/>
          </a:p>
        </p:txBody>
      </p:sp>
      <p:sp>
        <p:nvSpPr>
          <p:cNvPr id="11" name="Rectangle: Rounded Corners 10">
            <a:extLst>
              <a:ext uri="{FF2B5EF4-FFF2-40B4-BE49-F238E27FC236}">
                <a16:creationId xmlns:a16="http://schemas.microsoft.com/office/drawing/2014/main" id="{469AFDA2-697F-4768-AB8F-11184330B832}"/>
              </a:ext>
            </a:extLst>
          </p:cNvPr>
          <p:cNvSpPr/>
          <p:nvPr/>
        </p:nvSpPr>
        <p:spPr>
          <a:xfrm>
            <a:off x="2112886" y="4472126"/>
            <a:ext cx="2095129"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Kube</a:t>
            </a:r>
            <a:r>
              <a:rPr lang="en-US" dirty="0"/>
              <a:t>-proxy</a:t>
            </a:r>
            <a:endParaRPr lang="en-IN" dirty="0"/>
          </a:p>
        </p:txBody>
      </p:sp>
      <p:sp>
        <p:nvSpPr>
          <p:cNvPr id="12" name="Rectangle: Rounded Corners 11">
            <a:extLst>
              <a:ext uri="{FF2B5EF4-FFF2-40B4-BE49-F238E27FC236}">
                <a16:creationId xmlns:a16="http://schemas.microsoft.com/office/drawing/2014/main" id="{426CFF09-8F8D-4A7C-A812-BB525B764EC0}"/>
              </a:ext>
            </a:extLst>
          </p:cNvPr>
          <p:cNvSpPr/>
          <p:nvPr/>
        </p:nvSpPr>
        <p:spPr>
          <a:xfrm>
            <a:off x="2112886" y="5080987"/>
            <a:ext cx="2095129"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runtime</a:t>
            </a:r>
            <a:endParaRPr lang="en-IN" dirty="0"/>
          </a:p>
        </p:txBody>
      </p:sp>
      <p:sp>
        <p:nvSpPr>
          <p:cNvPr id="17" name="Thought Bubble: Cloud 16">
            <a:extLst>
              <a:ext uri="{FF2B5EF4-FFF2-40B4-BE49-F238E27FC236}">
                <a16:creationId xmlns:a16="http://schemas.microsoft.com/office/drawing/2014/main" id="{C3CC08CA-793E-4245-A165-A2FB701D7F99}"/>
              </a:ext>
            </a:extLst>
          </p:cNvPr>
          <p:cNvSpPr/>
          <p:nvPr/>
        </p:nvSpPr>
        <p:spPr>
          <a:xfrm>
            <a:off x="4412202" y="198266"/>
            <a:ext cx="6383044" cy="2294879"/>
          </a:xfrm>
          <a:prstGeom prst="cloudCallout">
            <a:avLst>
              <a:gd name="adj1" fmla="val -51709"/>
              <a:gd name="adj2" fmla="val 1762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etcd</a:t>
            </a:r>
            <a:r>
              <a:rPr lang="en-US" dirty="0">
                <a:solidFill>
                  <a:schemeClr val="tx1"/>
                </a:solidFill>
              </a:rPr>
              <a:t> is a persistent, lightweight, distributed, key-value data store that reliably stores the configuration data of the cluster, representing the overall state of the cluster at any given point of time.</a:t>
            </a:r>
            <a:endParaRPr lang="en-IN" dirty="0">
              <a:solidFill>
                <a:schemeClr val="tx1"/>
              </a:solidFill>
            </a:endParaRPr>
          </a:p>
        </p:txBody>
      </p:sp>
      <p:sp>
        <p:nvSpPr>
          <p:cNvPr id="18" name="Thought Bubble: Cloud 17">
            <a:extLst>
              <a:ext uri="{FF2B5EF4-FFF2-40B4-BE49-F238E27FC236}">
                <a16:creationId xmlns:a16="http://schemas.microsoft.com/office/drawing/2014/main" id="{5490B58C-4356-4091-9313-F1D3A1777BD0}"/>
              </a:ext>
            </a:extLst>
          </p:cNvPr>
          <p:cNvSpPr/>
          <p:nvPr/>
        </p:nvSpPr>
        <p:spPr>
          <a:xfrm>
            <a:off x="4564602" y="350666"/>
            <a:ext cx="7366986" cy="3078334"/>
          </a:xfrm>
          <a:prstGeom prst="cloudCallout">
            <a:avLst>
              <a:gd name="adj1" fmla="val -54538"/>
              <a:gd name="adj2" fmla="val 1042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serves the Kubernetes API using JSON over HTTP, which provides both the internal and external interface to Kubernetes. The API server processes and validates REST requests and updates state of the API objects in </a:t>
            </a:r>
            <a:r>
              <a:rPr lang="en-US" dirty="0" err="1">
                <a:solidFill>
                  <a:schemeClr val="tx1"/>
                </a:solidFill>
              </a:rPr>
              <a:t>etcd</a:t>
            </a:r>
            <a:r>
              <a:rPr lang="en-US" dirty="0">
                <a:solidFill>
                  <a:schemeClr val="tx1"/>
                </a:solidFill>
              </a:rPr>
              <a:t>, thereby allowing clients to configure workloads and containers across Worker nodes.</a:t>
            </a:r>
            <a:endParaRPr lang="en-IN" dirty="0">
              <a:solidFill>
                <a:schemeClr val="tx1"/>
              </a:solidFill>
            </a:endParaRPr>
          </a:p>
        </p:txBody>
      </p:sp>
      <p:sp>
        <p:nvSpPr>
          <p:cNvPr id="19" name="Thought Bubble: Cloud 18">
            <a:extLst>
              <a:ext uri="{FF2B5EF4-FFF2-40B4-BE49-F238E27FC236}">
                <a16:creationId xmlns:a16="http://schemas.microsoft.com/office/drawing/2014/main" id="{22EF4427-472C-4E9D-9507-66B3639BD0E6}"/>
              </a:ext>
            </a:extLst>
          </p:cNvPr>
          <p:cNvSpPr/>
          <p:nvPr/>
        </p:nvSpPr>
        <p:spPr>
          <a:xfrm>
            <a:off x="4681001" y="1011312"/>
            <a:ext cx="7366986" cy="2417688"/>
          </a:xfrm>
          <a:prstGeom prst="cloudCallout">
            <a:avLst>
              <a:gd name="adj1" fmla="val -55502"/>
              <a:gd name="adj2" fmla="val 25117"/>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scheduler is the pluggable component that selects which node an unscheduled pod runs on, based on resource availability. The scheduler tracks resource use on each node to ensure that workload is not scheduled in excess of available resources</a:t>
            </a:r>
            <a:endParaRPr lang="en-IN" dirty="0">
              <a:solidFill>
                <a:schemeClr val="tx1"/>
              </a:solidFill>
            </a:endParaRPr>
          </a:p>
        </p:txBody>
      </p:sp>
      <p:sp>
        <p:nvSpPr>
          <p:cNvPr id="20" name="Thought Bubble: Cloud 19">
            <a:extLst>
              <a:ext uri="{FF2B5EF4-FFF2-40B4-BE49-F238E27FC236}">
                <a16:creationId xmlns:a16="http://schemas.microsoft.com/office/drawing/2014/main" id="{26969885-E145-45CA-A10C-18A75EE79AD7}"/>
              </a:ext>
            </a:extLst>
          </p:cNvPr>
          <p:cNvSpPr/>
          <p:nvPr/>
        </p:nvSpPr>
        <p:spPr>
          <a:xfrm>
            <a:off x="4767306" y="1243610"/>
            <a:ext cx="7366986" cy="2619655"/>
          </a:xfrm>
          <a:prstGeom prst="cloudCallout">
            <a:avLst>
              <a:gd name="adj1" fmla="val -56587"/>
              <a:gd name="adj2" fmla="val 3582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controller is a reconciliation loop that drives actual cluster state toward the desired cluster state, communicating with the API server to create, update, and delete the resources it manages (pods, service endpoints, etc.). The controller manager is a process that manages a set of core Kubernetes controllers.</a:t>
            </a:r>
            <a:endParaRPr lang="en-IN" dirty="0">
              <a:solidFill>
                <a:schemeClr val="tx1"/>
              </a:solidFill>
            </a:endParaRPr>
          </a:p>
        </p:txBody>
      </p:sp>
      <p:sp>
        <p:nvSpPr>
          <p:cNvPr id="21" name="Thought Bubble: Cloud 20">
            <a:extLst>
              <a:ext uri="{FF2B5EF4-FFF2-40B4-BE49-F238E27FC236}">
                <a16:creationId xmlns:a16="http://schemas.microsoft.com/office/drawing/2014/main" id="{C7A298F3-D8F6-4147-99FF-9A8B3952B3C2}"/>
              </a:ext>
            </a:extLst>
          </p:cNvPr>
          <p:cNvSpPr/>
          <p:nvPr/>
        </p:nvSpPr>
        <p:spPr>
          <a:xfrm>
            <a:off x="4839319" y="1852471"/>
            <a:ext cx="7366986" cy="2619655"/>
          </a:xfrm>
          <a:prstGeom prst="cloudCallout">
            <a:avLst>
              <a:gd name="adj1" fmla="val -56587"/>
              <a:gd name="adj2" fmla="val 35824"/>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It is responsible for the running state of each node, ensuring that all containers on the node are healthy. It takes care of starting, stopping, and maintaining application containers organized into pods as directed by the control plane.</a:t>
            </a:r>
            <a:endParaRPr lang="en-IN" dirty="0">
              <a:solidFill>
                <a:schemeClr val="tx1"/>
              </a:solidFill>
            </a:endParaRPr>
          </a:p>
        </p:txBody>
      </p:sp>
      <p:sp>
        <p:nvSpPr>
          <p:cNvPr id="22" name="Thought Bubble: Cloud 21">
            <a:extLst>
              <a:ext uri="{FF2B5EF4-FFF2-40B4-BE49-F238E27FC236}">
                <a16:creationId xmlns:a16="http://schemas.microsoft.com/office/drawing/2014/main" id="{A1002993-FFE8-4FD8-8500-495143EB2694}"/>
              </a:ext>
            </a:extLst>
          </p:cNvPr>
          <p:cNvSpPr/>
          <p:nvPr/>
        </p:nvSpPr>
        <p:spPr>
          <a:xfrm>
            <a:off x="4955718" y="2271572"/>
            <a:ext cx="7366986" cy="2044455"/>
          </a:xfrm>
          <a:prstGeom prst="cloudCallout">
            <a:avLst>
              <a:gd name="adj1" fmla="val -59118"/>
              <a:gd name="adj2" fmla="val 7015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a:t>
            </a:r>
            <a:r>
              <a:rPr lang="en-US" dirty="0" err="1">
                <a:solidFill>
                  <a:schemeClr val="tx1"/>
                </a:solidFill>
              </a:rPr>
              <a:t>Kube</a:t>
            </a:r>
            <a:r>
              <a:rPr lang="en-US" dirty="0">
                <a:solidFill>
                  <a:schemeClr val="tx1"/>
                </a:solidFill>
              </a:rPr>
              <a:t>-proxy is an implementation of a network proxy and a load balancer, and it supports the service abstraction along with other networking operation</a:t>
            </a:r>
            <a:endParaRPr lang="en-IN" dirty="0">
              <a:solidFill>
                <a:schemeClr val="tx1"/>
              </a:solidFill>
            </a:endParaRPr>
          </a:p>
        </p:txBody>
      </p:sp>
      <p:sp>
        <p:nvSpPr>
          <p:cNvPr id="23" name="Thought Bubble: Cloud 22">
            <a:extLst>
              <a:ext uri="{FF2B5EF4-FFF2-40B4-BE49-F238E27FC236}">
                <a16:creationId xmlns:a16="http://schemas.microsoft.com/office/drawing/2014/main" id="{350190A8-C7A5-4B17-99B3-7E92BF913CC2}"/>
              </a:ext>
            </a:extLst>
          </p:cNvPr>
          <p:cNvSpPr/>
          <p:nvPr/>
        </p:nvSpPr>
        <p:spPr>
          <a:xfrm>
            <a:off x="4955718" y="2901332"/>
            <a:ext cx="7366986" cy="2044455"/>
          </a:xfrm>
          <a:prstGeom prst="cloudCallout">
            <a:avLst>
              <a:gd name="adj1" fmla="val -59118"/>
              <a:gd name="adj2" fmla="val 7015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 container resides inside a pod. The container is the lowest level of a micro-service, which holds the running application, libraries, and their dependencies. Containers can be exposed to the world through an external IP address</a:t>
            </a:r>
            <a:endParaRPr lang="en-IN" dirty="0">
              <a:solidFill>
                <a:schemeClr val="tx1"/>
              </a:solidFill>
            </a:endParaRPr>
          </a:p>
        </p:txBody>
      </p:sp>
    </p:spTree>
    <p:extLst>
      <p:ext uri="{BB962C8B-B14F-4D97-AF65-F5344CB8AC3E}">
        <p14:creationId xmlns:p14="http://schemas.microsoft.com/office/powerpoint/2010/main" val="395232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2"/>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9E46E03-E134-4007-9640-03FB728A322A}"/>
              </a:ext>
            </a:extLst>
          </p:cNvPr>
          <p:cNvSpPr>
            <a:spLocks noGrp="1"/>
          </p:cNvSpPr>
          <p:nvPr>
            <p:ph type="ftr" sz="quarter" idx="11"/>
          </p:nvPr>
        </p:nvSpPr>
        <p:spPr>
          <a:xfrm rot="5400000">
            <a:off x="-1708136" y="2663718"/>
            <a:ext cx="4114800" cy="410501"/>
          </a:xfrm>
        </p:spPr>
        <p:txBody>
          <a:bodyPr/>
          <a:lstStyle/>
          <a:p>
            <a:r>
              <a:rPr lang="en-US"/>
              <a:t>Avijit Mondal</a:t>
            </a:r>
          </a:p>
        </p:txBody>
      </p:sp>
      <p:sp>
        <p:nvSpPr>
          <p:cNvPr id="5" name="Rectangle 4">
            <a:extLst>
              <a:ext uri="{FF2B5EF4-FFF2-40B4-BE49-F238E27FC236}">
                <a16:creationId xmlns:a16="http://schemas.microsoft.com/office/drawing/2014/main" id="{4FD72C9A-12CF-4C08-AD9D-9FC218682B64}"/>
              </a:ext>
            </a:extLst>
          </p:cNvPr>
          <p:cNvSpPr/>
          <p:nvPr/>
        </p:nvSpPr>
        <p:spPr>
          <a:xfrm>
            <a:off x="1553591" y="415031"/>
            <a:ext cx="3169329" cy="506175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601618C1-1D1E-44B2-94B2-8555AF87D3C9}"/>
              </a:ext>
            </a:extLst>
          </p:cNvPr>
          <p:cNvSpPr/>
          <p:nvPr/>
        </p:nvSpPr>
        <p:spPr>
          <a:xfrm>
            <a:off x="5541314" y="415030"/>
            <a:ext cx="2612994" cy="506175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36FD3E71-62F5-4A17-9BBC-73D91E1CB9B3}"/>
              </a:ext>
            </a:extLst>
          </p:cNvPr>
          <p:cNvSpPr/>
          <p:nvPr/>
        </p:nvSpPr>
        <p:spPr>
          <a:xfrm>
            <a:off x="8972702" y="424648"/>
            <a:ext cx="2612994" cy="506175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87DF75F6-4854-4165-A568-405F5C16EDD0}"/>
              </a:ext>
            </a:extLst>
          </p:cNvPr>
          <p:cNvSpPr/>
          <p:nvPr/>
        </p:nvSpPr>
        <p:spPr>
          <a:xfrm>
            <a:off x="5800247" y="827844"/>
            <a:ext cx="209512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etcd</a:t>
            </a:r>
            <a:endParaRPr lang="en-IN" dirty="0"/>
          </a:p>
        </p:txBody>
      </p:sp>
      <p:sp>
        <p:nvSpPr>
          <p:cNvPr id="26" name="Rectangle: Rounded Corners 25">
            <a:extLst>
              <a:ext uri="{FF2B5EF4-FFF2-40B4-BE49-F238E27FC236}">
                <a16:creationId xmlns:a16="http://schemas.microsoft.com/office/drawing/2014/main" id="{01C9DCE0-2289-4A21-9A9F-B7AF06DFC841}"/>
              </a:ext>
            </a:extLst>
          </p:cNvPr>
          <p:cNvSpPr/>
          <p:nvPr/>
        </p:nvSpPr>
        <p:spPr>
          <a:xfrm>
            <a:off x="5800247" y="2650725"/>
            <a:ext cx="2095130"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manager</a:t>
            </a:r>
            <a:endParaRPr lang="en-IN" dirty="0"/>
          </a:p>
        </p:txBody>
      </p:sp>
      <p:sp>
        <p:nvSpPr>
          <p:cNvPr id="27" name="Rectangle: Rounded Corners 26">
            <a:extLst>
              <a:ext uri="{FF2B5EF4-FFF2-40B4-BE49-F238E27FC236}">
                <a16:creationId xmlns:a16="http://schemas.microsoft.com/office/drawing/2014/main" id="{0164EB5A-8046-40FB-8720-12D37EA37A0F}"/>
              </a:ext>
            </a:extLst>
          </p:cNvPr>
          <p:cNvSpPr/>
          <p:nvPr/>
        </p:nvSpPr>
        <p:spPr>
          <a:xfrm>
            <a:off x="5800246" y="2041865"/>
            <a:ext cx="2095129"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Scheduler</a:t>
            </a:r>
            <a:endParaRPr lang="en-IN" dirty="0"/>
          </a:p>
        </p:txBody>
      </p:sp>
      <p:sp>
        <p:nvSpPr>
          <p:cNvPr id="28" name="Rectangle: Rounded Corners 27">
            <a:extLst>
              <a:ext uri="{FF2B5EF4-FFF2-40B4-BE49-F238E27FC236}">
                <a16:creationId xmlns:a16="http://schemas.microsoft.com/office/drawing/2014/main" id="{0CC4277D-C8F9-4AA5-AE77-BEE893D0A4CE}"/>
              </a:ext>
            </a:extLst>
          </p:cNvPr>
          <p:cNvSpPr/>
          <p:nvPr/>
        </p:nvSpPr>
        <p:spPr>
          <a:xfrm>
            <a:off x="5800247" y="1433005"/>
            <a:ext cx="2095128"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Server</a:t>
            </a:r>
            <a:endParaRPr lang="en-IN" dirty="0"/>
          </a:p>
        </p:txBody>
      </p:sp>
      <p:grpSp>
        <p:nvGrpSpPr>
          <p:cNvPr id="29" name="Group 28">
            <a:extLst>
              <a:ext uri="{FF2B5EF4-FFF2-40B4-BE49-F238E27FC236}">
                <a16:creationId xmlns:a16="http://schemas.microsoft.com/office/drawing/2014/main" id="{0AE50774-182C-4B03-8463-D258EFF11361}"/>
              </a:ext>
            </a:extLst>
          </p:cNvPr>
          <p:cNvGrpSpPr/>
          <p:nvPr/>
        </p:nvGrpSpPr>
        <p:grpSpPr>
          <a:xfrm>
            <a:off x="5800248" y="3255886"/>
            <a:ext cx="2095129" cy="1670483"/>
            <a:chOff x="2112886" y="3863266"/>
            <a:chExt cx="2095129" cy="1670483"/>
          </a:xfrm>
        </p:grpSpPr>
        <p:sp>
          <p:nvSpPr>
            <p:cNvPr id="30" name="Rectangle: Rounded Corners 29">
              <a:extLst>
                <a:ext uri="{FF2B5EF4-FFF2-40B4-BE49-F238E27FC236}">
                  <a16:creationId xmlns:a16="http://schemas.microsoft.com/office/drawing/2014/main" id="{8110F0DC-4863-46F7-ABDF-1197169BBBAE}"/>
                </a:ext>
              </a:extLst>
            </p:cNvPr>
            <p:cNvSpPr/>
            <p:nvPr/>
          </p:nvSpPr>
          <p:spPr>
            <a:xfrm>
              <a:off x="2112886" y="3863266"/>
              <a:ext cx="2095129"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Kubelet</a:t>
              </a:r>
              <a:endParaRPr lang="en-IN" dirty="0"/>
            </a:p>
          </p:txBody>
        </p:sp>
        <p:sp>
          <p:nvSpPr>
            <p:cNvPr id="31" name="Rectangle: Rounded Corners 30">
              <a:extLst>
                <a:ext uri="{FF2B5EF4-FFF2-40B4-BE49-F238E27FC236}">
                  <a16:creationId xmlns:a16="http://schemas.microsoft.com/office/drawing/2014/main" id="{9D348CA4-DF8D-4F79-849A-4E74498ED723}"/>
                </a:ext>
              </a:extLst>
            </p:cNvPr>
            <p:cNvSpPr/>
            <p:nvPr/>
          </p:nvSpPr>
          <p:spPr>
            <a:xfrm>
              <a:off x="2112886" y="4472126"/>
              <a:ext cx="2095129"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Kube</a:t>
              </a:r>
              <a:r>
                <a:rPr lang="en-US" dirty="0"/>
                <a:t>-proxy</a:t>
              </a:r>
              <a:endParaRPr lang="en-IN" dirty="0"/>
            </a:p>
          </p:txBody>
        </p:sp>
        <p:sp>
          <p:nvSpPr>
            <p:cNvPr id="32" name="Rectangle: Rounded Corners 31">
              <a:extLst>
                <a:ext uri="{FF2B5EF4-FFF2-40B4-BE49-F238E27FC236}">
                  <a16:creationId xmlns:a16="http://schemas.microsoft.com/office/drawing/2014/main" id="{68648A88-5396-4805-A5A3-454F9010BCE2}"/>
                </a:ext>
              </a:extLst>
            </p:cNvPr>
            <p:cNvSpPr/>
            <p:nvPr/>
          </p:nvSpPr>
          <p:spPr>
            <a:xfrm>
              <a:off x="2112886" y="5080987"/>
              <a:ext cx="2095129"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runtime</a:t>
              </a:r>
              <a:endParaRPr lang="en-IN" dirty="0"/>
            </a:p>
          </p:txBody>
        </p:sp>
      </p:grpSp>
      <p:grpSp>
        <p:nvGrpSpPr>
          <p:cNvPr id="14" name="Group 13">
            <a:extLst>
              <a:ext uri="{FF2B5EF4-FFF2-40B4-BE49-F238E27FC236}">
                <a16:creationId xmlns:a16="http://schemas.microsoft.com/office/drawing/2014/main" id="{126331A7-72BA-42AE-9BA4-B032B8110528}"/>
              </a:ext>
            </a:extLst>
          </p:cNvPr>
          <p:cNvGrpSpPr/>
          <p:nvPr/>
        </p:nvGrpSpPr>
        <p:grpSpPr>
          <a:xfrm>
            <a:off x="6134313" y="5623550"/>
            <a:ext cx="4907915" cy="419754"/>
            <a:chOff x="6134313" y="5623550"/>
            <a:chExt cx="4907915" cy="419754"/>
          </a:xfrm>
        </p:grpSpPr>
        <p:sp>
          <p:nvSpPr>
            <p:cNvPr id="13" name="TextBox 12">
              <a:extLst>
                <a:ext uri="{FF2B5EF4-FFF2-40B4-BE49-F238E27FC236}">
                  <a16:creationId xmlns:a16="http://schemas.microsoft.com/office/drawing/2014/main" id="{4EBA9141-34FF-4D80-9F95-79E0AA63009F}"/>
                </a:ext>
              </a:extLst>
            </p:cNvPr>
            <p:cNvSpPr txBox="1"/>
            <p:nvPr/>
          </p:nvSpPr>
          <p:spPr>
            <a:xfrm>
              <a:off x="6134313" y="5623550"/>
              <a:ext cx="1426994" cy="369332"/>
            </a:xfrm>
            <a:prstGeom prst="rect">
              <a:avLst/>
            </a:prstGeom>
            <a:noFill/>
          </p:spPr>
          <p:txBody>
            <a:bodyPr wrap="none" rtlCol="0">
              <a:spAutoFit/>
            </a:bodyPr>
            <a:lstStyle/>
            <a:p>
              <a:r>
                <a:rPr lang="en-US" dirty="0"/>
                <a:t>Master Node</a:t>
              </a:r>
              <a:endParaRPr lang="en-IN" dirty="0"/>
            </a:p>
          </p:txBody>
        </p:sp>
        <p:sp>
          <p:nvSpPr>
            <p:cNvPr id="50" name="TextBox 49">
              <a:extLst>
                <a:ext uri="{FF2B5EF4-FFF2-40B4-BE49-F238E27FC236}">
                  <a16:creationId xmlns:a16="http://schemas.microsoft.com/office/drawing/2014/main" id="{99E324B1-75D7-4082-ABFA-01ACA3759DE1}"/>
                </a:ext>
              </a:extLst>
            </p:cNvPr>
            <p:cNvSpPr txBox="1"/>
            <p:nvPr/>
          </p:nvSpPr>
          <p:spPr>
            <a:xfrm>
              <a:off x="9516169" y="5673972"/>
              <a:ext cx="1526059" cy="369332"/>
            </a:xfrm>
            <a:prstGeom prst="rect">
              <a:avLst/>
            </a:prstGeom>
            <a:noFill/>
          </p:spPr>
          <p:txBody>
            <a:bodyPr wrap="none" rtlCol="0">
              <a:spAutoFit/>
            </a:bodyPr>
            <a:lstStyle/>
            <a:p>
              <a:r>
                <a:rPr lang="en-US" dirty="0"/>
                <a:t>Worker Node</a:t>
              </a:r>
              <a:endParaRPr lang="en-IN" dirty="0"/>
            </a:p>
          </p:txBody>
        </p:sp>
      </p:grpSp>
      <p:grpSp>
        <p:nvGrpSpPr>
          <p:cNvPr id="51" name="Group 50">
            <a:extLst>
              <a:ext uri="{FF2B5EF4-FFF2-40B4-BE49-F238E27FC236}">
                <a16:creationId xmlns:a16="http://schemas.microsoft.com/office/drawing/2014/main" id="{BAE1EE45-D83E-4405-A77B-14441D76BACC}"/>
              </a:ext>
            </a:extLst>
          </p:cNvPr>
          <p:cNvGrpSpPr/>
          <p:nvPr/>
        </p:nvGrpSpPr>
        <p:grpSpPr>
          <a:xfrm>
            <a:off x="5800248" y="3246266"/>
            <a:ext cx="2095129" cy="1670483"/>
            <a:chOff x="2112886" y="3863266"/>
            <a:chExt cx="2095129" cy="1670483"/>
          </a:xfrm>
        </p:grpSpPr>
        <p:sp>
          <p:nvSpPr>
            <p:cNvPr id="52" name="Rectangle: Rounded Corners 51">
              <a:extLst>
                <a:ext uri="{FF2B5EF4-FFF2-40B4-BE49-F238E27FC236}">
                  <a16:creationId xmlns:a16="http://schemas.microsoft.com/office/drawing/2014/main" id="{7CF07565-3943-4205-B6EF-FEE5B4E4CE5D}"/>
                </a:ext>
              </a:extLst>
            </p:cNvPr>
            <p:cNvSpPr/>
            <p:nvPr/>
          </p:nvSpPr>
          <p:spPr>
            <a:xfrm>
              <a:off x="2112886" y="3863266"/>
              <a:ext cx="2095129"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Kubelet</a:t>
              </a:r>
              <a:endParaRPr lang="en-IN" dirty="0"/>
            </a:p>
          </p:txBody>
        </p:sp>
        <p:sp>
          <p:nvSpPr>
            <p:cNvPr id="53" name="Rectangle: Rounded Corners 52">
              <a:extLst>
                <a:ext uri="{FF2B5EF4-FFF2-40B4-BE49-F238E27FC236}">
                  <a16:creationId xmlns:a16="http://schemas.microsoft.com/office/drawing/2014/main" id="{5A289397-3784-47F7-88CE-6D97059203C5}"/>
                </a:ext>
              </a:extLst>
            </p:cNvPr>
            <p:cNvSpPr/>
            <p:nvPr/>
          </p:nvSpPr>
          <p:spPr>
            <a:xfrm>
              <a:off x="2112886" y="4472126"/>
              <a:ext cx="2095129"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Kube</a:t>
              </a:r>
              <a:r>
                <a:rPr lang="en-US" dirty="0"/>
                <a:t>-proxy</a:t>
              </a:r>
              <a:endParaRPr lang="en-IN" dirty="0"/>
            </a:p>
          </p:txBody>
        </p:sp>
        <p:sp>
          <p:nvSpPr>
            <p:cNvPr id="54" name="Rectangle: Rounded Corners 53">
              <a:extLst>
                <a:ext uri="{FF2B5EF4-FFF2-40B4-BE49-F238E27FC236}">
                  <a16:creationId xmlns:a16="http://schemas.microsoft.com/office/drawing/2014/main" id="{CB757961-33F4-4F7E-B10D-DFFBB8456D0A}"/>
                </a:ext>
              </a:extLst>
            </p:cNvPr>
            <p:cNvSpPr/>
            <p:nvPr/>
          </p:nvSpPr>
          <p:spPr>
            <a:xfrm>
              <a:off x="2112886" y="5080987"/>
              <a:ext cx="2095129" cy="452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Container runtime</a:t>
              </a:r>
              <a:endParaRPr lang="en-IN" dirty="0"/>
            </a:p>
          </p:txBody>
        </p:sp>
      </p:grpSp>
      <p:sp>
        <p:nvSpPr>
          <p:cNvPr id="55" name="TextBox 54">
            <a:extLst>
              <a:ext uri="{FF2B5EF4-FFF2-40B4-BE49-F238E27FC236}">
                <a16:creationId xmlns:a16="http://schemas.microsoft.com/office/drawing/2014/main" id="{25BFE070-0C35-4926-AC0F-49EA01EC8F41}"/>
              </a:ext>
            </a:extLst>
          </p:cNvPr>
          <p:cNvSpPr txBox="1"/>
          <p:nvPr/>
        </p:nvSpPr>
        <p:spPr>
          <a:xfrm>
            <a:off x="2375225" y="5676593"/>
            <a:ext cx="1526059" cy="369332"/>
          </a:xfrm>
          <a:prstGeom prst="rect">
            <a:avLst/>
          </a:prstGeom>
          <a:noFill/>
        </p:spPr>
        <p:txBody>
          <a:bodyPr wrap="none" rtlCol="0">
            <a:spAutoFit/>
          </a:bodyPr>
          <a:lstStyle/>
          <a:p>
            <a:r>
              <a:rPr lang="en-US" dirty="0"/>
              <a:t>Worker Node</a:t>
            </a:r>
            <a:endParaRPr lang="en-IN" dirty="0"/>
          </a:p>
        </p:txBody>
      </p:sp>
    </p:spTree>
    <p:extLst>
      <p:ext uri="{BB962C8B-B14F-4D97-AF65-F5344CB8AC3E}">
        <p14:creationId xmlns:p14="http://schemas.microsoft.com/office/powerpoint/2010/main" val="119994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45833E-6 2.22222E-6 L 0.28529 -0.23472 " pathEditMode="relative" rAng="0" ptsTypes="AA">
                                      <p:cBhvr>
                                        <p:cTn id="6" dur="2000" fill="hold"/>
                                        <p:tgtEl>
                                          <p:spTgt spid="29"/>
                                        </p:tgtEl>
                                        <p:attrNameLst>
                                          <p:attrName>ppt_x</p:attrName>
                                          <p:attrName>ppt_y</p:attrName>
                                        </p:attrNameLst>
                                      </p:cBhvr>
                                      <p:rCtr x="14258" y="-1173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45833E-6 1.11111E-6 L -0.30456 -0.20995 " pathEditMode="relative" rAng="0" ptsTypes="AA">
                                      <p:cBhvr>
                                        <p:cTn id="14" dur="2000" fill="hold"/>
                                        <p:tgtEl>
                                          <p:spTgt spid="51"/>
                                        </p:tgtEl>
                                        <p:attrNameLst>
                                          <p:attrName>ppt_x</p:attrName>
                                          <p:attrName>ppt_y</p:attrName>
                                        </p:attrNameLst>
                                      </p:cBhvr>
                                      <p:rCtr x="-15234" y="-105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F291-35E0-4187-87C5-B7A142D25F98}"/>
              </a:ext>
            </a:extLst>
          </p:cNvPr>
          <p:cNvSpPr>
            <a:spLocks noGrp="1"/>
          </p:cNvSpPr>
          <p:nvPr>
            <p:ph type="title"/>
          </p:nvPr>
        </p:nvSpPr>
        <p:spPr/>
        <p:txBody>
          <a:bodyPr/>
          <a:lstStyle/>
          <a:p>
            <a:r>
              <a:rPr lang="en-US" dirty="0"/>
              <a:t>Useful commands</a:t>
            </a:r>
            <a:endParaRPr lang="en-IN" dirty="0"/>
          </a:p>
        </p:txBody>
      </p:sp>
      <p:sp>
        <p:nvSpPr>
          <p:cNvPr id="3" name="Content Placeholder 2">
            <a:extLst>
              <a:ext uri="{FF2B5EF4-FFF2-40B4-BE49-F238E27FC236}">
                <a16:creationId xmlns:a16="http://schemas.microsoft.com/office/drawing/2014/main" id="{1A2E9354-EE48-4A0F-A188-B3A827B9CAC5}"/>
              </a:ext>
            </a:extLst>
          </p:cNvPr>
          <p:cNvSpPr>
            <a:spLocks noGrp="1"/>
          </p:cNvSpPr>
          <p:nvPr>
            <p:ph idx="1"/>
          </p:nvPr>
        </p:nvSpPr>
        <p:spPr/>
        <p:txBody>
          <a:bodyPr/>
          <a:lstStyle/>
          <a:p>
            <a:r>
              <a:rPr lang="en-US" dirty="0" err="1"/>
              <a:t>kubectl</a:t>
            </a:r>
            <a:r>
              <a:rPr lang="en-US" dirty="0"/>
              <a:t> get no</a:t>
            </a:r>
          </a:p>
          <a:p>
            <a:r>
              <a:rPr lang="en-US" dirty="0" err="1"/>
              <a:t>kubectl</a:t>
            </a:r>
            <a:r>
              <a:rPr lang="en-US" dirty="0"/>
              <a:t> describe no &lt;node name&gt;</a:t>
            </a:r>
          </a:p>
          <a:p>
            <a:r>
              <a:rPr lang="en-US" dirty="0" err="1"/>
              <a:t>kubectl</a:t>
            </a:r>
            <a:r>
              <a:rPr lang="en-US" dirty="0"/>
              <a:t> delete </a:t>
            </a:r>
            <a:r>
              <a:rPr lang="en-US" dirty="0" err="1"/>
              <a:t>rc</a:t>
            </a:r>
            <a:r>
              <a:rPr lang="en-US" dirty="0"/>
              <a:t> &lt;replication controller name&gt;</a:t>
            </a:r>
          </a:p>
          <a:p>
            <a:r>
              <a:rPr lang="en-US" dirty="0" err="1"/>
              <a:t>kubectl</a:t>
            </a:r>
            <a:r>
              <a:rPr lang="en-US" dirty="0"/>
              <a:t> apply –f &lt;path to replication controller definition file&gt;</a:t>
            </a:r>
          </a:p>
          <a:p>
            <a:r>
              <a:rPr lang="en-US" dirty="0" err="1"/>
              <a:t>kubectl</a:t>
            </a:r>
            <a:r>
              <a:rPr lang="en-US" dirty="0"/>
              <a:t> delete –f &lt;path to replication controller definition file&gt;</a:t>
            </a:r>
            <a:endParaRPr lang="en-IN" dirty="0"/>
          </a:p>
          <a:p>
            <a:endParaRPr lang="en-IN" dirty="0"/>
          </a:p>
        </p:txBody>
      </p:sp>
      <p:sp>
        <p:nvSpPr>
          <p:cNvPr id="4" name="Footer Placeholder 3">
            <a:extLst>
              <a:ext uri="{FF2B5EF4-FFF2-40B4-BE49-F238E27FC236}">
                <a16:creationId xmlns:a16="http://schemas.microsoft.com/office/drawing/2014/main" id="{89D1055F-FD09-444A-9164-4C8613378056}"/>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545498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D52943-D9A6-4232-B4BE-53FAACC5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DC2CCCE-4BDA-4775-BF98-9E9AA024F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126FF011-CF6C-4EEE-ADB4-5B64DF507092}"/>
              </a:ext>
            </a:extLst>
          </p:cNvPr>
          <p:cNvSpPr>
            <a:spLocks noGrp="1"/>
          </p:cNvSpPr>
          <p:nvPr>
            <p:ph type="ftr" sz="quarter" idx="11"/>
          </p:nvPr>
        </p:nvSpPr>
        <p:spPr/>
        <p:txBody>
          <a:bodyPr/>
          <a:lstStyle/>
          <a:p>
            <a:r>
              <a:rPr lang="en-US"/>
              <a:t>Avijit Mondal</a:t>
            </a:r>
          </a:p>
        </p:txBody>
      </p:sp>
      <p:pic>
        <p:nvPicPr>
          <p:cNvPr id="1028" name="Picture 4" descr="Sensu | How Kubernetes works">
            <a:extLst>
              <a:ext uri="{FF2B5EF4-FFF2-40B4-BE49-F238E27FC236}">
                <a16:creationId xmlns:a16="http://schemas.microsoft.com/office/drawing/2014/main" id="{A814A4BA-793A-4132-9F78-F448D7A0D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516" y="0"/>
            <a:ext cx="1149347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771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E5064B-BAF4-48C7-8C2C-8219FF24A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3E33EB3-397E-4C5F-B561-7FEE7C781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1" y="701040"/>
            <a:ext cx="10820400" cy="54711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34B8D-6748-464B-B0F6-16C36ECAAF4C}"/>
              </a:ext>
            </a:extLst>
          </p:cNvPr>
          <p:cNvSpPr>
            <a:spLocks noGrp="1"/>
          </p:cNvSpPr>
          <p:nvPr>
            <p:ph type="title"/>
          </p:nvPr>
        </p:nvSpPr>
        <p:spPr>
          <a:xfrm>
            <a:off x="1284850" y="1065791"/>
            <a:ext cx="6393688" cy="813498"/>
          </a:xfrm>
        </p:spPr>
        <p:txBody>
          <a:bodyPr>
            <a:normAutofit/>
          </a:bodyPr>
          <a:lstStyle/>
          <a:p>
            <a:pPr algn="ctr"/>
            <a:r>
              <a:rPr lang="en-US" sz="3000" dirty="0"/>
              <a:t>Replication controller</a:t>
            </a:r>
          </a:p>
        </p:txBody>
      </p:sp>
      <p:sp>
        <p:nvSpPr>
          <p:cNvPr id="11" name="Content Placeholder 2">
            <a:extLst>
              <a:ext uri="{FF2B5EF4-FFF2-40B4-BE49-F238E27FC236}">
                <a16:creationId xmlns:a16="http://schemas.microsoft.com/office/drawing/2014/main" id="{BB66F4CE-B295-CD44-AC21-FCEB45E6D701}"/>
              </a:ext>
            </a:extLst>
          </p:cNvPr>
          <p:cNvSpPr>
            <a:spLocks noGrp="1"/>
          </p:cNvSpPr>
          <p:nvPr>
            <p:ph idx="1"/>
          </p:nvPr>
        </p:nvSpPr>
        <p:spPr>
          <a:xfrm>
            <a:off x="1284850" y="2135938"/>
            <a:ext cx="6339840" cy="3439557"/>
          </a:xfrm>
        </p:spPr>
        <p:txBody>
          <a:bodyPr>
            <a:normAutofit/>
          </a:bodyPr>
          <a:lstStyle/>
          <a:p>
            <a:pPr marL="0" indent="0" algn="just">
              <a:buNone/>
            </a:pPr>
            <a:r>
              <a:rPr lang="en-US" dirty="0"/>
              <a:t>Replication Controller is responsible for managing the pod lifecycle. It is responsible for making sure that the specified number of pod replicas are running at any point of time. It is used wants to make sure that the specified number of pod or at least one pod is running. It has the capability to bring up or down the specified no of pod.</a:t>
            </a:r>
          </a:p>
          <a:p>
            <a:endParaRPr lang="en-US" sz="1900" dirty="0"/>
          </a:p>
        </p:txBody>
      </p:sp>
      <p:pic>
        <p:nvPicPr>
          <p:cNvPr id="13" name="Graphic 6" descr="Decision chart">
            <a:extLst>
              <a:ext uri="{FF2B5EF4-FFF2-40B4-BE49-F238E27FC236}">
                <a16:creationId xmlns:a16="http://schemas.microsoft.com/office/drawing/2014/main" id="{EFF766A1-91A5-40E6-8D4C-49C583295C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3400" y="2076450"/>
            <a:ext cx="2705100" cy="2705100"/>
          </a:xfrm>
          <a:prstGeom prst="rect">
            <a:avLst/>
          </a:prstGeom>
        </p:spPr>
      </p:pic>
      <p:sp>
        <p:nvSpPr>
          <p:cNvPr id="4" name="Footer Placeholder 3">
            <a:extLst>
              <a:ext uri="{FF2B5EF4-FFF2-40B4-BE49-F238E27FC236}">
                <a16:creationId xmlns:a16="http://schemas.microsoft.com/office/drawing/2014/main" id="{A4D1A47E-1300-4EB4-AD98-47B0A8CECCE2}"/>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3971551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F291-35E0-4187-87C5-B7A142D25F98}"/>
              </a:ext>
            </a:extLst>
          </p:cNvPr>
          <p:cNvSpPr>
            <a:spLocks noGrp="1"/>
          </p:cNvSpPr>
          <p:nvPr>
            <p:ph type="title"/>
          </p:nvPr>
        </p:nvSpPr>
        <p:spPr/>
        <p:txBody>
          <a:bodyPr/>
          <a:lstStyle/>
          <a:p>
            <a:r>
              <a:rPr lang="en-US" dirty="0"/>
              <a:t>Useful commands</a:t>
            </a:r>
            <a:endParaRPr lang="en-IN" dirty="0"/>
          </a:p>
        </p:txBody>
      </p:sp>
      <p:sp>
        <p:nvSpPr>
          <p:cNvPr id="3" name="Content Placeholder 2">
            <a:extLst>
              <a:ext uri="{FF2B5EF4-FFF2-40B4-BE49-F238E27FC236}">
                <a16:creationId xmlns:a16="http://schemas.microsoft.com/office/drawing/2014/main" id="{1A2E9354-EE48-4A0F-A188-B3A827B9CAC5}"/>
              </a:ext>
            </a:extLst>
          </p:cNvPr>
          <p:cNvSpPr>
            <a:spLocks noGrp="1"/>
          </p:cNvSpPr>
          <p:nvPr>
            <p:ph idx="1"/>
          </p:nvPr>
        </p:nvSpPr>
        <p:spPr/>
        <p:txBody>
          <a:bodyPr/>
          <a:lstStyle/>
          <a:p>
            <a:r>
              <a:rPr lang="en-US" dirty="0" err="1"/>
              <a:t>kubectl</a:t>
            </a:r>
            <a:r>
              <a:rPr lang="en-US" dirty="0"/>
              <a:t> get </a:t>
            </a:r>
            <a:r>
              <a:rPr lang="en-US" dirty="0" err="1"/>
              <a:t>rc</a:t>
            </a:r>
            <a:endParaRPr lang="en-US" dirty="0"/>
          </a:p>
          <a:p>
            <a:r>
              <a:rPr lang="en-US" dirty="0" err="1"/>
              <a:t>kubectl</a:t>
            </a:r>
            <a:r>
              <a:rPr lang="en-US" dirty="0"/>
              <a:t> describe </a:t>
            </a:r>
            <a:r>
              <a:rPr lang="en-US" dirty="0" err="1"/>
              <a:t>rc</a:t>
            </a:r>
            <a:r>
              <a:rPr lang="en-US" dirty="0"/>
              <a:t> &lt;replication controller name&gt;</a:t>
            </a:r>
          </a:p>
          <a:p>
            <a:r>
              <a:rPr lang="en-US" dirty="0" err="1"/>
              <a:t>kubectl</a:t>
            </a:r>
            <a:r>
              <a:rPr lang="en-US" dirty="0"/>
              <a:t> delete </a:t>
            </a:r>
            <a:r>
              <a:rPr lang="en-US" dirty="0" err="1"/>
              <a:t>rc</a:t>
            </a:r>
            <a:r>
              <a:rPr lang="en-US" dirty="0"/>
              <a:t> &lt;replication controller name&gt;</a:t>
            </a:r>
          </a:p>
          <a:p>
            <a:r>
              <a:rPr lang="en-US" dirty="0" err="1"/>
              <a:t>kubectl</a:t>
            </a:r>
            <a:r>
              <a:rPr lang="en-US" dirty="0"/>
              <a:t> apply –f &lt;path to replication controller definition file&gt;</a:t>
            </a:r>
          </a:p>
          <a:p>
            <a:r>
              <a:rPr lang="en-US" dirty="0" err="1"/>
              <a:t>kubectl</a:t>
            </a:r>
            <a:r>
              <a:rPr lang="en-US" dirty="0"/>
              <a:t> delete –f &lt;path to replication controller definition file&gt;</a:t>
            </a:r>
            <a:endParaRPr lang="en-IN" dirty="0"/>
          </a:p>
          <a:p>
            <a:endParaRPr lang="en-IN" dirty="0"/>
          </a:p>
        </p:txBody>
      </p:sp>
      <p:sp>
        <p:nvSpPr>
          <p:cNvPr id="4" name="Footer Placeholder 3">
            <a:extLst>
              <a:ext uri="{FF2B5EF4-FFF2-40B4-BE49-F238E27FC236}">
                <a16:creationId xmlns:a16="http://schemas.microsoft.com/office/drawing/2014/main" id="{89D1055F-FD09-444A-9164-4C8613378056}"/>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3761661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B8F75B-C884-4D2B-AE54-13C07B58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34B8D-6748-464B-B0F6-16C36ECAAF4C}"/>
              </a:ext>
            </a:extLst>
          </p:cNvPr>
          <p:cNvSpPr>
            <a:spLocks noGrp="1"/>
          </p:cNvSpPr>
          <p:nvPr>
            <p:ph type="title"/>
          </p:nvPr>
        </p:nvSpPr>
        <p:spPr>
          <a:xfrm>
            <a:off x="776177" y="568842"/>
            <a:ext cx="3880229" cy="5709684"/>
          </a:xfrm>
        </p:spPr>
        <p:txBody>
          <a:bodyPr anchor="ctr">
            <a:normAutofit/>
          </a:bodyPr>
          <a:lstStyle/>
          <a:p>
            <a:pPr algn="ctr"/>
            <a:r>
              <a:rPr lang="en-US" sz="3600"/>
              <a:t>Replica sets</a:t>
            </a:r>
            <a:endParaRPr lang="en-US" sz="3600" dirty="0"/>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66F4CE-B295-CD44-AC21-FCEB45E6D701}"/>
              </a:ext>
            </a:extLst>
          </p:cNvPr>
          <p:cNvSpPr>
            <a:spLocks noGrp="1"/>
          </p:cNvSpPr>
          <p:nvPr>
            <p:ph idx="1"/>
          </p:nvPr>
        </p:nvSpPr>
        <p:spPr>
          <a:xfrm>
            <a:off x="6096000" y="568842"/>
            <a:ext cx="5426846" cy="5709684"/>
          </a:xfrm>
        </p:spPr>
        <p:txBody>
          <a:bodyPr anchor="ctr">
            <a:normAutofit/>
          </a:bodyPr>
          <a:lstStyle/>
          <a:p>
            <a:pPr algn="just"/>
            <a:r>
              <a:rPr lang="en-US" dirty="0"/>
              <a:t>Replica Set ensures how many replica of pod should be running. It can be considered as a replacement of replication controller.</a:t>
            </a:r>
          </a:p>
          <a:p>
            <a:pPr algn="just"/>
            <a:r>
              <a:rPr lang="en-US" dirty="0"/>
              <a:t>Key difference between the replica set and the replication controller is, the replication controller only supports equality-based selector whereas the replica set supports set-based selector.</a:t>
            </a:r>
          </a:p>
        </p:txBody>
      </p:sp>
      <p:sp>
        <p:nvSpPr>
          <p:cNvPr id="4" name="Footer Placeholder 3">
            <a:extLst>
              <a:ext uri="{FF2B5EF4-FFF2-40B4-BE49-F238E27FC236}">
                <a16:creationId xmlns:a16="http://schemas.microsoft.com/office/drawing/2014/main" id="{920C8094-B87E-481C-8BB3-C3A36F5E3D98}"/>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165188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D73D-1F91-4A61-925D-5DA151CEC0F2}"/>
              </a:ext>
            </a:extLst>
          </p:cNvPr>
          <p:cNvSpPr>
            <a:spLocks noGrp="1"/>
          </p:cNvSpPr>
          <p:nvPr>
            <p:ph type="title"/>
          </p:nvPr>
        </p:nvSpPr>
        <p:spPr>
          <a:xfrm>
            <a:off x="1230283" y="392775"/>
            <a:ext cx="9486900" cy="586047"/>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281AE63B-356F-43B6-A4BB-ECB7128BB9F1}"/>
              </a:ext>
            </a:extLst>
          </p:cNvPr>
          <p:cNvSpPr>
            <a:spLocks noGrp="1"/>
          </p:cNvSpPr>
          <p:nvPr>
            <p:ph idx="1"/>
          </p:nvPr>
        </p:nvSpPr>
        <p:spPr>
          <a:xfrm>
            <a:off x="1288472" y="1469951"/>
            <a:ext cx="9486901" cy="3918098"/>
          </a:xfrm>
        </p:spPr>
        <p:txBody>
          <a:bodyPr/>
          <a:lstStyle/>
          <a:p>
            <a:r>
              <a:rPr lang="en-US" dirty="0"/>
              <a:t>Why to use Kubernetes</a:t>
            </a:r>
          </a:p>
          <a:p>
            <a:r>
              <a:rPr lang="en-US" dirty="0"/>
              <a:t>What is Kubernetes</a:t>
            </a:r>
          </a:p>
          <a:p>
            <a:r>
              <a:rPr lang="en-US" dirty="0"/>
              <a:t>How to use Kubernetes</a:t>
            </a:r>
          </a:p>
        </p:txBody>
      </p:sp>
      <p:sp>
        <p:nvSpPr>
          <p:cNvPr id="4" name="Footer Placeholder 3">
            <a:extLst>
              <a:ext uri="{FF2B5EF4-FFF2-40B4-BE49-F238E27FC236}">
                <a16:creationId xmlns:a16="http://schemas.microsoft.com/office/drawing/2014/main" id="{3243AB47-3D42-4A96-96D9-3217A6892F97}"/>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3638909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F291-35E0-4187-87C5-B7A142D25F98}"/>
              </a:ext>
            </a:extLst>
          </p:cNvPr>
          <p:cNvSpPr>
            <a:spLocks noGrp="1"/>
          </p:cNvSpPr>
          <p:nvPr>
            <p:ph type="title"/>
          </p:nvPr>
        </p:nvSpPr>
        <p:spPr/>
        <p:txBody>
          <a:bodyPr/>
          <a:lstStyle/>
          <a:p>
            <a:r>
              <a:rPr lang="en-US" dirty="0"/>
              <a:t>Useful commands</a:t>
            </a:r>
            <a:endParaRPr lang="en-IN" dirty="0"/>
          </a:p>
        </p:txBody>
      </p:sp>
      <p:sp>
        <p:nvSpPr>
          <p:cNvPr id="3" name="Content Placeholder 2">
            <a:extLst>
              <a:ext uri="{FF2B5EF4-FFF2-40B4-BE49-F238E27FC236}">
                <a16:creationId xmlns:a16="http://schemas.microsoft.com/office/drawing/2014/main" id="{1A2E9354-EE48-4A0F-A188-B3A827B9CAC5}"/>
              </a:ext>
            </a:extLst>
          </p:cNvPr>
          <p:cNvSpPr>
            <a:spLocks noGrp="1"/>
          </p:cNvSpPr>
          <p:nvPr>
            <p:ph idx="1"/>
          </p:nvPr>
        </p:nvSpPr>
        <p:spPr/>
        <p:txBody>
          <a:bodyPr/>
          <a:lstStyle/>
          <a:p>
            <a:r>
              <a:rPr lang="en-US" dirty="0" err="1"/>
              <a:t>kubectl</a:t>
            </a:r>
            <a:r>
              <a:rPr lang="en-US" dirty="0"/>
              <a:t> get </a:t>
            </a:r>
            <a:r>
              <a:rPr lang="en-US" dirty="0" err="1"/>
              <a:t>rs</a:t>
            </a:r>
            <a:endParaRPr lang="en-US" dirty="0"/>
          </a:p>
          <a:p>
            <a:r>
              <a:rPr lang="en-US" dirty="0" err="1"/>
              <a:t>kubectl</a:t>
            </a:r>
            <a:r>
              <a:rPr lang="en-US" dirty="0"/>
              <a:t> describe </a:t>
            </a:r>
            <a:r>
              <a:rPr lang="en-US" dirty="0" err="1"/>
              <a:t>rs</a:t>
            </a:r>
            <a:r>
              <a:rPr lang="en-US" dirty="0"/>
              <a:t> &lt;replica set name&gt;</a:t>
            </a:r>
          </a:p>
          <a:p>
            <a:r>
              <a:rPr lang="en-US" dirty="0" err="1"/>
              <a:t>kubectl</a:t>
            </a:r>
            <a:r>
              <a:rPr lang="en-US" dirty="0"/>
              <a:t> delete </a:t>
            </a:r>
            <a:r>
              <a:rPr lang="en-US" dirty="0" err="1"/>
              <a:t>rs</a:t>
            </a:r>
            <a:r>
              <a:rPr lang="en-US" dirty="0"/>
              <a:t> &lt;replica set name&gt;</a:t>
            </a:r>
          </a:p>
          <a:p>
            <a:r>
              <a:rPr lang="en-US" dirty="0" err="1"/>
              <a:t>kubectl</a:t>
            </a:r>
            <a:r>
              <a:rPr lang="en-US" dirty="0"/>
              <a:t> apply –f &lt;path to replica set definition file&gt;</a:t>
            </a:r>
          </a:p>
          <a:p>
            <a:r>
              <a:rPr lang="en-US" dirty="0" err="1"/>
              <a:t>kubectl</a:t>
            </a:r>
            <a:r>
              <a:rPr lang="en-US" dirty="0"/>
              <a:t> delete –f &lt;path to replica set definition file&gt;</a:t>
            </a:r>
            <a:endParaRPr lang="en-IN" dirty="0"/>
          </a:p>
          <a:p>
            <a:endParaRPr lang="en-IN" dirty="0"/>
          </a:p>
        </p:txBody>
      </p:sp>
      <p:sp>
        <p:nvSpPr>
          <p:cNvPr id="4" name="Footer Placeholder 3">
            <a:extLst>
              <a:ext uri="{FF2B5EF4-FFF2-40B4-BE49-F238E27FC236}">
                <a16:creationId xmlns:a16="http://schemas.microsoft.com/office/drawing/2014/main" id="{89D1055F-FD09-444A-9164-4C8613378056}"/>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1673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BBC959F-CAB6-4E23-81DE-E0BBF2B7E0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A94DEED-5E0F-4E41-A445-58C14864C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767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34B8D-6748-464B-B0F6-16C36ECAAF4C}"/>
              </a:ext>
            </a:extLst>
          </p:cNvPr>
          <p:cNvSpPr>
            <a:spLocks noGrp="1"/>
          </p:cNvSpPr>
          <p:nvPr>
            <p:ph type="title"/>
          </p:nvPr>
        </p:nvSpPr>
        <p:spPr>
          <a:xfrm>
            <a:off x="685800" y="1371600"/>
            <a:ext cx="2742028" cy="4114800"/>
          </a:xfrm>
        </p:spPr>
        <p:txBody>
          <a:bodyPr anchor="ctr">
            <a:normAutofit/>
          </a:bodyPr>
          <a:lstStyle/>
          <a:p>
            <a:pPr algn="ctr"/>
            <a:r>
              <a:rPr lang="en-US" sz="2500">
                <a:solidFill>
                  <a:schemeClr val="bg2"/>
                </a:solidFill>
              </a:rPr>
              <a:t>deployment</a:t>
            </a:r>
          </a:p>
        </p:txBody>
      </p:sp>
      <p:sp>
        <p:nvSpPr>
          <p:cNvPr id="4" name="Footer Placeholder 3">
            <a:extLst>
              <a:ext uri="{FF2B5EF4-FFF2-40B4-BE49-F238E27FC236}">
                <a16:creationId xmlns:a16="http://schemas.microsoft.com/office/drawing/2014/main" id="{56C5FD3B-A427-4390-A019-57E772182B42}"/>
              </a:ext>
            </a:extLst>
          </p:cNvPr>
          <p:cNvSpPr>
            <a:spLocks noGrp="1"/>
          </p:cNvSpPr>
          <p:nvPr>
            <p:ph type="ftr" sz="quarter" idx="11"/>
          </p:nvPr>
        </p:nvSpPr>
        <p:spPr>
          <a:xfrm rot="5400000">
            <a:off x="-1708136" y="3223750"/>
            <a:ext cx="4114800" cy="410501"/>
          </a:xfrm>
        </p:spPr>
        <p:txBody>
          <a:bodyPr>
            <a:normAutofit/>
          </a:bodyPr>
          <a:lstStyle/>
          <a:p>
            <a:pPr>
              <a:spcAft>
                <a:spcPts val="600"/>
              </a:spcAft>
            </a:pPr>
            <a:r>
              <a:rPr lang="en-US">
                <a:solidFill>
                  <a:schemeClr val="bg1"/>
                </a:solidFill>
              </a:rPr>
              <a:t>Avijit Mondal</a:t>
            </a:r>
          </a:p>
        </p:txBody>
      </p:sp>
      <p:sp>
        <p:nvSpPr>
          <p:cNvPr id="23" name="Rectangle 22">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0" y="685800"/>
            <a:ext cx="67437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66F4CE-B295-CD44-AC21-FCEB45E6D701}"/>
              </a:ext>
            </a:extLst>
          </p:cNvPr>
          <p:cNvSpPr>
            <a:spLocks noGrp="1"/>
          </p:cNvSpPr>
          <p:nvPr>
            <p:ph idx="1"/>
          </p:nvPr>
        </p:nvSpPr>
        <p:spPr>
          <a:xfrm>
            <a:off x="5310963" y="1270591"/>
            <a:ext cx="5631357" cy="4364666"/>
          </a:xfrm>
        </p:spPr>
        <p:txBody>
          <a:bodyPr anchor="ctr">
            <a:normAutofit/>
          </a:bodyPr>
          <a:lstStyle/>
          <a:p>
            <a:pPr marL="0" indent="0">
              <a:buNone/>
            </a:pPr>
            <a:r>
              <a:rPr lang="en-US" sz="2000" dirty="0"/>
              <a:t>Deployment is higher version of replica set. It has the capability to update the replica set and are also capable of rolling out new updated and/or roll back to a previous version.</a:t>
            </a:r>
          </a:p>
        </p:txBody>
      </p:sp>
    </p:spTree>
    <p:extLst>
      <p:ext uri="{BB962C8B-B14F-4D97-AF65-F5344CB8AC3E}">
        <p14:creationId xmlns:p14="http://schemas.microsoft.com/office/powerpoint/2010/main" val="2039951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F291-35E0-4187-87C5-B7A142D25F98}"/>
              </a:ext>
            </a:extLst>
          </p:cNvPr>
          <p:cNvSpPr>
            <a:spLocks noGrp="1"/>
          </p:cNvSpPr>
          <p:nvPr>
            <p:ph type="title"/>
          </p:nvPr>
        </p:nvSpPr>
        <p:spPr/>
        <p:txBody>
          <a:bodyPr/>
          <a:lstStyle/>
          <a:p>
            <a:r>
              <a:rPr lang="en-US" dirty="0"/>
              <a:t>Useful commands</a:t>
            </a:r>
            <a:endParaRPr lang="en-IN" dirty="0"/>
          </a:p>
        </p:txBody>
      </p:sp>
      <p:sp>
        <p:nvSpPr>
          <p:cNvPr id="3" name="Content Placeholder 2">
            <a:extLst>
              <a:ext uri="{FF2B5EF4-FFF2-40B4-BE49-F238E27FC236}">
                <a16:creationId xmlns:a16="http://schemas.microsoft.com/office/drawing/2014/main" id="{1A2E9354-EE48-4A0F-A188-B3A827B9CAC5}"/>
              </a:ext>
            </a:extLst>
          </p:cNvPr>
          <p:cNvSpPr>
            <a:spLocks noGrp="1"/>
          </p:cNvSpPr>
          <p:nvPr>
            <p:ph idx="1"/>
          </p:nvPr>
        </p:nvSpPr>
        <p:spPr/>
        <p:txBody>
          <a:bodyPr/>
          <a:lstStyle/>
          <a:p>
            <a:r>
              <a:rPr lang="en-US" dirty="0" err="1"/>
              <a:t>kubectl</a:t>
            </a:r>
            <a:r>
              <a:rPr lang="en-US" dirty="0"/>
              <a:t> get deploy</a:t>
            </a:r>
          </a:p>
          <a:p>
            <a:r>
              <a:rPr lang="en-US" dirty="0" err="1"/>
              <a:t>kubectl</a:t>
            </a:r>
            <a:r>
              <a:rPr lang="en-US" dirty="0"/>
              <a:t> describe deploy &lt;deployment name&gt;</a:t>
            </a:r>
          </a:p>
          <a:p>
            <a:r>
              <a:rPr lang="en-US" dirty="0" err="1"/>
              <a:t>kubectl</a:t>
            </a:r>
            <a:r>
              <a:rPr lang="en-US" dirty="0"/>
              <a:t> delete deploy &lt;deployment name&gt;</a:t>
            </a:r>
          </a:p>
          <a:p>
            <a:r>
              <a:rPr lang="en-US" dirty="0" err="1"/>
              <a:t>kubectl</a:t>
            </a:r>
            <a:r>
              <a:rPr lang="en-US" dirty="0"/>
              <a:t> apply –f &lt;path to deployment definition file&gt;</a:t>
            </a:r>
          </a:p>
          <a:p>
            <a:r>
              <a:rPr lang="en-US" dirty="0" err="1"/>
              <a:t>kubectl</a:t>
            </a:r>
            <a:r>
              <a:rPr lang="en-US" dirty="0"/>
              <a:t> delete –f &lt;path to deployment definition file&gt;</a:t>
            </a:r>
            <a:endParaRPr lang="en-IN" dirty="0"/>
          </a:p>
          <a:p>
            <a:endParaRPr lang="en-IN" dirty="0"/>
          </a:p>
        </p:txBody>
      </p:sp>
      <p:sp>
        <p:nvSpPr>
          <p:cNvPr id="4" name="Footer Placeholder 3">
            <a:extLst>
              <a:ext uri="{FF2B5EF4-FFF2-40B4-BE49-F238E27FC236}">
                <a16:creationId xmlns:a16="http://schemas.microsoft.com/office/drawing/2014/main" id="{89D1055F-FD09-444A-9164-4C8613378056}"/>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1000836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FF9146B-4CCD-4CDB-AB9C-458005307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B34B8D-6748-464B-B0F6-16C36ECAAF4C}"/>
              </a:ext>
            </a:extLst>
          </p:cNvPr>
          <p:cNvSpPr>
            <a:spLocks noGrp="1"/>
          </p:cNvSpPr>
          <p:nvPr>
            <p:ph type="title"/>
          </p:nvPr>
        </p:nvSpPr>
        <p:spPr>
          <a:xfrm>
            <a:off x="1371599" y="1010097"/>
            <a:ext cx="9486901" cy="1010088"/>
          </a:xfrm>
        </p:spPr>
        <p:txBody>
          <a:bodyPr anchor="b">
            <a:normAutofit/>
          </a:bodyPr>
          <a:lstStyle/>
          <a:p>
            <a:pPr algn="ctr"/>
            <a:r>
              <a:rPr lang="en-US" dirty="0"/>
              <a:t>service</a:t>
            </a:r>
          </a:p>
        </p:txBody>
      </p:sp>
      <p:sp>
        <p:nvSpPr>
          <p:cNvPr id="4" name="Footer Placeholder 3">
            <a:extLst>
              <a:ext uri="{FF2B5EF4-FFF2-40B4-BE49-F238E27FC236}">
                <a16:creationId xmlns:a16="http://schemas.microsoft.com/office/drawing/2014/main" id="{4F777AF2-18B0-43AF-921E-4F54170981D6}"/>
              </a:ext>
            </a:extLst>
          </p:cNvPr>
          <p:cNvSpPr>
            <a:spLocks noGrp="1"/>
          </p:cNvSpPr>
          <p:nvPr>
            <p:ph type="ftr" sz="quarter" idx="11"/>
          </p:nvPr>
        </p:nvSpPr>
        <p:spPr>
          <a:xfrm rot="5400000">
            <a:off x="-1708136" y="3223750"/>
            <a:ext cx="4114800" cy="410501"/>
          </a:xfrm>
        </p:spPr>
        <p:txBody>
          <a:bodyPr>
            <a:normAutofit/>
          </a:bodyPr>
          <a:lstStyle/>
          <a:p>
            <a:pPr>
              <a:spcAft>
                <a:spcPts val="600"/>
              </a:spcAft>
            </a:pPr>
            <a:r>
              <a:rPr lang="en-US">
                <a:solidFill>
                  <a:schemeClr val="bg1"/>
                </a:solidFill>
              </a:rPr>
              <a:t>Avijit Mondal</a:t>
            </a:r>
          </a:p>
        </p:txBody>
      </p:sp>
      <p:sp>
        <p:nvSpPr>
          <p:cNvPr id="3" name="Content Placeholder 2">
            <a:extLst>
              <a:ext uri="{FF2B5EF4-FFF2-40B4-BE49-F238E27FC236}">
                <a16:creationId xmlns:a16="http://schemas.microsoft.com/office/drawing/2014/main" id="{BB66F4CE-B295-CD44-AC21-FCEB45E6D701}"/>
              </a:ext>
            </a:extLst>
          </p:cNvPr>
          <p:cNvSpPr>
            <a:spLocks noGrp="1"/>
          </p:cNvSpPr>
          <p:nvPr>
            <p:ph idx="1"/>
          </p:nvPr>
        </p:nvSpPr>
        <p:spPr>
          <a:xfrm>
            <a:off x="1371600" y="2206257"/>
            <a:ext cx="9486901" cy="3540642"/>
          </a:xfrm>
        </p:spPr>
        <p:txBody>
          <a:bodyPr>
            <a:normAutofit fontScale="85000" lnSpcReduction="20000"/>
          </a:bodyPr>
          <a:lstStyle/>
          <a:p>
            <a:pPr marL="0" indent="0" algn="just">
              <a:buNone/>
            </a:pPr>
            <a:r>
              <a:rPr lang="en-US" dirty="0"/>
              <a:t>A service can be defined as a logical set of pods. It can be defined as an abstraction on the top of the pod which provides a single IP address and DNS name by which pods can be accessed. With Service, it is very easy to manage load balancing configuration. It helps pods to scale very easily.</a:t>
            </a:r>
          </a:p>
          <a:p>
            <a:pPr marL="0" indent="0" algn="just">
              <a:buNone/>
            </a:pPr>
            <a:endParaRPr lang="en-US" dirty="0"/>
          </a:p>
          <a:p>
            <a:pPr marL="0" indent="0" algn="just">
              <a:buNone/>
            </a:pPr>
            <a:r>
              <a:rPr lang="en-US" dirty="0"/>
              <a:t>There are three types of Services</a:t>
            </a:r>
          </a:p>
          <a:p>
            <a:pPr lvl="2" algn="just"/>
            <a:r>
              <a:rPr lang="en-US" b="1" dirty="0"/>
              <a:t>Cluster IP</a:t>
            </a:r>
            <a:r>
              <a:rPr lang="en-US" dirty="0"/>
              <a:t> </a:t>
            </a:r>
            <a:r>
              <a:rPr lang="en-US" dirty="0">
                <a:sym typeface="Wingdings" panose="05000000000000000000" pitchFamily="2" charset="2"/>
              </a:rPr>
              <a:t></a:t>
            </a:r>
            <a:r>
              <a:rPr lang="en-US" dirty="0"/>
              <a:t> The default value. The service is only accessible from within the Kubernetes cluster – you can’t make requests to your Pods from outside the cluster!</a:t>
            </a:r>
          </a:p>
          <a:p>
            <a:pPr lvl="2" algn="just"/>
            <a:r>
              <a:rPr lang="en-US" b="1" dirty="0" err="1"/>
              <a:t>NodePort</a:t>
            </a:r>
            <a:r>
              <a:rPr lang="en-US" dirty="0"/>
              <a:t> </a:t>
            </a:r>
            <a:r>
              <a:rPr lang="en-US" dirty="0">
                <a:sym typeface="Wingdings" panose="05000000000000000000" pitchFamily="2" charset="2"/>
              </a:rPr>
              <a:t></a:t>
            </a:r>
            <a:r>
              <a:rPr lang="en-US" dirty="0"/>
              <a:t> This makes the service accessible on a static port on each Node in the cluster. This means that the service can handle requests that originate from outside the cluster.</a:t>
            </a:r>
          </a:p>
          <a:p>
            <a:pPr lvl="2" algn="just"/>
            <a:r>
              <a:rPr lang="en-US" b="1" dirty="0" err="1"/>
              <a:t>LoadBalancer</a:t>
            </a:r>
            <a:r>
              <a:rPr lang="en-US" b="1" dirty="0"/>
              <a:t> </a:t>
            </a:r>
            <a:r>
              <a:rPr lang="en-US" b="1" dirty="0">
                <a:sym typeface="Wingdings" panose="05000000000000000000" pitchFamily="2" charset="2"/>
              </a:rPr>
              <a:t> </a:t>
            </a:r>
            <a:r>
              <a:rPr lang="en-US" dirty="0"/>
              <a:t>The service becomes accessible externally through a cloud provider's load balancer functionality. The cloud provider will create a load balancer, which then automatically routes requests to your Kubernetes Service.</a:t>
            </a:r>
          </a:p>
        </p:txBody>
      </p:sp>
    </p:spTree>
    <p:extLst>
      <p:ext uri="{BB962C8B-B14F-4D97-AF65-F5344CB8AC3E}">
        <p14:creationId xmlns:p14="http://schemas.microsoft.com/office/powerpoint/2010/main" val="195827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F291-35E0-4187-87C5-B7A142D25F98}"/>
              </a:ext>
            </a:extLst>
          </p:cNvPr>
          <p:cNvSpPr>
            <a:spLocks noGrp="1"/>
          </p:cNvSpPr>
          <p:nvPr>
            <p:ph type="title"/>
          </p:nvPr>
        </p:nvSpPr>
        <p:spPr/>
        <p:txBody>
          <a:bodyPr/>
          <a:lstStyle/>
          <a:p>
            <a:r>
              <a:rPr lang="en-US" dirty="0"/>
              <a:t>Useful commands</a:t>
            </a:r>
            <a:endParaRPr lang="en-IN" dirty="0"/>
          </a:p>
        </p:txBody>
      </p:sp>
      <p:sp>
        <p:nvSpPr>
          <p:cNvPr id="3" name="Content Placeholder 2">
            <a:extLst>
              <a:ext uri="{FF2B5EF4-FFF2-40B4-BE49-F238E27FC236}">
                <a16:creationId xmlns:a16="http://schemas.microsoft.com/office/drawing/2014/main" id="{1A2E9354-EE48-4A0F-A188-B3A827B9CAC5}"/>
              </a:ext>
            </a:extLst>
          </p:cNvPr>
          <p:cNvSpPr>
            <a:spLocks noGrp="1"/>
          </p:cNvSpPr>
          <p:nvPr>
            <p:ph idx="1"/>
          </p:nvPr>
        </p:nvSpPr>
        <p:spPr/>
        <p:txBody>
          <a:bodyPr/>
          <a:lstStyle/>
          <a:p>
            <a:r>
              <a:rPr lang="en-US" dirty="0" err="1"/>
              <a:t>kubectl</a:t>
            </a:r>
            <a:r>
              <a:rPr lang="en-US" dirty="0"/>
              <a:t> get svc</a:t>
            </a:r>
          </a:p>
          <a:p>
            <a:r>
              <a:rPr lang="en-US" dirty="0" err="1"/>
              <a:t>kubectl</a:t>
            </a:r>
            <a:r>
              <a:rPr lang="en-US" dirty="0"/>
              <a:t> describe svc &lt;service name&gt;</a:t>
            </a:r>
          </a:p>
          <a:p>
            <a:r>
              <a:rPr lang="en-US" dirty="0" err="1"/>
              <a:t>kubectl</a:t>
            </a:r>
            <a:r>
              <a:rPr lang="en-US" dirty="0"/>
              <a:t> delete svc &lt;service name&gt;</a:t>
            </a:r>
          </a:p>
          <a:p>
            <a:r>
              <a:rPr lang="en-US" dirty="0" err="1"/>
              <a:t>kubectl</a:t>
            </a:r>
            <a:r>
              <a:rPr lang="en-US" dirty="0"/>
              <a:t> apply –f &lt;path to service definition file&gt;</a:t>
            </a:r>
          </a:p>
          <a:p>
            <a:r>
              <a:rPr lang="en-US" dirty="0" err="1"/>
              <a:t>kubectl</a:t>
            </a:r>
            <a:r>
              <a:rPr lang="en-US" dirty="0"/>
              <a:t> delete –f &lt;path to service definition file&gt;</a:t>
            </a:r>
            <a:endParaRPr lang="en-IN" dirty="0"/>
          </a:p>
          <a:p>
            <a:endParaRPr lang="en-IN" dirty="0"/>
          </a:p>
        </p:txBody>
      </p:sp>
      <p:sp>
        <p:nvSpPr>
          <p:cNvPr id="4" name="Footer Placeholder 3">
            <a:extLst>
              <a:ext uri="{FF2B5EF4-FFF2-40B4-BE49-F238E27FC236}">
                <a16:creationId xmlns:a16="http://schemas.microsoft.com/office/drawing/2014/main" id="{89D1055F-FD09-444A-9164-4C8613378056}"/>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712580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2EEEF-E3D1-4539-A94D-4CC545E0A543}"/>
              </a:ext>
            </a:extLst>
          </p:cNvPr>
          <p:cNvSpPr>
            <a:spLocks noGrp="1"/>
          </p:cNvSpPr>
          <p:nvPr>
            <p:ph type="title"/>
          </p:nvPr>
        </p:nvSpPr>
        <p:spPr>
          <a:xfrm rot="18931058">
            <a:off x="-100428" y="1139674"/>
            <a:ext cx="2895600" cy="653473"/>
          </a:xfrm>
        </p:spPr>
        <p:txBody>
          <a:bodyPr/>
          <a:lstStyle/>
          <a:p>
            <a:r>
              <a:rPr lang="en-US" dirty="0"/>
              <a:t>Namespace</a:t>
            </a:r>
            <a:endParaRPr lang="en-IN" dirty="0"/>
          </a:p>
        </p:txBody>
      </p:sp>
      <p:sp>
        <p:nvSpPr>
          <p:cNvPr id="3" name="Content Placeholder 2">
            <a:extLst>
              <a:ext uri="{FF2B5EF4-FFF2-40B4-BE49-F238E27FC236}">
                <a16:creationId xmlns:a16="http://schemas.microsoft.com/office/drawing/2014/main" id="{728FC2EB-EB90-4D73-9C14-592C4F5D2DF5}"/>
              </a:ext>
            </a:extLst>
          </p:cNvPr>
          <p:cNvSpPr>
            <a:spLocks noGrp="1"/>
          </p:cNvSpPr>
          <p:nvPr>
            <p:ph idx="1"/>
          </p:nvPr>
        </p:nvSpPr>
        <p:spPr>
          <a:xfrm>
            <a:off x="2609271" y="281600"/>
            <a:ext cx="9364503" cy="1560729"/>
          </a:xfrm>
        </p:spPr>
        <p:txBody>
          <a:bodyPr/>
          <a:lstStyle/>
          <a:p>
            <a:pPr marL="0" indent="0" algn="just">
              <a:buNone/>
            </a:pPr>
            <a:r>
              <a:rPr lang="en-US" dirty="0"/>
              <a:t>Namespace provides an additional qualification to a resource name. This is helpful when multiple teams are using the same cluster and there is a potential of name collision. It can be as a virtual wall between multiple clusters.</a:t>
            </a:r>
            <a:endParaRPr lang="en-IN" dirty="0"/>
          </a:p>
        </p:txBody>
      </p:sp>
      <p:pic>
        <p:nvPicPr>
          <p:cNvPr id="2050" name="Picture 2" descr="Managing Applications Across Multiple Kubernetes Environments with Istio:  Part 1 | Programmatic Ponderings">
            <a:extLst>
              <a:ext uri="{FF2B5EF4-FFF2-40B4-BE49-F238E27FC236}">
                <a16:creationId xmlns:a16="http://schemas.microsoft.com/office/drawing/2014/main" id="{5578E7F2-DA19-430F-B289-6C9843631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332" y="1842329"/>
            <a:ext cx="10760442" cy="48672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78DB914-25E7-4B1E-88D2-3FB5B36CFBC8}"/>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3845714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F291-35E0-4187-87C5-B7A142D25F98}"/>
              </a:ext>
            </a:extLst>
          </p:cNvPr>
          <p:cNvSpPr>
            <a:spLocks noGrp="1"/>
          </p:cNvSpPr>
          <p:nvPr>
            <p:ph type="title"/>
          </p:nvPr>
        </p:nvSpPr>
        <p:spPr/>
        <p:txBody>
          <a:bodyPr/>
          <a:lstStyle/>
          <a:p>
            <a:r>
              <a:rPr lang="en-US" dirty="0"/>
              <a:t>Useful commands</a:t>
            </a:r>
            <a:endParaRPr lang="en-IN" dirty="0"/>
          </a:p>
        </p:txBody>
      </p:sp>
      <p:sp>
        <p:nvSpPr>
          <p:cNvPr id="3" name="Content Placeholder 2">
            <a:extLst>
              <a:ext uri="{FF2B5EF4-FFF2-40B4-BE49-F238E27FC236}">
                <a16:creationId xmlns:a16="http://schemas.microsoft.com/office/drawing/2014/main" id="{1A2E9354-EE48-4A0F-A188-B3A827B9CAC5}"/>
              </a:ext>
            </a:extLst>
          </p:cNvPr>
          <p:cNvSpPr>
            <a:spLocks noGrp="1"/>
          </p:cNvSpPr>
          <p:nvPr>
            <p:ph idx="1"/>
          </p:nvPr>
        </p:nvSpPr>
        <p:spPr/>
        <p:txBody>
          <a:bodyPr/>
          <a:lstStyle/>
          <a:p>
            <a:r>
              <a:rPr lang="en-US" dirty="0" err="1"/>
              <a:t>kubectl</a:t>
            </a:r>
            <a:r>
              <a:rPr lang="en-US" dirty="0"/>
              <a:t> get ns</a:t>
            </a:r>
          </a:p>
          <a:p>
            <a:r>
              <a:rPr lang="en-US" dirty="0" err="1"/>
              <a:t>kubectl</a:t>
            </a:r>
            <a:r>
              <a:rPr lang="en-US" dirty="0"/>
              <a:t> describe ns &lt;namespace name&gt;</a:t>
            </a:r>
          </a:p>
          <a:p>
            <a:r>
              <a:rPr lang="en-US" dirty="0" err="1"/>
              <a:t>kubectl</a:t>
            </a:r>
            <a:r>
              <a:rPr lang="en-US" dirty="0"/>
              <a:t> delete ns &lt;namespace name&gt;</a:t>
            </a:r>
          </a:p>
          <a:p>
            <a:r>
              <a:rPr lang="en-US" dirty="0" err="1"/>
              <a:t>kubectl</a:t>
            </a:r>
            <a:r>
              <a:rPr lang="en-US" dirty="0"/>
              <a:t> apply –f &lt;path to namespace definition file&gt;</a:t>
            </a:r>
          </a:p>
          <a:p>
            <a:r>
              <a:rPr lang="en-US" dirty="0" err="1"/>
              <a:t>kubectl</a:t>
            </a:r>
            <a:r>
              <a:rPr lang="en-US" dirty="0"/>
              <a:t> delete –f &lt;path to namespace definition file&gt;</a:t>
            </a:r>
            <a:endParaRPr lang="en-IN" dirty="0"/>
          </a:p>
          <a:p>
            <a:endParaRPr lang="en-IN" dirty="0"/>
          </a:p>
        </p:txBody>
      </p:sp>
      <p:sp>
        <p:nvSpPr>
          <p:cNvPr id="4" name="Footer Placeholder 3">
            <a:extLst>
              <a:ext uri="{FF2B5EF4-FFF2-40B4-BE49-F238E27FC236}">
                <a16:creationId xmlns:a16="http://schemas.microsoft.com/office/drawing/2014/main" id="{89D1055F-FD09-444A-9164-4C8613378056}"/>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1326317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E4BF-4164-4FC8-99E0-9861A1FBAB9C}"/>
              </a:ext>
            </a:extLst>
          </p:cNvPr>
          <p:cNvSpPr>
            <a:spLocks noGrp="1"/>
          </p:cNvSpPr>
          <p:nvPr>
            <p:ph type="title"/>
          </p:nvPr>
        </p:nvSpPr>
        <p:spPr>
          <a:xfrm>
            <a:off x="969818" y="135081"/>
            <a:ext cx="9888682" cy="743989"/>
          </a:xfrm>
        </p:spPr>
        <p:txBody>
          <a:bodyPr/>
          <a:lstStyle/>
          <a:p>
            <a:r>
              <a:rPr lang="en-US" dirty="0"/>
              <a:t>Other Resource types of </a:t>
            </a:r>
            <a:r>
              <a:rPr lang="en-US" dirty="0" err="1"/>
              <a:t>kubernetes</a:t>
            </a:r>
            <a:endParaRPr lang="en-IN" dirty="0"/>
          </a:p>
        </p:txBody>
      </p:sp>
      <p:sp>
        <p:nvSpPr>
          <p:cNvPr id="3" name="Content Placeholder 2">
            <a:extLst>
              <a:ext uri="{FF2B5EF4-FFF2-40B4-BE49-F238E27FC236}">
                <a16:creationId xmlns:a16="http://schemas.microsoft.com/office/drawing/2014/main" id="{FE627A9B-7514-4E8F-B3E0-8B08DC10A94E}"/>
              </a:ext>
            </a:extLst>
          </p:cNvPr>
          <p:cNvSpPr>
            <a:spLocks noGrp="1"/>
          </p:cNvSpPr>
          <p:nvPr>
            <p:ph idx="1"/>
          </p:nvPr>
        </p:nvSpPr>
        <p:spPr>
          <a:xfrm>
            <a:off x="969819" y="980902"/>
            <a:ext cx="10676312" cy="5370022"/>
          </a:xfrm>
        </p:spPr>
        <p:txBody>
          <a:bodyPr numCol="3">
            <a:normAutofit lnSpcReduction="10000"/>
          </a:bodyPr>
          <a:lstStyle/>
          <a:p>
            <a:r>
              <a:rPr lang="en-US" dirty="0"/>
              <a:t>Deployments</a:t>
            </a:r>
          </a:p>
          <a:p>
            <a:pPr lvl="1"/>
            <a:r>
              <a:rPr lang="en-US" dirty="0"/>
              <a:t>Rolling Updates </a:t>
            </a:r>
          </a:p>
          <a:p>
            <a:pPr lvl="1"/>
            <a:r>
              <a:rPr lang="en-US" dirty="0"/>
              <a:t>Rollbacks</a:t>
            </a:r>
          </a:p>
          <a:p>
            <a:r>
              <a:rPr lang="en-US" dirty="0"/>
              <a:t>Environment Variable</a:t>
            </a:r>
          </a:p>
          <a:p>
            <a:pPr lvl="1"/>
            <a:r>
              <a:rPr lang="en-US" dirty="0"/>
              <a:t>Config Map</a:t>
            </a:r>
          </a:p>
          <a:p>
            <a:pPr lvl="1"/>
            <a:r>
              <a:rPr lang="en-US" dirty="0"/>
              <a:t>Secret</a:t>
            </a:r>
          </a:p>
          <a:p>
            <a:r>
              <a:rPr lang="en-US" dirty="0"/>
              <a:t>Access Control</a:t>
            </a:r>
          </a:p>
          <a:p>
            <a:pPr lvl="1"/>
            <a:r>
              <a:rPr lang="en-US" dirty="0"/>
              <a:t>Service Account</a:t>
            </a:r>
          </a:p>
          <a:p>
            <a:r>
              <a:rPr lang="en-IN" dirty="0"/>
              <a:t>Node selectors</a:t>
            </a:r>
          </a:p>
          <a:p>
            <a:pPr lvl="1"/>
            <a:r>
              <a:rPr lang="en-IN" dirty="0"/>
              <a:t>Taints and Tolerations</a:t>
            </a:r>
          </a:p>
          <a:p>
            <a:pPr lvl="1"/>
            <a:r>
              <a:rPr lang="en-IN" dirty="0"/>
              <a:t>Node Selectors </a:t>
            </a:r>
          </a:p>
          <a:p>
            <a:pPr lvl="1"/>
            <a:r>
              <a:rPr lang="en-IN" dirty="0"/>
              <a:t>Node Affinity</a:t>
            </a:r>
          </a:p>
          <a:p>
            <a:r>
              <a:rPr lang="en-IN" dirty="0"/>
              <a:t>Pod Status</a:t>
            </a:r>
          </a:p>
          <a:p>
            <a:pPr lvl="1"/>
            <a:r>
              <a:rPr lang="en-IN" dirty="0"/>
              <a:t>Readiness Probe</a:t>
            </a:r>
          </a:p>
          <a:p>
            <a:pPr lvl="1"/>
            <a:r>
              <a:rPr lang="en-IN" dirty="0"/>
              <a:t>Liveness Probe</a:t>
            </a:r>
          </a:p>
          <a:p>
            <a:r>
              <a:rPr lang="en-IN" dirty="0"/>
              <a:t>Worker</a:t>
            </a:r>
          </a:p>
          <a:p>
            <a:pPr lvl="1"/>
            <a:r>
              <a:rPr lang="en-IN" dirty="0"/>
              <a:t>Jobs</a:t>
            </a:r>
          </a:p>
          <a:p>
            <a:pPr lvl="1"/>
            <a:r>
              <a:rPr lang="en-IN" dirty="0"/>
              <a:t>Cron Jobs</a:t>
            </a:r>
          </a:p>
          <a:p>
            <a:r>
              <a:rPr lang="en-IN" dirty="0"/>
              <a:t>Networking</a:t>
            </a:r>
          </a:p>
          <a:p>
            <a:pPr lvl="1"/>
            <a:r>
              <a:rPr lang="en-IN" dirty="0"/>
              <a:t>Ingress</a:t>
            </a:r>
          </a:p>
          <a:p>
            <a:pPr lvl="1"/>
            <a:r>
              <a:rPr lang="en-IN" dirty="0"/>
              <a:t>Network Policies</a:t>
            </a:r>
          </a:p>
          <a:p>
            <a:r>
              <a:rPr lang="en-IN" dirty="0"/>
              <a:t>Volume</a:t>
            </a:r>
          </a:p>
          <a:p>
            <a:pPr lvl="1"/>
            <a:r>
              <a:rPr lang="en-IN" dirty="0"/>
              <a:t>Persistent Volume</a:t>
            </a:r>
          </a:p>
          <a:p>
            <a:pPr lvl="1"/>
            <a:r>
              <a:rPr lang="en-IN" dirty="0"/>
              <a:t>Persistent Volume Claim</a:t>
            </a:r>
          </a:p>
          <a:p>
            <a:pPr lvl="1"/>
            <a:r>
              <a:rPr lang="en-IN" dirty="0"/>
              <a:t>Storage Class</a:t>
            </a:r>
          </a:p>
          <a:p>
            <a:r>
              <a:rPr lang="en-IN" dirty="0"/>
              <a:t>Stateful Set</a:t>
            </a:r>
          </a:p>
          <a:p>
            <a:r>
              <a:rPr lang="en-IN" dirty="0"/>
              <a:t>Headless Service</a:t>
            </a:r>
          </a:p>
          <a:p>
            <a:r>
              <a:rPr lang="en-IN" dirty="0"/>
              <a:t>Horizontal Pod </a:t>
            </a:r>
            <a:r>
              <a:rPr lang="en-IN" dirty="0" err="1"/>
              <a:t>Autoscaler</a:t>
            </a:r>
            <a:endParaRPr lang="en-IN" dirty="0"/>
          </a:p>
          <a:p>
            <a:r>
              <a:rPr lang="en-IN" dirty="0"/>
              <a:t>Resource Quotas</a:t>
            </a:r>
          </a:p>
          <a:p>
            <a:r>
              <a:rPr lang="en-IN" dirty="0"/>
              <a:t>Pod Security Policy</a:t>
            </a:r>
          </a:p>
          <a:p>
            <a:r>
              <a:rPr lang="en-IN" dirty="0"/>
              <a:t>Pod Disruption Budget</a:t>
            </a:r>
          </a:p>
          <a:p>
            <a:r>
              <a:rPr lang="en-IN" dirty="0"/>
              <a:t>Limit Range</a:t>
            </a:r>
          </a:p>
          <a:p>
            <a:r>
              <a:rPr lang="en-IN" dirty="0"/>
              <a:t>Events</a:t>
            </a:r>
          </a:p>
          <a:p>
            <a:r>
              <a:rPr lang="en-IN" dirty="0"/>
              <a:t>Endpoint</a:t>
            </a:r>
          </a:p>
          <a:p>
            <a:r>
              <a:rPr lang="en-IN" dirty="0"/>
              <a:t>Daemon Set</a:t>
            </a:r>
          </a:p>
          <a:p>
            <a:r>
              <a:rPr lang="en-IN" dirty="0"/>
              <a:t>Component Status</a:t>
            </a:r>
          </a:p>
          <a:p>
            <a:r>
              <a:rPr lang="en-IN" dirty="0"/>
              <a:t>Certificate Signing Requests</a:t>
            </a:r>
          </a:p>
        </p:txBody>
      </p:sp>
      <p:sp>
        <p:nvSpPr>
          <p:cNvPr id="4" name="Footer Placeholder 3">
            <a:extLst>
              <a:ext uri="{FF2B5EF4-FFF2-40B4-BE49-F238E27FC236}">
                <a16:creationId xmlns:a16="http://schemas.microsoft.com/office/drawing/2014/main" id="{A14D0C93-42D9-4C03-9F1C-FF039A040615}"/>
              </a:ext>
            </a:extLst>
          </p:cNvPr>
          <p:cNvSpPr>
            <a:spLocks noGrp="1"/>
          </p:cNvSpPr>
          <p:nvPr>
            <p:ph type="ftr" sz="quarter" idx="11"/>
          </p:nvPr>
        </p:nvSpPr>
        <p:spPr/>
        <p:txBody>
          <a:bodyPr/>
          <a:lstStyle/>
          <a:p>
            <a:r>
              <a:rPr lang="en-US" dirty="0"/>
              <a:t>Avijit Mondal</a:t>
            </a:r>
          </a:p>
        </p:txBody>
      </p:sp>
    </p:spTree>
    <p:extLst>
      <p:ext uri="{BB962C8B-B14F-4D97-AF65-F5344CB8AC3E}">
        <p14:creationId xmlns:p14="http://schemas.microsoft.com/office/powerpoint/2010/main" val="1427254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532E0-423A-4D1A-81F0-18FEDAFD546E}"/>
              </a:ext>
            </a:extLst>
          </p:cNvPr>
          <p:cNvSpPr>
            <a:spLocks noGrp="1"/>
          </p:cNvSpPr>
          <p:nvPr>
            <p:ph type="title"/>
          </p:nvPr>
        </p:nvSpPr>
        <p:spPr>
          <a:xfrm>
            <a:off x="752764" y="378690"/>
            <a:ext cx="9486900" cy="708891"/>
          </a:xfrm>
        </p:spPr>
        <p:txBody>
          <a:bodyPr/>
          <a:lstStyle/>
          <a:p>
            <a:r>
              <a:rPr lang="en-US" dirty="0"/>
              <a:t>Kubernetes alternative</a:t>
            </a:r>
            <a:endParaRPr lang="en-IN" dirty="0"/>
          </a:p>
        </p:txBody>
      </p:sp>
      <p:sp>
        <p:nvSpPr>
          <p:cNvPr id="5" name="Footer Placeholder 4">
            <a:extLst>
              <a:ext uri="{FF2B5EF4-FFF2-40B4-BE49-F238E27FC236}">
                <a16:creationId xmlns:a16="http://schemas.microsoft.com/office/drawing/2014/main" id="{55F39CC0-A1CA-4CAA-8455-75B4A29A3A6F}"/>
              </a:ext>
            </a:extLst>
          </p:cNvPr>
          <p:cNvSpPr>
            <a:spLocks noGrp="1"/>
          </p:cNvSpPr>
          <p:nvPr>
            <p:ph type="ftr" sz="quarter" idx="11"/>
          </p:nvPr>
        </p:nvSpPr>
        <p:spPr/>
        <p:txBody>
          <a:bodyPr/>
          <a:lstStyle/>
          <a:p>
            <a:r>
              <a:rPr lang="en-US"/>
              <a:t>Avijit Mondal</a:t>
            </a:r>
          </a:p>
        </p:txBody>
      </p:sp>
      <p:sp>
        <p:nvSpPr>
          <p:cNvPr id="6" name="Content Placeholder 5">
            <a:extLst>
              <a:ext uri="{FF2B5EF4-FFF2-40B4-BE49-F238E27FC236}">
                <a16:creationId xmlns:a16="http://schemas.microsoft.com/office/drawing/2014/main" id="{F225F499-506C-4985-B3DC-433085B2073D}"/>
              </a:ext>
            </a:extLst>
          </p:cNvPr>
          <p:cNvSpPr>
            <a:spLocks noGrp="1"/>
          </p:cNvSpPr>
          <p:nvPr>
            <p:ph idx="1"/>
          </p:nvPr>
        </p:nvSpPr>
        <p:spPr/>
        <p:txBody>
          <a:bodyPr/>
          <a:lstStyle/>
          <a:p>
            <a:r>
              <a:rPr lang="en-US" dirty="0"/>
              <a:t>Docker swarm</a:t>
            </a:r>
          </a:p>
          <a:p>
            <a:r>
              <a:rPr lang="en-US" dirty="0"/>
              <a:t>Apache Mesos</a:t>
            </a:r>
          </a:p>
          <a:p>
            <a:r>
              <a:rPr lang="en-US" dirty="0"/>
              <a:t>AWS </a:t>
            </a:r>
            <a:r>
              <a:rPr lang="en-US" dirty="0" err="1"/>
              <a:t>Fargate</a:t>
            </a:r>
            <a:endParaRPr lang="en-US" dirty="0"/>
          </a:p>
          <a:p>
            <a:r>
              <a:rPr lang="en-US" dirty="0" err="1"/>
              <a:t>Openshift</a:t>
            </a:r>
            <a:r>
              <a:rPr lang="en-US" dirty="0"/>
              <a:t> Container Platform</a:t>
            </a:r>
          </a:p>
          <a:p>
            <a:endParaRPr lang="en-IN" dirty="0"/>
          </a:p>
        </p:txBody>
      </p:sp>
    </p:spTree>
    <p:extLst>
      <p:ext uri="{BB962C8B-B14F-4D97-AF65-F5344CB8AC3E}">
        <p14:creationId xmlns:p14="http://schemas.microsoft.com/office/powerpoint/2010/main" val="3176899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1052-B627-4D43-BCBA-DD8EA0EBB1BC}"/>
              </a:ext>
            </a:extLst>
          </p:cNvPr>
          <p:cNvSpPr>
            <a:spLocks noGrp="1"/>
          </p:cNvSpPr>
          <p:nvPr>
            <p:ph type="title"/>
          </p:nvPr>
        </p:nvSpPr>
        <p:spPr>
          <a:xfrm>
            <a:off x="1371600" y="342900"/>
            <a:ext cx="9486900" cy="685800"/>
          </a:xfrm>
        </p:spPr>
        <p:txBody>
          <a:bodyPr/>
          <a:lstStyle/>
          <a:p>
            <a:pPr algn="ctr"/>
            <a:r>
              <a:rPr lang="en-US" dirty="0"/>
              <a:t>Useful links	</a:t>
            </a:r>
            <a:endParaRPr lang="en-IN" dirty="0"/>
          </a:p>
        </p:txBody>
      </p:sp>
      <p:sp>
        <p:nvSpPr>
          <p:cNvPr id="3" name="Content Placeholder 2">
            <a:extLst>
              <a:ext uri="{FF2B5EF4-FFF2-40B4-BE49-F238E27FC236}">
                <a16:creationId xmlns:a16="http://schemas.microsoft.com/office/drawing/2014/main" id="{85676658-6563-4526-AB21-B2BD1949F099}"/>
              </a:ext>
            </a:extLst>
          </p:cNvPr>
          <p:cNvSpPr>
            <a:spLocks noGrp="1"/>
          </p:cNvSpPr>
          <p:nvPr>
            <p:ph idx="1"/>
          </p:nvPr>
        </p:nvSpPr>
        <p:spPr>
          <a:xfrm>
            <a:off x="931025" y="1170692"/>
            <a:ext cx="10723419" cy="5344407"/>
          </a:xfrm>
        </p:spPr>
        <p:txBody>
          <a:bodyPr/>
          <a:lstStyle/>
          <a:p>
            <a:r>
              <a:rPr lang="en-US" dirty="0"/>
              <a:t>Kubernetes Cluster </a:t>
            </a:r>
            <a:r>
              <a:rPr lang="en-US" dirty="0">
                <a:hlinkClick r:id="rId2"/>
              </a:rPr>
              <a:t>https://www.katacoda.com/contino/courses/kubernetes</a:t>
            </a:r>
            <a:endParaRPr lang="en-US" dirty="0"/>
          </a:p>
          <a:p>
            <a:r>
              <a:rPr lang="en-US" dirty="0"/>
              <a:t>Course </a:t>
            </a:r>
            <a:r>
              <a:rPr lang="en-US" dirty="0">
                <a:hlinkClick r:id="rId3"/>
              </a:rPr>
              <a:t>https://www.udemy.com/course/certified-kubernetes-application-developer</a:t>
            </a:r>
            <a:endParaRPr lang="en-US" dirty="0"/>
          </a:p>
          <a:p>
            <a:r>
              <a:rPr lang="en-IN" dirty="0"/>
              <a:t>Install Kubernetes on ubuntu </a:t>
            </a:r>
            <a:r>
              <a:rPr lang="en-IN" dirty="0">
                <a:hlinkClick r:id="rId4"/>
              </a:rPr>
              <a:t>https://ubuntu.com/kubernetes/install#single-node</a:t>
            </a:r>
            <a:endParaRPr lang="en-US" dirty="0"/>
          </a:p>
          <a:p>
            <a:r>
              <a:rPr lang="en-US" dirty="0"/>
              <a:t>Deploy k8s dashboard </a:t>
            </a:r>
            <a:r>
              <a:rPr lang="en-US" dirty="0">
                <a:hlinkClick r:id="rId5"/>
              </a:rPr>
              <a:t>https://github.com/kubernetes/dashboard#getting-started</a:t>
            </a:r>
            <a:endParaRPr lang="en-US" dirty="0"/>
          </a:p>
          <a:p>
            <a:r>
              <a:rPr lang="en-IN" dirty="0"/>
              <a:t>Pod networking </a:t>
            </a:r>
            <a:r>
              <a:rPr lang="en-IN" dirty="0">
                <a:hlinkClick r:id="rId6"/>
              </a:rPr>
              <a:t>https://www.youtube.com/watch?v=7LRtytR6ZbA</a:t>
            </a:r>
            <a:endParaRPr lang="en-IN" dirty="0"/>
          </a:p>
          <a:p>
            <a:r>
              <a:rPr lang="en-IN" dirty="0"/>
              <a:t>Source </a:t>
            </a:r>
            <a:r>
              <a:rPr lang="en-IN" dirty="0">
                <a:hlinkClick r:id="rId7"/>
              </a:rPr>
              <a:t>https://avijitmondal.github.io/kubernetes-tutorial</a:t>
            </a:r>
            <a:endParaRPr lang="en-IN" dirty="0"/>
          </a:p>
          <a:p>
            <a:r>
              <a:rPr lang="en-IN" dirty="0"/>
              <a:t>Install Docker and K8s on windows 10 </a:t>
            </a:r>
            <a:r>
              <a:rPr lang="en-IN" dirty="0">
                <a:hlinkClick r:id="rId8"/>
              </a:rPr>
              <a:t>https://dev.to/devcrafter91/how-to-install-kubernetes-on-windows-10-55b6</a:t>
            </a:r>
            <a:r>
              <a:rPr lang="en-IN" dirty="0"/>
              <a:t> (VirtualBox VM might not work)</a:t>
            </a:r>
          </a:p>
          <a:p>
            <a:r>
              <a:rPr lang="en-IN" dirty="0"/>
              <a:t>Practice K8s - </a:t>
            </a:r>
            <a:r>
              <a:rPr lang="en-US" dirty="0">
                <a:hlinkClick r:id="rId9"/>
              </a:rPr>
              <a:t>https://www.katacoda.com/contino/courses/kubernetes</a:t>
            </a:r>
            <a:endParaRPr lang="en-IN" dirty="0"/>
          </a:p>
        </p:txBody>
      </p:sp>
      <p:sp>
        <p:nvSpPr>
          <p:cNvPr id="4" name="Footer Placeholder 3">
            <a:extLst>
              <a:ext uri="{FF2B5EF4-FFF2-40B4-BE49-F238E27FC236}">
                <a16:creationId xmlns:a16="http://schemas.microsoft.com/office/drawing/2014/main" id="{5068A66D-5388-4909-9731-139A8D145935}"/>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3429354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B8BD-6EA5-BF43-8291-687E002EF344}"/>
              </a:ext>
            </a:extLst>
          </p:cNvPr>
          <p:cNvSpPr>
            <a:spLocks noGrp="1"/>
          </p:cNvSpPr>
          <p:nvPr>
            <p:ph type="title"/>
          </p:nvPr>
        </p:nvSpPr>
        <p:spPr>
          <a:xfrm>
            <a:off x="1288473" y="1028700"/>
            <a:ext cx="9486900" cy="685800"/>
          </a:xfrm>
        </p:spPr>
        <p:txBody>
          <a:bodyPr/>
          <a:lstStyle/>
          <a:p>
            <a:r>
              <a:rPr lang="en-US" dirty="0"/>
              <a:t>Docker</a:t>
            </a:r>
          </a:p>
        </p:txBody>
      </p:sp>
      <p:sp>
        <p:nvSpPr>
          <p:cNvPr id="4" name="Footer Placeholder 3">
            <a:extLst>
              <a:ext uri="{FF2B5EF4-FFF2-40B4-BE49-F238E27FC236}">
                <a16:creationId xmlns:a16="http://schemas.microsoft.com/office/drawing/2014/main" id="{74F6C6EF-15AB-4245-A7DB-599AD2682BC5}"/>
              </a:ext>
            </a:extLst>
          </p:cNvPr>
          <p:cNvSpPr>
            <a:spLocks noGrp="1"/>
          </p:cNvSpPr>
          <p:nvPr>
            <p:ph type="ftr" sz="quarter" idx="11"/>
          </p:nvPr>
        </p:nvSpPr>
        <p:spPr/>
        <p:txBody>
          <a:bodyPr/>
          <a:lstStyle/>
          <a:p>
            <a:r>
              <a:rPr lang="en-US"/>
              <a:t>Avijit Mondal</a:t>
            </a:r>
          </a:p>
        </p:txBody>
      </p:sp>
      <p:sp>
        <p:nvSpPr>
          <p:cNvPr id="13" name="Cube 12">
            <a:extLst>
              <a:ext uri="{FF2B5EF4-FFF2-40B4-BE49-F238E27FC236}">
                <a16:creationId xmlns:a16="http://schemas.microsoft.com/office/drawing/2014/main" id="{E9F29FFF-88D3-4C10-9D25-D6777B9EE222}"/>
              </a:ext>
            </a:extLst>
          </p:cNvPr>
          <p:cNvSpPr/>
          <p:nvPr/>
        </p:nvSpPr>
        <p:spPr>
          <a:xfrm>
            <a:off x="1609397" y="3675355"/>
            <a:ext cx="8973206" cy="1306286"/>
          </a:xfrm>
          <a:prstGeom prst="cube">
            <a:avLst>
              <a:gd name="adj" fmla="val 6034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 Linux</a:t>
            </a:r>
            <a:endParaRPr lang="en-IN" dirty="0"/>
          </a:p>
        </p:txBody>
      </p:sp>
      <p:sp>
        <p:nvSpPr>
          <p:cNvPr id="14" name="Cube 13">
            <a:extLst>
              <a:ext uri="{FF2B5EF4-FFF2-40B4-BE49-F238E27FC236}">
                <a16:creationId xmlns:a16="http://schemas.microsoft.com/office/drawing/2014/main" id="{D9D97CE5-4A25-4A69-9170-FC9EDF2C6930}"/>
              </a:ext>
            </a:extLst>
          </p:cNvPr>
          <p:cNvSpPr/>
          <p:nvPr/>
        </p:nvSpPr>
        <p:spPr>
          <a:xfrm>
            <a:off x="2353172" y="3355699"/>
            <a:ext cx="1920222" cy="83127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15" name="Cube 14">
            <a:extLst>
              <a:ext uri="{FF2B5EF4-FFF2-40B4-BE49-F238E27FC236}">
                <a16:creationId xmlns:a16="http://schemas.microsoft.com/office/drawing/2014/main" id="{9A8E0378-2F9D-4AB6-B32E-F7A0783C483C}"/>
              </a:ext>
            </a:extLst>
          </p:cNvPr>
          <p:cNvSpPr/>
          <p:nvPr/>
        </p:nvSpPr>
        <p:spPr>
          <a:xfrm>
            <a:off x="4943119" y="3355699"/>
            <a:ext cx="1920222" cy="831272"/>
          </a:xfrm>
          <a:prstGeom prst="cub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a:t>
            </a:r>
          </a:p>
        </p:txBody>
      </p:sp>
      <p:sp>
        <p:nvSpPr>
          <p:cNvPr id="16" name="Flowchart: Magnetic Disk 15">
            <a:extLst>
              <a:ext uri="{FF2B5EF4-FFF2-40B4-BE49-F238E27FC236}">
                <a16:creationId xmlns:a16="http://schemas.microsoft.com/office/drawing/2014/main" id="{0038BBC7-B768-4E66-BA2A-351BC65105FE}"/>
              </a:ext>
            </a:extLst>
          </p:cNvPr>
          <p:cNvSpPr/>
          <p:nvPr/>
        </p:nvSpPr>
        <p:spPr>
          <a:xfrm>
            <a:off x="7377144" y="3294725"/>
            <a:ext cx="2299317" cy="89109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n-IN" dirty="0"/>
          </a:p>
        </p:txBody>
      </p:sp>
    </p:spTree>
    <p:extLst>
      <p:ext uri="{BB962C8B-B14F-4D97-AF65-F5344CB8AC3E}">
        <p14:creationId xmlns:p14="http://schemas.microsoft.com/office/powerpoint/2010/main" val="159983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4F57AF-0572-4CA2-87E2-70915A27AE7C}"/>
              </a:ext>
            </a:extLst>
          </p:cNvPr>
          <p:cNvSpPr>
            <a:spLocks noGrp="1"/>
          </p:cNvSpPr>
          <p:nvPr>
            <p:ph type="title"/>
          </p:nvPr>
        </p:nvSpPr>
        <p:spPr>
          <a:xfrm>
            <a:off x="-103909" y="3687878"/>
            <a:ext cx="8115299" cy="1265404"/>
          </a:xfrm>
        </p:spPr>
        <p:txBody>
          <a:bodyPr vert="horz" lIns="91440" tIns="45720" rIns="91440" bIns="45720" rtlCol="0" anchor="b">
            <a:normAutofit/>
          </a:bodyPr>
          <a:lstStyle/>
          <a:p>
            <a:pPr algn="ctr"/>
            <a:r>
              <a:rPr lang="en-US" sz="3600" kern="1200" cap="all" spc="300" baseline="0" dirty="0">
                <a:solidFill>
                  <a:schemeClr val="tx2"/>
                </a:solidFill>
                <a:latin typeface="+mj-lt"/>
                <a:ea typeface="+mj-ea"/>
                <a:cs typeface="+mj-cs"/>
              </a:rPr>
              <a:t>Start exploring Kubernetes… </a:t>
            </a:r>
          </a:p>
        </p:txBody>
      </p:sp>
      <p:sp>
        <p:nvSpPr>
          <p:cNvPr id="4" name="Footer Placeholder 3">
            <a:extLst>
              <a:ext uri="{FF2B5EF4-FFF2-40B4-BE49-F238E27FC236}">
                <a16:creationId xmlns:a16="http://schemas.microsoft.com/office/drawing/2014/main" id="{30AD0747-6D39-4CEE-A0EA-F40C8AF1783B}"/>
              </a:ext>
            </a:extLst>
          </p:cNvPr>
          <p:cNvSpPr>
            <a:spLocks noGrp="1"/>
          </p:cNvSpPr>
          <p:nvPr>
            <p:ph type="ftr" sz="quarter" idx="11"/>
          </p:nvPr>
        </p:nvSpPr>
        <p:spPr>
          <a:xfrm rot="5400000">
            <a:off x="-1708136" y="3223750"/>
            <a:ext cx="4114800" cy="410501"/>
          </a:xfrm>
        </p:spPr>
        <p:txBody>
          <a:bodyPr vert="horz" lIns="91440" tIns="45720" rIns="91440" bIns="45720" rtlCol="0" anchor="ctr">
            <a:normAutofit/>
          </a:bodyPr>
          <a:lstStyle/>
          <a:p>
            <a:pPr>
              <a:spcAft>
                <a:spcPts val="600"/>
              </a:spcAft>
            </a:pPr>
            <a:r>
              <a:rPr lang="en-US" kern="1200" cap="all" spc="300" baseline="0">
                <a:solidFill>
                  <a:schemeClr val="bg2"/>
                </a:solidFill>
                <a:latin typeface="+mn-lt"/>
                <a:ea typeface="+mn-ea"/>
                <a:cs typeface="+mn-cs"/>
              </a:rPr>
              <a:t>Avijit Mondal</a:t>
            </a:r>
          </a:p>
        </p:txBody>
      </p:sp>
    </p:spTree>
    <p:extLst>
      <p:ext uri="{BB962C8B-B14F-4D97-AF65-F5344CB8AC3E}">
        <p14:creationId xmlns:p14="http://schemas.microsoft.com/office/powerpoint/2010/main" val="119851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3F214DF2-8D41-454A-875F-37BE3078C807}"/>
              </a:ext>
            </a:extLst>
          </p:cNvPr>
          <p:cNvSpPr>
            <a:spLocks noGrp="1"/>
          </p:cNvSpPr>
          <p:nvPr>
            <p:ph type="ftr" sz="quarter" idx="11"/>
          </p:nvPr>
        </p:nvSpPr>
        <p:spPr/>
        <p:txBody>
          <a:bodyPr/>
          <a:lstStyle/>
          <a:p>
            <a:r>
              <a:rPr lang="en-US"/>
              <a:t>Avijit Mondal</a:t>
            </a:r>
          </a:p>
        </p:txBody>
      </p:sp>
      <p:sp>
        <p:nvSpPr>
          <p:cNvPr id="22" name="Rectangle 21">
            <a:extLst>
              <a:ext uri="{FF2B5EF4-FFF2-40B4-BE49-F238E27FC236}">
                <a16:creationId xmlns:a16="http://schemas.microsoft.com/office/drawing/2014/main" id="{438336BD-5D33-4491-913C-5994780D7E5A}"/>
              </a:ext>
            </a:extLst>
          </p:cNvPr>
          <p:cNvSpPr/>
          <p:nvPr/>
        </p:nvSpPr>
        <p:spPr>
          <a:xfrm>
            <a:off x="7141811" y="2962268"/>
            <a:ext cx="2323375" cy="13195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Windows</a:t>
            </a:r>
          </a:p>
        </p:txBody>
      </p:sp>
      <p:grpSp>
        <p:nvGrpSpPr>
          <p:cNvPr id="32" name="Group 31">
            <a:extLst>
              <a:ext uri="{FF2B5EF4-FFF2-40B4-BE49-F238E27FC236}">
                <a16:creationId xmlns:a16="http://schemas.microsoft.com/office/drawing/2014/main" id="{A91F018D-926E-4A8C-80D6-7288FD30897B}"/>
              </a:ext>
            </a:extLst>
          </p:cNvPr>
          <p:cNvGrpSpPr/>
          <p:nvPr/>
        </p:nvGrpSpPr>
        <p:grpSpPr>
          <a:xfrm>
            <a:off x="2144114" y="2205644"/>
            <a:ext cx="8087784" cy="3240350"/>
            <a:chOff x="3057211" y="3866226"/>
            <a:chExt cx="8087784" cy="3240350"/>
          </a:xfrm>
        </p:grpSpPr>
        <p:pic>
          <p:nvPicPr>
            <p:cNvPr id="21" name="Graphic 20" descr="Laptop">
              <a:extLst>
                <a:ext uri="{FF2B5EF4-FFF2-40B4-BE49-F238E27FC236}">
                  <a16:creationId xmlns:a16="http://schemas.microsoft.com/office/drawing/2014/main" id="{0178924A-DE79-4228-9F61-E5332133DF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12563" y="3866226"/>
              <a:ext cx="3832432" cy="3240350"/>
            </a:xfrm>
            <a:prstGeom prst="rect">
              <a:avLst/>
            </a:prstGeom>
          </p:spPr>
        </p:pic>
        <p:pic>
          <p:nvPicPr>
            <p:cNvPr id="23" name="Graphic 22" descr="Laptop">
              <a:extLst>
                <a:ext uri="{FF2B5EF4-FFF2-40B4-BE49-F238E27FC236}">
                  <a16:creationId xmlns:a16="http://schemas.microsoft.com/office/drawing/2014/main" id="{4CE54FC9-1B7B-4E3F-A20B-15737760A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7211" y="3866226"/>
              <a:ext cx="3832432" cy="3240350"/>
            </a:xfrm>
            <a:prstGeom prst="rect">
              <a:avLst/>
            </a:prstGeom>
          </p:spPr>
        </p:pic>
      </p:grpSp>
      <p:sp>
        <p:nvSpPr>
          <p:cNvPr id="24" name="Rectangle 23">
            <a:extLst>
              <a:ext uri="{FF2B5EF4-FFF2-40B4-BE49-F238E27FC236}">
                <a16:creationId xmlns:a16="http://schemas.microsoft.com/office/drawing/2014/main" id="{4480C3D3-417A-4193-A886-6A4FD9B97509}"/>
              </a:ext>
            </a:extLst>
          </p:cNvPr>
          <p:cNvSpPr/>
          <p:nvPr/>
        </p:nvSpPr>
        <p:spPr>
          <a:xfrm>
            <a:off x="2905437" y="2962268"/>
            <a:ext cx="2323375" cy="13195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t>Linux</a:t>
            </a:r>
          </a:p>
        </p:txBody>
      </p:sp>
      <p:grpSp>
        <p:nvGrpSpPr>
          <p:cNvPr id="29" name="Group 28">
            <a:extLst>
              <a:ext uri="{FF2B5EF4-FFF2-40B4-BE49-F238E27FC236}">
                <a16:creationId xmlns:a16="http://schemas.microsoft.com/office/drawing/2014/main" id="{76C12C2E-05BA-4FFB-BE3E-277E1D2F4CCE}"/>
              </a:ext>
            </a:extLst>
          </p:cNvPr>
          <p:cNvGrpSpPr/>
          <p:nvPr/>
        </p:nvGrpSpPr>
        <p:grpSpPr>
          <a:xfrm>
            <a:off x="2257516" y="2832359"/>
            <a:ext cx="7483120" cy="1604712"/>
            <a:chOff x="2257516" y="2832359"/>
            <a:chExt cx="7483120" cy="1604712"/>
          </a:xfrm>
        </p:grpSpPr>
        <p:sp>
          <p:nvSpPr>
            <p:cNvPr id="25" name="Cube 24">
              <a:extLst>
                <a:ext uri="{FF2B5EF4-FFF2-40B4-BE49-F238E27FC236}">
                  <a16:creationId xmlns:a16="http://schemas.microsoft.com/office/drawing/2014/main" id="{CAD24D20-682E-46C0-9A8D-323BB32D8AE5}"/>
                </a:ext>
              </a:extLst>
            </p:cNvPr>
            <p:cNvSpPr/>
            <p:nvPr/>
          </p:nvSpPr>
          <p:spPr>
            <a:xfrm>
              <a:off x="2257516" y="2991186"/>
              <a:ext cx="3151573" cy="1445885"/>
            </a:xfrm>
            <a:prstGeom prst="cube">
              <a:avLst>
                <a:gd name="adj" fmla="val 58770"/>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a:t>
              </a:r>
              <a:endParaRPr lang="en-IN" dirty="0"/>
            </a:p>
          </p:txBody>
        </p:sp>
        <p:sp>
          <p:nvSpPr>
            <p:cNvPr id="26" name="Cube 25">
              <a:extLst>
                <a:ext uri="{FF2B5EF4-FFF2-40B4-BE49-F238E27FC236}">
                  <a16:creationId xmlns:a16="http://schemas.microsoft.com/office/drawing/2014/main" id="{ECAAF3CC-48B5-40EC-93AB-3E5AFB8209AE}"/>
                </a:ext>
              </a:extLst>
            </p:cNvPr>
            <p:cNvSpPr/>
            <p:nvPr/>
          </p:nvSpPr>
          <p:spPr>
            <a:xfrm>
              <a:off x="3310276" y="2833358"/>
              <a:ext cx="1270660" cy="6408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27" name="Cube 26">
              <a:extLst>
                <a:ext uri="{FF2B5EF4-FFF2-40B4-BE49-F238E27FC236}">
                  <a16:creationId xmlns:a16="http://schemas.microsoft.com/office/drawing/2014/main" id="{4413416C-248A-4165-AB09-A34CE0163FE7}"/>
                </a:ext>
              </a:extLst>
            </p:cNvPr>
            <p:cNvSpPr/>
            <p:nvPr/>
          </p:nvSpPr>
          <p:spPr>
            <a:xfrm>
              <a:off x="6589063" y="2946164"/>
              <a:ext cx="3151573" cy="1445885"/>
            </a:xfrm>
            <a:prstGeom prst="cube">
              <a:avLst>
                <a:gd name="adj" fmla="val 58770"/>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a:t>
              </a:r>
              <a:endParaRPr lang="en-IN" dirty="0"/>
            </a:p>
          </p:txBody>
        </p:sp>
        <p:sp>
          <p:nvSpPr>
            <p:cNvPr id="28" name="Cube 27">
              <a:extLst>
                <a:ext uri="{FF2B5EF4-FFF2-40B4-BE49-F238E27FC236}">
                  <a16:creationId xmlns:a16="http://schemas.microsoft.com/office/drawing/2014/main" id="{D51A64A4-C6F7-4422-B61C-0D2893CBEC51}"/>
                </a:ext>
              </a:extLst>
            </p:cNvPr>
            <p:cNvSpPr/>
            <p:nvPr/>
          </p:nvSpPr>
          <p:spPr>
            <a:xfrm>
              <a:off x="7529519" y="2832359"/>
              <a:ext cx="1270660" cy="6408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a:t>
              </a:r>
            </a:p>
          </p:txBody>
        </p:sp>
      </p:grpSp>
      <p:sp>
        <p:nvSpPr>
          <p:cNvPr id="30" name="Cube 29">
            <a:extLst>
              <a:ext uri="{FF2B5EF4-FFF2-40B4-BE49-F238E27FC236}">
                <a16:creationId xmlns:a16="http://schemas.microsoft.com/office/drawing/2014/main" id="{0D767249-8530-43E3-9C89-9F187C6375E5}"/>
              </a:ext>
            </a:extLst>
          </p:cNvPr>
          <p:cNvSpPr/>
          <p:nvPr/>
        </p:nvSpPr>
        <p:spPr>
          <a:xfrm>
            <a:off x="3863024" y="3459074"/>
            <a:ext cx="1270660" cy="6408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31" name="Cube 30">
            <a:extLst>
              <a:ext uri="{FF2B5EF4-FFF2-40B4-BE49-F238E27FC236}">
                <a16:creationId xmlns:a16="http://schemas.microsoft.com/office/drawing/2014/main" id="{E784C928-AA68-4E16-8D28-BDF188C344F5}"/>
              </a:ext>
            </a:extLst>
          </p:cNvPr>
          <p:cNvSpPr/>
          <p:nvPr/>
        </p:nvSpPr>
        <p:spPr>
          <a:xfrm>
            <a:off x="8234994" y="3459074"/>
            <a:ext cx="1148403" cy="64080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a:t>
            </a:r>
          </a:p>
        </p:txBody>
      </p:sp>
    </p:spTree>
    <p:extLst>
      <p:ext uri="{BB962C8B-B14F-4D97-AF65-F5344CB8AC3E}">
        <p14:creationId xmlns:p14="http://schemas.microsoft.com/office/powerpoint/2010/main" val="88545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9"/>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1000"/>
                                        <p:tgtEl>
                                          <p:spTgt spid="32"/>
                                        </p:tgtEl>
                                      </p:cBhvr>
                                    </p:animEffect>
                                    <p:anim calcmode="lin" valueType="num">
                                      <p:cBhvr>
                                        <p:cTn id="19" dur="1000" fill="hold"/>
                                        <p:tgtEl>
                                          <p:spTgt spid="32"/>
                                        </p:tgtEl>
                                        <p:attrNameLst>
                                          <p:attrName>ppt_x</p:attrName>
                                        </p:attrNameLst>
                                      </p:cBhvr>
                                      <p:tavLst>
                                        <p:tav tm="0">
                                          <p:val>
                                            <p:strVal val="#ppt_x"/>
                                          </p:val>
                                        </p:tav>
                                        <p:tav tm="100000">
                                          <p:val>
                                            <p:strVal val="#ppt_x"/>
                                          </p:val>
                                        </p:tav>
                                      </p:tavLst>
                                    </p:anim>
                                    <p:anim calcmode="lin" valueType="num">
                                      <p:cBhvr>
                                        <p:cTn id="2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heel(1)">
                                      <p:cBhvr>
                                        <p:cTn id="25" dur="2000"/>
                                        <p:tgtEl>
                                          <p:spTgt spid="2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heel(1)">
                                      <p:cBhvr>
                                        <p:cTn id="28" dur="20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down)">
                                      <p:cBhvr>
                                        <p:cTn id="33" dur="580">
                                          <p:stCondLst>
                                            <p:cond delay="0"/>
                                          </p:stCondLst>
                                        </p:cTn>
                                        <p:tgtEl>
                                          <p:spTgt spid="30"/>
                                        </p:tgtEl>
                                      </p:cBhvr>
                                    </p:animEffect>
                                    <p:anim calcmode="lin" valueType="num">
                                      <p:cBhvr>
                                        <p:cTn id="34"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39" dur="26">
                                          <p:stCondLst>
                                            <p:cond delay="650"/>
                                          </p:stCondLst>
                                        </p:cTn>
                                        <p:tgtEl>
                                          <p:spTgt spid="30"/>
                                        </p:tgtEl>
                                      </p:cBhvr>
                                      <p:to x="100000" y="60000"/>
                                    </p:animScale>
                                    <p:animScale>
                                      <p:cBhvr>
                                        <p:cTn id="40" dur="166" decel="50000">
                                          <p:stCondLst>
                                            <p:cond delay="676"/>
                                          </p:stCondLst>
                                        </p:cTn>
                                        <p:tgtEl>
                                          <p:spTgt spid="30"/>
                                        </p:tgtEl>
                                      </p:cBhvr>
                                      <p:to x="100000" y="100000"/>
                                    </p:animScale>
                                    <p:animScale>
                                      <p:cBhvr>
                                        <p:cTn id="41" dur="26">
                                          <p:stCondLst>
                                            <p:cond delay="1312"/>
                                          </p:stCondLst>
                                        </p:cTn>
                                        <p:tgtEl>
                                          <p:spTgt spid="30"/>
                                        </p:tgtEl>
                                      </p:cBhvr>
                                      <p:to x="100000" y="80000"/>
                                    </p:animScale>
                                    <p:animScale>
                                      <p:cBhvr>
                                        <p:cTn id="42" dur="166" decel="50000">
                                          <p:stCondLst>
                                            <p:cond delay="1338"/>
                                          </p:stCondLst>
                                        </p:cTn>
                                        <p:tgtEl>
                                          <p:spTgt spid="30"/>
                                        </p:tgtEl>
                                      </p:cBhvr>
                                      <p:to x="100000" y="100000"/>
                                    </p:animScale>
                                    <p:animScale>
                                      <p:cBhvr>
                                        <p:cTn id="43" dur="26">
                                          <p:stCondLst>
                                            <p:cond delay="1642"/>
                                          </p:stCondLst>
                                        </p:cTn>
                                        <p:tgtEl>
                                          <p:spTgt spid="30"/>
                                        </p:tgtEl>
                                      </p:cBhvr>
                                      <p:to x="100000" y="90000"/>
                                    </p:animScale>
                                    <p:animScale>
                                      <p:cBhvr>
                                        <p:cTn id="44" dur="166" decel="50000">
                                          <p:stCondLst>
                                            <p:cond delay="1668"/>
                                          </p:stCondLst>
                                        </p:cTn>
                                        <p:tgtEl>
                                          <p:spTgt spid="30"/>
                                        </p:tgtEl>
                                      </p:cBhvr>
                                      <p:to x="100000" y="100000"/>
                                    </p:animScale>
                                    <p:animScale>
                                      <p:cBhvr>
                                        <p:cTn id="45" dur="26">
                                          <p:stCondLst>
                                            <p:cond delay="1808"/>
                                          </p:stCondLst>
                                        </p:cTn>
                                        <p:tgtEl>
                                          <p:spTgt spid="30"/>
                                        </p:tgtEl>
                                      </p:cBhvr>
                                      <p:to x="100000" y="95000"/>
                                    </p:animScale>
                                    <p:animScale>
                                      <p:cBhvr>
                                        <p:cTn id="46" dur="166" decel="50000">
                                          <p:stCondLst>
                                            <p:cond delay="1834"/>
                                          </p:stCondLst>
                                        </p:cTn>
                                        <p:tgtEl>
                                          <p:spTgt spid="30"/>
                                        </p:tgtEl>
                                      </p:cBhvr>
                                      <p:to x="100000" y="100000"/>
                                    </p:animScale>
                                  </p:childTnLst>
                                </p:cTn>
                              </p:par>
                              <p:par>
                                <p:cTn id="47" presetID="26"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down)">
                                      <p:cBhvr>
                                        <p:cTn id="49" dur="580">
                                          <p:stCondLst>
                                            <p:cond delay="0"/>
                                          </p:stCondLst>
                                        </p:cTn>
                                        <p:tgtEl>
                                          <p:spTgt spid="31"/>
                                        </p:tgtEl>
                                      </p:cBhvr>
                                    </p:animEffect>
                                    <p:anim calcmode="lin" valueType="num">
                                      <p:cBhvr>
                                        <p:cTn id="50"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55" dur="26">
                                          <p:stCondLst>
                                            <p:cond delay="650"/>
                                          </p:stCondLst>
                                        </p:cTn>
                                        <p:tgtEl>
                                          <p:spTgt spid="31"/>
                                        </p:tgtEl>
                                      </p:cBhvr>
                                      <p:to x="100000" y="60000"/>
                                    </p:animScale>
                                    <p:animScale>
                                      <p:cBhvr>
                                        <p:cTn id="56" dur="166" decel="50000">
                                          <p:stCondLst>
                                            <p:cond delay="676"/>
                                          </p:stCondLst>
                                        </p:cTn>
                                        <p:tgtEl>
                                          <p:spTgt spid="31"/>
                                        </p:tgtEl>
                                      </p:cBhvr>
                                      <p:to x="100000" y="100000"/>
                                    </p:animScale>
                                    <p:animScale>
                                      <p:cBhvr>
                                        <p:cTn id="57" dur="26">
                                          <p:stCondLst>
                                            <p:cond delay="1312"/>
                                          </p:stCondLst>
                                        </p:cTn>
                                        <p:tgtEl>
                                          <p:spTgt spid="31"/>
                                        </p:tgtEl>
                                      </p:cBhvr>
                                      <p:to x="100000" y="80000"/>
                                    </p:animScale>
                                    <p:animScale>
                                      <p:cBhvr>
                                        <p:cTn id="58" dur="166" decel="50000">
                                          <p:stCondLst>
                                            <p:cond delay="1338"/>
                                          </p:stCondLst>
                                        </p:cTn>
                                        <p:tgtEl>
                                          <p:spTgt spid="31"/>
                                        </p:tgtEl>
                                      </p:cBhvr>
                                      <p:to x="100000" y="100000"/>
                                    </p:animScale>
                                    <p:animScale>
                                      <p:cBhvr>
                                        <p:cTn id="59" dur="26">
                                          <p:stCondLst>
                                            <p:cond delay="1642"/>
                                          </p:stCondLst>
                                        </p:cTn>
                                        <p:tgtEl>
                                          <p:spTgt spid="31"/>
                                        </p:tgtEl>
                                      </p:cBhvr>
                                      <p:to x="100000" y="90000"/>
                                    </p:animScale>
                                    <p:animScale>
                                      <p:cBhvr>
                                        <p:cTn id="60" dur="166" decel="50000">
                                          <p:stCondLst>
                                            <p:cond delay="1668"/>
                                          </p:stCondLst>
                                        </p:cTn>
                                        <p:tgtEl>
                                          <p:spTgt spid="31"/>
                                        </p:tgtEl>
                                      </p:cBhvr>
                                      <p:to x="100000" y="100000"/>
                                    </p:animScale>
                                    <p:animScale>
                                      <p:cBhvr>
                                        <p:cTn id="61" dur="26">
                                          <p:stCondLst>
                                            <p:cond delay="1808"/>
                                          </p:stCondLst>
                                        </p:cTn>
                                        <p:tgtEl>
                                          <p:spTgt spid="31"/>
                                        </p:tgtEl>
                                      </p:cBhvr>
                                      <p:to x="100000" y="95000"/>
                                    </p:animScale>
                                    <p:animScale>
                                      <p:cBhvr>
                                        <p:cTn id="62" dur="166" decel="50000">
                                          <p:stCondLst>
                                            <p:cond delay="1834"/>
                                          </p:stCondLst>
                                        </p:cTn>
                                        <p:tgtEl>
                                          <p:spTgt spid="3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D6D4F97-8A0C-4E23-B01C-3BBD2BFE3F65}"/>
              </a:ext>
            </a:extLst>
          </p:cNvPr>
          <p:cNvSpPr>
            <a:spLocks noGrp="1"/>
          </p:cNvSpPr>
          <p:nvPr>
            <p:ph type="ftr" sz="quarter" idx="11"/>
          </p:nvPr>
        </p:nvSpPr>
        <p:spPr/>
        <p:txBody>
          <a:bodyPr/>
          <a:lstStyle/>
          <a:p>
            <a:r>
              <a:rPr lang="en-US" dirty="0"/>
              <a:t>Avijit Mondal</a:t>
            </a:r>
          </a:p>
        </p:txBody>
      </p:sp>
      <p:sp>
        <p:nvSpPr>
          <p:cNvPr id="5" name="Cube 4">
            <a:extLst>
              <a:ext uri="{FF2B5EF4-FFF2-40B4-BE49-F238E27FC236}">
                <a16:creationId xmlns:a16="http://schemas.microsoft.com/office/drawing/2014/main" id="{73744897-1916-48AF-BEFD-958EAB6D35AD}"/>
              </a:ext>
            </a:extLst>
          </p:cNvPr>
          <p:cNvSpPr/>
          <p:nvPr/>
        </p:nvSpPr>
        <p:spPr>
          <a:xfrm>
            <a:off x="1333500" y="2918609"/>
            <a:ext cx="9632271" cy="2654424"/>
          </a:xfrm>
          <a:prstGeom prst="cube">
            <a:avLst>
              <a:gd name="adj" fmla="val 69314"/>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 Linux</a:t>
            </a:r>
            <a:endParaRPr lang="en-IN" dirty="0"/>
          </a:p>
        </p:txBody>
      </p:sp>
      <p:sp>
        <p:nvSpPr>
          <p:cNvPr id="8" name="Cube 7">
            <a:extLst>
              <a:ext uri="{FF2B5EF4-FFF2-40B4-BE49-F238E27FC236}">
                <a16:creationId xmlns:a16="http://schemas.microsoft.com/office/drawing/2014/main" id="{8B615778-BFDE-4C5F-AC19-78C724655409}"/>
              </a:ext>
            </a:extLst>
          </p:cNvPr>
          <p:cNvSpPr/>
          <p:nvPr/>
        </p:nvSpPr>
        <p:spPr>
          <a:xfrm>
            <a:off x="1791624" y="2676005"/>
            <a:ext cx="8646849" cy="1971613"/>
          </a:xfrm>
          <a:prstGeom prst="cube">
            <a:avLst>
              <a:gd name="adj" fmla="val 79933"/>
            </a:avLst>
          </a:prstGeom>
          <a:solidFill>
            <a:schemeClr val="tx2">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Hypervisor ( Virtual Box / VMWare )</a:t>
            </a:r>
            <a:endParaRPr lang="en-IN" dirty="0"/>
          </a:p>
        </p:txBody>
      </p:sp>
      <p:sp>
        <p:nvSpPr>
          <p:cNvPr id="9" name="Cube 8">
            <a:extLst>
              <a:ext uri="{FF2B5EF4-FFF2-40B4-BE49-F238E27FC236}">
                <a16:creationId xmlns:a16="http://schemas.microsoft.com/office/drawing/2014/main" id="{ECC75CD7-D625-4169-84DB-9316670B302B}"/>
              </a:ext>
            </a:extLst>
          </p:cNvPr>
          <p:cNvSpPr/>
          <p:nvPr/>
        </p:nvSpPr>
        <p:spPr>
          <a:xfrm>
            <a:off x="2346665" y="2752078"/>
            <a:ext cx="2746762" cy="1363236"/>
          </a:xfrm>
          <a:prstGeom prst="cube">
            <a:avLst>
              <a:gd name="adj" fmla="val 79933"/>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a:t>
            </a:r>
            <a:endParaRPr lang="en-IN" dirty="0"/>
          </a:p>
        </p:txBody>
      </p:sp>
      <p:sp>
        <p:nvSpPr>
          <p:cNvPr id="10" name="Cube 9">
            <a:extLst>
              <a:ext uri="{FF2B5EF4-FFF2-40B4-BE49-F238E27FC236}">
                <a16:creationId xmlns:a16="http://schemas.microsoft.com/office/drawing/2014/main" id="{B04B39AB-077D-437C-B32D-1FA01E1AE9C1}"/>
              </a:ext>
            </a:extLst>
          </p:cNvPr>
          <p:cNvSpPr/>
          <p:nvPr/>
        </p:nvSpPr>
        <p:spPr>
          <a:xfrm>
            <a:off x="4477340" y="2781791"/>
            <a:ext cx="2574610" cy="1363236"/>
          </a:xfrm>
          <a:prstGeom prst="cube">
            <a:avLst>
              <a:gd name="adj" fmla="val 79933"/>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 </a:t>
            </a:r>
            <a:endParaRPr lang="en-IN" dirty="0"/>
          </a:p>
        </p:txBody>
      </p:sp>
      <p:sp>
        <p:nvSpPr>
          <p:cNvPr id="11" name="Cube 10">
            <a:extLst>
              <a:ext uri="{FF2B5EF4-FFF2-40B4-BE49-F238E27FC236}">
                <a16:creationId xmlns:a16="http://schemas.microsoft.com/office/drawing/2014/main" id="{998BD9E0-7738-4C63-9B96-8754C78E3C46}"/>
              </a:ext>
            </a:extLst>
          </p:cNvPr>
          <p:cNvSpPr/>
          <p:nvPr/>
        </p:nvSpPr>
        <p:spPr>
          <a:xfrm>
            <a:off x="3131790" y="2324087"/>
            <a:ext cx="1342885" cy="1095783"/>
          </a:xfrm>
          <a:prstGeom prst="cube">
            <a:avLst>
              <a:gd name="adj" fmla="val 420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12" name="Cube 11">
            <a:extLst>
              <a:ext uri="{FF2B5EF4-FFF2-40B4-BE49-F238E27FC236}">
                <a16:creationId xmlns:a16="http://schemas.microsoft.com/office/drawing/2014/main" id="{86B9F090-D075-4BC5-A186-CECA7AC6C1B5}"/>
              </a:ext>
            </a:extLst>
          </p:cNvPr>
          <p:cNvSpPr/>
          <p:nvPr/>
        </p:nvSpPr>
        <p:spPr>
          <a:xfrm>
            <a:off x="5093426" y="2333217"/>
            <a:ext cx="1342885" cy="1128578"/>
          </a:xfrm>
          <a:prstGeom prst="cube">
            <a:avLst>
              <a:gd name="adj" fmla="val 36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a:t>
            </a:r>
          </a:p>
        </p:txBody>
      </p:sp>
      <p:sp>
        <p:nvSpPr>
          <p:cNvPr id="13" name="Cube 12">
            <a:extLst>
              <a:ext uri="{FF2B5EF4-FFF2-40B4-BE49-F238E27FC236}">
                <a16:creationId xmlns:a16="http://schemas.microsoft.com/office/drawing/2014/main" id="{923E0811-9C83-42EE-8EB8-EFDF21D679BE}"/>
              </a:ext>
            </a:extLst>
          </p:cNvPr>
          <p:cNvSpPr/>
          <p:nvPr/>
        </p:nvSpPr>
        <p:spPr>
          <a:xfrm>
            <a:off x="6645127" y="2781791"/>
            <a:ext cx="2676426" cy="1349149"/>
          </a:xfrm>
          <a:prstGeom prst="cube">
            <a:avLst>
              <a:gd name="adj" fmla="val 79933"/>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IN" dirty="0"/>
          </a:p>
        </p:txBody>
      </p:sp>
      <p:sp>
        <p:nvSpPr>
          <p:cNvPr id="14" name="Cube 13">
            <a:extLst>
              <a:ext uri="{FF2B5EF4-FFF2-40B4-BE49-F238E27FC236}">
                <a16:creationId xmlns:a16="http://schemas.microsoft.com/office/drawing/2014/main" id="{33374B2B-1659-4B80-AF26-CFB8A6E80664}"/>
              </a:ext>
            </a:extLst>
          </p:cNvPr>
          <p:cNvSpPr/>
          <p:nvPr/>
        </p:nvSpPr>
        <p:spPr>
          <a:xfrm>
            <a:off x="7261213" y="2319130"/>
            <a:ext cx="1342885" cy="1128578"/>
          </a:xfrm>
          <a:prstGeom prst="cube">
            <a:avLst>
              <a:gd name="adj" fmla="val 369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335896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1ED52943-D9A6-4232-B4BE-53FAACC5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72">
            <a:extLst>
              <a:ext uri="{FF2B5EF4-FFF2-40B4-BE49-F238E27FC236}">
                <a16:creationId xmlns:a16="http://schemas.microsoft.com/office/drawing/2014/main" id="{DDC2CCCE-4BDA-4775-BF98-9E9AA024F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260F4B2-75BA-9645-8FB8-183BF6F4158E}"/>
              </a:ext>
            </a:extLst>
          </p:cNvPr>
          <p:cNvPicPr>
            <a:picLocks noChangeAspect="1"/>
          </p:cNvPicPr>
          <p:nvPr/>
        </p:nvPicPr>
        <p:blipFill>
          <a:blip r:embed="rId2"/>
          <a:stretch>
            <a:fillRect/>
          </a:stretch>
        </p:blipFill>
        <p:spPr>
          <a:xfrm>
            <a:off x="0" y="685799"/>
            <a:ext cx="12192000" cy="5336134"/>
          </a:xfrm>
          <a:prstGeom prst="rect">
            <a:avLst/>
          </a:prstGeom>
        </p:spPr>
      </p:pic>
      <p:sp>
        <p:nvSpPr>
          <p:cNvPr id="2" name="Footer Placeholder 1">
            <a:extLst>
              <a:ext uri="{FF2B5EF4-FFF2-40B4-BE49-F238E27FC236}">
                <a16:creationId xmlns:a16="http://schemas.microsoft.com/office/drawing/2014/main" id="{B99055A9-1E36-491A-89D4-141246364B93}"/>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138298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be 4">
            <a:extLst>
              <a:ext uri="{FF2B5EF4-FFF2-40B4-BE49-F238E27FC236}">
                <a16:creationId xmlns:a16="http://schemas.microsoft.com/office/drawing/2014/main" id="{090BCFBF-E90D-E648-9B96-7FFAB79277E6}"/>
              </a:ext>
            </a:extLst>
          </p:cNvPr>
          <p:cNvSpPr/>
          <p:nvPr/>
        </p:nvSpPr>
        <p:spPr>
          <a:xfrm>
            <a:off x="6480402" y="1191348"/>
            <a:ext cx="1891241" cy="1371591"/>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cxnSp>
        <p:nvCxnSpPr>
          <p:cNvPr id="7" name="Straight Arrow Connector 6">
            <a:extLst>
              <a:ext uri="{FF2B5EF4-FFF2-40B4-BE49-F238E27FC236}">
                <a16:creationId xmlns:a16="http://schemas.microsoft.com/office/drawing/2014/main" id="{C4661E92-FE4F-F240-9917-CB924E89586C}"/>
              </a:ext>
            </a:extLst>
          </p:cNvPr>
          <p:cNvCxnSpPr/>
          <p:nvPr/>
        </p:nvCxnSpPr>
        <p:spPr>
          <a:xfrm>
            <a:off x="4034085" y="1667511"/>
            <a:ext cx="2446317" cy="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8" name="Straight Arrow Connector 7">
            <a:extLst>
              <a:ext uri="{FF2B5EF4-FFF2-40B4-BE49-F238E27FC236}">
                <a16:creationId xmlns:a16="http://schemas.microsoft.com/office/drawing/2014/main" id="{7410566B-5F8B-0648-93A2-06E30C9A1535}"/>
              </a:ext>
            </a:extLst>
          </p:cNvPr>
          <p:cNvCxnSpPr/>
          <p:nvPr/>
        </p:nvCxnSpPr>
        <p:spPr>
          <a:xfrm>
            <a:off x="4034084" y="1909849"/>
            <a:ext cx="2446317" cy="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9" name="Straight Arrow Connector 8">
            <a:extLst>
              <a:ext uri="{FF2B5EF4-FFF2-40B4-BE49-F238E27FC236}">
                <a16:creationId xmlns:a16="http://schemas.microsoft.com/office/drawing/2014/main" id="{78C979C4-0316-0F41-A059-D56350A7DC42}"/>
              </a:ext>
            </a:extLst>
          </p:cNvPr>
          <p:cNvCxnSpPr/>
          <p:nvPr/>
        </p:nvCxnSpPr>
        <p:spPr>
          <a:xfrm>
            <a:off x="4034083" y="2344536"/>
            <a:ext cx="2446317" cy="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10" name="Multiply 9">
            <a:extLst>
              <a:ext uri="{FF2B5EF4-FFF2-40B4-BE49-F238E27FC236}">
                <a16:creationId xmlns:a16="http://schemas.microsoft.com/office/drawing/2014/main" id="{FB501441-FD0B-5749-A65F-561DD8855760}"/>
              </a:ext>
            </a:extLst>
          </p:cNvPr>
          <p:cNvSpPr/>
          <p:nvPr/>
        </p:nvSpPr>
        <p:spPr>
          <a:xfrm>
            <a:off x="6783532" y="1657349"/>
            <a:ext cx="907348" cy="800101"/>
          </a:xfrm>
          <a:prstGeom prst="mathMultiply">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1" name="Cube 10">
            <a:extLst>
              <a:ext uri="{FF2B5EF4-FFF2-40B4-BE49-F238E27FC236}">
                <a16:creationId xmlns:a16="http://schemas.microsoft.com/office/drawing/2014/main" id="{FCE4C0E8-34A8-6E44-85FB-D603A5170CCE}"/>
              </a:ext>
            </a:extLst>
          </p:cNvPr>
          <p:cNvSpPr/>
          <p:nvPr/>
        </p:nvSpPr>
        <p:spPr>
          <a:xfrm>
            <a:off x="6480402" y="4063118"/>
            <a:ext cx="1891241" cy="1371573"/>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cxnSp>
        <p:nvCxnSpPr>
          <p:cNvPr id="12" name="Straight Arrow Connector 11">
            <a:extLst>
              <a:ext uri="{FF2B5EF4-FFF2-40B4-BE49-F238E27FC236}">
                <a16:creationId xmlns:a16="http://schemas.microsoft.com/office/drawing/2014/main" id="{4BF9CEB9-F1C0-FE4B-AD75-FBC4615B6D1C}"/>
              </a:ext>
            </a:extLst>
          </p:cNvPr>
          <p:cNvCxnSpPr/>
          <p:nvPr/>
        </p:nvCxnSpPr>
        <p:spPr>
          <a:xfrm>
            <a:off x="4034085" y="4556140"/>
            <a:ext cx="2446317" cy="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a:extLst>
              <a:ext uri="{FF2B5EF4-FFF2-40B4-BE49-F238E27FC236}">
                <a16:creationId xmlns:a16="http://schemas.microsoft.com/office/drawing/2014/main" id="{B9894182-586B-C84E-B182-7DB13CDF9348}"/>
              </a:ext>
            </a:extLst>
          </p:cNvPr>
          <p:cNvCxnSpPr/>
          <p:nvPr/>
        </p:nvCxnSpPr>
        <p:spPr>
          <a:xfrm>
            <a:off x="4034085" y="4926783"/>
            <a:ext cx="2446317" cy="0"/>
          </a:xfrm>
          <a:prstGeom prst="straightConnector1">
            <a:avLst/>
          </a:prstGeom>
          <a:ln w="57150">
            <a:tailEnd type="triangle"/>
          </a:ln>
        </p:spPr>
        <p:style>
          <a:lnRef idx="3">
            <a:schemeClr val="accent4"/>
          </a:lnRef>
          <a:fillRef idx="0">
            <a:schemeClr val="accent4"/>
          </a:fillRef>
          <a:effectRef idx="2">
            <a:schemeClr val="accent4"/>
          </a:effectRef>
          <a:fontRef idx="minor">
            <a:schemeClr val="tx1"/>
          </a:fontRef>
        </p:style>
      </p:cxnSp>
      <p:sp>
        <p:nvSpPr>
          <p:cNvPr id="3" name="Footer Placeholder 2">
            <a:extLst>
              <a:ext uri="{FF2B5EF4-FFF2-40B4-BE49-F238E27FC236}">
                <a16:creationId xmlns:a16="http://schemas.microsoft.com/office/drawing/2014/main" id="{C404DED7-FD06-4830-972B-887E01C4A6D7}"/>
              </a:ext>
            </a:extLst>
          </p:cNvPr>
          <p:cNvSpPr>
            <a:spLocks noGrp="1"/>
          </p:cNvSpPr>
          <p:nvPr>
            <p:ph type="ftr" sz="quarter" idx="11"/>
          </p:nvPr>
        </p:nvSpPr>
        <p:spPr/>
        <p:txBody>
          <a:bodyPr/>
          <a:lstStyle/>
          <a:p>
            <a:r>
              <a:rPr lang="en-US"/>
              <a:t>Avijit Mondal</a:t>
            </a:r>
          </a:p>
        </p:txBody>
      </p:sp>
      <p:sp>
        <p:nvSpPr>
          <p:cNvPr id="15" name="Multiply 9">
            <a:extLst>
              <a:ext uri="{FF2B5EF4-FFF2-40B4-BE49-F238E27FC236}">
                <a16:creationId xmlns:a16="http://schemas.microsoft.com/office/drawing/2014/main" id="{9494AD5E-FC14-4926-924C-AEF5922E4B79}"/>
              </a:ext>
            </a:extLst>
          </p:cNvPr>
          <p:cNvSpPr/>
          <p:nvPr/>
        </p:nvSpPr>
        <p:spPr>
          <a:xfrm>
            <a:off x="4574412" y="1371600"/>
            <a:ext cx="1270659" cy="1371600"/>
          </a:xfrm>
          <a:prstGeom prst="mathMultiply">
            <a:avLst/>
          </a:prstGeom>
          <a:solidFill>
            <a:schemeClr val="bg1"/>
          </a:solidFill>
          <a:ln>
            <a:solidFill>
              <a:srgbClr val="FF0000"/>
            </a:solidFill>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98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p:tgtEl>
                                          <p:spTgt spid="9"/>
                                        </p:tgtEl>
                                        <p:attrNameLst>
                                          <p:attrName>ppt_y</p:attrName>
                                        </p:attrNameLst>
                                      </p:cBhvr>
                                      <p:tavLst>
                                        <p:tav tm="0">
                                          <p:val>
                                            <p:strVal val="#ppt_y+#ppt_h*1.125000"/>
                                          </p:val>
                                        </p:tav>
                                        <p:tav tm="100000">
                                          <p:val>
                                            <p:strVal val="#ppt_y"/>
                                          </p:val>
                                        </p:tav>
                                      </p:tavLst>
                                    </p:anim>
                                    <p:animEffect transition="in" filter="wipe(up)">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checkerboard(across)">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p:tgtEl>
                                          <p:spTgt spid="12"/>
                                        </p:tgtEl>
                                        <p:attrNameLst>
                                          <p:attrName>ppt_y</p:attrName>
                                        </p:attrNameLst>
                                      </p:cBhvr>
                                      <p:tavLst>
                                        <p:tav tm="0">
                                          <p:val>
                                            <p:strVal val="#ppt_y+#ppt_h*1.125000"/>
                                          </p:val>
                                        </p:tav>
                                        <p:tav tm="100000">
                                          <p:val>
                                            <p:strVal val="#ppt_y"/>
                                          </p:val>
                                        </p:tav>
                                      </p:tavLst>
                                    </p:anim>
                                    <p:animEffect transition="in" filter="wipe(up)">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ppt_y</p:attrName>
                                        </p:attrNameLst>
                                      </p:cBhvr>
                                      <p:tavLst>
                                        <p:tav tm="0">
                                          <p:val>
                                            <p:strVal val="#ppt_y+#ppt_h*1.125000"/>
                                          </p:val>
                                        </p:tav>
                                        <p:tav tm="100000">
                                          <p:val>
                                            <p:strVal val="#ppt_y"/>
                                          </p:val>
                                        </p:tav>
                                      </p:tavLst>
                                    </p:anim>
                                    <p:animEffect transition="in" filter="wipe(up)">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10D4-8C46-904F-8A8D-4E556A30B941}"/>
              </a:ext>
            </a:extLst>
          </p:cNvPr>
          <p:cNvSpPr>
            <a:spLocks noGrp="1"/>
          </p:cNvSpPr>
          <p:nvPr>
            <p:ph type="title"/>
          </p:nvPr>
        </p:nvSpPr>
        <p:spPr/>
        <p:txBody>
          <a:bodyPr/>
          <a:lstStyle/>
          <a:p>
            <a:r>
              <a:rPr lang="en-US" dirty="0"/>
              <a:t>Disadvantages of docker</a:t>
            </a:r>
          </a:p>
        </p:txBody>
      </p:sp>
      <p:sp>
        <p:nvSpPr>
          <p:cNvPr id="3" name="Content Placeholder 2">
            <a:extLst>
              <a:ext uri="{FF2B5EF4-FFF2-40B4-BE49-F238E27FC236}">
                <a16:creationId xmlns:a16="http://schemas.microsoft.com/office/drawing/2014/main" id="{111E8029-CD26-1247-A696-124FF6B39512}"/>
              </a:ext>
            </a:extLst>
          </p:cNvPr>
          <p:cNvSpPr>
            <a:spLocks noGrp="1"/>
          </p:cNvSpPr>
          <p:nvPr>
            <p:ph idx="1"/>
          </p:nvPr>
        </p:nvSpPr>
        <p:spPr/>
        <p:txBody>
          <a:bodyPr>
            <a:normAutofit/>
          </a:bodyPr>
          <a:lstStyle/>
          <a:p>
            <a:r>
              <a:rPr lang="en-US" dirty="0"/>
              <a:t>Complicated automatic horizontal scaling set up</a:t>
            </a:r>
          </a:p>
          <a:p>
            <a:r>
              <a:rPr lang="en-US" dirty="0"/>
              <a:t>Has poor monitoring option.</a:t>
            </a:r>
          </a:p>
          <a:p>
            <a:r>
              <a:rPr lang="en-US" dirty="0"/>
              <a:t>Manual handling multiple instances</a:t>
            </a:r>
          </a:p>
          <a:p>
            <a:r>
              <a:rPr lang="en-US" dirty="0"/>
              <a:t>Complicated manual cluster deployment</a:t>
            </a:r>
          </a:p>
          <a:p>
            <a:r>
              <a:rPr lang="en-US" dirty="0"/>
              <a:t>Basic infrastructure handling</a:t>
            </a:r>
          </a:p>
          <a:p>
            <a:r>
              <a:rPr lang="en-US" dirty="0"/>
              <a:t>All the actions must be performed in CLI.</a:t>
            </a:r>
          </a:p>
          <a:p>
            <a:endParaRPr lang="en-US" dirty="0"/>
          </a:p>
        </p:txBody>
      </p:sp>
      <p:sp>
        <p:nvSpPr>
          <p:cNvPr id="4" name="Footer Placeholder 3">
            <a:extLst>
              <a:ext uri="{FF2B5EF4-FFF2-40B4-BE49-F238E27FC236}">
                <a16:creationId xmlns:a16="http://schemas.microsoft.com/office/drawing/2014/main" id="{0E2FBD96-75B8-4E54-97EC-C53091019EBF}"/>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283454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D2B11-B115-47FA-894B-2E9E65916C19}"/>
              </a:ext>
            </a:extLst>
          </p:cNvPr>
          <p:cNvSpPr>
            <a:spLocks noGrp="1"/>
          </p:cNvSpPr>
          <p:nvPr>
            <p:ph type="title"/>
          </p:nvPr>
        </p:nvSpPr>
        <p:spPr/>
        <p:txBody>
          <a:bodyPr/>
          <a:lstStyle/>
          <a:p>
            <a:r>
              <a:rPr lang="en-US" dirty="0"/>
              <a:t>What is Kubernetes?</a:t>
            </a:r>
            <a:endParaRPr lang="en-IN" dirty="0"/>
          </a:p>
        </p:txBody>
      </p:sp>
      <p:sp>
        <p:nvSpPr>
          <p:cNvPr id="3" name="Content Placeholder 2">
            <a:extLst>
              <a:ext uri="{FF2B5EF4-FFF2-40B4-BE49-F238E27FC236}">
                <a16:creationId xmlns:a16="http://schemas.microsoft.com/office/drawing/2014/main" id="{8446F5D2-5090-459C-BFE2-627F15D9E422}"/>
              </a:ext>
            </a:extLst>
          </p:cNvPr>
          <p:cNvSpPr>
            <a:spLocks noGrp="1"/>
          </p:cNvSpPr>
          <p:nvPr>
            <p:ph idx="1"/>
          </p:nvPr>
        </p:nvSpPr>
        <p:spPr/>
        <p:txBody>
          <a:bodyPr/>
          <a:lstStyle/>
          <a:p>
            <a:r>
              <a:rPr lang="en-US" dirty="0"/>
              <a:t>Kubernetes is a portable, extensible, open-source platform for managing containerized workloads and services.</a:t>
            </a:r>
          </a:p>
          <a:p>
            <a:r>
              <a:rPr lang="en-US" dirty="0"/>
              <a:t>Kubernetes orchestration allows you to build application services that span multiple containers, schedule containers across a cluster, scale those containers, and manage their health over time.</a:t>
            </a:r>
          </a:p>
          <a:p>
            <a:r>
              <a:rPr lang="en-US" dirty="0"/>
              <a:t>Kubernetes eliminates many of the manual processes involved in deploying and scaling containerized applications.</a:t>
            </a:r>
            <a:endParaRPr lang="en-IN" dirty="0"/>
          </a:p>
        </p:txBody>
      </p:sp>
      <p:sp>
        <p:nvSpPr>
          <p:cNvPr id="4" name="Footer Placeholder 3">
            <a:extLst>
              <a:ext uri="{FF2B5EF4-FFF2-40B4-BE49-F238E27FC236}">
                <a16:creationId xmlns:a16="http://schemas.microsoft.com/office/drawing/2014/main" id="{352CA650-30D9-40D1-AF4B-05B45C2B8033}"/>
              </a:ext>
            </a:extLst>
          </p:cNvPr>
          <p:cNvSpPr>
            <a:spLocks noGrp="1"/>
          </p:cNvSpPr>
          <p:nvPr>
            <p:ph type="ftr" sz="quarter" idx="11"/>
          </p:nvPr>
        </p:nvSpPr>
        <p:spPr/>
        <p:txBody>
          <a:bodyPr/>
          <a:lstStyle/>
          <a:p>
            <a:r>
              <a:rPr lang="en-US"/>
              <a:t>Avijit Mondal</a:t>
            </a:r>
          </a:p>
        </p:txBody>
      </p:sp>
    </p:spTree>
    <p:extLst>
      <p:ext uri="{BB962C8B-B14F-4D97-AF65-F5344CB8AC3E}">
        <p14:creationId xmlns:p14="http://schemas.microsoft.com/office/powerpoint/2010/main" val="4204814390"/>
      </p:ext>
    </p:extLst>
  </p:cSld>
  <p:clrMapOvr>
    <a:masterClrMapping/>
  </p:clrMapOvr>
</p:sld>
</file>

<file path=ppt/theme/theme1.xml><?xml version="1.0" encoding="utf-8"?>
<a:theme xmlns:a="http://schemas.openxmlformats.org/drawingml/2006/main" name="ClassicFrameVTI">
  <a:themeElements>
    <a:clrScheme name="AnalogousFromDarkSeedLeftStep">
      <a:dk1>
        <a:srgbClr val="000000"/>
      </a:dk1>
      <a:lt1>
        <a:srgbClr val="FFFFFF"/>
      </a:lt1>
      <a:dk2>
        <a:srgbClr val="27311C"/>
      </a:dk2>
      <a:lt2>
        <a:srgbClr val="F2F0F3"/>
      </a:lt2>
      <a:accent1>
        <a:srgbClr val="58B420"/>
      </a:accent1>
      <a:accent2>
        <a:srgbClr val="8EAD13"/>
      </a:accent2>
      <a:accent3>
        <a:srgbClr val="BE9D22"/>
      </a:accent3>
      <a:accent4>
        <a:srgbClr val="D55D17"/>
      </a:accent4>
      <a:accent5>
        <a:srgbClr val="E72932"/>
      </a:accent5>
      <a:accent6>
        <a:srgbClr val="D5176F"/>
      </a:accent6>
      <a:hlink>
        <a:srgbClr val="C15546"/>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1526</Words>
  <Application>Microsoft Office PowerPoint</Application>
  <PresentationFormat>Widescreen</PresentationFormat>
  <Paragraphs>227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Cavolini</vt:lpstr>
      <vt:lpstr>Gill Sans MT</vt:lpstr>
      <vt:lpstr>Goudy Old Style</vt:lpstr>
      <vt:lpstr>ClassicFrameVTI</vt:lpstr>
      <vt:lpstr>basics</vt:lpstr>
      <vt:lpstr>Agenda</vt:lpstr>
      <vt:lpstr>Docker</vt:lpstr>
      <vt:lpstr>PowerPoint Presentation</vt:lpstr>
      <vt:lpstr>PowerPoint Presentation</vt:lpstr>
      <vt:lpstr>PowerPoint Presentation</vt:lpstr>
      <vt:lpstr>PowerPoint Presentation</vt:lpstr>
      <vt:lpstr>Disadvantages of docker</vt:lpstr>
      <vt:lpstr>What is Kubernetes?</vt:lpstr>
      <vt:lpstr>POd</vt:lpstr>
      <vt:lpstr>PowerPoint Presentation</vt:lpstr>
      <vt:lpstr>Useful commands</vt:lpstr>
      <vt:lpstr>PowerPoint Presentation</vt:lpstr>
      <vt:lpstr>PowerPoint Presentation</vt:lpstr>
      <vt:lpstr>Useful commands</vt:lpstr>
      <vt:lpstr>PowerPoint Presentation</vt:lpstr>
      <vt:lpstr>Replication controller</vt:lpstr>
      <vt:lpstr>Useful commands</vt:lpstr>
      <vt:lpstr>Replica sets</vt:lpstr>
      <vt:lpstr>Useful commands</vt:lpstr>
      <vt:lpstr>deployment</vt:lpstr>
      <vt:lpstr>Useful commands</vt:lpstr>
      <vt:lpstr>service</vt:lpstr>
      <vt:lpstr>Useful commands</vt:lpstr>
      <vt:lpstr>Namespace</vt:lpstr>
      <vt:lpstr>Useful commands</vt:lpstr>
      <vt:lpstr>Other Resource types of kubernetes</vt:lpstr>
      <vt:lpstr>Kubernetes alternative</vt:lpstr>
      <vt:lpstr>Useful links </vt:lpstr>
      <vt:lpstr>Start exploring Kubernetes…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Kubenetes Basics</dc:title>
  <dc:creator>Avijit Mondal</dc:creator>
  <cp:lastModifiedBy>Avijit Mondal</cp:lastModifiedBy>
  <cp:revision>266</cp:revision>
  <dcterms:created xsi:type="dcterms:W3CDTF">2021-04-23T13:10:00Z</dcterms:created>
  <dcterms:modified xsi:type="dcterms:W3CDTF">2021-05-03T11:17:35Z</dcterms:modified>
</cp:coreProperties>
</file>