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media/image7.gif" ContentType="image/gif"/>
  <Override PartName="/ppt/media/image19.jpeg" ContentType="image/jpeg"/>
  <Override PartName="/ppt/media/image8.jpeg" ContentType="image/jpeg"/>
  <Override PartName="/ppt/media/image20.jpeg" ContentType="image/jpeg"/>
  <Override PartName="/ppt/media/image10.jpeg" ContentType="image/jpeg"/>
  <Override PartName="/ppt/media/image22.jpeg" ContentType="image/jpeg"/>
  <Override PartName="/ppt/media/image31.png" ContentType="image/png"/>
  <Override PartName="/ppt/media/image40.png" ContentType="image/png"/>
  <Override PartName="/ppt/media/image33.png" ContentType="image/png"/>
  <Override PartName="/ppt/media/image1.jpeg" ContentType="image/jpeg"/>
  <Override PartName="/ppt/media/image42.png" ContentType="image/png"/>
  <Override PartName="/ppt/media/image24.jpeg" ContentType="image/jpeg"/>
  <Override PartName="/ppt/media/image35.png" ContentType="image/png"/>
  <Override PartName="/ppt/media/image14.jpeg" ContentType="image/jpeg"/>
  <Override PartName="/ppt/media/image44.png" ContentType="image/png"/>
  <Override PartName="/ppt/media/image3.jpeg" ContentType="image/jpeg"/>
  <Override PartName="/ppt/media/image28.png" ContentType="image/png"/>
  <Override PartName="/ppt/media/image37.png" ContentType="image/png"/>
  <Override PartName="/ppt/media/image26.jpeg" ContentType="image/jpeg"/>
  <Override PartName="/ppt/media/image46.png" ContentType="image/png"/>
  <Override PartName="/ppt/media/image16.jpeg" ContentType="image/jpeg"/>
  <Override PartName="/ppt/media/image39.png" ContentType="image/png"/>
  <Override PartName="/ppt/media/image48.png" ContentType="image/png"/>
  <Override PartName="/ppt/media/image5.jpeg" ContentType="image/jpeg"/>
  <Override PartName="/ppt/media/image4.gif" ContentType="image/gif"/>
  <Override PartName="/ppt/media/image18.jpeg" ContentType="image/jpeg"/>
  <Override PartName="/ppt/media/image6.gif" ContentType="image/gif"/>
  <Override PartName="/ppt/media/image9.jpeg" ContentType="image/jpeg"/>
  <Override PartName="/ppt/media/image21.jpeg" ContentType="image/jpeg"/>
  <Override PartName="/ppt/media/image12.gif" ContentType="image/gif"/>
  <Override PartName="/ppt/media/image30.png" ContentType="image/png"/>
  <Override PartName="/ppt/media/image11.jpeg" ContentType="image/jpeg"/>
  <Override PartName="/ppt/media/image23.jpeg" ContentType="image/jpeg"/>
  <Override PartName="/ppt/media/image41.png" ContentType="image/png"/>
  <Override PartName="/ppt/media/image13.jpeg" ContentType="image/jpeg"/>
  <Override PartName="/ppt/media/image34.png" ContentType="image/png"/>
  <Override PartName="/ppt/media/image43.png" ContentType="image/png"/>
  <Override PartName="/ppt/media/image2.jpeg" ContentType="image/jpeg"/>
  <Override PartName="/ppt/media/image25.jpeg" ContentType="image/jpeg"/>
  <Override PartName="/ppt/media/image27.png" ContentType="image/png"/>
  <Override PartName="/ppt/media/image36.png" ContentType="image/png"/>
  <Override PartName="/ppt/media/image45.png" ContentType="image/png"/>
  <Override PartName="/ppt/media/image15.jpeg" ContentType="image/jpeg"/>
  <Override PartName="/ppt/media/image29.png" ContentType="image/png"/>
  <Override PartName="/ppt/media/image38.png" ContentType="image/png"/>
  <Override PartName="/ppt/media/image47.png" ContentType="image/png"/>
  <Override PartName="/ppt/media/image32.jpeg" ContentType="image/jpeg"/>
  <Override PartName="/ppt/media/image17.jpeg" ContentType="image/jpeg"/>
  <Override PartName="/ppt/slideLayouts/slideLayout6.xml" ContentType="application/vnd.openxmlformats-officedocument.presentationml.slideLayout+xml"/>
  <Override PartName="/ppt/slideLayouts/slideLayout1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slideLayout4.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presentation.xml" ContentType="application/vnd.openxmlformats-officedocument.presentationml.presentation.main+xml"/>
  <Override PartName="/ppt/slides/_rels/slide2.xml.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Masters/slideMaster1.xml" ContentType="application/vnd.openxmlformats-officedocument.presentationml.slideMaster+xml"/>
  <Override PartName="/ppt/slideMasters/_rels/slideMaster1.xml.rels" ContentType="application/vnd.openxmlformats-package.relationships+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sldIdLst>
    <p:sldId id="256" r:id="rId3"/>
    <p:sldId id="257" r:id="rId4"/>
  </p:sldIdLst>
  <p:sldSz cx="96012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79880" y="273600"/>
            <a:ext cx="8640720" cy="1145160"/>
          </a:xfrm>
          <a:prstGeom prst="rect">
            <a:avLst/>
          </a:prstGeom>
        </p:spPr>
        <p:txBody>
          <a:bodyPr anchor="ctr" bIns="0" lIns="0" rIns="0" tIns="0" wrap="none"/>
          <a:p>
            <a:pPr algn="ctr"/>
            <a:endParaRPr/>
          </a:p>
        </p:txBody>
      </p:sp>
      <p:sp>
        <p:nvSpPr>
          <p:cNvPr id="24" name="PlaceHolder 2"/>
          <p:cNvSpPr>
            <a:spLocks noGrp="1"/>
          </p:cNvSpPr>
          <p:nvPr>
            <p:ph type="body"/>
          </p:nvPr>
        </p:nvSpPr>
        <p:spPr>
          <a:xfrm>
            <a:off x="479880" y="1604520"/>
            <a:ext cx="8640720" cy="2158560"/>
          </a:xfrm>
          <a:prstGeom prst="rect">
            <a:avLst/>
          </a:prstGeom>
        </p:spPr>
        <p:txBody>
          <a:bodyPr bIns="0" lIns="0" rIns="0" tIns="0" wrap="none"/>
          <a:p>
            <a:endParaRPr/>
          </a:p>
        </p:txBody>
      </p:sp>
      <p:sp>
        <p:nvSpPr>
          <p:cNvPr id="25" name="PlaceHolder 3"/>
          <p:cNvSpPr>
            <a:spLocks noGrp="1"/>
          </p:cNvSpPr>
          <p:nvPr>
            <p:ph type="body"/>
          </p:nvPr>
        </p:nvSpPr>
        <p:spPr>
          <a:xfrm>
            <a:off x="479880" y="3968280"/>
            <a:ext cx="8640720" cy="215856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79880" y="273600"/>
            <a:ext cx="8640720" cy="1145160"/>
          </a:xfrm>
          <a:prstGeom prst="rect">
            <a:avLst/>
          </a:prstGeom>
        </p:spPr>
        <p:txBody>
          <a:bodyPr anchor="ctr" bIns="0" lIns="0" rIns="0" tIns="0" wrap="none"/>
          <a:p>
            <a:pPr algn="ctr"/>
            <a:endParaRPr/>
          </a:p>
        </p:txBody>
      </p:sp>
      <p:sp>
        <p:nvSpPr>
          <p:cNvPr id="27" name="PlaceHolder 2"/>
          <p:cNvSpPr>
            <a:spLocks noGrp="1"/>
          </p:cNvSpPr>
          <p:nvPr>
            <p:ph type="body"/>
          </p:nvPr>
        </p:nvSpPr>
        <p:spPr>
          <a:xfrm>
            <a:off x="479880" y="1604520"/>
            <a:ext cx="4216320" cy="2158560"/>
          </a:xfrm>
          <a:prstGeom prst="rect">
            <a:avLst/>
          </a:prstGeom>
        </p:spPr>
        <p:txBody>
          <a:bodyPr bIns="0" lIns="0" rIns="0" tIns="0" wrap="none"/>
          <a:p>
            <a:endParaRPr/>
          </a:p>
        </p:txBody>
      </p:sp>
      <p:sp>
        <p:nvSpPr>
          <p:cNvPr id="28" name="PlaceHolder 3"/>
          <p:cNvSpPr>
            <a:spLocks noGrp="1"/>
          </p:cNvSpPr>
          <p:nvPr>
            <p:ph type="body"/>
          </p:nvPr>
        </p:nvSpPr>
        <p:spPr>
          <a:xfrm>
            <a:off x="4907160" y="1604520"/>
            <a:ext cx="4216320" cy="2158560"/>
          </a:xfrm>
          <a:prstGeom prst="rect">
            <a:avLst/>
          </a:prstGeom>
        </p:spPr>
        <p:txBody>
          <a:bodyPr bIns="0" lIns="0" rIns="0" tIns="0" wrap="none"/>
          <a:p>
            <a:endParaRPr/>
          </a:p>
        </p:txBody>
      </p:sp>
      <p:sp>
        <p:nvSpPr>
          <p:cNvPr id="29" name="PlaceHolder 4"/>
          <p:cNvSpPr>
            <a:spLocks noGrp="1"/>
          </p:cNvSpPr>
          <p:nvPr>
            <p:ph type="body"/>
          </p:nvPr>
        </p:nvSpPr>
        <p:spPr>
          <a:xfrm>
            <a:off x="4907160" y="3968280"/>
            <a:ext cx="4216320" cy="2158560"/>
          </a:xfrm>
          <a:prstGeom prst="rect">
            <a:avLst/>
          </a:prstGeom>
        </p:spPr>
        <p:txBody>
          <a:bodyPr bIns="0" lIns="0" rIns="0" tIns="0" wrap="none"/>
          <a:p>
            <a:endParaRPr/>
          </a:p>
        </p:txBody>
      </p:sp>
      <p:sp>
        <p:nvSpPr>
          <p:cNvPr id="30" name="PlaceHolder 5"/>
          <p:cNvSpPr>
            <a:spLocks noGrp="1"/>
          </p:cNvSpPr>
          <p:nvPr>
            <p:ph type="body"/>
          </p:nvPr>
        </p:nvSpPr>
        <p:spPr>
          <a:xfrm>
            <a:off x="479880" y="3968280"/>
            <a:ext cx="4216320" cy="215856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79880" y="273600"/>
            <a:ext cx="8640720" cy="1145160"/>
          </a:xfrm>
          <a:prstGeom prst="rect">
            <a:avLst/>
          </a:prstGeom>
        </p:spPr>
        <p:txBody>
          <a:bodyPr anchor="ctr" bIns="0" lIns="0" rIns="0" tIns="0" wrap="none"/>
          <a:p>
            <a:pPr algn="ctr"/>
            <a:endParaRPr/>
          </a:p>
        </p:txBody>
      </p:sp>
      <p:sp>
        <p:nvSpPr>
          <p:cNvPr id="32" name="PlaceHolder 2"/>
          <p:cNvSpPr>
            <a:spLocks noGrp="1"/>
          </p:cNvSpPr>
          <p:nvPr>
            <p:ph type="body"/>
          </p:nvPr>
        </p:nvSpPr>
        <p:spPr>
          <a:xfrm>
            <a:off x="479880" y="1604520"/>
            <a:ext cx="4216320" cy="2158560"/>
          </a:xfrm>
          <a:prstGeom prst="rect">
            <a:avLst/>
          </a:prstGeom>
        </p:spPr>
        <p:txBody>
          <a:bodyPr bIns="0" lIns="0" rIns="0" tIns="0" wrap="none"/>
          <a:p>
            <a:endParaRPr/>
          </a:p>
        </p:txBody>
      </p:sp>
      <p:sp>
        <p:nvSpPr>
          <p:cNvPr id="33" name="PlaceHolder 3"/>
          <p:cNvSpPr>
            <a:spLocks noGrp="1"/>
          </p:cNvSpPr>
          <p:nvPr>
            <p:ph type="body"/>
          </p:nvPr>
        </p:nvSpPr>
        <p:spPr>
          <a:xfrm>
            <a:off x="4907160" y="1604520"/>
            <a:ext cx="4216320" cy="2158560"/>
          </a:xfrm>
          <a:prstGeom prst="rect">
            <a:avLst/>
          </a:prstGeom>
        </p:spPr>
        <p:txBody>
          <a:bodyPr bIns="0" lIns="0" rIns="0" tIns="0" wrap="none"/>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79880" y="273600"/>
            <a:ext cx="8640720" cy="1145160"/>
          </a:xfrm>
          <a:prstGeom prst="rect">
            <a:avLst/>
          </a:prstGeom>
        </p:spPr>
        <p:txBody>
          <a:bodyPr anchor="ctr" bIns="0" lIns="0" rIns="0" tIns="0" wrap="none"/>
          <a:p>
            <a:pPr algn="ctr"/>
            <a:endParaRPr/>
          </a:p>
        </p:txBody>
      </p:sp>
      <p:sp>
        <p:nvSpPr>
          <p:cNvPr id="3" name="PlaceHolder 2"/>
          <p:cNvSpPr>
            <a:spLocks noGrp="1"/>
          </p:cNvSpPr>
          <p:nvPr>
            <p:ph type="subTitle"/>
          </p:nvPr>
        </p:nvSpPr>
        <p:spPr>
          <a:xfrm>
            <a:off x="479880" y="1604520"/>
            <a:ext cx="8640720" cy="4526640"/>
          </a:xfrm>
          <a:prstGeom prst="rect">
            <a:avLst/>
          </a:prstGeom>
        </p:spPr>
        <p:txBody>
          <a:bodyPr anchor="ctr" bIns="0" lIns="0" rIns="0" tIns="0" wrap="none"/>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79880" y="273600"/>
            <a:ext cx="8640720" cy="1145160"/>
          </a:xfrm>
          <a:prstGeom prst="rect">
            <a:avLst/>
          </a:prstGeom>
        </p:spPr>
        <p:txBody>
          <a:bodyPr anchor="ctr" bIns="0" lIns="0" rIns="0" tIns="0" wrap="none"/>
          <a:p>
            <a:pPr algn="ctr"/>
            <a:endParaRPr/>
          </a:p>
        </p:txBody>
      </p:sp>
      <p:sp>
        <p:nvSpPr>
          <p:cNvPr id="5" name="PlaceHolder 2"/>
          <p:cNvSpPr>
            <a:spLocks noGrp="1"/>
          </p:cNvSpPr>
          <p:nvPr>
            <p:ph type="body"/>
          </p:nvPr>
        </p:nvSpPr>
        <p:spPr>
          <a:xfrm>
            <a:off x="479880" y="1604520"/>
            <a:ext cx="8640720" cy="4526280"/>
          </a:xfrm>
          <a:prstGeom prst="rect">
            <a:avLst/>
          </a:prstGeom>
        </p:spPr>
        <p:txBody>
          <a:bodyPr bIns="0" lIns="0" rIns="0" tIns="0" wrap="none"/>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79880" y="273600"/>
            <a:ext cx="8640720" cy="1145160"/>
          </a:xfrm>
          <a:prstGeom prst="rect">
            <a:avLst/>
          </a:prstGeom>
        </p:spPr>
        <p:txBody>
          <a:bodyPr anchor="ctr" bIns="0" lIns="0" rIns="0" tIns="0" wrap="none"/>
          <a:p>
            <a:pPr algn="ctr"/>
            <a:endParaRPr/>
          </a:p>
        </p:txBody>
      </p:sp>
      <p:sp>
        <p:nvSpPr>
          <p:cNvPr id="7" name="PlaceHolder 2"/>
          <p:cNvSpPr>
            <a:spLocks noGrp="1"/>
          </p:cNvSpPr>
          <p:nvPr>
            <p:ph type="body"/>
          </p:nvPr>
        </p:nvSpPr>
        <p:spPr>
          <a:xfrm>
            <a:off x="479880" y="1604520"/>
            <a:ext cx="4216320" cy="4526280"/>
          </a:xfrm>
          <a:prstGeom prst="rect">
            <a:avLst/>
          </a:prstGeom>
        </p:spPr>
        <p:txBody>
          <a:bodyPr bIns="0" lIns="0" rIns="0" tIns="0" wrap="none"/>
          <a:p>
            <a:endParaRPr/>
          </a:p>
        </p:txBody>
      </p:sp>
      <p:sp>
        <p:nvSpPr>
          <p:cNvPr id="8" name="PlaceHolder 3"/>
          <p:cNvSpPr>
            <a:spLocks noGrp="1"/>
          </p:cNvSpPr>
          <p:nvPr>
            <p:ph type="body"/>
          </p:nvPr>
        </p:nvSpPr>
        <p:spPr>
          <a:xfrm>
            <a:off x="4907160" y="1604520"/>
            <a:ext cx="4216320" cy="4526280"/>
          </a:xfrm>
          <a:prstGeom prst="rect">
            <a:avLst/>
          </a:prstGeom>
        </p:spPr>
        <p:txBody>
          <a:bodyPr bIns="0" lIns="0" rIns="0" tIns="0" wrap="none"/>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79880" y="273600"/>
            <a:ext cx="8640720" cy="1145160"/>
          </a:xfrm>
          <a:prstGeom prst="rect">
            <a:avLst/>
          </a:prstGeom>
        </p:spPr>
        <p:txBody>
          <a:bodyPr anchor="ctr" bIns="0" lIns="0" rIns="0" tIns="0" wrap="none"/>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79880" y="273600"/>
            <a:ext cx="8640720" cy="5857200"/>
          </a:xfrm>
          <a:prstGeom prst="rect">
            <a:avLst/>
          </a:prstGeom>
        </p:spPr>
        <p:txBody>
          <a:bodyPr anchor="ctr" bIns="0" lIns="0" rIns="0" tIns="0" wrap="none"/>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79880" y="273600"/>
            <a:ext cx="8640720" cy="1145160"/>
          </a:xfrm>
          <a:prstGeom prst="rect">
            <a:avLst/>
          </a:prstGeom>
        </p:spPr>
        <p:txBody>
          <a:bodyPr anchor="ctr" bIns="0" lIns="0" rIns="0" tIns="0" wrap="none"/>
          <a:p>
            <a:pPr algn="ctr"/>
            <a:endParaRPr/>
          </a:p>
        </p:txBody>
      </p:sp>
      <p:sp>
        <p:nvSpPr>
          <p:cNvPr id="12" name="PlaceHolder 2"/>
          <p:cNvSpPr>
            <a:spLocks noGrp="1"/>
          </p:cNvSpPr>
          <p:nvPr>
            <p:ph type="body"/>
          </p:nvPr>
        </p:nvSpPr>
        <p:spPr>
          <a:xfrm>
            <a:off x="479880" y="1604520"/>
            <a:ext cx="4216320" cy="2158560"/>
          </a:xfrm>
          <a:prstGeom prst="rect">
            <a:avLst/>
          </a:prstGeom>
        </p:spPr>
        <p:txBody>
          <a:bodyPr bIns="0" lIns="0" rIns="0" tIns="0" wrap="none"/>
          <a:p>
            <a:endParaRPr/>
          </a:p>
        </p:txBody>
      </p:sp>
      <p:sp>
        <p:nvSpPr>
          <p:cNvPr id="13" name="PlaceHolder 3"/>
          <p:cNvSpPr>
            <a:spLocks noGrp="1"/>
          </p:cNvSpPr>
          <p:nvPr>
            <p:ph type="body"/>
          </p:nvPr>
        </p:nvSpPr>
        <p:spPr>
          <a:xfrm>
            <a:off x="479880" y="3968280"/>
            <a:ext cx="4216320" cy="2158560"/>
          </a:xfrm>
          <a:prstGeom prst="rect">
            <a:avLst/>
          </a:prstGeom>
        </p:spPr>
        <p:txBody>
          <a:bodyPr bIns="0" lIns="0" rIns="0" tIns="0" wrap="none"/>
          <a:p>
            <a:endParaRPr/>
          </a:p>
        </p:txBody>
      </p:sp>
      <p:sp>
        <p:nvSpPr>
          <p:cNvPr id="14" name="PlaceHolder 4"/>
          <p:cNvSpPr>
            <a:spLocks noGrp="1"/>
          </p:cNvSpPr>
          <p:nvPr>
            <p:ph type="body"/>
          </p:nvPr>
        </p:nvSpPr>
        <p:spPr>
          <a:xfrm>
            <a:off x="4907160" y="1604520"/>
            <a:ext cx="4216320" cy="452628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79880" y="273600"/>
            <a:ext cx="8640720" cy="1145160"/>
          </a:xfrm>
          <a:prstGeom prst="rect">
            <a:avLst/>
          </a:prstGeom>
        </p:spPr>
        <p:txBody>
          <a:bodyPr anchor="ctr" bIns="0" lIns="0" rIns="0" tIns="0" wrap="none"/>
          <a:p>
            <a:pPr algn="ctr"/>
            <a:endParaRPr/>
          </a:p>
        </p:txBody>
      </p:sp>
      <p:sp>
        <p:nvSpPr>
          <p:cNvPr id="16" name="PlaceHolder 2"/>
          <p:cNvSpPr>
            <a:spLocks noGrp="1"/>
          </p:cNvSpPr>
          <p:nvPr>
            <p:ph type="body"/>
          </p:nvPr>
        </p:nvSpPr>
        <p:spPr>
          <a:xfrm>
            <a:off x="479880" y="1604520"/>
            <a:ext cx="4216320" cy="4526280"/>
          </a:xfrm>
          <a:prstGeom prst="rect">
            <a:avLst/>
          </a:prstGeom>
        </p:spPr>
        <p:txBody>
          <a:bodyPr bIns="0" lIns="0" rIns="0" tIns="0" wrap="none"/>
          <a:p>
            <a:endParaRPr/>
          </a:p>
        </p:txBody>
      </p:sp>
      <p:sp>
        <p:nvSpPr>
          <p:cNvPr id="17" name="PlaceHolder 3"/>
          <p:cNvSpPr>
            <a:spLocks noGrp="1"/>
          </p:cNvSpPr>
          <p:nvPr>
            <p:ph type="body"/>
          </p:nvPr>
        </p:nvSpPr>
        <p:spPr>
          <a:xfrm>
            <a:off x="4907160" y="1604520"/>
            <a:ext cx="4216320" cy="2158560"/>
          </a:xfrm>
          <a:prstGeom prst="rect">
            <a:avLst/>
          </a:prstGeom>
        </p:spPr>
        <p:txBody>
          <a:bodyPr bIns="0" lIns="0" rIns="0" tIns="0" wrap="none"/>
          <a:p>
            <a:endParaRPr/>
          </a:p>
        </p:txBody>
      </p:sp>
      <p:sp>
        <p:nvSpPr>
          <p:cNvPr id="18" name="PlaceHolder 4"/>
          <p:cNvSpPr>
            <a:spLocks noGrp="1"/>
          </p:cNvSpPr>
          <p:nvPr>
            <p:ph type="body"/>
          </p:nvPr>
        </p:nvSpPr>
        <p:spPr>
          <a:xfrm>
            <a:off x="4907160" y="3968280"/>
            <a:ext cx="4216320" cy="2158560"/>
          </a:xfrm>
          <a:prstGeom prst="rect">
            <a:avLst/>
          </a:prstGeom>
        </p:spPr>
        <p:txBody>
          <a:bodyPr bIns="0" lIns="0" rIns="0" tIns="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79880" y="273600"/>
            <a:ext cx="8640720" cy="1145160"/>
          </a:xfrm>
          <a:prstGeom prst="rect">
            <a:avLst/>
          </a:prstGeom>
        </p:spPr>
        <p:txBody>
          <a:bodyPr anchor="ctr" bIns="0" lIns="0" rIns="0" tIns="0" wrap="none"/>
          <a:p>
            <a:pPr algn="ctr"/>
            <a:endParaRPr/>
          </a:p>
        </p:txBody>
      </p:sp>
      <p:sp>
        <p:nvSpPr>
          <p:cNvPr id="20" name="PlaceHolder 2"/>
          <p:cNvSpPr>
            <a:spLocks noGrp="1"/>
          </p:cNvSpPr>
          <p:nvPr>
            <p:ph type="body"/>
          </p:nvPr>
        </p:nvSpPr>
        <p:spPr>
          <a:xfrm>
            <a:off x="479880" y="1604520"/>
            <a:ext cx="4216320" cy="2158560"/>
          </a:xfrm>
          <a:prstGeom prst="rect">
            <a:avLst/>
          </a:prstGeom>
        </p:spPr>
        <p:txBody>
          <a:bodyPr bIns="0" lIns="0" rIns="0" tIns="0" wrap="none"/>
          <a:p>
            <a:endParaRPr/>
          </a:p>
        </p:txBody>
      </p:sp>
      <p:sp>
        <p:nvSpPr>
          <p:cNvPr id="21" name="PlaceHolder 3"/>
          <p:cNvSpPr>
            <a:spLocks noGrp="1"/>
          </p:cNvSpPr>
          <p:nvPr>
            <p:ph type="body"/>
          </p:nvPr>
        </p:nvSpPr>
        <p:spPr>
          <a:xfrm>
            <a:off x="4907160" y="1604520"/>
            <a:ext cx="4216320" cy="2158560"/>
          </a:xfrm>
          <a:prstGeom prst="rect">
            <a:avLst/>
          </a:prstGeom>
        </p:spPr>
        <p:txBody>
          <a:bodyPr bIns="0" lIns="0" rIns="0" tIns="0" wrap="none"/>
          <a:p>
            <a:endParaRPr/>
          </a:p>
        </p:txBody>
      </p:sp>
      <p:sp>
        <p:nvSpPr>
          <p:cNvPr id="22" name="PlaceHolder 4"/>
          <p:cNvSpPr>
            <a:spLocks noGrp="1"/>
          </p:cNvSpPr>
          <p:nvPr>
            <p:ph type="body"/>
          </p:nvPr>
        </p:nvSpPr>
        <p:spPr>
          <a:xfrm>
            <a:off x="479880" y="3968280"/>
            <a:ext cx="8640360" cy="215856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79880" y="273600"/>
            <a:ext cx="8640720" cy="1144800"/>
          </a:xfrm>
          <a:prstGeom prst="rect">
            <a:avLst/>
          </a:prstGeom>
        </p:spPr>
        <p:txBody>
          <a:bodyPr anchor="ctr" bIns="0" lIns="0" rIns="0" tIns="0" wrap="none"/>
          <a:p>
            <a:pPr algn="ctr"/>
            <a:r>
              <a:rPr lang="en-US"/>
              <a:t>Click to edit the title text format</a:t>
            </a:r>
            <a:endParaRPr/>
          </a:p>
        </p:txBody>
      </p:sp>
      <p:sp>
        <p:nvSpPr>
          <p:cNvPr id="1" name="PlaceHolder 2"/>
          <p:cNvSpPr>
            <a:spLocks noGrp="1"/>
          </p:cNvSpPr>
          <p:nvPr>
            <p:ph type="body"/>
          </p:nvPr>
        </p:nvSpPr>
        <p:spPr>
          <a:xfrm>
            <a:off x="479880" y="1604520"/>
            <a:ext cx="8640720" cy="4526280"/>
          </a:xfrm>
          <a:prstGeom prst="rect">
            <a:avLst/>
          </a:prstGeom>
        </p:spPr>
        <p:txBody>
          <a:bodyPr bIns="0" lIns="0" rIns="0" tIns="0" wrap="none"/>
          <a:p>
            <a:pPr>
              <a:buSzPct val="45000"/>
              <a:buFont typeface="StarSymbol"/>
              <a:buChar char=""/>
            </a:pPr>
            <a:r>
              <a:rPr lang="en-US"/>
              <a:t>Click to edit the outline text format</a:t>
            </a:r>
            <a:endParaRPr/>
          </a:p>
          <a:p>
            <a:pPr lvl="1">
              <a:buSzPct val="45000"/>
              <a:buFont typeface="StarSymbol"/>
              <a:buChar char=""/>
            </a:pPr>
            <a:r>
              <a:rPr lang="en-US"/>
              <a:t>Second Outline Level</a:t>
            </a:r>
            <a:endParaRPr/>
          </a:p>
          <a:p>
            <a:pPr lvl="2">
              <a:buSzPct val="75000"/>
              <a:buFont typeface="StarSymbol"/>
              <a:buChar char=""/>
            </a:pPr>
            <a:r>
              <a:rPr lang="en-US"/>
              <a:t>Third Outline Level</a:t>
            </a:r>
            <a:endParaRPr/>
          </a:p>
          <a:p>
            <a:pPr lvl="3">
              <a:buSzPct val="45000"/>
              <a:buFont typeface="StarSymbol"/>
              <a:buChar char=""/>
            </a:pPr>
            <a:r>
              <a:rPr lang="en-US"/>
              <a:t>Fourth Outline Level</a:t>
            </a:r>
            <a:endParaRPr/>
          </a:p>
          <a:p>
            <a:pPr lvl="4">
              <a:buSzPct val="7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a:p>
            <a:pPr lvl="7">
              <a:buSzPct val="45000"/>
              <a:buFont typeface="StarSymbol"/>
              <a:buChar char=""/>
            </a:pPr>
            <a:r>
              <a:rPr lang="en-US"/>
              <a:t>Eighth Outline Level</a:t>
            </a:r>
            <a:endParaRPr/>
          </a:p>
          <a:p>
            <a:pPr lvl="8">
              <a:buSzPct val="45000"/>
              <a:buFont typeface="StarSymbol"/>
              <a:buChar char=""/>
            </a:pPr>
            <a:r>
              <a:rPr lang="en-US"/>
              <a:t>Ninth Outline Level</a:t>
            </a:r>
            <a:endParaRPr/>
          </a:p>
        </p:txBody>
      </p:sp>
    </p:spTree>
  </p:cSld>
  <p:clrMap accent1="accent1" accent2="accent2" accent3="accent3" accent4="accent4" accent5="accent5" accent6="accent6" bg1="lt1" bg2="lt2" folHlink="folHlink" hlink="hlink" tx1="dk1" tx2="dk2"/>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 Id="rId4" Type="http://schemas.openxmlformats.org/officeDocument/2006/relationships/image" Target="../media/image4.gif"/><Relationship Id="rId5" Type="http://schemas.openxmlformats.org/officeDocument/2006/relationships/image" Target="../media/image5.jpeg"/><Relationship Id="rId6" Type="http://schemas.openxmlformats.org/officeDocument/2006/relationships/image" Target="../media/image6.gif"/><Relationship Id="rId7" Type="http://schemas.openxmlformats.org/officeDocument/2006/relationships/image" Target="../media/image7.gif"/><Relationship Id="rId8" Type="http://schemas.openxmlformats.org/officeDocument/2006/relationships/image" Target="../media/image8.jpeg"/><Relationship Id="rId9" Type="http://schemas.openxmlformats.org/officeDocument/2006/relationships/image" Target="../media/image9.jpeg"/><Relationship Id="rId10" Type="http://schemas.openxmlformats.org/officeDocument/2006/relationships/image" Target="../media/image10.jpeg"/><Relationship Id="rId11" Type="http://schemas.openxmlformats.org/officeDocument/2006/relationships/image" Target="../media/image11.jpeg"/><Relationship Id="rId12" Type="http://schemas.openxmlformats.org/officeDocument/2006/relationships/image" Target="../media/image12.gif"/><Relationship Id="rId13" Type="http://schemas.openxmlformats.org/officeDocument/2006/relationships/image" Target="../media/image13.jpeg"/><Relationship Id="rId14" Type="http://schemas.openxmlformats.org/officeDocument/2006/relationships/image" Target="../media/image14.jpeg"/><Relationship Id="rId15" Type="http://schemas.openxmlformats.org/officeDocument/2006/relationships/image" Target="../media/image15.jpeg"/><Relationship Id="rId16" Type="http://schemas.openxmlformats.org/officeDocument/2006/relationships/image" Target="../media/image16.jpeg"/><Relationship Id="rId17" Type="http://schemas.openxmlformats.org/officeDocument/2006/relationships/image" Target="../media/image17.jpeg"/><Relationship Id="rId18" Type="http://schemas.openxmlformats.org/officeDocument/2006/relationships/image" Target="../media/image18.jpeg"/><Relationship Id="rId19" Type="http://schemas.openxmlformats.org/officeDocument/2006/relationships/image" Target="../media/image19.jpeg"/><Relationship Id="rId20" Type="http://schemas.openxmlformats.org/officeDocument/2006/relationships/image" Target="../media/image20.jpeg"/><Relationship Id="rId21" Type="http://schemas.openxmlformats.org/officeDocument/2006/relationships/image" Target="../media/image21.jpeg"/><Relationship Id="rId22" Type="http://schemas.openxmlformats.org/officeDocument/2006/relationships/image" Target="../media/image22.jpeg"/><Relationship Id="rId23" Type="http://schemas.openxmlformats.org/officeDocument/2006/relationships/image" Target="../media/image23.jpeg"/><Relationship Id="rId24" Type="http://schemas.openxmlformats.org/officeDocument/2006/relationships/image" Target="../media/image24.jpeg"/><Relationship Id="rId25" Type="http://schemas.openxmlformats.org/officeDocument/2006/relationships/image" Target="../media/image25.jpeg"/><Relationship Id="rId26" Type="http://schemas.openxmlformats.org/officeDocument/2006/relationships/image" Target="../media/image26.jpeg"/><Relationship Id="rId27"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png"/><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image" Target="../media/image31.png"/><Relationship Id="rId6" Type="http://schemas.openxmlformats.org/officeDocument/2006/relationships/image" Target="../media/image32.jpeg"/><Relationship Id="rId7" Type="http://schemas.openxmlformats.org/officeDocument/2006/relationships/image" Target="../media/image33.png"/><Relationship Id="rId8" Type="http://schemas.openxmlformats.org/officeDocument/2006/relationships/image" Target="../media/image34.png"/><Relationship Id="rId9" Type="http://schemas.openxmlformats.org/officeDocument/2006/relationships/image" Target="../media/image35.png"/><Relationship Id="rId10" Type="http://schemas.openxmlformats.org/officeDocument/2006/relationships/image" Target="../media/image36.png"/><Relationship Id="rId11" Type="http://schemas.openxmlformats.org/officeDocument/2006/relationships/image" Target="../media/image37.png"/><Relationship Id="rId12" Type="http://schemas.openxmlformats.org/officeDocument/2006/relationships/image" Target="../media/image38.png"/><Relationship Id="rId13" Type="http://schemas.openxmlformats.org/officeDocument/2006/relationships/image" Target="../media/image39.png"/><Relationship Id="rId14" Type="http://schemas.openxmlformats.org/officeDocument/2006/relationships/image" Target="../media/image40.png"/><Relationship Id="rId15" Type="http://schemas.openxmlformats.org/officeDocument/2006/relationships/image" Target="../media/image41.png"/><Relationship Id="rId16" Type="http://schemas.openxmlformats.org/officeDocument/2006/relationships/image" Target="../media/image42.png"/><Relationship Id="rId17" Type="http://schemas.openxmlformats.org/officeDocument/2006/relationships/image" Target="../media/image43.png"/><Relationship Id="rId18" Type="http://schemas.openxmlformats.org/officeDocument/2006/relationships/image" Target="../media/image44.png"/><Relationship Id="rId19" Type="http://schemas.openxmlformats.org/officeDocument/2006/relationships/image" Target="../media/image45.png"/><Relationship Id="rId20" Type="http://schemas.openxmlformats.org/officeDocument/2006/relationships/image" Target="../media/image46.png"/><Relationship Id="rId21" Type="http://schemas.openxmlformats.org/officeDocument/2006/relationships/image" Target="../media/image47.png"/><Relationship Id="rId22" Type="http://schemas.openxmlformats.org/officeDocument/2006/relationships/image" Target="../media/image48.png"/><Relationship Id="rId23"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 name="CustomShape 1"/>
          <p:cNvSpPr/>
          <p:nvPr/>
        </p:nvSpPr>
        <p:spPr>
          <a:xfrm>
            <a:off x="6200640" y="142920"/>
            <a:ext cx="3266280" cy="6571440"/>
          </a:xfrm>
          <a:prstGeom prst="rect">
            <a:avLst/>
          </a:prstGeom>
          <a:solidFill>
            <a:srgbClr val="ffff99"/>
          </a:solidFill>
          <a:ln w="9360">
            <a:solidFill>
              <a:srgbClr val="000000"/>
            </a:solidFill>
            <a:round/>
          </a:ln>
        </p:spPr>
      </p:sp>
      <p:sp>
        <p:nvSpPr>
          <p:cNvPr id="35" name="CustomShape 2"/>
          <p:cNvSpPr/>
          <p:nvPr/>
        </p:nvSpPr>
        <p:spPr>
          <a:xfrm>
            <a:off x="7667640" y="5072040"/>
            <a:ext cx="1799640" cy="1642320"/>
          </a:xfrm>
          <a:prstGeom prst="rect">
            <a:avLst/>
          </a:prstGeom>
          <a:solidFill>
            <a:srgbClr val="bbe0e3"/>
          </a:solidFill>
          <a:ln w="9360">
            <a:solidFill>
              <a:srgbClr val="000000"/>
            </a:solidFill>
            <a:round/>
          </a:ln>
        </p:spPr>
      </p:sp>
      <p:sp>
        <p:nvSpPr>
          <p:cNvPr id="36" name="CustomShape 3"/>
          <p:cNvSpPr/>
          <p:nvPr/>
        </p:nvSpPr>
        <p:spPr>
          <a:xfrm>
            <a:off x="2867040" y="142920"/>
            <a:ext cx="3266280" cy="6571440"/>
          </a:xfrm>
          <a:prstGeom prst="rect">
            <a:avLst/>
          </a:prstGeom>
          <a:solidFill>
            <a:srgbClr val="ccff99"/>
          </a:solidFill>
          <a:ln w="9360">
            <a:solidFill>
              <a:srgbClr val="000000"/>
            </a:solidFill>
            <a:round/>
          </a:ln>
        </p:spPr>
      </p:sp>
      <p:sp>
        <p:nvSpPr>
          <p:cNvPr id="37" name="CustomShape 4"/>
          <p:cNvSpPr/>
          <p:nvPr/>
        </p:nvSpPr>
        <p:spPr>
          <a:xfrm>
            <a:off x="133200" y="142920"/>
            <a:ext cx="2666160" cy="1571040"/>
          </a:xfrm>
          <a:prstGeom prst="rect">
            <a:avLst/>
          </a:prstGeom>
          <a:solidFill>
            <a:srgbClr val="ffcccc"/>
          </a:solidFill>
          <a:ln w="9360">
            <a:solidFill>
              <a:srgbClr val="000000"/>
            </a:solidFill>
            <a:round/>
          </a:ln>
        </p:spPr>
      </p:sp>
      <p:sp>
        <p:nvSpPr>
          <p:cNvPr id="38" name="CustomShape 5"/>
          <p:cNvSpPr/>
          <p:nvPr/>
        </p:nvSpPr>
        <p:spPr>
          <a:xfrm>
            <a:off x="66600" y="142920"/>
            <a:ext cx="2799720" cy="1499400"/>
          </a:xfrm>
          <a:prstGeom prst="rect">
            <a:avLst/>
          </a:prstGeom>
        </p:spPr>
        <p:txBody>
          <a:bodyPr anchor="ctr" bIns="45000" lIns="90000" rIns="90000" tIns="45000"/>
          <a:p>
            <a:r>
              <a:rPr b="1" lang="en-US" sz="1700">
                <a:solidFill>
                  <a:srgbClr val="ff0000"/>
                </a:solidFill>
                <a:latin typeface="Arial"/>
              </a:rPr>
              <a:t>Interactive  3D  Rapid-Prototyping Models  </a:t>
            </a:r>
            <a:endParaRPr/>
          </a:p>
          <a:p>
            <a:r>
              <a:rPr b="1" lang="en-US" sz="1300">
                <a:solidFill>
                  <a:srgbClr val="2d2d8a"/>
                </a:solidFill>
                <a:latin typeface="Arial"/>
              </a:rPr>
              <a:t>---</a:t>
            </a:r>
            <a:endParaRPr/>
          </a:p>
          <a:p>
            <a:r>
              <a:rPr b="1" lang="en-US" sz="1300">
                <a:solidFill>
                  <a:srgbClr val="2d2d8a"/>
                </a:solidFill>
                <a:latin typeface="Arial"/>
              </a:rPr>
              <a:t>Carlo H. Séquin</a:t>
            </a:r>
            <a:endParaRPr/>
          </a:p>
          <a:p>
            <a:pPr algn="ctr"/>
            <a:r>
              <a:rPr b="1" lang="en-US" sz="1200">
                <a:solidFill>
                  <a:srgbClr val="2d2d8a"/>
                </a:solidFill>
                <a:latin typeface="Arial"/>
              </a:rPr>
              <a:t> </a:t>
            </a:r>
            <a:r>
              <a:rPr b="1" lang="en-US" sz="1200">
                <a:solidFill>
                  <a:srgbClr val="2d2d8a"/>
                </a:solidFill>
                <a:latin typeface="Arial"/>
              </a:rPr>
              <a:t>U.C. Berkeley, EECS,  CS Division</a:t>
            </a:r>
            <a:endParaRPr/>
          </a:p>
        </p:txBody>
      </p:sp>
      <p:sp>
        <p:nvSpPr>
          <p:cNvPr id="39" name="CustomShape 6"/>
          <p:cNvSpPr/>
          <p:nvPr/>
        </p:nvSpPr>
        <p:spPr>
          <a:xfrm>
            <a:off x="2867040" y="214200"/>
            <a:ext cx="3266280" cy="209160"/>
          </a:xfrm>
          <a:prstGeom prst="rect">
            <a:avLst/>
          </a:prstGeom>
        </p:spPr>
        <p:txBody>
          <a:bodyPr bIns="13320" lIns="26640" rIns="26640" tIns="13320"/>
          <a:p>
            <a:pPr algn="ctr"/>
            <a:r>
              <a:rPr b="1" lang="en-US" sz="1200">
                <a:solidFill>
                  <a:srgbClr val="7030a0"/>
                </a:solidFill>
                <a:latin typeface="Arial"/>
              </a:rPr>
              <a:t>Dissection Geometries</a:t>
            </a:r>
            <a:endParaRPr/>
          </a:p>
        </p:txBody>
      </p:sp>
      <p:sp>
        <p:nvSpPr>
          <p:cNvPr id="40" name="CustomShape 7"/>
          <p:cNvSpPr/>
          <p:nvPr/>
        </p:nvSpPr>
        <p:spPr>
          <a:xfrm>
            <a:off x="133200" y="1857240"/>
            <a:ext cx="2666160" cy="4857120"/>
          </a:xfrm>
          <a:prstGeom prst="rect">
            <a:avLst/>
          </a:prstGeom>
          <a:solidFill>
            <a:srgbClr val="ffccff"/>
          </a:solidFill>
          <a:ln w="9360">
            <a:solidFill>
              <a:srgbClr val="000000"/>
            </a:solidFill>
            <a:round/>
          </a:ln>
        </p:spPr>
      </p:sp>
      <p:sp>
        <p:nvSpPr>
          <p:cNvPr id="41" name="CustomShape 8"/>
          <p:cNvSpPr/>
          <p:nvPr/>
        </p:nvSpPr>
        <p:spPr>
          <a:xfrm>
            <a:off x="133200" y="1895040"/>
            <a:ext cx="2666160" cy="209160"/>
          </a:xfrm>
          <a:prstGeom prst="rect">
            <a:avLst/>
          </a:prstGeom>
        </p:spPr>
        <p:txBody>
          <a:bodyPr bIns="13320" lIns="26640" rIns="26640" tIns="13320"/>
          <a:p>
            <a:pPr algn="ctr"/>
            <a:r>
              <a:rPr b="1" lang="en-US" sz="1200">
                <a:solidFill>
                  <a:srgbClr val="008000"/>
                </a:solidFill>
                <a:latin typeface="Arial"/>
              </a:rPr>
              <a:t>Making Truly Interactive 3D Models</a:t>
            </a:r>
            <a:endParaRPr/>
          </a:p>
        </p:txBody>
      </p:sp>
      <p:sp>
        <p:nvSpPr>
          <p:cNvPr id="42" name="CustomShape 9"/>
          <p:cNvSpPr/>
          <p:nvPr/>
        </p:nvSpPr>
        <p:spPr>
          <a:xfrm>
            <a:off x="200160" y="2214720"/>
            <a:ext cx="2599560" cy="559440"/>
          </a:xfrm>
          <a:prstGeom prst="rect">
            <a:avLst/>
          </a:prstGeom>
        </p:spPr>
        <p:txBody>
          <a:bodyPr bIns="13320" lIns="26640" rIns="26640" tIns="13320"/>
          <a:p>
            <a:pPr>
              <a:buFont charset="2" typeface="Monotype Sorts"/>
              <a:buChar char=""/>
            </a:pPr>
            <a:r>
              <a:rPr lang="en-US" sz="700">
                <a:solidFill>
                  <a:srgbClr val="000000"/>
                </a:solidFill>
                <a:latin typeface="Arial"/>
              </a:rPr>
              <a:t>  </a:t>
            </a:r>
            <a:r>
              <a:rPr lang="en-US" sz="700">
                <a:solidFill>
                  <a:srgbClr val="000000"/>
                </a:solidFill>
                <a:latin typeface="Arial"/>
              </a:rPr>
              <a:t>Not just virtual displays that can be twiddled with a mouse.</a:t>
            </a:r>
            <a:endParaRPr/>
          </a:p>
          <a:p>
            <a:pPr>
              <a:buFont charset="2" typeface="Monotype Sorts"/>
              <a:buChar char=""/>
            </a:pPr>
            <a:r>
              <a:rPr lang="en-US" sz="700">
                <a:solidFill>
                  <a:srgbClr val="000000"/>
                </a:solidFill>
                <a:latin typeface="Arial"/>
              </a:rPr>
              <a:t>  </a:t>
            </a:r>
            <a:r>
              <a:rPr lang="en-US" sz="700">
                <a:solidFill>
                  <a:srgbClr val="000000"/>
                </a:solidFill>
                <a:latin typeface="Arial"/>
              </a:rPr>
              <a:t>But tangible 3D models that can be physically manipulated.</a:t>
            </a:r>
            <a:endParaRPr/>
          </a:p>
          <a:p>
            <a:pPr>
              <a:buFont charset="2" typeface="Monotype Sorts"/>
              <a:buChar char=""/>
            </a:pPr>
            <a:r>
              <a:rPr lang="en-US" sz="700">
                <a:solidFill>
                  <a:srgbClr val="000000"/>
                </a:solidFill>
                <a:latin typeface="Arial"/>
              </a:rPr>
              <a:t>  </a:t>
            </a:r>
            <a:r>
              <a:rPr lang="en-US" sz="700">
                <a:solidFill>
                  <a:srgbClr val="000000"/>
                </a:solidFill>
                <a:latin typeface="Arial"/>
              </a:rPr>
              <a:t>Dissection puzzles are excellent tutorial examples:</a:t>
            </a:r>
            <a:endParaRPr/>
          </a:p>
          <a:p>
            <a:endParaRPr/>
          </a:p>
        </p:txBody>
      </p:sp>
      <p:sp>
        <p:nvSpPr>
          <p:cNvPr id="43" name="CustomShape 10"/>
          <p:cNvSpPr/>
          <p:nvPr/>
        </p:nvSpPr>
        <p:spPr>
          <a:xfrm>
            <a:off x="6200640" y="214200"/>
            <a:ext cx="3266280" cy="209160"/>
          </a:xfrm>
          <a:prstGeom prst="rect">
            <a:avLst/>
          </a:prstGeom>
        </p:spPr>
        <p:txBody>
          <a:bodyPr bIns="13320" lIns="26640" rIns="26640" tIns="13320"/>
          <a:p>
            <a:pPr algn="ctr"/>
            <a:r>
              <a:rPr b="1" lang="en-US" sz="1200">
                <a:solidFill>
                  <a:srgbClr val="008000"/>
                </a:solidFill>
                <a:latin typeface="Arial"/>
              </a:rPr>
              <a:t>Fabrication Issues</a:t>
            </a:r>
            <a:endParaRPr/>
          </a:p>
        </p:txBody>
      </p:sp>
      <p:sp>
        <p:nvSpPr>
          <p:cNvPr id="44" name="CustomShape 11"/>
          <p:cNvSpPr/>
          <p:nvPr/>
        </p:nvSpPr>
        <p:spPr>
          <a:xfrm>
            <a:off x="0" y="-294840"/>
            <a:ext cx="53280" cy="303120"/>
          </a:xfrm>
          <a:prstGeom prst="rect">
            <a:avLst/>
          </a:prstGeom>
        </p:spPr>
      </p:sp>
      <p:sp>
        <p:nvSpPr>
          <p:cNvPr id="45" name="CustomShape 12"/>
          <p:cNvSpPr/>
          <p:nvPr/>
        </p:nvSpPr>
        <p:spPr>
          <a:xfrm>
            <a:off x="2867040" y="1857240"/>
            <a:ext cx="3266280" cy="209520"/>
          </a:xfrm>
          <a:prstGeom prst="rect">
            <a:avLst/>
          </a:prstGeom>
        </p:spPr>
        <p:txBody>
          <a:bodyPr bIns="13320" lIns="26640" rIns="26640" tIns="13320"/>
          <a:p>
            <a:r>
              <a:rPr lang="en-US" sz="600">
                <a:solidFill>
                  <a:srgbClr val="000000"/>
                </a:solidFill>
                <a:latin typeface="Arial"/>
              </a:rPr>
              <a:t>Hamiltonian dissections of Platonic Solids:  The cutting surface is formed by a  line sweeping </a:t>
            </a:r>
            <a:endParaRPr/>
          </a:p>
          <a:p>
            <a:pPr algn="ctr"/>
            <a:r>
              <a:rPr lang="en-US" sz="600">
                <a:solidFill>
                  <a:srgbClr val="000000"/>
                </a:solidFill>
                <a:latin typeface="Arial"/>
              </a:rPr>
              <a:t>from the centroid of the solid  along a Hamiltonian cycle on the polyhedron edges.</a:t>
            </a:r>
            <a:endParaRPr/>
          </a:p>
        </p:txBody>
      </p:sp>
      <p:pic>
        <p:nvPicPr>
          <p:cNvPr descr="" id="46" name="Picture 118"/>
          <p:cNvPicPr/>
          <p:nvPr/>
        </p:nvPicPr>
        <p:blipFill>
          <a:blip r:embed="rId1"/>
          <a:stretch>
            <a:fillRect/>
          </a:stretch>
        </p:blipFill>
        <p:spPr>
          <a:xfrm>
            <a:off x="3000240" y="714240"/>
            <a:ext cx="2999520" cy="1115280"/>
          </a:xfrm>
          <a:prstGeom prst="rect">
            <a:avLst/>
          </a:prstGeom>
        </p:spPr>
      </p:pic>
      <p:sp>
        <p:nvSpPr>
          <p:cNvPr id="47" name="CustomShape 13"/>
          <p:cNvSpPr/>
          <p:nvPr/>
        </p:nvSpPr>
        <p:spPr>
          <a:xfrm>
            <a:off x="133200" y="2857680"/>
            <a:ext cx="2666160" cy="391680"/>
          </a:xfrm>
          <a:prstGeom prst="rect">
            <a:avLst/>
          </a:prstGeom>
        </p:spPr>
        <p:txBody>
          <a:bodyPr bIns="13320" lIns="26640" rIns="26640" tIns="13320"/>
          <a:p>
            <a:r>
              <a:rPr b="1" lang="en-US" sz="1200">
                <a:solidFill>
                  <a:srgbClr val="008000"/>
                </a:solidFill>
                <a:latin typeface="Arial"/>
              </a:rPr>
              <a:t>Instructional / Educational Value </a:t>
            </a:r>
            <a:endParaRPr/>
          </a:p>
          <a:p>
            <a:pPr algn="ctr"/>
            <a:r>
              <a:rPr b="1" lang="en-US" sz="1200">
                <a:solidFill>
                  <a:srgbClr val="008000"/>
                </a:solidFill>
                <a:latin typeface="Arial"/>
              </a:rPr>
              <a:t>of 3D Dissection Puzzles</a:t>
            </a:r>
            <a:endParaRPr/>
          </a:p>
        </p:txBody>
      </p:sp>
      <p:sp>
        <p:nvSpPr>
          <p:cNvPr id="48" name="CustomShape 14"/>
          <p:cNvSpPr/>
          <p:nvPr/>
        </p:nvSpPr>
        <p:spPr>
          <a:xfrm>
            <a:off x="200160" y="3357720"/>
            <a:ext cx="2599560" cy="666000"/>
          </a:xfrm>
          <a:prstGeom prst="rect">
            <a:avLst/>
          </a:prstGeom>
        </p:spPr>
        <p:txBody>
          <a:bodyPr bIns="13320" lIns="26640" rIns="26640" tIns="13320"/>
          <a:p>
            <a:r>
              <a:rPr lang="en-US" sz="700">
                <a:solidFill>
                  <a:srgbClr val="000000"/>
                </a:solidFill>
                <a:latin typeface="Arial"/>
              </a:rPr>
              <a:t> </a:t>
            </a:r>
            <a:r>
              <a:rPr lang="en-US" sz="700">
                <a:solidFill>
                  <a:srgbClr val="000000"/>
                </a:solidFill>
                <a:latin typeface="Arial"/>
              </a:rPr>
              <a:t>Used in course on Solid Modeling &amp; Rapid Prototyping:</a:t>
            </a:r>
            <a:endParaRPr/>
          </a:p>
          <a:p>
            <a:r>
              <a:rPr lang="en-US" sz="700">
                <a:solidFill>
                  <a:srgbClr val="000000"/>
                </a:solidFill>
                <a:latin typeface="Arial"/>
              </a:rPr>
              <a:t>  </a:t>
            </a:r>
            <a:r>
              <a:rPr lang="en-US" sz="700">
                <a:solidFill>
                  <a:srgbClr val="000000"/>
                </a:solidFill>
                <a:latin typeface="Arial"/>
              </a:rPr>
              <a:t>The design of the 3D puzzle geometry </a:t>
            </a:r>
            <a:endParaRPr/>
          </a:p>
          <a:p>
            <a:pPr>
              <a:buFont charset="2" typeface="Monotype Sorts"/>
              <a:buChar char=""/>
            </a:pPr>
            <a:r>
              <a:rPr lang="en-US" sz="700">
                <a:solidFill>
                  <a:srgbClr val="000000"/>
                </a:solidFill>
                <a:latin typeface="Arial"/>
              </a:rPr>
              <a:t>     </a:t>
            </a:r>
            <a:r>
              <a:rPr lang="en-US" sz="700">
                <a:solidFill>
                  <a:srgbClr val="000000"/>
                </a:solidFill>
                <a:latin typeface="Arial"/>
              </a:rPr>
              <a:t>requires spatial visualization skills.</a:t>
            </a:r>
            <a:endParaRPr/>
          </a:p>
          <a:p>
            <a:pPr>
              <a:buFont charset="2" typeface="Monotype Sorts"/>
              <a:buChar char=""/>
            </a:pPr>
            <a:r>
              <a:rPr lang="en-US" sz="700">
                <a:solidFill>
                  <a:srgbClr val="000000"/>
                </a:solidFill>
                <a:latin typeface="Arial"/>
              </a:rPr>
              <a:t> </a:t>
            </a:r>
            <a:r>
              <a:rPr lang="en-US" sz="700">
                <a:solidFill>
                  <a:srgbClr val="000000"/>
                </a:solidFill>
                <a:latin typeface="Arial"/>
              </a:rPr>
              <a:t>The design of the physical artifacts </a:t>
            </a:r>
            <a:endParaRPr/>
          </a:p>
          <a:p>
            <a:pPr>
              <a:buFont charset="2" typeface="Monotype Sorts"/>
              <a:buChar char=""/>
            </a:pPr>
            <a:r>
              <a:rPr lang="en-US" sz="700">
                <a:solidFill>
                  <a:srgbClr val="000000"/>
                </a:solidFill>
                <a:latin typeface="Arial"/>
              </a:rPr>
              <a:t>     </a:t>
            </a:r>
            <a:r>
              <a:rPr lang="en-US" sz="700">
                <a:solidFill>
                  <a:srgbClr val="000000"/>
                </a:solidFill>
                <a:latin typeface="Arial"/>
              </a:rPr>
              <a:t>requires attention to tolerances </a:t>
            </a:r>
            <a:endParaRPr/>
          </a:p>
          <a:p>
            <a:pPr>
              <a:buFont charset="2" typeface="Monotype Sorts"/>
              <a:buChar char=""/>
            </a:pPr>
            <a:r>
              <a:rPr lang="en-US" sz="700">
                <a:solidFill>
                  <a:srgbClr val="000000"/>
                </a:solidFill>
                <a:latin typeface="Arial"/>
              </a:rPr>
              <a:t>     </a:t>
            </a:r>
            <a:r>
              <a:rPr lang="en-US" sz="700">
                <a:solidFill>
                  <a:srgbClr val="000000"/>
                </a:solidFill>
                <a:latin typeface="Arial"/>
              </a:rPr>
              <a:t>and to materials properties.</a:t>
            </a:r>
            <a:endParaRPr/>
          </a:p>
        </p:txBody>
      </p:sp>
      <p:sp>
        <p:nvSpPr>
          <p:cNvPr id="49" name="CustomShape 15"/>
          <p:cNvSpPr/>
          <p:nvPr/>
        </p:nvSpPr>
        <p:spPr>
          <a:xfrm>
            <a:off x="133200" y="4286160"/>
            <a:ext cx="2666160" cy="209160"/>
          </a:xfrm>
          <a:prstGeom prst="rect">
            <a:avLst/>
          </a:prstGeom>
        </p:spPr>
        <p:txBody>
          <a:bodyPr bIns="13320" lIns="26640" rIns="26640" tIns="13320"/>
          <a:p>
            <a:pPr algn="ctr"/>
            <a:r>
              <a:rPr b="1" lang="en-US" sz="1200">
                <a:solidFill>
                  <a:srgbClr val="008000"/>
                </a:solidFill>
                <a:latin typeface="Arial"/>
              </a:rPr>
              <a:t>Tangible Models</a:t>
            </a:r>
            <a:endParaRPr/>
          </a:p>
        </p:txBody>
      </p:sp>
      <p:sp>
        <p:nvSpPr>
          <p:cNvPr id="50" name="CustomShape 16"/>
          <p:cNvSpPr/>
          <p:nvPr/>
        </p:nvSpPr>
        <p:spPr>
          <a:xfrm>
            <a:off x="200160" y="4572000"/>
            <a:ext cx="2599560" cy="666000"/>
          </a:xfrm>
          <a:prstGeom prst="rect">
            <a:avLst/>
          </a:prstGeom>
        </p:spPr>
        <p:txBody>
          <a:bodyPr bIns="13320" lIns="26640" rIns="26640" tIns="13320"/>
          <a:p>
            <a:r>
              <a:rPr lang="en-US" sz="700">
                <a:solidFill>
                  <a:srgbClr val="000000"/>
                </a:solidFill>
                <a:latin typeface="Arial"/>
              </a:rPr>
              <a:t>Provide relevant feedback on whether parts fit together</a:t>
            </a:r>
            <a:endParaRPr/>
          </a:p>
          <a:p>
            <a:r>
              <a:rPr lang="en-US" sz="700">
                <a:solidFill>
                  <a:srgbClr val="000000"/>
                </a:solidFill>
                <a:latin typeface="Arial"/>
              </a:rPr>
              <a:t>     </a:t>
            </a:r>
            <a:r>
              <a:rPr lang="en-US" sz="700">
                <a:solidFill>
                  <a:srgbClr val="000000"/>
                </a:solidFill>
                <a:latin typeface="Arial"/>
              </a:rPr>
              <a:t>and have the right amount of resistance to movements:</a:t>
            </a:r>
            <a:endParaRPr/>
          </a:p>
          <a:p>
            <a:pPr>
              <a:buFont charset="2" typeface="Monotype Sorts"/>
              <a:buChar char=""/>
            </a:pPr>
            <a:r>
              <a:rPr lang="en-US" sz="700">
                <a:solidFill>
                  <a:srgbClr val="000000"/>
                </a:solidFill>
                <a:latin typeface="Arial"/>
              </a:rPr>
              <a:t>  </a:t>
            </a:r>
            <a:r>
              <a:rPr lang="en-US" sz="700">
                <a:solidFill>
                  <a:srgbClr val="000000"/>
                </a:solidFill>
                <a:latin typeface="Arial"/>
              </a:rPr>
              <a:t>so that they don’ t fall apart by themselves;</a:t>
            </a:r>
            <a:endParaRPr/>
          </a:p>
          <a:p>
            <a:pPr>
              <a:buFont charset="2" typeface="Monotype Sorts"/>
              <a:buChar char=""/>
            </a:pPr>
            <a:r>
              <a:rPr lang="en-US" sz="700">
                <a:solidFill>
                  <a:srgbClr val="000000"/>
                </a:solidFill>
                <a:latin typeface="Arial"/>
              </a:rPr>
              <a:t>  </a:t>
            </a:r>
            <a:r>
              <a:rPr lang="en-US" sz="700">
                <a:solidFill>
                  <a:srgbClr val="000000"/>
                </a:solidFill>
                <a:latin typeface="Arial"/>
              </a:rPr>
              <a:t>so that they don’t stick too tightly together.</a:t>
            </a:r>
            <a:endParaRPr/>
          </a:p>
          <a:p>
            <a:pPr>
              <a:buFont charset="2" typeface="Monotype Sorts"/>
              <a:buChar char=""/>
            </a:pPr>
            <a:r>
              <a:rPr lang="en-US" sz="700">
                <a:solidFill>
                  <a:srgbClr val="000000"/>
                </a:solidFill>
                <a:latin typeface="Arial"/>
              </a:rPr>
              <a:t>  </a:t>
            </a:r>
            <a:r>
              <a:rPr lang="en-US" sz="700">
                <a:solidFill>
                  <a:srgbClr val="000000"/>
                </a:solidFill>
                <a:latin typeface="Arial"/>
              </a:rPr>
              <a:t>Success  is judged by manipulating the model.</a:t>
            </a:r>
            <a:endParaRPr/>
          </a:p>
          <a:p>
            <a:endParaRPr/>
          </a:p>
        </p:txBody>
      </p:sp>
      <p:sp>
        <p:nvSpPr>
          <p:cNvPr id="51" name="CustomShape 17"/>
          <p:cNvSpPr/>
          <p:nvPr/>
        </p:nvSpPr>
        <p:spPr>
          <a:xfrm>
            <a:off x="2867040" y="500040"/>
            <a:ext cx="3266280" cy="148320"/>
          </a:xfrm>
          <a:prstGeom prst="rect">
            <a:avLst/>
          </a:prstGeom>
        </p:spPr>
        <p:txBody>
          <a:bodyPr bIns="13320" lIns="26640" rIns="26640" tIns="13320"/>
          <a:p>
            <a:pPr algn="ctr"/>
            <a:r>
              <a:rPr b="1" lang="en-US" sz="800">
                <a:solidFill>
                  <a:srgbClr val="000000"/>
                </a:solidFill>
                <a:latin typeface="Arial"/>
              </a:rPr>
              <a:t>A Simple Introduction to Polyhedral Dissections</a:t>
            </a:r>
            <a:endParaRPr/>
          </a:p>
        </p:txBody>
      </p:sp>
      <p:sp>
        <p:nvSpPr>
          <p:cNvPr id="52" name="CustomShape 18"/>
          <p:cNvSpPr/>
          <p:nvPr/>
        </p:nvSpPr>
        <p:spPr>
          <a:xfrm>
            <a:off x="2867040" y="2214720"/>
            <a:ext cx="3266280" cy="148320"/>
          </a:xfrm>
          <a:prstGeom prst="rect">
            <a:avLst/>
          </a:prstGeom>
        </p:spPr>
        <p:txBody>
          <a:bodyPr bIns="13320" lIns="26640" rIns="26640" tIns="13320"/>
          <a:p>
            <a:pPr algn="ctr"/>
            <a:r>
              <a:rPr b="1" lang="en-US" sz="800">
                <a:solidFill>
                  <a:srgbClr val="000000"/>
                </a:solidFill>
                <a:latin typeface="Arial"/>
              </a:rPr>
              <a:t>Helicoidal Dissections</a:t>
            </a:r>
            <a:endParaRPr/>
          </a:p>
        </p:txBody>
      </p:sp>
      <p:sp>
        <p:nvSpPr>
          <p:cNvPr id="53" name="CustomShape 19"/>
          <p:cNvSpPr/>
          <p:nvPr/>
        </p:nvSpPr>
        <p:spPr>
          <a:xfrm>
            <a:off x="2867040" y="5286240"/>
            <a:ext cx="3266280" cy="148320"/>
          </a:xfrm>
          <a:prstGeom prst="rect">
            <a:avLst/>
          </a:prstGeom>
        </p:spPr>
        <p:txBody>
          <a:bodyPr bIns="13320" lIns="26640" rIns="26640" tIns="13320"/>
          <a:p>
            <a:pPr algn="ctr"/>
            <a:r>
              <a:rPr b="1" lang="en-US" sz="800">
                <a:solidFill>
                  <a:srgbClr val="000000"/>
                </a:solidFill>
                <a:latin typeface="Arial"/>
              </a:rPr>
              <a:t>Multi-hand Dissections</a:t>
            </a:r>
            <a:endParaRPr/>
          </a:p>
        </p:txBody>
      </p:sp>
      <p:sp>
        <p:nvSpPr>
          <p:cNvPr id="54" name="CustomShape 20"/>
          <p:cNvSpPr/>
          <p:nvPr/>
        </p:nvSpPr>
        <p:spPr>
          <a:xfrm>
            <a:off x="6200640" y="500040"/>
            <a:ext cx="3266280" cy="148320"/>
          </a:xfrm>
          <a:prstGeom prst="rect">
            <a:avLst/>
          </a:prstGeom>
        </p:spPr>
        <p:txBody>
          <a:bodyPr bIns="13320" lIns="26640" rIns="26640" tIns="13320"/>
          <a:p>
            <a:pPr algn="ctr"/>
            <a:r>
              <a:rPr b="1" lang="en-US" sz="800">
                <a:solidFill>
                  <a:srgbClr val="000000"/>
                </a:solidFill>
                <a:latin typeface="Arial"/>
              </a:rPr>
              <a:t>Interlocking Cubic Burr Puzzle</a:t>
            </a:r>
            <a:endParaRPr/>
          </a:p>
        </p:txBody>
      </p:sp>
      <p:pic>
        <p:nvPicPr>
          <p:cNvPr descr="" id="55" name="Picture 126"/>
          <p:cNvPicPr/>
          <p:nvPr/>
        </p:nvPicPr>
        <p:blipFill>
          <a:blip r:embed="rId2"/>
          <a:stretch>
            <a:fillRect/>
          </a:stretch>
        </p:blipFill>
        <p:spPr>
          <a:xfrm>
            <a:off x="6267600" y="714240"/>
            <a:ext cx="2387880" cy="856440"/>
          </a:xfrm>
          <a:prstGeom prst="rect">
            <a:avLst/>
          </a:prstGeom>
        </p:spPr>
      </p:pic>
      <p:pic>
        <p:nvPicPr>
          <p:cNvPr descr="" id="56" name="Picture 127"/>
          <p:cNvPicPr/>
          <p:nvPr/>
        </p:nvPicPr>
        <p:blipFill>
          <a:blip r:embed="rId3"/>
          <a:stretch>
            <a:fillRect/>
          </a:stretch>
        </p:blipFill>
        <p:spPr>
          <a:xfrm>
            <a:off x="8738280" y="714240"/>
            <a:ext cx="662040" cy="851760"/>
          </a:xfrm>
          <a:prstGeom prst="rect">
            <a:avLst/>
          </a:prstGeom>
        </p:spPr>
      </p:pic>
      <p:sp>
        <p:nvSpPr>
          <p:cNvPr id="57" name="CustomShape 21"/>
          <p:cNvSpPr/>
          <p:nvPr/>
        </p:nvSpPr>
        <p:spPr>
          <a:xfrm>
            <a:off x="6200640" y="1643040"/>
            <a:ext cx="3266280" cy="498960"/>
          </a:xfrm>
          <a:prstGeom prst="rect">
            <a:avLst/>
          </a:prstGeom>
        </p:spPr>
        <p:txBody>
          <a:bodyPr bIns="13320" lIns="26640" rIns="26640" tIns="13320"/>
          <a:p>
            <a:pPr algn="ctr"/>
            <a:r>
              <a:rPr i="1" lang="en-US" sz="700">
                <a:solidFill>
                  <a:srgbClr val="000000"/>
                </a:solidFill>
                <a:latin typeface="Arial"/>
              </a:rPr>
              <a:t>Problem Statement:</a:t>
            </a:r>
            <a:endParaRPr/>
          </a:p>
          <a:p>
            <a:pPr algn="ctr"/>
            <a:r>
              <a:rPr i="1" lang="en-US" sz="600">
                <a:solidFill>
                  <a:srgbClr val="000000"/>
                </a:solidFill>
                <a:latin typeface="Arial"/>
              </a:rPr>
              <a:t>Here is a picture of a neat cube-dissection puzzle. We would like to have one like it, </a:t>
            </a:r>
            <a:endParaRPr/>
          </a:p>
          <a:p>
            <a:pPr algn="ctr"/>
            <a:r>
              <a:rPr i="1" lang="en-US" sz="600">
                <a:solidFill>
                  <a:srgbClr val="000000"/>
                </a:solidFill>
                <a:latin typeface="Arial"/>
              </a:rPr>
              <a:t>-- but at a much bigger scale (say, scaled up by a factor of 8 or 10)! </a:t>
            </a:r>
            <a:endParaRPr/>
          </a:p>
          <a:p>
            <a:pPr algn="ctr"/>
            <a:r>
              <a:rPr i="1" lang="en-US" sz="600">
                <a:solidFill>
                  <a:srgbClr val="000000"/>
                </a:solidFill>
                <a:latin typeface="Arial"/>
              </a:rPr>
              <a:t>Find a design that can be built at this larger scale in an economical way </a:t>
            </a:r>
            <a:endParaRPr/>
          </a:p>
          <a:p>
            <a:pPr algn="ctr"/>
            <a:r>
              <a:rPr i="1" lang="en-US" sz="600">
                <a:solidFill>
                  <a:srgbClr val="000000"/>
                </a:solidFill>
                <a:latin typeface="Arial"/>
              </a:rPr>
              <a:t>with a layered manufacturing process. </a:t>
            </a:r>
            <a:endParaRPr/>
          </a:p>
        </p:txBody>
      </p:sp>
      <p:pic>
        <p:nvPicPr>
          <p:cNvPr descr="" id="58" name="Picture 133"/>
          <p:cNvPicPr/>
          <p:nvPr/>
        </p:nvPicPr>
        <p:blipFill>
          <a:blip r:embed="rId4"/>
          <a:stretch>
            <a:fillRect/>
          </a:stretch>
        </p:blipFill>
        <p:spPr>
          <a:xfrm>
            <a:off x="6267600" y="2428920"/>
            <a:ext cx="633240" cy="680400"/>
          </a:xfrm>
          <a:prstGeom prst="rect">
            <a:avLst/>
          </a:prstGeom>
        </p:spPr>
      </p:pic>
      <p:pic>
        <p:nvPicPr>
          <p:cNvPr descr="" id="59" name="Picture 134"/>
          <p:cNvPicPr/>
          <p:nvPr/>
        </p:nvPicPr>
        <p:blipFill>
          <a:blip r:embed="rId5"/>
          <a:stretch>
            <a:fillRect/>
          </a:stretch>
        </p:blipFill>
        <p:spPr>
          <a:xfrm>
            <a:off x="7000920" y="2357280"/>
            <a:ext cx="817560" cy="800640"/>
          </a:xfrm>
          <a:prstGeom prst="rect">
            <a:avLst/>
          </a:prstGeom>
        </p:spPr>
      </p:pic>
      <p:pic>
        <p:nvPicPr>
          <p:cNvPr descr="" id="60" name="Picture 135"/>
          <p:cNvPicPr/>
          <p:nvPr/>
        </p:nvPicPr>
        <p:blipFill>
          <a:blip r:embed="rId6"/>
          <a:stretch>
            <a:fillRect/>
          </a:stretch>
        </p:blipFill>
        <p:spPr>
          <a:xfrm>
            <a:off x="7934400" y="2428920"/>
            <a:ext cx="633240" cy="680400"/>
          </a:xfrm>
          <a:prstGeom prst="rect">
            <a:avLst/>
          </a:prstGeom>
        </p:spPr>
      </p:pic>
      <p:pic>
        <p:nvPicPr>
          <p:cNvPr descr="" id="61" name="Picture 136"/>
          <p:cNvPicPr/>
          <p:nvPr/>
        </p:nvPicPr>
        <p:blipFill>
          <a:blip r:embed="rId7"/>
          <a:stretch>
            <a:fillRect/>
          </a:stretch>
        </p:blipFill>
        <p:spPr>
          <a:xfrm>
            <a:off x="8734320" y="2428920"/>
            <a:ext cx="660960" cy="682920"/>
          </a:xfrm>
          <a:prstGeom prst="rect">
            <a:avLst/>
          </a:prstGeom>
        </p:spPr>
      </p:pic>
      <p:sp>
        <p:nvSpPr>
          <p:cNvPr id="62" name="CustomShape 22"/>
          <p:cNvSpPr/>
          <p:nvPr/>
        </p:nvSpPr>
        <p:spPr>
          <a:xfrm>
            <a:off x="6200640" y="3214800"/>
            <a:ext cx="3266280" cy="300960"/>
          </a:xfrm>
          <a:prstGeom prst="rect">
            <a:avLst/>
          </a:prstGeom>
        </p:spPr>
        <p:txBody>
          <a:bodyPr bIns="13320" lIns="26640" rIns="26640" tIns="13320"/>
          <a:p>
            <a:r>
              <a:rPr lang="en-US" sz="600">
                <a:solidFill>
                  <a:srgbClr val="000000"/>
                </a:solidFill>
                <a:latin typeface="Arial"/>
              </a:rPr>
              <a:t>Possible cubelet designs: (a) cross section through a hollow cube shell; (b) Leonardo-style </a:t>
            </a:r>
            <a:endParaRPr/>
          </a:p>
          <a:p>
            <a:r>
              <a:rPr lang="en-US" sz="600">
                <a:solidFill>
                  <a:srgbClr val="000000"/>
                </a:solidFill>
                <a:latin typeface="Arial"/>
              </a:rPr>
              <a:t>cube frame; (c) cross section through this cube frame with support structure </a:t>
            </a:r>
            <a:endParaRPr/>
          </a:p>
          <a:p>
            <a:pPr algn="ctr"/>
            <a:r>
              <a:rPr lang="en-US" sz="600">
                <a:solidFill>
                  <a:srgbClr val="000000"/>
                </a:solidFill>
                <a:latin typeface="Arial"/>
              </a:rPr>
              <a:t>(dark vertical lines);  (d) final cubelet frame design with beveled edges.</a:t>
            </a:r>
            <a:endParaRPr/>
          </a:p>
        </p:txBody>
      </p:sp>
      <p:pic>
        <p:nvPicPr>
          <p:cNvPr descr="" id="63" name="Picture 142"/>
          <p:cNvPicPr/>
          <p:nvPr/>
        </p:nvPicPr>
        <p:blipFill>
          <a:blip r:embed="rId8"/>
          <a:stretch>
            <a:fillRect/>
          </a:stretch>
        </p:blipFill>
        <p:spPr>
          <a:xfrm>
            <a:off x="7160400" y="3649680"/>
            <a:ext cx="1132920" cy="1071360"/>
          </a:xfrm>
          <a:prstGeom prst="rect">
            <a:avLst/>
          </a:prstGeom>
        </p:spPr>
      </p:pic>
      <p:pic>
        <p:nvPicPr>
          <p:cNvPr descr="" id="64" name="Picture 143"/>
          <p:cNvPicPr/>
          <p:nvPr/>
        </p:nvPicPr>
        <p:blipFill>
          <a:blip r:embed="rId9"/>
          <a:stretch>
            <a:fillRect/>
          </a:stretch>
        </p:blipFill>
        <p:spPr>
          <a:xfrm>
            <a:off x="6267600" y="3643200"/>
            <a:ext cx="849240" cy="1071000"/>
          </a:xfrm>
          <a:prstGeom prst="rect">
            <a:avLst/>
          </a:prstGeom>
        </p:spPr>
      </p:pic>
      <p:pic>
        <p:nvPicPr>
          <p:cNvPr descr="" id="65" name="Picture 144"/>
          <p:cNvPicPr/>
          <p:nvPr/>
        </p:nvPicPr>
        <p:blipFill>
          <a:blip r:embed="rId10"/>
          <a:stretch>
            <a:fillRect/>
          </a:stretch>
        </p:blipFill>
        <p:spPr>
          <a:xfrm>
            <a:off x="8334360" y="3643200"/>
            <a:ext cx="1124280" cy="1082520"/>
          </a:xfrm>
          <a:prstGeom prst="rect">
            <a:avLst/>
          </a:prstGeom>
        </p:spPr>
      </p:pic>
      <p:sp>
        <p:nvSpPr>
          <p:cNvPr id="66" name="CustomShape 23"/>
          <p:cNvSpPr/>
          <p:nvPr/>
        </p:nvSpPr>
        <p:spPr>
          <a:xfrm>
            <a:off x="2933640" y="2357280"/>
            <a:ext cx="3199680" cy="379440"/>
          </a:xfrm>
          <a:prstGeom prst="rect">
            <a:avLst/>
          </a:prstGeom>
        </p:spPr>
        <p:txBody>
          <a:bodyPr bIns="45000" lIns="90000" rIns="90000" tIns="45000"/>
          <a:p>
            <a:pPr algn="ctr"/>
            <a:r>
              <a:rPr i="1" lang="en-US" sz="700"/>
              <a:t>Problem Statement:</a:t>
            </a:r>
            <a:endParaRPr/>
          </a:p>
          <a:p>
            <a:pPr algn="ctr"/>
            <a:r>
              <a:rPr i="1" lang="en-US" sz="600"/>
              <a:t>Design a two- or three-piece geometrical puzzle in which a simple shape </a:t>
            </a:r>
            <a:endParaRPr/>
          </a:p>
          <a:p>
            <a:pPr algn="ctr"/>
            <a:r>
              <a:rPr i="1" lang="en-US" sz="600"/>
              <a:t>partitions into all congruent parts via a helical screw motion. </a:t>
            </a:r>
            <a:endParaRPr/>
          </a:p>
        </p:txBody>
      </p:sp>
      <p:pic>
        <p:nvPicPr>
          <p:cNvPr descr="" id="67" name="Picture 36"/>
          <p:cNvPicPr/>
          <p:nvPr/>
        </p:nvPicPr>
        <p:blipFill>
          <a:blip r:embed="rId11"/>
          <a:stretch>
            <a:fillRect/>
          </a:stretch>
        </p:blipFill>
        <p:spPr>
          <a:xfrm>
            <a:off x="2933640" y="2714760"/>
            <a:ext cx="786600" cy="856440"/>
          </a:xfrm>
          <a:prstGeom prst="rect">
            <a:avLst/>
          </a:prstGeom>
        </p:spPr>
      </p:pic>
      <p:pic>
        <p:nvPicPr>
          <p:cNvPr descr="" id="68" name="Picture 37"/>
          <p:cNvPicPr/>
          <p:nvPr/>
        </p:nvPicPr>
        <p:blipFill>
          <a:blip r:embed="rId12"/>
          <a:stretch>
            <a:fillRect/>
          </a:stretch>
        </p:blipFill>
        <p:spPr>
          <a:xfrm>
            <a:off x="3733920" y="2714760"/>
            <a:ext cx="801720" cy="856440"/>
          </a:xfrm>
          <a:prstGeom prst="rect">
            <a:avLst/>
          </a:prstGeom>
        </p:spPr>
      </p:pic>
      <p:pic>
        <p:nvPicPr>
          <p:cNvPr descr="" id="69" name="Picture 38"/>
          <p:cNvPicPr/>
          <p:nvPr/>
        </p:nvPicPr>
        <p:blipFill>
          <a:blip r:embed="rId13"/>
          <a:stretch>
            <a:fillRect/>
          </a:stretch>
        </p:blipFill>
        <p:spPr>
          <a:xfrm>
            <a:off x="4600440" y="2714760"/>
            <a:ext cx="1512720" cy="856440"/>
          </a:xfrm>
          <a:prstGeom prst="rect">
            <a:avLst/>
          </a:prstGeom>
        </p:spPr>
      </p:pic>
      <p:pic>
        <p:nvPicPr>
          <p:cNvPr descr="" id="70" name="Picture 39"/>
          <p:cNvPicPr/>
          <p:nvPr/>
        </p:nvPicPr>
        <p:blipFill>
          <a:blip r:embed="rId14"/>
          <a:stretch>
            <a:fillRect/>
          </a:stretch>
        </p:blipFill>
        <p:spPr>
          <a:xfrm>
            <a:off x="2933640" y="3929040"/>
            <a:ext cx="480960" cy="928080"/>
          </a:xfrm>
          <a:prstGeom prst="rect">
            <a:avLst/>
          </a:prstGeom>
        </p:spPr>
      </p:pic>
      <p:pic>
        <p:nvPicPr>
          <p:cNvPr descr="" id="71" name="Picture 40"/>
          <p:cNvPicPr/>
          <p:nvPr/>
        </p:nvPicPr>
        <p:blipFill>
          <a:blip r:embed="rId15"/>
          <a:stretch>
            <a:fillRect/>
          </a:stretch>
        </p:blipFill>
        <p:spPr>
          <a:xfrm>
            <a:off x="3467160" y="3923280"/>
            <a:ext cx="399240" cy="933840"/>
          </a:xfrm>
          <a:prstGeom prst="rect">
            <a:avLst/>
          </a:prstGeom>
        </p:spPr>
      </p:pic>
      <p:pic>
        <p:nvPicPr>
          <p:cNvPr descr="" id="72" name="Picture 42"/>
          <p:cNvPicPr/>
          <p:nvPr/>
        </p:nvPicPr>
        <p:blipFill>
          <a:blip r:embed="rId16"/>
          <a:stretch>
            <a:fillRect/>
          </a:stretch>
        </p:blipFill>
        <p:spPr>
          <a:xfrm>
            <a:off x="3933720" y="3929040"/>
            <a:ext cx="1365480" cy="928080"/>
          </a:xfrm>
          <a:prstGeom prst="rect">
            <a:avLst/>
          </a:prstGeom>
        </p:spPr>
      </p:pic>
      <p:pic>
        <p:nvPicPr>
          <p:cNvPr descr="" id="73" name="Picture 43"/>
          <p:cNvPicPr/>
          <p:nvPr/>
        </p:nvPicPr>
        <p:blipFill>
          <a:blip r:embed="rId17"/>
          <a:stretch>
            <a:fillRect/>
          </a:stretch>
        </p:blipFill>
        <p:spPr>
          <a:xfrm>
            <a:off x="5334120" y="3929040"/>
            <a:ext cx="740880" cy="938880"/>
          </a:xfrm>
          <a:prstGeom prst="rect">
            <a:avLst/>
          </a:prstGeom>
        </p:spPr>
      </p:pic>
      <p:sp>
        <p:nvSpPr>
          <p:cNvPr id="74" name="CustomShape 24"/>
          <p:cNvSpPr/>
          <p:nvPr/>
        </p:nvSpPr>
        <p:spPr>
          <a:xfrm>
            <a:off x="2867040" y="3643200"/>
            <a:ext cx="3266280" cy="272880"/>
          </a:xfrm>
          <a:prstGeom prst="rect">
            <a:avLst/>
          </a:prstGeom>
        </p:spPr>
        <p:txBody>
          <a:bodyPr bIns="45000" lIns="90000" rIns="90000" tIns="45000"/>
          <a:p>
            <a:r>
              <a:rPr lang="en-US" sz="600"/>
              <a:t>A first approach: Define one or more helicoidal cutting planes around the z-axis</a:t>
            </a:r>
            <a:endParaRPr/>
          </a:p>
          <a:p>
            <a:pPr algn="ctr"/>
            <a:r>
              <a:rPr lang="en-US" sz="600"/>
              <a:t>and  use those to cut up a shape with proper rotational symmetry around this axis.</a:t>
            </a:r>
            <a:endParaRPr/>
          </a:p>
        </p:txBody>
      </p:sp>
      <p:sp>
        <p:nvSpPr>
          <p:cNvPr id="75" name="CustomShape 25"/>
          <p:cNvSpPr/>
          <p:nvPr/>
        </p:nvSpPr>
        <p:spPr>
          <a:xfrm>
            <a:off x="2867040" y="4929120"/>
            <a:ext cx="3266280" cy="272880"/>
          </a:xfrm>
          <a:prstGeom prst="rect">
            <a:avLst/>
          </a:prstGeom>
        </p:spPr>
        <p:txBody>
          <a:bodyPr bIns="45000" lIns="90000" rIns="90000" tIns="45000"/>
          <a:p>
            <a:r>
              <a:rPr lang="en-US" sz="600"/>
              <a:t>A second approach: Define the extrusion of a suitable cross section and its complement;</a:t>
            </a:r>
            <a:endParaRPr/>
          </a:p>
          <a:p>
            <a:pPr algn="ctr"/>
            <a:r>
              <a:rPr lang="en-US" sz="600"/>
              <a:t>Helically twist the whole configuration around the z-axis.</a:t>
            </a:r>
            <a:endParaRPr/>
          </a:p>
        </p:txBody>
      </p:sp>
      <p:sp>
        <p:nvSpPr>
          <p:cNvPr id="76" name="CustomShape 26"/>
          <p:cNvSpPr/>
          <p:nvPr/>
        </p:nvSpPr>
        <p:spPr>
          <a:xfrm>
            <a:off x="7667640" y="6500880"/>
            <a:ext cx="1799640" cy="118080"/>
          </a:xfrm>
          <a:prstGeom prst="rect">
            <a:avLst/>
          </a:prstGeom>
        </p:spPr>
        <p:txBody>
          <a:bodyPr bIns="13320" lIns="26640" rIns="26640" tIns="13320"/>
          <a:p>
            <a:pPr algn="ctr"/>
            <a:r>
              <a:rPr lang="en-US" sz="600">
                <a:solidFill>
                  <a:srgbClr val="000000"/>
                </a:solidFill>
                <a:latin typeface="Arial"/>
              </a:rPr>
              <a:t>Isohedral helicoidal tiles (Matthias Goerner)</a:t>
            </a:r>
            <a:endParaRPr/>
          </a:p>
        </p:txBody>
      </p:sp>
      <p:sp>
        <p:nvSpPr>
          <p:cNvPr id="77" name="CustomShape 27"/>
          <p:cNvSpPr/>
          <p:nvPr/>
        </p:nvSpPr>
        <p:spPr>
          <a:xfrm>
            <a:off x="6200640" y="4786200"/>
            <a:ext cx="3266280" cy="209520"/>
          </a:xfrm>
          <a:prstGeom prst="rect">
            <a:avLst/>
          </a:prstGeom>
        </p:spPr>
        <p:txBody>
          <a:bodyPr bIns="13320" lIns="26640" rIns="26640" tIns="13320"/>
          <a:p>
            <a:pPr algn="ctr"/>
            <a:r>
              <a:rPr lang="en-US" sz="600">
                <a:solidFill>
                  <a:srgbClr val="000000"/>
                </a:solidFill>
                <a:latin typeface="Arial"/>
              </a:rPr>
              <a:t>(a) One frame part as it comes out of the FDM machine;  (b) another part after removal of the support structure;  (c) the whole 4x4x4 burr puzzle assembled.</a:t>
            </a:r>
            <a:endParaRPr/>
          </a:p>
        </p:txBody>
      </p:sp>
      <p:sp>
        <p:nvSpPr>
          <p:cNvPr id="78" name="CustomShape 28"/>
          <p:cNvSpPr/>
          <p:nvPr/>
        </p:nvSpPr>
        <p:spPr>
          <a:xfrm>
            <a:off x="6200640" y="5143680"/>
            <a:ext cx="3266280" cy="148320"/>
          </a:xfrm>
          <a:prstGeom prst="rect">
            <a:avLst/>
          </a:prstGeom>
        </p:spPr>
        <p:txBody>
          <a:bodyPr bIns="13320" lIns="26640" rIns="26640" tIns="13320"/>
          <a:p>
            <a:r>
              <a:rPr b="1" lang="en-US" sz="800">
                <a:solidFill>
                  <a:srgbClr val="000000"/>
                </a:solidFill>
                <a:latin typeface="Arial"/>
              </a:rPr>
              <a:t>      </a:t>
            </a:r>
            <a:r>
              <a:rPr b="1" lang="en-US" sz="800">
                <a:solidFill>
                  <a:srgbClr val="000000"/>
                </a:solidFill>
                <a:latin typeface="Arial"/>
              </a:rPr>
              <a:t>Tolerances !                                Dissecting All of 3D Space</a:t>
            </a:r>
            <a:endParaRPr/>
          </a:p>
        </p:txBody>
      </p:sp>
      <p:pic>
        <p:nvPicPr>
          <p:cNvPr descr="" id="79" name="Picture 50"/>
          <p:cNvPicPr/>
          <p:nvPr/>
        </p:nvPicPr>
        <p:blipFill>
          <a:blip r:embed="rId18"/>
          <a:stretch>
            <a:fillRect/>
          </a:stretch>
        </p:blipFill>
        <p:spPr>
          <a:xfrm>
            <a:off x="7800840" y="5357880"/>
            <a:ext cx="1503000" cy="1122120"/>
          </a:xfrm>
          <a:prstGeom prst="rect">
            <a:avLst/>
          </a:prstGeom>
        </p:spPr>
      </p:pic>
      <p:sp>
        <p:nvSpPr>
          <p:cNvPr id="80" name="CustomShape 29"/>
          <p:cNvSpPr/>
          <p:nvPr/>
        </p:nvSpPr>
        <p:spPr>
          <a:xfrm>
            <a:off x="6200640" y="2214720"/>
            <a:ext cx="3266280" cy="118080"/>
          </a:xfrm>
          <a:prstGeom prst="rect">
            <a:avLst/>
          </a:prstGeom>
        </p:spPr>
        <p:txBody>
          <a:bodyPr bIns="13320" lIns="26640" rIns="26640" tIns="13320"/>
          <a:p>
            <a:pPr algn="ctr"/>
            <a:r>
              <a:rPr b="1" lang="en-US" sz="600">
                <a:solidFill>
                  <a:srgbClr val="000000"/>
                </a:solidFill>
                <a:latin typeface="Arial"/>
              </a:rPr>
              <a:t>Solution:  Use a grid / frame approach to outline each unit cube:</a:t>
            </a:r>
            <a:endParaRPr/>
          </a:p>
        </p:txBody>
      </p:sp>
      <p:pic>
        <p:nvPicPr>
          <p:cNvPr descr="" id="81" name="Picture 52"/>
          <p:cNvPicPr/>
          <p:nvPr/>
        </p:nvPicPr>
        <p:blipFill>
          <a:blip r:embed="rId19"/>
          <a:stretch>
            <a:fillRect/>
          </a:stretch>
        </p:blipFill>
        <p:spPr>
          <a:xfrm>
            <a:off x="2933640" y="5500800"/>
            <a:ext cx="999360" cy="860040"/>
          </a:xfrm>
          <a:prstGeom prst="rect">
            <a:avLst/>
          </a:prstGeom>
        </p:spPr>
      </p:pic>
      <p:pic>
        <p:nvPicPr>
          <p:cNvPr descr="" id="82" name="Picture 53"/>
          <p:cNvPicPr/>
          <p:nvPr/>
        </p:nvPicPr>
        <p:blipFill>
          <a:blip r:embed="rId20"/>
          <a:stretch>
            <a:fillRect/>
          </a:stretch>
        </p:blipFill>
        <p:spPr>
          <a:xfrm>
            <a:off x="3976200" y="5500800"/>
            <a:ext cx="1036440" cy="846720"/>
          </a:xfrm>
          <a:prstGeom prst="rect">
            <a:avLst/>
          </a:prstGeom>
        </p:spPr>
      </p:pic>
      <p:pic>
        <p:nvPicPr>
          <p:cNvPr descr="" id="83" name="Picture 54"/>
          <p:cNvPicPr/>
          <p:nvPr/>
        </p:nvPicPr>
        <p:blipFill>
          <a:blip r:embed="rId21"/>
          <a:stretch>
            <a:fillRect/>
          </a:stretch>
        </p:blipFill>
        <p:spPr>
          <a:xfrm>
            <a:off x="5067360" y="5500800"/>
            <a:ext cx="999360" cy="851400"/>
          </a:xfrm>
          <a:prstGeom prst="rect">
            <a:avLst/>
          </a:prstGeom>
        </p:spPr>
      </p:pic>
      <p:sp>
        <p:nvSpPr>
          <p:cNvPr id="84" name="CustomShape 30"/>
          <p:cNvSpPr/>
          <p:nvPr/>
        </p:nvSpPr>
        <p:spPr>
          <a:xfrm>
            <a:off x="2867040" y="6429240"/>
            <a:ext cx="3266280" cy="209520"/>
          </a:xfrm>
          <a:prstGeom prst="rect">
            <a:avLst/>
          </a:prstGeom>
        </p:spPr>
        <p:txBody>
          <a:bodyPr bIns="13320" lIns="26640" rIns="26640" tIns="13320"/>
          <a:p>
            <a:r>
              <a:rPr lang="en-US" sz="600">
                <a:solidFill>
                  <a:srgbClr val="000000"/>
                </a:solidFill>
                <a:latin typeface="Arial"/>
              </a:rPr>
              <a:t>In this ring of 5 tiles at least 3 tiles have to be moved simultaneously in different directions</a:t>
            </a:r>
            <a:endParaRPr/>
          </a:p>
          <a:p>
            <a:pPr algn="ctr"/>
            <a:r>
              <a:rPr lang="en-US" sz="600">
                <a:solidFill>
                  <a:srgbClr val="000000"/>
                </a:solidFill>
                <a:latin typeface="Arial"/>
              </a:rPr>
              <a:t>in order to take this puzzle apart.</a:t>
            </a:r>
            <a:endParaRPr/>
          </a:p>
        </p:txBody>
      </p:sp>
      <p:pic>
        <p:nvPicPr>
          <p:cNvPr descr="" id="85" name="Picture 56"/>
          <p:cNvPicPr/>
          <p:nvPr/>
        </p:nvPicPr>
        <p:blipFill>
          <a:blip r:embed="rId22"/>
          <a:stretch>
            <a:fillRect/>
          </a:stretch>
        </p:blipFill>
        <p:spPr>
          <a:xfrm>
            <a:off x="6334200" y="5357880"/>
            <a:ext cx="1068120" cy="1142280"/>
          </a:xfrm>
          <a:prstGeom prst="rect">
            <a:avLst/>
          </a:prstGeom>
        </p:spPr>
      </p:pic>
      <p:sp>
        <p:nvSpPr>
          <p:cNvPr id="86" name="CustomShape 31"/>
          <p:cNvSpPr/>
          <p:nvPr/>
        </p:nvSpPr>
        <p:spPr>
          <a:xfrm>
            <a:off x="6334200" y="6500880"/>
            <a:ext cx="1065960" cy="118080"/>
          </a:xfrm>
          <a:prstGeom prst="rect">
            <a:avLst/>
          </a:prstGeom>
        </p:spPr>
        <p:txBody>
          <a:bodyPr bIns="13320" lIns="26640" rIns="26640" tIns="13320"/>
          <a:p>
            <a:pPr algn="ctr"/>
            <a:r>
              <a:rPr lang="en-US" sz="600">
                <a:solidFill>
                  <a:srgbClr val="000000"/>
                </a:solidFill>
                <a:latin typeface="Arial"/>
              </a:rPr>
              <a:t>Too tight ??</a:t>
            </a:r>
            <a:endParaRPr/>
          </a:p>
        </p:txBody>
      </p:sp>
      <p:sp>
        <p:nvSpPr>
          <p:cNvPr id="87" name="CustomShape 32"/>
          <p:cNvSpPr/>
          <p:nvPr/>
        </p:nvSpPr>
        <p:spPr>
          <a:xfrm>
            <a:off x="133200" y="5357880"/>
            <a:ext cx="2666160" cy="272520"/>
          </a:xfrm>
          <a:prstGeom prst="rect">
            <a:avLst/>
          </a:prstGeom>
        </p:spPr>
        <p:txBody>
          <a:bodyPr bIns="45000" lIns="90000" rIns="90000" tIns="45000"/>
          <a:p>
            <a:pPr algn="ctr"/>
            <a:r>
              <a:rPr b="1" lang="en-US" sz="1200" u="sng">
                <a:solidFill>
                  <a:srgbClr val="ff0000"/>
                </a:solidFill>
                <a:latin typeface="Arial"/>
              </a:rPr>
              <a:t>Play</a:t>
            </a:r>
            <a:r>
              <a:rPr b="1" lang="en-US" sz="1200">
                <a:solidFill>
                  <a:srgbClr val="ff0000"/>
                </a:solidFill>
                <a:latin typeface="Arial"/>
              </a:rPr>
              <a:t> with the models !</a:t>
            </a:r>
            <a:endParaRPr/>
          </a:p>
        </p:txBody>
      </p:sp>
      <p:pic>
        <p:nvPicPr>
          <p:cNvPr descr="" id="88" name="Picture 60"/>
          <p:cNvPicPr/>
          <p:nvPr/>
        </p:nvPicPr>
        <p:blipFill>
          <a:blip r:embed="rId23"/>
          <a:stretch>
            <a:fillRect/>
          </a:stretch>
        </p:blipFill>
        <p:spPr>
          <a:xfrm>
            <a:off x="200160" y="5878080"/>
            <a:ext cx="823320" cy="642240"/>
          </a:xfrm>
          <a:prstGeom prst="rect">
            <a:avLst/>
          </a:prstGeom>
        </p:spPr>
      </p:pic>
      <p:pic>
        <p:nvPicPr>
          <p:cNvPr descr="" id="89" name="Picture 61"/>
          <p:cNvPicPr/>
          <p:nvPr/>
        </p:nvPicPr>
        <p:blipFill>
          <a:blip r:embed="rId24"/>
          <a:stretch>
            <a:fillRect/>
          </a:stretch>
        </p:blipFill>
        <p:spPr>
          <a:xfrm>
            <a:off x="1046520" y="5641560"/>
            <a:ext cx="666000" cy="920880"/>
          </a:xfrm>
          <a:prstGeom prst="rect">
            <a:avLst/>
          </a:prstGeom>
        </p:spPr>
      </p:pic>
      <p:pic>
        <p:nvPicPr>
          <p:cNvPr descr="" id="90" name="Picture 62"/>
          <p:cNvPicPr/>
          <p:nvPr/>
        </p:nvPicPr>
        <p:blipFill>
          <a:blip r:embed="rId25"/>
          <a:stretch>
            <a:fillRect/>
          </a:stretch>
        </p:blipFill>
        <p:spPr>
          <a:xfrm>
            <a:off x="1733400" y="5715000"/>
            <a:ext cx="511200" cy="785160"/>
          </a:xfrm>
          <a:prstGeom prst="rect">
            <a:avLst/>
          </a:prstGeom>
        </p:spPr>
      </p:pic>
      <p:pic>
        <p:nvPicPr>
          <p:cNvPr descr="" id="91" name="Picture 63"/>
          <p:cNvPicPr/>
          <p:nvPr/>
        </p:nvPicPr>
        <p:blipFill>
          <a:blip r:embed="rId26"/>
          <a:stretch>
            <a:fillRect/>
          </a:stretch>
        </p:blipFill>
        <p:spPr>
          <a:xfrm>
            <a:off x="2266920" y="5786280"/>
            <a:ext cx="502920" cy="681120"/>
          </a:xfrm>
          <a:prstGeom prst="rect">
            <a:avLst/>
          </a:prstGeom>
        </p:spPr>
      </p:pic>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2" name="CustomShape 1"/>
          <p:cNvSpPr/>
          <p:nvPr/>
        </p:nvSpPr>
        <p:spPr>
          <a:xfrm>
            <a:off x="2834640" y="171360"/>
            <a:ext cx="2823840" cy="3308760"/>
          </a:xfrm>
          <a:prstGeom prst="rect">
            <a:avLst/>
          </a:prstGeom>
          <a:solidFill>
            <a:srgbClr val="ffffcc"/>
          </a:solidFill>
          <a:ln>
            <a:solidFill>
              <a:srgbClr val="808080"/>
            </a:solidFill>
          </a:ln>
        </p:spPr>
      </p:sp>
      <p:sp>
        <p:nvSpPr>
          <p:cNvPr id="93" name="CustomShape 2"/>
          <p:cNvSpPr/>
          <p:nvPr/>
        </p:nvSpPr>
        <p:spPr>
          <a:xfrm>
            <a:off x="5761440" y="4651200"/>
            <a:ext cx="3679560" cy="2115360"/>
          </a:xfrm>
          <a:prstGeom prst="rect">
            <a:avLst/>
          </a:prstGeom>
          <a:solidFill>
            <a:srgbClr val="e9ffcc"/>
          </a:solidFill>
          <a:ln>
            <a:solidFill>
              <a:srgbClr val="808080"/>
            </a:solidFill>
          </a:ln>
        </p:spPr>
      </p:sp>
      <p:sp>
        <p:nvSpPr>
          <p:cNvPr id="94" name="CustomShape 3"/>
          <p:cNvSpPr/>
          <p:nvPr/>
        </p:nvSpPr>
        <p:spPr>
          <a:xfrm>
            <a:off x="137160" y="159840"/>
            <a:ext cx="2606040" cy="1499760"/>
          </a:xfrm>
          <a:prstGeom prst="rect">
            <a:avLst/>
          </a:prstGeom>
          <a:solidFill>
            <a:srgbClr val="ccccff"/>
          </a:solidFill>
          <a:ln>
            <a:solidFill>
              <a:srgbClr val="808080"/>
            </a:solidFill>
          </a:ln>
        </p:spPr>
      </p:sp>
      <p:sp>
        <p:nvSpPr>
          <p:cNvPr id="95" name="CustomShape 4"/>
          <p:cNvSpPr/>
          <p:nvPr/>
        </p:nvSpPr>
        <p:spPr>
          <a:xfrm>
            <a:off x="137160" y="1714320"/>
            <a:ext cx="2606040" cy="5010840"/>
          </a:xfrm>
          <a:prstGeom prst="rect">
            <a:avLst/>
          </a:prstGeom>
          <a:solidFill>
            <a:srgbClr val="cfe7e5"/>
          </a:solidFill>
          <a:ln>
            <a:solidFill>
              <a:srgbClr val="808080"/>
            </a:solidFill>
          </a:ln>
        </p:spPr>
      </p:sp>
      <p:sp>
        <p:nvSpPr>
          <p:cNvPr id="96" name="CustomShape 5"/>
          <p:cNvSpPr/>
          <p:nvPr/>
        </p:nvSpPr>
        <p:spPr>
          <a:xfrm>
            <a:off x="5770800" y="160200"/>
            <a:ext cx="3663360" cy="4434480"/>
          </a:xfrm>
          <a:prstGeom prst="rect">
            <a:avLst/>
          </a:prstGeom>
          <a:solidFill>
            <a:srgbClr val="e9ffcc"/>
          </a:solidFill>
          <a:ln>
            <a:solidFill>
              <a:srgbClr val="808080"/>
            </a:solidFill>
          </a:ln>
        </p:spPr>
      </p:sp>
      <p:sp>
        <p:nvSpPr>
          <p:cNvPr id="97" name="CustomShape 6"/>
          <p:cNvSpPr/>
          <p:nvPr/>
        </p:nvSpPr>
        <p:spPr>
          <a:xfrm>
            <a:off x="2834640" y="3544200"/>
            <a:ext cx="2823840" cy="3200040"/>
          </a:xfrm>
          <a:prstGeom prst="rect">
            <a:avLst/>
          </a:prstGeom>
          <a:solidFill>
            <a:srgbClr val="ffffcc"/>
          </a:solidFill>
          <a:ln>
            <a:solidFill>
              <a:srgbClr val="808080"/>
            </a:solidFill>
          </a:ln>
        </p:spPr>
      </p:sp>
      <p:sp>
        <p:nvSpPr>
          <p:cNvPr id="98" name="CustomShape 7"/>
          <p:cNvSpPr/>
          <p:nvPr/>
        </p:nvSpPr>
        <p:spPr>
          <a:xfrm>
            <a:off x="137160" y="205560"/>
            <a:ext cx="2583000" cy="574560"/>
          </a:xfrm>
          <a:prstGeom prst="rect">
            <a:avLst/>
          </a:prstGeom>
        </p:spPr>
        <p:txBody>
          <a:bodyPr bIns="45000" lIns="90000" rIns="90000" tIns="45000"/>
          <a:p>
            <a:pPr algn="ctr"/>
            <a:r>
              <a:rPr b="1" lang="en-US" sz="1700">
                <a:solidFill>
                  <a:srgbClr val="000080"/>
                </a:solidFill>
              </a:rPr>
              <a:t>Shape Optimization of Toroidal Sweeps</a:t>
            </a:r>
            <a:endParaRPr/>
          </a:p>
        </p:txBody>
      </p:sp>
      <p:sp>
        <p:nvSpPr>
          <p:cNvPr id="99" name="CustomShape 8"/>
          <p:cNvSpPr/>
          <p:nvPr/>
        </p:nvSpPr>
        <p:spPr>
          <a:xfrm>
            <a:off x="228960" y="891360"/>
            <a:ext cx="2422800" cy="660240"/>
          </a:xfrm>
          <a:prstGeom prst="rect">
            <a:avLst/>
          </a:prstGeom>
        </p:spPr>
        <p:txBody>
          <a:bodyPr bIns="45000" lIns="90000" rIns="90000" tIns="45000" wrap="none"/>
          <a:p>
            <a:pPr algn="ctr"/>
            <a:r>
              <a:rPr b="1" lang="en-US" sz="1400"/>
              <a:t>Avik Das</a:t>
            </a:r>
            <a:endParaRPr/>
          </a:p>
          <a:p>
            <a:pPr algn="ctr"/>
            <a:r>
              <a:rPr lang="en-US" sz="1400"/>
              <a:t>Advisor: Carlo H. Séquin</a:t>
            </a:r>
            <a:endParaRPr/>
          </a:p>
          <a:p>
            <a:pPr algn="ctr"/>
            <a:r>
              <a:rPr lang="en-US" sz="1200"/>
              <a:t>EECS</a:t>
            </a:r>
            <a:endParaRPr/>
          </a:p>
        </p:txBody>
      </p:sp>
      <p:sp>
        <p:nvSpPr>
          <p:cNvPr id="100" name="CustomShape 9"/>
          <p:cNvSpPr/>
          <p:nvPr/>
        </p:nvSpPr>
        <p:spPr>
          <a:xfrm>
            <a:off x="2834640" y="171000"/>
            <a:ext cx="2823840" cy="288360"/>
          </a:xfrm>
          <a:prstGeom prst="rect">
            <a:avLst/>
          </a:prstGeom>
        </p:spPr>
        <p:txBody>
          <a:bodyPr bIns="45000" lIns="90000" rIns="90000" tIns="45000"/>
          <a:p>
            <a:pPr algn="ctr"/>
            <a:r>
              <a:rPr b="1" lang="en-US" sz="1300">
                <a:solidFill>
                  <a:srgbClr val="99284c"/>
                </a:solidFill>
              </a:rPr>
              <a:t>Bending and Twisting</a:t>
            </a:r>
            <a:endParaRPr/>
          </a:p>
        </p:txBody>
      </p:sp>
      <p:sp>
        <p:nvSpPr>
          <p:cNvPr id="101" name="TextShape 10"/>
          <p:cNvSpPr txBox="1"/>
          <p:nvPr/>
        </p:nvSpPr>
        <p:spPr>
          <a:xfrm>
            <a:off x="2968200" y="486000"/>
            <a:ext cx="2583000" cy="347400"/>
          </a:xfrm>
          <a:prstGeom prst="rect">
            <a:avLst/>
          </a:prstGeom>
        </p:spPr>
        <p:txBody>
          <a:bodyPr bIns="45000" lIns="90000" rIns="90000" tIns="45000" wrap="none"/>
          <a:p>
            <a:r>
              <a:rPr lang="en-US" sz="600"/>
              <a:t>Sweeping out a curve in space causes start and end orientations to be mismatched. The amount of mismatch is the twist. Rotating curve by this amount gradually across the sweep matches up the endpoints.</a:t>
            </a:r>
            <a:endParaRPr/>
          </a:p>
        </p:txBody>
      </p:sp>
      <p:sp>
        <p:nvSpPr>
          <p:cNvPr id="102" name="TextShape 11"/>
          <p:cNvSpPr txBox="1"/>
          <p:nvPr/>
        </p:nvSpPr>
        <p:spPr>
          <a:xfrm>
            <a:off x="2994480" y="2394000"/>
            <a:ext cx="1257480" cy="261720"/>
          </a:xfrm>
          <a:prstGeom prst="rect">
            <a:avLst/>
          </a:prstGeom>
        </p:spPr>
        <p:txBody>
          <a:bodyPr bIns="45000" lIns="90000" rIns="90000" tIns="45000" wrap="none"/>
          <a:p>
            <a:r>
              <a:rPr lang="en-US" sz="600"/>
              <a:t>A planar figure-8 with no twist, but more bending than a circle</a:t>
            </a:r>
            <a:endParaRPr/>
          </a:p>
        </p:txBody>
      </p:sp>
      <p:sp>
        <p:nvSpPr>
          <p:cNvPr id="103" name="TextShape 12"/>
          <p:cNvSpPr txBox="1"/>
          <p:nvPr/>
        </p:nvSpPr>
        <p:spPr>
          <a:xfrm>
            <a:off x="4270680" y="2407680"/>
            <a:ext cx="1257480" cy="176040"/>
          </a:xfrm>
          <a:prstGeom prst="rect">
            <a:avLst/>
          </a:prstGeom>
        </p:spPr>
        <p:txBody>
          <a:bodyPr bIns="45000" lIns="90000" rIns="90000" tIns="45000" wrap="none"/>
          <a:p>
            <a:pPr algn="ctr"/>
            <a:r>
              <a:rPr lang="en-US" sz="600"/>
              <a:t>Unfolding the figure-8</a:t>
            </a:r>
            <a:endParaRPr/>
          </a:p>
        </p:txBody>
      </p:sp>
      <p:sp>
        <p:nvSpPr>
          <p:cNvPr id="104" name="TextShape 13"/>
          <p:cNvSpPr txBox="1"/>
          <p:nvPr/>
        </p:nvSpPr>
        <p:spPr>
          <a:xfrm>
            <a:off x="2987640" y="3018240"/>
            <a:ext cx="1169280" cy="347400"/>
          </a:xfrm>
          <a:prstGeom prst="rect">
            <a:avLst/>
          </a:prstGeom>
        </p:spPr>
        <p:txBody>
          <a:bodyPr bIns="45000" lIns="90000" rIns="90000" tIns="45000" wrap="none"/>
          <a:p>
            <a:pPr algn="r"/>
            <a:r>
              <a:rPr lang="en-US" sz="600"/>
              <a:t>Fully unfolded into a circle with 360° of accumulated twist from the unfolding</a:t>
            </a:r>
            <a:endParaRPr/>
          </a:p>
        </p:txBody>
      </p:sp>
      <p:pic>
        <p:nvPicPr>
          <p:cNvPr descr="" id="105" name=""/>
          <p:cNvPicPr/>
          <p:nvPr/>
        </p:nvPicPr>
        <p:blipFill>
          <a:blip r:embed="rId1"/>
          <a:stretch>
            <a:fillRect/>
          </a:stretch>
        </p:blipFill>
        <p:spPr>
          <a:xfrm>
            <a:off x="2994480" y="833040"/>
            <a:ext cx="1234440" cy="768240"/>
          </a:xfrm>
          <a:prstGeom prst="rect">
            <a:avLst/>
          </a:prstGeom>
        </p:spPr>
      </p:pic>
      <p:pic>
        <p:nvPicPr>
          <p:cNvPr descr="" id="106" name=""/>
          <p:cNvPicPr/>
          <p:nvPr/>
        </p:nvPicPr>
        <p:blipFill>
          <a:blip r:embed="rId2"/>
          <a:stretch>
            <a:fillRect/>
          </a:stretch>
        </p:blipFill>
        <p:spPr>
          <a:xfrm>
            <a:off x="4294080" y="833040"/>
            <a:ext cx="1234440" cy="768240"/>
          </a:xfrm>
          <a:prstGeom prst="rect">
            <a:avLst/>
          </a:prstGeom>
        </p:spPr>
      </p:pic>
      <p:pic>
        <p:nvPicPr>
          <p:cNvPr descr="" id="107" name=""/>
          <p:cNvPicPr/>
          <p:nvPr/>
        </p:nvPicPr>
        <p:blipFill>
          <a:blip r:embed="rId3"/>
          <a:stretch>
            <a:fillRect/>
          </a:stretch>
        </p:blipFill>
        <p:spPr>
          <a:xfrm>
            <a:off x="2991240" y="1791720"/>
            <a:ext cx="1234440" cy="612720"/>
          </a:xfrm>
          <a:prstGeom prst="rect">
            <a:avLst/>
          </a:prstGeom>
        </p:spPr>
      </p:pic>
      <p:pic>
        <p:nvPicPr>
          <p:cNvPr descr="" id="108" name=""/>
          <p:cNvPicPr/>
          <p:nvPr/>
        </p:nvPicPr>
        <p:blipFill>
          <a:blip r:embed="rId4"/>
          <a:stretch>
            <a:fillRect/>
          </a:stretch>
        </p:blipFill>
        <p:spPr>
          <a:xfrm>
            <a:off x="4293720" y="1787040"/>
            <a:ext cx="1234440" cy="612720"/>
          </a:xfrm>
          <a:prstGeom prst="rect">
            <a:avLst/>
          </a:prstGeom>
        </p:spPr>
      </p:pic>
      <p:pic>
        <p:nvPicPr>
          <p:cNvPr descr="" id="109" name=""/>
          <p:cNvPicPr/>
          <p:nvPr/>
        </p:nvPicPr>
        <p:blipFill>
          <a:blip r:embed="rId5"/>
          <a:stretch>
            <a:fillRect/>
          </a:stretch>
        </p:blipFill>
        <p:spPr>
          <a:xfrm>
            <a:off x="4143240" y="2738160"/>
            <a:ext cx="1234440" cy="612720"/>
          </a:xfrm>
          <a:prstGeom prst="rect">
            <a:avLst/>
          </a:prstGeom>
        </p:spPr>
      </p:pic>
      <p:sp>
        <p:nvSpPr>
          <p:cNvPr id="110" name="TextShape 14"/>
          <p:cNvSpPr txBox="1"/>
          <p:nvPr/>
        </p:nvSpPr>
        <p:spPr>
          <a:xfrm>
            <a:off x="2834640" y="3563280"/>
            <a:ext cx="2787840" cy="983160"/>
          </a:xfrm>
          <a:prstGeom prst="rect">
            <a:avLst/>
          </a:prstGeom>
        </p:spPr>
        <p:txBody>
          <a:bodyPr bIns="45000" lIns="90000" rIns="90000" tIns="45000" wrap="none"/>
          <a:p>
            <a:pPr algn="ctr"/>
            <a:r>
              <a:rPr b="1" lang="en-US" sz="1300">
                <a:solidFill>
                  <a:srgbClr val="99284c"/>
                </a:solidFill>
              </a:rPr>
              <a:t>Gradient Descent</a:t>
            </a:r>
            <a:endParaRPr/>
          </a:p>
          <a:p>
            <a:endParaRPr/>
          </a:p>
          <a:p>
            <a:pPr>
              <a:buSzPct val="45000"/>
              <a:buFont typeface="StarSymbol"/>
              <a:buChar char=""/>
            </a:pPr>
            <a:r>
              <a:rPr lang="en-US" sz="700"/>
              <a:t>Surfaces represented as polylines with circular cross-sections</a:t>
            </a:r>
            <a:endParaRPr/>
          </a:p>
          <a:p>
            <a:pPr>
              <a:buSzPct val="45000"/>
              <a:buFont typeface="StarSymbol"/>
              <a:buChar char=""/>
            </a:pPr>
            <a:r>
              <a:rPr lang="en-US" sz="700"/>
              <a:t>Optimization via Gradient Descent</a:t>
            </a:r>
            <a:endParaRPr/>
          </a:p>
          <a:p>
            <a:pPr lvl="1">
              <a:buSzPct val="45000"/>
              <a:buFont typeface="StarSymbol"/>
              <a:buChar char=""/>
            </a:pPr>
            <a:r>
              <a:rPr lang="en-US" sz="700"/>
              <a:t>Vary the coordinates of each control point (parameters), revert change  if energy does not decrease</a:t>
            </a:r>
            <a:endParaRPr/>
          </a:p>
          <a:p>
            <a:pPr lvl="1">
              <a:buSzPct val="45000"/>
              <a:buFont typeface="StarSymbol"/>
              <a:buChar char=""/>
            </a:pPr>
            <a:r>
              <a:rPr lang="en-US" sz="700"/>
              <a:t>Iterate, then stop when no decrease possible</a:t>
            </a:r>
            <a:endParaRPr/>
          </a:p>
          <a:p>
            <a:pPr lvl="1">
              <a:buSzPct val="45000"/>
              <a:buFont typeface="StarSymbol"/>
              <a:buChar char=""/>
            </a:pPr>
            <a:r>
              <a:rPr lang="en-US" sz="700"/>
              <a:t>Susceptible to local </a:t>
            </a:r>
            <a:r>
              <a:rPr lang="en-US" sz="700"/>
              <a:t>minima</a:t>
            </a:r>
            <a:r>
              <a:rPr lang="en-US" sz="700"/>
              <a:t> in energy functional</a:t>
            </a:r>
            <a:endParaRPr/>
          </a:p>
        </p:txBody>
      </p:sp>
      <p:sp>
        <p:nvSpPr>
          <p:cNvPr id="111" name="TextShape 15"/>
          <p:cNvSpPr txBox="1"/>
          <p:nvPr/>
        </p:nvSpPr>
        <p:spPr>
          <a:xfrm>
            <a:off x="5761440" y="4679280"/>
            <a:ext cx="3611160" cy="744480"/>
          </a:xfrm>
          <a:prstGeom prst="rect">
            <a:avLst/>
          </a:prstGeom>
        </p:spPr>
        <p:txBody>
          <a:bodyPr bIns="45000" lIns="90000" rIns="90000" tIns="45000" wrap="none"/>
          <a:p>
            <a:pPr algn="ctr"/>
            <a:r>
              <a:rPr b="1" lang="en-US" sz="1300">
                <a:solidFill>
                  <a:srgbClr val="314004"/>
                </a:solidFill>
              </a:rPr>
              <a:t>Future Work</a:t>
            </a:r>
            <a:endParaRPr/>
          </a:p>
          <a:p>
            <a:endParaRPr/>
          </a:p>
          <a:p>
            <a:pPr>
              <a:buSzPct val="45000"/>
              <a:buFont typeface="StarSymbol"/>
              <a:buChar char=""/>
            </a:pPr>
            <a:r>
              <a:rPr lang="en-US" sz="800"/>
              <a:t>Fully gridded parameterization of surface</a:t>
            </a:r>
            <a:endParaRPr/>
          </a:p>
          <a:p>
            <a:pPr lvl="1">
              <a:buSzPct val="45000"/>
              <a:buFont typeface="StarSymbol"/>
              <a:buChar char=""/>
            </a:pPr>
            <a:r>
              <a:rPr lang="en-US" sz="800"/>
              <a:t>Requires many control points, so many parameters over which to optimize</a:t>
            </a:r>
            <a:r>
              <a:rPr lang="en-US" sz="1000"/>
              <a:t> </a:t>
            </a:r>
            <a:endParaRPr/>
          </a:p>
        </p:txBody>
      </p:sp>
      <p:pic>
        <p:nvPicPr>
          <p:cNvPr descr="" id="112" name=""/>
          <p:cNvPicPr/>
          <p:nvPr/>
        </p:nvPicPr>
        <p:blipFill>
          <a:blip r:embed="rId6"/>
          <a:stretch>
            <a:fillRect/>
          </a:stretch>
        </p:blipFill>
        <p:spPr>
          <a:xfrm>
            <a:off x="769320" y="3989160"/>
            <a:ext cx="1463040" cy="1060560"/>
          </a:xfrm>
          <a:prstGeom prst="rect">
            <a:avLst/>
          </a:prstGeom>
        </p:spPr>
      </p:pic>
      <p:sp>
        <p:nvSpPr>
          <p:cNvPr id="113" name="TextShape 16"/>
          <p:cNvSpPr txBox="1"/>
          <p:nvPr/>
        </p:nvSpPr>
        <p:spPr>
          <a:xfrm>
            <a:off x="1089360" y="4034880"/>
            <a:ext cx="914400" cy="176040"/>
          </a:xfrm>
          <a:prstGeom prst="rect">
            <a:avLst/>
          </a:prstGeom>
        </p:spPr>
        <p:txBody>
          <a:bodyPr bIns="45000" lIns="90000" rIns="90000" tIns="45000" wrap="none"/>
          <a:p>
            <a:pPr algn="ctr"/>
            <a:r>
              <a:rPr b="1" lang="en-US" sz="600"/>
              <a:t>Klein-bottle mouths</a:t>
            </a:r>
            <a:endParaRPr/>
          </a:p>
        </p:txBody>
      </p:sp>
      <p:sp>
        <p:nvSpPr>
          <p:cNvPr id="114" name="Line 17"/>
          <p:cNvSpPr/>
          <p:nvPr/>
        </p:nvSpPr>
        <p:spPr>
          <a:xfrm>
            <a:off x="1203840" y="4172040"/>
            <a:ext cx="45720" cy="274320"/>
          </a:xfrm>
          <a:prstGeom prst="line">
            <a:avLst/>
          </a:prstGeom>
          <a:ln w="9000">
            <a:solidFill>
              <a:srgbClr val="000000"/>
            </a:solidFill>
            <a:round/>
            <a:tailEnd len="med" type="triangle" w="med"/>
          </a:ln>
        </p:spPr>
      </p:sp>
      <p:sp>
        <p:nvSpPr>
          <p:cNvPr id="115" name="Line 18"/>
          <p:cNvSpPr/>
          <p:nvPr/>
        </p:nvSpPr>
        <p:spPr>
          <a:xfrm>
            <a:off x="1912320" y="4172040"/>
            <a:ext cx="0" cy="502920"/>
          </a:xfrm>
          <a:prstGeom prst="line">
            <a:avLst/>
          </a:prstGeom>
          <a:ln w="9000">
            <a:solidFill>
              <a:srgbClr val="000000"/>
            </a:solidFill>
            <a:round/>
            <a:tailEnd len="med" type="triangle" w="med"/>
          </a:ln>
        </p:spPr>
      </p:sp>
      <p:sp>
        <p:nvSpPr>
          <p:cNvPr id="116" name="TextShape 19"/>
          <p:cNvSpPr txBox="1"/>
          <p:nvPr/>
        </p:nvSpPr>
        <p:spPr>
          <a:xfrm>
            <a:off x="695520" y="5072040"/>
            <a:ext cx="1600200" cy="288360"/>
          </a:xfrm>
          <a:prstGeom prst="rect">
            <a:avLst/>
          </a:prstGeom>
        </p:spPr>
        <p:txBody>
          <a:bodyPr bIns="45000" lIns="90000" rIns="90000" tIns="45000" wrap="none"/>
          <a:p>
            <a:r>
              <a:rPr lang="en-US" sz="700"/>
              <a:t>Torus eversion, rendered by Chéritat</a:t>
            </a:r>
            <a:endParaRPr/>
          </a:p>
        </p:txBody>
      </p:sp>
      <p:sp>
        <p:nvSpPr>
          <p:cNvPr id="117" name="CustomShape 20"/>
          <p:cNvSpPr/>
          <p:nvPr/>
        </p:nvSpPr>
        <p:spPr>
          <a:xfrm>
            <a:off x="180000" y="3215520"/>
            <a:ext cx="2563200" cy="739800"/>
          </a:xfrm>
          <a:prstGeom prst="rect">
            <a:avLst/>
          </a:prstGeom>
        </p:spPr>
        <p:txBody>
          <a:bodyPr bIns="45000" lIns="90000" rIns="90000" tIns="45000"/>
          <a:p>
            <a:pPr algn="ctr"/>
            <a:r>
              <a:rPr b="1" lang="en-US" sz="1300">
                <a:solidFill>
                  <a:srgbClr val="000080"/>
                </a:solidFill>
              </a:rPr>
              <a:t>Torus Eversion</a:t>
            </a:r>
            <a:endParaRPr/>
          </a:p>
          <a:p>
            <a:pPr algn="ctr"/>
            <a:endParaRPr/>
          </a:p>
          <a:p>
            <a:pPr>
              <a:buSzPct val="45000"/>
              <a:buFont typeface="StarSymbol"/>
              <a:buChar char=""/>
            </a:pPr>
            <a:r>
              <a:rPr lang="en-US" sz="800"/>
              <a:t>Turn an torus inside-out by deforming it into two Klein-bottle mouths attached to each other</a:t>
            </a:r>
            <a:endParaRPr/>
          </a:p>
          <a:p>
            <a:pPr>
              <a:buSzPct val="45000"/>
              <a:buFont typeface="StarSymbol"/>
              <a:buChar char=""/>
            </a:pPr>
            <a:r>
              <a:rPr lang="en-US" sz="800"/>
              <a:t>Proceed from halfway point by minimizing energy</a:t>
            </a:r>
            <a:endParaRPr/>
          </a:p>
        </p:txBody>
      </p:sp>
      <p:pic>
        <p:nvPicPr>
          <p:cNvPr descr="" id="118" name=""/>
          <p:cNvPicPr/>
          <p:nvPr/>
        </p:nvPicPr>
        <p:blipFill>
          <a:blip r:embed="rId7"/>
          <a:stretch>
            <a:fillRect/>
          </a:stretch>
        </p:blipFill>
        <p:spPr>
          <a:xfrm>
            <a:off x="695520" y="5314680"/>
            <a:ext cx="1600560" cy="1060200"/>
          </a:xfrm>
          <a:prstGeom prst="rect">
            <a:avLst/>
          </a:prstGeom>
        </p:spPr>
      </p:pic>
      <p:sp>
        <p:nvSpPr>
          <p:cNvPr id="119" name="TextShape 21"/>
          <p:cNvSpPr txBox="1"/>
          <p:nvPr/>
        </p:nvSpPr>
        <p:spPr>
          <a:xfrm>
            <a:off x="137160" y="6400440"/>
            <a:ext cx="2606040" cy="288360"/>
          </a:xfrm>
          <a:prstGeom prst="rect">
            <a:avLst/>
          </a:prstGeom>
        </p:spPr>
        <p:txBody>
          <a:bodyPr bIns="45000" lIns="90000" rIns="90000" tIns="45000" wrap="none"/>
          <a:p>
            <a:pPr algn="ctr"/>
            <a:r>
              <a:rPr lang="en-US" sz="700"/>
              <a:t>Visualizing the Klein-bottle mouths. A possible halfway point in the eversion process.</a:t>
            </a:r>
            <a:endParaRPr/>
          </a:p>
        </p:txBody>
      </p:sp>
      <p:pic>
        <p:nvPicPr>
          <p:cNvPr descr="" id="120" name=""/>
          <p:cNvPicPr/>
          <p:nvPr/>
        </p:nvPicPr>
        <p:blipFill>
          <a:blip r:embed="rId8"/>
          <a:stretch>
            <a:fillRect/>
          </a:stretch>
        </p:blipFill>
        <p:spPr>
          <a:xfrm>
            <a:off x="5965200" y="825840"/>
            <a:ext cx="914400" cy="914400"/>
          </a:xfrm>
          <a:prstGeom prst="rect">
            <a:avLst/>
          </a:prstGeom>
        </p:spPr>
      </p:pic>
      <p:sp>
        <p:nvSpPr>
          <p:cNvPr id="121" name="TextShape 22"/>
          <p:cNvSpPr txBox="1"/>
          <p:nvPr/>
        </p:nvSpPr>
        <p:spPr>
          <a:xfrm>
            <a:off x="5919840" y="446400"/>
            <a:ext cx="3383280" cy="347400"/>
          </a:xfrm>
          <a:prstGeom prst="rect">
            <a:avLst/>
          </a:prstGeom>
        </p:spPr>
        <p:txBody>
          <a:bodyPr bIns="45000" lIns="90000" rIns="90000" tIns="45000" wrap="none"/>
          <a:p>
            <a:r>
              <a:rPr b="1" lang="en-US" sz="600"/>
              <a:t>A halfway point:</a:t>
            </a:r>
            <a:r>
              <a:rPr lang="en-US" sz="600"/>
              <a:t> </a:t>
            </a:r>
            <a:r>
              <a:rPr lang="en-US" sz="600"/>
              <a:t>First approach. Model two arms as separate, non-closed space curves, connected by end caps (not shown). Minimize  bending and twist of each arm separately. Both arms incur 180° twist for a total of 360° twist across both arms.</a:t>
            </a:r>
            <a:endParaRPr/>
          </a:p>
        </p:txBody>
      </p:sp>
      <p:pic>
        <p:nvPicPr>
          <p:cNvPr descr="" id="122" name=""/>
          <p:cNvPicPr/>
          <p:nvPr/>
        </p:nvPicPr>
        <p:blipFill>
          <a:blip r:embed="rId9"/>
          <a:stretch>
            <a:fillRect/>
          </a:stretch>
        </p:blipFill>
        <p:spPr>
          <a:xfrm>
            <a:off x="8000640" y="819000"/>
            <a:ext cx="612720" cy="914400"/>
          </a:xfrm>
          <a:prstGeom prst="rect">
            <a:avLst/>
          </a:prstGeom>
        </p:spPr>
      </p:pic>
      <p:sp>
        <p:nvSpPr>
          <p:cNvPr id="123" name="TextShape 23"/>
          <p:cNvSpPr txBox="1"/>
          <p:nvPr/>
        </p:nvSpPr>
        <p:spPr>
          <a:xfrm>
            <a:off x="8701920" y="779040"/>
            <a:ext cx="624960" cy="1028520"/>
          </a:xfrm>
          <a:prstGeom prst="rect">
            <a:avLst/>
          </a:prstGeom>
        </p:spPr>
        <p:txBody>
          <a:bodyPr bIns="45000" lIns="90000" rIns="90000" tIns="45000" wrap="none"/>
          <a:p>
            <a:r>
              <a:rPr lang="en-US" sz="600"/>
              <a:t>The stripe on the right arm is shown here. If an ant were to walk on the stripe, it would end up rotating 180°.</a:t>
            </a:r>
            <a:endParaRPr/>
          </a:p>
        </p:txBody>
      </p:sp>
      <p:pic>
        <p:nvPicPr>
          <p:cNvPr descr="" id="124" name=""/>
          <p:cNvPicPr/>
          <p:nvPr/>
        </p:nvPicPr>
        <p:blipFill>
          <a:blip r:embed="rId10"/>
          <a:stretch>
            <a:fillRect/>
          </a:stretch>
        </p:blipFill>
        <p:spPr>
          <a:xfrm>
            <a:off x="6998760" y="829080"/>
            <a:ext cx="914400" cy="914400"/>
          </a:xfrm>
          <a:prstGeom prst="rect">
            <a:avLst/>
          </a:prstGeom>
        </p:spPr>
      </p:pic>
      <p:sp>
        <p:nvSpPr>
          <p:cNvPr id="125" name="TextShape 24"/>
          <p:cNvSpPr txBox="1"/>
          <p:nvPr/>
        </p:nvSpPr>
        <p:spPr>
          <a:xfrm>
            <a:off x="5893200" y="1824840"/>
            <a:ext cx="3383280" cy="347400"/>
          </a:xfrm>
          <a:prstGeom prst="rect">
            <a:avLst/>
          </a:prstGeom>
        </p:spPr>
        <p:txBody>
          <a:bodyPr bIns="45000" lIns="90000" rIns="90000" tIns="45000" wrap="none"/>
          <a:p>
            <a:r>
              <a:rPr b="1" lang="en-US" sz="600"/>
              <a:t>Straightening out one arm:</a:t>
            </a:r>
            <a:r>
              <a:rPr lang="en-US" sz="600"/>
              <a:t> By allowing the green arm to straighten and the end caps to come closer together, the red arm is forced to incur all 360° of twist. The twist is then removed by folding the red arm until it is untwisted.</a:t>
            </a:r>
            <a:endParaRPr/>
          </a:p>
        </p:txBody>
      </p:sp>
      <p:pic>
        <p:nvPicPr>
          <p:cNvPr descr="" id="126" name=""/>
          <p:cNvPicPr/>
          <p:nvPr/>
        </p:nvPicPr>
        <p:blipFill>
          <a:blip r:embed="rId11"/>
          <a:stretch>
            <a:fillRect/>
          </a:stretch>
        </p:blipFill>
        <p:spPr>
          <a:xfrm>
            <a:off x="5831280" y="2178000"/>
            <a:ext cx="914400" cy="914400"/>
          </a:xfrm>
          <a:prstGeom prst="rect">
            <a:avLst/>
          </a:prstGeom>
        </p:spPr>
      </p:pic>
      <p:pic>
        <p:nvPicPr>
          <p:cNvPr descr="" id="127" name=""/>
          <p:cNvPicPr/>
          <p:nvPr/>
        </p:nvPicPr>
        <p:blipFill>
          <a:blip r:embed="rId12"/>
          <a:stretch>
            <a:fillRect/>
          </a:stretch>
        </p:blipFill>
        <p:spPr>
          <a:xfrm>
            <a:off x="7631280" y="2178000"/>
            <a:ext cx="914400" cy="914400"/>
          </a:xfrm>
          <a:prstGeom prst="rect">
            <a:avLst/>
          </a:prstGeom>
        </p:spPr>
      </p:pic>
      <p:pic>
        <p:nvPicPr>
          <p:cNvPr descr="" id="128" name=""/>
          <p:cNvPicPr/>
          <p:nvPr/>
        </p:nvPicPr>
        <p:blipFill>
          <a:blip r:embed="rId13"/>
          <a:stretch>
            <a:fillRect/>
          </a:stretch>
        </p:blipFill>
        <p:spPr>
          <a:xfrm>
            <a:off x="8459280" y="2178000"/>
            <a:ext cx="914400" cy="914400"/>
          </a:xfrm>
          <a:prstGeom prst="rect">
            <a:avLst/>
          </a:prstGeom>
        </p:spPr>
      </p:pic>
      <p:pic>
        <p:nvPicPr>
          <p:cNvPr descr="" id="129" name=""/>
          <p:cNvPicPr/>
          <p:nvPr/>
        </p:nvPicPr>
        <p:blipFill>
          <a:blip r:embed="rId14"/>
          <a:stretch>
            <a:fillRect/>
          </a:stretch>
        </p:blipFill>
        <p:spPr>
          <a:xfrm>
            <a:off x="6739200" y="2182320"/>
            <a:ext cx="914400" cy="914400"/>
          </a:xfrm>
          <a:prstGeom prst="rect">
            <a:avLst/>
          </a:prstGeom>
        </p:spPr>
      </p:pic>
      <p:sp>
        <p:nvSpPr>
          <p:cNvPr id="130" name="TextShape 25"/>
          <p:cNvSpPr txBox="1"/>
          <p:nvPr/>
        </p:nvSpPr>
        <p:spPr>
          <a:xfrm>
            <a:off x="5812200" y="4275360"/>
            <a:ext cx="3520440" cy="307440"/>
          </a:xfrm>
          <a:prstGeom prst="rect">
            <a:avLst/>
          </a:prstGeom>
        </p:spPr>
        <p:txBody>
          <a:bodyPr bIns="45000" lIns="90000" rIns="90000" tIns="45000" wrap="none"/>
          <a:p>
            <a:r>
              <a:rPr b="1" lang="en-US" sz="600"/>
              <a:t>Collapsing the straight arm:</a:t>
            </a:r>
            <a:r>
              <a:rPr lang="en-US" sz="600"/>
              <a:t> Finally, the green arm is shortened until it completely collapses and only the inverted torus remains.</a:t>
            </a:r>
            <a:endParaRPr/>
          </a:p>
        </p:txBody>
      </p:sp>
      <p:pic>
        <p:nvPicPr>
          <p:cNvPr descr="" id="131" name=""/>
          <p:cNvPicPr/>
          <p:nvPr/>
        </p:nvPicPr>
        <p:blipFill>
          <a:blip r:embed="rId15"/>
          <a:stretch>
            <a:fillRect/>
          </a:stretch>
        </p:blipFill>
        <p:spPr>
          <a:xfrm>
            <a:off x="7039800" y="3175560"/>
            <a:ext cx="1097280" cy="1097280"/>
          </a:xfrm>
          <a:prstGeom prst="rect">
            <a:avLst/>
          </a:prstGeom>
        </p:spPr>
      </p:pic>
      <p:pic>
        <p:nvPicPr>
          <p:cNvPr descr="" id="132" name=""/>
          <p:cNvPicPr/>
          <p:nvPr/>
        </p:nvPicPr>
        <p:blipFill>
          <a:blip r:embed="rId16"/>
          <a:stretch>
            <a:fillRect/>
          </a:stretch>
        </p:blipFill>
        <p:spPr>
          <a:xfrm>
            <a:off x="5851080" y="3175920"/>
            <a:ext cx="1097280" cy="1097280"/>
          </a:xfrm>
          <a:prstGeom prst="rect">
            <a:avLst/>
          </a:prstGeom>
        </p:spPr>
      </p:pic>
      <p:pic>
        <p:nvPicPr>
          <p:cNvPr descr="" id="133" name=""/>
          <p:cNvPicPr/>
          <p:nvPr/>
        </p:nvPicPr>
        <p:blipFill>
          <a:blip r:embed="rId17"/>
          <a:stretch>
            <a:fillRect/>
          </a:stretch>
        </p:blipFill>
        <p:spPr>
          <a:xfrm>
            <a:off x="8235360" y="3175560"/>
            <a:ext cx="1097280" cy="1097280"/>
          </a:xfrm>
          <a:prstGeom prst="rect">
            <a:avLst/>
          </a:prstGeom>
        </p:spPr>
      </p:pic>
      <p:pic>
        <p:nvPicPr>
          <p:cNvPr descr="" id="134" name=""/>
          <p:cNvPicPr/>
          <p:nvPr/>
        </p:nvPicPr>
        <p:blipFill>
          <a:blip r:embed="rId18"/>
          <a:stretch>
            <a:fillRect/>
          </a:stretch>
        </p:blipFill>
        <p:spPr>
          <a:xfrm>
            <a:off x="3012480" y="4845600"/>
            <a:ext cx="685440" cy="685440"/>
          </a:xfrm>
          <a:prstGeom prst="rect">
            <a:avLst/>
          </a:prstGeom>
        </p:spPr>
      </p:pic>
      <p:pic>
        <p:nvPicPr>
          <p:cNvPr descr="" id="135" name=""/>
          <p:cNvPicPr/>
          <p:nvPr/>
        </p:nvPicPr>
        <p:blipFill>
          <a:blip r:embed="rId19"/>
          <a:stretch>
            <a:fillRect/>
          </a:stretch>
        </p:blipFill>
        <p:spPr>
          <a:xfrm>
            <a:off x="3687840" y="4887000"/>
            <a:ext cx="566640" cy="603000"/>
          </a:xfrm>
          <a:prstGeom prst="rect">
            <a:avLst/>
          </a:prstGeom>
        </p:spPr>
      </p:pic>
      <p:pic>
        <p:nvPicPr>
          <p:cNvPr descr="" id="136" name=""/>
          <p:cNvPicPr/>
          <p:nvPr/>
        </p:nvPicPr>
        <p:blipFill>
          <a:blip r:embed="rId20"/>
          <a:stretch>
            <a:fillRect/>
          </a:stretch>
        </p:blipFill>
        <p:spPr>
          <a:xfrm>
            <a:off x="4197240" y="4831200"/>
            <a:ext cx="685440" cy="731160"/>
          </a:xfrm>
          <a:prstGeom prst="rect">
            <a:avLst/>
          </a:prstGeom>
        </p:spPr>
      </p:pic>
      <p:pic>
        <p:nvPicPr>
          <p:cNvPr descr="" id="137" name=""/>
          <p:cNvPicPr/>
          <p:nvPr/>
        </p:nvPicPr>
        <p:blipFill>
          <a:blip r:embed="rId21"/>
          <a:stretch>
            <a:fillRect/>
          </a:stretch>
        </p:blipFill>
        <p:spPr>
          <a:xfrm>
            <a:off x="4854240" y="4875120"/>
            <a:ext cx="633240" cy="677520"/>
          </a:xfrm>
          <a:prstGeom prst="rect">
            <a:avLst/>
          </a:prstGeom>
        </p:spPr>
      </p:pic>
      <p:sp>
        <p:nvSpPr>
          <p:cNvPr id="138" name="TextShape 26"/>
          <p:cNvSpPr txBox="1"/>
          <p:nvPr/>
        </p:nvSpPr>
        <p:spPr>
          <a:xfrm>
            <a:off x="2834640" y="5615280"/>
            <a:ext cx="2744640" cy="1082160"/>
          </a:xfrm>
          <a:prstGeom prst="rect">
            <a:avLst/>
          </a:prstGeom>
        </p:spPr>
        <p:txBody>
          <a:bodyPr bIns="45000" lIns="90000" rIns="90000" tIns="45000" wrap="none"/>
          <a:p>
            <a:pPr algn="ctr"/>
            <a:r>
              <a:rPr b="1" lang="en-US" sz="1300">
                <a:solidFill>
                  <a:srgbClr val="99284c"/>
                </a:solidFill>
              </a:rPr>
              <a:t>Energy Functionals</a:t>
            </a:r>
            <a:endParaRPr/>
          </a:p>
          <a:p>
            <a:endParaRPr/>
          </a:p>
          <a:p>
            <a:pPr>
              <a:buSzPct val="45000"/>
              <a:buFont typeface="StarSymbol"/>
              <a:buChar char=""/>
            </a:pPr>
            <a:r>
              <a:rPr b="1" lang="en-US" sz="700"/>
              <a:t>Bending:</a:t>
            </a:r>
            <a:r>
              <a:rPr lang="en-US" sz="700"/>
              <a:t> Compute angle between two struts and take deviation from collinearity</a:t>
            </a:r>
            <a:endParaRPr/>
          </a:p>
          <a:p>
            <a:pPr>
              <a:buSzPct val="45000"/>
              <a:buFont typeface="StarSymbol"/>
              <a:buChar char=""/>
            </a:pPr>
            <a:r>
              <a:rPr b="1" lang="en-US" sz="700"/>
              <a:t>Twisting:</a:t>
            </a:r>
            <a:r>
              <a:rPr lang="en-US" sz="700"/>
              <a:t> Using rotation minimizing frames,</a:t>
            </a:r>
            <a:endParaRPr/>
          </a:p>
          <a:p>
            <a:pPr lvl="1">
              <a:buSzPct val="45000"/>
              <a:buFont typeface="StarSymbol"/>
              <a:buChar char=""/>
            </a:pPr>
            <a:r>
              <a:rPr lang="en-US" sz="700"/>
              <a:t>Closed Curves: compare beginning and end orientations</a:t>
            </a:r>
            <a:endParaRPr/>
          </a:p>
          <a:p>
            <a:pPr lvl="1">
              <a:buSzPct val="45000"/>
              <a:buFont typeface="StarSymbol"/>
              <a:buChar char=""/>
            </a:pPr>
            <a:r>
              <a:rPr lang="en-US" sz="700"/>
              <a:t>Non-closed curves: forward project normal vectors and compare to a priori expected ending orientation</a:t>
            </a:r>
            <a:endParaRPr/>
          </a:p>
          <a:p>
            <a:pPr>
              <a:buSzPct val="45000"/>
              <a:buFont typeface="StarSymbol"/>
              <a:buChar char=""/>
            </a:pPr>
            <a:r>
              <a:rPr lang="en-US" sz="700"/>
              <a:t>Can weigh these parts to trade-off between them</a:t>
            </a:r>
            <a:endParaRPr/>
          </a:p>
        </p:txBody>
      </p:sp>
      <p:pic>
        <p:nvPicPr>
          <p:cNvPr descr="" id="139" name=""/>
          <p:cNvPicPr/>
          <p:nvPr/>
        </p:nvPicPr>
        <p:blipFill>
          <a:blip r:embed="rId22"/>
          <a:stretch>
            <a:fillRect/>
          </a:stretch>
        </p:blipFill>
        <p:spPr>
          <a:xfrm>
            <a:off x="6451560" y="5448600"/>
            <a:ext cx="2286000" cy="777240"/>
          </a:xfrm>
          <a:prstGeom prst="rect">
            <a:avLst/>
          </a:prstGeom>
        </p:spPr>
      </p:pic>
      <p:sp>
        <p:nvSpPr>
          <p:cNvPr id="140" name="TextShape 27"/>
          <p:cNvSpPr txBox="1"/>
          <p:nvPr/>
        </p:nvSpPr>
        <p:spPr>
          <a:xfrm>
            <a:off x="6337440" y="6171480"/>
            <a:ext cx="868680" cy="433080"/>
          </a:xfrm>
          <a:prstGeom prst="rect">
            <a:avLst/>
          </a:prstGeom>
        </p:spPr>
        <p:txBody>
          <a:bodyPr bIns="45000" lIns="90000" rIns="90000" tIns="45000" wrap="none"/>
          <a:p>
            <a:r>
              <a:rPr lang="en-US" sz="600"/>
              <a:t>Bending calculated as deviation of adjacent patches from co-planarity</a:t>
            </a:r>
            <a:endParaRPr/>
          </a:p>
        </p:txBody>
      </p:sp>
      <p:sp>
        <p:nvSpPr>
          <p:cNvPr id="141" name="TextShape 28"/>
          <p:cNvSpPr txBox="1"/>
          <p:nvPr/>
        </p:nvSpPr>
        <p:spPr>
          <a:xfrm>
            <a:off x="8065800" y="6171840"/>
            <a:ext cx="868680" cy="433080"/>
          </a:xfrm>
          <a:prstGeom prst="rect">
            <a:avLst/>
          </a:prstGeom>
        </p:spPr>
        <p:txBody>
          <a:bodyPr bIns="45000" lIns="90000" rIns="90000" tIns="45000" wrap="none"/>
          <a:p>
            <a:r>
              <a:rPr lang="en-US" sz="600"/>
              <a:t>Twisting calculated based on deviation of edges from right angles.</a:t>
            </a:r>
            <a:endParaRPr/>
          </a:p>
        </p:txBody>
      </p:sp>
      <p:sp>
        <p:nvSpPr>
          <p:cNvPr id="142" name="TextShape 29"/>
          <p:cNvSpPr txBox="1"/>
          <p:nvPr/>
        </p:nvSpPr>
        <p:spPr>
          <a:xfrm>
            <a:off x="7183080" y="6439680"/>
            <a:ext cx="891720" cy="261720"/>
          </a:xfrm>
          <a:prstGeom prst="rect">
            <a:avLst/>
          </a:prstGeom>
        </p:spPr>
        <p:txBody>
          <a:bodyPr bIns="45000" lIns="90000" rIns="90000" tIns="45000" wrap="none"/>
          <a:p>
            <a:r>
              <a:rPr lang="en-US" sz="600"/>
              <a:t>Integrate these over entire surface area</a:t>
            </a:r>
            <a:endParaRPr/>
          </a:p>
        </p:txBody>
      </p:sp>
      <p:sp>
        <p:nvSpPr>
          <p:cNvPr id="143" name="Line 30"/>
          <p:cNvSpPr/>
          <p:nvPr/>
        </p:nvSpPr>
        <p:spPr>
          <a:xfrm flipH="1" flipV="1">
            <a:off x="7114680" y="6335640"/>
            <a:ext cx="137160" cy="137160"/>
          </a:xfrm>
          <a:prstGeom prst="line">
            <a:avLst/>
          </a:prstGeom>
          <a:ln w="9000">
            <a:solidFill>
              <a:srgbClr val="000000"/>
            </a:solidFill>
            <a:round/>
            <a:tailEnd len="med" type="triangle" w="med"/>
          </a:ln>
        </p:spPr>
      </p:sp>
      <p:sp>
        <p:nvSpPr>
          <p:cNvPr id="144" name="Line 31"/>
          <p:cNvSpPr/>
          <p:nvPr/>
        </p:nvSpPr>
        <p:spPr>
          <a:xfrm flipV="1">
            <a:off x="8006040" y="6312600"/>
            <a:ext cx="114480" cy="127080"/>
          </a:xfrm>
          <a:prstGeom prst="line">
            <a:avLst/>
          </a:prstGeom>
          <a:ln w="9000">
            <a:solidFill>
              <a:srgbClr val="000000"/>
            </a:solidFill>
            <a:round/>
            <a:tailEnd len="med" type="triangle" w="med"/>
          </a:ln>
        </p:spPr>
      </p:sp>
      <p:sp>
        <p:nvSpPr>
          <p:cNvPr id="145" name="TextShape 32"/>
          <p:cNvSpPr txBox="1"/>
          <p:nvPr/>
        </p:nvSpPr>
        <p:spPr>
          <a:xfrm>
            <a:off x="3040200" y="4559040"/>
            <a:ext cx="2539080" cy="261720"/>
          </a:xfrm>
          <a:prstGeom prst="rect">
            <a:avLst/>
          </a:prstGeom>
        </p:spPr>
        <p:txBody>
          <a:bodyPr bIns="45000" lIns="90000" rIns="90000" tIns="45000" wrap="none"/>
          <a:p>
            <a:r>
              <a:rPr lang="en-US" sz="600"/>
              <a:t>A highly twisted and bent curve unfolds into a circle with no twist, using gradient descent.</a:t>
            </a:r>
            <a:endParaRPr/>
          </a:p>
        </p:txBody>
      </p:sp>
      <p:sp>
        <p:nvSpPr>
          <p:cNvPr id="146" name="TextShape 33"/>
          <p:cNvSpPr txBox="1"/>
          <p:nvPr/>
        </p:nvSpPr>
        <p:spPr>
          <a:xfrm>
            <a:off x="5829120" y="179280"/>
            <a:ext cx="3520440" cy="274680"/>
          </a:xfrm>
          <a:prstGeom prst="rect">
            <a:avLst/>
          </a:prstGeom>
        </p:spPr>
        <p:txBody>
          <a:bodyPr bIns="45000" lIns="90000" rIns="90000" tIns="45000" wrap="none"/>
          <a:p>
            <a:pPr algn="ctr"/>
            <a:r>
              <a:rPr b="1" lang="en-US" sz="1300">
                <a:solidFill>
                  <a:srgbClr val="314004"/>
                </a:solidFill>
              </a:rPr>
              <a:t>Optimizing the Eversion Process</a:t>
            </a:r>
            <a:endParaRPr/>
          </a:p>
        </p:txBody>
      </p:sp>
      <p:sp>
        <p:nvSpPr>
          <p:cNvPr id="147" name="TextShape 34"/>
          <p:cNvSpPr txBox="1"/>
          <p:nvPr/>
        </p:nvSpPr>
        <p:spPr>
          <a:xfrm>
            <a:off x="137160" y="1756800"/>
            <a:ext cx="2606040" cy="1458720"/>
          </a:xfrm>
          <a:prstGeom prst="rect">
            <a:avLst/>
          </a:prstGeom>
        </p:spPr>
        <p:txBody>
          <a:bodyPr bIns="45000" lIns="90000" rIns="90000" tIns="45000" wrap="none"/>
          <a:p>
            <a:pPr algn="ctr"/>
            <a:r>
              <a:rPr b="1" lang="en-US" sz="1300">
                <a:solidFill>
                  <a:srgbClr val="000080"/>
                </a:solidFill>
              </a:rPr>
              <a:t>Smooth Transformations</a:t>
            </a:r>
            <a:endParaRPr/>
          </a:p>
          <a:p>
            <a:pPr>
              <a:buSzPct val="45000"/>
              <a:buFont typeface="StarSymbol"/>
              <a:buChar char=""/>
            </a:pPr>
            <a:endParaRPr/>
          </a:p>
          <a:p>
            <a:pPr>
              <a:buSzPct val="45000"/>
              <a:buFont typeface="StarSymbol"/>
              <a:buChar char=""/>
            </a:pPr>
            <a:r>
              <a:rPr lang="en-US" sz="800">
                <a:solidFill>
                  <a:srgbClr val="000000"/>
                </a:solidFill>
              </a:rPr>
              <a:t>Homotopy:smooth transformation from one surface to another without introducing sharp creases or tears</a:t>
            </a:r>
            <a:endParaRPr/>
          </a:p>
          <a:p>
            <a:pPr>
              <a:buSzPct val="45000"/>
              <a:buFont typeface="StarSymbol"/>
              <a:buChar char=""/>
            </a:pPr>
            <a:r>
              <a:rPr lang="en-US" sz="800">
                <a:solidFill>
                  <a:srgbClr val="000000"/>
                </a:solidFill>
              </a:rPr>
              <a:t>Want to visualize such transformations without specifying intermediate states</a:t>
            </a:r>
            <a:endParaRPr/>
          </a:p>
          <a:p>
            <a:pPr>
              <a:buSzPct val="45000"/>
              <a:buFont typeface="StarSymbol"/>
              <a:buChar char=""/>
            </a:pPr>
            <a:endParaRPr/>
          </a:p>
          <a:p>
            <a:pPr>
              <a:buSzPct val="45000"/>
              <a:buFont typeface="StarSymbol"/>
              <a:buChar char=""/>
            </a:pPr>
            <a:r>
              <a:rPr lang="en-US" sz="800">
                <a:solidFill>
                  <a:srgbClr val="000000"/>
                </a:solidFill>
              </a:rPr>
              <a:t>Everting a torus is a homotopy</a:t>
            </a:r>
            <a:endParaRPr/>
          </a:p>
          <a:p>
            <a:pPr>
              <a:buSzPct val="45000"/>
              <a:buFont typeface="StarSymbol"/>
              <a:buChar char=""/>
            </a:pPr>
            <a:r>
              <a:rPr b="1" lang="en-US" sz="800">
                <a:solidFill>
                  <a:srgbClr val="000000"/>
                </a:solidFill>
              </a:rPr>
              <a:t>Want to visualize eversion process proceeding spontaneously from some halfway point</a:t>
            </a:r>
            <a:endParaRPr/>
          </a:p>
        </p:txBody>
      </p:sp>
    </p:spTree>
  </p:cSld>
  <p:timing>
    <p:tnLst>
      <p:par>
        <p:cTn dur="indefinite" id="1" nodeType="tmRoot" restart="never">
          <p:childTnLst>
            <p:seq>
              <p:cTn id="2" nodeType="mainSeq">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