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theme/themeOverride5.xml" ContentType="application/vnd.openxmlformats-officedocument.themeOverr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theme/themeOverride6.xml" ContentType="application/vnd.openxmlformats-officedocument.themeOverride+xml"/>
  <Override PartName="/ppt/charts/chart11.xml" ContentType="application/vnd.openxmlformats-officedocument.drawingml.chart+xml"/>
  <Override PartName="/ppt/theme/themeOverride7.xml" ContentType="application/vnd.openxmlformats-officedocument.themeOverride+xml"/>
  <Override PartName="/ppt/charts/chart12.xml" ContentType="application/vnd.openxmlformats-officedocument.drawingml.chart+xml"/>
  <Override PartName="/ppt/theme/themeOverride8.xml" ContentType="application/vnd.openxmlformats-officedocument.themeOverride+xml"/>
  <Override PartName="/ppt/charts/chart13.xml" ContentType="application/vnd.openxmlformats-officedocument.drawingml.chart+xml"/>
  <Override PartName="/ppt/theme/themeOverride9.xml" ContentType="application/vnd.openxmlformats-officedocument.themeOverride+xml"/>
  <Override PartName="/ppt/charts/chart14.xml" ContentType="application/vnd.openxmlformats-officedocument.drawingml.chart+xml"/>
  <Override PartName="/ppt/theme/themeOverride10.xml" ContentType="application/vnd.openxmlformats-officedocument.themeOverride+xml"/>
  <Override PartName="/ppt/charts/chart15.xml" ContentType="application/vnd.openxmlformats-officedocument.drawingml.chart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sldIdLst>
    <p:sldId id="256" r:id="rId2"/>
    <p:sldId id="305" r:id="rId3"/>
    <p:sldId id="281" r:id="rId4"/>
    <p:sldId id="282" r:id="rId5"/>
    <p:sldId id="277" r:id="rId6"/>
    <p:sldId id="278" r:id="rId7"/>
    <p:sldId id="279" r:id="rId8"/>
    <p:sldId id="284" r:id="rId9"/>
    <p:sldId id="306" r:id="rId10"/>
    <p:sldId id="285" r:id="rId11"/>
    <p:sldId id="287" r:id="rId12"/>
    <p:sldId id="310" r:id="rId13"/>
    <p:sldId id="309" r:id="rId14"/>
    <p:sldId id="308" r:id="rId15"/>
    <p:sldId id="311" r:id="rId16"/>
    <p:sldId id="307" r:id="rId17"/>
    <p:sldId id="297" r:id="rId18"/>
    <p:sldId id="257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93" r:id="rId34"/>
    <p:sldId id="273" r:id="rId35"/>
    <p:sldId id="274" r:id="rId36"/>
    <p:sldId id="275" r:id="rId37"/>
    <p:sldId id="314" r:id="rId38"/>
    <p:sldId id="313" r:id="rId39"/>
    <p:sldId id="315" r:id="rId40"/>
    <p:sldId id="316" r:id="rId41"/>
    <p:sldId id="317" r:id="rId42"/>
    <p:sldId id="318" r:id="rId43"/>
    <p:sldId id="294" r:id="rId44"/>
    <p:sldId id="290" r:id="rId45"/>
    <p:sldId id="291" r:id="rId46"/>
    <p:sldId id="292" r:id="rId47"/>
    <p:sldId id="289" r:id="rId48"/>
    <p:sldId id="296" r:id="rId49"/>
    <p:sldId id="304" r:id="rId50"/>
    <p:sldId id="299" r:id="rId51"/>
    <p:sldId id="312" r:id="rId52"/>
    <p:sldId id="300" r:id="rId53"/>
    <p:sldId id="301" r:id="rId54"/>
    <p:sldId id="302" r:id="rId55"/>
    <p:sldId id="303" r:id="rId56"/>
    <p:sldId id="298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6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7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8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9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0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3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4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5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Responses</a:t>
            </a:r>
            <a:endParaRPr lang="en-US" dirty="0"/>
          </a:p>
        </c:rich>
      </c:tx>
      <c:layout>
        <c:manualLayout>
          <c:xMode val="edge"/>
          <c:yMode val="edge"/>
          <c:x val="0.69863006707494901"/>
          <c:y val="9.5405110470412599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2</c:v>
                </c:pt>
              </c:strCache>
            </c:strRef>
          </c:tx>
          <c:explosion val="25"/>
          <c:cat>
            <c:strRef>
              <c:f>Sheet1!$A$2:$A$4</c:f>
              <c:strCache>
                <c:ptCount val="3"/>
                <c:pt idx="0">
                  <c:v>City(38)</c:v>
                </c:pt>
                <c:pt idx="1">
                  <c:v>Town(10)</c:v>
                </c:pt>
                <c:pt idx="2">
                  <c:v>Village(6)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</c:v>
                </c:pt>
                <c:pt idx="1">
                  <c:v>10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Responses</a:t>
            </a:r>
            <a:endParaRPr lang="en-US" dirty="0"/>
          </a:p>
        </c:rich>
      </c:tx>
      <c:layout>
        <c:manualLayout>
          <c:xMode val="edge"/>
          <c:yMode val="edge"/>
          <c:x val="0.69863006707494901"/>
          <c:y val="9.5405110470412599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explosion val="25"/>
          <c:cat>
            <c:strRef>
              <c:f>Sheet1!$A$2:$A$3</c:f>
              <c:strCache>
                <c:ptCount val="2"/>
                <c:pt idx="0">
                  <c:v>Yes(50)</c:v>
                </c:pt>
                <c:pt idx="1">
                  <c:v>No(4)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Responses</a:t>
            </a:r>
            <a:endParaRPr lang="en-US" dirty="0"/>
          </a:p>
        </c:rich>
      </c:tx>
      <c:layout>
        <c:manualLayout>
          <c:xMode val="edge"/>
          <c:yMode val="edge"/>
          <c:x val="0.69863006707494901"/>
          <c:y val="9.5405110470412599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explosion val="25"/>
          <c:cat>
            <c:strRef>
              <c:f>Sheet1!$A$2:$A$6</c:f>
              <c:strCache>
                <c:ptCount val="5"/>
                <c:pt idx="0">
                  <c:v>Cash at Dept.(27)</c:v>
                </c:pt>
                <c:pt idx="1">
                  <c:v>E-seva(16)</c:v>
                </c:pt>
                <c:pt idx="2">
                  <c:v>Through Bill Collector(4)</c:v>
                </c:pt>
                <c:pt idx="3">
                  <c:v>Online(4)</c:v>
                </c:pt>
                <c:pt idx="4">
                  <c:v>Cheque(3)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</c:v>
                </c:pt>
                <c:pt idx="1">
                  <c:v>16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Responses</a:t>
            </a:r>
            <a:endParaRPr lang="en-US" dirty="0"/>
          </a:p>
        </c:rich>
      </c:tx>
      <c:layout>
        <c:manualLayout>
          <c:xMode val="edge"/>
          <c:yMode val="edge"/>
          <c:x val="0.69863006707494901"/>
          <c:y val="9.5405110470412599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explosion val="25"/>
          <c:cat>
            <c:strRef>
              <c:f>Sheet1!$A$2:$A$3</c:f>
              <c:strCache>
                <c:ptCount val="2"/>
                <c:pt idx="0">
                  <c:v>Yes(30)</c:v>
                </c:pt>
                <c:pt idx="1">
                  <c:v>No(24)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Responses</a:t>
            </a:r>
            <a:endParaRPr lang="en-US" dirty="0"/>
          </a:p>
        </c:rich>
      </c:tx>
      <c:layout>
        <c:manualLayout>
          <c:xMode val="edge"/>
          <c:yMode val="edge"/>
          <c:x val="0.69863006707494901"/>
          <c:y val="9.5405110470412599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&lt;Rs.500(9)</c:v>
                </c:pt>
                <c:pt idx="1">
                  <c:v>in Between Rs.1000 and Rs.500(19)</c:v>
                </c:pt>
                <c:pt idx="2">
                  <c:v>in Between Rs.2000 and Rs.1000(13)</c:v>
                </c:pt>
                <c:pt idx="3">
                  <c:v>&gt;Rs.2000(13)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19</c:v>
                </c:pt>
                <c:pt idx="2">
                  <c:v>13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Responses</a:t>
            </a:r>
            <a:endParaRPr lang="en-US" dirty="0"/>
          </a:p>
        </c:rich>
      </c:tx>
      <c:layout>
        <c:manualLayout>
          <c:xMode val="edge"/>
          <c:yMode val="edge"/>
          <c:x val="0.69863006707494901"/>
          <c:y val="9.5405110470412599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explosion val="25"/>
          <c:cat>
            <c:strRef>
              <c:f>Sheet1!$A$2:$A$3</c:f>
              <c:strCache>
                <c:ptCount val="2"/>
                <c:pt idx="0">
                  <c:v>Yes(25)</c:v>
                </c:pt>
                <c:pt idx="1">
                  <c:v>No(29)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Responses</a:t>
            </a:r>
            <a:endParaRPr lang="en-US" dirty="0"/>
          </a:p>
        </c:rich>
      </c:tx>
      <c:layout>
        <c:manualLayout>
          <c:xMode val="edge"/>
          <c:yMode val="edge"/>
          <c:x val="0.69863006707494901"/>
          <c:y val="9.5405110470412599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explosion val="25"/>
          <c:cat>
            <c:strRef>
              <c:f>Sheet1!$A$2:$A$3</c:f>
              <c:strCache>
                <c:ptCount val="2"/>
                <c:pt idx="0">
                  <c:v>Yes(25)</c:v>
                </c:pt>
                <c:pt idx="1">
                  <c:v>No(29)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Yes(54)</c:v>
                </c:pt>
                <c:pt idx="1">
                  <c:v>No(0)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</c:v>
                </c:pt>
                <c:pt idx="1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-1046202720"/>
        <c:axId val="-1046205440"/>
        <c:axId val="0"/>
      </c:bar3DChart>
      <c:catAx>
        <c:axId val="-10462027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046205440"/>
        <c:crosses val="autoZero"/>
        <c:auto val="1"/>
        <c:lblAlgn val="ctr"/>
        <c:lblOffset val="100"/>
        <c:noMultiLvlLbl val="0"/>
      </c:catAx>
      <c:valAx>
        <c:axId val="-1046205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0462027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Responses</a:t>
            </a:r>
            <a:endParaRPr lang="en-US" dirty="0"/>
          </a:p>
        </c:rich>
      </c:tx>
      <c:layout>
        <c:manualLayout>
          <c:xMode val="edge"/>
          <c:yMode val="edge"/>
          <c:x val="0.69863006707494901"/>
          <c:y val="9.5405110470412599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Responses</c:v>
                </c:pt>
              </c:strCache>
            </c:strRef>
          </c:tx>
          <c:explosion val="25"/>
          <c:cat>
            <c:strRef>
              <c:f>Sheet1!$A$2:$A$4</c:f>
              <c:strCache>
                <c:ptCount val="3"/>
                <c:pt idx="0">
                  <c:v>Digital(43)</c:v>
                </c:pt>
                <c:pt idx="1">
                  <c:v>Analog(10)</c:v>
                </c:pt>
                <c:pt idx="2">
                  <c:v>None(1)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43</c:v>
                </c:pt>
                <c:pt idx="1">
                  <c:v>8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Responses</a:t>
            </a:r>
            <a:endParaRPr lang="en-US" dirty="0"/>
          </a:p>
        </c:rich>
      </c:tx>
      <c:layout>
        <c:manualLayout>
          <c:xMode val="edge"/>
          <c:yMode val="edge"/>
          <c:x val="0.69863006707494901"/>
          <c:y val="9.5405110470412599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explosion val="25"/>
          <c:cat>
            <c:strRef>
              <c:f>Sheet1!$A$2:$A$3</c:f>
              <c:strCache>
                <c:ptCount val="2"/>
                <c:pt idx="0">
                  <c:v>Yes(32)</c:v>
                </c:pt>
                <c:pt idx="1">
                  <c:v>No(22)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</c:v>
                </c:pt>
                <c:pt idx="1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Newspaper(28)</c:v>
                </c:pt>
                <c:pt idx="1">
                  <c:v>Television(2)</c:v>
                </c:pt>
                <c:pt idx="2">
                  <c:v>Phone/SMS(1)</c:v>
                </c:pt>
                <c:pt idx="3">
                  <c:v>No Information(25)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</c:v>
                </c:pt>
                <c:pt idx="1">
                  <c:v>2</c:v>
                </c:pt>
                <c:pt idx="2">
                  <c:v>1</c:v>
                </c:pt>
                <c:pt idx="3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046205984"/>
        <c:axId val="-1046203264"/>
        <c:axId val="0"/>
      </c:bar3DChart>
      <c:catAx>
        <c:axId val="-1046205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046203264"/>
        <c:crosses val="autoZero"/>
        <c:auto val="1"/>
        <c:lblAlgn val="ctr"/>
        <c:lblOffset val="100"/>
        <c:noMultiLvlLbl val="0"/>
      </c:catAx>
      <c:valAx>
        <c:axId val="-1046203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046205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Responses</a:t>
            </a:r>
            <a:endParaRPr lang="en-US" dirty="0"/>
          </a:p>
        </c:rich>
      </c:tx>
      <c:layout>
        <c:manualLayout>
          <c:xMode val="edge"/>
          <c:yMode val="edge"/>
          <c:x val="0.69863006707494901"/>
          <c:y val="9.5405110470412599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Responses</c:v>
                </c:pt>
              </c:strCache>
            </c:strRef>
          </c:tx>
          <c:explosion val="25"/>
          <c:cat>
            <c:strRef>
              <c:f>Sheet1!$A$2:$A$3</c:f>
              <c:strCache>
                <c:ptCount val="2"/>
                <c:pt idx="0">
                  <c:v>Yes(32)</c:v>
                </c:pt>
                <c:pt idx="1">
                  <c:v>No(22)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</c:v>
                </c:pt>
                <c:pt idx="1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Responses</a:t>
            </a:r>
            <a:endParaRPr lang="en-US" dirty="0"/>
          </a:p>
        </c:rich>
      </c:tx>
      <c:layout>
        <c:manualLayout>
          <c:xMode val="edge"/>
          <c:yMode val="edge"/>
          <c:x val="0.69863006707494901"/>
          <c:y val="9.5405110470412599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explosion val="25"/>
          <c:cat>
            <c:strRef>
              <c:f>Sheet1!$A$2:$A$3</c:f>
              <c:strCache>
                <c:ptCount val="2"/>
                <c:pt idx="0">
                  <c:v>Yes(23)</c:v>
                </c:pt>
                <c:pt idx="1">
                  <c:v>No(31)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</c:v>
                </c:pt>
                <c:pt idx="1">
                  <c:v>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Responses</a:t>
            </a:r>
            <a:endParaRPr lang="en-US" dirty="0"/>
          </a:p>
        </c:rich>
      </c:tx>
      <c:layout>
        <c:manualLayout>
          <c:xMode val="edge"/>
          <c:yMode val="edge"/>
          <c:x val="0.69863006707494901"/>
          <c:y val="9.5405110470412599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explosion val="25"/>
          <c:cat>
            <c:strRef>
              <c:f>Sheet1!$A$2:$A$4</c:f>
              <c:strCache>
                <c:ptCount val="3"/>
                <c:pt idx="0">
                  <c:v>Yes(32)</c:v>
                </c:pt>
                <c:pt idx="1">
                  <c:v>No(19)</c:v>
                </c:pt>
                <c:pt idx="2">
                  <c:v>Not Yet Experienced(3)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19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Responses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Other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17</c:v>
                </c:pt>
                <c:pt idx="1">
                  <c:v>8</c:v>
                </c:pt>
                <c:pt idx="2">
                  <c:v>8</c:v>
                </c:pt>
                <c:pt idx="3">
                  <c:v>3</c:v>
                </c:pt>
                <c:pt idx="4">
                  <c:v>6</c:v>
                </c:pt>
                <c:pt idx="5">
                  <c:v>0</c:v>
                </c:pt>
                <c:pt idx="6">
                  <c:v>4</c:v>
                </c:pt>
                <c:pt idx="7">
                  <c:v>1</c:v>
                </c:pt>
                <c:pt idx="8">
                  <c:v>0</c:v>
                </c:pt>
                <c:pt idx="9">
                  <c:v>4</c:v>
                </c:pt>
                <c:pt idx="1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045333280"/>
        <c:axId val="-1045333824"/>
        <c:axId val="0"/>
      </c:bar3DChart>
      <c:catAx>
        <c:axId val="-1045333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045333824"/>
        <c:crosses val="autoZero"/>
        <c:auto val="1"/>
        <c:lblAlgn val="ctr"/>
        <c:lblOffset val="100"/>
        <c:noMultiLvlLbl val="0"/>
      </c:catAx>
      <c:valAx>
        <c:axId val="-10453338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0453332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9DE7-7608-3B42-8BFB-2FE6853E625C}" type="datetimeFigureOut">
              <a:rPr lang="en-US" smtClean="0"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1BCF-11CE-464B-8648-605D9DFD3A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9DE7-7608-3B42-8BFB-2FE6853E625C}" type="datetimeFigureOut">
              <a:rPr lang="en-US" smtClean="0"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1BCF-11CE-464B-8648-605D9DFD3AA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9DE7-7608-3B42-8BFB-2FE6853E625C}" type="datetimeFigureOut">
              <a:rPr lang="en-US" smtClean="0"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1BCF-11CE-464B-8648-605D9DFD3A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9DE7-7608-3B42-8BFB-2FE6853E625C}" type="datetimeFigureOut">
              <a:rPr lang="en-US" smtClean="0"/>
              <a:t>9/24/2013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1BCF-11CE-464B-8648-605D9DFD3A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9DE7-7608-3B42-8BFB-2FE6853E625C}" type="datetimeFigureOut">
              <a:rPr lang="en-US" smtClean="0"/>
              <a:t>9/24/2013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1BCF-11CE-464B-8648-605D9DFD3A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9DE7-7608-3B42-8BFB-2FE6853E625C}" type="datetimeFigureOut">
              <a:rPr lang="en-US" smtClean="0"/>
              <a:t>9/24/2013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1BCF-11CE-464B-8648-605D9DFD3A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9DE7-7608-3B42-8BFB-2FE6853E625C}" type="datetimeFigureOut">
              <a:rPr lang="en-US" smtClean="0"/>
              <a:t>9/24/2013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1BCF-11CE-464B-8648-605D9DFD3A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9DE7-7608-3B42-8BFB-2FE6853E625C}" type="datetimeFigureOut">
              <a:rPr lang="en-US" smtClean="0"/>
              <a:t>9/24/2013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1BCF-11CE-464B-8648-605D9DFD3A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9DE7-7608-3B42-8BFB-2FE6853E625C}" type="datetimeFigureOut">
              <a:rPr lang="en-US" smtClean="0"/>
              <a:t>9/24/2013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1BCF-11CE-464B-8648-605D9DFD3A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CDA9DE7-7608-3B42-8BFB-2FE6853E625C}" type="datetimeFigureOut">
              <a:rPr lang="en-US" smtClean="0"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67A1BCF-11CE-464B-8648-605D9DFD3AA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854" y="2048662"/>
            <a:ext cx="8860079" cy="183455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Copperplate Gothic Bold"/>
                <a:cs typeface="Copperplate Gothic Bold"/>
              </a:rPr>
              <a:t>Domestic Electricity Bill Monitoring</a:t>
            </a:r>
            <a:endParaRPr lang="en-US" sz="4800" b="1" dirty="0">
              <a:latin typeface="Copperplate Gothic Bold"/>
              <a:cs typeface="Copperplate Gothic Bold"/>
            </a:endParaRPr>
          </a:p>
        </p:txBody>
      </p:sp>
    </p:spTree>
    <p:extLst>
      <p:ext uri="{BB962C8B-B14F-4D97-AF65-F5344CB8AC3E}">
        <p14:creationId xmlns:p14="http://schemas.microsoft.com/office/powerpoint/2010/main" val="307925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</a:t>
            </a:r>
            <a:r>
              <a:rPr lang="en-IN" sz="2600" dirty="0" smtClean="0"/>
              <a:t>n </a:t>
            </a:r>
            <a:r>
              <a:rPr lang="en-IN" sz="2600" dirty="0"/>
              <a:t>most of the states, agricultural consumption is un-metered </a:t>
            </a:r>
          </a:p>
          <a:p>
            <a:r>
              <a:rPr lang="en-IN" sz="2600" dirty="0">
                <a:solidFill>
                  <a:srgbClr val="FF0000"/>
                </a:solidFill>
              </a:rPr>
              <a:t>About 50% of Indian populations are farmers</a:t>
            </a:r>
            <a:r>
              <a:rPr lang="en-IN" sz="2600" dirty="0"/>
              <a:t>. </a:t>
            </a:r>
          </a:p>
          <a:p>
            <a:r>
              <a:rPr lang="en-IN" sz="2600" dirty="0"/>
              <a:t>About 20% of the farmers have electric pumps. Hence, only 10% of population directly benefit from agricultural electricity use.</a:t>
            </a:r>
          </a:p>
          <a:p>
            <a:r>
              <a:rPr lang="en-IN" sz="2600" dirty="0"/>
              <a:t> Lack of perennial rivers made ground water tapping a prerequisite in irrigation in south India.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 smtClean="0"/>
              <a:t>Wastage of power  due to  unmetered  connections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1225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600" dirty="0"/>
              <a:t>This has led to an increase in consumption of electricity by </a:t>
            </a:r>
            <a:r>
              <a:rPr lang="en-IN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agricultural</a:t>
            </a:r>
            <a:r>
              <a:rPr lang="en-IN" sz="2600" dirty="0"/>
              <a:t> sector.</a:t>
            </a:r>
          </a:p>
          <a:p>
            <a:r>
              <a:rPr lang="en-IN" sz="2600" dirty="0"/>
              <a:t> </a:t>
            </a:r>
            <a:r>
              <a:rPr lang="en-IN" sz="2600" dirty="0">
                <a:solidFill>
                  <a:schemeClr val="accent6">
                    <a:lumMod val="75000"/>
                  </a:schemeClr>
                </a:solidFill>
              </a:rPr>
              <a:t>73% of Indian population depends </a:t>
            </a:r>
            <a:r>
              <a:rPr lang="en-IN" sz="2600" dirty="0"/>
              <a:t>directly or indirectly on agriculture.. </a:t>
            </a:r>
          </a:p>
          <a:p>
            <a:r>
              <a:rPr lang="en-IN" sz="2600" dirty="0"/>
              <a:t>Consumers pay a flat rate tariff which is also highly subsidized.</a:t>
            </a:r>
          </a:p>
          <a:p>
            <a:r>
              <a:rPr lang="en-IN" sz="2600" dirty="0"/>
              <a:t>As a result there is further wastage of electricity by using sub standard pump sets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 smtClean="0"/>
              <a:t>Wastage of power  due to  unmetered  connections(Contd</a:t>
            </a:r>
            <a:r>
              <a:rPr lang="en-US" sz="4400" dirty="0" smtClean="0"/>
              <a:t>…</a:t>
            </a:r>
            <a:r>
              <a:rPr lang="en-IN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325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0032" y="1944943"/>
            <a:ext cx="7772400" cy="1524000"/>
          </a:xfrm>
        </p:spPr>
        <p:txBody>
          <a:bodyPr>
            <a:normAutofit fontScale="90000"/>
          </a:bodyPr>
          <a:lstStyle/>
          <a:p>
            <a:r>
              <a:rPr lang="en-IN" sz="6000" dirty="0" smtClean="0">
                <a:latin typeface="Copperplate Gothic Bold" panose="020E0705020206020404" pitchFamily="34" charset="0"/>
              </a:rPr>
              <a:t>Present Day Payment Method</a:t>
            </a:r>
            <a:endParaRPr lang="en-IN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Long Queues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2686050"/>
            <a:ext cx="6057900" cy="3429000"/>
          </a:xfrm>
        </p:spPr>
      </p:pic>
    </p:spTree>
    <p:extLst>
      <p:ext uri="{BB962C8B-B14F-4D97-AF65-F5344CB8AC3E}">
        <p14:creationId xmlns:p14="http://schemas.microsoft.com/office/powerpoint/2010/main" val="23233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80" y="2765569"/>
            <a:ext cx="4818240" cy="330178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Online Payment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7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0032" y="2681926"/>
            <a:ext cx="7772400" cy="1524000"/>
          </a:xfrm>
        </p:spPr>
        <p:txBody>
          <a:bodyPr>
            <a:normAutofit/>
          </a:bodyPr>
          <a:lstStyle/>
          <a:p>
            <a:r>
              <a:rPr lang="en-IN" sz="6000" dirty="0" smtClean="0">
                <a:latin typeface="Copperplate Gothic Bold" panose="020E0705020206020404" pitchFamily="34" charset="0"/>
              </a:rPr>
              <a:t>Malpractices</a:t>
            </a:r>
            <a:endParaRPr lang="en-IN" sz="60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33444"/>
            <a:ext cx="3815874" cy="415232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Illegal Connections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15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0032" y="2818396"/>
            <a:ext cx="7772400" cy="1524000"/>
          </a:xfrm>
        </p:spPr>
        <p:txBody>
          <a:bodyPr>
            <a:normAutofit fontScale="90000"/>
          </a:bodyPr>
          <a:lstStyle/>
          <a:p>
            <a:r>
              <a:rPr lang="en-IN" sz="6000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Survey</a:t>
            </a:r>
            <a:r>
              <a:rPr lang="en-IN" sz="6000" dirty="0" smtClean="0">
                <a:solidFill>
                  <a:srgbClr val="FF0000"/>
                </a:solidFill>
                <a:latin typeface="Copperplate Gothic Bold" panose="020E0705020206020404" pitchFamily="34" charset="0"/>
              </a:rPr>
              <a:t> </a:t>
            </a:r>
            <a:r>
              <a:rPr lang="en-IN" sz="6000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Responses</a:t>
            </a:r>
            <a:endParaRPr lang="en-IN" sz="60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629753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of Living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374577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Electricity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313435"/>
            <a:ext cx="7772400" cy="1524000"/>
          </a:xfrm>
        </p:spPr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Introduction</a:t>
            </a:r>
            <a:endParaRPr lang="en-IN" sz="60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523688"/>
              </p:ext>
            </p:extLst>
          </p:nvPr>
        </p:nvGraphicFramePr>
        <p:xfrm>
          <a:off x="871538" y="256517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Meter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022917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cuts</a:t>
            </a:r>
            <a:r>
              <a:rPr lang="en-US" dirty="0"/>
              <a:t> </a:t>
            </a:r>
            <a:r>
              <a:rPr lang="en-US" dirty="0" smtClean="0"/>
              <a:t>in India( from Survey)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381999"/>
              </p:ext>
            </p:extLst>
          </p:nvPr>
        </p:nvGraphicFramePr>
        <p:xfrm>
          <a:off x="739775" y="2770188"/>
          <a:ext cx="7662863" cy="384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about Power cuts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8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462136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about Changes in Charges/unit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44606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Delay in Bill Generating/Issuing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646880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Delays during Repairs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362321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taken for Response from Electricity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134191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Saving electricity through daily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0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007553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Method…..!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073607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 Queues at the time of Bill Payment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43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87" y="2816364"/>
            <a:ext cx="3567906" cy="35679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day meters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89" y="2884078"/>
            <a:ext cx="2552699" cy="30450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2087" y="6287645"/>
            <a:ext cx="2038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chin"/>
                <a:cs typeface="Cochin"/>
              </a:rPr>
              <a:t>Digital Meter</a:t>
            </a:r>
            <a:endParaRPr lang="en-US" sz="2400" dirty="0">
              <a:latin typeface="Cochin"/>
              <a:cs typeface="Cochi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13625" y="6001005"/>
            <a:ext cx="2038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chin"/>
                <a:cs typeface="Cochin"/>
              </a:rPr>
              <a:t>Analog Meter</a:t>
            </a:r>
            <a:endParaRPr lang="en-US" sz="2400" dirty="0">
              <a:latin typeface="Cochin"/>
              <a:cs typeface="Cochin"/>
            </a:endParaRPr>
          </a:p>
        </p:txBody>
      </p:sp>
    </p:spTree>
    <p:extLst>
      <p:ext uri="{BB962C8B-B14F-4D97-AF65-F5344CB8AC3E}">
        <p14:creationId xmlns:p14="http://schemas.microsoft.com/office/powerpoint/2010/main" val="42220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315742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Amount…...!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0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404556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off the Mains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9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590303"/>
              </p:ext>
            </p:extLst>
          </p:nvPr>
        </p:nvGraphicFramePr>
        <p:xfrm>
          <a:off x="871538" y="2674938"/>
          <a:ext cx="7408862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Need for a Change in Present day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0032" y="2859346"/>
            <a:ext cx="7772400" cy="1524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opperplate Gothic Bold"/>
                <a:cs typeface="Copperplate Gothic Bold"/>
              </a:rPr>
              <a:t>Conclusions</a:t>
            </a:r>
            <a:endParaRPr lang="en-US" sz="6000" dirty="0">
              <a:solidFill>
                <a:schemeClr val="bg1"/>
              </a:solidFill>
              <a:latin typeface="Copperplate Gothic Bold"/>
              <a:cs typeface="Copperplate Gothic Bold"/>
            </a:endParaRPr>
          </a:p>
        </p:txBody>
      </p:sp>
    </p:spTree>
    <p:extLst>
      <p:ext uri="{BB962C8B-B14F-4D97-AF65-F5344CB8AC3E}">
        <p14:creationId xmlns:p14="http://schemas.microsoft.com/office/powerpoint/2010/main" val="19616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According to the survey majority of the people have an electricity connection with digital meters.</a:t>
            </a:r>
          </a:p>
          <a:p>
            <a:r>
              <a:rPr lang="en-US" sz="2400" dirty="0" smtClean="0"/>
              <a:t>As per our survey many villages are affected by power cuts without prior notice which makes it difficult for farmers.</a:t>
            </a:r>
          </a:p>
          <a:p>
            <a:r>
              <a:rPr lang="en-US" sz="2400" dirty="0" smtClean="0"/>
              <a:t>Charges/units of electricity are increased very often but very few people keep track of this information.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3032"/>
            <a:ext cx="8229600" cy="378244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Villages there are many delays in issuing bill, which makes it difficult for people to pay the bill in time.</a:t>
            </a:r>
          </a:p>
          <a:p>
            <a:r>
              <a:rPr lang="en-US" sz="2400" dirty="0" smtClean="0"/>
              <a:t>Most of the people pay their bill in cash for which they have to wait in long queues.</a:t>
            </a:r>
          </a:p>
          <a:p>
            <a:r>
              <a:rPr lang="en-US" sz="2400" dirty="0" smtClean="0"/>
              <a:t>As per our survey most of the people agreed that they can save electricity if they get daily updates of power consumption.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Conclusions(Cont.…..)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According to the survey many people want the system of electricity billing and customer service to be changed.</a:t>
            </a:r>
          </a:p>
          <a:p>
            <a:pPr marL="0" indent="0">
              <a:buNone/>
            </a:pPr>
            <a:r>
              <a:rPr lang="en-US" sz="2800" dirty="0" smtClean="0"/>
              <a:t>So, We would like to develop a SYSTEM which mostly overcomes the above problems.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Conclusions(Cont.….)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214818"/>
            <a:ext cx="7772400" cy="1780108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Copperplate Gothic Bold" panose="020E0705020206020404" pitchFamily="34" charset="0"/>
                <a:cs typeface="Copperplate"/>
              </a:rPr>
              <a:t>CAD Models</a:t>
            </a:r>
            <a:endParaRPr lang="en-US" sz="8000" dirty="0">
              <a:latin typeface="Copperplate Gothic Bold" panose="020E0705020206020404" pitchFamily="34" charset="0"/>
              <a:cs typeface="Copperplate"/>
            </a:endParaRPr>
          </a:p>
        </p:txBody>
      </p:sp>
    </p:spTree>
    <p:extLst>
      <p:ext uri="{BB962C8B-B14F-4D97-AF65-F5344CB8AC3E}">
        <p14:creationId xmlns:p14="http://schemas.microsoft.com/office/powerpoint/2010/main" val="343838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Meter with System Inbuilt</a:t>
            </a:r>
            <a:endParaRPr lang="en-US" dirty="0"/>
          </a:p>
        </p:txBody>
      </p:sp>
      <p:pic>
        <p:nvPicPr>
          <p:cNvPr id="9" name="Content Placeholder 8" descr="meter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1" t="-304" r="5727" b="3742"/>
          <a:stretch/>
        </p:blipFill>
        <p:spPr>
          <a:xfrm>
            <a:off x="2869608" y="2508861"/>
            <a:ext cx="3401461" cy="4223699"/>
          </a:xfrm>
        </p:spPr>
      </p:pic>
    </p:spTree>
    <p:extLst>
      <p:ext uri="{BB962C8B-B14F-4D97-AF65-F5344CB8AC3E}">
        <p14:creationId xmlns:p14="http://schemas.microsoft.com/office/powerpoint/2010/main" val="90074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Box</a:t>
            </a:r>
            <a:endParaRPr lang="en-US" dirty="0"/>
          </a:p>
        </p:txBody>
      </p:sp>
      <p:pic>
        <p:nvPicPr>
          <p:cNvPr id="6" name="Content Placeholder 5" descr="Box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" b="4782"/>
          <a:stretch/>
        </p:blipFill>
        <p:spPr>
          <a:xfrm>
            <a:off x="2085614" y="2694343"/>
            <a:ext cx="5082829" cy="4050771"/>
          </a:xfrm>
        </p:spPr>
      </p:pic>
    </p:spTree>
    <p:extLst>
      <p:ext uri="{BB962C8B-B14F-4D97-AF65-F5344CB8AC3E}">
        <p14:creationId xmlns:p14="http://schemas.microsoft.com/office/powerpoint/2010/main" val="22648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Day Bill Generator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717" y="2706752"/>
            <a:ext cx="5255788" cy="30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Meter in Box</a:t>
            </a:r>
            <a:endParaRPr lang="en-US" dirty="0"/>
          </a:p>
        </p:txBody>
      </p:sp>
      <p:pic>
        <p:nvPicPr>
          <p:cNvPr id="8" name="Content Placeholder 7" descr="meter&amp;box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7" t="1709" r="13868" b="-93"/>
          <a:stretch/>
        </p:blipFill>
        <p:spPr>
          <a:xfrm>
            <a:off x="2285996" y="2576472"/>
            <a:ext cx="4882444" cy="4281527"/>
          </a:xfrm>
        </p:spPr>
      </p:pic>
    </p:spTree>
    <p:extLst>
      <p:ext uri="{BB962C8B-B14F-4D97-AF65-F5344CB8AC3E}">
        <p14:creationId xmlns:p14="http://schemas.microsoft.com/office/powerpoint/2010/main" val="26747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id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0" b="14582"/>
          <a:stretch/>
        </p:blipFill>
        <p:spPr>
          <a:xfrm>
            <a:off x="1605839" y="2709333"/>
            <a:ext cx="6027895" cy="369710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ture1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 b="-438"/>
          <a:stretch/>
        </p:blipFill>
        <p:spPr>
          <a:xfrm>
            <a:off x="1695338" y="2648084"/>
            <a:ext cx="5666921" cy="39754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PCB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050577"/>
            <a:ext cx="7772400" cy="1780108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Copperplate Gothic Bold"/>
                <a:cs typeface="Copperplate Gothic Bold"/>
              </a:rPr>
              <a:t>Process Flow</a:t>
            </a:r>
            <a:endParaRPr lang="en-US" sz="6000" dirty="0">
              <a:solidFill>
                <a:schemeClr val="bg1"/>
              </a:solidFill>
              <a:latin typeface="Copperplate Gothic Bold"/>
              <a:cs typeface="Copperplate Gothic Bold"/>
            </a:endParaRPr>
          </a:p>
        </p:txBody>
      </p:sp>
    </p:spTree>
    <p:extLst>
      <p:ext uri="{BB962C8B-B14F-4D97-AF65-F5344CB8AC3E}">
        <p14:creationId xmlns:p14="http://schemas.microsoft.com/office/powerpoint/2010/main" val="62555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ill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93" t="5461" r="-4993" b="12632"/>
          <a:stretch/>
        </p:blipFill>
        <p:spPr>
          <a:xfrm>
            <a:off x="261996" y="2531682"/>
            <a:ext cx="8841915" cy="421067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Billing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yment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t="6685" r="3566" b="8785"/>
          <a:stretch/>
        </p:blipFill>
        <p:spPr>
          <a:xfrm>
            <a:off x="710157" y="2388678"/>
            <a:ext cx="7976643" cy="42235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Payment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cut Info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10678" r="-206"/>
          <a:stretch/>
        </p:blipFill>
        <p:spPr>
          <a:xfrm>
            <a:off x="1029298" y="2921209"/>
            <a:ext cx="7085404" cy="3300488"/>
          </a:xfrm>
        </p:spPr>
      </p:pic>
    </p:spTree>
    <p:extLst>
      <p:ext uri="{BB962C8B-B14F-4D97-AF65-F5344CB8AC3E}">
        <p14:creationId xmlns:p14="http://schemas.microsoft.com/office/powerpoint/2010/main" val="34153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utoDisconnect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8"/>
          <a:stretch/>
        </p:blipFill>
        <p:spPr>
          <a:xfrm>
            <a:off x="997488" y="2634225"/>
            <a:ext cx="8020587" cy="34919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Disconnecting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5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rrorDetect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810" r="-52810"/>
          <a:stretch>
            <a:fillRect/>
          </a:stretch>
        </p:blipFill>
        <p:spPr>
          <a:xfrm>
            <a:off x="662757" y="2539860"/>
            <a:ext cx="8024043" cy="373748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7426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IN" sz="6700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Possible</a:t>
            </a:r>
            <a:r>
              <a:rPr lang="en-IN" sz="6700" dirty="0" smtClean="0">
                <a:solidFill>
                  <a:srgbClr val="FF0000"/>
                </a:solidFill>
                <a:latin typeface="Copperplate Gothic Bold" panose="020E0705020206020404" pitchFamily="34" charset="0"/>
              </a:rPr>
              <a:t> </a:t>
            </a:r>
            <a:r>
              <a:rPr lang="en-IN" sz="6700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Solutions</a:t>
            </a:r>
            <a:endParaRPr lang="en-IN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It has become a common sight that angry citizens take to the streets in protesting against the </a:t>
            </a:r>
            <a:r>
              <a:rPr lang="en-IN" sz="2400" dirty="0" smtClean="0"/>
              <a:t>terrified </a:t>
            </a:r>
            <a:r>
              <a:rPr lang="en-IN" sz="2400" dirty="0"/>
              <a:t>power situation. Some of the areas receive only an hour of electricity every day.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Problems  faced by common people  due to electricity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1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ZIG-BEE Based System</a:t>
            </a:r>
          </a:p>
          <a:p>
            <a:r>
              <a:rPr lang="en-IN" dirty="0"/>
              <a:t>GSM based </a:t>
            </a:r>
            <a:r>
              <a:rPr lang="en-IN" dirty="0" smtClean="0"/>
              <a:t>System</a:t>
            </a:r>
          </a:p>
          <a:p>
            <a:r>
              <a:rPr lang="en-IN" dirty="0" smtClean="0"/>
              <a:t>Cloud based System</a:t>
            </a:r>
          </a:p>
          <a:p>
            <a:pPr marL="0" indent="0">
              <a:buNone/>
            </a:pPr>
            <a:r>
              <a:rPr lang="en-IN" dirty="0" smtClean="0"/>
              <a:t>Optional</a:t>
            </a:r>
          </a:p>
          <a:p>
            <a:r>
              <a:rPr lang="en-IN" dirty="0" smtClean="0"/>
              <a:t>Mobile apps (Android/ iOS / Windows phone)</a:t>
            </a:r>
          </a:p>
          <a:p>
            <a:r>
              <a:rPr lang="en-IN" dirty="0" smtClean="0"/>
              <a:t>Web based solution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Possible Solutions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4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</a:t>
            </a:r>
            <a:r>
              <a:rPr lang="en-IN" dirty="0" smtClean="0"/>
              <a:t>ig-Bee Based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This type of technique is used for wireless transmission of data over a long range through Repeaters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004" y="3029804"/>
            <a:ext cx="3693768" cy="2625570"/>
          </a:xfrm>
        </p:spPr>
      </p:pic>
    </p:spTree>
    <p:extLst>
      <p:ext uri="{BB962C8B-B14F-4D97-AF65-F5344CB8AC3E}">
        <p14:creationId xmlns:p14="http://schemas.microsoft.com/office/powerpoint/2010/main" val="16611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System is connected to the internet through Wi-Fi or LAN</a:t>
            </a:r>
          </a:p>
          <a:p>
            <a:r>
              <a:rPr lang="en-IN" dirty="0" smtClean="0"/>
              <a:t>There will be a database for the customers in the electricity department</a:t>
            </a:r>
          </a:p>
          <a:p>
            <a:r>
              <a:rPr lang="en-IN" dirty="0" smtClean="0"/>
              <a:t>Any alerts will be pushed from the database to the customers mobile through the system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Based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6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will be a SIM Card inserted in the system to communicate with the department</a:t>
            </a:r>
          </a:p>
          <a:p>
            <a:r>
              <a:rPr lang="en-IN" dirty="0" smtClean="0"/>
              <a:t>System collects the information from the meter and sends the data to both customer and electricity department</a:t>
            </a:r>
          </a:p>
          <a:p>
            <a:r>
              <a:rPr lang="en-IN" dirty="0" smtClean="0"/>
              <a:t>Customer receives daily alerts directly from the system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GSM Based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2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There is an optional advantage available for smartphone users</a:t>
            </a:r>
          </a:p>
          <a:p>
            <a:r>
              <a:rPr lang="en-IN" dirty="0" smtClean="0"/>
              <a:t>Apps can be designed for platforms like Android/ iOS /Windows Phone to get daily alerts and also avail banking facilities for bill payment</a:t>
            </a:r>
          </a:p>
          <a:p>
            <a:r>
              <a:rPr lang="en-IN" dirty="0" smtClean="0"/>
              <a:t>A login id and password will be created for this purpose</a:t>
            </a:r>
          </a:p>
          <a:p>
            <a:r>
              <a:rPr lang="en-IN" dirty="0" smtClean="0"/>
              <a:t>Messages will be pushed through the respective platforms’ servers, no extra server space needed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Mobile Apps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07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non smartphone users there is also a web based solution where users can view the daily updates as well as pay the bill online</a:t>
            </a:r>
          </a:p>
          <a:p>
            <a:r>
              <a:rPr lang="en-IN" dirty="0"/>
              <a:t>A login id and password will be created for this purpose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based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83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900441"/>
            <a:ext cx="7772400" cy="1780108"/>
          </a:xfrm>
        </p:spPr>
        <p:txBody>
          <a:bodyPr>
            <a:normAutofit/>
          </a:bodyPr>
          <a:lstStyle/>
          <a:p>
            <a:r>
              <a:rPr lang="en-IN" sz="6000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Thank</a:t>
            </a:r>
            <a:r>
              <a:rPr lang="en-IN" sz="6000" dirty="0" smtClean="0">
                <a:solidFill>
                  <a:srgbClr val="FF0000"/>
                </a:solidFill>
                <a:latin typeface="Copperplate Gothic Bold" panose="020E0705020206020404" pitchFamily="34" charset="0"/>
              </a:rPr>
              <a:t> </a:t>
            </a:r>
            <a:r>
              <a:rPr lang="en-IN" sz="6000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You…….!</a:t>
            </a:r>
            <a:endParaRPr lang="en-IN" sz="60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peak power deficit-the gap between demand and supply in the summer of 2012-according to the Government's own calculations was 10.8 per cent.</a:t>
            </a:r>
          </a:p>
          <a:p>
            <a:r>
              <a:rPr lang="en-IN" sz="2400" dirty="0"/>
              <a:t> The responsibility for distributing available power inefficiently falls on the states. Losses in distribution average over 30 per cent across India</a:t>
            </a:r>
            <a:r>
              <a:rPr lang="en-IN" sz="2400" dirty="0" smtClean="0"/>
              <a:t>.(Due to both Illegal Usage and Transmission Losses.)</a:t>
            </a:r>
            <a:endParaRPr lang="en-IN" sz="2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Distribution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269546"/>
              </p:ext>
            </p:extLst>
          </p:nvPr>
        </p:nvGraphicFramePr>
        <p:xfrm>
          <a:off x="770760" y="2649903"/>
          <a:ext cx="7804932" cy="35545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9078"/>
                <a:gridCol w="2873388"/>
                <a:gridCol w="1951233"/>
                <a:gridCol w="1951233"/>
              </a:tblGrid>
              <a:tr h="55093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S.No.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Sector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Consumption (Billion KWh)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Saving Potential (Billion KWh)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</a:tr>
              <a:tr h="31474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1.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Agriculture Pumping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92.33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27.79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</a:tr>
              <a:tr h="82640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2.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Commercial Buildings/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Establishments with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connected load &gt; 500 KW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9.92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1.98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</a:tr>
              <a:tr h="31474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3.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Municipalities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12.45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2.88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</a:tr>
              <a:tr h="31474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4.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Domestic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120.92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24.16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</a:tr>
              <a:tr h="40650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5.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Industry (Including </a:t>
                      </a:r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SMEs*)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265.38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18.57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</a:tr>
              <a:tr h="826406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333333"/>
                          </a:solidFill>
                          <a:effectLst/>
                        </a:rPr>
                      </a:b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501.00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75.36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Stats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9864" y="6397302"/>
            <a:ext cx="639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*SME=Small and Medium Enterprises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Taking the case of state of Gujarat ( For the basis of calculation to apply for all India for analysis purpose) based on the approved ARR, the average cost of supply for FY 2009-10 works out to </a:t>
            </a:r>
            <a:r>
              <a:rPr lang="en-IN" sz="2400" b="1" dirty="0"/>
              <a:t>Rs. 4.17/kWh </a:t>
            </a:r>
            <a:r>
              <a:rPr lang="en-IN" sz="2400" dirty="0"/>
              <a:t>(Rs 17,791 cr/ 42,661 MUs). 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Electricity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3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94" y="2411489"/>
            <a:ext cx="2674807" cy="408114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Human Reaction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43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436</TotalTime>
  <Words>874</Words>
  <Application>Microsoft Office PowerPoint</Application>
  <PresentationFormat>On-screen Show (4:3)</PresentationFormat>
  <Paragraphs>144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Candara</vt:lpstr>
      <vt:lpstr>Cochin</vt:lpstr>
      <vt:lpstr>Copperplate</vt:lpstr>
      <vt:lpstr>Copperplate Gothic Bold</vt:lpstr>
      <vt:lpstr>Symbol</vt:lpstr>
      <vt:lpstr>Waveform</vt:lpstr>
      <vt:lpstr>Domestic Electricity Bill Monitoring</vt:lpstr>
      <vt:lpstr>Introduction</vt:lpstr>
      <vt:lpstr>Present day meters</vt:lpstr>
      <vt:lpstr>Present Day Bill Generator</vt:lpstr>
      <vt:lpstr>Problems  faced by common people  due to electricity</vt:lpstr>
      <vt:lpstr>Distribution Problems</vt:lpstr>
      <vt:lpstr>Usage Stats</vt:lpstr>
      <vt:lpstr>Cost of Electricity</vt:lpstr>
      <vt:lpstr>Human Reaction</vt:lpstr>
      <vt:lpstr>Wastage of power  due to  unmetered  connections</vt:lpstr>
      <vt:lpstr>Wastage of power  due to  unmetered  connections(Contd…)</vt:lpstr>
      <vt:lpstr>Present Day Payment Method</vt:lpstr>
      <vt:lpstr>Long Queues</vt:lpstr>
      <vt:lpstr>Online Payment</vt:lpstr>
      <vt:lpstr>Malpractices</vt:lpstr>
      <vt:lpstr>Illegal Connections</vt:lpstr>
      <vt:lpstr>Survey Responses</vt:lpstr>
      <vt:lpstr>Place of Living</vt:lpstr>
      <vt:lpstr>Electricity Connection</vt:lpstr>
      <vt:lpstr>Meter Type</vt:lpstr>
      <vt:lpstr>Power cuts in India( from Survey)</vt:lpstr>
      <vt:lpstr>Information about Power cuts </vt:lpstr>
      <vt:lpstr>Information about Changes in Charges/unit</vt:lpstr>
      <vt:lpstr>Delay in Bill Generating/Issuing</vt:lpstr>
      <vt:lpstr>Delays during Repairs</vt:lpstr>
      <vt:lpstr>Time taken for Response from Electricity department</vt:lpstr>
      <vt:lpstr>Saving electricity through daily updates</vt:lpstr>
      <vt:lpstr>Payment Method…..!</vt:lpstr>
      <vt:lpstr>Long Queues at the time of Bill Payment</vt:lpstr>
      <vt:lpstr>Bill Amount…...!</vt:lpstr>
      <vt:lpstr>Switching off the Mains</vt:lpstr>
      <vt:lpstr>Need for a Change in Present day System</vt:lpstr>
      <vt:lpstr>Conclusions</vt:lpstr>
      <vt:lpstr>Conclusions</vt:lpstr>
      <vt:lpstr>Conclusions(Cont.…..)</vt:lpstr>
      <vt:lpstr>Conclusions(Cont.….)</vt:lpstr>
      <vt:lpstr>CAD Models</vt:lpstr>
      <vt:lpstr>Meter with System Inbuilt</vt:lpstr>
      <vt:lpstr>Box</vt:lpstr>
      <vt:lpstr>Meter in Box</vt:lpstr>
      <vt:lpstr>Lid</vt:lpstr>
      <vt:lpstr>Type of PCB used</vt:lpstr>
      <vt:lpstr>Process Flow</vt:lpstr>
      <vt:lpstr>Billing Procedure</vt:lpstr>
      <vt:lpstr>Bill Payment</vt:lpstr>
      <vt:lpstr>Power cut Info</vt:lpstr>
      <vt:lpstr>Auto Disconnecting Feature</vt:lpstr>
      <vt:lpstr>Error Detection</vt:lpstr>
      <vt:lpstr>Possible Solutions</vt:lpstr>
      <vt:lpstr>Possible Solutions</vt:lpstr>
      <vt:lpstr>Zig-Bee Based System</vt:lpstr>
      <vt:lpstr>Cloud Based System</vt:lpstr>
      <vt:lpstr>GSM Based System</vt:lpstr>
      <vt:lpstr>Mobile Apps</vt:lpstr>
      <vt:lpstr>Web based Solution</vt:lpstr>
      <vt:lpstr>Thank You…….!</vt:lpstr>
    </vt:vector>
  </TitlesOfParts>
  <Company>RAGHASAMY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Report</dc:title>
  <dc:creator>GIRISH DONTHOJU</dc:creator>
  <cp:lastModifiedBy>SRINADH KAMATHAM</cp:lastModifiedBy>
  <cp:revision>87</cp:revision>
  <dcterms:created xsi:type="dcterms:W3CDTF">2013-09-03T09:15:42Z</dcterms:created>
  <dcterms:modified xsi:type="dcterms:W3CDTF">2013-09-24T12:11:02Z</dcterms:modified>
</cp:coreProperties>
</file>