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4" r:id="rId8"/>
    <p:sldId id="265" r:id="rId9"/>
    <p:sldId id="266" r:id="rId10"/>
    <p:sldId id="267" r:id="rId11"/>
    <p:sldId id="268" r:id="rId12"/>
    <p:sldId id="269" r:id="rId13"/>
    <p:sldId id="270" r:id="rId14"/>
    <p:sldId id="271" r:id="rId15"/>
    <p:sldId id="272" r:id="rId16"/>
    <p:sldId id="275"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Serial</c:v>
          </c:tx>
          <c:invertIfNegative val="0"/>
          <c:cat>
            <c:strRef>
              <c:f>Sheet1!$B$3:$B$7</c:f>
              <c:strCache>
                <c:ptCount val="5"/>
                <c:pt idx="0">
                  <c:v>Seeds</c:v>
                </c:pt>
                <c:pt idx="1">
                  <c:v>Yacht</c:v>
                </c:pt>
                <c:pt idx="2">
                  <c:v>Car</c:v>
                </c:pt>
                <c:pt idx="3">
                  <c:v>Abalone</c:v>
                </c:pt>
                <c:pt idx="4">
                  <c:v>Page Blocks</c:v>
                </c:pt>
              </c:strCache>
            </c:strRef>
          </c:cat>
          <c:val>
            <c:numRef>
              <c:f>Sheet1!$C$3:$C$7</c:f>
              <c:numCache>
                <c:formatCode>General</c:formatCode>
                <c:ptCount val="5"/>
                <c:pt idx="0">
                  <c:v>1.3</c:v>
                </c:pt>
                <c:pt idx="1">
                  <c:v>2.1</c:v>
                </c:pt>
                <c:pt idx="2">
                  <c:v>8.3000000000000007</c:v>
                </c:pt>
                <c:pt idx="3">
                  <c:v>12.56</c:v>
                </c:pt>
                <c:pt idx="4">
                  <c:v>19.920000000000002</c:v>
                </c:pt>
              </c:numCache>
            </c:numRef>
          </c:val>
        </c:ser>
        <c:ser>
          <c:idx val="1"/>
          <c:order val="1"/>
          <c:tx>
            <c:v>Parallel</c:v>
          </c:tx>
          <c:invertIfNegative val="0"/>
          <c:cat>
            <c:strRef>
              <c:f>Sheet1!$B$3:$B$7</c:f>
              <c:strCache>
                <c:ptCount val="5"/>
                <c:pt idx="0">
                  <c:v>Seeds</c:v>
                </c:pt>
                <c:pt idx="1">
                  <c:v>Yacht</c:v>
                </c:pt>
                <c:pt idx="2">
                  <c:v>Car</c:v>
                </c:pt>
                <c:pt idx="3">
                  <c:v>Abalone</c:v>
                </c:pt>
                <c:pt idx="4">
                  <c:v>Page Blocks</c:v>
                </c:pt>
              </c:strCache>
            </c:strRef>
          </c:cat>
          <c:val>
            <c:numRef>
              <c:f>Sheet1!$D$3:$D$7</c:f>
              <c:numCache>
                <c:formatCode>General</c:formatCode>
                <c:ptCount val="5"/>
                <c:pt idx="0">
                  <c:v>2.2000000000000002</c:v>
                </c:pt>
                <c:pt idx="1">
                  <c:v>2.8</c:v>
                </c:pt>
                <c:pt idx="2">
                  <c:v>4.7300000000000004</c:v>
                </c:pt>
                <c:pt idx="3">
                  <c:v>5.89</c:v>
                </c:pt>
                <c:pt idx="4">
                  <c:v>7.12</c:v>
                </c:pt>
              </c:numCache>
            </c:numRef>
          </c:val>
        </c:ser>
        <c:dLbls>
          <c:showLegendKey val="0"/>
          <c:showVal val="0"/>
          <c:showCatName val="0"/>
          <c:showSerName val="0"/>
          <c:showPercent val="0"/>
          <c:showBubbleSize val="0"/>
        </c:dLbls>
        <c:gapWidth val="150"/>
        <c:axId val="-1317960496"/>
        <c:axId val="-1317957776"/>
      </c:barChart>
      <c:catAx>
        <c:axId val="-1317960496"/>
        <c:scaling>
          <c:orientation val="minMax"/>
        </c:scaling>
        <c:delete val="0"/>
        <c:axPos val="b"/>
        <c:numFmt formatCode="General" sourceLinked="0"/>
        <c:majorTickMark val="out"/>
        <c:minorTickMark val="none"/>
        <c:tickLblPos val="nextTo"/>
        <c:crossAx val="-1317957776"/>
        <c:crosses val="autoZero"/>
        <c:auto val="1"/>
        <c:lblAlgn val="ctr"/>
        <c:lblOffset val="100"/>
        <c:noMultiLvlLbl val="0"/>
      </c:catAx>
      <c:valAx>
        <c:axId val="-1317957776"/>
        <c:scaling>
          <c:orientation val="minMax"/>
        </c:scaling>
        <c:delete val="0"/>
        <c:axPos val="l"/>
        <c:majorGridlines/>
        <c:title>
          <c:tx>
            <c:rich>
              <a:bodyPr rot="-5400000" vert="horz"/>
              <a:lstStyle/>
              <a:p>
                <a:pPr>
                  <a:defRPr/>
                </a:pPr>
                <a:r>
                  <a:rPr lang="en-IN"/>
                  <a:t>Time</a:t>
                </a:r>
                <a:r>
                  <a:rPr lang="en-IN" baseline="0"/>
                  <a:t> (sec)</a:t>
                </a:r>
                <a:endParaRPr lang="en-IN"/>
              </a:p>
            </c:rich>
          </c:tx>
          <c:layout/>
          <c:overlay val="0"/>
        </c:title>
        <c:numFmt formatCode="General" sourceLinked="0"/>
        <c:majorTickMark val="out"/>
        <c:minorTickMark val="none"/>
        <c:tickLblPos val="nextTo"/>
        <c:crossAx val="-1317960496"/>
        <c:crosses val="autoZero"/>
        <c:crossBetween val="between"/>
      </c:valAx>
    </c:plotArea>
    <c:legend>
      <c:legendPos val="r"/>
      <c:layout/>
      <c:overlay val="0"/>
    </c:legend>
    <c:plotVisOnly val="1"/>
    <c:dispBlanksAs val="gap"/>
    <c:showDLblsOverMax val="0"/>
  </c:chart>
  <c:spPr>
    <a:ln>
      <a:solidFill>
        <a:schemeClr val="accent1"/>
      </a:solidFill>
    </a:ln>
  </c:sp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4/17/2015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4/17/2015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4/17/2015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4/17/2015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Gradient_descent" TargetMode="External"/><Relationship Id="rId2" Type="http://schemas.openxmlformats.org/officeDocument/2006/relationships/hyperlink" Target="http://en.wikipedia.org/wiki/Linear_regression#Other_estimation_techniques" TargetMode="External"/><Relationship Id="rId1" Type="http://schemas.openxmlformats.org/officeDocument/2006/relationships/slideLayout" Target="../slideLayouts/slideLayout2.xml"/><Relationship Id="rId4" Type="http://schemas.openxmlformats.org/officeDocument/2006/relationships/hyperlink" Target="http://archive.ics.uci.edu/ml/datasets.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Parallelization of Linear Regression</a:t>
            </a:r>
            <a:endParaRPr lang="en-US" dirty="0"/>
          </a:p>
        </p:txBody>
      </p:sp>
      <p:sp>
        <p:nvSpPr>
          <p:cNvPr id="3" name="Subtitle 2"/>
          <p:cNvSpPr>
            <a:spLocks noGrp="1"/>
          </p:cNvSpPr>
          <p:nvPr>
            <p:ph type="subTitle" idx="1"/>
          </p:nvPr>
        </p:nvSpPr>
        <p:spPr>
          <a:xfrm>
            <a:off x="2589213" y="5049228"/>
            <a:ext cx="8915399" cy="1722275"/>
          </a:xfrm>
        </p:spPr>
        <p:txBody>
          <a:bodyPr>
            <a:normAutofit fontScale="92500" lnSpcReduction="20000"/>
          </a:bodyPr>
          <a:lstStyle/>
          <a:p>
            <a:pPr algn="ctr"/>
            <a:r>
              <a:rPr lang="en-IN" b="1" dirty="0" smtClean="0"/>
              <a:t>Submitted to: </a:t>
            </a:r>
            <a:r>
              <a:rPr lang="en-IN" dirty="0" err="1"/>
              <a:t>Dr.</a:t>
            </a:r>
            <a:r>
              <a:rPr lang="en-IN" dirty="0"/>
              <a:t> Manish Kumar </a:t>
            </a:r>
            <a:r>
              <a:rPr lang="en-IN" dirty="0" err="1"/>
              <a:t>Bajpai</a:t>
            </a:r>
            <a:endParaRPr lang="en-US" dirty="0"/>
          </a:p>
          <a:p>
            <a:pPr algn="ctr"/>
            <a:endParaRPr lang="en-IN" b="1" dirty="0" smtClean="0"/>
          </a:p>
          <a:p>
            <a:pPr algn="r"/>
            <a:r>
              <a:rPr lang="en-IN" b="1" dirty="0" smtClean="0"/>
              <a:t>Prepared </a:t>
            </a:r>
            <a:r>
              <a:rPr lang="en-IN" b="1" dirty="0"/>
              <a:t>By:</a:t>
            </a:r>
            <a:endParaRPr lang="en-US" dirty="0"/>
          </a:p>
          <a:p>
            <a:pPr algn="r"/>
            <a:r>
              <a:rPr lang="en-IN" dirty="0"/>
              <a:t>K Avinash Reddy (2011251)</a:t>
            </a:r>
            <a:endParaRPr lang="en-US" dirty="0"/>
          </a:p>
          <a:p>
            <a:pPr algn="r"/>
            <a:r>
              <a:rPr lang="en-IN" dirty="0" err="1"/>
              <a:t>Vellanki</a:t>
            </a:r>
            <a:r>
              <a:rPr lang="en-IN" dirty="0"/>
              <a:t> Anish (2011264)</a:t>
            </a:r>
            <a:endParaRPr lang="en-US" dirty="0"/>
          </a:p>
          <a:p>
            <a:pPr algn="r"/>
            <a:endParaRPr lang="en-US" dirty="0"/>
          </a:p>
        </p:txBody>
      </p:sp>
    </p:spTree>
    <p:extLst>
      <p:ext uri="{BB962C8B-B14F-4D97-AF65-F5344CB8AC3E}">
        <p14:creationId xmlns:p14="http://schemas.microsoft.com/office/powerpoint/2010/main" val="14537531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PRAM </a:t>
            </a:r>
            <a:r>
              <a:rPr lang="en-US" dirty="0" smtClean="0"/>
              <a:t>Algorithm </a:t>
            </a:r>
            <a:r>
              <a:rPr lang="en-US" dirty="0" err="1" smtClean="0"/>
              <a:t>contd</a:t>
            </a:r>
            <a:r>
              <a:rPr lang="en-US" dirty="0" smtClean="0"/>
              <a: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89212" y="1977081"/>
                <a:ext cx="8915400" cy="3934141"/>
              </a:xfrm>
            </p:spPr>
            <p:txBody>
              <a:bodyPr/>
              <a:lstStyle/>
              <a:p>
                <a:pPr marL="0" indent="0">
                  <a:buNone/>
                </a:pPr>
                <a:r>
                  <a:rPr lang="en-IN" sz="1400" dirty="0"/>
                  <a:t>FOR </a:t>
                </a:r>
                <a:r>
                  <a:rPr lang="en-IN" sz="1400" dirty="0" err="1"/>
                  <a:t>i</a:t>
                </a:r>
                <a:r>
                  <a:rPr lang="en-IN" sz="1400" dirty="0"/>
                  <a:t>=0 to p-1</a:t>
                </a:r>
                <a:endParaRPr lang="en-US" sz="1400" dirty="0"/>
              </a:p>
              <a:p>
                <a:pPr marL="0" indent="0">
                  <a:buNone/>
                </a:pPr>
                <a:r>
                  <a:rPr lang="en-IN" sz="1400" dirty="0"/>
                  <a:t>	errors = errors + </a:t>
                </a:r>
                <a:r>
                  <a:rPr lang="en-IN" sz="1400" dirty="0" err="1"/>
                  <a:t>P</a:t>
                </a:r>
                <a:r>
                  <a:rPr lang="en-IN" sz="1400" baseline="-25000" dirty="0" err="1"/>
                  <a:t>sum</a:t>
                </a:r>
                <a:r>
                  <a:rPr lang="en-IN" sz="1400" dirty="0"/>
                  <a:t>[</a:t>
                </a:r>
                <a:r>
                  <a:rPr lang="en-IN" sz="1400" dirty="0" err="1"/>
                  <a:t>i</a:t>
                </a:r>
                <a:r>
                  <a:rPr lang="en-IN" sz="1400" dirty="0"/>
                  <a:t>]</a:t>
                </a:r>
                <a:endParaRPr lang="en-US" sz="1400" dirty="0"/>
              </a:p>
              <a:p>
                <a:pPr marL="0" indent="0">
                  <a:buNone/>
                </a:pPr>
                <a:r>
                  <a:rPr lang="en-IN" sz="1400" dirty="0"/>
                  <a:t>END FOR</a:t>
                </a:r>
                <a:endParaRPr lang="en-US" sz="1400" dirty="0"/>
              </a:p>
              <a:p>
                <a:pPr marL="0" indent="0">
                  <a:buNone/>
                </a:pPr>
                <a:r>
                  <a:rPr lang="en-IN" sz="1400" dirty="0"/>
                  <a:t>gradient = gradient - </a:t>
                </a:r>
                <a:r>
                  <a:rPr lang="en-IN" sz="1400" dirty="0" err="1"/>
                  <a:t>learningRate</a:t>
                </a:r>
                <a:r>
                  <a:rPr lang="en-IN" sz="1400" dirty="0"/>
                  <a:t> * (</a:t>
                </a:r>
                <a14:m>
                  <m:oMath xmlns:m="http://schemas.openxmlformats.org/officeDocument/2006/math">
                    <m:f>
                      <m:fPr>
                        <m:ctrlPr>
                          <a:rPr lang="en-US" sz="1400" i="1">
                            <a:latin typeface="Cambria Math" panose="02040503050406030204" pitchFamily="18" charset="0"/>
                          </a:rPr>
                        </m:ctrlPr>
                      </m:fPr>
                      <m:num>
                        <m:r>
                          <a:rPr lang="en-IN" sz="1400">
                            <a:latin typeface="Cambria Math" panose="02040503050406030204" pitchFamily="18" charset="0"/>
                          </a:rPr>
                          <m:t>1 </m:t>
                        </m:r>
                      </m:num>
                      <m:den>
                        <m:r>
                          <m:rPr>
                            <m:sty m:val="p"/>
                          </m:rPr>
                          <a:rPr lang="en-IN" sz="1400">
                            <a:latin typeface="Cambria Math" panose="02040503050406030204" pitchFamily="18" charset="0"/>
                          </a:rPr>
                          <m:t>data</m:t>
                        </m:r>
                        <m:r>
                          <a:rPr lang="en-IN" sz="1400">
                            <a:latin typeface="Cambria Math" panose="02040503050406030204" pitchFamily="18" charset="0"/>
                          </a:rPr>
                          <m:t>.</m:t>
                        </m:r>
                        <m:r>
                          <m:rPr>
                            <m:sty m:val="p"/>
                          </m:rPr>
                          <a:rPr lang="en-IN" sz="1400">
                            <a:latin typeface="Cambria Math" panose="02040503050406030204" pitchFamily="18" charset="0"/>
                          </a:rPr>
                          <m:t>length</m:t>
                        </m:r>
                      </m:den>
                    </m:f>
                    <m:r>
                      <a:rPr lang="en-IN" sz="1400" i="1">
                        <a:latin typeface="Cambria Math" panose="02040503050406030204" pitchFamily="18" charset="0"/>
                      </a:rPr>
                      <m:t>)</m:t>
                    </m:r>
                  </m:oMath>
                </a14:m>
                <a:r>
                  <a:rPr lang="en-IN" sz="1400" dirty="0"/>
                  <a:t>* errors  </a:t>
                </a:r>
                <a:endParaRPr lang="en-US" sz="1400" dirty="0"/>
              </a:p>
              <a:p>
                <a:pPr marL="0" indent="0">
                  <a:buNone/>
                </a:pPr>
                <a:r>
                  <a:rPr lang="en-IN" sz="1400" dirty="0"/>
                  <a:t>END FOR</a:t>
                </a:r>
                <a:endParaRPr lang="en-US" sz="1400" dirty="0"/>
              </a:p>
              <a:p>
                <a:pPr marL="0" indent="0">
                  <a:buNone/>
                </a:pPr>
                <a:r>
                  <a:rPr lang="en-IN" sz="1400" dirty="0"/>
                  <a:t>END</a:t>
                </a:r>
                <a:endParaRPr lang="en-US" sz="1400"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89212" y="1977081"/>
                <a:ext cx="8915400" cy="3934141"/>
              </a:xfrm>
              <a:blipFill rotWithShape="0">
                <a:blip r:embed="rId2"/>
                <a:stretch>
                  <a:fillRect l="-205" t="-155"/>
                </a:stretch>
              </a:blipFill>
            </p:spPr>
            <p:txBody>
              <a:bodyPr/>
              <a:lstStyle/>
              <a:p>
                <a:r>
                  <a:rPr lang="en-US">
                    <a:noFill/>
                  </a:rPr>
                  <a:t> </a:t>
                </a:r>
              </a:p>
            </p:txBody>
          </p:sp>
        </mc:Fallback>
      </mc:AlternateContent>
    </p:spTree>
    <p:extLst>
      <p:ext uri="{BB962C8B-B14F-4D97-AF65-F5344CB8AC3E}">
        <p14:creationId xmlns:p14="http://schemas.microsoft.com/office/powerpoint/2010/main" val="25495821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BSP Methodology</a:t>
            </a:r>
            <a:endParaRPr lang="en-US" dirty="0"/>
          </a:p>
        </p:txBody>
      </p:sp>
      <p:sp>
        <p:nvSpPr>
          <p:cNvPr id="3" name="Content Placeholder 2"/>
          <p:cNvSpPr>
            <a:spLocks noGrp="1"/>
          </p:cNvSpPr>
          <p:nvPr>
            <p:ph idx="1"/>
          </p:nvPr>
        </p:nvSpPr>
        <p:spPr/>
        <p:txBody>
          <a:bodyPr/>
          <a:lstStyle/>
          <a:p>
            <a:pPr lvl="0"/>
            <a:r>
              <a:rPr lang="en-IN" dirty="0"/>
              <a:t>Master node  divides the iterations equally to slave nodes </a:t>
            </a:r>
            <a:endParaRPr lang="en-US" dirty="0"/>
          </a:p>
          <a:p>
            <a:pPr lvl="0"/>
            <a:r>
              <a:rPr lang="en-IN" dirty="0"/>
              <a:t>Each slave calculates its temporary gradient back to the master node.</a:t>
            </a:r>
            <a:endParaRPr lang="en-US" dirty="0"/>
          </a:p>
          <a:p>
            <a:endParaRPr lang="en-US" dirty="0"/>
          </a:p>
        </p:txBody>
      </p:sp>
      <p:pic>
        <p:nvPicPr>
          <p:cNvPr id="4" name="image42.png"/>
          <p:cNvPicPr/>
          <p:nvPr/>
        </p:nvPicPr>
        <p:blipFill>
          <a:blip r:embed="rId2"/>
          <a:srcRect/>
          <a:stretch>
            <a:fillRect/>
          </a:stretch>
        </p:blipFill>
        <p:spPr>
          <a:xfrm>
            <a:off x="3523477" y="3115103"/>
            <a:ext cx="5653473" cy="2198302"/>
          </a:xfrm>
          <a:prstGeom prst="rect">
            <a:avLst/>
          </a:prstGeom>
          <a:ln/>
        </p:spPr>
      </p:pic>
      <p:sp>
        <p:nvSpPr>
          <p:cNvPr id="5" name="TextBox 4"/>
          <p:cNvSpPr txBox="1"/>
          <p:nvPr/>
        </p:nvSpPr>
        <p:spPr>
          <a:xfrm>
            <a:off x="5090894" y="5313405"/>
            <a:ext cx="2518638" cy="253916"/>
          </a:xfrm>
          <a:prstGeom prst="rect">
            <a:avLst/>
          </a:prstGeom>
          <a:noFill/>
        </p:spPr>
        <p:txBody>
          <a:bodyPr wrap="none" rtlCol="0">
            <a:spAutoFit/>
          </a:bodyPr>
          <a:lstStyle/>
          <a:p>
            <a:r>
              <a:rPr lang="en-US" sz="1050" dirty="0" smtClean="0"/>
              <a:t>Master node dividing data to slaves</a:t>
            </a:r>
            <a:endParaRPr lang="en-US" sz="1050" dirty="0"/>
          </a:p>
        </p:txBody>
      </p:sp>
    </p:spTree>
    <p:extLst>
      <p:ext uri="{BB962C8B-B14F-4D97-AF65-F5344CB8AC3E}">
        <p14:creationId xmlns:p14="http://schemas.microsoft.com/office/powerpoint/2010/main" val="26841478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BSP Methodology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lvl="0"/>
                <a:r>
                  <a:rPr lang="en-IN" dirty="0"/>
                  <a:t>Update rule in this case is changed to:</a:t>
                </a:r>
                <a:endParaRPr lang="en-US" u="none" strike="noStrike" dirty="0">
                  <a:effectLst/>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IN" i="1">
                              <a:latin typeface="Cambria Math" panose="02040503050406030204" pitchFamily="18" charset="0"/>
                            </a:rPr>
                            <m:t>𝜃</m:t>
                          </m:r>
                        </m:e>
                        <m:sub>
                          <m:r>
                            <a:rPr lang="en-IN" i="1">
                              <a:latin typeface="Cambria Math" panose="02040503050406030204" pitchFamily="18" charset="0"/>
                            </a:rPr>
                            <m:t>𝑖</m:t>
                          </m:r>
                        </m:sub>
                      </m:sSub>
                      <m:r>
                        <a:rPr lang="en-IN" i="1">
                          <a:latin typeface="Cambria Math" panose="02040503050406030204" pitchFamily="18" charset="0"/>
                        </a:rPr>
                        <m:t>=</m:t>
                      </m:r>
                      <m:sSub>
                        <m:sSubPr>
                          <m:ctrlPr>
                            <a:rPr lang="en-US" i="1">
                              <a:latin typeface="Cambria Math" panose="02040503050406030204" pitchFamily="18" charset="0"/>
                            </a:rPr>
                          </m:ctrlPr>
                        </m:sSubPr>
                        <m:e>
                          <m:r>
                            <a:rPr lang="en-IN" i="1">
                              <a:latin typeface="Cambria Math" panose="02040503050406030204" pitchFamily="18" charset="0"/>
                            </a:rPr>
                            <m:t>𝜃</m:t>
                          </m:r>
                        </m:e>
                        <m:sub>
                          <m:r>
                            <a:rPr lang="en-IN" i="1">
                              <a:latin typeface="Cambria Math" panose="02040503050406030204" pitchFamily="18" charset="0"/>
                            </a:rPr>
                            <m:t>𝑖</m:t>
                          </m:r>
                        </m:sub>
                      </m:sSub>
                      <m:r>
                        <a:rPr lang="en-IN" i="1">
                          <a:latin typeface="Cambria Math" panose="02040503050406030204" pitchFamily="18" charset="0"/>
                        </a:rPr>
                        <m:t>−</m:t>
                      </m:r>
                      <m:f>
                        <m:fPr>
                          <m:ctrlPr>
                            <a:rPr lang="en-US" i="1">
                              <a:latin typeface="Cambria Math" panose="02040503050406030204" pitchFamily="18" charset="0"/>
                            </a:rPr>
                          </m:ctrlPr>
                        </m:fPr>
                        <m:num>
                          <m:r>
                            <a:rPr lang="en-IN" i="1">
                              <a:latin typeface="Cambria Math" panose="02040503050406030204" pitchFamily="18" charset="0"/>
                            </a:rPr>
                            <m:t>𝛼</m:t>
                          </m:r>
                        </m:num>
                        <m:den>
                          <m:r>
                            <a:rPr lang="en-IN" i="1">
                              <a:latin typeface="Cambria Math" panose="02040503050406030204" pitchFamily="18" charset="0"/>
                            </a:rPr>
                            <m:t>400</m:t>
                          </m:r>
                        </m:den>
                      </m:f>
                      <m:r>
                        <a:rPr lang="en-IN" i="1">
                          <a:latin typeface="Cambria Math" panose="02040503050406030204" pitchFamily="18" charset="0"/>
                        </a:rPr>
                        <m:t>∗(</m:t>
                      </m:r>
                      <m:sSubSup>
                        <m:sSubSupPr>
                          <m:ctrlPr>
                            <a:rPr lang="en-US" i="1">
                              <a:latin typeface="Cambria Math" panose="02040503050406030204" pitchFamily="18" charset="0"/>
                            </a:rPr>
                          </m:ctrlPr>
                        </m:sSubSupPr>
                        <m:e>
                          <m:r>
                            <a:rPr lang="en-IN" i="1">
                              <a:latin typeface="Cambria Math" panose="02040503050406030204" pitchFamily="18" charset="0"/>
                            </a:rPr>
                            <m:t>𝑡𝑒𝑚𝑝</m:t>
                          </m:r>
                        </m:e>
                        <m:sub>
                          <m:r>
                            <a:rPr lang="en-IN" i="1">
                              <a:latin typeface="Cambria Math" panose="02040503050406030204" pitchFamily="18" charset="0"/>
                            </a:rPr>
                            <m:t>𝑗</m:t>
                          </m:r>
                        </m:sub>
                        <m:sup>
                          <m:r>
                            <a:rPr lang="en-IN" i="1">
                              <a:latin typeface="Cambria Math" panose="02040503050406030204" pitchFamily="18" charset="0"/>
                            </a:rPr>
                            <m:t>(1)</m:t>
                          </m:r>
                        </m:sup>
                      </m:sSubSup>
                      <m:r>
                        <a:rPr lang="en-IN" i="1">
                          <a:latin typeface="Cambria Math" panose="02040503050406030204" pitchFamily="18" charset="0"/>
                        </a:rPr>
                        <m:t>+</m:t>
                      </m:r>
                      <m:sSubSup>
                        <m:sSubSupPr>
                          <m:ctrlPr>
                            <a:rPr lang="en-US" i="1">
                              <a:latin typeface="Cambria Math" panose="02040503050406030204" pitchFamily="18" charset="0"/>
                            </a:rPr>
                          </m:ctrlPr>
                        </m:sSubSupPr>
                        <m:e>
                          <m:r>
                            <a:rPr lang="en-IN" i="1">
                              <a:latin typeface="Cambria Math" panose="02040503050406030204" pitchFamily="18" charset="0"/>
                            </a:rPr>
                            <m:t>𝑡𝑒𝑚𝑝</m:t>
                          </m:r>
                        </m:e>
                        <m:sub>
                          <m:r>
                            <a:rPr lang="en-IN" i="1">
                              <a:latin typeface="Cambria Math" panose="02040503050406030204" pitchFamily="18" charset="0"/>
                            </a:rPr>
                            <m:t>𝑗</m:t>
                          </m:r>
                        </m:sub>
                        <m:sup>
                          <m:r>
                            <a:rPr lang="en-IN" i="1">
                              <a:latin typeface="Cambria Math" panose="02040503050406030204" pitchFamily="18" charset="0"/>
                            </a:rPr>
                            <m:t>(2)</m:t>
                          </m:r>
                        </m:sup>
                      </m:sSubSup>
                      <m:r>
                        <a:rPr lang="en-IN" i="1">
                          <a:latin typeface="Cambria Math" panose="02040503050406030204" pitchFamily="18" charset="0"/>
                        </a:rPr>
                        <m:t>+</m:t>
                      </m:r>
                      <m:sSubSup>
                        <m:sSubSupPr>
                          <m:ctrlPr>
                            <a:rPr lang="en-US" i="1">
                              <a:latin typeface="Cambria Math" panose="02040503050406030204" pitchFamily="18" charset="0"/>
                            </a:rPr>
                          </m:ctrlPr>
                        </m:sSubSupPr>
                        <m:e>
                          <m:r>
                            <a:rPr lang="en-IN" i="1">
                              <a:latin typeface="Cambria Math" panose="02040503050406030204" pitchFamily="18" charset="0"/>
                            </a:rPr>
                            <m:t>𝑡𝑒𝑚𝑝</m:t>
                          </m:r>
                        </m:e>
                        <m:sub>
                          <m:r>
                            <a:rPr lang="en-IN" i="1">
                              <a:latin typeface="Cambria Math" panose="02040503050406030204" pitchFamily="18" charset="0"/>
                            </a:rPr>
                            <m:t>𝑗</m:t>
                          </m:r>
                        </m:sub>
                        <m:sup>
                          <m:r>
                            <a:rPr lang="en-IN" i="1">
                              <a:latin typeface="Cambria Math" panose="02040503050406030204" pitchFamily="18" charset="0"/>
                            </a:rPr>
                            <m:t>(3)</m:t>
                          </m:r>
                        </m:sup>
                      </m:sSubSup>
                      <m:r>
                        <a:rPr lang="en-IN" i="1">
                          <a:latin typeface="Cambria Math" panose="02040503050406030204" pitchFamily="18" charset="0"/>
                        </a:rPr>
                        <m:t>+</m:t>
                      </m:r>
                      <m:sSubSup>
                        <m:sSubSupPr>
                          <m:ctrlPr>
                            <a:rPr lang="en-US" i="1">
                              <a:latin typeface="Cambria Math" panose="02040503050406030204" pitchFamily="18" charset="0"/>
                            </a:rPr>
                          </m:ctrlPr>
                        </m:sSubSupPr>
                        <m:e>
                          <m:r>
                            <a:rPr lang="en-IN" i="1">
                              <a:latin typeface="Cambria Math" panose="02040503050406030204" pitchFamily="18" charset="0"/>
                            </a:rPr>
                            <m:t>𝑡𝑒𝑚𝑝</m:t>
                          </m:r>
                        </m:e>
                        <m:sub>
                          <m:r>
                            <a:rPr lang="en-IN" i="1">
                              <a:latin typeface="Cambria Math" panose="02040503050406030204" pitchFamily="18" charset="0"/>
                            </a:rPr>
                            <m:t>𝑗</m:t>
                          </m:r>
                        </m:sub>
                        <m:sup>
                          <m:r>
                            <a:rPr lang="en-IN" i="1">
                              <a:latin typeface="Cambria Math" panose="02040503050406030204" pitchFamily="18" charset="0"/>
                            </a:rPr>
                            <m:t>(4)</m:t>
                          </m:r>
                        </m:sup>
                      </m:sSubSup>
                      <m:r>
                        <a:rPr lang="en-IN" i="1">
                          <a:latin typeface="Cambria Math" panose="02040503050406030204" pitchFamily="18" charset="0"/>
                        </a:rPr>
                        <m:t>)</m:t>
                      </m:r>
                    </m:oMath>
                  </m:oMathPara>
                </a14:m>
                <a:endParaRPr lang="en-US" dirty="0">
                  <a:effectLst/>
                </a:endParaRPr>
              </a:p>
              <a:p>
                <a:pPr lvl="0"/>
                <a:r>
                  <a:rPr lang="en-IN" u="none" strike="noStrike" dirty="0">
                    <a:effectLst/>
                  </a:rPr>
                  <a:t>Weights(</a:t>
                </a:r>
                <a14:m>
                  <m:oMath xmlns:m="http://schemas.openxmlformats.org/officeDocument/2006/math">
                    <m:sSub>
                      <m:sSubPr>
                        <m:ctrlPr>
                          <a:rPr lang="en-US" i="1">
                            <a:latin typeface="Cambria Math" panose="02040503050406030204" pitchFamily="18" charset="0"/>
                          </a:rPr>
                        </m:ctrlPr>
                      </m:sSubPr>
                      <m:e>
                        <m:r>
                          <a:rPr lang="en-IN" i="1">
                            <a:latin typeface="Cambria Math" panose="02040503050406030204" pitchFamily="18" charset="0"/>
                          </a:rPr>
                          <m:t>𝜃</m:t>
                        </m:r>
                      </m:e>
                      <m:sub>
                        <m:r>
                          <a:rPr lang="en-IN" i="1">
                            <a:latin typeface="Cambria Math" panose="02040503050406030204" pitchFamily="18" charset="0"/>
                          </a:rPr>
                          <m:t>𝑖</m:t>
                        </m:r>
                        <m:r>
                          <a:rPr lang="en-IN" i="1">
                            <a:latin typeface="Cambria Math" panose="02040503050406030204" pitchFamily="18" charset="0"/>
                          </a:rPr>
                          <m:t> </m:t>
                        </m:r>
                      </m:sub>
                    </m:sSub>
                  </m:oMath>
                </a14:m>
                <a:r>
                  <a:rPr lang="en-IN" u="none" strike="noStrike" dirty="0">
                    <a:effectLst/>
                  </a:rPr>
                  <a:t>) are sent to the slave node by the master node where local gradient is calculated.</a:t>
                </a:r>
                <a:endParaRPr lang="en-US" u="none" strike="noStrike" dirty="0">
                  <a:effectLst/>
                </a:endParaRPr>
              </a:p>
              <a:p>
                <a:pPr lvl="0"/>
                <a:r>
                  <a:rPr lang="en-IN" u="none" strike="noStrike" dirty="0">
                    <a:effectLst/>
                  </a:rPr>
                  <a:t>All the temporary gradients are sent to the master node.</a:t>
                </a:r>
                <a:endParaRPr lang="en-US" u="none" strike="noStrike" dirty="0">
                  <a:effectLst/>
                </a:endParaRPr>
              </a:p>
              <a:p>
                <a:r>
                  <a:rPr lang="en-IN" dirty="0"/>
                  <a:t>Master node sums up the local gradients to find the total gradient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479" t="-806"/>
                </a:stretch>
              </a:blipFill>
            </p:spPr>
            <p:txBody>
              <a:bodyPr/>
              <a:lstStyle/>
              <a:p>
                <a:r>
                  <a:rPr lang="en-US">
                    <a:noFill/>
                  </a:rPr>
                  <a:t> </a:t>
                </a:r>
              </a:p>
            </p:txBody>
          </p:sp>
        </mc:Fallback>
      </mc:AlternateContent>
    </p:spTree>
    <p:extLst>
      <p:ext uri="{BB962C8B-B14F-4D97-AF65-F5344CB8AC3E}">
        <p14:creationId xmlns:p14="http://schemas.microsoft.com/office/powerpoint/2010/main" val="23129228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BSP Algorithm</a:t>
            </a:r>
            <a:endParaRPr lang="en-US" dirty="0"/>
          </a:p>
        </p:txBody>
      </p:sp>
      <p:sp>
        <p:nvSpPr>
          <p:cNvPr id="3" name="Content Placeholder 2"/>
          <p:cNvSpPr>
            <a:spLocks noGrp="1"/>
          </p:cNvSpPr>
          <p:nvPr>
            <p:ph idx="1"/>
          </p:nvPr>
        </p:nvSpPr>
        <p:spPr>
          <a:xfrm>
            <a:off x="2589212" y="1779374"/>
            <a:ext cx="8915400" cy="3912972"/>
          </a:xfrm>
        </p:spPr>
        <p:txBody>
          <a:bodyPr>
            <a:normAutofit fontScale="62500" lnSpcReduction="20000"/>
          </a:bodyPr>
          <a:lstStyle/>
          <a:p>
            <a:pPr marL="0" indent="0">
              <a:buNone/>
            </a:pPr>
            <a:r>
              <a:rPr lang="en-IN" dirty="0"/>
              <a:t>Linear Regression(data[],gradient)</a:t>
            </a:r>
            <a:endParaRPr lang="en-US" dirty="0"/>
          </a:p>
          <a:p>
            <a:pPr marL="0" indent="0">
              <a:buNone/>
            </a:pPr>
            <a:r>
              <a:rPr lang="en-IN" dirty="0"/>
              <a:t> </a:t>
            </a:r>
            <a:endParaRPr lang="en-US" dirty="0"/>
          </a:p>
          <a:p>
            <a:pPr marL="0" indent="0">
              <a:buNone/>
            </a:pPr>
            <a:r>
              <a:rPr lang="en-IN" dirty="0"/>
              <a:t>INPUT: data[]</a:t>
            </a:r>
            <a:endParaRPr lang="en-US" dirty="0"/>
          </a:p>
          <a:p>
            <a:pPr marL="0" indent="0">
              <a:buNone/>
            </a:pPr>
            <a:r>
              <a:rPr lang="en-IN" dirty="0"/>
              <a:t>OUTPUT: gradient</a:t>
            </a:r>
            <a:endParaRPr lang="en-US" dirty="0"/>
          </a:p>
          <a:p>
            <a:pPr marL="0" indent="0">
              <a:buNone/>
            </a:pPr>
            <a:r>
              <a:rPr lang="en-IN" dirty="0"/>
              <a:t> </a:t>
            </a:r>
            <a:endParaRPr lang="en-US" dirty="0"/>
          </a:p>
          <a:p>
            <a:pPr marL="0" indent="0">
              <a:buNone/>
            </a:pPr>
            <a:r>
              <a:rPr lang="en-IN" dirty="0"/>
              <a:t>BEGIN</a:t>
            </a:r>
            <a:endParaRPr lang="en-US" dirty="0"/>
          </a:p>
          <a:p>
            <a:pPr marL="0" indent="0">
              <a:buNone/>
            </a:pPr>
            <a:r>
              <a:rPr lang="en-IN" dirty="0"/>
              <a:t>MASTER NODE DO</a:t>
            </a:r>
            <a:endParaRPr lang="en-US" dirty="0"/>
          </a:p>
          <a:p>
            <a:pPr marL="0" indent="0">
              <a:buNone/>
            </a:pPr>
            <a:r>
              <a:rPr lang="en-IN" dirty="0"/>
              <a:t>FOR </a:t>
            </a:r>
            <a:r>
              <a:rPr lang="en-IN" dirty="0" err="1"/>
              <a:t>i</a:t>
            </a:r>
            <a:r>
              <a:rPr lang="en-IN" dirty="0"/>
              <a:t>=0 to p</a:t>
            </a:r>
            <a:endParaRPr lang="en-US" dirty="0"/>
          </a:p>
          <a:p>
            <a:pPr marL="0" indent="0">
              <a:buNone/>
            </a:pPr>
            <a:r>
              <a:rPr lang="en-IN" dirty="0"/>
              <a:t>	temp[</a:t>
            </a:r>
            <a:r>
              <a:rPr lang="en-IN" dirty="0" err="1"/>
              <a:t>i</a:t>
            </a:r>
            <a:r>
              <a:rPr lang="en-IN" dirty="0"/>
              <a:t>] = 0</a:t>
            </a:r>
            <a:endParaRPr lang="en-US" dirty="0"/>
          </a:p>
          <a:p>
            <a:pPr marL="0" indent="0">
              <a:buNone/>
            </a:pPr>
            <a:r>
              <a:rPr lang="en-IN" dirty="0"/>
              <a:t>END FOR</a:t>
            </a:r>
            <a:endParaRPr lang="en-US" dirty="0"/>
          </a:p>
          <a:p>
            <a:pPr marL="0" indent="0">
              <a:buNone/>
            </a:pPr>
            <a:r>
              <a:rPr lang="en-IN" dirty="0"/>
              <a:t>FOR </a:t>
            </a:r>
            <a:r>
              <a:rPr lang="en-IN" dirty="0" err="1"/>
              <a:t>i</a:t>
            </a:r>
            <a:r>
              <a:rPr lang="en-IN" dirty="0"/>
              <a:t>=0 to n/p</a:t>
            </a:r>
            <a:endParaRPr lang="en-US" dirty="0"/>
          </a:p>
          <a:p>
            <a:pPr marL="0" indent="0">
              <a:buNone/>
            </a:pPr>
            <a:r>
              <a:rPr lang="en-IN" dirty="0"/>
              <a:t>	</a:t>
            </a:r>
            <a:r>
              <a:rPr lang="en-IN" dirty="0" err="1"/>
              <a:t>P</a:t>
            </a:r>
            <a:r>
              <a:rPr lang="en-IN" baseline="-25000" dirty="0" err="1"/>
              <a:t>j</a:t>
            </a:r>
            <a:r>
              <a:rPr lang="en-IN" dirty="0"/>
              <a:t>[</a:t>
            </a:r>
            <a:r>
              <a:rPr lang="en-IN" dirty="0" err="1"/>
              <a:t>i</a:t>
            </a:r>
            <a:r>
              <a:rPr lang="en-IN" dirty="0"/>
              <a:t>] &lt;= data[j*n/p +</a:t>
            </a:r>
            <a:r>
              <a:rPr lang="en-IN" dirty="0" err="1"/>
              <a:t>i</a:t>
            </a:r>
            <a:r>
              <a:rPr lang="en-IN" dirty="0"/>
              <a:t>]</a:t>
            </a:r>
            <a:endParaRPr lang="en-US" dirty="0"/>
          </a:p>
          <a:p>
            <a:pPr marL="0" indent="0">
              <a:buNone/>
            </a:pPr>
            <a:r>
              <a:rPr lang="en-IN" dirty="0"/>
              <a:t>	</a:t>
            </a:r>
            <a:r>
              <a:rPr lang="en-IN" dirty="0" err="1"/>
              <a:t>temp</a:t>
            </a:r>
            <a:r>
              <a:rPr lang="en-IN" baseline="-25000" dirty="0" err="1"/>
              <a:t>j</a:t>
            </a:r>
            <a:r>
              <a:rPr lang="en-IN" dirty="0"/>
              <a:t> &lt;= 0</a:t>
            </a:r>
            <a:endParaRPr lang="en-US" dirty="0"/>
          </a:p>
          <a:p>
            <a:pPr marL="0" indent="0">
              <a:buNone/>
            </a:pPr>
            <a:r>
              <a:rPr lang="en-IN" dirty="0"/>
              <a:t>END FOR</a:t>
            </a:r>
            <a:endParaRPr lang="en-US" dirty="0"/>
          </a:p>
        </p:txBody>
      </p:sp>
    </p:spTree>
    <p:extLst>
      <p:ext uri="{BB962C8B-B14F-4D97-AF65-F5344CB8AC3E}">
        <p14:creationId xmlns:p14="http://schemas.microsoft.com/office/powerpoint/2010/main" val="8040167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BSP Algorithm </a:t>
            </a:r>
            <a:r>
              <a:rPr lang="en-US" dirty="0" err="1" smtClean="0"/>
              <a:t>contd</a:t>
            </a:r>
            <a:r>
              <a:rPr lang="en-US" dirty="0" smtClean="0"/>
              <a: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89212" y="2133600"/>
                <a:ext cx="8915400" cy="4143632"/>
              </a:xfrm>
            </p:spPr>
            <p:txBody>
              <a:bodyPr>
                <a:normAutofit fontScale="62500" lnSpcReduction="20000"/>
              </a:bodyPr>
              <a:lstStyle/>
              <a:p>
                <a:pPr marL="0" indent="0">
                  <a:buNone/>
                </a:pPr>
                <a:r>
                  <a:rPr lang="en-IN" dirty="0"/>
                  <a:t>DO IN PARALLEL FOR PROCESSORS </a:t>
                </a:r>
                <a:r>
                  <a:rPr lang="en-IN" dirty="0" err="1"/>
                  <a:t>P</a:t>
                </a:r>
                <a:r>
                  <a:rPr lang="en-IN" baseline="-25000" dirty="0" err="1"/>
                  <a:t>j</a:t>
                </a:r>
                <a:r>
                  <a:rPr lang="en-IN" dirty="0"/>
                  <a:t> 0</a:t>
                </a:r>
                <a14:m>
                  <m:oMath xmlns:m="http://schemas.openxmlformats.org/officeDocument/2006/math">
                    <m:r>
                      <a:rPr lang="en-IN" i="1">
                        <a:latin typeface="Cambria Math" panose="02040503050406030204" pitchFamily="18" charset="0"/>
                      </a:rPr>
                      <m:t>≤</m:t>
                    </m:r>
                  </m:oMath>
                </a14:m>
                <a:r>
                  <a:rPr lang="en-IN" dirty="0"/>
                  <a:t>j</a:t>
                </a:r>
                <a14:m>
                  <m:oMath xmlns:m="http://schemas.openxmlformats.org/officeDocument/2006/math">
                    <m:r>
                      <a:rPr lang="en-IN" i="1">
                        <a:latin typeface="Cambria Math" panose="02040503050406030204" pitchFamily="18" charset="0"/>
                      </a:rPr>
                      <m:t>≤</m:t>
                    </m:r>
                  </m:oMath>
                </a14:m>
                <a:r>
                  <a:rPr lang="en-IN" dirty="0"/>
                  <a:t>p-1</a:t>
                </a:r>
                <a:endParaRPr lang="en-US" dirty="0"/>
              </a:p>
              <a:p>
                <a:pPr marL="0" indent="0">
                  <a:buNone/>
                </a:pPr>
                <a:r>
                  <a:rPr lang="en-IN" dirty="0" smtClean="0"/>
                  <a:t>FOR </a:t>
                </a:r>
                <a:r>
                  <a:rPr lang="en-IN" dirty="0"/>
                  <a:t>every a and b loop until converge</a:t>
                </a:r>
                <a:endParaRPr lang="en-US" dirty="0"/>
              </a:p>
              <a:p>
                <a:pPr marL="0" indent="0">
                  <a:buNone/>
                </a:pPr>
                <a:r>
                  <a:rPr lang="en-IN" dirty="0"/>
                  <a:t>errors = 0</a:t>
                </a:r>
                <a:endParaRPr lang="en-US" dirty="0"/>
              </a:p>
              <a:p>
                <a:pPr marL="0" indent="0">
                  <a:buNone/>
                </a:pPr>
                <a:r>
                  <a:rPr lang="en-IN" dirty="0"/>
                  <a:t>FOR </a:t>
                </a:r>
                <a:r>
                  <a:rPr lang="en-IN" dirty="0" err="1"/>
                  <a:t>i</a:t>
                </a:r>
                <a:r>
                  <a:rPr lang="en-IN" dirty="0"/>
                  <a:t> = 1 to </a:t>
                </a:r>
                <a:r>
                  <a:rPr lang="en-IN" dirty="0" err="1"/>
                  <a:t>P</a:t>
                </a:r>
                <a:r>
                  <a:rPr lang="en-IN" baseline="-25000" dirty="0" err="1"/>
                  <a:t>j</a:t>
                </a:r>
                <a:r>
                  <a:rPr lang="en-IN" dirty="0" err="1"/>
                  <a:t>.length</a:t>
                </a:r>
                <a:endParaRPr lang="en-US" dirty="0"/>
              </a:p>
              <a:p>
                <a:pPr marL="0" indent="0">
                  <a:buNone/>
                </a:pPr>
                <a:r>
                  <a:rPr lang="en-IN" dirty="0"/>
                  <a:t>    	          </a:t>
                </a:r>
                <a:r>
                  <a:rPr lang="en-IN" dirty="0" err="1"/>
                  <a:t>fx</a:t>
                </a:r>
                <a:r>
                  <a:rPr lang="en-IN" dirty="0"/>
                  <a:t> = a * </a:t>
                </a:r>
                <a:r>
                  <a:rPr lang="en-IN" dirty="0" err="1"/>
                  <a:t>P</a:t>
                </a:r>
                <a:r>
                  <a:rPr lang="en-IN" baseline="-25000" dirty="0" err="1"/>
                  <a:t>j</a:t>
                </a:r>
                <a:r>
                  <a:rPr lang="en-IN" dirty="0"/>
                  <a:t>[</a:t>
                </a:r>
                <a:r>
                  <a:rPr lang="en-IN" dirty="0" err="1"/>
                  <a:t>i</a:t>
                </a:r>
                <a:r>
                  <a:rPr lang="en-IN" dirty="0"/>
                  <a:t>] + b</a:t>
                </a:r>
                <a:endParaRPr lang="en-US" dirty="0"/>
              </a:p>
              <a:p>
                <a:pPr marL="0" indent="0">
                  <a:buNone/>
                </a:pPr>
                <a:r>
                  <a:rPr lang="en-IN" dirty="0"/>
                  <a:t>    	          errors += (</a:t>
                </a:r>
                <a:r>
                  <a:rPr lang="en-IN" dirty="0" err="1"/>
                  <a:t>fx</a:t>
                </a:r>
                <a:r>
                  <a:rPr lang="en-IN" dirty="0"/>
                  <a:t> - </a:t>
                </a:r>
                <a:r>
                  <a:rPr lang="en-IN" dirty="0" err="1"/>
                  <a:t>labelData</a:t>
                </a:r>
                <a:r>
                  <a:rPr lang="en-IN" dirty="0"/>
                  <a:t>[</a:t>
                </a:r>
                <a:r>
                  <a:rPr lang="en-IN" dirty="0" err="1"/>
                  <a:t>i</a:t>
                </a:r>
                <a:r>
                  <a:rPr lang="en-IN" dirty="0"/>
                  <a:t>]) * </a:t>
                </a:r>
                <a:r>
                  <a:rPr lang="en-IN" dirty="0" err="1"/>
                  <a:t>P</a:t>
                </a:r>
                <a:r>
                  <a:rPr lang="en-IN" baseline="-25000" dirty="0" err="1"/>
                  <a:t>j</a:t>
                </a:r>
                <a:r>
                  <a:rPr lang="en-IN" dirty="0"/>
                  <a:t>[</a:t>
                </a:r>
                <a:r>
                  <a:rPr lang="en-IN" dirty="0" err="1"/>
                  <a:t>i</a:t>
                </a:r>
                <a:r>
                  <a:rPr lang="en-IN" dirty="0"/>
                  <a:t>]</a:t>
                </a:r>
                <a:endParaRPr lang="en-US" dirty="0"/>
              </a:p>
              <a:p>
                <a:pPr marL="0" indent="0">
                  <a:buNone/>
                </a:pPr>
                <a:r>
                  <a:rPr lang="en-IN" dirty="0"/>
                  <a:t>END FOR</a:t>
                </a:r>
                <a:endParaRPr lang="en-US" dirty="0"/>
              </a:p>
              <a:p>
                <a:pPr marL="0" indent="0">
                  <a:buNone/>
                </a:pPr>
                <a:r>
                  <a:rPr lang="en-IN" dirty="0" err="1"/>
                  <a:t>temp</a:t>
                </a:r>
                <a:r>
                  <a:rPr lang="en-IN" baseline="-25000" dirty="0" err="1"/>
                  <a:t>j</a:t>
                </a:r>
                <a:r>
                  <a:rPr lang="en-IN" dirty="0"/>
                  <a:t> = </a:t>
                </a:r>
                <a:r>
                  <a:rPr lang="en-IN" dirty="0" err="1"/>
                  <a:t>temp</a:t>
                </a:r>
                <a:r>
                  <a:rPr lang="en-IN" baseline="-25000" dirty="0" err="1"/>
                  <a:t>j</a:t>
                </a:r>
                <a:r>
                  <a:rPr lang="en-IN" dirty="0"/>
                  <a:t> - </a:t>
                </a:r>
                <a:r>
                  <a:rPr lang="en-IN" dirty="0" err="1"/>
                  <a:t>learningRate</a:t>
                </a:r>
                <a:r>
                  <a:rPr lang="en-IN" dirty="0"/>
                  <a:t> * 1/</a:t>
                </a:r>
                <a:r>
                  <a:rPr lang="en-IN" dirty="0" err="1"/>
                  <a:t>P</a:t>
                </a:r>
                <a:r>
                  <a:rPr lang="en-IN" baseline="-25000" dirty="0" err="1"/>
                  <a:t>j</a:t>
                </a:r>
                <a:r>
                  <a:rPr lang="en-IN" dirty="0" err="1"/>
                  <a:t>.length</a:t>
                </a:r>
                <a:r>
                  <a:rPr lang="en-IN" dirty="0"/>
                  <a:t> * errors  </a:t>
                </a:r>
                <a:endParaRPr lang="en-US" dirty="0"/>
              </a:p>
              <a:p>
                <a:pPr marL="0" indent="0">
                  <a:buNone/>
                </a:pPr>
                <a:r>
                  <a:rPr lang="en-IN" dirty="0"/>
                  <a:t>END FOR</a:t>
                </a:r>
                <a:endParaRPr lang="en-US" dirty="0"/>
              </a:p>
              <a:p>
                <a:pPr marL="0" indent="0">
                  <a:buNone/>
                </a:pPr>
                <a:r>
                  <a:rPr lang="en-IN" dirty="0"/>
                  <a:t>	temp[j] </a:t>
                </a:r>
                <a:r>
                  <a:rPr lang="en-IN" dirty="0" smtClean="0"/>
                  <a:t>&lt;= </a:t>
                </a:r>
                <a:r>
                  <a:rPr lang="en-IN" dirty="0" err="1" smtClean="0"/>
                  <a:t>temp</a:t>
                </a:r>
                <a:r>
                  <a:rPr lang="en-IN" baseline="-25000" dirty="0" err="1" smtClean="0"/>
                  <a:t>j</a:t>
                </a:r>
                <a:endParaRPr lang="en-US" dirty="0"/>
              </a:p>
              <a:p>
                <a:pPr marL="0" indent="0">
                  <a:buNone/>
                </a:pPr>
                <a:r>
                  <a:rPr lang="en-IN" dirty="0" smtClean="0"/>
                  <a:t>END </a:t>
                </a:r>
                <a:r>
                  <a:rPr lang="en-IN" dirty="0"/>
                  <a:t>PARALLEL</a:t>
                </a:r>
                <a:endParaRPr lang="en-US" dirty="0"/>
              </a:p>
              <a:p>
                <a:pPr marL="0" indent="0">
                  <a:buNone/>
                </a:pPr>
                <a:r>
                  <a:rPr lang="en-IN" dirty="0" smtClean="0"/>
                  <a:t>MASTER </a:t>
                </a:r>
                <a:r>
                  <a:rPr lang="en-IN" dirty="0"/>
                  <a:t>NODE DO</a:t>
                </a:r>
                <a:endParaRPr lang="en-US" dirty="0"/>
              </a:p>
              <a:p>
                <a:pPr marL="0" indent="0">
                  <a:buNone/>
                </a:pPr>
                <a:r>
                  <a:rPr lang="en-IN" dirty="0" smtClean="0"/>
                  <a:t>FOR </a:t>
                </a:r>
                <a:r>
                  <a:rPr lang="en-IN" dirty="0" err="1"/>
                  <a:t>i</a:t>
                </a:r>
                <a:r>
                  <a:rPr lang="en-IN" dirty="0"/>
                  <a:t>=0 to p-1</a:t>
                </a:r>
                <a:endParaRPr lang="en-US" dirty="0"/>
              </a:p>
              <a:p>
                <a:pPr marL="0" indent="0">
                  <a:buNone/>
                </a:pPr>
                <a:r>
                  <a:rPr lang="en-IN" dirty="0" smtClean="0"/>
                  <a:t>     </a:t>
                </a:r>
                <a:r>
                  <a:rPr lang="en-IN" dirty="0"/>
                  <a:t>gradient += temp[</a:t>
                </a:r>
                <a:r>
                  <a:rPr lang="en-IN" dirty="0" err="1"/>
                  <a:t>i</a:t>
                </a:r>
                <a:r>
                  <a:rPr lang="en-IN" dirty="0"/>
                  <a:t>]</a:t>
                </a:r>
                <a:endParaRPr lang="en-US" dirty="0"/>
              </a:p>
              <a:p>
                <a:pPr marL="0" indent="0">
                  <a:buNone/>
                </a:pPr>
                <a:r>
                  <a:rPr lang="en-IN" dirty="0" smtClean="0"/>
                  <a:t>END </a:t>
                </a:r>
                <a:r>
                  <a:rPr lang="en-IN" dirty="0"/>
                  <a:t>FOR</a:t>
                </a:r>
                <a:endParaRPr lang="en-US" dirty="0"/>
              </a:p>
              <a:p>
                <a:pPr marL="0" indent="0">
                  <a:buNone/>
                </a:pPr>
                <a:r>
                  <a:rPr lang="en-IN" dirty="0" smtClean="0"/>
                  <a:t>END</a:t>
                </a: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89212" y="2133600"/>
                <a:ext cx="8915400" cy="4143632"/>
              </a:xfrm>
              <a:blipFill rotWithShape="0">
                <a:blip r:embed="rId2"/>
                <a:stretch>
                  <a:fillRect t="-882" b="-882"/>
                </a:stretch>
              </a:blipFill>
            </p:spPr>
            <p:txBody>
              <a:bodyPr/>
              <a:lstStyle/>
              <a:p>
                <a:r>
                  <a:rPr lang="en-US">
                    <a:noFill/>
                  </a:rPr>
                  <a:t> </a:t>
                </a:r>
              </a:p>
            </p:txBody>
          </p:sp>
        </mc:Fallback>
      </mc:AlternateContent>
    </p:spTree>
    <p:extLst>
      <p:ext uri="{BB962C8B-B14F-4D97-AF65-F5344CB8AC3E}">
        <p14:creationId xmlns:p14="http://schemas.microsoft.com/office/powerpoint/2010/main" val="42863754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r>
              <a:rPr lang="en-IN" dirty="0"/>
              <a:t>We performed our program on Intel(R) Core i7-2670QM CPU Quad Core (No. of threads=8) with 2.20 GHz clock speed and 6GB main memory.</a:t>
            </a:r>
            <a:endParaRPr lang="en-US" dirty="0"/>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206462004"/>
              </p:ext>
            </p:extLst>
          </p:nvPr>
        </p:nvGraphicFramePr>
        <p:xfrm>
          <a:off x="3243221" y="3088469"/>
          <a:ext cx="6749276" cy="3213479"/>
        </p:xfrm>
        <a:graphic>
          <a:graphicData uri="http://schemas.openxmlformats.org/drawingml/2006/table">
            <a:tbl>
              <a:tblPr bandRow="1">
                <a:tableStyleId>{5C22544A-7EE6-4342-B048-85BDC9FD1C3A}</a:tableStyleId>
              </a:tblPr>
              <a:tblGrid>
                <a:gridCol w="514597"/>
                <a:gridCol w="1323250"/>
                <a:gridCol w="1155218"/>
                <a:gridCol w="1165720"/>
                <a:gridCol w="1498284"/>
                <a:gridCol w="1092207"/>
              </a:tblGrid>
              <a:tr h="1124249">
                <a:tc>
                  <a:txBody>
                    <a:bodyPr/>
                    <a:lstStyle/>
                    <a:p>
                      <a:pPr marL="0" marR="0" algn="ctr">
                        <a:spcBef>
                          <a:spcPts val="0"/>
                        </a:spcBef>
                        <a:spcAft>
                          <a:spcPts val="0"/>
                        </a:spcAft>
                      </a:pPr>
                      <a:r>
                        <a:rPr lang="en-IN" sz="1200">
                          <a:effectLst/>
                        </a:rPr>
                        <a:t>S.no</a:t>
                      </a:r>
                      <a:endPar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0" marR="0" algn="ctr">
                        <a:spcBef>
                          <a:spcPts val="0"/>
                        </a:spcBef>
                        <a:spcAft>
                          <a:spcPts val="0"/>
                        </a:spcAft>
                      </a:pPr>
                      <a:r>
                        <a:rPr lang="en-IN" sz="1200">
                          <a:effectLst/>
                        </a:rPr>
                        <a:t>Data Set Name</a:t>
                      </a:r>
                      <a:endPar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0" marR="0" algn="ctr">
                        <a:spcBef>
                          <a:spcPts val="0"/>
                        </a:spcBef>
                        <a:spcAft>
                          <a:spcPts val="0"/>
                        </a:spcAft>
                      </a:pPr>
                      <a:r>
                        <a:rPr lang="en-IN" sz="1200">
                          <a:effectLst/>
                        </a:rPr>
                        <a:t>Data Set Size</a:t>
                      </a:r>
                      <a:endParaRPr lang="en-US" sz="1200">
                        <a:effectLst/>
                      </a:endParaRPr>
                    </a:p>
                    <a:p>
                      <a:pPr marL="0" marR="0" algn="ctr">
                        <a:spcBef>
                          <a:spcPts val="0"/>
                        </a:spcBef>
                        <a:spcAft>
                          <a:spcPts val="0"/>
                        </a:spcAft>
                      </a:pPr>
                      <a:r>
                        <a:rPr lang="en-IN" sz="1200">
                          <a:effectLst/>
                        </a:rPr>
                        <a:t>(No. of rows, No. of Attributes)</a:t>
                      </a:r>
                      <a:endPar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0" marR="0" algn="ctr">
                        <a:spcBef>
                          <a:spcPts val="0"/>
                        </a:spcBef>
                        <a:spcAft>
                          <a:spcPts val="0"/>
                        </a:spcAft>
                      </a:pPr>
                      <a:r>
                        <a:rPr lang="en-IN" sz="1200">
                          <a:effectLst/>
                        </a:rPr>
                        <a:t>Runtime for Serial Algorithm</a:t>
                      </a:r>
                      <a:endPar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0" marR="0" algn="ctr">
                        <a:spcBef>
                          <a:spcPts val="0"/>
                        </a:spcBef>
                        <a:spcAft>
                          <a:spcPts val="0"/>
                        </a:spcAft>
                      </a:pPr>
                      <a:r>
                        <a:rPr lang="en-IN" sz="1200">
                          <a:effectLst/>
                        </a:rPr>
                        <a:t>Runtime for Parallel Algorithm</a:t>
                      </a:r>
                      <a:endPar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0" marR="0" algn="ctr">
                        <a:spcBef>
                          <a:spcPts val="0"/>
                        </a:spcBef>
                        <a:spcAft>
                          <a:spcPts val="0"/>
                        </a:spcAft>
                      </a:pPr>
                      <a:r>
                        <a:rPr lang="en-IN" sz="1200">
                          <a:effectLst/>
                        </a:rPr>
                        <a:t>Speedup</a:t>
                      </a:r>
                      <a:endPar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r>
              <a:tr h="249833">
                <a:tc>
                  <a:txBody>
                    <a:bodyPr/>
                    <a:lstStyle/>
                    <a:p>
                      <a:pPr marL="0" marR="0" algn="ctr">
                        <a:spcBef>
                          <a:spcPts val="0"/>
                        </a:spcBef>
                        <a:spcAft>
                          <a:spcPts val="0"/>
                        </a:spcAft>
                      </a:pPr>
                      <a:r>
                        <a:rPr lang="en-IN" sz="1200">
                          <a:effectLst/>
                        </a:rPr>
                        <a:t>1</a:t>
                      </a:r>
                      <a:endPar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0" marR="0" algn="ctr">
                        <a:spcBef>
                          <a:spcPts val="0"/>
                        </a:spcBef>
                        <a:spcAft>
                          <a:spcPts val="0"/>
                        </a:spcAft>
                      </a:pPr>
                      <a:r>
                        <a:rPr lang="en-IN" sz="1200">
                          <a:effectLst/>
                        </a:rPr>
                        <a:t>Seeds</a:t>
                      </a:r>
                      <a:endPar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0" marR="0" algn="ctr">
                        <a:spcBef>
                          <a:spcPts val="0"/>
                        </a:spcBef>
                        <a:spcAft>
                          <a:spcPts val="0"/>
                        </a:spcAft>
                      </a:pPr>
                      <a:r>
                        <a:rPr lang="en-IN" sz="1200">
                          <a:effectLst/>
                        </a:rPr>
                        <a:t>210, 7</a:t>
                      </a:r>
                      <a:endPar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0" marR="0" algn="ctr">
                        <a:spcBef>
                          <a:spcPts val="0"/>
                        </a:spcBef>
                        <a:spcAft>
                          <a:spcPts val="0"/>
                        </a:spcAft>
                      </a:pPr>
                      <a:r>
                        <a:rPr lang="en-IN" sz="1200">
                          <a:effectLst/>
                        </a:rPr>
                        <a:t>1.3 sec</a:t>
                      </a:r>
                      <a:endPar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0" marR="0" algn="ctr">
                        <a:spcBef>
                          <a:spcPts val="0"/>
                        </a:spcBef>
                        <a:spcAft>
                          <a:spcPts val="0"/>
                        </a:spcAft>
                      </a:pPr>
                      <a:r>
                        <a:rPr lang="en-IN" sz="1200">
                          <a:effectLst/>
                        </a:rPr>
                        <a:t>2.2 sec</a:t>
                      </a:r>
                      <a:endPar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0" marR="0" algn="ctr">
                        <a:spcBef>
                          <a:spcPts val="0"/>
                        </a:spcBef>
                        <a:spcAft>
                          <a:spcPts val="0"/>
                        </a:spcAft>
                      </a:pPr>
                      <a:r>
                        <a:rPr lang="en-IN" sz="1200">
                          <a:effectLst/>
                        </a:rPr>
                        <a:t>0.59</a:t>
                      </a:r>
                      <a:endPar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r>
              <a:tr h="674549">
                <a:tc>
                  <a:txBody>
                    <a:bodyPr/>
                    <a:lstStyle/>
                    <a:p>
                      <a:pPr marL="0" marR="0" algn="ctr">
                        <a:spcBef>
                          <a:spcPts val="0"/>
                        </a:spcBef>
                        <a:spcAft>
                          <a:spcPts val="0"/>
                        </a:spcAft>
                      </a:pPr>
                      <a:r>
                        <a:rPr lang="en-IN" sz="1200">
                          <a:effectLst/>
                        </a:rPr>
                        <a:t>2</a:t>
                      </a:r>
                      <a:endPar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0" marR="0" algn="ctr">
                        <a:spcBef>
                          <a:spcPts val="0"/>
                        </a:spcBef>
                        <a:spcAft>
                          <a:spcPts val="0"/>
                        </a:spcAft>
                      </a:pPr>
                      <a:r>
                        <a:rPr lang="en-IN" sz="1200">
                          <a:effectLst/>
                        </a:rPr>
                        <a:t>Yacht Hydrodynamics</a:t>
                      </a:r>
                      <a:endPar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0" marR="0" algn="ctr">
                        <a:spcBef>
                          <a:spcPts val="0"/>
                        </a:spcBef>
                        <a:spcAft>
                          <a:spcPts val="0"/>
                        </a:spcAft>
                      </a:pPr>
                      <a:r>
                        <a:rPr lang="en-IN" sz="1200">
                          <a:effectLst/>
                        </a:rPr>
                        <a:t>308, 7</a:t>
                      </a:r>
                      <a:endPar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0" marR="0" algn="ctr">
                        <a:spcBef>
                          <a:spcPts val="0"/>
                        </a:spcBef>
                        <a:spcAft>
                          <a:spcPts val="0"/>
                        </a:spcAft>
                      </a:pPr>
                      <a:r>
                        <a:rPr lang="en-IN" sz="1200">
                          <a:effectLst/>
                        </a:rPr>
                        <a:t>2.1 sec</a:t>
                      </a:r>
                      <a:endPar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0" marR="0" algn="ctr">
                        <a:spcBef>
                          <a:spcPts val="0"/>
                        </a:spcBef>
                        <a:spcAft>
                          <a:spcPts val="0"/>
                        </a:spcAft>
                      </a:pPr>
                      <a:r>
                        <a:rPr lang="en-IN" sz="1200">
                          <a:effectLst/>
                        </a:rPr>
                        <a:t>2.8 sec</a:t>
                      </a:r>
                      <a:endPar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0" marR="0" algn="ctr">
                        <a:spcBef>
                          <a:spcPts val="0"/>
                        </a:spcBef>
                        <a:spcAft>
                          <a:spcPts val="0"/>
                        </a:spcAft>
                      </a:pPr>
                      <a:r>
                        <a:rPr lang="en-IN" sz="1200">
                          <a:effectLst/>
                        </a:rPr>
                        <a:t>0.75</a:t>
                      </a:r>
                      <a:endPar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r>
              <a:tr h="449700">
                <a:tc>
                  <a:txBody>
                    <a:bodyPr/>
                    <a:lstStyle/>
                    <a:p>
                      <a:pPr marL="0" marR="0" algn="ctr">
                        <a:spcBef>
                          <a:spcPts val="0"/>
                        </a:spcBef>
                        <a:spcAft>
                          <a:spcPts val="0"/>
                        </a:spcAft>
                      </a:pPr>
                      <a:r>
                        <a:rPr lang="en-IN" sz="1200">
                          <a:effectLst/>
                        </a:rPr>
                        <a:t>3</a:t>
                      </a:r>
                      <a:endPar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0" marR="0" algn="ctr">
                        <a:spcBef>
                          <a:spcPts val="0"/>
                        </a:spcBef>
                        <a:spcAft>
                          <a:spcPts val="0"/>
                        </a:spcAft>
                      </a:pPr>
                      <a:r>
                        <a:rPr lang="en-IN" sz="1200">
                          <a:effectLst/>
                        </a:rPr>
                        <a:t>Car Evaluation</a:t>
                      </a:r>
                      <a:endPar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0" marR="0" algn="ctr">
                        <a:spcBef>
                          <a:spcPts val="0"/>
                        </a:spcBef>
                        <a:spcAft>
                          <a:spcPts val="0"/>
                        </a:spcAft>
                      </a:pPr>
                      <a:r>
                        <a:rPr lang="en-IN" sz="1200">
                          <a:effectLst/>
                        </a:rPr>
                        <a:t>1728, 6</a:t>
                      </a:r>
                      <a:endPar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0" marR="0" algn="ctr">
                        <a:spcBef>
                          <a:spcPts val="0"/>
                        </a:spcBef>
                        <a:spcAft>
                          <a:spcPts val="0"/>
                        </a:spcAft>
                      </a:pPr>
                      <a:r>
                        <a:rPr lang="en-IN" sz="1200">
                          <a:effectLst/>
                        </a:rPr>
                        <a:t>8.3 sec</a:t>
                      </a:r>
                      <a:endPar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0" marR="0" algn="ctr">
                        <a:spcBef>
                          <a:spcPts val="0"/>
                        </a:spcBef>
                        <a:spcAft>
                          <a:spcPts val="0"/>
                        </a:spcAft>
                      </a:pPr>
                      <a:r>
                        <a:rPr lang="en-IN" sz="1200">
                          <a:effectLst/>
                        </a:rPr>
                        <a:t>4.73 sec</a:t>
                      </a:r>
                      <a:endPar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0" marR="0" algn="ctr">
                        <a:spcBef>
                          <a:spcPts val="0"/>
                        </a:spcBef>
                        <a:spcAft>
                          <a:spcPts val="0"/>
                        </a:spcAft>
                      </a:pPr>
                      <a:r>
                        <a:rPr lang="en-IN" sz="1200">
                          <a:effectLst/>
                        </a:rPr>
                        <a:t>1.75</a:t>
                      </a:r>
                      <a:endPar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r>
              <a:tr h="265448">
                <a:tc>
                  <a:txBody>
                    <a:bodyPr/>
                    <a:lstStyle/>
                    <a:p>
                      <a:pPr marL="0" marR="0" algn="ctr">
                        <a:spcBef>
                          <a:spcPts val="0"/>
                        </a:spcBef>
                        <a:spcAft>
                          <a:spcPts val="0"/>
                        </a:spcAft>
                      </a:pPr>
                      <a:r>
                        <a:rPr lang="en-IN" sz="1200">
                          <a:effectLst/>
                        </a:rPr>
                        <a:t>4</a:t>
                      </a:r>
                      <a:endPar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0" marR="0" algn="ctr">
                        <a:spcBef>
                          <a:spcPts val="0"/>
                        </a:spcBef>
                        <a:spcAft>
                          <a:spcPts val="0"/>
                        </a:spcAft>
                      </a:pPr>
                      <a:r>
                        <a:rPr lang="en-IN" sz="1200">
                          <a:effectLst/>
                        </a:rPr>
                        <a:t>Abalone</a:t>
                      </a:r>
                      <a:endPar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0" marR="0" algn="ctr">
                        <a:spcBef>
                          <a:spcPts val="0"/>
                        </a:spcBef>
                        <a:spcAft>
                          <a:spcPts val="0"/>
                        </a:spcAft>
                      </a:pPr>
                      <a:r>
                        <a:rPr lang="en-IN" sz="1200">
                          <a:effectLst/>
                        </a:rPr>
                        <a:t>4177, 8</a:t>
                      </a:r>
                      <a:endPar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0" marR="0" algn="ctr">
                        <a:spcBef>
                          <a:spcPts val="0"/>
                        </a:spcBef>
                        <a:spcAft>
                          <a:spcPts val="0"/>
                        </a:spcAft>
                      </a:pPr>
                      <a:r>
                        <a:rPr lang="en-IN" sz="1200">
                          <a:effectLst/>
                        </a:rPr>
                        <a:t>12.56 sec</a:t>
                      </a:r>
                      <a:endPar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0" marR="0" algn="ctr">
                        <a:spcBef>
                          <a:spcPts val="0"/>
                        </a:spcBef>
                        <a:spcAft>
                          <a:spcPts val="0"/>
                        </a:spcAft>
                      </a:pPr>
                      <a:r>
                        <a:rPr lang="en-IN" sz="1200">
                          <a:effectLst/>
                        </a:rPr>
                        <a:t>5.89 sec</a:t>
                      </a:r>
                      <a:endPar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0" marR="0" algn="ctr">
                        <a:spcBef>
                          <a:spcPts val="0"/>
                        </a:spcBef>
                        <a:spcAft>
                          <a:spcPts val="0"/>
                        </a:spcAft>
                      </a:pPr>
                      <a:r>
                        <a:rPr lang="en-IN" sz="1200">
                          <a:effectLst/>
                        </a:rPr>
                        <a:t>2.13</a:t>
                      </a:r>
                      <a:endPar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r>
              <a:tr h="449700">
                <a:tc>
                  <a:txBody>
                    <a:bodyPr/>
                    <a:lstStyle/>
                    <a:p>
                      <a:pPr marL="0" marR="0" algn="ctr">
                        <a:spcBef>
                          <a:spcPts val="0"/>
                        </a:spcBef>
                        <a:spcAft>
                          <a:spcPts val="0"/>
                        </a:spcAft>
                      </a:pPr>
                      <a:r>
                        <a:rPr lang="en-IN" sz="1200">
                          <a:effectLst/>
                        </a:rPr>
                        <a:t>5</a:t>
                      </a:r>
                      <a:endPar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0" marR="0" algn="ctr">
                        <a:spcBef>
                          <a:spcPts val="0"/>
                        </a:spcBef>
                        <a:spcAft>
                          <a:spcPts val="0"/>
                        </a:spcAft>
                      </a:pPr>
                      <a:r>
                        <a:rPr lang="en-IN" sz="1200">
                          <a:effectLst/>
                        </a:rPr>
                        <a:t>Page Blocks Classification</a:t>
                      </a:r>
                      <a:endPar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0" marR="0" algn="ctr">
                        <a:spcBef>
                          <a:spcPts val="0"/>
                        </a:spcBef>
                        <a:spcAft>
                          <a:spcPts val="0"/>
                        </a:spcAft>
                      </a:pPr>
                      <a:r>
                        <a:rPr lang="en-IN" sz="1200">
                          <a:effectLst/>
                        </a:rPr>
                        <a:t>5473, 10</a:t>
                      </a:r>
                      <a:endPar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0" marR="0" algn="ctr">
                        <a:spcBef>
                          <a:spcPts val="0"/>
                        </a:spcBef>
                        <a:spcAft>
                          <a:spcPts val="0"/>
                        </a:spcAft>
                      </a:pPr>
                      <a:r>
                        <a:rPr lang="en-IN" sz="1200">
                          <a:effectLst/>
                        </a:rPr>
                        <a:t>19.92 sec</a:t>
                      </a:r>
                      <a:endPar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0" marR="0" algn="ctr">
                        <a:spcBef>
                          <a:spcPts val="0"/>
                        </a:spcBef>
                        <a:spcAft>
                          <a:spcPts val="0"/>
                        </a:spcAft>
                      </a:pPr>
                      <a:r>
                        <a:rPr lang="en-IN" sz="1200">
                          <a:effectLst/>
                        </a:rPr>
                        <a:t>7.12 sec</a:t>
                      </a:r>
                      <a:endPar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0" marR="0" algn="ctr">
                        <a:spcBef>
                          <a:spcPts val="0"/>
                        </a:spcBef>
                        <a:spcAft>
                          <a:spcPts val="0"/>
                        </a:spcAft>
                      </a:pPr>
                      <a:r>
                        <a:rPr lang="en-IN" sz="1200" dirty="0">
                          <a:effectLst/>
                        </a:rPr>
                        <a:t>2.79</a:t>
                      </a:r>
                      <a:endParaRPr lang="en-US" sz="12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r>
            </a:tbl>
          </a:graphicData>
        </a:graphic>
      </p:graphicFrame>
    </p:spTree>
    <p:extLst>
      <p:ext uri="{BB962C8B-B14F-4D97-AF65-F5344CB8AC3E}">
        <p14:creationId xmlns:p14="http://schemas.microsoft.com/office/powerpoint/2010/main" val="30527214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14706022"/>
              </p:ext>
            </p:extLst>
          </p:nvPr>
        </p:nvGraphicFramePr>
        <p:xfrm>
          <a:off x="2589213" y="2133600"/>
          <a:ext cx="8915400" cy="3778250"/>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p:cNvSpPr/>
          <p:nvPr/>
        </p:nvSpPr>
        <p:spPr>
          <a:xfrm>
            <a:off x="5559097" y="5993601"/>
            <a:ext cx="2979342" cy="276999"/>
          </a:xfrm>
          <a:prstGeom prst="rect">
            <a:avLst/>
          </a:prstGeom>
        </p:spPr>
        <p:txBody>
          <a:bodyPr wrap="none">
            <a:spAutoFit/>
          </a:bodyPr>
          <a:lstStyle/>
          <a:p>
            <a:r>
              <a:rPr lang="en-IN" sz="1200" dirty="0">
                <a:highlight>
                  <a:srgbClr val="FFFFFF"/>
                </a:highlight>
                <a:latin typeface="Cambria" panose="02040503050406030204" pitchFamily="18" charset="0"/>
                <a:ea typeface="Cambria" panose="02040503050406030204" pitchFamily="18" charset="0"/>
                <a:cs typeface="Cambria" panose="02040503050406030204" pitchFamily="18" charset="0"/>
              </a:rPr>
              <a:t>Comparing Runtimes for different datasets</a:t>
            </a:r>
            <a:endParaRPr lang="en-US" sz="1200" dirty="0"/>
          </a:p>
        </p:txBody>
      </p:sp>
    </p:spTree>
    <p:extLst>
      <p:ext uri="{BB962C8B-B14F-4D97-AF65-F5344CB8AC3E}">
        <p14:creationId xmlns:p14="http://schemas.microsoft.com/office/powerpoint/2010/main" val="2100166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lvl="0">
              <a:buFont typeface="+mj-lt"/>
              <a:buAutoNum type="arabicPeriod"/>
            </a:pPr>
            <a:r>
              <a:rPr lang="en-IN" dirty="0"/>
              <a:t>Linear Regression wiki link: </a:t>
            </a:r>
            <a:r>
              <a:rPr lang="en-IN" u="sng" dirty="0">
                <a:hlinkClick r:id="rId2"/>
              </a:rPr>
              <a:t>http://en.wikipedia.org/wiki/Linear_regression#Other_estimation_techniques</a:t>
            </a:r>
            <a:endParaRPr lang="en-US" dirty="0"/>
          </a:p>
          <a:p>
            <a:pPr lvl="0">
              <a:buFont typeface="+mj-lt"/>
              <a:buAutoNum type="arabicPeriod"/>
            </a:pPr>
            <a:r>
              <a:rPr lang="en-IN" dirty="0"/>
              <a:t>Gradient Descent wiki link: </a:t>
            </a:r>
            <a:r>
              <a:rPr lang="en-IN" u="sng" dirty="0" smtClean="0">
                <a:hlinkClick r:id="rId3"/>
              </a:rPr>
              <a:t>http</a:t>
            </a:r>
            <a:r>
              <a:rPr lang="en-IN" u="sng" dirty="0">
                <a:hlinkClick r:id="rId3"/>
              </a:rPr>
              <a:t>://en.wikipedia.org/wiki/Gradient_descent</a:t>
            </a:r>
            <a:endParaRPr lang="en-US" dirty="0"/>
          </a:p>
          <a:p>
            <a:pPr lvl="0">
              <a:buFont typeface="+mj-lt"/>
              <a:buAutoNum type="arabicPeriod"/>
            </a:pPr>
            <a:r>
              <a:rPr lang="en-IN" dirty="0"/>
              <a:t>Machine Learning by T. Mitchell</a:t>
            </a:r>
            <a:endParaRPr lang="en-US" dirty="0"/>
          </a:p>
          <a:p>
            <a:pPr lvl="0">
              <a:buFont typeface="+mj-lt"/>
              <a:buAutoNum type="arabicPeriod"/>
            </a:pPr>
            <a:r>
              <a:rPr lang="en-IN" dirty="0"/>
              <a:t>Data Set </a:t>
            </a:r>
            <a:r>
              <a:rPr lang="en-IN" dirty="0" smtClean="0"/>
              <a:t>Link:</a:t>
            </a:r>
            <a:r>
              <a:rPr lang="en-US" dirty="0"/>
              <a:t> </a:t>
            </a:r>
            <a:r>
              <a:rPr lang="en-IN" u="sng" dirty="0" smtClean="0">
                <a:hlinkClick r:id="rId4"/>
              </a:rPr>
              <a:t>http</a:t>
            </a:r>
            <a:r>
              <a:rPr lang="en-IN" u="sng" dirty="0">
                <a:hlinkClick r:id="rId4"/>
              </a:rPr>
              <a:t>://archive.ics.uci.edu/ml/datasets.html</a:t>
            </a:r>
            <a:r>
              <a:rPr lang="en-IN" dirty="0"/>
              <a:t> </a:t>
            </a:r>
            <a:endParaRPr lang="en-US" dirty="0"/>
          </a:p>
          <a:p>
            <a:endParaRPr lang="en-US" dirty="0"/>
          </a:p>
        </p:txBody>
      </p:sp>
    </p:spTree>
    <p:extLst>
      <p:ext uri="{BB962C8B-B14F-4D97-AF65-F5344CB8AC3E}">
        <p14:creationId xmlns:p14="http://schemas.microsoft.com/office/powerpoint/2010/main" val="24267354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7415" y="3028046"/>
            <a:ext cx="8911687" cy="1280890"/>
          </a:xfrm>
        </p:spPr>
        <p:txBody>
          <a:bodyPr>
            <a:normAutofit/>
          </a:bodyPr>
          <a:lstStyle/>
          <a:p>
            <a:pPr algn="ctr"/>
            <a:r>
              <a:rPr lang="en-US" sz="7200" dirty="0" smtClean="0"/>
              <a:t>THANK YOU</a:t>
            </a:r>
            <a:endParaRPr lang="en-US" sz="7200" dirty="0"/>
          </a:p>
        </p:txBody>
      </p:sp>
    </p:spTree>
    <p:extLst>
      <p:ext uri="{BB962C8B-B14F-4D97-AF65-F5344CB8AC3E}">
        <p14:creationId xmlns:p14="http://schemas.microsoft.com/office/powerpoint/2010/main" val="32415697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IN" dirty="0"/>
              <a:t>In statistics, linear regression is an approach for </a:t>
            </a:r>
            <a:r>
              <a:rPr lang="en-IN" dirty="0" err="1"/>
              <a:t>modeling</a:t>
            </a:r>
            <a:r>
              <a:rPr lang="en-IN" dirty="0"/>
              <a:t> the relationship between a scalar dependent variable y and one or more explanatory variables (or independent variable) denoted by X. </a:t>
            </a:r>
            <a:endParaRPr lang="en-IN" dirty="0" smtClean="0"/>
          </a:p>
          <a:p>
            <a:r>
              <a:rPr lang="en-IN" dirty="0" smtClean="0"/>
              <a:t>The </a:t>
            </a:r>
            <a:r>
              <a:rPr lang="en-IN" dirty="0"/>
              <a:t>case of one explanatory variable is called simple linear regression. For more than one explanatory variable, the process is called multiple linear regression</a:t>
            </a:r>
            <a:r>
              <a:rPr lang="en-IN" dirty="0" smtClean="0"/>
              <a:t>.</a:t>
            </a:r>
          </a:p>
          <a:p>
            <a:r>
              <a:rPr lang="en-IN" dirty="0"/>
              <a:t>In linear regression, data are </a:t>
            </a:r>
            <a:r>
              <a:rPr lang="en-IN" dirty="0" err="1"/>
              <a:t>modeled</a:t>
            </a:r>
            <a:r>
              <a:rPr lang="en-IN" dirty="0"/>
              <a:t> using linear predictor functions, and unknown model parameters are estimated from the data. Such models are called linear models. </a:t>
            </a:r>
            <a:endParaRPr lang="en-US" dirty="0"/>
          </a:p>
        </p:txBody>
      </p:sp>
    </p:spTree>
    <p:extLst>
      <p:ext uri="{BB962C8B-B14F-4D97-AF65-F5344CB8AC3E}">
        <p14:creationId xmlns:p14="http://schemas.microsoft.com/office/powerpoint/2010/main" val="32218303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IN" dirty="0"/>
              <a:t>Most commonly, linear regression refers to a model in which the conditional mean of y given the value of X is an affine function of X. </a:t>
            </a:r>
            <a:endParaRPr lang="en-IN" dirty="0" smtClean="0"/>
          </a:p>
          <a:p>
            <a:r>
              <a:rPr lang="en-IN" dirty="0" smtClean="0"/>
              <a:t>Less </a:t>
            </a:r>
            <a:r>
              <a:rPr lang="en-IN" dirty="0"/>
              <a:t>commonly, linear regression could refer to a model in which the median, or some other </a:t>
            </a:r>
            <a:r>
              <a:rPr lang="en-IN" dirty="0" err="1"/>
              <a:t>quantile</a:t>
            </a:r>
            <a:r>
              <a:rPr lang="en-IN" dirty="0"/>
              <a:t> of the conditional distribution of y given X is expressed as a linear function of X. </a:t>
            </a:r>
            <a:endParaRPr lang="en-IN" dirty="0" smtClean="0"/>
          </a:p>
          <a:p>
            <a:r>
              <a:rPr lang="en-IN" dirty="0" smtClean="0"/>
              <a:t>Like </a:t>
            </a:r>
            <a:r>
              <a:rPr lang="en-IN" dirty="0"/>
              <a:t>all forms of regression analysis, linear regression focuses on the conditional probability distribution of y given X, rather than on the joint probability distribution of y and X, which is the domain of multivariate analysis.</a:t>
            </a:r>
            <a:endParaRPr lang="en-US" dirty="0"/>
          </a:p>
          <a:p>
            <a:endParaRPr lang="en-US" dirty="0"/>
          </a:p>
        </p:txBody>
      </p:sp>
    </p:spTree>
    <p:extLst>
      <p:ext uri="{BB962C8B-B14F-4D97-AF65-F5344CB8AC3E}">
        <p14:creationId xmlns:p14="http://schemas.microsoft.com/office/powerpoint/2010/main" val="6618972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IN" b="1" dirty="0"/>
                  <a:t>Hypothesis</a:t>
                </a:r>
                <a:r>
                  <a:rPr lang="en-IN" dirty="0"/>
                  <a:t>:  </a:t>
                </a: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IN" i="1">
                              <a:latin typeface="Cambria Math" panose="02040503050406030204" pitchFamily="18" charset="0"/>
                            </a:rPr>
                            <m:t>𝑦</m:t>
                          </m:r>
                          <m:r>
                            <a:rPr lang="en-IN" i="1">
                              <a:latin typeface="Cambria Math" panose="02040503050406030204" pitchFamily="18" charset="0"/>
                            </a:rPr>
                            <m:t>=</m:t>
                          </m:r>
                          <m:r>
                            <a:rPr lang="en-IN" i="1">
                              <a:latin typeface="Cambria Math" panose="02040503050406030204" pitchFamily="18" charset="0"/>
                            </a:rPr>
                            <m:t>h</m:t>
                          </m:r>
                        </m:e>
                        <m:sub>
                          <m:r>
                            <a:rPr lang="en-IN" i="1">
                              <a:latin typeface="Cambria Math" panose="02040503050406030204" pitchFamily="18" charset="0"/>
                            </a:rPr>
                            <m:t>𝜃</m:t>
                          </m:r>
                        </m:sub>
                      </m:sSub>
                      <m:d>
                        <m:dPr>
                          <m:ctrlPr>
                            <a:rPr lang="en-US" i="1">
                              <a:latin typeface="Cambria Math" panose="02040503050406030204" pitchFamily="18" charset="0"/>
                            </a:rPr>
                          </m:ctrlPr>
                        </m:dPr>
                        <m:e>
                          <m:r>
                            <a:rPr lang="en-IN" i="1">
                              <a:latin typeface="Cambria Math" panose="02040503050406030204" pitchFamily="18" charset="0"/>
                            </a:rPr>
                            <m:t>𝑥</m:t>
                          </m:r>
                        </m:e>
                      </m:d>
                      <m:r>
                        <a:rPr lang="en-IN" i="1">
                          <a:latin typeface="Cambria Math" panose="02040503050406030204" pitchFamily="18" charset="0"/>
                        </a:rPr>
                        <m:t>= </m:t>
                      </m:r>
                      <m:sSub>
                        <m:sSubPr>
                          <m:ctrlPr>
                            <a:rPr lang="en-US" i="1">
                              <a:latin typeface="Cambria Math" panose="02040503050406030204" pitchFamily="18" charset="0"/>
                            </a:rPr>
                          </m:ctrlPr>
                        </m:sSubPr>
                        <m:e>
                          <m:r>
                            <a:rPr lang="en-IN" i="1">
                              <a:latin typeface="Cambria Math" panose="02040503050406030204" pitchFamily="18" charset="0"/>
                            </a:rPr>
                            <m:t>𝜃</m:t>
                          </m:r>
                        </m:e>
                        <m:sub>
                          <m:r>
                            <a:rPr lang="en-IN" i="1">
                              <a:latin typeface="Cambria Math" panose="02040503050406030204" pitchFamily="18" charset="0"/>
                            </a:rPr>
                            <m:t>0</m:t>
                          </m:r>
                        </m:sub>
                      </m:sSub>
                      <m:r>
                        <a:rPr lang="en-IN"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IN" i="1">
                              <a:latin typeface="Cambria Math" panose="02040503050406030204" pitchFamily="18" charset="0"/>
                            </a:rPr>
                            <m:t>𝑖</m:t>
                          </m:r>
                          <m:r>
                            <a:rPr lang="en-IN" i="1">
                              <a:latin typeface="Cambria Math" panose="02040503050406030204" pitchFamily="18" charset="0"/>
                            </a:rPr>
                            <m:t>=1</m:t>
                          </m:r>
                        </m:sub>
                        <m:sup>
                          <m:r>
                            <a:rPr lang="en-IN" i="1">
                              <a:latin typeface="Cambria Math" panose="02040503050406030204" pitchFamily="18" charset="0"/>
                            </a:rPr>
                            <m:t>𝑛</m:t>
                          </m:r>
                        </m:sup>
                        <m:e>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IN" i="1">
                                      <a:latin typeface="Cambria Math" panose="02040503050406030204" pitchFamily="18" charset="0"/>
                                    </a:rPr>
                                    <m:t>𝜃</m:t>
                                  </m:r>
                                </m:e>
                                <m:sub>
                                  <m:r>
                                    <a:rPr lang="en-IN" i="1">
                                      <a:latin typeface="Cambria Math" panose="02040503050406030204" pitchFamily="18" charset="0"/>
                                    </a:rPr>
                                    <m:t>𝑖</m:t>
                                  </m:r>
                                </m:sub>
                              </m:sSub>
                              <m:sSub>
                                <m:sSubPr>
                                  <m:ctrlPr>
                                    <a:rPr lang="en-US"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𝑖</m:t>
                                  </m:r>
                                </m:sub>
                              </m:sSub>
                            </m:e>
                            <m:sup>
                              <m:r>
                                <a:rPr lang="en-IN" i="1">
                                  <a:latin typeface="Cambria Math" panose="02040503050406030204" pitchFamily="18" charset="0"/>
                                </a:rPr>
                                <m:t> </m:t>
                              </m:r>
                            </m:sup>
                          </m:sSup>
                        </m:e>
                      </m:nary>
                    </m:oMath>
                  </m:oMathPara>
                </a14:m>
                <a:endParaRPr lang="en-US" dirty="0" smtClean="0"/>
              </a:p>
              <a:p>
                <a:pPr marL="0" indent="0">
                  <a:buNone/>
                </a:pPr>
                <a:endParaRPr lang="en-US" dirty="0" smtClean="0"/>
              </a:p>
              <a:p>
                <a:r>
                  <a:rPr lang="en-IN" b="1" dirty="0" smtClean="0"/>
                  <a:t>Loss </a:t>
                </a:r>
                <a:r>
                  <a:rPr lang="en-IN" b="1" dirty="0"/>
                  <a:t>Function</a:t>
                </a:r>
                <a:r>
                  <a:rPr lang="en-IN" dirty="0"/>
                  <a:t>:  It’s a function that maps an event or values of one or more variables onto a real number intuitively representing some cost associated with the event.</a:t>
                </a:r>
                <a:endParaRPr lang="en-US" dirty="0"/>
              </a:p>
              <a:p>
                <a:pPr marL="0" indent="0">
                  <a:buNone/>
                </a:pPr>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𝐽</m:t>
                      </m:r>
                      <m:d>
                        <m:dPr>
                          <m:ctrlPr>
                            <a:rPr lang="en-US" i="1">
                              <a:latin typeface="Cambria Math" panose="02040503050406030204" pitchFamily="18" charset="0"/>
                            </a:rPr>
                          </m:ctrlPr>
                        </m:dPr>
                        <m:e>
                          <m:r>
                            <a:rPr lang="en-IN" i="1">
                              <a:latin typeface="Cambria Math" panose="02040503050406030204" pitchFamily="18" charset="0"/>
                            </a:rPr>
                            <m:t>𝜃</m:t>
                          </m:r>
                        </m:e>
                      </m:d>
                      <m:r>
                        <a:rPr lang="en-IN" i="1">
                          <a:latin typeface="Cambria Math" panose="02040503050406030204" pitchFamily="18" charset="0"/>
                        </a:rPr>
                        <m:t>= </m:t>
                      </m:r>
                      <m:f>
                        <m:fPr>
                          <m:ctrlPr>
                            <a:rPr lang="en-US" i="1">
                              <a:latin typeface="Cambria Math" panose="02040503050406030204" pitchFamily="18" charset="0"/>
                            </a:rPr>
                          </m:ctrlPr>
                        </m:fPr>
                        <m:num>
                          <m:r>
                            <a:rPr lang="en-IN" i="1">
                              <a:latin typeface="Cambria Math" panose="02040503050406030204" pitchFamily="18" charset="0"/>
                            </a:rPr>
                            <m:t>1</m:t>
                          </m:r>
                        </m:num>
                        <m:den>
                          <m:r>
                            <a:rPr lang="en-IN" i="1">
                              <a:latin typeface="Cambria Math" panose="02040503050406030204" pitchFamily="18" charset="0"/>
                            </a:rPr>
                            <m:t>𝑚</m:t>
                          </m:r>
                        </m:den>
                      </m:f>
                      <m:nary>
                        <m:naryPr>
                          <m:chr m:val="∑"/>
                          <m:limLoc m:val="undOvr"/>
                          <m:ctrlPr>
                            <a:rPr lang="en-US" i="1">
                              <a:latin typeface="Cambria Math" panose="02040503050406030204" pitchFamily="18" charset="0"/>
                            </a:rPr>
                          </m:ctrlPr>
                        </m:naryPr>
                        <m:sub>
                          <m:r>
                            <a:rPr lang="en-IN" i="1">
                              <a:latin typeface="Cambria Math" panose="02040503050406030204" pitchFamily="18" charset="0"/>
                            </a:rPr>
                            <m:t>𝑖</m:t>
                          </m:r>
                          <m:r>
                            <a:rPr lang="en-IN" i="1">
                              <a:latin typeface="Cambria Math" panose="02040503050406030204" pitchFamily="18" charset="0"/>
                            </a:rPr>
                            <m:t>=1</m:t>
                          </m:r>
                        </m:sub>
                        <m:sup>
                          <m:r>
                            <a:rPr lang="en-IN" i="1">
                              <a:latin typeface="Cambria Math" panose="02040503050406030204" pitchFamily="18" charset="0"/>
                            </a:rPr>
                            <m:t>𝑚</m:t>
                          </m:r>
                        </m:sup>
                        <m:e>
                          <m:sSup>
                            <m:sSupPr>
                              <m:ctrlPr>
                                <a:rPr lang="en-US" i="1">
                                  <a:latin typeface="Cambria Math" panose="02040503050406030204" pitchFamily="18" charset="0"/>
                                </a:rPr>
                              </m:ctrlPr>
                            </m:sSupPr>
                            <m:e>
                              <m:r>
                                <a:rPr lang="en-IN" i="1">
                                  <a:latin typeface="Cambria Math" panose="02040503050406030204" pitchFamily="18" charset="0"/>
                                </a:rPr>
                                <m:t>(</m:t>
                              </m:r>
                              <m:sSub>
                                <m:sSubPr>
                                  <m:ctrlPr>
                                    <a:rPr lang="en-US"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𝑖</m:t>
                                  </m:r>
                                </m:sub>
                              </m:sSub>
                              <m:r>
                                <a:rPr lang="en-IN" i="1">
                                  <a:latin typeface="Cambria Math" panose="02040503050406030204" pitchFamily="18" charset="0"/>
                                </a:rPr>
                                <m:t>−</m:t>
                              </m:r>
                              <m:sSubSup>
                                <m:sSubSupPr>
                                  <m:ctrlPr>
                                    <a:rPr lang="en-US" i="1">
                                      <a:latin typeface="Cambria Math" panose="02040503050406030204" pitchFamily="18" charset="0"/>
                                    </a:rPr>
                                  </m:ctrlPr>
                                </m:sSubSupPr>
                                <m:e>
                                  <m:r>
                                    <a:rPr lang="en-IN" i="1">
                                      <a:latin typeface="Cambria Math" panose="02040503050406030204" pitchFamily="18" charset="0"/>
                                    </a:rPr>
                                    <m:t>𝑦</m:t>
                                  </m:r>
                                </m:e>
                                <m:sub>
                                  <m:r>
                                    <a:rPr lang="en-IN" i="1">
                                      <a:latin typeface="Cambria Math" panose="02040503050406030204" pitchFamily="18" charset="0"/>
                                    </a:rPr>
                                    <m:t>𝑖</m:t>
                                  </m:r>
                                </m:sub>
                                <m:sup>
                                  <m:r>
                                    <a:rPr lang="en-IN" i="1">
                                      <a:latin typeface="Cambria Math" panose="02040503050406030204" pitchFamily="18" charset="0"/>
                                    </a:rPr>
                                    <m:t>^</m:t>
                                  </m:r>
                                </m:sup>
                              </m:sSubSup>
                              <m:r>
                                <a:rPr lang="en-IN" i="1">
                                  <a:latin typeface="Cambria Math" panose="02040503050406030204" pitchFamily="18" charset="0"/>
                                </a:rPr>
                                <m:t>)</m:t>
                              </m:r>
                            </m:e>
                            <m:sup>
                              <m:r>
                                <a:rPr lang="en-IN" i="1">
                                  <a:latin typeface="Cambria Math" panose="02040503050406030204" pitchFamily="18" charset="0"/>
                                </a:rPr>
                                <m:t>2</m:t>
                              </m:r>
                            </m:sup>
                          </m:sSup>
                        </m:e>
                      </m:nary>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479" t="-806"/>
                </a:stretch>
              </a:blipFill>
            </p:spPr>
            <p:txBody>
              <a:bodyPr/>
              <a:lstStyle/>
              <a:p>
                <a:r>
                  <a:rPr lang="en-US">
                    <a:noFill/>
                  </a:rPr>
                  <a:t> </a:t>
                </a:r>
              </a:p>
            </p:txBody>
          </p:sp>
        </mc:Fallback>
      </mc:AlternateContent>
    </p:spTree>
    <p:extLst>
      <p:ext uri="{BB962C8B-B14F-4D97-AF65-F5344CB8AC3E}">
        <p14:creationId xmlns:p14="http://schemas.microsoft.com/office/powerpoint/2010/main" val="41082176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Terminology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IN" b="1" dirty="0" smtClean="0"/>
                  <a:t>Update Rule</a:t>
                </a:r>
                <a:r>
                  <a:rPr lang="en-IN" dirty="0"/>
                  <a:t>: It’s a gradient descent learning rule for updating the weights of the inputs.</a:t>
                </a: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IN" i="1">
                              <a:latin typeface="Cambria Math" panose="02040503050406030204" pitchFamily="18" charset="0"/>
                            </a:rPr>
                            <m:t>𝜃</m:t>
                          </m:r>
                        </m:e>
                        <m:sub>
                          <m:r>
                            <a:rPr lang="en-IN" i="1">
                              <a:latin typeface="Cambria Math" panose="02040503050406030204" pitchFamily="18" charset="0"/>
                            </a:rPr>
                            <m:t>𝑖</m:t>
                          </m:r>
                          <m:r>
                            <a:rPr lang="en-IN" i="1">
                              <a:latin typeface="Cambria Math" panose="02040503050406030204" pitchFamily="18" charset="0"/>
                            </a:rPr>
                            <m:t> </m:t>
                          </m:r>
                        </m:sub>
                      </m:sSub>
                      <m:box>
                        <m:boxPr>
                          <m:ctrlPr>
                            <a:rPr lang="en-US" i="1">
                              <a:latin typeface="Cambria Math" panose="02040503050406030204" pitchFamily="18" charset="0"/>
                            </a:rPr>
                          </m:ctrlPr>
                        </m:boxPr>
                        <m:e>
                          <m:groupChr>
                            <m:groupChrPr>
                              <m:chr m:val="←"/>
                              <m:vertJc m:val="bot"/>
                              <m:ctrlPr>
                                <a:rPr lang="en-US" i="1">
                                  <a:latin typeface="Cambria Math" panose="02040503050406030204" pitchFamily="18" charset="0"/>
                                </a:rPr>
                              </m:ctrlPr>
                            </m:groupChrPr>
                            <m:e>
                              <m:r>
                                <m:rPr>
                                  <m:brk m:alnAt="2"/>
                                </m:rPr>
                                <a:rPr lang="en-US" b="0" i="1" smtClean="0">
                                  <a:latin typeface="Cambria Math" panose="02040503050406030204" pitchFamily="18" charset="0"/>
                                </a:rPr>
                                <m:t> </m:t>
                              </m:r>
                            </m:e>
                          </m:groupChr>
                        </m:e>
                      </m:box>
                      <m:sSub>
                        <m:sSubPr>
                          <m:ctrlPr>
                            <a:rPr lang="en-US" i="1">
                              <a:latin typeface="Cambria Math" panose="02040503050406030204" pitchFamily="18" charset="0"/>
                            </a:rPr>
                          </m:ctrlPr>
                        </m:sSubPr>
                        <m:e>
                          <m:r>
                            <a:rPr lang="en-IN" i="1">
                              <a:latin typeface="Cambria Math" panose="02040503050406030204" pitchFamily="18" charset="0"/>
                            </a:rPr>
                            <m:t>𝜃</m:t>
                          </m:r>
                        </m:e>
                        <m:sub>
                          <m:r>
                            <a:rPr lang="en-IN" i="1">
                              <a:latin typeface="Cambria Math" panose="02040503050406030204" pitchFamily="18" charset="0"/>
                            </a:rPr>
                            <m:t>𝑖</m:t>
                          </m:r>
                          <m:r>
                            <a:rPr lang="en-IN" i="1">
                              <a:latin typeface="Cambria Math" panose="02040503050406030204" pitchFamily="18" charset="0"/>
                            </a:rPr>
                            <m:t> </m:t>
                          </m:r>
                        </m:sub>
                      </m:sSub>
                      <m:r>
                        <a:rPr lang="en-IN" i="1">
                          <a:latin typeface="Cambria Math" panose="02040503050406030204" pitchFamily="18" charset="0"/>
                        </a:rPr>
                        <m:t>− </m:t>
                      </m:r>
                      <m:r>
                        <a:rPr lang="en-IN" i="1">
                          <a:latin typeface="Cambria Math" panose="02040503050406030204" pitchFamily="18" charset="0"/>
                        </a:rPr>
                        <m:t>𝛼</m:t>
                      </m:r>
                      <m:f>
                        <m:fPr>
                          <m:ctrlPr>
                            <a:rPr lang="en-US" i="1">
                              <a:latin typeface="Cambria Math" panose="02040503050406030204" pitchFamily="18" charset="0"/>
                            </a:rPr>
                          </m:ctrlPr>
                        </m:fPr>
                        <m:num>
                          <m:r>
                            <a:rPr lang="en-IN" i="1">
                              <a:latin typeface="Cambria Math" panose="02040503050406030204" pitchFamily="18" charset="0"/>
                            </a:rPr>
                            <m:t>𝜕</m:t>
                          </m:r>
                        </m:num>
                        <m:den>
                          <m:sSub>
                            <m:sSubPr>
                              <m:ctrlPr>
                                <a:rPr lang="en-US" i="1">
                                  <a:latin typeface="Cambria Math" panose="02040503050406030204" pitchFamily="18" charset="0"/>
                                </a:rPr>
                              </m:ctrlPr>
                            </m:sSubPr>
                            <m:e>
                              <m:r>
                                <a:rPr lang="en-IN" i="1">
                                  <a:latin typeface="Cambria Math" panose="02040503050406030204" pitchFamily="18" charset="0"/>
                                </a:rPr>
                                <m:t>𝜕𝜃</m:t>
                              </m:r>
                            </m:e>
                            <m:sub>
                              <m:r>
                                <a:rPr lang="en-IN" i="1">
                                  <a:latin typeface="Cambria Math" panose="02040503050406030204" pitchFamily="18" charset="0"/>
                                </a:rPr>
                                <m:t>𝑖</m:t>
                              </m:r>
                            </m:sub>
                          </m:sSub>
                        </m:den>
                      </m:f>
                      <m:r>
                        <a:rPr lang="en-IN" i="1">
                          <a:latin typeface="Cambria Math" panose="02040503050406030204" pitchFamily="18" charset="0"/>
                        </a:rPr>
                        <m:t>𝐽</m:t>
                      </m:r>
                      <m:d>
                        <m:dPr>
                          <m:ctrlPr>
                            <a:rPr lang="en-US" i="1">
                              <a:latin typeface="Cambria Math" panose="02040503050406030204" pitchFamily="18" charset="0"/>
                            </a:rPr>
                          </m:ctrlPr>
                        </m:dPr>
                        <m:e>
                          <m:r>
                            <a:rPr lang="en-IN" i="1">
                              <a:latin typeface="Cambria Math" panose="02040503050406030204" pitchFamily="18" charset="0"/>
                            </a:rPr>
                            <m:t>𝜃</m:t>
                          </m:r>
                        </m:e>
                      </m:d>
                    </m:oMath>
                  </m:oMathPara>
                </a14:m>
                <a:endParaRPr lang="en-US" dirty="0"/>
              </a:p>
              <a:p>
                <a:pPr marL="0" indent="0">
                  <a:buNone/>
                </a:pPr>
                <a:r>
                  <a:rPr lang="en-IN" dirty="0"/>
                  <a:t>				</a:t>
                </a:r>
                <a:r>
                  <a:rPr lang="en-US" dirty="0"/>
                  <a:t> </a:t>
                </a:r>
                <a:r>
                  <a:rPr lang="en-US" dirty="0" smtClean="0"/>
                  <a:t>               </a:t>
                </a:r>
                <a:r>
                  <a:rPr lang="en-IN" dirty="0" smtClean="0"/>
                  <a:t>Where </a:t>
                </a:r>
                <a14:m>
                  <m:oMath xmlns:m="http://schemas.openxmlformats.org/officeDocument/2006/math">
                    <m:r>
                      <a:rPr lang="en-IN" i="1">
                        <a:latin typeface="Cambria Math" panose="02040503050406030204" pitchFamily="18" charset="0"/>
                      </a:rPr>
                      <m:t>′</m:t>
                    </m:r>
                    <m:r>
                      <a:rPr lang="en-IN" i="1">
                        <a:latin typeface="Cambria Math" panose="02040503050406030204" pitchFamily="18" charset="0"/>
                      </a:rPr>
                      <m:t>𝛼</m:t>
                    </m:r>
                    <m:r>
                      <a:rPr lang="en-IN" i="1">
                        <a:latin typeface="Cambria Math" panose="02040503050406030204" pitchFamily="18" charset="0"/>
                      </a:rPr>
                      <m:t>′</m:t>
                    </m:r>
                  </m:oMath>
                </a14:m>
                <a:r>
                  <a:rPr lang="en-IN" dirty="0"/>
                  <a:t> is the learning </a:t>
                </a:r>
                <a:r>
                  <a:rPr lang="en-IN" dirty="0" smtClean="0"/>
                  <a:t>rate</a:t>
                </a:r>
                <a:r>
                  <a:rPr lang="en-IN" dirty="0"/>
                  <a:t> </a:t>
                </a:r>
                <a:endParaRPr lang="en-US" dirty="0"/>
              </a:p>
              <a:p>
                <a:r>
                  <a:rPr lang="en-IN" b="1" dirty="0"/>
                  <a:t>Learning Rate</a:t>
                </a:r>
                <a:r>
                  <a:rPr lang="en-IN" dirty="0"/>
                  <a:t>: Learning rate is a constant value that controls the size of the adjustments made during the training process. If the learning rate is too high, then the algorithm learns quickly but the error rate is high. If it is low, error is less but algorithm takes longer time to learn.</a:t>
                </a: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479" t="-806" r="-68"/>
                </a:stretch>
              </a:blipFill>
            </p:spPr>
            <p:txBody>
              <a:bodyPr/>
              <a:lstStyle/>
              <a:p>
                <a:r>
                  <a:rPr lang="en-US">
                    <a:noFill/>
                  </a:rPr>
                  <a:t> </a:t>
                </a:r>
              </a:p>
            </p:txBody>
          </p:sp>
        </mc:Fallback>
      </mc:AlternateContent>
    </p:spTree>
    <p:extLst>
      <p:ext uri="{BB962C8B-B14F-4D97-AF65-F5344CB8AC3E}">
        <p14:creationId xmlns:p14="http://schemas.microsoft.com/office/powerpoint/2010/main" val="19529127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Serial Algorithm</a:t>
            </a:r>
            <a:endParaRPr lang="en-US" dirty="0"/>
          </a:p>
        </p:txBody>
      </p:sp>
      <p:sp>
        <p:nvSpPr>
          <p:cNvPr id="3" name="Content Placeholder 2"/>
          <p:cNvSpPr>
            <a:spLocks noGrp="1"/>
          </p:cNvSpPr>
          <p:nvPr>
            <p:ph idx="1"/>
          </p:nvPr>
        </p:nvSpPr>
        <p:spPr>
          <a:xfrm>
            <a:off x="2592925" y="1264555"/>
            <a:ext cx="9461628" cy="5222789"/>
          </a:xfrm>
        </p:spPr>
        <p:txBody>
          <a:bodyPr>
            <a:normAutofit fontScale="92500" lnSpcReduction="10000"/>
          </a:bodyPr>
          <a:lstStyle/>
          <a:p>
            <a:pPr marL="0" indent="0">
              <a:buNone/>
            </a:pPr>
            <a:r>
              <a:rPr lang="en-IN" dirty="0" err="1"/>
              <a:t>LinearRegression</a:t>
            </a:r>
            <a:r>
              <a:rPr lang="en-IN" dirty="0"/>
              <a:t>(data[],gradient</a:t>
            </a:r>
            <a:r>
              <a:rPr lang="en-IN" dirty="0" smtClean="0"/>
              <a:t>)</a:t>
            </a:r>
            <a:r>
              <a:rPr lang="en-IN" dirty="0"/>
              <a:t> </a:t>
            </a:r>
            <a:endParaRPr lang="en-US" dirty="0"/>
          </a:p>
          <a:p>
            <a:pPr marL="0" indent="0">
              <a:buNone/>
            </a:pPr>
            <a:r>
              <a:rPr lang="en-IN" dirty="0"/>
              <a:t>INPUT: data[]</a:t>
            </a:r>
            <a:endParaRPr lang="en-US" dirty="0"/>
          </a:p>
          <a:p>
            <a:pPr marL="0" indent="0">
              <a:buNone/>
            </a:pPr>
            <a:r>
              <a:rPr lang="en-IN" dirty="0"/>
              <a:t>OUTPUT: gradient </a:t>
            </a:r>
            <a:endParaRPr lang="en-US" dirty="0"/>
          </a:p>
          <a:p>
            <a:pPr marL="0" indent="0">
              <a:buNone/>
            </a:pPr>
            <a:r>
              <a:rPr lang="en-IN" dirty="0"/>
              <a:t> </a:t>
            </a:r>
            <a:endParaRPr lang="en-US" dirty="0"/>
          </a:p>
          <a:p>
            <a:pPr marL="0" indent="0">
              <a:buNone/>
            </a:pPr>
            <a:r>
              <a:rPr lang="en-IN" dirty="0"/>
              <a:t>BEGIN</a:t>
            </a:r>
            <a:endParaRPr lang="en-US" dirty="0"/>
          </a:p>
          <a:p>
            <a:pPr marL="0" indent="0">
              <a:buNone/>
            </a:pPr>
            <a:r>
              <a:rPr lang="en-IN" dirty="0"/>
              <a:t>FOR every a and b loop until converge</a:t>
            </a:r>
            <a:endParaRPr lang="en-US" dirty="0"/>
          </a:p>
          <a:p>
            <a:pPr marL="0" indent="0">
              <a:buNone/>
            </a:pPr>
            <a:r>
              <a:rPr lang="en-IN" dirty="0"/>
              <a:t>errors = 0</a:t>
            </a:r>
            <a:endParaRPr lang="en-US" dirty="0"/>
          </a:p>
          <a:p>
            <a:pPr marL="0" indent="0">
              <a:buNone/>
            </a:pPr>
            <a:r>
              <a:rPr lang="en-IN" dirty="0"/>
              <a:t>FOR </a:t>
            </a:r>
            <a:r>
              <a:rPr lang="en-IN" dirty="0" err="1"/>
              <a:t>i</a:t>
            </a:r>
            <a:r>
              <a:rPr lang="en-IN" dirty="0"/>
              <a:t> = 1 to </a:t>
            </a:r>
            <a:r>
              <a:rPr lang="en-IN" dirty="0" err="1"/>
              <a:t>data.length</a:t>
            </a:r>
            <a:endParaRPr lang="en-US" dirty="0"/>
          </a:p>
          <a:p>
            <a:pPr marL="0" indent="0">
              <a:buNone/>
            </a:pPr>
            <a:r>
              <a:rPr lang="en-IN" dirty="0"/>
              <a:t>    </a:t>
            </a:r>
            <a:r>
              <a:rPr lang="en-IN" dirty="0" err="1"/>
              <a:t>fx</a:t>
            </a:r>
            <a:r>
              <a:rPr lang="en-IN" dirty="0"/>
              <a:t> = a * data[</a:t>
            </a:r>
            <a:r>
              <a:rPr lang="en-IN" dirty="0" err="1"/>
              <a:t>i</a:t>
            </a:r>
            <a:r>
              <a:rPr lang="en-IN" dirty="0"/>
              <a:t>] + b</a:t>
            </a:r>
            <a:endParaRPr lang="en-US" dirty="0"/>
          </a:p>
          <a:p>
            <a:pPr marL="0" indent="0">
              <a:buNone/>
            </a:pPr>
            <a:r>
              <a:rPr lang="en-IN" dirty="0"/>
              <a:t>    errors += (</a:t>
            </a:r>
            <a:r>
              <a:rPr lang="en-IN" dirty="0" err="1"/>
              <a:t>fx</a:t>
            </a:r>
            <a:r>
              <a:rPr lang="en-IN" dirty="0"/>
              <a:t> - </a:t>
            </a:r>
            <a:r>
              <a:rPr lang="en-IN" dirty="0" err="1"/>
              <a:t>labelData</a:t>
            </a:r>
            <a:r>
              <a:rPr lang="en-IN" dirty="0"/>
              <a:t>[</a:t>
            </a:r>
            <a:r>
              <a:rPr lang="en-IN" dirty="0" err="1"/>
              <a:t>i</a:t>
            </a:r>
            <a:r>
              <a:rPr lang="en-IN" dirty="0"/>
              <a:t>]) * data[</a:t>
            </a:r>
            <a:r>
              <a:rPr lang="en-IN" dirty="0" err="1"/>
              <a:t>i</a:t>
            </a:r>
            <a:r>
              <a:rPr lang="en-IN" dirty="0"/>
              <a:t>]</a:t>
            </a:r>
            <a:endParaRPr lang="en-US" dirty="0"/>
          </a:p>
          <a:p>
            <a:pPr marL="0" indent="0">
              <a:buNone/>
            </a:pPr>
            <a:r>
              <a:rPr lang="en-IN" dirty="0"/>
              <a:t>END FOR</a:t>
            </a:r>
            <a:endParaRPr lang="en-US" dirty="0"/>
          </a:p>
          <a:p>
            <a:pPr marL="0" indent="0">
              <a:buNone/>
            </a:pPr>
            <a:r>
              <a:rPr lang="en-IN" dirty="0"/>
              <a:t>gradient = gradient - </a:t>
            </a:r>
            <a:r>
              <a:rPr lang="en-IN" dirty="0" err="1"/>
              <a:t>learningRate</a:t>
            </a:r>
            <a:r>
              <a:rPr lang="en-IN" dirty="0"/>
              <a:t> * 1/</a:t>
            </a:r>
            <a:r>
              <a:rPr lang="en-IN" dirty="0" err="1"/>
              <a:t>data.length</a:t>
            </a:r>
            <a:r>
              <a:rPr lang="en-IN" dirty="0"/>
              <a:t> * errors  </a:t>
            </a:r>
            <a:endParaRPr lang="en-US" dirty="0"/>
          </a:p>
          <a:p>
            <a:pPr marL="0" indent="0">
              <a:buNone/>
            </a:pPr>
            <a:r>
              <a:rPr lang="en-IN" dirty="0"/>
              <a:t>END FOR</a:t>
            </a:r>
            <a:endParaRPr lang="en-US" dirty="0"/>
          </a:p>
          <a:p>
            <a:pPr marL="0" indent="0">
              <a:buNone/>
            </a:pPr>
            <a:r>
              <a:rPr lang="en-IN" dirty="0"/>
              <a:t>END</a:t>
            </a:r>
            <a:endParaRPr lang="en-US" dirty="0"/>
          </a:p>
          <a:p>
            <a:endParaRPr lang="en-US" dirty="0"/>
          </a:p>
        </p:txBody>
      </p:sp>
    </p:spTree>
    <p:extLst>
      <p:ext uri="{BB962C8B-B14F-4D97-AF65-F5344CB8AC3E}">
        <p14:creationId xmlns:p14="http://schemas.microsoft.com/office/powerpoint/2010/main" val="4147525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 Methodology</a:t>
            </a:r>
          </a:p>
        </p:txBody>
      </p:sp>
      <p:sp>
        <p:nvSpPr>
          <p:cNvPr id="3" name="Content Placeholder 2"/>
          <p:cNvSpPr>
            <a:spLocks noGrp="1"/>
          </p:cNvSpPr>
          <p:nvPr>
            <p:ph idx="1"/>
          </p:nvPr>
        </p:nvSpPr>
        <p:spPr/>
        <p:txBody>
          <a:bodyPr/>
          <a:lstStyle/>
          <a:p>
            <a:pPr marL="342900" lvl="1" indent="-342900"/>
            <a:r>
              <a:rPr lang="en-IN" dirty="0"/>
              <a:t>Machine learning problems become computationally expensive when the </a:t>
            </a:r>
            <a:r>
              <a:rPr lang="en-IN" dirty="0" smtClean="0"/>
              <a:t>no of features increase </a:t>
            </a:r>
            <a:r>
              <a:rPr lang="en-IN" dirty="0"/>
              <a:t>and/or when the amount of data increases. </a:t>
            </a:r>
            <a:endParaRPr lang="en-US" dirty="0"/>
          </a:p>
          <a:p>
            <a:pPr marL="342900" lvl="1" indent="-342900"/>
            <a:r>
              <a:rPr lang="en-IN" dirty="0"/>
              <a:t>Especially on big data sources with hundreds of millions of samples, the time to run optimization algorithms increases dramatically.</a:t>
            </a:r>
            <a:endParaRPr lang="en-US" dirty="0"/>
          </a:p>
          <a:p>
            <a:r>
              <a:rPr lang="en-IN" dirty="0"/>
              <a:t>That’s why we are looking for parallelization opportunities in the </a:t>
            </a:r>
            <a:r>
              <a:rPr lang="en-IN" dirty="0" smtClean="0"/>
              <a:t>algorithms</a:t>
            </a:r>
          </a:p>
          <a:p>
            <a:pPr marL="342900" lvl="1" indent="-342900"/>
            <a:r>
              <a:rPr lang="en-IN" dirty="0"/>
              <a:t>The error summation of gradient descent algorithm is a perfect candidate for parallelization. </a:t>
            </a:r>
            <a:endParaRPr lang="en-US" dirty="0"/>
          </a:p>
          <a:p>
            <a:endParaRPr lang="en-US" dirty="0"/>
          </a:p>
        </p:txBody>
      </p:sp>
    </p:spTree>
    <p:extLst>
      <p:ext uri="{BB962C8B-B14F-4D97-AF65-F5344CB8AC3E}">
        <p14:creationId xmlns:p14="http://schemas.microsoft.com/office/powerpoint/2010/main" val="6009781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 Methodology</a:t>
            </a:r>
          </a:p>
        </p:txBody>
      </p:sp>
      <p:sp>
        <p:nvSpPr>
          <p:cNvPr id="3" name="Content Placeholder 2"/>
          <p:cNvSpPr>
            <a:spLocks noGrp="1"/>
          </p:cNvSpPr>
          <p:nvPr>
            <p:ph idx="1"/>
          </p:nvPr>
        </p:nvSpPr>
        <p:spPr/>
        <p:txBody>
          <a:bodyPr/>
          <a:lstStyle/>
          <a:p>
            <a:pPr marL="285750" lvl="1"/>
            <a:r>
              <a:rPr lang="en-IN" dirty="0"/>
              <a:t>We could split the data into multiple parts and run gradient descent on these parts in parallel.</a:t>
            </a:r>
            <a:endParaRPr lang="en-US" dirty="0"/>
          </a:p>
          <a:p>
            <a:pPr marL="285750" lvl="1"/>
            <a:r>
              <a:rPr lang="en-IN" dirty="0"/>
              <a:t>We are using PRAM model with the help of </a:t>
            </a:r>
            <a:r>
              <a:rPr lang="en-IN" dirty="0" err="1"/>
              <a:t>OpenMP</a:t>
            </a:r>
            <a:r>
              <a:rPr lang="en-IN" dirty="0"/>
              <a:t> framework in C language</a:t>
            </a:r>
            <a:r>
              <a:rPr lang="en-IN" dirty="0" smtClean="0"/>
              <a:t>.</a:t>
            </a:r>
          </a:p>
          <a:p>
            <a:pPr marL="285750" lvl="1"/>
            <a:r>
              <a:rPr lang="en-IN" dirty="0"/>
              <a:t>With the help of work sharing constructs used to split up loop iterations and other </a:t>
            </a:r>
            <a:r>
              <a:rPr lang="en-IN" dirty="0" err="1"/>
              <a:t>OpenMP</a:t>
            </a:r>
            <a:r>
              <a:rPr lang="en-IN" dirty="0"/>
              <a:t> clauses like Synchronization, scheduling, reduction, we will try to parallelize the gradient descent algorithm for linear regression.</a:t>
            </a:r>
            <a:endParaRPr lang="en-US" dirty="0"/>
          </a:p>
          <a:p>
            <a:pPr marL="285750" lvl="1"/>
            <a:r>
              <a:rPr lang="en-IN" dirty="0" smtClean="0"/>
              <a:t>This </a:t>
            </a:r>
            <a:r>
              <a:rPr lang="en-IN" dirty="0"/>
              <a:t>could decrease the run time of the algorithm for large data sets.</a:t>
            </a:r>
            <a:endParaRPr lang="en-US" dirty="0"/>
          </a:p>
          <a:p>
            <a:endParaRPr lang="en-US" dirty="0"/>
          </a:p>
        </p:txBody>
      </p:sp>
    </p:spTree>
    <p:extLst>
      <p:ext uri="{BB962C8B-B14F-4D97-AF65-F5344CB8AC3E}">
        <p14:creationId xmlns:p14="http://schemas.microsoft.com/office/powerpoint/2010/main" val="14971205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PRAM Algorithm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92925" y="1351005"/>
                <a:ext cx="7372865" cy="5428735"/>
              </a:xfrm>
            </p:spPr>
            <p:txBody>
              <a:bodyPr>
                <a:noAutofit/>
              </a:bodyPr>
              <a:lstStyle/>
              <a:p>
                <a:pPr marL="0" indent="0">
                  <a:buNone/>
                </a:pPr>
                <a:r>
                  <a:rPr lang="en-IN" sz="1200" dirty="0" err="1"/>
                  <a:t>ParallelLinearRegression</a:t>
                </a:r>
                <a:r>
                  <a:rPr lang="en-IN" sz="1200" dirty="0"/>
                  <a:t>(data[],gradient)</a:t>
                </a:r>
                <a:endParaRPr lang="en-US" sz="1200" dirty="0"/>
              </a:p>
              <a:p>
                <a:pPr marL="0" indent="0">
                  <a:buNone/>
                </a:pPr>
                <a:r>
                  <a:rPr lang="en-IN" sz="1200" dirty="0"/>
                  <a:t> </a:t>
                </a:r>
                <a:r>
                  <a:rPr lang="en-IN" sz="1200" dirty="0" smtClean="0"/>
                  <a:t>INPUT</a:t>
                </a:r>
                <a:r>
                  <a:rPr lang="en-IN" sz="1200" dirty="0"/>
                  <a:t>: data[]</a:t>
                </a:r>
                <a:endParaRPr lang="en-US" sz="1200" dirty="0"/>
              </a:p>
              <a:p>
                <a:pPr marL="0" indent="0">
                  <a:buNone/>
                </a:pPr>
                <a:r>
                  <a:rPr lang="en-IN" sz="1200" dirty="0" err="1"/>
                  <a:t>OUTPUT:gradient</a:t>
                </a:r>
                <a:r>
                  <a:rPr lang="en-IN" sz="1200" dirty="0"/>
                  <a:t> </a:t>
                </a:r>
                <a:endParaRPr lang="en-US" sz="1200" dirty="0"/>
              </a:p>
              <a:p>
                <a:pPr marL="0" indent="0">
                  <a:buNone/>
                </a:pPr>
                <a:r>
                  <a:rPr lang="en-IN" sz="1200" dirty="0"/>
                  <a:t> </a:t>
                </a:r>
                <a:r>
                  <a:rPr lang="en-IN" sz="1200" dirty="0" smtClean="0"/>
                  <a:t>BEGIN</a:t>
                </a:r>
                <a:endParaRPr lang="en-US" sz="1200" dirty="0"/>
              </a:p>
              <a:p>
                <a:pPr marL="0" indent="0">
                  <a:buNone/>
                </a:pPr>
                <a:r>
                  <a:rPr lang="en-IN" sz="1200" dirty="0"/>
                  <a:t>FOR </a:t>
                </a:r>
                <a:r>
                  <a:rPr lang="en-IN" sz="1200" dirty="0" err="1"/>
                  <a:t>i</a:t>
                </a:r>
                <a:r>
                  <a:rPr lang="en-IN" sz="1200" dirty="0"/>
                  <a:t>=0 to p-1</a:t>
                </a:r>
                <a:endParaRPr lang="en-US" sz="1200" dirty="0"/>
              </a:p>
              <a:p>
                <a:pPr marL="0" indent="0">
                  <a:buNone/>
                </a:pPr>
                <a:r>
                  <a:rPr lang="en-IN" sz="1200" dirty="0" err="1"/>
                  <a:t>P</a:t>
                </a:r>
                <a:r>
                  <a:rPr lang="en-IN" sz="1200" baseline="-25000" dirty="0" err="1"/>
                  <a:t>sum</a:t>
                </a:r>
                <a:r>
                  <a:rPr lang="en-IN" sz="1200" dirty="0"/>
                  <a:t>[</a:t>
                </a:r>
                <a:r>
                  <a:rPr lang="en-IN" sz="1200" dirty="0" err="1"/>
                  <a:t>i</a:t>
                </a:r>
                <a:r>
                  <a:rPr lang="en-IN" sz="1200" dirty="0"/>
                  <a:t>] = 0;</a:t>
                </a:r>
                <a:endParaRPr lang="en-US" sz="1200" dirty="0"/>
              </a:p>
              <a:p>
                <a:pPr marL="0" indent="0">
                  <a:buNone/>
                </a:pPr>
                <a:r>
                  <a:rPr lang="en-IN" sz="1200" dirty="0"/>
                  <a:t>END FOR</a:t>
                </a:r>
                <a:endParaRPr lang="en-US" sz="1200" dirty="0"/>
              </a:p>
              <a:p>
                <a:pPr marL="0" indent="0">
                  <a:buNone/>
                </a:pPr>
                <a:r>
                  <a:rPr lang="en-IN" sz="1200" dirty="0"/>
                  <a:t>DO IN PARALLEL FOR ALL Processors </a:t>
                </a:r>
                <a:r>
                  <a:rPr lang="en-IN" sz="1200" dirty="0" err="1"/>
                  <a:t>P</a:t>
                </a:r>
                <a:r>
                  <a:rPr lang="en-IN" sz="1200" baseline="-25000" dirty="0" err="1"/>
                  <a:t>j</a:t>
                </a:r>
                <a:r>
                  <a:rPr lang="en-IN" sz="1200" dirty="0"/>
                  <a:t> 0</a:t>
                </a:r>
                <a14:m>
                  <m:oMath xmlns:m="http://schemas.openxmlformats.org/officeDocument/2006/math">
                    <m:r>
                      <a:rPr lang="en-IN" sz="1200" i="1">
                        <a:latin typeface="Cambria Math" panose="02040503050406030204" pitchFamily="18" charset="0"/>
                      </a:rPr>
                      <m:t>≤</m:t>
                    </m:r>
                  </m:oMath>
                </a14:m>
                <a:r>
                  <a:rPr lang="en-IN" sz="1200" dirty="0"/>
                  <a:t>j</a:t>
                </a:r>
                <a14:m>
                  <m:oMath xmlns:m="http://schemas.openxmlformats.org/officeDocument/2006/math">
                    <m:r>
                      <a:rPr lang="en-IN" sz="1200" i="1">
                        <a:latin typeface="Cambria Math" panose="02040503050406030204" pitchFamily="18" charset="0"/>
                      </a:rPr>
                      <m:t>≤</m:t>
                    </m:r>
                  </m:oMath>
                </a14:m>
                <a:r>
                  <a:rPr lang="en-IN" sz="1200" dirty="0"/>
                  <a:t>p-1</a:t>
                </a:r>
                <a:endParaRPr lang="en-US" sz="1200" dirty="0"/>
              </a:p>
              <a:p>
                <a:pPr marL="0" indent="0">
                  <a:buNone/>
                </a:pPr>
                <a:r>
                  <a:rPr lang="en-IN" sz="1200" dirty="0"/>
                  <a:t>FOR every a and b loop until converge</a:t>
                </a:r>
                <a:endParaRPr lang="en-US" sz="1200" dirty="0"/>
              </a:p>
              <a:p>
                <a:pPr marL="0" indent="0">
                  <a:buNone/>
                </a:pPr>
                <a:r>
                  <a:rPr lang="en-IN" sz="1200" dirty="0"/>
                  <a:t>errors = 0</a:t>
                </a:r>
                <a:endParaRPr lang="en-US" sz="1200" dirty="0"/>
              </a:p>
              <a:p>
                <a:pPr marL="0" indent="0">
                  <a:buNone/>
                </a:pPr>
                <a:r>
                  <a:rPr lang="en-IN" sz="1200" dirty="0" smtClean="0"/>
                  <a:t>FOR </a:t>
                </a:r>
                <a:r>
                  <a:rPr lang="en-IN" sz="1200" dirty="0" err="1"/>
                  <a:t>i</a:t>
                </a:r>
                <a:r>
                  <a:rPr lang="en-IN" sz="1200" dirty="0"/>
                  <a:t> = 0 to </a:t>
                </a:r>
                <a14:m>
                  <m:oMath xmlns:m="http://schemas.openxmlformats.org/officeDocument/2006/math">
                    <m:d>
                      <m:dPr>
                        <m:ctrlPr>
                          <a:rPr lang="en-US" sz="1200" i="1">
                            <a:latin typeface="Cambria Math" panose="02040503050406030204" pitchFamily="18" charset="0"/>
                          </a:rPr>
                        </m:ctrlPr>
                      </m:dPr>
                      <m:e>
                        <m:f>
                          <m:fPr>
                            <m:ctrlPr>
                              <a:rPr lang="en-US" sz="1200" i="1">
                                <a:latin typeface="Cambria Math" panose="02040503050406030204" pitchFamily="18" charset="0"/>
                              </a:rPr>
                            </m:ctrlPr>
                          </m:fPr>
                          <m:num>
                            <m:r>
                              <m:rPr>
                                <m:sty m:val="p"/>
                              </m:rPr>
                              <a:rPr lang="en-IN" sz="1200">
                                <a:latin typeface="Cambria Math" panose="02040503050406030204" pitchFamily="18" charset="0"/>
                              </a:rPr>
                              <m:t>data</m:t>
                            </m:r>
                            <m:r>
                              <a:rPr lang="en-IN" sz="1200">
                                <a:latin typeface="Cambria Math" panose="02040503050406030204" pitchFamily="18" charset="0"/>
                              </a:rPr>
                              <m:t>.</m:t>
                            </m:r>
                            <m:r>
                              <m:rPr>
                                <m:sty m:val="p"/>
                              </m:rPr>
                              <a:rPr lang="en-IN" sz="1200">
                                <a:latin typeface="Cambria Math" panose="02040503050406030204" pitchFamily="18" charset="0"/>
                              </a:rPr>
                              <m:t>length</m:t>
                            </m:r>
                          </m:num>
                          <m:den>
                            <m:r>
                              <a:rPr lang="en-IN" sz="1200" i="1">
                                <a:latin typeface="Cambria Math" panose="02040503050406030204" pitchFamily="18" charset="0"/>
                              </a:rPr>
                              <m:t>𝑝</m:t>
                            </m:r>
                          </m:den>
                        </m:f>
                        <m:r>
                          <a:rPr lang="en-IN" sz="1200" i="1">
                            <a:latin typeface="Cambria Math" panose="02040503050406030204" pitchFamily="18" charset="0"/>
                          </a:rPr>
                          <m:t>−1</m:t>
                        </m:r>
                      </m:e>
                    </m:d>
                  </m:oMath>
                </a14:m>
                <a:endParaRPr lang="en-US" sz="1200" dirty="0"/>
              </a:p>
              <a:p>
                <a:pPr marL="0" indent="0">
                  <a:buNone/>
                </a:pPr>
                <a:r>
                  <a:rPr lang="en-IN" sz="1200" dirty="0"/>
                  <a:t>    </a:t>
                </a:r>
                <a:r>
                  <a:rPr lang="en-IN" sz="1200" dirty="0" err="1"/>
                  <a:t>fx</a:t>
                </a:r>
                <a:r>
                  <a:rPr lang="en-IN" sz="1200" dirty="0"/>
                  <a:t> = a * data[j*</a:t>
                </a:r>
                <a14:m>
                  <m:oMath xmlns:m="http://schemas.openxmlformats.org/officeDocument/2006/math">
                    <m:d>
                      <m:dPr>
                        <m:ctrlPr>
                          <a:rPr lang="en-US" sz="1200" i="1">
                            <a:latin typeface="Cambria Math" panose="02040503050406030204" pitchFamily="18" charset="0"/>
                          </a:rPr>
                        </m:ctrlPr>
                      </m:dPr>
                      <m:e>
                        <m:f>
                          <m:fPr>
                            <m:ctrlPr>
                              <a:rPr lang="en-US" sz="1200" i="1">
                                <a:latin typeface="Cambria Math" panose="02040503050406030204" pitchFamily="18" charset="0"/>
                              </a:rPr>
                            </m:ctrlPr>
                          </m:fPr>
                          <m:num>
                            <m:r>
                              <m:rPr>
                                <m:sty m:val="p"/>
                              </m:rPr>
                              <a:rPr lang="en-IN" sz="1200">
                                <a:latin typeface="Cambria Math" panose="02040503050406030204" pitchFamily="18" charset="0"/>
                              </a:rPr>
                              <m:t>data</m:t>
                            </m:r>
                            <m:r>
                              <a:rPr lang="en-IN" sz="1200">
                                <a:latin typeface="Cambria Math" panose="02040503050406030204" pitchFamily="18" charset="0"/>
                              </a:rPr>
                              <m:t>.</m:t>
                            </m:r>
                            <m:r>
                              <m:rPr>
                                <m:sty m:val="p"/>
                              </m:rPr>
                              <a:rPr lang="en-IN" sz="1200">
                                <a:latin typeface="Cambria Math" panose="02040503050406030204" pitchFamily="18" charset="0"/>
                              </a:rPr>
                              <m:t>length</m:t>
                            </m:r>
                          </m:num>
                          <m:den>
                            <m:r>
                              <a:rPr lang="en-IN" sz="1200" i="1">
                                <a:latin typeface="Cambria Math" panose="02040503050406030204" pitchFamily="18" charset="0"/>
                              </a:rPr>
                              <m:t>𝑝</m:t>
                            </m:r>
                          </m:den>
                        </m:f>
                      </m:e>
                    </m:d>
                  </m:oMath>
                </a14:m>
                <a:r>
                  <a:rPr lang="en-IN" sz="1200" dirty="0"/>
                  <a:t> + </a:t>
                </a:r>
                <a:r>
                  <a:rPr lang="en-IN" sz="1200" dirty="0" err="1"/>
                  <a:t>i</a:t>
                </a:r>
                <a:r>
                  <a:rPr lang="en-IN" sz="1200" dirty="0"/>
                  <a:t>] + b</a:t>
                </a:r>
                <a:endParaRPr lang="en-US" sz="1200" dirty="0"/>
              </a:p>
              <a:p>
                <a:pPr marL="0" indent="0">
                  <a:buNone/>
                </a:pPr>
                <a:r>
                  <a:rPr lang="en-IN" sz="1200" dirty="0"/>
                  <a:t>    </a:t>
                </a:r>
                <a:r>
                  <a:rPr lang="en-IN" sz="1200" dirty="0" err="1"/>
                  <a:t>P</a:t>
                </a:r>
                <a:r>
                  <a:rPr lang="en-IN" sz="1200" baseline="-25000" dirty="0" err="1"/>
                  <a:t>sum</a:t>
                </a:r>
                <a:r>
                  <a:rPr lang="en-IN" sz="1200" dirty="0"/>
                  <a:t>[j] += (</a:t>
                </a:r>
                <a:r>
                  <a:rPr lang="en-IN" sz="1200" dirty="0" err="1"/>
                  <a:t>fx</a:t>
                </a:r>
                <a:r>
                  <a:rPr lang="en-IN" sz="1200" dirty="0"/>
                  <a:t> - </a:t>
                </a:r>
                <a:r>
                  <a:rPr lang="en-IN" sz="1200" dirty="0" err="1"/>
                  <a:t>labeldata</a:t>
                </a:r>
                <a:r>
                  <a:rPr lang="en-IN" sz="1200" dirty="0"/>
                  <a:t>[j*</a:t>
                </a:r>
                <a14:m>
                  <m:oMath xmlns:m="http://schemas.openxmlformats.org/officeDocument/2006/math">
                    <m:d>
                      <m:dPr>
                        <m:ctrlPr>
                          <a:rPr lang="en-US" sz="1200" i="1">
                            <a:latin typeface="Cambria Math" panose="02040503050406030204" pitchFamily="18" charset="0"/>
                          </a:rPr>
                        </m:ctrlPr>
                      </m:dPr>
                      <m:e>
                        <m:f>
                          <m:fPr>
                            <m:ctrlPr>
                              <a:rPr lang="en-US" sz="1200" i="1">
                                <a:latin typeface="Cambria Math" panose="02040503050406030204" pitchFamily="18" charset="0"/>
                              </a:rPr>
                            </m:ctrlPr>
                          </m:fPr>
                          <m:num>
                            <m:r>
                              <m:rPr>
                                <m:sty m:val="p"/>
                              </m:rPr>
                              <a:rPr lang="en-IN" sz="1200">
                                <a:latin typeface="Cambria Math" panose="02040503050406030204" pitchFamily="18" charset="0"/>
                              </a:rPr>
                              <m:t>data</m:t>
                            </m:r>
                            <m:r>
                              <a:rPr lang="en-IN" sz="1200">
                                <a:latin typeface="Cambria Math" panose="02040503050406030204" pitchFamily="18" charset="0"/>
                              </a:rPr>
                              <m:t>.</m:t>
                            </m:r>
                            <m:r>
                              <m:rPr>
                                <m:sty m:val="p"/>
                              </m:rPr>
                              <a:rPr lang="en-IN" sz="1200">
                                <a:latin typeface="Cambria Math" panose="02040503050406030204" pitchFamily="18" charset="0"/>
                              </a:rPr>
                              <m:t>length</m:t>
                            </m:r>
                          </m:num>
                          <m:den>
                            <m:r>
                              <a:rPr lang="en-IN" sz="1200" i="1">
                                <a:latin typeface="Cambria Math" panose="02040503050406030204" pitchFamily="18" charset="0"/>
                              </a:rPr>
                              <m:t>𝑝</m:t>
                            </m:r>
                          </m:den>
                        </m:f>
                      </m:e>
                    </m:d>
                  </m:oMath>
                </a14:m>
                <a:r>
                  <a:rPr lang="en-IN" sz="1200" dirty="0"/>
                  <a:t> + </a:t>
                </a:r>
                <a:r>
                  <a:rPr lang="en-IN" sz="1200" dirty="0" err="1"/>
                  <a:t>i</a:t>
                </a:r>
                <a:r>
                  <a:rPr lang="en-IN" sz="1200" dirty="0"/>
                  <a:t>] * data[j*</a:t>
                </a:r>
                <a14:m>
                  <m:oMath xmlns:m="http://schemas.openxmlformats.org/officeDocument/2006/math">
                    <m:d>
                      <m:dPr>
                        <m:ctrlPr>
                          <a:rPr lang="en-US" sz="1200" i="1">
                            <a:latin typeface="Cambria Math" panose="02040503050406030204" pitchFamily="18" charset="0"/>
                          </a:rPr>
                        </m:ctrlPr>
                      </m:dPr>
                      <m:e>
                        <m:f>
                          <m:fPr>
                            <m:ctrlPr>
                              <a:rPr lang="en-US" sz="1200" i="1">
                                <a:latin typeface="Cambria Math" panose="02040503050406030204" pitchFamily="18" charset="0"/>
                              </a:rPr>
                            </m:ctrlPr>
                          </m:fPr>
                          <m:num>
                            <m:r>
                              <m:rPr>
                                <m:sty m:val="p"/>
                              </m:rPr>
                              <a:rPr lang="en-IN" sz="1200">
                                <a:latin typeface="Cambria Math" panose="02040503050406030204" pitchFamily="18" charset="0"/>
                              </a:rPr>
                              <m:t>data</m:t>
                            </m:r>
                            <m:r>
                              <a:rPr lang="en-IN" sz="1200">
                                <a:latin typeface="Cambria Math" panose="02040503050406030204" pitchFamily="18" charset="0"/>
                              </a:rPr>
                              <m:t>.</m:t>
                            </m:r>
                            <m:r>
                              <m:rPr>
                                <m:sty m:val="p"/>
                              </m:rPr>
                              <a:rPr lang="en-IN" sz="1200">
                                <a:latin typeface="Cambria Math" panose="02040503050406030204" pitchFamily="18" charset="0"/>
                              </a:rPr>
                              <m:t>length</m:t>
                            </m:r>
                          </m:num>
                          <m:den>
                            <m:r>
                              <a:rPr lang="en-IN" sz="1200" i="1">
                                <a:latin typeface="Cambria Math" panose="02040503050406030204" pitchFamily="18" charset="0"/>
                              </a:rPr>
                              <m:t>𝑝</m:t>
                            </m:r>
                          </m:den>
                        </m:f>
                      </m:e>
                    </m:d>
                  </m:oMath>
                </a14:m>
                <a:r>
                  <a:rPr lang="en-IN" sz="1200" dirty="0"/>
                  <a:t> + </a:t>
                </a:r>
                <a:r>
                  <a:rPr lang="en-IN" sz="1200" dirty="0" err="1"/>
                  <a:t>i</a:t>
                </a:r>
                <a:r>
                  <a:rPr lang="en-IN" sz="1200" dirty="0"/>
                  <a:t>]</a:t>
                </a:r>
                <a:endParaRPr lang="en-US" sz="1200" dirty="0"/>
              </a:p>
              <a:p>
                <a:pPr marL="0" indent="0">
                  <a:buNone/>
                </a:pPr>
                <a:r>
                  <a:rPr lang="en-IN" sz="1200" dirty="0"/>
                  <a:t>END FOR</a:t>
                </a:r>
                <a:endParaRPr lang="en-US" sz="1200" dirty="0"/>
              </a:p>
              <a:p>
                <a:pPr marL="0" indent="0">
                  <a:buNone/>
                </a:pPr>
                <a:endParaRPr lang="en-US" sz="1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92925" y="1351005"/>
                <a:ext cx="7372865" cy="5428735"/>
              </a:xfrm>
              <a:blipFill rotWithShape="0">
                <a:blip r:embed="rId2"/>
                <a:stretch>
                  <a:fillRect t="-112"/>
                </a:stretch>
              </a:blipFill>
            </p:spPr>
            <p:txBody>
              <a:bodyPr/>
              <a:lstStyle/>
              <a:p>
                <a:r>
                  <a:rPr lang="en-US">
                    <a:noFill/>
                  </a:rPr>
                  <a:t> </a:t>
                </a:r>
              </a:p>
            </p:txBody>
          </p:sp>
        </mc:Fallback>
      </mc:AlternateContent>
    </p:spTree>
    <p:extLst>
      <p:ext uri="{BB962C8B-B14F-4D97-AF65-F5344CB8AC3E}">
        <p14:creationId xmlns:p14="http://schemas.microsoft.com/office/powerpoint/2010/main" val="4144035643"/>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209</TotalTime>
  <Words>470</Words>
  <Application>Microsoft Office PowerPoint</Application>
  <PresentationFormat>Widescreen</PresentationFormat>
  <Paragraphs>162</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Cambria</vt:lpstr>
      <vt:lpstr>Cambria Math</vt:lpstr>
      <vt:lpstr>Century Gothic</vt:lpstr>
      <vt:lpstr>Wingdings 3</vt:lpstr>
      <vt:lpstr>Wisp</vt:lpstr>
      <vt:lpstr>Parallelization of Linear Regression</vt:lpstr>
      <vt:lpstr>Introduction</vt:lpstr>
      <vt:lpstr>Introduction</vt:lpstr>
      <vt:lpstr>Terminology</vt:lpstr>
      <vt:lpstr>Terminology</vt:lpstr>
      <vt:lpstr>Serial Algorithm</vt:lpstr>
      <vt:lpstr>Parallel Methodology</vt:lpstr>
      <vt:lpstr>Parallel Methodology</vt:lpstr>
      <vt:lpstr>PRAM Algorithm</vt:lpstr>
      <vt:lpstr>PRAM Algorithm contd….</vt:lpstr>
      <vt:lpstr>BSP Methodology</vt:lpstr>
      <vt:lpstr>BSP Methodology</vt:lpstr>
      <vt:lpstr>BSP Algorithm</vt:lpstr>
      <vt:lpstr>BSP Algorithm contd…</vt:lpstr>
      <vt:lpstr>Results</vt:lpstr>
      <vt:lpstr>Results</vt:lpstr>
      <vt:lpstr>References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Paralleliztion of Linear Regression</dc:title>
  <dc:creator>Avinash Reddy</dc:creator>
  <cp:lastModifiedBy>Avinash Reddy</cp:lastModifiedBy>
  <cp:revision>30</cp:revision>
  <dcterms:created xsi:type="dcterms:W3CDTF">2015-04-14T11:30:21Z</dcterms:created>
  <dcterms:modified xsi:type="dcterms:W3CDTF">2015-04-17T04:01:40Z</dcterms:modified>
</cp:coreProperties>
</file>