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2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5252"/>
            <a:ext cx="7772400" cy="2102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TERM </a:t>
            </a:r>
            <a:br>
              <a:rPr lang="en-US" dirty="0" smtClean="0"/>
            </a:br>
            <a:r>
              <a:rPr lang="en-US" dirty="0" smtClean="0"/>
              <a:t>PRESENTATION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/>
              <a:t>Prepared by</a:t>
            </a:r>
            <a:endParaRPr lang="en-US" dirty="0"/>
          </a:p>
          <a:p>
            <a:r>
              <a:rPr lang="en-US" b="1" dirty="0" err="1"/>
              <a:t>Anirudha</a:t>
            </a:r>
            <a:r>
              <a:rPr lang="en-US" b="1" dirty="0"/>
              <a:t> Deepak </a:t>
            </a:r>
            <a:r>
              <a:rPr lang="en-US" b="1" dirty="0" err="1"/>
              <a:t>Bedre</a:t>
            </a:r>
            <a:endParaRPr lang="en-US" dirty="0"/>
          </a:p>
          <a:p>
            <a:r>
              <a:rPr lang="en-US" b="1" dirty="0"/>
              <a:t>Avikal </a:t>
            </a:r>
            <a:r>
              <a:rPr lang="en-US" b="1" dirty="0" err="1"/>
              <a:t>Chhetri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spark.apache.org/images/spark-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70" y="2436596"/>
            <a:ext cx="2461260" cy="1303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56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sz="2900" dirty="0"/>
              <a:t>Many of the functions executed perfectly on the Linux/Mac environment but did not execute in Windows spark-shell because of “ Out of Memory : Java Heap Space issue “ </a:t>
            </a:r>
          </a:p>
          <a:p>
            <a:pPr lvl="0"/>
            <a:r>
              <a:rPr lang="en-US" sz="2900" dirty="0"/>
              <a:t>There were also situations were certain modules worked in Apache </a:t>
            </a:r>
            <a:r>
              <a:rPr lang="en-US" sz="2900" dirty="0" err="1"/>
              <a:t>Zepplin</a:t>
            </a:r>
            <a:r>
              <a:rPr lang="en-US" sz="2900" dirty="0"/>
              <a:t>, but did not work in the spark-shell.</a:t>
            </a:r>
          </a:p>
          <a:p>
            <a:pPr lvl="0"/>
            <a:r>
              <a:rPr lang="en-US" sz="2900" dirty="0"/>
              <a:t>A lot of the functionalities were still not support by Python in the Spark environment, so were forced to stick with </a:t>
            </a:r>
            <a:r>
              <a:rPr lang="en-US" sz="2900" dirty="0" err="1"/>
              <a:t>Scala</a:t>
            </a:r>
            <a:r>
              <a:rPr lang="en-US" sz="2900" dirty="0"/>
              <a:t> throughout the project.</a:t>
            </a:r>
          </a:p>
          <a:p>
            <a:pPr lvl="0"/>
            <a:r>
              <a:rPr lang="en-US" sz="2900" dirty="0"/>
              <a:t>There are certain syntax (of </a:t>
            </a:r>
            <a:r>
              <a:rPr lang="en-US" sz="2900" dirty="0" err="1"/>
              <a:t>Scala</a:t>
            </a:r>
            <a:r>
              <a:rPr lang="en-US" sz="2900" dirty="0"/>
              <a:t>) that are not supported by Apache </a:t>
            </a:r>
            <a:r>
              <a:rPr lang="en-US" sz="2900" dirty="0" err="1"/>
              <a:t>Zepplin</a:t>
            </a:r>
            <a:r>
              <a:rPr lang="en-US" sz="2900" dirty="0"/>
              <a:t> like setting the parameter values with .(dot) operator.</a:t>
            </a:r>
          </a:p>
          <a:p>
            <a:pPr lvl="0"/>
            <a:r>
              <a:rPr lang="en-US" sz="2900" dirty="0"/>
              <a:t>The documentation for a lot of the functionalities were sparse and did not provide concrete examples.</a:t>
            </a:r>
          </a:p>
          <a:p>
            <a:pPr lvl="0"/>
            <a:r>
              <a:rPr lang="en-US" sz="2900" dirty="0"/>
              <a:t>Overall, in a way, it was a good learning experience where we tried to fix issues where there was not much scope for ‘</a:t>
            </a:r>
            <a:r>
              <a:rPr lang="en-US" sz="2900" dirty="0" err="1"/>
              <a:t>googling</a:t>
            </a:r>
            <a:r>
              <a:rPr lang="en-US" sz="2900" dirty="0"/>
              <a:t>’ (Since a lot of the code was recently published) and with sparse documentation for support.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Lessons learnt and challenges faced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report consists of three cases, namely: </a:t>
            </a:r>
          </a:p>
          <a:p>
            <a:pPr lvl="1">
              <a:buFont typeface="Arial"/>
              <a:buChar char="•"/>
            </a:pPr>
            <a:r>
              <a:rPr lang="en-US" dirty="0"/>
              <a:t>Case 1: Predicting the year of song using classification and regression techniques</a:t>
            </a:r>
          </a:p>
          <a:p>
            <a:pPr lvl="1">
              <a:buFont typeface="Arial"/>
              <a:buChar char="•"/>
            </a:pPr>
            <a:r>
              <a:rPr lang="en-US" dirty="0"/>
              <a:t>Case 2:  Determining the income of an individual weather greater than 50k or less than 50k using classification techniques</a:t>
            </a:r>
          </a:p>
          <a:p>
            <a:pPr lvl="1">
              <a:buFont typeface="Arial"/>
              <a:buChar char="•"/>
            </a:pPr>
            <a:r>
              <a:rPr lang="en-US" dirty="0"/>
              <a:t>Case 3:  Using clustering model to identify commercial blocks in news videos.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primarily used </a:t>
            </a:r>
            <a:r>
              <a:rPr lang="en-US" b="1" dirty="0" err="1"/>
              <a:t>Scala</a:t>
            </a:r>
            <a:r>
              <a:rPr lang="en-US" dirty="0"/>
              <a:t> as our algorithm of choice in the main modules of all the three cases and used </a:t>
            </a:r>
            <a:r>
              <a:rPr lang="en-US" b="1" dirty="0"/>
              <a:t>Apache Spark libraries</a:t>
            </a:r>
            <a:r>
              <a:rPr lang="en-US" dirty="0"/>
              <a:t> wherever possible.</a:t>
            </a:r>
          </a:p>
          <a:p>
            <a:r>
              <a:rPr lang="en-US" dirty="0"/>
              <a:t>We ran all of our </a:t>
            </a:r>
            <a:r>
              <a:rPr lang="en-US" dirty="0" err="1"/>
              <a:t>Scala</a:t>
            </a:r>
            <a:r>
              <a:rPr lang="en-US" dirty="0"/>
              <a:t> Code in </a:t>
            </a:r>
            <a:r>
              <a:rPr lang="en-US" b="1" dirty="0"/>
              <a:t>Apache Zeppelin </a:t>
            </a:r>
            <a:r>
              <a:rPr lang="en-US" dirty="0"/>
              <a:t>in a </a:t>
            </a:r>
            <a:r>
              <a:rPr lang="en-US" b="1" dirty="0"/>
              <a:t>Mac OS</a:t>
            </a:r>
            <a:r>
              <a:rPr lang="en-US" dirty="0"/>
              <a:t> environment.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</a:p>
          <a:p>
            <a:pPr lvl="1">
              <a:buFont typeface="Arial"/>
              <a:buChar char="•"/>
            </a:pPr>
            <a:r>
              <a:rPr lang="en-US" dirty="0"/>
              <a:t>Linear </a:t>
            </a:r>
            <a:r>
              <a:rPr lang="en-US" dirty="0" smtClean="0"/>
              <a:t>Regression </a:t>
            </a:r>
            <a:r>
              <a:rPr lang="en-US" dirty="0"/>
              <a:t>with and without PCA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/>
              <a:t>Boosted Trees (GBT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dirty="0"/>
              <a:t>with and without PCA </a:t>
            </a: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T</a:t>
            </a:r>
            <a:r>
              <a:rPr lang="en-US" dirty="0"/>
              <a:t>he following are the results we obtained</a:t>
            </a:r>
            <a:r>
              <a:rPr lang="en-US" dirty="0" smtClean="0"/>
              <a:t>: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1: </a:t>
            </a:r>
            <a:r>
              <a:rPr lang="en-US" dirty="0"/>
              <a:t>Regression and </a:t>
            </a:r>
            <a:r>
              <a:rPr lang="en-US" dirty="0" smtClean="0"/>
              <a:t>Classification– </a:t>
            </a:r>
            <a:r>
              <a:rPr lang="en-US" dirty="0"/>
              <a:t>Songs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1219"/>
              </p:ext>
            </p:extLst>
          </p:nvPr>
        </p:nvGraphicFramePr>
        <p:xfrm>
          <a:off x="1746250" y="4698182"/>
          <a:ext cx="6096000" cy="2025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Algorithm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Training score(RMS Error)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Test score(RMS Error)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Linear Regression Pipeline with PCA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10.46535826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10.39148337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Linear Regression Pipeline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9.588152804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9.529267232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GBT Regressor Pipeline with PCA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0.120496263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0.118432861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GBT Regressor Pipeline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0.120496263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0.118432861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6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>
              <a:buFont typeface="Arial"/>
              <a:buChar char="•"/>
            </a:pPr>
            <a:r>
              <a:rPr lang="en-US" dirty="0"/>
              <a:t>Logistic Regression was performed- with and without PCA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 Regression and Classification– Songs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20808"/>
              </p:ext>
            </p:extLst>
          </p:nvPr>
        </p:nvGraphicFramePr>
        <p:xfrm>
          <a:off x="1481667" y="4413250"/>
          <a:ext cx="6096000" cy="119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</a:t>
                      </a: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gorithm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Training score(Accuracy)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Test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score(Accuracy)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Classification Pipeline with PCA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0.857498643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0.854570848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Classification Pipeline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0.894304322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0.895376243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5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  <a:p>
            <a:pPr lvl="1">
              <a:buFont typeface="Arial"/>
              <a:buChar char="•"/>
            </a:pPr>
            <a:r>
              <a:rPr lang="en-US" dirty="0"/>
              <a:t>For classification, the values target output column ‘Income’ were changed to 0, 1 for values &gt;50k and &lt;50k respectively.</a:t>
            </a:r>
          </a:p>
          <a:p>
            <a:pPr lvl="1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onversion </a:t>
            </a:r>
            <a:r>
              <a:rPr lang="en-US" dirty="0"/>
              <a:t>process </a:t>
            </a:r>
            <a:r>
              <a:rPr lang="en-US" dirty="0" smtClean="0"/>
              <a:t>was done in </a:t>
            </a:r>
            <a:r>
              <a:rPr lang="en-US" dirty="0"/>
              <a:t>Python using the Pandas </a:t>
            </a:r>
            <a:r>
              <a:rPr lang="en-US" dirty="0" smtClean="0"/>
              <a:t>package &amp; </a:t>
            </a:r>
            <a:r>
              <a:rPr lang="en-US" dirty="0"/>
              <a:t>output of this file </a:t>
            </a:r>
            <a:r>
              <a:rPr lang="en-US" dirty="0" smtClean="0"/>
              <a:t>was fed in </a:t>
            </a:r>
            <a:r>
              <a:rPr lang="en-US" dirty="0"/>
              <a:t>Apache Spark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2: Classification – Adult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r>
              <a:rPr lang="en-US" dirty="0"/>
              <a:t> </a:t>
            </a:r>
            <a:r>
              <a:rPr lang="en-US" dirty="0" smtClean="0"/>
              <a:t>with Pipeline </a:t>
            </a:r>
            <a:r>
              <a:rPr lang="en-US" dirty="0"/>
              <a:t>API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Training </a:t>
            </a:r>
            <a:r>
              <a:rPr lang="en-US" dirty="0"/>
              <a:t>Output (Accuracy) = 0.8930300922430976</a:t>
            </a:r>
          </a:p>
          <a:p>
            <a:pPr lvl="1">
              <a:buFont typeface="Arial"/>
              <a:buChar char="•"/>
            </a:pPr>
            <a:r>
              <a:rPr lang="en-US" dirty="0"/>
              <a:t>Test Output (Accuracy)        = </a:t>
            </a:r>
            <a:r>
              <a:rPr lang="en-US" dirty="0" smtClean="0"/>
              <a:t>0.8925648193179296</a:t>
            </a:r>
          </a:p>
          <a:p>
            <a:pPr marL="301943" lvl="1" indent="0">
              <a:buNone/>
            </a:pPr>
            <a:endParaRPr lang="en-US" dirty="0" smtClean="0"/>
          </a:p>
          <a:p>
            <a:endParaRPr lang="en-US" dirty="0"/>
          </a:p>
          <a:p>
            <a:pPr marL="274320" lvl="1"/>
            <a:r>
              <a:rPr lang="en-US" dirty="0"/>
              <a:t>Gradient Boosted Trees (GBT) </a:t>
            </a:r>
            <a:r>
              <a:rPr lang="en-US" dirty="0" smtClean="0"/>
              <a:t>with Pipeline API</a:t>
            </a: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2: Classification – Adult Dataset </a:t>
            </a:r>
          </a:p>
        </p:txBody>
      </p:sp>
    </p:spTree>
    <p:extLst>
      <p:ext uri="{BB962C8B-B14F-4D97-AF65-F5344CB8AC3E}">
        <p14:creationId xmlns:p14="http://schemas.microsoft.com/office/powerpoint/2010/main" val="401053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Calculated Sum </a:t>
            </a:r>
            <a:r>
              <a:rPr lang="en-US" dirty="0"/>
              <a:t>of Squared Errors </a:t>
            </a:r>
            <a:r>
              <a:rPr lang="en-US" dirty="0" smtClean="0"/>
              <a:t>with </a:t>
            </a:r>
            <a:r>
              <a:rPr lang="en-US" dirty="0"/>
              <a:t>different number of clusters and </a:t>
            </a:r>
            <a:r>
              <a:rPr lang="en-US" dirty="0" smtClean="0"/>
              <a:t>kept </a:t>
            </a:r>
            <a:r>
              <a:rPr lang="en-US" dirty="0"/>
              <a:t>the iteration cycle constant.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Gaussian </a:t>
            </a:r>
            <a:r>
              <a:rPr lang="en-US" dirty="0"/>
              <a:t>Mixture </a:t>
            </a:r>
            <a:r>
              <a:rPr lang="en-US" dirty="0" smtClean="0"/>
              <a:t>Model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3: </a:t>
            </a:r>
            <a:r>
              <a:rPr lang="en-US" dirty="0"/>
              <a:t>Clustering – TV News Channel Dataset </a:t>
            </a:r>
          </a:p>
        </p:txBody>
      </p:sp>
    </p:spTree>
    <p:extLst>
      <p:ext uri="{BB962C8B-B14F-4D97-AF65-F5344CB8AC3E}">
        <p14:creationId xmlns:p14="http://schemas.microsoft.com/office/powerpoint/2010/main" val="14645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5465"/>
            <a:ext cx="7408333" cy="3610698"/>
          </a:xfrm>
        </p:spPr>
        <p:txBody>
          <a:bodyPr>
            <a:normAutofit/>
          </a:bodyPr>
          <a:lstStyle/>
          <a:p>
            <a:r>
              <a:rPr lang="en-US" sz="1400" dirty="0"/>
              <a:t>Following are the Sum of Squared Errors obtained with different number of clusters and keeping the iteration cycle constant.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98545"/>
              </p:ext>
            </p:extLst>
          </p:nvPr>
        </p:nvGraphicFramePr>
        <p:xfrm>
          <a:off x="1841522" y="3221993"/>
          <a:ext cx="5546952" cy="3396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4575"/>
                <a:gridCol w="3932377"/>
              </a:tblGrid>
              <a:tr h="216497">
                <a:tc>
                  <a:txBody>
                    <a:bodyPr/>
                    <a:lstStyle/>
                    <a:p>
                      <a:r>
                        <a:rPr lang="en-US" dirty="0" smtClean="0"/>
                        <a:t>No of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Sum of Squared Errors (WSSSE)</a:t>
                      </a:r>
                      <a:endParaRPr lang="en-US" dirty="0"/>
                    </a:p>
                  </a:txBody>
                  <a:tcPr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2605.2540840819343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1602.0297950672048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1133.9341159579435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928.2588138608354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807.6327045338741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698.324164966572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638.0527278734086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583.3397620174323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552.8560206593854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516.3461122909365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478.47017309247667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468.8158253601142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432.6391959617786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411.56842266444505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3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36" r="-23236"/>
          <a:stretch>
            <a:fillRect/>
          </a:stretch>
        </p:blipFill>
        <p:spPr>
          <a:xfrm>
            <a:off x="-201539" y="2504981"/>
            <a:ext cx="9345539" cy="43530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Elbow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8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102</TotalTime>
  <Words>414</Words>
  <Application>Microsoft Macintosh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MID TERM  PRESENTATION  </vt:lpstr>
      <vt:lpstr>Introduction</vt:lpstr>
      <vt:lpstr>Case 1: Regression and Classification– Songs Dataset</vt:lpstr>
      <vt:lpstr>Case 1: Regression and Classification– Songs Dataset</vt:lpstr>
      <vt:lpstr>Case 2: Classification – Adult Dataset </vt:lpstr>
      <vt:lpstr>Case 2: Classification – Adult Dataset </vt:lpstr>
      <vt:lpstr>Case 3: Clustering – TV News Channel Dataset </vt:lpstr>
      <vt:lpstr>Clustering Analysis</vt:lpstr>
      <vt:lpstr>K-Means Elbow Graph</vt:lpstr>
      <vt:lpstr>Lessons learnt and challenges faced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Avikal</dc:creator>
  <cp:lastModifiedBy>Avikal</cp:lastModifiedBy>
  <cp:revision>23</cp:revision>
  <dcterms:created xsi:type="dcterms:W3CDTF">2015-07-11T13:29:04Z</dcterms:created>
  <dcterms:modified xsi:type="dcterms:W3CDTF">2015-07-11T16:15:59Z</dcterms:modified>
</cp:coreProperties>
</file>