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erriweather Light"/>
      <p:regular r:id="rId15"/>
      <p:bold r:id="rId16"/>
      <p:italic r:id="rId17"/>
      <p:boldItalic r:id="rId18"/>
    </p:embeddedFont>
    <p:embeddedFont>
      <p:font typeface="Lora"/>
      <p:regular r:id="rId19"/>
      <p:bold r:id="rId20"/>
      <p:italic r:id="rId21"/>
      <p:boldItalic r:id="rId22"/>
    </p:embeddedFont>
    <p:embeddedFont>
      <p:font typeface="Quattrocento Sans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.fntdata"/><Relationship Id="rId22" Type="http://schemas.openxmlformats.org/officeDocument/2006/relationships/font" Target="fonts/Lora-boldItalic.fntdata"/><Relationship Id="rId21" Type="http://schemas.openxmlformats.org/officeDocument/2006/relationships/font" Target="fonts/Lora-italic.fntdata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erriweatherLight-regular.fntdata"/><Relationship Id="rId14" Type="http://schemas.openxmlformats.org/officeDocument/2006/relationships/slide" Target="slides/slide9.xml"/><Relationship Id="rId17" Type="http://schemas.openxmlformats.org/officeDocument/2006/relationships/font" Target="fonts/MerriweatherLight-italic.fntdata"/><Relationship Id="rId16" Type="http://schemas.openxmlformats.org/officeDocument/2006/relationships/font" Target="fonts/MerriweatherLight-bold.fntdata"/><Relationship Id="rId19" Type="http://schemas.openxmlformats.org/officeDocument/2006/relationships/font" Target="fonts/Lora-regular.fntdata"/><Relationship Id="rId18" Type="http://schemas.openxmlformats.org/officeDocument/2006/relationships/font" Target="fonts/Merriweather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068f16d63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068f16d63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068f16d6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068f16d6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068f16d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068f16d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068f16d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068f16d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c9af7eae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c9af7eae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c9af7eae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c9af7eae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c9af7eae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c9af7eae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068f16d6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068f16d6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068f16d6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4068f16d6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b="0"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4800" y="2430434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3406047"/>
            <a:ext cx="2251613" cy="1239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777645" y="-1107914"/>
            <a:ext cx="35991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87" name="Google Shape;87;p1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85799" y="1035886"/>
            <a:ext cx="38343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2" type="body"/>
          </p:nvPr>
        </p:nvSpPr>
        <p:spPr>
          <a:xfrm>
            <a:off x="4683577" y="1035886"/>
            <a:ext cx="38289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3" name="Google Shape;103;p1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7" name="Google Shape;107;p14"/>
          <p:cNvSpPr txBox="1"/>
          <p:nvPr>
            <p:ph idx="2" type="body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3" type="body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9" name="Google Shape;109;p14"/>
          <p:cNvSpPr txBox="1"/>
          <p:nvPr>
            <p:ph idx="4" type="body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4" name="Google Shape;114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5" name="Google Shape;11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1" name="Google Shape;121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2" name="Google Shape;12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25" name="Google Shape;125;p16"/>
          <p:cNvSpPr txBox="1"/>
          <p:nvPr>
            <p:ph idx="2" type="body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6" name="Google Shape;126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6"/>
          <p:cNvSpPr txBox="1"/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0" name="Google Shape;130;p16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38" name="Google Shape;138;p17"/>
          <p:cNvSpPr txBox="1"/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9" name="Google Shape;139;p17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0" name="Google Shape;14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idx="1" type="body"/>
          </p:nvPr>
        </p:nvSpPr>
        <p:spPr>
          <a:xfrm rot="5400000">
            <a:off x="2786945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7" name="Google Shape;147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8" name="Google Shape;14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>
              <a:spcBef>
                <a:spcPts val="800"/>
              </a:spcBef>
              <a:spcAft>
                <a:spcPts val="0"/>
              </a:spcAft>
              <a:buSzPts val="2100"/>
              <a:buChar char="●"/>
              <a:defRPr/>
            </a:lvl1pPr>
            <a:lvl2pPr indent="-342900" lvl="1" marL="914400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2pPr>
            <a:lvl3pPr indent="-323850" lvl="2" marL="1371600">
              <a:spcBef>
                <a:spcPts val="400"/>
              </a:spcBef>
              <a:spcAft>
                <a:spcPts val="0"/>
              </a:spcAft>
              <a:buSzPts val="1500"/>
              <a:buChar char="●"/>
              <a:defRPr/>
            </a:lvl3pPr>
            <a:lvl4pPr indent="-317500" lvl="3" marL="182880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33845" y="1035886"/>
            <a:ext cx="78867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b="0"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23888" y="3414475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33845" y="1035886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29150" y="1035886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9" name="Google Shape;39;p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33845" y="1035886"/>
            <a:ext cx="38673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33845" y="1655160"/>
            <a:ext cx="38673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0" name="Google Shape;50;p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7" name="Google Shape;57;p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630936" y="1543049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630936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630936" y="1543050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0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ctrTitle"/>
          </p:nvPr>
        </p:nvSpPr>
        <p:spPr>
          <a:xfrm>
            <a:off x="617550" y="844100"/>
            <a:ext cx="7908900" cy="1406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Healthcare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Answer Summarization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9" name="Google Shape;159;p20"/>
          <p:cNvSpPr txBox="1"/>
          <p:nvPr>
            <p:ph idx="1" type="subTitle"/>
          </p:nvPr>
        </p:nvSpPr>
        <p:spPr>
          <a:xfrm>
            <a:off x="4562775" y="3409950"/>
            <a:ext cx="3875100" cy="1049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Shubhankar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Tiwary		MT24139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Sai Krishna Kota			MT24078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Avikalp Rewatkar			MT24022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0" name="Google Shape;160;p20"/>
          <p:cNvSpPr txBox="1"/>
          <p:nvPr>
            <p:ph type="ctrTitle"/>
          </p:nvPr>
        </p:nvSpPr>
        <p:spPr>
          <a:xfrm>
            <a:off x="3417075" y="312675"/>
            <a:ext cx="5020800" cy="594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Merriweather"/>
                <a:ea typeface="Merriweather"/>
                <a:cs typeface="Merriweather"/>
                <a:sym typeface="Merriweather"/>
              </a:rPr>
              <a:t>Project 8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1" name="Google Shape;161;p20"/>
          <p:cNvSpPr txBox="1"/>
          <p:nvPr>
            <p:ph type="ctrTitle"/>
          </p:nvPr>
        </p:nvSpPr>
        <p:spPr>
          <a:xfrm>
            <a:off x="483625" y="236475"/>
            <a:ext cx="5020800" cy="594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 Light"/>
                <a:ea typeface="Merriweather Light"/>
                <a:cs typeface="Merriweather Light"/>
                <a:sym typeface="Merriweather Light"/>
              </a:rPr>
              <a:t>Group 101</a:t>
            </a:r>
            <a:endParaRPr sz="20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11700" y="46327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11700" y="1414700"/>
            <a:ext cx="83037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Lora"/>
              <a:buChar char="●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Healthcare platforms contain a vast amount of user-generated content: medical information, personal experiences, and recommendations.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Lora"/>
              <a:buChar char="●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It makes difficult for users to extract important and relevant information regarding their question and answers. 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600"/>
              </a:spcAft>
              <a:buSzPts val="1600"/>
              <a:buFont typeface="Lora"/>
              <a:buChar char="●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Our project helps users by generating summaries of answers for required perspectives.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PUMA Dataset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311700" y="1300075"/>
            <a:ext cx="8394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Lora"/>
              <a:buChar char="●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The PUMA dataset is a collection of healthcare question-answer threads, annotated with diverse perspectives (e.g., INFORMATION, SUGGESTION, EXPERIENCE).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●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The PUMA dataset includes 2,236 training samples, 959 validation samples, and 640 test samples.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●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The PUMA dataset includes the following columns: uri, question, context, answers, labelled_answer_spans, labelled_summaries, and raw_text.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What we did!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1143825"/>
            <a:ext cx="8585100" cy="203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rPr lang="en" sz="1642" u="sng">
                <a:latin typeface="Lora"/>
                <a:ea typeface="Lora"/>
                <a:cs typeface="Lora"/>
                <a:sym typeface="Lora"/>
              </a:rPr>
              <a:t>Baselines</a:t>
            </a:r>
            <a:endParaRPr sz="1642" u="sng">
              <a:latin typeface="Lora"/>
              <a:ea typeface="Lora"/>
              <a:cs typeface="Lora"/>
              <a:sym typeface="Lora"/>
            </a:endParaRPr>
          </a:p>
          <a:p>
            <a:pPr indent="-332898" lvl="2" marL="13716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642"/>
              <a:buFont typeface="Lora"/>
              <a:buChar char="●"/>
            </a:pPr>
            <a:r>
              <a:rPr lang="en" sz="1642">
                <a:latin typeface="Lora"/>
                <a:ea typeface="Lora"/>
                <a:cs typeface="Lora"/>
                <a:sym typeface="Lora"/>
              </a:rPr>
              <a:t>Baseline 1 : </a:t>
            </a:r>
            <a:r>
              <a:rPr lang="en" sz="1642">
                <a:latin typeface="Lora"/>
                <a:ea typeface="Lora"/>
                <a:cs typeface="Lora"/>
                <a:sym typeface="Lora"/>
              </a:rPr>
              <a:t>Benchmarked</a:t>
            </a:r>
            <a:r>
              <a:rPr lang="en" sz="1642">
                <a:latin typeface="Lora"/>
                <a:ea typeface="Lora"/>
                <a:cs typeface="Lora"/>
                <a:sym typeface="Lora"/>
              </a:rPr>
              <a:t> Deepseek and BART with zero-shot setup.</a:t>
            </a:r>
            <a:endParaRPr sz="1642">
              <a:latin typeface="Lora"/>
              <a:ea typeface="Lora"/>
              <a:cs typeface="Lora"/>
              <a:sym typeface="Lora"/>
            </a:endParaRPr>
          </a:p>
          <a:p>
            <a:pPr indent="-332898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42"/>
              <a:buFont typeface="Lora"/>
              <a:buChar char="●"/>
            </a:pPr>
            <a:r>
              <a:rPr lang="en" sz="1642">
                <a:latin typeface="Lora"/>
                <a:ea typeface="Lora"/>
                <a:cs typeface="Lora"/>
                <a:sym typeface="Lora"/>
              </a:rPr>
              <a:t>Baseline 2 : Replicated PLASMA model as guided in the paper.</a:t>
            </a:r>
            <a:endParaRPr sz="1642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050" y="3177225"/>
            <a:ext cx="28575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525" y="3177225"/>
            <a:ext cx="34004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What we did! </a:t>
            </a: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(contd..)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43825"/>
            <a:ext cx="8585100" cy="377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u="sng">
                <a:latin typeface="Lora"/>
                <a:ea typeface="Lora"/>
                <a:cs typeface="Lora"/>
                <a:sym typeface="Lora"/>
              </a:rPr>
              <a:t>Fine-</a:t>
            </a:r>
            <a:r>
              <a:rPr lang="en" sz="1600" u="sng">
                <a:latin typeface="Lora"/>
                <a:ea typeface="Lora"/>
                <a:cs typeface="Lora"/>
                <a:sym typeface="Lora"/>
              </a:rPr>
              <a:t>Tuning</a:t>
            </a:r>
            <a:r>
              <a:rPr lang="en" sz="1600" u="sng">
                <a:latin typeface="Lora"/>
                <a:ea typeface="Lora"/>
                <a:cs typeface="Lora"/>
                <a:sym typeface="Lora"/>
              </a:rPr>
              <a:t> </a:t>
            </a:r>
            <a:endParaRPr sz="1600" u="sng">
              <a:latin typeface="Lora"/>
              <a:ea typeface="Lora"/>
              <a:cs typeface="Lora"/>
              <a:sym typeface="Lora"/>
            </a:endParaRPr>
          </a:p>
          <a:p>
            <a:pPr indent="-330200" lvl="2" marL="13716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Lora"/>
              <a:buChar char="●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BART : Used BART-Large-CNN model (406M parameters) to fine-tune on the given PUMA dataset .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●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Flan-T5 : Used Flan-T5-Small model (77M parameters) to fine-tune on the given PUMA dataset.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750" y="3283834"/>
            <a:ext cx="3284951" cy="1033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What we did! </a:t>
            </a: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(contd..)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311700" y="1143825"/>
            <a:ext cx="8585100" cy="330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41"/>
              <a:buNone/>
            </a:pPr>
            <a:r>
              <a:rPr lang="en" sz="1619" u="sng">
                <a:latin typeface="Lora"/>
                <a:ea typeface="Lora"/>
                <a:cs typeface="Lora"/>
                <a:sym typeface="Lora"/>
              </a:rPr>
              <a:t>Mixture of Experts Architecture</a:t>
            </a:r>
            <a:endParaRPr sz="1619" u="sng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41"/>
              <a:buNone/>
            </a:pPr>
            <a:r>
              <a:rPr lang="en" sz="1619">
                <a:latin typeface="Lora"/>
                <a:ea typeface="Lora"/>
                <a:cs typeface="Lora"/>
                <a:sym typeface="Lora"/>
              </a:rPr>
              <a:t>We tried a MoE architecture by fine-</a:t>
            </a:r>
            <a:r>
              <a:rPr lang="en" sz="1619">
                <a:latin typeface="Lora"/>
                <a:ea typeface="Lora"/>
                <a:cs typeface="Lora"/>
                <a:sym typeface="Lora"/>
              </a:rPr>
              <a:t>tuning</a:t>
            </a:r>
            <a:r>
              <a:rPr lang="en" sz="1619">
                <a:latin typeface="Lora"/>
                <a:ea typeface="Lora"/>
                <a:cs typeface="Lora"/>
                <a:sym typeface="Lora"/>
              </a:rPr>
              <a:t> a separate model for each perspective of the summary.</a:t>
            </a:r>
            <a:endParaRPr sz="1619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41"/>
              <a:buNone/>
            </a:pPr>
            <a:r>
              <a:rPr lang="en" sz="1619">
                <a:latin typeface="Lora"/>
                <a:ea typeface="Lora"/>
                <a:cs typeface="Lora"/>
                <a:sym typeface="Lora"/>
              </a:rPr>
              <a:t>Generated an expanded dataset where each instance has a </a:t>
            </a:r>
            <a:r>
              <a:rPr lang="en" sz="1619">
                <a:latin typeface="Lora"/>
                <a:ea typeface="Lora"/>
                <a:cs typeface="Lora"/>
                <a:sym typeface="Lora"/>
              </a:rPr>
              <a:t>unique</a:t>
            </a:r>
            <a:r>
              <a:rPr lang="en" sz="1619">
                <a:latin typeface="Lora"/>
                <a:ea typeface="Lora"/>
                <a:cs typeface="Lora"/>
                <a:sym typeface="Lora"/>
              </a:rPr>
              <a:t> perspective summary </a:t>
            </a:r>
            <a:r>
              <a:rPr lang="en" sz="1619">
                <a:latin typeface="Lora"/>
                <a:ea typeface="Lora"/>
                <a:cs typeface="Lora"/>
                <a:sym typeface="Lora"/>
              </a:rPr>
              <a:t>instead</a:t>
            </a:r>
            <a:r>
              <a:rPr lang="en" sz="1619">
                <a:latin typeface="Lora"/>
                <a:ea typeface="Lora"/>
                <a:cs typeface="Lora"/>
                <a:sym typeface="Lora"/>
              </a:rPr>
              <a:t> of having a dict of summaries and tuned 1 model for each  perspective summary.</a:t>
            </a:r>
            <a:endParaRPr sz="1619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41"/>
              <a:buNone/>
            </a:pPr>
            <a:r>
              <a:rPr lang="en" sz="1619">
                <a:latin typeface="Lora"/>
                <a:ea typeface="Lora"/>
                <a:cs typeface="Lora"/>
                <a:sym typeface="Lora"/>
              </a:rPr>
              <a:t>Then we created a pipeline to generate summary for respective perspective from that model.</a:t>
            </a:r>
            <a:endParaRPr sz="1619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What we did! </a:t>
            </a: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(contd..)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311700" y="1143825"/>
            <a:ext cx="8585100" cy="234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41"/>
              <a:buNone/>
            </a:pPr>
            <a:r>
              <a:rPr lang="en" sz="1619" u="sng">
                <a:latin typeface="Lora"/>
                <a:ea typeface="Lora"/>
                <a:cs typeface="Lora"/>
                <a:sym typeface="Lora"/>
              </a:rPr>
              <a:t>Mixture of Experts Architecture</a:t>
            </a:r>
            <a:endParaRPr sz="1619" u="sng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41"/>
              <a:buFont typeface="Arial"/>
              <a:buNone/>
            </a:pPr>
            <a:r>
              <a:rPr lang="en" sz="1619">
                <a:latin typeface="Lora"/>
                <a:ea typeface="Lora"/>
                <a:cs typeface="Lora"/>
                <a:sym typeface="Lora"/>
              </a:rPr>
              <a:t>We used the following models : </a:t>
            </a:r>
            <a:endParaRPr sz="1619">
              <a:latin typeface="Lora"/>
              <a:ea typeface="Lora"/>
              <a:cs typeface="Lora"/>
              <a:sym typeface="Lora"/>
            </a:endParaRPr>
          </a:p>
          <a:p>
            <a:pPr indent="-331426" lvl="2" marL="1371600" rtl="0" algn="just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619"/>
              <a:buFont typeface="Lora"/>
              <a:buChar char="●"/>
            </a:pPr>
            <a:r>
              <a:rPr lang="en" sz="1619">
                <a:latin typeface="Lora"/>
                <a:ea typeface="Lora"/>
                <a:cs typeface="Lora"/>
                <a:sym typeface="Lora"/>
              </a:rPr>
              <a:t>Flan-T5 : Fine-Tuned Flan-T5-base model for upto 3 epochs on the dataset , we also tried to set minimum length for generated summary.</a:t>
            </a:r>
            <a:endParaRPr sz="1619">
              <a:latin typeface="Lora"/>
              <a:ea typeface="Lora"/>
              <a:cs typeface="Lora"/>
              <a:sym typeface="Lora"/>
            </a:endParaRPr>
          </a:p>
          <a:p>
            <a:pPr indent="-331426" lvl="2" marL="13716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19"/>
              <a:buFont typeface="Lora"/>
              <a:buChar char="●"/>
            </a:pPr>
            <a:r>
              <a:rPr lang="en" sz="1619">
                <a:latin typeface="Lora"/>
                <a:ea typeface="Lora"/>
                <a:cs typeface="Lora"/>
                <a:sym typeface="Lora"/>
              </a:rPr>
              <a:t>Flan-T5 with LoRA: Used Low Rank Adaptation technique to modify the fine-tuning method</a:t>
            </a:r>
            <a:endParaRPr sz="1619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41"/>
              <a:buNone/>
            </a:pPr>
            <a:r>
              <a:t/>
            </a:r>
            <a:endParaRPr sz="1619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025" y="3263700"/>
            <a:ext cx="2685325" cy="17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575" y="3302350"/>
            <a:ext cx="2627075" cy="17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For Fine-tuning: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We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concluded that that standard fine-tuning of Flan-T5-Small performs better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than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BART-Large-CNN with comparatively high scores.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For Mixture of Experts (MoE):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The Mixture of Experts architecture shows potential for perspective-aware summarization but is limited by insufficient and imbalanced training data, especially for under-represented perspectives (such as QUESTION perspective).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355800" y="1793550"/>
            <a:ext cx="2432400" cy="77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11">
                <a:latin typeface="Merriweather"/>
                <a:ea typeface="Merriweather"/>
                <a:cs typeface="Merriweather"/>
                <a:sym typeface="Merriweather"/>
              </a:rPr>
              <a:t>Thank You</a:t>
            </a:r>
            <a:endParaRPr b="1" sz="371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14" name="Google Shape;214;p28"/>
          <p:cNvCxnSpPr/>
          <p:nvPr/>
        </p:nvCxnSpPr>
        <p:spPr>
          <a:xfrm flipH="1" rot="10800000">
            <a:off x="2743199" y="2571751"/>
            <a:ext cx="3657600" cy="9000"/>
          </a:xfrm>
          <a:prstGeom prst="straightConnector1">
            <a:avLst/>
          </a:prstGeom>
          <a:noFill/>
          <a:ln cap="flat" cmpd="sng" w="9525">
            <a:solidFill>
              <a:srgbClr val="5FAB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8"/>
          <p:cNvSpPr txBox="1"/>
          <p:nvPr>
            <p:ph type="title"/>
          </p:nvPr>
        </p:nvSpPr>
        <p:spPr>
          <a:xfrm>
            <a:off x="3355800" y="2571750"/>
            <a:ext cx="2432400" cy="77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 Light"/>
                <a:ea typeface="Merriweather Light"/>
                <a:cs typeface="Merriweather Light"/>
                <a:sym typeface="Merriweather Light"/>
              </a:rPr>
              <a:t>Group 101</a:t>
            </a:r>
            <a:endParaRPr sz="20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