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256" r:id="rId2"/>
    <p:sldId id="395" r:id="rId3"/>
    <p:sldId id="397" r:id="rId4"/>
    <p:sldId id="398" r:id="rId5"/>
    <p:sldId id="444" r:id="rId6"/>
    <p:sldId id="445" r:id="rId7"/>
    <p:sldId id="446"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47" r:id="rId22"/>
    <p:sldId id="448" r:id="rId23"/>
    <p:sldId id="415" r:id="rId24"/>
    <p:sldId id="416" r:id="rId25"/>
    <p:sldId id="459" r:id="rId26"/>
    <p:sldId id="417" r:id="rId27"/>
    <p:sldId id="418" r:id="rId28"/>
    <p:sldId id="420" r:id="rId29"/>
    <p:sldId id="457" r:id="rId30"/>
    <p:sldId id="461" r:id="rId31"/>
    <p:sldId id="458" r:id="rId32"/>
    <p:sldId id="421" r:id="rId33"/>
    <p:sldId id="422" r:id="rId34"/>
    <p:sldId id="449" r:id="rId35"/>
    <p:sldId id="424" r:id="rId36"/>
    <p:sldId id="426" r:id="rId37"/>
    <p:sldId id="427" r:id="rId38"/>
    <p:sldId id="428" r:id="rId39"/>
    <p:sldId id="429" r:id="rId40"/>
    <p:sldId id="435" r:id="rId41"/>
    <p:sldId id="440" r:id="rId42"/>
    <p:sldId id="441" r:id="rId43"/>
    <p:sldId id="442" r:id="rId44"/>
    <p:sldId id="396" r:id="rId4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8901F3"/>
    <a:srgbClr val="009900"/>
    <a:srgbClr val="00A091"/>
    <a:srgbClr val="51DC00"/>
    <a:srgbClr val="5A11FD"/>
    <a:srgbClr val="000000"/>
    <a:srgbClr val="CC3399"/>
    <a:srgbClr val="00827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6" autoAdjust="0"/>
    <p:restoredTop sz="83488" autoAdjust="0"/>
  </p:normalViewPr>
  <p:slideViewPr>
    <p:cSldViewPr>
      <p:cViewPr varScale="1">
        <p:scale>
          <a:sx n="54" d="100"/>
          <a:sy n="54" d="100"/>
        </p:scale>
        <p:origin x="-564" y="-8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4" y="4558904"/>
            <a:ext cx="6304279" cy="4320540"/>
          </a:xfrm>
          <a:prstGeom prst="rect">
            <a:avLst/>
          </a:prstGeom>
          <a:noFill/>
          <a:ln w="12700">
            <a:solidFill>
              <a:schemeClr val="tx1"/>
            </a:solidFill>
            <a:miter lim="800000"/>
            <a:headEnd/>
            <a:tailEnd/>
          </a:ln>
          <a:effectLst/>
        </p:spPr>
        <p:txBody>
          <a:bodyPr vert="horz" wrap="square" lIns="97237" tIns="47765" rIns="97237" bIns="47765" numCol="1" anchor="t" anchorCtr="0" compatLnSpc="1">
            <a:prstTxWarp prst="textNoShape">
              <a:avLst/>
            </a:prstTxWarp>
          </a:bodyPr>
          <a:lstStyle/>
          <a:p>
            <a:pPr lvl="0"/>
            <a:r>
              <a:rPr lang="en-US" noProof="0"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277938" y="619125"/>
            <a:ext cx="4779962" cy="3584575"/>
          </a:xfrm>
        </p:spPr>
      </p:sp>
      <p:sp>
        <p:nvSpPr>
          <p:cNvPr id="1001475"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277938" y="619125"/>
            <a:ext cx="4779962" cy="3584575"/>
          </a:xfrm>
        </p:spPr>
      </p:sp>
      <p:sp>
        <p:nvSpPr>
          <p:cNvPr id="1003523" name="Rectangle 3"/>
          <p:cNvSpPr>
            <a:spLocks noGrp="1" noChangeArrowheads="1"/>
          </p:cNvSpPr>
          <p:nvPr>
            <p:ph type="body" idx="1"/>
          </p:nvPr>
        </p:nvSpPr>
        <p:spPr>
          <a:xfrm>
            <a:off x="550334" y="4557236"/>
            <a:ext cx="6304279" cy="4322207"/>
          </a:xfrm>
          <a:ln/>
        </p:spPr>
        <p:txBody>
          <a:bodyPr lIns="96651" tIns="48325" rIns="96651" bIns="48325"/>
          <a:lstStyle/>
          <a:p>
            <a:r>
              <a:rPr lang="en-US"/>
              <a:t>For class handout – have a student come forward and mark the connections in the datapath that are active.  And show the state of the control lines.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noTextEdit="1"/>
          </p:cNvSpPr>
          <p:nvPr>
            <p:ph type="sldImg"/>
          </p:nvPr>
        </p:nvSpPr>
        <p:spPr>
          <a:xfrm>
            <a:off x="1277938" y="619125"/>
            <a:ext cx="4779962" cy="3584575"/>
          </a:xfrm>
        </p:spPr>
      </p:sp>
      <p:sp>
        <p:nvSpPr>
          <p:cNvPr id="1005571"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xfrm>
            <a:off x="1277938" y="619125"/>
            <a:ext cx="4779962" cy="3584575"/>
          </a:xfrm>
        </p:spPr>
      </p:sp>
      <p:sp>
        <p:nvSpPr>
          <p:cNvPr id="1014787"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a:p>
            <a:endParaRPr lang="en-US"/>
          </a:p>
          <a:p>
            <a:r>
              <a:rPr lang="en-US"/>
              <a:t>Good exam questions</a:t>
            </a:r>
          </a:p>
          <a:p>
            <a:endParaRPr lang="en-US"/>
          </a:p>
          <a:p>
            <a:r>
              <a:rPr lang="en-US"/>
              <a:t>Add jalr rs,rd   0  rs  0 rd  0  9</a:t>
            </a:r>
          </a:p>
          <a:p>
            <a:r>
              <a:rPr lang="en-US"/>
              <a:t>	jump to instr whose addr is in rs and save addr of next inst (PC+4) in rd</a:t>
            </a:r>
          </a:p>
          <a:p>
            <a:endParaRPr lang="en-US"/>
          </a:p>
          <a:p>
            <a:r>
              <a:rPr lang="en-US"/>
              <a:t>Add the PowerPC addressing modes of update addressing and indexed addressing (will have to expand the RegFile to be three read port and two write port)</a:t>
            </a:r>
          </a:p>
          <a:p>
            <a:endParaRPr lang="en-US"/>
          </a:p>
          <a:p>
            <a:r>
              <a:rPr lang="en-US"/>
              <a:t>Add andi, ori, addi - have to have both a signextend and a zeroextend and choose between the two, will have to augment the ALUop encoding (since can’t get the op information out of the funct bits as with R-type)</a:t>
            </a:r>
          </a:p>
          <a:p>
            <a:endParaRPr lang="en-US"/>
          </a:p>
          <a:p>
            <a:r>
              <a:rPr lang="en-US"/>
              <a:t>Add mult rs, rt with the result being left in hi|lo - so also include the mfhi and mflo instructions (will have to add a multiplier, the hi and lo registers and then a couple of muxes and their control).</a:t>
            </a:r>
          </a:p>
          <a:p>
            <a:endParaRPr lang="en-US"/>
          </a:p>
          <a:p>
            <a:r>
              <a:rPr lang="en-US"/>
              <a:t>Add barrel shifter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spect="1" noChangeArrowheads="1" noTextEdit="1"/>
          </p:cNvSpPr>
          <p:nvPr>
            <p:ph type="sldImg"/>
          </p:nvPr>
        </p:nvSpPr>
        <p:spPr/>
      </p:sp>
      <p:sp>
        <p:nvSpPr>
          <p:cNvPr id="768003" name="Rectangle 3"/>
          <p:cNvSpPr>
            <a:spLocks noGrp="1" noChangeArrowheads="1"/>
          </p:cNvSpPr>
          <p:nvPr>
            <p:ph type="body" idx="1"/>
          </p:nvPr>
        </p:nvSpPr>
        <p:spPr>
          <a:ln/>
        </p:spPr>
        <p:txBody>
          <a:bodyPr/>
          <a:lstStyle/>
          <a:p>
            <a:r>
              <a:rPr lang="en-US"/>
              <a:t>For class handout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a:ln/>
        </p:spPr>
        <p:txBody>
          <a:bodyPr/>
          <a:lstStyle/>
          <a:p>
            <a:r>
              <a:rPr lang="en-US" altLang="zh-CN" dirty="0"/>
              <a:t>For lecture</a:t>
            </a:r>
          </a:p>
          <a:p>
            <a:r>
              <a:rPr lang="en-US" altLang="zh-CN" dirty="0"/>
              <a:t>Note that PC is updated during I </a:t>
            </a:r>
            <a:r>
              <a:rPr lang="en-US" altLang="zh-CN" dirty="0" err="1"/>
              <a:t>Mem</a:t>
            </a:r>
            <a:r>
              <a:rPr lang="en-US" altLang="zh-CN" dirty="0"/>
              <a:t>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a:xfrm>
            <a:off x="1276350" y="617538"/>
            <a:ext cx="4781550" cy="3586162"/>
          </a:xfrm>
        </p:spPr>
      </p:sp>
      <p:sp>
        <p:nvSpPr>
          <p:cNvPr id="1139715" name="Rectangle 3"/>
          <p:cNvSpPr>
            <a:spLocks noGrp="1" noChangeArrowheads="1"/>
          </p:cNvSpPr>
          <p:nvPr>
            <p:ph type="body" idx="1"/>
          </p:nvPr>
        </p:nvSpPr>
        <p:spPr>
          <a:xfrm>
            <a:off x="550334" y="4560570"/>
            <a:ext cx="6304279" cy="4320540"/>
          </a:xfrm>
          <a:ln/>
        </p:spPr>
        <p:txBody>
          <a:bodyPr lIns="96651" tIns="48325" rIns="96651" bIns="48325"/>
          <a:lstStyle/>
          <a:p>
            <a:r>
              <a:rPr lang="en-US"/>
              <a:t>In the Single Cycle implementation, the cycle time is set to accommodate the longest instruction, the Load instruction.</a:t>
            </a:r>
          </a:p>
          <a:p>
            <a:r>
              <a:rPr lang="en-US"/>
              <a:t>Since the cycle time has to be long enough for the load instruction, it is too long for the store instruction so the last part of the cycle here is wasted.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the time per instruction in a pipeline processor is</a:t>
            </a:r>
            <a:r>
              <a:rPr lang="en-US" baseline="0" dirty="0" smtClean="0"/>
              <a:t> longer than the minimum possible because 1) the pipeline stages may not be perfectly balanced and 2) pipelining involves some overhead (like pipeline stage isolation registers).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body" idx="1"/>
          </p:nvPr>
        </p:nvSpPr>
        <p:spPr>
          <a:xfrm>
            <a:off x="550334" y="4562237"/>
            <a:ext cx="6304279" cy="4320540"/>
          </a:xfrm>
          <a:noFill/>
          <a:ln>
            <a:noFill/>
          </a:ln>
        </p:spPr>
        <p:txBody>
          <a:bodyPr lIns="98224" tIns="48250" rIns="98224" bIns="48250"/>
          <a:lstStyle/>
          <a:p>
            <a:r>
              <a:rPr lang="en-US"/>
              <a:t>As shown here, each of these five steps will take one clock cycle to complete.</a:t>
            </a:r>
          </a:p>
        </p:txBody>
      </p:sp>
      <p:sp>
        <p:nvSpPr>
          <p:cNvPr id="1195011" name="Rectangle 3"/>
          <p:cNvSpPr>
            <a:spLocks noChangeArrowheads="1" noTextEdit="1"/>
          </p:cNvSpPr>
          <p:nvPr>
            <p:ph type="sldImg"/>
          </p:nvPr>
        </p:nvSpPr>
        <p:spPr>
          <a:xfrm>
            <a:off x="1271588" y="614363"/>
            <a:ext cx="4786312" cy="3589337"/>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xfrm>
            <a:off x="1276350" y="617538"/>
            <a:ext cx="4781550" cy="3586162"/>
          </a:xfrm>
        </p:spPr>
      </p:sp>
      <p:sp>
        <p:nvSpPr>
          <p:cNvPr id="1199107" name="Rectangle 3"/>
          <p:cNvSpPr>
            <a:spLocks noGrp="1" noChangeArrowheads="1"/>
          </p:cNvSpPr>
          <p:nvPr>
            <p:ph type="body" idx="1"/>
          </p:nvPr>
        </p:nvSpPr>
        <p:spPr>
          <a:xfrm>
            <a:off x="550863" y="4560889"/>
            <a:ext cx="6303962" cy="4318000"/>
          </a:xfrm>
          <a:ln/>
        </p:spPr>
        <p:txBody>
          <a:bodyPr/>
          <a:lstStyle/>
          <a:p>
            <a:r>
              <a:rPr lang="en-US" dirty="0"/>
              <a:t>Latency = execution time (delay or response time) – the total time from start to finish of ONE instruction</a:t>
            </a:r>
          </a:p>
          <a:p>
            <a:r>
              <a:rPr lang="en-US" dirty="0"/>
              <a:t>For processors one important measure is THROUGHPUT (or the execution bandwidth) – the total amount of work done in a given amount of time</a:t>
            </a:r>
          </a:p>
          <a:p>
            <a:r>
              <a:rPr lang="en-US" dirty="0"/>
              <a:t>For memories one important measure is BANDWIDTH – the amount of information communicated across an interconnect (e.g., bus) per unit time; the number of operations performed per second (the WIDTH of the operation and the RATE of the operation)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xfrm>
            <a:off x="975360" y="4562237"/>
            <a:ext cx="5364480" cy="4318873"/>
          </a:xfrm>
          <a:noFill/>
          <a:ln>
            <a:noFill/>
          </a:ln>
        </p:spPr>
        <p:txBody>
          <a:bodyPr lIns="95644" tIns="46983" rIns="95644" bIns="46983"/>
          <a:lstStyle/>
          <a:p>
            <a:r>
              <a:rPr lang="en-US"/>
              <a:t>memory reference use ALU to compute addresses</a:t>
            </a:r>
          </a:p>
          <a:p>
            <a:endParaRPr lang="en-US"/>
          </a:p>
          <a:p>
            <a:r>
              <a:rPr lang="en-US"/>
              <a:t>arithmetic use the ALU to do the require arithmetic</a:t>
            </a:r>
          </a:p>
          <a:p>
            <a:endParaRPr lang="en-US"/>
          </a:p>
          <a:p>
            <a:r>
              <a:rPr lang="en-US"/>
              <a:t>control use the ALU to compute branch conditions.</a:t>
            </a:r>
          </a:p>
        </p:txBody>
      </p:sp>
      <p:sp>
        <p:nvSpPr>
          <p:cNvPr id="93491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1,000,000 adds for single cycle =</a:t>
            </a:r>
            <a:r>
              <a:rPr lang="en-US" baseline="0" dirty="0" smtClean="0"/>
              <a:t> 800,000,000 </a:t>
            </a:r>
            <a:r>
              <a:rPr lang="en-US" baseline="0" dirty="0" err="1" smtClean="0"/>
              <a:t>ps</a:t>
            </a:r>
            <a:endParaRPr lang="en-US" baseline="0" dirty="0" smtClean="0"/>
          </a:p>
          <a:p>
            <a:r>
              <a:rPr lang="en-US" baseline="0" dirty="0" smtClean="0"/>
              <a:t>1,000,000 adds for pipelined = 200,000,000 </a:t>
            </a:r>
            <a:r>
              <a:rPr lang="en-US" baseline="0" dirty="0" err="1" smtClean="0"/>
              <a:t>ps</a:t>
            </a:r>
            <a:r>
              <a:rPr lang="en-US" baseline="0" dirty="0" smtClean="0"/>
              <a:t> + 800 </a:t>
            </a:r>
            <a:r>
              <a:rPr lang="en-US" baseline="0" dirty="0" err="1" smtClean="0"/>
              <a:t>ps</a:t>
            </a:r>
            <a:r>
              <a:rPr lang="en-US" baseline="0" dirty="0" smtClean="0"/>
              <a:t> (fill or flush time)</a:t>
            </a:r>
            <a:endParaRPr lang="en-US" dirty="0"/>
          </a:p>
        </p:txBody>
      </p:sp>
      <p:sp>
        <p:nvSpPr>
          <p:cNvPr id="1201155"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274763" y="727075"/>
            <a:ext cx="4778375" cy="3584575"/>
          </a:xfrm>
          <a:ln cap="flat">
            <a:solidFill>
              <a:schemeClr val="tx1"/>
            </a:solidFill>
          </a:ln>
        </p:spPr>
      </p:sp>
      <p:sp>
        <p:nvSpPr>
          <p:cNvPr id="1203203" name="Rectangle 3"/>
          <p:cNvSpPr>
            <a:spLocks noGrp="1" noChangeArrowheads="1"/>
          </p:cNvSpPr>
          <p:nvPr>
            <p:ph type="body" idx="1"/>
          </p:nvPr>
        </p:nvSpPr>
        <p:spPr>
          <a:xfrm>
            <a:off x="974726" y="4562475"/>
            <a:ext cx="5365750" cy="4319588"/>
          </a:xfrm>
          <a:ln>
            <a:noFill/>
          </a:ln>
        </p:spPr>
        <p:txBody>
          <a:bodyPr lIns="98215" tIns="48246" rIns="98215" bIns="48246"/>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a:ln/>
        </p:spPr>
        <p:txBody>
          <a:bodyPr/>
          <a:lstStyle/>
          <a:p>
            <a:pPr marL="209531" indent="-209531"/>
            <a:r>
              <a:rPr lang="en-US" dirty="0" smtClean="0"/>
              <a:t>Any info that is needed in a later pipe stage must be passed</a:t>
            </a:r>
            <a:r>
              <a:rPr lang="en-US" baseline="0" dirty="0" smtClean="0"/>
              <a:t> to that stage via a pipeline register (e.g., need to preserve the destination register address in the pipeline state registers)</a:t>
            </a:r>
          </a:p>
          <a:p>
            <a:pPr marL="209531" indent="-209531"/>
            <a:r>
              <a:rPr lang="en-US" dirty="0" smtClean="0"/>
              <a:t>Note </a:t>
            </a:r>
            <a:r>
              <a:rPr lang="en-US" dirty="0"/>
              <a:t>two exceptions to right-to-left flow</a:t>
            </a:r>
          </a:p>
          <a:p>
            <a:pPr marL="209531" indent="-209531">
              <a:buFontTx/>
              <a:buAutoNum type="arabicPeriod"/>
            </a:pPr>
            <a:r>
              <a:rPr lang="en-US" dirty="0"/>
              <a:t>WB that writes the result back into the register file in the middle of the </a:t>
            </a:r>
            <a:r>
              <a:rPr lang="en-US" dirty="0" err="1"/>
              <a:t>datapath</a:t>
            </a:r>
            <a:endParaRPr lang="en-US" dirty="0"/>
          </a:p>
          <a:p>
            <a:pPr marL="209531" indent="-209531">
              <a:buFontTx/>
              <a:buAutoNum type="arabicPeriod"/>
            </a:pPr>
            <a:r>
              <a:rPr lang="en-US" dirty="0"/>
              <a:t>Selection of the next value of the PC, one input comes from the calculated branch address from the MEM stage</a:t>
            </a:r>
          </a:p>
          <a:p>
            <a:pPr marL="209531" indent="-209531"/>
            <a:endParaRPr lang="en-US" dirty="0"/>
          </a:p>
          <a:p>
            <a:pPr marL="209531" indent="-209531"/>
            <a:r>
              <a:rPr lang="en-US" dirty="0"/>
              <a:t>Only later instructions in the pipeline can be influenced by these two REVERSE data movements.</a:t>
            </a:r>
          </a:p>
          <a:p>
            <a:pPr marL="209531" indent="-209531"/>
            <a:r>
              <a:rPr lang="en-US" dirty="0"/>
              <a:t>The first one (WB to ID) leads to data hazards.</a:t>
            </a:r>
          </a:p>
          <a:p>
            <a:pPr marL="209531" indent="-209531"/>
            <a:r>
              <a:rPr lang="en-US" dirty="0"/>
              <a:t>The second one (MEM to IF) leads to control hazards.</a:t>
            </a:r>
          </a:p>
          <a:p>
            <a:pPr marL="209531" indent="-209531"/>
            <a:endParaRPr lang="en-US" dirty="0"/>
          </a:p>
          <a:p>
            <a:pPr marL="209531" indent="-209531"/>
            <a:r>
              <a:rPr lang="en-US" dirty="0"/>
              <a:t>All instructions must update some state in the processor – the register file, the memory, or the PC – so separate pipeline registers are redundant to the state that is updated (not needed).</a:t>
            </a:r>
          </a:p>
          <a:p>
            <a:pPr marL="209531" indent="-209531"/>
            <a:r>
              <a:rPr lang="en-US" dirty="0"/>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31" indent="-20953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08323"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4" y="4562237"/>
            <a:ext cx="6304279" cy="4320540"/>
          </a:xfrm>
          <a:noFill/>
          <a:ln>
            <a:noFill/>
          </a:ln>
        </p:spPr>
        <p:txBody>
          <a:bodyPr lIns="98215" tIns="48246" rIns="98215" bIns="48246"/>
          <a:lstStyle/>
          <a:p>
            <a:r>
              <a:rPr lang="en-US" dirty="0"/>
              <a:t>Note that data hazards can come from R-type instructions or </a:t>
            </a:r>
            <a:r>
              <a:rPr lang="en-US" dirty="0" err="1"/>
              <a:t>lw</a:t>
            </a:r>
            <a:r>
              <a:rPr lang="en-US" dirty="0"/>
              <a:t> </a:t>
            </a:r>
            <a:r>
              <a:rPr lang="en-US" dirty="0" smtClean="0"/>
              <a:t>instructions</a:t>
            </a:r>
          </a:p>
          <a:p>
            <a:endParaRPr lang="en-US" dirty="0" smtClean="0"/>
          </a:p>
          <a:p>
            <a:r>
              <a:rPr lang="en-US" dirty="0" smtClean="0"/>
              <a:t>Exceptions can’t be resolved by waiting!</a:t>
            </a:r>
            <a:endParaRPr lang="en-US" dirty="0"/>
          </a:p>
        </p:txBody>
      </p:sp>
      <p:sp>
        <p:nvSpPr>
          <p:cNvPr id="992259"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12419"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Define </a:t>
            </a:r>
            <a:r>
              <a:rPr lang="en-US" dirty="0"/>
              <a:t>register reads to occur in the second half of the cycle and register writes in the first half</a:t>
            </a:r>
          </a:p>
        </p:txBody>
      </p:sp>
      <p:sp>
        <p:nvSpPr>
          <p:cNvPr id="1216515"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class handout</a:t>
            </a:r>
          </a:p>
        </p:txBody>
      </p:sp>
      <p:sp>
        <p:nvSpPr>
          <p:cNvPr id="1226755"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lecture</a:t>
            </a:r>
          </a:p>
        </p:txBody>
      </p:sp>
      <p:sp>
        <p:nvSpPr>
          <p:cNvPr id="1228803"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a:xfrm>
            <a:off x="1271588" y="727075"/>
            <a:ext cx="4779962" cy="3584575"/>
          </a:xfrm>
          <a:ln cap="flat">
            <a:solidFill>
              <a:schemeClr val="tx1"/>
            </a:solidFill>
          </a:ln>
        </p:spPr>
      </p:sp>
      <p:sp>
        <p:nvSpPr>
          <p:cNvPr id="945155" name="Rectangle 3"/>
          <p:cNvSpPr>
            <a:spLocks noGrp="1" noChangeArrowheads="1"/>
          </p:cNvSpPr>
          <p:nvPr>
            <p:ph type="body" idx="1"/>
          </p:nvPr>
        </p:nvSpPr>
        <p:spPr>
          <a:xfrm>
            <a:off x="975360" y="4562237"/>
            <a:ext cx="5364480" cy="4318873"/>
          </a:xfrm>
          <a:ln>
            <a:noFill/>
          </a:ln>
        </p:spPr>
        <p:txBody>
          <a:bodyPr lIns="95644" tIns="46983" rIns="95644" bIns="46983"/>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Note that lw is just another example of register usage (beyond ALU ops)</a:t>
            </a:r>
          </a:p>
        </p:txBody>
      </p:sp>
      <p:sp>
        <p:nvSpPr>
          <p:cNvPr id="1234947"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20611" name="Rectangle 3"/>
          <p:cNvSpPr>
            <a:spLocks noGrp="1" noRot="1" noChangeAspect="1" noChangeArrowheads="1" noTextEdit="1"/>
          </p:cNvSpPr>
          <p:nvPr>
            <p:ph type="sldImg"/>
          </p:nvPr>
        </p:nvSpPr>
        <p:spPr>
          <a:xfrm>
            <a:off x="1271588" y="614363"/>
            <a:ext cx="4786312" cy="3589337"/>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274763" y="615950"/>
            <a:ext cx="4783137" cy="3587750"/>
          </a:xfrm>
        </p:spPr>
      </p:sp>
      <p:sp>
        <p:nvSpPr>
          <p:cNvPr id="1239043" name="Rectangle 3"/>
          <p:cNvSpPr>
            <a:spLocks noGrp="1" noChangeArrowheads="1"/>
          </p:cNvSpPr>
          <p:nvPr>
            <p:ph type="body" idx="1"/>
          </p:nvPr>
        </p:nvSpPr>
        <p:spPr>
          <a:xfrm>
            <a:off x="550863" y="4560889"/>
            <a:ext cx="6303962" cy="4318000"/>
          </a:xfrm>
          <a:ln/>
        </p:spPr>
        <p:txBody>
          <a:bodyPr/>
          <a:lstStyle/>
          <a:p>
            <a:r>
              <a:rPr lang="en-US"/>
              <a:t>Note that we don’t need the output of MUL until the WB cycle, so we can span two pipeline stages with the MUL hardware (so the multiplier is a two stage pipelined multiplier)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Rot="1" noChangeAspect="1" noChangeArrowheads="1" noTextEdit="1"/>
          </p:cNvSpPr>
          <p:nvPr>
            <p:ph type="sldImg"/>
          </p:nvPr>
        </p:nvSpPr>
        <p:spPr>
          <a:xfrm>
            <a:off x="1274763" y="615950"/>
            <a:ext cx="4783137" cy="3587750"/>
          </a:xfrm>
        </p:spPr>
      </p:sp>
      <p:sp>
        <p:nvSpPr>
          <p:cNvPr id="1241091" name="Rectangle 3"/>
          <p:cNvSpPr>
            <a:spLocks noGrp="1" noChangeArrowheads="1"/>
          </p:cNvSpPr>
          <p:nvPr>
            <p:ph type="body" idx="1"/>
          </p:nvPr>
        </p:nvSpPr>
        <p:spPr>
          <a:xfrm>
            <a:off x="550863" y="4560889"/>
            <a:ext cx="6303962" cy="4318000"/>
          </a:xfr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there are separate read and write controls to the memory</a:t>
            </a:r>
            <a:r>
              <a:rPr lang="en-US" baseline="0" dirty="0" smtClean="0"/>
              <a:t> – only one of which may be asserted on any given clock cycle.  The memory unit needs a read signal, since, unlike the register file, reading the value of an invalid address can cause problems as we will see later.  (Standard memory chips actually have a write enable signal that is used for writes.)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body" idx="1"/>
          </p:nvPr>
        </p:nvSpPr>
        <p:spPr>
          <a:xfrm>
            <a:off x="975360" y="4560570"/>
            <a:ext cx="5364480" cy="4320540"/>
          </a:xfrm>
          <a:ln>
            <a:noFill/>
          </a:ln>
        </p:spPr>
        <p:txBody>
          <a:bodyPr lIns="95636" tIns="46979" rIns="95636" bIns="46979"/>
          <a:lstStyle/>
          <a:p>
            <a:endParaRPr lang="en-US"/>
          </a:p>
        </p:txBody>
      </p:sp>
      <p:sp>
        <p:nvSpPr>
          <p:cNvPr id="973827" name="Rectangle 3"/>
          <p:cNvSpPr>
            <a:spLocks noGrp="1" noRot="1" noChangeAspect="1" noChangeArrowheads="1" noTextEdit="1"/>
          </p:cNvSpPr>
          <p:nvPr>
            <p:ph type="sldImg"/>
          </p:nvPr>
        </p:nvSpPr>
        <p:spPr>
          <a:xfrm>
            <a:off x="1266825" y="727075"/>
            <a:ext cx="4783138" cy="3586163"/>
          </a:xfrm>
          <a:ln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spect="1" noChangeArrowheads="1" noTextEdit="1"/>
          </p:cNvSpPr>
          <p:nvPr>
            <p:ph type="sldImg"/>
          </p:nvPr>
        </p:nvSpPr>
        <p:spPr>
          <a:xfrm>
            <a:off x="1277938" y="619125"/>
            <a:ext cx="4779962" cy="3584575"/>
          </a:xfrm>
        </p:spPr>
      </p:sp>
      <p:sp>
        <p:nvSpPr>
          <p:cNvPr id="987139" name="Rectangle 3"/>
          <p:cNvSpPr>
            <a:spLocks noGrp="1" noChangeArrowheads="1"/>
          </p:cNvSpPr>
          <p:nvPr>
            <p:ph type="body" idx="1"/>
          </p:nvPr>
        </p:nvSpPr>
        <p:spPr>
          <a:xfrm>
            <a:off x="550334" y="4557236"/>
            <a:ext cx="6304279" cy="4322207"/>
          </a:xfrm>
          <a:ln/>
        </p:spPr>
        <p:txBody>
          <a:bodyPr lIns="96651" tIns="48325" rIns="96651" bIns="48325"/>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noTextEdit="1"/>
          </p:cNvSpPr>
          <p:nvPr>
            <p:ph type="sldImg"/>
          </p:nvPr>
        </p:nvSpPr>
        <p:spPr>
          <a:xfrm>
            <a:off x="1277938" y="619125"/>
            <a:ext cx="4779962" cy="3584575"/>
          </a:xfrm>
        </p:spPr>
      </p:sp>
      <p:sp>
        <p:nvSpPr>
          <p:cNvPr id="993283"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noTextEdit="1"/>
          </p:cNvSpPr>
          <p:nvPr>
            <p:ph type="sldImg"/>
          </p:nvPr>
        </p:nvSpPr>
        <p:spPr>
          <a:xfrm>
            <a:off x="1277938" y="619125"/>
            <a:ext cx="4779962" cy="3584575"/>
          </a:xfrm>
        </p:spPr>
      </p:sp>
      <p:sp>
        <p:nvSpPr>
          <p:cNvPr id="999427" name="Rectangle 3"/>
          <p:cNvSpPr>
            <a:spLocks noGrp="1" noChangeArrowheads="1"/>
          </p:cNvSpPr>
          <p:nvPr>
            <p:ph type="body" idx="1"/>
          </p:nvPr>
        </p:nvSpPr>
        <p:spPr>
          <a:xfrm>
            <a:off x="550334" y="4557236"/>
            <a:ext cx="6304279" cy="4322207"/>
          </a:xfrm>
          <a:ln/>
        </p:spPr>
        <p:txBody>
          <a:bodyPr lIns="96651" tIns="48325" rIns="96651" bIns="48325"/>
          <a:lstStyle/>
          <a:p>
            <a:r>
              <a:rPr lang="en-US" dirty="0"/>
              <a:t>For class handout – have a student come forward and mark the connections in the </a:t>
            </a:r>
            <a:r>
              <a:rPr lang="en-US" dirty="0" err="1"/>
              <a:t>datapath</a:t>
            </a:r>
            <a:r>
              <a:rPr lang="en-US" dirty="0"/>
              <a:t> that are active.  And show the state of the control lines.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486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848600" cy="2439988"/>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4800"/>
            <a:ext cx="7848600" cy="4222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4A.</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e.psu.edu/~mj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066800"/>
            <a:ext cx="5525551" cy="2622000"/>
          </a:xfrm>
          <a:noFill/>
        </p:spPr>
        <p:txBody>
          <a:bodyPr wrap="none" anchor="ctr"/>
          <a:lstStyle/>
          <a:p>
            <a:pPr algn="ctr"/>
            <a:r>
              <a:rPr lang="en-US" sz="3200" dirty="0" smtClean="0"/>
              <a:t>CSE 431</a:t>
            </a:r>
            <a:br>
              <a:rPr lang="en-US" sz="3200" dirty="0" smtClean="0"/>
            </a:br>
            <a:r>
              <a:rPr lang="en-US" sz="3200" dirty="0" smtClean="0"/>
              <a:t> Computer Architecture </a:t>
            </a:r>
            <a:br>
              <a:rPr lang="en-US" sz="3200" dirty="0" smtClean="0"/>
            </a:br>
            <a:r>
              <a:rPr lang="en-US" sz="3200" dirty="0" smtClean="0"/>
              <a:t>Fall 2008</a:t>
            </a:r>
            <a:br>
              <a:rPr lang="en-US" sz="3200" dirty="0" smtClean="0"/>
            </a:br>
            <a:r>
              <a:rPr lang="en-US" sz="3200" dirty="0" smtClean="0"/>
              <a:t/>
            </a:r>
            <a:br>
              <a:rPr lang="en-US" sz="3200" dirty="0" smtClean="0"/>
            </a:br>
            <a:r>
              <a:rPr lang="en-US" sz="3200" dirty="0" smtClean="0"/>
              <a:t>Chapter 4A: The Processor,</a:t>
            </a:r>
            <a:br>
              <a:rPr lang="en-US" sz="3200" dirty="0" smtClean="0"/>
            </a:br>
            <a:r>
              <a:rPr lang="en-US" sz="3200" dirty="0" smtClean="0"/>
              <a:t>Part A</a:t>
            </a:r>
          </a:p>
        </p:txBody>
      </p:sp>
      <p:sp>
        <p:nvSpPr>
          <p:cNvPr id="5123" name="Rectangle 3"/>
          <p:cNvSpPr>
            <a:spLocks noGrp="1" noChangeArrowheads="1"/>
          </p:cNvSpPr>
          <p:nvPr>
            <p:ph type="subTitle" idx="1"/>
          </p:nvPr>
        </p:nvSpPr>
        <p:spPr>
          <a:xfrm>
            <a:off x="685800" y="3886200"/>
            <a:ext cx="7848600" cy="2173288"/>
          </a:xfrm>
          <a:noFill/>
        </p:spPr>
        <p:txBody>
          <a:bodyPr/>
          <a:lstStyle/>
          <a:p>
            <a:pPr marL="203200" indent="-203200"/>
            <a:r>
              <a:rPr lang="en-US" smtClean="0"/>
              <a:t>Mary Jane Irwin ( </a:t>
            </a:r>
            <a:r>
              <a:rPr lang="en-US" smtClean="0">
                <a:hlinkClick r:id="rId3"/>
              </a:rPr>
              <a:t>www.cse.psu.edu/~mji</a:t>
            </a:r>
            <a:r>
              <a:rPr lang="en-US" smtClean="0"/>
              <a:t> ) </a:t>
            </a:r>
          </a:p>
          <a:p>
            <a:pPr marL="203200" indent="-203200"/>
            <a:endParaRPr lang="en-US" smtClean="0"/>
          </a:p>
          <a:p>
            <a:pPr marL="203200" indent="-203200"/>
            <a:endParaRPr lang="en-US" smtClean="0"/>
          </a:p>
          <a:p>
            <a:pPr marL="203200" indent="-203200">
              <a:spcBef>
                <a:spcPct val="30000"/>
              </a:spcBef>
            </a:pPr>
            <a:r>
              <a:rPr lang="en-US" sz="1800" smtClean="0"/>
              <a:t>[Adapted from </a:t>
            </a:r>
            <a:r>
              <a:rPr lang="en-US" sz="1800" i="1" smtClean="0"/>
              <a:t>Computer Organization and Design, 4</a:t>
            </a:r>
            <a:r>
              <a:rPr lang="en-US" sz="1800" i="1" baseline="30000" smtClean="0"/>
              <a:t>th</a:t>
            </a:r>
            <a:r>
              <a:rPr lang="en-US" sz="1800" i="1" smtClean="0"/>
              <a:t> Edition</a:t>
            </a:r>
            <a:r>
              <a:rPr lang="en-US" sz="1800" smtClean="0"/>
              <a:t>,  </a:t>
            </a:r>
          </a:p>
          <a:p>
            <a:pPr marL="203200" indent="-203200">
              <a:spcBef>
                <a:spcPct val="30000"/>
              </a:spcBef>
            </a:pPr>
            <a:r>
              <a:rPr lang="en-US" sz="1800" smtClean="0"/>
              <a:t>Patterson &amp; Hennessy, © 2008, MK]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a:t>Executing Jump Operations</a:t>
            </a:r>
          </a:p>
        </p:txBody>
      </p:sp>
      <p:sp>
        <p:nvSpPr>
          <p:cNvPr id="959491" name="Rectangle 3"/>
          <p:cNvSpPr>
            <a:spLocks noGrp="1" noChangeArrowheads="1"/>
          </p:cNvSpPr>
          <p:nvPr>
            <p:ph type="body" idx="1"/>
          </p:nvPr>
        </p:nvSpPr>
        <p:spPr>
          <a:xfrm>
            <a:off x="457200" y="762000"/>
            <a:ext cx="8153400" cy="1085850"/>
          </a:xfrm>
        </p:spPr>
        <p:txBody>
          <a:bodyPr/>
          <a:lstStyle/>
          <a:p>
            <a:pPr>
              <a:lnSpc>
                <a:spcPct val="100000"/>
              </a:lnSpc>
              <a:spcBef>
                <a:spcPct val="20000"/>
              </a:spcBef>
            </a:pPr>
            <a:r>
              <a:rPr lang="en-US"/>
              <a:t>Jump operation involves</a:t>
            </a:r>
          </a:p>
          <a:p>
            <a:pPr lvl="1">
              <a:lnSpc>
                <a:spcPct val="100000"/>
              </a:lnSpc>
              <a:spcBef>
                <a:spcPct val="20000"/>
              </a:spcBef>
            </a:pPr>
            <a:r>
              <a:rPr lang="en-US"/>
              <a:t>replace the lower 28 bits of the PC with the lower 26 bits of the fetched instruction shifted left by 2 bits</a:t>
            </a:r>
          </a:p>
        </p:txBody>
      </p:sp>
      <p:grpSp>
        <p:nvGrpSpPr>
          <p:cNvPr id="2" name="Group 4"/>
          <p:cNvGrpSpPr>
            <a:grpSpLocks/>
          </p:cNvGrpSpPr>
          <p:nvPr/>
        </p:nvGrpSpPr>
        <p:grpSpPr bwMode="auto">
          <a:xfrm>
            <a:off x="4114800" y="2971800"/>
            <a:ext cx="381000" cy="990600"/>
            <a:chOff x="1392" y="2880"/>
            <a:chExt cx="288" cy="480"/>
          </a:xfrm>
        </p:grpSpPr>
        <p:sp>
          <p:nvSpPr>
            <p:cNvPr id="959493" name="Line 5"/>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9494" name="Line 6"/>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9495" name="Line 7"/>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9496" name="Line 8"/>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9497" name="Line 9"/>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9498" name="Line 10"/>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9499" name="Line 11"/>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9500" name="Rectangle 12"/>
          <p:cNvSpPr>
            <a:spLocks noChangeArrowheads="1"/>
          </p:cNvSpPr>
          <p:nvPr/>
        </p:nvSpPr>
        <p:spPr bwMode="auto">
          <a:xfrm>
            <a:off x="3429000" y="4114800"/>
            <a:ext cx="1447800" cy="1447800"/>
          </a:xfrm>
          <a:prstGeom prst="rect">
            <a:avLst/>
          </a:prstGeom>
          <a:noFill/>
          <a:ln w="12700">
            <a:solidFill>
              <a:schemeClr val="bg2"/>
            </a:solidFill>
            <a:miter lim="800000"/>
            <a:headEnd/>
            <a:tailEnd/>
          </a:ln>
          <a:effectLst/>
        </p:spPr>
        <p:txBody>
          <a:bodyPr wrap="none" anchor="ctr"/>
          <a:lstStyle/>
          <a:p>
            <a:endParaRPr lang="en-US"/>
          </a:p>
        </p:txBody>
      </p:sp>
      <p:sp>
        <p:nvSpPr>
          <p:cNvPr id="959501" name="Rectangle 13"/>
          <p:cNvSpPr>
            <a:spLocks noChangeArrowheads="1"/>
          </p:cNvSpPr>
          <p:nvPr/>
        </p:nvSpPr>
        <p:spPr bwMode="auto">
          <a:xfrm>
            <a:off x="2895600" y="4495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59502" name="Line 14"/>
          <p:cNvSpPr>
            <a:spLocks noChangeShapeType="1"/>
          </p:cNvSpPr>
          <p:nvPr/>
        </p:nvSpPr>
        <p:spPr bwMode="auto">
          <a:xfrm>
            <a:off x="4876800" y="4876800"/>
            <a:ext cx="304800" cy="0"/>
          </a:xfrm>
          <a:prstGeom prst="line">
            <a:avLst/>
          </a:prstGeom>
          <a:noFill/>
          <a:ln w="28575">
            <a:solidFill>
              <a:schemeClr val="tx1"/>
            </a:solidFill>
            <a:round/>
            <a:headEnd/>
            <a:tailEnd/>
          </a:ln>
          <a:effectLst/>
        </p:spPr>
        <p:txBody>
          <a:bodyPr/>
          <a:lstStyle/>
          <a:p>
            <a:endParaRPr lang="en-US"/>
          </a:p>
        </p:txBody>
      </p:sp>
      <p:sp>
        <p:nvSpPr>
          <p:cNvPr id="959503" name="Line 15"/>
          <p:cNvSpPr>
            <a:spLocks noChangeShapeType="1"/>
          </p:cNvSpPr>
          <p:nvPr/>
        </p:nvSpPr>
        <p:spPr bwMode="auto">
          <a:xfrm>
            <a:off x="31242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04" name="Line 16"/>
          <p:cNvSpPr>
            <a:spLocks noChangeShapeType="1"/>
          </p:cNvSpPr>
          <p:nvPr/>
        </p:nvSpPr>
        <p:spPr bwMode="auto">
          <a:xfrm>
            <a:off x="3200400" y="3124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9505" name="Line 17"/>
          <p:cNvSpPr>
            <a:spLocks noChangeShapeType="1"/>
          </p:cNvSpPr>
          <p:nvPr/>
        </p:nvSpPr>
        <p:spPr bwMode="auto">
          <a:xfrm>
            <a:off x="3733800" y="3810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9506" name="Line 18"/>
          <p:cNvSpPr>
            <a:spLocks noChangeShapeType="1"/>
          </p:cNvSpPr>
          <p:nvPr/>
        </p:nvSpPr>
        <p:spPr bwMode="auto">
          <a:xfrm>
            <a:off x="4800600" y="2819400"/>
            <a:ext cx="0" cy="609600"/>
          </a:xfrm>
          <a:prstGeom prst="line">
            <a:avLst/>
          </a:prstGeom>
          <a:noFill/>
          <a:ln w="28575">
            <a:solidFill>
              <a:schemeClr val="bg2"/>
            </a:solidFill>
            <a:round/>
            <a:headEnd/>
            <a:tailEnd/>
          </a:ln>
          <a:effectLst/>
        </p:spPr>
        <p:txBody>
          <a:bodyPr/>
          <a:lstStyle/>
          <a:p>
            <a:endParaRPr lang="en-US"/>
          </a:p>
        </p:txBody>
      </p:sp>
      <p:sp>
        <p:nvSpPr>
          <p:cNvPr id="959507" name="Line 19"/>
          <p:cNvSpPr>
            <a:spLocks noChangeShapeType="1"/>
          </p:cNvSpPr>
          <p:nvPr/>
        </p:nvSpPr>
        <p:spPr bwMode="auto">
          <a:xfrm>
            <a:off x="4495800" y="3429000"/>
            <a:ext cx="304800" cy="0"/>
          </a:xfrm>
          <a:prstGeom prst="line">
            <a:avLst/>
          </a:prstGeom>
          <a:noFill/>
          <a:ln w="28575">
            <a:solidFill>
              <a:schemeClr val="bg2"/>
            </a:solidFill>
            <a:round/>
            <a:headEnd/>
            <a:tailEnd/>
          </a:ln>
          <a:effectLst/>
        </p:spPr>
        <p:txBody>
          <a:bodyPr/>
          <a:lstStyle/>
          <a:p>
            <a:endParaRPr lang="en-US"/>
          </a:p>
        </p:txBody>
      </p:sp>
      <p:sp>
        <p:nvSpPr>
          <p:cNvPr id="959508" name="Text Box 20"/>
          <p:cNvSpPr txBox="1">
            <a:spLocks noChangeArrowheads="1"/>
          </p:cNvSpPr>
          <p:nvPr/>
        </p:nvSpPr>
        <p:spPr bwMode="auto">
          <a:xfrm>
            <a:off x="3352800" y="4648200"/>
            <a:ext cx="741363" cy="457200"/>
          </a:xfrm>
          <a:prstGeom prst="rect">
            <a:avLst/>
          </a:prstGeom>
          <a:noFill/>
          <a:ln w="12700">
            <a:noFill/>
            <a:miter lim="800000"/>
            <a:headEnd/>
            <a:tailEnd/>
          </a:ln>
          <a:effectLst/>
        </p:spPr>
        <p:txBody>
          <a:bodyPr wrap="none">
            <a:spAutoFit/>
          </a:bodyPr>
          <a:lstStyle/>
          <a:p>
            <a:r>
              <a:rPr lang="en-US" sz="1200">
                <a:solidFill>
                  <a:schemeClr val="bg2"/>
                </a:solidFill>
              </a:rPr>
              <a:t>Read</a:t>
            </a:r>
          </a:p>
          <a:p>
            <a:r>
              <a:rPr lang="en-US" sz="1200">
                <a:solidFill>
                  <a:schemeClr val="bg2"/>
                </a:solidFill>
              </a:rPr>
              <a:t>Address</a:t>
            </a:r>
          </a:p>
        </p:txBody>
      </p:sp>
      <p:sp>
        <p:nvSpPr>
          <p:cNvPr id="959509" name="Text Box 21"/>
          <p:cNvSpPr txBox="1">
            <a:spLocks noChangeArrowheads="1"/>
          </p:cNvSpPr>
          <p:nvPr/>
        </p:nvSpPr>
        <p:spPr bwMode="auto">
          <a:xfrm>
            <a:off x="4114800" y="4724400"/>
            <a:ext cx="885825" cy="274638"/>
          </a:xfrm>
          <a:prstGeom prst="rect">
            <a:avLst/>
          </a:prstGeom>
          <a:noFill/>
          <a:ln w="12700">
            <a:noFill/>
            <a:miter lim="800000"/>
            <a:headEnd/>
            <a:tailEnd/>
          </a:ln>
          <a:effectLst/>
        </p:spPr>
        <p:txBody>
          <a:bodyPr wrap="none">
            <a:spAutoFit/>
          </a:bodyPr>
          <a:lstStyle/>
          <a:p>
            <a:r>
              <a:rPr lang="en-US" sz="1200">
                <a:solidFill>
                  <a:schemeClr val="bg2"/>
                </a:solidFill>
              </a:rPr>
              <a:t>Instruction</a:t>
            </a:r>
          </a:p>
        </p:txBody>
      </p:sp>
      <p:sp>
        <p:nvSpPr>
          <p:cNvPr id="959510" name="Text Box 22"/>
          <p:cNvSpPr txBox="1">
            <a:spLocks noChangeArrowheads="1"/>
          </p:cNvSpPr>
          <p:nvPr/>
        </p:nvSpPr>
        <p:spPr bwMode="auto">
          <a:xfrm>
            <a:off x="3657600" y="4191000"/>
            <a:ext cx="973138" cy="457200"/>
          </a:xfrm>
          <a:prstGeom prst="rect">
            <a:avLst/>
          </a:prstGeom>
          <a:noFill/>
          <a:ln w="12700">
            <a:noFill/>
            <a:miter lim="800000"/>
            <a:headEnd/>
            <a:tailEnd/>
          </a:ln>
          <a:effectLst/>
        </p:spPr>
        <p:txBody>
          <a:bodyPr wrap="none">
            <a:spAutoFit/>
          </a:bodyPr>
          <a:lstStyle/>
          <a:p>
            <a:pPr algn="ctr"/>
            <a:r>
              <a:rPr lang="en-US" sz="1200" b="1">
                <a:solidFill>
                  <a:schemeClr val="bg2"/>
                </a:solidFill>
              </a:rPr>
              <a:t>Instruction</a:t>
            </a:r>
          </a:p>
          <a:p>
            <a:pPr algn="ctr"/>
            <a:r>
              <a:rPr lang="en-US" sz="1200" b="1">
                <a:solidFill>
                  <a:schemeClr val="bg2"/>
                </a:solidFill>
              </a:rPr>
              <a:t>Memory</a:t>
            </a:r>
          </a:p>
        </p:txBody>
      </p:sp>
      <p:sp>
        <p:nvSpPr>
          <p:cNvPr id="959511" name="Text Box 23"/>
          <p:cNvSpPr txBox="1">
            <a:spLocks noChangeArrowheads="1"/>
          </p:cNvSpPr>
          <p:nvPr/>
        </p:nvSpPr>
        <p:spPr bwMode="auto">
          <a:xfrm>
            <a:off x="4114800" y="3352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9512" name="Text Box 24"/>
          <p:cNvSpPr txBox="1">
            <a:spLocks noChangeArrowheads="1"/>
          </p:cNvSpPr>
          <p:nvPr/>
        </p:nvSpPr>
        <p:spPr bwMode="auto">
          <a:xfrm>
            <a:off x="2819400" y="47244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59513" name="Line 25"/>
          <p:cNvSpPr>
            <a:spLocks noChangeShapeType="1"/>
          </p:cNvSpPr>
          <p:nvPr/>
        </p:nvSpPr>
        <p:spPr bwMode="auto">
          <a:xfrm>
            <a:off x="2590800" y="2819400"/>
            <a:ext cx="2209800" cy="0"/>
          </a:xfrm>
          <a:prstGeom prst="line">
            <a:avLst/>
          </a:prstGeom>
          <a:noFill/>
          <a:ln w="28575">
            <a:solidFill>
              <a:schemeClr val="bg2"/>
            </a:solidFill>
            <a:round/>
            <a:headEnd/>
            <a:tailEnd/>
          </a:ln>
          <a:effectLst/>
        </p:spPr>
        <p:txBody>
          <a:bodyPr/>
          <a:lstStyle/>
          <a:p>
            <a:endParaRPr lang="en-US"/>
          </a:p>
        </p:txBody>
      </p:sp>
      <p:sp>
        <p:nvSpPr>
          <p:cNvPr id="959514" name="Line 26"/>
          <p:cNvSpPr>
            <a:spLocks noChangeShapeType="1"/>
          </p:cNvSpPr>
          <p:nvPr/>
        </p:nvSpPr>
        <p:spPr bwMode="auto">
          <a:xfrm>
            <a:off x="2590800" y="2819400"/>
            <a:ext cx="0" cy="2057400"/>
          </a:xfrm>
          <a:prstGeom prst="line">
            <a:avLst/>
          </a:prstGeom>
          <a:noFill/>
          <a:ln w="28575">
            <a:solidFill>
              <a:schemeClr val="bg2"/>
            </a:solidFill>
            <a:round/>
            <a:headEnd/>
            <a:tailEnd/>
          </a:ln>
          <a:effectLst/>
        </p:spPr>
        <p:txBody>
          <a:bodyPr/>
          <a:lstStyle/>
          <a:p>
            <a:endParaRPr lang="en-US"/>
          </a:p>
        </p:txBody>
      </p:sp>
      <p:sp>
        <p:nvSpPr>
          <p:cNvPr id="959515" name="Line 27"/>
          <p:cNvSpPr>
            <a:spLocks noChangeShapeType="1"/>
          </p:cNvSpPr>
          <p:nvPr/>
        </p:nvSpPr>
        <p:spPr bwMode="auto">
          <a:xfrm>
            <a:off x="25908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16" name="Line 28"/>
          <p:cNvSpPr>
            <a:spLocks noChangeShapeType="1"/>
          </p:cNvSpPr>
          <p:nvPr/>
        </p:nvSpPr>
        <p:spPr bwMode="auto">
          <a:xfrm>
            <a:off x="3200400" y="3124200"/>
            <a:ext cx="0" cy="1752600"/>
          </a:xfrm>
          <a:prstGeom prst="line">
            <a:avLst/>
          </a:prstGeom>
          <a:noFill/>
          <a:ln w="28575">
            <a:solidFill>
              <a:schemeClr val="bg2"/>
            </a:solidFill>
            <a:round/>
            <a:headEnd/>
            <a:tailEnd/>
          </a:ln>
          <a:effectLst/>
        </p:spPr>
        <p:txBody>
          <a:bodyPr/>
          <a:lstStyle/>
          <a:p>
            <a:endParaRPr lang="en-US"/>
          </a:p>
        </p:txBody>
      </p:sp>
      <p:sp>
        <p:nvSpPr>
          <p:cNvPr id="959517" name="Text Box 29"/>
          <p:cNvSpPr txBox="1">
            <a:spLocks noChangeArrowheads="1"/>
          </p:cNvSpPr>
          <p:nvPr/>
        </p:nvSpPr>
        <p:spPr bwMode="auto">
          <a:xfrm>
            <a:off x="3505200" y="3657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sp>
        <p:nvSpPr>
          <p:cNvPr id="959518" name="Oval 30"/>
          <p:cNvSpPr>
            <a:spLocks noChangeArrowheads="1"/>
          </p:cNvSpPr>
          <p:nvPr/>
        </p:nvSpPr>
        <p:spPr bwMode="auto">
          <a:xfrm>
            <a:off x="5410200" y="41910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9519" name="Rectangle 31"/>
          <p:cNvSpPr>
            <a:spLocks noChangeArrowheads="1"/>
          </p:cNvSpPr>
          <p:nvPr/>
        </p:nvSpPr>
        <p:spPr bwMode="auto">
          <a:xfrm>
            <a:off x="5410200" y="4267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9520" name="Line 32"/>
          <p:cNvSpPr>
            <a:spLocks noChangeShapeType="1"/>
          </p:cNvSpPr>
          <p:nvPr/>
        </p:nvSpPr>
        <p:spPr bwMode="auto">
          <a:xfrm>
            <a:off x="5181600" y="4495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9521" name="Line 33"/>
          <p:cNvSpPr>
            <a:spLocks noChangeShapeType="1"/>
          </p:cNvSpPr>
          <p:nvPr/>
        </p:nvSpPr>
        <p:spPr bwMode="auto">
          <a:xfrm flipV="1">
            <a:off x="5181600" y="4495800"/>
            <a:ext cx="0" cy="381000"/>
          </a:xfrm>
          <a:prstGeom prst="line">
            <a:avLst/>
          </a:prstGeom>
          <a:noFill/>
          <a:ln w="28575">
            <a:solidFill>
              <a:schemeClr val="tx1"/>
            </a:solidFill>
            <a:round/>
            <a:headEnd/>
            <a:tailEnd/>
          </a:ln>
          <a:effectLst/>
        </p:spPr>
        <p:txBody>
          <a:bodyPr/>
          <a:lstStyle/>
          <a:p>
            <a:endParaRPr lang="en-US"/>
          </a:p>
        </p:txBody>
      </p:sp>
      <p:sp>
        <p:nvSpPr>
          <p:cNvPr id="959522" name="Line 34"/>
          <p:cNvSpPr>
            <a:spLocks noChangeShapeType="1"/>
          </p:cNvSpPr>
          <p:nvPr/>
        </p:nvSpPr>
        <p:spPr bwMode="auto">
          <a:xfrm>
            <a:off x="5867400" y="4495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59523" name="Text Box 35"/>
          <p:cNvSpPr txBox="1">
            <a:spLocks noChangeArrowheads="1"/>
          </p:cNvSpPr>
          <p:nvPr/>
        </p:nvSpPr>
        <p:spPr bwMode="auto">
          <a:xfrm>
            <a:off x="6629400" y="4038600"/>
            <a:ext cx="814388" cy="517525"/>
          </a:xfrm>
          <a:prstGeom prst="rect">
            <a:avLst/>
          </a:prstGeom>
          <a:noFill/>
          <a:ln w="12700">
            <a:noFill/>
            <a:miter lim="800000"/>
            <a:headEnd/>
            <a:tailEnd/>
          </a:ln>
          <a:effectLst/>
        </p:spPr>
        <p:txBody>
          <a:bodyPr wrap="none">
            <a:spAutoFit/>
          </a:bodyPr>
          <a:lstStyle/>
          <a:p>
            <a:r>
              <a:rPr lang="en-US" sz="1400">
                <a:solidFill>
                  <a:schemeClr val="tx1"/>
                </a:solidFill>
              </a:rPr>
              <a:t>Jump</a:t>
            </a:r>
          </a:p>
          <a:p>
            <a:r>
              <a:rPr lang="en-US" sz="1400">
                <a:solidFill>
                  <a:schemeClr val="tx1"/>
                </a:solidFill>
              </a:rPr>
              <a:t>address</a:t>
            </a:r>
          </a:p>
        </p:txBody>
      </p:sp>
      <p:sp>
        <p:nvSpPr>
          <p:cNvPr id="959524" name="Line 36"/>
          <p:cNvSpPr>
            <a:spLocks noChangeShapeType="1"/>
          </p:cNvSpPr>
          <p:nvPr/>
        </p:nvSpPr>
        <p:spPr bwMode="auto">
          <a:xfrm>
            <a:off x="4800600" y="4038600"/>
            <a:ext cx="1600200" cy="0"/>
          </a:xfrm>
          <a:prstGeom prst="line">
            <a:avLst/>
          </a:prstGeom>
          <a:noFill/>
          <a:ln w="19050">
            <a:solidFill>
              <a:schemeClr val="tx1"/>
            </a:solidFill>
            <a:round/>
            <a:headEnd/>
            <a:tailEnd type="triangle" w="med" len="med"/>
          </a:ln>
          <a:effectLst/>
        </p:spPr>
        <p:txBody>
          <a:bodyPr/>
          <a:lstStyle/>
          <a:p>
            <a:endParaRPr lang="en-US"/>
          </a:p>
        </p:txBody>
      </p:sp>
      <p:sp>
        <p:nvSpPr>
          <p:cNvPr id="959525" name="Line 37"/>
          <p:cNvSpPr>
            <a:spLocks noChangeShapeType="1"/>
          </p:cNvSpPr>
          <p:nvPr/>
        </p:nvSpPr>
        <p:spPr bwMode="auto">
          <a:xfrm>
            <a:off x="5867400" y="3962400"/>
            <a:ext cx="76200" cy="152400"/>
          </a:xfrm>
          <a:prstGeom prst="line">
            <a:avLst/>
          </a:prstGeom>
          <a:noFill/>
          <a:ln w="12700">
            <a:solidFill>
              <a:schemeClr val="tx1"/>
            </a:solidFill>
            <a:round/>
            <a:headEnd/>
            <a:tailEnd/>
          </a:ln>
          <a:effectLst/>
        </p:spPr>
        <p:txBody>
          <a:bodyPr/>
          <a:lstStyle/>
          <a:p>
            <a:endParaRPr lang="en-US"/>
          </a:p>
        </p:txBody>
      </p:sp>
      <p:sp>
        <p:nvSpPr>
          <p:cNvPr id="959526" name="Line 38"/>
          <p:cNvSpPr>
            <a:spLocks noChangeShapeType="1"/>
          </p:cNvSpPr>
          <p:nvPr/>
        </p:nvSpPr>
        <p:spPr bwMode="auto">
          <a:xfrm>
            <a:off x="5029200" y="4800600"/>
            <a:ext cx="76200" cy="152400"/>
          </a:xfrm>
          <a:prstGeom prst="line">
            <a:avLst/>
          </a:prstGeom>
          <a:noFill/>
          <a:ln w="12700">
            <a:solidFill>
              <a:schemeClr val="tx1"/>
            </a:solidFill>
            <a:round/>
            <a:headEnd/>
            <a:tailEnd/>
          </a:ln>
          <a:effectLst/>
        </p:spPr>
        <p:txBody>
          <a:bodyPr/>
          <a:lstStyle/>
          <a:p>
            <a:endParaRPr lang="en-US"/>
          </a:p>
        </p:txBody>
      </p:sp>
      <p:sp>
        <p:nvSpPr>
          <p:cNvPr id="959527" name="Text Box 39"/>
          <p:cNvSpPr txBox="1">
            <a:spLocks noChangeArrowheads="1"/>
          </p:cNvSpPr>
          <p:nvPr/>
        </p:nvSpPr>
        <p:spPr bwMode="auto">
          <a:xfrm>
            <a:off x="5029200" y="4876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26</a:t>
            </a:r>
          </a:p>
        </p:txBody>
      </p:sp>
      <p:sp>
        <p:nvSpPr>
          <p:cNvPr id="959528" name="Text Box 40"/>
          <p:cNvSpPr txBox="1">
            <a:spLocks noChangeArrowheads="1"/>
          </p:cNvSpPr>
          <p:nvPr/>
        </p:nvSpPr>
        <p:spPr bwMode="auto">
          <a:xfrm>
            <a:off x="5867400" y="38100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59529" name="Line 41"/>
          <p:cNvSpPr>
            <a:spLocks noChangeShapeType="1"/>
          </p:cNvSpPr>
          <p:nvPr/>
        </p:nvSpPr>
        <p:spPr bwMode="auto">
          <a:xfrm>
            <a:off x="5943600" y="4419600"/>
            <a:ext cx="76200" cy="152400"/>
          </a:xfrm>
          <a:prstGeom prst="line">
            <a:avLst/>
          </a:prstGeom>
          <a:noFill/>
          <a:ln w="12700">
            <a:solidFill>
              <a:schemeClr val="tx1"/>
            </a:solidFill>
            <a:round/>
            <a:headEnd/>
            <a:tailEnd/>
          </a:ln>
          <a:effectLst/>
        </p:spPr>
        <p:txBody>
          <a:bodyPr/>
          <a:lstStyle/>
          <a:p>
            <a:endParaRPr lang="en-US"/>
          </a:p>
        </p:txBody>
      </p:sp>
      <p:sp>
        <p:nvSpPr>
          <p:cNvPr id="959530" name="Text Box 42"/>
          <p:cNvSpPr txBox="1">
            <a:spLocks noChangeArrowheads="1"/>
          </p:cNvSpPr>
          <p:nvPr/>
        </p:nvSpPr>
        <p:spPr bwMode="auto">
          <a:xfrm>
            <a:off x="5943600" y="4495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28</a:t>
            </a:r>
          </a:p>
        </p:txBody>
      </p:sp>
      <p:sp>
        <p:nvSpPr>
          <p:cNvPr id="959531" name="AutoShape 43"/>
          <p:cNvSpPr>
            <a:spLocks/>
          </p:cNvSpPr>
          <p:nvPr/>
        </p:nvSpPr>
        <p:spPr bwMode="auto">
          <a:xfrm>
            <a:off x="6400800" y="3886200"/>
            <a:ext cx="152400" cy="914400"/>
          </a:xfrm>
          <a:prstGeom prst="rightBrace">
            <a:avLst>
              <a:gd name="adj1" fmla="val 50000"/>
              <a:gd name="adj2" fmla="val 50000"/>
            </a:avLst>
          </a:prstGeom>
          <a:noFill/>
          <a:ln w="12700">
            <a:solidFill>
              <a:schemeClr val="tx1"/>
            </a:solidFill>
            <a:round/>
            <a:headEnd/>
            <a:tailEnd/>
          </a:ln>
          <a:effectLst/>
        </p:spPr>
        <p:txBody>
          <a:bodyPr wrap="none" anchor="ctr"/>
          <a:lstStyle/>
          <a:p>
            <a:endParaRPr lang="en-US"/>
          </a:p>
        </p:txBody>
      </p:sp>
      <p:sp>
        <p:nvSpPr>
          <p:cNvPr id="959532" name="Line 44"/>
          <p:cNvSpPr>
            <a:spLocks noChangeShapeType="1"/>
          </p:cNvSpPr>
          <p:nvPr/>
        </p:nvSpPr>
        <p:spPr bwMode="auto">
          <a:xfrm>
            <a:off x="4800600" y="3429000"/>
            <a:ext cx="0" cy="60960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Creating a Single Datapath from the Parts</a:t>
            </a:r>
          </a:p>
        </p:txBody>
      </p:sp>
      <p:sp>
        <p:nvSpPr>
          <p:cNvPr id="967683" name="Rectangle 3"/>
          <p:cNvSpPr>
            <a:spLocks noGrp="1" noChangeArrowheads="1"/>
          </p:cNvSpPr>
          <p:nvPr>
            <p:ph type="body" idx="1"/>
          </p:nvPr>
        </p:nvSpPr>
        <p:spPr>
          <a:xfrm>
            <a:off x="533400" y="914400"/>
            <a:ext cx="7848600" cy="4902200"/>
          </a:xfrm>
        </p:spPr>
        <p:txBody>
          <a:bodyPr/>
          <a:lstStyle/>
          <a:p>
            <a:pPr>
              <a:lnSpc>
                <a:spcPct val="100000"/>
              </a:lnSpc>
              <a:spcBef>
                <a:spcPct val="30000"/>
              </a:spcBef>
            </a:pPr>
            <a:r>
              <a:rPr lang="en-US"/>
              <a:t>Assemble the datapath segments and add control lines and multiplexors as needed</a:t>
            </a:r>
          </a:p>
          <a:p>
            <a:pPr>
              <a:lnSpc>
                <a:spcPct val="100000"/>
              </a:lnSpc>
              <a:spcBef>
                <a:spcPct val="30000"/>
              </a:spcBef>
            </a:pPr>
            <a:r>
              <a:rPr lang="en-US">
                <a:solidFill>
                  <a:schemeClr val="accent1"/>
                </a:solidFill>
              </a:rPr>
              <a:t>Single cycle</a:t>
            </a:r>
            <a:r>
              <a:rPr lang="en-US"/>
              <a:t> design – fetch, decode and execute each instructions in </a:t>
            </a:r>
            <a:r>
              <a:rPr lang="en-US">
                <a:solidFill>
                  <a:schemeClr val="accent1"/>
                </a:solidFill>
              </a:rPr>
              <a:t>one</a:t>
            </a:r>
            <a:r>
              <a:rPr lang="en-US"/>
              <a:t> clock cycle</a:t>
            </a:r>
          </a:p>
          <a:p>
            <a:pPr lvl="1">
              <a:lnSpc>
                <a:spcPct val="100000"/>
              </a:lnSpc>
              <a:spcBef>
                <a:spcPct val="30000"/>
              </a:spcBef>
            </a:pPr>
            <a:r>
              <a:rPr lang="en-US"/>
              <a:t>no datapath resource can be used more than once per instruction, so some must be duplicated (e.g., separate Instruction Memory and Data Memory, several adders)</a:t>
            </a:r>
          </a:p>
          <a:p>
            <a:pPr lvl="1">
              <a:lnSpc>
                <a:spcPct val="100000"/>
              </a:lnSpc>
              <a:spcBef>
                <a:spcPct val="30000"/>
              </a:spcBef>
            </a:pPr>
            <a:r>
              <a:rPr lang="en-US">
                <a:solidFill>
                  <a:schemeClr val="accent1"/>
                </a:solidFill>
              </a:rPr>
              <a:t>multiplexors</a:t>
            </a:r>
            <a:r>
              <a:rPr lang="en-US"/>
              <a:t> needed at the input of shared elements with control lines to do the selection</a:t>
            </a:r>
          </a:p>
          <a:p>
            <a:pPr lvl="1">
              <a:lnSpc>
                <a:spcPct val="100000"/>
              </a:lnSpc>
              <a:spcBef>
                <a:spcPct val="30000"/>
              </a:spcBef>
            </a:pPr>
            <a:r>
              <a:rPr lang="en-US"/>
              <a:t>write signals to control writing to the Register File and Data Memory</a:t>
            </a:r>
          </a:p>
          <a:p>
            <a:pPr lvl="1">
              <a:lnSpc>
                <a:spcPct val="100000"/>
              </a:lnSpc>
              <a:spcBef>
                <a:spcPct val="30000"/>
              </a:spcBef>
            </a:pPr>
            <a:endParaRPr lang="en-US"/>
          </a:p>
          <a:p>
            <a:pPr>
              <a:lnSpc>
                <a:spcPct val="100000"/>
              </a:lnSpc>
              <a:spcBef>
                <a:spcPct val="30000"/>
              </a:spcBef>
            </a:pPr>
            <a:r>
              <a:rPr lang="en-US">
                <a:cs typeface="Arial" charset="0"/>
              </a:rPr>
              <a:t>Cycle time is determined by length of the longest path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a:t>Fetch, R, and Memory Access Portions</a:t>
            </a:r>
          </a:p>
        </p:txBody>
      </p:sp>
      <p:grpSp>
        <p:nvGrpSpPr>
          <p:cNvPr id="2" name="Group 3"/>
          <p:cNvGrpSpPr>
            <a:grpSpLocks/>
          </p:cNvGrpSpPr>
          <p:nvPr/>
        </p:nvGrpSpPr>
        <p:grpSpPr bwMode="auto">
          <a:xfrm>
            <a:off x="482600" y="1371600"/>
            <a:ext cx="8520113" cy="4114800"/>
            <a:chOff x="304" y="864"/>
            <a:chExt cx="5367" cy="2592"/>
          </a:xfrm>
        </p:grpSpPr>
        <p:grpSp>
          <p:nvGrpSpPr>
            <p:cNvPr id="3" name="Group 4"/>
            <p:cNvGrpSpPr>
              <a:grpSpLocks/>
            </p:cNvGrpSpPr>
            <p:nvPr/>
          </p:nvGrpSpPr>
          <p:grpSpPr bwMode="auto">
            <a:xfrm>
              <a:off x="3984" y="1248"/>
              <a:ext cx="1687" cy="1776"/>
              <a:chOff x="3984" y="1248"/>
              <a:chExt cx="1687" cy="1776"/>
            </a:xfrm>
          </p:grpSpPr>
          <p:sp>
            <p:nvSpPr>
              <p:cNvPr id="969733" name="Line 5"/>
              <p:cNvSpPr>
                <a:spLocks noChangeShapeType="1"/>
              </p:cNvSpPr>
              <p:nvPr/>
            </p:nvSpPr>
            <p:spPr bwMode="auto">
              <a:xfrm>
                <a:off x="3984" y="3024"/>
                <a:ext cx="1200" cy="0"/>
              </a:xfrm>
              <a:prstGeom prst="line">
                <a:avLst/>
              </a:prstGeom>
              <a:noFill/>
              <a:ln w="28575">
                <a:solidFill>
                  <a:schemeClr val="tx1"/>
                </a:solidFill>
                <a:round/>
                <a:headEnd/>
                <a:tailEnd/>
              </a:ln>
              <a:effectLst/>
            </p:spPr>
            <p:txBody>
              <a:bodyPr/>
              <a:lstStyle/>
              <a:p>
                <a:endParaRPr lang="en-US"/>
              </a:p>
            </p:txBody>
          </p:sp>
          <p:grpSp>
            <p:nvGrpSpPr>
              <p:cNvPr id="4" name="Group 6"/>
              <p:cNvGrpSpPr>
                <a:grpSpLocks/>
              </p:cNvGrpSpPr>
              <p:nvPr/>
            </p:nvGrpSpPr>
            <p:grpSpPr bwMode="auto">
              <a:xfrm>
                <a:off x="5088" y="1248"/>
                <a:ext cx="583" cy="1776"/>
                <a:chOff x="5088" y="1248"/>
                <a:chExt cx="583" cy="1776"/>
              </a:xfrm>
            </p:grpSpPr>
            <p:sp>
              <p:nvSpPr>
                <p:cNvPr id="969735" name="Line 7"/>
                <p:cNvSpPr>
                  <a:spLocks noChangeShapeType="1"/>
                </p:cNvSpPr>
                <p:nvPr/>
              </p:nvSpPr>
              <p:spPr bwMode="auto">
                <a:xfrm>
                  <a:off x="5184"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36" name="Line 8"/>
                <p:cNvSpPr>
                  <a:spLocks noChangeShapeType="1"/>
                </p:cNvSpPr>
                <p:nvPr/>
              </p:nvSpPr>
              <p:spPr bwMode="auto">
                <a:xfrm>
                  <a:off x="5136"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37" name="Line 9"/>
                <p:cNvSpPr>
                  <a:spLocks noChangeShapeType="1"/>
                </p:cNvSpPr>
                <p:nvPr/>
              </p:nvSpPr>
              <p:spPr bwMode="auto">
                <a:xfrm>
                  <a:off x="5184" y="2400"/>
                  <a:ext cx="0" cy="624"/>
                </a:xfrm>
                <a:prstGeom prst="line">
                  <a:avLst/>
                </a:prstGeom>
                <a:noFill/>
                <a:ln w="28575">
                  <a:solidFill>
                    <a:schemeClr val="tx1"/>
                  </a:solidFill>
                  <a:round/>
                  <a:headEnd/>
                  <a:tailEnd/>
                </a:ln>
                <a:effectLst/>
              </p:spPr>
              <p:txBody>
                <a:bodyPr/>
                <a:lstStyle/>
                <a:p>
                  <a:endParaRPr lang="en-US"/>
                </a:p>
              </p:txBody>
            </p:sp>
            <p:sp>
              <p:nvSpPr>
                <p:cNvPr id="969738" name="AutoShape 10"/>
                <p:cNvSpPr>
                  <a:spLocks noChangeArrowheads="1"/>
                </p:cNvSpPr>
                <p:nvPr/>
              </p:nvSpPr>
              <p:spPr bwMode="auto">
                <a:xfrm rot="-5400000">
                  <a:off x="5184" y="220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739" name="Line 11"/>
                <p:cNvSpPr>
                  <a:spLocks noChangeShapeType="1"/>
                </p:cNvSpPr>
                <p:nvPr/>
              </p:nvSpPr>
              <p:spPr bwMode="auto">
                <a:xfrm>
                  <a:off x="5472" y="2256"/>
                  <a:ext cx="96" cy="0"/>
                </a:xfrm>
                <a:prstGeom prst="line">
                  <a:avLst/>
                </a:prstGeom>
                <a:noFill/>
                <a:ln w="28575">
                  <a:solidFill>
                    <a:schemeClr val="tx1"/>
                  </a:solidFill>
                  <a:round/>
                  <a:headEnd/>
                  <a:tailEnd/>
                </a:ln>
                <a:effectLst/>
              </p:spPr>
              <p:txBody>
                <a:bodyPr/>
                <a:lstStyle/>
                <a:p>
                  <a:endParaRPr lang="en-US"/>
                </a:p>
              </p:txBody>
            </p:sp>
            <p:sp>
              <p:nvSpPr>
                <p:cNvPr id="969740" name="Line 12"/>
                <p:cNvSpPr>
                  <a:spLocks noChangeShapeType="1"/>
                </p:cNvSpPr>
                <p:nvPr/>
              </p:nvSpPr>
              <p:spPr bwMode="auto">
                <a:xfrm>
                  <a:off x="5376" y="1488"/>
                  <a:ext cx="0" cy="576"/>
                </a:xfrm>
                <a:prstGeom prst="line">
                  <a:avLst/>
                </a:prstGeom>
                <a:noFill/>
                <a:ln w="12700">
                  <a:solidFill>
                    <a:schemeClr val="accent1"/>
                  </a:solidFill>
                  <a:round/>
                  <a:headEnd/>
                  <a:tailEnd type="triangle" w="med" len="med"/>
                </a:ln>
                <a:effectLst/>
              </p:spPr>
              <p:txBody>
                <a:bodyPr/>
                <a:lstStyle/>
                <a:p>
                  <a:endParaRPr lang="en-US"/>
                </a:p>
              </p:txBody>
            </p:sp>
            <p:sp>
              <p:nvSpPr>
                <p:cNvPr id="969741" name="Rectangle 13"/>
                <p:cNvSpPr>
                  <a:spLocks noChangeArrowheads="1"/>
                </p:cNvSpPr>
                <p:nvPr/>
              </p:nvSpPr>
              <p:spPr bwMode="auto">
                <a:xfrm>
                  <a:off x="508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MemtoReg</a:t>
                  </a:r>
                </a:p>
              </p:txBody>
            </p:sp>
          </p:grpSp>
        </p:grpSp>
        <p:grpSp>
          <p:nvGrpSpPr>
            <p:cNvPr id="5" name="Group 14"/>
            <p:cNvGrpSpPr>
              <a:grpSpLocks/>
            </p:cNvGrpSpPr>
            <p:nvPr/>
          </p:nvGrpSpPr>
          <p:grpSpPr bwMode="auto">
            <a:xfrm>
              <a:off x="304" y="864"/>
              <a:ext cx="5264" cy="2592"/>
              <a:chOff x="304" y="864"/>
              <a:chExt cx="5264" cy="2592"/>
            </a:xfrm>
          </p:grpSpPr>
          <p:grpSp>
            <p:nvGrpSpPr>
              <p:cNvPr id="6" name="Group 15"/>
              <p:cNvGrpSpPr>
                <a:grpSpLocks/>
              </p:cNvGrpSpPr>
              <p:nvPr/>
            </p:nvGrpSpPr>
            <p:grpSpPr bwMode="auto">
              <a:xfrm>
                <a:off x="1264" y="960"/>
                <a:ext cx="240" cy="624"/>
                <a:chOff x="1392" y="2880"/>
                <a:chExt cx="288" cy="480"/>
              </a:xfrm>
            </p:grpSpPr>
            <p:sp>
              <p:nvSpPr>
                <p:cNvPr id="96974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6974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6974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6974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6974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6974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6975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69751" name="Rectangle 23"/>
              <p:cNvSpPr>
                <a:spLocks noChangeArrowheads="1"/>
              </p:cNvSpPr>
              <p:nvPr/>
            </p:nvSpPr>
            <p:spPr bwMode="auto">
              <a:xfrm>
                <a:off x="832"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52" name="Rectangle 24"/>
              <p:cNvSpPr>
                <a:spLocks noChangeArrowheads="1"/>
              </p:cNvSpPr>
              <p:nvPr/>
            </p:nvSpPr>
            <p:spPr bwMode="auto">
              <a:xfrm>
                <a:off x="496" y="1920"/>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969753" name="Line 25"/>
              <p:cNvSpPr>
                <a:spLocks noChangeShapeType="1"/>
              </p:cNvSpPr>
              <p:nvPr/>
            </p:nvSpPr>
            <p:spPr bwMode="auto">
              <a:xfrm>
                <a:off x="640"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54" name="Line 26"/>
              <p:cNvSpPr>
                <a:spLocks noChangeShapeType="1"/>
              </p:cNvSpPr>
              <p:nvPr/>
            </p:nvSpPr>
            <p:spPr bwMode="auto">
              <a:xfrm>
                <a:off x="688" y="1056"/>
                <a:ext cx="576" cy="0"/>
              </a:xfrm>
              <a:prstGeom prst="line">
                <a:avLst/>
              </a:prstGeom>
              <a:noFill/>
              <a:ln w="28575">
                <a:solidFill>
                  <a:schemeClr val="tx1"/>
                </a:solidFill>
                <a:round/>
                <a:headEnd/>
                <a:tailEnd type="triangle" w="med" len="med"/>
              </a:ln>
              <a:effectLst/>
            </p:spPr>
            <p:txBody>
              <a:bodyPr/>
              <a:lstStyle/>
              <a:p>
                <a:endParaRPr lang="en-US"/>
              </a:p>
            </p:txBody>
          </p:sp>
          <p:sp>
            <p:nvSpPr>
              <p:cNvPr id="969755" name="Line 27"/>
              <p:cNvSpPr>
                <a:spLocks noChangeShapeType="1"/>
              </p:cNvSpPr>
              <p:nvPr/>
            </p:nvSpPr>
            <p:spPr bwMode="auto">
              <a:xfrm>
                <a:off x="1024" y="1488"/>
                <a:ext cx="240" cy="0"/>
              </a:xfrm>
              <a:prstGeom prst="line">
                <a:avLst/>
              </a:prstGeom>
              <a:noFill/>
              <a:ln w="28575">
                <a:solidFill>
                  <a:schemeClr val="tx1"/>
                </a:solidFill>
                <a:round/>
                <a:headEnd/>
                <a:tailEnd type="triangle" w="med" len="med"/>
              </a:ln>
              <a:effectLst/>
            </p:spPr>
            <p:txBody>
              <a:bodyPr/>
              <a:lstStyle/>
              <a:p>
                <a:endParaRPr lang="en-US"/>
              </a:p>
            </p:txBody>
          </p:sp>
          <p:sp>
            <p:nvSpPr>
              <p:cNvPr id="969756" name="Line 28"/>
              <p:cNvSpPr>
                <a:spLocks noChangeShapeType="1"/>
              </p:cNvSpPr>
              <p:nvPr/>
            </p:nvSpPr>
            <p:spPr bwMode="auto">
              <a:xfrm>
                <a:off x="1696" y="864"/>
                <a:ext cx="0" cy="384"/>
              </a:xfrm>
              <a:prstGeom prst="line">
                <a:avLst/>
              </a:prstGeom>
              <a:noFill/>
              <a:ln w="28575">
                <a:solidFill>
                  <a:schemeClr val="tx1"/>
                </a:solidFill>
                <a:round/>
                <a:headEnd/>
                <a:tailEnd/>
              </a:ln>
              <a:effectLst/>
            </p:spPr>
            <p:txBody>
              <a:bodyPr/>
              <a:lstStyle/>
              <a:p>
                <a:endParaRPr lang="en-US"/>
              </a:p>
            </p:txBody>
          </p:sp>
          <p:sp>
            <p:nvSpPr>
              <p:cNvPr id="969757" name="Line 29"/>
              <p:cNvSpPr>
                <a:spLocks noChangeShapeType="1"/>
              </p:cNvSpPr>
              <p:nvPr/>
            </p:nvSpPr>
            <p:spPr bwMode="auto">
              <a:xfrm>
                <a:off x="1504" y="1248"/>
                <a:ext cx="192" cy="0"/>
              </a:xfrm>
              <a:prstGeom prst="line">
                <a:avLst/>
              </a:prstGeom>
              <a:noFill/>
              <a:ln w="28575">
                <a:solidFill>
                  <a:schemeClr val="tx1"/>
                </a:solidFill>
                <a:round/>
                <a:headEnd/>
                <a:tailEnd/>
              </a:ln>
              <a:effectLst/>
            </p:spPr>
            <p:txBody>
              <a:bodyPr/>
              <a:lstStyle/>
              <a:p>
                <a:endParaRPr lang="en-US"/>
              </a:p>
            </p:txBody>
          </p:sp>
          <p:sp>
            <p:nvSpPr>
              <p:cNvPr id="969758" name="Text Box 30"/>
              <p:cNvSpPr txBox="1">
                <a:spLocks noChangeArrowheads="1"/>
              </p:cNvSpPr>
              <p:nvPr/>
            </p:nvSpPr>
            <p:spPr bwMode="auto">
              <a:xfrm>
                <a:off x="784" y="201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69759" name="Text Box 31"/>
              <p:cNvSpPr txBox="1">
                <a:spLocks noChangeArrowheads="1"/>
              </p:cNvSpPr>
              <p:nvPr/>
            </p:nvSpPr>
            <p:spPr bwMode="auto">
              <a:xfrm>
                <a:off x="1264" y="206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69760" name="Text Box 32"/>
              <p:cNvSpPr txBox="1">
                <a:spLocks noChangeArrowheads="1"/>
              </p:cNvSpPr>
              <p:nvPr/>
            </p:nvSpPr>
            <p:spPr bwMode="auto">
              <a:xfrm>
                <a:off x="976" y="1728"/>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69761" name="Text Box 33"/>
              <p:cNvSpPr txBox="1">
                <a:spLocks noChangeArrowheads="1"/>
              </p:cNvSpPr>
              <p:nvPr/>
            </p:nvSpPr>
            <p:spPr bwMode="auto">
              <a:xfrm>
                <a:off x="1264" y="120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69762" name="Text Box 34"/>
              <p:cNvSpPr txBox="1">
                <a:spLocks noChangeArrowheads="1"/>
              </p:cNvSpPr>
              <p:nvPr/>
            </p:nvSpPr>
            <p:spPr bwMode="auto">
              <a:xfrm>
                <a:off x="448" y="2064"/>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69763" name="Line 35"/>
              <p:cNvSpPr>
                <a:spLocks noChangeShapeType="1"/>
              </p:cNvSpPr>
              <p:nvPr/>
            </p:nvSpPr>
            <p:spPr bwMode="auto">
              <a:xfrm>
                <a:off x="304" y="864"/>
                <a:ext cx="1392" cy="0"/>
              </a:xfrm>
              <a:prstGeom prst="line">
                <a:avLst/>
              </a:prstGeom>
              <a:noFill/>
              <a:ln w="28575">
                <a:solidFill>
                  <a:schemeClr val="tx1"/>
                </a:solidFill>
                <a:round/>
                <a:headEnd/>
                <a:tailEnd/>
              </a:ln>
              <a:effectLst/>
            </p:spPr>
            <p:txBody>
              <a:bodyPr/>
              <a:lstStyle/>
              <a:p>
                <a:endParaRPr lang="en-US"/>
              </a:p>
            </p:txBody>
          </p:sp>
          <p:sp>
            <p:nvSpPr>
              <p:cNvPr id="969764" name="Line 36"/>
              <p:cNvSpPr>
                <a:spLocks noChangeShapeType="1"/>
              </p:cNvSpPr>
              <p:nvPr/>
            </p:nvSpPr>
            <p:spPr bwMode="auto">
              <a:xfrm>
                <a:off x="304" y="864"/>
                <a:ext cx="0" cy="1296"/>
              </a:xfrm>
              <a:prstGeom prst="line">
                <a:avLst/>
              </a:prstGeom>
              <a:noFill/>
              <a:ln w="28575">
                <a:solidFill>
                  <a:schemeClr val="tx1"/>
                </a:solidFill>
                <a:round/>
                <a:headEnd/>
                <a:tailEnd/>
              </a:ln>
              <a:effectLst/>
            </p:spPr>
            <p:txBody>
              <a:bodyPr/>
              <a:lstStyle/>
              <a:p>
                <a:endParaRPr lang="en-US"/>
              </a:p>
            </p:txBody>
          </p:sp>
          <p:sp>
            <p:nvSpPr>
              <p:cNvPr id="969765" name="Line 37"/>
              <p:cNvSpPr>
                <a:spLocks noChangeShapeType="1"/>
              </p:cNvSpPr>
              <p:nvPr/>
            </p:nvSpPr>
            <p:spPr bwMode="auto">
              <a:xfrm>
                <a:off x="304"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66" name="Line 38"/>
              <p:cNvSpPr>
                <a:spLocks noChangeShapeType="1"/>
              </p:cNvSpPr>
              <p:nvPr/>
            </p:nvSpPr>
            <p:spPr bwMode="auto">
              <a:xfrm>
                <a:off x="688" y="1056"/>
                <a:ext cx="0" cy="1104"/>
              </a:xfrm>
              <a:prstGeom prst="line">
                <a:avLst/>
              </a:prstGeom>
              <a:noFill/>
              <a:ln w="28575">
                <a:solidFill>
                  <a:schemeClr val="tx1"/>
                </a:solidFill>
                <a:round/>
                <a:headEnd/>
                <a:tailEnd/>
              </a:ln>
              <a:effectLst/>
            </p:spPr>
            <p:txBody>
              <a:bodyPr/>
              <a:lstStyle/>
              <a:p>
                <a:endParaRPr lang="en-US"/>
              </a:p>
            </p:txBody>
          </p:sp>
          <p:sp>
            <p:nvSpPr>
              <p:cNvPr id="969767" name="Text Box 39"/>
              <p:cNvSpPr txBox="1">
                <a:spLocks noChangeArrowheads="1"/>
              </p:cNvSpPr>
              <p:nvPr/>
            </p:nvSpPr>
            <p:spPr bwMode="auto">
              <a:xfrm>
                <a:off x="880" y="139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69768" name="Rectangle 40"/>
              <p:cNvSpPr>
                <a:spLocks noChangeArrowheads="1"/>
              </p:cNvSpPr>
              <p:nvPr/>
            </p:nvSpPr>
            <p:spPr bwMode="auto">
              <a:xfrm>
                <a:off x="2096"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69" name="Line 41"/>
              <p:cNvSpPr>
                <a:spLocks noChangeShapeType="1"/>
              </p:cNvSpPr>
              <p:nvPr/>
            </p:nvSpPr>
            <p:spPr bwMode="auto">
              <a:xfrm>
                <a:off x="1744" y="2160"/>
                <a:ext cx="160" cy="0"/>
              </a:xfrm>
              <a:prstGeom prst="line">
                <a:avLst/>
              </a:prstGeom>
              <a:noFill/>
              <a:ln w="28575">
                <a:solidFill>
                  <a:schemeClr val="tx1"/>
                </a:solidFill>
                <a:round/>
                <a:headEnd/>
                <a:tailEnd/>
              </a:ln>
              <a:effectLst/>
            </p:spPr>
            <p:txBody>
              <a:bodyPr/>
              <a:lstStyle/>
              <a:p>
                <a:endParaRPr lang="en-US"/>
              </a:p>
            </p:txBody>
          </p:sp>
          <p:sp>
            <p:nvSpPr>
              <p:cNvPr id="969770" name="Line 42"/>
              <p:cNvSpPr>
                <a:spLocks noChangeShapeType="1"/>
              </p:cNvSpPr>
              <p:nvPr/>
            </p:nvSpPr>
            <p:spPr bwMode="auto">
              <a:xfrm>
                <a:off x="1904" y="201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1" name="Line 43"/>
              <p:cNvSpPr>
                <a:spLocks noChangeShapeType="1"/>
              </p:cNvSpPr>
              <p:nvPr/>
            </p:nvSpPr>
            <p:spPr bwMode="auto">
              <a:xfrm>
                <a:off x="1904" y="225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2" name="Line 44"/>
              <p:cNvSpPr>
                <a:spLocks noChangeShapeType="1"/>
              </p:cNvSpPr>
              <p:nvPr/>
            </p:nvSpPr>
            <p:spPr bwMode="auto">
              <a:xfrm>
                <a:off x="1904" y="177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3" name="Line 45"/>
              <p:cNvSpPr>
                <a:spLocks noChangeShapeType="1"/>
              </p:cNvSpPr>
              <p:nvPr/>
            </p:nvSpPr>
            <p:spPr bwMode="auto">
              <a:xfrm>
                <a:off x="3008" y="1920"/>
                <a:ext cx="544" cy="0"/>
              </a:xfrm>
              <a:prstGeom prst="line">
                <a:avLst/>
              </a:prstGeom>
              <a:noFill/>
              <a:ln w="28575">
                <a:solidFill>
                  <a:schemeClr val="tx1"/>
                </a:solidFill>
                <a:round/>
                <a:headEnd/>
                <a:tailEnd type="triangle" w="med" len="med"/>
              </a:ln>
              <a:effectLst/>
            </p:spPr>
            <p:txBody>
              <a:bodyPr/>
              <a:lstStyle/>
              <a:p>
                <a:endParaRPr lang="en-US"/>
              </a:p>
            </p:txBody>
          </p:sp>
          <p:sp>
            <p:nvSpPr>
              <p:cNvPr id="969774" name="Line 46"/>
              <p:cNvSpPr>
                <a:spLocks noChangeShapeType="1"/>
              </p:cNvSpPr>
              <p:nvPr/>
            </p:nvSpPr>
            <p:spPr bwMode="auto">
              <a:xfrm>
                <a:off x="3888" y="2160"/>
                <a:ext cx="112" cy="0"/>
              </a:xfrm>
              <a:prstGeom prst="line">
                <a:avLst/>
              </a:prstGeom>
              <a:noFill/>
              <a:ln w="28575">
                <a:solidFill>
                  <a:schemeClr val="tx1"/>
                </a:solidFill>
                <a:round/>
                <a:headEnd/>
                <a:tailEnd/>
              </a:ln>
              <a:effectLst/>
            </p:spPr>
            <p:txBody>
              <a:bodyPr/>
              <a:lstStyle/>
              <a:p>
                <a:endParaRPr lang="en-US"/>
              </a:p>
            </p:txBody>
          </p:sp>
          <p:sp>
            <p:nvSpPr>
              <p:cNvPr id="969775" name="Line 47"/>
              <p:cNvSpPr>
                <a:spLocks noChangeShapeType="1"/>
              </p:cNvSpPr>
              <p:nvPr/>
            </p:nvSpPr>
            <p:spPr bwMode="auto">
              <a:xfrm flipH="1">
                <a:off x="3984" y="1872"/>
                <a:ext cx="0" cy="1152"/>
              </a:xfrm>
              <a:prstGeom prst="line">
                <a:avLst/>
              </a:prstGeom>
              <a:noFill/>
              <a:ln w="28575">
                <a:solidFill>
                  <a:schemeClr val="tx1"/>
                </a:solidFill>
                <a:round/>
                <a:headEnd/>
                <a:tailEnd/>
              </a:ln>
              <a:effectLst/>
            </p:spPr>
            <p:txBody>
              <a:bodyPr/>
              <a:lstStyle/>
              <a:p>
                <a:endParaRPr lang="en-US"/>
              </a:p>
            </p:txBody>
          </p:sp>
          <p:sp>
            <p:nvSpPr>
              <p:cNvPr id="969776" name="Text Box 48"/>
              <p:cNvSpPr txBox="1">
                <a:spLocks noChangeArrowheads="1"/>
              </p:cNvSpPr>
              <p:nvPr/>
            </p:nvSpPr>
            <p:spPr bwMode="auto">
              <a:xfrm>
                <a:off x="2048" y="240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777" name="Text Box 49"/>
              <p:cNvSpPr txBox="1">
                <a:spLocks noChangeArrowheads="1"/>
              </p:cNvSpPr>
              <p:nvPr/>
            </p:nvSpPr>
            <p:spPr bwMode="auto">
              <a:xfrm>
                <a:off x="2048" y="168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69778" name="Text Box 50"/>
              <p:cNvSpPr txBox="1">
                <a:spLocks noChangeArrowheads="1"/>
              </p:cNvSpPr>
              <p:nvPr/>
            </p:nvSpPr>
            <p:spPr bwMode="auto">
              <a:xfrm>
                <a:off x="2048" y="192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69779" name="Text Box 51"/>
              <p:cNvSpPr txBox="1">
                <a:spLocks noChangeArrowheads="1"/>
              </p:cNvSpPr>
              <p:nvPr/>
            </p:nvSpPr>
            <p:spPr bwMode="auto">
              <a:xfrm>
                <a:off x="2048"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69780" name="Text Box 52"/>
              <p:cNvSpPr txBox="1">
                <a:spLocks noChangeArrowheads="1"/>
              </p:cNvSpPr>
              <p:nvPr/>
            </p:nvSpPr>
            <p:spPr bwMode="auto">
              <a:xfrm>
                <a:off x="2252" y="1824"/>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69781" name="Text Box 53"/>
              <p:cNvSpPr txBox="1">
                <a:spLocks noChangeArrowheads="1"/>
              </p:cNvSpPr>
              <p:nvPr/>
            </p:nvSpPr>
            <p:spPr bwMode="auto">
              <a:xfrm>
                <a:off x="2624" y="177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69782" name="Text Box 54"/>
              <p:cNvSpPr txBox="1">
                <a:spLocks noChangeArrowheads="1"/>
              </p:cNvSpPr>
              <p:nvPr/>
            </p:nvSpPr>
            <p:spPr bwMode="auto">
              <a:xfrm>
                <a:off x="2640" y="220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69783" name="Freeform 55"/>
              <p:cNvSpPr>
                <a:spLocks/>
              </p:cNvSpPr>
              <p:nvPr/>
            </p:nvSpPr>
            <p:spPr bwMode="auto">
              <a:xfrm>
                <a:off x="3536" y="172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69784" name="Rectangle 56"/>
              <p:cNvSpPr>
                <a:spLocks noChangeArrowheads="1"/>
              </p:cNvSpPr>
              <p:nvPr/>
            </p:nvSpPr>
            <p:spPr bwMode="auto">
              <a:xfrm>
                <a:off x="3600" y="211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69785" name="Rectangle 57"/>
              <p:cNvSpPr>
                <a:spLocks noChangeArrowheads="1"/>
              </p:cNvSpPr>
              <p:nvPr/>
            </p:nvSpPr>
            <p:spPr bwMode="auto">
              <a:xfrm>
                <a:off x="3632" y="1440"/>
                <a:ext cx="480"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69786" name="Rectangle 58"/>
              <p:cNvSpPr>
                <a:spLocks noChangeArrowheads="1"/>
              </p:cNvSpPr>
              <p:nvPr/>
            </p:nvSpPr>
            <p:spPr bwMode="auto">
              <a:xfrm>
                <a:off x="3728" y="1584"/>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69787" name="Rectangle 59"/>
              <p:cNvSpPr>
                <a:spLocks noChangeArrowheads="1"/>
              </p:cNvSpPr>
              <p:nvPr/>
            </p:nvSpPr>
            <p:spPr bwMode="auto">
              <a:xfrm>
                <a:off x="3552"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69788" name="Line 60"/>
              <p:cNvSpPr>
                <a:spLocks noChangeShapeType="1"/>
              </p:cNvSpPr>
              <p:nvPr/>
            </p:nvSpPr>
            <p:spPr bwMode="auto">
              <a:xfrm>
                <a:off x="3632" y="1488"/>
                <a:ext cx="0" cy="288"/>
              </a:xfrm>
              <a:prstGeom prst="line">
                <a:avLst/>
              </a:prstGeom>
              <a:noFill/>
              <a:ln w="19050">
                <a:solidFill>
                  <a:schemeClr val="accent1"/>
                </a:solidFill>
                <a:round/>
                <a:headEnd/>
                <a:tailEnd type="triangle" w="med" len="med"/>
              </a:ln>
              <a:effectLst/>
            </p:spPr>
            <p:txBody>
              <a:bodyPr/>
              <a:lstStyle/>
              <a:p>
                <a:endParaRPr lang="en-US"/>
              </a:p>
            </p:txBody>
          </p:sp>
          <p:sp>
            <p:nvSpPr>
              <p:cNvPr id="969789" name="Line 61"/>
              <p:cNvSpPr>
                <a:spLocks noChangeShapeType="1"/>
              </p:cNvSpPr>
              <p:nvPr/>
            </p:nvSpPr>
            <p:spPr bwMode="auto">
              <a:xfrm>
                <a:off x="2528"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790" name="Rectangle 62"/>
              <p:cNvSpPr>
                <a:spLocks noChangeArrowheads="1"/>
              </p:cNvSpPr>
              <p:nvPr/>
            </p:nvSpPr>
            <p:spPr bwMode="auto">
              <a:xfrm>
                <a:off x="2336"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69791" name="Line 63"/>
              <p:cNvSpPr>
                <a:spLocks noChangeShapeType="1"/>
              </p:cNvSpPr>
              <p:nvPr/>
            </p:nvSpPr>
            <p:spPr bwMode="auto">
              <a:xfrm flipV="1">
                <a:off x="3728" y="1584"/>
                <a:ext cx="0" cy="240"/>
              </a:xfrm>
              <a:prstGeom prst="line">
                <a:avLst/>
              </a:prstGeom>
              <a:noFill/>
              <a:ln w="12700">
                <a:solidFill>
                  <a:schemeClr val="tx1"/>
                </a:solidFill>
                <a:round/>
                <a:headEnd/>
                <a:tailEnd type="triangle" w="med" len="med"/>
              </a:ln>
              <a:effectLst/>
            </p:spPr>
            <p:txBody>
              <a:bodyPr/>
              <a:lstStyle/>
              <a:p>
                <a:endParaRPr lang="en-US"/>
              </a:p>
            </p:txBody>
          </p:sp>
          <p:sp>
            <p:nvSpPr>
              <p:cNvPr id="969792" name="Line 64"/>
              <p:cNvSpPr>
                <a:spLocks noChangeShapeType="1"/>
              </p:cNvSpPr>
              <p:nvPr/>
            </p:nvSpPr>
            <p:spPr bwMode="auto">
              <a:xfrm flipV="1">
                <a:off x="3824" y="1728"/>
                <a:ext cx="0" cy="192"/>
              </a:xfrm>
              <a:prstGeom prst="line">
                <a:avLst/>
              </a:prstGeom>
              <a:noFill/>
              <a:ln w="12700">
                <a:solidFill>
                  <a:schemeClr val="tx1"/>
                </a:solidFill>
                <a:round/>
                <a:headEnd/>
                <a:tailEnd type="triangle" w="med" len="med"/>
              </a:ln>
              <a:effectLst/>
            </p:spPr>
            <p:txBody>
              <a:bodyPr/>
              <a:lstStyle/>
              <a:p>
                <a:endParaRPr lang="en-US"/>
              </a:p>
            </p:txBody>
          </p:sp>
          <p:sp>
            <p:nvSpPr>
              <p:cNvPr id="969793" name="Line 65"/>
              <p:cNvSpPr>
                <a:spLocks noChangeShapeType="1"/>
              </p:cNvSpPr>
              <p:nvPr/>
            </p:nvSpPr>
            <p:spPr bwMode="auto">
              <a:xfrm>
                <a:off x="5568" y="2256"/>
                <a:ext cx="0" cy="1200"/>
              </a:xfrm>
              <a:prstGeom prst="line">
                <a:avLst/>
              </a:prstGeom>
              <a:noFill/>
              <a:ln w="28575">
                <a:solidFill>
                  <a:schemeClr val="tx1"/>
                </a:solidFill>
                <a:round/>
                <a:headEnd/>
                <a:tailEnd/>
              </a:ln>
              <a:effectLst/>
            </p:spPr>
            <p:txBody>
              <a:bodyPr/>
              <a:lstStyle/>
              <a:p>
                <a:endParaRPr lang="en-US"/>
              </a:p>
            </p:txBody>
          </p:sp>
          <p:sp>
            <p:nvSpPr>
              <p:cNvPr id="969794" name="Rectangle 66"/>
              <p:cNvSpPr>
                <a:spLocks noChangeArrowheads="1"/>
              </p:cNvSpPr>
              <p:nvPr/>
            </p:nvSpPr>
            <p:spPr bwMode="auto">
              <a:xfrm>
                <a:off x="4224"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95" name="Line 67"/>
              <p:cNvSpPr>
                <a:spLocks noChangeShapeType="1"/>
              </p:cNvSpPr>
              <p:nvPr/>
            </p:nvSpPr>
            <p:spPr bwMode="auto">
              <a:xfrm>
                <a:off x="3984" y="1872"/>
                <a:ext cx="240" cy="0"/>
              </a:xfrm>
              <a:prstGeom prst="line">
                <a:avLst/>
              </a:prstGeom>
              <a:noFill/>
              <a:ln w="28575">
                <a:solidFill>
                  <a:schemeClr val="tx1"/>
                </a:solidFill>
                <a:round/>
                <a:headEnd/>
                <a:tailEnd type="triangle" w="med" len="med"/>
              </a:ln>
              <a:effectLst/>
            </p:spPr>
            <p:txBody>
              <a:bodyPr/>
              <a:lstStyle/>
              <a:p>
                <a:endParaRPr lang="en-US"/>
              </a:p>
            </p:txBody>
          </p:sp>
          <p:sp>
            <p:nvSpPr>
              <p:cNvPr id="969796" name="Line 68"/>
              <p:cNvSpPr>
                <a:spLocks noChangeShapeType="1"/>
              </p:cNvSpPr>
              <p:nvPr/>
            </p:nvSpPr>
            <p:spPr bwMode="auto">
              <a:xfrm>
                <a:off x="4080"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97" name="Line 69"/>
              <p:cNvSpPr>
                <a:spLocks noChangeShapeType="1"/>
              </p:cNvSpPr>
              <p:nvPr/>
            </p:nvSpPr>
            <p:spPr bwMode="auto">
              <a:xfrm>
                <a:off x="4080" y="2400"/>
                <a:ext cx="0" cy="288"/>
              </a:xfrm>
              <a:prstGeom prst="line">
                <a:avLst/>
              </a:prstGeom>
              <a:noFill/>
              <a:ln w="28575">
                <a:solidFill>
                  <a:schemeClr val="tx1"/>
                </a:solidFill>
                <a:round/>
                <a:headEnd/>
                <a:tailEnd/>
              </a:ln>
              <a:effectLst/>
            </p:spPr>
            <p:txBody>
              <a:bodyPr/>
              <a:lstStyle/>
              <a:p>
                <a:endParaRPr lang="en-US"/>
              </a:p>
            </p:txBody>
          </p:sp>
          <p:sp>
            <p:nvSpPr>
              <p:cNvPr id="969798" name="Text Box 70"/>
              <p:cNvSpPr txBox="1">
                <a:spLocks noChangeArrowheads="1"/>
              </p:cNvSpPr>
              <p:nvPr/>
            </p:nvSpPr>
            <p:spPr bwMode="auto">
              <a:xfrm>
                <a:off x="4176" y="1968"/>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69799" name="Text Box 71"/>
              <p:cNvSpPr txBox="1">
                <a:spLocks noChangeArrowheads="1"/>
              </p:cNvSpPr>
              <p:nvPr/>
            </p:nvSpPr>
            <p:spPr bwMode="auto">
              <a:xfrm>
                <a:off x="4176" y="177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69800" name="Text Box 72"/>
              <p:cNvSpPr txBox="1">
                <a:spLocks noChangeArrowheads="1"/>
              </p:cNvSpPr>
              <p:nvPr/>
            </p:nvSpPr>
            <p:spPr bwMode="auto">
              <a:xfrm>
                <a:off x="4176" y="230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801" name="Text Box 73"/>
              <p:cNvSpPr txBox="1">
                <a:spLocks noChangeArrowheads="1"/>
              </p:cNvSpPr>
              <p:nvPr/>
            </p:nvSpPr>
            <p:spPr bwMode="auto">
              <a:xfrm>
                <a:off x="4608" y="2064"/>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69802" name="Line 74"/>
              <p:cNvSpPr>
                <a:spLocks noChangeShapeType="1"/>
              </p:cNvSpPr>
              <p:nvPr/>
            </p:nvSpPr>
            <p:spPr bwMode="auto">
              <a:xfrm>
                <a:off x="4656"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803" name="Rectangle 75"/>
              <p:cNvSpPr>
                <a:spLocks noChangeArrowheads="1"/>
              </p:cNvSpPr>
              <p:nvPr/>
            </p:nvSpPr>
            <p:spPr bwMode="auto">
              <a:xfrm>
                <a:off x="436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MemWrite</a:t>
                </a:r>
              </a:p>
            </p:txBody>
          </p:sp>
          <p:sp>
            <p:nvSpPr>
              <p:cNvPr id="969804" name="Rectangle 76"/>
              <p:cNvSpPr>
                <a:spLocks noChangeArrowheads="1"/>
              </p:cNvSpPr>
              <p:nvPr/>
            </p:nvSpPr>
            <p:spPr bwMode="auto">
              <a:xfrm>
                <a:off x="4416" y="2784"/>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MemRead</a:t>
                </a:r>
              </a:p>
            </p:txBody>
          </p:sp>
          <p:sp>
            <p:nvSpPr>
              <p:cNvPr id="969805" name="Line 77"/>
              <p:cNvSpPr>
                <a:spLocks noChangeShapeType="1"/>
              </p:cNvSpPr>
              <p:nvPr/>
            </p:nvSpPr>
            <p:spPr bwMode="auto">
              <a:xfrm>
                <a:off x="4656" y="2592"/>
                <a:ext cx="0" cy="192"/>
              </a:xfrm>
              <a:prstGeom prst="line">
                <a:avLst/>
              </a:prstGeom>
              <a:noFill/>
              <a:ln w="12700">
                <a:solidFill>
                  <a:schemeClr val="accent1"/>
                </a:solidFill>
                <a:round/>
                <a:headEnd type="triangle" w="med" len="med"/>
                <a:tailEnd/>
              </a:ln>
              <a:effectLst/>
            </p:spPr>
            <p:txBody>
              <a:bodyPr/>
              <a:lstStyle/>
              <a:p>
                <a:endParaRPr lang="en-US"/>
              </a:p>
            </p:txBody>
          </p:sp>
          <p:sp>
            <p:nvSpPr>
              <p:cNvPr id="969806" name="Line 78"/>
              <p:cNvSpPr>
                <a:spLocks noChangeShapeType="1"/>
              </p:cNvSpPr>
              <p:nvPr/>
            </p:nvSpPr>
            <p:spPr bwMode="auto">
              <a:xfrm>
                <a:off x="1824" y="3456"/>
                <a:ext cx="3744" cy="0"/>
              </a:xfrm>
              <a:prstGeom prst="line">
                <a:avLst/>
              </a:prstGeom>
              <a:noFill/>
              <a:ln w="28575">
                <a:solidFill>
                  <a:schemeClr val="tx1"/>
                </a:solidFill>
                <a:round/>
                <a:headEnd/>
                <a:tailEnd/>
              </a:ln>
              <a:effectLst/>
            </p:spPr>
            <p:txBody>
              <a:bodyPr/>
              <a:lstStyle/>
              <a:p>
                <a:endParaRPr lang="en-US"/>
              </a:p>
            </p:txBody>
          </p:sp>
          <p:sp>
            <p:nvSpPr>
              <p:cNvPr id="969807" name="Line 79"/>
              <p:cNvSpPr>
                <a:spLocks noChangeShapeType="1"/>
              </p:cNvSpPr>
              <p:nvPr/>
            </p:nvSpPr>
            <p:spPr bwMode="auto">
              <a:xfrm>
                <a:off x="3072" y="2688"/>
                <a:ext cx="1008" cy="0"/>
              </a:xfrm>
              <a:prstGeom prst="line">
                <a:avLst/>
              </a:prstGeom>
              <a:noFill/>
              <a:ln w="28575">
                <a:solidFill>
                  <a:schemeClr val="tx1"/>
                </a:solidFill>
                <a:round/>
                <a:headEnd/>
                <a:tailEnd/>
              </a:ln>
              <a:effectLst/>
            </p:spPr>
            <p:txBody>
              <a:bodyPr/>
              <a:lstStyle/>
              <a:p>
                <a:endParaRPr lang="en-US"/>
              </a:p>
            </p:txBody>
          </p:sp>
          <p:sp>
            <p:nvSpPr>
              <p:cNvPr id="969808" name="Line 80"/>
              <p:cNvSpPr>
                <a:spLocks noChangeShapeType="1"/>
              </p:cNvSpPr>
              <p:nvPr/>
            </p:nvSpPr>
            <p:spPr bwMode="auto">
              <a:xfrm>
                <a:off x="2928" y="3024"/>
                <a:ext cx="240" cy="0"/>
              </a:xfrm>
              <a:prstGeom prst="line">
                <a:avLst/>
              </a:prstGeom>
              <a:noFill/>
              <a:ln w="28575">
                <a:solidFill>
                  <a:schemeClr val="tx1"/>
                </a:solidFill>
                <a:round/>
                <a:headEnd/>
                <a:tailEnd/>
              </a:ln>
              <a:effectLst/>
            </p:spPr>
            <p:txBody>
              <a:bodyPr/>
              <a:lstStyle/>
              <a:p>
                <a:endParaRPr lang="en-US"/>
              </a:p>
            </p:txBody>
          </p:sp>
          <p:sp>
            <p:nvSpPr>
              <p:cNvPr id="969809" name="Oval 81"/>
              <p:cNvSpPr>
                <a:spLocks noChangeArrowheads="1"/>
              </p:cNvSpPr>
              <p:nvPr/>
            </p:nvSpPr>
            <p:spPr bwMode="auto">
              <a:xfrm>
                <a:off x="2544" y="2784"/>
                <a:ext cx="384" cy="576"/>
              </a:xfrm>
              <a:prstGeom prst="ellipse">
                <a:avLst/>
              </a:prstGeom>
              <a:noFill/>
              <a:ln w="12700">
                <a:solidFill>
                  <a:schemeClr val="tx1"/>
                </a:solidFill>
                <a:round/>
                <a:headEnd/>
                <a:tailEnd/>
              </a:ln>
              <a:effectLst/>
            </p:spPr>
            <p:txBody>
              <a:bodyPr wrap="none" anchor="ctr"/>
              <a:lstStyle/>
              <a:p>
                <a:endParaRPr lang="en-US"/>
              </a:p>
            </p:txBody>
          </p:sp>
          <p:sp>
            <p:nvSpPr>
              <p:cNvPr id="969810" name="Rectangle 82"/>
              <p:cNvSpPr>
                <a:spLocks noChangeArrowheads="1"/>
              </p:cNvSpPr>
              <p:nvPr/>
            </p:nvSpPr>
            <p:spPr bwMode="auto">
              <a:xfrm>
                <a:off x="2576"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69811" name="Line 83"/>
              <p:cNvSpPr>
                <a:spLocks noChangeShapeType="1"/>
              </p:cNvSpPr>
              <p:nvPr/>
            </p:nvSpPr>
            <p:spPr bwMode="auto">
              <a:xfrm>
                <a:off x="1920" y="3024"/>
                <a:ext cx="624" cy="0"/>
              </a:xfrm>
              <a:prstGeom prst="line">
                <a:avLst/>
              </a:prstGeom>
              <a:noFill/>
              <a:ln w="28575">
                <a:solidFill>
                  <a:schemeClr val="tx1"/>
                </a:solidFill>
                <a:round/>
                <a:headEnd/>
                <a:tailEnd/>
              </a:ln>
              <a:effectLst/>
            </p:spPr>
            <p:txBody>
              <a:bodyPr/>
              <a:lstStyle/>
              <a:p>
                <a:endParaRPr lang="en-US"/>
              </a:p>
            </p:txBody>
          </p:sp>
          <p:sp>
            <p:nvSpPr>
              <p:cNvPr id="969812" name="Line 84"/>
              <p:cNvSpPr>
                <a:spLocks noChangeShapeType="1"/>
              </p:cNvSpPr>
              <p:nvPr/>
            </p:nvSpPr>
            <p:spPr bwMode="auto">
              <a:xfrm>
                <a:off x="2336" y="2976"/>
                <a:ext cx="48" cy="96"/>
              </a:xfrm>
              <a:prstGeom prst="line">
                <a:avLst/>
              </a:prstGeom>
              <a:noFill/>
              <a:ln w="12700">
                <a:solidFill>
                  <a:schemeClr val="tx1"/>
                </a:solidFill>
                <a:round/>
                <a:headEnd/>
                <a:tailEnd/>
              </a:ln>
              <a:effectLst/>
            </p:spPr>
            <p:txBody>
              <a:bodyPr/>
              <a:lstStyle/>
              <a:p>
                <a:endParaRPr lang="en-US"/>
              </a:p>
            </p:txBody>
          </p:sp>
          <p:sp>
            <p:nvSpPr>
              <p:cNvPr id="969813" name="Line 85"/>
              <p:cNvSpPr>
                <a:spLocks noChangeShapeType="1"/>
              </p:cNvSpPr>
              <p:nvPr/>
            </p:nvSpPr>
            <p:spPr bwMode="auto">
              <a:xfrm>
                <a:off x="2976" y="2976"/>
                <a:ext cx="48" cy="96"/>
              </a:xfrm>
              <a:prstGeom prst="line">
                <a:avLst/>
              </a:prstGeom>
              <a:noFill/>
              <a:ln w="12700">
                <a:solidFill>
                  <a:schemeClr val="tx1"/>
                </a:solidFill>
                <a:round/>
                <a:headEnd/>
                <a:tailEnd/>
              </a:ln>
              <a:effectLst/>
            </p:spPr>
            <p:txBody>
              <a:bodyPr/>
              <a:lstStyle/>
              <a:p>
                <a:endParaRPr lang="en-US"/>
              </a:p>
            </p:txBody>
          </p:sp>
          <p:sp>
            <p:nvSpPr>
              <p:cNvPr id="969814" name="Text Box 86"/>
              <p:cNvSpPr txBox="1">
                <a:spLocks noChangeArrowheads="1"/>
              </p:cNvSpPr>
              <p:nvPr/>
            </p:nvSpPr>
            <p:spPr bwMode="auto">
              <a:xfrm>
                <a:off x="2336" y="3024"/>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69815" name="Text Box 87"/>
              <p:cNvSpPr txBox="1">
                <a:spLocks noChangeArrowheads="1"/>
              </p:cNvSpPr>
              <p:nvPr/>
            </p:nvSpPr>
            <p:spPr bwMode="auto">
              <a:xfrm>
                <a:off x="2976" y="3024"/>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69816" name="Line 88"/>
              <p:cNvSpPr>
                <a:spLocks noChangeShapeType="1"/>
              </p:cNvSpPr>
              <p:nvPr/>
            </p:nvSpPr>
            <p:spPr bwMode="auto">
              <a:xfrm>
                <a:off x="3072" y="2304"/>
                <a:ext cx="0" cy="384"/>
              </a:xfrm>
              <a:prstGeom prst="line">
                <a:avLst/>
              </a:prstGeom>
              <a:noFill/>
              <a:ln w="28575">
                <a:solidFill>
                  <a:schemeClr val="tx1"/>
                </a:solidFill>
                <a:round/>
                <a:headEnd/>
                <a:tailEnd/>
              </a:ln>
              <a:effectLst/>
            </p:spPr>
            <p:txBody>
              <a:bodyPr/>
              <a:lstStyle/>
              <a:p>
                <a:endParaRPr lang="en-US"/>
              </a:p>
            </p:txBody>
          </p:sp>
          <p:sp>
            <p:nvSpPr>
              <p:cNvPr id="969817" name="Line 89"/>
              <p:cNvSpPr>
                <a:spLocks noChangeShapeType="1"/>
              </p:cNvSpPr>
              <p:nvPr/>
            </p:nvSpPr>
            <p:spPr bwMode="auto">
              <a:xfrm>
                <a:off x="1920" y="1776"/>
                <a:ext cx="0" cy="1248"/>
              </a:xfrm>
              <a:prstGeom prst="line">
                <a:avLst/>
              </a:prstGeom>
              <a:noFill/>
              <a:ln w="28575">
                <a:solidFill>
                  <a:schemeClr val="tx1"/>
                </a:solidFill>
                <a:round/>
                <a:headEnd/>
                <a:tailEnd/>
              </a:ln>
              <a:effectLst/>
            </p:spPr>
            <p:txBody>
              <a:bodyPr/>
              <a:lstStyle/>
              <a:p>
                <a:endParaRPr lang="en-US"/>
              </a:p>
            </p:txBody>
          </p:sp>
          <p:sp>
            <p:nvSpPr>
              <p:cNvPr id="969818" name="Line 90"/>
              <p:cNvSpPr>
                <a:spLocks noChangeShapeType="1"/>
              </p:cNvSpPr>
              <p:nvPr/>
            </p:nvSpPr>
            <p:spPr bwMode="auto">
              <a:xfrm>
                <a:off x="1824" y="2496"/>
                <a:ext cx="288" cy="0"/>
              </a:xfrm>
              <a:prstGeom prst="line">
                <a:avLst/>
              </a:prstGeom>
              <a:noFill/>
              <a:ln w="28575">
                <a:solidFill>
                  <a:schemeClr val="tx1"/>
                </a:solidFill>
                <a:round/>
                <a:headEnd/>
                <a:tailEnd type="triangle" w="med" len="med"/>
              </a:ln>
              <a:effectLst/>
            </p:spPr>
            <p:txBody>
              <a:bodyPr/>
              <a:lstStyle/>
              <a:p>
                <a:endParaRPr lang="en-US"/>
              </a:p>
            </p:txBody>
          </p:sp>
          <p:sp>
            <p:nvSpPr>
              <p:cNvPr id="969819" name="Line 91"/>
              <p:cNvSpPr>
                <a:spLocks noChangeShapeType="1"/>
              </p:cNvSpPr>
              <p:nvPr/>
            </p:nvSpPr>
            <p:spPr bwMode="auto">
              <a:xfrm>
                <a:off x="3408"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820" name="Line 92"/>
              <p:cNvSpPr>
                <a:spLocks noChangeShapeType="1"/>
              </p:cNvSpPr>
              <p:nvPr/>
            </p:nvSpPr>
            <p:spPr bwMode="auto">
              <a:xfrm>
                <a:off x="1824" y="2496"/>
                <a:ext cx="0" cy="960"/>
              </a:xfrm>
              <a:prstGeom prst="line">
                <a:avLst/>
              </a:prstGeom>
              <a:noFill/>
              <a:ln w="28575">
                <a:solidFill>
                  <a:schemeClr val="tx1"/>
                </a:solidFill>
                <a:round/>
                <a:headEnd/>
                <a:tailEnd/>
              </a:ln>
              <a:effectLst/>
            </p:spPr>
            <p:txBody>
              <a:bodyPr/>
              <a:lstStyle/>
              <a:p>
                <a:endParaRPr lang="en-US"/>
              </a:p>
            </p:txBody>
          </p:sp>
          <p:sp>
            <p:nvSpPr>
              <p:cNvPr id="969821" name="Line 93"/>
              <p:cNvSpPr>
                <a:spLocks noChangeShapeType="1"/>
              </p:cNvSpPr>
              <p:nvPr/>
            </p:nvSpPr>
            <p:spPr bwMode="auto">
              <a:xfrm>
                <a:off x="3168" y="2544"/>
                <a:ext cx="0" cy="480"/>
              </a:xfrm>
              <a:prstGeom prst="line">
                <a:avLst/>
              </a:prstGeom>
              <a:noFill/>
              <a:ln w="28575">
                <a:solidFill>
                  <a:schemeClr val="tx1"/>
                </a:solidFill>
                <a:round/>
                <a:headEnd/>
                <a:tailEnd/>
              </a:ln>
              <a:effectLst/>
            </p:spPr>
            <p:txBody>
              <a:bodyPr/>
              <a:lstStyle/>
              <a:p>
                <a:endParaRPr lang="en-US"/>
              </a:p>
            </p:txBody>
          </p:sp>
          <p:sp>
            <p:nvSpPr>
              <p:cNvPr id="969822" name="Line 94"/>
              <p:cNvSpPr>
                <a:spLocks noChangeShapeType="1"/>
              </p:cNvSpPr>
              <p:nvPr/>
            </p:nvSpPr>
            <p:spPr bwMode="auto">
              <a:xfrm>
                <a:off x="2976" y="2304"/>
                <a:ext cx="96" cy="0"/>
              </a:xfrm>
              <a:prstGeom prst="line">
                <a:avLst/>
              </a:prstGeom>
              <a:noFill/>
              <a:ln w="28575">
                <a:solidFill>
                  <a:schemeClr val="tx1"/>
                </a:solidFill>
                <a:round/>
                <a:headEnd/>
                <a:tailEnd/>
              </a:ln>
              <a:effectLst/>
            </p:spPr>
            <p:txBody>
              <a:bodyPr/>
              <a:lstStyle/>
              <a:p>
                <a:endParaRPr lang="en-US"/>
              </a:p>
            </p:txBody>
          </p:sp>
        </p:grpSp>
        <p:grpSp>
          <p:nvGrpSpPr>
            <p:cNvPr id="7" name="Group 95"/>
            <p:cNvGrpSpPr>
              <a:grpSpLocks/>
            </p:cNvGrpSpPr>
            <p:nvPr/>
          </p:nvGrpSpPr>
          <p:grpSpPr bwMode="auto">
            <a:xfrm>
              <a:off x="3024" y="1248"/>
              <a:ext cx="480" cy="1392"/>
              <a:chOff x="3024" y="1248"/>
              <a:chExt cx="480" cy="1392"/>
            </a:xfrm>
          </p:grpSpPr>
          <p:sp>
            <p:nvSpPr>
              <p:cNvPr id="969824" name="Line 96"/>
              <p:cNvSpPr>
                <a:spLocks noChangeShapeType="1"/>
              </p:cNvSpPr>
              <p:nvPr/>
            </p:nvSpPr>
            <p:spPr bwMode="auto">
              <a:xfrm>
                <a:off x="3024" y="2304"/>
                <a:ext cx="256" cy="0"/>
              </a:xfrm>
              <a:prstGeom prst="line">
                <a:avLst/>
              </a:prstGeom>
              <a:noFill/>
              <a:ln w="28575">
                <a:solidFill>
                  <a:schemeClr val="tx1"/>
                </a:solidFill>
                <a:round/>
                <a:headEnd/>
                <a:tailEnd type="triangle" w="med" len="med"/>
              </a:ln>
              <a:effectLst/>
            </p:spPr>
            <p:txBody>
              <a:bodyPr/>
              <a:lstStyle/>
              <a:p>
                <a:endParaRPr lang="en-US"/>
              </a:p>
            </p:txBody>
          </p:sp>
          <p:sp>
            <p:nvSpPr>
              <p:cNvPr id="969825" name="Line 97"/>
              <p:cNvSpPr>
                <a:spLocks noChangeShapeType="1"/>
              </p:cNvSpPr>
              <p:nvPr/>
            </p:nvSpPr>
            <p:spPr bwMode="auto">
              <a:xfrm>
                <a:off x="3168" y="2544"/>
                <a:ext cx="112" cy="0"/>
              </a:xfrm>
              <a:prstGeom prst="line">
                <a:avLst/>
              </a:prstGeom>
              <a:noFill/>
              <a:ln w="28575">
                <a:solidFill>
                  <a:schemeClr val="tx1"/>
                </a:solidFill>
                <a:round/>
                <a:headEnd/>
                <a:tailEnd type="triangle" w="med" len="med"/>
              </a:ln>
              <a:effectLst/>
            </p:spPr>
            <p:txBody>
              <a:bodyPr/>
              <a:lstStyle/>
              <a:p>
                <a:endParaRPr lang="en-US"/>
              </a:p>
            </p:txBody>
          </p:sp>
          <p:sp>
            <p:nvSpPr>
              <p:cNvPr id="969826" name="AutoShape 98"/>
              <p:cNvSpPr>
                <a:spLocks noChangeArrowheads="1"/>
              </p:cNvSpPr>
              <p:nvPr/>
            </p:nvSpPr>
            <p:spPr bwMode="auto">
              <a:xfrm rot="-5400000">
                <a:off x="3120" y="235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827" name="Line 99"/>
              <p:cNvSpPr>
                <a:spLocks noChangeShapeType="1"/>
              </p:cNvSpPr>
              <p:nvPr/>
            </p:nvSpPr>
            <p:spPr bwMode="auto">
              <a:xfrm>
                <a:off x="3312" y="1488"/>
                <a:ext cx="0" cy="720"/>
              </a:xfrm>
              <a:prstGeom prst="line">
                <a:avLst/>
              </a:prstGeom>
              <a:noFill/>
              <a:ln w="12700">
                <a:solidFill>
                  <a:schemeClr val="accent1"/>
                </a:solidFill>
                <a:round/>
                <a:headEnd/>
                <a:tailEnd type="triangle" w="med" len="med"/>
              </a:ln>
              <a:effectLst/>
            </p:spPr>
            <p:txBody>
              <a:bodyPr/>
              <a:lstStyle/>
              <a:p>
                <a:endParaRPr lang="en-US"/>
              </a:p>
            </p:txBody>
          </p:sp>
          <p:sp>
            <p:nvSpPr>
              <p:cNvPr id="969828" name="Rectangle 100"/>
              <p:cNvSpPr>
                <a:spLocks noChangeArrowheads="1"/>
              </p:cNvSpPr>
              <p:nvPr/>
            </p:nvSpPr>
            <p:spPr bwMode="auto">
              <a:xfrm>
                <a:off x="3072" y="1248"/>
                <a:ext cx="432"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ALUSrc</a:t>
                </a: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noFill/>
          <a:ln/>
        </p:spPr>
        <p:txBody>
          <a:bodyPr lIns="90488" tIns="44450" rIns="90488" bIns="44450" anchor="ctr"/>
          <a:lstStyle/>
          <a:p>
            <a:r>
              <a:rPr lang="en-US"/>
              <a:t>Adding the Control</a:t>
            </a:r>
          </a:p>
        </p:txBody>
      </p:sp>
      <p:sp>
        <p:nvSpPr>
          <p:cNvPr id="972803" name="Rectangle 3"/>
          <p:cNvSpPr>
            <a:spLocks noGrp="1" noChangeArrowheads="1"/>
          </p:cNvSpPr>
          <p:nvPr>
            <p:ph type="body" idx="1"/>
          </p:nvPr>
        </p:nvSpPr>
        <p:spPr>
          <a:xfrm>
            <a:off x="457200" y="685800"/>
            <a:ext cx="8229600" cy="1447800"/>
          </a:xfrm>
          <a:noFill/>
          <a:ln/>
        </p:spPr>
        <p:txBody>
          <a:bodyPr lIns="90488" tIns="44450" rIns="90488" bIns="44450"/>
          <a:lstStyle/>
          <a:p>
            <a:pPr marL="342900" indent="-342900">
              <a:lnSpc>
                <a:spcPct val="100000"/>
              </a:lnSpc>
              <a:spcBef>
                <a:spcPct val="30000"/>
              </a:spcBef>
            </a:pPr>
            <a:r>
              <a:rPr lang="en-US" dirty="0"/>
              <a:t>Selecting the operations to perform (ALU, Register File and Memory read/write)</a:t>
            </a:r>
          </a:p>
          <a:p>
            <a:pPr marL="342900" indent="-342900">
              <a:lnSpc>
                <a:spcPct val="100000"/>
              </a:lnSpc>
              <a:spcBef>
                <a:spcPct val="30000"/>
              </a:spcBef>
            </a:pPr>
            <a:r>
              <a:rPr lang="en-US" dirty="0"/>
              <a:t>Controlling the flow of data (multiplexor inputs)</a:t>
            </a:r>
          </a:p>
        </p:txBody>
      </p:sp>
      <p:grpSp>
        <p:nvGrpSpPr>
          <p:cNvPr id="2" name="Group 5"/>
          <p:cNvGrpSpPr>
            <a:grpSpLocks/>
          </p:cNvGrpSpPr>
          <p:nvPr/>
        </p:nvGrpSpPr>
        <p:grpSpPr bwMode="auto">
          <a:xfrm>
            <a:off x="6434138" y="3106738"/>
            <a:ext cx="2413000" cy="431800"/>
            <a:chOff x="2552" y="1160"/>
            <a:chExt cx="1520" cy="272"/>
          </a:xfrm>
        </p:grpSpPr>
        <p:sp>
          <p:nvSpPr>
            <p:cNvPr id="972806" name="Line 6"/>
            <p:cNvSpPr>
              <a:spLocks noChangeShapeType="1"/>
            </p:cNvSpPr>
            <p:nvPr/>
          </p:nvSpPr>
          <p:spPr bwMode="auto">
            <a:xfrm>
              <a:off x="2832" y="1160"/>
              <a:ext cx="0" cy="32"/>
            </a:xfrm>
            <a:prstGeom prst="line">
              <a:avLst/>
            </a:prstGeom>
            <a:noFill/>
            <a:ln w="25400">
              <a:solidFill>
                <a:schemeClr val="tx1"/>
              </a:solidFill>
              <a:round/>
              <a:headEnd/>
              <a:tailEnd/>
            </a:ln>
            <a:effectLst/>
          </p:spPr>
          <p:txBody>
            <a:bodyPr wrap="none" anchor="ctr"/>
            <a:lstStyle/>
            <a:p>
              <a:endParaRPr lang="en-US"/>
            </a:p>
          </p:txBody>
        </p:sp>
        <p:sp>
          <p:nvSpPr>
            <p:cNvPr id="972807" name="Line 7"/>
            <p:cNvSpPr>
              <a:spLocks noChangeShapeType="1"/>
            </p:cNvSpPr>
            <p:nvPr/>
          </p:nvSpPr>
          <p:spPr bwMode="auto">
            <a:xfrm>
              <a:off x="2736" y="1160"/>
              <a:ext cx="0" cy="32"/>
            </a:xfrm>
            <a:prstGeom prst="line">
              <a:avLst/>
            </a:prstGeom>
            <a:noFill/>
            <a:ln w="25400">
              <a:solidFill>
                <a:schemeClr val="tx1"/>
              </a:solidFill>
              <a:round/>
              <a:headEnd/>
              <a:tailEnd/>
            </a:ln>
            <a:effectLst/>
          </p:spPr>
          <p:txBody>
            <a:bodyPr wrap="none" anchor="ctr"/>
            <a:lstStyle/>
            <a:p>
              <a:endParaRPr lang="en-US"/>
            </a:p>
          </p:txBody>
        </p:sp>
        <p:sp>
          <p:nvSpPr>
            <p:cNvPr id="972808" name="Line 8"/>
            <p:cNvSpPr>
              <a:spLocks noChangeShapeType="1"/>
            </p:cNvSpPr>
            <p:nvPr/>
          </p:nvSpPr>
          <p:spPr bwMode="auto">
            <a:xfrm>
              <a:off x="2928" y="1160"/>
              <a:ext cx="0" cy="32"/>
            </a:xfrm>
            <a:prstGeom prst="line">
              <a:avLst/>
            </a:prstGeom>
            <a:noFill/>
            <a:ln w="25400">
              <a:solidFill>
                <a:schemeClr val="tx1"/>
              </a:solidFill>
              <a:round/>
              <a:headEnd/>
              <a:tailEnd/>
            </a:ln>
            <a:effectLst/>
          </p:spPr>
          <p:txBody>
            <a:bodyPr wrap="none" anchor="ctr"/>
            <a:lstStyle/>
            <a:p>
              <a:endParaRPr lang="en-US"/>
            </a:p>
          </p:txBody>
        </p:sp>
        <p:sp>
          <p:nvSpPr>
            <p:cNvPr id="972809" name="Line 9"/>
            <p:cNvSpPr>
              <a:spLocks noChangeShapeType="1"/>
            </p:cNvSpPr>
            <p:nvPr/>
          </p:nvSpPr>
          <p:spPr bwMode="auto">
            <a:xfrm>
              <a:off x="3024" y="1160"/>
              <a:ext cx="0" cy="32"/>
            </a:xfrm>
            <a:prstGeom prst="line">
              <a:avLst/>
            </a:prstGeom>
            <a:noFill/>
            <a:ln w="25400">
              <a:solidFill>
                <a:schemeClr val="tx1"/>
              </a:solidFill>
              <a:round/>
              <a:headEnd/>
              <a:tailEnd/>
            </a:ln>
            <a:effectLst/>
          </p:spPr>
          <p:txBody>
            <a:bodyPr wrap="none" anchor="ctr"/>
            <a:lstStyle/>
            <a:p>
              <a:endParaRPr lang="en-US"/>
            </a:p>
          </p:txBody>
        </p:sp>
        <p:sp>
          <p:nvSpPr>
            <p:cNvPr id="972810" name="Line 10"/>
            <p:cNvSpPr>
              <a:spLocks noChangeShapeType="1"/>
            </p:cNvSpPr>
            <p:nvPr/>
          </p:nvSpPr>
          <p:spPr bwMode="auto">
            <a:xfrm>
              <a:off x="3312" y="1160"/>
              <a:ext cx="0" cy="32"/>
            </a:xfrm>
            <a:prstGeom prst="line">
              <a:avLst/>
            </a:prstGeom>
            <a:noFill/>
            <a:ln w="25400">
              <a:solidFill>
                <a:schemeClr val="tx1"/>
              </a:solidFill>
              <a:round/>
              <a:headEnd/>
              <a:tailEnd/>
            </a:ln>
            <a:effectLst/>
          </p:spPr>
          <p:txBody>
            <a:bodyPr wrap="none" anchor="ctr"/>
            <a:lstStyle/>
            <a:p>
              <a:endParaRPr lang="en-US"/>
            </a:p>
          </p:txBody>
        </p:sp>
        <p:sp>
          <p:nvSpPr>
            <p:cNvPr id="972811" name="Line 11"/>
            <p:cNvSpPr>
              <a:spLocks noChangeShapeType="1"/>
            </p:cNvSpPr>
            <p:nvPr/>
          </p:nvSpPr>
          <p:spPr bwMode="auto">
            <a:xfrm>
              <a:off x="3216" y="1160"/>
              <a:ext cx="0" cy="32"/>
            </a:xfrm>
            <a:prstGeom prst="line">
              <a:avLst/>
            </a:prstGeom>
            <a:noFill/>
            <a:ln w="25400">
              <a:solidFill>
                <a:schemeClr val="tx1"/>
              </a:solidFill>
              <a:round/>
              <a:headEnd/>
              <a:tailEnd/>
            </a:ln>
            <a:effectLst/>
          </p:spPr>
          <p:txBody>
            <a:bodyPr wrap="none" anchor="ctr"/>
            <a:lstStyle/>
            <a:p>
              <a:endParaRPr lang="en-US"/>
            </a:p>
          </p:txBody>
        </p:sp>
        <p:sp>
          <p:nvSpPr>
            <p:cNvPr id="972812" name="Line 12"/>
            <p:cNvSpPr>
              <a:spLocks noChangeShapeType="1"/>
            </p:cNvSpPr>
            <p:nvPr/>
          </p:nvSpPr>
          <p:spPr bwMode="auto">
            <a:xfrm>
              <a:off x="3408" y="1160"/>
              <a:ext cx="0" cy="32"/>
            </a:xfrm>
            <a:prstGeom prst="line">
              <a:avLst/>
            </a:prstGeom>
            <a:noFill/>
            <a:ln w="25400">
              <a:solidFill>
                <a:schemeClr val="tx1"/>
              </a:solidFill>
              <a:round/>
              <a:headEnd/>
              <a:tailEnd/>
            </a:ln>
            <a:effectLst/>
          </p:spPr>
          <p:txBody>
            <a:bodyPr wrap="none" anchor="ctr"/>
            <a:lstStyle/>
            <a:p>
              <a:endParaRPr lang="en-US"/>
            </a:p>
          </p:txBody>
        </p:sp>
        <p:sp>
          <p:nvSpPr>
            <p:cNvPr id="972813" name="Line 13"/>
            <p:cNvSpPr>
              <a:spLocks noChangeShapeType="1"/>
            </p:cNvSpPr>
            <p:nvPr/>
          </p:nvSpPr>
          <p:spPr bwMode="auto">
            <a:xfrm>
              <a:off x="3504" y="1160"/>
              <a:ext cx="0" cy="32"/>
            </a:xfrm>
            <a:prstGeom prst="line">
              <a:avLst/>
            </a:prstGeom>
            <a:noFill/>
            <a:ln w="25400">
              <a:solidFill>
                <a:schemeClr val="tx1"/>
              </a:solidFill>
              <a:round/>
              <a:headEnd/>
              <a:tailEnd/>
            </a:ln>
            <a:effectLst/>
          </p:spPr>
          <p:txBody>
            <a:bodyPr wrap="none" anchor="ctr"/>
            <a:lstStyle/>
            <a:p>
              <a:endParaRPr lang="en-US"/>
            </a:p>
          </p:txBody>
        </p:sp>
        <p:sp>
          <p:nvSpPr>
            <p:cNvPr id="972814" name="Line 14"/>
            <p:cNvSpPr>
              <a:spLocks noChangeShapeType="1"/>
            </p:cNvSpPr>
            <p:nvPr/>
          </p:nvSpPr>
          <p:spPr bwMode="auto">
            <a:xfrm>
              <a:off x="3792" y="1160"/>
              <a:ext cx="0" cy="32"/>
            </a:xfrm>
            <a:prstGeom prst="line">
              <a:avLst/>
            </a:prstGeom>
            <a:noFill/>
            <a:ln w="25400">
              <a:solidFill>
                <a:schemeClr val="tx1"/>
              </a:solidFill>
              <a:round/>
              <a:headEnd/>
              <a:tailEnd/>
            </a:ln>
            <a:effectLst/>
          </p:spPr>
          <p:txBody>
            <a:bodyPr wrap="none" anchor="ctr"/>
            <a:lstStyle/>
            <a:p>
              <a:endParaRPr lang="en-US"/>
            </a:p>
          </p:txBody>
        </p:sp>
        <p:sp>
          <p:nvSpPr>
            <p:cNvPr id="972815" name="Line 15"/>
            <p:cNvSpPr>
              <a:spLocks noChangeShapeType="1"/>
            </p:cNvSpPr>
            <p:nvPr/>
          </p:nvSpPr>
          <p:spPr bwMode="auto">
            <a:xfrm>
              <a:off x="3696" y="1160"/>
              <a:ext cx="0" cy="32"/>
            </a:xfrm>
            <a:prstGeom prst="line">
              <a:avLst/>
            </a:prstGeom>
            <a:noFill/>
            <a:ln w="25400">
              <a:solidFill>
                <a:schemeClr val="tx1"/>
              </a:solidFill>
              <a:round/>
              <a:headEnd/>
              <a:tailEnd/>
            </a:ln>
            <a:effectLst/>
          </p:spPr>
          <p:txBody>
            <a:bodyPr wrap="none" anchor="ctr"/>
            <a:lstStyle/>
            <a:p>
              <a:endParaRPr lang="en-US"/>
            </a:p>
          </p:txBody>
        </p:sp>
        <p:sp>
          <p:nvSpPr>
            <p:cNvPr id="972816" name="Line 16"/>
            <p:cNvSpPr>
              <a:spLocks noChangeShapeType="1"/>
            </p:cNvSpPr>
            <p:nvPr/>
          </p:nvSpPr>
          <p:spPr bwMode="auto">
            <a:xfrm>
              <a:off x="3888" y="1160"/>
              <a:ext cx="0" cy="32"/>
            </a:xfrm>
            <a:prstGeom prst="line">
              <a:avLst/>
            </a:prstGeom>
            <a:noFill/>
            <a:ln w="25400">
              <a:solidFill>
                <a:schemeClr val="tx1"/>
              </a:solidFill>
              <a:round/>
              <a:headEnd/>
              <a:tailEnd/>
            </a:ln>
            <a:effectLst/>
          </p:spPr>
          <p:txBody>
            <a:bodyPr wrap="none" anchor="ctr"/>
            <a:lstStyle/>
            <a:p>
              <a:endParaRPr lang="en-US"/>
            </a:p>
          </p:txBody>
        </p:sp>
        <p:sp>
          <p:nvSpPr>
            <p:cNvPr id="972817" name="Line 17"/>
            <p:cNvSpPr>
              <a:spLocks noChangeShapeType="1"/>
            </p:cNvSpPr>
            <p:nvPr/>
          </p:nvSpPr>
          <p:spPr bwMode="auto">
            <a:xfrm>
              <a:off x="3984" y="1160"/>
              <a:ext cx="0" cy="32"/>
            </a:xfrm>
            <a:prstGeom prst="line">
              <a:avLst/>
            </a:prstGeom>
            <a:noFill/>
            <a:ln w="25400">
              <a:solidFill>
                <a:schemeClr val="tx1"/>
              </a:solidFill>
              <a:round/>
              <a:headEnd/>
              <a:tailEnd/>
            </a:ln>
            <a:effectLst/>
          </p:spPr>
          <p:txBody>
            <a:bodyPr wrap="none" anchor="ctr"/>
            <a:lstStyle/>
            <a:p>
              <a:endParaRPr lang="en-US"/>
            </a:p>
          </p:txBody>
        </p:sp>
        <p:sp>
          <p:nvSpPr>
            <p:cNvPr id="972818" name="Rectangle 18"/>
            <p:cNvSpPr>
              <a:spLocks noChangeArrowheads="1"/>
            </p:cNvSpPr>
            <p:nvPr/>
          </p:nvSpPr>
          <p:spPr bwMode="auto">
            <a:xfrm>
              <a:off x="2552" y="1160"/>
              <a:ext cx="1520" cy="272"/>
            </a:xfrm>
            <a:prstGeom prst="rect">
              <a:avLst/>
            </a:prstGeom>
            <a:noFill/>
            <a:ln w="25400">
              <a:solidFill>
                <a:schemeClr val="tx1"/>
              </a:solidFill>
              <a:miter lim="800000"/>
              <a:headEnd/>
              <a:tailEnd/>
            </a:ln>
            <a:effectLst/>
          </p:spPr>
          <p:txBody>
            <a:bodyPr wrap="none" anchor="ctr"/>
            <a:lstStyle/>
            <a:p>
              <a:endParaRPr lang="en-US"/>
            </a:p>
          </p:txBody>
        </p:sp>
        <p:sp>
          <p:nvSpPr>
            <p:cNvPr id="972819" name="Line 19"/>
            <p:cNvSpPr>
              <a:spLocks noChangeShapeType="1"/>
            </p:cNvSpPr>
            <p:nvPr/>
          </p:nvSpPr>
          <p:spPr bwMode="auto">
            <a:xfrm>
              <a:off x="2640" y="1160"/>
              <a:ext cx="0" cy="32"/>
            </a:xfrm>
            <a:prstGeom prst="line">
              <a:avLst/>
            </a:prstGeom>
            <a:noFill/>
            <a:ln w="25400">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a:off x="3120" y="1160"/>
              <a:ext cx="0" cy="32"/>
            </a:xfrm>
            <a:prstGeom prst="line">
              <a:avLst/>
            </a:prstGeom>
            <a:noFill/>
            <a:ln w="25400">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3600"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22" name="Rectangle 22"/>
          <p:cNvSpPr>
            <a:spLocks noChangeArrowheads="1"/>
          </p:cNvSpPr>
          <p:nvPr/>
        </p:nvSpPr>
        <p:spPr bwMode="auto">
          <a:xfrm>
            <a:off x="3995738" y="3106738"/>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23" name="Line 23"/>
          <p:cNvSpPr>
            <a:spLocks noChangeShapeType="1"/>
          </p:cNvSpPr>
          <p:nvPr/>
        </p:nvSpPr>
        <p:spPr bwMode="auto">
          <a:xfrm>
            <a:off x="45926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4" name="Line 24"/>
          <p:cNvSpPr>
            <a:spLocks noChangeShapeType="1"/>
          </p:cNvSpPr>
          <p:nvPr/>
        </p:nvSpPr>
        <p:spPr bwMode="auto">
          <a:xfrm>
            <a:off x="44402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5" name="Line 25"/>
          <p:cNvSpPr>
            <a:spLocks noChangeShapeType="1"/>
          </p:cNvSpPr>
          <p:nvPr/>
        </p:nvSpPr>
        <p:spPr bwMode="auto">
          <a:xfrm>
            <a:off x="47450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6" name="Line 26"/>
          <p:cNvSpPr>
            <a:spLocks noChangeShapeType="1"/>
          </p:cNvSpPr>
          <p:nvPr/>
        </p:nvSpPr>
        <p:spPr bwMode="auto">
          <a:xfrm>
            <a:off x="42878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7" name="Line 27"/>
          <p:cNvSpPr>
            <a:spLocks noChangeShapeType="1"/>
          </p:cNvSpPr>
          <p:nvPr/>
        </p:nvSpPr>
        <p:spPr bwMode="auto">
          <a:xfrm>
            <a:off x="4135438" y="3106738"/>
            <a:ext cx="0" cy="50800"/>
          </a:xfrm>
          <a:prstGeom prst="line">
            <a:avLst/>
          </a:prstGeom>
          <a:noFill/>
          <a:ln w="254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910138" y="3106738"/>
            <a:ext cx="736600" cy="431800"/>
            <a:chOff x="1592" y="1160"/>
            <a:chExt cx="464" cy="272"/>
          </a:xfrm>
        </p:grpSpPr>
        <p:sp>
          <p:nvSpPr>
            <p:cNvPr id="972829" name="Rectangle 29"/>
            <p:cNvSpPr>
              <a:spLocks noChangeArrowheads="1"/>
            </p:cNvSpPr>
            <p:nvPr/>
          </p:nvSpPr>
          <p:spPr bwMode="auto">
            <a:xfrm>
              <a:off x="159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0" name="Line 30"/>
            <p:cNvSpPr>
              <a:spLocks noChangeShapeType="1"/>
            </p:cNvSpPr>
            <p:nvPr/>
          </p:nvSpPr>
          <p:spPr bwMode="auto">
            <a:xfrm>
              <a:off x="1776" y="1160"/>
              <a:ext cx="0" cy="32"/>
            </a:xfrm>
            <a:prstGeom prst="line">
              <a:avLst/>
            </a:prstGeom>
            <a:noFill/>
            <a:ln w="25400">
              <a:solidFill>
                <a:schemeClr val="tx1"/>
              </a:solidFill>
              <a:round/>
              <a:headEnd/>
              <a:tailEnd/>
            </a:ln>
            <a:effectLst/>
          </p:spPr>
          <p:txBody>
            <a:bodyPr wrap="none" anchor="ctr"/>
            <a:lstStyle/>
            <a:p>
              <a:endParaRPr lang="en-US"/>
            </a:p>
          </p:txBody>
        </p:sp>
        <p:sp>
          <p:nvSpPr>
            <p:cNvPr id="972831" name="Line 31"/>
            <p:cNvSpPr>
              <a:spLocks noChangeShapeType="1"/>
            </p:cNvSpPr>
            <p:nvPr/>
          </p:nvSpPr>
          <p:spPr bwMode="auto">
            <a:xfrm>
              <a:off x="1680" y="1160"/>
              <a:ext cx="0" cy="32"/>
            </a:xfrm>
            <a:prstGeom prst="line">
              <a:avLst/>
            </a:prstGeom>
            <a:noFill/>
            <a:ln w="25400">
              <a:solidFill>
                <a:schemeClr val="tx1"/>
              </a:solidFill>
              <a:round/>
              <a:headEnd/>
              <a:tailEnd/>
            </a:ln>
            <a:effectLst/>
          </p:spPr>
          <p:txBody>
            <a:bodyPr wrap="none" anchor="ctr"/>
            <a:lstStyle/>
            <a:p>
              <a:endParaRPr lang="en-US"/>
            </a:p>
          </p:txBody>
        </p:sp>
        <p:sp>
          <p:nvSpPr>
            <p:cNvPr id="972832" name="Line 32"/>
            <p:cNvSpPr>
              <a:spLocks noChangeShapeType="1"/>
            </p:cNvSpPr>
            <p:nvPr/>
          </p:nvSpPr>
          <p:spPr bwMode="auto">
            <a:xfrm>
              <a:off x="1872" y="1160"/>
              <a:ext cx="0" cy="32"/>
            </a:xfrm>
            <a:prstGeom prst="line">
              <a:avLst/>
            </a:prstGeom>
            <a:noFill/>
            <a:ln w="25400">
              <a:solidFill>
                <a:schemeClr val="tx1"/>
              </a:solidFill>
              <a:round/>
              <a:headEnd/>
              <a:tailEnd/>
            </a:ln>
            <a:effectLst/>
          </p:spPr>
          <p:txBody>
            <a:bodyPr wrap="none" anchor="ctr"/>
            <a:lstStyle/>
            <a:p>
              <a:endParaRPr lang="en-US"/>
            </a:p>
          </p:txBody>
        </p:sp>
        <p:sp>
          <p:nvSpPr>
            <p:cNvPr id="972833" name="Line 33"/>
            <p:cNvSpPr>
              <a:spLocks noChangeShapeType="1"/>
            </p:cNvSpPr>
            <p:nvPr/>
          </p:nvSpPr>
          <p:spPr bwMode="auto">
            <a:xfrm>
              <a:off x="1968" y="1160"/>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34"/>
          <p:cNvGrpSpPr>
            <a:grpSpLocks/>
          </p:cNvGrpSpPr>
          <p:nvPr/>
        </p:nvGrpSpPr>
        <p:grpSpPr bwMode="auto">
          <a:xfrm>
            <a:off x="5672138" y="3106738"/>
            <a:ext cx="736600" cy="431800"/>
            <a:chOff x="2072" y="1160"/>
            <a:chExt cx="464" cy="272"/>
          </a:xfrm>
        </p:grpSpPr>
        <p:sp>
          <p:nvSpPr>
            <p:cNvPr id="972835" name="Rectangle 35"/>
            <p:cNvSpPr>
              <a:spLocks noChangeArrowheads="1"/>
            </p:cNvSpPr>
            <p:nvPr/>
          </p:nvSpPr>
          <p:spPr bwMode="auto">
            <a:xfrm>
              <a:off x="207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6" name="Line 36"/>
            <p:cNvSpPr>
              <a:spLocks noChangeShapeType="1"/>
            </p:cNvSpPr>
            <p:nvPr/>
          </p:nvSpPr>
          <p:spPr bwMode="auto">
            <a:xfrm>
              <a:off x="2256" y="1160"/>
              <a:ext cx="0" cy="32"/>
            </a:xfrm>
            <a:prstGeom prst="line">
              <a:avLst/>
            </a:prstGeom>
            <a:noFill/>
            <a:ln w="25400">
              <a:solidFill>
                <a:schemeClr val="tx1"/>
              </a:solidFill>
              <a:round/>
              <a:headEnd/>
              <a:tailEnd/>
            </a:ln>
            <a:effectLst/>
          </p:spPr>
          <p:txBody>
            <a:bodyPr wrap="none" anchor="ctr"/>
            <a:lstStyle/>
            <a:p>
              <a:endParaRPr lang="en-US"/>
            </a:p>
          </p:txBody>
        </p:sp>
        <p:sp>
          <p:nvSpPr>
            <p:cNvPr id="972837" name="Line 37"/>
            <p:cNvSpPr>
              <a:spLocks noChangeShapeType="1"/>
            </p:cNvSpPr>
            <p:nvPr/>
          </p:nvSpPr>
          <p:spPr bwMode="auto">
            <a:xfrm>
              <a:off x="2160" y="1160"/>
              <a:ext cx="0" cy="32"/>
            </a:xfrm>
            <a:prstGeom prst="line">
              <a:avLst/>
            </a:prstGeom>
            <a:noFill/>
            <a:ln w="25400">
              <a:solidFill>
                <a:schemeClr val="tx1"/>
              </a:solidFill>
              <a:round/>
              <a:headEnd/>
              <a:tailEnd/>
            </a:ln>
            <a:effectLst/>
          </p:spPr>
          <p:txBody>
            <a:bodyPr wrap="none" anchor="ctr"/>
            <a:lstStyle/>
            <a:p>
              <a:endParaRPr lang="en-US"/>
            </a:p>
          </p:txBody>
        </p:sp>
        <p:sp>
          <p:nvSpPr>
            <p:cNvPr id="972838" name="Line 38"/>
            <p:cNvSpPr>
              <a:spLocks noChangeShapeType="1"/>
            </p:cNvSpPr>
            <p:nvPr/>
          </p:nvSpPr>
          <p:spPr bwMode="auto">
            <a:xfrm>
              <a:off x="2352" y="1160"/>
              <a:ext cx="0" cy="32"/>
            </a:xfrm>
            <a:prstGeom prst="line">
              <a:avLst/>
            </a:prstGeom>
            <a:noFill/>
            <a:ln w="25400">
              <a:solidFill>
                <a:schemeClr val="tx1"/>
              </a:solidFill>
              <a:round/>
              <a:headEnd/>
              <a:tailEnd/>
            </a:ln>
            <a:effectLst/>
          </p:spPr>
          <p:txBody>
            <a:bodyPr wrap="none" anchor="ctr"/>
            <a:lstStyle/>
            <a:p>
              <a:endParaRPr lang="en-US"/>
            </a:p>
          </p:txBody>
        </p:sp>
        <p:sp>
          <p:nvSpPr>
            <p:cNvPr id="972839" name="Line 39"/>
            <p:cNvSpPr>
              <a:spLocks noChangeShapeType="1"/>
            </p:cNvSpPr>
            <p:nvPr/>
          </p:nvSpPr>
          <p:spPr bwMode="auto">
            <a:xfrm>
              <a:off x="2448"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40" name="Rectangle 40"/>
          <p:cNvSpPr>
            <a:spLocks noChangeArrowheads="1"/>
          </p:cNvSpPr>
          <p:nvPr/>
        </p:nvSpPr>
        <p:spPr bwMode="auto">
          <a:xfrm>
            <a:off x="3048000" y="3141663"/>
            <a:ext cx="930275" cy="363537"/>
          </a:xfrm>
          <a:prstGeom prst="rect">
            <a:avLst/>
          </a:prstGeom>
          <a:noFill/>
          <a:ln w="12700">
            <a:noFill/>
            <a:miter lim="800000"/>
            <a:headEnd/>
            <a:tailEnd/>
          </a:ln>
          <a:effectLst/>
        </p:spPr>
        <p:txBody>
          <a:bodyPr wrap="none" lIns="90488" tIns="44450" rIns="90488" bIns="44450">
            <a:spAutoFit/>
          </a:bodyPr>
          <a:lstStyle/>
          <a:p>
            <a:r>
              <a:rPr lang="en-US" b="1"/>
              <a:t>I-Type:</a:t>
            </a:r>
            <a:endParaRPr lang="en-US"/>
          </a:p>
        </p:txBody>
      </p:sp>
      <p:sp>
        <p:nvSpPr>
          <p:cNvPr id="972841" name="Rectangle 41"/>
          <p:cNvSpPr>
            <a:spLocks noChangeArrowheads="1"/>
          </p:cNvSpPr>
          <p:nvPr/>
        </p:nvSpPr>
        <p:spPr bwMode="auto">
          <a:xfrm>
            <a:off x="4038600" y="3217863"/>
            <a:ext cx="460375" cy="363537"/>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42" name="Rectangle 42"/>
          <p:cNvSpPr>
            <a:spLocks noChangeArrowheads="1"/>
          </p:cNvSpPr>
          <p:nvPr/>
        </p:nvSpPr>
        <p:spPr bwMode="auto">
          <a:xfrm>
            <a:off x="4953000" y="3217863"/>
            <a:ext cx="396875" cy="363537"/>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43" name="Rectangle 43"/>
          <p:cNvSpPr>
            <a:spLocks noChangeArrowheads="1"/>
          </p:cNvSpPr>
          <p:nvPr/>
        </p:nvSpPr>
        <p:spPr bwMode="auto">
          <a:xfrm>
            <a:off x="5715000" y="3217863"/>
            <a:ext cx="346075" cy="363537"/>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44" name="Rectangle 44"/>
          <p:cNvSpPr>
            <a:spLocks noChangeArrowheads="1"/>
          </p:cNvSpPr>
          <p:nvPr/>
        </p:nvSpPr>
        <p:spPr bwMode="auto">
          <a:xfrm>
            <a:off x="6738938" y="3182938"/>
            <a:ext cx="1743075" cy="363537"/>
          </a:xfrm>
          <a:prstGeom prst="rect">
            <a:avLst/>
          </a:prstGeom>
          <a:noFill/>
          <a:ln w="12700">
            <a:noFill/>
            <a:miter lim="800000"/>
            <a:headEnd/>
            <a:tailEnd/>
          </a:ln>
          <a:effectLst/>
        </p:spPr>
        <p:txBody>
          <a:bodyPr wrap="none" lIns="90488" tIns="44450" rIns="90488" bIns="44450">
            <a:spAutoFit/>
          </a:bodyPr>
          <a:lstStyle/>
          <a:p>
            <a:r>
              <a:rPr lang="en-US" b="1"/>
              <a:t>address offset</a:t>
            </a:r>
            <a:endParaRPr lang="en-US"/>
          </a:p>
        </p:txBody>
      </p:sp>
      <p:sp>
        <p:nvSpPr>
          <p:cNvPr id="972845" name="Rectangle 45"/>
          <p:cNvSpPr>
            <a:spLocks noChangeArrowheads="1"/>
          </p:cNvSpPr>
          <p:nvPr/>
        </p:nvSpPr>
        <p:spPr bwMode="auto">
          <a:xfrm>
            <a:off x="38433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46" name="Rectangle 46"/>
          <p:cNvSpPr>
            <a:spLocks noChangeArrowheads="1"/>
          </p:cNvSpPr>
          <p:nvPr/>
        </p:nvSpPr>
        <p:spPr bwMode="auto">
          <a:xfrm>
            <a:off x="4757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47" name="Rectangle 47"/>
          <p:cNvSpPr>
            <a:spLocks noChangeArrowheads="1"/>
          </p:cNvSpPr>
          <p:nvPr/>
        </p:nvSpPr>
        <p:spPr bwMode="auto">
          <a:xfrm>
            <a:off x="5519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48" name="Rectangle 48"/>
          <p:cNvSpPr>
            <a:spLocks noChangeArrowheads="1"/>
          </p:cNvSpPr>
          <p:nvPr/>
        </p:nvSpPr>
        <p:spPr bwMode="auto">
          <a:xfrm>
            <a:off x="6281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49" name="Rectangle 49"/>
          <p:cNvSpPr>
            <a:spLocks noChangeArrowheads="1"/>
          </p:cNvSpPr>
          <p:nvPr/>
        </p:nvSpPr>
        <p:spPr bwMode="auto">
          <a:xfrm>
            <a:off x="8643938" y="2801938"/>
            <a:ext cx="307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51" name="Rectangle 51"/>
          <p:cNvSpPr>
            <a:spLocks noChangeArrowheads="1"/>
          </p:cNvSpPr>
          <p:nvPr/>
        </p:nvSpPr>
        <p:spPr bwMode="auto">
          <a:xfrm>
            <a:off x="3048000" y="2362200"/>
            <a:ext cx="968375" cy="363538"/>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5" name="Group 52"/>
          <p:cNvGrpSpPr>
            <a:grpSpLocks/>
          </p:cNvGrpSpPr>
          <p:nvPr/>
        </p:nvGrpSpPr>
        <p:grpSpPr bwMode="auto">
          <a:xfrm>
            <a:off x="3995738" y="2327275"/>
            <a:ext cx="889000" cy="431800"/>
            <a:chOff x="1016" y="728"/>
            <a:chExt cx="560" cy="272"/>
          </a:xfrm>
        </p:grpSpPr>
        <p:sp>
          <p:nvSpPr>
            <p:cNvPr id="972853" name="Rectangle 53"/>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854" name="Line 54"/>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855" name="Line 55"/>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856" name="Line 56"/>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857" name="Line 57"/>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858" name="Line 58"/>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9"/>
          <p:cNvGrpSpPr>
            <a:grpSpLocks/>
          </p:cNvGrpSpPr>
          <p:nvPr/>
        </p:nvGrpSpPr>
        <p:grpSpPr bwMode="auto">
          <a:xfrm>
            <a:off x="4910138" y="2327275"/>
            <a:ext cx="736600" cy="431800"/>
            <a:chOff x="1592" y="728"/>
            <a:chExt cx="464" cy="272"/>
          </a:xfrm>
        </p:grpSpPr>
        <p:sp>
          <p:nvSpPr>
            <p:cNvPr id="972860" name="Rectangle 60"/>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1" name="Line 61"/>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72862" name="Line 62"/>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72863" name="Line 63"/>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72864" name="Line 64"/>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65"/>
          <p:cNvGrpSpPr>
            <a:grpSpLocks/>
          </p:cNvGrpSpPr>
          <p:nvPr/>
        </p:nvGrpSpPr>
        <p:grpSpPr bwMode="auto">
          <a:xfrm>
            <a:off x="5672138" y="2327275"/>
            <a:ext cx="736600" cy="431800"/>
            <a:chOff x="2072" y="728"/>
            <a:chExt cx="464" cy="272"/>
          </a:xfrm>
        </p:grpSpPr>
        <p:sp>
          <p:nvSpPr>
            <p:cNvPr id="972866" name="Rectangle 66"/>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7" name="Line 67"/>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72868" name="Line 68"/>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72869" name="Line 69"/>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72870" name="Line 70"/>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8" name="Group 71"/>
          <p:cNvGrpSpPr>
            <a:grpSpLocks/>
          </p:cNvGrpSpPr>
          <p:nvPr/>
        </p:nvGrpSpPr>
        <p:grpSpPr bwMode="auto">
          <a:xfrm>
            <a:off x="6434138" y="2327275"/>
            <a:ext cx="736600" cy="431800"/>
            <a:chOff x="2552" y="728"/>
            <a:chExt cx="464" cy="272"/>
          </a:xfrm>
        </p:grpSpPr>
        <p:sp>
          <p:nvSpPr>
            <p:cNvPr id="972872" name="Rectangle 72"/>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73" name="Line 73"/>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72874" name="Line 74"/>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72875" name="Line 75"/>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72876" name="Line 76"/>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877" name="Rectangle 77"/>
          <p:cNvSpPr>
            <a:spLocks noChangeArrowheads="1"/>
          </p:cNvSpPr>
          <p:nvPr/>
        </p:nvSpPr>
        <p:spPr bwMode="auto">
          <a:xfrm>
            <a:off x="7196138" y="2327275"/>
            <a:ext cx="736600" cy="431800"/>
          </a:xfrm>
          <a:prstGeom prst="rect">
            <a:avLst/>
          </a:prstGeom>
          <a:noFill/>
          <a:ln w="25400">
            <a:solidFill>
              <a:schemeClr val="tx1"/>
            </a:solidFill>
            <a:miter lim="800000"/>
            <a:headEnd/>
            <a:tailEnd/>
          </a:ln>
          <a:effectLst/>
        </p:spPr>
        <p:txBody>
          <a:bodyPr wrap="none" anchor="ctr"/>
          <a:lstStyle/>
          <a:p>
            <a:endParaRPr lang="en-US"/>
          </a:p>
        </p:txBody>
      </p:sp>
      <p:sp>
        <p:nvSpPr>
          <p:cNvPr id="972878" name="Rectangle 78"/>
          <p:cNvSpPr>
            <a:spLocks noChangeArrowheads="1"/>
          </p:cNvSpPr>
          <p:nvPr/>
        </p:nvSpPr>
        <p:spPr bwMode="auto">
          <a:xfrm>
            <a:off x="7958138" y="2327275"/>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79" name="Line 79"/>
          <p:cNvSpPr>
            <a:spLocks noChangeShapeType="1"/>
          </p:cNvSpPr>
          <p:nvPr/>
        </p:nvSpPr>
        <p:spPr bwMode="auto">
          <a:xfrm>
            <a:off x="85550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0" name="Line 80"/>
          <p:cNvSpPr>
            <a:spLocks noChangeShapeType="1"/>
          </p:cNvSpPr>
          <p:nvPr/>
        </p:nvSpPr>
        <p:spPr bwMode="auto">
          <a:xfrm>
            <a:off x="84026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1" name="Line 81"/>
          <p:cNvSpPr>
            <a:spLocks noChangeShapeType="1"/>
          </p:cNvSpPr>
          <p:nvPr/>
        </p:nvSpPr>
        <p:spPr bwMode="auto">
          <a:xfrm>
            <a:off x="73152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82" name="Line 82"/>
          <p:cNvSpPr>
            <a:spLocks noChangeShapeType="1"/>
          </p:cNvSpPr>
          <p:nvPr/>
        </p:nvSpPr>
        <p:spPr bwMode="auto">
          <a:xfrm>
            <a:off x="82502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3" name="Line 83"/>
          <p:cNvSpPr>
            <a:spLocks noChangeShapeType="1"/>
          </p:cNvSpPr>
          <p:nvPr/>
        </p:nvSpPr>
        <p:spPr bwMode="auto">
          <a:xfrm>
            <a:off x="80978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4" name="Rectangle 84"/>
          <p:cNvSpPr>
            <a:spLocks noChangeArrowheads="1"/>
          </p:cNvSpPr>
          <p:nvPr/>
        </p:nvSpPr>
        <p:spPr bwMode="auto">
          <a:xfrm>
            <a:off x="38862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85" name="Rectangle 85"/>
          <p:cNvSpPr>
            <a:spLocks noChangeArrowheads="1"/>
          </p:cNvSpPr>
          <p:nvPr/>
        </p:nvSpPr>
        <p:spPr bwMode="auto">
          <a:xfrm>
            <a:off x="4800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86" name="Rectangle 86"/>
          <p:cNvSpPr>
            <a:spLocks noChangeArrowheads="1"/>
          </p:cNvSpPr>
          <p:nvPr/>
        </p:nvSpPr>
        <p:spPr bwMode="auto">
          <a:xfrm>
            <a:off x="5562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87" name="Rectangle 87"/>
          <p:cNvSpPr>
            <a:spLocks noChangeArrowheads="1"/>
          </p:cNvSpPr>
          <p:nvPr/>
        </p:nvSpPr>
        <p:spPr bwMode="auto">
          <a:xfrm>
            <a:off x="6324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88" name="Rectangle 88"/>
          <p:cNvSpPr>
            <a:spLocks noChangeArrowheads="1"/>
          </p:cNvSpPr>
          <p:nvPr/>
        </p:nvSpPr>
        <p:spPr bwMode="auto">
          <a:xfrm>
            <a:off x="7848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72889" name="Rectangle 89"/>
          <p:cNvSpPr>
            <a:spLocks noChangeArrowheads="1"/>
          </p:cNvSpPr>
          <p:nvPr/>
        </p:nvSpPr>
        <p:spPr bwMode="auto">
          <a:xfrm>
            <a:off x="8610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90" name="Rectangle 90"/>
          <p:cNvSpPr>
            <a:spLocks noChangeArrowheads="1"/>
          </p:cNvSpPr>
          <p:nvPr/>
        </p:nvSpPr>
        <p:spPr bwMode="auto">
          <a:xfrm>
            <a:off x="4038600" y="2438400"/>
            <a:ext cx="460375" cy="363538"/>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91" name="Rectangle 91"/>
          <p:cNvSpPr>
            <a:spLocks noChangeArrowheads="1"/>
          </p:cNvSpPr>
          <p:nvPr/>
        </p:nvSpPr>
        <p:spPr bwMode="auto">
          <a:xfrm>
            <a:off x="4953000" y="2438400"/>
            <a:ext cx="396875" cy="363538"/>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92" name="Rectangle 92"/>
          <p:cNvSpPr>
            <a:spLocks noChangeArrowheads="1"/>
          </p:cNvSpPr>
          <p:nvPr/>
        </p:nvSpPr>
        <p:spPr bwMode="auto">
          <a:xfrm>
            <a:off x="5715000" y="2438400"/>
            <a:ext cx="346075" cy="363538"/>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93" name="Rectangle 93"/>
          <p:cNvSpPr>
            <a:spLocks noChangeArrowheads="1"/>
          </p:cNvSpPr>
          <p:nvPr/>
        </p:nvSpPr>
        <p:spPr bwMode="auto">
          <a:xfrm>
            <a:off x="6400800" y="2438400"/>
            <a:ext cx="409575" cy="363538"/>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72894" name="Rectangle 94"/>
          <p:cNvSpPr>
            <a:spLocks noChangeArrowheads="1"/>
          </p:cNvSpPr>
          <p:nvPr/>
        </p:nvSpPr>
        <p:spPr bwMode="auto">
          <a:xfrm>
            <a:off x="8001000" y="2438400"/>
            <a:ext cx="739775" cy="363538"/>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72895" name="Rectangle 95"/>
          <p:cNvSpPr>
            <a:spLocks noChangeArrowheads="1"/>
          </p:cNvSpPr>
          <p:nvPr/>
        </p:nvSpPr>
        <p:spPr bwMode="auto">
          <a:xfrm>
            <a:off x="7162800" y="2438400"/>
            <a:ext cx="854075" cy="363538"/>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72896" name="Line 96"/>
          <p:cNvSpPr>
            <a:spLocks noChangeShapeType="1"/>
          </p:cNvSpPr>
          <p:nvPr/>
        </p:nvSpPr>
        <p:spPr bwMode="auto">
          <a:xfrm>
            <a:off x="74676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7" name="Line 97"/>
          <p:cNvSpPr>
            <a:spLocks noChangeShapeType="1"/>
          </p:cNvSpPr>
          <p:nvPr/>
        </p:nvSpPr>
        <p:spPr bwMode="auto">
          <a:xfrm>
            <a:off x="76200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8" name="Line 98"/>
          <p:cNvSpPr>
            <a:spLocks noChangeShapeType="1"/>
          </p:cNvSpPr>
          <p:nvPr/>
        </p:nvSpPr>
        <p:spPr bwMode="auto">
          <a:xfrm>
            <a:off x="77724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9" name="Line 99"/>
          <p:cNvSpPr>
            <a:spLocks noChangeShapeType="1"/>
          </p:cNvSpPr>
          <p:nvPr/>
        </p:nvSpPr>
        <p:spPr bwMode="auto">
          <a:xfrm>
            <a:off x="86868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900" name="Rectangle 100"/>
          <p:cNvSpPr>
            <a:spLocks noChangeArrowheads="1"/>
          </p:cNvSpPr>
          <p:nvPr/>
        </p:nvSpPr>
        <p:spPr bwMode="auto">
          <a:xfrm>
            <a:off x="7086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sp>
        <p:nvSpPr>
          <p:cNvPr id="972901" name="Rectangle 101"/>
          <p:cNvSpPr>
            <a:spLocks noChangeArrowheads="1"/>
          </p:cNvSpPr>
          <p:nvPr/>
        </p:nvSpPr>
        <p:spPr bwMode="auto">
          <a:xfrm>
            <a:off x="533400" y="2819400"/>
            <a:ext cx="8077200" cy="3600450"/>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Observations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op field </a:t>
            </a:r>
            <a:r>
              <a:rPr lang="en-US" dirty="0"/>
              <a:t>always</a:t>
            </a:r>
            <a:r>
              <a:rPr lang="en-US" dirty="0">
                <a:solidFill>
                  <a:schemeClr val="tx1"/>
                </a:solidFill>
              </a:rPr>
              <a:t>                                                                                        in bits 31-26</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registers                                                                                            to be read are                                                                                               </a:t>
            </a:r>
            <a:r>
              <a:rPr lang="en-US" dirty="0"/>
              <a:t>always</a:t>
            </a:r>
            <a:r>
              <a:rPr lang="en-US" dirty="0">
                <a:solidFill>
                  <a:schemeClr val="tx1"/>
                </a:solidFill>
              </a:rPr>
              <a:t> specified by the                                                                                  </a:t>
            </a:r>
            <a:r>
              <a:rPr lang="en-US" dirty="0" err="1">
                <a:solidFill>
                  <a:schemeClr val="tx1"/>
                </a:solidFill>
              </a:rPr>
              <a:t>rs</a:t>
            </a:r>
            <a:r>
              <a:rPr lang="en-US" dirty="0">
                <a:solidFill>
                  <a:schemeClr val="tx1"/>
                </a:solidFill>
              </a:rPr>
              <a:t> field (bits 25-21) and </a:t>
            </a:r>
            <a:r>
              <a:rPr lang="en-US" dirty="0" err="1">
                <a:solidFill>
                  <a:schemeClr val="tx1"/>
                </a:solidFill>
              </a:rPr>
              <a:t>rt</a:t>
            </a:r>
            <a:r>
              <a:rPr lang="en-US" dirty="0">
                <a:solidFill>
                  <a:schemeClr val="tx1"/>
                </a:solidFill>
              </a:rPr>
              <a:t> field (bits 20-16); for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err="1">
                <a:solidFill>
                  <a:schemeClr val="tx1"/>
                </a:solidFill>
              </a:rPr>
              <a:t>rs</a:t>
            </a:r>
            <a:r>
              <a:rPr lang="en-US" dirty="0">
                <a:solidFill>
                  <a:schemeClr val="tx1"/>
                </a:solidFill>
              </a:rPr>
              <a:t> is the base register</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 to be written is in one of </a:t>
            </a:r>
            <a:r>
              <a:rPr lang="en-US" dirty="0"/>
              <a:t>two</a:t>
            </a:r>
            <a:r>
              <a:rPr lang="en-US" dirty="0">
                <a:solidFill>
                  <a:schemeClr val="tx1"/>
                </a:solidFill>
              </a:rPr>
              <a:t> places – in </a:t>
            </a:r>
            <a:r>
              <a:rPr lang="en-US" dirty="0" err="1">
                <a:solidFill>
                  <a:schemeClr val="tx1"/>
                </a:solidFill>
              </a:rPr>
              <a:t>rt</a:t>
            </a:r>
            <a:r>
              <a:rPr lang="en-US" dirty="0">
                <a:solidFill>
                  <a:schemeClr val="tx1"/>
                </a:solidFill>
              </a:rPr>
              <a:t> (bits 20-16) for </a:t>
            </a:r>
            <a:r>
              <a:rPr lang="en-US" dirty="0" err="1">
                <a:solidFill>
                  <a:schemeClr val="tx1"/>
                </a:solidFill>
              </a:rPr>
              <a:t>lw</a:t>
            </a:r>
            <a:r>
              <a:rPr lang="en-US" dirty="0">
                <a:solidFill>
                  <a:schemeClr val="tx1"/>
                </a:solidFill>
              </a:rPr>
              <a:t>; in rd (bits 15-11) for R-type instructions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offset for </a:t>
            </a:r>
            <a:r>
              <a:rPr lang="en-US" dirty="0" err="1">
                <a:solidFill>
                  <a:schemeClr val="tx1"/>
                </a:solidFill>
              </a:rPr>
              <a:t>beq</a:t>
            </a:r>
            <a:r>
              <a:rPr lang="en-US" dirty="0">
                <a:solidFill>
                  <a:schemeClr val="tx1"/>
                </a:solidFill>
              </a:rPr>
              <a:t>,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a:t>always</a:t>
            </a:r>
            <a:r>
              <a:rPr lang="en-US" dirty="0">
                <a:solidFill>
                  <a:schemeClr val="tx1"/>
                </a:solidFill>
              </a:rPr>
              <a:t> in bits 15-0</a:t>
            </a:r>
          </a:p>
        </p:txBody>
      </p:sp>
      <p:grpSp>
        <p:nvGrpSpPr>
          <p:cNvPr id="9" name="Group 188"/>
          <p:cNvGrpSpPr>
            <a:grpSpLocks/>
          </p:cNvGrpSpPr>
          <p:nvPr/>
        </p:nvGrpSpPr>
        <p:grpSpPr bwMode="auto">
          <a:xfrm>
            <a:off x="3048000" y="3581400"/>
            <a:ext cx="5870575" cy="744538"/>
            <a:chOff x="1920" y="2352"/>
            <a:chExt cx="3698" cy="469"/>
          </a:xfrm>
        </p:grpSpPr>
        <p:sp>
          <p:nvSpPr>
            <p:cNvPr id="972902" name="Rectangle 102"/>
            <p:cNvSpPr>
              <a:spLocks noChangeArrowheads="1"/>
            </p:cNvSpPr>
            <p:nvPr/>
          </p:nvSpPr>
          <p:spPr bwMode="auto">
            <a:xfrm>
              <a:off x="1920" y="2544"/>
              <a:ext cx="586" cy="229"/>
            </a:xfrm>
            <a:prstGeom prst="rect">
              <a:avLst/>
            </a:prstGeom>
            <a:noFill/>
            <a:ln w="12700">
              <a:noFill/>
              <a:miter lim="800000"/>
              <a:headEnd/>
              <a:tailEnd/>
            </a:ln>
            <a:effectLst/>
          </p:spPr>
          <p:txBody>
            <a:bodyPr wrap="none" lIns="90488" tIns="44450" rIns="90488" bIns="44450">
              <a:spAutoFit/>
            </a:bodyPr>
            <a:lstStyle/>
            <a:p>
              <a:r>
                <a:rPr lang="en-US" b="1"/>
                <a:t>J-type:</a:t>
              </a:r>
              <a:endParaRPr lang="en-US"/>
            </a:p>
          </p:txBody>
        </p:sp>
        <p:grpSp>
          <p:nvGrpSpPr>
            <p:cNvPr id="10" name="Group 103"/>
            <p:cNvGrpSpPr>
              <a:grpSpLocks/>
            </p:cNvGrpSpPr>
            <p:nvPr/>
          </p:nvGrpSpPr>
          <p:grpSpPr bwMode="auto">
            <a:xfrm>
              <a:off x="2517" y="2544"/>
              <a:ext cx="560" cy="272"/>
              <a:chOff x="1016" y="728"/>
              <a:chExt cx="560" cy="272"/>
            </a:xfrm>
          </p:grpSpPr>
          <p:sp>
            <p:nvSpPr>
              <p:cNvPr id="972904" name="Rectangle 104"/>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905" name="Line 105"/>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906" name="Line 106"/>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907" name="Line 107"/>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908" name="Line 108"/>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909" name="Line 109"/>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929" name="Rectangle 129"/>
            <p:cNvSpPr>
              <a:spLocks noChangeArrowheads="1"/>
            </p:cNvSpPr>
            <p:nvPr/>
          </p:nvSpPr>
          <p:spPr bwMode="auto">
            <a:xfrm>
              <a:off x="3072" y="2544"/>
              <a:ext cx="2501" cy="272"/>
            </a:xfrm>
            <a:prstGeom prst="rect">
              <a:avLst/>
            </a:prstGeom>
            <a:noFill/>
            <a:ln w="25400">
              <a:solidFill>
                <a:schemeClr val="tx1"/>
              </a:solidFill>
              <a:miter lim="800000"/>
              <a:headEnd/>
              <a:tailEnd/>
            </a:ln>
            <a:effectLst/>
          </p:spPr>
          <p:txBody>
            <a:bodyPr wrap="none" anchor="ctr"/>
            <a:lstStyle/>
            <a:p>
              <a:endParaRPr lang="en-US"/>
            </a:p>
          </p:txBody>
        </p:sp>
        <p:sp>
          <p:nvSpPr>
            <p:cNvPr id="972935" name="Rectangle 135"/>
            <p:cNvSpPr>
              <a:spLocks noChangeArrowheads="1"/>
            </p:cNvSpPr>
            <p:nvPr/>
          </p:nvSpPr>
          <p:spPr bwMode="auto">
            <a:xfrm>
              <a:off x="2448"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936" name="Rectangle 136"/>
            <p:cNvSpPr>
              <a:spLocks noChangeArrowheads="1"/>
            </p:cNvSpPr>
            <p:nvPr/>
          </p:nvSpPr>
          <p:spPr bwMode="auto">
            <a:xfrm>
              <a:off x="3024"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940" name="Rectangle 140"/>
            <p:cNvSpPr>
              <a:spLocks noChangeArrowheads="1"/>
            </p:cNvSpPr>
            <p:nvPr/>
          </p:nvSpPr>
          <p:spPr bwMode="auto">
            <a:xfrm>
              <a:off x="5424" y="235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941" name="Rectangle 141"/>
            <p:cNvSpPr>
              <a:spLocks noChangeArrowheads="1"/>
            </p:cNvSpPr>
            <p:nvPr/>
          </p:nvSpPr>
          <p:spPr bwMode="auto">
            <a:xfrm>
              <a:off x="2544" y="2592"/>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943" name="Rectangle 143"/>
            <p:cNvSpPr>
              <a:spLocks noChangeArrowheads="1"/>
            </p:cNvSpPr>
            <p:nvPr/>
          </p:nvSpPr>
          <p:spPr bwMode="auto">
            <a:xfrm>
              <a:off x="3696" y="2592"/>
              <a:ext cx="1106" cy="229"/>
            </a:xfrm>
            <a:prstGeom prst="rect">
              <a:avLst/>
            </a:prstGeom>
            <a:noFill/>
            <a:ln w="12700">
              <a:noFill/>
              <a:miter lim="800000"/>
              <a:headEnd/>
              <a:tailEnd/>
            </a:ln>
            <a:effectLst/>
          </p:spPr>
          <p:txBody>
            <a:bodyPr wrap="none" lIns="90488" tIns="44450" rIns="90488" bIns="44450">
              <a:spAutoFit/>
            </a:bodyPr>
            <a:lstStyle/>
            <a:p>
              <a:r>
                <a:rPr lang="en-US" b="1"/>
                <a:t>target address</a:t>
              </a:r>
              <a:endParaRPr lang="en-US"/>
            </a:p>
          </p:txBody>
        </p:sp>
        <p:sp>
          <p:nvSpPr>
            <p:cNvPr id="972959" name="Line 159"/>
            <p:cNvSpPr>
              <a:spLocks noChangeShapeType="1"/>
            </p:cNvSpPr>
            <p:nvPr/>
          </p:nvSpPr>
          <p:spPr bwMode="auto">
            <a:xfrm>
              <a:off x="5389" y="2554"/>
              <a:ext cx="0" cy="32"/>
            </a:xfrm>
            <a:prstGeom prst="line">
              <a:avLst/>
            </a:prstGeom>
            <a:noFill/>
            <a:ln w="25400">
              <a:solidFill>
                <a:schemeClr val="tx1"/>
              </a:solidFill>
              <a:round/>
              <a:headEnd/>
              <a:tailEnd/>
            </a:ln>
            <a:effectLst/>
          </p:spPr>
          <p:txBody>
            <a:bodyPr wrap="none" anchor="ctr"/>
            <a:lstStyle/>
            <a:p>
              <a:endParaRPr lang="en-US"/>
            </a:p>
          </p:txBody>
        </p:sp>
        <p:sp>
          <p:nvSpPr>
            <p:cNvPr id="972960" name="Line 160"/>
            <p:cNvSpPr>
              <a:spLocks noChangeShapeType="1"/>
            </p:cNvSpPr>
            <p:nvPr/>
          </p:nvSpPr>
          <p:spPr bwMode="auto">
            <a:xfrm>
              <a:off x="5293" y="2554"/>
              <a:ext cx="0" cy="32"/>
            </a:xfrm>
            <a:prstGeom prst="line">
              <a:avLst/>
            </a:prstGeom>
            <a:noFill/>
            <a:ln w="25400">
              <a:solidFill>
                <a:schemeClr val="tx1"/>
              </a:solidFill>
              <a:round/>
              <a:headEnd/>
              <a:tailEnd/>
            </a:ln>
            <a:effectLst/>
          </p:spPr>
          <p:txBody>
            <a:bodyPr wrap="none" anchor="ctr"/>
            <a:lstStyle/>
            <a:p>
              <a:endParaRPr lang="en-US"/>
            </a:p>
          </p:txBody>
        </p:sp>
        <p:sp>
          <p:nvSpPr>
            <p:cNvPr id="972961" name="Line 161"/>
            <p:cNvSpPr>
              <a:spLocks noChangeShapeType="1"/>
            </p:cNvSpPr>
            <p:nvPr/>
          </p:nvSpPr>
          <p:spPr bwMode="auto">
            <a:xfrm>
              <a:off x="5197" y="2554"/>
              <a:ext cx="0" cy="32"/>
            </a:xfrm>
            <a:prstGeom prst="line">
              <a:avLst/>
            </a:prstGeom>
            <a:noFill/>
            <a:ln w="25400">
              <a:solidFill>
                <a:schemeClr val="tx1"/>
              </a:solidFill>
              <a:round/>
              <a:headEnd/>
              <a:tailEnd/>
            </a:ln>
            <a:effectLst/>
          </p:spPr>
          <p:txBody>
            <a:bodyPr wrap="none" anchor="ctr"/>
            <a:lstStyle/>
            <a:p>
              <a:endParaRPr lang="en-US"/>
            </a:p>
          </p:txBody>
        </p:sp>
        <p:sp>
          <p:nvSpPr>
            <p:cNvPr id="972962" name="Line 162"/>
            <p:cNvSpPr>
              <a:spLocks noChangeShapeType="1"/>
            </p:cNvSpPr>
            <p:nvPr/>
          </p:nvSpPr>
          <p:spPr bwMode="auto">
            <a:xfrm>
              <a:off x="5101" y="2554"/>
              <a:ext cx="0" cy="32"/>
            </a:xfrm>
            <a:prstGeom prst="line">
              <a:avLst/>
            </a:prstGeom>
            <a:noFill/>
            <a:ln w="25400">
              <a:solidFill>
                <a:schemeClr val="tx1"/>
              </a:solidFill>
              <a:round/>
              <a:headEnd/>
              <a:tailEnd/>
            </a:ln>
            <a:effectLst/>
          </p:spPr>
          <p:txBody>
            <a:bodyPr wrap="none" anchor="ctr"/>
            <a:lstStyle/>
            <a:p>
              <a:endParaRPr lang="en-US"/>
            </a:p>
          </p:txBody>
        </p:sp>
        <p:sp>
          <p:nvSpPr>
            <p:cNvPr id="972964" name="Line 164"/>
            <p:cNvSpPr>
              <a:spLocks noChangeShapeType="1"/>
            </p:cNvSpPr>
            <p:nvPr/>
          </p:nvSpPr>
          <p:spPr bwMode="auto">
            <a:xfrm>
              <a:off x="4992" y="2554"/>
              <a:ext cx="0" cy="32"/>
            </a:xfrm>
            <a:prstGeom prst="line">
              <a:avLst/>
            </a:prstGeom>
            <a:noFill/>
            <a:ln w="25400">
              <a:solidFill>
                <a:schemeClr val="tx1"/>
              </a:solidFill>
              <a:round/>
              <a:headEnd/>
              <a:tailEnd/>
            </a:ln>
            <a:effectLst/>
          </p:spPr>
          <p:txBody>
            <a:bodyPr wrap="none" anchor="ctr"/>
            <a:lstStyle/>
            <a:p>
              <a:endParaRPr lang="en-US"/>
            </a:p>
          </p:txBody>
        </p:sp>
        <p:sp>
          <p:nvSpPr>
            <p:cNvPr id="972965" name="Line 165"/>
            <p:cNvSpPr>
              <a:spLocks noChangeShapeType="1"/>
            </p:cNvSpPr>
            <p:nvPr/>
          </p:nvSpPr>
          <p:spPr bwMode="auto">
            <a:xfrm>
              <a:off x="4896" y="2554"/>
              <a:ext cx="0" cy="32"/>
            </a:xfrm>
            <a:prstGeom prst="line">
              <a:avLst/>
            </a:prstGeom>
            <a:noFill/>
            <a:ln w="25400">
              <a:solidFill>
                <a:schemeClr val="tx1"/>
              </a:solidFill>
              <a:round/>
              <a:headEnd/>
              <a:tailEnd/>
            </a:ln>
            <a:effectLst/>
          </p:spPr>
          <p:txBody>
            <a:bodyPr wrap="none" anchor="ctr"/>
            <a:lstStyle/>
            <a:p>
              <a:endParaRPr lang="en-US"/>
            </a:p>
          </p:txBody>
        </p:sp>
        <p:sp>
          <p:nvSpPr>
            <p:cNvPr id="972966" name="Line 166"/>
            <p:cNvSpPr>
              <a:spLocks noChangeShapeType="1"/>
            </p:cNvSpPr>
            <p:nvPr/>
          </p:nvSpPr>
          <p:spPr bwMode="auto">
            <a:xfrm>
              <a:off x="4800" y="2554"/>
              <a:ext cx="0" cy="32"/>
            </a:xfrm>
            <a:prstGeom prst="line">
              <a:avLst/>
            </a:prstGeom>
            <a:noFill/>
            <a:ln w="25400">
              <a:solidFill>
                <a:schemeClr val="tx1"/>
              </a:solidFill>
              <a:round/>
              <a:headEnd/>
              <a:tailEnd/>
            </a:ln>
            <a:effectLst/>
          </p:spPr>
          <p:txBody>
            <a:bodyPr wrap="none" anchor="ctr"/>
            <a:lstStyle/>
            <a:p>
              <a:endParaRPr lang="en-US"/>
            </a:p>
          </p:txBody>
        </p:sp>
        <p:sp>
          <p:nvSpPr>
            <p:cNvPr id="972967" name="Line 167"/>
            <p:cNvSpPr>
              <a:spLocks noChangeShapeType="1"/>
            </p:cNvSpPr>
            <p:nvPr/>
          </p:nvSpPr>
          <p:spPr bwMode="auto">
            <a:xfrm>
              <a:off x="4704" y="2554"/>
              <a:ext cx="0" cy="32"/>
            </a:xfrm>
            <a:prstGeom prst="line">
              <a:avLst/>
            </a:prstGeom>
            <a:noFill/>
            <a:ln w="25400">
              <a:solidFill>
                <a:schemeClr val="tx1"/>
              </a:solidFill>
              <a:round/>
              <a:headEnd/>
              <a:tailEnd/>
            </a:ln>
            <a:effectLst/>
          </p:spPr>
          <p:txBody>
            <a:bodyPr wrap="none" anchor="ctr"/>
            <a:lstStyle/>
            <a:p>
              <a:endParaRPr lang="en-US"/>
            </a:p>
          </p:txBody>
        </p:sp>
        <p:sp>
          <p:nvSpPr>
            <p:cNvPr id="972969" name="Line 169"/>
            <p:cNvSpPr>
              <a:spLocks noChangeShapeType="1"/>
            </p:cNvSpPr>
            <p:nvPr/>
          </p:nvSpPr>
          <p:spPr bwMode="auto">
            <a:xfrm>
              <a:off x="4525" y="2554"/>
              <a:ext cx="0" cy="32"/>
            </a:xfrm>
            <a:prstGeom prst="line">
              <a:avLst/>
            </a:prstGeom>
            <a:noFill/>
            <a:ln w="25400">
              <a:solidFill>
                <a:schemeClr val="tx1"/>
              </a:solidFill>
              <a:round/>
              <a:headEnd/>
              <a:tailEnd/>
            </a:ln>
            <a:effectLst/>
          </p:spPr>
          <p:txBody>
            <a:bodyPr wrap="none" anchor="ctr"/>
            <a:lstStyle/>
            <a:p>
              <a:endParaRPr lang="en-US"/>
            </a:p>
          </p:txBody>
        </p:sp>
        <p:sp>
          <p:nvSpPr>
            <p:cNvPr id="972970" name="Line 170"/>
            <p:cNvSpPr>
              <a:spLocks noChangeShapeType="1"/>
            </p:cNvSpPr>
            <p:nvPr/>
          </p:nvSpPr>
          <p:spPr bwMode="auto">
            <a:xfrm>
              <a:off x="4429" y="2554"/>
              <a:ext cx="0" cy="32"/>
            </a:xfrm>
            <a:prstGeom prst="line">
              <a:avLst/>
            </a:prstGeom>
            <a:noFill/>
            <a:ln w="25400">
              <a:solidFill>
                <a:schemeClr val="tx1"/>
              </a:solidFill>
              <a:round/>
              <a:headEnd/>
              <a:tailEnd/>
            </a:ln>
            <a:effectLst/>
          </p:spPr>
          <p:txBody>
            <a:bodyPr wrap="none" anchor="ctr"/>
            <a:lstStyle/>
            <a:p>
              <a:endParaRPr lang="en-US"/>
            </a:p>
          </p:txBody>
        </p:sp>
        <p:sp>
          <p:nvSpPr>
            <p:cNvPr id="972971" name="Line 171"/>
            <p:cNvSpPr>
              <a:spLocks noChangeShapeType="1"/>
            </p:cNvSpPr>
            <p:nvPr/>
          </p:nvSpPr>
          <p:spPr bwMode="auto">
            <a:xfrm>
              <a:off x="4333" y="2554"/>
              <a:ext cx="0" cy="32"/>
            </a:xfrm>
            <a:prstGeom prst="line">
              <a:avLst/>
            </a:prstGeom>
            <a:noFill/>
            <a:ln w="25400">
              <a:solidFill>
                <a:schemeClr val="tx1"/>
              </a:solidFill>
              <a:round/>
              <a:headEnd/>
              <a:tailEnd/>
            </a:ln>
            <a:effectLst/>
          </p:spPr>
          <p:txBody>
            <a:bodyPr wrap="none" anchor="ctr"/>
            <a:lstStyle/>
            <a:p>
              <a:endParaRPr lang="en-US"/>
            </a:p>
          </p:txBody>
        </p:sp>
        <p:sp>
          <p:nvSpPr>
            <p:cNvPr id="972972" name="Line 172"/>
            <p:cNvSpPr>
              <a:spLocks noChangeShapeType="1"/>
            </p:cNvSpPr>
            <p:nvPr/>
          </p:nvSpPr>
          <p:spPr bwMode="auto">
            <a:xfrm>
              <a:off x="4237" y="2554"/>
              <a:ext cx="0" cy="32"/>
            </a:xfrm>
            <a:prstGeom prst="line">
              <a:avLst/>
            </a:prstGeom>
            <a:noFill/>
            <a:ln w="25400">
              <a:solidFill>
                <a:schemeClr val="tx1"/>
              </a:solidFill>
              <a:round/>
              <a:headEnd/>
              <a:tailEnd/>
            </a:ln>
            <a:effectLst/>
          </p:spPr>
          <p:txBody>
            <a:bodyPr wrap="none" anchor="ctr"/>
            <a:lstStyle/>
            <a:p>
              <a:endParaRPr lang="en-US"/>
            </a:p>
          </p:txBody>
        </p:sp>
        <p:sp>
          <p:nvSpPr>
            <p:cNvPr id="972973" name="Line 173"/>
            <p:cNvSpPr>
              <a:spLocks noChangeShapeType="1"/>
            </p:cNvSpPr>
            <p:nvPr/>
          </p:nvSpPr>
          <p:spPr bwMode="auto">
            <a:xfrm>
              <a:off x="4608" y="2544"/>
              <a:ext cx="0" cy="32"/>
            </a:xfrm>
            <a:prstGeom prst="line">
              <a:avLst/>
            </a:prstGeom>
            <a:noFill/>
            <a:ln w="25400">
              <a:solidFill>
                <a:schemeClr val="tx1"/>
              </a:solidFill>
              <a:round/>
              <a:headEnd/>
              <a:tailEnd/>
            </a:ln>
            <a:effectLst/>
          </p:spPr>
          <p:txBody>
            <a:bodyPr wrap="none" anchor="ctr"/>
            <a:lstStyle/>
            <a:p>
              <a:endParaRPr lang="en-US"/>
            </a:p>
          </p:txBody>
        </p:sp>
        <p:sp>
          <p:nvSpPr>
            <p:cNvPr id="972974" name="Line 174"/>
            <p:cNvSpPr>
              <a:spLocks noChangeShapeType="1"/>
            </p:cNvSpPr>
            <p:nvPr/>
          </p:nvSpPr>
          <p:spPr bwMode="auto">
            <a:xfrm>
              <a:off x="4128" y="2554"/>
              <a:ext cx="0" cy="32"/>
            </a:xfrm>
            <a:prstGeom prst="line">
              <a:avLst/>
            </a:prstGeom>
            <a:noFill/>
            <a:ln w="25400">
              <a:solidFill>
                <a:schemeClr val="tx1"/>
              </a:solidFill>
              <a:round/>
              <a:headEnd/>
              <a:tailEnd/>
            </a:ln>
            <a:effectLst/>
          </p:spPr>
          <p:txBody>
            <a:bodyPr wrap="none" anchor="ctr"/>
            <a:lstStyle/>
            <a:p>
              <a:endParaRPr lang="en-US"/>
            </a:p>
          </p:txBody>
        </p:sp>
        <p:sp>
          <p:nvSpPr>
            <p:cNvPr id="972975" name="Line 175"/>
            <p:cNvSpPr>
              <a:spLocks noChangeShapeType="1"/>
            </p:cNvSpPr>
            <p:nvPr/>
          </p:nvSpPr>
          <p:spPr bwMode="auto">
            <a:xfrm>
              <a:off x="4032" y="2554"/>
              <a:ext cx="0" cy="32"/>
            </a:xfrm>
            <a:prstGeom prst="line">
              <a:avLst/>
            </a:prstGeom>
            <a:noFill/>
            <a:ln w="25400">
              <a:solidFill>
                <a:schemeClr val="tx1"/>
              </a:solidFill>
              <a:round/>
              <a:headEnd/>
              <a:tailEnd/>
            </a:ln>
            <a:effectLst/>
          </p:spPr>
          <p:txBody>
            <a:bodyPr wrap="none" anchor="ctr"/>
            <a:lstStyle/>
            <a:p>
              <a:endParaRPr lang="en-US"/>
            </a:p>
          </p:txBody>
        </p:sp>
        <p:sp>
          <p:nvSpPr>
            <p:cNvPr id="972976" name="Line 176"/>
            <p:cNvSpPr>
              <a:spLocks noChangeShapeType="1"/>
            </p:cNvSpPr>
            <p:nvPr/>
          </p:nvSpPr>
          <p:spPr bwMode="auto">
            <a:xfrm>
              <a:off x="3936" y="2554"/>
              <a:ext cx="0" cy="32"/>
            </a:xfrm>
            <a:prstGeom prst="line">
              <a:avLst/>
            </a:prstGeom>
            <a:noFill/>
            <a:ln w="25400">
              <a:solidFill>
                <a:schemeClr val="tx1"/>
              </a:solidFill>
              <a:round/>
              <a:headEnd/>
              <a:tailEnd/>
            </a:ln>
            <a:effectLst/>
          </p:spPr>
          <p:txBody>
            <a:bodyPr wrap="none" anchor="ctr"/>
            <a:lstStyle/>
            <a:p>
              <a:endParaRPr lang="en-US"/>
            </a:p>
          </p:txBody>
        </p:sp>
        <p:sp>
          <p:nvSpPr>
            <p:cNvPr id="972977" name="Line 177"/>
            <p:cNvSpPr>
              <a:spLocks noChangeShapeType="1"/>
            </p:cNvSpPr>
            <p:nvPr/>
          </p:nvSpPr>
          <p:spPr bwMode="auto">
            <a:xfrm>
              <a:off x="3840" y="2554"/>
              <a:ext cx="0" cy="32"/>
            </a:xfrm>
            <a:prstGeom prst="line">
              <a:avLst/>
            </a:prstGeom>
            <a:noFill/>
            <a:ln w="25400">
              <a:solidFill>
                <a:schemeClr val="tx1"/>
              </a:solidFill>
              <a:round/>
              <a:headEnd/>
              <a:tailEnd/>
            </a:ln>
            <a:effectLst/>
          </p:spPr>
          <p:txBody>
            <a:bodyPr wrap="none" anchor="ctr"/>
            <a:lstStyle/>
            <a:p>
              <a:endParaRPr lang="en-US"/>
            </a:p>
          </p:txBody>
        </p:sp>
        <p:sp>
          <p:nvSpPr>
            <p:cNvPr id="972978" name="Line 178"/>
            <p:cNvSpPr>
              <a:spLocks noChangeShapeType="1"/>
            </p:cNvSpPr>
            <p:nvPr/>
          </p:nvSpPr>
          <p:spPr bwMode="auto">
            <a:xfrm>
              <a:off x="3661" y="2560"/>
              <a:ext cx="0" cy="32"/>
            </a:xfrm>
            <a:prstGeom prst="line">
              <a:avLst/>
            </a:prstGeom>
            <a:noFill/>
            <a:ln w="25400">
              <a:solidFill>
                <a:schemeClr val="tx1"/>
              </a:solidFill>
              <a:round/>
              <a:headEnd/>
              <a:tailEnd/>
            </a:ln>
            <a:effectLst/>
          </p:spPr>
          <p:txBody>
            <a:bodyPr wrap="none" anchor="ctr"/>
            <a:lstStyle/>
            <a:p>
              <a:endParaRPr lang="en-US"/>
            </a:p>
          </p:txBody>
        </p:sp>
        <p:sp>
          <p:nvSpPr>
            <p:cNvPr id="972979" name="Line 179"/>
            <p:cNvSpPr>
              <a:spLocks noChangeShapeType="1"/>
            </p:cNvSpPr>
            <p:nvPr/>
          </p:nvSpPr>
          <p:spPr bwMode="auto">
            <a:xfrm>
              <a:off x="3565" y="2560"/>
              <a:ext cx="0" cy="32"/>
            </a:xfrm>
            <a:prstGeom prst="line">
              <a:avLst/>
            </a:prstGeom>
            <a:noFill/>
            <a:ln w="25400">
              <a:solidFill>
                <a:schemeClr val="tx1"/>
              </a:solidFill>
              <a:round/>
              <a:headEnd/>
              <a:tailEnd/>
            </a:ln>
            <a:effectLst/>
          </p:spPr>
          <p:txBody>
            <a:bodyPr wrap="none" anchor="ctr"/>
            <a:lstStyle/>
            <a:p>
              <a:endParaRPr lang="en-US"/>
            </a:p>
          </p:txBody>
        </p:sp>
        <p:sp>
          <p:nvSpPr>
            <p:cNvPr id="972980" name="Line 180"/>
            <p:cNvSpPr>
              <a:spLocks noChangeShapeType="1"/>
            </p:cNvSpPr>
            <p:nvPr/>
          </p:nvSpPr>
          <p:spPr bwMode="auto">
            <a:xfrm>
              <a:off x="3469" y="2560"/>
              <a:ext cx="0" cy="32"/>
            </a:xfrm>
            <a:prstGeom prst="line">
              <a:avLst/>
            </a:prstGeom>
            <a:noFill/>
            <a:ln w="25400">
              <a:solidFill>
                <a:schemeClr val="tx1"/>
              </a:solidFill>
              <a:round/>
              <a:headEnd/>
              <a:tailEnd/>
            </a:ln>
            <a:effectLst/>
          </p:spPr>
          <p:txBody>
            <a:bodyPr wrap="none" anchor="ctr"/>
            <a:lstStyle/>
            <a:p>
              <a:endParaRPr lang="en-US"/>
            </a:p>
          </p:txBody>
        </p:sp>
        <p:sp>
          <p:nvSpPr>
            <p:cNvPr id="972981" name="Line 181"/>
            <p:cNvSpPr>
              <a:spLocks noChangeShapeType="1"/>
            </p:cNvSpPr>
            <p:nvPr/>
          </p:nvSpPr>
          <p:spPr bwMode="auto">
            <a:xfrm>
              <a:off x="3373" y="2560"/>
              <a:ext cx="0" cy="32"/>
            </a:xfrm>
            <a:prstGeom prst="line">
              <a:avLst/>
            </a:prstGeom>
            <a:noFill/>
            <a:ln w="25400">
              <a:solidFill>
                <a:schemeClr val="tx1"/>
              </a:solidFill>
              <a:round/>
              <a:headEnd/>
              <a:tailEnd/>
            </a:ln>
            <a:effectLst/>
          </p:spPr>
          <p:txBody>
            <a:bodyPr wrap="none" anchor="ctr"/>
            <a:lstStyle/>
            <a:p>
              <a:endParaRPr lang="en-US"/>
            </a:p>
          </p:txBody>
        </p:sp>
        <p:sp>
          <p:nvSpPr>
            <p:cNvPr id="972982" name="Line 182"/>
            <p:cNvSpPr>
              <a:spLocks noChangeShapeType="1"/>
            </p:cNvSpPr>
            <p:nvPr/>
          </p:nvSpPr>
          <p:spPr bwMode="auto">
            <a:xfrm>
              <a:off x="3744" y="2550"/>
              <a:ext cx="0" cy="32"/>
            </a:xfrm>
            <a:prstGeom prst="line">
              <a:avLst/>
            </a:prstGeom>
            <a:noFill/>
            <a:ln w="25400">
              <a:solidFill>
                <a:schemeClr val="tx1"/>
              </a:solidFill>
              <a:round/>
              <a:headEnd/>
              <a:tailEnd/>
            </a:ln>
            <a:effectLst/>
          </p:spPr>
          <p:txBody>
            <a:bodyPr wrap="none" anchor="ctr"/>
            <a:lstStyle/>
            <a:p>
              <a:endParaRPr lang="en-US"/>
            </a:p>
          </p:txBody>
        </p:sp>
        <p:sp>
          <p:nvSpPr>
            <p:cNvPr id="972983" name="Line 183"/>
            <p:cNvSpPr>
              <a:spLocks noChangeShapeType="1"/>
            </p:cNvSpPr>
            <p:nvPr/>
          </p:nvSpPr>
          <p:spPr bwMode="auto">
            <a:xfrm>
              <a:off x="3264" y="2560"/>
              <a:ext cx="0" cy="32"/>
            </a:xfrm>
            <a:prstGeom prst="line">
              <a:avLst/>
            </a:prstGeom>
            <a:noFill/>
            <a:ln w="25400">
              <a:solidFill>
                <a:schemeClr val="tx1"/>
              </a:solidFill>
              <a:round/>
              <a:headEnd/>
              <a:tailEnd/>
            </a:ln>
            <a:effectLst/>
          </p:spPr>
          <p:txBody>
            <a:bodyPr wrap="none" anchor="ctr"/>
            <a:lstStyle/>
            <a:p>
              <a:endParaRPr lang="en-US"/>
            </a:p>
          </p:txBody>
        </p:sp>
        <p:sp>
          <p:nvSpPr>
            <p:cNvPr id="972984" name="Line 184"/>
            <p:cNvSpPr>
              <a:spLocks noChangeShapeType="1"/>
            </p:cNvSpPr>
            <p:nvPr/>
          </p:nvSpPr>
          <p:spPr bwMode="auto">
            <a:xfrm>
              <a:off x="3168" y="2560"/>
              <a:ext cx="0" cy="32"/>
            </a:xfrm>
            <a:prstGeom prst="line">
              <a:avLst/>
            </a:prstGeom>
            <a:noFill/>
            <a:ln w="25400">
              <a:solidFill>
                <a:schemeClr val="tx1"/>
              </a:solidFill>
              <a:round/>
              <a:headEnd/>
              <a:tailEnd/>
            </a:ln>
            <a:effectLst/>
          </p:spPr>
          <p:txBody>
            <a:bodyPr wrap="none" anchor="ctr"/>
            <a:lstStyle/>
            <a:p>
              <a:endParaRPr lang="en-US"/>
            </a:p>
          </p:txBody>
        </p:sp>
        <p:sp>
          <p:nvSpPr>
            <p:cNvPr id="972985" name="Line 185"/>
            <p:cNvSpPr>
              <a:spLocks noChangeShapeType="1"/>
            </p:cNvSpPr>
            <p:nvPr/>
          </p:nvSpPr>
          <p:spPr bwMode="auto">
            <a:xfrm>
              <a:off x="3072" y="2560"/>
              <a:ext cx="0" cy="32"/>
            </a:xfrm>
            <a:prstGeom prst="line">
              <a:avLst/>
            </a:prstGeom>
            <a:noFill/>
            <a:ln w="25400">
              <a:solidFill>
                <a:schemeClr val="tx1"/>
              </a:solidFill>
              <a:round/>
              <a:headEnd/>
              <a:tailEnd/>
            </a:ln>
            <a:effectLst/>
          </p:spPr>
          <p:txBody>
            <a:bodyPr wrap="none" anchor="ctr"/>
            <a:lstStyle/>
            <a:p>
              <a:endParaRPr lang="en-US"/>
            </a:p>
          </p:txBody>
        </p:sp>
        <p:sp>
          <p:nvSpPr>
            <p:cNvPr id="972987" name="Line 187"/>
            <p:cNvSpPr>
              <a:spLocks noChangeShapeType="1"/>
            </p:cNvSpPr>
            <p:nvPr/>
          </p:nvSpPr>
          <p:spPr bwMode="auto">
            <a:xfrm>
              <a:off x="5472" y="2544"/>
              <a:ext cx="0" cy="32"/>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9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9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533400" y="304800"/>
            <a:ext cx="8077200" cy="422275"/>
          </a:xfrm>
        </p:spPr>
        <p:txBody>
          <a:bodyPr/>
          <a:lstStyle/>
          <a:p>
            <a:r>
              <a:rPr lang="en-US"/>
              <a:t>Single Cycle Datapath with Control Unit</a:t>
            </a:r>
          </a:p>
        </p:txBody>
      </p:sp>
      <p:grpSp>
        <p:nvGrpSpPr>
          <p:cNvPr id="2" name="Group 3"/>
          <p:cNvGrpSpPr>
            <a:grpSpLocks/>
          </p:cNvGrpSpPr>
          <p:nvPr/>
        </p:nvGrpSpPr>
        <p:grpSpPr bwMode="auto">
          <a:xfrm>
            <a:off x="1752600" y="914400"/>
            <a:ext cx="381000" cy="990600"/>
            <a:chOff x="1392" y="2880"/>
            <a:chExt cx="288" cy="480"/>
          </a:xfrm>
        </p:grpSpPr>
        <p:sp>
          <p:nvSpPr>
            <p:cNvPr id="986116"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117"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118"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119"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120"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121"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122"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123"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24"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86125"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26"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86127"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86128"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86129"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86130"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86131"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132"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86133"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86134"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35"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86136"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37"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86138"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39"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86140"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41"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42"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86143"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86144"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86145"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86146"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47"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86148"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86149"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86150"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86151"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86152"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86153"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6154"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86155" name="Rectangle 43"/>
          <p:cNvSpPr>
            <a:spLocks noChangeArrowheads="1"/>
          </p:cNvSpPr>
          <p:nvPr/>
        </p:nvSpPr>
        <p:spPr bwMode="auto">
          <a:xfrm>
            <a:off x="5791200" y="32766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86156"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86157"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86158"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86159"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86160"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86161"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86162"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86163"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64"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65"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86166"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86167"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86168"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86169"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70"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86171"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86172"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86173"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86174"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86175"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86176"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86177"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86178"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86179"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86180"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86181"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86182"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86183"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86184"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86185"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86186"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86187"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86188"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86189"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0"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86191"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2"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93"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86194"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86195"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86196"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86197"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86198"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86199"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00"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86202"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203"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204"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205"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206"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207"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208"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209"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210"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1"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2"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86213"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14"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86215"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86216"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86217"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86218"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86219"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20"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21"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86222"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86223"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86224"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86225"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86226"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86227"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86228"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86229"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86230"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1"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2"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3"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4"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5"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6"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7"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8"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86239"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86240"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86241"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86242"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86243"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86244"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86245"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86246"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86247"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86248"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86249"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86250" name="Line 138"/>
          <p:cNvSpPr>
            <a:spLocks noChangeShapeType="1"/>
          </p:cNvSpPr>
          <p:nvPr/>
        </p:nvSpPr>
        <p:spPr bwMode="auto">
          <a:xfrm>
            <a:off x="2667000" y="2514600"/>
            <a:ext cx="0" cy="3048000"/>
          </a:xfrm>
          <a:prstGeom prst="line">
            <a:avLst/>
          </a:prstGeom>
          <a:noFill/>
          <a:ln w="28575">
            <a:solidFill>
              <a:schemeClr val="tx1"/>
            </a:solidFill>
            <a:round/>
            <a:headEnd/>
            <a:tailEnd/>
          </a:ln>
          <a:effectLst/>
        </p:spPr>
        <p:txBody>
          <a:bodyPr/>
          <a:lstStyle/>
          <a:p>
            <a:endParaRPr lang="en-US"/>
          </a:p>
        </p:txBody>
      </p:sp>
      <p:sp>
        <p:nvSpPr>
          <p:cNvPr id="986251"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6252"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86253"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86254"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86255"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86256"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86257"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86258"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86259"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86260"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86261"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86262"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86263"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86264"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86265"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86266"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86267"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86268"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86269"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86270"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86271"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86272"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86273"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86274"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86275"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86276"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86277"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304800"/>
            <a:ext cx="8077200" cy="422275"/>
          </a:xfrm>
        </p:spPr>
        <p:txBody>
          <a:bodyPr/>
          <a:lstStyle/>
          <a:p>
            <a:r>
              <a:rPr lang="en-US"/>
              <a:t>R-type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992260"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992261"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992262"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992263"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992264"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992265"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992266"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992267"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68"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992269"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0"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992271"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99227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227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227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227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27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2277"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992278"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2280"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81"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992282"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3" name="Line 27"/>
          <p:cNvSpPr>
            <a:spLocks noChangeShapeType="1"/>
          </p:cNvSpPr>
          <p:nvPr/>
        </p:nvSpPr>
        <p:spPr bwMode="auto">
          <a:xfrm>
            <a:off x="2652713" y="4648200"/>
            <a:ext cx="471487" cy="0"/>
          </a:xfrm>
          <a:prstGeom prst="line">
            <a:avLst/>
          </a:prstGeom>
          <a:noFill/>
          <a:ln w="19050">
            <a:solidFill>
              <a:schemeClr val="accent2"/>
            </a:solidFill>
            <a:round/>
            <a:headEnd/>
            <a:tailEnd type="triangle" w="med" len="med"/>
          </a:ln>
          <a:effectLst/>
        </p:spPr>
        <p:txBody>
          <a:bodyPr/>
          <a:lstStyle/>
          <a:p>
            <a:endParaRPr lang="en-US"/>
          </a:p>
        </p:txBody>
      </p:sp>
      <p:sp>
        <p:nvSpPr>
          <p:cNvPr id="992284" name="Line 28"/>
          <p:cNvSpPr>
            <a:spLocks noChangeShapeType="1"/>
          </p:cNvSpPr>
          <p:nvPr/>
        </p:nvSpPr>
        <p:spPr bwMode="auto">
          <a:xfrm>
            <a:off x="8382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285"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6"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992287"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992288" name="Line 32"/>
          <p:cNvSpPr>
            <a:spLocks noChangeShapeType="1"/>
          </p:cNvSpPr>
          <p:nvPr/>
        </p:nvSpPr>
        <p:spPr bwMode="auto">
          <a:xfrm>
            <a:off x="6477000" y="5715000"/>
            <a:ext cx="1930400" cy="0"/>
          </a:xfrm>
          <a:prstGeom prst="line">
            <a:avLst/>
          </a:prstGeom>
          <a:noFill/>
          <a:ln w="28575">
            <a:solidFill>
              <a:schemeClr val="accent2"/>
            </a:solidFill>
            <a:round/>
            <a:headEnd/>
            <a:tailEnd/>
          </a:ln>
          <a:effectLst/>
        </p:spPr>
        <p:txBody>
          <a:bodyPr/>
          <a:lstStyle/>
          <a:p>
            <a:endParaRPr lang="en-US"/>
          </a:p>
        </p:txBody>
      </p:sp>
      <p:sp>
        <p:nvSpPr>
          <p:cNvPr id="992289"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99229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29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a:spAutoFit/>
          </a:bodyPr>
          <a:lstStyle/>
          <a:p>
            <a:r>
              <a:rPr lang="en-US" sz="1200">
                <a:solidFill>
                  <a:schemeClr val="tx1"/>
                </a:solidFill>
              </a:rPr>
              <a:t>Read Addr 1</a:t>
            </a:r>
          </a:p>
        </p:txBody>
      </p:sp>
      <p:sp>
        <p:nvSpPr>
          <p:cNvPr id="99229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229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229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229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229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229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99229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229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230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230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230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230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230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230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2306"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99230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230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230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231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231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231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231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31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231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231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231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231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2319"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99232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232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232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232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2324" name="Line 68"/>
          <p:cNvSpPr>
            <a:spLocks noChangeShapeType="1"/>
          </p:cNvSpPr>
          <p:nvPr/>
        </p:nvSpPr>
        <p:spPr bwMode="auto">
          <a:xfrm>
            <a:off x="2638425" y="5562600"/>
            <a:ext cx="1019175" cy="0"/>
          </a:xfrm>
          <a:prstGeom prst="line">
            <a:avLst/>
          </a:prstGeom>
          <a:noFill/>
          <a:ln w="28575">
            <a:solidFill>
              <a:schemeClr val="accent2"/>
            </a:solidFill>
            <a:round/>
            <a:headEnd/>
            <a:tailEnd/>
          </a:ln>
          <a:effectLst/>
        </p:spPr>
        <p:txBody>
          <a:bodyPr/>
          <a:lstStyle/>
          <a:p>
            <a:endParaRPr lang="en-US"/>
          </a:p>
        </p:txBody>
      </p:sp>
      <p:sp>
        <p:nvSpPr>
          <p:cNvPr id="99232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232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232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232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232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2330" name="Line 74"/>
          <p:cNvSpPr>
            <a:spLocks noChangeShapeType="1"/>
          </p:cNvSpPr>
          <p:nvPr/>
        </p:nvSpPr>
        <p:spPr bwMode="auto">
          <a:xfrm>
            <a:off x="8382000" y="4724400"/>
            <a:ext cx="0" cy="990600"/>
          </a:xfrm>
          <a:prstGeom prst="line">
            <a:avLst/>
          </a:prstGeom>
          <a:noFill/>
          <a:ln w="28575">
            <a:solidFill>
              <a:schemeClr val="accent2"/>
            </a:solidFill>
            <a:round/>
            <a:headEnd/>
            <a:tailEnd/>
          </a:ln>
          <a:effectLst/>
        </p:spPr>
        <p:txBody>
          <a:bodyPr/>
          <a:lstStyle/>
          <a:p>
            <a:endParaRPr lang="en-US"/>
          </a:p>
        </p:txBody>
      </p:sp>
      <p:sp>
        <p:nvSpPr>
          <p:cNvPr id="99233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2332"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99233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4"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99233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6"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337"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99233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233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234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234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234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234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4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234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234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234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234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235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235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235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235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35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6"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99235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58"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992359"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992360"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99236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236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236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6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65"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99236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236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236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236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237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237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2372" name="Line 116"/>
          <p:cNvSpPr>
            <a:spLocks noChangeShapeType="1"/>
          </p:cNvSpPr>
          <p:nvPr/>
        </p:nvSpPr>
        <p:spPr bwMode="auto">
          <a:xfrm>
            <a:off x="3657600" y="6172200"/>
            <a:ext cx="1905000" cy="0"/>
          </a:xfrm>
          <a:prstGeom prst="line">
            <a:avLst/>
          </a:prstGeom>
          <a:noFill/>
          <a:ln w="19050">
            <a:solidFill>
              <a:schemeClr val="accent2"/>
            </a:solidFill>
            <a:round/>
            <a:headEnd/>
            <a:tailEnd/>
          </a:ln>
          <a:effectLst/>
        </p:spPr>
        <p:txBody>
          <a:bodyPr/>
          <a:lstStyle/>
          <a:p>
            <a:endParaRPr lang="en-US"/>
          </a:p>
        </p:txBody>
      </p:sp>
      <p:sp>
        <p:nvSpPr>
          <p:cNvPr id="992373" name="Line 117"/>
          <p:cNvSpPr>
            <a:spLocks noChangeShapeType="1"/>
          </p:cNvSpPr>
          <p:nvPr/>
        </p:nvSpPr>
        <p:spPr bwMode="auto">
          <a:xfrm>
            <a:off x="5548313" y="5486400"/>
            <a:ext cx="228600" cy="0"/>
          </a:xfrm>
          <a:prstGeom prst="line">
            <a:avLst/>
          </a:prstGeom>
          <a:noFill/>
          <a:ln w="19050">
            <a:solidFill>
              <a:schemeClr val="accent2"/>
            </a:solidFill>
            <a:round/>
            <a:headEnd/>
            <a:tailEnd type="triangle" w="med" len="med"/>
          </a:ln>
          <a:effectLst/>
        </p:spPr>
        <p:txBody>
          <a:bodyPr/>
          <a:lstStyle/>
          <a:p>
            <a:endParaRPr lang="en-US"/>
          </a:p>
        </p:txBody>
      </p:sp>
      <p:sp>
        <p:nvSpPr>
          <p:cNvPr id="99237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8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238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238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238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2386" name="Rectangle 130"/>
          <p:cNvSpPr>
            <a:spLocks noChangeArrowheads="1"/>
          </p:cNvSpPr>
          <p:nvPr/>
        </p:nvSpPr>
        <p:spPr bwMode="auto">
          <a:xfrm>
            <a:off x="2667000" y="3505200"/>
            <a:ext cx="776288"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2387" name="Rectangle 131"/>
          <p:cNvSpPr>
            <a:spLocks noChangeArrowheads="1"/>
          </p:cNvSpPr>
          <p:nvPr/>
        </p:nvSpPr>
        <p:spPr bwMode="auto">
          <a:xfrm>
            <a:off x="2652713" y="3886200"/>
            <a:ext cx="852487"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238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2389"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992390"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99239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239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239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2394"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992395"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99239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239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239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239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240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240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240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240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240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240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240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240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240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240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241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241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241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2413" name="Line 157"/>
          <p:cNvSpPr>
            <a:spLocks noChangeShapeType="1"/>
          </p:cNvSpPr>
          <p:nvPr/>
        </p:nvSpPr>
        <p:spPr bwMode="auto">
          <a:xfrm>
            <a:off x="3657600" y="5562600"/>
            <a:ext cx="0" cy="609600"/>
          </a:xfrm>
          <a:prstGeom prst="line">
            <a:avLst/>
          </a:prstGeom>
          <a:noFill/>
          <a:ln w="12700">
            <a:solidFill>
              <a:schemeClr val="accent2"/>
            </a:solidFill>
            <a:round/>
            <a:headEnd/>
            <a:tailEnd/>
          </a:ln>
          <a:effectLst/>
        </p:spPr>
        <p:txBody>
          <a:bodyPr/>
          <a:lstStyle/>
          <a:p>
            <a:endParaRPr lang="en-US"/>
          </a:p>
        </p:txBody>
      </p:sp>
      <p:sp>
        <p:nvSpPr>
          <p:cNvPr id="992414" name="Line 158"/>
          <p:cNvSpPr>
            <a:spLocks noChangeShapeType="1"/>
          </p:cNvSpPr>
          <p:nvPr/>
        </p:nvSpPr>
        <p:spPr bwMode="auto">
          <a:xfrm>
            <a:off x="5562600" y="5486400"/>
            <a:ext cx="0" cy="685800"/>
          </a:xfrm>
          <a:prstGeom prst="line">
            <a:avLst/>
          </a:prstGeom>
          <a:noFill/>
          <a:ln w="12700">
            <a:solidFill>
              <a:schemeClr val="accent2"/>
            </a:solidFill>
            <a:round/>
            <a:headEnd/>
            <a:tailEnd/>
          </a:ln>
          <a:effectLst/>
        </p:spPr>
        <p:txBody>
          <a:bodyPr/>
          <a:lstStyle/>
          <a:p>
            <a:endParaRPr lang="en-US"/>
          </a:p>
        </p:txBody>
      </p:sp>
      <p:sp>
        <p:nvSpPr>
          <p:cNvPr id="99241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241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2417"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992418"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99241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2420" name="Line 164"/>
          <p:cNvSpPr>
            <a:spLocks noChangeShapeType="1"/>
          </p:cNvSpPr>
          <p:nvPr/>
        </p:nvSpPr>
        <p:spPr bwMode="auto">
          <a:xfrm>
            <a:off x="6477000" y="4343400"/>
            <a:ext cx="0" cy="1371600"/>
          </a:xfrm>
          <a:prstGeom prst="line">
            <a:avLst/>
          </a:prstGeom>
          <a:noFill/>
          <a:ln w="28575">
            <a:solidFill>
              <a:schemeClr val="accent2"/>
            </a:solidFill>
            <a:round/>
            <a:headEnd/>
            <a:tailEnd/>
          </a:ln>
          <a:effectLst/>
        </p:spPr>
        <p:txBody>
          <a:bodyPr/>
          <a:lstStyle/>
          <a:p>
            <a:endParaRPr lang="en-US"/>
          </a:p>
        </p:txBody>
      </p:sp>
      <p:sp>
        <p:nvSpPr>
          <p:cNvPr id="99242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2422"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992423" name="Oval 167"/>
          <p:cNvSpPr>
            <a:spLocks noChangeArrowheads="1"/>
          </p:cNvSpPr>
          <p:nvPr/>
        </p:nvSpPr>
        <p:spPr bwMode="auto">
          <a:xfrm>
            <a:off x="8534400" y="4495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4" name="Oval 168"/>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5" name="Oval 169"/>
          <p:cNvSpPr>
            <a:spLocks noChangeArrowheads="1"/>
          </p:cNvSpPr>
          <p:nvPr/>
        </p:nvSpPr>
        <p:spPr bwMode="auto">
          <a:xfrm>
            <a:off x="3048000" y="44196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6" name="Oval 170"/>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7" name="Oval 171"/>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8" name="Line 172"/>
          <p:cNvSpPr>
            <a:spLocks noChangeShapeType="1"/>
          </p:cNvSpPr>
          <p:nvPr/>
        </p:nvSpPr>
        <p:spPr bwMode="auto">
          <a:xfrm>
            <a:off x="3657600" y="5562600"/>
            <a:ext cx="533400" cy="0"/>
          </a:xfrm>
          <a:prstGeom prst="line">
            <a:avLst/>
          </a:prstGeom>
          <a:noFill/>
          <a:ln w="28575">
            <a:solidFill>
              <a:schemeClr val="tx1"/>
            </a:solidFill>
            <a:round/>
            <a:headEnd/>
            <a:tailEnd/>
          </a:ln>
          <a:effectLst/>
        </p:spPr>
        <p:txBody>
          <a:bodyPr/>
          <a:lstStyle/>
          <a:p>
            <a:endParaRPr lang="en-US"/>
          </a:p>
        </p:txBody>
      </p:sp>
      <p:sp>
        <p:nvSpPr>
          <p:cNvPr id="992429" name="Oval 173"/>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685800" y="304800"/>
            <a:ext cx="8077200" cy="422275"/>
          </a:xfrm>
        </p:spPr>
        <p:txBody>
          <a:bodyPr/>
          <a:lstStyle/>
          <a:p>
            <a:r>
              <a:rPr lang="en-US"/>
              <a:t>Load Word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998404"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05"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06"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07"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08"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09"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10"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11"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12"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98413"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14"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98415"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98416"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8417"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8418"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8419"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20"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8421"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98422"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23"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8424"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25"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98426"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27"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98428"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29"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30"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98431"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98432"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98433"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98434"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35"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98436"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8437"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8438"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8439"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8440"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8441"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98442"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8443"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8444"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8445"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8446"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8447"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8448"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8449"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8450"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98451"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52"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53"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8454"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8455"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8456"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8457"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58"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8459"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8460"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8461"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8462"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8463"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98464"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8465"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8466"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8467"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8468"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98469"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8470"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8471"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8472"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8473"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8474"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98475"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8476"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98477"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78"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98479"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80"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1"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98482"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8483"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8484"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8485"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8486"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8487"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8"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849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9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9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9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9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9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9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97"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98"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99"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0"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98501"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2"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98503"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98504"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98505"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8506"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8507"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8"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9"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98510"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8511"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8512"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8513"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8514"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8515"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8516"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98517"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98518"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19"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0"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1"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2"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3"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4"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5"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6"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8527"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8528"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8529"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8530"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8531"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8532"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8533"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98534"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98535"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8536"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8537"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8538"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998539"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98540"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8541"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8542"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8543"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8544"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8545"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8546"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8547"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8548"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8549"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8550"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8551"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8552"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8553"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8554"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8555"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8556"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8557"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98558"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98559"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8560"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8561"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98562"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98563"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8564"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98565"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8566"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685800" y="304800"/>
            <a:ext cx="8077200" cy="422275"/>
          </a:xfrm>
        </p:spPr>
        <p:txBody>
          <a:bodyPr/>
          <a:lstStyle/>
          <a:p>
            <a:r>
              <a:rPr lang="en-US"/>
              <a:t>Load Word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0452"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0453"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0454"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0455"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0456"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0457"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0458"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0459"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60"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0461"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62"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0463"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0464"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0465"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0466"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0467"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468"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0469"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0470"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71"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0472"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73"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0474" name="Line 26"/>
          <p:cNvSpPr>
            <a:spLocks noChangeShapeType="1"/>
          </p:cNvSpPr>
          <p:nvPr/>
        </p:nvSpPr>
        <p:spPr bwMode="auto">
          <a:xfrm>
            <a:off x="2971800" y="4114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1000475"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0476"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477"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0478"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0479"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0480"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0481"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1000482"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483"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0484"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0485"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0486"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0487"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0488"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0489"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0490"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0491"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0492"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0493"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0494"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0495"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0496"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0497"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0498"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1000499" name="Rectangle 51"/>
          <p:cNvSpPr>
            <a:spLocks noChangeArrowheads="1"/>
          </p:cNvSpPr>
          <p:nvPr/>
        </p:nvSpPr>
        <p:spPr bwMode="auto">
          <a:xfrm>
            <a:off x="68580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500" name="Line 52"/>
          <p:cNvSpPr>
            <a:spLocks noChangeShapeType="1"/>
          </p:cNvSpPr>
          <p:nvPr/>
        </p:nvSpPr>
        <p:spPr bwMode="auto">
          <a:xfrm>
            <a:off x="8305800"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501" name="Line 53"/>
          <p:cNvSpPr>
            <a:spLocks noChangeShapeType="1"/>
          </p:cNvSpPr>
          <p:nvPr/>
        </p:nvSpPr>
        <p:spPr bwMode="auto">
          <a:xfrm>
            <a:off x="6477000" y="3886200"/>
            <a:ext cx="406400" cy="0"/>
          </a:xfrm>
          <a:prstGeom prst="line">
            <a:avLst/>
          </a:prstGeom>
          <a:noFill/>
          <a:ln w="28575">
            <a:solidFill>
              <a:schemeClr val="accent2"/>
            </a:solidFill>
            <a:round/>
            <a:headEnd/>
            <a:tailEnd type="triangle" w="med" len="med"/>
          </a:ln>
          <a:effectLst/>
        </p:spPr>
        <p:txBody>
          <a:bodyPr/>
          <a:lstStyle/>
          <a:p>
            <a:endParaRPr lang="en-US"/>
          </a:p>
        </p:txBody>
      </p:sp>
      <p:sp>
        <p:nvSpPr>
          <p:cNvPr id="1000502"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0503"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0504"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0505"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506"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0507"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0508"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0509"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0510"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0511"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1000512"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0513"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0514"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0515"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0516"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0517"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0518"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0519"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0520"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0521"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0522"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0523" name="Line 75"/>
          <p:cNvSpPr>
            <a:spLocks noChangeShapeType="1"/>
          </p:cNvSpPr>
          <p:nvPr/>
        </p:nvSpPr>
        <p:spPr bwMode="auto">
          <a:xfrm>
            <a:off x="5181600" y="4953000"/>
            <a:ext cx="177800" cy="0"/>
          </a:xfrm>
          <a:prstGeom prst="line">
            <a:avLst/>
          </a:prstGeom>
          <a:noFill/>
          <a:ln w="28575">
            <a:solidFill>
              <a:schemeClr val="accent2"/>
            </a:solidFill>
            <a:round/>
            <a:headEnd/>
            <a:tailEnd type="triangle" w="med" len="med"/>
          </a:ln>
          <a:effectLst/>
        </p:spPr>
        <p:txBody>
          <a:bodyPr/>
          <a:lstStyle/>
          <a:p>
            <a:endParaRPr lang="en-US"/>
          </a:p>
        </p:txBody>
      </p:sp>
      <p:sp>
        <p:nvSpPr>
          <p:cNvPr id="1000524"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1000525"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6"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1000527"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8"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0529"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1000530"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0531"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0532"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0533"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0534"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0535"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36"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0538"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0539"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0540"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0541"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0542"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0543"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0544"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0545"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546"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7"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8"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0549"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0"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0551"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0552"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0553"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0554"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0555"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56"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7"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1000558" name="Line 110"/>
          <p:cNvSpPr>
            <a:spLocks noChangeShapeType="1"/>
          </p:cNvSpPr>
          <p:nvPr/>
        </p:nvSpPr>
        <p:spPr bwMode="auto">
          <a:xfrm>
            <a:off x="2957513" y="4114800"/>
            <a:ext cx="0" cy="228600"/>
          </a:xfrm>
          <a:prstGeom prst="line">
            <a:avLst/>
          </a:prstGeom>
          <a:noFill/>
          <a:ln w="19050">
            <a:solidFill>
              <a:schemeClr val="accent2"/>
            </a:solidFill>
            <a:round/>
            <a:headEnd/>
            <a:tailEnd/>
          </a:ln>
          <a:effectLst/>
        </p:spPr>
        <p:txBody>
          <a:bodyPr/>
          <a:lstStyle/>
          <a:p>
            <a:endParaRPr lang="en-US"/>
          </a:p>
        </p:txBody>
      </p:sp>
      <p:sp>
        <p:nvSpPr>
          <p:cNvPr id="1000559" name="Line 111"/>
          <p:cNvSpPr>
            <a:spLocks noChangeShapeType="1"/>
          </p:cNvSpPr>
          <p:nvPr/>
        </p:nvSpPr>
        <p:spPr bwMode="auto">
          <a:xfrm>
            <a:off x="2957513" y="4343400"/>
            <a:ext cx="166687" cy="0"/>
          </a:xfrm>
          <a:prstGeom prst="line">
            <a:avLst/>
          </a:prstGeom>
          <a:noFill/>
          <a:ln w="19050">
            <a:solidFill>
              <a:schemeClr val="accent2"/>
            </a:solidFill>
            <a:round/>
            <a:headEnd/>
            <a:tailEnd type="triangle" w="med" len="med"/>
          </a:ln>
          <a:effectLst/>
        </p:spPr>
        <p:txBody>
          <a:bodyPr/>
          <a:lstStyle/>
          <a:p>
            <a:endParaRPr lang="en-US"/>
          </a:p>
        </p:txBody>
      </p:sp>
      <p:sp>
        <p:nvSpPr>
          <p:cNvPr id="1000560"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0561"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0562"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0563"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0564"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0565"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0566"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7"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8"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9"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0"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1"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2"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3"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74"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0575"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0576"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0577"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0578"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0579"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0580"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0581"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0582"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0583"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0584"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0585"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0586"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0587"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0588"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0589"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0590"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0591"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0592"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0593"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0594"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0595"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0596"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0597"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0598"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0599"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0600"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0601"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0602"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0603"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0604"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0605"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0606"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0607"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0608"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0609"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0610"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0611" name="Line 163"/>
          <p:cNvSpPr>
            <a:spLocks noChangeShapeType="1"/>
          </p:cNvSpPr>
          <p:nvPr/>
        </p:nvSpPr>
        <p:spPr bwMode="auto">
          <a:xfrm>
            <a:off x="6477000" y="3886200"/>
            <a:ext cx="0" cy="457200"/>
          </a:xfrm>
          <a:prstGeom prst="line">
            <a:avLst/>
          </a:prstGeom>
          <a:noFill/>
          <a:ln w="28575">
            <a:solidFill>
              <a:schemeClr val="accent2"/>
            </a:solidFill>
            <a:round/>
            <a:headEnd/>
            <a:tailEnd/>
          </a:ln>
          <a:effectLst/>
        </p:spPr>
        <p:txBody>
          <a:bodyPr/>
          <a:lstStyle/>
          <a:p>
            <a:endParaRPr lang="en-US"/>
          </a:p>
        </p:txBody>
      </p:sp>
      <p:sp>
        <p:nvSpPr>
          <p:cNvPr id="1000612"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0613"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0614"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0615" name="Oval 167"/>
          <p:cNvSpPr>
            <a:spLocks noChangeArrowheads="1"/>
          </p:cNvSpPr>
          <p:nvPr/>
        </p:nvSpPr>
        <p:spPr bwMode="auto">
          <a:xfrm>
            <a:off x="30480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6"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7" name="Oval 169"/>
          <p:cNvSpPr>
            <a:spLocks noChangeArrowheads="1"/>
          </p:cNvSpPr>
          <p:nvPr/>
        </p:nvSpPr>
        <p:spPr bwMode="auto">
          <a:xfrm>
            <a:off x="85344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8" name="Oval 170"/>
          <p:cNvSpPr>
            <a:spLocks noChangeArrowheads="1"/>
          </p:cNvSpPr>
          <p:nvPr/>
        </p:nvSpPr>
        <p:spPr bwMode="auto">
          <a:xfrm>
            <a:off x="5334000" y="472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9" name="Line 171"/>
          <p:cNvSpPr>
            <a:spLocks noChangeShapeType="1"/>
          </p:cNvSpPr>
          <p:nvPr/>
        </p:nvSpPr>
        <p:spPr bwMode="auto">
          <a:xfrm>
            <a:off x="2667000" y="4114800"/>
            <a:ext cx="304800" cy="0"/>
          </a:xfrm>
          <a:prstGeom prst="line">
            <a:avLst/>
          </a:prstGeom>
          <a:noFill/>
          <a:ln w="12700">
            <a:solidFill>
              <a:schemeClr val="accent2"/>
            </a:solidFill>
            <a:round/>
            <a:headEnd/>
            <a:tailEnd/>
          </a:ln>
          <a:effectLst/>
        </p:spPr>
        <p:txBody>
          <a:bodyPr/>
          <a:lstStyle/>
          <a:p>
            <a:endParaRPr lang="en-US"/>
          </a:p>
        </p:txBody>
      </p:sp>
      <p:sp>
        <p:nvSpPr>
          <p:cNvPr id="1000620" name="Oval 172"/>
          <p:cNvSpPr>
            <a:spLocks noChangeArrowheads="1"/>
          </p:cNvSpPr>
          <p:nvPr/>
        </p:nvSpPr>
        <p:spPr bwMode="auto">
          <a:xfrm>
            <a:off x="7391400" y="4876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1" name="Oval 173"/>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2" name="Oval 174"/>
          <p:cNvSpPr>
            <a:spLocks noChangeArrowheads="1"/>
          </p:cNvSpPr>
          <p:nvPr/>
        </p:nvSpPr>
        <p:spPr bwMode="auto">
          <a:xfrm>
            <a:off x="5943600" y="58674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685800" y="304800"/>
            <a:ext cx="8077200" cy="422275"/>
          </a:xfrm>
        </p:spPr>
        <p:txBody>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2500"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01"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02"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03"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04"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05"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06"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07"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08"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02509"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0"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002511"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0251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251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251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251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1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2517"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1002518"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2520"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21"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1002522"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3"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2524"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25"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6"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02527"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2528"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2529"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253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3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253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253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253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253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253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253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0253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253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254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254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254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254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254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254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2546"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254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4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4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255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255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255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255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5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255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255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255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255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2559"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256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256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100256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0256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2564"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100256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256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256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256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256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2570"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257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2572"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257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4"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257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6"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77"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257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257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258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258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258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258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8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258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8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8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8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9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9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9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9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9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6"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100259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98"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02599"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1002600"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100260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260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260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60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605"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260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260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260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260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261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261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2612"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2613"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261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2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262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262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262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2626"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2627"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262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2629"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1002630"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100263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100263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263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2634"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1002635"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100263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263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263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263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264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264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264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264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264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264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264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264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264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264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265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265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265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2653"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2654"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265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265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2657"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1002658"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265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2660"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266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2662"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685800" y="304800"/>
            <a:ext cx="8077200" cy="422275"/>
          </a:xfrm>
        </p:spPr>
        <p:txBody>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4548"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549"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550"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551"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552"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553"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554"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555"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56"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4557"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58"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4559"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4560"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4561"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4562"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4563"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564"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4565"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4566"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67"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4568"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69"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4570"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1"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4572"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573"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4"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4575"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1004576"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4577"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4578"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579"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4580"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4581"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4582"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4583"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4584"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4585"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4586"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4587"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4588"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4589"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4590"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4591"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4592"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4593"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4594"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4595"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4596"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4597"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4598"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4599"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4600"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4601"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602"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4603"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4604"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4605"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4606"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4607"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4608"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4609"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4610"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4611"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4612"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4613"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4614"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4615"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4616"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4617"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4618"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4619"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4620"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4621"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22"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4623"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24"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25"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4626"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4627"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4628"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4629" name="Oval 85"/>
          <p:cNvSpPr>
            <a:spLocks noChangeArrowheads="1"/>
          </p:cNvSpPr>
          <p:nvPr/>
        </p:nvSpPr>
        <p:spPr bwMode="auto">
          <a:xfrm>
            <a:off x="5410200" y="1600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04630"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4631" name="Line 87"/>
          <p:cNvSpPr>
            <a:spLocks noChangeShapeType="1"/>
          </p:cNvSpPr>
          <p:nvPr/>
        </p:nvSpPr>
        <p:spPr bwMode="auto">
          <a:xfrm>
            <a:off x="5181600"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32" name="Line 88"/>
          <p:cNvSpPr>
            <a:spLocks noChangeShapeType="1"/>
          </p:cNvSpPr>
          <p:nvPr/>
        </p:nvSpPr>
        <p:spPr bwMode="auto">
          <a:xfrm>
            <a:off x="5181600" y="1447800"/>
            <a:ext cx="928688" cy="0"/>
          </a:xfrm>
          <a:prstGeom prst="line">
            <a:avLst/>
          </a:prstGeom>
          <a:noFill/>
          <a:ln w="28575">
            <a:solidFill>
              <a:schemeClr val="accent2"/>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4634" name="Line 90"/>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635" name="Line 91"/>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636" name="Line 92"/>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637" name="Line 93"/>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638" name="Line 94"/>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639" name="Line 95"/>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640" name="Line 96"/>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641"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642" name="Line 98"/>
          <p:cNvSpPr>
            <a:spLocks noChangeShapeType="1"/>
          </p:cNvSpPr>
          <p:nvPr/>
        </p:nvSpPr>
        <p:spPr bwMode="auto">
          <a:xfrm>
            <a:off x="5853113"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3" name="Line 99"/>
          <p:cNvSpPr>
            <a:spLocks noChangeShapeType="1"/>
          </p:cNvSpPr>
          <p:nvPr/>
        </p:nvSpPr>
        <p:spPr bwMode="auto">
          <a:xfrm>
            <a:off x="6477000" y="16002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4"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4645"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46"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4647"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4648"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4649"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4650"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4651"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652"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53"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4654"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4655"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4656"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4657"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4658"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4659"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4660"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4661"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4662"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3"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4"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5"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6"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7"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8"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9"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70"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4671"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4672"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4673"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4674"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4675"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4676"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4677"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4678"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4679"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4680"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4681"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4682"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4683"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4684"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4685"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4686"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4687"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4688"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4689"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4690"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4691"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4692"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4693"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4694"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4695"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4696"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4697"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4698"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4699"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4700"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4701"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4702"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4703"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4704"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4705"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4706"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1004707"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4708"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4709" name="Line 165"/>
          <p:cNvSpPr>
            <a:spLocks noChangeShapeType="1"/>
          </p:cNvSpPr>
          <p:nvPr/>
        </p:nvSpPr>
        <p:spPr bwMode="auto">
          <a:xfrm>
            <a:off x="5181600" y="1905000"/>
            <a:ext cx="0" cy="3048000"/>
          </a:xfrm>
          <a:prstGeom prst="line">
            <a:avLst/>
          </a:prstGeom>
          <a:noFill/>
          <a:ln w="28575">
            <a:solidFill>
              <a:schemeClr val="accent2"/>
            </a:solidFill>
            <a:round/>
            <a:headEnd/>
            <a:tailEnd/>
          </a:ln>
          <a:effectLst/>
        </p:spPr>
        <p:txBody>
          <a:bodyPr/>
          <a:lstStyle/>
          <a:p>
            <a:endParaRPr lang="en-US"/>
          </a:p>
        </p:txBody>
      </p:sp>
      <p:sp>
        <p:nvSpPr>
          <p:cNvPr id="1004710"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4711" name="Oval 167"/>
          <p:cNvSpPr>
            <a:spLocks noChangeArrowheads="1"/>
          </p:cNvSpPr>
          <p:nvPr/>
        </p:nvSpPr>
        <p:spPr bwMode="auto">
          <a:xfrm>
            <a:off x="6629400" y="1447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2"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3" name="Oval 169"/>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4" name="Oval 170"/>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5" name="Oval 171"/>
          <p:cNvSpPr>
            <a:spLocks noChangeArrowheads="1"/>
          </p:cNvSpPr>
          <p:nvPr/>
        </p:nvSpPr>
        <p:spPr bwMode="auto">
          <a:xfrm>
            <a:off x="5943600" y="3810000"/>
            <a:ext cx="3810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dirty="0" smtClean="0"/>
              <a:t>Review:  MIPS </a:t>
            </a:r>
            <a:r>
              <a:rPr lang="en-US" dirty="0"/>
              <a:t>(RISC) Design Principles</a:t>
            </a:r>
          </a:p>
        </p:txBody>
      </p:sp>
      <p:sp>
        <p:nvSpPr>
          <p:cNvPr id="770051" name="Rectangle 3"/>
          <p:cNvSpPr>
            <a:spLocks noGrp="1" noChangeArrowheads="1"/>
          </p:cNvSpPr>
          <p:nvPr>
            <p:ph type="body" idx="1"/>
          </p:nvPr>
        </p:nvSpPr>
        <p:spPr>
          <a:xfrm>
            <a:off x="685800" y="914400"/>
            <a:ext cx="7848600" cy="5563574"/>
          </a:xfrm>
        </p:spPr>
        <p:txBody>
          <a:bodyPr/>
          <a:lstStyle/>
          <a:p>
            <a:r>
              <a:rPr lang="en-US" dirty="0">
                <a:solidFill>
                  <a:schemeClr val="accent1"/>
                </a:solidFill>
              </a:rPr>
              <a:t>Simplicity favors regularity</a:t>
            </a:r>
          </a:p>
          <a:p>
            <a:pPr lvl="1"/>
            <a:r>
              <a:rPr lang="en-US" dirty="0"/>
              <a:t>fixed size </a:t>
            </a:r>
            <a:r>
              <a:rPr lang="en-US" dirty="0" smtClean="0"/>
              <a:t>instructions</a:t>
            </a:r>
            <a:endParaRPr lang="en-US" dirty="0"/>
          </a:p>
          <a:p>
            <a:pPr lvl="1"/>
            <a:r>
              <a:rPr lang="en-US" dirty="0"/>
              <a:t>small number of instruction formats</a:t>
            </a:r>
          </a:p>
          <a:p>
            <a:pPr lvl="1"/>
            <a:r>
              <a:rPr lang="en-US" dirty="0" err="1"/>
              <a:t>opcode</a:t>
            </a:r>
            <a:r>
              <a:rPr lang="en-US" dirty="0"/>
              <a:t> always the first 6 bits</a:t>
            </a:r>
          </a:p>
          <a:p>
            <a:r>
              <a:rPr lang="en-US" dirty="0" smtClean="0">
                <a:solidFill>
                  <a:schemeClr val="accent1"/>
                </a:solidFill>
              </a:rPr>
              <a:t>Smaller is faster</a:t>
            </a:r>
          </a:p>
          <a:p>
            <a:pPr lvl="1"/>
            <a:r>
              <a:rPr lang="en-US" dirty="0" smtClean="0"/>
              <a:t>limited instruction set</a:t>
            </a:r>
          </a:p>
          <a:p>
            <a:pPr lvl="1"/>
            <a:r>
              <a:rPr lang="en-US" dirty="0" smtClean="0"/>
              <a:t>limited number of registers in register file</a:t>
            </a:r>
          </a:p>
          <a:p>
            <a:pPr lvl="1"/>
            <a:r>
              <a:rPr lang="en-US" dirty="0" smtClean="0"/>
              <a:t>limited number of addressing modes</a:t>
            </a:r>
          </a:p>
          <a:p>
            <a:r>
              <a:rPr lang="en-US" dirty="0" smtClean="0">
                <a:solidFill>
                  <a:schemeClr val="accent1"/>
                </a:solidFill>
              </a:rPr>
              <a:t>Make </a:t>
            </a:r>
            <a:r>
              <a:rPr lang="en-US" dirty="0">
                <a:solidFill>
                  <a:schemeClr val="accent1"/>
                </a:solidFill>
              </a:rPr>
              <a:t>the common case fast</a:t>
            </a:r>
          </a:p>
          <a:p>
            <a:pPr lvl="1"/>
            <a:r>
              <a:rPr lang="en-US" dirty="0"/>
              <a:t>arithmetic operands from the </a:t>
            </a:r>
            <a:r>
              <a:rPr lang="en-US" dirty="0" smtClean="0"/>
              <a:t>register file </a:t>
            </a:r>
            <a:r>
              <a:rPr lang="en-US" dirty="0"/>
              <a:t>(load-store machine)</a:t>
            </a:r>
          </a:p>
          <a:p>
            <a:pPr lvl="1"/>
            <a:r>
              <a:rPr lang="en-US" dirty="0"/>
              <a:t>allow instructions to contain immediate </a:t>
            </a:r>
            <a:r>
              <a:rPr lang="en-US" dirty="0" smtClean="0"/>
              <a:t>operands</a:t>
            </a:r>
          </a:p>
          <a:p>
            <a:r>
              <a:rPr lang="en-US" dirty="0" smtClean="0">
                <a:solidFill>
                  <a:schemeClr val="accent1"/>
                </a:solidFill>
              </a:rPr>
              <a:t>Good design demands good compromises</a:t>
            </a:r>
          </a:p>
          <a:p>
            <a:pPr lvl="1"/>
            <a:r>
              <a:rPr lang="en-US" dirty="0" smtClean="0"/>
              <a:t>three instruction formats</a:t>
            </a:r>
            <a:r>
              <a:rPr lang="en-US" dirty="0" smtClean="0">
                <a:solidFill>
                  <a:schemeClr val="accent1"/>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a:xfrm>
            <a:off x="685800" y="304800"/>
            <a:ext cx="8077200" cy="422275"/>
          </a:xfrm>
        </p:spPr>
        <p:txBody>
          <a:bodyPr/>
          <a:lstStyle/>
          <a:p>
            <a:r>
              <a:rPr lang="en-US"/>
              <a:t>Adding the Jump Operation </a:t>
            </a:r>
          </a:p>
        </p:txBody>
      </p:sp>
      <p:grpSp>
        <p:nvGrpSpPr>
          <p:cNvPr id="2" name="Group 3"/>
          <p:cNvGrpSpPr>
            <a:grpSpLocks/>
          </p:cNvGrpSpPr>
          <p:nvPr/>
        </p:nvGrpSpPr>
        <p:grpSpPr bwMode="auto">
          <a:xfrm>
            <a:off x="1752600" y="1066800"/>
            <a:ext cx="381000" cy="990600"/>
            <a:chOff x="1392" y="2880"/>
            <a:chExt cx="288" cy="480"/>
          </a:xfrm>
        </p:grpSpPr>
        <p:sp>
          <p:nvSpPr>
            <p:cNvPr id="1013764"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13765"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13766"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13767"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13768"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13769"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13770"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13771" name="Rectangle 11"/>
          <p:cNvSpPr>
            <a:spLocks noChangeArrowheads="1"/>
          </p:cNvSpPr>
          <p:nvPr/>
        </p:nvSpPr>
        <p:spPr bwMode="auto">
          <a:xfrm>
            <a:off x="1052513" y="37338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13772" name="Rectangle 12"/>
          <p:cNvSpPr>
            <a:spLocks noChangeArrowheads="1"/>
          </p:cNvSpPr>
          <p:nvPr/>
        </p:nvSpPr>
        <p:spPr bwMode="auto">
          <a:xfrm>
            <a:off x="519113" y="41148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13773" name="Line 13"/>
          <p:cNvSpPr>
            <a:spLocks noChangeShapeType="1"/>
          </p:cNvSpPr>
          <p:nvPr/>
        </p:nvSpPr>
        <p:spPr bwMode="auto">
          <a:xfrm>
            <a:off x="7477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74" name="Line 14"/>
          <p:cNvSpPr>
            <a:spLocks noChangeShapeType="1"/>
          </p:cNvSpPr>
          <p:nvPr/>
        </p:nvSpPr>
        <p:spPr bwMode="auto">
          <a:xfrm>
            <a:off x="838200" y="12192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13775" name="Line 15"/>
          <p:cNvSpPr>
            <a:spLocks noChangeShapeType="1"/>
          </p:cNvSpPr>
          <p:nvPr/>
        </p:nvSpPr>
        <p:spPr bwMode="auto">
          <a:xfrm>
            <a:off x="1371600" y="19050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13776" name="Text Box 16"/>
          <p:cNvSpPr txBox="1">
            <a:spLocks noChangeArrowheads="1"/>
          </p:cNvSpPr>
          <p:nvPr/>
        </p:nvSpPr>
        <p:spPr bwMode="auto">
          <a:xfrm>
            <a:off x="976313" y="42672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13777" name="Text Box 17"/>
          <p:cNvSpPr txBox="1">
            <a:spLocks noChangeArrowheads="1"/>
          </p:cNvSpPr>
          <p:nvPr/>
        </p:nvSpPr>
        <p:spPr bwMode="auto">
          <a:xfrm>
            <a:off x="1738313" y="43434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13778" name="Text Box 18"/>
          <p:cNvSpPr txBox="1">
            <a:spLocks noChangeArrowheads="1"/>
          </p:cNvSpPr>
          <p:nvPr/>
        </p:nvSpPr>
        <p:spPr bwMode="auto">
          <a:xfrm>
            <a:off x="1281113" y="38100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13779" name="Text Box 19"/>
          <p:cNvSpPr txBox="1">
            <a:spLocks noChangeArrowheads="1"/>
          </p:cNvSpPr>
          <p:nvPr/>
        </p:nvSpPr>
        <p:spPr bwMode="auto">
          <a:xfrm>
            <a:off x="1752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780" name="Text Box 20"/>
          <p:cNvSpPr txBox="1">
            <a:spLocks noChangeArrowheads="1"/>
          </p:cNvSpPr>
          <p:nvPr/>
        </p:nvSpPr>
        <p:spPr bwMode="auto">
          <a:xfrm>
            <a:off x="442913" y="43434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13781" name="Line 21"/>
          <p:cNvSpPr>
            <a:spLocks noChangeShapeType="1"/>
          </p:cNvSpPr>
          <p:nvPr/>
        </p:nvSpPr>
        <p:spPr bwMode="auto">
          <a:xfrm>
            <a:off x="228600" y="762000"/>
            <a:ext cx="7620000" cy="0"/>
          </a:xfrm>
          <a:prstGeom prst="line">
            <a:avLst/>
          </a:prstGeom>
          <a:noFill/>
          <a:ln w="28575">
            <a:solidFill>
              <a:schemeClr val="accent2"/>
            </a:solidFill>
            <a:round/>
            <a:headEnd/>
            <a:tailEnd/>
          </a:ln>
          <a:effectLst/>
        </p:spPr>
        <p:txBody>
          <a:bodyPr/>
          <a:lstStyle/>
          <a:p>
            <a:endParaRPr lang="en-US"/>
          </a:p>
        </p:txBody>
      </p:sp>
      <p:sp>
        <p:nvSpPr>
          <p:cNvPr id="1013782" name="Line 22"/>
          <p:cNvSpPr>
            <a:spLocks noChangeShapeType="1"/>
          </p:cNvSpPr>
          <p:nvPr/>
        </p:nvSpPr>
        <p:spPr bwMode="auto">
          <a:xfrm>
            <a:off x="2143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83" name="Text Box 23"/>
          <p:cNvSpPr txBox="1">
            <a:spLocks noChangeArrowheads="1"/>
          </p:cNvSpPr>
          <p:nvPr/>
        </p:nvSpPr>
        <p:spPr bwMode="auto">
          <a:xfrm>
            <a:off x="1143000" y="1752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13784" name="Rectangle 24"/>
          <p:cNvSpPr>
            <a:spLocks noChangeArrowheads="1"/>
          </p:cNvSpPr>
          <p:nvPr/>
        </p:nvSpPr>
        <p:spPr bwMode="auto">
          <a:xfrm>
            <a:off x="35052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785" name="Line 25"/>
          <p:cNvSpPr>
            <a:spLocks noChangeShapeType="1"/>
          </p:cNvSpPr>
          <p:nvPr/>
        </p:nvSpPr>
        <p:spPr bwMode="auto">
          <a:xfrm>
            <a:off x="2500313" y="4495800"/>
            <a:ext cx="152400" cy="0"/>
          </a:xfrm>
          <a:prstGeom prst="line">
            <a:avLst/>
          </a:prstGeom>
          <a:noFill/>
          <a:ln w="28575">
            <a:solidFill>
              <a:schemeClr val="accent2"/>
            </a:solidFill>
            <a:round/>
            <a:headEnd/>
            <a:tailEnd/>
          </a:ln>
          <a:effectLst/>
        </p:spPr>
        <p:txBody>
          <a:bodyPr/>
          <a:lstStyle/>
          <a:p>
            <a:endParaRPr lang="en-US"/>
          </a:p>
        </p:txBody>
      </p:sp>
      <p:sp>
        <p:nvSpPr>
          <p:cNvPr id="1013786" name="Line 26"/>
          <p:cNvSpPr>
            <a:spLocks noChangeShapeType="1"/>
          </p:cNvSpPr>
          <p:nvPr/>
        </p:nvSpPr>
        <p:spPr bwMode="auto">
          <a:xfrm>
            <a:off x="2652713" y="4267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87" name="Line 27"/>
          <p:cNvSpPr>
            <a:spLocks noChangeShapeType="1"/>
          </p:cNvSpPr>
          <p:nvPr/>
        </p:nvSpPr>
        <p:spPr bwMode="auto">
          <a:xfrm>
            <a:off x="2652713" y="48006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13788" name="Line 28"/>
          <p:cNvSpPr>
            <a:spLocks noChangeShapeType="1"/>
          </p:cNvSpPr>
          <p:nvPr/>
        </p:nvSpPr>
        <p:spPr bwMode="auto">
          <a:xfrm>
            <a:off x="8382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789" name="Line 29"/>
          <p:cNvSpPr>
            <a:spLocks noChangeShapeType="1"/>
          </p:cNvSpPr>
          <p:nvPr/>
        </p:nvSpPr>
        <p:spPr bwMode="auto">
          <a:xfrm>
            <a:off x="2652713" y="3886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90" name="Line 30"/>
          <p:cNvSpPr>
            <a:spLocks noChangeShapeType="1"/>
          </p:cNvSpPr>
          <p:nvPr/>
        </p:nvSpPr>
        <p:spPr bwMode="auto">
          <a:xfrm>
            <a:off x="4953000" y="41148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13791" name="Line 31"/>
          <p:cNvSpPr>
            <a:spLocks noChangeShapeType="1"/>
          </p:cNvSpPr>
          <p:nvPr/>
        </p:nvSpPr>
        <p:spPr bwMode="auto">
          <a:xfrm>
            <a:off x="5105400" y="4724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13792" name="Line 32"/>
          <p:cNvSpPr>
            <a:spLocks noChangeShapeType="1"/>
          </p:cNvSpPr>
          <p:nvPr/>
        </p:nvSpPr>
        <p:spPr bwMode="auto">
          <a:xfrm>
            <a:off x="6477000" y="5867400"/>
            <a:ext cx="1930400" cy="0"/>
          </a:xfrm>
          <a:prstGeom prst="line">
            <a:avLst/>
          </a:prstGeom>
          <a:noFill/>
          <a:ln w="28575">
            <a:solidFill>
              <a:schemeClr val="tx1"/>
            </a:solidFill>
            <a:round/>
            <a:headEnd/>
            <a:tailEnd/>
          </a:ln>
          <a:effectLst/>
        </p:spPr>
        <p:txBody>
          <a:bodyPr/>
          <a:lstStyle/>
          <a:p>
            <a:endParaRPr lang="en-US"/>
          </a:p>
        </p:txBody>
      </p:sp>
      <p:sp>
        <p:nvSpPr>
          <p:cNvPr id="1013793" name="Line 33"/>
          <p:cNvSpPr>
            <a:spLocks noChangeShapeType="1"/>
          </p:cNvSpPr>
          <p:nvPr/>
        </p:nvSpPr>
        <p:spPr bwMode="auto">
          <a:xfrm>
            <a:off x="6324600" y="4495800"/>
            <a:ext cx="177800" cy="0"/>
          </a:xfrm>
          <a:prstGeom prst="line">
            <a:avLst/>
          </a:prstGeom>
          <a:noFill/>
          <a:ln w="28575">
            <a:solidFill>
              <a:schemeClr val="tx1"/>
            </a:solidFill>
            <a:round/>
            <a:headEnd/>
            <a:tailEnd/>
          </a:ln>
          <a:effectLst/>
        </p:spPr>
        <p:txBody>
          <a:bodyPr/>
          <a:lstStyle/>
          <a:p>
            <a:endParaRPr lang="en-US"/>
          </a:p>
        </p:txBody>
      </p:sp>
      <p:sp>
        <p:nvSpPr>
          <p:cNvPr id="1013794" name="Text Box 34"/>
          <p:cNvSpPr txBox="1">
            <a:spLocks noChangeArrowheads="1"/>
          </p:cNvSpPr>
          <p:nvPr/>
        </p:nvSpPr>
        <p:spPr bwMode="auto">
          <a:xfrm>
            <a:off x="3429000" y="4876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795" name="Text Box 35"/>
          <p:cNvSpPr txBox="1">
            <a:spLocks noChangeArrowheads="1"/>
          </p:cNvSpPr>
          <p:nvPr/>
        </p:nvSpPr>
        <p:spPr bwMode="auto">
          <a:xfrm>
            <a:off x="3429000" y="3733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13796" name="Text Box 36"/>
          <p:cNvSpPr txBox="1">
            <a:spLocks noChangeArrowheads="1"/>
          </p:cNvSpPr>
          <p:nvPr/>
        </p:nvSpPr>
        <p:spPr bwMode="auto">
          <a:xfrm>
            <a:off x="3429000" y="4114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13797" name="Text Box 37"/>
          <p:cNvSpPr txBox="1">
            <a:spLocks noChangeArrowheads="1"/>
          </p:cNvSpPr>
          <p:nvPr/>
        </p:nvSpPr>
        <p:spPr bwMode="auto">
          <a:xfrm>
            <a:off x="3429000" y="4495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13798" name="Text Box 38"/>
          <p:cNvSpPr txBox="1">
            <a:spLocks noChangeArrowheads="1"/>
          </p:cNvSpPr>
          <p:nvPr/>
        </p:nvSpPr>
        <p:spPr bwMode="auto">
          <a:xfrm>
            <a:off x="3752850" y="39624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13799" name="Text Box 39"/>
          <p:cNvSpPr txBox="1">
            <a:spLocks noChangeArrowheads="1"/>
          </p:cNvSpPr>
          <p:nvPr/>
        </p:nvSpPr>
        <p:spPr bwMode="auto">
          <a:xfrm>
            <a:off x="4343400" y="3886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13800" name="Text Box 40"/>
          <p:cNvSpPr txBox="1">
            <a:spLocks noChangeArrowheads="1"/>
          </p:cNvSpPr>
          <p:nvPr/>
        </p:nvSpPr>
        <p:spPr bwMode="auto">
          <a:xfrm>
            <a:off x="43688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13801" name="Freeform 41"/>
          <p:cNvSpPr>
            <a:spLocks/>
          </p:cNvSpPr>
          <p:nvPr/>
        </p:nvSpPr>
        <p:spPr bwMode="auto">
          <a:xfrm>
            <a:off x="57912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13802" name="Rectangle 42"/>
          <p:cNvSpPr>
            <a:spLocks noChangeArrowheads="1"/>
          </p:cNvSpPr>
          <p:nvPr/>
        </p:nvSpPr>
        <p:spPr bwMode="auto">
          <a:xfrm>
            <a:off x="58928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13803" name="Rectangle 43"/>
          <p:cNvSpPr>
            <a:spLocks noChangeArrowheads="1"/>
          </p:cNvSpPr>
          <p:nvPr/>
        </p:nvSpPr>
        <p:spPr bwMode="auto">
          <a:xfrm>
            <a:off x="5791200" y="34290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13804" name="Rectangle 44"/>
          <p:cNvSpPr>
            <a:spLocks noChangeArrowheads="1"/>
          </p:cNvSpPr>
          <p:nvPr/>
        </p:nvSpPr>
        <p:spPr bwMode="auto">
          <a:xfrm>
            <a:off x="5943600" y="4038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13805" name="Line 45"/>
          <p:cNvSpPr>
            <a:spLocks noChangeShapeType="1"/>
          </p:cNvSpPr>
          <p:nvPr/>
        </p:nvSpPr>
        <p:spPr bwMode="auto">
          <a:xfrm>
            <a:off x="6096000" y="48768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13806" name="Line 46"/>
          <p:cNvSpPr>
            <a:spLocks noChangeShapeType="1"/>
          </p:cNvSpPr>
          <p:nvPr/>
        </p:nvSpPr>
        <p:spPr bwMode="auto">
          <a:xfrm>
            <a:off x="4191000" y="31242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13807" name="Rectangle 47"/>
          <p:cNvSpPr>
            <a:spLocks noChangeArrowheads="1"/>
          </p:cNvSpPr>
          <p:nvPr/>
        </p:nvSpPr>
        <p:spPr bwMode="auto">
          <a:xfrm>
            <a:off x="41910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13808" name="Line 48"/>
          <p:cNvSpPr>
            <a:spLocks noChangeShapeType="1"/>
          </p:cNvSpPr>
          <p:nvPr/>
        </p:nvSpPr>
        <p:spPr bwMode="auto">
          <a:xfrm flipV="1">
            <a:off x="5943600" y="36576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13809" name="Line 49"/>
          <p:cNvSpPr>
            <a:spLocks noChangeShapeType="1"/>
          </p:cNvSpPr>
          <p:nvPr/>
        </p:nvSpPr>
        <p:spPr bwMode="auto">
          <a:xfrm flipV="1">
            <a:off x="6248400" y="2362200"/>
            <a:ext cx="0" cy="1752600"/>
          </a:xfrm>
          <a:prstGeom prst="line">
            <a:avLst/>
          </a:prstGeom>
          <a:noFill/>
          <a:ln w="12700">
            <a:solidFill>
              <a:schemeClr val="accent1"/>
            </a:solidFill>
            <a:round/>
            <a:headEnd/>
            <a:tailEnd/>
          </a:ln>
          <a:effectLst/>
        </p:spPr>
        <p:txBody>
          <a:bodyPr/>
          <a:lstStyle/>
          <a:p>
            <a:endParaRPr lang="en-US"/>
          </a:p>
        </p:txBody>
      </p:sp>
      <p:sp>
        <p:nvSpPr>
          <p:cNvPr id="1013810" name="Line 50"/>
          <p:cNvSpPr>
            <a:spLocks noChangeShapeType="1"/>
          </p:cNvSpPr>
          <p:nvPr/>
        </p:nvSpPr>
        <p:spPr bwMode="auto">
          <a:xfrm>
            <a:off x="8991600" y="4648200"/>
            <a:ext cx="0" cy="1981200"/>
          </a:xfrm>
          <a:prstGeom prst="line">
            <a:avLst/>
          </a:prstGeom>
          <a:noFill/>
          <a:ln w="28575">
            <a:solidFill>
              <a:schemeClr val="tx1"/>
            </a:solidFill>
            <a:round/>
            <a:headEnd/>
            <a:tailEnd/>
          </a:ln>
          <a:effectLst/>
        </p:spPr>
        <p:txBody>
          <a:bodyPr/>
          <a:lstStyle/>
          <a:p>
            <a:endParaRPr lang="en-US"/>
          </a:p>
        </p:txBody>
      </p:sp>
      <p:sp>
        <p:nvSpPr>
          <p:cNvPr id="1013811" name="Rectangle 51"/>
          <p:cNvSpPr>
            <a:spLocks noChangeArrowheads="1"/>
          </p:cNvSpPr>
          <p:nvPr/>
        </p:nvSpPr>
        <p:spPr bwMode="auto">
          <a:xfrm>
            <a:off x="68580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812" name="Line 52"/>
          <p:cNvSpPr>
            <a:spLocks noChangeShapeType="1"/>
          </p:cNvSpPr>
          <p:nvPr/>
        </p:nvSpPr>
        <p:spPr bwMode="auto">
          <a:xfrm>
            <a:off x="8305800" y="4495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13813" name="Line 53"/>
          <p:cNvSpPr>
            <a:spLocks noChangeShapeType="1"/>
          </p:cNvSpPr>
          <p:nvPr/>
        </p:nvSpPr>
        <p:spPr bwMode="auto">
          <a:xfrm>
            <a:off x="6477000" y="40386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13814" name="Line 54"/>
          <p:cNvSpPr>
            <a:spLocks noChangeShapeType="1"/>
          </p:cNvSpPr>
          <p:nvPr/>
        </p:nvSpPr>
        <p:spPr bwMode="auto">
          <a:xfrm>
            <a:off x="6629400" y="4876800"/>
            <a:ext cx="0" cy="457200"/>
          </a:xfrm>
          <a:prstGeom prst="line">
            <a:avLst/>
          </a:prstGeom>
          <a:noFill/>
          <a:ln w="28575">
            <a:solidFill>
              <a:schemeClr val="tx1"/>
            </a:solidFill>
            <a:round/>
            <a:headEnd/>
            <a:tailEnd/>
          </a:ln>
          <a:effectLst/>
        </p:spPr>
        <p:txBody>
          <a:bodyPr/>
          <a:lstStyle/>
          <a:p>
            <a:endParaRPr lang="en-US"/>
          </a:p>
        </p:txBody>
      </p:sp>
      <p:sp>
        <p:nvSpPr>
          <p:cNvPr id="1013815" name="Text Box 55"/>
          <p:cNvSpPr txBox="1">
            <a:spLocks noChangeArrowheads="1"/>
          </p:cNvSpPr>
          <p:nvPr/>
        </p:nvSpPr>
        <p:spPr bwMode="auto">
          <a:xfrm>
            <a:off x="6781800" y="41910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13816" name="Text Box 56"/>
          <p:cNvSpPr txBox="1">
            <a:spLocks noChangeArrowheads="1"/>
          </p:cNvSpPr>
          <p:nvPr/>
        </p:nvSpPr>
        <p:spPr bwMode="auto">
          <a:xfrm>
            <a:off x="6781800" y="38862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13817" name="Text Box 57"/>
          <p:cNvSpPr txBox="1">
            <a:spLocks noChangeArrowheads="1"/>
          </p:cNvSpPr>
          <p:nvPr/>
        </p:nvSpPr>
        <p:spPr bwMode="auto">
          <a:xfrm>
            <a:off x="67818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818" name="Text Box 58"/>
          <p:cNvSpPr txBox="1">
            <a:spLocks noChangeArrowheads="1"/>
          </p:cNvSpPr>
          <p:nvPr/>
        </p:nvSpPr>
        <p:spPr bwMode="auto">
          <a:xfrm>
            <a:off x="7467600" y="43434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13819" name="Line 59"/>
          <p:cNvSpPr>
            <a:spLocks noChangeShapeType="1"/>
          </p:cNvSpPr>
          <p:nvPr/>
        </p:nvSpPr>
        <p:spPr bwMode="auto">
          <a:xfrm>
            <a:off x="7543800" y="28194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13820" name="Rectangle 60"/>
          <p:cNvSpPr>
            <a:spLocks noChangeArrowheads="1"/>
          </p:cNvSpPr>
          <p:nvPr/>
        </p:nvSpPr>
        <p:spPr bwMode="auto">
          <a:xfrm>
            <a:off x="6553200" y="25908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13821" name="Rectangle 61"/>
          <p:cNvSpPr>
            <a:spLocks noChangeArrowheads="1"/>
          </p:cNvSpPr>
          <p:nvPr/>
        </p:nvSpPr>
        <p:spPr bwMode="auto">
          <a:xfrm>
            <a:off x="78486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13822" name="Line 62"/>
          <p:cNvSpPr>
            <a:spLocks noChangeShapeType="1"/>
          </p:cNvSpPr>
          <p:nvPr/>
        </p:nvSpPr>
        <p:spPr bwMode="auto">
          <a:xfrm>
            <a:off x="7543800" y="51816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13823" name="Line 63"/>
          <p:cNvSpPr>
            <a:spLocks noChangeShapeType="1"/>
          </p:cNvSpPr>
          <p:nvPr/>
        </p:nvSpPr>
        <p:spPr bwMode="auto">
          <a:xfrm>
            <a:off x="3276600" y="6629400"/>
            <a:ext cx="5715000" cy="0"/>
          </a:xfrm>
          <a:prstGeom prst="line">
            <a:avLst/>
          </a:prstGeom>
          <a:noFill/>
          <a:ln w="28575">
            <a:solidFill>
              <a:schemeClr val="tx1"/>
            </a:solidFill>
            <a:round/>
            <a:headEnd/>
            <a:tailEnd/>
          </a:ln>
          <a:effectLst/>
        </p:spPr>
        <p:txBody>
          <a:bodyPr/>
          <a:lstStyle/>
          <a:p>
            <a:endParaRPr lang="en-US"/>
          </a:p>
        </p:txBody>
      </p:sp>
      <p:sp>
        <p:nvSpPr>
          <p:cNvPr id="1013824" name="Line 64"/>
          <p:cNvSpPr>
            <a:spLocks noChangeShapeType="1"/>
          </p:cNvSpPr>
          <p:nvPr/>
        </p:nvSpPr>
        <p:spPr bwMode="auto">
          <a:xfrm>
            <a:off x="5054600" y="5334000"/>
            <a:ext cx="1600200" cy="0"/>
          </a:xfrm>
          <a:prstGeom prst="line">
            <a:avLst/>
          </a:prstGeom>
          <a:noFill/>
          <a:ln w="28575">
            <a:solidFill>
              <a:schemeClr val="tx1"/>
            </a:solidFill>
            <a:round/>
            <a:headEnd/>
            <a:tailEnd/>
          </a:ln>
          <a:effectLst/>
        </p:spPr>
        <p:txBody>
          <a:bodyPr/>
          <a:lstStyle/>
          <a:p>
            <a:endParaRPr lang="en-US"/>
          </a:p>
        </p:txBody>
      </p:sp>
      <p:sp>
        <p:nvSpPr>
          <p:cNvPr id="1013825" name="Line 65"/>
          <p:cNvSpPr>
            <a:spLocks noChangeShapeType="1"/>
          </p:cNvSpPr>
          <p:nvPr/>
        </p:nvSpPr>
        <p:spPr bwMode="auto">
          <a:xfrm>
            <a:off x="4811713" y="5715000"/>
            <a:ext cx="381000" cy="0"/>
          </a:xfrm>
          <a:prstGeom prst="line">
            <a:avLst/>
          </a:prstGeom>
          <a:noFill/>
          <a:ln w="28575">
            <a:solidFill>
              <a:schemeClr val="tx1"/>
            </a:solidFill>
            <a:round/>
            <a:headEnd/>
            <a:tailEnd/>
          </a:ln>
          <a:effectLst/>
        </p:spPr>
        <p:txBody>
          <a:bodyPr/>
          <a:lstStyle/>
          <a:p>
            <a:endParaRPr lang="en-US"/>
          </a:p>
        </p:txBody>
      </p:sp>
      <p:sp>
        <p:nvSpPr>
          <p:cNvPr id="1013826" name="Oval 66"/>
          <p:cNvSpPr>
            <a:spLocks noChangeArrowheads="1"/>
          </p:cNvSpPr>
          <p:nvPr/>
        </p:nvSpPr>
        <p:spPr bwMode="auto">
          <a:xfrm>
            <a:off x="4202113" y="53340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13827" name="Rectangle 67"/>
          <p:cNvSpPr>
            <a:spLocks noChangeArrowheads="1"/>
          </p:cNvSpPr>
          <p:nvPr/>
        </p:nvSpPr>
        <p:spPr bwMode="auto">
          <a:xfrm>
            <a:off x="4252913" y="5486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13828" name="Line 68"/>
          <p:cNvSpPr>
            <a:spLocks noChangeShapeType="1"/>
          </p:cNvSpPr>
          <p:nvPr/>
        </p:nvSpPr>
        <p:spPr bwMode="auto">
          <a:xfrm>
            <a:off x="2638425" y="5715000"/>
            <a:ext cx="1563688" cy="0"/>
          </a:xfrm>
          <a:prstGeom prst="line">
            <a:avLst/>
          </a:prstGeom>
          <a:noFill/>
          <a:ln w="28575">
            <a:solidFill>
              <a:schemeClr val="tx1"/>
            </a:solidFill>
            <a:round/>
            <a:headEnd/>
            <a:tailEnd/>
          </a:ln>
          <a:effectLst/>
        </p:spPr>
        <p:txBody>
          <a:bodyPr/>
          <a:lstStyle/>
          <a:p>
            <a:endParaRPr lang="en-US"/>
          </a:p>
        </p:txBody>
      </p:sp>
      <p:sp>
        <p:nvSpPr>
          <p:cNvPr id="1013829" name="Line 69"/>
          <p:cNvSpPr>
            <a:spLocks noChangeShapeType="1"/>
          </p:cNvSpPr>
          <p:nvPr/>
        </p:nvSpPr>
        <p:spPr bwMode="auto">
          <a:xfrm>
            <a:off x="3871913" y="5638800"/>
            <a:ext cx="76200" cy="152400"/>
          </a:xfrm>
          <a:prstGeom prst="line">
            <a:avLst/>
          </a:prstGeom>
          <a:noFill/>
          <a:ln w="12700">
            <a:solidFill>
              <a:schemeClr val="tx1"/>
            </a:solidFill>
            <a:round/>
            <a:headEnd/>
            <a:tailEnd/>
          </a:ln>
          <a:effectLst/>
        </p:spPr>
        <p:txBody>
          <a:bodyPr/>
          <a:lstStyle/>
          <a:p>
            <a:endParaRPr lang="en-US"/>
          </a:p>
        </p:txBody>
      </p:sp>
      <p:sp>
        <p:nvSpPr>
          <p:cNvPr id="1013830" name="Line 70"/>
          <p:cNvSpPr>
            <a:spLocks noChangeShapeType="1"/>
          </p:cNvSpPr>
          <p:nvPr/>
        </p:nvSpPr>
        <p:spPr bwMode="auto">
          <a:xfrm>
            <a:off x="4887913" y="5638800"/>
            <a:ext cx="76200" cy="152400"/>
          </a:xfrm>
          <a:prstGeom prst="line">
            <a:avLst/>
          </a:prstGeom>
          <a:noFill/>
          <a:ln w="12700">
            <a:solidFill>
              <a:schemeClr val="tx1"/>
            </a:solidFill>
            <a:round/>
            <a:headEnd/>
            <a:tailEnd/>
          </a:ln>
          <a:effectLst/>
        </p:spPr>
        <p:txBody>
          <a:bodyPr/>
          <a:lstStyle/>
          <a:p>
            <a:endParaRPr lang="en-US"/>
          </a:p>
        </p:txBody>
      </p:sp>
      <p:sp>
        <p:nvSpPr>
          <p:cNvPr id="1013831" name="Text Box 71"/>
          <p:cNvSpPr txBox="1">
            <a:spLocks noChangeArrowheads="1"/>
          </p:cNvSpPr>
          <p:nvPr/>
        </p:nvSpPr>
        <p:spPr bwMode="auto">
          <a:xfrm>
            <a:off x="3871913"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13832" name="Text Box 72"/>
          <p:cNvSpPr txBox="1">
            <a:spLocks noChangeArrowheads="1"/>
          </p:cNvSpPr>
          <p:nvPr/>
        </p:nvSpPr>
        <p:spPr bwMode="auto">
          <a:xfrm>
            <a:off x="4876800"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833" name="Line 73"/>
          <p:cNvSpPr>
            <a:spLocks noChangeShapeType="1"/>
          </p:cNvSpPr>
          <p:nvPr/>
        </p:nvSpPr>
        <p:spPr bwMode="auto">
          <a:xfrm>
            <a:off x="5054600" y="4724400"/>
            <a:ext cx="0" cy="609600"/>
          </a:xfrm>
          <a:prstGeom prst="line">
            <a:avLst/>
          </a:prstGeom>
          <a:noFill/>
          <a:ln w="28575">
            <a:solidFill>
              <a:schemeClr val="tx1"/>
            </a:solidFill>
            <a:round/>
            <a:headEnd/>
            <a:tailEnd/>
          </a:ln>
          <a:effectLst/>
        </p:spPr>
        <p:txBody>
          <a:bodyPr/>
          <a:lstStyle/>
          <a:p>
            <a:endParaRPr lang="en-US"/>
          </a:p>
        </p:txBody>
      </p:sp>
      <p:sp>
        <p:nvSpPr>
          <p:cNvPr id="1013834" name="Line 74"/>
          <p:cNvSpPr>
            <a:spLocks noChangeShapeType="1"/>
          </p:cNvSpPr>
          <p:nvPr/>
        </p:nvSpPr>
        <p:spPr bwMode="auto">
          <a:xfrm>
            <a:off x="8382000" y="4876800"/>
            <a:ext cx="0" cy="990600"/>
          </a:xfrm>
          <a:prstGeom prst="line">
            <a:avLst/>
          </a:prstGeom>
          <a:noFill/>
          <a:ln w="28575">
            <a:solidFill>
              <a:schemeClr val="tx1"/>
            </a:solidFill>
            <a:round/>
            <a:headEnd/>
            <a:tailEnd/>
          </a:ln>
          <a:effectLst/>
        </p:spPr>
        <p:txBody>
          <a:bodyPr/>
          <a:lstStyle/>
          <a:p>
            <a:endParaRPr lang="en-US"/>
          </a:p>
        </p:txBody>
      </p:sp>
      <p:sp>
        <p:nvSpPr>
          <p:cNvPr id="1013835" name="Line 75"/>
          <p:cNvSpPr>
            <a:spLocks noChangeShapeType="1"/>
          </p:cNvSpPr>
          <p:nvPr/>
        </p:nvSpPr>
        <p:spPr bwMode="auto">
          <a:xfrm>
            <a:off x="5181600" y="51054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13836" name="Line 76"/>
          <p:cNvSpPr>
            <a:spLocks noChangeShapeType="1"/>
          </p:cNvSpPr>
          <p:nvPr/>
        </p:nvSpPr>
        <p:spPr bwMode="auto">
          <a:xfrm>
            <a:off x="3276600" y="5029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13837" name="AutoShape 77"/>
          <p:cNvSpPr>
            <a:spLocks noChangeArrowheads="1"/>
          </p:cNvSpPr>
          <p:nvPr/>
        </p:nvSpPr>
        <p:spPr bwMode="auto">
          <a:xfrm rot="-5400000">
            <a:off x="83820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38" name="Line 78"/>
          <p:cNvSpPr>
            <a:spLocks noChangeShapeType="1"/>
          </p:cNvSpPr>
          <p:nvPr/>
        </p:nvSpPr>
        <p:spPr bwMode="auto">
          <a:xfrm>
            <a:off x="8839200" y="4648200"/>
            <a:ext cx="152400" cy="0"/>
          </a:xfrm>
          <a:prstGeom prst="line">
            <a:avLst/>
          </a:prstGeom>
          <a:noFill/>
          <a:ln w="28575">
            <a:solidFill>
              <a:schemeClr val="tx1"/>
            </a:solidFill>
            <a:round/>
            <a:headEnd/>
            <a:tailEnd/>
          </a:ln>
          <a:effectLst/>
        </p:spPr>
        <p:txBody>
          <a:bodyPr/>
          <a:lstStyle/>
          <a:p>
            <a:endParaRPr lang="en-US"/>
          </a:p>
        </p:txBody>
      </p:sp>
      <p:sp>
        <p:nvSpPr>
          <p:cNvPr id="1013839" name="AutoShape 79"/>
          <p:cNvSpPr>
            <a:spLocks noChangeArrowheads="1"/>
          </p:cNvSpPr>
          <p:nvPr/>
        </p:nvSpPr>
        <p:spPr bwMode="auto">
          <a:xfrm rot="-5400000">
            <a:off x="50927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40" name="Line 80"/>
          <p:cNvSpPr>
            <a:spLocks noChangeShapeType="1"/>
          </p:cNvSpPr>
          <p:nvPr/>
        </p:nvSpPr>
        <p:spPr bwMode="auto">
          <a:xfrm>
            <a:off x="5588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1" name="Line 81"/>
          <p:cNvSpPr>
            <a:spLocks noChangeShapeType="1"/>
          </p:cNvSpPr>
          <p:nvPr/>
        </p:nvSpPr>
        <p:spPr bwMode="auto">
          <a:xfrm>
            <a:off x="3276600" y="5029200"/>
            <a:ext cx="0" cy="1600200"/>
          </a:xfrm>
          <a:prstGeom prst="line">
            <a:avLst/>
          </a:prstGeom>
          <a:noFill/>
          <a:ln w="28575">
            <a:solidFill>
              <a:schemeClr val="tx1"/>
            </a:solidFill>
            <a:round/>
            <a:headEnd/>
            <a:tailEnd/>
          </a:ln>
          <a:effectLst/>
        </p:spPr>
        <p:txBody>
          <a:bodyPr/>
          <a:lstStyle/>
          <a:p>
            <a:endParaRPr lang="en-US"/>
          </a:p>
        </p:txBody>
      </p:sp>
      <p:sp>
        <p:nvSpPr>
          <p:cNvPr id="1013842" name="Line 82"/>
          <p:cNvSpPr>
            <a:spLocks noChangeShapeType="1"/>
          </p:cNvSpPr>
          <p:nvPr/>
        </p:nvSpPr>
        <p:spPr bwMode="auto">
          <a:xfrm>
            <a:off x="8686800" y="26670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13843" name="Rectangle 83"/>
          <p:cNvSpPr>
            <a:spLocks noChangeArrowheads="1"/>
          </p:cNvSpPr>
          <p:nvPr/>
        </p:nvSpPr>
        <p:spPr bwMode="auto">
          <a:xfrm>
            <a:off x="71628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13844" name="Rectangle 84"/>
          <p:cNvSpPr>
            <a:spLocks noChangeArrowheads="1"/>
          </p:cNvSpPr>
          <p:nvPr/>
        </p:nvSpPr>
        <p:spPr bwMode="auto">
          <a:xfrm>
            <a:off x="4343400" y="2743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13845" name="Oval 85"/>
          <p:cNvSpPr>
            <a:spLocks noChangeArrowheads="1"/>
          </p:cNvSpPr>
          <p:nvPr/>
        </p:nvSpPr>
        <p:spPr bwMode="auto">
          <a:xfrm>
            <a:off x="5410200" y="1752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13846" name="Rectangle 86"/>
          <p:cNvSpPr>
            <a:spLocks noChangeArrowheads="1"/>
          </p:cNvSpPr>
          <p:nvPr/>
        </p:nvSpPr>
        <p:spPr bwMode="auto">
          <a:xfrm>
            <a:off x="5410200" y="1752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847" name="Line 87"/>
          <p:cNvSpPr>
            <a:spLocks noChangeShapeType="1"/>
          </p:cNvSpPr>
          <p:nvPr/>
        </p:nvSpPr>
        <p:spPr bwMode="auto">
          <a:xfrm>
            <a:off x="5181600"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8" name="Line 88"/>
          <p:cNvSpPr>
            <a:spLocks noChangeShapeType="1"/>
          </p:cNvSpPr>
          <p:nvPr/>
        </p:nvSpPr>
        <p:spPr bwMode="auto">
          <a:xfrm>
            <a:off x="4419600" y="1600200"/>
            <a:ext cx="1690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295400"/>
            <a:ext cx="381000" cy="914400"/>
            <a:chOff x="1392" y="2880"/>
            <a:chExt cx="288" cy="480"/>
          </a:xfrm>
        </p:grpSpPr>
        <p:sp>
          <p:nvSpPr>
            <p:cNvPr id="101385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1385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1385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1385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1385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1385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1385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13857" name="Text Box 97"/>
          <p:cNvSpPr txBox="1">
            <a:spLocks noChangeArrowheads="1"/>
          </p:cNvSpPr>
          <p:nvPr/>
        </p:nvSpPr>
        <p:spPr bwMode="auto">
          <a:xfrm>
            <a:off x="6096000" y="16002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858" name="Line 98"/>
          <p:cNvSpPr>
            <a:spLocks noChangeShapeType="1"/>
          </p:cNvSpPr>
          <p:nvPr/>
        </p:nvSpPr>
        <p:spPr bwMode="auto">
          <a:xfrm>
            <a:off x="5853113"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59" name="Line 99"/>
          <p:cNvSpPr>
            <a:spLocks noChangeShapeType="1"/>
          </p:cNvSpPr>
          <p:nvPr/>
        </p:nvSpPr>
        <p:spPr bwMode="auto">
          <a:xfrm>
            <a:off x="6477000" y="1752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0" name="Line 100"/>
          <p:cNvSpPr>
            <a:spLocks noChangeShapeType="1"/>
          </p:cNvSpPr>
          <p:nvPr/>
        </p:nvSpPr>
        <p:spPr bwMode="auto">
          <a:xfrm>
            <a:off x="838200" y="1219200"/>
            <a:ext cx="0" cy="3276600"/>
          </a:xfrm>
          <a:prstGeom prst="line">
            <a:avLst/>
          </a:prstGeom>
          <a:noFill/>
          <a:ln w="28575">
            <a:solidFill>
              <a:schemeClr val="accent2"/>
            </a:solidFill>
            <a:round/>
            <a:headEnd/>
            <a:tailEnd/>
          </a:ln>
          <a:effectLst/>
        </p:spPr>
        <p:txBody>
          <a:bodyPr/>
          <a:lstStyle/>
          <a:p>
            <a:endParaRPr lang="en-US"/>
          </a:p>
        </p:txBody>
      </p:sp>
      <p:sp>
        <p:nvSpPr>
          <p:cNvPr id="1013861" name="AutoShape 101"/>
          <p:cNvSpPr>
            <a:spLocks noChangeArrowheads="1"/>
          </p:cNvSpPr>
          <p:nvPr/>
        </p:nvSpPr>
        <p:spPr bwMode="auto">
          <a:xfrm rot="-5400000">
            <a:off x="6400800" y="1371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2" name="Line 102"/>
          <p:cNvSpPr>
            <a:spLocks noChangeShapeType="1"/>
          </p:cNvSpPr>
          <p:nvPr/>
        </p:nvSpPr>
        <p:spPr bwMode="auto">
          <a:xfrm>
            <a:off x="5181600" y="12192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13863" name="Line 103"/>
          <p:cNvSpPr>
            <a:spLocks noChangeShapeType="1"/>
          </p:cNvSpPr>
          <p:nvPr/>
        </p:nvSpPr>
        <p:spPr bwMode="auto">
          <a:xfrm>
            <a:off x="5181600" y="1219200"/>
            <a:ext cx="0" cy="381000"/>
          </a:xfrm>
          <a:prstGeom prst="line">
            <a:avLst/>
          </a:prstGeom>
          <a:noFill/>
          <a:ln w="28575">
            <a:solidFill>
              <a:schemeClr val="tx1"/>
            </a:solidFill>
            <a:round/>
            <a:headEnd/>
            <a:tailEnd/>
          </a:ln>
          <a:effectLst/>
        </p:spPr>
        <p:txBody>
          <a:bodyPr/>
          <a:lstStyle/>
          <a:p>
            <a:endParaRPr lang="en-US"/>
          </a:p>
        </p:txBody>
      </p:sp>
      <p:sp>
        <p:nvSpPr>
          <p:cNvPr id="1013864" name="Line 104"/>
          <p:cNvSpPr>
            <a:spLocks noChangeShapeType="1"/>
          </p:cNvSpPr>
          <p:nvPr/>
        </p:nvSpPr>
        <p:spPr bwMode="auto">
          <a:xfrm>
            <a:off x="6934200" y="1524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13865" name="Line 105"/>
          <p:cNvSpPr>
            <a:spLocks noChangeShapeType="1"/>
          </p:cNvSpPr>
          <p:nvPr/>
        </p:nvSpPr>
        <p:spPr bwMode="auto">
          <a:xfrm>
            <a:off x="6858000" y="17526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13866" name="Rectangle 106"/>
          <p:cNvSpPr>
            <a:spLocks noChangeArrowheads="1"/>
          </p:cNvSpPr>
          <p:nvPr/>
        </p:nvSpPr>
        <p:spPr bwMode="auto">
          <a:xfrm>
            <a:off x="68580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13867" name="Line 107"/>
          <p:cNvSpPr>
            <a:spLocks noChangeShapeType="1"/>
          </p:cNvSpPr>
          <p:nvPr/>
        </p:nvSpPr>
        <p:spPr bwMode="auto">
          <a:xfrm>
            <a:off x="66294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8" name="AutoShape 108"/>
          <p:cNvSpPr>
            <a:spLocks noChangeArrowheads="1"/>
          </p:cNvSpPr>
          <p:nvPr/>
        </p:nvSpPr>
        <p:spPr bwMode="auto">
          <a:xfrm rot="-5400000">
            <a:off x="2933700" y="45339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9" name="Line 109"/>
          <p:cNvSpPr>
            <a:spLocks noChangeShapeType="1"/>
          </p:cNvSpPr>
          <p:nvPr/>
        </p:nvSpPr>
        <p:spPr bwMode="auto">
          <a:xfrm>
            <a:off x="3352800" y="46482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13870" name="Line 110"/>
          <p:cNvSpPr>
            <a:spLocks noChangeShapeType="1"/>
          </p:cNvSpPr>
          <p:nvPr/>
        </p:nvSpPr>
        <p:spPr bwMode="auto">
          <a:xfrm>
            <a:off x="2957513" y="4267200"/>
            <a:ext cx="0" cy="228600"/>
          </a:xfrm>
          <a:prstGeom prst="line">
            <a:avLst/>
          </a:prstGeom>
          <a:noFill/>
          <a:ln w="19050">
            <a:solidFill>
              <a:schemeClr val="tx1"/>
            </a:solidFill>
            <a:round/>
            <a:headEnd/>
            <a:tailEnd/>
          </a:ln>
          <a:effectLst/>
        </p:spPr>
        <p:txBody>
          <a:bodyPr/>
          <a:lstStyle/>
          <a:p>
            <a:endParaRPr lang="en-US"/>
          </a:p>
        </p:txBody>
      </p:sp>
      <p:sp>
        <p:nvSpPr>
          <p:cNvPr id="1013871" name="Line 111"/>
          <p:cNvSpPr>
            <a:spLocks noChangeShapeType="1"/>
          </p:cNvSpPr>
          <p:nvPr/>
        </p:nvSpPr>
        <p:spPr bwMode="auto">
          <a:xfrm>
            <a:off x="2957513" y="44958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13872" name="Line 112"/>
          <p:cNvSpPr>
            <a:spLocks noChangeShapeType="1"/>
          </p:cNvSpPr>
          <p:nvPr/>
        </p:nvSpPr>
        <p:spPr bwMode="auto">
          <a:xfrm>
            <a:off x="3200400" y="31242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13873" name="Rectangle 113"/>
          <p:cNvSpPr>
            <a:spLocks noChangeArrowheads="1"/>
          </p:cNvSpPr>
          <p:nvPr/>
        </p:nvSpPr>
        <p:spPr bwMode="auto">
          <a:xfrm>
            <a:off x="2667000" y="3276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13874" name="Oval 114"/>
          <p:cNvSpPr>
            <a:spLocks noChangeArrowheads="1"/>
          </p:cNvSpPr>
          <p:nvPr/>
        </p:nvSpPr>
        <p:spPr bwMode="auto">
          <a:xfrm>
            <a:off x="5791200" y="54102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13875" name="Rectangle 115"/>
          <p:cNvSpPr>
            <a:spLocks noChangeArrowheads="1"/>
          </p:cNvSpPr>
          <p:nvPr/>
        </p:nvSpPr>
        <p:spPr bwMode="auto">
          <a:xfrm>
            <a:off x="5867400" y="55626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13876" name="Line 116"/>
          <p:cNvSpPr>
            <a:spLocks noChangeShapeType="1"/>
          </p:cNvSpPr>
          <p:nvPr/>
        </p:nvSpPr>
        <p:spPr bwMode="auto">
          <a:xfrm>
            <a:off x="3657600" y="6324600"/>
            <a:ext cx="1905000" cy="0"/>
          </a:xfrm>
          <a:prstGeom prst="line">
            <a:avLst/>
          </a:prstGeom>
          <a:noFill/>
          <a:ln w="19050">
            <a:solidFill>
              <a:schemeClr val="tx1"/>
            </a:solidFill>
            <a:round/>
            <a:headEnd/>
            <a:tailEnd/>
          </a:ln>
          <a:effectLst/>
        </p:spPr>
        <p:txBody>
          <a:bodyPr/>
          <a:lstStyle/>
          <a:p>
            <a:endParaRPr lang="en-US"/>
          </a:p>
        </p:txBody>
      </p:sp>
      <p:sp>
        <p:nvSpPr>
          <p:cNvPr id="1013877" name="Line 117"/>
          <p:cNvSpPr>
            <a:spLocks noChangeShapeType="1"/>
          </p:cNvSpPr>
          <p:nvPr/>
        </p:nvSpPr>
        <p:spPr bwMode="auto">
          <a:xfrm>
            <a:off x="5548313" y="56388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13878" name="Rectangle 118"/>
          <p:cNvSpPr>
            <a:spLocks noChangeArrowheads="1"/>
          </p:cNvSpPr>
          <p:nvPr/>
        </p:nvSpPr>
        <p:spPr bwMode="auto">
          <a:xfrm>
            <a:off x="86106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79" name="Rectangle 119"/>
          <p:cNvSpPr>
            <a:spLocks noChangeArrowheads="1"/>
          </p:cNvSpPr>
          <p:nvPr/>
        </p:nvSpPr>
        <p:spPr bwMode="auto">
          <a:xfrm>
            <a:off x="5410200" y="495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0" name="Rectangle 120"/>
          <p:cNvSpPr>
            <a:spLocks noChangeArrowheads="1"/>
          </p:cNvSpPr>
          <p:nvPr/>
        </p:nvSpPr>
        <p:spPr bwMode="auto">
          <a:xfrm>
            <a:off x="3124200" y="464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1" name="Rectangle 121"/>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2" name="Rectangle 122"/>
          <p:cNvSpPr>
            <a:spLocks noChangeArrowheads="1"/>
          </p:cNvSpPr>
          <p:nvPr/>
        </p:nvSpPr>
        <p:spPr bwMode="auto">
          <a:xfrm>
            <a:off x="54102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3" name="Rectangle 123"/>
          <p:cNvSpPr>
            <a:spLocks noChangeArrowheads="1"/>
          </p:cNvSpPr>
          <p:nvPr/>
        </p:nvSpPr>
        <p:spPr bwMode="auto">
          <a:xfrm>
            <a:off x="8610600" y="4724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4" name="Rectangle 124"/>
          <p:cNvSpPr>
            <a:spLocks noChangeArrowheads="1"/>
          </p:cNvSpPr>
          <p:nvPr/>
        </p:nvSpPr>
        <p:spPr bwMode="auto">
          <a:xfrm>
            <a:off x="6705600" y="114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5" name="Rectangle 125"/>
          <p:cNvSpPr>
            <a:spLocks noChangeArrowheads="1"/>
          </p:cNvSpPr>
          <p:nvPr/>
        </p:nvSpPr>
        <p:spPr bwMode="auto">
          <a:xfrm>
            <a:off x="6705600" y="1600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6" name="Rectangle 126"/>
          <p:cNvSpPr>
            <a:spLocks noChangeArrowheads="1"/>
          </p:cNvSpPr>
          <p:nvPr/>
        </p:nvSpPr>
        <p:spPr bwMode="auto">
          <a:xfrm>
            <a:off x="25146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13887" name="Line 127"/>
          <p:cNvSpPr>
            <a:spLocks noChangeShapeType="1"/>
          </p:cNvSpPr>
          <p:nvPr/>
        </p:nvSpPr>
        <p:spPr bwMode="auto">
          <a:xfrm>
            <a:off x="6096000" y="61722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13888" name="Rectangle 128"/>
          <p:cNvSpPr>
            <a:spLocks noChangeArrowheads="1"/>
          </p:cNvSpPr>
          <p:nvPr/>
        </p:nvSpPr>
        <p:spPr bwMode="auto">
          <a:xfrm>
            <a:off x="4724400" y="60198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13889" name="Rectangle 129"/>
          <p:cNvSpPr>
            <a:spLocks noChangeArrowheads="1"/>
          </p:cNvSpPr>
          <p:nvPr/>
        </p:nvSpPr>
        <p:spPr bwMode="auto">
          <a:xfrm>
            <a:off x="2667000" y="5486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13890" name="Rectangle 130"/>
          <p:cNvSpPr>
            <a:spLocks noChangeArrowheads="1"/>
          </p:cNvSpPr>
          <p:nvPr/>
        </p:nvSpPr>
        <p:spPr bwMode="auto">
          <a:xfrm>
            <a:off x="2652713" y="3657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13891" name="Rectangle 131"/>
          <p:cNvSpPr>
            <a:spLocks noChangeArrowheads="1"/>
          </p:cNvSpPr>
          <p:nvPr/>
        </p:nvSpPr>
        <p:spPr bwMode="auto">
          <a:xfrm>
            <a:off x="2652713" y="4038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13892" name="Text Box 132"/>
          <p:cNvSpPr txBox="1">
            <a:spLocks noChangeArrowheads="1"/>
          </p:cNvSpPr>
          <p:nvPr/>
        </p:nvSpPr>
        <p:spPr bwMode="auto">
          <a:xfrm>
            <a:off x="2576513" y="48006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13893" name="Line 133"/>
          <p:cNvSpPr>
            <a:spLocks noChangeShapeType="1"/>
          </p:cNvSpPr>
          <p:nvPr/>
        </p:nvSpPr>
        <p:spPr bwMode="auto">
          <a:xfrm>
            <a:off x="228600" y="762000"/>
            <a:ext cx="0" cy="3733800"/>
          </a:xfrm>
          <a:prstGeom prst="line">
            <a:avLst/>
          </a:prstGeom>
          <a:noFill/>
          <a:ln w="28575">
            <a:solidFill>
              <a:schemeClr val="accent2"/>
            </a:solidFill>
            <a:round/>
            <a:headEnd/>
            <a:tailEnd/>
          </a:ln>
          <a:effectLst/>
        </p:spPr>
        <p:txBody>
          <a:bodyPr/>
          <a:lstStyle/>
          <a:p>
            <a:endParaRPr lang="en-US"/>
          </a:p>
        </p:txBody>
      </p:sp>
      <p:sp>
        <p:nvSpPr>
          <p:cNvPr id="1013894" name="Line 134"/>
          <p:cNvSpPr>
            <a:spLocks noChangeShapeType="1"/>
          </p:cNvSpPr>
          <p:nvPr/>
        </p:nvSpPr>
        <p:spPr bwMode="auto">
          <a:xfrm>
            <a:off x="7848600" y="762000"/>
            <a:ext cx="0" cy="533400"/>
          </a:xfrm>
          <a:prstGeom prst="line">
            <a:avLst/>
          </a:prstGeom>
          <a:noFill/>
          <a:ln w="28575">
            <a:solidFill>
              <a:schemeClr val="accent2"/>
            </a:solidFill>
            <a:round/>
            <a:headEnd/>
            <a:tailEnd/>
          </a:ln>
          <a:effectLst/>
        </p:spPr>
        <p:txBody>
          <a:bodyPr/>
          <a:lstStyle/>
          <a:p>
            <a:endParaRPr lang="en-US"/>
          </a:p>
        </p:txBody>
      </p:sp>
      <p:sp>
        <p:nvSpPr>
          <p:cNvPr id="1013895" name="Line 135"/>
          <p:cNvSpPr>
            <a:spLocks noChangeShapeType="1"/>
          </p:cNvSpPr>
          <p:nvPr/>
        </p:nvSpPr>
        <p:spPr bwMode="auto">
          <a:xfrm>
            <a:off x="5181600" y="5105400"/>
            <a:ext cx="0" cy="609600"/>
          </a:xfrm>
          <a:prstGeom prst="line">
            <a:avLst/>
          </a:prstGeom>
          <a:noFill/>
          <a:ln w="28575">
            <a:solidFill>
              <a:schemeClr val="tx1"/>
            </a:solidFill>
            <a:round/>
            <a:headEnd/>
            <a:tailEnd/>
          </a:ln>
          <a:effectLst/>
        </p:spPr>
        <p:txBody>
          <a:bodyPr/>
          <a:lstStyle/>
          <a:p>
            <a:endParaRPr lang="en-US"/>
          </a:p>
        </p:txBody>
      </p:sp>
      <p:sp>
        <p:nvSpPr>
          <p:cNvPr id="1013896" name="Oval 136"/>
          <p:cNvSpPr>
            <a:spLocks noChangeArrowheads="1"/>
          </p:cNvSpPr>
          <p:nvPr/>
        </p:nvSpPr>
        <p:spPr bwMode="auto">
          <a:xfrm>
            <a:off x="2971800" y="19812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13897" name="Rectangle 137"/>
          <p:cNvSpPr>
            <a:spLocks noChangeArrowheads="1"/>
          </p:cNvSpPr>
          <p:nvPr/>
        </p:nvSpPr>
        <p:spPr bwMode="auto">
          <a:xfrm>
            <a:off x="3124200" y="24384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13898" name="Line 138"/>
          <p:cNvSpPr>
            <a:spLocks noChangeShapeType="1"/>
          </p:cNvSpPr>
          <p:nvPr/>
        </p:nvSpPr>
        <p:spPr bwMode="auto">
          <a:xfrm>
            <a:off x="2667000" y="1066800"/>
            <a:ext cx="0" cy="3429000"/>
          </a:xfrm>
          <a:prstGeom prst="line">
            <a:avLst/>
          </a:prstGeom>
          <a:noFill/>
          <a:ln w="28575">
            <a:solidFill>
              <a:schemeClr val="accent2"/>
            </a:solidFill>
            <a:round/>
            <a:headEnd/>
            <a:tailEnd/>
          </a:ln>
          <a:effectLst/>
        </p:spPr>
        <p:txBody>
          <a:bodyPr/>
          <a:lstStyle/>
          <a:p>
            <a:endParaRPr lang="en-US"/>
          </a:p>
        </p:txBody>
      </p:sp>
      <p:sp>
        <p:nvSpPr>
          <p:cNvPr id="1013899" name="Line 139"/>
          <p:cNvSpPr>
            <a:spLocks noChangeShapeType="1"/>
          </p:cNvSpPr>
          <p:nvPr/>
        </p:nvSpPr>
        <p:spPr bwMode="auto">
          <a:xfrm>
            <a:off x="2667000" y="2667000"/>
            <a:ext cx="304800" cy="0"/>
          </a:xfrm>
          <a:prstGeom prst="line">
            <a:avLst/>
          </a:prstGeom>
          <a:noFill/>
          <a:ln w="19050">
            <a:solidFill>
              <a:schemeClr val="accent2"/>
            </a:solidFill>
            <a:round/>
            <a:headEnd/>
            <a:tailEnd type="triangle" w="med" len="med"/>
          </a:ln>
          <a:effectLst/>
        </p:spPr>
        <p:txBody>
          <a:bodyPr/>
          <a:lstStyle/>
          <a:p>
            <a:endParaRPr lang="en-US"/>
          </a:p>
        </p:txBody>
      </p:sp>
      <p:sp>
        <p:nvSpPr>
          <p:cNvPr id="1013900" name="Rectangle 140"/>
          <p:cNvSpPr>
            <a:spLocks noChangeArrowheads="1"/>
          </p:cNvSpPr>
          <p:nvPr/>
        </p:nvSpPr>
        <p:spPr bwMode="auto">
          <a:xfrm>
            <a:off x="2209800" y="2438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13901" name="AutoShape 141"/>
          <p:cNvSpPr>
            <a:spLocks noChangeArrowheads="1"/>
          </p:cNvSpPr>
          <p:nvPr/>
        </p:nvSpPr>
        <p:spPr bwMode="auto">
          <a:xfrm>
            <a:off x="6400800" y="21336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13902" name="Line 142"/>
          <p:cNvSpPr>
            <a:spLocks noChangeShapeType="1"/>
          </p:cNvSpPr>
          <p:nvPr/>
        </p:nvSpPr>
        <p:spPr bwMode="auto">
          <a:xfrm>
            <a:off x="6705600" y="2286000"/>
            <a:ext cx="152400" cy="0"/>
          </a:xfrm>
          <a:prstGeom prst="line">
            <a:avLst/>
          </a:prstGeom>
          <a:noFill/>
          <a:ln w="12700">
            <a:solidFill>
              <a:schemeClr val="accent1"/>
            </a:solidFill>
            <a:round/>
            <a:headEnd/>
            <a:tailEnd/>
          </a:ln>
          <a:effectLst/>
        </p:spPr>
        <p:txBody>
          <a:bodyPr/>
          <a:lstStyle/>
          <a:p>
            <a:endParaRPr lang="en-US"/>
          </a:p>
        </p:txBody>
      </p:sp>
      <p:sp>
        <p:nvSpPr>
          <p:cNvPr id="1013903" name="Line 143"/>
          <p:cNvSpPr>
            <a:spLocks noChangeShapeType="1"/>
          </p:cNvSpPr>
          <p:nvPr/>
        </p:nvSpPr>
        <p:spPr bwMode="auto">
          <a:xfrm>
            <a:off x="6248400" y="2362200"/>
            <a:ext cx="152400" cy="0"/>
          </a:xfrm>
          <a:prstGeom prst="line">
            <a:avLst/>
          </a:prstGeom>
          <a:noFill/>
          <a:ln w="12700">
            <a:solidFill>
              <a:schemeClr val="accent1"/>
            </a:solidFill>
            <a:round/>
            <a:headEnd/>
            <a:tailEnd/>
          </a:ln>
          <a:effectLst/>
        </p:spPr>
        <p:txBody>
          <a:bodyPr/>
          <a:lstStyle/>
          <a:p>
            <a:endParaRPr lang="en-US"/>
          </a:p>
        </p:txBody>
      </p:sp>
      <p:sp>
        <p:nvSpPr>
          <p:cNvPr id="1013904" name="Line 144"/>
          <p:cNvSpPr>
            <a:spLocks noChangeShapeType="1"/>
          </p:cNvSpPr>
          <p:nvPr/>
        </p:nvSpPr>
        <p:spPr bwMode="auto">
          <a:xfrm>
            <a:off x="3733800" y="2362200"/>
            <a:ext cx="2438400" cy="0"/>
          </a:xfrm>
          <a:prstGeom prst="line">
            <a:avLst/>
          </a:prstGeom>
          <a:noFill/>
          <a:ln w="12700">
            <a:solidFill>
              <a:schemeClr val="accent1"/>
            </a:solidFill>
            <a:round/>
            <a:headEnd/>
            <a:tailEnd/>
          </a:ln>
          <a:effectLst/>
        </p:spPr>
        <p:txBody>
          <a:bodyPr/>
          <a:lstStyle/>
          <a:p>
            <a:endParaRPr lang="en-US"/>
          </a:p>
        </p:txBody>
      </p:sp>
      <p:sp>
        <p:nvSpPr>
          <p:cNvPr id="1013905" name="Rectangle 145"/>
          <p:cNvSpPr>
            <a:spLocks noChangeArrowheads="1"/>
          </p:cNvSpPr>
          <p:nvPr/>
        </p:nvSpPr>
        <p:spPr bwMode="auto">
          <a:xfrm>
            <a:off x="3810000" y="2133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13906" name="Line 146"/>
          <p:cNvSpPr>
            <a:spLocks noChangeShapeType="1"/>
          </p:cNvSpPr>
          <p:nvPr/>
        </p:nvSpPr>
        <p:spPr bwMode="auto">
          <a:xfrm>
            <a:off x="3733800" y="2514600"/>
            <a:ext cx="5181600" cy="0"/>
          </a:xfrm>
          <a:prstGeom prst="line">
            <a:avLst/>
          </a:prstGeom>
          <a:noFill/>
          <a:ln w="12700">
            <a:solidFill>
              <a:schemeClr val="accent1"/>
            </a:solidFill>
            <a:round/>
            <a:headEnd/>
            <a:tailEnd/>
          </a:ln>
          <a:effectLst/>
        </p:spPr>
        <p:txBody>
          <a:bodyPr/>
          <a:lstStyle/>
          <a:p>
            <a:endParaRPr lang="en-US"/>
          </a:p>
        </p:txBody>
      </p:sp>
      <p:sp>
        <p:nvSpPr>
          <p:cNvPr id="1013907" name="Line 147"/>
          <p:cNvSpPr>
            <a:spLocks noChangeShapeType="1"/>
          </p:cNvSpPr>
          <p:nvPr/>
        </p:nvSpPr>
        <p:spPr bwMode="auto">
          <a:xfrm>
            <a:off x="7543800" y="5486400"/>
            <a:ext cx="1371600" cy="0"/>
          </a:xfrm>
          <a:prstGeom prst="line">
            <a:avLst/>
          </a:prstGeom>
          <a:noFill/>
          <a:ln w="12700">
            <a:solidFill>
              <a:schemeClr val="accent1"/>
            </a:solidFill>
            <a:round/>
            <a:headEnd/>
            <a:tailEnd/>
          </a:ln>
          <a:effectLst/>
        </p:spPr>
        <p:txBody>
          <a:bodyPr/>
          <a:lstStyle/>
          <a:p>
            <a:endParaRPr lang="en-US"/>
          </a:p>
        </p:txBody>
      </p:sp>
      <p:sp>
        <p:nvSpPr>
          <p:cNvPr id="1013908" name="Line 148"/>
          <p:cNvSpPr>
            <a:spLocks noChangeShapeType="1"/>
          </p:cNvSpPr>
          <p:nvPr/>
        </p:nvSpPr>
        <p:spPr bwMode="auto">
          <a:xfrm>
            <a:off x="8915400" y="2514600"/>
            <a:ext cx="0" cy="2971800"/>
          </a:xfrm>
          <a:prstGeom prst="line">
            <a:avLst/>
          </a:prstGeom>
          <a:noFill/>
          <a:ln w="12700">
            <a:solidFill>
              <a:schemeClr val="accent1"/>
            </a:solidFill>
            <a:round/>
            <a:headEnd/>
            <a:tailEnd/>
          </a:ln>
          <a:effectLst/>
        </p:spPr>
        <p:txBody>
          <a:bodyPr/>
          <a:lstStyle/>
          <a:p>
            <a:endParaRPr lang="en-US"/>
          </a:p>
        </p:txBody>
      </p:sp>
      <p:sp>
        <p:nvSpPr>
          <p:cNvPr id="1013909" name="Line 149"/>
          <p:cNvSpPr>
            <a:spLocks noChangeShapeType="1"/>
          </p:cNvSpPr>
          <p:nvPr/>
        </p:nvSpPr>
        <p:spPr bwMode="auto">
          <a:xfrm>
            <a:off x="3733800" y="2667000"/>
            <a:ext cx="4953000" cy="0"/>
          </a:xfrm>
          <a:prstGeom prst="line">
            <a:avLst/>
          </a:prstGeom>
          <a:noFill/>
          <a:ln w="12700">
            <a:solidFill>
              <a:schemeClr val="accent1"/>
            </a:solidFill>
            <a:round/>
            <a:headEnd/>
            <a:tailEnd/>
          </a:ln>
          <a:effectLst/>
        </p:spPr>
        <p:txBody>
          <a:bodyPr/>
          <a:lstStyle/>
          <a:p>
            <a:endParaRPr lang="en-US"/>
          </a:p>
        </p:txBody>
      </p:sp>
      <p:sp>
        <p:nvSpPr>
          <p:cNvPr id="1013910" name="Line 150"/>
          <p:cNvSpPr>
            <a:spLocks noChangeShapeType="1"/>
          </p:cNvSpPr>
          <p:nvPr/>
        </p:nvSpPr>
        <p:spPr bwMode="auto">
          <a:xfrm>
            <a:off x="3733800" y="2819400"/>
            <a:ext cx="3810000" cy="0"/>
          </a:xfrm>
          <a:prstGeom prst="line">
            <a:avLst/>
          </a:prstGeom>
          <a:noFill/>
          <a:ln w="12700">
            <a:solidFill>
              <a:schemeClr val="accent1"/>
            </a:solidFill>
            <a:round/>
            <a:headEnd/>
            <a:tailEnd/>
          </a:ln>
          <a:effectLst/>
        </p:spPr>
        <p:txBody>
          <a:bodyPr/>
          <a:lstStyle/>
          <a:p>
            <a:endParaRPr lang="en-US"/>
          </a:p>
        </p:txBody>
      </p:sp>
      <p:sp>
        <p:nvSpPr>
          <p:cNvPr id="1013911" name="Line 151"/>
          <p:cNvSpPr>
            <a:spLocks noChangeShapeType="1"/>
          </p:cNvSpPr>
          <p:nvPr/>
        </p:nvSpPr>
        <p:spPr bwMode="auto">
          <a:xfrm>
            <a:off x="3581400" y="3124200"/>
            <a:ext cx="609600" cy="0"/>
          </a:xfrm>
          <a:prstGeom prst="line">
            <a:avLst/>
          </a:prstGeom>
          <a:noFill/>
          <a:ln w="12700">
            <a:solidFill>
              <a:schemeClr val="accent1"/>
            </a:solidFill>
            <a:round/>
            <a:headEnd/>
            <a:tailEnd/>
          </a:ln>
          <a:effectLst/>
        </p:spPr>
        <p:txBody>
          <a:bodyPr/>
          <a:lstStyle/>
          <a:p>
            <a:endParaRPr lang="en-US"/>
          </a:p>
        </p:txBody>
      </p:sp>
      <p:sp>
        <p:nvSpPr>
          <p:cNvPr id="1013912" name="Line 152"/>
          <p:cNvSpPr>
            <a:spLocks noChangeShapeType="1"/>
          </p:cNvSpPr>
          <p:nvPr/>
        </p:nvSpPr>
        <p:spPr bwMode="auto">
          <a:xfrm>
            <a:off x="3657600" y="2971800"/>
            <a:ext cx="1828800" cy="0"/>
          </a:xfrm>
          <a:prstGeom prst="line">
            <a:avLst/>
          </a:prstGeom>
          <a:noFill/>
          <a:ln w="12700">
            <a:solidFill>
              <a:schemeClr val="accent1"/>
            </a:solidFill>
            <a:round/>
            <a:headEnd/>
            <a:tailEnd/>
          </a:ln>
          <a:effectLst/>
        </p:spPr>
        <p:txBody>
          <a:bodyPr/>
          <a:lstStyle/>
          <a:p>
            <a:endParaRPr lang="en-US"/>
          </a:p>
        </p:txBody>
      </p:sp>
      <p:sp>
        <p:nvSpPr>
          <p:cNvPr id="1013913" name="Line 153"/>
          <p:cNvSpPr>
            <a:spLocks noChangeShapeType="1"/>
          </p:cNvSpPr>
          <p:nvPr/>
        </p:nvSpPr>
        <p:spPr bwMode="auto">
          <a:xfrm>
            <a:off x="5486400" y="29718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13914" name="Line 154"/>
          <p:cNvSpPr>
            <a:spLocks noChangeShapeType="1"/>
          </p:cNvSpPr>
          <p:nvPr/>
        </p:nvSpPr>
        <p:spPr bwMode="auto">
          <a:xfrm>
            <a:off x="2590800" y="6477000"/>
            <a:ext cx="3505200" cy="0"/>
          </a:xfrm>
          <a:prstGeom prst="line">
            <a:avLst/>
          </a:prstGeom>
          <a:noFill/>
          <a:ln w="19050">
            <a:solidFill>
              <a:schemeClr val="accent1"/>
            </a:solidFill>
            <a:round/>
            <a:headEnd/>
            <a:tailEnd/>
          </a:ln>
          <a:effectLst/>
        </p:spPr>
        <p:txBody>
          <a:bodyPr/>
          <a:lstStyle/>
          <a:p>
            <a:endParaRPr lang="en-US"/>
          </a:p>
        </p:txBody>
      </p:sp>
      <p:sp>
        <p:nvSpPr>
          <p:cNvPr id="1013915" name="Line 155"/>
          <p:cNvSpPr>
            <a:spLocks noChangeShapeType="1"/>
          </p:cNvSpPr>
          <p:nvPr/>
        </p:nvSpPr>
        <p:spPr bwMode="auto">
          <a:xfrm>
            <a:off x="2590800" y="2286000"/>
            <a:ext cx="0" cy="4191000"/>
          </a:xfrm>
          <a:prstGeom prst="line">
            <a:avLst/>
          </a:prstGeom>
          <a:noFill/>
          <a:ln w="19050">
            <a:solidFill>
              <a:schemeClr val="accent1"/>
            </a:solidFill>
            <a:round/>
            <a:headEnd/>
            <a:tailEnd/>
          </a:ln>
          <a:effectLst/>
        </p:spPr>
        <p:txBody>
          <a:bodyPr/>
          <a:lstStyle/>
          <a:p>
            <a:endParaRPr lang="en-US"/>
          </a:p>
        </p:txBody>
      </p:sp>
      <p:sp>
        <p:nvSpPr>
          <p:cNvPr id="1013916" name="Line 156"/>
          <p:cNvSpPr>
            <a:spLocks noChangeShapeType="1"/>
          </p:cNvSpPr>
          <p:nvPr/>
        </p:nvSpPr>
        <p:spPr bwMode="auto">
          <a:xfrm>
            <a:off x="2590800" y="2286000"/>
            <a:ext cx="457200" cy="0"/>
          </a:xfrm>
          <a:prstGeom prst="line">
            <a:avLst/>
          </a:prstGeom>
          <a:noFill/>
          <a:ln w="19050">
            <a:solidFill>
              <a:schemeClr val="accent1"/>
            </a:solidFill>
            <a:round/>
            <a:headEnd/>
            <a:tailEnd/>
          </a:ln>
          <a:effectLst/>
        </p:spPr>
        <p:txBody>
          <a:bodyPr/>
          <a:lstStyle/>
          <a:p>
            <a:endParaRPr lang="en-US"/>
          </a:p>
        </p:txBody>
      </p:sp>
      <p:sp>
        <p:nvSpPr>
          <p:cNvPr id="1013917" name="Line 157"/>
          <p:cNvSpPr>
            <a:spLocks noChangeShapeType="1"/>
          </p:cNvSpPr>
          <p:nvPr/>
        </p:nvSpPr>
        <p:spPr bwMode="auto">
          <a:xfrm>
            <a:off x="3657600" y="5715000"/>
            <a:ext cx="0" cy="609600"/>
          </a:xfrm>
          <a:prstGeom prst="line">
            <a:avLst/>
          </a:prstGeom>
          <a:noFill/>
          <a:ln w="12700">
            <a:solidFill>
              <a:schemeClr val="tx1"/>
            </a:solidFill>
            <a:round/>
            <a:headEnd/>
            <a:tailEnd/>
          </a:ln>
          <a:effectLst/>
        </p:spPr>
        <p:txBody>
          <a:bodyPr/>
          <a:lstStyle/>
          <a:p>
            <a:endParaRPr lang="en-US"/>
          </a:p>
        </p:txBody>
      </p:sp>
      <p:sp>
        <p:nvSpPr>
          <p:cNvPr id="1013918" name="Line 158"/>
          <p:cNvSpPr>
            <a:spLocks noChangeShapeType="1"/>
          </p:cNvSpPr>
          <p:nvPr/>
        </p:nvSpPr>
        <p:spPr bwMode="auto">
          <a:xfrm>
            <a:off x="5562600" y="5638800"/>
            <a:ext cx="0" cy="685800"/>
          </a:xfrm>
          <a:prstGeom prst="line">
            <a:avLst/>
          </a:prstGeom>
          <a:noFill/>
          <a:ln w="12700">
            <a:solidFill>
              <a:schemeClr val="tx1"/>
            </a:solidFill>
            <a:round/>
            <a:headEnd/>
            <a:tailEnd/>
          </a:ln>
          <a:effectLst/>
        </p:spPr>
        <p:txBody>
          <a:bodyPr/>
          <a:lstStyle/>
          <a:p>
            <a:endParaRPr lang="en-US"/>
          </a:p>
        </p:txBody>
      </p:sp>
      <p:sp>
        <p:nvSpPr>
          <p:cNvPr id="1013919" name="Line 159"/>
          <p:cNvSpPr>
            <a:spLocks noChangeShapeType="1"/>
          </p:cNvSpPr>
          <p:nvPr/>
        </p:nvSpPr>
        <p:spPr bwMode="auto">
          <a:xfrm>
            <a:off x="6172200" y="2209800"/>
            <a:ext cx="228600" cy="0"/>
          </a:xfrm>
          <a:prstGeom prst="line">
            <a:avLst/>
          </a:prstGeom>
          <a:noFill/>
          <a:ln w="12700">
            <a:solidFill>
              <a:schemeClr val="accent1"/>
            </a:solidFill>
            <a:round/>
            <a:headEnd/>
            <a:tailEnd/>
          </a:ln>
          <a:effectLst/>
        </p:spPr>
        <p:txBody>
          <a:bodyPr/>
          <a:lstStyle/>
          <a:p>
            <a:endParaRPr lang="en-US"/>
          </a:p>
        </p:txBody>
      </p:sp>
      <p:sp>
        <p:nvSpPr>
          <p:cNvPr id="1013920" name="Line 160"/>
          <p:cNvSpPr>
            <a:spLocks noChangeShapeType="1"/>
          </p:cNvSpPr>
          <p:nvPr/>
        </p:nvSpPr>
        <p:spPr bwMode="auto">
          <a:xfrm flipV="1">
            <a:off x="6172200" y="2209800"/>
            <a:ext cx="0" cy="152400"/>
          </a:xfrm>
          <a:prstGeom prst="line">
            <a:avLst/>
          </a:prstGeom>
          <a:noFill/>
          <a:ln w="12700">
            <a:solidFill>
              <a:schemeClr val="accent1"/>
            </a:solidFill>
            <a:round/>
            <a:headEnd/>
            <a:tailEnd/>
          </a:ln>
          <a:effectLst/>
        </p:spPr>
        <p:txBody>
          <a:bodyPr/>
          <a:lstStyle/>
          <a:p>
            <a:endParaRPr lang="en-US"/>
          </a:p>
        </p:txBody>
      </p:sp>
      <p:sp>
        <p:nvSpPr>
          <p:cNvPr id="1013921" name="Line 161"/>
          <p:cNvSpPr>
            <a:spLocks noChangeShapeType="1"/>
          </p:cNvSpPr>
          <p:nvPr/>
        </p:nvSpPr>
        <p:spPr bwMode="auto">
          <a:xfrm>
            <a:off x="2133600" y="1600200"/>
            <a:ext cx="2286000" cy="0"/>
          </a:xfrm>
          <a:prstGeom prst="line">
            <a:avLst/>
          </a:prstGeom>
          <a:noFill/>
          <a:ln w="28575">
            <a:solidFill>
              <a:schemeClr val="accent2"/>
            </a:solidFill>
            <a:round/>
            <a:headEnd/>
            <a:tailEnd/>
          </a:ln>
          <a:effectLst/>
        </p:spPr>
        <p:txBody>
          <a:bodyPr/>
          <a:lstStyle/>
          <a:p>
            <a:endParaRPr lang="en-US"/>
          </a:p>
        </p:txBody>
      </p:sp>
      <p:sp>
        <p:nvSpPr>
          <p:cNvPr id="1013922" name="Line 162"/>
          <p:cNvSpPr>
            <a:spLocks noChangeShapeType="1"/>
          </p:cNvSpPr>
          <p:nvPr/>
        </p:nvSpPr>
        <p:spPr bwMode="auto">
          <a:xfrm>
            <a:off x="4953000" y="4724400"/>
            <a:ext cx="152400" cy="0"/>
          </a:xfrm>
          <a:prstGeom prst="line">
            <a:avLst/>
          </a:prstGeom>
          <a:noFill/>
          <a:ln w="28575">
            <a:solidFill>
              <a:schemeClr val="tx1"/>
            </a:solidFill>
            <a:round/>
            <a:headEnd/>
            <a:tailEnd/>
          </a:ln>
          <a:effectLst/>
        </p:spPr>
        <p:txBody>
          <a:bodyPr/>
          <a:lstStyle/>
          <a:p>
            <a:endParaRPr lang="en-US"/>
          </a:p>
        </p:txBody>
      </p:sp>
      <p:sp>
        <p:nvSpPr>
          <p:cNvPr id="1013923" name="Line 163"/>
          <p:cNvSpPr>
            <a:spLocks noChangeShapeType="1"/>
          </p:cNvSpPr>
          <p:nvPr/>
        </p:nvSpPr>
        <p:spPr bwMode="auto">
          <a:xfrm>
            <a:off x="6477000" y="4038600"/>
            <a:ext cx="0" cy="457200"/>
          </a:xfrm>
          <a:prstGeom prst="line">
            <a:avLst/>
          </a:prstGeom>
          <a:noFill/>
          <a:ln w="28575">
            <a:solidFill>
              <a:schemeClr val="tx1"/>
            </a:solidFill>
            <a:round/>
            <a:headEnd/>
            <a:tailEnd/>
          </a:ln>
          <a:effectLst/>
        </p:spPr>
        <p:txBody>
          <a:bodyPr/>
          <a:lstStyle/>
          <a:p>
            <a:endParaRPr lang="en-US"/>
          </a:p>
        </p:txBody>
      </p:sp>
      <p:sp>
        <p:nvSpPr>
          <p:cNvPr id="1013924" name="Line 164"/>
          <p:cNvSpPr>
            <a:spLocks noChangeShapeType="1"/>
          </p:cNvSpPr>
          <p:nvPr/>
        </p:nvSpPr>
        <p:spPr bwMode="auto">
          <a:xfrm>
            <a:off x="6477000" y="4495800"/>
            <a:ext cx="0" cy="1371600"/>
          </a:xfrm>
          <a:prstGeom prst="line">
            <a:avLst/>
          </a:prstGeom>
          <a:noFill/>
          <a:ln w="28575">
            <a:solidFill>
              <a:schemeClr val="tx1"/>
            </a:solidFill>
            <a:round/>
            <a:headEnd/>
            <a:tailEnd/>
          </a:ln>
          <a:effectLst/>
        </p:spPr>
        <p:txBody>
          <a:bodyPr/>
          <a:lstStyle/>
          <a:p>
            <a:endParaRPr lang="en-US"/>
          </a:p>
        </p:txBody>
      </p:sp>
      <p:sp>
        <p:nvSpPr>
          <p:cNvPr id="1013925" name="Line 165"/>
          <p:cNvSpPr>
            <a:spLocks noChangeShapeType="1"/>
          </p:cNvSpPr>
          <p:nvPr/>
        </p:nvSpPr>
        <p:spPr bwMode="auto">
          <a:xfrm>
            <a:off x="5181600" y="2057400"/>
            <a:ext cx="0" cy="3048000"/>
          </a:xfrm>
          <a:prstGeom prst="line">
            <a:avLst/>
          </a:prstGeom>
          <a:noFill/>
          <a:ln w="28575">
            <a:solidFill>
              <a:schemeClr val="tx1"/>
            </a:solidFill>
            <a:round/>
            <a:headEnd/>
            <a:tailEnd/>
          </a:ln>
          <a:effectLst/>
        </p:spPr>
        <p:txBody>
          <a:bodyPr/>
          <a:lstStyle/>
          <a:p>
            <a:endParaRPr lang="en-US"/>
          </a:p>
        </p:txBody>
      </p:sp>
      <p:sp>
        <p:nvSpPr>
          <p:cNvPr id="1013926" name="Line 166"/>
          <p:cNvSpPr>
            <a:spLocks noChangeShapeType="1"/>
          </p:cNvSpPr>
          <p:nvPr/>
        </p:nvSpPr>
        <p:spPr bwMode="auto">
          <a:xfrm>
            <a:off x="2667000" y="4495800"/>
            <a:ext cx="0" cy="1219200"/>
          </a:xfrm>
          <a:prstGeom prst="line">
            <a:avLst/>
          </a:prstGeom>
          <a:noFill/>
          <a:ln w="28575">
            <a:solidFill>
              <a:schemeClr val="tx1"/>
            </a:solidFill>
            <a:round/>
            <a:headEnd/>
            <a:tailEnd/>
          </a:ln>
          <a:effectLst/>
        </p:spPr>
        <p:txBody>
          <a:bodyPr/>
          <a:lstStyle/>
          <a:p>
            <a:endParaRPr lang="en-US"/>
          </a:p>
        </p:txBody>
      </p:sp>
      <p:sp>
        <p:nvSpPr>
          <p:cNvPr id="1013927" name="AutoShape 167"/>
          <p:cNvSpPr>
            <a:spLocks noChangeArrowheads="1"/>
          </p:cNvSpPr>
          <p:nvPr/>
        </p:nvSpPr>
        <p:spPr bwMode="auto">
          <a:xfrm rot="-5400000">
            <a:off x="7010400" y="11430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13928" name="Line 168"/>
          <p:cNvSpPr>
            <a:spLocks noChangeShapeType="1"/>
          </p:cNvSpPr>
          <p:nvPr/>
        </p:nvSpPr>
        <p:spPr bwMode="auto">
          <a:xfrm>
            <a:off x="7543800" y="1295400"/>
            <a:ext cx="304800" cy="0"/>
          </a:xfrm>
          <a:prstGeom prst="line">
            <a:avLst/>
          </a:prstGeom>
          <a:noFill/>
          <a:ln w="28575">
            <a:solidFill>
              <a:schemeClr val="accent2"/>
            </a:solidFill>
            <a:round/>
            <a:headEnd/>
            <a:tailEnd/>
          </a:ln>
          <a:effectLst/>
        </p:spPr>
        <p:txBody>
          <a:bodyPr/>
          <a:lstStyle/>
          <a:p>
            <a:endParaRPr lang="en-US"/>
          </a:p>
        </p:txBody>
      </p:sp>
      <p:sp>
        <p:nvSpPr>
          <p:cNvPr id="1013929" name="Oval 169"/>
          <p:cNvSpPr>
            <a:spLocks noChangeArrowheads="1"/>
          </p:cNvSpPr>
          <p:nvPr/>
        </p:nvSpPr>
        <p:spPr bwMode="auto">
          <a:xfrm>
            <a:off x="3200400" y="838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13930" name="Rectangle 170"/>
          <p:cNvSpPr>
            <a:spLocks noChangeArrowheads="1"/>
          </p:cNvSpPr>
          <p:nvPr/>
        </p:nvSpPr>
        <p:spPr bwMode="auto">
          <a:xfrm>
            <a:off x="3200400" y="914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931" name="Line 171"/>
          <p:cNvSpPr>
            <a:spLocks noChangeShapeType="1"/>
          </p:cNvSpPr>
          <p:nvPr/>
        </p:nvSpPr>
        <p:spPr bwMode="auto">
          <a:xfrm>
            <a:off x="3581400" y="990600"/>
            <a:ext cx="3733800" cy="0"/>
          </a:xfrm>
          <a:prstGeom prst="line">
            <a:avLst/>
          </a:prstGeom>
          <a:noFill/>
          <a:ln w="28575">
            <a:solidFill>
              <a:schemeClr val="accent2"/>
            </a:solidFill>
            <a:round/>
            <a:headEnd/>
            <a:tailEnd type="triangle" w="med" len="med"/>
          </a:ln>
          <a:effectLst/>
        </p:spPr>
        <p:txBody>
          <a:bodyPr/>
          <a:lstStyle/>
          <a:p>
            <a:endParaRPr lang="en-US"/>
          </a:p>
        </p:txBody>
      </p:sp>
      <p:sp>
        <p:nvSpPr>
          <p:cNvPr id="1013932" name="Rectangle 172"/>
          <p:cNvSpPr>
            <a:spLocks noChangeArrowheads="1"/>
          </p:cNvSpPr>
          <p:nvPr/>
        </p:nvSpPr>
        <p:spPr bwMode="auto">
          <a:xfrm>
            <a:off x="7315200" y="1371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933" name="Rectangle 173"/>
          <p:cNvSpPr>
            <a:spLocks noChangeArrowheads="1"/>
          </p:cNvSpPr>
          <p:nvPr/>
        </p:nvSpPr>
        <p:spPr bwMode="auto">
          <a:xfrm>
            <a:off x="73152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934" name="Line 174"/>
          <p:cNvSpPr>
            <a:spLocks noChangeShapeType="1"/>
          </p:cNvSpPr>
          <p:nvPr/>
        </p:nvSpPr>
        <p:spPr bwMode="auto">
          <a:xfrm>
            <a:off x="4953000" y="381000"/>
            <a:ext cx="2438400" cy="0"/>
          </a:xfrm>
          <a:prstGeom prst="line">
            <a:avLst/>
          </a:prstGeom>
          <a:noFill/>
          <a:ln w="12700">
            <a:solidFill>
              <a:schemeClr val="accent1"/>
            </a:solidFill>
            <a:round/>
            <a:headEnd/>
            <a:tailEnd/>
          </a:ln>
          <a:effectLst/>
        </p:spPr>
        <p:txBody>
          <a:bodyPr/>
          <a:lstStyle/>
          <a:p>
            <a:endParaRPr lang="en-US"/>
          </a:p>
        </p:txBody>
      </p:sp>
      <p:sp>
        <p:nvSpPr>
          <p:cNvPr id="1013935" name="Line 175"/>
          <p:cNvSpPr>
            <a:spLocks noChangeShapeType="1"/>
          </p:cNvSpPr>
          <p:nvPr/>
        </p:nvSpPr>
        <p:spPr bwMode="auto">
          <a:xfrm>
            <a:off x="7391400" y="381000"/>
            <a:ext cx="0" cy="533400"/>
          </a:xfrm>
          <a:prstGeom prst="line">
            <a:avLst/>
          </a:prstGeom>
          <a:noFill/>
          <a:ln w="12700">
            <a:solidFill>
              <a:schemeClr val="accent1"/>
            </a:solidFill>
            <a:round/>
            <a:headEnd/>
            <a:tailEnd type="triangle" w="med" len="med"/>
          </a:ln>
          <a:effectLst/>
        </p:spPr>
        <p:txBody>
          <a:bodyPr/>
          <a:lstStyle/>
          <a:p>
            <a:endParaRPr lang="en-US"/>
          </a:p>
        </p:txBody>
      </p:sp>
      <p:sp>
        <p:nvSpPr>
          <p:cNvPr id="1013936" name="Line 176"/>
          <p:cNvSpPr>
            <a:spLocks noChangeShapeType="1"/>
          </p:cNvSpPr>
          <p:nvPr/>
        </p:nvSpPr>
        <p:spPr bwMode="auto">
          <a:xfrm>
            <a:off x="3657600" y="2209800"/>
            <a:ext cx="1295400" cy="0"/>
          </a:xfrm>
          <a:prstGeom prst="line">
            <a:avLst/>
          </a:prstGeom>
          <a:noFill/>
          <a:ln w="12700">
            <a:solidFill>
              <a:schemeClr val="accent1"/>
            </a:solidFill>
            <a:round/>
            <a:headEnd/>
            <a:tailEnd/>
          </a:ln>
          <a:effectLst/>
        </p:spPr>
        <p:txBody>
          <a:bodyPr/>
          <a:lstStyle/>
          <a:p>
            <a:endParaRPr lang="en-US"/>
          </a:p>
        </p:txBody>
      </p:sp>
      <p:sp>
        <p:nvSpPr>
          <p:cNvPr id="1013937" name="Line 177"/>
          <p:cNvSpPr>
            <a:spLocks noChangeShapeType="1"/>
          </p:cNvSpPr>
          <p:nvPr/>
        </p:nvSpPr>
        <p:spPr bwMode="auto">
          <a:xfrm>
            <a:off x="4953000" y="381000"/>
            <a:ext cx="0" cy="1828800"/>
          </a:xfrm>
          <a:prstGeom prst="line">
            <a:avLst/>
          </a:prstGeom>
          <a:noFill/>
          <a:ln w="12700">
            <a:solidFill>
              <a:schemeClr val="accent1"/>
            </a:solidFill>
            <a:round/>
            <a:headEnd/>
            <a:tailEnd/>
          </a:ln>
          <a:effectLst/>
        </p:spPr>
        <p:txBody>
          <a:bodyPr/>
          <a:lstStyle/>
          <a:p>
            <a:endParaRPr lang="en-US"/>
          </a:p>
        </p:txBody>
      </p:sp>
      <p:sp>
        <p:nvSpPr>
          <p:cNvPr id="1013938" name="Rectangle 178"/>
          <p:cNvSpPr>
            <a:spLocks noChangeArrowheads="1"/>
          </p:cNvSpPr>
          <p:nvPr/>
        </p:nvSpPr>
        <p:spPr bwMode="auto">
          <a:xfrm>
            <a:off x="44196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b="1"/>
              <a:t>Jump</a:t>
            </a:r>
          </a:p>
        </p:txBody>
      </p:sp>
      <p:sp>
        <p:nvSpPr>
          <p:cNvPr id="1013939" name="Line 179"/>
          <p:cNvSpPr>
            <a:spLocks noChangeShapeType="1"/>
          </p:cNvSpPr>
          <p:nvPr/>
        </p:nvSpPr>
        <p:spPr bwMode="auto">
          <a:xfrm flipV="1">
            <a:off x="4419600" y="990600"/>
            <a:ext cx="0" cy="609600"/>
          </a:xfrm>
          <a:prstGeom prst="line">
            <a:avLst/>
          </a:prstGeom>
          <a:noFill/>
          <a:ln w="19050">
            <a:solidFill>
              <a:schemeClr val="accent2"/>
            </a:solidFill>
            <a:round/>
            <a:headEnd/>
            <a:tailEnd/>
          </a:ln>
          <a:effectLst/>
        </p:spPr>
        <p:txBody>
          <a:bodyPr/>
          <a:lstStyle/>
          <a:p>
            <a:endParaRPr lang="en-US"/>
          </a:p>
        </p:txBody>
      </p:sp>
      <p:sp>
        <p:nvSpPr>
          <p:cNvPr id="1013940" name="Line 180"/>
          <p:cNvSpPr>
            <a:spLocks noChangeShapeType="1"/>
          </p:cNvSpPr>
          <p:nvPr/>
        </p:nvSpPr>
        <p:spPr bwMode="auto">
          <a:xfrm>
            <a:off x="2667000" y="1066800"/>
            <a:ext cx="533400" cy="0"/>
          </a:xfrm>
          <a:prstGeom prst="line">
            <a:avLst/>
          </a:prstGeom>
          <a:noFill/>
          <a:ln w="28575">
            <a:solidFill>
              <a:schemeClr val="accent2"/>
            </a:solidFill>
            <a:round/>
            <a:headEnd/>
            <a:tailEnd type="triangle" w="med" len="med"/>
          </a:ln>
          <a:effectLst/>
        </p:spPr>
        <p:txBody>
          <a:bodyPr/>
          <a:lstStyle/>
          <a:p>
            <a:endParaRPr lang="en-US"/>
          </a:p>
        </p:txBody>
      </p:sp>
      <p:sp>
        <p:nvSpPr>
          <p:cNvPr id="1013941" name="Text Box 181"/>
          <p:cNvSpPr txBox="1">
            <a:spLocks noChangeArrowheads="1"/>
          </p:cNvSpPr>
          <p:nvPr/>
        </p:nvSpPr>
        <p:spPr bwMode="auto">
          <a:xfrm>
            <a:off x="46482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942" name="Line 182"/>
          <p:cNvSpPr>
            <a:spLocks noChangeShapeType="1"/>
          </p:cNvSpPr>
          <p:nvPr/>
        </p:nvSpPr>
        <p:spPr bwMode="auto">
          <a:xfrm>
            <a:off x="2895600" y="990600"/>
            <a:ext cx="76200" cy="152400"/>
          </a:xfrm>
          <a:prstGeom prst="line">
            <a:avLst/>
          </a:prstGeom>
          <a:noFill/>
          <a:ln w="12700">
            <a:solidFill>
              <a:schemeClr val="tx1"/>
            </a:solidFill>
            <a:round/>
            <a:headEnd/>
            <a:tailEnd/>
          </a:ln>
          <a:effectLst/>
        </p:spPr>
        <p:txBody>
          <a:bodyPr/>
          <a:lstStyle/>
          <a:p>
            <a:endParaRPr lang="en-US"/>
          </a:p>
        </p:txBody>
      </p:sp>
      <p:sp>
        <p:nvSpPr>
          <p:cNvPr id="1013943" name="Line 183"/>
          <p:cNvSpPr>
            <a:spLocks noChangeShapeType="1"/>
          </p:cNvSpPr>
          <p:nvPr/>
        </p:nvSpPr>
        <p:spPr bwMode="auto">
          <a:xfrm>
            <a:off x="4648200" y="914400"/>
            <a:ext cx="76200" cy="152400"/>
          </a:xfrm>
          <a:prstGeom prst="line">
            <a:avLst/>
          </a:prstGeom>
          <a:noFill/>
          <a:ln w="12700">
            <a:solidFill>
              <a:schemeClr val="tx1"/>
            </a:solidFill>
            <a:round/>
            <a:headEnd/>
            <a:tailEnd/>
          </a:ln>
          <a:effectLst/>
        </p:spPr>
        <p:txBody>
          <a:bodyPr/>
          <a:lstStyle/>
          <a:p>
            <a:endParaRPr lang="en-US"/>
          </a:p>
        </p:txBody>
      </p:sp>
      <p:sp>
        <p:nvSpPr>
          <p:cNvPr id="1013944" name="Rectangle 184"/>
          <p:cNvSpPr>
            <a:spLocks noChangeArrowheads="1"/>
          </p:cNvSpPr>
          <p:nvPr/>
        </p:nvSpPr>
        <p:spPr bwMode="auto">
          <a:xfrm>
            <a:off x="2362200" y="762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Instr[25-0]</a:t>
            </a:r>
          </a:p>
        </p:txBody>
      </p:sp>
      <p:sp>
        <p:nvSpPr>
          <p:cNvPr id="1013945" name="Text Box 185"/>
          <p:cNvSpPr txBox="1">
            <a:spLocks noChangeArrowheads="1"/>
          </p:cNvSpPr>
          <p:nvPr/>
        </p:nvSpPr>
        <p:spPr bwMode="auto">
          <a:xfrm>
            <a:off x="2819400" y="1066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26</a:t>
            </a:r>
          </a:p>
        </p:txBody>
      </p:sp>
      <p:sp>
        <p:nvSpPr>
          <p:cNvPr id="1013946" name="Rectangle 186"/>
          <p:cNvSpPr>
            <a:spLocks noChangeArrowheads="1"/>
          </p:cNvSpPr>
          <p:nvPr/>
        </p:nvSpPr>
        <p:spPr bwMode="auto">
          <a:xfrm>
            <a:off x="4038600" y="1219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013947" name="Oval 187"/>
          <p:cNvSpPr>
            <a:spLocks noChangeArrowheads="1"/>
          </p:cNvSpPr>
          <p:nvPr/>
        </p:nvSpPr>
        <p:spPr bwMode="auto">
          <a:xfrm>
            <a:off x="7239000" y="7620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13948" name="Line 188"/>
          <p:cNvSpPr>
            <a:spLocks noChangeShapeType="1"/>
          </p:cNvSpPr>
          <p:nvPr/>
        </p:nvSpPr>
        <p:spPr bwMode="auto">
          <a:xfrm>
            <a:off x="3810000" y="914400"/>
            <a:ext cx="76200" cy="152400"/>
          </a:xfrm>
          <a:prstGeom prst="line">
            <a:avLst/>
          </a:prstGeom>
          <a:noFill/>
          <a:ln w="12700">
            <a:solidFill>
              <a:schemeClr val="tx1"/>
            </a:solidFill>
            <a:round/>
            <a:headEnd/>
            <a:tailEnd/>
          </a:ln>
          <a:effectLst/>
        </p:spPr>
        <p:txBody>
          <a:bodyPr/>
          <a:lstStyle/>
          <a:p>
            <a:endParaRPr lang="en-US"/>
          </a:p>
        </p:txBody>
      </p:sp>
      <p:sp>
        <p:nvSpPr>
          <p:cNvPr id="1013949" name="Text Box 189"/>
          <p:cNvSpPr txBox="1">
            <a:spLocks noChangeArrowheads="1"/>
          </p:cNvSpPr>
          <p:nvPr/>
        </p:nvSpPr>
        <p:spPr bwMode="auto">
          <a:xfrm>
            <a:off x="37338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28</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zh-CN" dirty="0">
                <a:ea typeface="宋体" pitchFamily="2" charset="-122"/>
              </a:rPr>
              <a:t>Instruction </a:t>
            </a:r>
            <a:r>
              <a:rPr lang="en-US" altLang="zh-CN" dirty="0" smtClean="0">
                <a:ea typeface="宋体" pitchFamily="2" charset="-122"/>
              </a:rPr>
              <a:t>Times (Critical Paths)</a:t>
            </a:r>
            <a:endParaRPr lang="en-US" altLang="zh-CN" dirty="0">
              <a:ea typeface="宋体" pitchFamily="2" charset="-122"/>
            </a:endParaRPr>
          </a:p>
        </p:txBody>
      </p:sp>
      <p:graphicFrame>
        <p:nvGraphicFramePr>
          <p:cNvPr id="752704" name="Group 64"/>
          <p:cNvGraphicFramePr>
            <a:graphicFrameLocks noGrp="1"/>
          </p:cNvGraphicFramePr>
          <p:nvPr>
            <p:ph type="tbl" idx="1"/>
          </p:nvPr>
        </p:nvGraphicFramePr>
        <p:xfrm>
          <a:off x="609600" y="3352800"/>
          <a:ext cx="7848600" cy="2976374"/>
        </p:xfrm>
        <a:graphic>
          <a:graphicData uri="http://schemas.openxmlformats.org/drawingml/2006/table">
            <a:tbl>
              <a:tblPr/>
              <a:tblGrid>
                <a:gridCol w="990600"/>
                <a:gridCol w="1143000"/>
                <a:gridCol w="1143000"/>
                <a:gridCol w="1219200"/>
                <a:gridCol w="1143000"/>
                <a:gridCol w="1143000"/>
                <a:gridCol w="1066800"/>
              </a:tblGrid>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2701" name="Rectangle 61"/>
          <p:cNvSpPr>
            <a:spLocks noChangeArrowheads="1"/>
          </p:cNvSpPr>
          <p:nvPr/>
        </p:nvSpPr>
        <p:spPr bwMode="auto">
          <a:xfrm>
            <a:off x="609600" y="762000"/>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ea typeface="宋体" pitchFamily="2" charset="-122"/>
              </a:rPr>
              <a:t>  </a:t>
            </a:r>
            <a:r>
              <a:rPr lang="en-US" altLang="zh-CN" sz="2400" dirty="0" smtClean="0">
                <a:solidFill>
                  <a:schemeClr val="tx1"/>
                </a:solidFill>
                <a:ea typeface="宋体" pitchFamily="2" charset="-122"/>
              </a:rPr>
              <a:t>What is the clock cycle </a:t>
            </a:r>
            <a:r>
              <a:rPr lang="en-US" altLang="zh-CN" sz="2400" dirty="0">
                <a:solidFill>
                  <a:schemeClr val="tx1"/>
                </a:solidFill>
                <a:ea typeface="宋体" pitchFamily="2" charset="-122"/>
              </a:rPr>
              <a:t>time assuming negligible delays </a:t>
            </a:r>
            <a:r>
              <a:rPr lang="en-US" altLang="zh-CN" sz="2400" dirty="0" smtClean="0">
                <a:solidFill>
                  <a:schemeClr val="tx1"/>
                </a:solidFill>
                <a:ea typeface="宋体" pitchFamily="2" charset="-122"/>
              </a:rPr>
              <a:t>for </a:t>
            </a:r>
            <a:r>
              <a:rPr lang="en-US" altLang="zh-CN" sz="2400" dirty="0" err="1">
                <a:solidFill>
                  <a:schemeClr val="tx1"/>
                </a:solidFill>
                <a:ea typeface="宋体" pitchFamily="2" charset="-122"/>
              </a:rPr>
              <a:t>muxes</a:t>
            </a:r>
            <a:r>
              <a:rPr lang="en-US" altLang="zh-CN" sz="2400" dirty="0">
                <a:solidFill>
                  <a:schemeClr val="tx1"/>
                </a:solidFill>
                <a:ea typeface="宋体" pitchFamily="2" charset="-122"/>
              </a:rPr>
              <a:t>, control unit, sign extend, PC access, shift left 2, </a:t>
            </a:r>
            <a:r>
              <a:rPr lang="en-US" altLang="zh-CN" sz="2400" dirty="0" smtClean="0">
                <a:solidFill>
                  <a:schemeClr val="tx1"/>
                </a:solidFill>
                <a:ea typeface="宋体" pitchFamily="2" charset="-122"/>
              </a:rPr>
              <a:t>wires, setup and hold times </a:t>
            </a:r>
            <a:r>
              <a:rPr lang="en-US" altLang="zh-CN" sz="2400" dirty="0">
                <a:solidFill>
                  <a:schemeClr val="tx1"/>
                </a:solidFill>
                <a:ea typeface="宋体" pitchFamily="2" charset="-122"/>
              </a:rPr>
              <a:t>except: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title" sz="quarter"/>
          </p:nvPr>
        </p:nvSpPr>
        <p:spPr/>
        <p:txBody>
          <a:bodyPr/>
          <a:lstStyle/>
          <a:p>
            <a:r>
              <a:rPr lang="en-US" altLang="zh-CN">
                <a:ea typeface="宋体" pitchFamily="2" charset="-122"/>
              </a:rPr>
              <a:t>Instruction Critical Paths</a:t>
            </a:r>
          </a:p>
        </p:txBody>
      </p:sp>
      <p:graphicFrame>
        <p:nvGraphicFramePr>
          <p:cNvPr id="753836" name="Group 172"/>
          <p:cNvGraphicFramePr>
            <a:graphicFrameLocks noGrp="1"/>
          </p:cNvGraphicFramePr>
          <p:nvPr>
            <p:ph sz="quarter" idx="1"/>
          </p:nvPr>
        </p:nvGraphicFramePr>
        <p:xfrm>
          <a:off x="533400" y="3352800"/>
          <a:ext cx="7848600" cy="2950972"/>
        </p:xfrm>
        <a:graphic>
          <a:graphicData uri="http://schemas.openxmlformats.org/drawingml/2006/table">
            <a:tbl>
              <a:tblPr/>
              <a:tblGrid>
                <a:gridCol w="838200"/>
                <a:gridCol w="1143000"/>
                <a:gridCol w="1384300"/>
                <a:gridCol w="1206500"/>
                <a:gridCol w="1143000"/>
                <a:gridCol w="1143000"/>
                <a:gridCol w="990600"/>
              </a:tblGrid>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accent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err="1" smtClean="0">
                          <a:ln>
                            <a:noFill/>
                          </a:ln>
                          <a:solidFill>
                            <a:schemeClr val="tx1"/>
                          </a:solidFill>
                          <a:effectLst/>
                          <a:latin typeface="Arial" charset="0"/>
                          <a:ea typeface="宋体" pitchFamily="2" charset="-122"/>
                        </a:rPr>
                        <a:t>beq</a:t>
                      </a:r>
                      <a:endParaRPr kumimoji="0" lang="en-US" altLang="zh-CN" sz="22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2" name="Group 178"/>
          <p:cNvGraphicFramePr>
            <a:graphicFrameLocks noGrp="1"/>
          </p:cNvGraphicFramePr>
          <p:nvPr>
            <p:ph sz="quarter" idx="2"/>
          </p:nvPr>
        </p:nvGraphicFramePr>
        <p:xfrm>
          <a:off x="1371600" y="3810000"/>
          <a:ext cx="7010400" cy="685800"/>
        </p:xfrm>
        <a:graphic>
          <a:graphicData uri="http://schemas.openxmlformats.org/drawingml/2006/table">
            <a:tbl>
              <a:tblPr/>
              <a:tblGrid>
                <a:gridCol w="1117600"/>
                <a:gridCol w="1397000"/>
                <a:gridCol w="1219200"/>
                <a:gridCol w="1143000"/>
                <a:gridCol w="1143000"/>
                <a:gridCol w="990600"/>
              </a:tblGrid>
              <a:tr h="6858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600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7" name="Group 183"/>
          <p:cNvGraphicFramePr>
            <a:graphicFrameLocks noGrp="1"/>
          </p:cNvGraphicFramePr>
          <p:nvPr>
            <p:ph sz="quarter" idx="3"/>
          </p:nvPr>
        </p:nvGraphicFramePr>
        <p:xfrm>
          <a:off x="1371600" y="4522788"/>
          <a:ext cx="7010400" cy="430213"/>
        </p:xfrm>
        <a:graphic>
          <a:graphicData uri="http://schemas.openxmlformats.org/drawingml/2006/table">
            <a:tbl>
              <a:tblPr/>
              <a:tblGrid>
                <a:gridCol w="1117600"/>
                <a:gridCol w="1397000"/>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accent1"/>
                          </a:solidFill>
                          <a:effectLst/>
                          <a:latin typeface="Arial" charset="0"/>
                          <a:ea typeface="宋体" pitchFamily="2" charset="-122"/>
                        </a:rPr>
                        <a:t>800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3757" name="Rectangle 93"/>
          <p:cNvSpPr>
            <a:spLocks noChangeArrowheads="1"/>
          </p:cNvSpPr>
          <p:nvPr/>
        </p:nvSpPr>
        <p:spPr bwMode="auto">
          <a:xfrm>
            <a:off x="609600" y="788176"/>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ea typeface="宋体" pitchFamily="2" charset="-122"/>
              </a:rPr>
              <a:t>  </a:t>
            </a:r>
            <a:r>
              <a:rPr lang="en-US" altLang="zh-CN" sz="2400" dirty="0" smtClean="0">
                <a:solidFill>
                  <a:schemeClr val="tx1"/>
                </a:solidFill>
                <a:ea typeface="宋体" pitchFamily="2" charset="-122"/>
              </a:rPr>
              <a:t>What is the clock cycle </a:t>
            </a:r>
            <a:r>
              <a:rPr lang="en-US" altLang="zh-CN" sz="2400" dirty="0">
                <a:solidFill>
                  <a:schemeClr val="tx1"/>
                </a:solidFill>
                <a:ea typeface="宋体" pitchFamily="2" charset="-122"/>
              </a:rPr>
              <a:t>time assuming negligible delays </a:t>
            </a:r>
            <a:r>
              <a:rPr lang="en-US" altLang="zh-CN" sz="2400" dirty="0" smtClean="0">
                <a:solidFill>
                  <a:schemeClr val="tx1"/>
                </a:solidFill>
                <a:ea typeface="宋体" pitchFamily="2" charset="-122"/>
              </a:rPr>
              <a:t>for </a:t>
            </a:r>
            <a:r>
              <a:rPr lang="en-US" altLang="zh-CN" sz="2400" dirty="0" err="1">
                <a:solidFill>
                  <a:schemeClr val="tx1"/>
                </a:solidFill>
                <a:ea typeface="宋体" pitchFamily="2" charset="-122"/>
              </a:rPr>
              <a:t>muxes</a:t>
            </a:r>
            <a:r>
              <a:rPr lang="en-US" altLang="zh-CN" sz="2400" dirty="0">
                <a:solidFill>
                  <a:schemeClr val="tx1"/>
                </a:solidFill>
                <a:ea typeface="宋体" pitchFamily="2" charset="-122"/>
              </a:rPr>
              <a:t>, control unit, sign extend, PC access, shift left 2, wires, setup and hold </a:t>
            </a:r>
            <a:r>
              <a:rPr lang="en-US" altLang="zh-CN" sz="2400" dirty="0" smtClean="0">
                <a:solidFill>
                  <a:schemeClr val="tx1"/>
                </a:solidFill>
                <a:ea typeface="宋体" pitchFamily="2" charset="-122"/>
              </a:rPr>
              <a:t>times </a:t>
            </a:r>
            <a:r>
              <a:rPr lang="en-US" altLang="zh-CN" sz="2400" dirty="0">
                <a:solidFill>
                  <a:schemeClr val="tx1"/>
                </a:solidFill>
                <a:ea typeface="宋体" pitchFamily="2" charset="-122"/>
              </a:rPr>
              <a:t>except: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p:txBody>
      </p:sp>
      <p:graphicFrame>
        <p:nvGraphicFramePr>
          <p:cNvPr id="753852" name="Group 188"/>
          <p:cNvGraphicFramePr>
            <a:graphicFrameLocks noGrp="1"/>
          </p:cNvGraphicFramePr>
          <p:nvPr>
            <p:ph sz="quarter" idx="4"/>
          </p:nvPr>
        </p:nvGraphicFramePr>
        <p:xfrm>
          <a:off x="1371600" y="4953000"/>
          <a:ext cx="7010400" cy="457200"/>
        </p:xfrm>
        <a:graphic>
          <a:graphicData uri="http://schemas.openxmlformats.org/drawingml/2006/table">
            <a:tbl>
              <a:tblPr/>
              <a:tblGrid>
                <a:gridCol w="1117600"/>
                <a:gridCol w="1397000"/>
                <a:gridCol w="1219200"/>
                <a:gridCol w="1143000"/>
                <a:gridCol w="1143000"/>
                <a:gridCol w="990600"/>
              </a:tblGrid>
              <a:tr h="4572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700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4" name="Group 200"/>
          <p:cNvGraphicFramePr>
            <a:graphicFrameLocks noGrp="1"/>
          </p:cNvGraphicFramePr>
          <p:nvPr/>
        </p:nvGraphicFramePr>
        <p:xfrm>
          <a:off x="1371600" y="5410200"/>
          <a:ext cx="7010400" cy="430213"/>
        </p:xfrm>
        <a:graphic>
          <a:graphicData uri="http://schemas.openxmlformats.org/drawingml/2006/table">
            <a:tbl>
              <a:tblPr/>
              <a:tblGrid>
                <a:gridCol w="1119188"/>
                <a:gridCol w="1395412"/>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3" name="Group 199"/>
          <p:cNvGraphicFramePr>
            <a:graphicFrameLocks noGrp="1"/>
          </p:cNvGraphicFramePr>
          <p:nvPr/>
        </p:nvGraphicFramePr>
        <p:xfrm>
          <a:off x="1371600" y="5867400"/>
          <a:ext cx="7010400" cy="409956"/>
        </p:xfrm>
        <a:graphic>
          <a:graphicData uri="http://schemas.openxmlformats.org/drawingml/2006/table">
            <a:tbl>
              <a:tblPr/>
              <a:tblGrid>
                <a:gridCol w="1143000"/>
                <a:gridCol w="1371600"/>
                <a:gridCol w="1219200"/>
                <a:gridCol w="1143000"/>
                <a:gridCol w="1143000"/>
                <a:gridCol w="990600"/>
              </a:tblGrid>
              <a:tr h="3810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3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538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3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53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53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a:t>Single Cycle Disadvantages &amp; Advantages</a:t>
            </a:r>
          </a:p>
        </p:txBody>
      </p:sp>
      <p:sp>
        <p:nvSpPr>
          <p:cNvPr id="1138691" name="Rectangle 3"/>
          <p:cNvSpPr>
            <a:spLocks noGrp="1" noChangeArrowheads="1"/>
          </p:cNvSpPr>
          <p:nvPr>
            <p:ph type="body" idx="1"/>
          </p:nvPr>
        </p:nvSpPr>
        <p:spPr>
          <a:xfrm>
            <a:off x="685800" y="838200"/>
            <a:ext cx="7848600" cy="5467350"/>
          </a:xfrm>
        </p:spPr>
        <p:txBody>
          <a:bodyPr/>
          <a:lstStyle/>
          <a:p>
            <a:pPr>
              <a:lnSpc>
                <a:spcPct val="100000"/>
              </a:lnSpc>
              <a:spcBef>
                <a:spcPct val="20000"/>
              </a:spcBef>
            </a:pPr>
            <a:r>
              <a:rPr lang="en-US" dirty="0"/>
              <a:t>Uses the clock cycle inefficiently – the clock cycle must be timed to accommodate the </a:t>
            </a:r>
            <a:r>
              <a:rPr lang="en-US" dirty="0">
                <a:solidFill>
                  <a:schemeClr val="accent1"/>
                </a:solidFill>
              </a:rPr>
              <a:t>slowest</a:t>
            </a:r>
            <a:r>
              <a:rPr lang="en-US" dirty="0"/>
              <a:t> instruction</a:t>
            </a:r>
          </a:p>
          <a:p>
            <a:pPr lvl="1">
              <a:lnSpc>
                <a:spcPct val="100000"/>
              </a:lnSpc>
              <a:spcBef>
                <a:spcPct val="20000"/>
              </a:spcBef>
            </a:pPr>
            <a:r>
              <a:rPr lang="en-US" dirty="0"/>
              <a:t>especially problematic for more complex instructions like floating point multiply</a:t>
            </a:r>
          </a:p>
          <a:p>
            <a:pPr lvl="1">
              <a:lnSpc>
                <a:spcPct val="100000"/>
              </a:lnSpc>
              <a:spcBef>
                <a:spcPct val="20000"/>
              </a:spcBef>
            </a:pPr>
            <a:endParaRPr lang="en-US" dirty="0"/>
          </a:p>
          <a:p>
            <a:pPr>
              <a:lnSpc>
                <a:spcPct val="100000"/>
              </a:lnSpc>
              <a:spcBef>
                <a:spcPct val="20000"/>
              </a:spcBef>
            </a:pPr>
            <a:endParaRPr lang="en-US" dirty="0"/>
          </a:p>
          <a:p>
            <a:pPr>
              <a:lnSpc>
                <a:spcPct val="100000"/>
              </a:lnSpc>
              <a:spcBef>
                <a:spcPct val="20000"/>
              </a:spcBef>
            </a:pPr>
            <a:endParaRPr lang="en-US" dirty="0"/>
          </a:p>
          <a:p>
            <a:pPr lvl="1">
              <a:lnSpc>
                <a:spcPct val="100000"/>
              </a:lnSpc>
              <a:spcBef>
                <a:spcPct val="20000"/>
              </a:spcBef>
            </a:pPr>
            <a:endParaRPr lang="en-US" dirty="0"/>
          </a:p>
          <a:p>
            <a:pPr lvl="1">
              <a:lnSpc>
                <a:spcPct val="100000"/>
              </a:lnSpc>
              <a:spcBef>
                <a:spcPct val="20000"/>
              </a:spcBef>
            </a:pPr>
            <a:endParaRPr lang="en-US" dirty="0"/>
          </a:p>
          <a:p>
            <a:pPr>
              <a:lnSpc>
                <a:spcPct val="100000"/>
              </a:lnSpc>
              <a:spcBef>
                <a:spcPct val="20000"/>
              </a:spcBef>
            </a:pPr>
            <a:r>
              <a:rPr lang="en-US" dirty="0"/>
              <a:t>May be wasteful of area since some functional units (e.g., adders) must be duplicated since they can not be shared during a clock cycle</a:t>
            </a:r>
          </a:p>
          <a:p>
            <a:pPr>
              <a:lnSpc>
                <a:spcPct val="100000"/>
              </a:lnSpc>
              <a:spcBef>
                <a:spcPct val="20000"/>
              </a:spcBef>
              <a:buFont typeface="Wingdings" pitchFamily="2" charset="2"/>
              <a:buNone/>
            </a:pPr>
            <a:r>
              <a:rPr lang="en-US" dirty="0"/>
              <a:t>but</a:t>
            </a:r>
          </a:p>
          <a:p>
            <a:pPr>
              <a:lnSpc>
                <a:spcPct val="100000"/>
              </a:lnSpc>
              <a:spcBef>
                <a:spcPct val="20000"/>
              </a:spcBef>
            </a:pPr>
            <a:r>
              <a:rPr lang="en-US" dirty="0"/>
              <a:t>Is simple and easy to understand</a:t>
            </a:r>
          </a:p>
        </p:txBody>
      </p:sp>
      <p:grpSp>
        <p:nvGrpSpPr>
          <p:cNvPr id="2" name="Group 35"/>
          <p:cNvGrpSpPr>
            <a:grpSpLocks/>
          </p:cNvGrpSpPr>
          <p:nvPr/>
        </p:nvGrpSpPr>
        <p:grpSpPr bwMode="auto">
          <a:xfrm>
            <a:off x="360363" y="2479675"/>
            <a:ext cx="8148637" cy="1289050"/>
            <a:chOff x="227" y="1562"/>
            <a:chExt cx="5133" cy="812"/>
          </a:xfrm>
        </p:grpSpPr>
        <p:sp>
          <p:nvSpPr>
            <p:cNvPr id="1138692" name="Line 4"/>
            <p:cNvSpPr>
              <a:spLocks noChangeShapeType="1"/>
            </p:cNvSpPr>
            <p:nvPr/>
          </p:nvSpPr>
          <p:spPr bwMode="auto">
            <a:xfrm>
              <a:off x="296" y="1762"/>
              <a:ext cx="224" cy="0"/>
            </a:xfrm>
            <a:prstGeom prst="line">
              <a:avLst/>
            </a:prstGeom>
            <a:noFill/>
            <a:ln w="25400">
              <a:solidFill>
                <a:schemeClr val="tx1"/>
              </a:solidFill>
              <a:round/>
              <a:headEnd/>
              <a:tailEnd/>
            </a:ln>
            <a:effectLst/>
          </p:spPr>
          <p:txBody>
            <a:bodyPr wrap="none" anchor="ctr"/>
            <a:lstStyle/>
            <a:p>
              <a:endParaRPr lang="en-US"/>
            </a:p>
          </p:txBody>
        </p:sp>
        <p:sp>
          <p:nvSpPr>
            <p:cNvPr id="1138693" name="Line 5"/>
            <p:cNvSpPr>
              <a:spLocks noChangeShapeType="1"/>
            </p:cNvSpPr>
            <p:nvPr/>
          </p:nvSpPr>
          <p:spPr bwMode="auto">
            <a:xfrm>
              <a:off x="5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4" name="Line 6"/>
            <p:cNvSpPr>
              <a:spLocks noChangeShapeType="1"/>
            </p:cNvSpPr>
            <p:nvPr/>
          </p:nvSpPr>
          <p:spPr bwMode="auto">
            <a:xfrm>
              <a:off x="27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6" name="Line 8"/>
            <p:cNvSpPr>
              <a:spLocks noChangeShapeType="1"/>
            </p:cNvSpPr>
            <p:nvPr/>
          </p:nvSpPr>
          <p:spPr bwMode="auto">
            <a:xfrm>
              <a:off x="5136"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7" name="Line 9"/>
            <p:cNvSpPr>
              <a:spLocks noChangeShapeType="1"/>
            </p:cNvSpPr>
            <p:nvPr/>
          </p:nvSpPr>
          <p:spPr bwMode="auto">
            <a:xfrm>
              <a:off x="536" y="1906"/>
              <a:ext cx="1184" cy="0"/>
            </a:xfrm>
            <a:prstGeom prst="line">
              <a:avLst/>
            </a:prstGeom>
            <a:noFill/>
            <a:ln w="25400">
              <a:solidFill>
                <a:schemeClr val="tx1"/>
              </a:solidFill>
              <a:round/>
              <a:headEnd/>
              <a:tailEnd/>
            </a:ln>
            <a:effectLst/>
          </p:spPr>
          <p:txBody>
            <a:bodyPr wrap="none" anchor="ctr"/>
            <a:lstStyle/>
            <a:p>
              <a:endParaRPr lang="en-US"/>
            </a:p>
          </p:txBody>
        </p:sp>
        <p:sp>
          <p:nvSpPr>
            <p:cNvPr id="1138698" name="Line 10"/>
            <p:cNvSpPr>
              <a:spLocks noChangeShapeType="1"/>
            </p:cNvSpPr>
            <p:nvPr/>
          </p:nvSpPr>
          <p:spPr bwMode="auto">
            <a:xfrm>
              <a:off x="1736" y="1762"/>
              <a:ext cx="1040" cy="0"/>
            </a:xfrm>
            <a:prstGeom prst="line">
              <a:avLst/>
            </a:prstGeom>
            <a:noFill/>
            <a:ln w="25400">
              <a:solidFill>
                <a:schemeClr val="tx1"/>
              </a:solidFill>
              <a:round/>
              <a:headEnd/>
              <a:tailEnd/>
            </a:ln>
            <a:effectLst/>
          </p:spPr>
          <p:txBody>
            <a:bodyPr wrap="none" anchor="ctr"/>
            <a:lstStyle/>
            <a:p>
              <a:endParaRPr lang="en-US"/>
            </a:p>
          </p:txBody>
        </p:sp>
        <p:sp>
          <p:nvSpPr>
            <p:cNvPr id="1138699" name="Line 11"/>
            <p:cNvSpPr>
              <a:spLocks noChangeShapeType="1"/>
            </p:cNvSpPr>
            <p:nvPr/>
          </p:nvSpPr>
          <p:spPr bwMode="auto">
            <a:xfrm>
              <a:off x="17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0" name="Line 12"/>
            <p:cNvSpPr>
              <a:spLocks noChangeShapeType="1"/>
            </p:cNvSpPr>
            <p:nvPr/>
          </p:nvSpPr>
          <p:spPr bwMode="auto">
            <a:xfrm>
              <a:off x="2792" y="1906"/>
              <a:ext cx="1184" cy="0"/>
            </a:xfrm>
            <a:prstGeom prst="line">
              <a:avLst/>
            </a:prstGeom>
            <a:noFill/>
            <a:ln w="25400">
              <a:solidFill>
                <a:schemeClr val="tx1"/>
              </a:solidFill>
              <a:round/>
              <a:headEnd/>
              <a:tailEnd/>
            </a:ln>
            <a:effectLst/>
          </p:spPr>
          <p:txBody>
            <a:bodyPr wrap="none" anchor="ctr"/>
            <a:lstStyle/>
            <a:p>
              <a:endParaRPr lang="en-US"/>
            </a:p>
          </p:txBody>
        </p:sp>
        <p:sp>
          <p:nvSpPr>
            <p:cNvPr id="1138701" name="Line 13"/>
            <p:cNvSpPr>
              <a:spLocks noChangeShapeType="1"/>
            </p:cNvSpPr>
            <p:nvPr/>
          </p:nvSpPr>
          <p:spPr bwMode="auto">
            <a:xfrm>
              <a:off x="3992" y="1762"/>
              <a:ext cx="1136" cy="0"/>
            </a:xfrm>
            <a:prstGeom prst="line">
              <a:avLst/>
            </a:prstGeom>
            <a:noFill/>
            <a:ln w="25400">
              <a:solidFill>
                <a:schemeClr val="tx1"/>
              </a:solidFill>
              <a:round/>
              <a:headEnd/>
              <a:tailEnd/>
            </a:ln>
            <a:effectLst/>
          </p:spPr>
          <p:txBody>
            <a:bodyPr wrap="none" anchor="ctr"/>
            <a:lstStyle/>
            <a:p>
              <a:endParaRPr lang="en-US"/>
            </a:p>
          </p:txBody>
        </p:sp>
        <p:sp>
          <p:nvSpPr>
            <p:cNvPr id="1138702" name="Line 14"/>
            <p:cNvSpPr>
              <a:spLocks noChangeShapeType="1"/>
            </p:cNvSpPr>
            <p:nvPr/>
          </p:nvSpPr>
          <p:spPr bwMode="auto">
            <a:xfrm>
              <a:off x="39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3" name="Line 15"/>
            <p:cNvSpPr>
              <a:spLocks noChangeShapeType="1"/>
            </p:cNvSpPr>
            <p:nvPr/>
          </p:nvSpPr>
          <p:spPr bwMode="auto">
            <a:xfrm>
              <a:off x="5136" y="1906"/>
              <a:ext cx="224" cy="0"/>
            </a:xfrm>
            <a:prstGeom prst="line">
              <a:avLst/>
            </a:prstGeom>
            <a:noFill/>
            <a:ln w="25400">
              <a:solidFill>
                <a:schemeClr val="tx1"/>
              </a:solidFill>
              <a:round/>
              <a:headEnd/>
              <a:tailEnd/>
            </a:ln>
            <a:effectLst/>
          </p:spPr>
          <p:txBody>
            <a:bodyPr wrap="none" anchor="ctr"/>
            <a:lstStyle/>
            <a:p>
              <a:endParaRPr lang="en-US"/>
            </a:p>
          </p:txBody>
        </p:sp>
        <p:sp>
          <p:nvSpPr>
            <p:cNvPr id="1138704"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38706" name="Rectangle 18"/>
            <p:cNvSpPr>
              <a:spLocks noChangeArrowheads="1"/>
            </p:cNvSpPr>
            <p:nvPr/>
          </p:nvSpPr>
          <p:spPr bwMode="auto">
            <a:xfrm>
              <a:off x="536" y="2176"/>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38707" name="Rectangle 19"/>
            <p:cNvSpPr>
              <a:spLocks noChangeArrowheads="1"/>
            </p:cNvSpPr>
            <p:nvPr/>
          </p:nvSpPr>
          <p:spPr bwMode="auto">
            <a:xfrm>
              <a:off x="2792" y="2176"/>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38708"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
          <p:nvSpPr>
            <p:cNvPr id="1138709"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sw</a:t>
              </a:r>
            </a:p>
          </p:txBody>
        </p:sp>
        <p:sp>
          <p:nvSpPr>
            <p:cNvPr id="1138710" name="Line 22"/>
            <p:cNvSpPr>
              <a:spLocks noChangeShapeType="1"/>
            </p:cNvSpPr>
            <p:nvPr/>
          </p:nvSpPr>
          <p:spPr bwMode="auto">
            <a:xfrm flipV="1">
              <a:off x="4704" y="216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1" name="Rectangle 23"/>
            <p:cNvSpPr>
              <a:spLocks noChangeArrowheads="1"/>
            </p:cNvSpPr>
            <p:nvPr/>
          </p:nvSpPr>
          <p:spPr bwMode="auto">
            <a:xfrm>
              <a:off x="4691" y="2164"/>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38712" name="Line 24"/>
            <p:cNvSpPr>
              <a:spLocks noChangeShapeType="1"/>
            </p:cNvSpPr>
            <p:nvPr/>
          </p:nvSpPr>
          <p:spPr bwMode="auto">
            <a:xfrm flipV="1">
              <a:off x="528"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3"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38714" name="Line 26"/>
            <p:cNvSpPr>
              <a:spLocks noChangeShapeType="1"/>
            </p:cNvSpPr>
            <p:nvPr/>
          </p:nvSpPr>
          <p:spPr bwMode="auto">
            <a:xfrm flipV="1">
              <a:off x="2784"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5" name="Line 27"/>
            <p:cNvSpPr>
              <a:spLocks noChangeShapeType="1"/>
            </p:cNvSpPr>
            <p:nvPr/>
          </p:nvSpPr>
          <p:spPr bwMode="auto">
            <a:xfrm flipV="1">
              <a:off x="513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6"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38717" name="Line 29"/>
            <p:cNvSpPr>
              <a:spLocks noChangeShapeType="1"/>
            </p:cNvSpPr>
            <p:nvPr/>
          </p:nvSpPr>
          <p:spPr bwMode="auto">
            <a:xfrm>
              <a:off x="536"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8" name="Line 30"/>
            <p:cNvSpPr>
              <a:spLocks noChangeShapeType="1"/>
            </p:cNvSpPr>
            <p:nvPr/>
          </p:nvSpPr>
          <p:spPr bwMode="auto">
            <a:xfrm>
              <a:off x="2792"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9" name="Line 31"/>
            <p:cNvSpPr>
              <a:spLocks noChangeShapeType="1"/>
            </p:cNvSpPr>
            <p:nvPr/>
          </p:nvSpPr>
          <p:spPr bwMode="auto">
            <a:xfrm flipH="1">
              <a:off x="4216" y="1666"/>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22" name="Line 34"/>
            <p:cNvSpPr>
              <a:spLocks noChangeShapeType="1"/>
            </p:cNvSpPr>
            <p:nvPr/>
          </p:nvSpPr>
          <p:spPr bwMode="auto">
            <a:xfrm flipH="1">
              <a:off x="1872" y="1680"/>
              <a:ext cx="928" cy="0"/>
            </a:xfrm>
            <a:prstGeom prst="line">
              <a:avLst/>
            </a:prstGeom>
            <a:noFill/>
            <a:ln w="25400">
              <a:solidFill>
                <a:schemeClr val="tx1"/>
              </a:solidFill>
              <a:round/>
              <a:headEnd type="triangle" w="med" len="me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r>
              <a:rPr lang="en-US" dirty="0"/>
              <a:t>How Can We Make It </a:t>
            </a:r>
            <a:r>
              <a:rPr lang="en-US" dirty="0" smtClean="0"/>
              <a:t>Faster</a:t>
            </a:r>
            <a:r>
              <a:rPr lang="en-US" dirty="0"/>
              <a:t>?</a:t>
            </a:r>
          </a:p>
        </p:txBody>
      </p:sp>
      <p:sp>
        <p:nvSpPr>
          <p:cNvPr id="1266693" name="Rectangle 5"/>
          <p:cNvSpPr>
            <a:spLocks noChangeArrowheads="1"/>
          </p:cNvSpPr>
          <p:nvPr/>
        </p:nvSpPr>
        <p:spPr bwMode="auto">
          <a:xfrm>
            <a:off x="609600" y="5257800"/>
            <a:ext cx="8153400" cy="842963"/>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Fetch (and execute) more than one instruction at a time</a:t>
            </a:r>
          </a:p>
          <a:p>
            <a:pPr marL="741363" lvl="1" indent="-246063">
              <a:spcBef>
                <a:spcPct val="40000"/>
              </a:spcBef>
              <a:buClr>
                <a:schemeClr val="accent1"/>
              </a:buClr>
              <a:buSzPct val="75000"/>
              <a:buFont typeface="Monotype Sorts" pitchFamily="2" charset="2"/>
              <a:buChar char="l"/>
            </a:pPr>
            <a:r>
              <a:rPr lang="en-US" sz="2000" dirty="0">
                <a:solidFill>
                  <a:schemeClr val="tx1"/>
                </a:solidFill>
              </a:rPr>
              <a:t>Superscalar processing – stay tuned</a:t>
            </a:r>
          </a:p>
        </p:txBody>
      </p:sp>
      <p:sp>
        <p:nvSpPr>
          <p:cNvPr id="6" name="Content Placeholder 5"/>
          <p:cNvSpPr>
            <a:spLocks noGrp="1"/>
          </p:cNvSpPr>
          <p:nvPr>
            <p:ph idx="1"/>
          </p:nvPr>
        </p:nvSpPr>
        <p:spPr>
          <a:xfrm>
            <a:off x="533400" y="914400"/>
            <a:ext cx="8153400" cy="3892348"/>
          </a:xfrm>
        </p:spPr>
        <p:txBody>
          <a:bodyPr/>
          <a:lstStyle/>
          <a:p>
            <a:r>
              <a:rPr lang="en-US" dirty="0" smtClean="0"/>
              <a:t>Start fetching and executing the next instruction before the current one has completed</a:t>
            </a:r>
          </a:p>
          <a:p>
            <a:pPr lvl="1"/>
            <a:r>
              <a:rPr lang="en-US" dirty="0" smtClean="0">
                <a:solidFill>
                  <a:srgbClr val="FF0000"/>
                </a:solidFill>
              </a:rPr>
              <a:t>Pipelining</a:t>
            </a:r>
            <a:r>
              <a:rPr lang="en-US" dirty="0" smtClean="0"/>
              <a:t> – (all?) modern processors are pipelined for performance</a:t>
            </a:r>
          </a:p>
          <a:p>
            <a:pPr lvl="1"/>
            <a:r>
              <a:rPr lang="en-US" dirty="0" smtClean="0"/>
              <a:t>Remember </a:t>
            </a:r>
            <a:r>
              <a:rPr lang="en-US" i="1" dirty="0" smtClean="0"/>
              <a:t>the</a:t>
            </a:r>
            <a:r>
              <a:rPr lang="en-US" dirty="0" smtClean="0"/>
              <a:t> performance equation:                                              				 CPU time = CPI * CC * IC</a:t>
            </a:r>
          </a:p>
          <a:p>
            <a:r>
              <a:rPr lang="en-US" dirty="0" smtClean="0"/>
              <a:t>Under </a:t>
            </a:r>
            <a:r>
              <a:rPr lang="en-US" i="1" dirty="0" smtClean="0"/>
              <a:t>ideal</a:t>
            </a:r>
            <a:r>
              <a:rPr lang="en-US" dirty="0" smtClean="0"/>
              <a:t> conditions and with a large number of instructions, the speedup from pipelining is approximately equal to the number of pipe stages</a:t>
            </a:r>
          </a:p>
          <a:p>
            <a:pPr lvl="1"/>
            <a:r>
              <a:rPr lang="en-US" dirty="0" smtClean="0"/>
              <a:t>A five stage pipeline is nearly five times faster because the CC is nearly five times faster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533400" y="304800"/>
            <a:ext cx="6400800" cy="422275"/>
          </a:xfrm>
          <a:noFill/>
          <a:ln/>
        </p:spPr>
        <p:txBody>
          <a:bodyPr wrap="none"/>
          <a:lstStyle/>
          <a:p>
            <a:r>
              <a:rPr lang="en-US"/>
              <a:t>The Five Stages of Load Instruction</a:t>
            </a:r>
          </a:p>
        </p:txBody>
      </p:sp>
      <p:sp>
        <p:nvSpPr>
          <p:cNvPr id="1193987" name="Rectangle 3"/>
          <p:cNvSpPr>
            <a:spLocks noGrp="1" noChangeArrowheads="1"/>
          </p:cNvSpPr>
          <p:nvPr>
            <p:ph type="body" idx="1"/>
          </p:nvPr>
        </p:nvSpPr>
        <p:spPr>
          <a:xfrm>
            <a:off x="762000" y="2895600"/>
            <a:ext cx="7581900" cy="2646363"/>
          </a:xfrm>
          <a:noFill/>
          <a:ln/>
        </p:spPr>
        <p:txBody>
          <a:bodyPr/>
          <a:lstStyle/>
          <a:p>
            <a:r>
              <a:rPr lang="en-US"/>
              <a:t>IFetch: Instruction Fetch and Update PC</a:t>
            </a:r>
          </a:p>
          <a:p>
            <a:r>
              <a:rPr lang="en-US"/>
              <a:t>Dec: Registers Fetch and Instruction Decode</a:t>
            </a:r>
          </a:p>
          <a:p>
            <a:r>
              <a:rPr lang="en-US"/>
              <a:t>Exec: Execute R-type; calculate memory address</a:t>
            </a:r>
          </a:p>
          <a:p>
            <a:r>
              <a:rPr lang="en-US"/>
              <a:t>Mem: Read/write the data from/to the Data Memory</a:t>
            </a:r>
          </a:p>
          <a:p>
            <a:r>
              <a:rPr lang="en-US"/>
              <a:t>WB: Write the result data into the register file</a:t>
            </a:r>
          </a:p>
        </p:txBody>
      </p:sp>
      <p:grpSp>
        <p:nvGrpSpPr>
          <p:cNvPr id="2" name="Group 4"/>
          <p:cNvGrpSpPr>
            <a:grpSpLocks/>
          </p:cNvGrpSpPr>
          <p:nvPr/>
        </p:nvGrpSpPr>
        <p:grpSpPr bwMode="auto">
          <a:xfrm>
            <a:off x="2273300" y="1365250"/>
            <a:ext cx="825500" cy="254000"/>
            <a:chOff x="1248" y="712"/>
            <a:chExt cx="520" cy="160"/>
          </a:xfrm>
        </p:grpSpPr>
        <p:sp>
          <p:nvSpPr>
            <p:cNvPr id="1193989"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3990"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3991"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3992"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111500" y="1365250"/>
            <a:ext cx="825500" cy="254000"/>
            <a:chOff x="1776" y="712"/>
            <a:chExt cx="520" cy="160"/>
          </a:xfrm>
        </p:grpSpPr>
        <p:sp>
          <p:nvSpPr>
            <p:cNvPr id="1193994"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3995"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3996"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3997"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949700" y="1365250"/>
            <a:ext cx="825500" cy="254000"/>
            <a:chOff x="2304" y="712"/>
            <a:chExt cx="520" cy="160"/>
          </a:xfrm>
        </p:grpSpPr>
        <p:sp>
          <p:nvSpPr>
            <p:cNvPr id="1193999"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4000"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4001"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4002"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787900" y="1365250"/>
            <a:ext cx="825500" cy="254000"/>
            <a:chOff x="2832" y="712"/>
            <a:chExt cx="520" cy="160"/>
          </a:xfrm>
        </p:grpSpPr>
        <p:sp>
          <p:nvSpPr>
            <p:cNvPr id="1194004"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4005"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4006"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4007"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5626100" y="1365250"/>
            <a:ext cx="825500" cy="254000"/>
            <a:chOff x="3360" y="712"/>
            <a:chExt cx="520" cy="160"/>
          </a:xfrm>
        </p:grpSpPr>
        <p:sp>
          <p:nvSpPr>
            <p:cNvPr id="1194009"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4010"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4011"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4012"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4013" name="Line 29"/>
          <p:cNvSpPr>
            <a:spLocks noChangeShapeType="1"/>
          </p:cNvSpPr>
          <p:nvPr/>
        </p:nvSpPr>
        <p:spPr bwMode="auto">
          <a:xfrm>
            <a:off x="6477000" y="1606550"/>
            <a:ext cx="431800" cy="0"/>
          </a:xfrm>
          <a:prstGeom prst="line">
            <a:avLst/>
          </a:prstGeom>
          <a:noFill/>
          <a:ln w="25400">
            <a:solidFill>
              <a:schemeClr val="tx1"/>
            </a:solidFill>
            <a:round/>
            <a:headEnd/>
            <a:tailEnd/>
          </a:ln>
          <a:effectLst/>
        </p:spPr>
        <p:txBody>
          <a:bodyPr wrap="none" anchor="ctr"/>
          <a:lstStyle/>
          <a:p>
            <a:endParaRPr lang="en-US"/>
          </a:p>
        </p:txBody>
      </p:sp>
      <p:sp>
        <p:nvSpPr>
          <p:cNvPr id="1194014" name="Line 30"/>
          <p:cNvSpPr>
            <a:spLocks noChangeShapeType="1"/>
          </p:cNvSpPr>
          <p:nvPr/>
        </p:nvSpPr>
        <p:spPr bwMode="auto">
          <a:xfrm>
            <a:off x="6464300" y="1390650"/>
            <a:ext cx="0" cy="203200"/>
          </a:xfrm>
          <a:prstGeom prst="line">
            <a:avLst/>
          </a:prstGeom>
          <a:noFill/>
          <a:ln w="25400">
            <a:solidFill>
              <a:schemeClr val="tx1"/>
            </a:solidFill>
            <a:round/>
            <a:headEnd/>
            <a:tailEnd/>
          </a:ln>
          <a:effectLst/>
        </p:spPr>
        <p:txBody>
          <a:bodyPr wrap="none" anchor="ctr"/>
          <a:lstStyle/>
          <a:p>
            <a:endParaRPr lang="en-US"/>
          </a:p>
        </p:txBody>
      </p:sp>
      <p:sp>
        <p:nvSpPr>
          <p:cNvPr id="1194015" name="Line 31"/>
          <p:cNvSpPr>
            <a:spLocks noChangeShapeType="1"/>
          </p:cNvSpPr>
          <p:nvPr/>
        </p:nvSpPr>
        <p:spPr bwMode="auto">
          <a:xfrm>
            <a:off x="1905000" y="1377950"/>
            <a:ext cx="355600" cy="0"/>
          </a:xfrm>
          <a:prstGeom prst="line">
            <a:avLst/>
          </a:prstGeom>
          <a:noFill/>
          <a:ln w="25400">
            <a:solidFill>
              <a:schemeClr val="tx1"/>
            </a:solidFill>
            <a:round/>
            <a:headEnd/>
            <a:tailEnd/>
          </a:ln>
          <a:effectLst/>
        </p:spPr>
        <p:txBody>
          <a:bodyPr wrap="none" anchor="ctr"/>
          <a:lstStyle/>
          <a:p>
            <a:endParaRPr lang="en-US"/>
          </a:p>
        </p:txBody>
      </p:sp>
      <p:sp>
        <p:nvSpPr>
          <p:cNvPr id="1194016" name="Line 32"/>
          <p:cNvSpPr>
            <a:spLocks noChangeShapeType="1"/>
          </p:cNvSpPr>
          <p:nvPr/>
        </p:nvSpPr>
        <p:spPr bwMode="auto">
          <a:xfrm flipV="1">
            <a:off x="2273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7" name="Line 33"/>
          <p:cNvSpPr>
            <a:spLocks noChangeShapeType="1"/>
          </p:cNvSpPr>
          <p:nvPr/>
        </p:nvSpPr>
        <p:spPr bwMode="auto">
          <a:xfrm flipV="1">
            <a:off x="31115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8" name="Rectangle 34"/>
          <p:cNvSpPr>
            <a:spLocks noChangeArrowheads="1"/>
          </p:cNvSpPr>
          <p:nvPr/>
        </p:nvSpPr>
        <p:spPr bwMode="auto">
          <a:xfrm>
            <a:off x="2286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194019" name="Rectangle 35"/>
          <p:cNvSpPr>
            <a:spLocks noChangeArrowheads="1"/>
          </p:cNvSpPr>
          <p:nvPr/>
        </p:nvSpPr>
        <p:spPr bwMode="auto">
          <a:xfrm>
            <a:off x="3048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194020" name="Line 36"/>
          <p:cNvSpPr>
            <a:spLocks noChangeShapeType="1"/>
          </p:cNvSpPr>
          <p:nvPr/>
        </p:nvSpPr>
        <p:spPr bwMode="auto">
          <a:xfrm flipV="1">
            <a:off x="39497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1" name="Line 37"/>
          <p:cNvSpPr>
            <a:spLocks noChangeShapeType="1"/>
          </p:cNvSpPr>
          <p:nvPr/>
        </p:nvSpPr>
        <p:spPr bwMode="auto">
          <a:xfrm flipV="1">
            <a:off x="47879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2" name="Line 38"/>
          <p:cNvSpPr>
            <a:spLocks noChangeShapeType="1"/>
          </p:cNvSpPr>
          <p:nvPr/>
        </p:nvSpPr>
        <p:spPr bwMode="auto">
          <a:xfrm flipV="1">
            <a:off x="56261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3" name="Line 39"/>
          <p:cNvSpPr>
            <a:spLocks noChangeShapeType="1"/>
          </p:cNvSpPr>
          <p:nvPr/>
        </p:nvSpPr>
        <p:spPr bwMode="auto">
          <a:xfrm flipV="1">
            <a:off x="6464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4" name="Rectangle 40"/>
          <p:cNvSpPr>
            <a:spLocks noChangeArrowheads="1"/>
          </p:cNvSpPr>
          <p:nvPr/>
        </p:nvSpPr>
        <p:spPr bwMode="auto">
          <a:xfrm>
            <a:off x="39624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3</a:t>
            </a:r>
          </a:p>
        </p:txBody>
      </p:sp>
      <p:sp>
        <p:nvSpPr>
          <p:cNvPr id="1194025" name="Rectangle 41"/>
          <p:cNvSpPr>
            <a:spLocks noChangeArrowheads="1"/>
          </p:cNvSpPr>
          <p:nvPr/>
        </p:nvSpPr>
        <p:spPr bwMode="auto">
          <a:xfrm>
            <a:off x="47672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4026" name="Rectangle 42"/>
          <p:cNvSpPr>
            <a:spLocks noChangeArrowheads="1"/>
          </p:cNvSpPr>
          <p:nvPr/>
        </p:nvSpPr>
        <p:spPr bwMode="auto">
          <a:xfrm>
            <a:off x="56054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3"/>
          <p:cNvGrpSpPr>
            <a:grpSpLocks/>
          </p:cNvGrpSpPr>
          <p:nvPr/>
        </p:nvGrpSpPr>
        <p:grpSpPr bwMode="auto">
          <a:xfrm>
            <a:off x="2286000" y="1828800"/>
            <a:ext cx="4165600" cy="333375"/>
            <a:chOff x="1256" y="1004"/>
            <a:chExt cx="2624" cy="210"/>
          </a:xfrm>
        </p:grpSpPr>
        <p:grpSp>
          <p:nvGrpSpPr>
            <p:cNvPr id="8" name="Group 44"/>
            <p:cNvGrpSpPr>
              <a:grpSpLocks/>
            </p:cNvGrpSpPr>
            <p:nvPr/>
          </p:nvGrpSpPr>
          <p:grpSpPr bwMode="auto">
            <a:xfrm>
              <a:off x="1256" y="1004"/>
              <a:ext cx="528" cy="210"/>
              <a:chOff x="1256" y="1004"/>
              <a:chExt cx="528" cy="210"/>
            </a:xfrm>
          </p:grpSpPr>
          <p:sp>
            <p:nvSpPr>
              <p:cNvPr id="1194029" name="Rectangle 45"/>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0" name="Rectangle 46"/>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9" name="Group 47"/>
            <p:cNvGrpSpPr>
              <a:grpSpLocks/>
            </p:cNvGrpSpPr>
            <p:nvPr/>
          </p:nvGrpSpPr>
          <p:grpSpPr bwMode="auto">
            <a:xfrm>
              <a:off x="1763" y="1004"/>
              <a:ext cx="533" cy="210"/>
              <a:chOff x="1763" y="1004"/>
              <a:chExt cx="533" cy="210"/>
            </a:xfrm>
          </p:grpSpPr>
          <p:sp>
            <p:nvSpPr>
              <p:cNvPr id="1194032" name="Rectangle 48"/>
              <p:cNvSpPr>
                <a:spLocks noChangeArrowheads="1"/>
              </p:cNvSpPr>
              <p:nvPr/>
            </p:nvSpPr>
            <p:spPr bwMode="auto">
              <a:xfrm>
                <a:off x="1784"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3" name="Rectangle 49"/>
              <p:cNvSpPr>
                <a:spLocks noChangeArrowheads="1"/>
              </p:cNvSpPr>
              <p:nvPr/>
            </p:nvSpPr>
            <p:spPr bwMode="auto">
              <a:xfrm>
                <a:off x="1763" y="1004"/>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0" name="Group 50"/>
            <p:cNvGrpSpPr>
              <a:grpSpLocks/>
            </p:cNvGrpSpPr>
            <p:nvPr/>
          </p:nvGrpSpPr>
          <p:grpSpPr bwMode="auto">
            <a:xfrm>
              <a:off x="2312" y="1004"/>
              <a:ext cx="512" cy="210"/>
              <a:chOff x="2312" y="1004"/>
              <a:chExt cx="512" cy="210"/>
            </a:xfrm>
          </p:grpSpPr>
          <p:sp>
            <p:nvSpPr>
              <p:cNvPr id="1194035" name="Rectangle 51"/>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6" name="Rectangle 52"/>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1" name="Group 53"/>
            <p:cNvGrpSpPr>
              <a:grpSpLocks/>
            </p:cNvGrpSpPr>
            <p:nvPr/>
          </p:nvGrpSpPr>
          <p:grpSpPr bwMode="auto">
            <a:xfrm>
              <a:off x="2840" y="1004"/>
              <a:ext cx="512" cy="210"/>
              <a:chOff x="2840" y="1004"/>
              <a:chExt cx="512" cy="210"/>
            </a:xfrm>
          </p:grpSpPr>
          <p:sp>
            <p:nvSpPr>
              <p:cNvPr id="1194038" name="Rectangle 54"/>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9" name="Rectangle 55"/>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2" name="Group 56"/>
            <p:cNvGrpSpPr>
              <a:grpSpLocks/>
            </p:cNvGrpSpPr>
            <p:nvPr/>
          </p:nvGrpSpPr>
          <p:grpSpPr bwMode="auto">
            <a:xfrm>
              <a:off x="3368" y="1004"/>
              <a:ext cx="512" cy="210"/>
              <a:chOff x="3368" y="1004"/>
              <a:chExt cx="512" cy="210"/>
            </a:xfrm>
          </p:grpSpPr>
          <p:sp>
            <p:nvSpPr>
              <p:cNvPr id="1194041" name="Rectangle 57"/>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42" name="Rectangle 58"/>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4043" name="Rectangle 59"/>
          <p:cNvSpPr>
            <a:spLocks noChangeArrowheads="1"/>
          </p:cNvSpPr>
          <p:nvPr/>
        </p:nvSpPr>
        <p:spPr bwMode="auto">
          <a:xfrm>
            <a:off x="1282700" y="1835150"/>
            <a:ext cx="3968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a:t>A Pipelined MIPS Processor</a:t>
            </a:r>
          </a:p>
        </p:txBody>
      </p:sp>
      <p:sp>
        <p:nvSpPr>
          <p:cNvPr id="1198083" name="Rectangle 3"/>
          <p:cNvSpPr>
            <a:spLocks noGrp="1" noChangeArrowheads="1"/>
          </p:cNvSpPr>
          <p:nvPr>
            <p:ph type="body" idx="1"/>
          </p:nvPr>
        </p:nvSpPr>
        <p:spPr>
          <a:xfrm>
            <a:off x="457200" y="838200"/>
            <a:ext cx="8305800" cy="1987550"/>
          </a:xfrm>
        </p:spPr>
        <p:txBody>
          <a:bodyPr/>
          <a:lstStyle/>
          <a:p>
            <a:r>
              <a:rPr lang="en-US"/>
              <a:t>Start the </a:t>
            </a:r>
            <a:r>
              <a:rPr lang="en-US">
                <a:solidFill>
                  <a:schemeClr val="accent1"/>
                </a:solidFill>
              </a:rPr>
              <a:t>next</a:t>
            </a:r>
            <a:r>
              <a:rPr lang="en-US"/>
              <a:t> instruction before the current one has completed</a:t>
            </a:r>
          </a:p>
          <a:p>
            <a:pPr lvl="1"/>
            <a:r>
              <a:rPr lang="en-US"/>
              <a:t>improves </a:t>
            </a:r>
            <a:r>
              <a:rPr lang="en-US">
                <a:solidFill>
                  <a:schemeClr val="accent1"/>
                </a:solidFill>
              </a:rPr>
              <a:t>throughput</a:t>
            </a:r>
            <a:r>
              <a:rPr lang="en-US"/>
              <a:t> - total amount of work done in a given time</a:t>
            </a:r>
          </a:p>
          <a:p>
            <a:pPr lvl="1"/>
            <a:r>
              <a:rPr lang="en-US"/>
              <a:t>instruction </a:t>
            </a:r>
            <a:r>
              <a:rPr lang="en-US">
                <a:solidFill>
                  <a:schemeClr val="accent1"/>
                </a:solidFill>
              </a:rPr>
              <a:t>latency</a:t>
            </a:r>
            <a:r>
              <a:rPr lang="en-US"/>
              <a:t> (execution time, delay time, response time - time from the start of an instruction to its completion) is </a:t>
            </a:r>
            <a:r>
              <a:rPr lang="en-US" i="1"/>
              <a:t>not</a:t>
            </a:r>
            <a:r>
              <a:rPr lang="en-US"/>
              <a:t> reduced</a:t>
            </a:r>
          </a:p>
        </p:txBody>
      </p:sp>
      <p:grpSp>
        <p:nvGrpSpPr>
          <p:cNvPr id="2" name="Group 4"/>
          <p:cNvGrpSpPr>
            <a:grpSpLocks/>
          </p:cNvGrpSpPr>
          <p:nvPr/>
        </p:nvGrpSpPr>
        <p:grpSpPr bwMode="auto">
          <a:xfrm>
            <a:off x="1587500" y="3276600"/>
            <a:ext cx="825500" cy="254000"/>
            <a:chOff x="1248" y="712"/>
            <a:chExt cx="520" cy="160"/>
          </a:xfrm>
        </p:grpSpPr>
        <p:sp>
          <p:nvSpPr>
            <p:cNvPr id="1198085"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8086"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8087"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8088"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425700" y="3276600"/>
            <a:ext cx="825500" cy="254000"/>
            <a:chOff x="1776" y="712"/>
            <a:chExt cx="520" cy="160"/>
          </a:xfrm>
        </p:grpSpPr>
        <p:sp>
          <p:nvSpPr>
            <p:cNvPr id="1198090"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8091"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8092"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8093"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263900" y="3276600"/>
            <a:ext cx="825500" cy="254000"/>
            <a:chOff x="2304" y="712"/>
            <a:chExt cx="520" cy="160"/>
          </a:xfrm>
        </p:grpSpPr>
        <p:sp>
          <p:nvSpPr>
            <p:cNvPr id="1198095"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8096"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8097"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8098"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102100" y="3276600"/>
            <a:ext cx="825500" cy="254000"/>
            <a:chOff x="2832" y="712"/>
            <a:chExt cx="520" cy="160"/>
          </a:xfrm>
        </p:grpSpPr>
        <p:sp>
          <p:nvSpPr>
            <p:cNvPr id="1198100"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8101"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8102"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8103"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4940300" y="3276600"/>
            <a:ext cx="825500" cy="254000"/>
            <a:chOff x="3360" y="712"/>
            <a:chExt cx="520" cy="160"/>
          </a:xfrm>
        </p:grpSpPr>
        <p:sp>
          <p:nvSpPr>
            <p:cNvPr id="1198105"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06"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07"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08"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09" name="Line 29"/>
          <p:cNvSpPr>
            <a:spLocks noChangeShapeType="1"/>
          </p:cNvSpPr>
          <p:nvPr/>
        </p:nvSpPr>
        <p:spPr bwMode="auto">
          <a:xfrm>
            <a:off x="1219200" y="3289300"/>
            <a:ext cx="355600" cy="0"/>
          </a:xfrm>
          <a:prstGeom prst="line">
            <a:avLst/>
          </a:prstGeom>
          <a:noFill/>
          <a:ln w="25400">
            <a:solidFill>
              <a:schemeClr val="tx1"/>
            </a:solidFill>
            <a:round/>
            <a:headEnd/>
            <a:tailEnd/>
          </a:ln>
          <a:effectLst/>
        </p:spPr>
        <p:txBody>
          <a:bodyPr wrap="none" anchor="ctr"/>
          <a:lstStyle/>
          <a:p>
            <a:endParaRPr lang="en-US"/>
          </a:p>
        </p:txBody>
      </p:sp>
      <p:sp>
        <p:nvSpPr>
          <p:cNvPr id="1198110" name="Line 30"/>
          <p:cNvSpPr>
            <a:spLocks noChangeShapeType="1"/>
          </p:cNvSpPr>
          <p:nvPr/>
        </p:nvSpPr>
        <p:spPr bwMode="auto">
          <a:xfrm flipV="1">
            <a:off x="1587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1" name="Line 31"/>
          <p:cNvSpPr>
            <a:spLocks noChangeShapeType="1"/>
          </p:cNvSpPr>
          <p:nvPr/>
        </p:nvSpPr>
        <p:spPr bwMode="auto">
          <a:xfrm flipV="1">
            <a:off x="24257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2" name="Rectangle 32"/>
          <p:cNvSpPr>
            <a:spLocks noChangeArrowheads="1"/>
          </p:cNvSpPr>
          <p:nvPr/>
        </p:nvSpPr>
        <p:spPr bwMode="auto">
          <a:xfrm>
            <a:off x="1524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8113" name="Rectangle 33"/>
          <p:cNvSpPr>
            <a:spLocks noChangeArrowheads="1"/>
          </p:cNvSpPr>
          <p:nvPr/>
        </p:nvSpPr>
        <p:spPr bwMode="auto">
          <a:xfrm>
            <a:off x="24050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8114" name="Line 34"/>
          <p:cNvSpPr>
            <a:spLocks noChangeShapeType="1"/>
          </p:cNvSpPr>
          <p:nvPr/>
        </p:nvSpPr>
        <p:spPr bwMode="auto">
          <a:xfrm flipV="1">
            <a:off x="32639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5" name="Line 35"/>
          <p:cNvSpPr>
            <a:spLocks noChangeShapeType="1"/>
          </p:cNvSpPr>
          <p:nvPr/>
        </p:nvSpPr>
        <p:spPr bwMode="auto">
          <a:xfrm flipV="1">
            <a:off x="41021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6" name="Line 36"/>
          <p:cNvSpPr>
            <a:spLocks noChangeShapeType="1"/>
          </p:cNvSpPr>
          <p:nvPr/>
        </p:nvSpPr>
        <p:spPr bwMode="auto">
          <a:xfrm flipV="1">
            <a:off x="49403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7" name="Line 37"/>
          <p:cNvSpPr>
            <a:spLocks noChangeShapeType="1"/>
          </p:cNvSpPr>
          <p:nvPr/>
        </p:nvSpPr>
        <p:spPr bwMode="auto">
          <a:xfrm flipV="1">
            <a:off x="5778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8" name="Rectangle 38"/>
          <p:cNvSpPr>
            <a:spLocks noChangeArrowheads="1"/>
          </p:cNvSpPr>
          <p:nvPr/>
        </p:nvSpPr>
        <p:spPr bwMode="auto">
          <a:xfrm>
            <a:off x="3319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8119" name="Rectangle 39"/>
          <p:cNvSpPr>
            <a:spLocks noChangeArrowheads="1"/>
          </p:cNvSpPr>
          <p:nvPr/>
        </p:nvSpPr>
        <p:spPr bwMode="auto">
          <a:xfrm>
            <a:off x="4081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8120" name="Rectangle 40"/>
          <p:cNvSpPr>
            <a:spLocks noChangeArrowheads="1"/>
          </p:cNvSpPr>
          <p:nvPr/>
        </p:nvSpPr>
        <p:spPr bwMode="auto">
          <a:xfrm>
            <a:off x="49196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2"/>
          <p:cNvGrpSpPr>
            <a:grpSpLocks/>
          </p:cNvGrpSpPr>
          <p:nvPr/>
        </p:nvGrpSpPr>
        <p:grpSpPr bwMode="auto">
          <a:xfrm>
            <a:off x="1600200" y="3740150"/>
            <a:ext cx="838200" cy="333375"/>
            <a:chOff x="1256" y="1004"/>
            <a:chExt cx="528" cy="210"/>
          </a:xfrm>
        </p:grpSpPr>
        <p:sp>
          <p:nvSpPr>
            <p:cNvPr id="1198123" name="Rectangle 43"/>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24" name="Rectangle 44"/>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26" name="Rectangle 46"/>
          <p:cNvSpPr>
            <a:spLocks noChangeArrowheads="1"/>
          </p:cNvSpPr>
          <p:nvPr/>
        </p:nvSpPr>
        <p:spPr bwMode="auto">
          <a:xfrm>
            <a:off x="2438400" y="37592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27" name="Rectangle 47"/>
          <p:cNvSpPr>
            <a:spLocks noChangeArrowheads="1"/>
          </p:cNvSpPr>
          <p:nvPr/>
        </p:nvSpPr>
        <p:spPr bwMode="auto">
          <a:xfrm>
            <a:off x="2571750" y="37401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276600" y="3740150"/>
            <a:ext cx="812800" cy="333375"/>
            <a:chOff x="2312" y="1004"/>
            <a:chExt cx="512" cy="210"/>
          </a:xfrm>
        </p:grpSpPr>
        <p:sp>
          <p:nvSpPr>
            <p:cNvPr id="1198129"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0"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114800" y="3740150"/>
            <a:ext cx="812800" cy="333375"/>
            <a:chOff x="2840" y="1004"/>
            <a:chExt cx="512" cy="210"/>
          </a:xfrm>
        </p:grpSpPr>
        <p:sp>
          <p:nvSpPr>
            <p:cNvPr id="1198132"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3"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4953000" y="3740150"/>
            <a:ext cx="812800" cy="333375"/>
            <a:chOff x="3368" y="1004"/>
            <a:chExt cx="512" cy="210"/>
          </a:xfrm>
        </p:grpSpPr>
        <p:sp>
          <p:nvSpPr>
            <p:cNvPr id="1198135"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6"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37" name="Rectangle 57"/>
          <p:cNvSpPr>
            <a:spLocks noChangeArrowheads="1"/>
          </p:cNvSpPr>
          <p:nvPr/>
        </p:nvSpPr>
        <p:spPr bwMode="auto">
          <a:xfrm>
            <a:off x="596900" y="3746500"/>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lw</a:t>
            </a:r>
          </a:p>
        </p:txBody>
      </p:sp>
      <p:grpSp>
        <p:nvGrpSpPr>
          <p:cNvPr id="11" name="Group 58"/>
          <p:cNvGrpSpPr>
            <a:grpSpLocks/>
          </p:cNvGrpSpPr>
          <p:nvPr/>
        </p:nvGrpSpPr>
        <p:grpSpPr bwMode="auto">
          <a:xfrm>
            <a:off x="5791200" y="3282950"/>
            <a:ext cx="825500" cy="254000"/>
            <a:chOff x="3360" y="712"/>
            <a:chExt cx="520" cy="160"/>
          </a:xfrm>
        </p:grpSpPr>
        <p:sp>
          <p:nvSpPr>
            <p:cNvPr id="1198139" name="Line 5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0" name="Line 6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1" name="Line 6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2" name="Line 6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2" name="Group 63"/>
          <p:cNvGrpSpPr>
            <a:grpSpLocks/>
          </p:cNvGrpSpPr>
          <p:nvPr/>
        </p:nvGrpSpPr>
        <p:grpSpPr bwMode="auto">
          <a:xfrm>
            <a:off x="6629400" y="3282950"/>
            <a:ext cx="825500" cy="254000"/>
            <a:chOff x="3360" y="712"/>
            <a:chExt cx="520" cy="160"/>
          </a:xfrm>
        </p:grpSpPr>
        <p:sp>
          <p:nvSpPr>
            <p:cNvPr id="1198144" name="Line 64"/>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5" name="Line 65"/>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6" name="Line 66"/>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7" name="Line 67"/>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3" name="Group 68"/>
          <p:cNvGrpSpPr>
            <a:grpSpLocks/>
          </p:cNvGrpSpPr>
          <p:nvPr/>
        </p:nvGrpSpPr>
        <p:grpSpPr bwMode="auto">
          <a:xfrm>
            <a:off x="7467600" y="3282950"/>
            <a:ext cx="825500" cy="254000"/>
            <a:chOff x="3360" y="712"/>
            <a:chExt cx="520" cy="160"/>
          </a:xfrm>
        </p:grpSpPr>
        <p:sp>
          <p:nvSpPr>
            <p:cNvPr id="1198149" name="Line 6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50" name="Line 7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51" name="Line 7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52" name="Line 7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53" name="Rectangle 73"/>
          <p:cNvSpPr>
            <a:spLocks noChangeArrowheads="1"/>
          </p:cNvSpPr>
          <p:nvPr/>
        </p:nvSpPr>
        <p:spPr bwMode="auto">
          <a:xfrm>
            <a:off x="65532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8154" name="Line 74"/>
          <p:cNvSpPr>
            <a:spLocks noChangeShapeType="1"/>
          </p:cNvSpPr>
          <p:nvPr/>
        </p:nvSpPr>
        <p:spPr bwMode="auto">
          <a:xfrm flipV="1">
            <a:off x="66294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5" name="Line 75"/>
          <p:cNvSpPr>
            <a:spLocks noChangeShapeType="1"/>
          </p:cNvSpPr>
          <p:nvPr/>
        </p:nvSpPr>
        <p:spPr bwMode="auto">
          <a:xfrm flipV="1">
            <a:off x="74676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6" name="Line 76"/>
          <p:cNvSpPr>
            <a:spLocks noChangeShapeType="1"/>
          </p:cNvSpPr>
          <p:nvPr/>
        </p:nvSpPr>
        <p:spPr bwMode="auto">
          <a:xfrm flipV="1">
            <a:off x="83058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7" name="Rectangle 77"/>
          <p:cNvSpPr>
            <a:spLocks noChangeArrowheads="1"/>
          </p:cNvSpPr>
          <p:nvPr/>
        </p:nvSpPr>
        <p:spPr bwMode="auto">
          <a:xfrm>
            <a:off x="5715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8158" name="Rectangle 78"/>
          <p:cNvSpPr>
            <a:spLocks noChangeArrowheads="1"/>
          </p:cNvSpPr>
          <p:nvPr/>
        </p:nvSpPr>
        <p:spPr bwMode="auto">
          <a:xfrm>
            <a:off x="73914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8159" name="Rectangle 79"/>
          <p:cNvSpPr>
            <a:spLocks noChangeArrowheads="1"/>
          </p:cNvSpPr>
          <p:nvPr/>
        </p:nvSpPr>
        <p:spPr bwMode="auto">
          <a:xfrm>
            <a:off x="609600" y="4225925"/>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sw</a:t>
            </a:r>
          </a:p>
        </p:txBody>
      </p:sp>
      <p:grpSp>
        <p:nvGrpSpPr>
          <p:cNvPr id="14" name="Group 81"/>
          <p:cNvGrpSpPr>
            <a:grpSpLocks/>
          </p:cNvGrpSpPr>
          <p:nvPr/>
        </p:nvGrpSpPr>
        <p:grpSpPr bwMode="auto">
          <a:xfrm>
            <a:off x="2438400" y="4197350"/>
            <a:ext cx="838200" cy="333375"/>
            <a:chOff x="1256" y="1004"/>
            <a:chExt cx="528" cy="210"/>
          </a:xfrm>
        </p:grpSpPr>
        <p:sp>
          <p:nvSpPr>
            <p:cNvPr id="1198162" name="Rectangle 82"/>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3" name="Rectangle 83"/>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65" name="Rectangle 85"/>
          <p:cNvSpPr>
            <a:spLocks noChangeArrowheads="1"/>
          </p:cNvSpPr>
          <p:nvPr/>
        </p:nvSpPr>
        <p:spPr bwMode="auto">
          <a:xfrm>
            <a:off x="3276600" y="42164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66" name="Rectangle 86"/>
          <p:cNvSpPr>
            <a:spLocks noChangeArrowheads="1"/>
          </p:cNvSpPr>
          <p:nvPr/>
        </p:nvSpPr>
        <p:spPr bwMode="auto">
          <a:xfrm>
            <a:off x="3409950" y="41973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5" name="Group 87"/>
          <p:cNvGrpSpPr>
            <a:grpSpLocks/>
          </p:cNvGrpSpPr>
          <p:nvPr/>
        </p:nvGrpSpPr>
        <p:grpSpPr bwMode="auto">
          <a:xfrm>
            <a:off x="4114800" y="4197350"/>
            <a:ext cx="812800" cy="333375"/>
            <a:chOff x="2312" y="1004"/>
            <a:chExt cx="512" cy="210"/>
          </a:xfrm>
        </p:grpSpPr>
        <p:sp>
          <p:nvSpPr>
            <p:cNvPr id="1198168" name="Rectangle 88"/>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9" name="Rectangle 89"/>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6" name="Group 90"/>
          <p:cNvGrpSpPr>
            <a:grpSpLocks/>
          </p:cNvGrpSpPr>
          <p:nvPr/>
        </p:nvGrpSpPr>
        <p:grpSpPr bwMode="auto">
          <a:xfrm>
            <a:off x="4953000" y="4197350"/>
            <a:ext cx="812800" cy="333375"/>
            <a:chOff x="2840" y="1004"/>
            <a:chExt cx="512" cy="210"/>
          </a:xfrm>
        </p:grpSpPr>
        <p:sp>
          <p:nvSpPr>
            <p:cNvPr id="1198171" name="Rectangle 91"/>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2" name="Rectangle 92"/>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7" name="Group 93"/>
          <p:cNvGrpSpPr>
            <a:grpSpLocks/>
          </p:cNvGrpSpPr>
          <p:nvPr/>
        </p:nvGrpSpPr>
        <p:grpSpPr bwMode="auto">
          <a:xfrm>
            <a:off x="5791200" y="4197350"/>
            <a:ext cx="812800" cy="333375"/>
            <a:chOff x="3368" y="1004"/>
            <a:chExt cx="512" cy="210"/>
          </a:xfrm>
        </p:grpSpPr>
        <p:sp>
          <p:nvSpPr>
            <p:cNvPr id="1198174" name="Rectangle 94"/>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5" name="Rectangle 95"/>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sp>
        <p:nvSpPr>
          <p:cNvPr id="1198176" name="Rectangle 96"/>
          <p:cNvSpPr>
            <a:spLocks noChangeArrowheads="1"/>
          </p:cNvSpPr>
          <p:nvPr/>
        </p:nvSpPr>
        <p:spPr bwMode="auto">
          <a:xfrm>
            <a:off x="609600" y="4683125"/>
            <a:ext cx="89217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rPr>
              <a:t>R-type</a:t>
            </a:r>
          </a:p>
        </p:txBody>
      </p:sp>
      <p:grpSp>
        <p:nvGrpSpPr>
          <p:cNvPr id="18" name="Group 98"/>
          <p:cNvGrpSpPr>
            <a:grpSpLocks/>
          </p:cNvGrpSpPr>
          <p:nvPr/>
        </p:nvGrpSpPr>
        <p:grpSpPr bwMode="auto">
          <a:xfrm>
            <a:off x="3276600" y="4654550"/>
            <a:ext cx="838200" cy="333375"/>
            <a:chOff x="1256" y="1004"/>
            <a:chExt cx="528" cy="210"/>
          </a:xfrm>
        </p:grpSpPr>
        <p:sp>
          <p:nvSpPr>
            <p:cNvPr id="1198179" name="Rectangle 99"/>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0" name="Rectangle 100"/>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82" name="Rectangle 102"/>
          <p:cNvSpPr>
            <a:spLocks noChangeArrowheads="1"/>
          </p:cNvSpPr>
          <p:nvPr/>
        </p:nvSpPr>
        <p:spPr bwMode="auto">
          <a:xfrm>
            <a:off x="4114800" y="46736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83" name="Rectangle 103"/>
          <p:cNvSpPr>
            <a:spLocks noChangeArrowheads="1"/>
          </p:cNvSpPr>
          <p:nvPr/>
        </p:nvSpPr>
        <p:spPr bwMode="auto">
          <a:xfrm>
            <a:off x="4248150" y="46545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9" name="Group 104"/>
          <p:cNvGrpSpPr>
            <a:grpSpLocks/>
          </p:cNvGrpSpPr>
          <p:nvPr/>
        </p:nvGrpSpPr>
        <p:grpSpPr bwMode="auto">
          <a:xfrm>
            <a:off x="4953000" y="4654550"/>
            <a:ext cx="812800" cy="333375"/>
            <a:chOff x="2312" y="1004"/>
            <a:chExt cx="512" cy="210"/>
          </a:xfrm>
        </p:grpSpPr>
        <p:sp>
          <p:nvSpPr>
            <p:cNvPr id="1198185" name="Rectangle 105"/>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6" name="Rectangle 106"/>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0" name="Group 107"/>
          <p:cNvGrpSpPr>
            <a:grpSpLocks/>
          </p:cNvGrpSpPr>
          <p:nvPr/>
        </p:nvGrpSpPr>
        <p:grpSpPr bwMode="auto">
          <a:xfrm>
            <a:off x="5791200" y="4654550"/>
            <a:ext cx="812800" cy="333375"/>
            <a:chOff x="2840" y="1004"/>
            <a:chExt cx="512" cy="210"/>
          </a:xfrm>
        </p:grpSpPr>
        <p:sp>
          <p:nvSpPr>
            <p:cNvPr id="1198188" name="Rectangle 108"/>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9" name="Rectangle 109"/>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21" name="Group 110"/>
          <p:cNvGrpSpPr>
            <a:grpSpLocks/>
          </p:cNvGrpSpPr>
          <p:nvPr/>
        </p:nvGrpSpPr>
        <p:grpSpPr bwMode="auto">
          <a:xfrm>
            <a:off x="6629400" y="4654550"/>
            <a:ext cx="812800" cy="333375"/>
            <a:chOff x="3368" y="1004"/>
            <a:chExt cx="512" cy="210"/>
          </a:xfrm>
        </p:grpSpPr>
        <p:sp>
          <p:nvSpPr>
            <p:cNvPr id="1198191" name="Rectangle 111"/>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92" name="Rectangle 112"/>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93" name="Rectangle 113"/>
          <p:cNvSpPr>
            <a:spLocks noChangeArrowheads="1"/>
          </p:cNvSpPr>
          <p:nvPr/>
        </p:nvSpPr>
        <p:spPr bwMode="auto">
          <a:xfrm>
            <a:off x="457200" y="5334000"/>
            <a:ext cx="8305800" cy="1214692"/>
          </a:xfrm>
          <a:prstGeom prst="rect">
            <a:avLst/>
          </a:prstGeom>
          <a:noFill/>
          <a:ln w="12700">
            <a:noFill/>
            <a:miter lim="800000"/>
            <a:headEnd/>
            <a:tailEnd/>
          </a:ln>
          <a:effectLst/>
        </p:spPr>
        <p:txBody>
          <a:bodyPr lIns="63500" tIns="25400" rIns="63500" bIns="25400">
            <a:spAutoFit/>
          </a:bodyPr>
          <a:lstStyle/>
          <a:p>
            <a:pPr marL="1146175" lvl="2" indent="-176213">
              <a:lnSpc>
                <a:spcPct val="85000"/>
              </a:lnSpc>
              <a:spcBef>
                <a:spcPct val="40000"/>
              </a:spcBef>
              <a:buClr>
                <a:schemeClr val="accent1"/>
              </a:buClr>
              <a:buSzPct val="100000"/>
              <a:buFontTx/>
              <a:buChar char="-"/>
            </a:pPr>
            <a:r>
              <a:rPr lang="en-US" dirty="0">
                <a:solidFill>
                  <a:schemeClr val="tx1"/>
                </a:solidFill>
              </a:rPr>
              <a:t>clock cycle (pipeline stage time) is limited by the </a:t>
            </a:r>
            <a:r>
              <a:rPr lang="en-US" b="1" dirty="0">
                <a:solidFill>
                  <a:schemeClr val="tx1"/>
                </a:solidFill>
              </a:rPr>
              <a:t>slowest</a:t>
            </a:r>
            <a:r>
              <a:rPr lang="en-US" dirty="0">
                <a:solidFill>
                  <a:schemeClr val="tx1"/>
                </a:solidFill>
              </a:rPr>
              <a:t> </a:t>
            </a:r>
            <a:r>
              <a:rPr lang="en-US" dirty="0" smtClean="0">
                <a:solidFill>
                  <a:schemeClr val="tx1"/>
                </a:solidFill>
              </a:rPr>
              <a:t>stage</a:t>
            </a:r>
          </a:p>
          <a:p>
            <a:pPr marL="1603375" lvl="3" indent="-176213">
              <a:lnSpc>
                <a:spcPct val="85000"/>
              </a:lnSpc>
              <a:spcBef>
                <a:spcPct val="40000"/>
              </a:spcBef>
              <a:buClr>
                <a:schemeClr val="accent1"/>
              </a:buClr>
              <a:buSzPct val="100000"/>
              <a:buFontTx/>
              <a:buChar char="-"/>
            </a:pPr>
            <a:r>
              <a:rPr lang="en-US" dirty="0" smtClean="0">
                <a:solidFill>
                  <a:schemeClr val="tx1"/>
                </a:solidFill>
              </a:rPr>
              <a:t>for some stages don’t need the whole clock cycle (e.g., WB)</a:t>
            </a:r>
            <a:endParaRPr lang="en-US" dirty="0">
              <a:solidFill>
                <a:schemeClr val="tx1"/>
              </a:solidFill>
            </a:endParaRPr>
          </a:p>
          <a:p>
            <a:pPr marL="1603375" lvl="3" indent="-176213">
              <a:lnSpc>
                <a:spcPct val="85000"/>
              </a:lnSpc>
              <a:spcBef>
                <a:spcPct val="40000"/>
              </a:spcBef>
              <a:buClr>
                <a:schemeClr val="accent1"/>
              </a:buClr>
              <a:buSzPct val="100000"/>
              <a:buFontTx/>
              <a:buChar char="-"/>
            </a:pPr>
            <a:r>
              <a:rPr lang="en-US" dirty="0">
                <a:solidFill>
                  <a:schemeClr val="tx1"/>
                </a:solidFill>
              </a:rPr>
              <a:t>for some </a:t>
            </a:r>
            <a:r>
              <a:rPr lang="en-US" dirty="0" smtClean="0">
                <a:solidFill>
                  <a:schemeClr val="tx1"/>
                </a:solidFill>
              </a:rPr>
              <a:t>instructions, some </a:t>
            </a:r>
            <a:r>
              <a:rPr lang="en-US" dirty="0">
                <a:solidFill>
                  <a:schemeClr val="tx1"/>
                </a:solidFill>
              </a:rPr>
              <a:t>stages are </a:t>
            </a:r>
            <a:r>
              <a:rPr lang="en-US" dirty="0"/>
              <a:t>wasted</a:t>
            </a:r>
            <a:r>
              <a:rPr lang="en-US" dirty="0">
                <a:solidFill>
                  <a:schemeClr val="tx1"/>
                </a:solidFill>
              </a:rPr>
              <a:t> </a:t>
            </a:r>
            <a:r>
              <a:rPr lang="en-US" dirty="0" smtClean="0">
                <a:solidFill>
                  <a:schemeClr val="tx1"/>
                </a:solidFill>
              </a:rPr>
              <a:t>cycles (i.e., nothing is done during that cycle for that instruction)</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52463" y="304800"/>
            <a:ext cx="5001369" cy="426142"/>
          </a:xfrm>
          <a:noFill/>
          <a:ln/>
        </p:spPr>
        <p:txBody>
          <a:bodyPr wrap="none"/>
          <a:lstStyle/>
          <a:p>
            <a:r>
              <a:rPr lang="en-US" dirty="0"/>
              <a:t>Single </a:t>
            </a:r>
            <a:r>
              <a:rPr lang="en-US" dirty="0" smtClean="0"/>
              <a:t>Cycle versus Pipeline</a:t>
            </a:r>
            <a:endParaRPr lang="en-US" dirty="0"/>
          </a:p>
        </p:txBody>
      </p:sp>
      <p:grpSp>
        <p:nvGrpSpPr>
          <p:cNvPr id="14" name="Group 195"/>
          <p:cNvGrpSpPr>
            <a:grpSpLocks/>
          </p:cNvGrpSpPr>
          <p:nvPr/>
        </p:nvGrpSpPr>
        <p:grpSpPr bwMode="auto">
          <a:xfrm>
            <a:off x="741363" y="2882900"/>
            <a:ext cx="5875337" cy="1635125"/>
            <a:chOff x="131" y="3020"/>
            <a:chExt cx="3701" cy="1030"/>
          </a:xfrm>
        </p:grpSpPr>
        <p:sp>
          <p:nvSpPr>
            <p:cNvPr id="1200211" name="Rectangle 83"/>
            <p:cNvSpPr>
              <a:spLocks noChangeArrowheads="1"/>
            </p:cNvSpPr>
            <p:nvPr/>
          </p:nvSpPr>
          <p:spPr bwMode="auto">
            <a:xfrm>
              <a:off x="182" y="32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grpSp>
          <p:nvGrpSpPr>
            <p:cNvPr id="15" name="Group 84"/>
            <p:cNvGrpSpPr>
              <a:grpSpLocks/>
            </p:cNvGrpSpPr>
            <p:nvPr/>
          </p:nvGrpSpPr>
          <p:grpSpPr bwMode="auto">
            <a:xfrm>
              <a:off x="488" y="3260"/>
              <a:ext cx="2384" cy="212"/>
              <a:chOff x="488" y="3260"/>
              <a:chExt cx="2384" cy="212"/>
            </a:xfrm>
          </p:grpSpPr>
          <p:grpSp>
            <p:nvGrpSpPr>
              <p:cNvPr id="16" name="Group 85"/>
              <p:cNvGrpSpPr>
                <a:grpSpLocks/>
              </p:cNvGrpSpPr>
              <p:nvPr/>
            </p:nvGrpSpPr>
            <p:grpSpPr bwMode="auto">
              <a:xfrm>
                <a:off x="488" y="3260"/>
                <a:ext cx="518" cy="210"/>
                <a:chOff x="488" y="3260"/>
                <a:chExt cx="518" cy="210"/>
              </a:xfrm>
            </p:grpSpPr>
            <p:sp>
              <p:nvSpPr>
                <p:cNvPr id="1200214"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5" name="Rectangle 87"/>
                <p:cNvSpPr>
                  <a:spLocks noChangeArrowheads="1"/>
                </p:cNvSpPr>
                <p:nvPr/>
              </p:nvSpPr>
              <p:spPr bwMode="auto">
                <a:xfrm>
                  <a:off x="515" y="326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7" name="Group 88"/>
              <p:cNvGrpSpPr>
                <a:grpSpLocks/>
              </p:cNvGrpSpPr>
              <p:nvPr/>
            </p:nvGrpSpPr>
            <p:grpSpPr bwMode="auto">
              <a:xfrm>
                <a:off x="968" y="3260"/>
                <a:ext cx="464" cy="210"/>
                <a:chOff x="968" y="3260"/>
                <a:chExt cx="464" cy="210"/>
              </a:xfrm>
            </p:grpSpPr>
            <p:sp>
              <p:nvSpPr>
                <p:cNvPr id="1200217"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8" name="Rectangle 90"/>
                <p:cNvSpPr>
                  <a:spLocks noChangeArrowheads="1"/>
                </p:cNvSpPr>
                <p:nvPr/>
              </p:nvSpPr>
              <p:spPr bwMode="auto">
                <a:xfrm>
                  <a:off x="1043" y="326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8" name="Group 91"/>
              <p:cNvGrpSpPr>
                <a:grpSpLocks/>
              </p:cNvGrpSpPr>
              <p:nvPr/>
            </p:nvGrpSpPr>
            <p:grpSpPr bwMode="auto">
              <a:xfrm>
                <a:off x="1448" y="3260"/>
                <a:ext cx="464" cy="210"/>
                <a:chOff x="1448" y="3260"/>
                <a:chExt cx="464" cy="210"/>
              </a:xfrm>
            </p:grpSpPr>
            <p:sp>
              <p:nvSpPr>
                <p:cNvPr id="1200220"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1" name="Rectangle 93"/>
                <p:cNvSpPr>
                  <a:spLocks noChangeArrowheads="1"/>
                </p:cNvSpPr>
                <p:nvPr/>
              </p:nvSpPr>
              <p:spPr bwMode="auto">
                <a:xfrm>
                  <a:off x="1475" y="326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9" name="Group 94"/>
              <p:cNvGrpSpPr>
                <a:grpSpLocks/>
              </p:cNvGrpSpPr>
              <p:nvPr/>
            </p:nvGrpSpPr>
            <p:grpSpPr bwMode="auto">
              <a:xfrm>
                <a:off x="1928" y="3260"/>
                <a:ext cx="464" cy="210"/>
                <a:chOff x="1928" y="3260"/>
                <a:chExt cx="464" cy="210"/>
              </a:xfrm>
            </p:grpSpPr>
            <p:sp>
              <p:nvSpPr>
                <p:cNvPr id="1200223"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4" name="Rectangle 96"/>
                <p:cNvSpPr>
                  <a:spLocks noChangeArrowheads="1"/>
                </p:cNvSpPr>
                <p:nvPr/>
              </p:nvSpPr>
              <p:spPr bwMode="auto">
                <a:xfrm>
                  <a:off x="1955" y="326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0" name="Group 97"/>
              <p:cNvGrpSpPr>
                <a:grpSpLocks/>
              </p:cNvGrpSpPr>
              <p:nvPr/>
            </p:nvGrpSpPr>
            <p:grpSpPr bwMode="auto">
              <a:xfrm>
                <a:off x="2408" y="3260"/>
                <a:ext cx="464" cy="212"/>
                <a:chOff x="2408" y="3260"/>
                <a:chExt cx="464" cy="212"/>
              </a:xfrm>
            </p:grpSpPr>
            <p:sp>
              <p:nvSpPr>
                <p:cNvPr id="1200226"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7" name="Rectangle 99"/>
                <p:cNvSpPr>
                  <a:spLocks noChangeArrowheads="1"/>
                </p:cNvSpPr>
                <p:nvPr/>
              </p:nvSpPr>
              <p:spPr bwMode="auto">
                <a:xfrm>
                  <a:off x="2483" y="3260"/>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243" name="Rectangle 115"/>
            <p:cNvSpPr>
              <a:spLocks noChangeArrowheads="1"/>
            </p:cNvSpPr>
            <p:nvPr/>
          </p:nvSpPr>
          <p:spPr bwMode="auto">
            <a:xfrm>
              <a:off x="131" y="3020"/>
              <a:ext cx="3096" cy="250"/>
            </a:xfrm>
            <a:prstGeom prst="rect">
              <a:avLst/>
            </a:prstGeom>
            <a:noFill/>
            <a:ln w="12700">
              <a:noFill/>
              <a:miter lim="800000"/>
              <a:headEnd/>
              <a:tailEnd/>
            </a:ln>
            <a:effectLst/>
          </p:spPr>
          <p:txBody>
            <a:bodyPr wrap="none" lIns="90488" tIns="44450" rIns="90488" bIns="44450">
              <a:spAutoFit/>
            </a:bodyPr>
            <a:lstStyle/>
            <a:p>
              <a:r>
                <a:rPr lang="en-US" sz="2000" b="1" dirty="0">
                  <a:solidFill>
                    <a:schemeClr val="tx1"/>
                  </a:solidFill>
                </a:rPr>
                <a:t>Pipeline </a:t>
              </a:r>
              <a:r>
                <a:rPr lang="en-US" sz="2000" b="1" dirty="0" smtClean="0">
                  <a:solidFill>
                    <a:schemeClr val="tx1"/>
                  </a:solidFill>
                </a:rPr>
                <a:t>Implementation (CC = 200 </a:t>
              </a:r>
              <a:r>
                <a:rPr lang="en-US" sz="2000" b="1" dirty="0" err="1" smtClean="0">
                  <a:solidFill>
                    <a:schemeClr val="tx1"/>
                  </a:solidFill>
                </a:rPr>
                <a:t>ps</a:t>
              </a:r>
              <a:r>
                <a:rPr lang="en-US" sz="2000" b="1" dirty="0" smtClean="0">
                  <a:solidFill>
                    <a:schemeClr val="tx1"/>
                  </a:solidFill>
                </a:rPr>
                <a:t>):</a:t>
              </a:r>
              <a:endParaRPr lang="en-US" sz="2000" b="1" dirty="0">
                <a:solidFill>
                  <a:schemeClr val="tx1"/>
                </a:solidFill>
              </a:endParaRPr>
            </a:p>
          </p:txBody>
        </p:sp>
        <p:grpSp>
          <p:nvGrpSpPr>
            <p:cNvPr id="21" name="Group 116"/>
            <p:cNvGrpSpPr>
              <a:grpSpLocks/>
            </p:cNvGrpSpPr>
            <p:nvPr/>
          </p:nvGrpSpPr>
          <p:grpSpPr bwMode="auto">
            <a:xfrm>
              <a:off x="968" y="3548"/>
              <a:ext cx="2384" cy="210"/>
              <a:chOff x="968" y="3548"/>
              <a:chExt cx="2384" cy="210"/>
            </a:xfrm>
          </p:grpSpPr>
          <p:grpSp>
            <p:nvGrpSpPr>
              <p:cNvPr id="22" name="Group 117"/>
              <p:cNvGrpSpPr>
                <a:grpSpLocks/>
              </p:cNvGrpSpPr>
              <p:nvPr/>
            </p:nvGrpSpPr>
            <p:grpSpPr bwMode="auto">
              <a:xfrm>
                <a:off x="968" y="3548"/>
                <a:ext cx="518" cy="210"/>
                <a:chOff x="968" y="3548"/>
                <a:chExt cx="518" cy="210"/>
              </a:xfrm>
            </p:grpSpPr>
            <p:sp>
              <p:nvSpPr>
                <p:cNvPr id="1200246"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47" name="Rectangle 119"/>
                <p:cNvSpPr>
                  <a:spLocks noChangeArrowheads="1"/>
                </p:cNvSpPr>
                <p:nvPr/>
              </p:nvSpPr>
              <p:spPr bwMode="auto">
                <a:xfrm>
                  <a:off x="995" y="3548"/>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3" name="Group 120"/>
              <p:cNvGrpSpPr>
                <a:grpSpLocks/>
              </p:cNvGrpSpPr>
              <p:nvPr/>
            </p:nvGrpSpPr>
            <p:grpSpPr bwMode="auto">
              <a:xfrm>
                <a:off x="1448" y="3548"/>
                <a:ext cx="464" cy="210"/>
                <a:chOff x="1448" y="3548"/>
                <a:chExt cx="464" cy="210"/>
              </a:xfrm>
            </p:grpSpPr>
            <p:sp>
              <p:nvSpPr>
                <p:cNvPr id="1200249"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0" name="Rectangle 122"/>
                <p:cNvSpPr>
                  <a:spLocks noChangeArrowheads="1"/>
                </p:cNvSpPr>
                <p:nvPr/>
              </p:nvSpPr>
              <p:spPr bwMode="auto">
                <a:xfrm>
                  <a:off x="1523" y="3548"/>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24" name="Group 123"/>
              <p:cNvGrpSpPr>
                <a:grpSpLocks/>
              </p:cNvGrpSpPr>
              <p:nvPr/>
            </p:nvGrpSpPr>
            <p:grpSpPr bwMode="auto">
              <a:xfrm>
                <a:off x="1928" y="3548"/>
                <a:ext cx="464" cy="210"/>
                <a:chOff x="1928" y="3548"/>
                <a:chExt cx="464" cy="210"/>
              </a:xfrm>
            </p:grpSpPr>
            <p:sp>
              <p:nvSpPr>
                <p:cNvPr id="1200252"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3" name="Rectangle 125"/>
                <p:cNvSpPr>
                  <a:spLocks noChangeArrowheads="1"/>
                </p:cNvSpPr>
                <p:nvPr/>
              </p:nvSpPr>
              <p:spPr bwMode="auto">
                <a:xfrm>
                  <a:off x="1955" y="3548"/>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5" name="Group 126"/>
              <p:cNvGrpSpPr>
                <a:grpSpLocks/>
              </p:cNvGrpSpPr>
              <p:nvPr/>
            </p:nvGrpSpPr>
            <p:grpSpPr bwMode="auto">
              <a:xfrm>
                <a:off x="2408" y="3548"/>
                <a:ext cx="464" cy="210"/>
                <a:chOff x="2408" y="3548"/>
                <a:chExt cx="464" cy="210"/>
              </a:xfrm>
            </p:grpSpPr>
            <p:sp>
              <p:nvSpPr>
                <p:cNvPr id="1200255"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6" name="Rectangle 128"/>
                <p:cNvSpPr>
                  <a:spLocks noChangeArrowheads="1"/>
                </p:cNvSpPr>
                <p:nvPr/>
              </p:nvSpPr>
              <p:spPr bwMode="auto">
                <a:xfrm>
                  <a:off x="2435" y="3548"/>
                  <a:ext cx="406"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Mem</a:t>
                  </a:r>
                  <a:endParaRPr lang="en-US" sz="1600" b="1" dirty="0">
                    <a:solidFill>
                      <a:schemeClr val="tx1"/>
                    </a:solidFill>
                  </a:endParaRPr>
                </a:p>
              </p:txBody>
            </p:sp>
          </p:grpSp>
          <p:grpSp>
            <p:nvGrpSpPr>
              <p:cNvPr id="26" name="Group 129"/>
              <p:cNvGrpSpPr>
                <a:grpSpLocks/>
              </p:cNvGrpSpPr>
              <p:nvPr/>
            </p:nvGrpSpPr>
            <p:grpSpPr bwMode="auto">
              <a:xfrm>
                <a:off x="2888" y="3548"/>
                <a:ext cx="464" cy="210"/>
                <a:chOff x="2888" y="3548"/>
                <a:chExt cx="464" cy="210"/>
              </a:xfrm>
            </p:grpSpPr>
            <p:sp>
              <p:nvSpPr>
                <p:cNvPr id="1200258"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9" name="Rectangle 131"/>
                <p:cNvSpPr>
                  <a:spLocks noChangeArrowheads="1"/>
                </p:cNvSpPr>
                <p:nvPr/>
              </p:nvSpPr>
              <p:spPr bwMode="auto">
                <a:xfrm>
                  <a:off x="2963" y="3548"/>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grpSp>
        <p:sp>
          <p:nvSpPr>
            <p:cNvPr id="1200260" name="Rectangle 132"/>
            <p:cNvSpPr>
              <a:spLocks noChangeArrowheads="1"/>
            </p:cNvSpPr>
            <p:nvPr/>
          </p:nvSpPr>
          <p:spPr bwMode="auto">
            <a:xfrm>
              <a:off x="579" y="3552"/>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27" name="Group 162"/>
            <p:cNvGrpSpPr>
              <a:grpSpLocks/>
            </p:cNvGrpSpPr>
            <p:nvPr/>
          </p:nvGrpSpPr>
          <p:grpSpPr bwMode="auto">
            <a:xfrm>
              <a:off x="1448" y="3836"/>
              <a:ext cx="2384" cy="212"/>
              <a:chOff x="1496" y="3836"/>
              <a:chExt cx="2384" cy="212"/>
            </a:xfrm>
          </p:grpSpPr>
          <p:grpSp>
            <p:nvGrpSpPr>
              <p:cNvPr id="28" name="Group 163"/>
              <p:cNvGrpSpPr>
                <a:grpSpLocks/>
              </p:cNvGrpSpPr>
              <p:nvPr/>
            </p:nvGrpSpPr>
            <p:grpSpPr bwMode="auto">
              <a:xfrm>
                <a:off x="1496" y="3836"/>
                <a:ext cx="518" cy="210"/>
                <a:chOff x="1496" y="3836"/>
                <a:chExt cx="518" cy="210"/>
              </a:xfrm>
            </p:grpSpPr>
            <p:sp>
              <p:nvSpPr>
                <p:cNvPr id="1200292"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3" name="Rectangle 165"/>
                <p:cNvSpPr>
                  <a:spLocks noChangeArrowheads="1"/>
                </p:cNvSpPr>
                <p:nvPr/>
              </p:nvSpPr>
              <p:spPr bwMode="auto">
                <a:xfrm>
                  <a:off x="1523" y="3836"/>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9" name="Group 166"/>
              <p:cNvGrpSpPr>
                <a:grpSpLocks/>
              </p:cNvGrpSpPr>
              <p:nvPr/>
            </p:nvGrpSpPr>
            <p:grpSpPr bwMode="auto">
              <a:xfrm>
                <a:off x="1976" y="3836"/>
                <a:ext cx="464" cy="210"/>
                <a:chOff x="1976" y="3836"/>
                <a:chExt cx="464" cy="210"/>
              </a:xfrm>
            </p:grpSpPr>
            <p:sp>
              <p:nvSpPr>
                <p:cNvPr id="1200295"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6" name="Rectangle 168"/>
                <p:cNvSpPr>
                  <a:spLocks noChangeArrowheads="1"/>
                </p:cNvSpPr>
                <p:nvPr/>
              </p:nvSpPr>
              <p:spPr bwMode="auto">
                <a:xfrm>
                  <a:off x="2051" y="3836"/>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30" name="Group 169"/>
              <p:cNvGrpSpPr>
                <a:grpSpLocks/>
              </p:cNvGrpSpPr>
              <p:nvPr/>
            </p:nvGrpSpPr>
            <p:grpSpPr bwMode="auto">
              <a:xfrm>
                <a:off x="2456" y="3836"/>
                <a:ext cx="464" cy="210"/>
                <a:chOff x="2456" y="3836"/>
                <a:chExt cx="464" cy="210"/>
              </a:xfrm>
            </p:grpSpPr>
            <p:sp>
              <p:nvSpPr>
                <p:cNvPr id="1200298"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9" name="Rectangle 171"/>
                <p:cNvSpPr>
                  <a:spLocks noChangeArrowheads="1"/>
                </p:cNvSpPr>
                <p:nvPr/>
              </p:nvSpPr>
              <p:spPr bwMode="auto">
                <a:xfrm>
                  <a:off x="2483" y="3836"/>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31" name="Group 172"/>
              <p:cNvGrpSpPr>
                <a:grpSpLocks/>
              </p:cNvGrpSpPr>
              <p:nvPr/>
            </p:nvGrpSpPr>
            <p:grpSpPr bwMode="auto">
              <a:xfrm>
                <a:off x="2936" y="3836"/>
                <a:ext cx="464" cy="210"/>
                <a:chOff x="2936" y="3836"/>
                <a:chExt cx="464" cy="210"/>
              </a:xfrm>
            </p:grpSpPr>
            <p:sp>
              <p:nvSpPr>
                <p:cNvPr id="1200301"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2" name="Rectangle 174"/>
                <p:cNvSpPr>
                  <a:spLocks noChangeArrowheads="1"/>
                </p:cNvSpPr>
                <p:nvPr/>
              </p:nvSpPr>
              <p:spPr bwMode="auto">
                <a:xfrm>
                  <a:off x="2963" y="3836"/>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1200212" name="Group 175"/>
              <p:cNvGrpSpPr>
                <a:grpSpLocks/>
              </p:cNvGrpSpPr>
              <p:nvPr/>
            </p:nvGrpSpPr>
            <p:grpSpPr bwMode="auto">
              <a:xfrm>
                <a:off x="3416" y="3836"/>
                <a:ext cx="464" cy="212"/>
                <a:chOff x="3416" y="3836"/>
                <a:chExt cx="464" cy="212"/>
              </a:xfrm>
            </p:grpSpPr>
            <p:sp>
              <p:nvSpPr>
                <p:cNvPr id="1200304"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5" name="Rectangle 177"/>
                <p:cNvSpPr>
                  <a:spLocks noChangeArrowheads="1"/>
                </p:cNvSpPr>
                <p:nvPr/>
              </p:nvSpPr>
              <p:spPr bwMode="auto">
                <a:xfrm>
                  <a:off x="3491" y="3836"/>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306" name="Rectangle 178"/>
            <p:cNvSpPr>
              <a:spLocks noChangeArrowheads="1"/>
            </p:cNvSpPr>
            <p:nvPr/>
          </p:nvSpPr>
          <p:spPr bwMode="auto">
            <a:xfrm>
              <a:off x="960" y="384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200213" name="Group 197"/>
          <p:cNvGrpSpPr>
            <a:grpSpLocks/>
          </p:cNvGrpSpPr>
          <p:nvPr/>
        </p:nvGrpSpPr>
        <p:grpSpPr bwMode="auto">
          <a:xfrm>
            <a:off x="762000" y="914400"/>
            <a:ext cx="7239000" cy="1587500"/>
            <a:chOff x="144" y="528"/>
            <a:chExt cx="5168" cy="1000"/>
          </a:xfrm>
        </p:grpSpPr>
        <p:sp>
          <p:nvSpPr>
            <p:cNvPr id="1200264" name="Line 136"/>
            <p:cNvSpPr>
              <a:spLocks noChangeShapeType="1"/>
            </p:cNvSpPr>
            <p:nvPr/>
          </p:nvSpPr>
          <p:spPr bwMode="auto">
            <a:xfrm>
              <a:off x="248" y="938"/>
              <a:ext cx="224" cy="0"/>
            </a:xfrm>
            <a:prstGeom prst="line">
              <a:avLst/>
            </a:prstGeom>
            <a:noFill/>
            <a:ln w="25400">
              <a:solidFill>
                <a:schemeClr val="tx1"/>
              </a:solidFill>
              <a:round/>
              <a:headEnd/>
              <a:tailEnd/>
            </a:ln>
            <a:effectLst/>
          </p:spPr>
          <p:txBody>
            <a:bodyPr wrap="none" anchor="ctr"/>
            <a:lstStyle/>
            <a:p>
              <a:endParaRPr lang="en-US"/>
            </a:p>
          </p:txBody>
        </p:sp>
        <p:sp>
          <p:nvSpPr>
            <p:cNvPr id="1200265" name="Line 137"/>
            <p:cNvSpPr>
              <a:spLocks noChangeShapeType="1"/>
            </p:cNvSpPr>
            <p:nvPr/>
          </p:nvSpPr>
          <p:spPr bwMode="auto">
            <a:xfrm>
              <a:off x="4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68" name="Line 140"/>
            <p:cNvSpPr>
              <a:spLocks noChangeShapeType="1"/>
            </p:cNvSpPr>
            <p:nvPr/>
          </p:nvSpPr>
          <p:spPr bwMode="auto">
            <a:xfrm>
              <a:off x="27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0" name="Line 142"/>
            <p:cNvSpPr>
              <a:spLocks noChangeShapeType="1"/>
            </p:cNvSpPr>
            <p:nvPr/>
          </p:nvSpPr>
          <p:spPr bwMode="auto">
            <a:xfrm>
              <a:off x="5088" y="946"/>
              <a:ext cx="0" cy="128"/>
            </a:xfrm>
            <a:prstGeom prst="line">
              <a:avLst/>
            </a:prstGeom>
            <a:noFill/>
            <a:ln w="25400">
              <a:solidFill>
                <a:schemeClr val="tx1"/>
              </a:solidFill>
              <a:round/>
              <a:headEnd/>
              <a:tailEnd/>
            </a:ln>
            <a:effectLst/>
          </p:spPr>
          <p:txBody>
            <a:bodyPr wrap="none" anchor="ctr"/>
            <a:lstStyle/>
            <a:p>
              <a:endParaRPr lang="en-US"/>
            </a:p>
          </p:txBody>
        </p:sp>
        <p:sp>
          <p:nvSpPr>
            <p:cNvPr id="1200271" name="Line 143"/>
            <p:cNvSpPr>
              <a:spLocks noChangeShapeType="1"/>
            </p:cNvSpPr>
            <p:nvPr/>
          </p:nvSpPr>
          <p:spPr bwMode="auto">
            <a:xfrm>
              <a:off x="488"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2" name="Line 144"/>
            <p:cNvSpPr>
              <a:spLocks noChangeShapeType="1"/>
            </p:cNvSpPr>
            <p:nvPr/>
          </p:nvSpPr>
          <p:spPr bwMode="auto">
            <a:xfrm>
              <a:off x="1688" y="938"/>
              <a:ext cx="1040" cy="0"/>
            </a:xfrm>
            <a:prstGeom prst="line">
              <a:avLst/>
            </a:prstGeom>
            <a:noFill/>
            <a:ln w="25400">
              <a:solidFill>
                <a:schemeClr val="tx1"/>
              </a:solidFill>
              <a:round/>
              <a:headEnd/>
              <a:tailEnd/>
            </a:ln>
            <a:effectLst/>
          </p:spPr>
          <p:txBody>
            <a:bodyPr wrap="none" anchor="ctr"/>
            <a:lstStyle/>
            <a:p>
              <a:endParaRPr lang="en-US"/>
            </a:p>
          </p:txBody>
        </p:sp>
        <p:sp>
          <p:nvSpPr>
            <p:cNvPr id="1200273" name="Line 145"/>
            <p:cNvSpPr>
              <a:spLocks noChangeShapeType="1"/>
            </p:cNvSpPr>
            <p:nvPr/>
          </p:nvSpPr>
          <p:spPr bwMode="auto">
            <a:xfrm>
              <a:off x="16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74" name="Line 146"/>
            <p:cNvSpPr>
              <a:spLocks noChangeShapeType="1"/>
            </p:cNvSpPr>
            <p:nvPr/>
          </p:nvSpPr>
          <p:spPr bwMode="auto">
            <a:xfrm>
              <a:off x="2744"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5" name="Line 147"/>
            <p:cNvSpPr>
              <a:spLocks noChangeShapeType="1"/>
            </p:cNvSpPr>
            <p:nvPr/>
          </p:nvSpPr>
          <p:spPr bwMode="auto">
            <a:xfrm>
              <a:off x="3944" y="938"/>
              <a:ext cx="1136" cy="0"/>
            </a:xfrm>
            <a:prstGeom prst="line">
              <a:avLst/>
            </a:prstGeom>
            <a:noFill/>
            <a:ln w="25400">
              <a:solidFill>
                <a:schemeClr val="tx1"/>
              </a:solidFill>
              <a:round/>
              <a:headEnd/>
              <a:tailEnd/>
            </a:ln>
            <a:effectLst/>
          </p:spPr>
          <p:txBody>
            <a:bodyPr wrap="none" anchor="ctr"/>
            <a:lstStyle/>
            <a:p>
              <a:endParaRPr lang="en-US"/>
            </a:p>
          </p:txBody>
        </p:sp>
        <p:sp>
          <p:nvSpPr>
            <p:cNvPr id="1200276" name="Line 148"/>
            <p:cNvSpPr>
              <a:spLocks noChangeShapeType="1"/>
            </p:cNvSpPr>
            <p:nvPr/>
          </p:nvSpPr>
          <p:spPr bwMode="auto">
            <a:xfrm>
              <a:off x="39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7" name="Line 149"/>
            <p:cNvSpPr>
              <a:spLocks noChangeShapeType="1"/>
            </p:cNvSpPr>
            <p:nvPr/>
          </p:nvSpPr>
          <p:spPr bwMode="auto">
            <a:xfrm>
              <a:off x="5088" y="1082"/>
              <a:ext cx="224" cy="0"/>
            </a:xfrm>
            <a:prstGeom prst="line">
              <a:avLst/>
            </a:prstGeom>
            <a:noFill/>
            <a:ln w="25400">
              <a:solidFill>
                <a:schemeClr val="tx1"/>
              </a:solidFill>
              <a:round/>
              <a:headEnd/>
              <a:tailEnd/>
            </a:ln>
            <a:effectLst/>
          </p:spPr>
          <p:txBody>
            <a:bodyPr wrap="none" anchor="ctr"/>
            <a:lstStyle/>
            <a:p>
              <a:endParaRPr lang="en-US"/>
            </a:p>
          </p:txBody>
        </p:sp>
        <p:sp>
          <p:nvSpPr>
            <p:cNvPr id="1200278" name="Rectangle 150"/>
            <p:cNvSpPr>
              <a:spLocks noChangeArrowheads="1"/>
            </p:cNvSpPr>
            <p:nvPr/>
          </p:nvSpPr>
          <p:spPr bwMode="auto">
            <a:xfrm>
              <a:off x="179" y="93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279" name="Rectangle 151"/>
            <p:cNvSpPr>
              <a:spLocks noChangeArrowheads="1"/>
            </p:cNvSpPr>
            <p:nvPr/>
          </p:nvSpPr>
          <p:spPr bwMode="auto">
            <a:xfrm>
              <a:off x="144" y="528"/>
              <a:ext cx="3437" cy="250"/>
            </a:xfrm>
            <a:prstGeom prst="rect">
              <a:avLst/>
            </a:prstGeom>
            <a:noFill/>
            <a:ln w="12700">
              <a:noFill/>
              <a:miter lim="800000"/>
              <a:headEnd/>
              <a:tailEnd/>
            </a:ln>
            <a:effectLst/>
          </p:spPr>
          <p:txBody>
            <a:bodyPr wrap="none" lIns="90488" tIns="44450" rIns="90488" bIns="44450">
              <a:spAutoFit/>
            </a:bodyPr>
            <a:lstStyle/>
            <a:p>
              <a:r>
                <a:rPr lang="en-US" sz="2000" b="1" dirty="0">
                  <a:solidFill>
                    <a:schemeClr val="tx1"/>
                  </a:solidFill>
                </a:rPr>
                <a:t>Single Cycle </a:t>
              </a:r>
              <a:r>
                <a:rPr lang="en-US" sz="2000" b="1" dirty="0" smtClean="0">
                  <a:solidFill>
                    <a:schemeClr val="tx1"/>
                  </a:solidFill>
                </a:rPr>
                <a:t>Implementation (CC = 800 </a:t>
              </a:r>
              <a:r>
                <a:rPr lang="en-US" sz="2000" b="1" dirty="0" err="1" smtClean="0">
                  <a:solidFill>
                    <a:schemeClr val="tx1"/>
                  </a:solidFill>
                </a:rPr>
                <a:t>ps</a:t>
              </a:r>
              <a:r>
                <a:rPr lang="en-US" sz="2000" b="1" dirty="0" smtClean="0">
                  <a:solidFill>
                    <a:schemeClr val="tx1"/>
                  </a:solidFill>
                </a:rPr>
                <a:t>):</a:t>
              </a:r>
              <a:endParaRPr lang="en-US" sz="2000" b="1" dirty="0">
                <a:solidFill>
                  <a:schemeClr val="tx1"/>
                </a:solidFill>
              </a:endParaRPr>
            </a:p>
          </p:txBody>
        </p:sp>
        <p:sp>
          <p:nvSpPr>
            <p:cNvPr id="1200280" name="Rectangle 152"/>
            <p:cNvSpPr>
              <a:spLocks noChangeArrowheads="1"/>
            </p:cNvSpPr>
            <p:nvPr/>
          </p:nvSpPr>
          <p:spPr bwMode="auto">
            <a:xfrm>
              <a:off x="488" y="1330"/>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200281" name="Rectangle 153"/>
            <p:cNvSpPr>
              <a:spLocks noChangeArrowheads="1"/>
            </p:cNvSpPr>
            <p:nvPr/>
          </p:nvSpPr>
          <p:spPr bwMode="auto">
            <a:xfrm>
              <a:off x="2744" y="1330"/>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200282" name="Rectangle 154"/>
            <p:cNvSpPr>
              <a:spLocks noChangeArrowheads="1"/>
            </p:cNvSpPr>
            <p:nvPr/>
          </p:nvSpPr>
          <p:spPr bwMode="auto">
            <a:xfrm>
              <a:off x="1331" y="1318"/>
              <a:ext cx="268"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latin typeface="Courier New" pitchFamily="49" charset="0"/>
                </a:rPr>
                <a:t>lw</a:t>
              </a:r>
              <a:endParaRPr lang="en-US" sz="1600" b="1" dirty="0">
                <a:solidFill>
                  <a:schemeClr val="tx1"/>
                </a:solidFill>
                <a:latin typeface="Courier New" pitchFamily="49" charset="0"/>
              </a:endParaRPr>
            </a:p>
          </p:txBody>
        </p:sp>
        <p:sp>
          <p:nvSpPr>
            <p:cNvPr id="1200283" name="Rectangle 155"/>
            <p:cNvSpPr>
              <a:spLocks noChangeArrowheads="1"/>
            </p:cNvSpPr>
            <p:nvPr/>
          </p:nvSpPr>
          <p:spPr bwMode="auto">
            <a:xfrm>
              <a:off x="37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200284" name="Line 156"/>
            <p:cNvSpPr>
              <a:spLocks noChangeShapeType="1"/>
            </p:cNvSpPr>
            <p:nvPr/>
          </p:nvSpPr>
          <p:spPr bwMode="auto">
            <a:xfrm flipV="1">
              <a:off x="4656" y="131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85" name="Rectangle 157"/>
            <p:cNvSpPr>
              <a:spLocks noChangeArrowheads="1"/>
            </p:cNvSpPr>
            <p:nvPr/>
          </p:nvSpPr>
          <p:spPr bwMode="auto">
            <a:xfrm>
              <a:off x="4643" y="1318"/>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200307" name="Line 179"/>
            <p:cNvSpPr>
              <a:spLocks noChangeShapeType="1"/>
            </p:cNvSpPr>
            <p:nvPr/>
          </p:nvSpPr>
          <p:spPr bwMode="auto">
            <a:xfrm flipV="1">
              <a:off x="480"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08" name="Rectangle 180"/>
            <p:cNvSpPr>
              <a:spLocks noChangeArrowheads="1"/>
            </p:cNvSpPr>
            <p:nvPr/>
          </p:nvSpPr>
          <p:spPr bwMode="auto">
            <a:xfrm>
              <a:off x="134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200309" name="Line 181"/>
            <p:cNvSpPr>
              <a:spLocks noChangeShapeType="1"/>
            </p:cNvSpPr>
            <p:nvPr/>
          </p:nvSpPr>
          <p:spPr bwMode="auto">
            <a:xfrm flipV="1">
              <a:off x="2736"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0" name="Line 182"/>
            <p:cNvSpPr>
              <a:spLocks noChangeShapeType="1"/>
            </p:cNvSpPr>
            <p:nvPr/>
          </p:nvSpPr>
          <p:spPr bwMode="auto">
            <a:xfrm flipV="1">
              <a:off x="5088"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1" name="Rectangle 183"/>
            <p:cNvSpPr>
              <a:spLocks noChangeArrowheads="1"/>
            </p:cNvSpPr>
            <p:nvPr/>
          </p:nvSpPr>
          <p:spPr bwMode="auto">
            <a:xfrm>
              <a:off x="357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200312" name="Line 184"/>
            <p:cNvSpPr>
              <a:spLocks noChangeShapeType="1"/>
            </p:cNvSpPr>
            <p:nvPr/>
          </p:nvSpPr>
          <p:spPr bwMode="auto">
            <a:xfrm>
              <a:off x="488"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3" name="Line 185"/>
            <p:cNvSpPr>
              <a:spLocks noChangeShapeType="1"/>
            </p:cNvSpPr>
            <p:nvPr/>
          </p:nvSpPr>
          <p:spPr bwMode="auto">
            <a:xfrm>
              <a:off x="2744"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4" name="Line 186"/>
            <p:cNvSpPr>
              <a:spLocks noChangeShapeType="1"/>
            </p:cNvSpPr>
            <p:nvPr/>
          </p:nvSpPr>
          <p:spPr bwMode="auto">
            <a:xfrm flipH="1">
              <a:off x="4168" y="842"/>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5" name="Line 187"/>
            <p:cNvSpPr>
              <a:spLocks noChangeShapeType="1"/>
            </p:cNvSpPr>
            <p:nvPr/>
          </p:nvSpPr>
          <p:spPr bwMode="auto">
            <a:xfrm flipH="1">
              <a:off x="1960" y="842"/>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98" name="Group 197"/>
          <p:cNvGrpSpPr/>
          <p:nvPr/>
        </p:nvGrpSpPr>
        <p:grpSpPr>
          <a:xfrm>
            <a:off x="5867400" y="1663700"/>
            <a:ext cx="1828800" cy="2971800"/>
            <a:chOff x="5334000" y="1981200"/>
            <a:chExt cx="2743200" cy="3810000"/>
          </a:xfrm>
        </p:grpSpPr>
        <p:grpSp>
          <p:nvGrpSpPr>
            <p:cNvPr id="189" name="Group 183"/>
            <p:cNvGrpSpPr>
              <a:grpSpLocks/>
            </p:cNvGrpSpPr>
            <p:nvPr/>
          </p:nvGrpSpPr>
          <p:grpSpPr bwMode="auto">
            <a:xfrm>
              <a:off x="5334000" y="1981200"/>
              <a:ext cx="2743200" cy="3810000"/>
              <a:chOff x="3360" y="1344"/>
              <a:chExt cx="1728" cy="2400"/>
            </a:xfrm>
          </p:grpSpPr>
          <p:sp>
            <p:nvSpPr>
              <p:cNvPr id="192" name="Line 186"/>
              <p:cNvSpPr>
                <a:spLocks noChangeShapeType="1"/>
              </p:cNvSpPr>
              <p:nvPr/>
            </p:nvSpPr>
            <p:spPr bwMode="auto">
              <a:xfrm flipV="1">
                <a:off x="3360" y="1344"/>
                <a:ext cx="0" cy="2400"/>
              </a:xfrm>
              <a:prstGeom prst="line">
                <a:avLst/>
              </a:prstGeom>
              <a:noFill/>
              <a:ln w="25400">
                <a:solidFill>
                  <a:schemeClr val="accent2"/>
                </a:solidFill>
                <a:prstDash val="sysDot"/>
                <a:round/>
                <a:headEnd/>
                <a:tailEnd/>
              </a:ln>
              <a:effectLst/>
            </p:spPr>
            <p:txBody>
              <a:bodyPr wrap="none" anchor="ctr"/>
              <a:lstStyle/>
              <a:p>
                <a:endParaRPr lang="en-US"/>
              </a:p>
            </p:txBody>
          </p:sp>
          <p:sp>
            <p:nvSpPr>
              <p:cNvPr id="195" name="Line 186"/>
              <p:cNvSpPr>
                <a:spLocks noChangeShapeType="1"/>
              </p:cNvSpPr>
              <p:nvPr/>
            </p:nvSpPr>
            <p:spPr bwMode="auto">
              <a:xfrm flipV="1">
                <a:off x="5088" y="1344"/>
                <a:ext cx="0" cy="2400"/>
              </a:xfrm>
              <a:prstGeom prst="line">
                <a:avLst/>
              </a:prstGeom>
              <a:noFill/>
              <a:ln w="25400">
                <a:solidFill>
                  <a:schemeClr val="accent2"/>
                </a:solidFill>
                <a:prstDash val="sysDot"/>
                <a:round/>
                <a:headEnd/>
                <a:tailEnd/>
              </a:ln>
              <a:effectLst/>
            </p:spPr>
            <p:txBody>
              <a:bodyPr wrap="none" anchor="ctr"/>
              <a:lstStyle/>
              <a:p>
                <a:endParaRPr lang="en-US"/>
              </a:p>
            </p:txBody>
          </p:sp>
        </p:grpSp>
        <p:cxnSp>
          <p:nvCxnSpPr>
            <p:cNvPr id="197" name="Straight Arrow Connector 196"/>
            <p:cNvCxnSpPr/>
            <p:nvPr/>
          </p:nvCxnSpPr>
          <p:spPr bwMode="auto">
            <a:xfrm>
              <a:off x="5334000" y="3886200"/>
              <a:ext cx="2743200" cy="1588"/>
            </a:xfrm>
            <a:prstGeom prst="straightConnector1">
              <a:avLst/>
            </a:prstGeom>
            <a:noFill/>
            <a:ln w="12700" cap="flat" cmpd="sng" algn="ctr">
              <a:solidFill>
                <a:schemeClr val="tx1"/>
              </a:solidFill>
              <a:prstDash val="solid"/>
              <a:round/>
              <a:headEnd type="arrow"/>
              <a:tailEnd type="arrow"/>
            </a:ln>
            <a:effectLst/>
          </p:spPr>
        </p:cxnSp>
      </p:grpSp>
      <p:sp>
        <p:nvSpPr>
          <p:cNvPr id="199" name="Rectangle 5"/>
          <p:cNvSpPr>
            <a:spLocks noChangeArrowheads="1"/>
          </p:cNvSpPr>
          <p:nvPr/>
        </p:nvSpPr>
        <p:spPr bwMode="auto">
          <a:xfrm>
            <a:off x="609600" y="4800600"/>
            <a:ext cx="8153400" cy="1682512"/>
          </a:xfrm>
          <a:prstGeom prst="rect">
            <a:avLst/>
          </a:prstGeom>
          <a:noFill/>
          <a:ln w="12700">
            <a:noFill/>
            <a:miter lim="800000"/>
            <a:headEnd/>
            <a:tailEnd/>
          </a:ln>
          <a:effectLst/>
        </p:spPr>
        <p:txBody>
          <a:bodyPr lIns="63500" tIns="25400" rIns="63500" bIns="25400">
            <a:spAutoFit/>
          </a:bodyPr>
          <a:lstStyle/>
          <a:p>
            <a:pPr marL="287338" indent="-287338">
              <a:spcBef>
                <a:spcPts val="1200"/>
              </a:spcBef>
              <a:buClr>
                <a:schemeClr val="accent1"/>
              </a:buClr>
              <a:buSzPct val="75000"/>
              <a:buFont typeface="Wingdings" pitchFamily="2" charset="2"/>
              <a:buChar char="q"/>
            </a:pPr>
            <a:r>
              <a:rPr lang="en-US" sz="2400" dirty="0" smtClean="0">
                <a:solidFill>
                  <a:schemeClr val="tx1"/>
                </a:solidFill>
              </a:rPr>
              <a:t>To complete an entire instruction in the pipelined case takes 1000 </a:t>
            </a:r>
            <a:r>
              <a:rPr lang="en-US" sz="2400" dirty="0" err="1" smtClean="0">
                <a:solidFill>
                  <a:schemeClr val="tx1"/>
                </a:solidFill>
              </a:rPr>
              <a:t>ps</a:t>
            </a:r>
            <a:r>
              <a:rPr lang="en-US" sz="2400" dirty="0" smtClean="0">
                <a:solidFill>
                  <a:schemeClr val="tx1"/>
                </a:solidFill>
              </a:rPr>
              <a:t> (as compared to 800 </a:t>
            </a:r>
            <a:r>
              <a:rPr lang="en-US" sz="2400" dirty="0" err="1" smtClean="0">
                <a:solidFill>
                  <a:schemeClr val="tx1"/>
                </a:solidFill>
              </a:rPr>
              <a:t>ps</a:t>
            </a:r>
            <a:r>
              <a:rPr lang="en-US" sz="2400" dirty="0" smtClean="0">
                <a:solidFill>
                  <a:schemeClr val="tx1"/>
                </a:solidFill>
              </a:rPr>
              <a:t> for the single cycle case).  Why ?</a:t>
            </a:r>
          </a:p>
          <a:p>
            <a:pPr marL="287338" indent="-287338">
              <a:spcBef>
                <a:spcPts val="1200"/>
              </a:spcBef>
              <a:buClr>
                <a:schemeClr val="accent1"/>
              </a:buClr>
              <a:buSzPct val="75000"/>
              <a:buFont typeface="Wingdings" pitchFamily="2" charset="2"/>
              <a:buChar char="q"/>
            </a:pPr>
            <a:r>
              <a:rPr lang="en-US" sz="2400" dirty="0" smtClean="0">
                <a:solidFill>
                  <a:schemeClr val="tx1"/>
                </a:solidFill>
              </a:rPr>
              <a:t>How long does each take to complete 1,000,000 adds ?</a:t>
            </a:r>
            <a:endParaRPr lang="en-US" sz="2000" dirty="0">
              <a:solidFill>
                <a:schemeClr val="tx1"/>
              </a:solidFill>
            </a:endParaRPr>
          </a:p>
        </p:txBody>
      </p:sp>
      <p:sp>
        <p:nvSpPr>
          <p:cNvPr id="91" name="TextBox 90"/>
          <p:cNvSpPr txBox="1"/>
          <p:nvPr/>
        </p:nvSpPr>
        <p:spPr>
          <a:xfrm>
            <a:off x="6400800" y="2819400"/>
            <a:ext cx="877163" cy="369332"/>
          </a:xfrm>
          <a:prstGeom prst="rect">
            <a:avLst/>
          </a:prstGeom>
          <a:noFill/>
        </p:spPr>
        <p:txBody>
          <a:bodyPr wrap="none" rtlCol="0">
            <a:spAutoFit/>
          </a:bodyPr>
          <a:lstStyle/>
          <a:p>
            <a:r>
              <a:rPr lang="en-US" dirty="0" smtClean="0">
                <a:solidFill>
                  <a:schemeClr val="tx1"/>
                </a:solidFill>
              </a:rPr>
              <a:t>400 </a:t>
            </a:r>
            <a:r>
              <a:rPr lang="en-US" dirty="0" err="1" smtClean="0">
                <a:solidFill>
                  <a:schemeClr val="tx1"/>
                </a:solidFill>
              </a:rPr>
              <a:t>ps</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noFill/>
          <a:ln/>
        </p:spPr>
        <p:txBody>
          <a:bodyPr lIns="90488" tIns="44450" rIns="90488" bIns="44450" anchor="ctr"/>
          <a:lstStyle/>
          <a:p>
            <a:r>
              <a:rPr lang="en-US"/>
              <a:t>Pipelining the MIPS ISA</a:t>
            </a:r>
          </a:p>
        </p:txBody>
      </p:sp>
      <p:sp>
        <p:nvSpPr>
          <p:cNvPr id="1202179" name="Rectangle 3"/>
          <p:cNvSpPr>
            <a:spLocks noGrp="1" noChangeArrowheads="1"/>
          </p:cNvSpPr>
          <p:nvPr>
            <p:ph type="body" idx="1"/>
          </p:nvPr>
        </p:nvSpPr>
        <p:spPr>
          <a:xfrm>
            <a:off x="609600" y="914400"/>
            <a:ext cx="8077200" cy="4572000"/>
          </a:xfrm>
          <a:noFill/>
          <a:ln/>
        </p:spPr>
        <p:txBody>
          <a:bodyPr lIns="90488" tIns="44450" rIns="90488" bIns="44450"/>
          <a:lstStyle/>
          <a:p>
            <a:pPr marL="342900" indent="-342900">
              <a:lnSpc>
                <a:spcPct val="100000"/>
              </a:lnSpc>
              <a:spcBef>
                <a:spcPts val="600"/>
              </a:spcBef>
            </a:pPr>
            <a:r>
              <a:rPr lang="en-US" sz="2800" dirty="0"/>
              <a:t>What makes it easy</a:t>
            </a:r>
          </a:p>
          <a:p>
            <a:pPr marL="742950" lvl="1" indent="-285750">
              <a:lnSpc>
                <a:spcPct val="100000"/>
              </a:lnSpc>
              <a:spcBef>
                <a:spcPts val="600"/>
              </a:spcBef>
            </a:pPr>
            <a:r>
              <a:rPr lang="en-US" dirty="0"/>
              <a:t>all instructions are the same length (32 bits)</a:t>
            </a:r>
          </a:p>
          <a:p>
            <a:pPr marL="1143000" lvl="2" indent="-228600">
              <a:lnSpc>
                <a:spcPct val="100000"/>
              </a:lnSpc>
              <a:spcBef>
                <a:spcPts val="600"/>
              </a:spcBef>
            </a:pPr>
            <a:r>
              <a:rPr lang="en-US" dirty="0"/>
              <a:t>can fetch in the 1</a:t>
            </a:r>
            <a:r>
              <a:rPr lang="en-US" baseline="30000" dirty="0"/>
              <a:t>st</a:t>
            </a:r>
            <a:r>
              <a:rPr lang="en-US" dirty="0"/>
              <a:t> stage and decode in the 2</a:t>
            </a:r>
            <a:r>
              <a:rPr lang="en-US" baseline="30000" dirty="0"/>
              <a:t>nd</a:t>
            </a:r>
            <a:r>
              <a:rPr lang="en-US" dirty="0"/>
              <a:t> stage</a:t>
            </a:r>
          </a:p>
          <a:p>
            <a:pPr marL="742950" lvl="1" indent="-285750">
              <a:lnSpc>
                <a:spcPct val="100000"/>
              </a:lnSpc>
              <a:spcBef>
                <a:spcPts val="600"/>
              </a:spcBef>
            </a:pPr>
            <a:r>
              <a:rPr lang="en-US" dirty="0"/>
              <a:t>few instruction formats (three) with </a:t>
            </a:r>
            <a:r>
              <a:rPr lang="en-US" dirty="0">
                <a:solidFill>
                  <a:schemeClr val="accent1"/>
                </a:solidFill>
              </a:rPr>
              <a:t>symmetry</a:t>
            </a:r>
            <a:r>
              <a:rPr lang="en-US" dirty="0"/>
              <a:t> across formats</a:t>
            </a:r>
          </a:p>
          <a:p>
            <a:pPr marL="1143000" lvl="2" indent="-228600">
              <a:lnSpc>
                <a:spcPct val="100000"/>
              </a:lnSpc>
              <a:spcBef>
                <a:spcPts val="600"/>
              </a:spcBef>
            </a:pPr>
            <a:r>
              <a:rPr lang="en-US" dirty="0"/>
              <a:t>can begin reading register file in 2</a:t>
            </a:r>
            <a:r>
              <a:rPr lang="en-US" baseline="30000" dirty="0"/>
              <a:t>nd</a:t>
            </a:r>
            <a:r>
              <a:rPr lang="en-US" dirty="0"/>
              <a:t> stage</a:t>
            </a:r>
          </a:p>
          <a:p>
            <a:pPr marL="742950" lvl="1" indent="-285750">
              <a:lnSpc>
                <a:spcPct val="100000"/>
              </a:lnSpc>
              <a:spcBef>
                <a:spcPts val="600"/>
              </a:spcBef>
            </a:pPr>
            <a:r>
              <a:rPr lang="en-US" dirty="0"/>
              <a:t>memory </a:t>
            </a:r>
            <a:r>
              <a:rPr lang="en-US" dirty="0" smtClean="0"/>
              <a:t>operations occur </a:t>
            </a:r>
            <a:r>
              <a:rPr lang="en-US" dirty="0"/>
              <a:t>only in loads and stores</a:t>
            </a:r>
          </a:p>
          <a:p>
            <a:pPr marL="1143000" lvl="2" indent="-228600">
              <a:lnSpc>
                <a:spcPct val="100000"/>
              </a:lnSpc>
              <a:spcBef>
                <a:spcPts val="600"/>
              </a:spcBef>
            </a:pPr>
            <a:r>
              <a:rPr lang="en-US" dirty="0"/>
              <a:t>can use the execute stage to calculate memory addresses</a:t>
            </a:r>
          </a:p>
          <a:p>
            <a:pPr marL="742950" lvl="1" indent="-285750">
              <a:lnSpc>
                <a:spcPct val="100000"/>
              </a:lnSpc>
              <a:spcBef>
                <a:spcPts val="600"/>
              </a:spcBef>
            </a:pPr>
            <a:r>
              <a:rPr lang="en-US" dirty="0"/>
              <a:t>each </a:t>
            </a:r>
            <a:r>
              <a:rPr lang="en-US" dirty="0" smtClean="0"/>
              <a:t> </a:t>
            </a:r>
            <a:r>
              <a:rPr lang="en-US" dirty="0"/>
              <a:t>instruction writes at most one result (i.e., changes the machine state) and does </a:t>
            </a:r>
            <a:r>
              <a:rPr lang="en-US" dirty="0" smtClean="0"/>
              <a:t>it in the last few pipeline stages (</a:t>
            </a:r>
            <a:r>
              <a:rPr lang="en-US" dirty="0"/>
              <a:t>MEM </a:t>
            </a:r>
            <a:r>
              <a:rPr lang="en-US" dirty="0" smtClean="0"/>
              <a:t>or WB)</a:t>
            </a:r>
          </a:p>
          <a:p>
            <a:pPr marL="742950" lvl="1" indent="-285750">
              <a:lnSpc>
                <a:spcPct val="100000"/>
              </a:lnSpc>
              <a:spcBef>
                <a:spcPts val="600"/>
              </a:spcBef>
            </a:pPr>
            <a:r>
              <a:rPr lang="en-US" dirty="0" smtClean="0"/>
              <a:t>operands must be aligned in memory so a single data transfer takes only one data memory access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2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1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533400" y="304800"/>
            <a:ext cx="8229600" cy="422275"/>
          </a:xfrm>
        </p:spPr>
        <p:txBody>
          <a:bodyPr/>
          <a:lstStyle/>
          <a:p>
            <a:r>
              <a:rPr lang="en-US" dirty="0"/>
              <a:t>MIPS Pipeline </a:t>
            </a:r>
            <a:r>
              <a:rPr lang="en-US" dirty="0" err="1"/>
              <a:t>Datapath</a:t>
            </a:r>
            <a:r>
              <a:rPr lang="en-US" dirty="0"/>
              <a:t> </a:t>
            </a:r>
            <a:r>
              <a:rPr lang="en-US" dirty="0" smtClean="0"/>
              <a:t>Additions/</a:t>
            </a:r>
            <a:r>
              <a:rPr lang="en-US" dirty="0" err="1" smtClean="0"/>
              <a:t>Mods</a:t>
            </a:r>
            <a:endParaRPr lang="en-US" dirty="0"/>
          </a:p>
        </p:txBody>
      </p:sp>
      <p:sp>
        <p:nvSpPr>
          <p:cNvPr id="1204331" name="Rectangle 107"/>
          <p:cNvSpPr>
            <a:spLocks noGrp="1" noChangeArrowheads="1"/>
          </p:cNvSpPr>
          <p:nvPr>
            <p:ph type="body" idx="1"/>
          </p:nvPr>
        </p:nvSpPr>
        <p:spPr>
          <a:xfrm>
            <a:off x="457200" y="823913"/>
            <a:ext cx="8686800" cy="471487"/>
          </a:xfrm>
          <a:noFill/>
          <a:ln/>
        </p:spPr>
        <p:txBody>
          <a:bodyPr/>
          <a:lstStyle/>
          <a:p>
            <a:pPr>
              <a:spcBef>
                <a:spcPct val="20000"/>
              </a:spcBef>
            </a:pPr>
            <a:r>
              <a:rPr lang="en-US" dirty="0" smtClean="0">
                <a:solidFill>
                  <a:schemeClr val="accent2"/>
                </a:solidFill>
              </a:rPr>
              <a:t>State </a:t>
            </a:r>
            <a:r>
              <a:rPr lang="en-US" dirty="0">
                <a:solidFill>
                  <a:schemeClr val="accent2"/>
                </a:solidFill>
              </a:rPr>
              <a:t>registers</a:t>
            </a:r>
            <a:r>
              <a:rPr lang="en-US" dirty="0"/>
              <a:t> between each pipeline stage to </a:t>
            </a:r>
            <a:r>
              <a:rPr lang="en-US" dirty="0">
                <a:solidFill>
                  <a:schemeClr val="accent1"/>
                </a:solidFill>
              </a:rPr>
              <a:t>isolate</a:t>
            </a:r>
            <a:r>
              <a:rPr lang="en-US" dirty="0"/>
              <a:t> them</a:t>
            </a:r>
          </a:p>
        </p:txBody>
      </p:sp>
      <p:sp>
        <p:nvSpPr>
          <p:cNvPr id="1204336" name="Text Box 112"/>
          <p:cNvSpPr txBox="1">
            <a:spLocks noChangeArrowheads="1"/>
          </p:cNvSpPr>
          <p:nvPr/>
        </p:nvSpPr>
        <p:spPr bwMode="auto">
          <a:xfrm>
            <a:off x="1095375" y="1295400"/>
            <a:ext cx="1031875"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IF:IFetch</a:t>
            </a:r>
          </a:p>
        </p:txBody>
      </p:sp>
      <p:sp>
        <p:nvSpPr>
          <p:cNvPr id="1204337" name="Text Box 113"/>
          <p:cNvSpPr txBox="1">
            <a:spLocks noChangeArrowheads="1"/>
          </p:cNvSpPr>
          <p:nvPr/>
        </p:nvSpPr>
        <p:spPr bwMode="auto">
          <a:xfrm>
            <a:off x="3141663" y="1295400"/>
            <a:ext cx="827088"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ID:Dec</a:t>
            </a:r>
          </a:p>
        </p:txBody>
      </p:sp>
      <p:sp>
        <p:nvSpPr>
          <p:cNvPr id="1204338" name="Text Box 114"/>
          <p:cNvSpPr txBox="1">
            <a:spLocks noChangeArrowheads="1"/>
          </p:cNvSpPr>
          <p:nvPr/>
        </p:nvSpPr>
        <p:spPr bwMode="auto">
          <a:xfrm>
            <a:off x="4643438" y="1295400"/>
            <a:ext cx="1300163" cy="336550"/>
          </a:xfrm>
          <a:prstGeom prst="rect">
            <a:avLst/>
          </a:prstGeom>
          <a:noFill/>
          <a:ln w="12700">
            <a:noFill/>
            <a:miter lim="800000"/>
            <a:headEnd/>
            <a:tailEnd/>
          </a:ln>
          <a:effectLst/>
        </p:spPr>
        <p:txBody>
          <a:bodyPr wrap="none">
            <a:spAutoFit/>
          </a:bodyPr>
          <a:lstStyle/>
          <a:p>
            <a:pPr algn="ctr"/>
            <a:r>
              <a:rPr lang="en-US" sz="1600" b="1" dirty="0" err="1">
                <a:solidFill>
                  <a:schemeClr val="accent2"/>
                </a:solidFill>
              </a:rPr>
              <a:t>EX:Execute</a:t>
            </a:r>
            <a:endParaRPr lang="en-US" sz="1600" b="1" dirty="0">
              <a:solidFill>
                <a:schemeClr val="accent2"/>
              </a:solidFill>
            </a:endParaRPr>
          </a:p>
        </p:txBody>
      </p:sp>
      <p:sp>
        <p:nvSpPr>
          <p:cNvPr id="1204339" name="Text Box 115"/>
          <p:cNvSpPr txBox="1">
            <a:spLocks noChangeArrowheads="1"/>
          </p:cNvSpPr>
          <p:nvPr/>
        </p:nvSpPr>
        <p:spPr bwMode="auto">
          <a:xfrm>
            <a:off x="6438900" y="1295400"/>
            <a:ext cx="1357313"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MEM:</a:t>
            </a:r>
          </a:p>
          <a:p>
            <a:pPr algn="ctr"/>
            <a:r>
              <a:rPr lang="en-US" sz="1600" b="1">
                <a:solidFill>
                  <a:schemeClr val="accent2"/>
                </a:solidFill>
              </a:rPr>
              <a:t>MemAccess</a:t>
            </a:r>
          </a:p>
        </p:txBody>
      </p:sp>
      <p:sp>
        <p:nvSpPr>
          <p:cNvPr id="1204340" name="Text Box 116"/>
          <p:cNvSpPr txBox="1">
            <a:spLocks noChangeArrowheads="1"/>
          </p:cNvSpPr>
          <p:nvPr/>
        </p:nvSpPr>
        <p:spPr bwMode="auto">
          <a:xfrm>
            <a:off x="7924800" y="1295400"/>
            <a:ext cx="1177925"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WB:</a:t>
            </a:r>
          </a:p>
          <a:p>
            <a:pPr algn="ctr"/>
            <a:r>
              <a:rPr lang="en-US" sz="1600" b="1">
                <a:solidFill>
                  <a:schemeClr val="accent2"/>
                </a:solidFill>
              </a:rPr>
              <a:t>WriteBack</a:t>
            </a:r>
          </a:p>
        </p:txBody>
      </p:sp>
      <p:grpSp>
        <p:nvGrpSpPr>
          <p:cNvPr id="257" name="Group 4"/>
          <p:cNvGrpSpPr>
            <a:grpSpLocks/>
          </p:cNvGrpSpPr>
          <p:nvPr/>
        </p:nvGrpSpPr>
        <p:grpSpPr bwMode="auto">
          <a:xfrm>
            <a:off x="2667000" y="4572000"/>
            <a:ext cx="5638800" cy="1600200"/>
            <a:chOff x="1680" y="2784"/>
            <a:chExt cx="3552" cy="1008"/>
          </a:xfrm>
        </p:grpSpPr>
        <p:sp>
          <p:nvSpPr>
            <p:cNvPr id="258" name="Line 5"/>
            <p:cNvSpPr>
              <a:spLocks noChangeShapeType="1"/>
            </p:cNvSpPr>
            <p:nvPr/>
          </p:nvSpPr>
          <p:spPr bwMode="auto">
            <a:xfrm>
              <a:off x="1728" y="3648"/>
              <a:ext cx="1104" cy="0"/>
            </a:xfrm>
            <a:prstGeom prst="line">
              <a:avLst/>
            </a:prstGeom>
            <a:noFill/>
            <a:ln w="28575">
              <a:solidFill>
                <a:srgbClr val="009900"/>
              </a:solidFill>
              <a:round/>
              <a:headEnd/>
              <a:tailEnd/>
            </a:ln>
            <a:effectLst/>
          </p:spPr>
          <p:txBody>
            <a:bodyPr/>
            <a:lstStyle/>
            <a:p>
              <a:endParaRPr lang="en-US"/>
            </a:p>
          </p:txBody>
        </p:sp>
        <p:sp>
          <p:nvSpPr>
            <p:cNvPr id="259" name="Line 6"/>
            <p:cNvSpPr>
              <a:spLocks noChangeShapeType="1"/>
            </p:cNvSpPr>
            <p:nvPr/>
          </p:nvSpPr>
          <p:spPr bwMode="auto">
            <a:xfrm>
              <a:off x="2928" y="3648"/>
              <a:ext cx="960" cy="0"/>
            </a:xfrm>
            <a:prstGeom prst="line">
              <a:avLst/>
            </a:prstGeom>
            <a:noFill/>
            <a:ln w="28575">
              <a:solidFill>
                <a:srgbClr val="009900"/>
              </a:solidFill>
              <a:round/>
              <a:headEnd/>
              <a:tailEnd/>
            </a:ln>
            <a:effectLst/>
          </p:spPr>
          <p:txBody>
            <a:bodyPr/>
            <a:lstStyle/>
            <a:p>
              <a:endParaRPr lang="en-US"/>
            </a:p>
          </p:txBody>
        </p:sp>
        <p:sp>
          <p:nvSpPr>
            <p:cNvPr id="260" name="Line 7"/>
            <p:cNvSpPr>
              <a:spLocks noChangeShapeType="1"/>
            </p:cNvSpPr>
            <p:nvPr/>
          </p:nvSpPr>
          <p:spPr bwMode="auto">
            <a:xfrm>
              <a:off x="3984" y="3648"/>
              <a:ext cx="1056" cy="0"/>
            </a:xfrm>
            <a:prstGeom prst="line">
              <a:avLst/>
            </a:prstGeom>
            <a:noFill/>
            <a:ln w="28575">
              <a:solidFill>
                <a:srgbClr val="009900"/>
              </a:solidFill>
              <a:round/>
              <a:headEnd/>
              <a:tailEnd/>
            </a:ln>
            <a:effectLst/>
          </p:spPr>
          <p:txBody>
            <a:bodyPr/>
            <a:lstStyle/>
            <a:p>
              <a:endParaRPr lang="en-US"/>
            </a:p>
          </p:txBody>
        </p:sp>
        <p:sp>
          <p:nvSpPr>
            <p:cNvPr id="261" name="Line 8"/>
            <p:cNvSpPr>
              <a:spLocks noChangeShapeType="1"/>
            </p:cNvSpPr>
            <p:nvPr/>
          </p:nvSpPr>
          <p:spPr bwMode="auto">
            <a:xfrm>
              <a:off x="1728" y="3456"/>
              <a:ext cx="0" cy="192"/>
            </a:xfrm>
            <a:prstGeom prst="line">
              <a:avLst/>
            </a:prstGeom>
            <a:noFill/>
            <a:ln w="28575">
              <a:solidFill>
                <a:srgbClr val="009900"/>
              </a:solidFill>
              <a:round/>
              <a:headEnd/>
              <a:tailEnd/>
            </a:ln>
            <a:effectLst/>
          </p:spPr>
          <p:txBody>
            <a:bodyPr/>
            <a:lstStyle/>
            <a:p>
              <a:endParaRPr lang="en-US"/>
            </a:p>
          </p:txBody>
        </p:sp>
        <p:sp>
          <p:nvSpPr>
            <p:cNvPr id="262" name="Line 9"/>
            <p:cNvSpPr>
              <a:spLocks noChangeShapeType="1"/>
            </p:cNvSpPr>
            <p:nvPr/>
          </p:nvSpPr>
          <p:spPr bwMode="auto">
            <a:xfrm>
              <a:off x="1680" y="3792"/>
              <a:ext cx="3552" cy="0"/>
            </a:xfrm>
            <a:prstGeom prst="line">
              <a:avLst/>
            </a:prstGeom>
            <a:noFill/>
            <a:ln w="28575">
              <a:solidFill>
                <a:srgbClr val="009900"/>
              </a:solidFill>
              <a:round/>
              <a:headEnd/>
              <a:tailEnd/>
            </a:ln>
            <a:effectLst/>
          </p:spPr>
          <p:txBody>
            <a:bodyPr/>
            <a:lstStyle/>
            <a:p>
              <a:endParaRPr lang="en-US"/>
            </a:p>
          </p:txBody>
        </p:sp>
        <p:sp>
          <p:nvSpPr>
            <p:cNvPr id="263" name="Line 10"/>
            <p:cNvSpPr>
              <a:spLocks noChangeShapeType="1"/>
            </p:cNvSpPr>
            <p:nvPr/>
          </p:nvSpPr>
          <p:spPr bwMode="auto">
            <a:xfrm>
              <a:off x="5136" y="3648"/>
              <a:ext cx="96" cy="0"/>
            </a:xfrm>
            <a:prstGeom prst="line">
              <a:avLst/>
            </a:prstGeom>
            <a:noFill/>
            <a:ln w="28575">
              <a:solidFill>
                <a:srgbClr val="009900"/>
              </a:solidFill>
              <a:round/>
              <a:headEnd/>
              <a:tailEnd/>
            </a:ln>
            <a:effectLst/>
          </p:spPr>
          <p:txBody>
            <a:bodyPr/>
            <a:lstStyle/>
            <a:p>
              <a:endParaRPr lang="en-US"/>
            </a:p>
          </p:txBody>
        </p:sp>
        <p:sp>
          <p:nvSpPr>
            <p:cNvPr id="264" name="Line 11"/>
            <p:cNvSpPr>
              <a:spLocks noChangeShapeType="1"/>
            </p:cNvSpPr>
            <p:nvPr/>
          </p:nvSpPr>
          <p:spPr bwMode="auto">
            <a:xfrm>
              <a:off x="5232" y="3648"/>
              <a:ext cx="0" cy="144"/>
            </a:xfrm>
            <a:prstGeom prst="line">
              <a:avLst/>
            </a:prstGeom>
            <a:noFill/>
            <a:ln w="28575">
              <a:solidFill>
                <a:srgbClr val="009900"/>
              </a:solidFill>
              <a:round/>
              <a:headEnd/>
              <a:tailEnd/>
            </a:ln>
            <a:effectLst/>
          </p:spPr>
          <p:txBody>
            <a:bodyPr/>
            <a:lstStyle/>
            <a:p>
              <a:endParaRPr lang="en-US"/>
            </a:p>
          </p:txBody>
        </p:sp>
        <p:sp>
          <p:nvSpPr>
            <p:cNvPr id="265" name="Line 12"/>
            <p:cNvSpPr>
              <a:spLocks noChangeShapeType="1"/>
            </p:cNvSpPr>
            <p:nvPr/>
          </p:nvSpPr>
          <p:spPr bwMode="auto">
            <a:xfrm flipV="1">
              <a:off x="1680" y="2784"/>
              <a:ext cx="0" cy="1008"/>
            </a:xfrm>
            <a:prstGeom prst="line">
              <a:avLst/>
            </a:prstGeom>
            <a:noFill/>
            <a:ln w="28575">
              <a:solidFill>
                <a:srgbClr val="009900"/>
              </a:solidFill>
              <a:round/>
              <a:headEnd/>
              <a:tailEnd/>
            </a:ln>
            <a:effectLst/>
          </p:spPr>
          <p:txBody>
            <a:bodyPr/>
            <a:lstStyle/>
            <a:p>
              <a:endParaRPr lang="en-US"/>
            </a:p>
          </p:txBody>
        </p:sp>
        <p:sp>
          <p:nvSpPr>
            <p:cNvPr id="266" name="Line 13"/>
            <p:cNvSpPr>
              <a:spLocks noChangeShapeType="1"/>
            </p:cNvSpPr>
            <p:nvPr/>
          </p:nvSpPr>
          <p:spPr bwMode="auto">
            <a:xfrm>
              <a:off x="1680" y="2784"/>
              <a:ext cx="240" cy="0"/>
            </a:xfrm>
            <a:prstGeom prst="line">
              <a:avLst/>
            </a:prstGeom>
            <a:noFill/>
            <a:ln w="28575">
              <a:solidFill>
                <a:srgbClr val="009900"/>
              </a:solidFill>
              <a:round/>
              <a:headEnd/>
              <a:tailEnd type="triangle" w="med" len="med"/>
            </a:ln>
            <a:effectLst/>
          </p:spPr>
          <p:txBody>
            <a:bodyPr/>
            <a:lstStyle/>
            <a:p>
              <a:endParaRPr lang="en-US"/>
            </a:p>
          </p:txBody>
        </p:sp>
      </p:grpSp>
      <p:grpSp>
        <p:nvGrpSpPr>
          <p:cNvPr id="267" name="Group 14"/>
          <p:cNvGrpSpPr>
            <a:grpSpLocks/>
          </p:cNvGrpSpPr>
          <p:nvPr/>
        </p:nvGrpSpPr>
        <p:grpSpPr bwMode="auto">
          <a:xfrm>
            <a:off x="228600" y="1676400"/>
            <a:ext cx="8534400" cy="4648200"/>
            <a:chOff x="144" y="816"/>
            <a:chExt cx="5376" cy="2928"/>
          </a:xfrm>
        </p:grpSpPr>
        <p:grpSp>
          <p:nvGrpSpPr>
            <p:cNvPr id="268" name="Group 15"/>
            <p:cNvGrpSpPr>
              <a:grpSpLocks/>
            </p:cNvGrpSpPr>
            <p:nvPr/>
          </p:nvGrpSpPr>
          <p:grpSpPr bwMode="auto">
            <a:xfrm>
              <a:off x="1056" y="1464"/>
              <a:ext cx="240" cy="580"/>
              <a:chOff x="1392" y="2880"/>
              <a:chExt cx="288" cy="480"/>
            </a:xfrm>
          </p:grpSpPr>
          <p:sp>
            <p:nvSpPr>
              <p:cNvPr id="380"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81"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82"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83"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84"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85"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86"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69" name="Rectangle 23"/>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70" name="Rectangle 24"/>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271" name="Line 25"/>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2" name="Line 26"/>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273" name="Line 27"/>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274" name="Text Box 28"/>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275" name="Text Box 29"/>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276" name="Text Box 30"/>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77" name="Text Box 31"/>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278" name="Line 32"/>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9" name="Text Box 33"/>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280" name="Line 34"/>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281" name="AutoShape 35"/>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82" name="Line 36"/>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283" name="Rectangle 37"/>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4" name="Rectangle 38"/>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5" name="Line 39"/>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286" name="Line 40"/>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287" name="Rectangle 41"/>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88" name="Line 42"/>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289" name="Line 43"/>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290" name="Text Box 44"/>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91" name="Text Box 45"/>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292" name="Text Box 46"/>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293" name="Text Box 47"/>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294" name="Text Box 48"/>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295" name="Text Box 49"/>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296" name="Text Box 50"/>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297" name="Line 51"/>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298" name="Line 52"/>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299" name="Line 53"/>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300" name="Text Box 54"/>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301" name="Text Box 55"/>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302" name="Line 56"/>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303" name="Line 57"/>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304" name="Line 58"/>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305" name="Line 59"/>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306" name="Line 60"/>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307" name="Line 61"/>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308" name="Line 62"/>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309" name="Freeform 63"/>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 name="Rectangle 64"/>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311" name="AutoShape 65"/>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12" name="Line 66"/>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13" name="Rectangle 67"/>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4" name="Rectangle 68"/>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5" name="Line 69"/>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316" name="Line 70"/>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317" name="Oval 71"/>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318" name="Rectangle 72"/>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319" name="Line 73"/>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320" name="Group 74"/>
            <p:cNvGrpSpPr>
              <a:grpSpLocks/>
            </p:cNvGrpSpPr>
            <p:nvPr/>
          </p:nvGrpSpPr>
          <p:grpSpPr bwMode="auto">
            <a:xfrm>
              <a:off x="3600" y="1608"/>
              <a:ext cx="192" cy="580"/>
              <a:chOff x="1392" y="2880"/>
              <a:chExt cx="288" cy="480"/>
            </a:xfrm>
          </p:grpSpPr>
          <p:sp>
            <p:nvSpPr>
              <p:cNvPr id="37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7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7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7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7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7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7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321" name="Text Box 82"/>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322" name="Line 83"/>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323" name="Rectangle 84"/>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324" name="Line 85"/>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325" name="Text Box 86"/>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326" name="Text Box 87"/>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327" name="Text Box 88"/>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328" name="Text Box 89"/>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329" name="Line 90"/>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30" name="Line 91"/>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331" name="AutoShape 92"/>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32" name="Line 93"/>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333" name="Rectangle 94"/>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4" name="Rectangle 95"/>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5" name="Line 96"/>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336" name="Line 97"/>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337" name="Line 98"/>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338" name="Line 99"/>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339" name="Line 100"/>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340" name="Line 101"/>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341" name="Rectangle 102"/>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342" name="Rectangle 103"/>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43" name="Line 104"/>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344" name="Line 105"/>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345" name="Line 106"/>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346" name="Line 107"/>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347" name="Line 108"/>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348" name="Line 109"/>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349" name="Rectangle 110"/>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350" name="Line 111"/>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351" name="Line 112"/>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352" name="Line 113"/>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353" name="Line 114"/>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354" name="Line 115"/>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5" name="Line 116"/>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6" name="Text Box 117"/>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357" name="Line 118"/>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358" name="Line 119"/>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359" name="Line 120"/>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360" name="Line 121"/>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361" name="Line 122"/>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362" name="Line 123"/>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363" name="Rectangle 124"/>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64" name="Oval 125"/>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65" name="Rectangle 126"/>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366" name="Line 127"/>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367" name="Line 128"/>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8" name="Line 129"/>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9" name="Line 130"/>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370" name="Text Box 131"/>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371" name="Text Box 132"/>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372" name="Text Box 133"/>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grpSp>
        <p:nvGrpSpPr>
          <p:cNvPr id="387" name="Group 386"/>
          <p:cNvGrpSpPr/>
          <p:nvPr/>
        </p:nvGrpSpPr>
        <p:grpSpPr>
          <a:xfrm>
            <a:off x="609600" y="4876800"/>
            <a:ext cx="7467600" cy="1555750"/>
            <a:chOff x="609600" y="5029200"/>
            <a:chExt cx="7467600" cy="1555750"/>
          </a:xfrm>
        </p:grpSpPr>
        <p:sp>
          <p:nvSpPr>
            <p:cNvPr id="388" name="Line 44"/>
            <p:cNvSpPr>
              <a:spLocks noChangeShapeType="1"/>
            </p:cNvSpPr>
            <p:nvPr/>
          </p:nvSpPr>
          <p:spPr bwMode="auto">
            <a:xfrm>
              <a:off x="2819400" y="51054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389" name="Text Box 124"/>
            <p:cNvSpPr txBox="1">
              <a:spLocks noChangeArrowheads="1"/>
            </p:cNvSpPr>
            <p:nvPr/>
          </p:nvSpPr>
          <p:spPr bwMode="auto">
            <a:xfrm>
              <a:off x="685800" y="6248400"/>
              <a:ext cx="1516063" cy="336550"/>
            </a:xfrm>
            <a:prstGeom prst="rect">
              <a:avLst/>
            </a:prstGeom>
            <a:noFill/>
            <a:ln w="12700">
              <a:noFill/>
              <a:miter lim="800000"/>
              <a:headEnd/>
              <a:tailEnd/>
            </a:ln>
            <a:effectLst/>
          </p:spPr>
          <p:txBody>
            <a:bodyPr wrap="none">
              <a:spAutoFit/>
            </a:bodyPr>
            <a:lstStyle/>
            <a:p>
              <a:pPr algn="ctr"/>
              <a:r>
                <a:rPr lang="en-US" sz="1600" b="1">
                  <a:solidFill>
                    <a:srgbClr val="008276"/>
                  </a:solidFill>
                </a:rPr>
                <a:t>System Clock</a:t>
              </a:r>
            </a:p>
          </p:txBody>
        </p:sp>
        <p:sp>
          <p:nvSpPr>
            <p:cNvPr id="390" name="Line 125"/>
            <p:cNvSpPr>
              <a:spLocks noChangeShapeType="1"/>
            </p:cNvSpPr>
            <p:nvPr/>
          </p:nvSpPr>
          <p:spPr bwMode="auto">
            <a:xfrm>
              <a:off x="609600" y="6553200"/>
              <a:ext cx="7467600" cy="0"/>
            </a:xfrm>
            <a:prstGeom prst="line">
              <a:avLst/>
            </a:prstGeom>
            <a:noFill/>
            <a:ln w="12700">
              <a:solidFill>
                <a:srgbClr val="008276"/>
              </a:solidFill>
              <a:round/>
              <a:headEnd/>
              <a:tailEnd/>
            </a:ln>
            <a:effectLst/>
          </p:spPr>
          <p:txBody>
            <a:bodyPr/>
            <a:lstStyle/>
            <a:p>
              <a:endParaRPr lang="en-US"/>
            </a:p>
          </p:txBody>
        </p:sp>
        <p:sp>
          <p:nvSpPr>
            <p:cNvPr id="391" name="Line 126"/>
            <p:cNvSpPr>
              <a:spLocks noChangeShapeType="1"/>
            </p:cNvSpPr>
            <p:nvPr/>
          </p:nvSpPr>
          <p:spPr bwMode="auto">
            <a:xfrm>
              <a:off x="8077200" y="6248400"/>
              <a:ext cx="0" cy="304800"/>
            </a:xfrm>
            <a:prstGeom prst="line">
              <a:avLst/>
            </a:prstGeom>
            <a:noFill/>
            <a:ln w="12700">
              <a:solidFill>
                <a:srgbClr val="008276"/>
              </a:solidFill>
              <a:round/>
              <a:headEnd/>
              <a:tailEnd/>
            </a:ln>
            <a:effectLst/>
          </p:spPr>
          <p:txBody>
            <a:bodyPr/>
            <a:lstStyle/>
            <a:p>
              <a:endParaRPr lang="en-US"/>
            </a:p>
          </p:txBody>
        </p:sp>
        <p:sp>
          <p:nvSpPr>
            <p:cNvPr id="392" name="Line 127"/>
            <p:cNvSpPr>
              <a:spLocks noChangeShapeType="1"/>
            </p:cNvSpPr>
            <p:nvPr/>
          </p:nvSpPr>
          <p:spPr bwMode="auto">
            <a:xfrm>
              <a:off x="6248400" y="6248400"/>
              <a:ext cx="0" cy="304800"/>
            </a:xfrm>
            <a:prstGeom prst="line">
              <a:avLst/>
            </a:prstGeom>
            <a:noFill/>
            <a:ln w="12700">
              <a:solidFill>
                <a:srgbClr val="008276"/>
              </a:solidFill>
              <a:round/>
              <a:headEnd/>
              <a:tailEnd/>
            </a:ln>
            <a:effectLst/>
          </p:spPr>
          <p:txBody>
            <a:bodyPr/>
            <a:lstStyle/>
            <a:p>
              <a:endParaRPr lang="en-US"/>
            </a:p>
          </p:txBody>
        </p:sp>
        <p:sp>
          <p:nvSpPr>
            <p:cNvPr id="393" name="Line 128"/>
            <p:cNvSpPr>
              <a:spLocks noChangeShapeType="1"/>
            </p:cNvSpPr>
            <p:nvPr/>
          </p:nvSpPr>
          <p:spPr bwMode="auto">
            <a:xfrm>
              <a:off x="4572000" y="6248400"/>
              <a:ext cx="0" cy="304800"/>
            </a:xfrm>
            <a:prstGeom prst="line">
              <a:avLst/>
            </a:prstGeom>
            <a:noFill/>
            <a:ln w="12700">
              <a:solidFill>
                <a:srgbClr val="008276"/>
              </a:solidFill>
              <a:round/>
              <a:headEnd/>
              <a:tailEnd/>
            </a:ln>
            <a:effectLst/>
          </p:spPr>
          <p:txBody>
            <a:bodyPr/>
            <a:lstStyle/>
            <a:p>
              <a:endParaRPr lang="en-US"/>
            </a:p>
          </p:txBody>
        </p:sp>
        <p:sp>
          <p:nvSpPr>
            <p:cNvPr id="394" name="Line 129"/>
            <p:cNvSpPr>
              <a:spLocks noChangeShapeType="1"/>
            </p:cNvSpPr>
            <p:nvPr/>
          </p:nvSpPr>
          <p:spPr bwMode="auto">
            <a:xfrm>
              <a:off x="2514600" y="5257800"/>
              <a:ext cx="0" cy="1295400"/>
            </a:xfrm>
            <a:prstGeom prst="line">
              <a:avLst/>
            </a:prstGeom>
            <a:noFill/>
            <a:ln w="12700">
              <a:solidFill>
                <a:srgbClr val="008276"/>
              </a:solidFill>
              <a:round/>
              <a:headEnd/>
              <a:tailEnd/>
            </a:ln>
            <a:effectLst/>
          </p:spPr>
          <p:txBody>
            <a:bodyPr/>
            <a:lstStyle/>
            <a:p>
              <a:endParaRPr lang="en-US"/>
            </a:p>
          </p:txBody>
        </p:sp>
        <p:sp>
          <p:nvSpPr>
            <p:cNvPr id="395" name="Line 130"/>
            <p:cNvSpPr>
              <a:spLocks noChangeShapeType="1"/>
            </p:cNvSpPr>
            <p:nvPr/>
          </p:nvSpPr>
          <p:spPr bwMode="auto">
            <a:xfrm>
              <a:off x="609600" y="5029200"/>
              <a:ext cx="0" cy="1524000"/>
            </a:xfrm>
            <a:prstGeom prst="line">
              <a:avLst/>
            </a:prstGeom>
            <a:noFill/>
            <a:ln w="12700">
              <a:solidFill>
                <a:srgbClr val="008276"/>
              </a:solidFill>
              <a:round/>
              <a:headEnd/>
              <a:tailEnd/>
            </a:ln>
            <a:effectLst/>
          </p:spPr>
          <p:txBody>
            <a:bodyPr/>
            <a:lstStyle/>
            <a:p>
              <a:endParaRPr lang="en-US"/>
            </a:p>
          </p:txBody>
        </p:sp>
        <p:sp>
          <p:nvSpPr>
            <p:cNvPr id="396" name="Line 131"/>
            <p:cNvSpPr>
              <a:spLocks noChangeShapeType="1"/>
            </p:cNvSpPr>
            <p:nvPr/>
          </p:nvSpPr>
          <p:spPr bwMode="auto">
            <a:xfrm>
              <a:off x="3733800" y="5257800"/>
              <a:ext cx="0" cy="1295400"/>
            </a:xfrm>
            <a:prstGeom prst="line">
              <a:avLst/>
            </a:prstGeom>
            <a:noFill/>
            <a:ln w="12700">
              <a:solidFill>
                <a:srgbClr val="008276"/>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57"/>
                                        </p:tgtEl>
                                      </p:cBhvr>
                                    </p:animEffect>
                                    <p:animScale>
                                      <p:cBhvr>
                                        <p:cTn id="7" dur="250" autoRev="1" fill="hold"/>
                                        <p:tgtEl>
                                          <p:spTgt spid="25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225425" y="312738"/>
            <a:ext cx="5210175" cy="477837"/>
          </a:xfrm>
          <a:prstGeom prst="rect">
            <a:avLst/>
          </a:prstGeom>
          <a:noFill/>
          <a:ln w="12700">
            <a:noFill/>
            <a:miter lim="800000"/>
            <a:headEnd/>
            <a:tailEnd/>
          </a:ln>
          <a:effectLst/>
        </p:spPr>
        <p:txBody>
          <a:bodyPr wrap="none" anchor="ctr"/>
          <a:lstStyle/>
          <a:p>
            <a:endParaRPr lang="en-US"/>
          </a:p>
        </p:txBody>
      </p:sp>
      <p:sp>
        <p:nvSpPr>
          <p:cNvPr id="933891" name="Rectangle 3"/>
          <p:cNvSpPr>
            <a:spLocks noGrp="1" noChangeArrowheads="1"/>
          </p:cNvSpPr>
          <p:nvPr>
            <p:ph type="body" idx="1"/>
          </p:nvPr>
        </p:nvSpPr>
        <p:spPr>
          <a:xfrm>
            <a:off x="381000" y="762000"/>
            <a:ext cx="8458200" cy="5943600"/>
          </a:xfrm>
          <a:noFill/>
          <a:ln/>
        </p:spPr>
        <p:txBody>
          <a:bodyPr lIns="90488" tIns="44450" rIns="90488" bIns="44450"/>
          <a:lstStyle/>
          <a:p>
            <a:pPr marL="342900" indent="-342900"/>
            <a:r>
              <a:rPr lang="en-US"/>
              <a:t>Our implementation of the MIPS is simplified</a:t>
            </a:r>
          </a:p>
          <a:p>
            <a:pPr marL="742950" lvl="1" indent="-285750"/>
            <a:r>
              <a:rPr lang="en-US"/>
              <a:t>memory-reference instructions:  </a:t>
            </a:r>
            <a:r>
              <a:rPr lang="en-US" b="1">
                <a:solidFill>
                  <a:schemeClr val="accent1"/>
                </a:solidFill>
                <a:latin typeface="Courier New" pitchFamily="49" charset="0"/>
              </a:rPr>
              <a:t>lw, sw</a:t>
            </a:r>
            <a:r>
              <a:rPr lang="en-US">
                <a:latin typeface="Courier New" pitchFamily="49" charset="0"/>
              </a:rPr>
              <a:t> </a:t>
            </a:r>
            <a:endParaRPr lang="en-US"/>
          </a:p>
          <a:p>
            <a:pPr marL="742950" lvl="1" indent="-285750"/>
            <a:r>
              <a:rPr lang="en-US"/>
              <a:t>arithmetic-logical instructions:  </a:t>
            </a:r>
            <a:r>
              <a:rPr lang="en-US" b="1">
                <a:solidFill>
                  <a:schemeClr val="accent1"/>
                </a:solidFill>
                <a:latin typeface="Courier New" pitchFamily="49" charset="0"/>
              </a:rPr>
              <a:t>add, sub, and, or, slt</a:t>
            </a:r>
          </a:p>
          <a:p>
            <a:pPr marL="742950" lvl="1" indent="-285750"/>
            <a:r>
              <a:rPr lang="en-US"/>
              <a:t>control flow instructions:  </a:t>
            </a:r>
            <a:r>
              <a:rPr lang="en-US" b="1">
                <a:solidFill>
                  <a:schemeClr val="accent1"/>
                </a:solidFill>
                <a:latin typeface="Courier New" pitchFamily="49" charset="0"/>
              </a:rPr>
              <a:t>beq, j</a:t>
            </a:r>
          </a:p>
          <a:p>
            <a:pPr marL="342900" indent="-342900"/>
            <a:r>
              <a:rPr lang="en-US"/>
              <a:t>Generic implementation</a:t>
            </a:r>
          </a:p>
          <a:p>
            <a:pPr marL="742950" lvl="1" indent="-285750">
              <a:lnSpc>
                <a:spcPct val="90000"/>
              </a:lnSpc>
            </a:pPr>
            <a:r>
              <a:rPr lang="en-US"/>
              <a:t>use the program counter (PC) to supply                                              the instruction address and fetch the                                            instruction from memory (and update the PC)</a:t>
            </a:r>
          </a:p>
          <a:p>
            <a:pPr marL="742950" lvl="1" indent="-285750"/>
            <a:r>
              <a:rPr lang="en-US"/>
              <a:t>decode the instruction (and read registers)</a:t>
            </a:r>
          </a:p>
          <a:p>
            <a:pPr marL="742950" lvl="1" indent="-285750"/>
            <a:r>
              <a:rPr lang="en-US"/>
              <a:t>execute the instruction</a:t>
            </a:r>
          </a:p>
          <a:p>
            <a:pPr marL="342900" indent="-342900"/>
            <a:r>
              <a:rPr lang="en-US"/>
              <a:t>All instructions (except </a:t>
            </a:r>
            <a:r>
              <a:rPr lang="en-US" b="1">
                <a:solidFill>
                  <a:schemeClr val="accent1"/>
                </a:solidFill>
                <a:latin typeface="Courier New" pitchFamily="49" charset="0"/>
              </a:rPr>
              <a:t>j</a:t>
            </a:r>
            <a:r>
              <a:rPr lang="en-US"/>
              <a:t>) use the ALU after reading the registers</a:t>
            </a:r>
          </a:p>
          <a:p>
            <a:pPr marL="342900" indent="-342900" algn="ctr">
              <a:buFont typeface="Wingdings" pitchFamily="2" charset="2"/>
              <a:buNone/>
            </a:pPr>
            <a:r>
              <a:rPr lang="en-US">
                <a:solidFill>
                  <a:srgbClr val="000000"/>
                </a:solidFill>
              </a:rPr>
              <a:t/>
            </a:r>
            <a:br>
              <a:rPr lang="en-US">
                <a:solidFill>
                  <a:srgbClr val="000000"/>
                </a:solidFill>
              </a:rPr>
            </a:br>
            <a:r>
              <a:rPr lang="en-US">
                <a:solidFill>
                  <a:srgbClr val="000000"/>
                </a:solidFill>
              </a:rPr>
              <a:t>How?  memory-reference?  arithmetic?  control flow?</a:t>
            </a:r>
          </a:p>
        </p:txBody>
      </p:sp>
      <p:sp>
        <p:nvSpPr>
          <p:cNvPr id="933892" name="Rectangle 4"/>
          <p:cNvSpPr>
            <a:spLocks noGrp="1" noChangeArrowheads="1"/>
          </p:cNvSpPr>
          <p:nvPr>
            <p:ph type="title"/>
          </p:nvPr>
        </p:nvSpPr>
        <p:spPr>
          <a:noFill/>
          <a:ln/>
        </p:spPr>
        <p:txBody>
          <a:bodyPr lIns="90488" tIns="44450" rIns="90488" bIns="44450" anchor="ctr"/>
          <a:lstStyle/>
          <a:p>
            <a:r>
              <a:rPr lang="en-US"/>
              <a:t>The Processor:  Datapath &amp; Control</a:t>
            </a:r>
          </a:p>
        </p:txBody>
      </p:sp>
      <p:grpSp>
        <p:nvGrpSpPr>
          <p:cNvPr id="2" name="Group 5"/>
          <p:cNvGrpSpPr>
            <a:grpSpLocks/>
          </p:cNvGrpSpPr>
          <p:nvPr/>
        </p:nvGrpSpPr>
        <p:grpSpPr bwMode="auto">
          <a:xfrm>
            <a:off x="6629400" y="2895600"/>
            <a:ext cx="1938338" cy="992188"/>
            <a:chOff x="432" y="2736"/>
            <a:chExt cx="1221" cy="625"/>
          </a:xfrm>
        </p:grpSpPr>
        <p:sp>
          <p:nvSpPr>
            <p:cNvPr id="933894" name="Oval 6"/>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933895" name="Text Box 7"/>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933896" name="Oval 8"/>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933897" name="Text Box 9"/>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933898" name="Oval 10"/>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933899" name="Text Box 11"/>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933900" name="AutoShape 12"/>
            <p:cNvCxnSpPr>
              <a:cxnSpLocks noChangeShapeType="1"/>
              <a:stCxn id="933894" idx="6"/>
              <a:endCxn id="933896"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933901" name="AutoShape 13"/>
            <p:cNvCxnSpPr>
              <a:cxnSpLocks noChangeShapeType="1"/>
              <a:stCxn id="933896" idx="4"/>
              <a:endCxn id="933898"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933902" name="AutoShape 14"/>
            <p:cNvCxnSpPr>
              <a:cxnSpLocks noChangeShapeType="1"/>
              <a:stCxn id="933898" idx="0"/>
              <a:endCxn id="933894"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a:t>MIPS Pipeline Control Path Modifications</a:t>
            </a:r>
          </a:p>
        </p:txBody>
      </p:sp>
      <p:sp>
        <p:nvSpPr>
          <p:cNvPr id="1256451" name="Rectangle 3"/>
          <p:cNvSpPr>
            <a:spLocks noGrp="1" noChangeArrowheads="1"/>
          </p:cNvSpPr>
          <p:nvPr>
            <p:ph type="body" idx="1"/>
          </p:nvPr>
        </p:nvSpPr>
        <p:spPr>
          <a:xfrm>
            <a:off x="457200" y="747713"/>
            <a:ext cx="7924800" cy="722249"/>
          </a:xfrm>
          <a:noFill/>
          <a:ln/>
        </p:spPr>
        <p:txBody>
          <a:bodyPr/>
          <a:lstStyle/>
          <a:p>
            <a:pPr>
              <a:spcBef>
                <a:spcPts val="600"/>
              </a:spcBef>
            </a:pPr>
            <a:r>
              <a:rPr lang="en-US" dirty="0"/>
              <a:t>All control signals can be determined during Decode</a:t>
            </a:r>
          </a:p>
          <a:p>
            <a:pPr lvl="1">
              <a:spcBef>
                <a:spcPts val="600"/>
              </a:spcBef>
            </a:pPr>
            <a:r>
              <a:rPr lang="en-US" dirty="0"/>
              <a:t>and held in the</a:t>
            </a:r>
            <a:r>
              <a:rPr lang="en-US" dirty="0">
                <a:solidFill>
                  <a:schemeClr val="accent2"/>
                </a:solidFill>
              </a:rPr>
              <a:t> state registers</a:t>
            </a:r>
            <a:r>
              <a:rPr lang="en-US" dirty="0"/>
              <a:t> between pipeline stages</a:t>
            </a:r>
          </a:p>
        </p:txBody>
      </p:sp>
      <p:grpSp>
        <p:nvGrpSpPr>
          <p:cNvPr id="334" name="Group 333"/>
          <p:cNvGrpSpPr/>
          <p:nvPr/>
        </p:nvGrpSpPr>
        <p:grpSpPr>
          <a:xfrm>
            <a:off x="304800" y="1524000"/>
            <a:ext cx="8534400" cy="5181600"/>
            <a:chOff x="228600" y="1676400"/>
            <a:chExt cx="8534400" cy="5181600"/>
          </a:xfrm>
        </p:grpSpPr>
        <p:sp>
          <p:nvSpPr>
            <p:cNvPr id="156" name="Line 5"/>
            <p:cNvSpPr>
              <a:spLocks noChangeShapeType="1"/>
            </p:cNvSpPr>
            <p:nvPr/>
          </p:nvSpPr>
          <p:spPr bwMode="auto">
            <a:xfrm>
              <a:off x="2743200" y="6019800"/>
              <a:ext cx="1752600" cy="0"/>
            </a:xfrm>
            <a:prstGeom prst="line">
              <a:avLst/>
            </a:prstGeom>
            <a:noFill/>
            <a:ln w="19050">
              <a:solidFill>
                <a:schemeClr val="tx1"/>
              </a:solidFill>
              <a:round/>
              <a:headEnd/>
              <a:tailEnd/>
            </a:ln>
            <a:effectLst/>
          </p:spPr>
          <p:txBody>
            <a:bodyPr/>
            <a:lstStyle/>
            <a:p>
              <a:endParaRPr lang="en-US"/>
            </a:p>
          </p:txBody>
        </p:sp>
        <p:sp>
          <p:nvSpPr>
            <p:cNvPr id="157" name="Line 6"/>
            <p:cNvSpPr>
              <a:spLocks noChangeShapeType="1"/>
            </p:cNvSpPr>
            <p:nvPr/>
          </p:nvSpPr>
          <p:spPr bwMode="auto">
            <a:xfrm>
              <a:off x="4648200" y="6019800"/>
              <a:ext cx="304800" cy="0"/>
            </a:xfrm>
            <a:prstGeom prst="line">
              <a:avLst/>
            </a:prstGeom>
            <a:noFill/>
            <a:ln w="19050">
              <a:solidFill>
                <a:schemeClr val="tx1"/>
              </a:solidFill>
              <a:round/>
              <a:headEnd/>
              <a:tailEnd/>
            </a:ln>
            <a:effectLst/>
          </p:spPr>
          <p:txBody>
            <a:bodyPr/>
            <a:lstStyle/>
            <a:p>
              <a:endParaRPr lang="en-US"/>
            </a:p>
          </p:txBody>
        </p:sp>
        <p:sp>
          <p:nvSpPr>
            <p:cNvPr id="158" name="Line 7"/>
            <p:cNvSpPr>
              <a:spLocks noChangeShapeType="1"/>
            </p:cNvSpPr>
            <p:nvPr/>
          </p:nvSpPr>
          <p:spPr bwMode="auto">
            <a:xfrm>
              <a:off x="6324600" y="6096000"/>
              <a:ext cx="1676400" cy="0"/>
            </a:xfrm>
            <a:prstGeom prst="line">
              <a:avLst/>
            </a:prstGeom>
            <a:noFill/>
            <a:ln w="19050">
              <a:solidFill>
                <a:schemeClr val="tx1"/>
              </a:solidFill>
              <a:round/>
              <a:headEnd/>
              <a:tailEnd/>
            </a:ln>
            <a:effectLst/>
          </p:spPr>
          <p:txBody>
            <a:bodyPr/>
            <a:lstStyle/>
            <a:p>
              <a:endParaRPr lang="en-US"/>
            </a:p>
          </p:txBody>
        </p:sp>
        <p:sp>
          <p:nvSpPr>
            <p:cNvPr id="159" name="Line 8"/>
            <p:cNvSpPr>
              <a:spLocks noChangeShapeType="1"/>
            </p:cNvSpPr>
            <p:nvPr/>
          </p:nvSpPr>
          <p:spPr bwMode="auto">
            <a:xfrm>
              <a:off x="2743200" y="5638800"/>
              <a:ext cx="0" cy="685800"/>
            </a:xfrm>
            <a:prstGeom prst="line">
              <a:avLst/>
            </a:prstGeom>
            <a:noFill/>
            <a:ln w="12700">
              <a:solidFill>
                <a:schemeClr val="tx1"/>
              </a:solidFill>
              <a:round/>
              <a:headEnd/>
              <a:tailEnd/>
            </a:ln>
            <a:effectLst/>
          </p:spPr>
          <p:txBody>
            <a:bodyPr/>
            <a:lstStyle/>
            <a:p>
              <a:endParaRPr lang="en-US"/>
            </a:p>
          </p:txBody>
        </p:sp>
        <p:sp>
          <p:nvSpPr>
            <p:cNvPr id="160" name="Line 9"/>
            <p:cNvSpPr>
              <a:spLocks noChangeShapeType="1"/>
            </p:cNvSpPr>
            <p:nvPr/>
          </p:nvSpPr>
          <p:spPr bwMode="auto">
            <a:xfrm>
              <a:off x="2667000" y="6705600"/>
              <a:ext cx="5638800" cy="0"/>
            </a:xfrm>
            <a:prstGeom prst="line">
              <a:avLst/>
            </a:prstGeom>
            <a:noFill/>
            <a:ln w="19050">
              <a:solidFill>
                <a:schemeClr val="tx1"/>
              </a:solidFill>
              <a:round/>
              <a:headEnd/>
              <a:tailEnd/>
            </a:ln>
            <a:effectLst/>
          </p:spPr>
          <p:txBody>
            <a:bodyPr/>
            <a:lstStyle/>
            <a:p>
              <a:endParaRPr lang="en-US"/>
            </a:p>
          </p:txBody>
        </p:sp>
        <p:sp>
          <p:nvSpPr>
            <p:cNvPr id="161" name="Line 10"/>
            <p:cNvSpPr>
              <a:spLocks noChangeShapeType="1"/>
            </p:cNvSpPr>
            <p:nvPr/>
          </p:nvSpPr>
          <p:spPr bwMode="auto">
            <a:xfrm>
              <a:off x="8153400" y="6096000"/>
              <a:ext cx="152400" cy="0"/>
            </a:xfrm>
            <a:prstGeom prst="line">
              <a:avLst/>
            </a:prstGeom>
            <a:noFill/>
            <a:ln w="19050">
              <a:solidFill>
                <a:schemeClr val="tx1"/>
              </a:solidFill>
              <a:round/>
              <a:headEnd/>
              <a:tailEnd/>
            </a:ln>
            <a:effectLst/>
          </p:spPr>
          <p:txBody>
            <a:bodyPr/>
            <a:lstStyle/>
            <a:p>
              <a:endParaRPr lang="en-US"/>
            </a:p>
          </p:txBody>
        </p:sp>
        <p:sp>
          <p:nvSpPr>
            <p:cNvPr id="162" name="Line 11"/>
            <p:cNvSpPr>
              <a:spLocks noChangeShapeType="1"/>
            </p:cNvSpPr>
            <p:nvPr/>
          </p:nvSpPr>
          <p:spPr bwMode="auto">
            <a:xfrm>
              <a:off x="8305800" y="6096000"/>
              <a:ext cx="0" cy="609600"/>
            </a:xfrm>
            <a:prstGeom prst="line">
              <a:avLst/>
            </a:prstGeom>
            <a:noFill/>
            <a:ln w="12700">
              <a:solidFill>
                <a:schemeClr val="tx1"/>
              </a:solidFill>
              <a:round/>
              <a:headEnd/>
              <a:tailEnd/>
            </a:ln>
            <a:effectLst/>
          </p:spPr>
          <p:txBody>
            <a:bodyPr/>
            <a:lstStyle/>
            <a:p>
              <a:endParaRPr lang="en-US"/>
            </a:p>
          </p:txBody>
        </p:sp>
        <p:sp>
          <p:nvSpPr>
            <p:cNvPr id="163" name="Line 12"/>
            <p:cNvSpPr>
              <a:spLocks noChangeShapeType="1"/>
            </p:cNvSpPr>
            <p:nvPr/>
          </p:nvSpPr>
          <p:spPr bwMode="auto">
            <a:xfrm flipV="1">
              <a:off x="2667000" y="4572000"/>
              <a:ext cx="0" cy="2133600"/>
            </a:xfrm>
            <a:prstGeom prst="line">
              <a:avLst/>
            </a:prstGeom>
            <a:noFill/>
            <a:ln w="12700">
              <a:solidFill>
                <a:schemeClr val="tx1"/>
              </a:solidFill>
              <a:round/>
              <a:headEnd/>
              <a:tailEnd/>
            </a:ln>
            <a:effectLst/>
          </p:spPr>
          <p:txBody>
            <a:bodyPr/>
            <a:lstStyle/>
            <a:p>
              <a:endParaRPr lang="en-US"/>
            </a:p>
          </p:txBody>
        </p:sp>
        <p:sp>
          <p:nvSpPr>
            <p:cNvPr id="164" name="Line 13"/>
            <p:cNvSpPr>
              <a:spLocks noChangeShapeType="1"/>
            </p:cNvSpPr>
            <p:nvPr/>
          </p:nvSpPr>
          <p:spPr bwMode="auto">
            <a:xfrm>
              <a:off x="2667000" y="45720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2667000"/>
              <a:ext cx="381000" cy="914400"/>
              <a:chOff x="1392" y="2880"/>
              <a:chExt cx="288" cy="480"/>
            </a:xfrm>
          </p:grpSpPr>
          <p:sp>
            <p:nvSpPr>
              <p:cNvPr id="166"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67"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68"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69"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70"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71"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72"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73" name="Rectangle 23"/>
            <p:cNvSpPr>
              <a:spLocks noChangeArrowheads="1"/>
            </p:cNvSpPr>
            <p:nvPr/>
          </p:nvSpPr>
          <p:spPr bwMode="auto">
            <a:xfrm>
              <a:off x="9906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74" name="Rectangle 24"/>
            <p:cNvSpPr>
              <a:spLocks noChangeArrowheads="1"/>
            </p:cNvSpPr>
            <p:nvPr/>
          </p:nvSpPr>
          <p:spPr bwMode="auto">
            <a:xfrm>
              <a:off x="533400" y="40386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75" name="Line 25"/>
            <p:cNvSpPr>
              <a:spLocks noChangeShapeType="1"/>
            </p:cNvSpPr>
            <p:nvPr/>
          </p:nvSpPr>
          <p:spPr bwMode="auto">
            <a:xfrm>
              <a:off x="6858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76" name="Line 26"/>
            <p:cNvSpPr>
              <a:spLocks noChangeShapeType="1"/>
            </p:cNvSpPr>
            <p:nvPr/>
          </p:nvSpPr>
          <p:spPr bwMode="auto">
            <a:xfrm>
              <a:off x="762000" y="28194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77" name="Line 27"/>
            <p:cNvSpPr>
              <a:spLocks noChangeShapeType="1"/>
            </p:cNvSpPr>
            <p:nvPr/>
          </p:nvSpPr>
          <p:spPr bwMode="auto">
            <a:xfrm>
              <a:off x="1295400" y="3429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78" name="Text Box 28"/>
            <p:cNvSpPr txBox="1">
              <a:spLocks noChangeArrowheads="1"/>
            </p:cNvSpPr>
            <p:nvPr/>
          </p:nvSpPr>
          <p:spPr bwMode="auto">
            <a:xfrm>
              <a:off x="914400" y="41910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79" name="Text Box 29"/>
            <p:cNvSpPr txBox="1">
              <a:spLocks noChangeArrowheads="1"/>
            </p:cNvSpPr>
            <p:nvPr/>
          </p:nvSpPr>
          <p:spPr bwMode="auto">
            <a:xfrm>
              <a:off x="1157288" y="37115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80" name="Text Box 30"/>
            <p:cNvSpPr txBox="1">
              <a:spLocks noChangeArrowheads="1"/>
            </p:cNvSpPr>
            <p:nvPr/>
          </p:nvSpPr>
          <p:spPr bwMode="auto">
            <a:xfrm>
              <a:off x="1676400" y="2971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81" name="Text Box 31"/>
            <p:cNvSpPr txBox="1">
              <a:spLocks noChangeArrowheads="1"/>
            </p:cNvSpPr>
            <p:nvPr/>
          </p:nvSpPr>
          <p:spPr bwMode="auto">
            <a:xfrm rot="-5400000">
              <a:off x="396875" y="42513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82" name="Line 32"/>
            <p:cNvSpPr>
              <a:spLocks noChangeShapeType="1"/>
            </p:cNvSpPr>
            <p:nvPr/>
          </p:nvSpPr>
          <p:spPr bwMode="auto">
            <a:xfrm>
              <a:off x="2286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83" name="Text Box 33"/>
            <p:cNvSpPr txBox="1">
              <a:spLocks noChangeArrowheads="1"/>
            </p:cNvSpPr>
            <p:nvPr/>
          </p:nvSpPr>
          <p:spPr bwMode="auto">
            <a:xfrm>
              <a:off x="1066800" y="3276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84" name="Line 34"/>
            <p:cNvSpPr>
              <a:spLocks noChangeShapeType="1"/>
            </p:cNvSpPr>
            <p:nvPr/>
          </p:nvSpPr>
          <p:spPr bwMode="auto">
            <a:xfrm>
              <a:off x="228600" y="1981200"/>
              <a:ext cx="0" cy="2438400"/>
            </a:xfrm>
            <a:prstGeom prst="line">
              <a:avLst/>
            </a:prstGeom>
            <a:noFill/>
            <a:ln w="28575">
              <a:solidFill>
                <a:schemeClr val="tx1"/>
              </a:solidFill>
              <a:round/>
              <a:headEnd/>
              <a:tailEnd/>
            </a:ln>
            <a:effectLst/>
          </p:spPr>
          <p:txBody>
            <a:bodyPr/>
            <a:lstStyle/>
            <a:p>
              <a:endParaRPr lang="en-US"/>
            </a:p>
          </p:txBody>
        </p:sp>
        <p:sp>
          <p:nvSpPr>
            <p:cNvPr id="185" name="AutoShape 35"/>
            <p:cNvSpPr>
              <a:spLocks noChangeArrowheads="1"/>
            </p:cNvSpPr>
            <p:nvPr/>
          </p:nvSpPr>
          <p:spPr bwMode="auto">
            <a:xfrm rot="5400000" flipH="1">
              <a:off x="838200" y="1905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86" name="Line 36"/>
            <p:cNvSpPr>
              <a:spLocks noChangeShapeType="1"/>
            </p:cNvSpPr>
            <p:nvPr/>
          </p:nvSpPr>
          <p:spPr bwMode="auto">
            <a:xfrm flipH="1">
              <a:off x="228600" y="1981200"/>
              <a:ext cx="852488" cy="0"/>
            </a:xfrm>
            <a:prstGeom prst="line">
              <a:avLst/>
            </a:prstGeom>
            <a:noFill/>
            <a:ln w="28575">
              <a:solidFill>
                <a:schemeClr val="tx1"/>
              </a:solidFill>
              <a:round/>
              <a:headEnd/>
              <a:tailEnd/>
            </a:ln>
            <a:effectLst/>
          </p:spPr>
          <p:txBody>
            <a:bodyPr/>
            <a:lstStyle/>
            <a:p>
              <a:endParaRPr lang="en-US"/>
            </a:p>
          </p:txBody>
        </p:sp>
        <p:sp>
          <p:nvSpPr>
            <p:cNvPr id="188" name="Line 40"/>
            <p:cNvSpPr>
              <a:spLocks noChangeShapeType="1"/>
            </p:cNvSpPr>
            <p:nvPr/>
          </p:nvSpPr>
          <p:spPr bwMode="auto">
            <a:xfrm flipH="1">
              <a:off x="2819400" y="6858000"/>
              <a:ext cx="5943600" cy="0"/>
            </a:xfrm>
            <a:prstGeom prst="line">
              <a:avLst/>
            </a:prstGeom>
            <a:noFill/>
            <a:ln w="28575">
              <a:solidFill>
                <a:srgbClr val="CC3399"/>
              </a:solidFill>
              <a:round/>
              <a:headEnd/>
              <a:tailEnd/>
            </a:ln>
            <a:effectLst/>
          </p:spPr>
          <p:txBody>
            <a:bodyPr/>
            <a:lstStyle/>
            <a:p>
              <a:endParaRPr lang="en-US"/>
            </a:p>
          </p:txBody>
        </p:sp>
        <p:sp>
          <p:nvSpPr>
            <p:cNvPr id="189" name="Rectangle 41"/>
            <p:cNvSpPr>
              <a:spLocks noChangeArrowheads="1"/>
            </p:cNvSpPr>
            <p:nvPr/>
          </p:nvSpPr>
          <p:spPr bwMode="auto">
            <a:xfrm>
              <a:off x="30480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90" name="Line 42"/>
            <p:cNvSpPr>
              <a:spLocks noChangeShapeType="1"/>
            </p:cNvSpPr>
            <p:nvPr/>
          </p:nvSpPr>
          <p:spPr bwMode="auto">
            <a:xfrm>
              <a:off x="2286000" y="4419600"/>
              <a:ext cx="152400" cy="0"/>
            </a:xfrm>
            <a:prstGeom prst="line">
              <a:avLst/>
            </a:prstGeom>
            <a:noFill/>
            <a:ln w="28575">
              <a:solidFill>
                <a:schemeClr val="tx1"/>
              </a:solidFill>
              <a:round/>
              <a:headEnd/>
              <a:tailEnd/>
            </a:ln>
            <a:effectLst/>
          </p:spPr>
          <p:txBody>
            <a:bodyPr/>
            <a:lstStyle/>
            <a:p>
              <a:endParaRPr lang="en-US"/>
            </a:p>
          </p:txBody>
        </p:sp>
        <p:sp>
          <p:nvSpPr>
            <p:cNvPr id="191" name="Line 43"/>
            <p:cNvSpPr>
              <a:spLocks noChangeShapeType="1"/>
            </p:cNvSpPr>
            <p:nvPr/>
          </p:nvSpPr>
          <p:spPr bwMode="auto">
            <a:xfrm>
              <a:off x="2743200" y="4191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92" name="Text Box 44"/>
            <p:cNvSpPr txBox="1">
              <a:spLocks noChangeArrowheads="1"/>
            </p:cNvSpPr>
            <p:nvPr/>
          </p:nvSpPr>
          <p:spPr bwMode="auto">
            <a:xfrm>
              <a:off x="2971800" y="4800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93" name="Text Box 45"/>
            <p:cNvSpPr txBox="1">
              <a:spLocks noChangeArrowheads="1"/>
            </p:cNvSpPr>
            <p:nvPr/>
          </p:nvSpPr>
          <p:spPr bwMode="auto">
            <a:xfrm>
              <a:off x="2971800" y="3657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94" name="Text Box 46"/>
            <p:cNvSpPr txBox="1">
              <a:spLocks noChangeArrowheads="1"/>
            </p:cNvSpPr>
            <p:nvPr/>
          </p:nvSpPr>
          <p:spPr bwMode="auto">
            <a:xfrm>
              <a:off x="2971800" y="4038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95" name="Text Box 47"/>
            <p:cNvSpPr txBox="1">
              <a:spLocks noChangeArrowheads="1"/>
            </p:cNvSpPr>
            <p:nvPr/>
          </p:nvSpPr>
          <p:spPr bwMode="auto">
            <a:xfrm>
              <a:off x="2971800" y="4419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96" name="Text Box 48"/>
            <p:cNvSpPr txBox="1">
              <a:spLocks noChangeArrowheads="1"/>
            </p:cNvSpPr>
            <p:nvPr/>
          </p:nvSpPr>
          <p:spPr bwMode="auto">
            <a:xfrm>
              <a:off x="3048000" y="38100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97" name="Text Box 49"/>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98" name="Text Box 50"/>
            <p:cNvSpPr txBox="1">
              <a:spLocks noChangeArrowheads="1"/>
            </p:cNvSpPr>
            <p:nvPr/>
          </p:nvSpPr>
          <p:spPr bwMode="auto">
            <a:xfrm>
              <a:off x="37338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99" name="Line 51"/>
            <p:cNvSpPr>
              <a:spLocks noChangeShapeType="1"/>
            </p:cNvSpPr>
            <p:nvPr/>
          </p:nvSpPr>
          <p:spPr bwMode="auto">
            <a:xfrm>
              <a:off x="2743200" y="5638800"/>
              <a:ext cx="381000" cy="0"/>
            </a:xfrm>
            <a:prstGeom prst="line">
              <a:avLst/>
            </a:prstGeom>
            <a:noFill/>
            <a:ln w="28575">
              <a:solidFill>
                <a:schemeClr val="tx1"/>
              </a:solidFill>
              <a:round/>
              <a:headEnd/>
              <a:tailEnd/>
            </a:ln>
            <a:effectLst/>
          </p:spPr>
          <p:txBody>
            <a:bodyPr/>
            <a:lstStyle/>
            <a:p>
              <a:endParaRPr lang="en-US"/>
            </a:p>
          </p:txBody>
        </p:sp>
        <p:sp>
          <p:nvSpPr>
            <p:cNvPr id="200" name="Line 52"/>
            <p:cNvSpPr>
              <a:spLocks noChangeShapeType="1"/>
            </p:cNvSpPr>
            <p:nvPr/>
          </p:nvSpPr>
          <p:spPr bwMode="auto">
            <a:xfrm>
              <a:off x="2819400" y="5562600"/>
              <a:ext cx="76200" cy="152400"/>
            </a:xfrm>
            <a:prstGeom prst="line">
              <a:avLst/>
            </a:prstGeom>
            <a:noFill/>
            <a:ln w="12700">
              <a:solidFill>
                <a:schemeClr val="tx1"/>
              </a:solidFill>
              <a:round/>
              <a:headEnd/>
              <a:tailEnd/>
            </a:ln>
            <a:effectLst/>
          </p:spPr>
          <p:txBody>
            <a:bodyPr/>
            <a:lstStyle/>
            <a:p>
              <a:endParaRPr lang="en-US"/>
            </a:p>
          </p:txBody>
        </p:sp>
        <p:sp>
          <p:nvSpPr>
            <p:cNvPr id="201" name="Line 53"/>
            <p:cNvSpPr>
              <a:spLocks noChangeShapeType="1"/>
            </p:cNvSpPr>
            <p:nvPr/>
          </p:nvSpPr>
          <p:spPr bwMode="auto">
            <a:xfrm>
              <a:off x="4038600" y="5562600"/>
              <a:ext cx="76200" cy="152400"/>
            </a:xfrm>
            <a:prstGeom prst="line">
              <a:avLst/>
            </a:prstGeom>
            <a:noFill/>
            <a:ln w="12700">
              <a:solidFill>
                <a:schemeClr val="tx1"/>
              </a:solidFill>
              <a:round/>
              <a:headEnd/>
              <a:tailEnd/>
            </a:ln>
            <a:effectLst/>
          </p:spPr>
          <p:txBody>
            <a:bodyPr/>
            <a:lstStyle/>
            <a:p>
              <a:endParaRPr lang="en-US"/>
            </a:p>
          </p:txBody>
        </p:sp>
        <p:sp>
          <p:nvSpPr>
            <p:cNvPr id="202" name="Text Box 54"/>
            <p:cNvSpPr txBox="1">
              <a:spLocks noChangeArrowheads="1"/>
            </p:cNvSpPr>
            <p:nvPr/>
          </p:nvSpPr>
          <p:spPr bwMode="auto">
            <a:xfrm>
              <a:off x="28194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203" name="Text Box 55"/>
            <p:cNvSpPr txBox="1">
              <a:spLocks noChangeArrowheads="1"/>
            </p:cNvSpPr>
            <p:nvPr/>
          </p:nvSpPr>
          <p:spPr bwMode="auto">
            <a:xfrm>
              <a:off x="40386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204" name="Line 56"/>
            <p:cNvSpPr>
              <a:spLocks noChangeShapeType="1"/>
            </p:cNvSpPr>
            <p:nvPr/>
          </p:nvSpPr>
          <p:spPr bwMode="auto">
            <a:xfrm>
              <a:off x="2819400" y="49530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205" name="Line 57"/>
            <p:cNvSpPr>
              <a:spLocks noChangeShapeType="1"/>
            </p:cNvSpPr>
            <p:nvPr/>
          </p:nvSpPr>
          <p:spPr bwMode="auto">
            <a:xfrm>
              <a:off x="4800600" y="5105400"/>
              <a:ext cx="0" cy="533400"/>
            </a:xfrm>
            <a:prstGeom prst="line">
              <a:avLst/>
            </a:prstGeom>
            <a:noFill/>
            <a:ln w="28575">
              <a:solidFill>
                <a:schemeClr val="tx1"/>
              </a:solidFill>
              <a:round/>
              <a:headEnd/>
              <a:tailEnd/>
            </a:ln>
            <a:effectLst/>
          </p:spPr>
          <p:txBody>
            <a:bodyPr/>
            <a:lstStyle/>
            <a:p>
              <a:endParaRPr lang="en-US"/>
            </a:p>
          </p:txBody>
        </p:sp>
        <p:sp>
          <p:nvSpPr>
            <p:cNvPr id="206" name="Line 58"/>
            <p:cNvSpPr>
              <a:spLocks noChangeShapeType="1"/>
            </p:cNvSpPr>
            <p:nvPr/>
          </p:nvSpPr>
          <p:spPr bwMode="auto">
            <a:xfrm>
              <a:off x="4343400" y="4724400"/>
              <a:ext cx="152400" cy="0"/>
            </a:xfrm>
            <a:prstGeom prst="line">
              <a:avLst/>
            </a:prstGeom>
            <a:noFill/>
            <a:ln w="28575">
              <a:solidFill>
                <a:schemeClr val="tx1"/>
              </a:solidFill>
              <a:round/>
              <a:headEnd/>
              <a:tailEnd/>
            </a:ln>
            <a:effectLst/>
          </p:spPr>
          <p:txBody>
            <a:bodyPr/>
            <a:lstStyle/>
            <a:p>
              <a:endParaRPr lang="en-US"/>
            </a:p>
          </p:txBody>
        </p:sp>
        <p:sp>
          <p:nvSpPr>
            <p:cNvPr id="207" name="Line 59"/>
            <p:cNvSpPr>
              <a:spLocks noChangeShapeType="1"/>
            </p:cNvSpPr>
            <p:nvPr/>
          </p:nvSpPr>
          <p:spPr bwMode="auto">
            <a:xfrm>
              <a:off x="2743200" y="3810000"/>
              <a:ext cx="0" cy="1828800"/>
            </a:xfrm>
            <a:prstGeom prst="line">
              <a:avLst/>
            </a:prstGeom>
            <a:noFill/>
            <a:ln w="28575">
              <a:solidFill>
                <a:schemeClr val="tx1"/>
              </a:solidFill>
              <a:round/>
              <a:headEnd/>
              <a:tailEnd/>
            </a:ln>
            <a:effectLst/>
          </p:spPr>
          <p:txBody>
            <a:bodyPr/>
            <a:lstStyle/>
            <a:p>
              <a:endParaRPr lang="en-US"/>
            </a:p>
          </p:txBody>
        </p:sp>
        <p:sp>
          <p:nvSpPr>
            <p:cNvPr id="208" name="Line 60"/>
            <p:cNvSpPr>
              <a:spLocks noChangeShapeType="1"/>
            </p:cNvSpPr>
            <p:nvPr/>
          </p:nvSpPr>
          <p:spPr bwMode="auto">
            <a:xfrm>
              <a:off x="2743200" y="3810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209" name="Line 61"/>
            <p:cNvSpPr>
              <a:spLocks noChangeShapeType="1"/>
            </p:cNvSpPr>
            <p:nvPr/>
          </p:nvSpPr>
          <p:spPr bwMode="auto">
            <a:xfrm>
              <a:off x="4648200" y="4724400"/>
              <a:ext cx="431800" cy="0"/>
            </a:xfrm>
            <a:prstGeom prst="line">
              <a:avLst/>
            </a:prstGeom>
            <a:noFill/>
            <a:ln w="28575">
              <a:solidFill>
                <a:schemeClr val="tx1"/>
              </a:solidFill>
              <a:round/>
              <a:headEnd/>
              <a:tailEnd type="triangle" w="med" len="med"/>
            </a:ln>
            <a:effectLst/>
          </p:spPr>
          <p:txBody>
            <a:bodyPr/>
            <a:lstStyle/>
            <a:p>
              <a:endParaRPr lang="en-US"/>
            </a:p>
          </p:txBody>
        </p:sp>
        <p:sp>
          <p:nvSpPr>
            <p:cNvPr id="210" name="Line 62"/>
            <p:cNvSpPr>
              <a:spLocks noChangeShapeType="1"/>
            </p:cNvSpPr>
            <p:nvPr/>
          </p:nvSpPr>
          <p:spPr bwMode="auto">
            <a:xfrm>
              <a:off x="6019800" y="4495800"/>
              <a:ext cx="177800" cy="0"/>
            </a:xfrm>
            <a:prstGeom prst="line">
              <a:avLst/>
            </a:prstGeom>
            <a:noFill/>
            <a:ln w="28575">
              <a:solidFill>
                <a:schemeClr val="tx1"/>
              </a:solidFill>
              <a:round/>
              <a:headEnd/>
              <a:tailEnd/>
            </a:ln>
            <a:effectLst/>
          </p:spPr>
          <p:txBody>
            <a:bodyPr/>
            <a:lstStyle/>
            <a:p>
              <a:endParaRPr lang="en-US"/>
            </a:p>
          </p:txBody>
        </p:sp>
        <p:sp>
          <p:nvSpPr>
            <p:cNvPr id="211" name="Freeform 63"/>
            <p:cNvSpPr>
              <a:spLocks/>
            </p:cNvSpPr>
            <p:nvPr/>
          </p:nvSpPr>
          <p:spPr bwMode="auto">
            <a:xfrm>
              <a:off x="54864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12" name="Rectangle 64"/>
            <p:cNvSpPr>
              <a:spLocks noChangeArrowheads="1"/>
            </p:cNvSpPr>
            <p:nvPr/>
          </p:nvSpPr>
          <p:spPr bwMode="auto">
            <a:xfrm>
              <a:off x="55880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213" name="AutoShape 65"/>
            <p:cNvSpPr>
              <a:spLocks noChangeArrowheads="1"/>
            </p:cNvSpPr>
            <p:nvPr/>
          </p:nvSpPr>
          <p:spPr bwMode="auto">
            <a:xfrm rot="-5400000">
              <a:off x="47879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14" name="Line 66"/>
            <p:cNvSpPr>
              <a:spLocks noChangeShapeType="1"/>
            </p:cNvSpPr>
            <p:nvPr/>
          </p:nvSpPr>
          <p:spPr bwMode="auto">
            <a:xfrm>
              <a:off x="52832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15" name="Line 69"/>
            <p:cNvSpPr>
              <a:spLocks noChangeShapeType="1"/>
            </p:cNvSpPr>
            <p:nvPr/>
          </p:nvSpPr>
          <p:spPr bwMode="auto">
            <a:xfrm>
              <a:off x="4800600" y="5105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216" name="Line 70"/>
            <p:cNvSpPr>
              <a:spLocks noChangeShapeType="1"/>
            </p:cNvSpPr>
            <p:nvPr/>
          </p:nvSpPr>
          <p:spPr bwMode="auto">
            <a:xfrm>
              <a:off x="4648200" y="4038600"/>
              <a:ext cx="812800" cy="0"/>
            </a:xfrm>
            <a:prstGeom prst="line">
              <a:avLst/>
            </a:prstGeom>
            <a:noFill/>
            <a:ln w="28575">
              <a:solidFill>
                <a:schemeClr val="tx1"/>
              </a:solidFill>
              <a:round/>
              <a:headEnd/>
              <a:tailEnd type="triangle" w="med" len="med"/>
            </a:ln>
            <a:effectLst/>
          </p:spPr>
          <p:txBody>
            <a:bodyPr/>
            <a:lstStyle/>
            <a:p>
              <a:endParaRPr lang="en-US"/>
            </a:p>
          </p:txBody>
        </p:sp>
        <p:sp>
          <p:nvSpPr>
            <p:cNvPr id="217" name="Oval 71"/>
            <p:cNvSpPr>
              <a:spLocks noChangeArrowheads="1"/>
            </p:cNvSpPr>
            <p:nvPr/>
          </p:nvSpPr>
          <p:spPr bwMode="auto">
            <a:xfrm>
              <a:off x="5029200" y="3276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218" name="Rectangle 72"/>
            <p:cNvSpPr>
              <a:spLocks noChangeArrowheads="1"/>
            </p:cNvSpPr>
            <p:nvPr/>
          </p:nvSpPr>
          <p:spPr bwMode="auto">
            <a:xfrm>
              <a:off x="5029200" y="3276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219" name="Line 73"/>
            <p:cNvSpPr>
              <a:spLocks noChangeShapeType="1"/>
            </p:cNvSpPr>
            <p:nvPr/>
          </p:nvSpPr>
          <p:spPr bwMode="auto">
            <a:xfrm>
              <a:off x="4800600" y="3581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895600"/>
              <a:ext cx="304800" cy="914400"/>
              <a:chOff x="1392" y="2880"/>
              <a:chExt cx="288" cy="480"/>
            </a:xfrm>
          </p:grpSpPr>
          <p:sp>
            <p:nvSpPr>
              <p:cNvPr id="221"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222"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223"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224"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225"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226"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227"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28" name="Text Box 82"/>
            <p:cNvSpPr txBox="1">
              <a:spLocks noChangeArrowheads="1"/>
            </p:cNvSpPr>
            <p:nvPr/>
          </p:nvSpPr>
          <p:spPr bwMode="auto">
            <a:xfrm>
              <a:off x="5638800" y="3200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29" name="Line 83"/>
            <p:cNvSpPr>
              <a:spLocks noChangeShapeType="1"/>
            </p:cNvSpPr>
            <p:nvPr/>
          </p:nvSpPr>
          <p:spPr bwMode="auto">
            <a:xfrm>
              <a:off x="5472113" y="3581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0" name="Rectangle 84"/>
            <p:cNvSpPr>
              <a:spLocks noChangeArrowheads="1"/>
            </p:cNvSpPr>
            <p:nvPr/>
          </p:nvSpPr>
          <p:spPr bwMode="auto">
            <a:xfrm>
              <a:off x="6553200" y="3733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231" name="Line 85"/>
            <p:cNvSpPr>
              <a:spLocks noChangeShapeType="1"/>
            </p:cNvSpPr>
            <p:nvPr/>
          </p:nvSpPr>
          <p:spPr bwMode="auto">
            <a:xfrm>
              <a:off x="6324600" y="4495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232" name="Text Box 86"/>
            <p:cNvSpPr txBox="1">
              <a:spLocks noChangeArrowheads="1"/>
            </p:cNvSpPr>
            <p:nvPr/>
          </p:nvSpPr>
          <p:spPr bwMode="auto">
            <a:xfrm>
              <a:off x="7010400" y="37338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233" name="Text Box 87"/>
            <p:cNvSpPr txBox="1">
              <a:spLocks noChangeArrowheads="1"/>
            </p:cNvSpPr>
            <p:nvPr/>
          </p:nvSpPr>
          <p:spPr bwMode="auto">
            <a:xfrm>
              <a:off x="6477000" y="43434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234" name="Text Box 88"/>
            <p:cNvSpPr txBox="1">
              <a:spLocks noChangeArrowheads="1"/>
            </p:cNvSpPr>
            <p:nvPr/>
          </p:nvSpPr>
          <p:spPr bwMode="auto">
            <a:xfrm>
              <a:off x="6477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35" name="Text Box 89"/>
            <p:cNvSpPr txBox="1">
              <a:spLocks noChangeArrowheads="1"/>
            </p:cNvSpPr>
            <p:nvPr/>
          </p:nvSpPr>
          <p:spPr bwMode="auto">
            <a:xfrm>
              <a:off x="7315200" y="42672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236" name="Line 90"/>
            <p:cNvSpPr>
              <a:spLocks noChangeShapeType="1"/>
            </p:cNvSpPr>
            <p:nvPr/>
          </p:nvSpPr>
          <p:spPr bwMode="auto">
            <a:xfrm>
              <a:off x="63246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7" name="Line 91"/>
            <p:cNvSpPr>
              <a:spLocks noChangeShapeType="1"/>
            </p:cNvSpPr>
            <p:nvPr/>
          </p:nvSpPr>
          <p:spPr bwMode="auto">
            <a:xfrm>
              <a:off x="8153400" y="4876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38" name="AutoShape 92"/>
            <p:cNvSpPr>
              <a:spLocks noChangeArrowheads="1"/>
            </p:cNvSpPr>
            <p:nvPr/>
          </p:nvSpPr>
          <p:spPr bwMode="auto">
            <a:xfrm rot="-5400000">
              <a:off x="81534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39" name="Line 93"/>
            <p:cNvSpPr>
              <a:spLocks noChangeShapeType="1"/>
            </p:cNvSpPr>
            <p:nvPr/>
          </p:nvSpPr>
          <p:spPr bwMode="auto">
            <a:xfrm>
              <a:off x="8610600" y="4648200"/>
              <a:ext cx="152400" cy="1588"/>
            </a:xfrm>
            <a:prstGeom prst="line">
              <a:avLst/>
            </a:prstGeom>
            <a:noFill/>
            <a:ln w="28575">
              <a:solidFill>
                <a:schemeClr val="tx1"/>
              </a:solidFill>
              <a:round/>
              <a:headEnd/>
              <a:tailEnd/>
            </a:ln>
            <a:effectLst/>
          </p:spPr>
          <p:txBody>
            <a:bodyPr/>
            <a:lstStyle/>
            <a:p>
              <a:endParaRPr lang="en-US"/>
            </a:p>
          </p:txBody>
        </p:sp>
        <p:sp>
          <p:nvSpPr>
            <p:cNvPr id="240" name="Line 96"/>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241" name="Line 97"/>
            <p:cNvSpPr>
              <a:spLocks noChangeShapeType="1"/>
            </p:cNvSpPr>
            <p:nvPr/>
          </p:nvSpPr>
          <p:spPr bwMode="auto">
            <a:xfrm>
              <a:off x="2819400" y="4953000"/>
              <a:ext cx="0" cy="1905000"/>
            </a:xfrm>
            <a:prstGeom prst="line">
              <a:avLst/>
            </a:prstGeom>
            <a:noFill/>
            <a:ln w="28575">
              <a:solidFill>
                <a:srgbClr val="CC3399"/>
              </a:solidFill>
              <a:round/>
              <a:headEnd/>
              <a:tailEnd/>
            </a:ln>
            <a:effectLst/>
          </p:spPr>
          <p:txBody>
            <a:bodyPr/>
            <a:lstStyle/>
            <a:p>
              <a:endParaRPr lang="en-US"/>
            </a:p>
          </p:txBody>
        </p:sp>
        <p:sp>
          <p:nvSpPr>
            <p:cNvPr id="242" name="Line 98"/>
            <p:cNvSpPr>
              <a:spLocks noChangeShapeType="1"/>
            </p:cNvSpPr>
            <p:nvPr/>
          </p:nvSpPr>
          <p:spPr bwMode="auto">
            <a:xfrm>
              <a:off x="2057400" y="3124200"/>
              <a:ext cx="228600" cy="0"/>
            </a:xfrm>
            <a:prstGeom prst="line">
              <a:avLst/>
            </a:prstGeom>
            <a:noFill/>
            <a:ln w="28575">
              <a:solidFill>
                <a:schemeClr val="tx1"/>
              </a:solidFill>
              <a:round/>
              <a:headEnd/>
              <a:tailEnd/>
            </a:ln>
            <a:effectLst/>
          </p:spPr>
          <p:txBody>
            <a:bodyPr/>
            <a:lstStyle/>
            <a:p>
              <a:endParaRPr lang="en-US"/>
            </a:p>
          </p:txBody>
        </p:sp>
        <p:sp>
          <p:nvSpPr>
            <p:cNvPr id="243" name="Line 99"/>
            <p:cNvSpPr>
              <a:spLocks noChangeShapeType="1"/>
            </p:cNvSpPr>
            <p:nvPr/>
          </p:nvSpPr>
          <p:spPr bwMode="auto">
            <a:xfrm>
              <a:off x="1295400" y="2133600"/>
              <a:ext cx="914400" cy="0"/>
            </a:xfrm>
            <a:prstGeom prst="line">
              <a:avLst/>
            </a:prstGeom>
            <a:noFill/>
            <a:ln w="28575">
              <a:solidFill>
                <a:schemeClr val="tx1"/>
              </a:solidFill>
              <a:round/>
              <a:headEnd type="triangle" w="med" len="med"/>
              <a:tailEnd/>
            </a:ln>
            <a:effectLst/>
          </p:spPr>
          <p:txBody>
            <a:bodyPr/>
            <a:lstStyle/>
            <a:p>
              <a:endParaRPr lang="en-US"/>
            </a:p>
          </p:txBody>
        </p:sp>
        <p:sp>
          <p:nvSpPr>
            <p:cNvPr id="244" name="Line 100"/>
            <p:cNvSpPr>
              <a:spLocks noChangeShapeType="1"/>
            </p:cNvSpPr>
            <p:nvPr/>
          </p:nvSpPr>
          <p:spPr bwMode="auto">
            <a:xfrm>
              <a:off x="2590800" y="4419600"/>
              <a:ext cx="152400" cy="0"/>
            </a:xfrm>
            <a:prstGeom prst="line">
              <a:avLst/>
            </a:prstGeom>
            <a:noFill/>
            <a:ln w="28575">
              <a:solidFill>
                <a:schemeClr val="tx1"/>
              </a:solidFill>
              <a:round/>
              <a:headEnd/>
              <a:tailEnd/>
            </a:ln>
            <a:effectLst/>
          </p:spPr>
          <p:txBody>
            <a:bodyPr/>
            <a:lstStyle/>
            <a:p>
              <a:endParaRPr lang="en-US"/>
            </a:p>
          </p:txBody>
        </p:sp>
        <p:sp>
          <p:nvSpPr>
            <p:cNvPr id="245" name="Line 101"/>
            <p:cNvSpPr>
              <a:spLocks noChangeShapeType="1"/>
            </p:cNvSpPr>
            <p:nvPr/>
          </p:nvSpPr>
          <p:spPr bwMode="auto">
            <a:xfrm>
              <a:off x="7848600" y="4495800"/>
              <a:ext cx="177800" cy="0"/>
            </a:xfrm>
            <a:prstGeom prst="line">
              <a:avLst/>
            </a:prstGeom>
            <a:noFill/>
            <a:ln w="28575">
              <a:solidFill>
                <a:schemeClr val="tx1"/>
              </a:solidFill>
              <a:round/>
              <a:headEnd/>
              <a:tailEnd/>
            </a:ln>
            <a:effectLst/>
          </p:spPr>
          <p:txBody>
            <a:bodyPr/>
            <a:lstStyle/>
            <a:p>
              <a:endParaRPr lang="en-US"/>
            </a:p>
          </p:txBody>
        </p:sp>
        <p:sp>
          <p:nvSpPr>
            <p:cNvPr id="246" name="Rectangle 102"/>
            <p:cNvSpPr>
              <a:spLocks noChangeArrowheads="1"/>
            </p:cNvSpPr>
            <p:nvPr/>
          </p:nvSpPr>
          <p:spPr bwMode="auto">
            <a:xfrm>
              <a:off x="2438400" y="28956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247" name="Rectangle 103"/>
            <p:cNvSpPr>
              <a:spLocks noChangeArrowheads="1"/>
            </p:cNvSpPr>
            <p:nvPr/>
          </p:nvSpPr>
          <p:spPr bwMode="auto">
            <a:xfrm>
              <a:off x="4495800" y="28956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248" name="Line 104"/>
            <p:cNvSpPr>
              <a:spLocks noChangeShapeType="1"/>
            </p:cNvSpPr>
            <p:nvPr/>
          </p:nvSpPr>
          <p:spPr bwMode="auto">
            <a:xfrm>
              <a:off x="2209800" y="3124200"/>
              <a:ext cx="228600" cy="0"/>
            </a:xfrm>
            <a:prstGeom prst="line">
              <a:avLst/>
            </a:prstGeom>
            <a:noFill/>
            <a:ln w="28575">
              <a:solidFill>
                <a:schemeClr val="tx1"/>
              </a:solidFill>
              <a:round/>
              <a:headEnd/>
              <a:tailEnd/>
            </a:ln>
            <a:effectLst/>
          </p:spPr>
          <p:txBody>
            <a:bodyPr/>
            <a:lstStyle/>
            <a:p>
              <a:endParaRPr lang="en-US"/>
            </a:p>
          </p:txBody>
        </p:sp>
        <p:sp>
          <p:nvSpPr>
            <p:cNvPr id="249" name="Line 105"/>
            <p:cNvSpPr>
              <a:spLocks noChangeShapeType="1"/>
            </p:cNvSpPr>
            <p:nvPr/>
          </p:nvSpPr>
          <p:spPr bwMode="auto">
            <a:xfrm>
              <a:off x="2590800" y="3124200"/>
              <a:ext cx="1905000" cy="0"/>
            </a:xfrm>
            <a:prstGeom prst="line">
              <a:avLst/>
            </a:prstGeom>
            <a:noFill/>
            <a:ln w="28575">
              <a:solidFill>
                <a:schemeClr val="tx1"/>
              </a:solidFill>
              <a:round/>
              <a:headEnd/>
              <a:tailEnd/>
            </a:ln>
            <a:effectLst/>
          </p:spPr>
          <p:txBody>
            <a:bodyPr/>
            <a:lstStyle/>
            <a:p>
              <a:endParaRPr lang="en-US"/>
            </a:p>
          </p:txBody>
        </p:sp>
        <p:sp>
          <p:nvSpPr>
            <p:cNvPr id="250" name="Line 106"/>
            <p:cNvSpPr>
              <a:spLocks noChangeShapeType="1"/>
            </p:cNvSpPr>
            <p:nvPr/>
          </p:nvSpPr>
          <p:spPr bwMode="auto">
            <a:xfrm>
              <a:off x="6019800" y="3352800"/>
              <a:ext cx="152400" cy="0"/>
            </a:xfrm>
            <a:prstGeom prst="line">
              <a:avLst/>
            </a:prstGeom>
            <a:noFill/>
            <a:ln w="28575">
              <a:solidFill>
                <a:schemeClr val="tx1"/>
              </a:solidFill>
              <a:round/>
              <a:headEnd/>
              <a:tailEnd/>
            </a:ln>
            <a:effectLst/>
          </p:spPr>
          <p:txBody>
            <a:bodyPr/>
            <a:lstStyle/>
            <a:p>
              <a:endParaRPr lang="en-US"/>
            </a:p>
          </p:txBody>
        </p:sp>
        <p:sp>
          <p:nvSpPr>
            <p:cNvPr id="251" name="Line 107"/>
            <p:cNvSpPr>
              <a:spLocks noChangeShapeType="1"/>
            </p:cNvSpPr>
            <p:nvPr/>
          </p:nvSpPr>
          <p:spPr bwMode="auto">
            <a:xfrm>
              <a:off x="4648200" y="5638800"/>
              <a:ext cx="152400" cy="0"/>
            </a:xfrm>
            <a:prstGeom prst="line">
              <a:avLst/>
            </a:prstGeom>
            <a:noFill/>
            <a:ln w="28575">
              <a:solidFill>
                <a:schemeClr val="tx1"/>
              </a:solidFill>
              <a:round/>
              <a:headEnd/>
              <a:tailEnd/>
            </a:ln>
            <a:effectLst/>
          </p:spPr>
          <p:txBody>
            <a:bodyPr/>
            <a:lstStyle/>
            <a:p>
              <a:endParaRPr lang="en-US"/>
            </a:p>
          </p:txBody>
        </p:sp>
        <p:sp>
          <p:nvSpPr>
            <p:cNvPr id="252" name="Line 108"/>
            <p:cNvSpPr>
              <a:spLocks noChangeShapeType="1"/>
            </p:cNvSpPr>
            <p:nvPr/>
          </p:nvSpPr>
          <p:spPr bwMode="auto">
            <a:xfrm>
              <a:off x="4876800" y="4724400"/>
              <a:ext cx="0" cy="914400"/>
            </a:xfrm>
            <a:prstGeom prst="line">
              <a:avLst/>
            </a:prstGeom>
            <a:noFill/>
            <a:ln w="28575">
              <a:solidFill>
                <a:schemeClr val="tx1"/>
              </a:solidFill>
              <a:round/>
              <a:headEnd/>
              <a:tailEnd/>
            </a:ln>
            <a:effectLst/>
          </p:spPr>
          <p:txBody>
            <a:bodyPr/>
            <a:lstStyle/>
            <a:p>
              <a:endParaRPr lang="en-US"/>
            </a:p>
          </p:txBody>
        </p:sp>
        <p:sp>
          <p:nvSpPr>
            <p:cNvPr id="253" name="Line 109"/>
            <p:cNvSpPr>
              <a:spLocks noChangeShapeType="1"/>
            </p:cNvSpPr>
            <p:nvPr/>
          </p:nvSpPr>
          <p:spPr bwMode="auto">
            <a:xfrm>
              <a:off x="4876800" y="5638800"/>
              <a:ext cx="1295400" cy="0"/>
            </a:xfrm>
            <a:prstGeom prst="line">
              <a:avLst/>
            </a:prstGeom>
            <a:noFill/>
            <a:ln w="28575">
              <a:solidFill>
                <a:schemeClr val="tx1"/>
              </a:solidFill>
              <a:round/>
              <a:headEnd/>
              <a:tailEnd/>
            </a:ln>
            <a:effectLst/>
          </p:spPr>
          <p:txBody>
            <a:bodyPr/>
            <a:lstStyle/>
            <a:p>
              <a:endParaRPr lang="en-US"/>
            </a:p>
          </p:txBody>
        </p:sp>
        <p:sp>
          <p:nvSpPr>
            <p:cNvPr id="254" name="Rectangle 110"/>
            <p:cNvSpPr>
              <a:spLocks noChangeArrowheads="1"/>
            </p:cNvSpPr>
            <p:nvPr/>
          </p:nvSpPr>
          <p:spPr bwMode="auto">
            <a:xfrm>
              <a:off x="8001000" y="35052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255" name="Line 111"/>
            <p:cNvSpPr>
              <a:spLocks noChangeShapeType="1"/>
            </p:cNvSpPr>
            <p:nvPr/>
          </p:nvSpPr>
          <p:spPr bwMode="auto">
            <a:xfrm>
              <a:off x="6400800" y="5638800"/>
              <a:ext cx="1600200" cy="0"/>
            </a:xfrm>
            <a:prstGeom prst="line">
              <a:avLst/>
            </a:prstGeom>
            <a:noFill/>
            <a:ln w="28575">
              <a:solidFill>
                <a:schemeClr val="tx1"/>
              </a:solidFill>
              <a:round/>
              <a:headEnd/>
              <a:tailEnd/>
            </a:ln>
            <a:effectLst/>
          </p:spPr>
          <p:txBody>
            <a:bodyPr/>
            <a:lstStyle/>
            <a:p>
              <a:endParaRPr lang="en-US"/>
            </a:p>
          </p:txBody>
        </p:sp>
        <p:sp>
          <p:nvSpPr>
            <p:cNvPr id="256" name="Line 112"/>
            <p:cNvSpPr>
              <a:spLocks noChangeShapeType="1"/>
            </p:cNvSpPr>
            <p:nvPr/>
          </p:nvSpPr>
          <p:spPr bwMode="auto">
            <a:xfrm>
              <a:off x="8153400" y="4495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57" name="Line 113"/>
            <p:cNvSpPr>
              <a:spLocks noChangeShapeType="1"/>
            </p:cNvSpPr>
            <p:nvPr/>
          </p:nvSpPr>
          <p:spPr bwMode="auto">
            <a:xfrm>
              <a:off x="8763000" y="4648200"/>
              <a:ext cx="0" cy="2209800"/>
            </a:xfrm>
            <a:prstGeom prst="line">
              <a:avLst/>
            </a:prstGeom>
            <a:noFill/>
            <a:ln w="28575">
              <a:solidFill>
                <a:srgbClr val="CC3399"/>
              </a:solidFill>
              <a:round/>
              <a:headEnd/>
              <a:tailEnd/>
            </a:ln>
            <a:effectLst/>
          </p:spPr>
          <p:txBody>
            <a:bodyPr/>
            <a:lstStyle/>
            <a:p>
              <a:endParaRPr lang="en-US"/>
            </a:p>
          </p:txBody>
        </p:sp>
        <p:sp>
          <p:nvSpPr>
            <p:cNvPr id="258" name="Line 114"/>
            <p:cNvSpPr>
              <a:spLocks noChangeShapeType="1"/>
            </p:cNvSpPr>
            <p:nvPr/>
          </p:nvSpPr>
          <p:spPr bwMode="auto">
            <a:xfrm>
              <a:off x="6553200" y="1828800"/>
              <a:ext cx="0" cy="1524000"/>
            </a:xfrm>
            <a:prstGeom prst="line">
              <a:avLst/>
            </a:prstGeom>
            <a:noFill/>
            <a:ln w="28575">
              <a:solidFill>
                <a:srgbClr val="CC3399"/>
              </a:solidFill>
              <a:round/>
              <a:headEnd/>
              <a:tailEnd/>
            </a:ln>
            <a:effectLst/>
          </p:spPr>
          <p:txBody>
            <a:bodyPr/>
            <a:lstStyle/>
            <a:p>
              <a:endParaRPr lang="en-US"/>
            </a:p>
          </p:txBody>
        </p:sp>
        <p:sp>
          <p:nvSpPr>
            <p:cNvPr id="259" name="Line 115"/>
            <p:cNvSpPr>
              <a:spLocks noChangeShapeType="1"/>
            </p:cNvSpPr>
            <p:nvPr/>
          </p:nvSpPr>
          <p:spPr bwMode="auto">
            <a:xfrm flipH="1">
              <a:off x="61722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0" name="Line 116"/>
            <p:cNvSpPr>
              <a:spLocks noChangeShapeType="1"/>
            </p:cNvSpPr>
            <p:nvPr/>
          </p:nvSpPr>
          <p:spPr bwMode="auto">
            <a:xfrm flipH="1">
              <a:off x="80010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1" name="Text Box 117"/>
            <p:cNvSpPr txBox="1">
              <a:spLocks noChangeArrowheads="1"/>
            </p:cNvSpPr>
            <p:nvPr/>
          </p:nvSpPr>
          <p:spPr bwMode="auto">
            <a:xfrm>
              <a:off x="2286000" y="25908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262" name="Line 118"/>
            <p:cNvSpPr>
              <a:spLocks noChangeShapeType="1"/>
            </p:cNvSpPr>
            <p:nvPr/>
          </p:nvSpPr>
          <p:spPr bwMode="auto">
            <a:xfrm flipV="1">
              <a:off x="4800600" y="3581400"/>
              <a:ext cx="0" cy="1524000"/>
            </a:xfrm>
            <a:prstGeom prst="line">
              <a:avLst/>
            </a:prstGeom>
            <a:noFill/>
            <a:ln w="28575">
              <a:solidFill>
                <a:schemeClr val="tx1"/>
              </a:solidFill>
              <a:round/>
              <a:headEnd/>
              <a:tailEnd/>
            </a:ln>
            <a:effectLst/>
          </p:spPr>
          <p:txBody>
            <a:bodyPr/>
            <a:lstStyle/>
            <a:p>
              <a:endParaRPr lang="en-US"/>
            </a:p>
          </p:txBody>
        </p:sp>
        <p:sp>
          <p:nvSpPr>
            <p:cNvPr id="263" name="Line 119"/>
            <p:cNvSpPr>
              <a:spLocks noChangeShapeType="1"/>
            </p:cNvSpPr>
            <p:nvPr/>
          </p:nvSpPr>
          <p:spPr bwMode="auto">
            <a:xfrm>
              <a:off x="3962400" y="5638800"/>
              <a:ext cx="533400" cy="0"/>
            </a:xfrm>
            <a:prstGeom prst="line">
              <a:avLst/>
            </a:prstGeom>
            <a:noFill/>
            <a:ln w="28575">
              <a:solidFill>
                <a:schemeClr val="tx1"/>
              </a:solidFill>
              <a:round/>
              <a:headEnd/>
              <a:tailEnd/>
            </a:ln>
            <a:effectLst/>
          </p:spPr>
          <p:txBody>
            <a:bodyPr/>
            <a:lstStyle/>
            <a:p>
              <a:endParaRPr lang="en-US"/>
            </a:p>
          </p:txBody>
        </p:sp>
        <p:sp>
          <p:nvSpPr>
            <p:cNvPr id="264" name="Line 120"/>
            <p:cNvSpPr>
              <a:spLocks noChangeShapeType="1"/>
            </p:cNvSpPr>
            <p:nvPr/>
          </p:nvSpPr>
          <p:spPr bwMode="auto">
            <a:xfrm>
              <a:off x="4648200" y="31242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265" name="Line 121"/>
            <p:cNvSpPr>
              <a:spLocks noChangeShapeType="1"/>
            </p:cNvSpPr>
            <p:nvPr/>
          </p:nvSpPr>
          <p:spPr bwMode="auto">
            <a:xfrm>
              <a:off x="2209800" y="2133600"/>
              <a:ext cx="0" cy="990600"/>
            </a:xfrm>
            <a:prstGeom prst="line">
              <a:avLst/>
            </a:prstGeom>
            <a:noFill/>
            <a:ln w="28575">
              <a:solidFill>
                <a:schemeClr val="tx1"/>
              </a:solidFill>
              <a:round/>
              <a:headEnd/>
              <a:tailEnd/>
            </a:ln>
            <a:effectLst/>
          </p:spPr>
          <p:txBody>
            <a:bodyPr/>
            <a:lstStyle/>
            <a:p>
              <a:endParaRPr lang="en-US"/>
            </a:p>
          </p:txBody>
        </p:sp>
        <p:sp>
          <p:nvSpPr>
            <p:cNvPr id="266" name="Line 122"/>
            <p:cNvSpPr>
              <a:spLocks noChangeShapeType="1"/>
            </p:cNvSpPr>
            <p:nvPr/>
          </p:nvSpPr>
          <p:spPr bwMode="auto">
            <a:xfrm flipV="1">
              <a:off x="5943600" y="3657600"/>
              <a:ext cx="0" cy="457200"/>
            </a:xfrm>
            <a:prstGeom prst="line">
              <a:avLst/>
            </a:prstGeom>
            <a:noFill/>
            <a:ln w="12700">
              <a:solidFill>
                <a:schemeClr val="accent1"/>
              </a:solidFill>
              <a:round/>
              <a:headEnd/>
              <a:tailEnd/>
            </a:ln>
            <a:effectLst/>
          </p:spPr>
          <p:txBody>
            <a:bodyPr/>
            <a:lstStyle/>
            <a:p>
              <a:endParaRPr lang="en-US"/>
            </a:p>
          </p:txBody>
        </p:sp>
        <p:sp>
          <p:nvSpPr>
            <p:cNvPr id="267" name="Line 123"/>
            <p:cNvSpPr>
              <a:spLocks noChangeShapeType="1"/>
            </p:cNvSpPr>
            <p:nvPr/>
          </p:nvSpPr>
          <p:spPr bwMode="auto">
            <a:xfrm>
              <a:off x="762000" y="2819400"/>
              <a:ext cx="0" cy="1600200"/>
            </a:xfrm>
            <a:prstGeom prst="line">
              <a:avLst/>
            </a:prstGeom>
            <a:noFill/>
            <a:ln w="28575">
              <a:solidFill>
                <a:schemeClr val="tx1"/>
              </a:solidFill>
              <a:round/>
              <a:headEnd/>
              <a:tailEnd/>
            </a:ln>
            <a:effectLst/>
          </p:spPr>
          <p:txBody>
            <a:bodyPr/>
            <a:lstStyle/>
            <a:p>
              <a:endParaRPr lang="en-US"/>
            </a:p>
          </p:txBody>
        </p:sp>
        <p:sp>
          <p:nvSpPr>
            <p:cNvPr id="268" name="Rectangle 124"/>
            <p:cNvSpPr>
              <a:spLocks noChangeArrowheads="1"/>
            </p:cNvSpPr>
            <p:nvPr/>
          </p:nvSpPr>
          <p:spPr bwMode="auto">
            <a:xfrm>
              <a:off x="6172200" y="28956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269" name="Oval 125"/>
            <p:cNvSpPr>
              <a:spLocks noChangeArrowheads="1"/>
            </p:cNvSpPr>
            <p:nvPr/>
          </p:nvSpPr>
          <p:spPr bwMode="auto">
            <a:xfrm>
              <a:off x="3124200" y="54102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70" name="Rectangle 126"/>
            <p:cNvSpPr>
              <a:spLocks noChangeArrowheads="1"/>
            </p:cNvSpPr>
            <p:nvPr/>
          </p:nvSpPr>
          <p:spPr bwMode="auto">
            <a:xfrm>
              <a:off x="3276600" y="54102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271" name="Line 127"/>
            <p:cNvSpPr>
              <a:spLocks noChangeShapeType="1"/>
            </p:cNvSpPr>
            <p:nvPr/>
          </p:nvSpPr>
          <p:spPr bwMode="auto">
            <a:xfrm>
              <a:off x="6324600" y="3352800"/>
              <a:ext cx="228600" cy="0"/>
            </a:xfrm>
            <a:prstGeom prst="line">
              <a:avLst/>
            </a:prstGeom>
            <a:noFill/>
            <a:ln w="28575">
              <a:solidFill>
                <a:schemeClr val="tx1"/>
              </a:solidFill>
              <a:round/>
              <a:headEnd/>
              <a:tailEnd/>
            </a:ln>
            <a:effectLst/>
          </p:spPr>
          <p:txBody>
            <a:bodyPr/>
            <a:lstStyle/>
            <a:p>
              <a:endParaRPr lang="en-US"/>
            </a:p>
          </p:txBody>
        </p:sp>
        <p:sp>
          <p:nvSpPr>
            <p:cNvPr id="272" name="Line 128"/>
            <p:cNvSpPr>
              <a:spLocks noChangeShapeType="1"/>
            </p:cNvSpPr>
            <p:nvPr/>
          </p:nvSpPr>
          <p:spPr bwMode="auto">
            <a:xfrm>
              <a:off x="5943600" y="3657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273" name="Line 129"/>
            <p:cNvSpPr>
              <a:spLocks noChangeShapeType="1"/>
            </p:cNvSpPr>
            <p:nvPr/>
          </p:nvSpPr>
          <p:spPr bwMode="auto">
            <a:xfrm>
              <a:off x="6324600" y="3657600"/>
              <a:ext cx="228600" cy="0"/>
            </a:xfrm>
            <a:prstGeom prst="line">
              <a:avLst/>
            </a:prstGeom>
            <a:noFill/>
            <a:ln w="12700">
              <a:solidFill>
                <a:schemeClr val="accent1"/>
              </a:solidFill>
              <a:round/>
              <a:headEnd/>
              <a:tailEnd type="triangle"/>
            </a:ln>
            <a:effectLst/>
          </p:spPr>
          <p:txBody>
            <a:bodyPr/>
            <a:lstStyle/>
            <a:p>
              <a:endParaRPr lang="en-US"/>
            </a:p>
          </p:txBody>
        </p:sp>
        <p:sp>
          <p:nvSpPr>
            <p:cNvPr id="274" name="Line 130"/>
            <p:cNvSpPr>
              <a:spLocks noChangeShapeType="1"/>
            </p:cNvSpPr>
            <p:nvPr/>
          </p:nvSpPr>
          <p:spPr bwMode="auto">
            <a:xfrm>
              <a:off x="6400800" y="4495800"/>
              <a:ext cx="0" cy="1143000"/>
            </a:xfrm>
            <a:prstGeom prst="line">
              <a:avLst/>
            </a:prstGeom>
            <a:noFill/>
            <a:ln w="28575">
              <a:solidFill>
                <a:schemeClr val="tx1"/>
              </a:solidFill>
              <a:round/>
              <a:headEnd/>
              <a:tailEnd/>
            </a:ln>
            <a:effectLst/>
          </p:spPr>
          <p:txBody>
            <a:bodyPr/>
            <a:lstStyle/>
            <a:p>
              <a:endParaRPr lang="en-US"/>
            </a:p>
          </p:txBody>
        </p:sp>
        <p:sp>
          <p:nvSpPr>
            <p:cNvPr id="275" name="Text Box 131"/>
            <p:cNvSpPr txBox="1">
              <a:spLocks noChangeArrowheads="1"/>
            </p:cNvSpPr>
            <p:nvPr/>
          </p:nvSpPr>
          <p:spPr bwMode="auto">
            <a:xfrm>
              <a:off x="4267200" y="19812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276" name="Text Box 132"/>
            <p:cNvSpPr txBox="1">
              <a:spLocks noChangeArrowheads="1"/>
            </p:cNvSpPr>
            <p:nvPr/>
          </p:nvSpPr>
          <p:spPr bwMode="auto">
            <a:xfrm>
              <a:off x="5791200" y="21637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277" name="Text Box 133"/>
            <p:cNvSpPr txBox="1">
              <a:spLocks noChangeArrowheads="1"/>
            </p:cNvSpPr>
            <p:nvPr/>
          </p:nvSpPr>
          <p:spPr bwMode="auto">
            <a:xfrm>
              <a:off x="7696200" y="30480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300" name="AutoShape 188"/>
            <p:cNvSpPr>
              <a:spLocks noChangeArrowheads="1"/>
            </p:cNvSpPr>
            <p:nvPr/>
          </p:nvSpPr>
          <p:spPr bwMode="auto">
            <a:xfrm rot="-5400000">
              <a:off x="4724400" y="6019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01" name="Line 189"/>
            <p:cNvSpPr>
              <a:spLocks noChangeShapeType="1"/>
            </p:cNvSpPr>
            <p:nvPr/>
          </p:nvSpPr>
          <p:spPr bwMode="auto">
            <a:xfrm>
              <a:off x="5181600" y="6096000"/>
              <a:ext cx="990600" cy="0"/>
            </a:xfrm>
            <a:prstGeom prst="line">
              <a:avLst/>
            </a:prstGeom>
            <a:noFill/>
            <a:ln w="19050">
              <a:solidFill>
                <a:schemeClr val="tx1"/>
              </a:solidFill>
              <a:round/>
              <a:headEnd/>
              <a:tailEnd/>
            </a:ln>
            <a:effectLst/>
          </p:spPr>
          <p:txBody>
            <a:bodyPr/>
            <a:lstStyle/>
            <a:p>
              <a:endParaRPr lang="en-US"/>
            </a:p>
          </p:txBody>
        </p:sp>
        <p:sp>
          <p:nvSpPr>
            <p:cNvPr id="302" name="Line 190"/>
            <p:cNvSpPr>
              <a:spLocks noChangeShapeType="1"/>
            </p:cNvSpPr>
            <p:nvPr/>
          </p:nvSpPr>
          <p:spPr bwMode="auto">
            <a:xfrm>
              <a:off x="2743200" y="6324600"/>
              <a:ext cx="1752600" cy="0"/>
            </a:xfrm>
            <a:prstGeom prst="line">
              <a:avLst/>
            </a:prstGeom>
            <a:noFill/>
            <a:ln w="19050">
              <a:solidFill>
                <a:schemeClr val="tx1"/>
              </a:solidFill>
              <a:round/>
              <a:headEnd/>
              <a:tailEnd/>
            </a:ln>
            <a:effectLst/>
          </p:spPr>
          <p:txBody>
            <a:bodyPr/>
            <a:lstStyle/>
            <a:p>
              <a:endParaRPr lang="en-US"/>
            </a:p>
          </p:txBody>
        </p:sp>
        <p:sp>
          <p:nvSpPr>
            <p:cNvPr id="303" name="Line 191"/>
            <p:cNvSpPr>
              <a:spLocks noChangeShapeType="1"/>
            </p:cNvSpPr>
            <p:nvPr/>
          </p:nvSpPr>
          <p:spPr bwMode="auto">
            <a:xfrm>
              <a:off x="4648200" y="6324600"/>
              <a:ext cx="304800" cy="0"/>
            </a:xfrm>
            <a:prstGeom prst="line">
              <a:avLst/>
            </a:prstGeom>
            <a:noFill/>
            <a:ln w="19050">
              <a:solidFill>
                <a:schemeClr val="tx1"/>
              </a:solidFill>
              <a:round/>
              <a:headEnd/>
              <a:tailEnd/>
            </a:ln>
            <a:effectLst/>
          </p:spPr>
          <p:txBody>
            <a:bodyPr/>
            <a:lstStyle/>
            <a:p>
              <a:endParaRPr lang="en-US"/>
            </a:p>
          </p:txBody>
        </p:sp>
        <p:sp>
          <p:nvSpPr>
            <p:cNvPr id="220" name="Line 39"/>
            <p:cNvSpPr>
              <a:spLocks noChangeShapeType="1"/>
            </p:cNvSpPr>
            <p:nvPr/>
          </p:nvSpPr>
          <p:spPr bwMode="auto">
            <a:xfrm flipH="1">
              <a:off x="1295400" y="1828800"/>
              <a:ext cx="5257800" cy="0"/>
            </a:xfrm>
            <a:prstGeom prst="line">
              <a:avLst/>
            </a:prstGeom>
            <a:noFill/>
            <a:ln w="28575">
              <a:solidFill>
                <a:srgbClr val="CC3399"/>
              </a:solidFill>
              <a:round/>
              <a:headEnd/>
              <a:tailEnd type="triangle" w="med" len="med"/>
            </a:ln>
            <a:effectLst/>
          </p:spPr>
          <p:txBody>
            <a:bodyPr/>
            <a:lstStyle/>
            <a:p>
              <a:endParaRPr lang="en-US"/>
            </a:p>
          </p:txBody>
        </p:sp>
      </p:grpSp>
      <p:grpSp>
        <p:nvGrpSpPr>
          <p:cNvPr id="335" name="Group 334"/>
          <p:cNvGrpSpPr/>
          <p:nvPr/>
        </p:nvGrpSpPr>
        <p:grpSpPr>
          <a:xfrm>
            <a:off x="1219200" y="1447800"/>
            <a:ext cx="7696200" cy="5181600"/>
            <a:chOff x="1143000" y="1600200"/>
            <a:chExt cx="7696200" cy="5181600"/>
          </a:xfrm>
        </p:grpSpPr>
        <p:sp>
          <p:nvSpPr>
            <p:cNvPr id="336" name="Rectangle 163"/>
            <p:cNvSpPr>
              <a:spLocks noChangeArrowheads="1"/>
            </p:cNvSpPr>
            <p:nvPr/>
          </p:nvSpPr>
          <p:spPr bwMode="auto">
            <a:xfrm>
              <a:off x="44958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7" name="Rectangle 164"/>
            <p:cNvSpPr>
              <a:spLocks noChangeArrowheads="1"/>
            </p:cNvSpPr>
            <p:nvPr/>
          </p:nvSpPr>
          <p:spPr bwMode="auto">
            <a:xfrm>
              <a:off x="44958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8" name="Rectangle 165"/>
            <p:cNvSpPr>
              <a:spLocks noChangeArrowheads="1"/>
            </p:cNvSpPr>
            <p:nvPr/>
          </p:nvSpPr>
          <p:spPr bwMode="auto">
            <a:xfrm>
              <a:off x="4495800" y="2209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9" name="Rectangle 166"/>
            <p:cNvSpPr>
              <a:spLocks noChangeArrowheads="1"/>
            </p:cNvSpPr>
            <p:nvPr/>
          </p:nvSpPr>
          <p:spPr bwMode="auto">
            <a:xfrm>
              <a:off x="61722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0" name="Rectangle 167"/>
            <p:cNvSpPr>
              <a:spLocks noChangeArrowheads="1"/>
            </p:cNvSpPr>
            <p:nvPr/>
          </p:nvSpPr>
          <p:spPr bwMode="auto">
            <a:xfrm>
              <a:off x="61722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1" name="Rectangle 168"/>
            <p:cNvSpPr>
              <a:spLocks noChangeArrowheads="1"/>
            </p:cNvSpPr>
            <p:nvPr/>
          </p:nvSpPr>
          <p:spPr bwMode="auto">
            <a:xfrm>
              <a:off x="8001000" y="3276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2" name="Rectangle 169"/>
            <p:cNvSpPr>
              <a:spLocks noChangeArrowheads="1"/>
            </p:cNvSpPr>
            <p:nvPr/>
          </p:nvSpPr>
          <p:spPr bwMode="auto">
            <a:xfrm>
              <a:off x="3429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343" name="Oval 170"/>
            <p:cNvSpPr>
              <a:spLocks noChangeArrowheads="1"/>
            </p:cNvSpPr>
            <p:nvPr/>
          </p:nvSpPr>
          <p:spPr bwMode="auto">
            <a:xfrm>
              <a:off x="3276600" y="20574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344" name="Line 171"/>
            <p:cNvSpPr>
              <a:spLocks noChangeShapeType="1"/>
            </p:cNvSpPr>
            <p:nvPr/>
          </p:nvSpPr>
          <p:spPr bwMode="auto">
            <a:xfrm>
              <a:off x="2743200" y="2590800"/>
              <a:ext cx="0" cy="1219200"/>
            </a:xfrm>
            <a:prstGeom prst="line">
              <a:avLst/>
            </a:prstGeom>
            <a:noFill/>
            <a:ln w="12700">
              <a:solidFill>
                <a:schemeClr val="accent1"/>
              </a:solidFill>
              <a:round/>
              <a:headEnd/>
              <a:tailEnd/>
            </a:ln>
            <a:effectLst/>
          </p:spPr>
          <p:txBody>
            <a:bodyPr/>
            <a:lstStyle/>
            <a:p>
              <a:endParaRPr lang="en-US"/>
            </a:p>
          </p:txBody>
        </p:sp>
        <p:sp>
          <p:nvSpPr>
            <p:cNvPr id="345" name="Line 172"/>
            <p:cNvSpPr>
              <a:spLocks noChangeShapeType="1"/>
            </p:cNvSpPr>
            <p:nvPr/>
          </p:nvSpPr>
          <p:spPr bwMode="auto">
            <a:xfrm>
              <a:off x="2743200" y="25908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6" name="Line 173"/>
            <p:cNvSpPr>
              <a:spLocks noChangeShapeType="1"/>
            </p:cNvSpPr>
            <p:nvPr/>
          </p:nvSpPr>
          <p:spPr bwMode="auto">
            <a:xfrm>
              <a:off x="3962400" y="23622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7" name="Line 174"/>
            <p:cNvSpPr>
              <a:spLocks noChangeShapeType="1"/>
            </p:cNvSpPr>
            <p:nvPr/>
          </p:nvSpPr>
          <p:spPr bwMode="auto">
            <a:xfrm>
              <a:off x="4038600" y="25908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348" name="Line 175"/>
            <p:cNvSpPr>
              <a:spLocks noChangeShapeType="1"/>
            </p:cNvSpPr>
            <p:nvPr/>
          </p:nvSpPr>
          <p:spPr bwMode="auto">
            <a:xfrm>
              <a:off x="3962400" y="2819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9" name="Line 176"/>
            <p:cNvSpPr>
              <a:spLocks noChangeShapeType="1"/>
            </p:cNvSpPr>
            <p:nvPr/>
          </p:nvSpPr>
          <p:spPr bwMode="auto">
            <a:xfrm>
              <a:off x="6324600" y="28194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350" name="Line 177"/>
            <p:cNvSpPr>
              <a:spLocks noChangeShapeType="1"/>
            </p:cNvSpPr>
            <p:nvPr/>
          </p:nvSpPr>
          <p:spPr bwMode="auto">
            <a:xfrm>
              <a:off x="4648200" y="28194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1" name="Line 178"/>
            <p:cNvSpPr>
              <a:spLocks noChangeShapeType="1"/>
            </p:cNvSpPr>
            <p:nvPr/>
          </p:nvSpPr>
          <p:spPr bwMode="auto">
            <a:xfrm>
              <a:off x="4648200" y="25908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2" name="Line 179"/>
            <p:cNvSpPr>
              <a:spLocks noChangeShapeType="1"/>
            </p:cNvSpPr>
            <p:nvPr/>
          </p:nvSpPr>
          <p:spPr bwMode="auto">
            <a:xfrm>
              <a:off x="4648200" y="2286000"/>
              <a:ext cx="609600" cy="0"/>
            </a:xfrm>
            <a:prstGeom prst="line">
              <a:avLst/>
            </a:prstGeom>
            <a:noFill/>
            <a:ln w="12700">
              <a:solidFill>
                <a:schemeClr val="accent1"/>
              </a:solidFill>
              <a:round/>
              <a:headEnd/>
              <a:tailEnd/>
            </a:ln>
            <a:effectLst/>
          </p:spPr>
          <p:txBody>
            <a:bodyPr/>
            <a:lstStyle/>
            <a:p>
              <a:endParaRPr lang="en-US"/>
            </a:p>
          </p:txBody>
        </p:sp>
        <p:sp>
          <p:nvSpPr>
            <p:cNvPr id="353" name="Line 180"/>
            <p:cNvSpPr>
              <a:spLocks noChangeShapeType="1"/>
            </p:cNvSpPr>
            <p:nvPr/>
          </p:nvSpPr>
          <p:spPr bwMode="auto">
            <a:xfrm>
              <a:off x="8534400" y="34290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354" name="Line 181"/>
            <p:cNvSpPr>
              <a:spLocks noChangeShapeType="1"/>
            </p:cNvSpPr>
            <p:nvPr/>
          </p:nvSpPr>
          <p:spPr bwMode="auto">
            <a:xfrm>
              <a:off x="6324600" y="2590800"/>
              <a:ext cx="762000" cy="0"/>
            </a:xfrm>
            <a:prstGeom prst="line">
              <a:avLst/>
            </a:prstGeom>
            <a:noFill/>
            <a:ln w="12700">
              <a:solidFill>
                <a:schemeClr val="accent1"/>
              </a:solidFill>
              <a:round/>
              <a:headEnd/>
              <a:tailEnd/>
            </a:ln>
            <a:effectLst/>
          </p:spPr>
          <p:txBody>
            <a:bodyPr/>
            <a:lstStyle/>
            <a:p>
              <a:endParaRPr lang="en-US"/>
            </a:p>
          </p:txBody>
        </p:sp>
        <p:sp>
          <p:nvSpPr>
            <p:cNvPr id="355" name="Line 182"/>
            <p:cNvSpPr>
              <a:spLocks noChangeShapeType="1"/>
            </p:cNvSpPr>
            <p:nvPr/>
          </p:nvSpPr>
          <p:spPr bwMode="auto">
            <a:xfrm>
              <a:off x="8153400" y="3429000"/>
              <a:ext cx="381000" cy="0"/>
            </a:xfrm>
            <a:prstGeom prst="line">
              <a:avLst/>
            </a:prstGeom>
            <a:noFill/>
            <a:ln w="12700">
              <a:solidFill>
                <a:schemeClr val="accent1"/>
              </a:solidFill>
              <a:round/>
              <a:headEnd/>
              <a:tailEnd/>
            </a:ln>
            <a:effectLst/>
          </p:spPr>
          <p:txBody>
            <a:bodyPr/>
            <a:lstStyle/>
            <a:p>
              <a:endParaRPr lang="en-US"/>
            </a:p>
          </p:txBody>
        </p:sp>
        <p:sp>
          <p:nvSpPr>
            <p:cNvPr id="356" name="Line 183"/>
            <p:cNvSpPr>
              <a:spLocks noChangeShapeType="1"/>
            </p:cNvSpPr>
            <p:nvPr/>
          </p:nvSpPr>
          <p:spPr bwMode="auto">
            <a:xfrm>
              <a:off x="7086600" y="2590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57" name="Line 184"/>
            <p:cNvSpPr>
              <a:spLocks noChangeShapeType="1"/>
            </p:cNvSpPr>
            <p:nvPr/>
          </p:nvSpPr>
          <p:spPr bwMode="auto">
            <a:xfrm>
              <a:off x="5257800" y="22860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358" name="Oval 194"/>
            <p:cNvSpPr>
              <a:spLocks noChangeArrowheads="1"/>
            </p:cNvSpPr>
            <p:nvPr/>
          </p:nvSpPr>
          <p:spPr bwMode="auto">
            <a:xfrm>
              <a:off x="5562600" y="50292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359" name="Rectangle 195"/>
            <p:cNvSpPr>
              <a:spLocks noChangeArrowheads="1"/>
            </p:cNvSpPr>
            <p:nvPr/>
          </p:nvSpPr>
          <p:spPr bwMode="auto">
            <a:xfrm>
              <a:off x="55626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360" name="Line 196"/>
            <p:cNvSpPr>
              <a:spLocks noChangeShapeType="1"/>
            </p:cNvSpPr>
            <p:nvPr/>
          </p:nvSpPr>
          <p:spPr bwMode="auto">
            <a:xfrm>
              <a:off x="4800600" y="53340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361" name="Line 197"/>
            <p:cNvSpPr>
              <a:spLocks noChangeShapeType="1"/>
            </p:cNvSpPr>
            <p:nvPr/>
          </p:nvSpPr>
          <p:spPr bwMode="auto">
            <a:xfrm flipV="1">
              <a:off x="5791200" y="4876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62" name="AutoShape 198"/>
            <p:cNvSpPr>
              <a:spLocks noChangeArrowheads="1"/>
            </p:cNvSpPr>
            <p:nvPr/>
          </p:nvSpPr>
          <p:spPr bwMode="auto">
            <a:xfrm>
              <a:off x="7086600" y="32766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363" name="Line 199"/>
            <p:cNvSpPr>
              <a:spLocks noChangeShapeType="1"/>
            </p:cNvSpPr>
            <p:nvPr/>
          </p:nvSpPr>
          <p:spPr bwMode="auto">
            <a:xfrm>
              <a:off x="6553200" y="3505200"/>
              <a:ext cx="533400" cy="0"/>
            </a:xfrm>
            <a:prstGeom prst="line">
              <a:avLst/>
            </a:prstGeom>
            <a:noFill/>
            <a:ln w="12700">
              <a:solidFill>
                <a:schemeClr val="accent1"/>
              </a:solidFill>
              <a:round/>
              <a:headEnd/>
              <a:tailEnd/>
            </a:ln>
            <a:effectLst/>
          </p:spPr>
          <p:txBody>
            <a:bodyPr/>
            <a:lstStyle/>
            <a:p>
              <a:endParaRPr lang="en-US"/>
            </a:p>
          </p:txBody>
        </p:sp>
        <p:sp>
          <p:nvSpPr>
            <p:cNvPr id="364" name="Line 200"/>
            <p:cNvSpPr>
              <a:spLocks noChangeShapeType="1"/>
            </p:cNvSpPr>
            <p:nvPr/>
          </p:nvSpPr>
          <p:spPr bwMode="auto">
            <a:xfrm>
              <a:off x="6553200" y="3505200"/>
              <a:ext cx="0" cy="152400"/>
            </a:xfrm>
            <a:prstGeom prst="line">
              <a:avLst/>
            </a:prstGeom>
            <a:noFill/>
            <a:ln w="12700">
              <a:solidFill>
                <a:schemeClr val="accent1"/>
              </a:solidFill>
              <a:round/>
              <a:headEnd/>
              <a:tailEnd/>
            </a:ln>
            <a:effectLst/>
          </p:spPr>
          <p:txBody>
            <a:bodyPr/>
            <a:lstStyle/>
            <a:p>
              <a:endParaRPr lang="en-US"/>
            </a:p>
          </p:txBody>
        </p:sp>
        <p:sp>
          <p:nvSpPr>
            <p:cNvPr id="365" name="Rectangle 201"/>
            <p:cNvSpPr>
              <a:spLocks noChangeArrowheads="1"/>
            </p:cNvSpPr>
            <p:nvPr/>
          </p:nvSpPr>
          <p:spPr bwMode="auto">
            <a:xfrm>
              <a:off x="3352800" y="32766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366" name="Rectangle 203"/>
            <p:cNvSpPr>
              <a:spLocks noChangeArrowheads="1"/>
            </p:cNvSpPr>
            <p:nvPr/>
          </p:nvSpPr>
          <p:spPr bwMode="auto">
            <a:xfrm>
              <a:off x="7315200" y="53340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367" name="Rectangle 204"/>
            <p:cNvSpPr>
              <a:spLocks noChangeArrowheads="1"/>
            </p:cNvSpPr>
            <p:nvPr/>
          </p:nvSpPr>
          <p:spPr bwMode="auto">
            <a:xfrm>
              <a:off x="8305800" y="40386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368" name="Rectangle 205"/>
            <p:cNvSpPr>
              <a:spLocks noChangeArrowheads="1"/>
            </p:cNvSpPr>
            <p:nvPr/>
          </p:nvSpPr>
          <p:spPr bwMode="auto">
            <a:xfrm>
              <a:off x="4800600" y="64770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369" name="Rectangle 206"/>
            <p:cNvSpPr>
              <a:spLocks noChangeArrowheads="1"/>
            </p:cNvSpPr>
            <p:nvPr/>
          </p:nvSpPr>
          <p:spPr bwMode="auto">
            <a:xfrm>
              <a:off x="5562600" y="57150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370" name="Rectangle 207"/>
            <p:cNvSpPr>
              <a:spLocks noChangeArrowheads="1"/>
            </p:cNvSpPr>
            <p:nvPr/>
          </p:nvSpPr>
          <p:spPr bwMode="auto">
            <a:xfrm>
              <a:off x="4876800" y="41910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371" name="Rectangle 208"/>
            <p:cNvSpPr>
              <a:spLocks noChangeArrowheads="1"/>
            </p:cNvSpPr>
            <p:nvPr/>
          </p:nvSpPr>
          <p:spPr bwMode="auto">
            <a:xfrm>
              <a:off x="6477000" y="31242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372" name="Line 209"/>
            <p:cNvSpPr>
              <a:spLocks noChangeShapeType="1"/>
            </p:cNvSpPr>
            <p:nvPr/>
          </p:nvSpPr>
          <p:spPr bwMode="auto">
            <a:xfrm>
              <a:off x="6934200" y="3352800"/>
              <a:ext cx="152400" cy="0"/>
            </a:xfrm>
            <a:prstGeom prst="line">
              <a:avLst/>
            </a:prstGeom>
            <a:noFill/>
            <a:ln w="12700">
              <a:solidFill>
                <a:schemeClr val="accent1"/>
              </a:solidFill>
              <a:round/>
              <a:headEnd/>
              <a:tailEnd/>
            </a:ln>
            <a:effectLst/>
          </p:spPr>
          <p:txBody>
            <a:bodyPr/>
            <a:lstStyle/>
            <a:p>
              <a:endParaRPr lang="en-US"/>
            </a:p>
          </p:txBody>
        </p:sp>
        <p:sp>
          <p:nvSpPr>
            <p:cNvPr id="373" name="Line 210"/>
            <p:cNvSpPr>
              <a:spLocks noChangeShapeType="1"/>
            </p:cNvSpPr>
            <p:nvPr/>
          </p:nvSpPr>
          <p:spPr bwMode="auto">
            <a:xfrm>
              <a:off x="7620000" y="1600200"/>
              <a:ext cx="0" cy="1828800"/>
            </a:xfrm>
            <a:prstGeom prst="line">
              <a:avLst/>
            </a:prstGeom>
            <a:noFill/>
            <a:ln w="12700">
              <a:solidFill>
                <a:schemeClr val="accent1"/>
              </a:solidFill>
              <a:round/>
              <a:headEnd/>
              <a:tailEnd/>
            </a:ln>
            <a:effectLst/>
          </p:spPr>
          <p:txBody>
            <a:bodyPr/>
            <a:lstStyle/>
            <a:p>
              <a:endParaRPr lang="en-US"/>
            </a:p>
          </p:txBody>
        </p:sp>
        <p:sp>
          <p:nvSpPr>
            <p:cNvPr id="374" name="Line 211"/>
            <p:cNvSpPr>
              <a:spLocks noChangeShapeType="1"/>
            </p:cNvSpPr>
            <p:nvPr/>
          </p:nvSpPr>
          <p:spPr bwMode="auto">
            <a:xfrm>
              <a:off x="7467600" y="3429000"/>
              <a:ext cx="152400" cy="0"/>
            </a:xfrm>
            <a:prstGeom prst="line">
              <a:avLst/>
            </a:prstGeom>
            <a:noFill/>
            <a:ln w="12700">
              <a:solidFill>
                <a:schemeClr val="accent1"/>
              </a:solidFill>
              <a:round/>
              <a:headEnd/>
              <a:tailEnd/>
            </a:ln>
            <a:effectLst/>
          </p:spPr>
          <p:txBody>
            <a:bodyPr/>
            <a:lstStyle/>
            <a:p>
              <a:endParaRPr lang="en-US"/>
            </a:p>
          </p:txBody>
        </p:sp>
        <p:sp>
          <p:nvSpPr>
            <p:cNvPr id="375" name="Line 212"/>
            <p:cNvSpPr>
              <a:spLocks noChangeShapeType="1"/>
            </p:cNvSpPr>
            <p:nvPr/>
          </p:nvSpPr>
          <p:spPr bwMode="auto">
            <a:xfrm>
              <a:off x="1143000" y="1600200"/>
              <a:ext cx="6477000" cy="0"/>
            </a:xfrm>
            <a:prstGeom prst="line">
              <a:avLst/>
            </a:prstGeom>
            <a:noFill/>
            <a:ln w="12700">
              <a:solidFill>
                <a:schemeClr val="accent1"/>
              </a:solidFill>
              <a:round/>
              <a:headEnd/>
              <a:tailEnd/>
            </a:ln>
            <a:effectLst/>
          </p:spPr>
          <p:txBody>
            <a:bodyPr/>
            <a:lstStyle/>
            <a:p>
              <a:endParaRPr lang="en-US"/>
            </a:p>
          </p:txBody>
        </p:sp>
        <p:sp>
          <p:nvSpPr>
            <p:cNvPr id="376" name="Rectangle 213"/>
            <p:cNvSpPr>
              <a:spLocks noChangeArrowheads="1"/>
            </p:cNvSpPr>
            <p:nvPr/>
          </p:nvSpPr>
          <p:spPr bwMode="auto">
            <a:xfrm>
              <a:off x="7620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377" name="Line 214"/>
            <p:cNvSpPr>
              <a:spLocks noChangeShapeType="1"/>
            </p:cNvSpPr>
            <p:nvPr/>
          </p:nvSpPr>
          <p:spPr bwMode="auto">
            <a:xfrm>
              <a:off x="1143000" y="1600200"/>
              <a:ext cx="0" cy="152400"/>
            </a:xfrm>
            <a:prstGeom prst="line">
              <a:avLst/>
            </a:prstGeom>
            <a:noFill/>
            <a:ln w="12700">
              <a:solidFill>
                <a:schemeClr val="accent1"/>
              </a:solidFill>
              <a:round/>
              <a:headEnd/>
              <a:tailEnd/>
            </a:ln>
            <a:effectLst/>
          </p:spPr>
          <p:txBody>
            <a:bodyPr/>
            <a:lstStyle/>
            <a:p>
              <a:endParaRPr lang="en-US"/>
            </a:p>
          </p:txBody>
        </p:sp>
        <p:sp>
          <p:nvSpPr>
            <p:cNvPr id="378" name="Line 215"/>
            <p:cNvSpPr>
              <a:spLocks noChangeShapeType="1"/>
            </p:cNvSpPr>
            <p:nvPr/>
          </p:nvSpPr>
          <p:spPr bwMode="auto">
            <a:xfrm>
              <a:off x="3581400" y="3505200"/>
              <a:ext cx="0" cy="152400"/>
            </a:xfrm>
            <a:prstGeom prst="line">
              <a:avLst/>
            </a:prstGeom>
            <a:noFill/>
            <a:ln w="12700">
              <a:solidFill>
                <a:schemeClr val="accent1"/>
              </a:solidFill>
              <a:round/>
              <a:headEnd/>
              <a:tailEnd/>
            </a:ln>
            <a:effectLst/>
          </p:spPr>
          <p:txBody>
            <a:bodyPr/>
            <a:lstStyle/>
            <a:p>
              <a:endParaRPr lang="en-US"/>
            </a:p>
          </p:txBody>
        </p:sp>
        <p:sp>
          <p:nvSpPr>
            <p:cNvPr id="379" name="Line 216"/>
            <p:cNvSpPr>
              <a:spLocks noChangeShapeType="1"/>
            </p:cNvSpPr>
            <p:nvPr/>
          </p:nvSpPr>
          <p:spPr bwMode="auto">
            <a:xfrm>
              <a:off x="6858000" y="5181600"/>
              <a:ext cx="0" cy="152400"/>
            </a:xfrm>
            <a:prstGeom prst="line">
              <a:avLst/>
            </a:prstGeom>
            <a:noFill/>
            <a:ln w="12700">
              <a:solidFill>
                <a:schemeClr val="accent1"/>
              </a:solidFill>
              <a:round/>
              <a:headEnd/>
              <a:tailEnd/>
            </a:ln>
            <a:effectLst/>
          </p:spPr>
          <p:txBody>
            <a:bodyPr/>
            <a:lstStyle/>
            <a:p>
              <a:endParaRPr lang="en-US"/>
            </a:p>
          </p:txBody>
        </p:sp>
        <p:sp>
          <p:nvSpPr>
            <p:cNvPr id="380" name="Line 217"/>
            <p:cNvSpPr>
              <a:spLocks noChangeShapeType="1"/>
            </p:cNvSpPr>
            <p:nvPr/>
          </p:nvSpPr>
          <p:spPr bwMode="auto">
            <a:xfrm>
              <a:off x="7467600" y="5181600"/>
              <a:ext cx="0" cy="152400"/>
            </a:xfrm>
            <a:prstGeom prst="line">
              <a:avLst/>
            </a:prstGeom>
            <a:noFill/>
            <a:ln w="12700">
              <a:solidFill>
                <a:schemeClr val="accent1"/>
              </a:solidFill>
              <a:round/>
              <a:headEnd/>
              <a:tailEnd/>
            </a:ln>
            <a:effectLst/>
          </p:spPr>
          <p:txBody>
            <a:bodyPr/>
            <a:lstStyle/>
            <a:p>
              <a:endParaRPr lang="en-US"/>
            </a:p>
          </p:txBody>
        </p:sp>
        <p:sp>
          <p:nvSpPr>
            <p:cNvPr id="381" name="Line 220"/>
            <p:cNvSpPr>
              <a:spLocks noChangeShapeType="1"/>
            </p:cNvSpPr>
            <p:nvPr/>
          </p:nvSpPr>
          <p:spPr bwMode="auto">
            <a:xfrm>
              <a:off x="8458200" y="4267200"/>
              <a:ext cx="0" cy="152400"/>
            </a:xfrm>
            <a:prstGeom prst="line">
              <a:avLst/>
            </a:prstGeom>
            <a:noFill/>
            <a:ln w="12700">
              <a:solidFill>
                <a:schemeClr val="accent1"/>
              </a:solidFill>
              <a:round/>
              <a:headEnd/>
              <a:tailEnd/>
            </a:ln>
            <a:effectLst/>
          </p:spPr>
          <p:txBody>
            <a:bodyPr/>
            <a:lstStyle/>
            <a:p>
              <a:endParaRPr lang="en-US"/>
            </a:p>
          </p:txBody>
        </p:sp>
        <p:sp>
          <p:nvSpPr>
            <p:cNvPr id="382" name="Line 221"/>
            <p:cNvSpPr>
              <a:spLocks noChangeShapeType="1"/>
            </p:cNvSpPr>
            <p:nvPr/>
          </p:nvSpPr>
          <p:spPr bwMode="auto">
            <a:xfrm>
              <a:off x="5105400" y="6400800"/>
              <a:ext cx="0" cy="152400"/>
            </a:xfrm>
            <a:prstGeom prst="line">
              <a:avLst/>
            </a:prstGeom>
            <a:noFill/>
            <a:ln w="12700">
              <a:solidFill>
                <a:schemeClr val="accent1"/>
              </a:solidFill>
              <a:round/>
              <a:headEnd/>
              <a:tailEnd/>
            </a:ln>
            <a:effectLst/>
          </p:spPr>
          <p:txBody>
            <a:bodyPr/>
            <a:lstStyle/>
            <a:p>
              <a:endParaRPr lang="en-US"/>
            </a:p>
          </p:txBody>
        </p:sp>
        <p:sp>
          <p:nvSpPr>
            <p:cNvPr id="383" name="Line 224"/>
            <p:cNvSpPr>
              <a:spLocks noChangeShapeType="1"/>
            </p:cNvSpPr>
            <p:nvPr/>
          </p:nvSpPr>
          <p:spPr bwMode="auto">
            <a:xfrm>
              <a:off x="5791200" y="5562600"/>
              <a:ext cx="0" cy="152400"/>
            </a:xfrm>
            <a:prstGeom prst="line">
              <a:avLst/>
            </a:prstGeom>
            <a:noFill/>
            <a:ln w="12700">
              <a:solidFill>
                <a:schemeClr val="accent1"/>
              </a:solidFill>
              <a:round/>
              <a:headEnd/>
              <a:tailEnd/>
            </a:ln>
            <a:effectLst/>
          </p:spPr>
          <p:txBody>
            <a:bodyPr/>
            <a:lstStyle/>
            <a:p>
              <a:endParaRPr lang="en-US"/>
            </a:p>
          </p:txBody>
        </p:sp>
        <p:sp>
          <p:nvSpPr>
            <p:cNvPr id="384" name="Line 225"/>
            <p:cNvSpPr>
              <a:spLocks noChangeShapeType="1"/>
            </p:cNvSpPr>
            <p:nvPr/>
          </p:nvSpPr>
          <p:spPr bwMode="auto">
            <a:xfrm>
              <a:off x="5181600" y="4419600"/>
              <a:ext cx="0" cy="152400"/>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Control</a:t>
            </a:r>
            <a:endParaRPr lang="en-US" dirty="0"/>
          </a:p>
        </p:txBody>
      </p:sp>
      <p:sp>
        <p:nvSpPr>
          <p:cNvPr id="3" name="Content Placeholder 2"/>
          <p:cNvSpPr>
            <a:spLocks noGrp="1"/>
          </p:cNvSpPr>
          <p:nvPr>
            <p:ph idx="1"/>
          </p:nvPr>
        </p:nvSpPr>
        <p:spPr>
          <a:xfrm>
            <a:off x="533400" y="914400"/>
            <a:ext cx="8153400" cy="1288558"/>
          </a:xfrm>
        </p:spPr>
        <p:txBody>
          <a:bodyPr/>
          <a:lstStyle/>
          <a:p>
            <a:r>
              <a:rPr lang="en-US" dirty="0" smtClean="0"/>
              <a:t>IF Stage:  read </a:t>
            </a:r>
            <a:r>
              <a:rPr lang="en-US" dirty="0" err="1" smtClean="0"/>
              <a:t>Instr</a:t>
            </a:r>
            <a:r>
              <a:rPr lang="en-US" dirty="0" smtClean="0"/>
              <a:t> Memory (always asserted) and write PC (on System Clock)</a:t>
            </a:r>
          </a:p>
          <a:p>
            <a:r>
              <a:rPr lang="en-US" dirty="0" smtClean="0"/>
              <a:t>ID Stage:  no optional control signals to set</a:t>
            </a:r>
            <a:endParaRPr lang="en-US" dirty="0"/>
          </a:p>
        </p:txBody>
      </p:sp>
      <p:graphicFrame>
        <p:nvGraphicFramePr>
          <p:cNvPr id="4" name="Group 3"/>
          <p:cNvGraphicFramePr>
            <a:graphicFrameLocks/>
          </p:cNvGraphicFramePr>
          <p:nvPr/>
        </p:nvGraphicFramePr>
        <p:xfrm>
          <a:off x="533400" y="2925445"/>
          <a:ext cx="7848600" cy="2637155"/>
        </p:xfrm>
        <a:graphic>
          <a:graphicData uri="http://schemas.openxmlformats.org/drawingml/2006/table">
            <a:tbl>
              <a:tblPr/>
              <a:tblGrid>
                <a:gridCol w="685800"/>
                <a:gridCol w="796925"/>
                <a:gridCol w="739775"/>
                <a:gridCol w="741363"/>
                <a:gridCol w="741362"/>
                <a:gridCol w="742950"/>
                <a:gridCol w="809625"/>
                <a:gridCol w="838200"/>
                <a:gridCol w="838200"/>
                <a:gridCol w="914400"/>
              </a:tblGrid>
              <a:tr h="400050">
                <a:tc rowSpan="2">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EX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MEM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WB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6875">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RegDst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ALUSrc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Brch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 toReg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652463" y="304800"/>
            <a:ext cx="7135812" cy="422275"/>
          </a:xfrm>
          <a:noFill/>
          <a:ln/>
        </p:spPr>
        <p:txBody>
          <a:bodyPr wrap="none"/>
          <a:lstStyle/>
          <a:p>
            <a:r>
              <a:rPr lang="en-US"/>
              <a:t>Graphically Representing MIPS Pipeline</a:t>
            </a:r>
          </a:p>
        </p:txBody>
      </p:sp>
      <p:sp>
        <p:nvSpPr>
          <p:cNvPr id="1206275" name="Rectangle 3"/>
          <p:cNvSpPr>
            <a:spLocks noGrp="1" noChangeArrowheads="1"/>
          </p:cNvSpPr>
          <p:nvPr>
            <p:ph type="body" idx="1"/>
          </p:nvPr>
        </p:nvSpPr>
        <p:spPr>
          <a:xfrm>
            <a:off x="685800" y="1143000"/>
            <a:ext cx="7848600" cy="4060825"/>
          </a:xfrm>
          <a:noFill/>
          <a:ln/>
        </p:spPr>
        <p:txBody>
          <a:bodyPr/>
          <a:lstStyle/>
          <a:p>
            <a:pPr>
              <a:buFont typeface="Wingdings" pitchFamily="2" charset="2"/>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lang="en-US"/>
          </a:p>
          <a:p>
            <a:r>
              <a:rPr lang="en-US"/>
              <a:t>Can help with answering questions like:</a:t>
            </a:r>
          </a:p>
          <a:p>
            <a:pPr lvl="1"/>
            <a:r>
              <a:rPr lang="en-US"/>
              <a:t>How many cycles does it take to execute this code?</a:t>
            </a:r>
          </a:p>
          <a:p>
            <a:pPr lvl="1"/>
            <a:r>
              <a:rPr lang="en-US"/>
              <a:t>What is the ALU doing during cycle 4?</a:t>
            </a:r>
          </a:p>
          <a:p>
            <a:pPr lvl="1"/>
            <a:r>
              <a:rPr lang="en-US"/>
              <a:t>Is there a hazard, why does it occur, and how can it be fixed?</a:t>
            </a:r>
          </a:p>
        </p:txBody>
      </p:sp>
      <p:grpSp>
        <p:nvGrpSpPr>
          <p:cNvPr id="2" name="Group 4"/>
          <p:cNvGrpSpPr>
            <a:grpSpLocks/>
          </p:cNvGrpSpPr>
          <p:nvPr/>
        </p:nvGrpSpPr>
        <p:grpSpPr bwMode="auto">
          <a:xfrm>
            <a:off x="2479675" y="18288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206278"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79"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206281"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206283"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4"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6285"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206287"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8"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89"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6290"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1"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6292"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206294"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5"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96"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206298"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9"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300"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6301"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6302"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6303"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6304"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6305"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6306"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6307"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6308"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5622925" cy="422275"/>
          </a:xfrm>
          <a:noFill/>
          <a:ln/>
        </p:spPr>
        <p:txBody>
          <a:bodyPr wrap="none"/>
          <a:lstStyle/>
          <a:p>
            <a:r>
              <a:rPr lang="en-US"/>
              <a:t>Why 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2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0748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0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20748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5983288" cy="422275"/>
          </a:xfrm>
          <a:noFill/>
          <a:ln/>
        </p:spPr>
        <p:txBody>
          <a:bodyPr wrap="none"/>
          <a:lstStyle/>
          <a:p>
            <a:r>
              <a:rPr lang="en-US" dirty="0"/>
              <a:t>Can Pipelining Get Us Into Trouble?</a:t>
            </a:r>
          </a:p>
        </p:txBody>
      </p:sp>
      <p:sp>
        <p:nvSpPr>
          <p:cNvPr id="991235" name="Rectangle 3"/>
          <p:cNvSpPr>
            <a:spLocks noGrp="1" noChangeArrowheads="1"/>
          </p:cNvSpPr>
          <p:nvPr>
            <p:ph type="body" idx="1"/>
          </p:nvPr>
        </p:nvSpPr>
        <p:spPr>
          <a:xfrm>
            <a:off x="685800" y="893763"/>
            <a:ext cx="7848600" cy="3856037"/>
          </a:xfrm>
          <a:noFill/>
          <a:ln/>
        </p:spPr>
        <p:txBody>
          <a:bodyPr/>
          <a:lstStyle/>
          <a:p>
            <a:pPr>
              <a:lnSpc>
                <a:spcPct val="100000"/>
              </a:lnSpc>
              <a:spcBef>
                <a:spcPct val="30000"/>
              </a:spcBef>
            </a:pPr>
            <a:r>
              <a:rPr lang="en-US"/>
              <a:t>Yes:</a:t>
            </a:r>
            <a:r>
              <a:rPr lang="en-US">
                <a:solidFill>
                  <a:schemeClr val="hlink"/>
                </a:solidFill>
              </a:rPr>
              <a:t>  </a:t>
            </a:r>
            <a:r>
              <a:rPr lang="en-US">
                <a:solidFill>
                  <a:schemeClr val="accent1"/>
                </a:solidFill>
              </a:rPr>
              <a:t>Pipeline Hazards</a:t>
            </a:r>
          </a:p>
          <a:p>
            <a:pPr lvl="1">
              <a:lnSpc>
                <a:spcPct val="100000"/>
              </a:lnSpc>
              <a:spcBef>
                <a:spcPct val="30000"/>
              </a:spcBef>
            </a:pPr>
            <a:r>
              <a:rPr lang="en-US">
                <a:solidFill>
                  <a:schemeClr val="accent1"/>
                </a:solidFill>
              </a:rPr>
              <a:t>structural hazards</a:t>
            </a:r>
            <a:r>
              <a:rPr lang="en-US"/>
              <a:t>: attempt to use the same resource by two different instructions at the same time</a:t>
            </a:r>
          </a:p>
          <a:p>
            <a:pPr lvl="1">
              <a:lnSpc>
                <a:spcPct val="100000"/>
              </a:lnSpc>
              <a:spcBef>
                <a:spcPct val="30000"/>
              </a:spcBef>
            </a:pPr>
            <a:r>
              <a:rPr lang="en-US">
                <a:solidFill>
                  <a:schemeClr val="accent1"/>
                </a:solidFill>
              </a:rPr>
              <a:t>data hazards</a:t>
            </a:r>
            <a:r>
              <a:rPr lang="en-US"/>
              <a:t>: attempt to use data before it is ready</a:t>
            </a:r>
          </a:p>
          <a:p>
            <a:pPr lvl="2">
              <a:lnSpc>
                <a:spcPct val="100000"/>
              </a:lnSpc>
              <a:spcBef>
                <a:spcPct val="30000"/>
              </a:spcBef>
            </a:pPr>
            <a:r>
              <a:rPr lang="en-US"/>
              <a:t>An instruction’s source operand(s) are produced by a prior instruction still in the pipeline</a:t>
            </a:r>
          </a:p>
          <a:p>
            <a:pPr lvl="1">
              <a:lnSpc>
                <a:spcPct val="100000"/>
              </a:lnSpc>
              <a:spcBef>
                <a:spcPct val="30000"/>
              </a:spcBef>
            </a:pPr>
            <a:r>
              <a:rPr lang="en-US">
                <a:solidFill>
                  <a:schemeClr val="accent1"/>
                </a:solidFill>
              </a:rPr>
              <a:t>control hazards</a:t>
            </a:r>
            <a:r>
              <a:rPr lang="en-US"/>
              <a:t>: attempt to make a decision about program control flow before the condition has been evaluated and the new PC target address calculated</a:t>
            </a:r>
          </a:p>
          <a:p>
            <a:pPr lvl="2">
              <a:lnSpc>
                <a:spcPct val="100000"/>
              </a:lnSpc>
              <a:spcBef>
                <a:spcPct val="30000"/>
              </a:spcBef>
            </a:pPr>
            <a:r>
              <a:rPr lang="en-US"/>
              <a:t>branch and jump instructions, exceptions</a:t>
            </a:r>
          </a:p>
        </p:txBody>
      </p:sp>
      <p:sp>
        <p:nvSpPr>
          <p:cNvPr id="991236" name="Rectangle 4"/>
          <p:cNvSpPr>
            <a:spLocks noChangeArrowheads="1"/>
          </p:cNvSpPr>
          <p:nvPr/>
        </p:nvSpPr>
        <p:spPr bwMode="auto">
          <a:xfrm>
            <a:off x="685800" y="5105400"/>
            <a:ext cx="7848600" cy="1231900"/>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600" dirty="0">
                <a:solidFill>
                  <a:schemeClr val="tx1"/>
                </a:solidFill>
              </a:rPr>
              <a:t>Can </a:t>
            </a:r>
            <a:r>
              <a:rPr lang="en-US" sz="2600" dirty="0" smtClean="0">
                <a:solidFill>
                  <a:schemeClr val="tx1"/>
                </a:solidFill>
              </a:rPr>
              <a:t>usually resolve </a:t>
            </a:r>
            <a:r>
              <a:rPr lang="en-US" sz="2600" dirty="0">
                <a:solidFill>
                  <a:schemeClr val="tx1"/>
                </a:solidFill>
              </a:rPr>
              <a:t>hazards by </a:t>
            </a:r>
            <a:r>
              <a:rPr lang="en-US" sz="2600" dirty="0">
                <a:solidFill>
                  <a:schemeClr val="accent2"/>
                </a:solidFill>
              </a:rPr>
              <a:t>waiting</a:t>
            </a:r>
            <a:endParaRPr lang="en-US" sz="2600" dirty="0">
              <a:solidFill>
                <a:schemeClr val="bg2"/>
              </a:solidFill>
            </a:endParaRPr>
          </a:p>
          <a:p>
            <a:pPr marL="741363" lvl="1" indent="-246063">
              <a:lnSpc>
                <a:spcPct val="95000"/>
              </a:lnSpc>
              <a:spcBef>
                <a:spcPct val="25000"/>
              </a:spcBef>
              <a:buClr>
                <a:schemeClr val="accent1"/>
              </a:buClr>
              <a:buSzPct val="75000"/>
              <a:buFont typeface="Monotype Sorts" pitchFamily="2" charset="2"/>
              <a:buChar char="l"/>
            </a:pPr>
            <a:r>
              <a:rPr lang="en-US" sz="2200" dirty="0">
                <a:solidFill>
                  <a:schemeClr val="tx1"/>
                </a:solidFill>
              </a:rPr>
              <a:t>pipeline control must </a:t>
            </a:r>
            <a:r>
              <a:rPr lang="en-US" sz="2200" dirty="0"/>
              <a:t>detect</a:t>
            </a:r>
            <a:r>
              <a:rPr lang="en-US" sz="2200" dirty="0">
                <a:solidFill>
                  <a:schemeClr val="tx1"/>
                </a:solidFill>
              </a:rPr>
              <a:t> the hazard</a:t>
            </a:r>
          </a:p>
          <a:p>
            <a:pPr marL="741363" lvl="1" indent="-246063">
              <a:lnSpc>
                <a:spcPct val="95000"/>
              </a:lnSpc>
              <a:spcBef>
                <a:spcPct val="25000"/>
              </a:spcBef>
              <a:buClr>
                <a:schemeClr val="accent1"/>
              </a:buClr>
              <a:buSzPct val="75000"/>
              <a:buFont typeface="Monotype Sorts" pitchFamily="2" charset="2"/>
              <a:buChar char="l"/>
            </a:pPr>
            <a:r>
              <a:rPr lang="en-US" sz="2200" dirty="0">
                <a:solidFill>
                  <a:schemeClr val="tx1"/>
                </a:solidFill>
              </a:rPr>
              <a:t>and take action to </a:t>
            </a:r>
            <a:r>
              <a:rPr lang="en-US" sz="2200" dirty="0"/>
              <a:t>resolve</a:t>
            </a:r>
            <a:r>
              <a:rPr lang="en-US" sz="2200" dirty="0">
                <a:solidFill>
                  <a:schemeClr val="tx1"/>
                </a:solidFill>
              </a:rPr>
              <a:t> 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12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1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1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bldLvl="2"/>
      <p:bldP spid="99123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4114800" y="43434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5" name="Rectangle 3"/>
          <p:cNvSpPr>
            <a:spLocks noChangeArrowheads="1"/>
          </p:cNvSpPr>
          <p:nvPr/>
        </p:nvSpPr>
        <p:spPr bwMode="auto">
          <a:xfrm>
            <a:off x="4114800" y="18288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6"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1397"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1398"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1399" name="Rectangle 7"/>
          <p:cNvSpPr>
            <a:spLocks noChangeArrowheads="1"/>
          </p:cNvSpPr>
          <p:nvPr/>
        </p:nvSpPr>
        <p:spPr bwMode="auto">
          <a:xfrm>
            <a:off x="762000" y="17526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1400"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1401"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1402"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1403"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4"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5"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6"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7"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8"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9"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0"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1"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1412"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1939925" y="1676400"/>
            <a:ext cx="3473450" cy="838200"/>
            <a:chOff x="1488" y="1152"/>
            <a:chExt cx="2188" cy="528"/>
          </a:xfrm>
        </p:grpSpPr>
        <p:grpSp>
          <p:nvGrpSpPr>
            <p:cNvPr id="3" name="Group 22"/>
            <p:cNvGrpSpPr>
              <a:grpSpLocks/>
            </p:cNvGrpSpPr>
            <p:nvPr/>
          </p:nvGrpSpPr>
          <p:grpSpPr bwMode="auto">
            <a:xfrm>
              <a:off x="2487" y="1152"/>
              <a:ext cx="223" cy="481"/>
              <a:chOff x="2207" y="1413"/>
              <a:chExt cx="223" cy="481"/>
            </a:xfrm>
          </p:grpSpPr>
          <p:sp>
            <p:nvSpPr>
              <p:cNvPr id="12114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1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488" y="1248"/>
              <a:ext cx="423" cy="289"/>
              <a:chOff x="1208" y="1509"/>
              <a:chExt cx="423" cy="289"/>
            </a:xfrm>
          </p:grpSpPr>
          <p:sp>
            <p:nvSpPr>
              <p:cNvPr id="1211418" name="Rectangle 26"/>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5" name="Group 27"/>
              <p:cNvGrpSpPr>
                <a:grpSpLocks/>
              </p:cNvGrpSpPr>
              <p:nvPr/>
            </p:nvGrpSpPr>
            <p:grpSpPr bwMode="auto">
              <a:xfrm>
                <a:off x="1291" y="1509"/>
                <a:ext cx="340" cy="289"/>
                <a:chOff x="1291" y="1509"/>
                <a:chExt cx="340" cy="289"/>
              </a:xfrm>
            </p:grpSpPr>
            <p:sp>
              <p:nvSpPr>
                <p:cNvPr id="121142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2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1142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2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2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29" name="Rectangle 37"/>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7" name="Group 38"/>
            <p:cNvGrpSpPr>
              <a:grpSpLocks/>
            </p:cNvGrpSpPr>
            <p:nvPr/>
          </p:nvGrpSpPr>
          <p:grpSpPr bwMode="auto">
            <a:xfrm>
              <a:off x="2880" y="1248"/>
              <a:ext cx="325" cy="289"/>
              <a:chOff x="2600" y="1509"/>
              <a:chExt cx="325" cy="289"/>
            </a:xfrm>
          </p:grpSpPr>
          <p:sp>
            <p:nvSpPr>
              <p:cNvPr id="121143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1143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3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3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4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4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4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4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4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4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625725" y="2514600"/>
            <a:ext cx="3473450" cy="838200"/>
            <a:chOff x="1488" y="1152"/>
            <a:chExt cx="2188" cy="528"/>
          </a:xfrm>
        </p:grpSpPr>
        <p:grpSp>
          <p:nvGrpSpPr>
            <p:cNvPr id="10" name="Group 55"/>
            <p:cNvGrpSpPr>
              <a:grpSpLocks/>
            </p:cNvGrpSpPr>
            <p:nvPr/>
          </p:nvGrpSpPr>
          <p:grpSpPr bwMode="auto">
            <a:xfrm>
              <a:off x="2487" y="1152"/>
              <a:ext cx="223" cy="481"/>
              <a:chOff x="2207" y="1413"/>
              <a:chExt cx="223" cy="481"/>
            </a:xfrm>
          </p:grpSpPr>
          <p:sp>
            <p:nvSpPr>
              <p:cNvPr id="1211448"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49"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488" y="1248"/>
              <a:ext cx="423" cy="289"/>
              <a:chOff x="1208" y="1509"/>
              <a:chExt cx="423" cy="289"/>
            </a:xfrm>
          </p:grpSpPr>
          <p:sp>
            <p:nvSpPr>
              <p:cNvPr id="1211451" name="Rectangle 59"/>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 name="Group 60"/>
              <p:cNvGrpSpPr>
                <a:grpSpLocks/>
              </p:cNvGrpSpPr>
              <p:nvPr/>
            </p:nvGrpSpPr>
            <p:grpSpPr bwMode="auto">
              <a:xfrm>
                <a:off x="1291" y="1509"/>
                <a:ext cx="340" cy="289"/>
                <a:chOff x="1291" y="1509"/>
                <a:chExt cx="340" cy="289"/>
              </a:xfrm>
            </p:grpSpPr>
            <p:sp>
              <p:nvSpPr>
                <p:cNvPr id="1211453"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4"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55"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11457"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8"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59"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60"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1"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62" name="Rectangle 70"/>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4" name="Group 71"/>
            <p:cNvGrpSpPr>
              <a:grpSpLocks/>
            </p:cNvGrpSpPr>
            <p:nvPr/>
          </p:nvGrpSpPr>
          <p:grpSpPr bwMode="auto">
            <a:xfrm>
              <a:off x="2880" y="1248"/>
              <a:ext cx="325" cy="289"/>
              <a:chOff x="2600" y="1509"/>
              <a:chExt cx="325" cy="289"/>
            </a:xfrm>
          </p:grpSpPr>
          <p:sp>
            <p:nvSpPr>
              <p:cNvPr id="1211464"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5"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66"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11468"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9"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70"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71"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72"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73"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74"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75"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76"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77"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78"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311525" y="3352800"/>
            <a:ext cx="3473450" cy="838200"/>
            <a:chOff x="1488" y="1152"/>
            <a:chExt cx="2188" cy="528"/>
          </a:xfrm>
        </p:grpSpPr>
        <p:grpSp>
          <p:nvGrpSpPr>
            <p:cNvPr id="17" name="Group 88"/>
            <p:cNvGrpSpPr>
              <a:grpSpLocks/>
            </p:cNvGrpSpPr>
            <p:nvPr/>
          </p:nvGrpSpPr>
          <p:grpSpPr bwMode="auto">
            <a:xfrm>
              <a:off x="2487" y="1152"/>
              <a:ext cx="223" cy="481"/>
              <a:chOff x="2207" y="1413"/>
              <a:chExt cx="223" cy="481"/>
            </a:xfrm>
          </p:grpSpPr>
          <p:sp>
            <p:nvSpPr>
              <p:cNvPr id="1211481"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2"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488" y="1248"/>
              <a:ext cx="423" cy="289"/>
              <a:chOff x="1208" y="1509"/>
              <a:chExt cx="423" cy="289"/>
            </a:xfrm>
          </p:grpSpPr>
          <p:sp>
            <p:nvSpPr>
              <p:cNvPr id="1211484" name="Rectangle 92"/>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9" name="Group 93"/>
              <p:cNvGrpSpPr>
                <a:grpSpLocks/>
              </p:cNvGrpSpPr>
              <p:nvPr/>
            </p:nvGrpSpPr>
            <p:grpSpPr bwMode="auto">
              <a:xfrm>
                <a:off x="1291" y="1509"/>
                <a:ext cx="340" cy="289"/>
                <a:chOff x="1291" y="1509"/>
                <a:chExt cx="340" cy="289"/>
              </a:xfrm>
            </p:grpSpPr>
            <p:sp>
              <p:nvSpPr>
                <p:cNvPr id="1211486"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7"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88"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11490"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1"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2"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93"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4"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95" name="Rectangle 103"/>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1" name="Group 104"/>
            <p:cNvGrpSpPr>
              <a:grpSpLocks/>
            </p:cNvGrpSpPr>
            <p:nvPr/>
          </p:nvGrpSpPr>
          <p:grpSpPr bwMode="auto">
            <a:xfrm>
              <a:off x="2880" y="1248"/>
              <a:ext cx="325" cy="289"/>
              <a:chOff x="2600" y="1509"/>
              <a:chExt cx="325" cy="289"/>
            </a:xfrm>
          </p:grpSpPr>
          <p:sp>
            <p:nvSpPr>
              <p:cNvPr id="1211497"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8"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9"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11501"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02"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03"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04"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05"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06"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07"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08"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09"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10"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11"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3997325" y="4191000"/>
            <a:ext cx="3473450" cy="838200"/>
            <a:chOff x="1488" y="1152"/>
            <a:chExt cx="2188" cy="528"/>
          </a:xfrm>
        </p:grpSpPr>
        <p:grpSp>
          <p:nvGrpSpPr>
            <p:cNvPr id="24" name="Group 121"/>
            <p:cNvGrpSpPr>
              <a:grpSpLocks/>
            </p:cNvGrpSpPr>
            <p:nvPr/>
          </p:nvGrpSpPr>
          <p:grpSpPr bwMode="auto">
            <a:xfrm>
              <a:off x="2487" y="1152"/>
              <a:ext cx="223" cy="481"/>
              <a:chOff x="2207" y="1413"/>
              <a:chExt cx="223" cy="481"/>
            </a:xfrm>
          </p:grpSpPr>
          <p:sp>
            <p:nvSpPr>
              <p:cNvPr id="1211514"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15"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488" y="1248"/>
              <a:ext cx="423" cy="289"/>
              <a:chOff x="1208" y="1509"/>
              <a:chExt cx="423" cy="289"/>
            </a:xfrm>
          </p:grpSpPr>
          <p:sp>
            <p:nvSpPr>
              <p:cNvPr id="1211517" name="Rectangle 125"/>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26" name="Group 126"/>
              <p:cNvGrpSpPr>
                <a:grpSpLocks/>
              </p:cNvGrpSpPr>
              <p:nvPr/>
            </p:nvGrpSpPr>
            <p:grpSpPr bwMode="auto">
              <a:xfrm>
                <a:off x="1291" y="1509"/>
                <a:ext cx="340" cy="289"/>
                <a:chOff x="1291" y="1509"/>
                <a:chExt cx="340" cy="289"/>
              </a:xfrm>
            </p:grpSpPr>
            <p:sp>
              <p:nvSpPr>
                <p:cNvPr id="1211519"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0"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21"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11523"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4"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25"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26"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7"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28" name="Rectangle 136"/>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8" name="Group 137"/>
            <p:cNvGrpSpPr>
              <a:grpSpLocks/>
            </p:cNvGrpSpPr>
            <p:nvPr/>
          </p:nvGrpSpPr>
          <p:grpSpPr bwMode="auto">
            <a:xfrm>
              <a:off x="2880" y="1248"/>
              <a:ext cx="325" cy="289"/>
              <a:chOff x="2600" y="1509"/>
              <a:chExt cx="325" cy="289"/>
            </a:xfrm>
          </p:grpSpPr>
          <p:sp>
            <p:nvSpPr>
              <p:cNvPr id="1211530"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1"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2"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11534"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5"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6"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37"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38"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39"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40"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41"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42"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43"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44"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683125" y="5029200"/>
            <a:ext cx="3473450" cy="838200"/>
            <a:chOff x="1488" y="1152"/>
            <a:chExt cx="2188" cy="528"/>
          </a:xfrm>
        </p:grpSpPr>
        <p:grpSp>
          <p:nvGrpSpPr>
            <p:cNvPr id="31" name="Group 154"/>
            <p:cNvGrpSpPr>
              <a:grpSpLocks/>
            </p:cNvGrpSpPr>
            <p:nvPr/>
          </p:nvGrpSpPr>
          <p:grpSpPr bwMode="auto">
            <a:xfrm>
              <a:off x="2487" y="1152"/>
              <a:ext cx="223" cy="481"/>
              <a:chOff x="2207" y="1413"/>
              <a:chExt cx="223" cy="481"/>
            </a:xfrm>
          </p:grpSpPr>
          <p:sp>
            <p:nvSpPr>
              <p:cNvPr id="1211547"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48"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11392" name="Group 157"/>
            <p:cNvGrpSpPr>
              <a:grpSpLocks/>
            </p:cNvGrpSpPr>
            <p:nvPr/>
          </p:nvGrpSpPr>
          <p:grpSpPr bwMode="auto">
            <a:xfrm>
              <a:off x="1488" y="1248"/>
              <a:ext cx="423" cy="289"/>
              <a:chOff x="1208" y="1509"/>
              <a:chExt cx="423" cy="289"/>
            </a:xfrm>
          </p:grpSpPr>
          <p:sp>
            <p:nvSpPr>
              <p:cNvPr id="1211550" name="Rectangle 158"/>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11393" name="Group 159"/>
              <p:cNvGrpSpPr>
                <a:grpSpLocks/>
              </p:cNvGrpSpPr>
              <p:nvPr/>
            </p:nvGrpSpPr>
            <p:grpSpPr bwMode="auto">
              <a:xfrm>
                <a:off x="1291" y="1509"/>
                <a:ext cx="340" cy="289"/>
                <a:chOff x="1291" y="1509"/>
                <a:chExt cx="340" cy="289"/>
              </a:xfrm>
            </p:grpSpPr>
            <p:sp>
              <p:nvSpPr>
                <p:cNvPr id="1211552"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3"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54"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3" name="Group 163"/>
            <p:cNvGrpSpPr>
              <a:grpSpLocks/>
            </p:cNvGrpSpPr>
            <p:nvPr/>
          </p:nvGrpSpPr>
          <p:grpSpPr bwMode="auto">
            <a:xfrm>
              <a:off x="2031" y="1248"/>
              <a:ext cx="296" cy="289"/>
              <a:chOff x="1751" y="1509"/>
              <a:chExt cx="296" cy="289"/>
            </a:xfrm>
          </p:grpSpPr>
          <p:sp>
            <p:nvSpPr>
              <p:cNvPr id="1211556"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7"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58"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59"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0"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61" name="Rectangle 169"/>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211414" name="Group 170"/>
            <p:cNvGrpSpPr>
              <a:grpSpLocks/>
            </p:cNvGrpSpPr>
            <p:nvPr/>
          </p:nvGrpSpPr>
          <p:grpSpPr bwMode="auto">
            <a:xfrm>
              <a:off x="2880" y="1248"/>
              <a:ext cx="325" cy="289"/>
              <a:chOff x="2600" y="1509"/>
              <a:chExt cx="325" cy="289"/>
            </a:xfrm>
          </p:grpSpPr>
          <p:sp>
            <p:nvSpPr>
              <p:cNvPr id="1211563"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4"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5"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7" name="Group 174"/>
            <p:cNvGrpSpPr>
              <a:grpSpLocks/>
            </p:cNvGrpSpPr>
            <p:nvPr/>
          </p:nvGrpSpPr>
          <p:grpSpPr bwMode="auto">
            <a:xfrm>
              <a:off x="3348" y="1248"/>
              <a:ext cx="284" cy="289"/>
              <a:chOff x="3068" y="1509"/>
              <a:chExt cx="284" cy="289"/>
            </a:xfrm>
          </p:grpSpPr>
          <p:sp>
            <p:nvSpPr>
              <p:cNvPr id="1211567"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8"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9"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70"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71"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72"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73"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74"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75"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76"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77"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1578" name="Rectangle 186"/>
          <p:cNvSpPr>
            <a:spLocks noGrp="1" noChangeArrowheads="1"/>
          </p:cNvSpPr>
          <p:nvPr>
            <p:ph type="title"/>
          </p:nvPr>
        </p:nvSpPr>
        <p:spPr>
          <a:xfrm>
            <a:off x="533400" y="304800"/>
            <a:ext cx="8382000" cy="422275"/>
          </a:xfrm>
          <a:noFill/>
          <a:ln/>
        </p:spPr>
        <p:txBody>
          <a:bodyPr/>
          <a:lstStyle/>
          <a:p>
            <a:r>
              <a:rPr lang="en-US"/>
              <a:t>A Single Memory Would Be a Structural Hazard</a:t>
            </a:r>
          </a:p>
        </p:txBody>
      </p:sp>
      <p:grpSp>
        <p:nvGrpSpPr>
          <p:cNvPr id="1211419" name="Group 187"/>
          <p:cNvGrpSpPr>
            <a:grpSpLocks/>
          </p:cNvGrpSpPr>
          <p:nvPr/>
        </p:nvGrpSpPr>
        <p:grpSpPr bwMode="auto">
          <a:xfrm>
            <a:off x="4381500" y="1600200"/>
            <a:ext cx="4076700" cy="698500"/>
            <a:chOff x="2760" y="1008"/>
            <a:chExt cx="2568" cy="440"/>
          </a:xfrm>
        </p:grpSpPr>
        <p:sp>
          <p:nvSpPr>
            <p:cNvPr id="1211580" name="Rectangle 188"/>
            <p:cNvSpPr>
              <a:spLocks noChangeArrowheads="1"/>
            </p:cNvSpPr>
            <p:nvPr/>
          </p:nvSpPr>
          <p:spPr bwMode="auto">
            <a:xfrm>
              <a:off x="3792" y="1008"/>
              <a:ext cx="1536" cy="440"/>
            </a:xfrm>
            <a:prstGeom prst="rect">
              <a:avLst/>
            </a:prstGeom>
            <a:noFill/>
            <a:ln w="12700">
              <a:noFill/>
              <a:miter lim="800000"/>
              <a:headEnd/>
              <a:tailEnd/>
            </a:ln>
            <a:effectLst/>
          </p:spPr>
          <p:txBody>
            <a:bodyPr lIns="90488" tIns="44450" rIns="90488" bIns="44450">
              <a:spAutoFit/>
            </a:bodyPr>
            <a:lstStyle/>
            <a:p>
              <a:r>
                <a:rPr lang="en-US" sz="2000"/>
                <a:t>Reading data from memory</a:t>
              </a:r>
            </a:p>
          </p:txBody>
        </p:sp>
        <p:cxnSp>
          <p:nvCxnSpPr>
            <p:cNvPr id="1211581" name="AutoShape 189"/>
            <p:cNvCxnSpPr>
              <a:cxnSpLocks noChangeShapeType="1"/>
              <a:stCxn id="1211580" idx="1"/>
              <a:endCxn id="1211395" idx="0"/>
            </p:cNvCxnSpPr>
            <p:nvPr/>
          </p:nvCxnSpPr>
          <p:spPr bwMode="auto">
            <a:xfrm rot="10800000">
              <a:off x="2760" y="1152"/>
              <a:ext cx="1032" cy="76"/>
            </a:xfrm>
            <a:prstGeom prst="curvedConnector4">
              <a:avLst>
                <a:gd name="adj1" fmla="val 41861"/>
                <a:gd name="adj2" fmla="val 289472"/>
              </a:avLst>
            </a:prstGeom>
            <a:noFill/>
            <a:ln w="12700">
              <a:solidFill>
                <a:schemeClr val="accent1"/>
              </a:solidFill>
              <a:round/>
              <a:headEnd/>
              <a:tailEnd type="triangle" w="med" len="med"/>
            </a:ln>
            <a:effectLst/>
          </p:spPr>
        </p:cxnSp>
      </p:grpSp>
      <p:grpSp>
        <p:nvGrpSpPr>
          <p:cNvPr id="1211423" name="Group 190"/>
          <p:cNvGrpSpPr>
            <a:grpSpLocks/>
          </p:cNvGrpSpPr>
          <p:nvPr/>
        </p:nvGrpSpPr>
        <p:grpSpPr bwMode="auto">
          <a:xfrm>
            <a:off x="2057400" y="4813300"/>
            <a:ext cx="2438400" cy="1143000"/>
            <a:chOff x="1296" y="3032"/>
            <a:chExt cx="1536" cy="720"/>
          </a:xfrm>
        </p:grpSpPr>
        <p:sp>
          <p:nvSpPr>
            <p:cNvPr id="1211583" name="Rectangle 191"/>
            <p:cNvSpPr>
              <a:spLocks noChangeArrowheads="1"/>
            </p:cNvSpPr>
            <p:nvPr/>
          </p:nvSpPr>
          <p:spPr bwMode="auto">
            <a:xfrm>
              <a:off x="1296" y="3312"/>
              <a:ext cx="1536" cy="440"/>
            </a:xfrm>
            <a:prstGeom prst="rect">
              <a:avLst/>
            </a:prstGeom>
            <a:noFill/>
            <a:ln w="12700">
              <a:noFill/>
              <a:miter lim="800000"/>
              <a:headEnd/>
              <a:tailEnd/>
            </a:ln>
            <a:effectLst/>
          </p:spPr>
          <p:txBody>
            <a:bodyPr lIns="90488" tIns="44450" rIns="90488" bIns="44450">
              <a:spAutoFit/>
            </a:bodyPr>
            <a:lstStyle/>
            <a:p>
              <a:r>
                <a:rPr lang="en-US" sz="2000"/>
                <a:t>Reading instruction from memory</a:t>
              </a:r>
            </a:p>
          </p:txBody>
        </p:sp>
        <p:cxnSp>
          <p:nvCxnSpPr>
            <p:cNvPr id="1211584" name="AutoShape 192"/>
            <p:cNvCxnSpPr>
              <a:cxnSpLocks noChangeShapeType="1"/>
              <a:stCxn id="1211583" idx="0"/>
              <a:endCxn id="1211519" idx="2"/>
            </p:cNvCxnSpPr>
            <p:nvPr/>
          </p:nvCxnSpPr>
          <p:spPr bwMode="auto">
            <a:xfrm rot="16200000">
              <a:off x="2193" y="2903"/>
              <a:ext cx="280" cy="537"/>
            </a:xfrm>
            <a:prstGeom prst="curvedConnector3">
              <a:avLst>
                <a:gd name="adj1" fmla="val 51069"/>
              </a:avLst>
            </a:prstGeom>
            <a:noFill/>
            <a:ln w="12700">
              <a:solidFill>
                <a:schemeClr val="accent1"/>
              </a:solidFill>
              <a:round/>
              <a:headEnd/>
              <a:tailEnd type="triangle" w="med" len="med"/>
            </a:ln>
            <a:effectLst/>
          </p:spPr>
        </p:cxnSp>
      </p:grpSp>
      <p:sp>
        <p:nvSpPr>
          <p:cNvPr id="1211585" name="Rectangle 193"/>
          <p:cNvSpPr>
            <a:spLocks noChangeArrowheads="1"/>
          </p:cNvSpPr>
          <p:nvPr/>
        </p:nvSpPr>
        <p:spPr bwMode="auto">
          <a:xfrm>
            <a:off x="685800" y="6097588"/>
            <a:ext cx="7848600" cy="3794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Fix with separate instr and data memories (I$ and 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1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13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1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1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P spid="121158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1676400"/>
            <a:ext cx="457200" cy="2971800"/>
            <a:chOff x="3072" y="1152"/>
            <a:chExt cx="288" cy="1872"/>
          </a:xfrm>
        </p:grpSpPr>
        <p:sp>
          <p:nvSpPr>
            <p:cNvPr id="1215491" name="Rectangle 3"/>
            <p:cNvSpPr>
              <a:spLocks noChangeArrowheads="1"/>
            </p:cNvSpPr>
            <p:nvPr/>
          </p:nvSpPr>
          <p:spPr bwMode="auto">
            <a:xfrm>
              <a:off x="3216"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15492" name="Rectangle 4"/>
            <p:cNvSpPr>
              <a:spLocks noChangeArrowheads="1"/>
            </p:cNvSpPr>
            <p:nvPr/>
          </p:nvSpPr>
          <p:spPr bwMode="auto">
            <a:xfrm>
              <a:off x="3072"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5493" name="Line 5"/>
            <p:cNvSpPr>
              <a:spLocks noChangeShapeType="1"/>
            </p:cNvSpPr>
            <p:nvPr/>
          </p:nvSpPr>
          <p:spPr bwMode="auto">
            <a:xfrm>
              <a:off x="3216" y="1440"/>
              <a:ext cx="0" cy="1296"/>
            </a:xfrm>
            <a:prstGeom prst="line">
              <a:avLst/>
            </a:prstGeom>
            <a:noFill/>
            <a:ln w="28575">
              <a:solidFill>
                <a:srgbClr val="009900"/>
              </a:solidFill>
              <a:round/>
              <a:headEnd/>
              <a:tailEnd type="triangle" w="med" len="med"/>
            </a:ln>
            <a:effectLst/>
          </p:spPr>
          <p:txBody>
            <a:bodyPr/>
            <a:lstStyle/>
            <a:p>
              <a:endParaRPr lang="en-US"/>
            </a:p>
          </p:txBody>
        </p:sp>
      </p:grpSp>
      <p:sp>
        <p:nvSpPr>
          <p:cNvPr id="1215494" name="Rectangle 6"/>
          <p:cNvSpPr>
            <a:spLocks noGrp="1" noChangeArrowheads="1"/>
          </p:cNvSpPr>
          <p:nvPr>
            <p:ph type="title"/>
          </p:nvPr>
        </p:nvSpPr>
        <p:spPr>
          <a:xfrm>
            <a:off x="652463" y="304800"/>
            <a:ext cx="6030912" cy="422275"/>
          </a:xfrm>
          <a:noFill/>
          <a:ln/>
        </p:spPr>
        <p:txBody>
          <a:bodyPr wrap="none"/>
          <a:lstStyle/>
          <a:p>
            <a:r>
              <a:rPr lang="en-US"/>
              <a:t>How About Register File Access?</a:t>
            </a:r>
          </a:p>
        </p:txBody>
      </p:sp>
      <p:sp>
        <p:nvSpPr>
          <p:cNvPr id="1215495" name="Rectangle 7"/>
          <p:cNvSpPr>
            <a:spLocks noChangeArrowheads="1"/>
          </p:cNvSpPr>
          <p:nvPr/>
        </p:nvSpPr>
        <p:spPr bwMode="auto">
          <a:xfrm>
            <a:off x="328613" y="1754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5496" name="Line 8"/>
          <p:cNvSpPr>
            <a:spLocks noChangeShapeType="1"/>
          </p:cNvSpPr>
          <p:nvPr/>
        </p:nvSpPr>
        <p:spPr bwMode="auto">
          <a:xfrm>
            <a:off x="1600200" y="11477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5497" name="Rectangle 9"/>
          <p:cNvSpPr>
            <a:spLocks noChangeArrowheads="1"/>
          </p:cNvSpPr>
          <p:nvPr/>
        </p:nvSpPr>
        <p:spPr bwMode="auto">
          <a:xfrm>
            <a:off x="3733800" y="6858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5499" name="Rectangle 11"/>
          <p:cNvSpPr>
            <a:spLocks noChangeArrowheads="1"/>
          </p:cNvSpPr>
          <p:nvPr/>
        </p:nvSpPr>
        <p:spPr bwMode="auto">
          <a:xfrm>
            <a:off x="762000" y="2438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5500" name="Rectangle 12"/>
          <p:cNvSpPr>
            <a:spLocks noChangeArrowheads="1"/>
          </p:cNvSpPr>
          <p:nvPr/>
        </p:nvSpPr>
        <p:spPr bwMode="auto">
          <a:xfrm>
            <a:off x="762000" y="33194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5502" name="Line 14"/>
          <p:cNvSpPr>
            <a:spLocks noChangeShapeType="1"/>
          </p:cNvSpPr>
          <p:nvPr/>
        </p:nvSpPr>
        <p:spPr bwMode="auto">
          <a:xfrm>
            <a:off x="2781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3" name="Line 15"/>
          <p:cNvSpPr>
            <a:spLocks noChangeShapeType="1"/>
          </p:cNvSpPr>
          <p:nvPr/>
        </p:nvSpPr>
        <p:spPr bwMode="auto">
          <a:xfrm>
            <a:off x="3467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4" name="Line 16"/>
          <p:cNvSpPr>
            <a:spLocks noChangeShapeType="1"/>
          </p:cNvSpPr>
          <p:nvPr/>
        </p:nvSpPr>
        <p:spPr bwMode="auto">
          <a:xfrm>
            <a:off x="4152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5" name="Line 17"/>
          <p:cNvSpPr>
            <a:spLocks noChangeShapeType="1"/>
          </p:cNvSpPr>
          <p:nvPr/>
        </p:nvSpPr>
        <p:spPr bwMode="auto">
          <a:xfrm>
            <a:off x="48387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6" name="Line 18"/>
          <p:cNvSpPr>
            <a:spLocks noChangeShapeType="1"/>
          </p:cNvSpPr>
          <p:nvPr/>
        </p:nvSpPr>
        <p:spPr bwMode="auto">
          <a:xfrm>
            <a:off x="55245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7" name="Line 19"/>
          <p:cNvSpPr>
            <a:spLocks noChangeShapeType="1"/>
          </p:cNvSpPr>
          <p:nvPr/>
        </p:nvSpPr>
        <p:spPr bwMode="auto">
          <a:xfrm>
            <a:off x="6210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8" name="Line 20"/>
          <p:cNvSpPr>
            <a:spLocks noChangeShapeType="1"/>
          </p:cNvSpPr>
          <p:nvPr/>
        </p:nvSpPr>
        <p:spPr bwMode="auto">
          <a:xfrm>
            <a:off x="6896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9" name="Line 21"/>
          <p:cNvSpPr>
            <a:spLocks noChangeShapeType="1"/>
          </p:cNvSpPr>
          <p:nvPr/>
        </p:nvSpPr>
        <p:spPr bwMode="auto">
          <a:xfrm>
            <a:off x="7581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11" name="Line 23"/>
          <p:cNvSpPr>
            <a:spLocks noChangeShapeType="1"/>
          </p:cNvSpPr>
          <p:nvPr/>
        </p:nvSpPr>
        <p:spPr bwMode="auto">
          <a:xfrm>
            <a:off x="685800" y="16764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4"/>
          <p:cNvGrpSpPr>
            <a:grpSpLocks/>
          </p:cNvGrpSpPr>
          <p:nvPr/>
        </p:nvGrpSpPr>
        <p:grpSpPr bwMode="auto">
          <a:xfrm>
            <a:off x="2209800" y="1524000"/>
            <a:ext cx="3355975" cy="838200"/>
            <a:chOff x="1562" y="1152"/>
            <a:chExt cx="2114" cy="528"/>
          </a:xfrm>
        </p:grpSpPr>
        <p:grpSp>
          <p:nvGrpSpPr>
            <p:cNvPr id="4" name="Group 25"/>
            <p:cNvGrpSpPr>
              <a:grpSpLocks/>
            </p:cNvGrpSpPr>
            <p:nvPr/>
          </p:nvGrpSpPr>
          <p:grpSpPr bwMode="auto">
            <a:xfrm>
              <a:off x="2487" y="1152"/>
              <a:ext cx="223" cy="481"/>
              <a:chOff x="2207" y="1413"/>
              <a:chExt cx="223" cy="481"/>
            </a:xfrm>
          </p:grpSpPr>
          <p:sp>
            <p:nvSpPr>
              <p:cNvPr id="1215514" name="Freeform 2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15" name="Rectangle 2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8"/>
            <p:cNvGrpSpPr>
              <a:grpSpLocks/>
            </p:cNvGrpSpPr>
            <p:nvPr/>
          </p:nvGrpSpPr>
          <p:grpSpPr bwMode="auto">
            <a:xfrm>
              <a:off x="1562" y="1248"/>
              <a:ext cx="349" cy="289"/>
              <a:chOff x="1282" y="1509"/>
              <a:chExt cx="349" cy="289"/>
            </a:xfrm>
          </p:grpSpPr>
          <p:sp>
            <p:nvSpPr>
              <p:cNvPr id="1215517" name="Rectangle 2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0"/>
              <p:cNvGrpSpPr>
                <a:grpSpLocks/>
              </p:cNvGrpSpPr>
              <p:nvPr/>
            </p:nvGrpSpPr>
            <p:grpSpPr bwMode="auto">
              <a:xfrm>
                <a:off x="1291" y="1509"/>
                <a:ext cx="340" cy="289"/>
                <a:chOff x="1291" y="1509"/>
                <a:chExt cx="340" cy="289"/>
              </a:xfrm>
            </p:grpSpPr>
            <p:sp>
              <p:nvSpPr>
                <p:cNvPr id="1215519" name="Freeform 3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0" name="Freeform 3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21" name="Rectangle 3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4"/>
            <p:cNvGrpSpPr>
              <a:grpSpLocks/>
            </p:cNvGrpSpPr>
            <p:nvPr/>
          </p:nvGrpSpPr>
          <p:grpSpPr bwMode="auto">
            <a:xfrm>
              <a:off x="2031" y="1248"/>
              <a:ext cx="296" cy="289"/>
              <a:chOff x="1751" y="1509"/>
              <a:chExt cx="296" cy="289"/>
            </a:xfrm>
          </p:grpSpPr>
          <p:sp>
            <p:nvSpPr>
              <p:cNvPr id="1215523" name="Freeform 3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4" name="Freeform 3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25" name="Line 3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26" name="Freeform 3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7" name="Line 3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28" name="Rectangle 4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1"/>
            <p:cNvGrpSpPr>
              <a:grpSpLocks/>
            </p:cNvGrpSpPr>
            <p:nvPr/>
          </p:nvGrpSpPr>
          <p:grpSpPr bwMode="auto">
            <a:xfrm>
              <a:off x="2880" y="1248"/>
              <a:ext cx="325" cy="289"/>
              <a:chOff x="2600" y="1509"/>
              <a:chExt cx="325" cy="289"/>
            </a:xfrm>
          </p:grpSpPr>
          <p:sp>
            <p:nvSpPr>
              <p:cNvPr id="1215530" name="Freeform 4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1" name="Freeform 4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2" name="Rectangle 4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5"/>
            <p:cNvGrpSpPr>
              <a:grpSpLocks/>
            </p:cNvGrpSpPr>
            <p:nvPr/>
          </p:nvGrpSpPr>
          <p:grpSpPr bwMode="auto">
            <a:xfrm>
              <a:off x="3348" y="1248"/>
              <a:ext cx="284" cy="289"/>
              <a:chOff x="3068" y="1509"/>
              <a:chExt cx="284" cy="289"/>
            </a:xfrm>
          </p:grpSpPr>
          <p:sp>
            <p:nvSpPr>
              <p:cNvPr id="1215534" name="Freeform 4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5" name="Freeform 4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6" name="Line 4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37" name="Line 4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38" name="Line 5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39" name="Line 5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40" name="Line 5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41" name="Line 5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42" name="Line 5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43" name="Line 5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44" name="Line 5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 name="Group 57"/>
          <p:cNvGrpSpPr>
            <a:grpSpLocks/>
          </p:cNvGrpSpPr>
          <p:nvPr/>
        </p:nvGrpSpPr>
        <p:grpSpPr bwMode="auto">
          <a:xfrm>
            <a:off x="2895600" y="2362200"/>
            <a:ext cx="3355975" cy="838200"/>
            <a:chOff x="1562" y="1152"/>
            <a:chExt cx="2114" cy="528"/>
          </a:xfrm>
        </p:grpSpPr>
        <p:grpSp>
          <p:nvGrpSpPr>
            <p:cNvPr id="11" name="Group 58"/>
            <p:cNvGrpSpPr>
              <a:grpSpLocks/>
            </p:cNvGrpSpPr>
            <p:nvPr/>
          </p:nvGrpSpPr>
          <p:grpSpPr bwMode="auto">
            <a:xfrm>
              <a:off x="2487" y="1152"/>
              <a:ext cx="223" cy="481"/>
              <a:chOff x="2207" y="1413"/>
              <a:chExt cx="223" cy="481"/>
            </a:xfrm>
          </p:grpSpPr>
          <p:sp>
            <p:nvSpPr>
              <p:cNvPr id="1215547"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48"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1"/>
            <p:cNvGrpSpPr>
              <a:grpSpLocks/>
            </p:cNvGrpSpPr>
            <p:nvPr/>
          </p:nvGrpSpPr>
          <p:grpSpPr bwMode="auto">
            <a:xfrm>
              <a:off x="1562" y="1248"/>
              <a:ext cx="349" cy="289"/>
              <a:chOff x="1282" y="1509"/>
              <a:chExt cx="349" cy="289"/>
            </a:xfrm>
          </p:grpSpPr>
          <p:sp>
            <p:nvSpPr>
              <p:cNvPr id="1215550"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3"/>
              <p:cNvGrpSpPr>
                <a:grpSpLocks/>
              </p:cNvGrpSpPr>
              <p:nvPr/>
            </p:nvGrpSpPr>
            <p:grpSpPr bwMode="auto">
              <a:xfrm>
                <a:off x="1291" y="1509"/>
                <a:ext cx="340" cy="289"/>
                <a:chOff x="1291" y="1509"/>
                <a:chExt cx="340" cy="289"/>
              </a:xfrm>
            </p:grpSpPr>
            <p:sp>
              <p:nvSpPr>
                <p:cNvPr id="1215552"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3"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54"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67"/>
            <p:cNvGrpSpPr>
              <a:grpSpLocks/>
            </p:cNvGrpSpPr>
            <p:nvPr/>
          </p:nvGrpSpPr>
          <p:grpSpPr bwMode="auto">
            <a:xfrm>
              <a:off x="2031" y="1248"/>
              <a:ext cx="296" cy="289"/>
              <a:chOff x="1751" y="1509"/>
              <a:chExt cx="296" cy="289"/>
            </a:xfrm>
          </p:grpSpPr>
          <p:sp>
            <p:nvSpPr>
              <p:cNvPr id="1215556"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7"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58"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59"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0"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61"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4"/>
            <p:cNvGrpSpPr>
              <a:grpSpLocks/>
            </p:cNvGrpSpPr>
            <p:nvPr/>
          </p:nvGrpSpPr>
          <p:grpSpPr bwMode="auto">
            <a:xfrm>
              <a:off x="2880" y="1248"/>
              <a:ext cx="325" cy="289"/>
              <a:chOff x="2600" y="1509"/>
              <a:chExt cx="325" cy="289"/>
            </a:xfrm>
          </p:grpSpPr>
          <p:sp>
            <p:nvSpPr>
              <p:cNvPr id="1215563"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4"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5"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8"/>
            <p:cNvGrpSpPr>
              <a:grpSpLocks/>
            </p:cNvGrpSpPr>
            <p:nvPr/>
          </p:nvGrpSpPr>
          <p:grpSpPr bwMode="auto">
            <a:xfrm>
              <a:off x="3348" y="1248"/>
              <a:ext cx="284" cy="289"/>
              <a:chOff x="3068" y="1509"/>
              <a:chExt cx="284" cy="289"/>
            </a:xfrm>
          </p:grpSpPr>
          <p:sp>
            <p:nvSpPr>
              <p:cNvPr id="1215567"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8"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9"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70"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71"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72"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73"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74"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75"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76"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77"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0"/>
          <p:cNvGrpSpPr>
            <a:grpSpLocks/>
          </p:cNvGrpSpPr>
          <p:nvPr/>
        </p:nvGrpSpPr>
        <p:grpSpPr bwMode="auto">
          <a:xfrm>
            <a:off x="3581400" y="3200400"/>
            <a:ext cx="3355975" cy="838200"/>
            <a:chOff x="1562" y="1152"/>
            <a:chExt cx="2114" cy="528"/>
          </a:xfrm>
        </p:grpSpPr>
        <p:grpSp>
          <p:nvGrpSpPr>
            <p:cNvPr id="18" name="Group 91"/>
            <p:cNvGrpSpPr>
              <a:grpSpLocks/>
            </p:cNvGrpSpPr>
            <p:nvPr/>
          </p:nvGrpSpPr>
          <p:grpSpPr bwMode="auto">
            <a:xfrm>
              <a:off x="2487" y="1152"/>
              <a:ext cx="223" cy="481"/>
              <a:chOff x="2207" y="1413"/>
              <a:chExt cx="223" cy="481"/>
            </a:xfrm>
          </p:grpSpPr>
          <p:sp>
            <p:nvSpPr>
              <p:cNvPr id="1215580"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1"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4"/>
            <p:cNvGrpSpPr>
              <a:grpSpLocks/>
            </p:cNvGrpSpPr>
            <p:nvPr/>
          </p:nvGrpSpPr>
          <p:grpSpPr bwMode="auto">
            <a:xfrm>
              <a:off x="1562" y="1248"/>
              <a:ext cx="349" cy="289"/>
              <a:chOff x="1282" y="1509"/>
              <a:chExt cx="349" cy="289"/>
            </a:xfrm>
          </p:grpSpPr>
          <p:sp>
            <p:nvSpPr>
              <p:cNvPr id="1215583"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6"/>
              <p:cNvGrpSpPr>
                <a:grpSpLocks/>
              </p:cNvGrpSpPr>
              <p:nvPr/>
            </p:nvGrpSpPr>
            <p:grpSpPr bwMode="auto">
              <a:xfrm>
                <a:off x="1291" y="1509"/>
                <a:ext cx="340" cy="289"/>
                <a:chOff x="1291" y="1509"/>
                <a:chExt cx="340" cy="289"/>
              </a:xfrm>
            </p:grpSpPr>
            <p:sp>
              <p:nvSpPr>
                <p:cNvPr id="1215585"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6"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87"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0"/>
            <p:cNvGrpSpPr>
              <a:grpSpLocks/>
            </p:cNvGrpSpPr>
            <p:nvPr/>
          </p:nvGrpSpPr>
          <p:grpSpPr bwMode="auto">
            <a:xfrm>
              <a:off x="2031" y="1248"/>
              <a:ext cx="296" cy="289"/>
              <a:chOff x="1751" y="1509"/>
              <a:chExt cx="296" cy="289"/>
            </a:xfrm>
          </p:grpSpPr>
          <p:sp>
            <p:nvSpPr>
              <p:cNvPr id="1215589"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0"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1"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92"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3"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94"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07"/>
            <p:cNvGrpSpPr>
              <a:grpSpLocks/>
            </p:cNvGrpSpPr>
            <p:nvPr/>
          </p:nvGrpSpPr>
          <p:grpSpPr bwMode="auto">
            <a:xfrm>
              <a:off x="2880" y="1248"/>
              <a:ext cx="325" cy="289"/>
              <a:chOff x="2600" y="1509"/>
              <a:chExt cx="325" cy="289"/>
            </a:xfrm>
          </p:grpSpPr>
          <p:sp>
            <p:nvSpPr>
              <p:cNvPr id="1215596"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7"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8"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1"/>
            <p:cNvGrpSpPr>
              <a:grpSpLocks/>
            </p:cNvGrpSpPr>
            <p:nvPr/>
          </p:nvGrpSpPr>
          <p:grpSpPr bwMode="auto">
            <a:xfrm>
              <a:off x="3348" y="1248"/>
              <a:ext cx="284" cy="289"/>
              <a:chOff x="3068" y="1509"/>
              <a:chExt cx="284" cy="289"/>
            </a:xfrm>
          </p:grpSpPr>
          <p:sp>
            <p:nvSpPr>
              <p:cNvPr id="1215600"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01"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02"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03"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04"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05"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06"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07"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08"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09"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10"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267200" y="4038600"/>
            <a:ext cx="3355975" cy="838200"/>
            <a:chOff x="1562" y="1152"/>
            <a:chExt cx="2114" cy="528"/>
          </a:xfrm>
        </p:grpSpPr>
        <p:grpSp>
          <p:nvGrpSpPr>
            <p:cNvPr id="25" name="Group 124"/>
            <p:cNvGrpSpPr>
              <a:grpSpLocks/>
            </p:cNvGrpSpPr>
            <p:nvPr/>
          </p:nvGrpSpPr>
          <p:grpSpPr bwMode="auto">
            <a:xfrm>
              <a:off x="2487" y="1152"/>
              <a:ext cx="223" cy="481"/>
              <a:chOff x="2207" y="1413"/>
              <a:chExt cx="223" cy="481"/>
            </a:xfrm>
          </p:grpSpPr>
          <p:sp>
            <p:nvSpPr>
              <p:cNvPr id="1215613" name="Freeform 12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4" name="Rectangle 12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27"/>
            <p:cNvGrpSpPr>
              <a:grpSpLocks/>
            </p:cNvGrpSpPr>
            <p:nvPr/>
          </p:nvGrpSpPr>
          <p:grpSpPr bwMode="auto">
            <a:xfrm>
              <a:off x="1562" y="1248"/>
              <a:ext cx="349" cy="289"/>
              <a:chOff x="1282" y="1509"/>
              <a:chExt cx="349" cy="289"/>
            </a:xfrm>
          </p:grpSpPr>
          <p:sp>
            <p:nvSpPr>
              <p:cNvPr id="1215616" name="Rectangle 12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29"/>
              <p:cNvGrpSpPr>
                <a:grpSpLocks/>
              </p:cNvGrpSpPr>
              <p:nvPr/>
            </p:nvGrpSpPr>
            <p:grpSpPr bwMode="auto">
              <a:xfrm>
                <a:off x="1291" y="1509"/>
                <a:ext cx="340" cy="289"/>
                <a:chOff x="1291" y="1509"/>
                <a:chExt cx="340" cy="289"/>
              </a:xfrm>
            </p:grpSpPr>
            <p:sp>
              <p:nvSpPr>
                <p:cNvPr id="1215618" name="Freeform 13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9" name="Freeform 13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620" name="Rectangle 13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3"/>
            <p:cNvGrpSpPr>
              <a:grpSpLocks/>
            </p:cNvGrpSpPr>
            <p:nvPr/>
          </p:nvGrpSpPr>
          <p:grpSpPr bwMode="auto">
            <a:xfrm>
              <a:off x="2031" y="1248"/>
              <a:ext cx="296" cy="289"/>
              <a:chOff x="1751" y="1509"/>
              <a:chExt cx="296" cy="289"/>
            </a:xfrm>
          </p:grpSpPr>
          <p:sp>
            <p:nvSpPr>
              <p:cNvPr id="1215622" name="Freeform 13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3" name="Freeform 13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24" name="Line 13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625" name="Freeform 13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6" name="Line 13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627" name="Rectangle 13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0"/>
            <p:cNvGrpSpPr>
              <a:grpSpLocks/>
            </p:cNvGrpSpPr>
            <p:nvPr/>
          </p:nvGrpSpPr>
          <p:grpSpPr bwMode="auto">
            <a:xfrm>
              <a:off x="2880" y="1248"/>
              <a:ext cx="325" cy="289"/>
              <a:chOff x="2600" y="1509"/>
              <a:chExt cx="325" cy="289"/>
            </a:xfrm>
          </p:grpSpPr>
          <p:sp>
            <p:nvSpPr>
              <p:cNvPr id="1215629" name="Freeform 14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0" name="Freeform 14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1" name="Rectangle 14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44"/>
            <p:cNvGrpSpPr>
              <a:grpSpLocks/>
            </p:cNvGrpSpPr>
            <p:nvPr/>
          </p:nvGrpSpPr>
          <p:grpSpPr bwMode="auto">
            <a:xfrm>
              <a:off x="3348" y="1248"/>
              <a:ext cx="284" cy="289"/>
              <a:chOff x="3068" y="1509"/>
              <a:chExt cx="284" cy="289"/>
            </a:xfrm>
          </p:grpSpPr>
          <p:sp>
            <p:nvSpPr>
              <p:cNvPr id="1215633" name="Freeform 14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4" name="Freeform 14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5" name="Line 14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36" name="Line 14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37" name="Line 14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38" name="Line 15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39" name="Line 15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40" name="Line 15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41" name="Line 15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42" name="Line 15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43" name="Line 15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5677" name="Rectangle 189"/>
          <p:cNvSpPr>
            <a:spLocks noChangeArrowheads="1"/>
          </p:cNvSpPr>
          <p:nvPr/>
        </p:nvSpPr>
        <p:spPr bwMode="auto">
          <a:xfrm>
            <a:off x="6400800" y="1371600"/>
            <a:ext cx="2438400" cy="1917700"/>
          </a:xfrm>
          <a:prstGeom prst="rect">
            <a:avLst/>
          </a:prstGeom>
          <a:noFill/>
          <a:ln w="12700">
            <a:noFill/>
            <a:miter lim="800000"/>
            <a:headEnd/>
            <a:tailEnd/>
          </a:ln>
          <a:effectLst/>
        </p:spPr>
        <p:txBody>
          <a:bodyPr lIns="90488" tIns="44450" rIns="90488" bIns="44450">
            <a:spAutoFit/>
          </a:bodyPr>
          <a:lstStyle/>
          <a:p>
            <a:pPr algn="r"/>
            <a:r>
              <a:rPr lang="en-US" sz="2000"/>
              <a:t>Fix register file access hazard by doing reads in the second half of the cycle and writes in the first half</a:t>
            </a:r>
          </a:p>
        </p:txBody>
      </p:sp>
      <p:sp>
        <p:nvSpPr>
          <p:cNvPr id="1215678" name="Rectangle 190"/>
          <p:cNvSpPr>
            <a:spLocks noChangeArrowheads="1"/>
          </p:cNvSpPr>
          <p:nvPr/>
        </p:nvSpPr>
        <p:spPr bwMode="auto">
          <a:xfrm>
            <a:off x="762000" y="16002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15679" name="Rectangle 191"/>
          <p:cNvSpPr>
            <a:spLocks noChangeArrowheads="1"/>
          </p:cNvSpPr>
          <p:nvPr/>
        </p:nvSpPr>
        <p:spPr bwMode="auto">
          <a:xfrm>
            <a:off x="762000" y="41576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grpSp>
        <p:nvGrpSpPr>
          <p:cNvPr id="31" name="Group 207"/>
          <p:cNvGrpSpPr>
            <a:grpSpLocks/>
          </p:cNvGrpSpPr>
          <p:nvPr/>
        </p:nvGrpSpPr>
        <p:grpSpPr bwMode="auto">
          <a:xfrm>
            <a:off x="4572000" y="5181600"/>
            <a:ext cx="1219200" cy="381000"/>
            <a:chOff x="2880" y="3552"/>
            <a:chExt cx="768" cy="240"/>
          </a:xfrm>
        </p:grpSpPr>
        <p:sp>
          <p:nvSpPr>
            <p:cNvPr id="1215684" name="Line 196"/>
            <p:cNvSpPr>
              <a:spLocks noChangeShapeType="1"/>
            </p:cNvSpPr>
            <p:nvPr/>
          </p:nvSpPr>
          <p:spPr bwMode="auto">
            <a:xfrm>
              <a:off x="3456"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6" name="Line 198"/>
            <p:cNvSpPr>
              <a:spLocks noChangeShapeType="1"/>
            </p:cNvSpPr>
            <p:nvPr/>
          </p:nvSpPr>
          <p:spPr bwMode="auto">
            <a:xfrm flipV="1">
              <a:off x="3264"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8" name="Line 200"/>
            <p:cNvSpPr>
              <a:spLocks noChangeShapeType="1"/>
            </p:cNvSpPr>
            <p:nvPr/>
          </p:nvSpPr>
          <p:spPr bwMode="auto">
            <a:xfrm>
              <a:off x="3456" y="3792"/>
              <a:ext cx="192" cy="0"/>
            </a:xfrm>
            <a:prstGeom prst="line">
              <a:avLst/>
            </a:prstGeom>
            <a:noFill/>
            <a:ln w="12700">
              <a:solidFill>
                <a:schemeClr val="tx1"/>
              </a:solidFill>
              <a:round/>
              <a:headEnd/>
              <a:tailEnd/>
            </a:ln>
            <a:effectLst/>
          </p:spPr>
          <p:txBody>
            <a:bodyPr/>
            <a:lstStyle/>
            <a:p>
              <a:endParaRPr lang="en-US"/>
            </a:p>
          </p:txBody>
        </p:sp>
        <p:sp>
          <p:nvSpPr>
            <p:cNvPr id="1215691" name="Line 203"/>
            <p:cNvSpPr>
              <a:spLocks noChangeShapeType="1"/>
            </p:cNvSpPr>
            <p:nvPr/>
          </p:nvSpPr>
          <p:spPr bwMode="auto">
            <a:xfrm>
              <a:off x="3264" y="3552"/>
              <a:ext cx="192" cy="0"/>
            </a:xfrm>
            <a:prstGeom prst="line">
              <a:avLst/>
            </a:prstGeom>
            <a:noFill/>
            <a:ln w="12700">
              <a:solidFill>
                <a:schemeClr val="tx1"/>
              </a:solidFill>
              <a:round/>
              <a:headEnd/>
              <a:tailEnd/>
            </a:ln>
            <a:effectLst/>
          </p:spPr>
          <p:txBody>
            <a:bodyPr/>
            <a:lstStyle/>
            <a:p>
              <a:endParaRPr lang="en-US"/>
            </a:p>
          </p:txBody>
        </p:sp>
        <p:sp>
          <p:nvSpPr>
            <p:cNvPr id="1215692" name="Line 204"/>
            <p:cNvSpPr>
              <a:spLocks noChangeShapeType="1"/>
            </p:cNvSpPr>
            <p:nvPr/>
          </p:nvSpPr>
          <p:spPr bwMode="auto">
            <a:xfrm>
              <a:off x="3072" y="3792"/>
              <a:ext cx="192" cy="0"/>
            </a:xfrm>
            <a:prstGeom prst="line">
              <a:avLst/>
            </a:prstGeom>
            <a:noFill/>
            <a:ln w="12700">
              <a:solidFill>
                <a:schemeClr val="tx1"/>
              </a:solidFill>
              <a:round/>
              <a:headEnd/>
              <a:tailEnd/>
            </a:ln>
            <a:effectLst/>
          </p:spPr>
          <p:txBody>
            <a:bodyPr/>
            <a:lstStyle/>
            <a:p>
              <a:endParaRPr lang="en-US"/>
            </a:p>
          </p:txBody>
        </p:sp>
        <p:sp>
          <p:nvSpPr>
            <p:cNvPr id="1215693" name="Line 205"/>
            <p:cNvSpPr>
              <a:spLocks noChangeShapeType="1"/>
            </p:cNvSpPr>
            <p:nvPr/>
          </p:nvSpPr>
          <p:spPr bwMode="auto">
            <a:xfrm>
              <a:off x="3072"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94" name="Line 206"/>
            <p:cNvSpPr>
              <a:spLocks noChangeShapeType="1"/>
            </p:cNvSpPr>
            <p:nvPr/>
          </p:nvSpPr>
          <p:spPr bwMode="auto">
            <a:xfrm>
              <a:off x="2880" y="3552"/>
              <a:ext cx="192" cy="0"/>
            </a:xfrm>
            <a:prstGeom prst="line">
              <a:avLst/>
            </a:prstGeom>
            <a:noFill/>
            <a:ln w="12700">
              <a:solidFill>
                <a:schemeClr val="tx1"/>
              </a:solidFill>
              <a:round/>
              <a:headEnd/>
              <a:tailEnd/>
            </a:ln>
            <a:effectLst/>
          </p:spPr>
          <p:txBody>
            <a:bodyPr/>
            <a:lstStyle/>
            <a:p>
              <a:endParaRPr lang="en-US"/>
            </a:p>
          </p:txBody>
        </p:sp>
      </p:grpSp>
      <p:grpSp>
        <p:nvGrpSpPr>
          <p:cNvPr id="1215648" name="Group 214"/>
          <p:cNvGrpSpPr>
            <a:grpSpLocks/>
          </p:cNvGrpSpPr>
          <p:nvPr/>
        </p:nvGrpSpPr>
        <p:grpSpPr bwMode="auto">
          <a:xfrm>
            <a:off x="990600" y="5410200"/>
            <a:ext cx="4191000" cy="1079500"/>
            <a:chOff x="624" y="3408"/>
            <a:chExt cx="2640" cy="680"/>
          </a:xfrm>
        </p:grpSpPr>
        <p:sp>
          <p:nvSpPr>
            <p:cNvPr id="1215697" name="Rectangle 209"/>
            <p:cNvSpPr>
              <a:spLocks noChangeArrowheads="1"/>
            </p:cNvSpPr>
            <p:nvPr/>
          </p:nvSpPr>
          <p:spPr bwMode="auto">
            <a:xfrm>
              <a:off x="624" y="3648"/>
              <a:ext cx="1872" cy="440"/>
            </a:xfrm>
            <a:prstGeom prst="rect">
              <a:avLst/>
            </a:prstGeom>
            <a:noFill/>
            <a:ln w="12700">
              <a:noFill/>
              <a:miter lim="800000"/>
              <a:headEnd/>
              <a:tailEnd/>
            </a:ln>
            <a:effectLst/>
          </p:spPr>
          <p:txBody>
            <a:bodyPr lIns="90488" tIns="44450" rIns="90488" bIns="44450">
              <a:spAutoFit/>
            </a:bodyPr>
            <a:lstStyle/>
            <a:p>
              <a:r>
                <a:rPr lang="en-US" sz="2000"/>
                <a:t>clock edge that controls register writing</a:t>
              </a:r>
            </a:p>
          </p:txBody>
        </p:sp>
        <p:sp>
          <p:nvSpPr>
            <p:cNvPr id="1215698" name="Line 210"/>
            <p:cNvSpPr>
              <a:spLocks noChangeShapeType="1"/>
            </p:cNvSpPr>
            <p:nvPr/>
          </p:nvSpPr>
          <p:spPr bwMode="auto">
            <a:xfrm flipV="1">
              <a:off x="2544" y="3408"/>
              <a:ext cx="720" cy="432"/>
            </a:xfrm>
            <a:prstGeom prst="line">
              <a:avLst/>
            </a:prstGeom>
            <a:noFill/>
            <a:ln w="12700">
              <a:solidFill>
                <a:schemeClr val="accent1"/>
              </a:solidFill>
              <a:round/>
              <a:headEnd/>
              <a:tailEnd type="triangle" w="med" len="med"/>
            </a:ln>
            <a:effectLst/>
          </p:spPr>
          <p:txBody>
            <a:bodyPr/>
            <a:lstStyle/>
            <a:p>
              <a:endParaRPr lang="en-US"/>
            </a:p>
          </p:txBody>
        </p:sp>
      </p:grpSp>
      <p:grpSp>
        <p:nvGrpSpPr>
          <p:cNvPr id="1215649" name="Group 213"/>
          <p:cNvGrpSpPr>
            <a:grpSpLocks/>
          </p:cNvGrpSpPr>
          <p:nvPr/>
        </p:nvGrpSpPr>
        <p:grpSpPr bwMode="auto">
          <a:xfrm>
            <a:off x="4876800" y="5334000"/>
            <a:ext cx="3200400" cy="1384300"/>
            <a:chOff x="3072" y="3360"/>
            <a:chExt cx="2016" cy="872"/>
          </a:xfrm>
        </p:grpSpPr>
        <p:sp>
          <p:nvSpPr>
            <p:cNvPr id="1215696" name="Rectangle 208"/>
            <p:cNvSpPr>
              <a:spLocks noChangeArrowheads="1"/>
            </p:cNvSpPr>
            <p:nvPr/>
          </p:nvSpPr>
          <p:spPr bwMode="auto">
            <a:xfrm>
              <a:off x="3216" y="3600"/>
              <a:ext cx="1872" cy="632"/>
            </a:xfrm>
            <a:prstGeom prst="rect">
              <a:avLst/>
            </a:prstGeom>
            <a:noFill/>
            <a:ln w="12700">
              <a:noFill/>
              <a:miter lim="800000"/>
              <a:headEnd/>
              <a:tailEnd/>
            </a:ln>
            <a:effectLst/>
          </p:spPr>
          <p:txBody>
            <a:bodyPr lIns="90488" tIns="44450" rIns="90488" bIns="44450">
              <a:spAutoFit/>
            </a:bodyPr>
            <a:lstStyle/>
            <a:p>
              <a:r>
                <a:rPr lang="en-US" sz="2000"/>
                <a:t>clock edge that controls loading of pipeline state registers</a:t>
              </a:r>
            </a:p>
          </p:txBody>
        </p:sp>
        <p:sp>
          <p:nvSpPr>
            <p:cNvPr id="1215699" name="Line 211"/>
            <p:cNvSpPr>
              <a:spLocks noChangeShapeType="1"/>
            </p:cNvSpPr>
            <p:nvPr/>
          </p:nvSpPr>
          <p:spPr bwMode="auto">
            <a:xfrm>
              <a:off x="3456" y="3360"/>
              <a:ext cx="192" cy="288"/>
            </a:xfrm>
            <a:prstGeom prst="line">
              <a:avLst/>
            </a:prstGeom>
            <a:noFill/>
            <a:ln w="12700">
              <a:solidFill>
                <a:schemeClr val="accent1"/>
              </a:solidFill>
              <a:round/>
              <a:headEnd type="triangle" w="med" len="med"/>
              <a:tailEnd/>
            </a:ln>
            <a:effectLst/>
          </p:spPr>
          <p:txBody>
            <a:bodyPr/>
            <a:lstStyle/>
            <a:p>
              <a:endParaRPr lang="en-US"/>
            </a:p>
          </p:txBody>
        </p:sp>
        <p:sp>
          <p:nvSpPr>
            <p:cNvPr id="1215700" name="Line 212"/>
            <p:cNvSpPr>
              <a:spLocks noChangeShapeType="1"/>
            </p:cNvSpPr>
            <p:nvPr/>
          </p:nvSpPr>
          <p:spPr bwMode="auto">
            <a:xfrm>
              <a:off x="3072" y="3360"/>
              <a:ext cx="192" cy="288"/>
            </a:xfrm>
            <a:prstGeom prst="line">
              <a:avLst/>
            </a:prstGeom>
            <a:noFill/>
            <a:ln w="12700">
              <a:solidFill>
                <a:schemeClr val="accent1"/>
              </a:solidFill>
              <a:round/>
              <a:headEnd type="triangle" w="med" len="me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156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21564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2000"/>
                                  </p:stCondLst>
                                  <p:childTnLst>
                                    <p:set>
                                      <p:cBhvr>
                                        <p:cTn id="19"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652463" y="304800"/>
            <a:ext cx="7288212" cy="422275"/>
          </a:xfrm>
          <a:noFill/>
          <a:ln/>
        </p:spPr>
        <p:txBody>
          <a:bodyPr wrap="none"/>
          <a:lstStyle/>
          <a:p>
            <a:r>
              <a:rPr lang="en-US"/>
              <a:t>Register Usage Can Cause Data Hazards</a:t>
            </a:r>
          </a:p>
        </p:txBody>
      </p:sp>
      <p:sp>
        <p:nvSpPr>
          <p:cNvPr id="1225731" name="Rectangle 3"/>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5732" name="Line 4"/>
          <p:cNvSpPr>
            <a:spLocks noChangeShapeType="1"/>
          </p:cNvSpPr>
          <p:nvPr/>
        </p:nvSpPr>
        <p:spPr bwMode="auto">
          <a:xfrm>
            <a:off x="2282825" y="1295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5733" name="Rectangle 5"/>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5734" name="Rectangle 6"/>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5735" name="Rectangle 7"/>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5736" name="Rectangle 8"/>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5737" name="Line 9"/>
          <p:cNvSpPr>
            <a:spLocks noChangeShapeType="1"/>
          </p:cNvSpPr>
          <p:nvPr/>
        </p:nvSpPr>
        <p:spPr bwMode="auto">
          <a:xfrm>
            <a:off x="3463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8" name="Line 10"/>
          <p:cNvSpPr>
            <a:spLocks noChangeShapeType="1"/>
          </p:cNvSpPr>
          <p:nvPr/>
        </p:nvSpPr>
        <p:spPr bwMode="auto">
          <a:xfrm>
            <a:off x="4149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9" name="Line 11"/>
          <p:cNvSpPr>
            <a:spLocks noChangeShapeType="1"/>
          </p:cNvSpPr>
          <p:nvPr/>
        </p:nvSpPr>
        <p:spPr bwMode="auto">
          <a:xfrm>
            <a:off x="4835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0" name="Line 12"/>
          <p:cNvSpPr>
            <a:spLocks noChangeShapeType="1"/>
          </p:cNvSpPr>
          <p:nvPr/>
        </p:nvSpPr>
        <p:spPr bwMode="auto">
          <a:xfrm>
            <a:off x="55213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1" name="Line 13"/>
          <p:cNvSpPr>
            <a:spLocks noChangeShapeType="1"/>
          </p:cNvSpPr>
          <p:nvPr/>
        </p:nvSpPr>
        <p:spPr bwMode="auto">
          <a:xfrm>
            <a:off x="62071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2" name="Line 14"/>
          <p:cNvSpPr>
            <a:spLocks noChangeShapeType="1"/>
          </p:cNvSpPr>
          <p:nvPr/>
        </p:nvSpPr>
        <p:spPr bwMode="auto">
          <a:xfrm>
            <a:off x="6892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3" name="Line 15"/>
          <p:cNvSpPr>
            <a:spLocks noChangeShapeType="1"/>
          </p:cNvSpPr>
          <p:nvPr/>
        </p:nvSpPr>
        <p:spPr bwMode="auto">
          <a:xfrm>
            <a:off x="7578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4" name="Line 16"/>
          <p:cNvSpPr>
            <a:spLocks noChangeShapeType="1"/>
          </p:cNvSpPr>
          <p:nvPr/>
        </p:nvSpPr>
        <p:spPr bwMode="auto">
          <a:xfrm>
            <a:off x="8264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5" name="Rectangle 17"/>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5746" name="Line 18"/>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892425" y="1671638"/>
            <a:ext cx="3355975" cy="838200"/>
            <a:chOff x="1562" y="1152"/>
            <a:chExt cx="2114" cy="528"/>
          </a:xfrm>
        </p:grpSpPr>
        <p:grpSp>
          <p:nvGrpSpPr>
            <p:cNvPr id="3" name="Group 20"/>
            <p:cNvGrpSpPr>
              <a:grpSpLocks/>
            </p:cNvGrpSpPr>
            <p:nvPr/>
          </p:nvGrpSpPr>
          <p:grpSpPr bwMode="auto">
            <a:xfrm>
              <a:off x="2487" y="1152"/>
              <a:ext cx="223" cy="481"/>
              <a:chOff x="2207" y="1413"/>
              <a:chExt cx="223" cy="481"/>
            </a:xfrm>
          </p:grpSpPr>
          <p:sp>
            <p:nvSpPr>
              <p:cNvPr id="1225749" name="Freeform 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0" name="Rectangle 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3"/>
            <p:cNvGrpSpPr>
              <a:grpSpLocks/>
            </p:cNvGrpSpPr>
            <p:nvPr/>
          </p:nvGrpSpPr>
          <p:grpSpPr bwMode="auto">
            <a:xfrm>
              <a:off x="1562" y="1248"/>
              <a:ext cx="349" cy="289"/>
              <a:chOff x="1282" y="1509"/>
              <a:chExt cx="349" cy="289"/>
            </a:xfrm>
          </p:grpSpPr>
          <p:sp>
            <p:nvSpPr>
              <p:cNvPr id="1225752" name="Rectangle 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5"/>
              <p:cNvGrpSpPr>
                <a:grpSpLocks/>
              </p:cNvGrpSpPr>
              <p:nvPr/>
            </p:nvGrpSpPr>
            <p:grpSpPr bwMode="auto">
              <a:xfrm>
                <a:off x="1291" y="1509"/>
                <a:ext cx="340" cy="289"/>
                <a:chOff x="1291" y="1509"/>
                <a:chExt cx="340" cy="289"/>
              </a:xfrm>
            </p:grpSpPr>
            <p:sp>
              <p:nvSpPr>
                <p:cNvPr id="1225754" name="Freeform 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5" name="Freeform 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56" name="Rectangle 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9"/>
            <p:cNvGrpSpPr>
              <a:grpSpLocks/>
            </p:cNvGrpSpPr>
            <p:nvPr/>
          </p:nvGrpSpPr>
          <p:grpSpPr bwMode="auto">
            <a:xfrm>
              <a:off x="2031" y="1248"/>
              <a:ext cx="296" cy="289"/>
              <a:chOff x="1751" y="1509"/>
              <a:chExt cx="296" cy="289"/>
            </a:xfrm>
          </p:grpSpPr>
          <p:sp>
            <p:nvSpPr>
              <p:cNvPr id="1225758" name="Freeform 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9" name="Freeform 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0" name="Line 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61" name="Freeform 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2" name="Line 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63" name="Rectangle 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6"/>
            <p:cNvGrpSpPr>
              <a:grpSpLocks/>
            </p:cNvGrpSpPr>
            <p:nvPr/>
          </p:nvGrpSpPr>
          <p:grpSpPr bwMode="auto">
            <a:xfrm>
              <a:off x="2880" y="1248"/>
              <a:ext cx="325" cy="289"/>
              <a:chOff x="2600" y="1509"/>
              <a:chExt cx="325" cy="289"/>
            </a:xfrm>
          </p:grpSpPr>
          <p:sp>
            <p:nvSpPr>
              <p:cNvPr id="1225765" name="Freeform 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6" name="Freeform 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7" name="Rectangle 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3348" y="1248"/>
              <a:ext cx="284" cy="289"/>
              <a:chOff x="3068" y="1509"/>
              <a:chExt cx="284" cy="289"/>
            </a:xfrm>
          </p:grpSpPr>
          <p:sp>
            <p:nvSpPr>
              <p:cNvPr id="1225769" name="Freeform 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70" name="Freeform 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71" name="Line 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772" name="Line 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773" name="Line 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774" name="Line 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775" name="Line 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776" name="Line 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777" name="Line 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778" name="Line 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779" name="Line 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2"/>
          <p:cNvGrpSpPr>
            <a:grpSpLocks/>
          </p:cNvGrpSpPr>
          <p:nvPr/>
        </p:nvGrpSpPr>
        <p:grpSpPr bwMode="auto">
          <a:xfrm>
            <a:off x="3578225" y="2509838"/>
            <a:ext cx="3355975" cy="838200"/>
            <a:chOff x="1562" y="1152"/>
            <a:chExt cx="2114" cy="528"/>
          </a:xfrm>
        </p:grpSpPr>
        <p:grpSp>
          <p:nvGrpSpPr>
            <p:cNvPr id="10" name="Group 53"/>
            <p:cNvGrpSpPr>
              <a:grpSpLocks/>
            </p:cNvGrpSpPr>
            <p:nvPr/>
          </p:nvGrpSpPr>
          <p:grpSpPr bwMode="auto">
            <a:xfrm>
              <a:off x="2487" y="1152"/>
              <a:ext cx="223" cy="481"/>
              <a:chOff x="2207" y="1413"/>
              <a:chExt cx="223" cy="481"/>
            </a:xfrm>
          </p:grpSpPr>
          <p:sp>
            <p:nvSpPr>
              <p:cNvPr id="1225782" name="Freeform 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3" name="Rectangle 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6"/>
            <p:cNvGrpSpPr>
              <a:grpSpLocks/>
            </p:cNvGrpSpPr>
            <p:nvPr/>
          </p:nvGrpSpPr>
          <p:grpSpPr bwMode="auto">
            <a:xfrm>
              <a:off x="1562" y="1248"/>
              <a:ext cx="349" cy="289"/>
              <a:chOff x="1282" y="1509"/>
              <a:chExt cx="349" cy="289"/>
            </a:xfrm>
          </p:grpSpPr>
          <p:sp>
            <p:nvSpPr>
              <p:cNvPr id="1225785" name="Rectangle 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8"/>
              <p:cNvGrpSpPr>
                <a:grpSpLocks/>
              </p:cNvGrpSpPr>
              <p:nvPr/>
            </p:nvGrpSpPr>
            <p:grpSpPr bwMode="auto">
              <a:xfrm>
                <a:off x="1291" y="1509"/>
                <a:ext cx="340" cy="289"/>
                <a:chOff x="1291" y="1509"/>
                <a:chExt cx="340" cy="289"/>
              </a:xfrm>
            </p:grpSpPr>
            <p:sp>
              <p:nvSpPr>
                <p:cNvPr id="1225787" name="Freeform 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8" name="Freeform 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89" name="Rectangle 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2"/>
            <p:cNvGrpSpPr>
              <a:grpSpLocks/>
            </p:cNvGrpSpPr>
            <p:nvPr/>
          </p:nvGrpSpPr>
          <p:grpSpPr bwMode="auto">
            <a:xfrm>
              <a:off x="2031" y="1248"/>
              <a:ext cx="296" cy="289"/>
              <a:chOff x="1751" y="1509"/>
              <a:chExt cx="296" cy="289"/>
            </a:xfrm>
          </p:grpSpPr>
          <p:sp>
            <p:nvSpPr>
              <p:cNvPr id="1225791" name="Freeform 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2" name="Freeform 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93" name="Line 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94" name="Freeform 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5" name="Line 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96" name="Rectangle 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9"/>
            <p:cNvGrpSpPr>
              <a:grpSpLocks/>
            </p:cNvGrpSpPr>
            <p:nvPr/>
          </p:nvGrpSpPr>
          <p:grpSpPr bwMode="auto">
            <a:xfrm>
              <a:off x="2880" y="1248"/>
              <a:ext cx="325" cy="289"/>
              <a:chOff x="2600" y="1509"/>
              <a:chExt cx="325" cy="289"/>
            </a:xfrm>
          </p:grpSpPr>
          <p:sp>
            <p:nvSpPr>
              <p:cNvPr id="1225798" name="Freeform 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9" name="Freeform 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0" name="Rectangle 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3348" y="1248"/>
              <a:ext cx="284" cy="289"/>
              <a:chOff x="3068" y="1509"/>
              <a:chExt cx="284" cy="289"/>
            </a:xfrm>
          </p:grpSpPr>
          <p:sp>
            <p:nvSpPr>
              <p:cNvPr id="1225802" name="Freeform 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03" name="Freeform 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4" name="Line 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05" name="Line 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06" name="Line 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07" name="Line 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08" name="Line 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09" name="Line 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10" name="Line 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11" name="Line 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12" name="Line 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5"/>
          <p:cNvGrpSpPr>
            <a:grpSpLocks/>
          </p:cNvGrpSpPr>
          <p:nvPr/>
        </p:nvGrpSpPr>
        <p:grpSpPr bwMode="auto">
          <a:xfrm>
            <a:off x="4264025" y="3348038"/>
            <a:ext cx="3355975" cy="838200"/>
            <a:chOff x="1562" y="1152"/>
            <a:chExt cx="2114" cy="528"/>
          </a:xfrm>
        </p:grpSpPr>
        <p:grpSp>
          <p:nvGrpSpPr>
            <p:cNvPr id="17" name="Group 86"/>
            <p:cNvGrpSpPr>
              <a:grpSpLocks/>
            </p:cNvGrpSpPr>
            <p:nvPr/>
          </p:nvGrpSpPr>
          <p:grpSpPr bwMode="auto">
            <a:xfrm>
              <a:off x="2487" y="1152"/>
              <a:ext cx="223" cy="481"/>
              <a:chOff x="2207" y="1413"/>
              <a:chExt cx="223" cy="481"/>
            </a:xfrm>
          </p:grpSpPr>
          <p:sp>
            <p:nvSpPr>
              <p:cNvPr id="1225815" name="Freeform 8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16" name="Rectangle 8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9"/>
            <p:cNvGrpSpPr>
              <a:grpSpLocks/>
            </p:cNvGrpSpPr>
            <p:nvPr/>
          </p:nvGrpSpPr>
          <p:grpSpPr bwMode="auto">
            <a:xfrm>
              <a:off x="1562" y="1248"/>
              <a:ext cx="349" cy="289"/>
              <a:chOff x="1282" y="1509"/>
              <a:chExt cx="349" cy="289"/>
            </a:xfrm>
          </p:grpSpPr>
          <p:sp>
            <p:nvSpPr>
              <p:cNvPr id="1225818" name="Rectangle 9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1"/>
              <p:cNvGrpSpPr>
                <a:grpSpLocks/>
              </p:cNvGrpSpPr>
              <p:nvPr/>
            </p:nvGrpSpPr>
            <p:grpSpPr bwMode="auto">
              <a:xfrm>
                <a:off x="1291" y="1509"/>
                <a:ext cx="340" cy="289"/>
                <a:chOff x="1291" y="1509"/>
                <a:chExt cx="340" cy="289"/>
              </a:xfrm>
            </p:grpSpPr>
            <p:sp>
              <p:nvSpPr>
                <p:cNvPr id="1225820" name="Freeform 9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1" name="Freeform 9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22" name="Rectangle 9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5"/>
            <p:cNvGrpSpPr>
              <a:grpSpLocks/>
            </p:cNvGrpSpPr>
            <p:nvPr/>
          </p:nvGrpSpPr>
          <p:grpSpPr bwMode="auto">
            <a:xfrm>
              <a:off x="2031" y="1248"/>
              <a:ext cx="296" cy="289"/>
              <a:chOff x="1751" y="1509"/>
              <a:chExt cx="296" cy="289"/>
            </a:xfrm>
          </p:grpSpPr>
          <p:sp>
            <p:nvSpPr>
              <p:cNvPr id="1225824" name="Freeform 9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5" name="Freeform 9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26" name="Line 9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27" name="Freeform 9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8" name="Line 10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29" name="Rectangle 10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2"/>
            <p:cNvGrpSpPr>
              <a:grpSpLocks/>
            </p:cNvGrpSpPr>
            <p:nvPr/>
          </p:nvGrpSpPr>
          <p:grpSpPr bwMode="auto">
            <a:xfrm>
              <a:off x="2880" y="1248"/>
              <a:ext cx="325" cy="289"/>
              <a:chOff x="2600" y="1509"/>
              <a:chExt cx="325" cy="289"/>
            </a:xfrm>
          </p:grpSpPr>
          <p:sp>
            <p:nvSpPr>
              <p:cNvPr id="1225831" name="Freeform 10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2" name="Freeform 10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3" name="Rectangle 10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3348" y="1248"/>
              <a:ext cx="284" cy="289"/>
              <a:chOff x="3068" y="1509"/>
              <a:chExt cx="284" cy="289"/>
            </a:xfrm>
          </p:grpSpPr>
          <p:sp>
            <p:nvSpPr>
              <p:cNvPr id="1225835" name="Freeform 10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6" name="Freeform 10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7" name="Line 10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38" name="Line 11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39" name="Line 11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40" name="Line 11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41" name="Line 11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42" name="Line 11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43" name="Line 11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44" name="Line 11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45" name="Line 11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8"/>
          <p:cNvGrpSpPr>
            <a:grpSpLocks/>
          </p:cNvGrpSpPr>
          <p:nvPr/>
        </p:nvGrpSpPr>
        <p:grpSpPr bwMode="auto">
          <a:xfrm>
            <a:off x="4949825" y="4186238"/>
            <a:ext cx="3355975" cy="838200"/>
            <a:chOff x="1562" y="1152"/>
            <a:chExt cx="2114" cy="528"/>
          </a:xfrm>
        </p:grpSpPr>
        <p:grpSp>
          <p:nvGrpSpPr>
            <p:cNvPr id="24" name="Group 119"/>
            <p:cNvGrpSpPr>
              <a:grpSpLocks/>
            </p:cNvGrpSpPr>
            <p:nvPr/>
          </p:nvGrpSpPr>
          <p:grpSpPr bwMode="auto">
            <a:xfrm>
              <a:off x="2487" y="1152"/>
              <a:ext cx="223" cy="481"/>
              <a:chOff x="2207" y="1413"/>
              <a:chExt cx="223" cy="481"/>
            </a:xfrm>
          </p:grpSpPr>
          <p:sp>
            <p:nvSpPr>
              <p:cNvPr id="1225848" name="Freeform 12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49" name="Rectangle 12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2"/>
            <p:cNvGrpSpPr>
              <a:grpSpLocks/>
            </p:cNvGrpSpPr>
            <p:nvPr/>
          </p:nvGrpSpPr>
          <p:grpSpPr bwMode="auto">
            <a:xfrm>
              <a:off x="1562" y="1248"/>
              <a:ext cx="349" cy="289"/>
              <a:chOff x="1282" y="1509"/>
              <a:chExt cx="349" cy="289"/>
            </a:xfrm>
          </p:grpSpPr>
          <p:sp>
            <p:nvSpPr>
              <p:cNvPr id="1225851" name="Rectangle 12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4"/>
              <p:cNvGrpSpPr>
                <a:grpSpLocks/>
              </p:cNvGrpSpPr>
              <p:nvPr/>
            </p:nvGrpSpPr>
            <p:grpSpPr bwMode="auto">
              <a:xfrm>
                <a:off x="1291" y="1509"/>
                <a:ext cx="340" cy="289"/>
                <a:chOff x="1291" y="1509"/>
                <a:chExt cx="340" cy="289"/>
              </a:xfrm>
            </p:grpSpPr>
            <p:sp>
              <p:nvSpPr>
                <p:cNvPr id="1225853" name="Freeform 12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4" name="Freeform 12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55" name="Rectangle 12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8"/>
            <p:cNvGrpSpPr>
              <a:grpSpLocks/>
            </p:cNvGrpSpPr>
            <p:nvPr/>
          </p:nvGrpSpPr>
          <p:grpSpPr bwMode="auto">
            <a:xfrm>
              <a:off x="2031" y="1248"/>
              <a:ext cx="296" cy="289"/>
              <a:chOff x="1751" y="1509"/>
              <a:chExt cx="296" cy="289"/>
            </a:xfrm>
          </p:grpSpPr>
          <p:sp>
            <p:nvSpPr>
              <p:cNvPr id="1225857" name="Freeform 12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8" name="Freeform 13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59" name="Line 13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60" name="Freeform 13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1" name="Line 13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62" name="Rectangle 13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5"/>
            <p:cNvGrpSpPr>
              <a:grpSpLocks/>
            </p:cNvGrpSpPr>
            <p:nvPr/>
          </p:nvGrpSpPr>
          <p:grpSpPr bwMode="auto">
            <a:xfrm>
              <a:off x="2880" y="1248"/>
              <a:ext cx="325" cy="289"/>
              <a:chOff x="2600" y="1509"/>
              <a:chExt cx="325" cy="289"/>
            </a:xfrm>
          </p:grpSpPr>
          <p:sp>
            <p:nvSpPr>
              <p:cNvPr id="1225864" name="Freeform 13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5" name="Freeform 13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66" name="Rectangle 13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3348" y="1248"/>
              <a:ext cx="284" cy="289"/>
              <a:chOff x="3068" y="1509"/>
              <a:chExt cx="284" cy="289"/>
            </a:xfrm>
          </p:grpSpPr>
          <p:sp>
            <p:nvSpPr>
              <p:cNvPr id="1225868" name="Freeform 14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9" name="Freeform 14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70" name="Line 14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71" name="Line 14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72" name="Line 14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73" name="Line 14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74" name="Line 14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75" name="Line 14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76" name="Line 14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77" name="Line 14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78" name="Line 15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1"/>
          <p:cNvGrpSpPr>
            <a:grpSpLocks/>
          </p:cNvGrpSpPr>
          <p:nvPr/>
        </p:nvGrpSpPr>
        <p:grpSpPr bwMode="auto">
          <a:xfrm>
            <a:off x="5635625" y="5024438"/>
            <a:ext cx="3355975" cy="838200"/>
            <a:chOff x="1562" y="1152"/>
            <a:chExt cx="2114" cy="528"/>
          </a:xfrm>
        </p:grpSpPr>
        <p:grpSp>
          <p:nvGrpSpPr>
            <p:cNvPr id="31" name="Group 152"/>
            <p:cNvGrpSpPr>
              <a:grpSpLocks/>
            </p:cNvGrpSpPr>
            <p:nvPr/>
          </p:nvGrpSpPr>
          <p:grpSpPr bwMode="auto">
            <a:xfrm>
              <a:off x="2487" y="1152"/>
              <a:ext cx="223" cy="481"/>
              <a:chOff x="2207" y="1413"/>
              <a:chExt cx="223" cy="481"/>
            </a:xfrm>
          </p:grpSpPr>
          <p:sp>
            <p:nvSpPr>
              <p:cNvPr id="1225881" name="Freeform 15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2" name="Rectangle 15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5728" name="Group 155"/>
            <p:cNvGrpSpPr>
              <a:grpSpLocks/>
            </p:cNvGrpSpPr>
            <p:nvPr/>
          </p:nvGrpSpPr>
          <p:grpSpPr bwMode="auto">
            <a:xfrm>
              <a:off x="1562" y="1248"/>
              <a:ext cx="349" cy="289"/>
              <a:chOff x="1282" y="1509"/>
              <a:chExt cx="349" cy="289"/>
            </a:xfrm>
          </p:grpSpPr>
          <p:sp>
            <p:nvSpPr>
              <p:cNvPr id="1225884" name="Rectangle 15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5729" name="Group 157"/>
              <p:cNvGrpSpPr>
                <a:grpSpLocks/>
              </p:cNvGrpSpPr>
              <p:nvPr/>
            </p:nvGrpSpPr>
            <p:grpSpPr bwMode="auto">
              <a:xfrm>
                <a:off x="1291" y="1509"/>
                <a:ext cx="340" cy="289"/>
                <a:chOff x="1291" y="1509"/>
                <a:chExt cx="340" cy="289"/>
              </a:xfrm>
            </p:grpSpPr>
            <p:sp>
              <p:nvSpPr>
                <p:cNvPr id="1225886" name="Freeform 15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7" name="Freeform 15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88" name="Rectangle 16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47" name="Group 161"/>
            <p:cNvGrpSpPr>
              <a:grpSpLocks/>
            </p:cNvGrpSpPr>
            <p:nvPr/>
          </p:nvGrpSpPr>
          <p:grpSpPr bwMode="auto">
            <a:xfrm>
              <a:off x="2031" y="1248"/>
              <a:ext cx="296" cy="289"/>
              <a:chOff x="1751" y="1509"/>
              <a:chExt cx="296" cy="289"/>
            </a:xfrm>
          </p:grpSpPr>
          <p:sp>
            <p:nvSpPr>
              <p:cNvPr id="1225890" name="Freeform 16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1" name="Freeform 16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2" name="Line 16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93" name="Freeform 16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4" name="Line 16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95" name="Rectangle 16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5748" name="Group 168"/>
            <p:cNvGrpSpPr>
              <a:grpSpLocks/>
            </p:cNvGrpSpPr>
            <p:nvPr/>
          </p:nvGrpSpPr>
          <p:grpSpPr bwMode="auto">
            <a:xfrm>
              <a:off x="2880" y="1248"/>
              <a:ext cx="325" cy="289"/>
              <a:chOff x="2600" y="1509"/>
              <a:chExt cx="325" cy="289"/>
            </a:xfrm>
          </p:grpSpPr>
          <p:sp>
            <p:nvSpPr>
              <p:cNvPr id="1225897" name="Freeform 16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8" name="Freeform 17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9" name="Rectangle 17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51" name="Group 172"/>
            <p:cNvGrpSpPr>
              <a:grpSpLocks/>
            </p:cNvGrpSpPr>
            <p:nvPr/>
          </p:nvGrpSpPr>
          <p:grpSpPr bwMode="auto">
            <a:xfrm>
              <a:off x="3348" y="1248"/>
              <a:ext cx="284" cy="289"/>
              <a:chOff x="3068" y="1509"/>
              <a:chExt cx="284" cy="289"/>
            </a:xfrm>
          </p:grpSpPr>
          <p:sp>
            <p:nvSpPr>
              <p:cNvPr id="1225901" name="Freeform 17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902" name="Freeform 17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903" name="Line 17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904" name="Line 17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905" name="Line 17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906" name="Line 17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907" name="Line 17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908" name="Line 18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909" name="Line 18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910" name="Line 18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911" name="Line 18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5912" name="Rectangle 184"/>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25914" name="Rectangle 186"/>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255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1798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652463" y="304800"/>
            <a:ext cx="7288212" cy="422275"/>
          </a:xfrm>
          <a:noFill/>
          <a:ln/>
        </p:spPr>
        <p:txBody>
          <a:bodyPr wrap="none"/>
          <a:lstStyle/>
          <a:p>
            <a:r>
              <a:rPr lang="en-US"/>
              <a:t>Register Usage Can Cause Data Hazards</a:t>
            </a:r>
          </a:p>
        </p:txBody>
      </p:sp>
      <p:sp>
        <p:nvSpPr>
          <p:cNvPr id="1227791" name="Line 15"/>
          <p:cNvSpPr>
            <a:spLocks noChangeShapeType="1"/>
          </p:cNvSpPr>
          <p:nvPr/>
        </p:nvSpPr>
        <p:spPr bwMode="auto">
          <a:xfrm>
            <a:off x="2286000"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4999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27973" name="Rectangle 197"/>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7974" name="Rectangle 198"/>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7976" name="Rectangle 200"/>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227979" name="Rectangle 203"/>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2255838"/>
            <a:ext cx="914400" cy="3352800"/>
            <a:chOff x="3648" y="1440"/>
            <a:chExt cx="576" cy="2112"/>
          </a:xfrm>
        </p:grpSpPr>
        <p:sp>
          <p:nvSpPr>
            <p:cNvPr id="1233923"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4"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5"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33926"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68825" y="1798638"/>
            <a:ext cx="1371600" cy="2133600"/>
            <a:chOff x="2784" y="1152"/>
            <a:chExt cx="864" cy="1344"/>
          </a:xfrm>
        </p:grpSpPr>
        <p:sp>
          <p:nvSpPr>
            <p:cNvPr id="1233928"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29"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0"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1"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33932"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33933" name="Rectangle 13"/>
          <p:cNvSpPr>
            <a:spLocks noGrp="1" noChangeArrowheads="1"/>
          </p:cNvSpPr>
          <p:nvPr>
            <p:ph type="title"/>
          </p:nvPr>
        </p:nvSpPr>
        <p:spPr>
          <a:xfrm>
            <a:off x="652463" y="304800"/>
            <a:ext cx="5472112" cy="422275"/>
          </a:xfrm>
          <a:noFill/>
          <a:ln/>
        </p:spPr>
        <p:txBody>
          <a:bodyPr wrap="none"/>
          <a:lstStyle/>
          <a:p>
            <a:r>
              <a:rPr lang="en-US"/>
              <a:t>Loads Can Cause Data Hazards</a:t>
            </a:r>
          </a:p>
        </p:txBody>
      </p:sp>
      <p:sp>
        <p:nvSpPr>
          <p:cNvPr id="1233934" name="Rectangle 14"/>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3935" name="Line 15"/>
          <p:cNvSpPr>
            <a:spLocks noChangeShapeType="1"/>
          </p:cNvSpPr>
          <p:nvPr/>
        </p:nvSpPr>
        <p:spPr bwMode="auto">
          <a:xfrm>
            <a:off x="2282825"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3936" name="Rectangle 16"/>
          <p:cNvSpPr>
            <a:spLocks noChangeArrowheads="1"/>
          </p:cNvSpPr>
          <p:nvPr/>
        </p:nvSpPr>
        <p:spPr bwMode="auto">
          <a:xfrm>
            <a:off x="585788" y="1752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33937" name="Rectangle 17"/>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33938" name="Rectangle 18"/>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33939" name="Rectangle 19"/>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3940" name="Line 20"/>
          <p:cNvSpPr>
            <a:spLocks noChangeShapeType="1"/>
          </p:cNvSpPr>
          <p:nvPr/>
        </p:nvSpPr>
        <p:spPr bwMode="auto">
          <a:xfrm>
            <a:off x="3463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1" name="Line 21"/>
          <p:cNvSpPr>
            <a:spLocks noChangeShapeType="1"/>
          </p:cNvSpPr>
          <p:nvPr/>
        </p:nvSpPr>
        <p:spPr bwMode="auto">
          <a:xfrm>
            <a:off x="4149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2" name="Line 22"/>
          <p:cNvSpPr>
            <a:spLocks noChangeShapeType="1"/>
          </p:cNvSpPr>
          <p:nvPr/>
        </p:nvSpPr>
        <p:spPr bwMode="auto">
          <a:xfrm>
            <a:off x="4835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3" name="Line 23"/>
          <p:cNvSpPr>
            <a:spLocks noChangeShapeType="1"/>
          </p:cNvSpPr>
          <p:nvPr/>
        </p:nvSpPr>
        <p:spPr bwMode="auto">
          <a:xfrm>
            <a:off x="55213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4" name="Line 24"/>
          <p:cNvSpPr>
            <a:spLocks noChangeShapeType="1"/>
          </p:cNvSpPr>
          <p:nvPr/>
        </p:nvSpPr>
        <p:spPr bwMode="auto">
          <a:xfrm>
            <a:off x="62071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5" name="Line 25"/>
          <p:cNvSpPr>
            <a:spLocks noChangeShapeType="1"/>
          </p:cNvSpPr>
          <p:nvPr/>
        </p:nvSpPr>
        <p:spPr bwMode="auto">
          <a:xfrm>
            <a:off x="6892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6" name="Line 26"/>
          <p:cNvSpPr>
            <a:spLocks noChangeShapeType="1"/>
          </p:cNvSpPr>
          <p:nvPr/>
        </p:nvSpPr>
        <p:spPr bwMode="auto">
          <a:xfrm>
            <a:off x="7578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7" name="Line 27"/>
          <p:cNvSpPr>
            <a:spLocks noChangeShapeType="1"/>
          </p:cNvSpPr>
          <p:nvPr/>
        </p:nvSpPr>
        <p:spPr bwMode="auto">
          <a:xfrm>
            <a:off x="8264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8" name="Rectangle 28"/>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33949" name="Line 29"/>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892425"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33952"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3"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33955"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33957"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8"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59"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33961"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2"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63"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64"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5"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66"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33968"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9"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0"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33972"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73"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4"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3975"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3976"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3977"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3978"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3979"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3980"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3981"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3982"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78225"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3398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8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3398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3399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9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3399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9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9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9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3400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3400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0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0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1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1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1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1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1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1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4025"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34018"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19"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34021"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34023"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4"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25"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34027"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8"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29"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30"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1"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32"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34034"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5"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36"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34038"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9"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40"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41"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42"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43"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44"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45"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46"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47"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48"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49825"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34051"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2"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34054"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34056"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7"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58"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34060"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1"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2"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63"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4"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65"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34067"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8"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9"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34071"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72"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73"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74"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75"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76"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77"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78"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79"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80"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81"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34016" name="Group 162"/>
          <p:cNvGrpSpPr>
            <a:grpSpLocks/>
          </p:cNvGrpSpPr>
          <p:nvPr/>
        </p:nvGrpSpPr>
        <p:grpSpPr bwMode="auto">
          <a:xfrm>
            <a:off x="5635625" y="4999038"/>
            <a:ext cx="3355975" cy="838200"/>
            <a:chOff x="1562" y="1152"/>
            <a:chExt cx="2114" cy="528"/>
          </a:xfrm>
        </p:grpSpPr>
        <p:grpSp>
          <p:nvGrpSpPr>
            <p:cNvPr id="1234017" name="Group 163"/>
            <p:cNvGrpSpPr>
              <a:grpSpLocks/>
            </p:cNvGrpSpPr>
            <p:nvPr/>
          </p:nvGrpSpPr>
          <p:grpSpPr bwMode="auto">
            <a:xfrm>
              <a:off x="2487" y="1152"/>
              <a:ext cx="223" cy="481"/>
              <a:chOff x="2207" y="1413"/>
              <a:chExt cx="223" cy="481"/>
            </a:xfrm>
          </p:grpSpPr>
          <p:sp>
            <p:nvSpPr>
              <p:cNvPr id="1234084"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85"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34020" name="Group 166"/>
            <p:cNvGrpSpPr>
              <a:grpSpLocks/>
            </p:cNvGrpSpPr>
            <p:nvPr/>
          </p:nvGrpSpPr>
          <p:grpSpPr bwMode="auto">
            <a:xfrm>
              <a:off x="1562" y="1248"/>
              <a:ext cx="349" cy="289"/>
              <a:chOff x="1282" y="1509"/>
              <a:chExt cx="349" cy="289"/>
            </a:xfrm>
          </p:grpSpPr>
          <p:sp>
            <p:nvSpPr>
              <p:cNvPr id="1234087"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34022" name="Group 168"/>
              <p:cNvGrpSpPr>
                <a:grpSpLocks/>
              </p:cNvGrpSpPr>
              <p:nvPr/>
            </p:nvGrpSpPr>
            <p:grpSpPr bwMode="auto">
              <a:xfrm>
                <a:off x="1291" y="1509"/>
                <a:ext cx="340" cy="289"/>
                <a:chOff x="1291" y="1509"/>
                <a:chExt cx="340" cy="289"/>
              </a:xfrm>
            </p:grpSpPr>
            <p:sp>
              <p:nvSpPr>
                <p:cNvPr id="1234089"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0"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91"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26" name="Group 172"/>
            <p:cNvGrpSpPr>
              <a:grpSpLocks/>
            </p:cNvGrpSpPr>
            <p:nvPr/>
          </p:nvGrpSpPr>
          <p:grpSpPr bwMode="auto">
            <a:xfrm>
              <a:off x="2031" y="1248"/>
              <a:ext cx="296" cy="289"/>
              <a:chOff x="1751" y="1509"/>
              <a:chExt cx="296" cy="289"/>
            </a:xfrm>
          </p:grpSpPr>
          <p:sp>
            <p:nvSpPr>
              <p:cNvPr id="1234093"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4"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95"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96"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7"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98"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34033" name="Group 179"/>
            <p:cNvGrpSpPr>
              <a:grpSpLocks/>
            </p:cNvGrpSpPr>
            <p:nvPr/>
          </p:nvGrpSpPr>
          <p:grpSpPr bwMode="auto">
            <a:xfrm>
              <a:off x="2880" y="1248"/>
              <a:ext cx="325" cy="289"/>
              <a:chOff x="2600" y="1509"/>
              <a:chExt cx="325" cy="289"/>
            </a:xfrm>
          </p:grpSpPr>
          <p:sp>
            <p:nvSpPr>
              <p:cNvPr id="1234100"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1"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2"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37" name="Group 183"/>
            <p:cNvGrpSpPr>
              <a:grpSpLocks/>
            </p:cNvGrpSpPr>
            <p:nvPr/>
          </p:nvGrpSpPr>
          <p:grpSpPr bwMode="auto">
            <a:xfrm>
              <a:off x="3348" y="1248"/>
              <a:ext cx="284" cy="289"/>
              <a:chOff x="3068" y="1509"/>
              <a:chExt cx="284" cy="289"/>
            </a:xfrm>
          </p:grpSpPr>
          <p:sp>
            <p:nvSpPr>
              <p:cNvPr id="1234104"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5"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6"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107"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108"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109"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110"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111"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112"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113"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114"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4115" name="Rectangle 195"/>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34117" name="Rectangle 197"/>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Load-use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33400" y="304800"/>
            <a:ext cx="8153400" cy="464614"/>
          </a:xfrm>
          <a:noFill/>
          <a:ln/>
        </p:spPr>
        <p:txBody>
          <a:bodyPr lIns="90488" tIns="44450" rIns="90488" bIns="44450" anchor="ctr"/>
          <a:lstStyle/>
          <a:p>
            <a:r>
              <a:rPr lang="en-US" dirty="0" smtClean="0"/>
              <a:t>Aside:  Clocking </a:t>
            </a:r>
            <a:r>
              <a:rPr lang="en-US" dirty="0"/>
              <a:t>Methodologies</a:t>
            </a:r>
          </a:p>
        </p:txBody>
      </p:sp>
      <p:sp>
        <p:nvSpPr>
          <p:cNvPr id="944131" name="Rectangle 3"/>
          <p:cNvSpPr>
            <a:spLocks noGrp="1" noChangeArrowheads="1"/>
          </p:cNvSpPr>
          <p:nvPr>
            <p:ph type="body" idx="1"/>
          </p:nvPr>
        </p:nvSpPr>
        <p:spPr>
          <a:xfrm>
            <a:off x="533400" y="762000"/>
            <a:ext cx="8382000" cy="4163191"/>
          </a:xfrm>
          <a:noFill/>
          <a:ln/>
        </p:spPr>
        <p:txBody>
          <a:bodyPr lIns="90488" tIns="44450" rIns="90488" bIns="44450"/>
          <a:lstStyle/>
          <a:p>
            <a:pPr marL="342900" indent="-342900">
              <a:lnSpc>
                <a:spcPct val="95000"/>
              </a:lnSpc>
              <a:spcBef>
                <a:spcPct val="20000"/>
              </a:spcBef>
            </a:pPr>
            <a:r>
              <a:rPr lang="en-US" dirty="0"/>
              <a:t>The </a:t>
            </a:r>
            <a:r>
              <a:rPr lang="en-US" dirty="0">
                <a:solidFill>
                  <a:srgbClr val="FF0000"/>
                </a:solidFill>
              </a:rPr>
              <a:t>clocking methodology </a:t>
            </a:r>
            <a:r>
              <a:rPr lang="en-US" dirty="0"/>
              <a:t>defines </a:t>
            </a:r>
            <a:r>
              <a:rPr lang="en-US" dirty="0" smtClean="0"/>
              <a:t>when data in a state element is valid and stable relative to the clock</a:t>
            </a:r>
            <a:endParaRPr lang="en-US" dirty="0"/>
          </a:p>
          <a:p>
            <a:pPr marL="742950" lvl="1" indent="-285750">
              <a:lnSpc>
                <a:spcPct val="95000"/>
              </a:lnSpc>
              <a:spcBef>
                <a:spcPct val="20000"/>
              </a:spcBef>
            </a:pPr>
            <a:r>
              <a:rPr lang="en-US" dirty="0" smtClean="0"/>
              <a:t>State elements -  a memory element such as a register</a:t>
            </a:r>
          </a:p>
          <a:p>
            <a:pPr marL="742950" lvl="1" indent="-285750">
              <a:lnSpc>
                <a:spcPct val="95000"/>
              </a:lnSpc>
              <a:spcBef>
                <a:spcPct val="20000"/>
              </a:spcBef>
            </a:pPr>
            <a:r>
              <a:rPr lang="en-US" dirty="0" smtClean="0"/>
              <a:t>Edge-triggered – all state changes occur on a clock edge</a:t>
            </a:r>
            <a:endParaRPr lang="en-US" dirty="0"/>
          </a:p>
          <a:p>
            <a:pPr marL="342900" indent="-342900">
              <a:lnSpc>
                <a:spcPct val="95000"/>
              </a:lnSpc>
              <a:spcBef>
                <a:spcPct val="20000"/>
              </a:spcBef>
            </a:pPr>
            <a:r>
              <a:rPr lang="en-US" dirty="0"/>
              <a:t>Typical execution</a:t>
            </a:r>
          </a:p>
          <a:p>
            <a:pPr marL="742950" lvl="1" indent="-285750">
              <a:lnSpc>
                <a:spcPct val="95000"/>
              </a:lnSpc>
              <a:spcBef>
                <a:spcPct val="20000"/>
              </a:spcBef>
            </a:pPr>
            <a:r>
              <a:rPr lang="en-US" dirty="0"/>
              <a:t>read contents of state elements </a:t>
            </a:r>
            <a:r>
              <a:rPr lang="en-US" dirty="0" smtClean="0"/>
              <a:t>-&gt; send </a:t>
            </a:r>
            <a:r>
              <a:rPr lang="en-US" dirty="0"/>
              <a:t>values through combinational </a:t>
            </a:r>
            <a:r>
              <a:rPr lang="en-US" dirty="0" smtClean="0"/>
              <a:t>logic -&gt; write </a:t>
            </a:r>
            <a:r>
              <a:rPr lang="en-US" dirty="0"/>
              <a:t>results to one or more state elements</a:t>
            </a:r>
          </a:p>
          <a:p>
            <a:pPr marL="742950" lvl="1" indent="-285750">
              <a:lnSpc>
                <a:spcPct val="95000"/>
              </a:lnSpc>
              <a:spcBef>
                <a:spcPct val="20000"/>
              </a:spcBef>
            </a:pPr>
            <a:endParaRPr lang="en-US"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p:txBody>
      </p:sp>
      <p:sp>
        <p:nvSpPr>
          <p:cNvPr id="944132" name="Rectangle 4"/>
          <p:cNvSpPr>
            <a:spLocks noChangeArrowheads="1"/>
          </p:cNvSpPr>
          <p:nvPr/>
        </p:nvSpPr>
        <p:spPr bwMode="auto">
          <a:xfrm>
            <a:off x="27225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3" name="Text Box 5"/>
          <p:cNvSpPr txBox="1">
            <a:spLocks noChangeArrowheads="1"/>
          </p:cNvSpPr>
          <p:nvPr/>
        </p:nvSpPr>
        <p:spPr bwMode="auto">
          <a:xfrm>
            <a:off x="27225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1</a:t>
            </a:r>
          </a:p>
        </p:txBody>
      </p:sp>
      <p:sp>
        <p:nvSpPr>
          <p:cNvPr id="944134" name="Rectangle 6"/>
          <p:cNvSpPr>
            <a:spLocks noChangeArrowheads="1"/>
          </p:cNvSpPr>
          <p:nvPr/>
        </p:nvSpPr>
        <p:spPr bwMode="auto">
          <a:xfrm>
            <a:off x="59229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5" name="Text Box 7"/>
          <p:cNvSpPr txBox="1">
            <a:spLocks noChangeArrowheads="1"/>
          </p:cNvSpPr>
          <p:nvPr/>
        </p:nvSpPr>
        <p:spPr bwMode="auto">
          <a:xfrm>
            <a:off x="59229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2</a:t>
            </a:r>
          </a:p>
        </p:txBody>
      </p:sp>
      <p:sp>
        <p:nvSpPr>
          <p:cNvPr id="944136" name="Oval 8"/>
          <p:cNvSpPr>
            <a:spLocks noChangeArrowheads="1"/>
          </p:cNvSpPr>
          <p:nvPr/>
        </p:nvSpPr>
        <p:spPr bwMode="auto">
          <a:xfrm>
            <a:off x="4094163" y="3429000"/>
            <a:ext cx="1219200" cy="609600"/>
          </a:xfrm>
          <a:prstGeom prst="ellipse">
            <a:avLst/>
          </a:prstGeom>
          <a:noFill/>
          <a:ln w="12700">
            <a:solidFill>
              <a:schemeClr val="tx1"/>
            </a:solidFill>
            <a:round/>
            <a:headEnd/>
            <a:tailEnd/>
          </a:ln>
          <a:effectLst/>
        </p:spPr>
        <p:txBody>
          <a:bodyPr wrap="none" anchor="ctr"/>
          <a:lstStyle/>
          <a:p>
            <a:endParaRPr lang="en-US"/>
          </a:p>
        </p:txBody>
      </p:sp>
      <p:sp>
        <p:nvSpPr>
          <p:cNvPr id="944137" name="Text Box 9"/>
          <p:cNvSpPr txBox="1">
            <a:spLocks noChangeArrowheads="1"/>
          </p:cNvSpPr>
          <p:nvPr/>
        </p:nvSpPr>
        <p:spPr bwMode="auto">
          <a:xfrm>
            <a:off x="4094163" y="3505200"/>
            <a:ext cx="1244600" cy="457200"/>
          </a:xfrm>
          <a:prstGeom prst="rect">
            <a:avLst/>
          </a:prstGeom>
          <a:noFill/>
          <a:ln w="12700">
            <a:noFill/>
            <a:miter lim="800000"/>
            <a:headEnd/>
            <a:tailEnd/>
          </a:ln>
          <a:effectLst/>
        </p:spPr>
        <p:txBody>
          <a:bodyPr wrap="none">
            <a:spAutoFit/>
          </a:bodyPr>
          <a:lstStyle/>
          <a:p>
            <a:pPr algn="ctr"/>
            <a:r>
              <a:rPr lang="en-US" sz="1200" b="1">
                <a:solidFill>
                  <a:schemeClr val="tx1"/>
                </a:solidFill>
              </a:rPr>
              <a:t>Combinational</a:t>
            </a:r>
          </a:p>
          <a:p>
            <a:pPr algn="ctr"/>
            <a:r>
              <a:rPr lang="en-US" sz="1200" b="1">
                <a:solidFill>
                  <a:schemeClr val="tx1"/>
                </a:solidFill>
              </a:rPr>
              <a:t>logic</a:t>
            </a:r>
          </a:p>
        </p:txBody>
      </p:sp>
      <p:sp>
        <p:nvSpPr>
          <p:cNvPr id="944138" name="Line 10"/>
          <p:cNvSpPr>
            <a:spLocks noChangeShapeType="1"/>
          </p:cNvSpPr>
          <p:nvPr/>
        </p:nvSpPr>
        <p:spPr bwMode="auto">
          <a:xfrm>
            <a:off x="34845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39" name="Line 11"/>
          <p:cNvSpPr>
            <a:spLocks noChangeShapeType="1"/>
          </p:cNvSpPr>
          <p:nvPr/>
        </p:nvSpPr>
        <p:spPr bwMode="auto">
          <a:xfrm>
            <a:off x="53133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40" name="Line 12"/>
          <p:cNvSpPr>
            <a:spLocks noChangeShapeType="1"/>
          </p:cNvSpPr>
          <p:nvPr/>
        </p:nvSpPr>
        <p:spPr bwMode="auto">
          <a:xfrm>
            <a:off x="2417763" y="4267200"/>
            <a:ext cx="609600" cy="0"/>
          </a:xfrm>
          <a:prstGeom prst="line">
            <a:avLst/>
          </a:prstGeom>
          <a:noFill/>
          <a:ln w="12700">
            <a:solidFill>
              <a:schemeClr val="tx1"/>
            </a:solidFill>
            <a:round/>
            <a:headEnd/>
            <a:tailEnd/>
          </a:ln>
          <a:effectLst/>
        </p:spPr>
        <p:txBody>
          <a:bodyPr/>
          <a:lstStyle/>
          <a:p>
            <a:endParaRPr lang="en-US"/>
          </a:p>
        </p:txBody>
      </p:sp>
      <p:sp>
        <p:nvSpPr>
          <p:cNvPr id="944141" name="Line 13"/>
          <p:cNvSpPr>
            <a:spLocks noChangeShapeType="1"/>
          </p:cNvSpPr>
          <p:nvPr/>
        </p:nvSpPr>
        <p:spPr bwMode="auto">
          <a:xfrm flipV="1">
            <a:off x="30273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2" name="Line 14"/>
          <p:cNvSpPr>
            <a:spLocks noChangeShapeType="1"/>
          </p:cNvSpPr>
          <p:nvPr/>
        </p:nvSpPr>
        <p:spPr bwMode="auto">
          <a:xfrm>
            <a:off x="3027363" y="4572000"/>
            <a:ext cx="1676400" cy="0"/>
          </a:xfrm>
          <a:prstGeom prst="line">
            <a:avLst/>
          </a:prstGeom>
          <a:noFill/>
          <a:ln w="12700">
            <a:solidFill>
              <a:schemeClr val="tx1"/>
            </a:solidFill>
            <a:round/>
            <a:headEnd/>
            <a:tailEnd/>
          </a:ln>
          <a:effectLst/>
        </p:spPr>
        <p:txBody>
          <a:bodyPr/>
          <a:lstStyle/>
          <a:p>
            <a:endParaRPr lang="en-US"/>
          </a:p>
        </p:txBody>
      </p:sp>
      <p:sp>
        <p:nvSpPr>
          <p:cNvPr id="944143" name="Line 15"/>
          <p:cNvSpPr>
            <a:spLocks noChangeShapeType="1"/>
          </p:cNvSpPr>
          <p:nvPr/>
        </p:nvSpPr>
        <p:spPr bwMode="auto">
          <a:xfrm>
            <a:off x="4703763" y="4267200"/>
            <a:ext cx="0" cy="304800"/>
          </a:xfrm>
          <a:prstGeom prst="line">
            <a:avLst/>
          </a:prstGeom>
          <a:noFill/>
          <a:ln w="12700">
            <a:solidFill>
              <a:schemeClr val="tx1"/>
            </a:solidFill>
            <a:round/>
            <a:headEnd/>
            <a:tailEnd/>
          </a:ln>
          <a:effectLst/>
        </p:spPr>
        <p:txBody>
          <a:bodyPr/>
          <a:lstStyle/>
          <a:p>
            <a:endParaRPr lang="en-US"/>
          </a:p>
        </p:txBody>
      </p:sp>
      <p:sp>
        <p:nvSpPr>
          <p:cNvPr id="944144" name="Line 16"/>
          <p:cNvSpPr>
            <a:spLocks noChangeShapeType="1"/>
          </p:cNvSpPr>
          <p:nvPr/>
        </p:nvSpPr>
        <p:spPr bwMode="auto">
          <a:xfrm>
            <a:off x="4703763" y="4267200"/>
            <a:ext cx="1676400" cy="0"/>
          </a:xfrm>
          <a:prstGeom prst="line">
            <a:avLst/>
          </a:prstGeom>
          <a:noFill/>
          <a:ln w="12700">
            <a:solidFill>
              <a:schemeClr val="tx1"/>
            </a:solidFill>
            <a:round/>
            <a:headEnd/>
            <a:tailEnd/>
          </a:ln>
          <a:effectLst/>
        </p:spPr>
        <p:txBody>
          <a:bodyPr/>
          <a:lstStyle/>
          <a:p>
            <a:endParaRPr lang="en-US"/>
          </a:p>
        </p:txBody>
      </p:sp>
      <p:sp>
        <p:nvSpPr>
          <p:cNvPr id="944145" name="Line 17"/>
          <p:cNvSpPr>
            <a:spLocks noChangeShapeType="1"/>
          </p:cNvSpPr>
          <p:nvPr/>
        </p:nvSpPr>
        <p:spPr bwMode="auto">
          <a:xfrm flipV="1">
            <a:off x="63801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6" name="Line 18"/>
          <p:cNvSpPr>
            <a:spLocks noChangeShapeType="1"/>
          </p:cNvSpPr>
          <p:nvPr/>
        </p:nvSpPr>
        <p:spPr bwMode="auto">
          <a:xfrm>
            <a:off x="6380163" y="4572000"/>
            <a:ext cx="609600" cy="0"/>
          </a:xfrm>
          <a:prstGeom prst="line">
            <a:avLst/>
          </a:prstGeom>
          <a:noFill/>
          <a:ln w="12700">
            <a:solidFill>
              <a:schemeClr val="tx1"/>
            </a:solidFill>
            <a:round/>
            <a:headEnd/>
            <a:tailEnd/>
          </a:ln>
          <a:effectLst/>
        </p:spPr>
        <p:txBody>
          <a:bodyPr/>
          <a:lstStyle/>
          <a:p>
            <a:endParaRPr lang="en-US"/>
          </a:p>
        </p:txBody>
      </p:sp>
      <p:sp>
        <p:nvSpPr>
          <p:cNvPr id="944147" name="Line 19"/>
          <p:cNvSpPr>
            <a:spLocks noChangeShapeType="1"/>
          </p:cNvSpPr>
          <p:nvPr/>
        </p:nvSpPr>
        <p:spPr bwMode="auto">
          <a:xfrm>
            <a:off x="23415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8" name="Line 20"/>
          <p:cNvSpPr>
            <a:spLocks noChangeShapeType="1"/>
          </p:cNvSpPr>
          <p:nvPr/>
        </p:nvSpPr>
        <p:spPr bwMode="auto">
          <a:xfrm>
            <a:off x="66849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9" name="Text Box 21"/>
          <p:cNvSpPr txBox="1">
            <a:spLocks noChangeArrowheads="1"/>
          </p:cNvSpPr>
          <p:nvPr/>
        </p:nvSpPr>
        <p:spPr bwMode="auto">
          <a:xfrm>
            <a:off x="1905000" y="4419600"/>
            <a:ext cx="530225" cy="274638"/>
          </a:xfrm>
          <a:prstGeom prst="rect">
            <a:avLst/>
          </a:prstGeom>
          <a:noFill/>
          <a:ln w="12700">
            <a:noFill/>
            <a:miter lim="800000"/>
            <a:headEnd/>
            <a:tailEnd/>
          </a:ln>
          <a:effectLst/>
        </p:spPr>
        <p:txBody>
          <a:bodyPr wrap="none">
            <a:spAutoFit/>
          </a:bodyPr>
          <a:lstStyle/>
          <a:p>
            <a:pPr algn="ctr"/>
            <a:r>
              <a:rPr lang="en-US" sz="1200">
                <a:solidFill>
                  <a:schemeClr val="tx1"/>
                </a:solidFill>
              </a:rPr>
              <a:t>clock</a:t>
            </a:r>
          </a:p>
        </p:txBody>
      </p:sp>
      <p:sp>
        <p:nvSpPr>
          <p:cNvPr id="944150" name="Text Box 22"/>
          <p:cNvSpPr txBox="1">
            <a:spLocks noChangeArrowheads="1"/>
          </p:cNvSpPr>
          <p:nvPr/>
        </p:nvSpPr>
        <p:spPr bwMode="auto">
          <a:xfrm>
            <a:off x="3916363" y="4827588"/>
            <a:ext cx="1560512" cy="336550"/>
          </a:xfrm>
          <a:prstGeom prst="rect">
            <a:avLst/>
          </a:prstGeom>
          <a:noFill/>
          <a:ln w="12700">
            <a:noFill/>
            <a:miter lim="800000"/>
            <a:headEnd/>
            <a:tailEnd/>
          </a:ln>
          <a:effectLst/>
        </p:spPr>
        <p:txBody>
          <a:bodyPr wrap="none">
            <a:spAutoFit/>
          </a:bodyPr>
          <a:lstStyle/>
          <a:p>
            <a:pPr algn="ctr"/>
            <a:r>
              <a:rPr lang="en-US" sz="1600">
                <a:solidFill>
                  <a:schemeClr val="tx1"/>
                </a:solidFill>
              </a:rPr>
              <a:t>one clock cycle</a:t>
            </a:r>
          </a:p>
        </p:txBody>
      </p:sp>
      <p:sp>
        <p:nvSpPr>
          <p:cNvPr id="944151" name="Line 23"/>
          <p:cNvSpPr>
            <a:spLocks noChangeShapeType="1"/>
          </p:cNvSpPr>
          <p:nvPr/>
        </p:nvSpPr>
        <p:spPr bwMode="auto">
          <a:xfrm>
            <a:off x="3027363" y="4800600"/>
            <a:ext cx="33528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944152" name="Rectangle 24"/>
          <p:cNvSpPr>
            <a:spLocks noChangeArrowheads="1"/>
          </p:cNvSpPr>
          <p:nvPr/>
        </p:nvSpPr>
        <p:spPr bwMode="auto">
          <a:xfrm>
            <a:off x="533400" y="5105400"/>
            <a:ext cx="8229600" cy="1524000"/>
          </a:xfrm>
          <a:prstGeom prst="rect">
            <a:avLst/>
          </a:prstGeom>
          <a:noFill/>
          <a:ln w="12700">
            <a:noFill/>
            <a:miter lim="800000"/>
            <a:headEnd/>
            <a:tailEnd/>
          </a:ln>
          <a:effectLst/>
        </p:spPr>
        <p:txBody>
          <a:bodyPr lIns="90488" tIns="44450" rIns="90488" bIns="44450"/>
          <a:lstStyle/>
          <a:p>
            <a:pPr marL="342900" indent="-342900">
              <a:lnSpc>
                <a:spcPct val="95000"/>
              </a:lnSpc>
              <a:spcBef>
                <a:spcPct val="20000"/>
              </a:spcBef>
              <a:buClr>
                <a:schemeClr val="accent1"/>
              </a:buClr>
              <a:buSzPct val="75000"/>
              <a:buFont typeface="Wingdings" pitchFamily="2" charset="2"/>
              <a:buChar char="q"/>
            </a:pPr>
            <a:r>
              <a:rPr lang="en-US" sz="2400">
                <a:solidFill>
                  <a:schemeClr val="tx1"/>
                </a:solidFill>
              </a:rPr>
              <a:t>Assumes state elements are written on every clock cycle; if not, need explicit write control signal</a:t>
            </a:r>
          </a:p>
          <a:p>
            <a:pPr marL="742950" lvl="1" indent="-285750">
              <a:lnSpc>
                <a:spcPct val="95000"/>
              </a:lnSpc>
              <a:spcBef>
                <a:spcPct val="20000"/>
              </a:spcBef>
              <a:buClr>
                <a:schemeClr val="accent1"/>
              </a:buClr>
              <a:buSzPct val="75000"/>
              <a:buFont typeface="Monotype Sorts" pitchFamily="2" charset="2"/>
              <a:buChar char="l"/>
            </a:pPr>
            <a:r>
              <a:rPr lang="en-US" sz="2000">
                <a:solidFill>
                  <a:schemeClr val="tx1"/>
                </a:solidFill>
              </a:rPr>
              <a:t>write occurs only when </a:t>
            </a:r>
            <a:r>
              <a:rPr lang="en-US" sz="2000"/>
              <a:t>both</a:t>
            </a:r>
            <a:r>
              <a:rPr lang="en-US" sz="2000">
                <a:solidFill>
                  <a:schemeClr val="tx1"/>
                </a:solidFill>
              </a:rPr>
              <a:t> the write control is asserted and the clock edge occurs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7797800" cy="422275"/>
          </a:xfrm>
          <a:noFill/>
          <a:ln/>
        </p:spPr>
        <p:txBody>
          <a:bodyPr wrap="none"/>
          <a:lstStyle/>
          <a:p>
            <a:r>
              <a:rPr lang="en-US"/>
              <a:t>Branch Instructions 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652463" y="304800"/>
            <a:ext cx="6931025" cy="422275"/>
          </a:xfrm>
          <a:noFill/>
          <a:ln/>
        </p:spPr>
        <p:txBody>
          <a:bodyPr wrap="none"/>
          <a:lstStyle/>
          <a:p>
            <a:r>
              <a:rPr lang="en-US"/>
              <a:t>Other Pipeline Structures Are Possible</a:t>
            </a:r>
          </a:p>
        </p:txBody>
      </p:sp>
      <p:sp>
        <p:nvSpPr>
          <p:cNvPr id="1238019" name="Rectangle 3"/>
          <p:cNvSpPr>
            <a:spLocks noGrp="1" noChangeArrowheads="1"/>
          </p:cNvSpPr>
          <p:nvPr>
            <p:ph type="body" idx="1"/>
          </p:nvPr>
        </p:nvSpPr>
        <p:spPr>
          <a:xfrm>
            <a:off x="533400" y="838200"/>
            <a:ext cx="7848600" cy="1522413"/>
          </a:xfrm>
          <a:noFill/>
          <a:ln/>
        </p:spPr>
        <p:txBody>
          <a:bodyPr/>
          <a:lstStyle/>
          <a:p>
            <a:r>
              <a:rPr lang="en-US"/>
              <a:t>What about the (slow) multiply operation?</a:t>
            </a:r>
          </a:p>
          <a:p>
            <a:pPr lvl="1"/>
            <a:r>
              <a:rPr lang="en-US"/>
              <a:t>Make the clock twice as slow or …</a:t>
            </a:r>
          </a:p>
          <a:p>
            <a:pPr lvl="1"/>
            <a:r>
              <a:rPr lang="en-US"/>
              <a:t>let it take two cycles (since it doesn’t use the DM stage)</a:t>
            </a:r>
          </a:p>
          <a:p>
            <a:pPr lvl="1"/>
            <a:endParaRPr lang="en-US"/>
          </a:p>
        </p:txBody>
      </p:sp>
      <p:grpSp>
        <p:nvGrpSpPr>
          <p:cNvPr id="2" name="Group 84"/>
          <p:cNvGrpSpPr>
            <a:grpSpLocks/>
          </p:cNvGrpSpPr>
          <p:nvPr/>
        </p:nvGrpSpPr>
        <p:grpSpPr bwMode="auto">
          <a:xfrm>
            <a:off x="3581400" y="2133600"/>
            <a:ext cx="3355975" cy="1295400"/>
            <a:chOff x="1584" y="1104"/>
            <a:chExt cx="2114" cy="816"/>
          </a:xfrm>
        </p:grpSpPr>
        <p:grpSp>
          <p:nvGrpSpPr>
            <p:cNvPr id="3" name="Group 4"/>
            <p:cNvGrpSpPr>
              <a:grpSpLocks/>
            </p:cNvGrpSpPr>
            <p:nvPr/>
          </p:nvGrpSpPr>
          <p:grpSpPr bwMode="auto">
            <a:xfrm>
              <a:off x="1584" y="1392"/>
              <a:ext cx="2114" cy="528"/>
              <a:chOff x="1562" y="1152"/>
              <a:chExt cx="2114" cy="528"/>
            </a:xfrm>
          </p:grpSpPr>
          <p:grpSp>
            <p:nvGrpSpPr>
              <p:cNvPr id="4" name="Group 5"/>
              <p:cNvGrpSpPr>
                <a:grpSpLocks/>
              </p:cNvGrpSpPr>
              <p:nvPr/>
            </p:nvGrpSpPr>
            <p:grpSpPr bwMode="auto">
              <a:xfrm>
                <a:off x="2487" y="1152"/>
                <a:ext cx="223" cy="481"/>
                <a:chOff x="2207" y="1413"/>
                <a:chExt cx="223" cy="481"/>
              </a:xfrm>
            </p:grpSpPr>
            <p:sp>
              <p:nvSpPr>
                <p:cNvPr id="123802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8"/>
              <p:cNvGrpSpPr>
                <a:grpSpLocks/>
              </p:cNvGrpSpPr>
              <p:nvPr/>
            </p:nvGrpSpPr>
            <p:grpSpPr bwMode="auto">
              <a:xfrm>
                <a:off x="1562" y="1248"/>
                <a:ext cx="349" cy="289"/>
                <a:chOff x="1282" y="1509"/>
                <a:chExt cx="349" cy="289"/>
              </a:xfrm>
            </p:grpSpPr>
            <p:sp>
              <p:nvSpPr>
                <p:cNvPr id="123802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10"/>
                <p:cNvGrpSpPr>
                  <a:grpSpLocks/>
                </p:cNvGrpSpPr>
                <p:nvPr/>
              </p:nvGrpSpPr>
              <p:grpSpPr bwMode="auto">
                <a:xfrm>
                  <a:off x="1291" y="1509"/>
                  <a:ext cx="340" cy="289"/>
                  <a:chOff x="1291" y="1509"/>
                  <a:chExt cx="340" cy="289"/>
                </a:xfrm>
              </p:grpSpPr>
              <p:sp>
                <p:nvSpPr>
                  <p:cNvPr id="123802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2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14"/>
              <p:cNvGrpSpPr>
                <a:grpSpLocks/>
              </p:cNvGrpSpPr>
              <p:nvPr/>
            </p:nvGrpSpPr>
            <p:grpSpPr bwMode="auto">
              <a:xfrm>
                <a:off x="2031" y="1248"/>
                <a:ext cx="296" cy="289"/>
                <a:chOff x="1751" y="1509"/>
                <a:chExt cx="296" cy="289"/>
              </a:xfrm>
            </p:grpSpPr>
            <p:sp>
              <p:nvSpPr>
                <p:cNvPr id="123803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3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803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803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21"/>
              <p:cNvGrpSpPr>
                <a:grpSpLocks/>
              </p:cNvGrpSpPr>
              <p:nvPr/>
            </p:nvGrpSpPr>
            <p:grpSpPr bwMode="auto">
              <a:xfrm>
                <a:off x="2880" y="1248"/>
                <a:ext cx="325" cy="289"/>
                <a:chOff x="2600" y="1509"/>
                <a:chExt cx="325" cy="289"/>
              </a:xfrm>
            </p:grpSpPr>
            <p:sp>
              <p:nvSpPr>
                <p:cNvPr id="123803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25"/>
              <p:cNvGrpSpPr>
                <a:grpSpLocks/>
              </p:cNvGrpSpPr>
              <p:nvPr/>
            </p:nvGrpSpPr>
            <p:grpSpPr bwMode="auto">
              <a:xfrm>
                <a:off x="3348" y="1248"/>
                <a:ext cx="284" cy="289"/>
                <a:chOff x="3068" y="1509"/>
                <a:chExt cx="284" cy="289"/>
              </a:xfrm>
            </p:grpSpPr>
            <p:sp>
              <p:nvSpPr>
                <p:cNvPr id="123804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4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804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804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804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804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804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805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805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805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8053" name="Rectangle 37"/>
            <p:cNvSpPr>
              <a:spLocks noChangeArrowheads="1"/>
            </p:cNvSpPr>
            <p:nvPr/>
          </p:nvSpPr>
          <p:spPr bwMode="auto">
            <a:xfrm>
              <a:off x="2544" y="1104"/>
              <a:ext cx="672" cy="240"/>
            </a:xfrm>
            <a:prstGeom prst="rect">
              <a:avLst/>
            </a:prstGeom>
            <a:noFill/>
            <a:ln w="28575">
              <a:solidFill>
                <a:schemeClr val="tx1"/>
              </a:solidFill>
              <a:miter lim="800000"/>
              <a:headEnd/>
              <a:tailEnd/>
            </a:ln>
            <a:effectLst/>
          </p:spPr>
          <p:txBody>
            <a:bodyPr wrap="none" anchor="ctr"/>
            <a:lstStyle/>
            <a:p>
              <a:endParaRPr lang="en-US"/>
            </a:p>
          </p:txBody>
        </p:sp>
        <p:sp>
          <p:nvSpPr>
            <p:cNvPr id="1238054" name="Text Box 38"/>
            <p:cNvSpPr txBox="1">
              <a:spLocks noChangeArrowheads="1"/>
            </p:cNvSpPr>
            <p:nvPr/>
          </p:nvSpPr>
          <p:spPr bwMode="auto">
            <a:xfrm>
              <a:off x="2640" y="1104"/>
              <a:ext cx="393" cy="212"/>
            </a:xfrm>
            <a:prstGeom prst="rect">
              <a:avLst/>
            </a:prstGeom>
            <a:noFill/>
            <a:ln w="12700">
              <a:noFill/>
              <a:miter lim="800000"/>
              <a:headEnd/>
              <a:tailEnd/>
            </a:ln>
            <a:effectLst/>
          </p:spPr>
          <p:txBody>
            <a:bodyPr wrap="none">
              <a:spAutoFit/>
            </a:bodyPr>
            <a:lstStyle/>
            <a:p>
              <a:r>
                <a:rPr lang="en-US" sz="1600" b="1">
                  <a:solidFill>
                    <a:schemeClr val="tx1"/>
                  </a:solidFill>
                </a:rPr>
                <a:t>MUL</a:t>
              </a:r>
            </a:p>
          </p:txBody>
        </p:sp>
        <p:sp>
          <p:nvSpPr>
            <p:cNvPr id="1238055" name="Line 39"/>
            <p:cNvSpPr>
              <a:spLocks noChangeShapeType="1"/>
            </p:cNvSpPr>
            <p:nvPr/>
          </p:nvSpPr>
          <p:spPr bwMode="auto">
            <a:xfrm>
              <a:off x="3312" y="1200"/>
              <a:ext cx="0" cy="432"/>
            </a:xfrm>
            <a:prstGeom prst="line">
              <a:avLst/>
            </a:prstGeom>
            <a:noFill/>
            <a:ln w="28575">
              <a:solidFill>
                <a:schemeClr val="tx1"/>
              </a:solidFill>
              <a:round/>
              <a:headEnd/>
              <a:tailEnd/>
            </a:ln>
            <a:effectLst/>
          </p:spPr>
          <p:txBody>
            <a:bodyPr/>
            <a:lstStyle/>
            <a:p>
              <a:endParaRPr lang="en-US"/>
            </a:p>
          </p:txBody>
        </p:sp>
        <p:sp>
          <p:nvSpPr>
            <p:cNvPr id="1238056" name="Line 40"/>
            <p:cNvSpPr>
              <a:spLocks noChangeShapeType="1"/>
            </p:cNvSpPr>
            <p:nvPr/>
          </p:nvSpPr>
          <p:spPr bwMode="auto">
            <a:xfrm>
              <a:off x="3216" y="1200"/>
              <a:ext cx="96" cy="0"/>
            </a:xfrm>
            <a:prstGeom prst="line">
              <a:avLst/>
            </a:prstGeom>
            <a:noFill/>
            <a:ln w="28575">
              <a:solidFill>
                <a:schemeClr val="tx1"/>
              </a:solidFill>
              <a:round/>
              <a:headEnd/>
              <a:tailEnd/>
            </a:ln>
            <a:effectLst/>
          </p:spPr>
          <p:txBody>
            <a:bodyPr/>
            <a:lstStyle/>
            <a:p>
              <a:endParaRPr lang="en-US"/>
            </a:p>
          </p:txBody>
        </p:sp>
        <p:sp>
          <p:nvSpPr>
            <p:cNvPr id="1238057" name="Line 41"/>
            <p:cNvSpPr>
              <a:spLocks noChangeShapeType="1"/>
            </p:cNvSpPr>
            <p:nvPr/>
          </p:nvSpPr>
          <p:spPr bwMode="auto">
            <a:xfrm>
              <a:off x="2400" y="1152"/>
              <a:ext cx="144" cy="0"/>
            </a:xfrm>
            <a:prstGeom prst="line">
              <a:avLst/>
            </a:prstGeom>
            <a:noFill/>
            <a:ln w="28575">
              <a:solidFill>
                <a:schemeClr val="tx1"/>
              </a:solidFill>
              <a:round/>
              <a:headEnd/>
              <a:tailEnd/>
            </a:ln>
            <a:effectLst/>
          </p:spPr>
          <p:txBody>
            <a:bodyPr/>
            <a:lstStyle/>
            <a:p>
              <a:endParaRPr lang="en-US"/>
            </a:p>
          </p:txBody>
        </p:sp>
        <p:sp>
          <p:nvSpPr>
            <p:cNvPr id="1238058" name="Line 42"/>
            <p:cNvSpPr>
              <a:spLocks noChangeShapeType="1"/>
            </p:cNvSpPr>
            <p:nvPr/>
          </p:nvSpPr>
          <p:spPr bwMode="auto">
            <a:xfrm>
              <a:off x="2448" y="1296"/>
              <a:ext cx="96" cy="0"/>
            </a:xfrm>
            <a:prstGeom prst="line">
              <a:avLst/>
            </a:prstGeom>
            <a:noFill/>
            <a:ln w="28575">
              <a:solidFill>
                <a:schemeClr val="tx1"/>
              </a:solidFill>
              <a:round/>
              <a:headEnd/>
              <a:tailEnd/>
            </a:ln>
            <a:effectLst/>
          </p:spPr>
          <p:txBody>
            <a:bodyPr/>
            <a:lstStyle/>
            <a:p>
              <a:endParaRPr lang="en-US"/>
            </a:p>
          </p:txBody>
        </p:sp>
        <p:sp>
          <p:nvSpPr>
            <p:cNvPr id="1238059" name="Line 43"/>
            <p:cNvSpPr>
              <a:spLocks noChangeShapeType="1"/>
            </p:cNvSpPr>
            <p:nvPr/>
          </p:nvSpPr>
          <p:spPr bwMode="auto">
            <a:xfrm>
              <a:off x="2400" y="1152"/>
              <a:ext cx="0" cy="384"/>
            </a:xfrm>
            <a:prstGeom prst="line">
              <a:avLst/>
            </a:prstGeom>
            <a:noFill/>
            <a:ln w="28575">
              <a:solidFill>
                <a:schemeClr val="tx1"/>
              </a:solidFill>
              <a:round/>
              <a:headEnd/>
              <a:tailEnd/>
            </a:ln>
            <a:effectLst/>
          </p:spPr>
          <p:txBody>
            <a:bodyPr/>
            <a:lstStyle/>
            <a:p>
              <a:endParaRPr lang="en-US"/>
            </a:p>
          </p:txBody>
        </p:sp>
        <p:sp>
          <p:nvSpPr>
            <p:cNvPr id="1238060" name="Line 44"/>
            <p:cNvSpPr>
              <a:spLocks noChangeShapeType="1"/>
            </p:cNvSpPr>
            <p:nvPr/>
          </p:nvSpPr>
          <p:spPr bwMode="auto">
            <a:xfrm>
              <a:off x="2448" y="1296"/>
              <a:ext cx="0" cy="432"/>
            </a:xfrm>
            <a:prstGeom prst="line">
              <a:avLst/>
            </a:prstGeom>
            <a:noFill/>
            <a:ln w="28575">
              <a:solidFill>
                <a:schemeClr val="tx1"/>
              </a:solidFill>
              <a:round/>
              <a:headEnd/>
              <a:tailEnd/>
            </a:ln>
            <a:effectLst/>
          </p:spPr>
          <p:txBody>
            <a:bodyPr/>
            <a:lstStyle/>
            <a:p>
              <a:endParaRPr lang="en-US"/>
            </a:p>
          </p:txBody>
        </p:sp>
      </p:grpSp>
      <p:grpSp>
        <p:nvGrpSpPr>
          <p:cNvPr id="10" name="Group 83"/>
          <p:cNvGrpSpPr>
            <a:grpSpLocks/>
          </p:cNvGrpSpPr>
          <p:nvPr/>
        </p:nvGrpSpPr>
        <p:grpSpPr bwMode="auto">
          <a:xfrm>
            <a:off x="3352800" y="5181600"/>
            <a:ext cx="4102100" cy="835025"/>
            <a:chOff x="1418" y="3362"/>
            <a:chExt cx="2584" cy="526"/>
          </a:xfrm>
        </p:grpSpPr>
        <p:grpSp>
          <p:nvGrpSpPr>
            <p:cNvPr id="11" name="Group 45"/>
            <p:cNvGrpSpPr>
              <a:grpSpLocks/>
            </p:cNvGrpSpPr>
            <p:nvPr/>
          </p:nvGrpSpPr>
          <p:grpSpPr bwMode="auto">
            <a:xfrm>
              <a:off x="2349" y="3362"/>
              <a:ext cx="223" cy="481"/>
              <a:chOff x="2207" y="1413"/>
              <a:chExt cx="223" cy="481"/>
            </a:xfrm>
          </p:grpSpPr>
          <p:sp>
            <p:nvSpPr>
              <p:cNvPr id="1238062" name="Freeform 4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3" name="Rectangle 4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48"/>
            <p:cNvGrpSpPr>
              <a:grpSpLocks/>
            </p:cNvGrpSpPr>
            <p:nvPr/>
          </p:nvGrpSpPr>
          <p:grpSpPr bwMode="auto">
            <a:xfrm>
              <a:off x="1418" y="3456"/>
              <a:ext cx="349" cy="289"/>
              <a:chOff x="1282" y="1509"/>
              <a:chExt cx="349" cy="289"/>
            </a:xfrm>
          </p:grpSpPr>
          <p:sp>
            <p:nvSpPr>
              <p:cNvPr id="1238065" name="Rectangle 4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50"/>
              <p:cNvGrpSpPr>
                <a:grpSpLocks/>
              </p:cNvGrpSpPr>
              <p:nvPr/>
            </p:nvGrpSpPr>
            <p:grpSpPr bwMode="auto">
              <a:xfrm>
                <a:off x="1291" y="1509"/>
                <a:ext cx="340" cy="289"/>
                <a:chOff x="1291" y="1509"/>
                <a:chExt cx="340" cy="289"/>
              </a:xfrm>
            </p:grpSpPr>
            <p:sp>
              <p:nvSpPr>
                <p:cNvPr id="1238067" name="Freeform 5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8" name="Freeform 5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69" name="Rectangle 53"/>
            <p:cNvSpPr>
              <a:spLocks noChangeArrowheads="1"/>
            </p:cNvSpPr>
            <p:nvPr/>
          </p:nvSpPr>
          <p:spPr bwMode="auto">
            <a:xfrm>
              <a:off x="1868" y="3463"/>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54"/>
            <p:cNvGrpSpPr>
              <a:grpSpLocks/>
            </p:cNvGrpSpPr>
            <p:nvPr/>
          </p:nvGrpSpPr>
          <p:grpSpPr bwMode="auto">
            <a:xfrm>
              <a:off x="1887" y="3456"/>
              <a:ext cx="296" cy="289"/>
              <a:chOff x="1751" y="1509"/>
              <a:chExt cx="296" cy="289"/>
            </a:xfrm>
          </p:grpSpPr>
          <p:sp>
            <p:nvSpPr>
              <p:cNvPr id="1238071" name="Freeform 5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2" name="Freeform 5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73" name="Line 57"/>
            <p:cNvSpPr>
              <a:spLocks noChangeShapeType="1"/>
            </p:cNvSpPr>
            <p:nvPr/>
          </p:nvSpPr>
          <p:spPr bwMode="auto">
            <a:xfrm>
              <a:off x="1772" y="3600"/>
              <a:ext cx="116" cy="0"/>
            </a:xfrm>
            <a:prstGeom prst="line">
              <a:avLst/>
            </a:prstGeom>
            <a:noFill/>
            <a:ln w="25400">
              <a:solidFill>
                <a:schemeClr val="tx1"/>
              </a:solidFill>
              <a:round/>
              <a:headEnd/>
              <a:tailEnd/>
            </a:ln>
            <a:effectLst/>
          </p:spPr>
          <p:txBody>
            <a:bodyPr wrap="none" anchor="ctr"/>
            <a:lstStyle/>
            <a:p>
              <a:endParaRPr lang="en-US"/>
            </a:p>
          </p:txBody>
        </p:sp>
        <p:sp>
          <p:nvSpPr>
            <p:cNvPr id="1238074" name="Freeform 58"/>
            <p:cNvSpPr>
              <a:spLocks/>
            </p:cNvSpPr>
            <p:nvPr/>
          </p:nvSpPr>
          <p:spPr bwMode="auto">
            <a:xfrm>
              <a:off x="1840" y="350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5" name="Line 59"/>
            <p:cNvSpPr>
              <a:spLocks noChangeShapeType="1"/>
            </p:cNvSpPr>
            <p:nvPr/>
          </p:nvSpPr>
          <p:spPr bwMode="auto">
            <a:xfrm>
              <a:off x="2188" y="3504"/>
              <a:ext cx="157" cy="0"/>
            </a:xfrm>
            <a:prstGeom prst="line">
              <a:avLst/>
            </a:prstGeom>
            <a:noFill/>
            <a:ln w="25400">
              <a:solidFill>
                <a:schemeClr val="tx1"/>
              </a:solidFill>
              <a:round/>
              <a:headEnd/>
              <a:tailEnd/>
            </a:ln>
            <a:effectLst/>
          </p:spPr>
          <p:txBody>
            <a:bodyPr wrap="none" anchor="ctr"/>
            <a:lstStyle/>
            <a:p>
              <a:endParaRPr lang="en-US"/>
            </a:p>
          </p:txBody>
        </p:sp>
        <p:sp>
          <p:nvSpPr>
            <p:cNvPr id="1238076" name="Rectangle 60"/>
            <p:cNvSpPr>
              <a:spLocks noChangeArrowheads="1"/>
            </p:cNvSpPr>
            <p:nvPr/>
          </p:nvSpPr>
          <p:spPr bwMode="auto">
            <a:xfrm>
              <a:off x="2685" y="3458"/>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grpSp>
          <p:nvGrpSpPr>
            <p:cNvPr id="15" name="Group 61"/>
            <p:cNvGrpSpPr>
              <a:grpSpLocks/>
            </p:cNvGrpSpPr>
            <p:nvPr/>
          </p:nvGrpSpPr>
          <p:grpSpPr bwMode="auto">
            <a:xfrm>
              <a:off x="3206" y="3456"/>
              <a:ext cx="325" cy="289"/>
              <a:chOff x="2600" y="1509"/>
              <a:chExt cx="325" cy="289"/>
            </a:xfrm>
          </p:grpSpPr>
          <p:sp>
            <p:nvSpPr>
              <p:cNvPr id="1238078" name="Freeform 6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9" name="Freeform 6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0" name="Rectangle 64"/>
            <p:cNvSpPr>
              <a:spLocks noChangeArrowheads="1"/>
            </p:cNvSpPr>
            <p:nvPr/>
          </p:nvSpPr>
          <p:spPr bwMode="auto">
            <a:xfrm>
              <a:off x="3647" y="3458"/>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65"/>
            <p:cNvGrpSpPr>
              <a:grpSpLocks/>
            </p:cNvGrpSpPr>
            <p:nvPr/>
          </p:nvGrpSpPr>
          <p:grpSpPr bwMode="auto">
            <a:xfrm>
              <a:off x="3674" y="3456"/>
              <a:ext cx="284" cy="289"/>
              <a:chOff x="3068" y="1509"/>
              <a:chExt cx="284" cy="289"/>
            </a:xfrm>
          </p:grpSpPr>
          <p:sp>
            <p:nvSpPr>
              <p:cNvPr id="1238082" name="Freeform 6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83" name="Freeform 6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4" name="Line 68"/>
            <p:cNvSpPr>
              <a:spLocks noChangeShapeType="1"/>
            </p:cNvSpPr>
            <p:nvPr/>
          </p:nvSpPr>
          <p:spPr bwMode="auto">
            <a:xfrm>
              <a:off x="3527" y="3600"/>
              <a:ext cx="139" cy="0"/>
            </a:xfrm>
            <a:prstGeom prst="line">
              <a:avLst/>
            </a:prstGeom>
            <a:noFill/>
            <a:ln w="25400">
              <a:solidFill>
                <a:schemeClr val="tx1"/>
              </a:solidFill>
              <a:round/>
              <a:headEnd/>
              <a:tailEnd/>
            </a:ln>
            <a:effectLst/>
          </p:spPr>
          <p:txBody>
            <a:bodyPr wrap="none" anchor="ctr"/>
            <a:lstStyle/>
            <a:p>
              <a:endParaRPr lang="en-US"/>
            </a:p>
          </p:txBody>
        </p:sp>
        <p:sp>
          <p:nvSpPr>
            <p:cNvPr id="1238085" name="Line 69"/>
            <p:cNvSpPr>
              <a:spLocks noChangeShapeType="1"/>
            </p:cNvSpPr>
            <p:nvPr/>
          </p:nvSpPr>
          <p:spPr bwMode="auto">
            <a:xfrm>
              <a:off x="2573" y="3600"/>
              <a:ext cx="155" cy="0"/>
            </a:xfrm>
            <a:prstGeom prst="line">
              <a:avLst/>
            </a:prstGeom>
            <a:noFill/>
            <a:ln w="25400">
              <a:solidFill>
                <a:schemeClr val="tx1"/>
              </a:solidFill>
              <a:round/>
              <a:headEnd/>
              <a:tailEnd/>
            </a:ln>
            <a:effectLst/>
          </p:spPr>
          <p:txBody>
            <a:bodyPr wrap="none" anchor="ctr"/>
            <a:lstStyle/>
            <a:p>
              <a:endParaRPr lang="en-US"/>
            </a:p>
          </p:txBody>
        </p:sp>
        <p:sp>
          <p:nvSpPr>
            <p:cNvPr id="1238086" name="Line 70"/>
            <p:cNvSpPr>
              <a:spLocks noChangeShapeType="1"/>
            </p:cNvSpPr>
            <p:nvPr/>
          </p:nvSpPr>
          <p:spPr bwMode="auto">
            <a:xfrm>
              <a:off x="2188" y="3696"/>
              <a:ext cx="157" cy="0"/>
            </a:xfrm>
            <a:prstGeom prst="line">
              <a:avLst/>
            </a:prstGeom>
            <a:noFill/>
            <a:ln w="25400">
              <a:solidFill>
                <a:schemeClr val="tx1"/>
              </a:solidFill>
              <a:round/>
              <a:headEnd/>
              <a:tailEnd/>
            </a:ln>
            <a:effectLst/>
          </p:spPr>
          <p:txBody>
            <a:bodyPr wrap="none" anchor="ctr"/>
            <a:lstStyle/>
            <a:p>
              <a:endParaRPr lang="en-US"/>
            </a:p>
          </p:txBody>
        </p:sp>
        <p:sp>
          <p:nvSpPr>
            <p:cNvPr id="1238087" name="Line 71"/>
            <p:cNvSpPr>
              <a:spLocks noChangeShapeType="1"/>
            </p:cNvSpPr>
            <p:nvPr/>
          </p:nvSpPr>
          <p:spPr bwMode="auto">
            <a:xfrm>
              <a:off x="2272" y="3696"/>
              <a:ext cx="0" cy="192"/>
            </a:xfrm>
            <a:prstGeom prst="line">
              <a:avLst/>
            </a:prstGeom>
            <a:noFill/>
            <a:ln w="28575">
              <a:solidFill>
                <a:schemeClr val="tx1"/>
              </a:solidFill>
              <a:round/>
              <a:headEnd/>
              <a:tailEnd/>
            </a:ln>
            <a:effectLst/>
          </p:spPr>
          <p:txBody>
            <a:bodyPr/>
            <a:lstStyle/>
            <a:p>
              <a:endParaRPr lang="en-US"/>
            </a:p>
          </p:txBody>
        </p:sp>
        <p:sp>
          <p:nvSpPr>
            <p:cNvPr id="1238088" name="Line 72"/>
            <p:cNvSpPr>
              <a:spLocks noChangeShapeType="1"/>
            </p:cNvSpPr>
            <p:nvPr/>
          </p:nvSpPr>
          <p:spPr bwMode="auto">
            <a:xfrm>
              <a:off x="2272" y="3888"/>
              <a:ext cx="336" cy="0"/>
            </a:xfrm>
            <a:prstGeom prst="line">
              <a:avLst/>
            </a:prstGeom>
            <a:noFill/>
            <a:ln w="28575">
              <a:solidFill>
                <a:schemeClr val="tx1"/>
              </a:solidFill>
              <a:round/>
              <a:headEnd/>
              <a:tailEnd/>
            </a:ln>
            <a:effectLst/>
          </p:spPr>
          <p:txBody>
            <a:bodyPr/>
            <a:lstStyle/>
            <a:p>
              <a:endParaRPr lang="en-US"/>
            </a:p>
          </p:txBody>
        </p:sp>
        <p:sp>
          <p:nvSpPr>
            <p:cNvPr id="1238089" name="Line 73"/>
            <p:cNvSpPr>
              <a:spLocks noChangeShapeType="1"/>
            </p:cNvSpPr>
            <p:nvPr/>
          </p:nvSpPr>
          <p:spPr bwMode="auto">
            <a:xfrm>
              <a:off x="2608" y="3600"/>
              <a:ext cx="0" cy="288"/>
            </a:xfrm>
            <a:prstGeom prst="line">
              <a:avLst/>
            </a:prstGeom>
            <a:noFill/>
            <a:ln w="28575">
              <a:solidFill>
                <a:schemeClr val="tx1"/>
              </a:solidFill>
              <a:round/>
              <a:headEnd/>
              <a:tailEnd/>
            </a:ln>
            <a:effectLst/>
          </p:spPr>
          <p:txBody>
            <a:bodyPr/>
            <a:lstStyle/>
            <a:p>
              <a:endParaRPr lang="en-US"/>
            </a:p>
          </p:txBody>
        </p:sp>
        <p:sp>
          <p:nvSpPr>
            <p:cNvPr id="1238090" name="Line 74"/>
            <p:cNvSpPr>
              <a:spLocks noChangeShapeType="1"/>
            </p:cNvSpPr>
            <p:nvPr/>
          </p:nvSpPr>
          <p:spPr bwMode="auto">
            <a:xfrm flipH="1">
              <a:off x="2688" y="3600"/>
              <a:ext cx="0" cy="240"/>
            </a:xfrm>
            <a:prstGeom prst="line">
              <a:avLst/>
            </a:prstGeom>
            <a:noFill/>
            <a:ln w="28575">
              <a:solidFill>
                <a:schemeClr val="tx1"/>
              </a:solidFill>
              <a:round/>
              <a:headEnd/>
              <a:tailEnd/>
            </a:ln>
            <a:effectLst/>
          </p:spPr>
          <p:txBody>
            <a:bodyPr/>
            <a:lstStyle/>
            <a:p>
              <a:endParaRPr lang="en-US"/>
            </a:p>
          </p:txBody>
        </p:sp>
        <p:sp>
          <p:nvSpPr>
            <p:cNvPr id="1238091" name="Line 75"/>
            <p:cNvSpPr>
              <a:spLocks noChangeShapeType="1"/>
            </p:cNvSpPr>
            <p:nvPr/>
          </p:nvSpPr>
          <p:spPr bwMode="auto">
            <a:xfrm>
              <a:off x="2688" y="3840"/>
              <a:ext cx="890" cy="0"/>
            </a:xfrm>
            <a:prstGeom prst="line">
              <a:avLst/>
            </a:prstGeom>
            <a:noFill/>
            <a:ln w="28575">
              <a:solidFill>
                <a:schemeClr val="tx1"/>
              </a:solidFill>
              <a:round/>
              <a:headEnd/>
              <a:tailEnd/>
            </a:ln>
            <a:effectLst/>
          </p:spPr>
          <p:txBody>
            <a:bodyPr/>
            <a:lstStyle/>
            <a:p>
              <a:endParaRPr lang="en-US"/>
            </a:p>
          </p:txBody>
        </p:sp>
        <p:sp>
          <p:nvSpPr>
            <p:cNvPr id="1238092" name="Line 76"/>
            <p:cNvSpPr>
              <a:spLocks noChangeShapeType="1"/>
            </p:cNvSpPr>
            <p:nvPr/>
          </p:nvSpPr>
          <p:spPr bwMode="auto">
            <a:xfrm>
              <a:off x="3590" y="3600"/>
              <a:ext cx="0" cy="240"/>
            </a:xfrm>
            <a:prstGeom prst="line">
              <a:avLst/>
            </a:prstGeom>
            <a:noFill/>
            <a:ln w="28575">
              <a:solidFill>
                <a:schemeClr val="tx1"/>
              </a:solidFill>
              <a:round/>
              <a:headEnd/>
              <a:tailEnd/>
            </a:ln>
            <a:effectLst/>
          </p:spPr>
          <p:txBody>
            <a:bodyPr/>
            <a:lstStyle/>
            <a:p>
              <a:endParaRPr lang="en-US"/>
            </a:p>
          </p:txBody>
        </p:sp>
        <p:sp>
          <p:nvSpPr>
            <p:cNvPr id="1238093" name="Rectangle 77"/>
            <p:cNvSpPr>
              <a:spLocks noChangeArrowheads="1"/>
            </p:cNvSpPr>
            <p:nvPr/>
          </p:nvSpPr>
          <p:spPr bwMode="auto">
            <a:xfrm>
              <a:off x="3194" y="3456"/>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DM2</a:t>
              </a:r>
            </a:p>
          </p:txBody>
        </p:sp>
        <p:grpSp>
          <p:nvGrpSpPr>
            <p:cNvPr id="17" name="Group 78"/>
            <p:cNvGrpSpPr>
              <a:grpSpLocks/>
            </p:cNvGrpSpPr>
            <p:nvPr/>
          </p:nvGrpSpPr>
          <p:grpSpPr bwMode="auto">
            <a:xfrm>
              <a:off x="2714" y="3456"/>
              <a:ext cx="325" cy="289"/>
              <a:chOff x="2600" y="1509"/>
              <a:chExt cx="325" cy="289"/>
            </a:xfrm>
          </p:grpSpPr>
          <p:sp>
            <p:nvSpPr>
              <p:cNvPr id="1238095" name="Freeform 7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96" name="Freeform 8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97" name="Line 81"/>
            <p:cNvSpPr>
              <a:spLocks noChangeShapeType="1"/>
            </p:cNvSpPr>
            <p:nvPr/>
          </p:nvSpPr>
          <p:spPr bwMode="auto">
            <a:xfrm>
              <a:off x="3050" y="3600"/>
              <a:ext cx="155" cy="0"/>
            </a:xfrm>
            <a:prstGeom prst="line">
              <a:avLst/>
            </a:prstGeom>
            <a:noFill/>
            <a:ln w="25400">
              <a:solidFill>
                <a:schemeClr val="tx1"/>
              </a:solidFill>
              <a:round/>
              <a:headEnd/>
              <a:tailEnd/>
            </a:ln>
            <a:effectLst/>
          </p:spPr>
          <p:txBody>
            <a:bodyPr wrap="none" anchor="ctr"/>
            <a:lstStyle/>
            <a:p>
              <a:endParaRPr lang="en-US"/>
            </a:p>
          </p:txBody>
        </p:sp>
      </p:grpSp>
      <p:sp>
        <p:nvSpPr>
          <p:cNvPr id="1238098" name="Rectangle 82"/>
          <p:cNvSpPr>
            <a:spLocks noChangeArrowheads="1"/>
          </p:cNvSpPr>
          <p:nvPr/>
        </p:nvSpPr>
        <p:spPr bwMode="auto">
          <a:xfrm>
            <a:off x="609600" y="3605213"/>
            <a:ext cx="7848600" cy="172878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What if the data memory access is twice as slow as the instruction memory?</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make the clock twice as slow or …</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let data memory access take two cycles (and keep the same clock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9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9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652463" y="304800"/>
            <a:ext cx="6099427" cy="426142"/>
          </a:xfrm>
          <a:noFill/>
          <a:ln/>
        </p:spPr>
        <p:txBody>
          <a:bodyPr wrap="none"/>
          <a:lstStyle/>
          <a:p>
            <a:r>
              <a:rPr lang="en-US" smtClean="0"/>
              <a:t>Other Sample </a:t>
            </a:r>
            <a:r>
              <a:rPr lang="en-US" dirty="0"/>
              <a:t>Pipeline Alternatives</a:t>
            </a:r>
          </a:p>
        </p:txBody>
      </p:sp>
      <p:sp>
        <p:nvSpPr>
          <p:cNvPr id="1240067" name="Rectangle 3"/>
          <p:cNvSpPr>
            <a:spLocks noGrp="1" noChangeArrowheads="1"/>
          </p:cNvSpPr>
          <p:nvPr>
            <p:ph type="body" idx="1"/>
          </p:nvPr>
        </p:nvSpPr>
        <p:spPr>
          <a:xfrm>
            <a:off x="533400" y="1047294"/>
            <a:ext cx="7848600" cy="3067506"/>
          </a:xfrm>
          <a:noFill/>
          <a:ln/>
        </p:spPr>
        <p:txBody>
          <a:bodyPr/>
          <a:lstStyle/>
          <a:p>
            <a:r>
              <a:rPr lang="en-US" dirty="0"/>
              <a:t>ARM7</a:t>
            </a:r>
          </a:p>
          <a:p>
            <a:pPr lvl="1"/>
            <a:endParaRPr lang="en-US" dirty="0"/>
          </a:p>
          <a:p>
            <a:pPr lvl="1"/>
            <a:endParaRPr lang="en-US" dirty="0"/>
          </a:p>
          <a:p>
            <a:pPr lvl="1"/>
            <a:endParaRPr lang="en-US" dirty="0"/>
          </a:p>
          <a:p>
            <a:pPr lvl="1"/>
            <a:endParaRPr lang="en-US" dirty="0"/>
          </a:p>
          <a:p>
            <a:endParaRPr lang="en-US" dirty="0"/>
          </a:p>
          <a:p>
            <a:r>
              <a:rPr lang="en-US" dirty="0" err="1"/>
              <a:t>XScale</a:t>
            </a:r>
            <a:endParaRPr lang="en-US" dirty="0"/>
          </a:p>
        </p:txBody>
      </p:sp>
      <p:grpSp>
        <p:nvGrpSpPr>
          <p:cNvPr id="2" name="Group 4"/>
          <p:cNvGrpSpPr>
            <a:grpSpLocks/>
          </p:cNvGrpSpPr>
          <p:nvPr/>
        </p:nvGrpSpPr>
        <p:grpSpPr bwMode="auto">
          <a:xfrm>
            <a:off x="5741988" y="3810000"/>
            <a:ext cx="354012" cy="763588"/>
            <a:chOff x="2207" y="1413"/>
            <a:chExt cx="223" cy="481"/>
          </a:xfrm>
        </p:grpSpPr>
        <p:sp>
          <p:nvSpPr>
            <p:cNvPr id="1240069" name="Freeform 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0" name="Rectangle 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sp>
        <p:nvSpPr>
          <p:cNvPr id="1240071" name="Rectangle 7"/>
          <p:cNvSpPr>
            <a:spLocks noChangeArrowheads="1"/>
          </p:cNvSpPr>
          <p:nvPr/>
        </p:nvSpPr>
        <p:spPr bwMode="auto">
          <a:xfrm>
            <a:off x="2984500" y="3962400"/>
            <a:ext cx="520700" cy="33337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IM1</a:t>
            </a:r>
          </a:p>
        </p:txBody>
      </p:sp>
      <p:grpSp>
        <p:nvGrpSpPr>
          <p:cNvPr id="3" name="Group 8"/>
          <p:cNvGrpSpPr>
            <a:grpSpLocks/>
          </p:cNvGrpSpPr>
          <p:nvPr/>
        </p:nvGrpSpPr>
        <p:grpSpPr bwMode="auto">
          <a:xfrm>
            <a:off x="2951163" y="3959225"/>
            <a:ext cx="539750" cy="458788"/>
            <a:chOff x="1291" y="1509"/>
            <a:chExt cx="340" cy="289"/>
          </a:xfrm>
        </p:grpSpPr>
        <p:sp>
          <p:nvSpPr>
            <p:cNvPr id="1240073" name="Freeform 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4" name="Freeform 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5" name="Rectangle 11"/>
          <p:cNvSpPr>
            <a:spLocks noChangeArrowheads="1"/>
          </p:cNvSpPr>
          <p:nvPr/>
        </p:nvSpPr>
        <p:spPr bwMode="auto">
          <a:xfrm>
            <a:off x="3651250" y="3970338"/>
            <a:ext cx="5207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IM2</a:t>
            </a:r>
          </a:p>
        </p:txBody>
      </p:sp>
      <p:grpSp>
        <p:nvGrpSpPr>
          <p:cNvPr id="4" name="Group 12"/>
          <p:cNvGrpSpPr>
            <a:grpSpLocks/>
          </p:cNvGrpSpPr>
          <p:nvPr/>
        </p:nvGrpSpPr>
        <p:grpSpPr bwMode="auto">
          <a:xfrm>
            <a:off x="3681413" y="3959225"/>
            <a:ext cx="469900" cy="458788"/>
            <a:chOff x="1751" y="1509"/>
            <a:chExt cx="296" cy="289"/>
          </a:xfrm>
        </p:grpSpPr>
        <p:sp>
          <p:nvSpPr>
            <p:cNvPr id="1240077" name="Freeform 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8" name="Freeform 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9" name="Line 15"/>
          <p:cNvSpPr>
            <a:spLocks noChangeShapeType="1"/>
          </p:cNvSpPr>
          <p:nvPr/>
        </p:nvSpPr>
        <p:spPr bwMode="auto">
          <a:xfrm>
            <a:off x="3498850"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080" name="Line 16"/>
          <p:cNvSpPr>
            <a:spLocks noChangeShapeType="1"/>
          </p:cNvSpPr>
          <p:nvPr/>
        </p:nvSpPr>
        <p:spPr bwMode="auto">
          <a:xfrm>
            <a:off x="5562600" y="4035425"/>
            <a:ext cx="173038" cy="0"/>
          </a:xfrm>
          <a:prstGeom prst="line">
            <a:avLst/>
          </a:prstGeom>
          <a:noFill/>
          <a:ln w="25400">
            <a:solidFill>
              <a:schemeClr val="tx1"/>
            </a:solidFill>
            <a:round/>
            <a:headEnd/>
            <a:tailEnd/>
          </a:ln>
          <a:effectLst/>
        </p:spPr>
        <p:txBody>
          <a:bodyPr wrap="none" anchor="ctr"/>
          <a:lstStyle/>
          <a:p>
            <a:endParaRPr lang="en-US"/>
          </a:p>
        </p:txBody>
      </p:sp>
      <p:sp>
        <p:nvSpPr>
          <p:cNvPr id="1240081" name="Rectangle 17"/>
          <p:cNvSpPr>
            <a:spLocks noChangeArrowheads="1"/>
          </p:cNvSpPr>
          <p:nvPr/>
        </p:nvSpPr>
        <p:spPr bwMode="auto">
          <a:xfrm>
            <a:off x="6275388" y="3962400"/>
            <a:ext cx="6096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sp>
        <p:nvSpPr>
          <p:cNvPr id="1240082" name="Rectangle 18"/>
          <p:cNvSpPr>
            <a:spLocks noChangeArrowheads="1"/>
          </p:cNvSpPr>
          <p:nvPr/>
        </p:nvSpPr>
        <p:spPr bwMode="auto">
          <a:xfrm>
            <a:off x="6972300" y="3883025"/>
            <a:ext cx="609600" cy="57785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a:p>
            <a:r>
              <a:rPr lang="en-US" sz="1600" b="1">
                <a:solidFill>
                  <a:schemeClr val="tx1"/>
                </a:solidFill>
              </a:rPr>
              <a:t>DM2</a:t>
            </a:r>
          </a:p>
        </p:txBody>
      </p:sp>
      <p:grpSp>
        <p:nvGrpSpPr>
          <p:cNvPr id="5" name="Group 19"/>
          <p:cNvGrpSpPr>
            <a:grpSpLocks/>
          </p:cNvGrpSpPr>
          <p:nvPr/>
        </p:nvGrpSpPr>
        <p:grpSpPr bwMode="auto">
          <a:xfrm>
            <a:off x="7015163" y="3959225"/>
            <a:ext cx="450850" cy="458788"/>
            <a:chOff x="3068" y="1509"/>
            <a:chExt cx="284" cy="289"/>
          </a:xfrm>
        </p:grpSpPr>
        <p:sp>
          <p:nvSpPr>
            <p:cNvPr id="1240084" name="Freeform 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85" name="Freeform 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86" name="Line 22"/>
          <p:cNvSpPr>
            <a:spLocks noChangeShapeType="1"/>
          </p:cNvSpPr>
          <p:nvPr/>
        </p:nvSpPr>
        <p:spPr bwMode="auto">
          <a:xfrm>
            <a:off x="6858000" y="4187825"/>
            <a:ext cx="144463" cy="0"/>
          </a:xfrm>
          <a:prstGeom prst="line">
            <a:avLst/>
          </a:prstGeom>
          <a:noFill/>
          <a:ln w="25400">
            <a:solidFill>
              <a:schemeClr val="tx1"/>
            </a:solidFill>
            <a:round/>
            <a:headEnd/>
            <a:tailEnd/>
          </a:ln>
          <a:effectLst/>
        </p:spPr>
        <p:txBody>
          <a:bodyPr wrap="none" anchor="ctr"/>
          <a:lstStyle/>
          <a:p>
            <a:endParaRPr lang="en-US"/>
          </a:p>
        </p:txBody>
      </p:sp>
      <p:sp>
        <p:nvSpPr>
          <p:cNvPr id="1240087" name="Line 23"/>
          <p:cNvSpPr>
            <a:spLocks noChangeShapeType="1"/>
          </p:cNvSpPr>
          <p:nvPr/>
        </p:nvSpPr>
        <p:spPr bwMode="auto">
          <a:xfrm>
            <a:off x="6097588" y="4187825"/>
            <a:ext cx="246062" cy="0"/>
          </a:xfrm>
          <a:prstGeom prst="line">
            <a:avLst/>
          </a:prstGeom>
          <a:noFill/>
          <a:ln w="25400">
            <a:solidFill>
              <a:schemeClr val="tx1"/>
            </a:solidFill>
            <a:round/>
            <a:headEnd/>
            <a:tailEnd/>
          </a:ln>
          <a:effectLst/>
        </p:spPr>
        <p:txBody>
          <a:bodyPr wrap="none" anchor="ctr"/>
          <a:lstStyle/>
          <a:p>
            <a:endParaRPr lang="en-US"/>
          </a:p>
        </p:txBody>
      </p:sp>
      <p:sp>
        <p:nvSpPr>
          <p:cNvPr id="1240088" name="Line 24"/>
          <p:cNvSpPr>
            <a:spLocks noChangeShapeType="1"/>
          </p:cNvSpPr>
          <p:nvPr/>
        </p:nvSpPr>
        <p:spPr bwMode="auto">
          <a:xfrm>
            <a:off x="5562600" y="4340225"/>
            <a:ext cx="173038" cy="0"/>
          </a:xfrm>
          <a:prstGeom prst="line">
            <a:avLst/>
          </a:prstGeom>
          <a:noFill/>
          <a:ln w="25400">
            <a:solidFill>
              <a:schemeClr val="tx1"/>
            </a:solidFill>
            <a:round/>
            <a:headEnd/>
            <a:tailEnd/>
          </a:ln>
          <a:effectLst/>
        </p:spPr>
        <p:txBody>
          <a:bodyPr wrap="none" anchor="ctr"/>
          <a:lstStyle/>
          <a:p>
            <a:endParaRPr lang="en-US"/>
          </a:p>
        </p:txBody>
      </p:sp>
      <p:sp>
        <p:nvSpPr>
          <p:cNvPr id="1240089" name="Line 25"/>
          <p:cNvSpPr>
            <a:spLocks noChangeShapeType="1"/>
          </p:cNvSpPr>
          <p:nvPr/>
        </p:nvSpPr>
        <p:spPr bwMode="auto">
          <a:xfrm>
            <a:off x="5638800" y="4340225"/>
            <a:ext cx="0" cy="304800"/>
          </a:xfrm>
          <a:prstGeom prst="line">
            <a:avLst/>
          </a:prstGeom>
          <a:noFill/>
          <a:ln w="28575">
            <a:solidFill>
              <a:schemeClr val="tx1"/>
            </a:solidFill>
            <a:round/>
            <a:headEnd/>
            <a:tailEnd/>
          </a:ln>
          <a:effectLst/>
        </p:spPr>
        <p:txBody>
          <a:bodyPr/>
          <a:lstStyle/>
          <a:p>
            <a:endParaRPr lang="en-US"/>
          </a:p>
        </p:txBody>
      </p:sp>
      <p:sp>
        <p:nvSpPr>
          <p:cNvPr id="1240090" name="Line 26"/>
          <p:cNvSpPr>
            <a:spLocks noChangeShapeType="1"/>
          </p:cNvSpPr>
          <p:nvPr/>
        </p:nvSpPr>
        <p:spPr bwMode="auto">
          <a:xfrm>
            <a:off x="5638800" y="4645025"/>
            <a:ext cx="514350" cy="0"/>
          </a:xfrm>
          <a:prstGeom prst="line">
            <a:avLst/>
          </a:prstGeom>
          <a:noFill/>
          <a:ln w="28575">
            <a:solidFill>
              <a:schemeClr val="tx1"/>
            </a:solidFill>
            <a:round/>
            <a:headEnd/>
            <a:tailEnd/>
          </a:ln>
          <a:effectLst/>
        </p:spPr>
        <p:txBody>
          <a:bodyPr/>
          <a:lstStyle/>
          <a:p>
            <a:endParaRPr lang="en-US"/>
          </a:p>
        </p:txBody>
      </p:sp>
      <p:sp>
        <p:nvSpPr>
          <p:cNvPr id="1240091" name="Line 27"/>
          <p:cNvSpPr>
            <a:spLocks noChangeShapeType="1"/>
          </p:cNvSpPr>
          <p:nvPr/>
        </p:nvSpPr>
        <p:spPr bwMode="auto">
          <a:xfrm>
            <a:off x="6153150" y="4187825"/>
            <a:ext cx="0" cy="457200"/>
          </a:xfrm>
          <a:prstGeom prst="line">
            <a:avLst/>
          </a:prstGeom>
          <a:noFill/>
          <a:ln w="28575">
            <a:solidFill>
              <a:schemeClr val="tx1"/>
            </a:solidFill>
            <a:round/>
            <a:headEnd/>
            <a:tailEnd/>
          </a:ln>
          <a:effectLst/>
        </p:spPr>
        <p:txBody>
          <a:bodyPr/>
          <a:lstStyle/>
          <a:p>
            <a:endParaRPr lang="en-US"/>
          </a:p>
        </p:txBody>
      </p:sp>
      <p:sp>
        <p:nvSpPr>
          <p:cNvPr id="1240092" name="Line 28"/>
          <p:cNvSpPr>
            <a:spLocks noChangeShapeType="1"/>
          </p:cNvSpPr>
          <p:nvPr/>
        </p:nvSpPr>
        <p:spPr bwMode="auto">
          <a:xfrm flipH="1">
            <a:off x="6248400" y="4187825"/>
            <a:ext cx="0" cy="381000"/>
          </a:xfrm>
          <a:prstGeom prst="line">
            <a:avLst/>
          </a:prstGeom>
          <a:noFill/>
          <a:ln w="28575">
            <a:solidFill>
              <a:schemeClr val="tx1"/>
            </a:solidFill>
            <a:round/>
            <a:headEnd/>
            <a:tailEnd/>
          </a:ln>
          <a:effectLst/>
        </p:spPr>
        <p:txBody>
          <a:bodyPr/>
          <a:lstStyle/>
          <a:p>
            <a:endParaRPr lang="en-US"/>
          </a:p>
        </p:txBody>
      </p:sp>
      <p:sp>
        <p:nvSpPr>
          <p:cNvPr id="1240093" name="Line 29"/>
          <p:cNvSpPr>
            <a:spLocks noChangeShapeType="1"/>
          </p:cNvSpPr>
          <p:nvPr/>
        </p:nvSpPr>
        <p:spPr bwMode="auto">
          <a:xfrm>
            <a:off x="6248400" y="4568825"/>
            <a:ext cx="685800" cy="0"/>
          </a:xfrm>
          <a:prstGeom prst="line">
            <a:avLst/>
          </a:prstGeom>
          <a:noFill/>
          <a:ln w="28575">
            <a:solidFill>
              <a:schemeClr val="tx1"/>
            </a:solidFill>
            <a:round/>
            <a:headEnd/>
            <a:tailEnd/>
          </a:ln>
          <a:effectLst/>
        </p:spPr>
        <p:txBody>
          <a:bodyPr/>
          <a:lstStyle/>
          <a:p>
            <a:endParaRPr lang="en-US"/>
          </a:p>
        </p:txBody>
      </p:sp>
      <p:sp>
        <p:nvSpPr>
          <p:cNvPr id="1240094" name="Line 30"/>
          <p:cNvSpPr>
            <a:spLocks noChangeShapeType="1"/>
          </p:cNvSpPr>
          <p:nvPr/>
        </p:nvSpPr>
        <p:spPr bwMode="auto">
          <a:xfrm>
            <a:off x="6934200" y="4187825"/>
            <a:ext cx="0" cy="381000"/>
          </a:xfrm>
          <a:prstGeom prst="line">
            <a:avLst/>
          </a:prstGeom>
          <a:noFill/>
          <a:ln w="28575">
            <a:solidFill>
              <a:schemeClr val="tx1"/>
            </a:solidFill>
            <a:round/>
            <a:headEnd/>
            <a:tailEnd/>
          </a:ln>
          <a:effectLst/>
        </p:spPr>
        <p:txBody>
          <a:bodyPr/>
          <a:lstStyle/>
          <a:p>
            <a:endParaRPr lang="en-US"/>
          </a:p>
        </p:txBody>
      </p:sp>
      <p:grpSp>
        <p:nvGrpSpPr>
          <p:cNvPr id="6" name="Group 31"/>
          <p:cNvGrpSpPr>
            <a:grpSpLocks/>
          </p:cNvGrpSpPr>
          <p:nvPr/>
        </p:nvGrpSpPr>
        <p:grpSpPr bwMode="auto">
          <a:xfrm>
            <a:off x="6321425" y="3959225"/>
            <a:ext cx="515938" cy="458788"/>
            <a:chOff x="2600" y="1509"/>
            <a:chExt cx="325" cy="289"/>
          </a:xfrm>
        </p:grpSpPr>
        <p:sp>
          <p:nvSpPr>
            <p:cNvPr id="1240096" name="Freeform 3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97" name="Freeform 3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98" name="Line 34"/>
          <p:cNvSpPr>
            <a:spLocks noChangeShapeType="1"/>
          </p:cNvSpPr>
          <p:nvPr/>
        </p:nvSpPr>
        <p:spPr bwMode="auto">
          <a:xfrm>
            <a:off x="6858000" y="4187825"/>
            <a:ext cx="174625" cy="0"/>
          </a:xfrm>
          <a:prstGeom prst="line">
            <a:avLst/>
          </a:prstGeom>
          <a:noFill/>
          <a:ln w="25400">
            <a:solidFill>
              <a:schemeClr val="tx1"/>
            </a:solidFill>
            <a:round/>
            <a:headEnd/>
            <a:tailEnd/>
          </a:ln>
          <a:effectLst/>
        </p:spPr>
        <p:txBody>
          <a:bodyPr wrap="none" anchor="ctr"/>
          <a:lstStyle/>
          <a:p>
            <a:endParaRPr lang="en-US"/>
          </a:p>
        </p:txBody>
      </p:sp>
      <p:grpSp>
        <p:nvGrpSpPr>
          <p:cNvPr id="7" name="Group 35"/>
          <p:cNvGrpSpPr>
            <a:grpSpLocks/>
          </p:cNvGrpSpPr>
          <p:nvPr/>
        </p:nvGrpSpPr>
        <p:grpSpPr bwMode="auto">
          <a:xfrm>
            <a:off x="2971800" y="1279525"/>
            <a:ext cx="1887538" cy="458788"/>
            <a:chOff x="1488" y="960"/>
            <a:chExt cx="1189" cy="289"/>
          </a:xfrm>
        </p:grpSpPr>
        <p:grpSp>
          <p:nvGrpSpPr>
            <p:cNvPr id="8" name="Group 36"/>
            <p:cNvGrpSpPr>
              <a:grpSpLocks/>
            </p:cNvGrpSpPr>
            <p:nvPr/>
          </p:nvGrpSpPr>
          <p:grpSpPr bwMode="auto">
            <a:xfrm>
              <a:off x="1488" y="960"/>
              <a:ext cx="349" cy="289"/>
              <a:chOff x="1282" y="1509"/>
              <a:chExt cx="349" cy="289"/>
            </a:xfrm>
          </p:grpSpPr>
          <p:sp>
            <p:nvSpPr>
              <p:cNvPr id="1240101"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240103"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4"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0105" name="Rectangle 41"/>
            <p:cNvSpPr>
              <a:spLocks noChangeArrowheads="1"/>
            </p:cNvSpPr>
            <p:nvPr/>
          </p:nvSpPr>
          <p:spPr bwMode="auto">
            <a:xfrm>
              <a:off x="1938" y="9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1957" y="960"/>
              <a:ext cx="296" cy="289"/>
              <a:chOff x="1751" y="1509"/>
              <a:chExt cx="296" cy="289"/>
            </a:xfrm>
          </p:grpSpPr>
          <p:sp>
            <p:nvSpPr>
              <p:cNvPr id="1240107"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8"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09" name="Line 45"/>
            <p:cNvSpPr>
              <a:spLocks noChangeShapeType="1"/>
            </p:cNvSpPr>
            <p:nvPr/>
          </p:nvSpPr>
          <p:spPr bwMode="auto">
            <a:xfrm>
              <a:off x="1842" y="1104"/>
              <a:ext cx="116" cy="0"/>
            </a:xfrm>
            <a:prstGeom prst="line">
              <a:avLst/>
            </a:prstGeom>
            <a:noFill/>
            <a:ln w="25400">
              <a:solidFill>
                <a:schemeClr val="tx1"/>
              </a:solidFill>
              <a:round/>
              <a:headEnd/>
              <a:tailEnd/>
            </a:ln>
            <a:effectLst/>
          </p:spPr>
          <p:txBody>
            <a:bodyPr wrap="none" anchor="ctr"/>
            <a:lstStyle/>
            <a:p>
              <a:endParaRPr lang="en-US"/>
            </a:p>
          </p:txBody>
        </p:sp>
        <p:sp>
          <p:nvSpPr>
            <p:cNvPr id="1240110" name="Freeform 46"/>
            <p:cNvSpPr>
              <a:spLocks/>
            </p:cNvSpPr>
            <p:nvPr/>
          </p:nvSpPr>
          <p:spPr bwMode="auto">
            <a:xfrm>
              <a:off x="1910" y="10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1" name="Rectangle 47"/>
            <p:cNvSpPr>
              <a:spLocks noChangeArrowheads="1"/>
            </p:cNvSpPr>
            <p:nvPr/>
          </p:nvSpPr>
          <p:spPr bwMode="auto">
            <a:xfrm>
              <a:off x="2352" y="1008"/>
              <a:ext cx="2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a:t>
              </a:r>
            </a:p>
          </p:txBody>
        </p:sp>
        <p:grpSp>
          <p:nvGrpSpPr>
            <p:cNvPr id="11" name="Group 48"/>
            <p:cNvGrpSpPr>
              <a:grpSpLocks/>
            </p:cNvGrpSpPr>
            <p:nvPr/>
          </p:nvGrpSpPr>
          <p:grpSpPr bwMode="auto">
            <a:xfrm>
              <a:off x="2352" y="960"/>
              <a:ext cx="325" cy="289"/>
              <a:chOff x="2600" y="1509"/>
              <a:chExt cx="325" cy="289"/>
            </a:xfrm>
          </p:grpSpPr>
          <p:sp>
            <p:nvSpPr>
              <p:cNvPr id="1240113" name="Freeform 4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4" name="Freeform 5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15" name="Line 51"/>
            <p:cNvSpPr>
              <a:spLocks noChangeShapeType="1"/>
            </p:cNvSpPr>
            <p:nvPr/>
          </p:nvSpPr>
          <p:spPr bwMode="auto">
            <a:xfrm>
              <a:off x="2256" y="1008"/>
              <a:ext cx="116" cy="0"/>
            </a:xfrm>
            <a:prstGeom prst="line">
              <a:avLst/>
            </a:prstGeom>
            <a:noFill/>
            <a:ln w="25400">
              <a:solidFill>
                <a:schemeClr val="tx1"/>
              </a:solidFill>
              <a:round/>
              <a:headEnd/>
              <a:tailEnd/>
            </a:ln>
            <a:effectLst/>
          </p:spPr>
          <p:txBody>
            <a:bodyPr wrap="none" anchor="ctr"/>
            <a:lstStyle/>
            <a:p>
              <a:endParaRPr lang="en-US"/>
            </a:p>
          </p:txBody>
        </p:sp>
        <p:sp>
          <p:nvSpPr>
            <p:cNvPr id="1240116" name="Line 52"/>
            <p:cNvSpPr>
              <a:spLocks noChangeShapeType="1"/>
            </p:cNvSpPr>
            <p:nvPr/>
          </p:nvSpPr>
          <p:spPr bwMode="auto">
            <a:xfrm>
              <a:off x="2256" y="1200"/>
              <a:ext cx="116" cy="0"/>
            </a:xfrm>
            <a:prstGeom prst="line">
              <a:avLst/>
            </a:prstGeom>
            <a:noFill/>
            <a:ln w="25400">
              <a:solidFill>
                <a:schemeClr val="tx1"/>
              </a:solidFill>
              <a:round/>
              <a:headEnd/>
              <a:tailEnd/>
            </a:ln>
            <a:effectLst/>
          </p:spPr>
          <p:txBody>
            <a:bodyPr wrap="none" anchor="ctr"/>
            <a:lstStyle/>
            <a:p>
              <a:endParaRPr lang="en-US"/>
            </a:p>
          </p:txBody>
        </p:sp>
      </p:grpSp>
      <p:sp>
        <p:nvSpPr>
          <p:cNvPr id="1240117" name="Rectangle 53"/>
          <p:cNvSpPr>
            <a:spLocks noChangeArrowheads="1"/>
          </p:cNvSpPr>
          <p:nvPr/>
        </p:nvSpPr>
        <p:spPr bwMode="auto">
          <a:xfrm>
            <a:off x="2286000" y="1812925"/>
            <a:ext cx="1139825" cy="577850"/>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IM access</a:t>
            </a:r>
          </a:p>
        </p:txBody>
      </p:sp>
      <p:sp>
        <p:nvSpPr>
          <p:cNvPr id="1240118" name="Rectangle 54"/>
          <p:cNvSpPr>
            <a:spLocks noChangeArrowheads="1"/>
          </p:cNvSpPr>
          <p:nvPr/>
        </p:nvSpPr>
        <p:spPr bwMode="auto">
          <a:xfrm>
            <a:off x="3505200" y="1812925"/>
            <a:ext cx="984250" cy="82232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a:t>
            </a:r>
          </a:p>
          <a:p>
            <a:r>
              <a:rPr lang="en-US" sz="1600">
                <a:solidFill>
                  <a:schemeClr val="tx1"/>
                </a:solidFill>
              </a:rPr>
              <a:t>   access</a:t>
            </a:r>
          </a:p>
        </p:txBody>
      </p:sp>
      <p:sp>
        <p:nvSpPr>
          <p:cNvPr id="1240119" name="Rectangle 55"/>
          <p:cNvSpPr>
            <a:spLocks noChangeArrowheads="1"/>
          </p:cNvSpPr>
          <p:nvPr/>
        </p:nvSpPr>
        <p:spPr bwMode="auto">
          <a:xfrm>
            <a:off x="4552950" y="1812925"/>
            <a:ext cx="1403350" cy="13112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a:p>
            <a:r>
              <a:rPr lang="en-US" sz="1600">
                <a:solidFill>
                  <a:schemeClr val="tx1"/>
                </a:solidFill>
              </a:rPr>
              <a:t>DM access</a:t>
            </a:r>
          </a:p>
          <a:p>
            <a:r>
              <a:rPr lang="en-US" sz="1600">
                <a:solidFill>
                  <a:schemeClr val="tx1"/>
                </a:solidFill>
              </a:rPr>
              <a:t>shift/rotate</a:t>
            </a:r>
          </a:p>
          <a:p>
            <a:r>
              <a:rPr lang="en-US" sz="1600">
                <a:solidFill>
                  <a:schemeClr val="tx1"/>
                </a:solidFill>
              </a:rPr>
              <a:t>commit result</a:t>
            </a:r>
          </a:p>
          <a:p>
            <a:r>
              <a:rPr lang="en-US" sz="1600">
                <a:solidFill>
                  <a:schemeClr val="tx1"/>
                </a:solidFill>
              </a:rPr>
              <a:t>   (write back)</a:t>
            </a:r>
          </a:p>
        </p:txBody>
      </p:sp>
      <p:sp>
        <p:nvSpPr>
          <p:cNvPr id="1240153" name="Rectangle 89"/>
          <p:cNvSpPr>
            <a:spLocks noChangeArrowheads="1"/>
          </p:cNvSpPr>
          <p:nvPr/>
        </p:nvSpPr>
        <p:spPr bwMode="auto">
          <a:xfrm>
            <a:off x="4313238" y="397033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90"/>
          <p:cNvGrpSpPr>
            <a:grpSpLocks/>
          </p:cNvGrpSpPr>
          <p:nvPr/>
        </p:nvGrpSpPr>
        <p:grpSpPr bwMode="auto">
          <a:xfrm>
            <a:off x="4343400" y="3959225"/>
            <a:ext cx="469900" cy="458788"/>
            <a:chOff x="1751" y="1509"/>
            <a:chExt cx="296" cy="289"/>
          </a:xfrm>
        </p:grpSpPr>
        <p:sp>
          <p:nvSpPr>
            <p:cNvPr id="1240155" name="Freeform 9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56" name="Freeform 9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57" name="Line 93"/>
          <p:cNvSpPr>
            <a:spLocks noChangeShapeType="1"/>
          </p:cNvSpPr>
          <p:nvPr/>
        </p:nvSpPr>
        <p:spPr bwMode="auto">
          <a:xfrm>
            <a:off x="4160838"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158" name="Rectangle 94"/>
          <p:cNvSpPr>
            <a:spLocks noChangeArrowheads="1"/>
          </p:cNvSpPr>
          <p:nvPr/>
        </p:nvSpPr>
        <p:spPr bwMode="auto">
          <a:xfrm>
            <a:off x="4953000" y="4035425"/>
            <a:ext cx="7096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SHFT</a:t>
            </a:r>
          </a:p>
        </p:txBody>
      </p:sp>
      <p:grpSp>
        <p:nvGrpSpPr>
          <p:cNvPr id="20" name="Group 95"/>
          <p:cNvGrpSpPr>
            <a:grpSpLocks/>
          </p:cNvGrpSpPr>
          <p:nvPr/>
        </p:nvGrpSpPr>
        <p:grpSpPr bwMode="auto">
          <a:xfrm>
            <a:off x="5029200" y="3959225"/>
            <a:ext cx="515938" cy="458788"/>
            <a:chOff x="2600" y="1509"/>
            <a:chExt cx="325" cy="289"/>
          </a:xfrm>
        </p:grpSpPr>
        <p:sp>
          <p:nvSpPr>
            <p:cNvPr id="1240160" name="Freeform 9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61" name="Freeform 9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62" name="Line 98"/>
          <p:cNvSpPr>
            <a:spLocks noChangeShapeType="1"/>
          </p:cNvSpPr>
          <p:nvPr/>
        </p:nvSpPr>
        <p:spPr bwMode="auto">
          <a:xfrm>
            <a:off x="4818063" y="4035425"/>
            <a:ext cx="184150" cy="0"/>
          </a:xfrm>
          <a:prstGeom prst="line">
            <a:avLst/>
          </a:prstGeom>
          <a:noFill/>
          <a:ln w="25400">
            <a:solidFill>
              <a:schemeClr val="tx1"/>
            </a:solidFill>
            <a:round/>
            <a:headEnd/>
            <a:tailEnd/>
          </a:ln>
          <a:effectLst/>
        </p:spPr>
        <p:txBody>
          <a:bodyPr wrap="none" anchor="ctr"/>
          <a:lstStyle/>
          <a:p>
            <a:endParaRPr lang="en-US"/>
          </a:p>
        </p:txBody>
      </p:sp>
      <p:sp>
        <p:nvSpPr>
          <p:cNvPr id="1240163" name="Line 99"/>
          <p:cNvSpPr>
            <a:spLocks noChangeShapeType="1"/>
          </p:cNvSpPr>
          <p:nvPr/>
        </p:nvSpPr>
        <p:spPr bwMode="auto">
          <a:xfrm>
            <a:off x="4818063" y="4340225"/>
            <a:ext cx="184150" cy="0"/>
          </a:xfrm>
          <a:prstGeom prst="line">
            <a:avLst/>
          </a:prstGeom>
          <a:noFill/>
          <a:ln w="25400">
            <a:solidFill>
              <a:schemeClr val="tx1"/>
            </a:solidFill>
            <a:round/>
            <a:headEnd/>
            <a:tailEnd/>
          </a:ln>
          <a:effectLst/>
        </p:spPr>
        <p:txBody>
          <a:bodyPr wrap="none" anchor="ctr"/>
          <a:lstStyle/>
          <a:p>
            <a:endParaRPr lang="en-US"/>
          </a:p>
        </p:txBody>
      </p:sp>
      <p:sp>
        <p:nvSpPr>
          <p:cNvPr id="1240164" name="Rectangle 100"/>
          <p:cNvSpPr>
            <a:spLocks noChangeArrowheads="1"/>
          </p:cNvSpPr>
          <p:nvPr/>
        </p:nvSpPr>
        <p:spPr bwMode="auto">
          <a:xfrm>
            <a:off x="1905000" y="4416425"/>
            <a:ext cx="1550988" cy="822325"/>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BTB access</a:t>
            </a:r>
          </a:p>
          <a:p>
            <a:pPr algn="r"/>
            <a:r>
              <a:rPr lang="en-US" sz="1600">
                <a:solidFill>
                  <a:schemeClr val="tx1"/>
                </a:solidFill>
              </a:rPr>
              <a:t>start IM access</a:t>
            </a:r>
          </a:p>
        </p:txBody>
      </p:sp>
      <p:sp>
        <p:nvSpPr>
          <p:cNvPr id="1240165" name="Rectangle 101"/>
          <p:cNvSpPr>
            <a:spLocks noChangeArrowheads="1"/>
          </p:cNvSpPr>
          <p:nvPr/>
        </p:nvSpPr>
        <p:spPr bwMode="auto">
          <a:xfrm>
            <a:off x="3276600" y="5254625"/>
            <a:ext cx="109696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IM access</a:t>
            </a:r>
          </a:p>
        </p:txBody>
      </p:sp>
      <p:sp>
        <p:nvSpPr>
          <p:cNvPr id="1240166" name="Rectangle 102"/>
          <p:cNvSpPr>
            <a:spLocks noChangeArrowheads="1"/>
          </p:cNvSpPr>
          <p:nvPr/>
        </p:nvSpPr>
        <p:spPr bwMode="auto">
          <a:xfrm>
            <a:off x="4044950" y="441642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 1 access</a:t>
            </a:r>
          </a:p>
        </p:txBody>
      </p:sp>
      <p:sp>
        <p:nvSpPr>
          <p:cNvPr id="1240167" name="Rectangle 103"/>
          <p:cNvSpPr>
            <a:spLocks noChangeArrowheads="1"/>
          </p:cNvSpPr>
          <p:nvPr/>
        </p:nvSpPr>
        <p:spPr bwMode="auto">
          <a:xfrm>
            <a:off x="4648200" y="505777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shift/rotate</a:t>
            </a:r>
          </a:p>
          <a:p>
            <a:r>
              <a:rPr lang="en-US" sz="1600">
                <a:solidFill>
                  <a:schemeClr val="tx1"/>
                </a:solidFill>
              </a:rPr>
              <a:t>reg 2 access</a:t>
            </a:r>
          </a:p>
        </p:txBody>
      </p:sp>
      <p:sp>
        <p:nvSpPr>
          <p:cNvPr id="1240168" name="Rectangle 104"/>
          <p:cNvSpPr>
            <a:spLocks noChangeArrowheads="1"/>
          </p:cNvSpPr>
          <p:nvPr/>
        </p:nvSpPr>
        <p:spPr bwMode="auto">
          <a:xfrm>
            <a:off x="5486400" y="4645025"/>
            <a:ext cx="85725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p:txBody>
      </p:sp>
      <p:sp>
        <p:nvSpPr>
          <p:cNvPr id="1240169" name="Rectangle 105"/>
          <p:cNvSpPr>
            <a:spLocks noChangeArrowheads="1"/>
          </p:cNvSpPr>
          <p:nvPr/>
        </p:nvSpPr>
        <p:spPr bwMode="auto">
          <a:xfrm>
            <a:off x="6096000" y="5026025"/>
            <a:ext cx="1639888"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start DM access</a:t>
            </a:r>
          </a:p>
          <a:p>
            <a:r>
              <a:rPr lang="en-US" sz="1600">
                <a:solidFill>
                  <a:schemeClr val="tx1"/>
                </a:solidFill>
              </a:rPr>
              <a:t>exception</a:t>
            </a:r>
          </a:p>
        </p:txBody>
      </p:sp>
      <p:sp>
        <p:nvSpPr>
          <p:cNvPr id="1240170" name="Rectangle 106"/>
          <p:cNvSpPr>
            <a:spLocks noChangeArrowheads="1"/>
          </p:cNvSpPr>
          <p:nvPr/>
        </p:nvSpPr>
        <p:spPr bwMode="auto">
          <a:xfrm>
            <a:off x="7094538" y="4492625"/>
            <a:ext cx="982662"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DM write</a:t>
            </a:r>
          </a:p>
          <a:p>
            <a:r>
              <a:rPr lang="en-US" sz="1600">
                <a:solidFill>
                  <a:schemeClr val="tx1"/>
                </a:solidFill>
              </a:rPr>
              <a:t>reg write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652463" y="304800"/>
            <a:ext cx="1576387" cy="368300"/>
          </a:xfrm>
          <a:noFill/>
          <a:ln/>
        </p:spPr>
        <p:txBody>
          <a:bodyPr wrap="none"/>
          <a:lstStyle/>
          <a:p>
            <a:r>
              <a:rPr lang="en-US"/>
              <a:t>Summary</a:t>
            </a:r>
          </a:p>
        </p:txBody>
      </p:sp>
      <p:sp>
        <p:nvSpPr>
          <p:cNvPr id="1242115" name="Rectangle 3"/>
          <p:cNvSpPr>
            <a:spLocks noGrp="1" noChangeArrowheads="1"/>
          </p:cNvSpPr>
          <p:nvPr>
            <p:ph type="body" idx="1"/>
          </p:nvPr>
        </p:nvSpPr>
        <p:spPr>
          <a:xfrm>
            <a:off x="685800" y="914400"/>
            <a:ext cx="7848600" cy="4598988"/>
          </a:xfrm>
          <a:noFill/>
          <a:ln/>
        </p:spPr>
        <p:txBody>
          <a:bodyPr/>
          <a:lstStyle/>
          <a:p>
            <a:pPr>
              <a:lnSpc>
                <a:spcPct val="100000"/>
              </a:lnSpc>
              <a:spcBef>
                <a:spcPct val="35000"/>
              </a:spcBef>
            </a:pPr>
            <a:r>
              <a:rPr lang="en-US"/>
              <a:t>All modern day processors use pipelining</a:t>
            </a:r>
          </a:p>
          <a:p>
            <a:pPr>
              <a:lnSpc>
                <a:spcPct val="100000"/>
              </a:lnSpc>
              <a:spcBef>
                <a:spcPct val="35000"/>
              </a:spcBef>
            </a:pPr>
            <a:r>
              <a:rPr lang="en-US"/>
              <a:t>Pipelining doesn’t help </a:t>
            </a:r>
            <a:r>
              <a:rPr lang="en-US">
                <a:solidFill>
                  <a:schemeClr val="accent1"/>
                </a:solidFill>
              </a:rPr>
              <a:t>latency</a:t>
            </a:r>
            <a:r>
              <a:rPr lang="en-US"/>
              <a:t> of single task, it helps </a:t>
            </a:r>
            <a:r>
              <a:rPr lang="en-US">
                <a:solidFill>
                  <a:schemeClr val="accent1"/>
                </a:solidFill>
              </a:rPr>
              <a:t>throughput</a:t>
            </a:r>
            <a:r>
              <a:rPr lang="en-US"/>
              <a:t> of entire workload</a:t>
            </a:r>
          </a:p>
          <a:p>
            <a:pPr>
              <a:lnSpc>
                <a:spcPct val="100000"/>
              </a:lnSpc>
              <a:spcBef>
                <a:spcPct val="35000"/>
              </a:spcBef>
            </a:pPr>
            <a:r>
              <a:rPr lang="en-US"/>
              <a:t>Potential speedup:  a CPI of 1 and fast a CC</a:t>
            </a:r>
            <a:endParaRPr lang="en-US">
              <a:solidFill>
                <a:schemeClr val="accent1"/>
              </a:solidFill>
            </a:endParaRPr>
          </a:p>
          <a:p>
            <a:pPr>
              <a:lnSpc>
                <a:spcPct val="100000"/>
              </a:lnSpc>
              <a:spcBef>
                <a:spcPct val="35000"/>
              </a:spcBef>
            </a:pPr>
            <a:r>
              <a:rPr lang="en-US"/>
              <a:t>Pipeline rate limited by </a:t>
            </a:r>
            <a:r>
              <a:rPr lang="en-US">
                <a:solidFill>
                  <a:schemeClr val="accent1"/>
                </a:solidFill>
              </a:rPr>
              <a:t>slowest</a:t>
            </a:r>
            <a:r>
              <a:rPr lang="en-US"/>
              <a:t> pipeline stage</a:t>
            </a:r>
          </a:p>
          <a:p>
            <a:pPr lvl="1">
              <a:lnSpc>
                <a:spcPct val="100000"/>
              </a:lnSpc>
              <a:spcBef>
                <a:spcPct val="35000"/>
              </a:spcBef>
            </a:pPr>
            <a:r>
              <a:rPr lang="en-US"/>
              <a:t>Unbalanced pipe stages makes for inefficiencies</a:t>
            </a:r>
          </a:p>
          <a:p>
            <a:pPr lvl="1">
              <a:lnSpc>
                <a:spcPct val="100000"/>
              </a:lnSpc>
              <a:spcBef>
                <a:spcPct val="35000"/>
              </a:spcBef>
            </a:pPr>
            <a:r>
              <a:rPr lang="en-US"/>
              <a:t>The time to “</a:t>
            </a:r>
            <a:r>
              <a:rPr lang="en-US">
                <a:solidFill>
                  <a:schemeClr val="accent1"/>
                </a:solidFill>
              </a:rPr>
              <a:t>fill</a:t>
            </a:r>
            <a:r>
              <a:rPr lang="en-US"/>
              <a:t>” pipeline and time to “</a:t>
            </a:r>
            <a:r>
              <a:rPr lang="en-US">
                <a:solidFill>
                  <a:schemeClr val="accent1"/>
                </a:solidFill>
              </a:rPr>
              <a:t>drain</a:t>
            </a:r>
            <a:r>
              <a:rPr lang="en-US"/>
              <a:t>” it can impact speedup for deep pipelines and short code runs</a:t>
            </a:r>
          </a:p>
          <a:p>
            <a:pPr>
              <a:lnSpc>
                <a:spcPct val="100000"/>
              </a:lnSpc>
              <a:spcBef>
                <a:spcPct val="35000"/>
              </a:spcBef>
            </a:pPr>
            <a:r>
              <a:rPr lang="en-US"/>
              <a:t>Must detect and resolve hazards</a:t>
            </a:r>
          </a:p>
          <a:p>
            <a:pPr lvl="1">
              <a:lnSpc>
                <a:spcPct val="100000"/>
              </a:lnSpc>
              <a:spcBef>
                <a:spcPct val="35000"/>
              </a:spcBef>
            </a:pPr>
            <a:r>
              <a:rPr lang="en-US"/>
              <a:t>Stalling negatively affects CPI (makes CPI less than the ideal of 1)</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5149850" cy="422275"/>
          </a:xfrm>
        </p:spPr>
        <p:txBody>
          <a:bodyPr/>
          <a:lstStyle/>
          <a:p>
            <a:r>
              <a:rPr lang="en-US"/>
              <a:t>Next Lecture and Reminders</a:t>
            </a:r>
          </a:p>
        </p:txBody>
      </p:sp>
      <p:sp>
        <p:nvSpPr>
          <p:cNvPr id="91139" name="Rectangle 3"/>
          <p:cNvSpPr>
            <a:spLocks noGrp="1" noChangeArrowheads="1"/>
          </p:cNvSpPr>
          <p:nvPr>
            <p:ph type="body" idx="1"/>
          </p:nvPr>
        </p:nvSpPr>
        <p:spPr>
          <a:xfrm>
            <a:off x="685800" y="762000"/>
            <a:ext cx="7848600" cy="3880037"/>
          </a:xfrm>
        </p:spPr>
        <p:txBody>
          <a:bodyPr/>
          <a:lstStyle/>
          <a:p>
            <a:r>
              <a:rPr lang="en-US" dirty="0"/>
              <a:t>Next lecture</a:t>
            </a:r>
          </a:p>
          <a:p>
            <a:pPr lvl="1"/>
            <a:r>
              <a:rPr lang="en-US" dirty="0" smtClean="0"/>
              <a:t>Reducing pipeline data and branch hazards</a:t>
            </a:r>
            <a:endParaRPr lang="en-US" dirty="0"/>
          </a:p>
          <a:p>
            <a:pPr lvl="2"/>
            <a:r>
              <a:rPr lang="en-US" dirty="0"/>
              <a:t>Reading assignment – PH, Chapter </a:t>
            </a:r>
            <a:r>
              <a:rPr lang="en-US" dirty="0" smtClean="0"/>
              <a:t>6</a:t>
            </a:r>
            <a:endParaRPr lang="en-US" dirty="0"/>
          </a:p>
          <a:p>
            <a:pPr lvl="2"/>
            <a:endParaRPr lang="en-US" dirty="0"/>
          </a:p>
          <a:p>
            <a:r>
              <a:rPr lang="en-US" dirty="0" smtClean="0"/>
              <a:t>Reminders</a:t>
            </a:r>
            <a:endParaRPr lang="en-US" dirty="0"/>
          </a:p>
          <a:p>
            <a:pPr lvl="1"/>
            <a:r>
              <a:rPr lang="en-US" dirty="0" smtClean="0"/>
              <a:t>HW2 due September 22</a:t>
            </a:r>
            <a:r>
              <a:rPr lang="en-US" baseline="30000" dirty="0" smtClean="0"/>
              <a:t>nd</a:t>
            </a:r>
            <a:r>
              <a:rPr lang="en-US" dirty="0" smtClean="0"/>
              <a:t> </a:t>
            </a:r>
          </a:p>
          <a:p>
            <a:pPr lvl="1"/>
            <a:r>
              <a:rPr lang="en-US" dirty="0" smtClean="0"/>
              <a:t>HW3 will come out Sept 23</a:t>
            </a:r>
            <a:r>
              <a:rPr lang="en-US" baseline="30000" dirty="0" smtClean="0"/>
              <a:t>rd</a:t>
            </a:r>
            <a:r>
              <a:rPr lang="en-US" dirty="0" smtClean="0"/>
              <a:t> </a:t>
            </a:r>
          </a:p>
          <a:p>
            <a:pPr lvl="1"/>
            <a:r>
              <a:rPr lang="en-US" dirty="0" smtClean="0"/>
              <a:t>First evening midterm exam scheduled</a:t>
            </a:r>
          </a:p>
          <a:p>
            <a:pPr lvl="2"/>
            <a:r>
              <a:rPr lang="en-US" dirty="0" smtClean="0"/>
              <a:t>Wednesday, </a:t>
            </a:r>
            <a:r>
              <a:rPr lang="en-US" dirty="0" smtClean="0">
                <a:solidFill>
                  <a:schemeClr val="accent1"/>
                </a:solidFill>
              </a:rPr>
              <a:t>October 8</a:t>
            </a:r>
            <a:r>
              <a:rPr lang="en-US" baseline="30000" dirty="0" smtClean="0">
                <a:solidFill>
                  <a:schemeClr val="accent1"/>
                </a:solidFill>
              </a:rPr>
              <a:t>th</a:t>
            </a:r>
            <a:r>
              <a:rPr lang="en-US" dirty="0" smtClean="0">
                <a:solidFill>
                  <a:schemeClr val="accent1"/>
                </a:solidFill>
              </a:rPr>
              <a:t> </a:t>
            </a:r>
            <a:r>
              <a:rPr lang="en-US" dirty="0" smtClean="0"/>
              <a:t>, 20:15 to 22:15, Location 262 Willard</a:t>
            </a:r>
          </a:p>
          <a:p>
            <a:pPr lvl="2"/>
            <a:r>
              <a:rPr lang="en-US" dirty="0" smtClean="0"/>
              <a:t>Please let me know ASAP (via email) if you have a conflict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t>Fetching Instructions</a:t>
            </a:r>
          </a:p>
        </p:txBody>
      </p:sp>
      <p:sp>
        <p:nvSpPr>
          <p:cNvPr id="670723" name="Rectangle 3"/>
          <p:cNvSpPr>
            <a:spLocks noGrp="1" noChangeArrowheads="1"/>
          </p:cNvSpPr>
          <p:nvPr>
            <p:ph type="body" idx="1"/>
          </p:nvPr>
        </p:nvSpPr>
        <p:spPr>
          <a:xfrm>
            <a:off x="685800" y="762000"/>
            <a:ext cx="7848600" cy="1549400"/>
          </a:xfrm>
        </p:spPr>
        <p:txBody>
          <a:bodyPr/>
          <a:lstStyle/>
          <a:p>
            <a:r>
              <a:rPr lang="en-US"/>
              <a:t>Fetching instructions involves</a:t>
            </a:r>
          </a:p>
          <a:p>
            <a:pPr lvl="1"/>
            <a:r>
              <a:rPr lang="en-US"/>
              <a:t>reading the instruction from the Instruction Memory</a:t>
            </a:r>
          </a:p>
          <a:p>
            <a:pPr lvl="1"/>
            <a:r>
              <a:rPr lang="en-US"/>
              <a:t>updating the PC value to be the address of the next (sequential) instruction</a:t>
            </a:r>
          </a:p>
        </p:txBody>
      </p:sp>
      <p:grpSp>
        <p:nvGrpSpPr>
          <p:cNvPr id="2" name="Group 30"/>
          <p:cNvGrpSpPr>
            <a:grpSpLocks/>
          </p:cNvGrpSpPr>
          <p:nvPr/>
        </p:nvGrpSpPr>
        <p:grpSpPr bwMode="auto">
          <a:xfrm>
            <a:off x="4800600" y="2209800"/>
            <a:ext cx="2590800" cy="2743200"/>
            <a:chOff x="1920" y="1440"/>
            <a:chExt cx="1632" cy="1728"/>
          </a:xfrm>
        </p:grpSpPr>
        <p:grpSp>
          <p:nvGrpSpPr>
            <p:cNvPr id="3" name="Group 4"/>
            <p:cNvGrpSpPr>
              <a:grpSpLocks/>
            </p:cNvGrpSpPr>
            <p:nvPr/>
          </p:nvGrpSpPr>
          <p:grpSpPr bwMode="auto">
            <a:xfrm>
              <a:off x="2880" y="1536"/>
              <a:ext cx="240" cy="624"/>
              <a:chOff x="1392" y="2880"/>
              <a:chExt cx="288" cy="480"/>
            </a:xfrm>
          </p:grpSpPr>
          <p:sp>
            <p:nvSpPr>
              <p:cNvPr id="670725" name="Line 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70726" name="Line 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0727" name="Line 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70728" name="Line 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70729" name="Line 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70730" name="Line 1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70731" name="Line 1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70732" name="Rectangle 12"/>
            <p:cNvSpPr>
              <a:spLocks noChangeArrowheads="1"/>
            </p:cNvSpPr>
            <p:nvPr/>
          </p:nvSpPr>
          <p:spPr bwMode="auto">
            <a:xfrm>
              <a:off x="2448" y="225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0733" name="Rectangle 13"/>
            <p:cNvSpPr>
              <a:spLocks noChangeArrowheads="1"/>
            </p:cNvSpPr>
            <p:nvPr/>
          </p:nvSpPr>
          <p:spPr bwMode="auto">
            <a:xfrm>
              <a:off x="2112" y="2496"/>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670734" name="Line 14"/>
            <p:cNvSpPr>
              <a:spLocks noChangeShapeType="1"/>
            </p:cNvSpPr>
            <p:nvPr/>
          </p:nvSpPr>
          <p:spPr bwMode="auto">
            <a:xfrm>
              <a:off x="336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5" name="Line 15"/>
            <p:cNvSpPr>
              <a:spLocks noChangeShapeType="1"/>
            </p:cNvSpPr>
            <p:nvPr/>
          </p:nvSpPr>
          <p:spPr bwMode="auto">
            <a:xfrm>
              <a:off x="2256"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6" name="Line 16"/>
            <p:cNvSpPr>
              <a:spLocks noChangeShapeType="1"/>
            </p:cNvSpPr>
            <p:nvPr/>
          </p:nvSpPr>
          <p:spPr bwMode="auto">
            <a:xfrm>
              <a:off x="2304" y="1632"/>
              <a:ext cx="576" cy="0"/>
            </a:xfrm>
            <a:prstGeom prst="line">
              <a:avLst/>
            </a:prstGeom>
            <a:noFill/>
            <a:ln w="28575">
              <a:solidFill>
                <a:schemeClr val="tx1"/>
              </a:solidFill>
              <a:round/>
              <a:headEnd/>
              <a:tailEnd type="triangle" w="med" len="med"/>
            </a:ln>
            <a:effectLst/>
          </p:spPr>
          <p:txBody>
            <a:bodyPr/>
            <a:lstStyle/>
            <a:p>
              <a:endParaRPr lang="en-US"/>
            </a:p>
          </p:txBody>
        </p:sp>
        <p:sp>
          <p:nvSpPr>
            <p:cNvPr id="670737" name="Line 17"/>
            <p:cNvSpPr>
              <a:spLocks noChangeShapeType="1"/>
            </p:cNvSpPr>
            <p:nvPr/>
          </p:nvSpPr>
          <p:spPr bwMode="auto">
            <a:xfrm>
              <a:off x="2640" y="2064"/>
              <a:ext cx="240" cy="0"/>
            </a:xfrm>
            <a:prstGeom prst="line">
              <a:avLst/>
            </a:prstGeom>
            <a:noFill/>
            <a:ln w="28575">
              <a:solidFill>
                <a:schemeClr val="tx1"/>
              </a:solidFill>
              <a:round/>
              <a:headEnd/>
              <a:tailEnd type="triangle" w="med" len="med"/>
            </a:ln>
            <a:effectLst/>
          </p:spPr>
          <p:txBody>
            <a:bodyPr/>
            <a:lstStyle/>
            <a:p>
              <a:endParaRPr lang="en-US"/>
            </a:p>
          </p:txBody>
        </p:sp>
        <p:sp>
          <p:nvSpPr>
            <p:cNvPr id="670738" name="Line 18"/>
            <p:cNvSpPr>
              <a:spLocks noChangeShapeType="1"/>
            </p:cNvSpPr>
            <p:nvPr/>
          </p:nvSpPr>
          <p:spPr bwMode="auto">
            <a:xfrm>
              <a:off x="3312" y="1440"/>
              <a:ext cx="0" cy="384"/>
            </a:xfrm>
            <a:prstGeom prst="line">
              <a:avLst/>
            </a:prstGeom>
            <a:noFill/>
            <a:ln w="28575">
              <a:solidFill>
                <a:schemeClr val="tx1"/>
              </a:solidFill>
              <a:round/>
              <a:headEnd/>
              <a:tailEnd/>
            </a:ln>
            <a:effectLst/>
          </p:spPr>
          <p:txBody>
            <a:bodyPr/>
            <a:lstStyle/>
            <a:p>
              <a:endParaRPr lang="en-US"/>
            </a:p>
          </p:txBody>
        </p:sp>
        <p:sp>
          <p:nvSpPr>
            <p:cNvPr id="670739" name="Line 19"/>
            <p:cNvSpPr>
              <a:spLocks noChangeShapeType="1"/>
            </p:cNvSpPr>
            <p:nvPr/>
          </p:nvSpPr>
          <p:spPr bwMode="auto">
            <a:xfrm>
              <a:off x="3120" y="1824"/>
              <a:ext cx="192" cy="0"/>
            </a:xfrm>
            <a:prstGeom prst="line">
              <a:avLst/>
            </a:prstGeom>
            <a:noFill/>
            <a:ln w="28575">
              <a:solidFill>
                <a:schemeClr val="tx1"/>
              </a:solidFill>
              <a:round/>
              <a:headEnd/>
              <a:tailEnd/>
            </a:ln>
            <a:effectLst/>
          </p:spPr>
          <p:txBody>
            <a:bodyPr/>
            <a:lstStyle/>
            <a:p>
              <a:endParaRPr lang="en-US"/>
            </a:p>
          </p:txBody>
        </p:sp>
        <p:sp>
          <p:nvSpPr>
            <p:cNvPr id="670740" name="Text Box 20"/>
            <p:cNvSpPr txBox="1">
              <a:spLocks noChangeArrowheads="1"/>
            </p:cNvSpPr>
            <p:nvPr/>
          </p:nvSpPr>
          <p:spPr bwMode="auto">
            <a:xfrm>
              <a:off x="2400" y="2592"/>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670741" name="Text Box 21"/>
            <p:cNvSpPr txBox="1">
              <a:spLocks noChangeArrowheads="1"/>
            </p:cNvSpPr>
            <p:nvPr/>
          </p:nvSpPr>
          <p:spPr bwMode="auto">
            <a:xfrm>
              <a:off x="2880" y="264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0742" name="Text Box 22"/>
            <p:cNvSpPr txBox="1">
              <a:spLocks noChangeArrowheads="1"/>
            </p:cNvSpPr>
            <p:nvPr/>
          </p:nvSpPr>
          <p:spPr bwMode="auto">
            <a:xfrm>
              <a:off x="2592" y="2304"/>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670743" name="Text Box 23"/>
            <p:cNvSpPr txBox="1">
              <a:spLocks noChangeArrowheads="1"/>
            </p:cNvSpPr>
            <p:nvPr/>
          </p:nvSpPr>
          <p:spPr bwMode="auto">
            <a:xfrm>
              <a:off x="2880"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670744" name="Text Box 24"/>
            <p:cNvSpPr txBox="1">
              <a:spLocks noChangeArrowheads="1"/>
            </p:cNvSpPr>
            <p:nvPr/>
          </p:nvSpPr>
          <p:spPr bwMode="auto">
            <a:xfrm>
              <a:off x="2064" y="2640"/>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670745" name="Line 25"/>
            <p:cNvSpPr>
              <a:spLocks noChangeShapeType="1"/>
            </p:cNvSpPr>
            <p:nvPr/>
          </p:nvSpPr>
          <p:spPr bwMode="auto">
            <a:xfrm>
              <a:off x="1920" y="1440"/>
              <a:ext cx="1392" cy="0"/>
            </a:xfrm>
            <a:prstGeom prst="line">
              <a:avLst/>
            </a:prstGeom>
            <a:noFill/>
            <a:ln w="28575">
              <a:solidFill>
                <a:schemeClr val="tx1"/>
              </a:solidFill>
              <a:round/>
              <a:headEnd/>
              <a:tailEnd/>
            </a:ln>
            <a:effectLst/>
          </p:spPr>
          <p:txBody>
            <a:bodyPr/>
            <a:lstStyle/>
            <a:p>
              <a:endParaRPr lang="en-US"/>
            </a:p>
          </p:txBody>
        </p:sp>
        <p:sp>
          <p:nvSpPr>
            <p:cNvPr id="670746" name="Line 26"/>
            <p:cNvSpPr>
              <a:spLocks noChangeShapeType="1"/>
            </p:cNvSpPr>
            <p:nvPr/>
          </p:nvSpPr>
          <p:spPr bwMode="auto">
            <a:xfrm>
              <a:off x="1920" y="1440"/>
              <a:ext cx="0" cy="1296"/>
            </a:xfrm>
            <a:prstGeom prst="line">
              <a:avLst/>
            </a:prstGeom>
            <a:noFill/>
            <a:ln w="28575">
              <a:solidFill>
                <a:schemeClr val="tx1"/>
              </a:solidFill>
              <a:round/>
              <a:headEnd/>
              <a:tailEnd/>
            </a:ln>
            <a:effectLst/>
          </p:spPr>
          <p:txBody>
            <a:bodyPr/>
            <a:lstStyle/>
            <a:p>
              <a:endParaRPr lang="en-US"/>
            </a:p>
          </p:txBody>
        </p:sp>
        <p:sp>
          <p:nvSpPr>
            <p:cNvPr id="670747" name="Line 27"/>
            <p:cNvSpPr>
              <a:spLocks noChangeShapeType="1"/>
            </p:cNvSpPr>
            <p:nvPr/>
          </p:nvSpPr>
          <p:spPr bwMode="auto">
            <a:xfrm>
              <a:off x="192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48" name="Line 28"/>
            <p:cNvSpPr>
              <a:spLocks noChangeShapeType="1"/>
            </p:cNvSpPr>
            <p:nvPr/>
          </p:nvSpPr>
          <p:spPr bwMode="auto">
            <a:xfrm>
              <a:off x="2304" y="1632"/>
              <a:ext cx="0" cy="1104"/>
            </a:xfrm>
            <a:prstGeom prst="line">
              <a:avLst/>
            </a:prstGeom>
            <a:noFill/>
            <a:ln w="28575">
              <a:solidFill>
                <a:schemeClr val="tx1"/>
              </a:solidFill>
              <a:round/>
              <a:headEnd/>
              <a:tailEnd/>
            </a:ln>
            <a:effectLst/>
          </p:spPr>
          <p:txBody>
            <a:bodyPr/>
            <a:lstStyle/>
            <a:p>
              <a:endParaRPr lang="en-US"/>
            </a:p>
          </p:txBody>
        </p:sp>
        <p:sp>
          <p:nvSpPr>
            <p:cNvPr id="670749" name="Text Box 29"/>
            <p:cNvSpPr txBox="1">
              <a:spLocks noChangeArrowheads="1"/>
            </p:cNvSpPr>
            <p:nvPr/>
          </p:nvSpPr>
          <p:spPr bwMode="auto">
            <a:xfrm>
              <a:off x="2496" y="1968"/>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grpSp>
      <p:sp>
        <p:nvSpPr>
          <p:cNvPr id="670751" name="Rectangle 31"/>
          <p:cNvSpPr>
            <a:spLocks noChangeArrowheads="1"/>
          </p:cNvSpPr>
          <p:nvPr/>
        </p:nvSpPr>
        <p:spPr bwMode="auto">
          <a:xfrm>
            <a:off x="685800" y="5105400"/>
            <a:ext cx="7848600" cy="1404938"/>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PC is updated every clock cycle, so it does not need an explicit write control signal just a clock signal</a:t>
            </a:r>
          </a:p>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Reading from the Instruction Memory is a combinational activity, so it doesn’t need an explicit read control signal</a:t>
            </a:r>
          </a:p>
        </p:txBody>
      </p:sp>
      <p:grpSp>
        <p:nvGrpSpPr>
          <p:cNvPr id="4" name="Group 79"/>
          <p:cNvGrpSpPr>
            <a:grpSpLocks/>
          </p:cNvGrpSpPr>
          <p:nvPr/>
        </p:nvGrpSpPr>
        <p:grpSpPr bwMode="auto">
          <a:xfrm>
            <a:off x="1643063" y="3276600"/>
            <a:ext cx="1938337" cy="992188"/>
            <a:chOff x="1035" y="2064"/>
            <a:chExt cx="1221" cy="625"/>
          </a:xfrm>
        </p:grpSpPr>
        <p:sp>
          <p:nvSpPr>
            <p:cNvPr id="670753" name="Oval 33"/>
            <p:cNvSpPr>
              <a:spLocks noChangeArrowheads="1"/>
            </p:cNvSpPr>
            <p:nvPr/>
          </p:nvSpPr>
          <p:spPr bwMode="auto">
            <a:xfrm>
              <a:off x="1275" y="2064"/>
              <a:ext cx="624" cy="288"/>
            </a:xfrm>
            <a:prstGeom prst="ellipse">
              <a:avLst/>
            </a:prstGeom>
            <a:noFill/>
            <a:ln w="12700">
              <a:solidFill>
                <a:schemeClr val="tx1"/>
              </a:solidFill>
              <a:round/>
              <a:headEnd/>
              <a:tailEnd/>
            </a:ln>
            <a:effectLst/>
          </p:spPr>
          <p:txBody>
            <a:bodyPr wrap="none" anchor="ctr"/>
            <a:lstStyle/>
            <a:p>
              <a:endParaRPr lang="en-US"/>
            </a:p>
          </p:txBody>
        </p:sp>
        <p:sp>
          <p:nvSpPr>
            <p:cNvPr id="670754" name="Text Box 34"/>
            <p:cNvSpPr txBox="1">
              <a:spLocks noChangeArrowheads="1"/>
            </p:cNvSpPr>
            <p:nvPr/>
          </p:nvSpPr>
          <p:spPr bwMode="auto">
            <a:xfrm>
              <a:off x="1227" y="2064"/>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0755" name="Oval 35"/>
            <p:cNvSpPr>
              <a:spLocks noChangeArrowheads="1"/>
            </p:cNvSpPr>
            <p:nvPr/>
          </p:nvSpPr>
          <p:spPr bwMode="auto">
            <a:xfrm>
              <a:off x="1799" y="2476"/>
              <a:ext cx="364" cy="212"/>
            </a:xfrm>
            <a:prstGeom prst="ellipse">
              <a:avLst/>
            </a:prstGeom>
            <a:noFill/>
            <a:ln w="12700">
              <a:solidFill>
                <a:schemeClr val="bg2"/>
              </a:solidFill>
              <a:round/>
              <a:headEnd/>
              <a:tailEnd/>
            </a:ln>
            <a:effectLst/>
          </p:spPr>
          <p:txBody>
            <a:bodyPr wrap="none" anchor="ctr"/>
            <a:lstStyle/>
            <a:p>
              <a:endParaRPr lang="en-US"/>
            </a:p>
          </p:txBody>
        </p:sp>
        <p:sp>
          <p:nvSpPr>
            <p:cNvPr id="670756" name="Text Box 36"/>
            <p:cNvSpPr txBox="1">
              <a:spLocks noChangeArrowheads="1"/>
            </p:cNvSpPr>
            <p:nvPr/>
          </p:nvSpPr>
          <p:spPr bwMode="auto">
            <a:xfrm>
              <a:off x="1755" y="2496"/>
              <a:ext cx="501" cy="192"/>
            </a:xfrm>
            <a:prstGeom prst="rect">
              <a:avLst/>
            </a:prstGeom>
            <a:noFill/>
            <a:ln w="12700">
              <a:noFill/>
              <a:miter lim="800000"/>
              <a:headEnd/>
              <a:tailEnd/>
            </a:ln>
            <a:effectLst/>
          </p:spPr>
          <p:txBody>
            <a:bodyPr wrap="none">
              <a:spAutoFit/>
            </a:bodyPr>
            <a:lstStyle/>
            <a:p>
              <a:r>
                <a:rPr lang="en-US" sz="1400"/>
                <a:t>Decode</a:t>
              </a:r>
            </a:p>
          </p:txBody>
        </p:sp>
        <p:sp>
          <p:nvSpPr>
            <p:cNvPr id="670757" name="Oval 37"/>
            <p:cNvSpPr>
              <a:spLocks noChangeArrowheads="1"/>
            </p:cNvSpPr>
            <p:nvPr/>
          </p:nvSpPr>
          <p:spPr bwMode="auto">
            <a:xfrm>
              <a:off x="1083" y="2476"/>
              <a:ext cx="338" cy="212"/>
            </a:xfrm>
            <a:prstGeom prst="ellipse">
              <a:avLst/>
            </a:prstGeom>
            <a:noFill/>
            <a:ln w="12700">
              <a:solidFill>
                <a:schemeClr val="bg2"/>
              </a:solidFill>
              <a:round/>
              <a:headEnd/>
              <a:tailEnd/>
            </a:ln>
            <a:effectLst/>
          </p:spPr>
          <p:txBody>
            <a:bodyPr wrap="none" anchor="ctr"/>
            <a:lstStyle/>
            <a:p>
              <a:endParaRPr lang="en-US"/>
            </a:p>
          </p:txBody>
        </p:sp>
        <p:sp>
          <p:nvSpPr>
            <p:cNvPr id="670758" name="Text Box 38"/>
            <p:cNvSpPr txBox="1">
              <a:spLocks noChangeArrowheads="1"/>
            </p:cNvSpPr>
            <p:nvPr/>
          </p:nvSpPr>
          <p:spPr bwMode="auto">
            <a:xfrm>
              <a:off x="1035" y="2496"/>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0759" name="AutoShape 39"/>
            <p:cNvCxnSpPr>
              <a:cxnSpLocks noChangeShapeType="1"/>
              <a:stCxn id="670753" idx="6"/>
              <a:endCxn id="670755" idx="0"/>
            </p:cNvCxnSpPr>
            <p:nvPr/>
          </p:nvCxnSpPr>
          <p:spPr bwMode="auto">
            <a:xfrm>
              <a:off x="1899" y="2208"/>
              <a:ext cx="82" cy="268"/>
            </a:xfrm>
            <a:prstGeom prst="curvedConnector2">
              <a:avLst/>
            </a:prstGeom>
            <a:noFill/>
            <a:ln w="12700">
              <a:solidFill>
                <a:schemeClr val="tx1"/>
              </a:solidFill>
              <a:round/>
              <a:headEnd/>
              <a:tailEnd type="triangle" w="med" len="med"/>
            </a:ln>
            <a:effectLst/>
          </p:spPr>
        </p:cxnSp>
        <p:cxnSp>
          <p:nvCxnSpPr>
            <p:cNvPr id="670760" name="AutoShape 40"/>
            <p:cNvCxnSpPr>
              <a:cxnSpLocks noChangeShapeType="1"/>
              <a:stCxn id="670755" idx="4"/>
              <a:endCxn id="670757" idx="4"/>
            </p:cNvCxnSpPr>
            <p:nvPr/>
          </p:nvCxnSpPr>
          <p:spPr bwMode="auto">
            <a:xfrm rot="5400000">
              <a:off x="1616" y="2324"/>
              <a:ext cx="1" cy="729"/>
            </a:xfrm>
            <a:prstGeom prst="curvedConnector3">
              <a:avLst>
                <a:gd name="adj1" fmla="val 14400000"/>
              </a:avLst>
            </a:prstGeom>
            <a:noFill/>
            <a:ln w="12700">
              <a:solidFill>
                <a:schemeClr val="bg2"/>
              </a:solidFill>
              <a:round/>
              <a:headEnd/>
              <a:tailEnd type="triangle" w="med" len="med"/>
            </a:ln>
            <a:effectLst/>
          </p:spPr>
        </p:cxnSp>
        <p:cxnSp>
          <p:nvCxnSpPr>
            <p:cNvPr id="670761" name="AutoShape 41"/>
            <p:cNvCxnSpPr>
              <a:cxnSpLocks noChangeShapeType="1"/>
              <a:stCxn id="670757" idx="0"/>
              <a:endCxn id="670753" idx="2"/>
            </p:cNvCxnSpPr>
            <p:nvPr/>
          </p:nvCxnSpPr>
          <p:spPr bwMode="auto">
            <a:xfrm rot="16200000">
              <a:off x="1130" y="2330"/>
              <a:ext cx="268" cy="23"/>
            </a:xfrm>
            <a:prstGeom prst="curvedConnector2">
              <a:avLst/>
            </a:prstGeom>
            <a:noFill/>
            <a:ln w="12700">
              <a:solidFill>
                <a:schemeClr val="bg2"/>
              </a:solidFill>
              <a:round/>
              <a:headEnd/>
              <a:tailEnd type="triangle" w="med" len="med"/>
            </a:ln>
            <a:effectLst/>
          </p:spPr>
        </p:cxnSp>
      </p:grpSp>
      <p:grpSp>
        <p:nvGrpSpPr>
          <p:cNvPr id="5" name="Group 77"/>
          <p:cNvGrpSpPr>
            <a:grpSpLocks/>
          </p:cNvGrpSpPr>
          <p:nvPr/>
        </p:nvGrpSpPr>
        <p:grpSpPr bwMode="auto">
          <a:xfrm>
            <a:off x="1338263" y="2743200"/>
            <a:ext cx="1865312" cy="336550"/>
            <a:chOff x="649" y="2640"/>
            <a:chExt cx="1175" cy="212"/>
          </a:xfrm>
        </p:grpSpPr>
        <p:sp>
          <p:nvSpPr>
            <p:cNvPr id="670765" name="Line 45"/>
            <p:cNvSpPr>
              <a:spLocks noChangeShapeType="1"/>
            </p:cNvSpPr>
            <p:nvPr/>
          </p:nvSpPr>
          <p:spPr bwMode="auto">
            <a:xfrm>
              <a:off x="1056" y="2688"/>
              <a:ext cx="96" cy="0"/>
            </a:xfrm>
            <a:prstGeom prst="line">
              <a:avLst/>
            </a:prstGeom>
            <a:noFill/>
            <a:ln w="12700">
              <a:solidFill>
                <a:schemeClr val="tx1"/>
              </a:solidFill>
              <a:round/>
              <a:headEnd/>
              <a:tailEnd/>
            </a:ln>
            <a:effectLst/>
          </p:spPr>
          <p:txBody>
            <a:bodyPr/>
            <a:lstStyle/>
            <a:p>
              <a:endParaRPr lang="en-US"/>
            </a:p>
          </p:txBody>
        </p:sp>
        <p:sp>
          <p:nvSpPr>
            <p:cNvPr id="670766" name="Line 46"/>
            <p:cNvSpPr>
              <a:spLocks noChangeShapeType="1"/>
            </p:cNvSpPr>
            <p:nvPr/>
          </p:nvSpPr>
          <p:spPr bwMode="auto">
            <a:xfrm>
              <a:off x="1152"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67" name="Line 47"/>
            <p:cNvSpPr>
              <a:spLocks noChangeShapeType="1"/>
            </p:cNvSpPr>
            <p:nvPr/>
          </p:nvSpPr>
          <p:spPr bwMode="auto">
            <a:xfrm>
              <a:off x="1152" y="2832"/>
              <a:ext cx="288" cy="0"/>
            </a:xfrm>
            <a:prstGeom prst="line">
              <a:avLst/>
            </a:prstGeom>
            <a:noFill/>
            <a:ln w="12700">
              <a:solidFill>
                <a:schemeClr val="tx1"/>
              </a:solidFill>
              <a:round/>
              <a:headEnd/>
              <a:tailEnd/>
            </a:ln>
            <a:effectLst/>
          </p:spPr>
          <p:txBody>
            <a:bodyPr/>
            <a:lstStyle/>
            <a:p>
              <a:endParaRPr lang="en-US"/>
            </a:p>
          </p:txBody>
        </p:sp>
        <p:sp>
          <p:nvSpPr>
            <p:cNvPr id="670768" name="Line 48"/>
            <p:cNvSpPr>
              <a:spLocks noChangeShapeType="1"/>
            </p:cNvSpPr>
            <p:nvPr/>
          </p:nvSpPr>
          <p:spPr bwMode="auto">
            <a:xfrm>
              <a:off x="1440" y="2688"/>
              <a:ext cx="0" cy="144"/>
            </a:xfrm>
            <a:prstGeom prst="line">
              <a:avLst/>
            </a:prstGeom>
            <a:noFill/>
            <a:ln w="12700">
              <a:solidFill>
                <a:schemeClr val="tx1"/>
              </a:solidFill>
              <a:round/>
              <a:headEnd/>
              <a:tailEnd/>
            </a:ln>
            <a:effectLst/>
          </p:spPr>
          <p:txBody>
            <a:bodyPr/>
            <a:lstStyle/>
            <a:p>
              <a:endParaRPr lang="en-US"/>
            </a:p>
          </p:txBody>
        </p:sp>
        <p:sp>
          <p:nvSpPr>
            <p:cNvPr id="670769" name="Line 49"/>
            <p:cNvSpPr>
              <a:spLocks noChangeShapeType="1"/>
            </p:cNvSpPr>
            <p:nvPr/>
          </p:nvSpPr>
          <p:spPr bwMode="auto">
            <a:xfrm>
              <a:off x="1440" y="2688"/>
              <a:ext cx="288" cy="0"/>
            </a:xfrm>
            <a:prstGeom prst="line">
              <a:avLst/>
            </a:prstGeom>
            <a:noFill/>
            <a:ln w="12700">
              <a:solidFill>
                <a:schemeClr val="tx1"/>
              </a:solidFill>
              <a:round/>
              <a:headEnd/>
              <a:tailEnd/>
            </a:ln>
            <a:effectLst/>
          </p:spPr>
          <p:txBody>
            <a:bodyPr/>
            <a:lstStyle/>
            <a:p>
              <a:endParaRPr lang="en-US"/>
            </a:p>
          </p:txBody>
        </p:sp>
        <p:sp>
          <p:nvSpPr>
            <p:cNvPr id="670770" name="Line 50"/>
            <p:cNvSpPr>
              <a:spLocks noChangeShapeType="1"/>
            </p:cNvSpPr>
            <p:nvPr/>
          </p:nvSpPr>
          <p:spPr bwMode="auto">
            <a:xfrm>
              <a:off x="1728"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71" name="Line 51"/>
            <p:cNvSpPr>
              <a:spLocks noChangeShapeType="1"/>
            </p:cNvSpPr>
            <p:nvPr/>
          </p:nvSpPr>
          <p:spPr bwMode="auto">
            <a:xfrm>
              <a:off x="1728" y="2832"/>
              <a:ext cx="96" cy="0"/>
            </a:xfrm>
            <a:prstGeom prst="line">
              <a:avLst/>
            </a:prstGeom>
            <a:noFill/>
            <a:ln w="12700">
              <a:solidFill>
                <a:schemeClr val="tx1"/>
              </a:solidFill>
              <a:round/>
              <a:headEnd/>
              <a:tailEnd/>
            </a:ln>
            <a:effectLst/>
          </p:spPr>
          <p:txBody>
            <a:bodyPr/>
            <a:lstStyle/>
            <a:p>
              <a:endParaRPr lang="en-US"/>
            </a:p>
          </p:txBody>
        </p:sp>
        <p:sp>
          <p:nvSpPr>
            <p:cNvPr id="670777" name="Text Box 57"/>
            <p:cNvSpPr txBox="1">
              <a:spLocks noChangeArrowheads="1"/>
            </p:cNvSpPr>
            <p:nvPr/>
          </p:nvSpPr>
          <p:spPr bwMode="auto">
            <a:xfrm>
              <a:off x="649" y="2640"/>
              <a:ext cx="407" cy="212"/>
            </a:xfrm>
            <a:prstGeom prst="rect">
              <a:avLst/>
            </a:prstGeom>
            <a:noFill/>
            <a:ln w="12700">
              <a:noFill/>
              <a:miter lim="800000"/>
              <a:headEnd/>
              <a:tailEnd/>
            </a:ln>
            <a:effectLst/>
          </p:spPr>
          <p:txBody>
            <a:bodyPr wrap="none">
              <a:spAutoFit/>
            </a:bodyPr>
            <a:lstStyle/>
            <a:p>
              <a:r>
                <a:rPr lang="en-US" sz="1600">
                  <a:solidFill>
                    <a:schemeClr val="accent2"/>
                  </a:solidFill>
                </a:rPr>
                <a:t>clock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07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t>Decoding Instructions</a:t>
            </a:r>
          </a:p>
        </p:txBody>
      </p:sp>
      <p:sp>
        <p:nvSpPr>
          <p:cNvPr id="671747" name="Rectangle 3"/>
          <p:cNvSpPr>
            <a:spLocks noGrp="1" noChangeArrowheads="1"/>
          </p:cNvSpPr>
          <p:nvPr>
            <p:ph type="body" idx="1"/>
          </p:nvPr>
        </p:nvSpPr>
        <p:spPr>
          <a:xfrm>
            <a:off x="685800" y="762000"/>
            <a:ext cx="7848600" cy="4203700"/>
          </a:xfrm>
        </p:spPr>
        <p:txBody>
          <a:bodyPr/>
          <a:lstStyle/>
          <a:p>
            <a:pPr>
              <a:spcBef>
                <a:spcPct val="20000"/>
              </a:spcBef>
            </a:pPr>
            <a:r>
              <a:rPr lang="en-US"/>
              <a:t>Decoding instructions involves</a:t>
            </a:r>
          </a:p>
          <a:p>
            <a:pPr lvl="1">
              <a:spcBef>
                <a:spcPct val="20000"/>
              </a:spcBef>
            </a:pPr>
            <a:r>
              <a:rPr lang="en-US"/>
              <a:t>sending the fetched instruction’s opcode and function field bits to the control unit</a:t>
            </a:r>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r>
              <a:rPr lang="en-US"/>
              <a:t>and</a:t>
            </a:r>
          </a:p>
        </p:txBody>
      </p:sp>
      <p:sp>
        <p:nvSpPr>
          <p:cNvPr id="671748" name="Line 4"/>
          <p:cNvSpPr>
            <a:spLocks noChangeShapeType="1"/>
          </p:cNvSpPr>
          <p:nvPr/>
        </p:nvSpPr>
        <p:spPr bwMode="auto">
          <a:xfrm>
            <a:off x="4495800" y="4267200"/>
            <a:ext cx="685800" cy="0"/>
          </a:xfrm>
          <a:prstGeom prst="line">
            <a:avLst/>
          </a:prstGeom>
          <a:noFill/>
          <a:ln w="28575">
            <a:solidFill>
              <a:schemeClr val="tx1"/>
            </a:solidFill>
            <a:round/>
            <a:headEnd/>
            <a:tailEnd/>
          </a:ln>
          <a:effectLst/>
        </p:spPr>
        <p:txBody>
          <a:bodyPr/>
          <a:lstStyle/>
          <a:p>
            <a:endParaRPr lang="en-US"/>
          </a:p>
        </p:txBody>
      </p:sp>
      <p:sp>
        <p:nvSpPr>
          <p:cNvPr id="671749" name="Line 5"/>
          <p:cNvSpPr>
            <a:spLocks noChangeShapeType="1"/>
          </p:cNvSpPr>
          <p:nvPr/>
        </p:nvSpPr>
        <p:spPr bwMode="auto">
          <a:xfrm>
            <a:off x="5181600" y="2743200"/>
            <a:ext cx="0" cy="1524000"/>
          </a:xfrm>
          <a:prstGeom prst="line">
            <a:avLst/>
          </a:prstGeom>
          <a:noFill/>
          <a:ln w="28575">
            <a:solidFill>
              <a:schemeClr val="tx1"/>
            </a:solidFill>
            <a:round/>
            <a:headEnd/>
            <a:tailEnd/>
          </a:ln>
          <a:effectLst/>
        </p:spPr>
        <p:txBody>
          <a:bodyPr/>
          <a:lstStyle/>
          <a:p>
            <a:endParaRPr lang="en-US"/>
          </a:p>
        </p:txBody>
      </p:sp>
      <p:sp>
        <p:nvSpPr>
          <p:cNvPr id="671750" name="Text Box 6"/>
          <p:cNvSpPr txBox="1">
            <a:spLocks noChangeArrowheads="1"/>
          </p:cNvSpPr>
          <p:nvPr/>
        </p:nvSpPr>
        <p:spPr bwMode="auto">
          <a:xfrm>
            <a:off x="3810000" y="39624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grpSp>
        <p:nvGrpSpPr>
          <p:cNvPr id="2" name="Group 7"/>
          <p:cNvGrpSpPr>
            <a:grpSpLocks/>
          </p:cNvGrpSpPr>
          <p:nvPr/>
        </p:nvGrpSpPr>
        <p:grpSpPr bwMode="auto">
          <a:xfrm>
            <a:off x="5181600" y="3505200"/>
            <a:ext cx="2286000" cy="1447800"/>
            <a:chOff x="2064" y="2208"/>
            <a:chExt cx="1440" cy="912"/>
          </a:xfrm>
        </p:grpSpPr>
        <p:sp>
          <p:nvSpPr>
            <p:cNvPr id="671752" name="Rectangle 8"/>
            <p:cNvSpPr>
              <a:spLocks noChangeArrowheads="1"/>
            </p:cNvSpPr>
            <p:nvPr/>
          </p:nvSpPr>
          <p:spPr bwMode="auto">
            <a:xfrm>
              <a:off x="2256" y="2208"/>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1753" name="Line 9"/>
            <p:cNvSpPr>
              <a:spLocks noChangeShapeType="1"/>
            </p:cNvSpPr>
            <p:nvPr/>
          </p:nvSpPr>
          <p:spPr bwMode="auto">
            <a:xfrm>
              <a:off x="2064" y="254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4" name="Line 10"/>
            <p:cNvSpPr>
              <a:spLocks noChangeShapeType="1"/>
            </p:cNvSpPr>
            <p:nvPr/>
          </p:nvSpPr>
          <p:spPr bwMode="auto">
            <a:xfrm>
              <a:off x="2064" y="230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5" name="Line 11"/>
            <p:cNvSpPr>
              <a:spLocks noChangeShapeType="1"/>
            </p:cNvSpPr>
            <p:nvPr/>
          </p:nvSpPr>
          <p:spPr bwMode="auto">
            <a:xfrm>
              <a:off x="3168" y="2448"/>
              <a:ext cx="336" cy="0"/>
            </a:xfrm>
            <a:prstGeom prst="line">
              <a:avLst/>
            </a:prstGeom>
            <a:noFill/>
            <a:ln w="28575">
              <a:solidFill>
                <a:schemeClr val="tx1"/>
              </a:solidFill>
              <a:round/>
              <a:headEnd/>
              <a:tailEnd type="triangle" w="med" len="med"/>
            </a:ln>
            <a:effectLst/>
          </p:spPr>
          <p:txBody>
            <a:bodyPr/>
            <a:lstStyle/>
            <a:p>
              <a:endParaRPr lang="en-US"/>
            </a:p>
          </p:txBody>
        </p:sp>
        <p:sp>
          <p:nvSpPr>
            <p:cNvPr id="671756" name="Line 12"/>
            <p:cNvSpPr>
              <a:spLocks noChangeShapeType="1"/>
            </p:cNvSpPr>
            <p:nvPr/>
          </p:nvSpPr>
          <p:spPr bwMode="auto">
            <a:xfrm>
              <a:off x="3168" y="2880"/>
              <a:ext cx="336" cy="0"/>
            </a:xfrm>
            <a:prstGeom prst="line">
              <a:avLst/>
            </a:prstGeom>
            <a:noFill/>
            <a:ln w="28575">
              <a:solidFill>
                <a:schemeClr val="tx1"/>
              </a:solidFill>
              <a:round/>
              <a:headEnd/>
              <a:tailEnd type="triangle" w="med" len="med"/>
            </a:ln>
            <a:effectLst/>
          </p:spPr>
          <p:txBody>
            <a:bodyPr/>
            <a:lstStyle/>
            <a:p>
              <a:endParaRPr lang="en-US"/>
            </a:p>
          </p:txBody>
        </p:sp>
        <p:sp>
          <p:nvSpPr>
            <p:cNvPr id="671757" name="Text Box 13"/>
            <p:cNvSpPr txBox="1">
              <a:spLocks noChangeArrowheads="1"/>
            </p:cNvSpPr>
            <p:nvPr/>
          </p:nvSpPr>
          <p:spPr bwMode="auto">
            <a:xfrm>
              <a:off x="2208" y="2928"/>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1758" name="Text Box 14"/>
            <p:cNvSpPr txBox="1">
              <a:spLocks noChangeArrowheads="1"/>
            </p:cNvSpPr>
            <p:nvPr/>
          </p:nvSpPr>
          <p:spPr bwMode="auto">
            <a:xfrm>
              <a:off x="2208" y="220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1759" name="Text Box 15"/>
            <p:cNvSpPr txBox="1">
              <a:spLocks noChangeArrowheads="1"/>
            </p:cNvSpPr>
            <p:nvPr/>
          </p:nvSpPr>
          <p:spPr bwMode="auto">
            <a:xfrm>
              <a:off x="2208" y="244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1760" name="Text Box 16"/>
            <p:cNvSpPr txBox="1">
              <a:spLocks noChangeArrowheads="1"/>
            </p:cNvSpPr>
            <p:nvPr/>
          </p:nvSpPr>
          <p:spPr bwMode="auto">
            <a:xfrm>
              <a:off x="2208" y="2688"/>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1761" name="Text Box 17"/>
            <p:cNvSpPr txBox="1">
              <a:spLocks noChangeArrowheads="1"/>
            </p:cNvSpPr>
            <p:nvPr/>
          </p:nvSpPr>
          <p:spPr bwMode="auto">
            <a:xfrm>
              <a:off x="2412" y="2352"/>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1762" name="Text Box 18"/>
            <p:cNvSpPr txBox="1">
              <a:spLocks noChangeArrowheads="1"/>
            </p:cNvSpPr>
            <p:nvPr/>
          </p:nvSpPr>
          <p:spPr bwMode="auto">
            <a:xfrm>
              <a:off x="2784" y="230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1763" name="Text Box 19"/>
            <p:cNvSpPr txBox="1">
              <a:spLocks noChangeArrowheads="1"/>
            </p:cNvSpPr>
            <p:nvPr/>
          </p:nvSpPr>
          <p:spPr bwMode="auto">
            <a:xfrm>
              <a:off x="2800" y="273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grpSp>
      <p:sp>
        <p:nvSpPr>
          <p:cNvPr id="671764" name="Oval 20"/>
          <p:cNvSpPr>
            <a:spLocks noChangeArrowheads="1"/>
          </p:cNvSpPr>
          <p:nvPr/>
        </p:nvSpPr>
        <p:spPr bwMode="auto">
          <a:xfrm>
            <a:off x="5486400" y="20574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671765" name="Rectangle 21"/>
          <p:cNvSpPr>
            <a:spLocks noChangeArrowheads="1"/>
          </p:cNvSpPr>
          <p:nvPr/>
        </p:nvSpPr>
        <p:spPr bwMode="auto">
          <a:xfrm>
            <a:off x="5638800" y="25146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671766" name="Line 22"/>
          <p:cNvSpPr>
            <a:spLocks noChangeShapeType="1"/>
          </p:cNvSpPr>
          <p:nvPr/>
        </p:nvSpPr>
        <p:spPr bwMode="auto">
          <a:xfrm>
            <a:off x="5181600" y="2743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71767" name="Rectangle 23"/>
          <p:cNvSpPr>
            <a:spLocks noChangeArrowheads="1"/>
          </p:cNvSpPr>
          <p:nvPr/>
        </p:nvSpPr>
        <p:spPr bwMode="auto">
          <a:xfrm>
            <a:off x="762000" y="5487988"/>
            <a:ext cx="7848600" cy="684212"/>
          </a:xfrm>
          <a:prstGeom prst="rect">
            <a:avLst/>
          </a:prstGeom>
          <a:noFill/>
          <a:ln w="12700">
            <a:noFill/>
            <a:miter lim="800000"/>
            <a:headEnd/>
            <a:tailEnd/>
          </a:ln>
          <a:effectLst/>
        </p:spPr>
        <p:txBody>
          <a:bodyPr lIns="63500" tIns="25400" rIns="63500" bIns="25400">
            <a:spAutoFit/>
          </a:bodyPr>
          <a:lstStyle/>
          <a:p>
            <a:pPr marL="741363" lvl="1" indent="-246063">
              <a:lnSpc>
                <a:spcPct val="80000"/>
              </a:lnSpc>
              <a:spcBef>
                <a:spcPct val="25000"/>
              </a:spcBef>
              <a:buClr>
                <a:schemeClr val="accent1"/>
              </a:buClr>
              <a:buSzPct val="75000"/>
              <a:buFont typeface="Monotype Sorts" pitchFamily="2" charset="2"/>
              <a:buChar char="l"/>
            </a:pPr>
            <a:r>
              <a:rPr lang="en-US" sz="2200">
                <a:solidFill>
                  <a:schemeClr val="tx1"/>
                </a:solidFill>
              </a:rPr>
              <a:t>reading two values from the Register File</a:t>
            </a:r>
          </a:p>
          <a:p>
            <a:pPr marL="1146175" lvl="2" indent="-176213">
              <a:lnSpc>
                <a:spcPct val="95000"/>
              </a:lnSpc>
              <a:spcBef>
                <a:spcPct val="25000"/>
              </a:spcBef>
              <a:buClr>
                <a:schemeClr val="accent1"/>
              </a:buClr>
              <a:buSzPct val="100000"/>
              <a:buFontTx/>
              <a:buChar char="-"/>
            </a:pPr>
            <a:r>
              <a:rPr lang="en-US" sz="2000">
                <a:solidFill>
                  <a:schemeClr val="tx1"/>
                </a:solidFill>
              </a:rPr>
              <a:t>Register File addresses are contained in the instruction</a:t>
            </a:r>
          </a:p>
        </p:txBody>
      </p:sp>
      <p:grpSp>
        <p:nvGrpSpPr>
          <p:cNvPr id="3" name="Group 35"/>
          <p:cNvGrpSpPr>
            <a:grpSpLocks/>
          </p:cNvGrpSpPr>
          <p:nvPr/>
        </p:nvGrpSpPr>
        <p:grpSpPr bwMode="auto">
          <a:xfrm>
            <a:off x="1524000" y="2438400"/>
            <a:ext cx="1938338" cy="992188"/>
            <a:chOff x="960" y="1536"/>
            <a:chExt cx="1221" cy="625"/>
          </a:xfrm>
        </p:grpSpPr>
        <p:sp>
          <p:nvSpPr>
            <p:cNvPr id="671770" name="Oval 26"/>
            <p:cNvSpPr>
              <a:spLocks noChangeArrowheads="1"/>
            </p:cNvSpPr>
            <p:nvPr/>
          </p:nvSpPr>
          <p:spPr bwMode="auto">
            <a:xfrm>
              <a:off x="1200" y="1536"/>
              <a:ext cx="624" cy="288"/>
            </a:xfrm>
            <a:prstGeom prst="ellipse">
              <a:avLst/>
            </a:prstGeom>
            <a:noFill/>
            <a:ln w="12700">
              <a:solidFill>
                <a:schemeClr val="bg2"/>
              </a:solidFill>
              <a:round/>
              <a:headEnd/>
              <a:tailEnd/>
            </a:ln>
            <a:effectLst/>
          </p:spPr>
          <p:txBody>
            <a:bodyPr wrap="none" anchor="ctr"/>
            <a:lstStyle/>
            <a:p>
              <a:endParaRPr lang="en-US"/>
            </a:p>
          </p:txBody>
        </p:sp>
        <p:sp>
          <p:nvSpPr>
            <p:cNvPr id="671771" name="Text Box 27"/>
            <p:cNvSpPr txBox="1">
              <a:spLocks noChangeArrowheads="1"/>
            </p:cNvSpPr>
            <p:nvPr/>
          </p:nvSpPr>
          <p:spPr bwMode="auto">
            <a:xfrm>
              <a:off x="1152" y="15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1772" name="Oval 28"/>
            <p:cNvSpPr>
              <a:spLocks noChangeArrowheads="1"/>
            </p:cNvSpPr>
            <p:nvPr/>
          </p:nvSpPr>
          <p:spPr bwMode="auto">
            <a:xfrm>
              <a:off x="1724" y="1948"/>
              <a:ext cx="364" cy="212"/>
            </a:xfrm>
            <a:prstGeom prst="ellipse">
              <a:avLst/>
            </a:prstGeom>
            <a:noFill/>
            <a:ln w="12700">
              <a:solidFill>
                <a:schemeClr val="tx1"/>
              </a:solidFill>
              <a:round/>
              <a:headEnd/>
              <a:tailEnd/>
            </a:ln>
            <a:effectLst/>
          </p:spPr>
          <p:txBody>
            <a:bodyPr wrap="none" anchor="ctr"/>
            <a:lstStyle/>
            <a:p>
              <a:endParaRPr lang="en-US"/>
            </a:p>
          </p:txBody>
        </p:sp>
        <p:sp>
          <p:nvSpPr>
            <p:cNvPr id="671773" name="Text Box 29"/>
            <p:cNvSpPr txBox="1">
              <a:spLocks noChangeArrowheads="1"/>
            </p:cNvSpPr>
            <p:nvPr/>
          </p:nvSpPr>
          <p:spPr bwMode="auto">
            <a:xfrm>
              <a:off x="1680" y="1968"/>
              <a:ext cx="501" cy="192"/>
            </a:xfrm>
            <a:prstGeom prst="rect">
              <a:avLst/>
            </a:prstGeom>
            <a:noFill/>
            <a:ln w="12700">
              <a:noFill/>
              <a:miter lim="800000"/>
              <a:headEnd/>
              <a:tailEnd/>
            </a:ln>
            <a:effectLst/>
          </p:spPr>
          <p:txBody>
            <a:bodyPr wrap="none">
              <a:spAutoFit/>
            </a:bodyPr>
            <a:lstStyle/>
            <a:p>
              <a:r>
                <a:rPr lang="en-US" sz="1400"/>
                <a:t>Decode</a:t>
              </a:r>
            </a:p>
          </p:txBody>
        </p:sp>
        <p:sp>
          <p:nvSpPr>
            <p:cNvPr id="671774" name="Oval 30"/>
            <p:cNvSpPr>
              <a:spLocks noChangeArrowheads="1"/>
            </p:cNvSpPr>
            <p:nvPr/>
          </p:nvSpPr>
          <p:spPr bwMode="auto">
            <a:xfrm>
              <a:off x="1008" y="1948"/>
              <a:ext cx="338" cy="212"/>
            </a:xfrm>
            <a:prstGeom prst="ellipse">
              <a:avLst/>
            </a:prstGeom>
            <a:noFill/>
            <a:ln w="12700">
              <a:solidFill>
                <a:schemeClr val="bg2"/>
              </a:solidFill>
              <a:round/>
              <a:headEnd/>
              <a:tailEnd/>
            </a:ln>
            <a:effectLst/>
          </p:spPr>
          <p:txBody>
            <a:bodyPr wrap="none" anchor="ctr"/>
            <a:lstStyle/>
            <a:p>
              <a:endParaRPr lang="en-US"/>
            </a:p>
          </p:txBody>
        </p:sp>
        <p:sp>
          <p:nvSpPr>
            <p:cNvPr id="671775" name="Text Box 31"/>
            <p:cNvSpPr txBox="1">
              <a:spLocks noChangeArrowheads="1"/>
            </p:cNvSpPr>
            <p:nvPr/>
          </p:nvSpPr>
          <p:spPr bwMode="auto">
            <a:xfrm>
              <a:off x="960" y="19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1776" name="AutoShape 32"/>
            <p:cNvCxnSpPr>
              <a:cxnSpLocks noChangeShapeType="1"/>
              <a:stCxn id="671770" idx="6"/>
              <a:endCxn id="671772" idx="0"/>
            </p:cNvCxnSpPr>
            <p:nvPr/>
          </p:nvCxnSpPr>
          <p:spPr bwMode="auto">
            <a:xfrm>
              <a:off x="1824" y="1680"/>
              <a:ext cx="82" cy="268"/>
            </a:xfrm>
            <a:prstGeom prst="curvedConnector2">
              <a:avLst/>
            </a:prstGeom>
            <a:noFill/>
            <a:ln w="12700">
              <a:solidFill>
                <a:schemeClr val="bg2"/>
              </a:solidFill>
              <a:round/>
              <a:headEnd/>
              <a:tailEnd type="triangle" w="med" len="med"/>
            </a:ln>
            <a:effectLst/>
          </p:spPr>
        </p:cxnSp>
        <p:cxnSp>
          <p:nvCxnSpPr>
            <p:cNvPr id="671777" name="AutoShape 33"/>
            <p:cNvCxnSpPr>
              <a:cxnSpLocks noChangeShapeType="1"/>
              <a:stCxn id="671772" idx="4"/>
              <a:endCxn id="671774" idx="4"/>
            </p:cNvCxnSpPr>
            <p:nvPr/>
          </p:nvCxnSpPr>
          <p:spPr bwMode="auto">
            <a:xfrm rot="5400000">
              <a:off x="1541" y="1796"/>
              <a:ext cx="1" cy="729"/>
            </a:xfrm>
            <a:prstGeom prst="curvedConnector3">
              <a:avLst>
                <a:gd name="adj1" fmla="val 14400000"/>
              </a:avLst>
            </a:prstGeom>
            <a:noFill/>
            <a:ln w="12700">
              <a:solidFill>
                <a:schemeClr val="tx1"/>
              </a:solidFill>
              <a:round/>
              <a:headEnd/>
              <a:tailEnd type="triangle" w="med" len="med"/>
            </a:ln>
            <a:effectLst/>
          </p:spPr>
        </p:cxnSp>
        <p:cxnSp>
          <p:nvCxnSpPr>
            <p:cNvPr id="671778" name="AutoShape 34"/>
            <p:cNvCxnSpPr>
              <a:cxnSpLocks noChangeShapeType="1"/>
              <a:stCxn id="671774" idx="0"/>
              <a:endCxn id="671770" idx="2"/>
            </p:cNvCxnSpPr>
            <p:nvPr/>
          </p:nvCxnSpPr>
          <p:spPr bwMode="auto">
            <a:xfrm rot="16200000">
              <a:off x="1055" y="1802"/>
              <a:ext cx="268" cy="23"/>
            </a:xfrm>
            <a:prstGeom prst="curvedConnector2">
              <a:avLst/>
            </a:prstGeom>
            <a:noFill/>
            <a:ln w="12700">
              <a:solidFill>
                <a:schemeClr val="bg2"/>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t>Executing R Format Operations</a:t>
            </a:r>
          </a:p>
        </p:txBody>
      </p:sp>
      <p:sp>
        <p:nvSpPr>
          <p:cNvPr id="672771" name="Rectangle 3"/>
          <p:cNvSpPr>
            <a:spLocks noGrp="1" noChangeArrowheads="1"/>
          </p:cNvSpPr>
          <p:nvPr>
            <p:ph type="body" idx="1"/>
          </p:nvPr>
        </p:nvSpPr>
        <p:spPr>
          <a:xfrm>
            <a:off x="457200" y="762000"/>
            <a:ext cx="8382000" cy="2244725"/>
          </a:xfrm>
        </p:spPr>
        <p:txBody>
          <a:bodyPr/>
          <a:lstStyle/>
          <a:p>
            <a:pPr>
              <a:spcBef>
                <a:spcPct val="20000"/>
              </a:spcBef>
            </a:pPr>
            <a:r>
              <a:rPr lang="en-US"/>
              <a:t>R format operations (</a:t>
            </a:r>
            <a:r>
              <a:rPr lang="en-US" b="1">
                <a:solidFill>
                  <a:schemeClr val="accent1"/>
                </a:solidFill>
                <a:latin typeface="Courier New" pitchFamily="49" charset="0"/>
              </a:rPr>
              <a:t>add, sub, slt, and, or</a:t>
            </a:r>
            <a:r>
              <a:rPr lang="en-US"/>
              <a:t>)</a:t>
            </a:r>
          </a:p>
          <a:p>
            <a:pPr lvl="2">
              <a:spcBef>
                <a:spcPct val="20000"/>
              </a:spcBef>
            </a:pPr>
            <a:endParaRPr lang="en-US"/>
          </a:p>
          <a:p>
            <a:pPr lvl="2">
              <a:spcBef>
                <a:spcPct val="20000"/>
              </a:spcBef>
            </a:pPr>
            <a:endParaRPr lang="en-US"/>
          </a:p>
          <a:p>
            <a:pPr lvl="2">
              <a:spcBef>
                <a:spcPct val="20000"/>
              </a:spcBef>
            </a:pPr>
            <a:endParaRPr lang="en-US"/>
          </a:p>
          <a:p>
            <a:pPr lvl="1">
              <a:spcBef>
                <a:spcPct val="20000"/>
              </a:spcBef>
            </a:pPr>
            <a:r>
              <a:rPr lang="en-US"/>
              <a:t>perform operation (</a:t>
            </a:r>
            <a:r>
              <a:rPr lang="en-US">
                <a:solidFill>
                  <a:schemeClr val="accent1"/>
                </a:solidFill>
              </a:rPr>
              <a:t>op</a:t>
            </a:r>
            <a:r>
              <a:rPr lang="en-US"/>
              <a:t> and </a:t>
            </a:r>
            <a:r>
              <a:rPr lang="en-US">
                <a:solidFill>
                  <a:schemeClr val="accent1"/>
                </a:solidFill>
              </a:rPr>
              <a:t>funct</a:t>
            </a:r>
            <a:r>
              <a:rPr lang="en-US"/>
              <a:t>) on values in </a:t>
            </a:r>
            <a:r>
              <a:rPr lang="en-US">
                <a:solidFill>
                  <a:schemeClr val="accent1"/>
                </a:solidFill>
              </a:rPr>
              <a:t>rs</a:t>
            </a:r>
            <a:r>
              <a:rPr lang="en-US"/>
              <a:t> and </a:t>
            </a:r>
            <a:r>
              <a:rPr lang="en-US">
                <a:solidFill>
                  <a:schemeClr val="accent1"/>
                </a:solidFill>
              </a:rPr>
              <a:t>rt</a:t>
            </a:r>
          </a:p>
          <a:p>
            <a:pPr lvl="1">
              <a:spcBef>
                <a:spcPct val="20000"/>
              </a:spcBef>
            </a:pPr>
            <a:r>
              <a:rPr lang="en-US"/>
              <a:t>store the result back into the Register File (into location </a:t>
            </a:r>
            <a:r>
              <a:rPr lang="en-US">
                <a:solidFill>
                  <a:schemeClr val="accent1"/>
                </a:solidFill>
              </a:rPr>
              <a:t>rd</a:t>
            </a:r>
            <a:r>
              <a:rPr lang="en-US"/>
              <a:t>)</a:t>
            </a:r>
          </a:p>
        </p:txBody>
      </p:sp>
      <p:grpSp>
        <p:nvGrpSpPr>
          <p:cNvPr id="2" name="Group 86"/>
          <p:cNvGrpSpPr>
            <a:grpSpLocks/>
          </p:cNvGrpSpPr>
          <p:nvPr/>
        </p:nvGrpSpPr>
        <p:grpSpPr bwMode="auto">
          <a:xfrm>
            <a:off x="2819400" y="3124200"/>
            <a:ext cx="5638800" cy="2438400"/>
            <a:chOff x="896" y="2160"/>
            <a:chExt cx="3552" cy="1536"/>
          </a:xfrm>
        </p:grpSpPr>
        <p:sp>
          <p:nvSpPr>
            <p:cNvPr id="672772" name="Rectangle 4"/>
            <p:cNvSpPr>
              <a:spLocks noChangeArrowheads="1"/>
            </p:cNvSpPr>
            <p:nvPr/>
          </p:nvSpPr>
          <p:spPr bwMode="auto">
            <a:xfrm>
              <a:off x="1952" y="2592"/>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2773" name="Line 5"/>
            <p:cNvSpPr>
              <a:spLocks noChangeShapeType="1"/>
            </p:cNvSpPr>
            <p:nvPr/>
          </p:nvSpPr>
          <p:spPr bwMode="auto">
            <a:xfrm>
              <a:off x="1328" y="3072"/>
              <a:ext cx="432" cy="0"/>
            </a:xfrm>
            <a:prstGeom prst="line">
              <a:avLst/>
            </a:prstGeom>
            <a:noFill/>
            <a:ln w="28575">
              <a:solidFill>
                <a:schemeClr val="tx1"/>
              </a:solidFill>
              <a:round/>
              <a:headEnd/>
              <a:tailEnd/>
            </a:ln>
            <a:effectLst/>
          </p:spPr>
          <p:txBody>
            <a:bodyPr/>
            <a:lstStyle/>
            <a:p>
              <a:endParaRPr lang="en-US"/>
            </a:p>
          </p:txBody>
        </p:sp>
        <p:sp>
          <p:nvSpPr>
            <p:cNvPr id="672774" name="Line 6"/>
            <p:cNvSpPr>
              <a:spLocks noChangeShapeType="1"/>
            </p:cNvSpPr>
            <p:nvPr/>
          </p:nvSpPr>
          <p:spPr bwMode="auto">
            <a:xfrm>
              <a:off x="1760" y="2688"/>
              <a:ext cx="0" cy="480"/>
            </a:xfrm>
            <a:prstGeom prst="line">
              <a:avLst/>
            </a:prstGeom>
            <a:noFill/>
            <a:ln w="28575">
              <a:solidFill>
                <a:schemeClr val="tx1"/>
              </a:solidFill>
              <a:round/>
              <a:headEnd/>
              <a:tailEnd/>
            </a:ln>
            <a:effectLst/>
          </p:spPr>
          <p:txBody>
            <a:bodyPr/>
            <a:lstStyle/>
            <a:p>
              <a:endParaRPr lang="en-US"/>
            </a:p>
          </p:txBody>
        </p:sp>
        <p:sp>
          <p:nvSpPr>
            <p:cNvPr id="672775" name="Line 7"/>
            <p:cNvSpPr>
              <a:spLocks noChangeShapeType="1"/>
            </p:cNvSpPr>
            <p:nvPr/>
          </p:nvSpPr>
          <p:spPr bwMode="auto">
            <a:xfrm>
              <a:off x="1760" y="292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6" name="Line 8"/>
            <p:cNvSpPr>
              <a:spLocks noChangeShapeType="1"/>
            </p:cNvSpPr>
            <p:nvPr/>
          </p:nvSpPr>
          <p:spPr bwMode="auto">
            <a:xfrm>
              <a:off x="1760" y="316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7" name="Line 9"/>
            <p:cNvSpPr>
              <a:spLocks noChangeShapeType="1"/>
            </p:cNvSpPr>
            <p:nvPr/>
          </p:nvSpPr>
          <p:spPr bwMode="auto">
            <a:xfrm>
              <a:off x="1760" y="3408"/>
              <a:ext cx="192" cy="0"/>
            </a:xfrm>
            <a:prstGeom prst="line">
              <a:avLst/>
            </a:prstGeom>
            <a:noFill/>
            <a:ln w="28575">
              <a:solidFill>
                <a:schemeClr val="tx1"/>
              </a:solidFill>
              <a:round/>
              <a:headEnd/>
              <a:tailEnd type="triangle" w="med" len="med"/>
            </a:ln>
            <a:effectLst/>
          </p:spPr>
          <p:txBody>
            <a:bodyPr/>
            <a:lstStyle/>
            <a:p>
              <a:endParaRPr lang="en-US"/>
            </a:p>
          </p:txBody>
        </p:sp>
        <p:sp>
          <p:nvSpPr>
            <p:cNvPr id="672778" name="Line 10"/>
            <p:cNvSpPr>
              <a:spLocks noChangeShapeType="1"/>
            </p:cNvSpPr>
            <p:nvPr/>
          </p:nvSpPr>
          <p:spPr bwMode="auto">
            <a:xfrm>
              <a:off x="1760" y="268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9" name="Line 11"/>
            <p:cNvSpPr>
              <a:spLocks noChangeShapeType="1"/>
            </p:cNvSpPr>
            <p:nvPr/>
          </p:nvSpPr>
          <p:spPr bwMode="auto">
            <a:xfrm>
              <a:off x="2864" y="2832"/>
              <a:ext cx="336" cy="0"/>
            </a:xfrm>
            <a:prstGeom prst="line">
              <a:avLst/>
            </a:prstGeom>
            <a:noFill/>
            <a:ln w="28575">
              <a:solidFill>
                <a:schemeClr val="tx1"/>
              </a:solidFill>
              <a:round/>
              <a:headEnd/>
              <a:tailEnd type="triangle" w="med" len="med"/>
            </a:ln>
            <a:effectLst/>
          </p:spPr>
          <p:txBody>
            <a:bodyPr/>
            <a:lstStyle/>
            <a:p>
              <a:endParaRPr lang="en-US"/>
            </a:p>
          </p:txBody>
        </p:sp>
        <p:sp>
          <p:nvSpPr>
            <p:cNvPr id="672780" name="Line 12"/>
            <p:cNvSpPr>
              <a:spLocks noChangeShapeType="1"/>
            </p:cNvSpPr>
            <p:nvPr/>
          </p:nvSpPr>
          <p:spPr bwMode="auto">
            <a:xfrm>
              <a:off x="2864" y="3264"/>
              <a:ext cx="336" cy="0"/>
            </a:xfrm>
            <a:prstGeom prst="line">
              <a:avLst/>
            </a:prstGeom>
            <a:noFill/>
            <a:ln w="28575">
              <a:solidFill>
                <a:schemeClr val="tx1"/>
              </a:solidFill>
              <a:round/>
              <a:headEnd/>
              <a:tailEnd type="triangle" w="med" len="med"/>
            </a:ln>
            <a:effectLst/>
          </p:spPr>
          <p:txBody>
            <a:bodyPr/>
            <a:lstStyle/>
            <a:p>
              <a:endParaRPr lang="en-US"/>
            </a:p>
          </p:txBody>
        </p:sp>
        <p:sp>
          <p:nvSpPr>
            <p:cNvPr id="672781" name="Line 13"/>
            <p:cNvSpPr>
              <a:spLocks noChangeShapeType="1"/>
            </p:cNvSpPr>
            <p:nvPr/>
          </p:nvSpPr>
          <p:spPr bwMode="auto">
            <a:xfrm>
              <a:off x="1760" y="3408"/>
              <a:ext cx="0" cy="288"/>
            </a:xfrm>
            <a:prstGeom prst="line">
              <a:avLst/>
            </a:prstGeom>
            <a:noFill/>
            <a:ln w="28575">
              <a:solidFill>
                <a:schemeClr val="tx1"/>
              </a:solidFill>
              <a:round/>
              <a:headEnd/>
              <a:tailEnd/>
            </a:ln>
            <a:effectLst/>
          </p:spPr>
          <p:txBody>
            <a:bodyPr/>
            <a:lstStyle/>
            <a:p>
              <a:endParaRPr lang="en-US"/>
            </a:p>
          </p:txBody>
        </p:sp>
        <p:sp>
          <p:nvSpPr>
            <p:cNvPr id="672782" name="Line 14"/>
            <p:cNvSpPr>
              <a:spLocks noChangeShapeType="1"/>
            </p:cNvSpPr>
            <p:nvPr/>
          </p:nvSpPr>
          <p:spPr bwMode="auto">
            <a:xfrm>
              <a:off x="1760" y="3696"/>
              <a:ext cx="1968" cy="0"/>
            </a:xfrm>
            <a:prstGeom prst="line">
              <a:avLst/>
            </a:prstGeom>
            <a:noFill/>
            <a:ln w="28575">
              <a:solidFill>
                <a:schemeClr val="tx1"/>
              </a:solidFill>
              <a:round/>
              <a:headEnd/>
              <a:tailEnd/>
            </a:ln>
            <a:effectLst/>
          </p:spPr>
          <p:txBody>
            <a:bodyPr/>
            <a:lstStyle/>
            <a:p>
              <a:endParaRPr lang="en-US"/>
            </a:p>
          </p:txBody>
        </p:sp>
        <p:sp>
          <p:nvSpPr>
            <p:cNvPr id="672783" name="Line 15"/>
            <p:cNvSpPr>
              <a:spLocks noChangeShapeType="1"/>
            </p:cNvSpPr>
            <p:nvPr/>
          </p:nvSpPr>
          <p:spPr bwMode="auto">
            <a:xfrm>
              <a:off x="3536" y="3168"/>
              <a:ext cx="192" cy="0"/>
            </a:xfrm>
            <a:prstGeom prst="line">
              <a:avLst/>
            </a:prstGeom>
            <a:noFill/>
            <a:ln w="28575">
              <a:solidFill>
                <a:schemeClr val="tx1"/>
              </a:solidFill>
              <a:round/>
              <a:headEnd/>
              <a:tailEnd/>
            </a:ln>
            <a:effectLst/>
          </p:spPr>
          <p:txBody>
            <a:bodyPr/>
            <a:lstStyle/>
            <a:p>
              <a:endParaRPr lang="en-US"/>
            </a:p>
          </p:txBody>
        </p:sp>
        <p:sp>
          <p:nvSpPr>
            <p:cNvPr id="672784" name="Line 16"/>
            <p:cNvSpPr>
              <a:spLocks noChangeShapeType="1"/>
            </p:cNvSpPr>
            <p:nvPr/>
          </p:nvSpPr>
          <p:spPr bwMode="auto">
            <a:xfrm>
              <a:off x="3728" y="3168"/>
              <a:ext cx="0" cy="528"/>
            </a:xfrm>
            <a:prstGeom prst="line">
              <a:avLst/>
            </a:prstGeom>
            <a:noFill/>
            <a:ln w="28575">
              <a:solidFill>
                <a:schemeClr val="tx1"/>
              </a:solidFill>
              <a:round/>
              <a:headEnd/>
              <a:tailEnd/>
            </a:ln>
            <a:effectLst/>
          </p:spPr>
          <p:txBody>
            <a:bodyPr/>
            <a:lstStyle/>
            <a:p>
              <a:endParaRPr lang="en-US"/>
            </a:p>
          </p:txBody>
        </p:sp>
        <p:sp>
          <p:nvSpPr>
            <p:cNvPr id="672785" name="Text Box 17"/>
            <p:cNvSpPr txBox="1">
              <a:spLocks noChangeArrowheads="1"/>
            </p:cNvSpPr>
            <p:nvPr/>
          </p:nvSpPr>
          <p:spPr bwMode="auto">
            <a:xfrm>
              <a:off x="896" y="288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2786" name="Text Box 18"/>
            <p:cNvSpPr txBox="1">
              <a:spLocks noChangeArrowheads="1"/>
            </p:cNvSpPr>
            <p:nvPr/>
          </p:nvSpPr>
          <p:spPr bwMode="auto">
            <a:xfrm>
              <a:off x="1904" y="331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2787" name="Text Box 19"/>
            <p:cNvSpPr txBox="1">
              <a:spLocks noChangeArrowheads="1"/>
            </p:cNvSpPr>
            <p:nvPr/>
          </p:nvSpPr>
          <p:spPr bwMode="auto">
            <a:xfrm>
              <a:off x="1904" y="259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2788" name="Text Box 20"/>
            <p:cNvSpPr txBox="1">
              <a:spLocks noChangeArrowheads="1"/>
            </p:cNvSpPr>
            <p:nvPr/>
          </p:nvSpPr>
          <p:spPr bwMode="auto">
            <a:xfrm>
              <a:off x="1904" y="283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2789" name="Text Box 21"/>
            <p:cNvSpPr txBox="1">
              <a:spLocks noChangeArrowheads="1"/>
            </p:cNvSpPr>
            <p:nvPr/>
          </p:nvSpPr>
          <p:spPr bwMode="auto">
            <a:xfrm>
              <a:off x="1904"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2790" name="Text Box 22"/>
            <p:cNvSpPr txBox="1">
              <a:spLocks noChangeArrowheads="1"/>
            </p:cNvSpPr>
            <p:nvPr/>
          </p:nvSpPr>
          <p:spPr bwMode="auto">
            <a:xfrm>
              <a:off x="2108" y="2736"/>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2791" name="Text Box 23"/>
            <p:cNvSpPr txBox="1">
              <a:spLocks noChangeArrowheads="1"/>
            </p:cNvSpPr>
            <p:nvPr/>
          </p:nvSpPr>
          <p:spPr bwMode="auto">
            <a:xfrm>
              <a:off x="2480" y="268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2792" name="Text Box 24"/>
            <p:cNvSpPr txBox="1">
              <a:spLocks noChangeArrowheads="1"/>
            </p:cNvSpPr>
            <p:nvPr/>
          </p:nvSpPr>
          <p:spPr bwMode="auto">
            <a:xfrm>
              <a:off x="2496" y="312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672793" name="Freeform 25"/>
            <p:cNvSpPr>
              <a:spLocks/>
            </p:cNvSpPr>
            <p:nvPr/>
          </p:nvSpPr>
          <p:spPr bwMode="auto">
            <a:xfrm>
              <a:off x="3200" y="264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72794" name="Rectangle 26"/>
            <p:cNvSpPr>
              <a:spLocks noChangeArrowheads="1"/>
            </p:cNvSpPr>
            <p:nvPr/>
          </p:nvSpPr>
          <p:spPr bwMode="auto">
            <a:xfrm>
              <a:off x="3296" y="302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672795" name="Line 27"/>
            <p:cNvSpPr>
              <a:spLocks noChangeShapeType="1"/>
            </p:cNvSpPr>
            <p:nvPr/>
          </p:nvSpPr>
          <p:spPr bwMode="auto">
            <a:xfrm>
              <a:off x="3536" y="3072"/>
              <a:ext cx="192" cy="0"/>
            </a:xfrm>
            <a:prstGeom prst="line">
              <a:avLst/>
            </a:prstGeom>
            <a:noFill/>
            <a:ln w="12700">
              <a:solidFill>
                <a:schemeClr val="tx1"/>
              </a:solidFill>
              <a:round/>
              <a:headEnd/>
              <a:tailEnd type="triangle" w="med" len="med"/>
            </a:ln>
            <a:effectLst/>
          </p:spPr>
          <p:txBody>
            <a:bodyPr/>
            <a:lstStyle/>
            <a:p>
              <a:endParaRPr lang="en-US"/>
            </a:p>
          </p:txBody>
        </p:sp>
        <p:sp>
          <p:nvSpPr>
            <p:cNvPr id="672796" name="Line 28"/>
            <p:cNvSpPr>
              <a:spLocks noChangeShapeType="1"/>
            </p:cNvSpPr>
            <p:nvPr/>
          </p:nvSpPr>
          <p:spPr bwMode="auto">
            <a:xfrm>
              <a:off x="3536" y="2928"/>
              <a:ext cx="192" cy="0"/>
            </a:xfrm>
            <a:prstGeom prst="line">
              <a:avLst/>
            </a:prstGeom>
            <a:noFill/>
            <a:ln w="12700">
              <a:solidFill>
                <a:schemeClr val="tx1"/>
              </a:solidFill>
              <a:round/>
              <a:headEnd/>
              <a:tailEnd type="triangle" w="med" len="med"/>
            </a:ln>
            <a:effectLst/>
          </p:spPr>
          <p:txBody>
            <a:bodyPr/>
            <a:lstStyle/>
            <a:p>
              <a:endParaRPr lang="en-US"/>
            </a:p>
          </p:txBody>
        </p:sp>
        <p:sp>
          <p:nvSpPr>
            <p:cNvPr id="672797" name="Rectangle 29"/>
            <p:cNvSpPr>
              <a:spLocks noChangeArrowheads="1"/>
            </p:cNvSpPr>
            <p:nvPr/>
          </p:nvSpPr>
          <p:spPr bwMode="auto">
            <a:xfrm>
              <a:off x="3776" y="2832"/>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672798" name="Rectangle 30"/>
            <p:cNvSpPr>
              <a:spLocks noChangeArrowheads="1"/>
            </p:cNvSpPr>
            <p:nvPr/>
          </p:nvSpPr>
          <p:spPr bwMode="auto">
            <a:xfrm>
              <a:off x="3776" y="2976"/>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672799" name="Rectangle 31"/>
            <p:cNvSpPr>
              <a:spLocks noChangeArrowheads="1"/>
            </p:cNvSpPr>
            <p:nvPr/>
          </p:nvSpPr>
          <p:spPr bwMode="auto">
            <a:xfrm>
              <a:off x="3200"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672800" name="Line 32"/>
            <p:cNvSpPr>
              <a:spLocks noChangeShapeType="1"/>
            </p:cNvSpPr>
            <p:nvPr/>
          </p:nvSpPr>
          <p:spPr bwMode="auto">
            <a:xfrm>
              <a:off x="3440" y="2400"/>
              <a:ext cx="0" cy="384"/>
            </a:xfrm>
            <a:prstGeom prst="line">
              <a:avLst/>
            </a:prstGeom>
            <a:noFill/>
            <a:ln w="19050">
              <a:solidFill>
                <a:schemeClr val="accent1"/>
              </a:solidFill>
              <a:round/>
              <a:headEnd/>
              <a:tailEnd type="triangle" w="med" len="med"/>
            </a:ln>
            <a:effectLst/>
          </p:spPr>
          <p:txBody>
            <a:bodyPr/>
            <a:lstStyle/>
            <a:p>
              <a:endParaRPr lang="en-US"/>
            </a:p>
          </p:txBody>
        </p:sp>
        <p:sp>
          <p:nvSpPr>
            <p:cNvPr id="672801" name="Line 33"/>
            <p:cNvSpPr>
              <a:spLocks noChangeShapeType="1"/>
            </p:cNvSpPr>
            <p:nvPr/>
          </p:nvSpPr>
          <p:spPr bwMode="auto">
            <a:xfrm>
              <a:off x="2384" y="2400"/>
              <a:ext cx="0" cy="192"/>
            </a:xfrm>
            <a:prstGeom prst="line">
              <a:avLst/>
            </a:prstGeom>
            <a:noFill/>
            <a:ln w="12700">
              <a:solidFill>
                <a:schemeClr val="accent1"/>
              </a:solidFill>
              <a:round/>
              <a:headEnd/>
              <a:tailEnd type="triangle" w="med" len="med"/>
            </a:ln>
            <a:effectLst/>
          </p:spPr>
          <p:txBody>
            <a:bodyPr/>
            <a:lstStyle/>
            <a:p>
              <a:endParaRPr lang="en-US"/>
            </a:p>
          </p:txBody>
        </p:sp>
        <p:sp>
          <p:nvSpPr>
            <p:cNvPr id="672802" name="Rectangle 34"/>
            <p:cNvSpPr>
              <a:spLocks noChangeArrowheads="1"/>
            </p:cNvSpPr>
            <p:nvPr/>
          </p:nvSpPr>
          <p:spPr bwMode="auto">
            <a:xfrm>
              <a:off x="2192"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grpSp>
      <p:grpSp>
        <p:nvGrpSpPr>
          <p:cNvPr id="3" name="Group 35"/>
          <p:cNvGrpSpPr>
            <a:grpSpLocks/>
          </p:cNvGrpSpPr>
          <p:nvPr/>
        </p:nvGrpSpPr>
        <p:grpSpPr bwMode="auto">
          <a:xfrm>
            <a:off x="1447800" y="1219200"/>
            <a:ext cx="5870575" cy="820738"/>
            <a:chOff x="720" y="672"/>
            <a:chExt cx="3698" cy="517"/>
          </a:xfrm>
        </p:grpSpPr>
        <p:sp>
          <p:nvSpPr>
            <p:cNvPr id="672804"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4" name="Group 37"/>
            <p:cNvGrpSpPr>
              <a:grpSpLocks/>
            </p:cNvGrpSpPr>
            <p:nvPr/>
          </p:nvGrpSpPr>
          <p:grpSpPr bwMode="auto">
            <a:xfrm>
              <a:off x="1317" y="890"/>
              <a:ext cx="560" cy="272"/>
              <a:chOff x="1016" y="728"/>
              <a:chExt cx="560" cy="272"/>
            </a:xfrm>
          </p:grpSpPr>
          <p:sp>
            <p:nvSpPr>
              <p:cNvPr id="672806" name="Rectangle 38"/>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07" name="Line 39"/>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672808" name="Line 40"/>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672809" name="Line 41"/>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672810" name="Line 42"/>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672811" name="Line 43"/>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5" name="Group 44"/>
            <p:cNvGrpSpPr>
              <a:grpSpLocks/>
            </p:cNvGrpSpPr>
            <p:nvPr/>
          </p:nvGrpSpPr>
          <p:grpSpPr bwMode="auto">
            <a:xfrm>
              <a:off x="1893" y="890"/>
              <a:ext cx="464" cy="272"/>
              <a:chOff x="1592" y="728"/>
              <a:chExt cx="464" cy="272"/>
            </a:xfrm>
          </p:grpSpPr>
          <p:sp>
            <p:nvSpPr>
              <p:cNvPr id="672813" name="Rectangle 45"/>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14" name="Line 46"/>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672815" name="Line 47"/>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672816" name="Line 48"/>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672817" name="Line 49"/>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0"/>
            <p:cNvGrpSpPr>
              <a:grpSpLocks/>
            </p:cNvGrpSpPr>
            <p:nvPr/>
          </p:nvGrpSpPr>
          <p:grpSpPr bwMode="auto">
            <a:xfrm>
              <a:off x="2373" y="890"/>
              <a:ext cx="464" cy="272"/>
              <a:chOff x="2072" y="728"/>
              <a:chExt cx="464" cy="272"/>
            </a:xfrm>
          </p:grpSpPr>
          <p:sp>
            <p:nvSpPr>
              <p:cNvPr id="672819" name="Rectangle 51"/>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0" name="Line 52"/>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672821" name="Line 53"/>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672822" name="Line 54"/>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672823" name="Line 55"/>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56"/>
            <p:cNvGrpSpPr>
              <a:grpSpLocks/>
            </p:cNvGrpSpPr>
            <p:nvPr/>
          </p:nvGrpSpPr>
          <p:grpSpPr bwMode="auto">
            <a:xfrm>
              <a:off x="2853" y="890"/>
              <a:ext cx="464" cy="272"/>
              <a:chOff x="2552" y="728"/>
              <a:chExt cx="464" cy="272"/>
            </a:xfrm>
          </p:grpSpPr>
          <p:sp>
            <p:nvSpPr>
              <p:cNvPr id="672825" name="Rectangle 57"/>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6" name="Line 58"/>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672827" name="Line 59"/>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672828" name="Line 60"/>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672829" name="Line 61"/>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672830" name="Rectangle 62"/>
            <p:cNvSpPr>
              <a:spLocks noChangeArrowheads="1"/>
            </p:cNvSpPr>
            <p:nvPr/>
          </p:nvSpPr>
          <p:spPr bwMode="auto">
            <a:xfrm>
              <a:off x="3333" y="89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31" name="Rectangle 63"/>
            <p:cNvSpPr>
              <a:spLocks noChangeArrowheads="1"/>
            </p:cNvSpPr>
            <p:nvPr/>
          </p:nvSpPr>
          <p:spPr bwMode="auto">
            <a:xfrm>
              <a:off x="3813" y="890"/>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32" name="Line 64"/>
            <p:cNvSpPr>
              <a:spLocks noChangeShapeType="1"/>
            </p:cNvSpPr>
            <p:nvPr/>
          </p:nvSpPr>
          <p:spPr bwMode="auto">
            <a:xfrm>
              <a:off x="4189" y="890"/>
              <a:ext cx="0" cy="32"/>
            </a:xfrm>
            <a:prstGeom prst="line">
              <a:avLst/>
            </a:prstGeom>
            <a:noFill/>
            <a:ln w="25400">
              <a:solidFill>
                <a:schemeClr val="tx1"/>
              </a:solidFill>
              <a:round/>
              <a:headEnd/>
              <a:tailEnd/>
            </a:ln>
            <a:effectLst/>
          </p:spPr>
          <p:txBody>
            <a:bodyPr wrap="none" anchor="ctr"/>
            <a:lstStyle/>
            <a:p>
              <a:endParaRPr lang="en-US"/>
            </a:p>
          </p:txBody>
        </p:sp>
        <p:sp>
          <p:nvSpPr>
            <p:cNvPr id="672833" name="Line 65"/>
            <p:cNvSpPr>
              <a:spLocks noChangeShapeType="1"/>
            </p:cNvSpPr>
            <p:nvPr/>
          </p:nvSpPr>
          <p:spPr bwMode="auto">
            <a:xfrm>
              <a:off x="4093" y="890"/>
              <a:ext cx="0" cy="32"/>
            </a:xfrm>
            <a:prstGeom prst="line">
              <a:avLst/>
            </a:prstGeom>
            <a:noFill/>
            <a:ln w="25400">
              <a:solidFill>
                <a:schemeClr val="tx1"/>
              </a:solidFill>
              <a:round/>
              <a:headEnd/>
              <a:tailEnd/>
            </a:ln>
            <a:effectLst/>
          </p:spPr>
          <p:txBody>
            <a:bodyPr wrap="none" anchor="ctr"/>
            <a:lstStyle/>
            <a:p>
              <a:endParaRPr lang="en-US"/>
            </a:p>
          </p:txBody>
        </p:sp>
        <p:sp>
          <p:nvSpPr>
            <p:cNvPr id="672834" name="Line 66"/>
            <p:cNvSpPr>
              <a:spLocks noChangeShapeType="1"/>
            </p:cNvSpPr>
            <p:nvPr/>
          </p:nvSpPr>
          <p:spPr bwMode="auto">
            <a:xfrm>
              <a:off x="3408" y="912"/>
              <a:ext cx="0" cy="32"/>
            </a:xfrm>
            <a:prstGeom prst="line">
              <a:avLst/>
            </a:prstGeom>
            <a:noFill/>
            <a:ln w="25400">
              <a:solidFill>
                <a:schemeClr val="tx1"/>
              </a:solidFill>
              <a:round/>
              <a:headEnd/>
              <a:tailEnd/>
            </a:ln>
            <a:effectLst/>
          </p:spPr>
          <p:txBody>
            <a:bodyPr wrap="none" anchor="ctr"/>
            <a:lstStyle/>
            <a:p>
              <a:endParaRPr lang="en-US"/>
            </a:p>
          </p:txBody>
        </p:sp>
        <p:sp>
          <p:nvSpPr>
            <p:cNvPr id="672835" name="Line 67"/>
            <p:cNvSpPr>
              <a:spLocks noChangeShapeType="1"/>
            </p:cNvSpPr>
            <p:nvPr/>
          </p:nvSpPr>
          <p:spPr bwMode="auto">
            <a:xfrm>
              <a:off x="3997" y="890"/>
              <a:ext cx="0" cy="32"/>
            </a:xfrm>
            <a:prstGeom prst="line">
              <a:avLst/>
            </a:prstGeom>
            <a:noFill/>
            <a:ln w="25400">
              <a:solidFill>
                <a:schemeClr val="tx1"/>
              </a:solidFill>
              <a:round/>
              <a:headEnd/>
              <a:tailEnd/>
            </a:ln>
            <a:effectLst/>
          </p:spPr>
          <p:txBody>
            <a:bodyPr wrap="none" anchor="ctr"/>
            <a:lstStyle/>
            <a:p>
              <a:endParaRPr lang="en-US"/>
            </a:p>
          </p:txBody>
        </p:sp>
        <p:sp>
          <p:nvSpPr>
            <p:cNvPr id="672836" name="Line 68"/>
            <p:cNvSpPr>
              <a:spLocks noChangeShapeType="1"/>
            </p:cNvSpPr>
            <p:nvPr/>
          </p:nvSpPr>
          <p:spPr bwMode="auto">
            <a:xfrm>
              <a:off x="3901" y="890"/>
              <a:ext cx="0" cy="32"/>
            </a:xfrm>
            <a:prstGeom prst="line">
              <a:avLst/>
            </a:prstGeom>
            <a:noFill/>
            <a:ln w="25400">
              <a:solidFill>
                <a:schemeClr val="tx1"/>
              </a:solidFill>
              <a:round/>
              <a:headEnd/>
              <a:tailEnd/>
            </a:ln>
            <a:effectLst/>
          </p:spPr>
          <p:txBody>
            <a:bodyPr wrap="none" anchor="ctr"/>
            <a:lstStyle/>
            <a:p>
              <a:endParaRPr lang="en-US"/>
            </a:p>
          </p:txBody>
        </p:sp>
        <p:sp>
          <p:nvSpPr>
            <p:cNvPr id="672837"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672838"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672839"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672840"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672841"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672842"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672843" name="Rectangle 75"/>
            <p:cNvSpPr>
              <a:spLocks noChangeArrowheads="1"/>
            </p:cNvSpPr>
            <p:nvPr/>
          </p:nvSpPr>
          <p:spPr bwMode="auto">
            <a:xfrm>
              <a:off x="1344" y="960"/>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672844" name="Rectangle 76"/>
            <p:cNvSpPr>
              <a:spLocks noChangeArrowheads="1"/>
            </p:cNvSpPr>
            <p:nvPr/>
          </p:nvSpPr>
          <p:spPr bwMode="auto">
            <a:xfrm>
              <a:off x="1920" y="960"/>
              <a:ext cx="250" cy="229"/>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672845" name="Rectangle 77"/>
            <p:cNvSpPr>
              <a:spLocks noChangeArrowheads="1"/>
            </p:cNvSpPr>
            <p:nvPr/>
          </p:nvSpPr>
          <p:spPr bwMode="auto">
            <a:xfrm>
              <a:off x="2400" y="960"/>
              <a:ext cx="218" cy="229"/>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672846" name="Rectangle 78"/>
            <p:cNvSpPr>
              <a:spLocks noChangeArrowheads="1"/>
            </p:cNvSpPr>
            <p:nvPr/>
          </p:nvSpPr>
          <p:spPr bwMode="auto">
            <a:xfrm>
              <a:off x="2832" y="960"/>
              <a:ext cx="258" cy="229"/>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672847" name="Rectangle 79"/>
            <p:cNvSpPr>
              <a:spLocks noChangeArrowheads="1"/>
            </p:cNvSpPr>
            <p:nvPr/>
          </p:nvSpPr>
          <p:spPr bwMode="auto">
            <a:xfrm>
              <a:off x="3840" y="960"/>
              <a:ext cx="466" cy="229"/>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672848" name="Rectangle 80"/>
            <p:cNvSpPr>
              <a:spLocks noChangeArrowheads="1"/>
            </p:cNvSpPr>
            <p:nvPr/>
          </p:nvSpPr>
          <p:spPr bwMode="auto">
            <a:xfrm>
              <a:off x="3312" y="960"/>
              <a:ext cx="538" cy="229"/>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672849" name="Line 81"/>
            <p:cNvSpPr>
              <a:spLocks noChangeShapeType="1"/>
            </p:cNvSpPr>
            <p:nvPr/>
          </p:nvSpPr>
          <p:spPr bwMode="auto">
            <a:xfrm>
              <a:off x="3504" y="912"/>
              <a:ext cx="0" cy="32"/>
            </a:xfrm>
            <a:prstGeom prst="line">
              <a:avLst/>
            </a:prstGeom>
            <a:noFill/>
            <a:ln w="25400">
              <a:solidFill>
                <a:schemeClr val="tx1"/>
              </a:solidFill>
              <a:round/>
              <a:headEnd/>
              <a:tailEnd/>
            </a:ln>
            <a:effectLst/>
          </p:spPr>
          <p:txBody>
            <a:bodyPr wrap="none" anchor="ctr"/>
            <a:lstStyle/>
            <a:p>
              <a:endParaRPr lang="en-US"/>
            </a:p>
          </p:txBody>
        </p:sp>
        <p:sp>
          <p:nvSpPr>
            <p:cNvPr id="672850" name="Line 82"/>
            <p:cNvSpPr>
              <a:spLocks noChangeShapeType="1"/>
            </p:cNvSpPr>
            <p:nvPr/>
          </p:nvSpPr>
          <p:spPr bwMode="auto">
            <a:xfrm>
              <a:off x="3600" y="912"/>
              <a:ext cx="0" cy="32"/>
            </a:xfrm>
            <a:prstGeom prst="line">
              <a:avLst/>
            </a:prstGeom>
            <a:noFill/>
            <a:ln w="25400">
              <a:solidFill>
                <a:schemeClr val="tx1"/>
              </a:solidFill>
              <a:round/>
              <a:headEnd/>
              <a:tailEnd/>
            </a:ln>
            <a:effectLst/>
          </p:spPr>
          <p:txBody>
            <a:bodyPr wrap="none" anchor="ctr"/>
            <a:lstStyle/>
            <a:p>
              <a:endParaRPr lang="en-US"/>
            </a:p>
          </p:txBody>
        </p:sp>
        <p:sp>
          <p:nvSpPr>
            <p:cNvPr id="672851" name="Line 83"/>
            <p:cNvSpPr>
              <a:spLocks noChangeShapeType="1"/>
            </p:cNvSpPr>
            <p:nvPr/>
          </p:nvSpPr>
          <p:spPr bwMode="auto">
            <a:xfrm>
              <a:off x="3696" y="912"/>
              <a:ext cx="0" cy="32"/>
            </a:xfrm>
            <a:prstGeom prst="line">
              <a:avLst/>
            </a:prstGeom>
            <a:noFill/>
            <a:ln w="25400">
              <a:solidFill>
                <a:schemeClr val="tx1"/>
              </a:solidFill>
              <a:round/>
              <a:headEnd/>
              <a:tailEnd/>
            </a:ln>
            <a:effectLst/>
          </p:spPr>
          <p:txBody>
            <a:bodyPr wrap="none" anchor="ctr"/>
            <a:lstStyle/>
            <a:p>
              <a:endParaRPr lang="en-US"/>
            </a:p>
          </p:txBody>
        </p:sp>
        <p:sp>
          <p:nvSpPr>
            <p:cNvPr id="672852" name="Line 84"/>
            <p:cNvSpPr>
              <a:spLocks noChangeShapeType="1"/>
            </p:cNvSpPr>
            <p:nvPr/>
          </p:nvSpPr>
          <p:spPr bwMode="auto">
            <a:xfrm>
              <a:off x="4272" y="912"/>
              <a:ext cx="0" cy="32"/>
            </a:xfrm>
            <a:prstGeom prst="line">
              <a:avLst/>
            </a:prstGeom>
            <a:noFill/>
            <a:ln w="25400">
              <a:solidFill>
                <a:schemeClr val="tx1"/>
              </a:solidFill>
              <a:round/>
              <a:headEnd/>
              <a:tailEnd/>
            </a:ln>
            <a:effectLst/>
          </p:spPr>
          <p:txBody>
            <a:bodyPr wrap="none" anchor="ctr"/>
            <a:lstStyle/>
            <a:p>
              <a:endParaRPr lang="en-US"/>
            </a:p>
          </p:txBody>
        </p:sp>
        <p:sp>
          <p:nvSpPr>
            <p:cNvPr id="672853"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grpSp>
      <p:sp>
        <p:nvSpPr>
          <p:cNvPr id="672855" name="Rectangle 87"/>
          <p:cNvSpPr>
            <a:spLocks noChangeArrowheads="1"/>
          </p:cNvSpPr>
          <p:nvPr/>
        </p:nvSpPr>
        <p:spPr bwMode="auto">
          <a:xfrm>
            <a:off x="457200" y="5791200"/>
            <a:ext cx="8382000" cy="685800"/>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0000"/>
              </a:spcBef>
              <a:buClr>
                <a:schemeClr val="accent1"/>
              </a:buClr>
              <a:buSzPct val="75000"/>
              <a:buFont typeface="Monotype Sorts" pitchFamily="2" charset="2"/>
              <a:buChar char="l"/>
            </a:pPr>
            <a:r>
              <a:rPr lang="en-US" sz="2200">
                <a:solidFill>
                  <a:schemeClr val="tx1"/>
                </a:solidFill>
              </a:rPr>
              <a:t>Note that Register File is not written every cycle (e.g. </a:t>
            </a:r>
            <a:r>
              <a:rPr lang="en-US" sz="2200" b="1">
                <a:latin typeface="Courier New" pitchFamily="49" charset="0"/>
              </a:rPr>
              <a:t>sw</a:t>
            </a:r>
            <a:r>
              <a:rPr lang="en-US" sz="2200">
                <a:solidFill>
                  <a:schemeClr val="tx1"/>
                </a:solidFill>
              </a:rPr>
              <a:t>), so we need an explicit write control signal for the Register File</a:t>
            </a:r>
          </a:p>
        </p:txBody>
      </p:sp>
      <p:grpSp>
        <p:nvGrpSpPr>
          <p:cNvPr id="8" name="Group 99"/>
          <p:cNvGrpSpPr>
            <a:grpSpLocks/>
          </p:cNvGrpSpPr>
          <p:nvPr/>
        </p:nvGrpSpPr>
        <p:grpSpPr bwMode="auto">
          <a:xfrm>
            <a:off x="609600" y="3962400"/>
            <a:ext cx="1938338" cy="992188"/>
            <a:chOff x="384" y="2592"/>
            <a:chExt cx="1221" cy="625"/>
          </a:xfrm>
        </p:grpSpPr>
        <p:sp>
          <p:nvSpPr>
            <p:cNvPr id="672857" name="Oval 89"/>
            <p:cNvSpPr>
              <a:spLocks noChangeArrowheads="1"/>
            </p:cNvSpPr>
            <p:nvPr/>
          </p:nvSpPr>
          <p:spPr bwMode="auto">
            <a:xfrm>
              <a:off x="624" y="2592"/>
              <a:ext cx="624" cy="288"/>
            </a:xfrm>
            <a:prstGeom prst="ellipse">
              <a:avLst/>
            </a:prstGeom>
            <a:noFill/>
            <a:ln w="12700">
              <a:solidFill>
                <a:schemeClr val="bg2"/>
              </a:solidFill>
              <a:round/>
              <a:headEnd/>
              <a:tailEnd/>
            </a:ln>
            <a:effectLst/>
          </p:spPr>
          <p:txBody>
            <a:bodyPr wrap="none" anchor="ctr"/>
            <a:lstStyle/>
            <a:p>
              <a:endParaRPr lang="en-US"/>
            </a:p>
          </p:txBody>
        </p:sp>
        <p:sp>
          <p:nvSpPr>
            <p:cNvPr id="672858" name="Text Box 90"/>
            <p:cNvSpPr txBox="1">
              <a:spLocks noChangeArrowheads="1"/>
            </p:cNvSpPr>
            <p:nvPr/>
          </p:nvSpPr>
          <p:spPr bwMode="auto">
            <a:xfrm>
              <a:off x="576" y="2592"/>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2859" name="Oval 91"/>
            <p:cNvSpPr>
              <a:spLocks noChangeArrowheads="1"/>
            </p:cNvSpPr>
            <p:nvPr/>
          </p:nvSpPr>
          <p:spPr bwMode="auto">
            <a:xfrm>
              <a:off x="1148" y="3004"/>
              <a:ext cx="364" cy="212"/>
            </a:xfrm>
            <a:prstGeom prst="ellipse">
              <a:avLst/>
            </a:prstGeom>
            <a:noFill/>
            <a:ln w="12700">
              <a:solidFill>
                <a:schemeClr val="bg2"/>
              </a:solidFill>
              <a:round/>
              <a:headEnd/>
              <a:tailEnd/>
            </a:ln>
            <a:effectLst/>
          </p:spPr>
          <p:txBody>
            <a:bodyPr wrap="none" anchor="ctr"/>
            <a:lstStyle/>
            <a:p>
              <a:endParaRPr lang="en-US"/>
            </a:p>
          </p:txBody>
        </p:sp>
        <p:sp>
          <p:nvSpPr>
            <p:cNvPr id="672860" name="Text Box 92"/>
            <p:cNvSpPr txBox="1">
              <a:spLocks noChangeArrowheads="1"/>
            </p:cNvSpPr>
            <p:nvPr/>
          </p:nvSpPr>
          <p:spPr bwMode="auto">
            <a:xfrm>
              <a:off x="1104" y="3024"/>
              <a:ext cx="501" cy="192"/>
            </a:xfrm>
            <a:prstGeom prst="rect">
              <a:avLst/>
            </a:prstGeom>
            <a:noFill/>
            <a:ln w="12700">
              <a:noFill/>
              <a:miter lim="800000"/>
              <a:headEnd/>
              <a:tailEnd/>
            </a:ln>
            <a:effectLst/>
          </p:spPr>
          <p:txBody>
            <a:bodyPr wrap="none">
              <a:spAutoFit/>
            </a:bodyPr>
            <a:lstStyle/>
            <a:p>
              <a:r>
                <a:rPr lang="en-US" sz="1400"/>
                <a:t>Decode</a:t>
              </a:r>
            </a:p>
          </p:txBody>
        </p:sp>
        <p:sp>
          <p:nvSpPr>
            <p:cNvPr id="672861" name="Oval 93"/>
            <p:cNvSpPr>
              <a:spLocks noChangeArrowheads="1"/>
            </p:cNvSpPr>
            <p:nvPr/>
          </p:nvSpPr>
          <p:spPr bwMode="auto">
            <a:xfrm>
              <a:off x="432" y="3004"/>
              <a:ext cx="338" cy="212"/>
            </a:xfrm>
            <a:prstGeom prst="ellipse">
              <a:avLst/>
            </a:prstGeom>
            <a:noFill/>
            <a:ln w="12700">
              <a:solidFill>
                <a:schemeClr val="tx1"/>
              </a:solidFill>
              <a:round/>
              <a:headEnd/>
              <a:tailEnd/>
            </a:ln>
            <a:effectLst/>
          </p:spPr>
          <p:txBody>
            <a:bodyPr wrap="none" anchor="ctr"/>
            <a:lstStyle/>
            <a:p>
              <a:endParaRPr lang="en-US"/>
            </a:p>
          </p:txBody>
        </p:sp>
        <p:sp>
          <p:nvSpPr>
            <p:cNvPr id="672862" name="Text Box 94"/>
            <p:cNvSpPr txBox="1">
              <a:spLocks noChangeArrowheads="1"/>
            </p:cNvSpPr>
            <p:nvPr/>
          </p:nvSpPr>
          <p:spPr bwMode="auto">
            <a:xfrm>
              <a:off x="384" y="3024"/>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2863" name="AutoShape 95"/>
            <p:cNvCxnSpPr>
              <a:cxnSpLocks noChangeShapeType="1"/>
              <a:stCxn id="672857" idx="6"/>
              <a:endCxn id="672859" idx="0"/>
            </p:cNvCxnSpPr>
            <p:nvPr/>
          </p:nvCxnSpPr>
          <p:spPr bwMode="auto">
            <a:xfrm>
              <a:off x="1248" y="2736"/>
              <a:ext cx="82" cy="268"/>
            </a:xfrm>
            <a:prstGeom prst="curvedConnector2">
              <a:avLst/>
            </a:prstGeom>
            <a:noFill/>
            <a:ln w="12700">
              <a:solidFill>
                <a:schemeClr val="bg2"/>
              </a:solidFill>
              <a:round/>
              <a:headEnd/>
              <a:tailEnd type="triangle" w="med" len="med"/>
            </a:ln>
            <a:effectLst/>
          </p:spPr>
        </p:cxnSp>
        <p:cxnSp>
          <p:nvCxnSpPr>
            <p:cNvPr id="672864" name="AutoShape 96"/>
            <p:cNvCxnSpPr>
              <a:cxnSpLocks noChangeShapeType="1"/>
              <a:stCxn id="672859" idx="4"/>
              <a:endCxn id="672861" idx="4"/>
            </p:cNvCxnSpPr>
            <p:nvPr/>
          </p:nvCxnSpPr>
          <p:spPr bwMode="auto">
            <a:xfrm rot="5400000">
              <a:off x="965" y="2852"/>
              <a:ext cx="1" cy="729"/>
            </a:xfrm>
            <a:prstGeom prst="curvedConnector3">
              <a:avLst>
                <a:gd name="adj1" fmla="val 14400000"/>
              </a:avLst>
            </a:prstGeom>
            <a:noFill/>
            <a:ln w="12700">
              <a:solidFill>
                <a:schemeClr val="bg2"/>
              </a:solidFill>
              <a:round/>
              <a:headEnd/>
              <a:tailEnd type="triangle" w="med" len="med"/>
            </a:ln>
            <a:effectLst/>
          </p:spPr>
        </p:cxnSp>
        <p:cxnSp>
          <p:nvCxnSpPr>
            <p:cNvPr id="672865" name="AutoShape 97"/>
            <p:cNvCxnSpPr>
              <a:cxnSpLocks noChangeShapeType="1"/>
              <a:stCxn id="672861" idx="0"/>
              <a:endCxn id="672857" idx="2"/>
            </p:cNvCxnSpPr>
            <p:nvPr/>
          </p:nvCxnSpPr>
          <p:spPr bwMode="auto">
            <a:xfrm rot="16200000">
              <a:off x="479" y="2858"/>
              <a:ext cx="268" cy="23"/>
            </a:xfrm>
            <a:prstGeom prst="curvedConnector2">
              <a:avLst/>
            </a:prstGeom>
            <a:noFill/>
            <a:ln w="12700">
              <a:solidFill>
                <a:schemeClr val="tx1"/>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Executing Load and Store Operations</a:t>
            </a:r>
          </a:p>
        </p:txBody>
      </p:sp>
      <p:sp>
        <p:nvSpPr>
          <p:cNvPr id="949251" name="Rectangle 3"/>
          <p:cNvSpPr>
            <a:spLocks noGrp="1" noChangeArrowheads="1"/>
          </p:cNvSpPr>
          <p:nvPr>
            <p:ph type="body" idx="1"/>
          </p:nvPr>
        </p:nvSpPr>
        <p:spPr>
          <a:xfrm>
            <a:off x="457200" y="685800"/>
            <a:ext cx="8305800" cy="2730500"/>
          </a:xfrm>
        </p:spPr>
        <p:txBody>
          <a:bodyPr/>
          <a:lstStyle/>
          <a:p>
            <a:pPr>
              <a:lnSpc>
                <a:spcPct val="100000"/>
              </a:lnSpc>
              <a:spcBef>
                <a:spcPct val="20000"/>
              </a:spcBef>
            </a:pPr>
            <a:r>
              <a:rPr lang="en-US"/>
              <a:t>Load and store operations involves</a:t>
            </a:r>
            <a:endParaRPr lang="en-US" sz="2800"/>
          </a:p>
          <a:p>
            <a:pPr lvl="1">
              <a:lnSpc>
                <a:spcPct val="100000"/>
              </a:lnSpc>
              <a:spcBef>
                <a:spcPct val="20000"/>
              </a:spcBef>
            </a:pPr>
            <a:r>
              <a:rPr lang="en-US"/>
              <a:t>compute memory address by adding the base register (read from the Register File during decode) to the 16-bit signed-extended offset field in the instruction</a:t>
            </a:r>
          </a:p>
          <a:p>
            <a:pPr lvl="1">
              <a:lnSpc>
                <a:spcPct val="100000"/>
              </a:lnSpc>
              <a:spcBef>
                <a:spcPct val="20000"/>
              </a:spcBef>
            </a:pPr>
            <a:r>
              <a:rPr lang="en-US">
                <a:solidFill>
                  <a:schemeClr val="accent1"/>
                </a:solidFill>
              </a:rPr>
              <a:t>store</a:t>
            </a:r>
            <a:r>
              <a:rPr lang="en-US"/>
              <a:t> value (read from the Register File during decode) written to the Data Memory</a:t>
            </a:r>
          </a:p>
          <a:p>
            <a:pPr lvl="1">
              <a:lnSpc>
                <a:spcPct val="100000"/>
              </a:lnSpc>
              <a:spcBef>
                <a:spcPct val="20000"/>
              </a:spcBef>
            </a:pPr>
            <a:r>
              <a:rPr lang="en-US">
                <a:solidFill>
                  <a:schemeClr val="accent1"/>
                </a:solidFill>
              </a:rPr>
              <a:t>load </a:t>
            </a:r>
            <a:r>
              <a:rPr lang="en-US"/>
              <a:t>value, read from the Data Memory, written to the Register File</a:t>
            </a:r>
          </a:p>
        </p:txBody>
      </p:sp>
      <p:grpSp>
        <p:nvGrpSpPr>
          <p:cNvPr id="2" name="Group 120"/>
          <p:cNvGrpSpPr>
            <a:grpSpLocks/>
          </p:cNvGrpSpPr>
          <p:nvPr/>
        </p:nvGrpSpPr>
        <p:grpSpPr bwMode="auto">
          <a:xfrm>
            <a:off x="1066800" y="3124200"/>
            <a:ext cx="6705600" cy="3200400"/>
            <a:chOff x="672" y="1104"/>
            <a:chExt cx="4224" cy="2016"/>
          </a:xfrm>
        </p:grpSpPr>
        <p:sp>
          <p:nvSpPr>
            <p:cNvPr id="949369" name="Rectangle 121"/>
            <p:cNvSpPr>
              <a:spLocks noChangeArrowheads="1"/>
            </p:cNvSpPr>
            <p:nvPr/>
          </p:nvSpPr>
          <p:spPr bwMode="auto">
            <a:xfrm>
              <a:off x="1728"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70" name="Line 122"/>
            <p:cNvSpPr>
              <a:spLocks noChangeShapeType="1"/>
            </p:cNvSpPr>
            <p:nvPr/>
          </p:nvSpPr>
          <p:spPr bwMode="auto">
            <a:xfrm>
              <a:off x="1152" y="2016"/>
              <a:ext cx="240" cy="0"/>
            </a:xfrm>
            <a:prstGeom prst="line">
              <a:avLst/>
            </a:prstGeom>
            <a:noFill/>
            <a:ln w="28575">
              <a:solidFill>
                <a:schemeClr val="tx1"/>
              </a:solidFill>
              <a:round/>
              <a:headEnd/>
              <a:tailEnd/>
            </a:ln>
            <a:effectLst/>
          </p:spPr>
          <p:txBody>
            <a:bodyPr/>
            <a:lstStyle/>
            <a:p>
              <a:endParaRPr lang="en-US"/>
            </a:p>
          </p:txBody>
        </p:sp>
        <p:sp>
          <p:nvSpPr>
            <p:cNvPr id="949371" name="Line 123"/>
            <p:cNvSpPr>
              <a:spLocks noChangeShapeType="1"/>
            </p:cNvSpPr>
            <p:nvPr/>
          </p:nvSpPr>
          <p:spPr bwMode="auto">
            <a:xfrm>
              <a:off x="1392" y="1632"/>
              <a:ext cx="0" cy="480"/>
            </a:xfrm>
            <a:prstGeom prst="line">
              <a:avLst/>
            </a:prstGeom>
            <a:noFill/>
            <a:ln w="28575">
              <a:solidFill>
                <a:schemeClr val="tx1"/>
              </a:solidFill>
              <a:round/>
              <a:headEnd/>
              <a:tailEnd/>
            </a:ln>
            <a:effectLst/>
          </p:spPr>
          <p:txBody>
            <a:bodyPr/>
            <a:lstStyle/>
            <a:p>
              <a:endParaRPr lang="en-US"/>
            </a:p>
          </p:txBody>
        </p:sp>
        <p:sp>
          <p:nvSpPr>
            <p:cNvPr id="949372" name="Line 124"/>
            <p:cNvSpPr>
              <a:spLocks noChangeShapeType="1"/>
            </p:cNvSpPr>
            <p:nvPr/>
          </p:nvSpPr>
          <p:spPr bwMode="auto">
            <a:xfrm>
              <a:off x="1392" y="187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3" name="Line 125"/>
            <p:cNvSpPr>
              <a:spLocks noChangeShapeType="1"/>
            </p:cNvSpPr>
            <p:nvPr/>
          </p:nvSpPr>
          <p:spPr bwMode="auto">
            <a:xfrm>
              <a:off x="1392" y="211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4" name="Line 126"/>
            <p:cNvSpPr>
              <a:spLocks noChangeShapeType="1"/>
            </p:cNvSpPr>
            <p:nvPr/>
          </p:nvSpPr>
          <p:spPr bwMode="auto">
            <a:xfrm>
              <a:off x="1392" y="163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5" name="Text Box 127"/>
            <p:cNvSpPr txBox="1">
              <a:spLocks noChangeArrowheads="1"/>
            </p:cNvSpPr>
            <p:nvPr/>
          </p:nvSpPr>
          <p:spPr bwMode="auto">
            <a:xfrm>
              <a:off x="672" y="182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9376" name="Text Box 128"/>
            <p:cNvSpPr txBox="1">
              <a:spLocks noChangeArrowheads="1"/>
            </p:cNvSpPr>
            <p:nvPr/>
          </p:nvSpPr>
          <p:spPr bwMode="auto">
            <a:xfrm>
              <a:off x="1680" y="225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77" name="Text Box 129"/>
            <p:cNvSpPr txBox="1">
              <a:spLocks noChangeArrowheads="1"/>
            </p:cNvSpPr>
            <p:nvPr/>
          </p:nvSpPr>
          <p:spPr bwMode="auto">
            <a:xfrm>
              <a:off x="1680" y="153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9378" name="Text Box 130"/>
            <p:cNvSpPr txBox="1">
              <a:spLocks noChangeArrowheads="1"/>
            </p:cNvSpPr>
            <p:nvPr/>
          </p:nvSpPr>
          <p:spPr bwMode="auto">
            <a:xfrm>
              <a:off x="1680" y="177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9379" name="Text Box 131"/>
            <p:cNvSpPr txBox="1">
              <a:spLocks noChangeArrowheads="1"/>
            </p:cNvSpPr>
            <p:nvPr/>
          </p:nvSpPr>
          <p:spPr bwMode="auto">
            <a:xfrm>
              <a:off x="1680" y="2016"/>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9380" name="Text Box 132"/>
            <p:cNvSpPr txBox="1">
              <a:spLocks noChangeArrowheads="1"/>
            </p:cNvSpPr>
            <p:nvPr/>
          </p:nvSpPr>
          <p:spPr bwMode="auto">
            <a:xfrm>
              <a:off x="1884" y="1680"/>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9381" name="Text Box 133"/>
            <p:cNvSpPr txBox="1">
              <a:spLocks noChangeArrowheads="1"/>
            </p:cNvSpPr>
            <p:nvPr/>
          </p:nvSpPr>
          <p:spPr bwMode="auto">
            <a:xfrm>
              <a:off x="2256" y="163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9382" name="Text Box 134"/>
            <p:cNvSpPr txBox="1">
              <a:spLocks noChangeArrowheads="1"/>
            </p:cNvSpPr>
            <p:nvPr/>
          </p:nvSpPr>
          <p:spPr bwMode="auto">
            <a:xfrm>
              <a:off x="2272" y="206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9383" name="Freeform 135"/>
            <p:cNvSpPr>
              <a:spLocks/>
            </p:cNvSpPr>
            <p:nvPr/>
          </p:nvSpPr>
          <p:spPr bwMode="auto">
            <a:xfrm>
              <a:off x="2976" y="1584"/>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9384" name="Rectangle 136"/>
            <p:cNvSpPr>
              <a:spLocks noChangeArrowheads="1"/>
            </p:cNvSpPr>
            <p:nvPr/>
          </p:nvSpPr>
          <p:spPr bwMode="auto">
            <a:xfrm>
              <a:off x="3072" y="1968"/>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9385" name="Rectangle 137"/>
            <p:cNvSpPr>
              <a:spLocks noChangeArrowheads="1"/>
            </p:cNvSpPr>
            <p:nvPr/>
          </p:nvSpPr>
          <p:spPr bwMode="auto">
            <a:xfrm>
              <a:off x="3072" y="1344"/>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9386" name="Rectangle 138"/>
            <p:cNvSpPr>
              <a:spLocks noChangeArrowheads="1"/>
            </p:cNvSpPr>
            <p:nvPr/>
          </p:nvSpPr>
          <p:spPr bwMode="auto">
            <a:xfrm>
              <a:off x="3216" y="148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9387" name="Rectangle 139"/>
            <p:cNvSpPr>
              <a:spLocks noChangeArrowheads="1"/>
            </p:cNvSpPr>
            <p:nvPr/>
          </p:nvSpPr>
          <p:spPr bwMode="auto">
            <a:xfrm>
              <a:off x="2784"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9388" name="Line 140"/>
            <p:cNvSpPr>
              <a:spLocks noChangeShapeType="1"/>
            </p:cNvSpPr>
            <p:nvPr/>
          </p:nvSpPr>
          <p:spPr bwMode="auto">
            <a:xfrm>
              <a:off x="3024" y="1344"/>
              <a:ext cx="0" cy="288"/>
            </a:xfrm>
            <a:prstGeom prst="line">
              <a:avLst/>
            </a:prstGeom>
            <a:noFill/>
            <a:ln w="19050">
              <a:solidFill>
                <a:schemeClr val="accent1"/>
              </a:solidFill>
              <a:round/>
              <a:headEnd/>
              <a:tailEnd type="triangle" w="med" len="med"/>
            </a:ln>
            <a:effectLst/>
          </p:spPr>
          <p:txBody>
            <a:bodyPr/>
            <a:lstStyle/>
            <a:p>
              <a:endParaRPr lang="en-US"/>
            </a:p>
          </p:txBody>
        </p:sp>
        <p:sp>
          <p:nvSpPr>
            <p:cNvPr id="949389" name="Line 141"/>
            <p:cNvSpPr>
              <a:spLocks noChangeShapeType="1"/>
            </p:cNvSpPr>
            <p:nvPr/>
          </p:nvSpPr>
          <p:spPr bwMode="auto">
            <a:xfrm>
              <a:off x="2160"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390" name="Rectangle 142"/>
            <p:cNvSpPr>
              <a:spLocks noChangeArrowheads="1"/>
            </p:cNvSpPr>
            <p:nvPr/>
          </p:nvSpPr>
          <p:spPr bwMode="auto">
            <a:xfrm>
              <a:off x="1968"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49391" name="Rectangle 143"/>
            <p:cNvSpPr>
              <a:spLocks noChangeArrowheads="1"/>
            </p:cNvSpPr>
            <p:nvPr/>
          </p:nvSpPr>
          <p:spPr bwMode="auto">
            <a:xfrm>
              <a:off x="3792"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92" name="Line 144"/>
            <p:cNvSpPr>
              <a:spLocks noChangeShapeType="1"/>
            </p:cNvSpPr>
            <p:nvPr/>
          </p:nvSpPr>
          <p:spPr bwMode="auto">
            <a:xfrm>
              <a:off x="4704" y="2016"/>
              <a:ext cx="192" cy="0"/>
            </a:xfrm>
            <a:prstGeom prst="line">
              <a:avLst/>
            </a:prstGeom>
            <a:noFill/>
            <a:ln w="28575">
              <a:solidFill>
                <a:schemeClr val="tx1"/>
              </a:solidFill>
              <a:round/>
              <a:headEnd/>
              <a:tailEnd/>
            </a:ln>
            <a:effectLst/>
          </p:spPr>
          <p:txBody>
            <a:bodyPr/>
            <a:lstStyle/>
            <a:p>
              <a:endParaRPr lang="en-US"/>
            </a:p>
          </p:txBody>
        </p:sp>
        <p:sp>
          <p:nvSpPr>
            <p:cNvPr id="949393" name="Text Box 145"/>
            <p:cNvSpPr txBox="1">
              <a:spLocks noChangeArrowheads="1"/>
            </p:cNvSpPr>
            <p:nvPr/>
          </p:nvSpPr>
          <p:spPr bwMode="auto">
            <a:xfrm>
              <a:off x="3744" y="1824"/>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49394" name="Text Box 146"/>
            <p:cNvSpPr txBox="1">
              <a:spLocks noChangeArrowheads="1"/>
            </p:cNvSpPr>
            <p:nvPr/>
          </p:nvSpPr>
          <p:spPr bwMode="auto">
            <a:xfrm>
              <a:off x="3744" y="16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49395" name="Text Box 147"/>
            <p:cNvSpPr txBox="1">
              <a:spLocks noChangeArrowheads="1"/>
            </p:cNvSpPr>
            <p:nvPr/>
          </p:nvSpPr>
          <p:spPr bwMode="auto">
            <a:xfrm>
              <a:off x="3744"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96" name="Text Box 148"/>
            <p:cNvSpPr txBox="1">
              <a:spLocks noChangeArrowheads="1"/>
            </p:cNvSpPr>
            <p:nvPr/>
          </p:nvSpPr>
          <p:spPr bwMode="auto">
            <a:xfrm>
              <a:off x="4176" y="1920"/>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49397" name="Line 149"/>
            <p:cNvSpPr>
              <a:spLocks noChangeShapeType="1"/>
            </p:cNvSpPr>
            <p:nvPr/>
          </p:nvSpPr>
          <p:spPr bwMode="auto">
            <a:xfrm flipV="1">
              <a:off x="3168" y="1488"/>
              <a:ext cx="0" cy="240"/>
            </a:xfrm>
            <a:prstGeom prst="line">
              <a:avLst/>
            </a:prstGeom>
            <a:noFill/>
            <a:ln w="12700">
              <a:solidFill>
                <a:schemeClr val="tx1"/>
              </a:solidFill>
              <a:round/>
              <a:headEnd/>
              <a:tailEnd type="triangle" w="med" len="med"/>
            </a:ln>
            <a:effectLst/>
          </p:spPr>
          <p:txBody>
            <a:bodyPr/>
            <a:lstStyle/>
            <a:p>
              <a:endParaRPr lang="en-US"/>
            </a:p>
          </p:txBody>
        </p:sp>
        <p:sp>
          <p:nvSpPr>
            <p:cNvPr id="949398" name="Line 150"/>
            <p:cNvSpPr>
              <a:spLocks noChangeShapeType="1"/>
            </p:cNvSpPr>
            <p:nvPr/>
          </p:nvSpPr>
          <p:spPr bwMode="auto">
            <a:xfrm flipV="1">
              <a:off x="3264" y="1632"/>
              <a:ext cx="0" cy="144"/>
            </a:xfrm>
            <a:prstGeom prst="line">
              <a:avLst/>
            </a:prstGeom>
            <a:noFill/>
            <a:ln w="12700">
              <a:solidFill>
                <a:schemeClr val="tx1"/>
              </a:solidFill>
              <a:round/>
              <a:headEnd/>
              <a:tailEnd type="triangle" w="med" len="med"/>
            </a:ln>
            <a:effectLst/>
          </p:spPr>
          <p:txBody>
            <a:bodyPr/>
            <a:lstStyle/>
            <a:p>
              <a:endParaRPr lang="en-US"/>
            </a:p>
          </p:txBody>
        </p:sp>
        <p:sp>
          <p:nvSpPr>
            <p:cNvPr id="949399" name="Oval 151"/>
            <p:cNvSpPr>
              <a:spLocks noChangeArrowheads="1"/>
            </p:cNvSpPr>
            <p:nvPr/>
          </p:nvSpPr>
          <p:spPr bwMode="auto">
            <a:xfrm>
              <a:off x="2112" y="2544"/>
              <a:ext cx="384" cy="576"/>
            </a:xfrm>
            <a:prstGeom prst="ellipse">
              <a:avLst/>
            </a:prstGeom>
            <a:noFill/>
            <a:ln w="12700">
              <a:solidFill>
                <a:schemeClr val="tx1"/>
              </a:solidFill>
              <a:round/>
              <a:headEnd/>
              <a:tailEnd/>
            </a:ln>
            <a:effectLst/>
          </p:spPr>
          <p:txBody>
            <a:bodyPr wrap="none" anchor="ctr"/>
            <a:lstStyle/>
            <a:p>
              <a:endParaRPr lang="en-US"/>
            </a:p>
          </p:txBody>
        </p:sp>
        <p:sp>
          <p:nvSpPr>
            <p:cNvPr id="949400" name="Rectangle 152"/>
            <p:cNvSpPr>
              <a:spLocks noChangeArrowheads="1"/>
            </p:cNvSpPr>
            <p:nvPr/>
          </p:nvSpPr>
          <p:spPr bwMode="auto">
            <a:xfrm>
              <a:off x="2160" y="2688"/>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49401" name="Line 153"/>
            <p:cNvSpPr>
              <a:spLocks noChangeShapeType="1"/>
            </p:cNvSpPr>
            <p:nvPr/>
          </p:nvSpPr>
          <p:spPr bwMode="auto">
            <a:xfrm>
              <a:off x="4224"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402" name="Rectangle 154"/>
            <p:cNvSpPr>
              <a:spLocks noChangeArrowheads="1"/>
            </p:cNvSpPr>
            <p:nvPr/>
          </p:nvSpPr>
          <p:spPr bwMode="auto">
            <a:xfrm>
              <a:off x="3936"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MemWrite</a:t>
              </a:r>
            </a:p>
          </p:txBody>
        </p:sp>
        <p:sp>
          <p:nvSpPr>
            <p:cNvPr id="949403" name="Rectangle 155"/>
            <p:cNvSpPr>
              <a:spLocks noChangeArrowheads="1"/>
            </p:cNvSpPr>
            <p:nvPr/>
          </p:nvSpPr>
          <p:spPr bwMode="auto">
            <a:xfrm>
              <a:off x="3984" y="264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MemRead</a:t>
              </a:r>
            </a:p>
          </p:txBody>
        </p:sp>
        <p:sp>
          <p:nvSpPr>
            <p:cNvPr id="949404" name="Line 156"/>
            <p:cNvSpPr>
              <a:spLocks noChangeShapeType="1"/>
            </p:cNvSpPr>
            <p:nvPr/>
          </p:nvSpPr>
          <p:spPr bwMode="auto">
            <a:xfrm>
              <a:off x="4224" y="2448"/>
              <a:ext cx="0" cy="192"/>
            </a:xfrm>
            <a:prstGeom prst="line">
              <a:avLst/>
            </a:prstGeom>
            <a:noFill/>
            <a:ln w="12700">
              <a:solidFill>
                <a:schemeClr val="accent1"/>
              </a:solidFill>
              <a:round/>
              <a:headEnd type="triangle" w="med" len="med"/>
              <a:tailEnd/>
            </a:ln>
            <a:effectLst/>
          </p:spPr>
          <p:txBody>
            <a:bodyPr/>
            <a:lstStyle/>
            <a:p>
              <a:endParaRPr lang="en-US"/>
            </a:p>
          </p:txBody>
        </p:sp>
        <p:sp>
          <p:nvSpPr>
            <p:cNvPr id="949405" name="Line 157"/>
            <p:cNvSpPr>
              <a:spLocks noChangeShapeType="1"/>
            </p:cNvSpPr>
            <p:nvPr/>
          </p:nvSpPr>
          <p:spPr bwMode="auto">
            <a:xfrm>
              <a:off x="3312" y="2016"/>
              <a:ext cx="192" cy="0"/>
            </a:xfrm>
            <a:prstGeom prst="line">
              <a:avLst/>
            </a:prstGeom>
            <a:noFill/>
            <a:ln w="28575">
              <a:solidFill>
                <a:schemeClr val="tx1"/>
              </a:solidFill>
              <a:round/>
              <a:headEnd/>
              <a:tailEnd/>
            </a:ln>
            <a:effectLst/>
          </p:spPr>
          <p:txBody>
            <a:bodyPr/>
            <a:lstStyle/>
            <a:p>
              <a:endParaRPr lang="en-US"/>
            </a:p>
          </p:txBody>
        </p:sp>
        <p:sp>
          <p:nvSpPr>
            <p:cNvPr id="949406" name="Line 158"/>
            <p:cNvSpPr>
              <a:spLocks noChangeShapeType="1"/>
            </p:cNvSpPr>
            <p:nvPr/>
          </p:nvSpPr>
          <p:spPr bwMode="auto">
            <a:xfrm>
              <a:off x="2640" y="2256"/>
              <a:ext cx="96" cy="0"/>
            </a:xfrm>
            <a:prstGeom prst="line">
              <a:avLst/>
            </a:prstGeom>
            <a:noFill/>
            <a:ln w="28575">
              <a:solidFill>
                <a:schemeClr val="tx1"/>
              </a:solidFill>
              <a:round/>
              <a:headEnd/>
              <a:tailEnd/>
            </a:ln>
            <a:effectLst/>
          </p:spPr>
          <p:txBody>
            <a:bodyPr/>
            <a:lstStyle/>
            <a:p>
              <a:endParaRPr lang="en-US"/>
            </a:p>
          </p:txBody>
        </p:sp>
        <p:sp>
          <p:nvSpPr>
            <p:cNvPr id="949407" name="Line 159"/>
            <p:cNvSpPr>
              <a:spLocks noChangeShapeType="1"/>
            </p:cNvSpPr>
            <p:nvPr/>
          </p:nvSpPr>
          <p:spPr bwMode="auto">
            <a:xfrm>
              <a:off x="1536" y="2352"/>
              <a:ext cx="192" cy="0"/>
            </a:xfrm>
            <a:prstGeom prst="line">
              <a:avLst/>
            </a:prstGeom>
            <a:noFill/>
            <a:ln w="28575">
              <a:solidFill>
                <a:schemeClr val="tx1"/>
              </a:solidFill>
              <a:round/>
              <a:headEnd/>
              <a:tailEnd type="triangle" w="med" len="med"/>
            </a:ln>
            <a:effectLst/>
          </p:spPr>
          <p:txBody>
            <a:bodyPr/>
            <a:lstStyle/>
            <a:p>
              <a:endParaRPr lang="en-US"/>
            </a:p>
          </p:txBody>
        </p:sp>
        <p:sp>
          <p:nvSpPr>
            <p:cNvPr id="949408" name="Line 160"/>
            <p:cNvSpPr>
              <a:spLocks noChangeShapeType="1"/>
            </p:cNvSpPr>
            <p:nvPr/>
          </p:nvSpPr>
          <p:spPr bwMode="auto">
            <a:xfrm>
              <a:off x="1920" y="2832"/>
              <a:ext cx="192" cy="0"/>
            </a:xfrm>
            <a:prstGeom prst="line">
              <a:avLst/>
            </a:prstGeom>
            <a:noFill/>
            <a:ln w="28575">
              <a:solidFill>
                <a:schemeClr val="tx1"/>
              </a:solidFill>
              <a:round/>
              <a:headEnd/>
              <a:tailEnd/>
            </a:ln>
            <a:effectLst/>
          </p:spPr>
          <p:txBody>
            <a:bodyPr/>
            <a:lstStyle/>
            <a:p>
              <a:endParaRPr lang="en-US"/>
            </a:p>
          </p:txBody>
        </p:sp>
        <p:sp>
          <p:nvSpPr>
            <p:cNvPr id="949409" name="Line 161"/>
            <p:cNvSpPr>
              <a:spLocks noChangeShapeType="1"/>
            </p:cNvSpPr>
            <p:nvPr/>
          </p:nvSpPr>
          <p:spPr bwMode="auto">
            <a:xfrm>
              <a:off x="2496" y="2832"/>
              <a:ext cx="192" cy="0"/>
            </a:xfrm>
            <a:prstGeom prst="line">
              <a:avLst/>
            </a:prstGeom>
            <a:noFill/>
            <a:ln w="28575">
              <a:solidFill>
                <a:schemeClr val="tx1"/>
              </a:solidFill>
              <a:round/>
              <a:headEnd/>
              <a:tailEnd/>
            </a:ln>
            <a:effectLst/>
          </p:spPr>
          <p:txBody>
            <a:bodyPr/>
            <a:lstStyle/>
            <a:p>
              <a:endParaRPr lang="en-US"/>
            </a:p>
          </p:txBody>
        </p:sp>
        <p:sp>
          <p:nvSpPr>
            <p:cNvPr id="949410" name="Line 162"/>
            <p:cNvSpPr>
              <a:spLocks noChangeShapeType="1"/>
            </p:cNvSpPr>
            <p:nvPr/>
          </p:nvSpPr>
          <p:spPr bwMode="auto">
            <a:xfrm>
              <a:off x="2640" y="1728"/>
              <a:ext cx="96" cy="0"/>
            </a:xfrm>
            <a:prstGeom prst="line">
              <a:avLst/>
            </a:prstGeom>
            <a:noFill/>
            <a:ln w="28575">
              <a:solidFill>
                <a:schemeClr val="tx1"/>
              </a:solidFill>
              <a:round/>
              <a:headEnd/>
              <a:tailEnd/>
            </a:ln>
            <a:effectLst/>
          </p:spPr>
          <p:txBody>
            <a:bodyPr/>
            <a:lstStyle/>
            <a:p>
              <a:endParaRPr lang="en-US"/>
            </a:p>
          </p:txBody>
        </p:sp>
        <p:sp>
          <p:nvSpPr>
            <p:cNvPr id="949411" name="Line 163"/>
            <p:cNvSpPr>
              <a:spLocks noChangeShapeType="1"/>
            </p:cNvSpPr>
            <p:nvPr/>
          </p:nvSpPr>
          <p:spPr bwMode="auto">
            <a:xfrm>
              <a:off x="2832"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2" name="Line 164"/>
            <p:cNvSpPr>
              <a:spLocks noChangeShapeType="1"/>
            </p:cNvSpPr>
            <p:nvPr/>
          </p:nvSpPr>
          <p:spPr bwMode="auto">
            <a:xfrm>
              <a:off x="2832" y="2256"/>
              <a:ext cx="144" cy="0"/>
            </a:xfrm>
            <a:prstGeom prst="line">
              <a:avLst/>
            </a:prstGeom>
            <a:noFill/>
            <a:ln w="28575">
              <a:solidFill>
                <a:schemeClr val="tx1"/>
              </a:solidFill>
              <a:round/>
              <a:headEnd/>
              <a:tailEnd type="triangle" w="med" len="med"/>
            </a:ln>
            <a:effectLst/>
          </p:spPr>
          <p:txBody>
            <a:bodyPr/>
            <a:lstStyle/>
            <a:p>
              <a:endParaRPr lang="en-US"/>
            </a:p>
          </p:txBody>
        </p:sp>
        <p:sp>
          <p:nvSpPr>
            <p:cNvPr id="949413" name="Line 165"/>
            <p:cNvSpPr>
              <a:spLocks noChangeShapeType="1"/>
            </p:cNvSpPr>
            <p:nvPr/>
          </p:nvSpPr>
          <p:spPr bwMode="auto">
            <a:xfrm>
              <a:off x="3648"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4" name="Line 166"/>
            <p:cNvSpPr>
              <a:spLocks noChangeShapeType="1"/>
            </p:cNvSpPr>
            <p:nvPr/>
          </p:nvSpPr>
          <p:spPr bwMode="auto">
            <a:xfrm>
              <a:off x="3648" y="2256"/>
              <a:ext cx="144" cy="0"/>
            </a:xfrm>
            <a:prstGeom prst="line">
              <a:avLst/>
            </a:prstGeom>
            <a:noFill/>
            <a:ln w="28575">
              <a:solidFill>
                <a:schemeClr val="tx1"/>
              </a:solidFill>
              <a:round/>
              <a:headEnd/>
              <a:tailEnd type="triangle" w="med" len="med"/>
            </a:ln>
            <a:effectLst/>
          </p:spPr>
          <p:txBody>
            <a:bodyPr/>
            <a:lstStyle/>
            <a:p>
              <a:endParaRPr lang="en-US"/>
            </a:p>
          </p:txBody>
        </p:sp>
      </p:grpSp>
      <p:sp>
        <p:nvSpPr>
          <p:cNvPr id="949415" name="Line 167"/>
          <p:cNvSpPr>
            <a:spLocks noChangeShapeType="1"/>
          </p:cNvSpPr>
          <p:nvPr/>
        </p:nvSpPr>
        <p:spPr bwMode="auto">
          <a:xfrm>
            <a:off x="4343400" y="4114800"/>
            <a:ext cx="152400" cy="0"/>
          </a:xfrm>
          <a:prstGeom prst="line">
            <a:avLst/>
          </a:prstGeom>
          <a:noFill/>
          <a:ln w="28575">
            <a:solidFill>
              <a:schemeClr val="accent1"/>
            </a:solidFill>
            <a:round/>
            <a:headEnd/>
            <a:tailEnd/>
          </a:ln>
          <a:effectLst/>
        </p:spPr>
        <p:txBody>
          <a:bodyPr/>
          <a:lstStyle/>
          <a:p>
            <a:endParaRPr lang="en-US"/>
          </a:p>
        </p:txBody>
      </p:sp>
      <p:grpSp>
        <p:nvGrpSpPr>
          <p:cNvPr id="3" name="Group 168"/>
          <p:cNvGrpSpPr>
            <a:grpSpLocks/>
          </p:cNvGrpSpPr>
          <p:nvPr/>
        </p:nvGrpSpPr>
        <p:grpSpPr bwMode="auto">
          <a:xfrm>
            <a:off x="5562600" y="4114800"/>
            <a:ext cx="228600" cy="457200"/>
            <a:chOff x="3504" y="1728"/>
            <a:chExt cx="144" cy="288"/>
          </a:xfrm>
        </p:grpSpPr>
        <p:sp>
          <p:nvSpPr>
            <p:cNvPr id="949417" name="Line 169"/>
            <p:cNvSpPr>
              <a:spLocks noChangeShapeType="1"/>
            </p:cNvSpPr>
            <p:nvPr/>
          </p:nvSpPr>
          <p:spPr bwMode="auto">
            <a:xfrm>
              <a:off x="3504" y="1728"/>
              <a:ext cx="0" cy="288"/>
            </a:xfrm>
            <a:prstGeom prst="line">
              <a:avLst/>
            </a:prstGeom>
            <a:noFill/>
            <a:ln w="28575">
              <a:solidFill>
                <a:schemeClr val="accent1"/>
              </a:solidFill>
              <a:round/>
              <a:headEnd/>
              <a:tailEnd/>
            </a:ln>
            <a:effectLst/>
          </p:spPr>
          <p:txBody>
            <a:bodyPr/>
            <a:lstStyle/>
            <a:p>
              <a:endParaRPr lang="en-US"/>
            </a:p>
          </p:txBody>
        </p:sp>
        <p:sp>
          <p:nvSpPr>
            <p:cNvPr id="949418" name="Line 170"/>
            <p:cNvSpPr>
              <a:spLocks noChangeShapeType="1"/>
            </p:cNvSpPr>
            <p:nvPr/>
          </p:nvSpPr>
          <p:spPr bwMode="auto">
            <a:xfrm>
              <a:off x="3504" y="1728"/>
              <a:ext cx="144" cy="0"/>
            </a:xfrm>
            <a:prstGeom prst="line">
              <a:avLst/>
            </a:prstGeom>
            <a:noFill/>
            <a:ln w="28575">
              <a:solidFill>
                <a:schemeClr val="accent1"/>
              </a:solidFill>
              <a:round/>
              <a:headEnd/>
              <a:tailEnd/>
            </a:ln>
            <a:effectLst/>
          </p:spPr>
          <p:txBody>
            <a:bodyPr/>
            <a:lstStyle/>
            <a:p>
              <a:endParaRPr lang="en-US"/>
            </a:p>
          </p:txBody>
        </p:sp>
      </p:grpSp>
      <p:grpSp>
        <p:nvGrpSpPr>
          <p:cNvPr id="4" name="Group 171"/>
          <p:cNvGrpSpPr>
            <a:grpSpLocks/>
          </p:cNvGrpSpPr>
          <p:nvPr/>
        </p:nvGrpSpPr>
        <p:grpSpPr bwMode="auto">
          <a:xfrm>
            <a:off x="4343400" y="4953000"/>
            <a:ext cx="1524000" cy="381000"/>
            <a:chOff x="2736" y="2256"/>
            <a:chExt cx="960" cy="240"/>
          </a:xfrm>
        </p:grpSpPr>
        <p:sp>
          <p:nvSpPr>
            <p:cNvPr id="949420" name="Line 172"/>
            <p:cNvSpPr>
              <a:spLocks noChangeShapeType="1"/>
            </p:cNvSpPr>
            <p:nvPr/>
          </p:nvSpPr>
          <p:spPr bwMode="auto">
            <a:xfrm>
              <a:off x="2736" y="2256"/>
              <a:ext cx="0" cy="240"/>
            </a:xfrm>
            <a:prstGeom prst="line">
              <a:avLst/>
            </a:prstGeom>
            <a:noFill/>
            <a:ln w="28575">
              <a:solidFill>
                <a:schemeClr val="accent1"/>
              </a:solidFill>
              <a:round/>
              <a:headEnd/>
              <a:tailEnd/>
            </a:ln>
            <a:effectLst/>
          </p:spPr>
          <p:txBody>
            <a:bodyPr/>
            <a:lstStyle/>
            <a:p>
              <a:endParaRPr lang="en-US"/>
            </a:p>
          </p:txBody>
        </p:sp>
        <p:sp>
          <p:nvSpPr>
            <p:cNvPr id="949421" name="Line 173"/>
            <p:cNvSpPr>
              <a:spLocks noChangeShapeType="1"/>
            </p:cNvSpPr>
            <p:nvPr/>
          </p:nvSpPr>
          <p:spPr bwMode="auto">
            <a:xfrm>
              <a:off x="2736" y="2496"/>
              <a:ext cx="864" cy="0"/>
            </a:xfrm>
            <a:prstGeom prst="line">
              <a:avLst/>
            </a:prstGeom>
            <a:noFill/>
            <a:ln w="28575">
              <a:solidFill>
                <a:schemeClr val="accent1"/>
              </a:solidFill>
              <a:round/>
              <a:headEnd/>
              <a:tailEnd/>
            </a:ln>
            <a:effectLst/>
          </p:spPr>
          <p:txBody>
            <a:bodyPr/>
            <a:lstStyle/>
            <a:p>
              <a:endParaRPr lang="en-US"/>
            </a:p>
          </p:txBody>
        </p:sp>
        <p:sp>
          <p:nvSpPr>
            <p:cNvPr id="949422" name="Line 174"/>
            <p:cNvSpPr>
              <a:spLocks noChangeShapeType="1"/>
            </p:cNvSpPr>
            <p:nvPr/>
          </p:nvSpPr>
          <p:spPr bwMode="auto">
            <a:xfrm>
              <a:off x="3600" y="2256"/>
              <a:ext cx="0" cy="240"/>
            </a:xfrm>
            <a:prstGeom prst="line">
              <a:avLst/>
            </a:prstGeom>
            <a:noFill/>
            <a:ln w="28575">
              <a:solidFill>
                <a:schemeClr val="accent1"/>
              </a:solidFill>
              <a:round/>
              <a:headEnd/>
              <a:tailEnd/>
            </a:ln>
            <a:effectLst/>
          </p:spPr>
          <p:txBody>
            <a:bodyPr/>
            <a:lstStyle/>
            <a:p>
              <a:endParaRPr lang="en-US"/>
            </a:p>
          </p:txBody>
        </p:sp>
        <p:sp>
          <p:nvSpPr>
            <p:cNvPr id="949423" name="Line 175"/>
            <p:cNvSpPr>
              <a:spLocks noChangeShapeType="1"/>
            </p:cNvSpPr>
            <p:nvPr/>
          </p:nvSpPr>
          <p:spPr bwMode="auto">
            <a:xfrm>
              <a:off x="3600" y="2256"/>
              <a:ext cx="96" cy="0"/>
            </a:xfrm>
            <a:prstGeom prst="line">
              <a:avLst/>
            </a:prstGeom>
            <a:noFill/>
            <a:ln w="28575">
              <a:solidFill>
                <a:schemeClr val="accent1"/>
              </a:solidFill>
              <a:round/>
              <a:headEnd/>
              <a:tailEnd/>
            </a:ln>
            <a:effectLst/>
          </p:spPr>
          <p:txBody>
            <a:bodyPr/>
            <a:lstStyle/>
            <a:p>
              <a:endParaRPr lang="en-US"/>
            </a:p>
          </p:txBody>
        </p:sp>
      </p:grpSp>
      <p:grpSp>
        <p:nvGrpSpPr>
          <p:cNvPr id="5" name="Group 176"/>
          <p:cNvGrpSpPr>
            <a:grpSpLocks/>
          </p:cNvGrpSpPr>
          <p:nvPr/>
        </p:nvGrpSpPr>
        <p:grpSpPr bwMode="auto">
          <a:xfrm>
            <a:off x="2438400" y="4572000"/>
            <a:ext cx="5334000" cy="1905000"/>
            <a:chOff x="1536" y="2016"/>
            <a:chExt cx="3360" cy="1200"/>
          </a:xfrm>
        </p:grpSpPr>
        <p:sp>
          <p:nvSpPr>
            <p:cNvPr id="949425" name="Line 177"/>
            <p:cNvSpPr>
              <a:spLocks noChangeShapeType="1"/>
            </p:cNvSpPr>
            <p:nvPr/>
          </p:nvSpPr>
          <p:spPr bwMode="auto">
            <a:xfrm>
              <a:off x="1536" y="2352"/>
              <a:ext cx="0" cy="864"/>
            </a:xfrm>
            <a:prstGeom prst="line">
              <a:avLst/>
            </a:prstGeom>
            <a:noFill/>
            <a:ln w="28575">
              <a:solidFill>
                <a:schemeClr val="accent1"/>
              </a:solidFill>
              <a:round/>
              <a:headEnd/>
              <a:tailEnd/>
            </a:ln>
            <a:effectLst/>
          </p:spPr>
          <p:txBody>
            <a:bodyPr/>
            <a:lstStyle/>
            <a:p>
              <a:endParaRPr lang="en-US"/>
            </a:p>
          </p:txBody>
        </p:sp>
        <p:sp>
          <p:nvSpPr>
            <p:cNvPr id="949426" name="Line 178"/>
            <p:cNvSpPr>
              <a:spLocks noChangeShapeType="1"/>
            </p:cNvSpPr>
            <p:nvPr/>
          </p:nvSpPr>
          <p:spPr bwMode="auto">
            <a:xfrm>
              <a:off x="1536" y="3216"/>
              <a:ext cx="3360" cy="0"/>
            </a:xfrm>
            <a:prstGeom prst="line">
              <a:avLst/>
            </a:prstGeom>
            <a:noFill/>
            <a:ln w="28575">
              <a:solidFill>
                <a:schemeClr val="accent1"/>
              </a:solidFill>
              <a:round/>
              <a:headEnd/>
              <a:tailEnd/>
            </a:ln>
            <a:effectLst/>
          </p:spPr>
          <p:txBody>
            <a:bodyPr/>
            <a:lstStyle/>
            <a:p>
              <a:endParaRPr lang="en-US"/>
            </a:p>
          </p:txBody>
        </p:sp>
        <p:sp>
          <p:nvSpPr>
            <p:cNvPr id="949427" name="Line 179"/>
            <p:cNvSpPr>
              <a:spLocks noChangeShapeType="1"/>
            </p:cNvSpPr>
            <p:nvPr/>
          </p:nvSpPr>
          <p:spPr bwMode="auto">
            <a:xfrm>
              <a:off x="4896" y="2016"/>
              <a:ext cx="0" cy="1200"/>
            </a:xfrm>
            <a:prstGeom prst="line">
              <a:avLst/>
            </a:prstGeom>
            <a:noFill/>
            <a:ln w="28575">
              <a:solidFill>
                <a:schemeClr val="accent1"/>
              </a:solidFill>
              <a:round/>
              <a:headEnd/>
              <a:tailEnd/>
            </a:ln>
            <a:effectLst/>
          </p:spPr>
          <p:txBody>
            <a:bodyPr/>
            <a:lstStyle/>
            <a:p>
              <a:endParaRPr lang="en-US"/>
            </a:p>
          </p:txBody>
        </p:sp>
      </p:grpSp>
      <p:grpSp>
        <p:nvGrpSpPr>
          <p:cNvPr id="6" name="Group 180"/>
          <p:cNvGrpSpPr>
            <a:grpSpLocks/>
          </p:cNvGrpSpPr>
          <p:nvPr/>
        </p:nvGrpSpPr>
        <p:grpSpPr bwMode="auto">
          <a:xfrm>
            <a:off x="2209800" y="4724400"/>
            <a:ext cx="2333625" cy="1417638"/>
            <a:chOff x="1392" y="2112"/>
            <a:chExt cx="1470" cy="893"/>
          </a:xfrm>
        </p:grpSpPr>
        <p:sp>
          <p:nvSpPr>
            <p:cNvPr id="949429" name="Line 181"/>
            <p:cNvSpPr>
              <a:spLocks noChangeShapeType="1"/>
            </p:cNvSpPr>
            <p:nvPr/>
          </p:nvSpPr>
          <p:spPr bwMode="auto">
            <a:xfrm>
              <a:off x="1872" y="2784"/>
              <a:ext cx="48" cy="96"/>
            </a:xfrm>
            <a:prstGeom prst="line">
              <a:avLst/>
            </a:prstGeom>
            <a:noFill/>
            <a:ln w="12700">
              <a:solidFill>
                <a:schemeClr val="tx1"/>
              </a:solidFill>
              <a:round/>
              <a:headEnd/>
              <a:tailEnd/>
            </a:ln>
            <a:effectLst/>
          </p:spPr>
          <p:txBody>
            <a:bodyPr/>
            <a:lstStyle/>
            <a:p>
              <a:endParaRPr lang="en-US"/>
            </a:p>
          </p:txBody>
        </p:sp>
        <p:sp>
          <p:nvSpPr>
            <p:cNvPr id="94943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49431" name="Line 183"/>
            <p:cNvSpPr>
              <a:spLocks noChangeShapeType="1"/>
            </p:cNvSpPr>
            <p:nvPr/>
          </p:nvSpPr>
          <p:spPr bwMode="auto">
            <a:xfrm>
              <a:off x="1392" y="2112"/>
              <a:ext cx="0" cy="720"/>
            </a:xfrm>
            <a:prstGeom prst="line">
              <a:avLst/>
            </a:prstGeom>
            <a:noFill/>
            <a:ln w="28575">
              <a:solidFill>
                <a:schemeClr val="accent1"/>
              </a:solidFill>
              <a:round/>
              <a:headEnd/>
              <a:tailEnd/>
            </a:ln>
            <a:effectLst/>
          </p:spPr>
          <p:txBody>
            <a:bodyPr/>
            <a:lstStyle/>
            <a:p>
              <a:endParaRPr lang="en-US"/>
            </a:p>
          </p:txBody>
        </p:sp>
        <p:sp>
          <p:nvSpPr>
            <p:cNvPr id="949432" name="Line 184"/>
            <p:cNvSpPr>
              <a:spLocks noChangeShapeType="1"/>
            </p:cNvSpPr>
            <p:nvPr/>
          </p:nvSpPr>
          <p:spPr bwMode="auto">
            <a:xfrm>
              <a:off x="1392" y="2832"/>
              <a:ext cx="720" cy="0"/>
            </a:xfrm>
            <a:prstGeom prst="line">
              <a:avLst/>
            </a:prstGeom>
            <a:noFill/>
            <a:ln w="28575">
              <a:solidFill>
                <a:schemeClr val="accent1"/>
              </a:solidFill>
              <a:round/>
              <a:headEnd/>
              <a:tailEnd/>
            </a:ln>
            <a:effectLst/>
          </p:spPr>
          <p:txBody>
            <a:bodyPr/>
            <a:lstStyle/>
            <a:p>
              <a:endParaRPr lang="en-US"/>
            </a:p>
          </p:txBody>
        </p:sp>
        <p:sp>
          <p:nvSpPr>
            <p:cNvPr id="949433" name="Line 185"/>
            <p:cNvSpPr>
              <a:spLocks noChangeShapeType="1"/>
            </p:cNvSpPr>
            <p:nvPr/>
          </p:nvSpPr>
          <p:spPr bwMode="auto">
            <a:xfrm>
              <a:off x="2832" y="2256"/>
              <a:ext cx="0" cy="576"/>
            </a:xfrm>
            <a:prstGeom prst="line">
              <a:avLst/>
            </a:prstGeom>
            <a:noFill/>
            <a:ln w="28575">
              <a:solidFill>
                <a:schemeClr val="accent1"/>
              </a:solidFill>
              <a:round/>
              <a:headEnd/>
              <a:tailEnd/>
            </a:ln>
            <a:effectLst/>
          </p:spPr>
          <p:txBody>
            <a:bodyPr/>
            <a:lstStyle/>
            <a:p>
              <a:endParaRPr lang="en-US"/>
            </a:p>
          </p:txBody>
        </p:sp>
        <p:sp>
          <p:nvSpPr>
            <p:cNvPr id="949434" name="Line 186"/>
            <p:cNvSpPr>
              <a:spLocks noChangeShapeType="1"/>
            </p:cNvSpPr>
            <p:nvPr/>
          </p:nvSpPr>
          <p:spPr bwMode="auto">
            <a:xfrm>
              <a:off x="2496" y="2832"/>
              <a:ext cx="336" cy="0"/>
            </a:xfrm>
            <a:prstGeom prst="line">
              <a:avLst/>
            </a:prstGeom>
            <a:noFill/>
            <a:ln w="28575">
              <a:solidFill>
                <a:schemeClr val="accent1"/>
              </a:solidFill>
              <a:round/>
              <a:headEnd/>
              <a:tailEnd/>
            </a:ln>
            <a:effectLst/>
          </p:spPr>
          <p:txBody>
            <a:bodyPr/>
            <a:lstStyle/>
            <a:p>
              <a:endParaRPr lang="en-US"/>
            </a:p>
          </p:txBody>
        </p:sp>
        <p:sp>
          <p:nvSpPr>
            <p:cNvPr id="949435" name="Line 187"/>
            <p:cNvSpPr>
              <a:spLocks noChangeShapeType="1"/>
            </p:cNvSpPr>
            <p:nvPr/>
          </p:nvSpPr>
          <p:spPr bwMode="auto">
            <a:xfrm>
              <a:off x="2640" y="2784"/>
              <a:ext cx="48" cy="96"/>
            </a:xfrm>
            <a:prstGeom prst="line">
              <a:avLst/>
            </a:prstGeom>
            <a:noFill/>
            <a:ln w="12700">
              <a:solidFill>
                <a:schemeClr val="tx1"/>
              </a:solidFill>
              <a:round/>
              <a:headEnd/>
              <a:tailEnd/>
            </a:ln>
            <a:effectLst/>
          </p:spPr>
          <p:txBody>
            <a:bodyPr/>
            <a:lstStyle/>
            <a:p>
              <a:endParaRPr lang="en-US"/>
            </a:p>
          </p:txBody>
        </p:sp>
        <p:sp>
          <p:nvSpPr>
            <p:cNvPr id="94943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415"/>
                                        </p:tgtEl>
                                        <p:attrNameLst>
                                          <p:attrName>style.visibility</p:attrName>
                                        </p:attrNameLst>
                                      </p:cBhvr>
                                      <p:to>
                                        <p:strVal val="visible"/>
                                      </p:to>
                                    </p:set>
                                    <p:animEffect transition="in" filter="wipe(left)">
                                      <p:cBhvr>
                                        <p:cTn id="7" dur="500"/>
                                        <p:tgtEl>
                                          <p:spTgt spid="9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4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a:t>Executing Branch Operations</a:t>
            </a:r>
          </a:p>
        </p:txBody>
      </p:sp>
      <p:sp>
        <p:nvSpPr>
          <p:cNvPr id="954371" name="Rectangle 3"/>
          <p:cNvSpPr>
            <a:spLocks noGrp="1" noChangeArrowheads="1"/>
          </p:cNvSpPr>
          <p:nvPr>
            <p:ph type="body" idx="1"/>
          </p:nvPr>
        </p:nvSpPr>
        <p:spPr>
          <a:xfrm>
            <a:off x="457200" y="685800"/>
            <a:ext cx="8382000" cy="1695450"/>
          </a:xfrm>
        </p:spPr>
        <p:txBody>
          <a:bodyPr/>
          <a:lstStyle/>
          <a:p>
            <a:pPr>
              <a:lnSpc>
                <a:spcPct val="100000"/>
              </a:lnSpc>
              <a:spcBef>
                <a:spcPct val="10000"/>
              </a:spcBef>
            </a:pPr>
            <a:r>
              <a:rPr lang="en-US"/>
              <a:t>Branch operations involves</a:t>
            </a:r>
          </a:p>
          <a:p>
            <a:pPr lvl="1">
              <a:lnSpc>
                <a:spcPct val="100000"/>
              </a:lnSpc>
              <a:spcBef>
                <a:spcPct val="10000"/>
              </a:spcBef>
            </a:pPr>
            <a:r>
              <a:rPr lang="en-US"/>
              <a:t>compare the operands read from the Register File during decode for equality (</a:t>
            </a:r>
            <a:r>
              <a:rPr lang="en-US" b="1">
                <a:solidFill>
                  <a:schemeClr val="accent1"/>
                </a:solidFill>
                <a:latin typeface="Courier New" pitchFamily="49" charset="0"/>
              </a:rPr>
              <a:t>zero</a:t>
            </a:r>
            <a:r>
              <a:rPr lang="en-US"/>
              <a:t> ALU output)</a:t>
            </a:r>
          </a:p>
          <a:p>
            <a:pPr lvl="1">
              <a:lnSpc>
                <a:spcPct val="100000"/>
              </a:lnSpc>
              <a:spcBef>
                <a:spcPct val="10000"/>
              </a:spcBef>
            </a:pPr>
            <a:r>
              <a:rPr lang="en-US"/>
              <a:t>compute the branch target address by adding the updated PC to 				the 16-bit signed-extended offset field in the instr</a:t>
            </a:r>
          </a:p>
        </p:txBody>
      </p:sp>
      <p:sp>
        <p:nvSpPr>
          <p:cNvPr id="954418" name="Rectangle 50"/>
          <p:cNvSpPr>
            <a:spLocks noChangeArrowheads="1"/>
          </p:cNvSpPr>
          <p:nvPr/>
        </p:nvSpPr>
        <p:spPr bwMode="auto">
          <a:xfrm>
            <a:off x="4267200" y="4343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54419" name="Line 51"/>
          <p:cNvSpPr>
            <a:spLocks noChangeShapeType="1"/>
          </p:cNvSpPr>
          <p:nvPr/>
        </p:nvSpPr>
        <p:spPr bwMode="auto">
          <a:xfrm>
            <a:off x="3352800" y="5105400"/>
            <a:ext cx="381000" cy="0"/>
          </a:xfrm>
          <a:prstGeom prst="line">
            <a:avLst/>
          </a:prstGeom>
          <a:noFill/>
          <a:ln w="28575">
            <a:solidFill>
              <a:schemeClr val="tx1"/>
            </a:solidFill>
            <a:round/>
            <a:headEnd/>
            <a:tailEnd/>
          </a:ln>
          <a:effectLst/>
        </p:spPr>
        <p:txBody>
          <a:bodyPr/>
          <a:lstStyle/>
          <a:p>
            <a:endParaRPr lang="en-US"/>
          </a:p>
        </p:txBody>
      </p:sp>
      <p:sp>
        <p:nvSpPr>
          <p:cNvPr id="954420" name="Line 52"/>
          <p:cNvSpPr>
            <a:spLocks noChangeShapeType="1"/>
          </p:cNvSpPr>
          <p:nvPr/>
        </p:nvSpPr>
        <p:spPr bwMode="auto">
          <a:xfrm>
            <a:off x="3733800" y="4495800"/>
            <a:ext cx="0" cy="609600"/>
          </a:xfrm>
          <a:prstGeom prst="line">
            <a:avLst/>
          </a:prstGeom>
          <a:noFill/>
          <a:ln w="28575">
            <a:solidFill>
              <a:schemeClr val="tx1"/>
            </a:solidFill>
            <a:round/>
            <a:headEnd/>
            <a:tailEnd/>
          </a:ln>
          <a:effectLst/>
        </p:spPr>
        <p:txBody>
          <a:bodyPr/>
          <a:lstStyle/>
          <a:p>
            <a:endParaRPr lang="en-US"/>
          </a:p>
        </p:txBody>
      </p:sp>
      <p:sp>
        <p:nvSpPr>
          <p:cNvPr id="954421" name="Line 53"/>
          <p:cNvSpPr>
            <a:spLocks noChangeShapeType="1"/>
          </p:cNvSpPr>
          <p:nvPr/>
        </p:nvSpPr>
        <p:spPr bwMode="auto">
          <a:xfrm>
            <a:off x="3733800" y="4876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2" name="Line 54"/>
          <p:cNvSpPr>
            <a:spLocks noChangeShapeType="1"/>
          </p:cNvSpPr>
          <p:nvPr/>
        </p:nvSpPr>
        <p:spPr bwMode="auto">
          <a:xfrm>
            <a:off x="3733800" y="4495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3" name="Line 55"/>
          <p:cNvSpPr>
            <a:spLocks noChangeShapeType="1"/>
          </p:cNvSpPr>
          <p:nvPr/>
        </p:nvSpPr>
        <p:spPr bwMode="auto">
          <a:xfrm>
            <a:off x="60198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24" name="Text Box 56"/>
          <p:cNvSpPr txBox="1">
            <a:spLocks noChangeArrowheads="1"/>
          </p:cNvSpPr>
          <p:nvPr/>
        </p:nvSpPr>
        <p:spPr bwMode="auto">
          <a:xfrm>
            <a:off x="2590800" y="48006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54425" name="Text Box 57"/>
          <p:cNvSpPr txBox="1">
            <a:spLocks noChangeArrowheads="1"/>
          </p:cNvSpPr>
          <p:nvPr/>
        </p:nvSpPr>
        <p:spPr bwMode="auto">
          <a:xfrm>
            <a:off x="4191000" y="5486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54426" name="Text Box 58"/>
          <p:cNvSpPr txBox="1">
            <a:spLocks noChangeArrowheads="1"/>
          </p:cNvSpPr>
          <p:nvPr/>
        </p:nvSpPr>
        <p:spPr bwMode="auto">
          <a:xfrm>
            <a:off x="4191000" y="4343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54427" name="Text Box 59"/>
          <p:cNvSpPr txBox="1">
            <a:spLocks noChangeArrowheads="1"/>
          </p:cNvSpPr>
          <p:nvPr/>
        </p:nvSpPr>
        <p:spPr bwMode="auto">
          <a:xfrm>
            <a:off x="4191000" y="4724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54428" name="Text Box 60"/>
          <p:cNvSpPr txBox="1">
            <a:spLocks noChangeArrowheads="1"/>
          </p:cNvSpPr>
          <p:nvPr/>
        </p:nvSpPr>
        <p:spPr bwMode="auto">
          <a:xfrm>
            <a:off x="4191000" y="5105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54429" name="Text Box 61"/>
          <p:cNvSpPr txBox="1">
            <a:spLocks noChangeArrowheads="1"/>
          </p:cNvSpPr>
          <p:nvPr/>
        </p:nvSpPr>
        <p:spPr bwMode="auto">
          <a:xfrm>
            <a:off x="4514850" y="4572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54430" name="Text Box 62"/>
          <p:cNvSpPr txBox="1">
            <a:spLocks noChangeArrowheads="1"/>
          </p:cNvSpPr>
          <p:nvPr/>
        </p:nvSpPr>
        <p:spPr bwMode="auto">
          <a:xfrm>
            <a:off x="51054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54431" name="Text Box 63"/>
          <p:cNvSpPr txBox="1">
            <a:spLocks noChangeArrowheads="1"/>
          </p:cNvSpPr>
          <p:nvPr/>
        </p:nvSpPr>
        <p:spPr bwMode="auto">
          <a:xfrm>
            <a:off x="5130800" y="5181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54432" name="Freeform 64"/>
          <p:cNvSpPr>
            <a:spLocks/>
          </p:cNvSpPr>
          <p:nvPr/>
        </p:nvSpPr>
        <p:spPr bwMode="auto">
          <a:xfrm>
            <a:off x="6248400" y="4419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54433" name="Rectangle 65"/>
          <p:cNvSpPr>
            <a:spLocks noChangeArrowheads="1"/>
          </p:cNvSpPr>
          <p:nvPr/>
        </p:nvSpPr>
        <p:spPr bwMode="auto">
          <a:xfrm>
            <a:off x="6400800" y="5029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54434" name="Rectangle 66"/>
          <p:cNvSpPr>
            <a:spLocks noChangeArrowheads="1"/>
          </p:cNvSpPr>
          <p:nvPr/>
        </p:nvSpPr>
        <p:spPr bwMode="auto">
          <a:xfrm>
            <a:off x="6629400" y="42672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54435" name="Rectangle 67"/>
          <p:cNvSpPr>
            <a:spLocks noChangeArrowheads="1"/>
          </p:cNvSpPr>
          <p:nvPr/>
        </p:nvSpPr>
        <p:spPr bwMode="auto">
          <a:xfrm>
            <a:off x="6019800" y="36576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54436" name="Line 68"/>
          <p:cNvSpPr>
            <a:spLocks noChangeShapeType="1"/>
          </p:cNvSpPr>
          <p:nvPr/>
        </p:nvSpPr>
        <p:spPr bwMode="auto">
          <a:xfrm>
            <a:off x="6324600" y="4038600"/>
            <a:ext cx="0" cy="457200"/>
          </a:xfrm>
          <a:prstGeom prst="line">
            <a:avLst/>
          </a:prstGeom>
          <a:noFill/>
          <a:ln w="19050">
            <a:solidFill>
              <a:schemeClr val="accent1"/>
            </a:solidFill>
            <a:round/>
            <a:headEnd/>
            <a:tailEnd type="triangle" w="med" len="med"/>
          </a:ln>
          <a:effectLst/>
        </p:spPr>
        <p:txBody>
          <a:bodyPr/>
          <a:lstStyle/>
          <a:p>
            <a:endParaRPr lang="en-US"/>
          </a:p>
        </p:txBody>
      </p:sp>
      <p:sp>
        <p:nvSpPr>
          <p:cNvPr id="954437" name="Line 69"/>
          <p:cNvSpPr>
            <a:spLocks noChangeShapeType="1"/>
          </p:cNvSpPr>
          <p:nvPr/>
        </p:nvSpPr>
        <p:spPr bwMode="auto">
          <a:xfrm flipV="1">
            <a:off x="6705600" y="44958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54438" name="Line 70"/>
          <p:cNvSpPr>
            <a:spLocks noChangeShapeType="1"/>
          </p:cNvSpPr>
          <p:nvPr/>
        </p:nvSpPr>
        <p:spPr bwMode="auto">
          <a:xfrm>
            <a:off x="5486400" y="6400800"/>
            <a:ext cx="381000" cy="0"/>
          </a:xfrm>
          <a:prstGeom prst="line">
            <a:avLst/>
          </a:prstGeom>
          <a:noFill/>
          <a:ln w="28575">
            <a:solidFill>
              <a:schemeClr val="tx1"/>
            </a:solidFill>
            <a:round/>
            <a:headEnd/>
            <a:tailEnd/>
          </a:ln>
          <a:effectLst/>
        </p:spPr>
        <p:txBody>
          <a:bodyPr/>
          <a:lstStyle/>
          <a:p>
            <a:endParaRPr lang="en-US"/>
          </a:p>
        </p:txBody>
      </p:sp>
      <p:sp>
        <p:nvSpPr>
          <p:cNvPr id="954439" name="Oval 71"/>
          <p:cNvSpPr>
            <a:spLocks noChangeArrowheads="1"/>
          </p:cNvSpPr>
          <p:nvPr/>
        </p:nvSpPr>
        <p:spPr bwMode="auto">
          <a:xfrm>
            <a:off x="4876800" y="6096000"/>
            <a:ext cx="609600" cy="762000"/>
          </a:xfrm>
          <a:prstGeom prst="ellipse">
            <a:avLst/>
          </a:prstGeom>
          <a:noFill/>
          <a:ln w="12700">
            <a:solidFill>
              <a:schemeClr val="tx1"/>
            </a:solidFill>
            <a:round/>
            <a:headEnd/>
            <a:tailEnd/>
          </a:ln>
          <a:effectLst/>
        </p:spPr>
        <p:txBody>
          <a:bodyPr wrap="none" anchor="ctr"/>
          <a:lstStyle/>
          <a:p>
            <a:endParaRPr lang="en-US"/>
          </a:p>
        </p:txBody>
      </p:sp>
      <p:sp>
        <p:nvSpPr>
          <p:cNvPr id="954440" name="Rectangle 72"/>
          <p:cNvSpPr>
            <a:spLocks noChangeArrowheads="1"/>
          </p:cNvSpPr>
          <p:nvPr/>
        </p:nvSpPr>
        <p:spPr bwMode="auto">
          <a:xfrm>
            <a:off x="4953000" y="61722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54441" name="Line 73"/>
          <p:cNvSpPr>
            <a:spLocks noChangeShapeType="1"/>
          </p:cNvSpPr>
          <p:nvPr/>
        </p:nvSpPr>
        <p:spPr bwMode="auto">
          <a:xfrm>
            <a:off x="4343400" y="6400800"/>
            <a:ext cx="533400" cy="0"/>
          </a:xfrm>
          <a:prstGeom prst="line">
            <a:avLst/>
          </a:prstGeom>
          <a:noFill/>
          <a:ln w="28575">
            <a:solidFill>
              <a:schemeClr val="tx1"/>
            </a:solidFill>
            <a:round/>
            <a:headEnd/>
            <a:tailEnd/>
          </a:ln>
          <a:effectLst/>
        </p:spPr>
        <p:txBody>
          <a:bodyPr/>
          <a:lstStyle/>
          <a:p>
            <a:endParaRPr lang="en-US"/>
          </a:p>
        </p:txBody>
      </p:sp>
      <p:sp>
        <p:nvSpPr>
          <p:cNvPr id="954442" name="Line 74"/>
          <p:cNvSpPr>
            <a:spLocks noChangeShapeType="1"/>
          </p:cNvSpPr>
          <p:nvPr/>
        </p:nvSpPr>
        <p:spPr bwMode="auto">
          <a:xfrm>
            <a:off x="4495800" y="6324600"/>
            <a:ext cx="76200" cy="152400"/>
          </a:xfrm>
          <a:prstGeom prst="line">
            <a:avLst/>
          </a:prstGeom>
          <a:noFill/>
          <a:ln w="12700">
            <a:solidFill>
              <a:schemeClr val="tx1"/>
            </a:solidFill>
            <a:round/>
            <a:headEnd/>
            <a:tailEnd/>
          </a:ln>
          <a:effectLst/>
        </p:spPr>
        <p:txBody>
          <a:bodyPr/>
          <a:lstStyle/>
          <a:p>
            <a:endParaRPr lang="en-US"/>
          </a:p>
        </p:txBody>
      </p:sp>
      <p:sp>
        <p:nvSpPr>
          <p:cNvPr id="954443" name="Line 75"/>
          <p:cNvSpPr>
            <a:spLocks noChangeShapeType="1"/>
          </p:cNvSpPr>
          <p:nvPr/>
        </p:nvSpPr>
        <p:spPr bwMode="auto">
          <a:xfrm>
            <a:off x="5562600" y="6324600"/>
            <a:ext cx="76200" cy="152400"/>
          </a:xfrm>
          <a:prstGeom prst="line">
            <a:avLst/>
          </a:prstGeom>
          <a:noFill/>
          <a:ln w="12700">
            <a:solidFill>
              <a:schemeClr val="tx1"/>
            </a:solidFill>
            <a:round/>
            <a:headEnd/>
            <a:tailEnd/>
          </a:ln>
          <a:effectLst/>
        </p:spPr>
        <p:txBody>
          <a:bodyPr/>
          <a:lstStyle/>
          <a:p>
            <a:endParaRPr lang="en-US"/>
          </a:p>
        </p:txBody>
      </p:sp>
      <p:sp>
        <p:nvSpPr>
          <p:cNvPr id="954444" name="Text Box 76"/>
          <p:cNvSpPr txBox="1">
            <a:spLocks noChangeArrowheads="1"/>
          </p:cNvSpPr>
          <p:nvPr/>
        </p:nvSpPr>
        <p:spPr bwMode="auto">
          <a:xfrm>
            <a:off x="44958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54445" name="Text Box 77"/>
          <p:cNvSpPr txBox="1">
            <a:spLocks noChangeArrowheads="1"/>
          </p:cNvSpPr>
          <p:nvPr/>
        </p:nvSpPr>
        <p:spPr bwMode="auto">
          <a:xfrm>
            <a:off x="55626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54446" name="Oval 78"/>
          <p:cNvSpPr>
            <a:spLocks noChangeArrowheads="1"/>
          </p:cNvSpPr>
          <p:nvPr/>
        </p:nvSpPr>
        <p:spPr bwMode="auto">
          <a:xfrm>
            <a:off x="6096000" y="28956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4447" name="Rectangle 79"/>
          <p:cNvSpPr>
            <a:spLocks noChangeArrowheads="1"/>
          </p:cNvSpPr>
          <p:nvPr/>
        </p:nvSpPr>
        <p:spPr bwMode="auto">
          <a:xfrm>
            <a:off x="6096000" y="2971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4448" name="Line 80"/>
          <p:cNvSpPr>
            <a:spLocks noChangeShapeType="1"/>
          </p:cNvSpPr>
          <p:nvPr/>
        </p:nvSpPr>
        <p:spPr bwMode="auto">
          <a:xfrm>
            <a:off x="5867400" y="3200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81"/>
          <p:cNvGrpSpPr>
            <a:grpSpLocks/>
          </p:cNvGrpSpPr>
          <p:nvPr/>
        </p:nvGrpSpPr>
        <p:grpSpPr bwMode="auto">
          <a:xfrm>
            <a:off x="2362200" y="2209800"/>
            <a:ext cx="381000" cy="990600"/>
            <a:chOff x="1392" y="2880"/>
            <a:chExt cx="288" cy="480"/>
          </a:xfrm>
        </p:grpSpPr>
        <p:sp>
          <p:nvSpPr>
            <p:cNvPr id="954450" name="Line 82"/>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4451" name="Line 83"/>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4452" name="Line 84"/>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4453" name="Line 85"/>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4454" name="Line 86"/>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4455" name="Line 87"/>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4456" name="Line 88"/>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4457" name="Line 89"/>
          <p:cNvSpPr>
            <a:spLocks noChangeShapeType="1"/>
          </p:cNvSpPr>
          <p:nvPr/>
        </p:nvSpPr>
        <p:spPr bwMode="auto">
          <a:xfrm>
            <a:off x="1447800" y="2362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4458" name="Line 90"/>
          <p:cNvSpPr>
            <a:spLocks noChangeShapeType="1"/>
          </p:cNvSpPr>
          <p:nvPr/>
        </p:nvSpPr>
        <p:spPr bwMode="auto">
          <a:xfrm>
            <a:off x="1981200" y="3048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4459" name="Line 91"/>
          <p:cNvSpPr>
            <a:spLocks noChangeShapeType="1"/>
          </p:cNvSpPr>
          <p:nvPr/>
        </p:nvSpPr>
        <p:spPr bwMode="auto">
          <a:xfrm>
            <a:off x="3048000" y="2057400"/>
            <a:ext cx="0" cy="609600"/>
          </a:xfrm>
          <a:prstGeom prst="line">
            <a:avLst/>
          </a:prstGeom>
          <a:noFill/>
          <a:ln w="28575">
            <a:solidFill>
              <a:schemeClr val="bg2"/>
            </a:solidFill>
            <a:round/>
            <a:headEnd/>
            <a:tailEnd/>
          </a:ln>
          <a:effectLst/>
        </p:spPr>
        <p:txBody>
          <a:bodyPr/>
          <a:lstStyle/>
          <a:p>
            <a:endParaRPr lang="en-US"/>
          </a:p>
        </p:txBody>
      </p:sp>
      <p:sp>
        <p:nvSpPr>
          <p:cNvPr id="954460" name="Line 92"/>
          <p:cNvSpPr>
            <a:spLocks noChangeShapeType="1"/>
          </p:cNvSpPr>
          <p:nvPr/>
        </p:nvSpPr>
        <p:spPr bwMode="auto">
          <a:xfrm>
            <a:off x="2743200" y="2667000"/>
            <a:ext cx="4038600" cy="0"/>
          </a:xfrm>
          <a:prstGeom prst="line">
            <a:avLst/>
          </a:prstGeom>
          <a:noFill/>
          <a:ln w="28575">
            <a:solidFill>
              <a:schemeClr val="tx1"/>
            </a:solidFill>
            <a:round/>
            <a:headEnd/>
            <a:tailEnd type="triangle" w="med" len="med"/>
          </a:ln>
          <a:effectLst/>
        </p:spPr>
        <p:txBody>
          <a:bodyPr/>
          <a:lstStyle/>
          <a:p>
            <a:endParaRPr lang="en-US"/>
          </a:p>
        </p:txBody>
      </p:sp>
      <p:sp>
        <p:nvSpPr>
          <p:cNvPr id="954461" name="Text Box 93"/>
          <p:cNvSpPr txBox="1">
            <a:spLocks noChangeArrowheads="1"/>
          </p:cNvSpPr>
          <p:nvPr/>
        </p:nvSpPr>
        <p:spPr bwMode="auto">
          <a:xfrm>
            <a:off x="2362200" y="2590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4462" name="Line 94"/>
          <p:cNvSpPr>
            <a:spLocks noChangeShapeType="1"/>
          </p:cNvSpPr>
          <p:nvPr/>
        </p:nvSpPr>
        <p:spPr bwMode="auto">
          <a:xfrm>
            <a:off x="838200" y="2057400"/>
            <a:ext cx="2209800" cy="0"/>
          </a:xfrm>
          <a:prstGeom prst="line">
            <a:avLst/>
          </a:prstGeom>
          <a:noFill/>
          <a:ln w="28575">
            <a:solidFill>
              <a:schemeClr val="bg2"/>
            </a:solidFill>
            <a:round/>
            <a:headEnd/>
            <a:tailEnd/>
          </a:ln>
          <a:effectLst/>
        </p:spPr>
        <p:txBody>
          <a:bodyPr/>
          <a:lstStyle/>
          <a:p>
            <a:endParaRPr lang="en-US"/>
          </a:p>
        </p:txBody>
      </p:sp>
      <p:sp>
        <p:nvSpPr>
          <p:cNvPr id="954463" name="Text Box 95"/>
          <p:cNvSpPr txBox="1">
            <a:spLocks noChangeArrowheads="1"/>
          </p:cNvSpPr>
          <p:nvPr/>
        </p:nvSpPr>
        <p:spPr bwMode="auto">
          <a:xfrm>
            <a:off x="1752600" y="2895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grpSp>
        <p:nvGrpSpPr>
          <p:cNvPr id="3" name="Group 96"/>
          <p:cNvGrpSpPr>
            <a:grpSpLocks/>
          </p:cNvGrpSpPr>
          <p:nvPr/>
        </p:nvGrpSpPr>
        <p:grpSpPr bwMode="auto">
          <a:xfrm>
            <a:off x="6781800" y="2438400"/>
            <a:ext cx="381000" cy="990600"/>
            <a:chOff x="1392" y="2880"/>
            <a:chExt cx="288" cy="480"/>
          </a:xfrm>
        </p:grpSpPr>
        <p:sp>
          <p:nvSpPr>
            <p:cNvPr id="954465" name="Line 9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54466" name="Line 9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54467" name="Line 9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54468" name="Line 10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54469" name="Line 10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54470" name="Line 10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54471" name="Line 10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54472" name="Text Box 104"/>
          <p:cNvSpPr txBox="1">
            <a:spLocks noChangeArrowheads="1"/>
          </p:cNvSpPr>
          <p:nvPr/>
        </p:nvSpPr>
        <p:spPr bwMode="auto">
          <a:xfrm>
            <a:off x="6781800" y="2819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54473" name="Line 105"/>
          <p:cNvSpPr>
            <a:spLocks noChangeShapeType="1"/>
          </p:cNvSpPr>
          <p:nvPr/>
        </p:nvSpPr>
        <p:spPr bwMode="auto">
          <a:xfrm>
            <a:off x="6553200" y="3200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74" name="Rectangle 106"/>
          <p:cNvSpPr>
            <a:spLocks noChangeArrowheads="1"/>
          </p:cNvSpPr>
          <p:nvPr/>
        </p:nvSpPr>
        <p:spPr bwMode="auto">
          <a:xfrm>
            <a:off x="1143000" y="3733800"/>
            <a:ext cx="228600" cy="838200"/>
          </a:xfrm>
          <a:prstGeom prst="rect">
            <a:avLst/>
          </a:prstGeom>
          <a:noFill/>
          <a:ln w="12700">
            <a:solidFill>
              <a:schemeClr val="bg2"/>
            </a:solidFill>
            <a:miter lim="800000"/>
            <a:headEnd/>
            <a:tailEnd/>
          </a:ln>
          <a:effectLst/>
        </p:spPr>
        <p:txBody>
          <a:bodyPr wrap="none" anchor="ctr"/>
          <a:lstStyle/>
          <a:p>
            <a:endParaRPr lang="en-US"/>
          </a:p>
        </p:txBody>
      </p:sp>
      <p:sp>
        <p:nvSpPr>
          <p:cNvPr id="954475" name="Text Box 107"/>
          <p:cNvSpPr txBox="1">
            <a:spLocks noChangeArrowheads="1"/>
          </p:cNvSpPr>
          <p:nvPr/>
        </p:nvSpPr>
        <p:spPr bwMode="auto">
          <a:xfrm>
            <a:off x="1066800" y="3962400"/>
            <a:ext cx="395288" cy="274638"/>
          </a:xfrm>
          <a:prstGeom prst="rect">
            <a:avLst/>
          </a:prstGeom>
          <a:noFill/>
          <a:ln w="12700">
            <a:noFill/>
            <a:miter lim="800000"/>
            <a:headEnd/>
            <a:tailEnd/>
          </a:ln>
          <a:effectLst/>
        </p:spPr>
        <p:txBody>
          <a:bodyPr wrap="none">
            <a:spAutoFit/>
          </a:bodyPr>
          <a:lstStyle/>
          <a:p>
            <a:r>
              <a:rPr lang="en-US" sz="1200" b="1">
                <a:solidFill>
                  <a:schemeClr val="bg2"/>
                </a:solidFill>
              </a:rPr>
              <a:t>PC</a:t>
            </a:r>
          </a:p>
        </p:txBody>
      </p:sp>
      <p:sp>
        <p:nvSpPr>
          <p:cNvPr id="954476" name="Line 108"/>
          <p:cNvSpPr>
            <a:spLocks noChangeShapeType="1"/>
          </p:cNvSpPr>
          <p:nvPr/>
        </p:nvSpPr>
        <p:spPr bwMode="auto">
          <a:xfrm>
            <a:off x="838200" y="2057400"/>
            <a:ext cx="0" cy="2057400"/>
          </a:xfrm>
          <a:prstGeom prst="line">
            <a:avLst/>
          </a:prstGeom>
          <a:noFill/>
          <a:ln w="28575">
            <a:solidFill>
              <a:schemeClr val="bg2"/>
            </a:solidFill>
            <a:round/>
            <a:headEnd/>
            <a:tailEnd/>
          </a:ln>
          <a:effectLst/>
        </p:spPr>
        <p:txBody>
          <a:bodyPr/>
          <a:lstStyle/>
          <a:p>
            <a:endParaRPr lang="en-US"/>
          </a:p>
        </p:txBody>
      </p:sp>
      <p:sp>
        <p:nvSpPr>
          <p:cNvPr id="954477" name="Line 109"/>
          <p:cNvSpPr>
            <a:spLocks noChangeShapeType="1"/>
          </p:cNvSpPr>
          <p:nvPr/>
        </p:nvSpPr>
        <p:spPr bwMode="auto">
          <a:xfrm>
            <a:off x="838200" y="4114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4478" name="Line 110"/>
          <p:cNvSpPr>
            <a:spLocks noChangeShapeType="1"/>
          </p:cNvSpPr>
          <p:nvPr/>
        </p:nvSpPr>
        <p:spPr bwMode="auto">
          <a:xfrm>
            <a:off x="1447800" y="2362200"/>
            <a:ext cx="0" cy="1752600"/>
          </a:xfrm>
          <a:prstGeom prst="line">
            <a:avLst/>
          </a:prstGeom>
          <a:noFill/>
          <a:ln w="28575">
            <a:solidFill>
              <a:schemeClr val="bg2"/>
            </a:solidFill>
            <a:round/>
            <a:headEnd/>
            <a:tailEnd/>
          </a:ln>
          <a:effectLst/>
        </p:spPr>
        <p:txBody>
          <a:bodyPr/>
          <a:lstStyle/>
          <a:p>
            <a:endParaRPr lang="en-US"/>
          </a:p>
        </p:txBody>
      </p:sp>
      <p:sp>
        <p:nvSpPr>
          <p:cNvPr id="954479" name="Line 111"/>
          <p:cNvSpPr>
            <a:spLocks noChangeShapeType="1"/>
          </p:cNvSpPr>
          <p:nvPr/>
        </p:nvSpPr>
        <p:spPr bwMode="auto">
          <a:xfrm>
            <a:off x="1371600" y="4114800"/>
            <a:ext cx="76200" cy="0"/>
          </a:xfrm>
          <a:prstGeom prst="line">
            <a:avLst/>
          </a:prstGeom>
          <a:noFill/>
          <a:ln w="28575">
            <a:solidFill>
              <a:schemeClr val="bg2"/>
            </a:solidFill>
            <a:round/>
            <a:headEnd/>
            <a:tailEnd/>
          </a:ln>
          <a:effectLst/>
        </p:spPr>
        <p:txBody>
          <a:bodyPr/>
          <a:lstStyle/>
          <a:p>
            <a:endParaRPr lang="en-US"/>
          </a:p>
        </p:txBody>
      </p:sp>
      <p:sp>
        <p:nvSpPr>
          <p:cNvPr id="954480" name="Line 112"/>
          <p:cNvSpPr>
            <a:spLocks noChangeShapeType="1"/>
          </p:cNvSpPr>
          <p:nvPr/>
        </p:nvSpPr>
        <p:spPr bwMode="auto">
          <a:xfrm>
            <a:off x="7162800" y="2895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54481" name="Text Box 113"/>
          <p:cNvSpPr txBox="1">
            <a:spLocks noChangeArrowheads="1"/>
          </p:cNvSpPr>
          <p:nvPr/>
        </p:nvSpPr>
        <p:spPr bwMode="auto">
          <a:xfrm>
            <a:off x="7543800" y="2568575"/>
            <a:ext cx="814388" cy="730250"/>
          </a:xfrm>
          <a:prstGeom prst="rect">
            <a:avLst/>
          </a:prstGeom>
          <a:noFill/>
          <a:ln w="12700">
            <a:noFill/>
            <a:miter lim="800000"/>
            <a:headEnd/>
            <a:tailEnd/>
          </a:ln>
          <a:effectLst/>
        </p:spPr>
        <p:txBody>
          <a:bodyPr wrap="none">
            <a:spAutoFit/>
          </a:bodyPr>
          <a:lstStyle/>
          <a:p>
            <a:r>
              <a:rPr lang="en-US" sz="1400">
                <a:solidFill>
                  <a:schemeClr val="tx1"/>
                </a:solidFill>
              </a:rPr>
              <a:t>Branch</a:t>
            </a:r>
          </a:p>
          <a:p>
            <a:r>
              <a:rPr lang="en-US" sz="1400">
                <a:solidFill>
                  <a:schemeClr val="tx1"/>
                </a:solidFill>
              </a:rPr>
              <a:t>target</a:t>
            </a:r>
          </a:p>
          <a:p>
            <a:r>
              <a:rPr lang="en-US" sz="1400">
                <a:solidFill>
                  <a:schemeClr val="tx1"/>
                </a:solidFill>
              </a:rPr>
              <a:t>address</a:t>
            </a:r>
          </a:p>
        </p:txBody>
      </p:sp>
      <p:sp>
        <p:nvSpPr>
          <p:cNvPr id="954482" name="Text Box 114"/>
          <p:cNvSpPr txBox="1">
            <a:spLocks noChangeArrowheads="1"/>
          </p:cNvSpPr>
          <p:nvPr/>
        </p:nvSpPr>
        <p:spPr bwMode="auto">
          <a:xfrm>
            <a:off x="7010400" y="4267200"/>
            <a:ext cx="1371600" cy="517525"/>
          </a:xfrm>
          <a:prstGeom prst="rect">
            <a:avLst/>
          </a:prstGeom>
          <a:noFill/>
          <a:ln w="12700">
            <a:noFill/>
            <a:miter lim="800000"/>
            <a:headEnd/>
            <a:tailEnd/>
          </a:ln>
          <a:effectLst/>
        </p:spPr>
        <p:txBody>
          <a:bodyPr>
            <a:spAutoFit/>
          </a:bodyPr>
          <a:lstStyle/>
          <a:p>
            <a:r>
              <a:rPr lang="en-US" sz="1400"/>
              <a:t>(to branch control logic)</a:t>
            </a:r>
          </a:p>
        </p:txBody>
      </p:sp>
      <p:sp>
        <p:nvSpPr>
          <p:cNvPr id="954483" name="Line 115"/>
          <p:cNvSpPr>
            <a:spLocks noChangeShapeType="1"/>
          </p:cNvSpPr>
          <p:nvPr/>
        </p:nvSpPr>
        <p:spPr bwMode="auto">
          <a:xfrm>
            <a:off x="6019800" y="5486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84" name="Line 116"/>
          <p:cNvSpPr>
            <a:spLocks noChangeShapeType="1"/>
          </p:cNvSpPr>
          <p:nvPr/>
        </p:nvSpPr>
        <p:spPr bwMode="auto">
          <a:xfrm>
            <a:off x="5715000" y="5486400"/>
            <a:ext cx="152400" cy="0"/>
          </a:xfrm>
          <a:prstGeom prst="line">
            <a:avLst/>
          </a:prstGeom>
          <a:noFill/>
          <a:ln w="28575">
            <a:solidFill>
              <a:schemeClr val="tx1"/>
            </a:solidFill>
            <a:round/>
            <a:headEnd/>
            <a:tailEnd/>
          </a:ln>
          <a:effectLst/>
        </p:spPr>
        <p:txBody>
          <a:bodyPr/>
          <a:lstStyle/>
          <a:p>
            <a:endParaRPr lang="en-US"/>
          </a:p>
        </p:txBody>
      </p:sp>
      <p:sp>
        <p:nvSpPr>
          <p:cNvPr id="954485" name="Line 117"/>
          <p:cNvSpPr>
            <a:spLocks noChangeShapeType="1"/>
          </p:cNvSpPr>
          <p:nvPr/>
        </p:nvSpPr>
        <p:spPr bwMode="auto">
          <a:xfrm>
            <a:off x="5715000" y="4724400"/>
            <a:ext cx="152400" cy="0"/>
          </a:xfrm>
          <a:prstGeom prst="line">
            <a:avLst/>
          </a:prstGeom>
          <a:noFill/>
          <a:ln w="28575">
            <a:solidFill>
              <a:schemeClr val="tx1"/>
            </a:solidFill>
            <a:round/>
            <a:headEnd/>
            <a:tailEnd/>
          </a:ln>
          <a:effectLst/>
        </p:spPr>
        <p:txBody>
          <a:bodyPr/>
          <a:lstStyle/>
          <a:p>
            <a:endParaRPr lang="en-US"/>
          </a:p>
        </p:txBody>
      </p:sp>
      <p:grpSp>
        <p:nvGrpSpPr>
          <p:cNvPr id="4" name="Group 118"/>
          <p:cNvGrpSpPr>
            <a:grpSpLocks/>
          </p:cNvGrpSpPr>
          <p:nvPr/>
        </p:nvGrpSpPr>
        <p:grpSpPr bwMode="auto">
          <a:xfrm>
            <a:off x="3733800" y="3200400"/>
            <a:ext cx="2133600" cy="3200400"/>
            <a:chOff x="2352" y="1488"/>
            <a:chExt cx="1344" cy="2016"/>
          </a:xfrm>
        </p:grpSpPr>
        <p:sp>
          <p:nvSpPr>
            <p:cNvPr id="954487" name="Line 119"/>
            <p:cNvSpPr>
              <a:spLocks noChangeShapeType="1"/>
            </p:cNvSpPr>
            <p:nvPr/>
          </p:nvSpPr>
          <p:spPr bwMode="auto">
            <a:xfrm>
              <a:off x="2352" y="2688"/>
              <a:ext cx="0" cy="816"/>
            </a:xfrm>
            <a:prstGeom prst="line">
              <a:avLst/>
            </a:prstGeom>
            <a:noFill/>
            <a:ln w="28575">
              <a:solidFill>
                <a:schemeClr val="accent1"/>
              </a:solidFill>
              <a:round/>
              <a:headEnd/>
              <a:tailEnd/>
            </a:ln>
            <a:effectLst/>
          </p:spPr>
          <p:txBody>
            <a:bodyPr/>
            <a:lstStyle/>
            <a:p>
              <a:endParaRPr lang="en-US"/>
            </a:p>
          </p:txBody>
        </p:sp>
        <p:sp>
          <p:nvSpPr>
            <p:cNvPr id="954488" name="Line 120"/>
            <p:cNvSpPr>
              <a:spLocks noChangeShapeType="1"/>
            </p:cNvSpPr>
            <p:nvPr/>
          </p:nvSpPr>
          <p:spPr bwMode="auto">
            <a:xfrm>
              <a:off x="2352" y="3504"/>
              <a:ext cx="432" cy="0"/>
            </a:xfrm>
            <a:prstGeom prst="line">
              <a:avLst/>
            </a:prstGeom>
            <a:noFill/>
            <a:ln w="28575">
              <a:solidFill>
                <a:schemeClr val="accent1"/>
              </a:solidFill>
              <a:round/>
              <a:headEnd/>
              <a:tailEnd/>
            </a:ln>
            <a:effectLst/>
          </p:spPr>
          <p:txBody>
            <a:bodyPr/>
            <a:lstStyle/>
            <a:p>
              <a:endParaRPr lang="en-US"/>
            </a:p>
          </p:txBody>
        </p:sp>
        <p:sp>
          <p:nvSpPr>
            <p:cNvPr id="954489" name="Line 121"/>
            <p:cNvSpPr>
              <a:spLocks noChangeShapeType="1"/>
            </p:cNvSpPr>
            <p:nvPr/>
          </p:nvSpPr>
          <p:spPr bwMode="auto">
            <a:xfrm>
              <a:off x="3696" y="1488"/>
              <a:ext cx="0" cy="2016"/>
            </a:xfrm>
            <a:prstGeom prst="line">
              <a:avLst/>
            </a:prstGeom>
            <a:noFill/>
            <a:ln w="28575">
              <a:solidFill>
                <a:schemeClr val="accent1"/>
              </a:solidFill>
              <a:round/>
              <a:headEnd/>
              <a:tailEnd/>
            </a:ln>
            <a:effectLst/>
          </p:spPr>
          <p:txBody>
            <a:bodyPr/>
            <a:lstStyle/>
            <a:p>
              <a:endParaRPr lang="en-US"/>
            </a:p>
          </p:txBody>
        </p:sp>
      </p:grpSp>
      <p:grpSp>
        <p:nvGrpSpPr>
          <p:cNvPr id="5" name="Group 122"/>
          <p:cNvGrpSpPr>
            <a:grpSpLocks/>
          </p:cNvGrpSpPr>
          <p:nvPr/>
        </p:nvGrpSpPr>
        <p:grpSpPr bwMode="auto">
          <a:xfrm>
            <a:off x="5791200" y="4724400"/>
            <a:ext cx="228600" cy="762000"/>
            <a:chOff x="3648" y="2448"/>
            <a:chExt cx="144" cy="480"/>
          </a:xfrm>
        </p:grpSpPr>
        <p:sp>
          <p:nvSpPr>
            <p:cNvPr id="954491" name="Line 123"/>
            <p:cNvSpPr>
              <a:spLocks noChangeShapeType="1"/>
            </p:cNvSpPr>
            <p:nvPr/>
          </p:nvSpPr>
          <p:spPr bwMode="auto">
            <a:xfrm>
              <a:off x="3648" y="2448"/>
              <a:ext cx="144" cy="0"/>
            </a:xfrm>
            <a:prstGeom prst="line">
              <a:avLst/>
            </a:prstGeom>
            <a:noFill/>
            <a:ln w="28575">
              <a:solidFill>
                <a:schemeClr val="accent1"/>
              </a:solidFill>
              <a:round/>
              <a:headEnd/>
              <a:tailEnd/>
            </a:ln>
            <a:effectLst/>
          </p:spPr>
          <p:txBody>
            <a:bodyPr/>
            <a:lstStyle/>
            <a:p>
              <a:endParaRPr lang="en-US"/>
            </a:p>
          </p:txBody>
        </p:sp>
        <p:sp>
          <p:nvSpPr>
            <p:cNvPr id="954492" name="Line 124"/>
            <p:cNvSpPr>
              <a:spLocks noChangeShapeType="1"/>
            </p:cNvSpPr>
            <p:nvPr/>
          </p:nvSpPr>
          <p:spPr bwMode="auto">
            <a:xfrm>
              <a:off x="3648" y="2928"/>
              <a:ext cx="144" cy="0"/>
            </a:xfrm>
            <a:prstGeom prst="line">
              <a:avLst/>
            </a:prstGeom>
            <a:noFill/>
            <a:ln w="28575">
              <a:solidFill>
                <a:schemeClr val="accent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5259</TotalTime>
  <Pages>47</Pages>
  <Words>4507</Words>
  <Application>Microsoft PowerPoint 4.0</Application>
  <PresentationFormat>Letter Paper (8.5x11 in)</PresentationFormat>
  <Paragraphs>1536</Paragraphs>
  <Slides>44</Slides>
  <Notes>33</Notes>
  <HiddenSlides>4</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mjicse431</vt:lpstr>
      <vt:lpstr>CSE 431  Computer Architecture  Fall 2008  Chapter 4A: The Processor, Part A</vt:lpstr>
      <vt:lpstr>Review:  MIPS (RISC) Design Principles</vt:lpstr>
      <vt:lpstr>The Processor:  Datapath &amp; Control</vt:lpstr>
      <vt:lpstr>Aside:  Clocking Methodologies</vt:lpstr>
      <vt:lpstr>Fetching Instructions</vt:lpstr>
      <vt:lpstr>Decoding Instructions</vt:lpstr>
      <vt:lpstr>Executing R Format Operations</vt:lpstr>
      <vt:lpstr>Executing Load and Store Operations</vt:lpstr>
      <vt:lpstr>Executing Branch Operations</vt:lpstr>
      <vt:lpstr>Executing Jump Operations</vt:lpstr>
      <vt:lpstr>Creating a Single Datapath from the Parts</vt:lpstr>
      <vt:lpstr>Fetch, R, and Memory Access Portions</vt:lpstr>
      <vt:lpstr>Adding the Control</vt:lpstr>
      <vt:lpstr>Single Cycle Datapath with Control Unit</vt:lpstr>
      <vt:lpstr>R-type Instruction Data/Control Flow</vt:lpstr>
      <vt:lpstr>Load Word Instruction Data/Control Flow</vt:lpstr>
      <vt:lpstr>Load Word Instruction Data/Control Flow</vt:lpstr>
      <vt:lpstr>Branch Instruction Data/Control Flow</vt:lpstr>
      <vt:lpstr>Branch Instruction Data/Control Flow</vt:lpstr>
      <vt:lpstr>Adding the Jump Operation </vt:lpstr>
      <vt:lpstr>Instruction Times (Critical Paths)</vt:lpstr>
      <vt:lpstr>Instruction Critical Paths</vt:lpstr>
      <vt:lpstr>Single Cycle Disadvantages &amp; Advantages</vt:lpstr>
      <vt:lpstr>How Can We Make It Faster?</vt:lpstr>
      <vt:lpstr>The Five Stages of Load Instruction</vt:lpstr>
      <vt:lpstr>A Pipelined MIPS Processor</vt:lpstr>
      <vt:lpstr>Single Cycle versus Pipeline</vt:lpstr>
      <vt:lpstr>Pipelining the MIPS ISA</vt:lpstr>
      <vt:lpstr>MIPS Pipeline Datapath Additions/Mods</vt:lpstr>
      <vt:lpstr>MIPS Pipeline Control Path Modifications</vt:lpstr>
      <vt:lpstr>Pipeline Control</vt:lpstr>
      <vt:lpstr>Graphically Representing MIPS Pipeline</vt:lpstr>
      <vt:lpstr>Why Pipeline? For Performance!</vt:lpstr>
      <vt:lpstr>Can Pipelining Get Us Into Trouble?</vt:lpstr>
      <vt:lpstr>A Single Memory Would Be a Structural Hazard</vt:lpstr>
      <vt:lpstr>How About Register File Access?</vt:lpstr>
      <vt:lpstr>Register Usage Can Cause Data Hazards</vt:lpstr>
      <vt:lpstr>Register Usage Can Cause Data Hazards</vt:lpstr>
      <vt:lpstr>Loads Can Cause Data Hazards</vt:lpstr>
      <vt:lpstr>Branch Instructions Cause Control Hazards</vt:lpstr>
      <vt:lpstr>Other Pipeline Structures Are Possible</vt:lpstr>
      <vt:lpstr>Other Sample Pipeline Alternatives</vt:lpstr>
      <vt:lpstr>Summary</vt:lpstr>
      <vt:lpstr>Next Lecture and Reminders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MaryJane Irwin</cp:lastModifiedBy>
  <cp:revision>362</cp:revision>
  <cp:lastPrinted>1997-08-27T08:28:34Z</cp:lastPrinted>
  <dcterms:created xsi:type="dcterms:W3CDTF">1997-08-19T16:58:46Z</dcterms:created>
  <dcterms:modified xsi:type="dcterms:W3CDTF">2008-09-19T16:03:24Z</dcterms:modified>
</cp:coreProperties>
</file>