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59"/>
  </p:notesMasterIdLst>
  <p:handoutMasterIdLst>
    <p:handoutMasterId r:id="rId60"/>
  </p:handoutMasterIdLst>
  <p:sldIdLst>
    <p:sldId id="256" r:id="rId2"/>
    <p:sldId id="422" r:id="rId3"/>
    <p:sldId id="456" r:id="rId4"/>
    <p:sldId id="449" r:id="rId5"/>
    <p:sldId id="508" r:id="rId6"/>
    <p:sldId id="509" r:id="rId7"/>
    <p:sldId id="510" r:id="rId8"/>
    <p:sldId id="511" r:id="rId9"/>
    <p:sldId id="460" r:id="rId10"/>
    <p:sldId id="461" r:id="rId11"/>
    <p:sldId id="462" r:id="rId12"/>
    <p:sldId id="463" r:id="rId13"/>
    <p:sldId id="464" r:id="rId14"/>
    <p:sldId id="465" r:id="rId15"/>
    <p:sldId id="466" r:id="rId16"/>
    <p:sldId id="467" r:id="rId17"/>
    <p:sldId id="468" r:id="rId18"/>
    <p:sldId id="469" r:id="rId19"/>
    <p:sldId id="470" r:id="rId20"/>
    <p:sldId id="471" r:id="rId21"/>
    <p:sldId id="472" r:id="rId22"/>
    <p:sldId id="473" r:id="rId23"/>
    <p:sldId id="474" r:id="rId24"/>
    <p:sldId id="476" r:id="rId25"/>
    <p:sldId id="478" r:id="rId26"/>
    <p:sldId id="512" r:id="rId27"/>
    <p:sldId id="481" r:id="rId28"/>
    <p:sldId id="480" r:id="rId29"/>
    <p:sldId id="514" r:id="rId30"/>
    <p:sldId id="513" r:id="rId31"/>
    <p:sldId id="515" r:id="rId32"/>
    <p:sldId id="483" r:id="rId33"/>
    <p:sldId id="484" r:id="rId34"/>
    <p:sldId id="485" r:id="rId35"/>
    <p:sldId id="486" r:id="rId36"/>
    <p:sldId id="487" r:id="rId37"/>
    <p:sldId id="488" r:id="rId38"/>
    <p:sldId id="489" r:id="rId39"/>
    <p:sldId id="490" r:id="rId40"/>
    <p:sldId id="491" r:id="rId41"/>
    <p:sldId id="492" r:id="rId42"/>
    <p:sldId id="493" r:id="rId43"/>
    <p:sldId id="494" r:id="rId44"/>
    <p:sldId id="495" r:id="rId45"/>
    <p:sldId id="496" r:id="rId46"/>
    <p:sldId id="497" r:id="rId47"/>
    <p:sldId id="498" r:id="rId48"/>
    <p:sldId id="499" r:id="rId49"/>
    <p:sldId id="500" r:id="rId50"/>
    <p:sldId id="501" r:id="rId51"/>
    <p:sldId id="502" r:id="rId52"/>
    <p:sldId id="503" r:id="rId53"/>
    <p:sldId id="504" r:id="rId54"/>
    <p:sldId id="505" r:id="rId55"/>
    <p:sldId id="518" r:id="rId56"/>
    <p:sldId id="507" r:id="rId57"/>
    <p:sldId id="516" r:id="rId58"/>
  </p:sldIdLst>
  <p:sldSz cx="9144000" cy="6858000" type="letter"/>
  <p:notesSz cx="7315200" cy="96012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kern="1200">
        <a:solidFill>
          <a:schemeClr val="accent1"/>
        </a:solidFill>
        <a:latin typeface="Arial" charset="0"/>
        <a:ea typeface="+mn-ea"/>
        <a:cs typeface="+mn-cs"/>
      </a:defRPr>
    </a:lvl1pPr>
    <a:lvl2pPr marL="457200" algn="l" rtl="0" eaLnBrk="0" fontAlgn="base" hangingPunct="0">
      <a:spcBef>
        <a:spcPct val="0"/>
      </a:spcBef>
      <a:spcAft>
        <a:spcPct val="0"/>
      </a:spcAft>
      <a:defRPr kern="1200">
        <a:solidFill>
          <a:schemeClr val="accent1"/>
        </a:solidFill>
        <a:latin typeface="Arial" charset="0"/>
        <a:ea typeface="+mn-ea"/>
        <a:cs typeface="+mn-cs"/>
      </a:defRPr>
    </a:lvl2pPr>
    <a:lvl3pPr marL="914400" algn="l" rtl="0" eaLnBrk="0" fontAlgn="base" hangingPunct="0">
      <a:spcBef>
        <a:spcPct val="0"/>
      </a:spcBef>
      <a:spcAft>
        <a:spcPct val="0"/>
      </a:spcAft>
      <a:defRPr kern="1200">
        <a:solidFill>
          <a:schemeClr val="accent1"/>
        </a:solidFill>
        <a:latin typeface="Arial" charset="0"/>
        <a:ea typeface="+mn-ea"/>
        <a:cs typeface="+mn-cs"/>
      </a:defRPr>
    </a:lvl3pPr>
    <a:lvl4pPr marL="1371600" algn="l" rtl="0" eaLnBrk="0" fontAlgn="base" hangingPunct="0">
      <a:spcBef>
        <a:spcPct val="0"/>
      </a:spcBef>
      <a:spcAft>
        <a:spcPct val="0"/>
      </a:spcAft>
      <a:defRPr kern="1200">
        <a:solidFill>
          <a:schemeClr val="accent1"/>
        </a:solidFill>
        <a:latin typeface="Arial" charset="0"/>
        <a:ea typeface="+mn-ea"/>
        <a:cs typeface="+mn-cs"/>
      </a:defRPr>
    </a:lvl4pPr>
    <a:lvl5pPr marL="1828800" algn="l" rtl="0" eaLnBrk="0" fontAlgn="base" hangingPunct="0">
      <a:spcBef>
        <a:spcPct val="0"/>
      </a:spcBef>
      <a:spcAft>
        <a:spcPct val="0"/>
      </a:spcAft>
      <a:defRPr kern="1200">
        <a:solidFill>
          <a:schemeClr val="accent1"/>
        </a:solidFill>
        <a:latin typeface="Arial" charset="0"/>
        <a:ea typeface="+mn-ea"/>
        <a:cs typeface="+mn-cs"/>
      </a:defRPr>
    </a:lvl5pPr>
    <a:lvl6pPr marL="2286000" algn="l" defTabSz="914400" rtl="0" eaLnBrk="1" latinLnBrk="0" hangingPunct="1">
      <a:defRPr kern="1200">
        <a:solidFill>
          <a:schemeClr val="accent1"/>
        </a:solidFill>
        <a:latin typeface="Arial" charset="0"/>
        <a:ea typeface="+mn-ea"/>
        <a:cs typeface="+mn-cs"/>
      </a:defRPr>
    </a:lvl6pPr>
    <a:lvl7pPr marL="2743200" algn="l" defTabSz="914400" rtl="0" eaLnBrk="1" latinLnBrk="0" hangingPunct="1">
      <a:defRPr kern="1200">
        <a:solidFill>
          <a:schemeClr val="accent1"/>
        </a:solidFill>
        <a:latin typeface="Arial" charset="0"/>
        <a:ea typeface="+mn-ea"/>
        <a:cs typeface="+mn-cs"/>
      </a:defRPr>
    </a:lvl7pPr>
    <a:lvl8pPr marL="3200400" algn="l" defTabSz="914400" rtl="0" eaLnBrk="1" latinLnBrk="0" hangingPunct="1">
      <a:defRPr kern="1200">
        <a:solidFill>
          <a:schemeClr val="accent1"/>
        </a:solidFill>
        <a:latin typeface="Arial" charset="0"/>
        <a:ea typeface="+mn-ea"/>
        <a:cs typeface="+mn-cs"/>
      </a:defRPr>
    </a:lvl8pPr>
    <a:lvl9pPr marL="3657600" algn="l" defTabSz="914400" rtl="0" eaLnBrk="1" latinLnBrk="0" hangingPunct="1">
      <a:defRPr kern="1200">
        <a:solidFill>
          <a:schemeClr val="accent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showPr>
  <p:clrMru>
    <a:srgbClr val="8901F3"/>
    <a:srgbClr val="009900"/>
    <a:srgbClr val="00A091"/>
    <a:srgbClr val="51DC00"/>
    <a:srgbClr val="5A11FD"/>
    <a:srgbClr val="000000"/>
    <a:srgbClr val="CC3399"/>
    <a:srgbClr val="008276"/>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76" autoAdjust="0"/>
    <p:restoredTop sz="84787" autoAdjust="0"/>
  </p:normalViewPr>
  <p:slideViewPr>
    <p:cSldViewPr>
      <p:cViewPr varScale="1">
        <p:scale>
          <a:sx n="55" d="100"/>
          <a:sy n="55" d="100"/>
        </p:scale>
        <p:origin x="-1092" y="-84"/>
      </p:cViewPr>
      <p:guideLst>
        <p:guide orient="horz" pos="2160"/>
        <p:guide pos="158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444"/>
    </p:cViewPr>
  </p:sorterViewPr>
  <p:notesViewPr>
    <p:cSldViewPr>
      <p:cViewPr varScale="1">
        <p:scale>
          <a:sx n="84" d="100"/>
          <a:sy n="84" d="100"/>
        </p:scale>
        <p:origin x="-1932" y="-84"/>
      </p:cViewPr>
      <p:guideLst>
        <p:guide orient="horz" pos="3023"/>
        <p:guide pos="2304"/>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idx="2"/>
          </p:nvPr>
        </p:nvSpPr>
        <p:spPr bwMode="auto">
          <a:xfrm>
            <a:off x="1277938" y="619125"/>
            <a:ext cx="4778375" cy="3584575"/>
          </a:xfrm>
          <a:prstGeom prst="rect">
            <a:avLst/>
          </a:prstGeom>
          <a:noFill/>
          <a:ln w="12700">
            <a:noFill/>
            <a:miter lim="800000"/>
            <a:headEnd/>
            <a:tailEnd/>
          </a:ln>
        </p:spPr>
      </p:sp>
      <p:sp>
        <p:nvSpPr>
          <p:cNvPr id="2051" name="Rectangle 3"/>
          <p:cNvSpPr>
            <a:spLocks noGrp="1" noChangeArrowheads="1"/>
          </p:cNvSpPr>
          <p:nvPr>
            <p:ph type="body" sz="quarter" idx="3"/>
          </p:nvPr>
        </p:nvSpPr>
        <p:spPr bwMode="auto">
          <a:xfrm>
            <a:off x="550335" y="4558904"/>
            <a:ext cx="6304279" cy="4320540"/>
          </a:xfrm>
          <a:prstGeom prst="rect">
            <a:avLst/>
          </a:prstGeom>
          <a:noFill/>
          <a:ln w="12700">
            <a:solidFill>
              <a:schemeClr val="tx1"/>
            </a:solidFill>
            <a:miter lim="800000"/>
            <a:headEnd/>
            <a:tailEnd/>
          </a:ln>
          <a:effectLst/>
        </p:spPr>
        <p:txBody>
          <a:bodyPr vert="horz" wrap="square" lIns="97223" tIns="47758" rIns="97223" bIns="47758" numCol="1" anchor="t" anchorCtr="0" compatLnSpc="1">
            <a:prstTxWarp prst="textNoShape">
              <a:avLst/>
            </a:prstTxWarp>
          </a:bodyPr>
          <a:lstStyle/>
          <a:p>
            <a:pPr lvl="0"/>
            <a:r>
              <a:rPr lang="en-US" noProof="0" smtClean="0"/>
              <a:t>we want this to be in font 11 and justify.</a:t>
            </a:r>
          </a:p>
        </p:txBody>
      </p:sp>
    </p:spTree>
  </p:cSld>
  <p:clrMap bg1="lt1" tx1="dk1" bg2="lt2" tx2="dk2" accent1="accent1" accent2="accent2" accent3="accent3" accent4="accent4" accent5="accent5" accent6="accent6" hlink="hlink" folHlink="folHlink"/>
  <p:notesStyle>
    <a:lvl1pPr algn="just" rtl="0" eaLnBrk="0" fontAlgn="base" hangingPunct="0">
      <a:lnSpc>
        <a:spcPct val="90000"/>
      </a:lnSpc>
      <a:spcBef>
        <a:spcPct val="40000"/>
      </a:spcBef>
      <a:spcAft>
        <a:spcPct val="0"/>
      </a:spcAft>
      <a:defRPr sz="1100" kern="1200">
        <a:solidFill>
          <a:schemeClr val="tx1"/>
        </a:solidFill>
        <a:latin typeface="Arial" charset="0"/>
        <a:ea typeface="+mn-ea"/>
        <a:cs typeface="+mn-cs"/>
      </a:defRPr>
    </a:lvl1pPr>
    <a:lvl2pPr marL="742950" indent="-28575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1143000" indent="-2286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600200" indent="-228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2057400" indent="-2286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body" idx="1"/>
          </p:nvPr>
        </p:nvSpPr>
        <p:spPr>
          <a:noFill/>
          <a:ln w="9525">
            <a:noFill/>
          </a:ln>
        </p:spPr>
        <p:txBody>
          <a:bodyPr/>
          <a:lstStyle/>
          <a:p>
            <a:endParaRPr lang="en-US" dirty="0" smtClean="0"/>
          </a:p>
        </p:txBody>
      </p:sp>
      <p:sp>
        <p:nvSpPr>
          <p:cNvPr id="56323" name="Rectangle 3"/>
          <p:cNvSpPr>
            <a:spLocks noGrp="1" noRot="1" noChangeAspect="1" noChangeArrowheads="1" noTextEdit="1"/>
          </p:cNvSpPr>
          <p:nvPr>
            <p:ph type="sldImg"/>
          </p:nvPr>
        </p:nvSpPr>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62" name="Rectangle 2"/>
          <p:cNvSpPr>
            <a:spLocks noGrp="1" noChangeArrowheads="1"/>
          </p:cNvSpPr>
          <p:nvPr>
            <p:ph type="body" idx="1"/>
          </p:nvPr>
        </p:nvSpPr>
        <p:spPr>
          <a:xfrm>
            <a:off x="550863" y="4562475"/>
            <a:ext cx="6303962" cy="4319588"/>
          </a:xfrm>
          <a:noFill/>
          <a:ln>
            <a:noFill/>
          </a:ln>
        </p:spPr>
        <p:txBody>
          <a:bodyPr lIns="98200" tIns="48239" rIns="98200" bIns="48239"/>
          <a:lstStyle/>
          <a:p>
            <a:r>
              <a:rPr lang="en-US"/>
              <a:t>For class handout</a:t>
            </a:r>
          </a:p>
        </p:txBody>
      </p:sp>
      <p:sp>
        <p:nvSpPr>
          <p:cNvPr id="1269763" name="Rectangle 3"/>
          <p:cNvSpPr>
            <a:spLocks noGrp="1" noRot="1" noChangeAspect="1" noChangeArrowheads="1" noTextEdit="1"/>
          </p:cNvSpPr>
          <p:nvPr>
            <p:ph type="sldImg"/>
          </p:nvPr>
        </p:nvSpPr>
        <p:spPr>
          <a:xfrm>
            <a:off x="1274763" y="614363"/>
            <a:ext cx="4784725" cy="3589337"/>
          </a:xfr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3314" name="Rectangle 2"/>
          <p:cNvSpPr>
            <a:spLocks noGrp="1" noChangeArrowheads="1"/>
          </p:cNvSpPr>
          <p:nvPr>
            <p:ph type="body" idx="1"/>
          </p:nvPr>
        </p:nvSpPr>
        <p:spPr>
          <a:xfrm>
            <a:off x="550863" y="4562475"/>
            <a:ext cx="6303962" cy="4319588"/>
          </a:xfrm>
          <a:noFill/>
          <a:ln>
            <a:noFill/>
          </a:ln>
        </p:spPr>
        <p:txBody>
          <a:bodyPr lIns="98200" tIns="48239" rIns="98200" bIns="48239"/>
          <a:lstStyle/>
          <a:p>
            <a:r>
              <a:rPr lang="en-US"/>
              <a:t>For lecture</a:t>
            </a:r>
          </a:p>
        </p:txBody>
      </p:sp>
      <p:sp>
        <p:nvSpPr>
          <p:cNvPr id="1293315" name="Rectangle 3"/>
          <p:cNvSpPr>
            <a:spLocks noGrp="1" noRot="1" noChangeAspect="1" noChangeArrowheads="1" noTextEdit="1"/>
          </p:cNvSpPr>
          <p:nvPr>
            <p:ph type="sldImg"/>
          </p:nvPr>
        </p:nvSpPr>
        <p:spPr>
          <a:xfrm>
            <a:off x="1274763" y="614363"/>
            <a:ext cx="4784725" cy="3589337"/>
          </a:xfr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6690" name="Rectangle 2"/>
          <p:cNvSpPr>
            <a:spLocks noGrp="1" noRot="1" noChangeAspect="1" noChangeArrowheads="1" noTextEdit="1"/>
          </p:cNvSpPr>
          <p:nvPr>
            <p:ph type="sldImg"/>
          </p:nvPr>
        </p:nvSpPr>
        <p:spPr/>
      </p:sp>
      <p:sp>
        <p:nvSpPr>
          <p:cNvPr id="1266691" name="Rectangle 3"/>
          <p:cNvSpPr>
            <a:spLocks noGrp="1" noChangeArrowheads="1"/>
          </p:cNvSpPr>
          <p:nvPr>
            <p:ph type="body" idx="1"/>
          </p:nvPr>
        </p:nvSpPr>
        <p:spPr>
          <a:ln/>
        </p:spPr>
        <p:txBody>
          <a:bodyPr/>
          <a:lstStyle/>
          <a:p>
            <a:pPr marL="209519" indent="-209519"/>
            <a:r>
              <a:rPr lang="en-US" dirty="0"/>
              <a:t>For class handout</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1506" name="Rectangle 2"/>
          <p:cNvSpPr>
            <a:spLocks noGrp="1" noRot="1" noChangeAspect="1" noChangeArrowheads="1" noTextEdit="1"/>
          </p:cNvSpPr>
          <p:nvPr>
            <p:ph type="sldImg"/>
          </p:nvPr>
        </p:nvSpPr>
        <p:spPr/>
      </p:sp>
      <p:sp>
        <p:nvSpPr>
          <p:cNvPr id="1301507" name="Rectangle 3"/>
          <p:cNvSpPr>
            <a:spLocks noGrp="1" noChangeArrowheads="1"/>
          </p:cNvSpPr>
          <p:nvPr>
            <p:ph type="body" idx="1"/>
          </p:nvPr>
        </p:nvSpPr>
        <p:spPr>
          <a:ln/>
        </p:spPr>
        <p:txBody>
          <a:bodyPr/>
          <a:lstStyle/>
          <a:p>
            <a:pPr marL="209519" indent="-209519"/>
            <a:r>
              <a:rPr lang="en-US" dirty="0"/>
              <a:t>For lecture.</a:t>
            </a:r>
          </a:p>
          <a:p>
            <a:pPr marL="209519" indent="-209519"/>
            <a:endParaRPr lang="en-US" dirty="0"/>
          </a:p>
          <a:p>
            <a:pPr marL="209519" indent="-209519"/>
            <a:r>
              <a:rPr lang="en-US" dirty="0"/>
              <a:t>How many bits wide is each pipeline register now</a:t>
            </a:r>
            <a:r>
              <a:rPr lang="en-US" dirty="0" smtClean="0"/>
              <a:t>?</a:t>
            </a:r>
          </a:p>
          <a:p>
            <a:pPr marL="209519" indent="-209519"/>
            <a:r>
              <a:rPr lang="en-US" dirty="0" smtClean="0"/>
              <a:t>PC –</a:t>
            </a:r>
            <a:r>
              <a:rPr lang="en-US" baseline="0" dirty="0" smtClean="0"/>
              <a:t> 32</a:t>
            </a:r>
          </a:p>
          <a:p>
            <a:pPr marL="209519" indent="-209519"/>
            <a:r>
              <a:rPr lang="en-US" baseline="0" dirty="0" smtClean="0"/>
              <a:t>IF/ID – 32*2</a:t>
            </a:r>
            <a:endParaRPr lang="en-US" dirty="0"/>
          </a:p>
          <a:p>
            <a:pPr marL="209519" indent="-209519"/>
            <a:r>
              <a:rPr lang="en-US" dirty="0"/>
              <a:t>ID/EX – 9 + 32x4 + 10 = 147 + 10 = </a:t>
            </a:r>
            <a:r>
              <a:rPr lang="en-US" dirty="0" smtClean="0"/>
              <a:t>157</a:t>
            </a:r>
          </a:p>
          <a:p>
            <a:pPr marL="209519" indent="-209519"/>
            <a:r>
              <a:rPr lang="en-US" dirty="0" smtClean="0"/>
              <a:t>EX/MEM –</a:t>
            </a:r>
            <a:r>
              <a:rPr lang="en-US" baseline="0" dirty="0" smtClean="0"/>
              <a:t> 5 + 1 + 32*3 + 5 = 107</a:t>
            </a:r>
          </a:p>
          <a:p>
            <a:pPr marL="209519" indent="-209519"/>
            <a:r>
              <a:rPr lang="en-US" baseline="0" dirty="0" smtClean="0"/>
              <a:t>MEM/WB – 2 + 32*2 + 5 = 71</a:t>
            </a:r>
            <a:endParaRPr lang="en-US" dirty="0"/>
          </a:p>
          <a:p>
            <a:pPr marL="209519" indent="-209519"/>
            <a:endParaRPr lang="en-US" dirty="0"/>
          </a:p>
          <a:p>
            <a:pPr marL="209519" indent="-209519"/>
            <a:r>
              <a:rPr lang="en-US" dirty="0"/>
              <a:t>Control line inputs to Forward Unit EX/</a:t>
            </a:r>
            <a:r>
              <a:rPr lang="en-US" dirty="0" err="1"/>
              <a:t>MEM.RegWrite</a:t>
            </a:r>
            <a:r>
              <a:rPr lang="en-US" dirty="0"/>
              <a:t> and MEM/</a:t>
            </a:r>
            <a:r>
              <a:rPr lang="en-US" dirty="0" err="1"/>
              <a:t>WB.RegWrite</a:t>
            </a:r>
            <a:r>
              <a:rPr lang="en-US" dirty="0"/>
              <a:t> not shown on diagram</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5906" name="Rectangle 2"/>
          <p:cNvSpPr>
            <a:spLocks noGrp="1" noChangeArrowheads="1"/>
          </p:cNvSpPr>
          <p:nvPr>
            <p:ph type="body" idx="1"/>
          </p:nvPr>
        </p:nvSpPr>
        <p:spPr>
          <a:xfrm>
            <a:off x="550863" y="4562475"/>
            <a:ext cx="6303962" cy="4319588"/>
          </a:xfrm>
          <a:noFill/>
          <a:ln>
            <a:noFill/>
          </a:ln>
        </p:spPr>
        <p:txBody>
          <a:bodyPr lIns="98200" tIns="48239" rIns="98200" bIns="48239"/>
          <a:lstStyle/>
          <a:p>
            <a:r>
              <a:rPr lang="en-US"/>
              <a:t>What if lw was replaced with add $1,  - is forwarding still needed?  From where, to where?</a:t>
            </a:r>
          </a:p>
          <a:p>
            <a:r>
              <a:rPr lang="en-US"/>
              <a:t>What if $1 was used to compute the effective address (it would be a load-use data hazard and would require a stall insertion between the lw and sw)</a:t>
            </a:r>
          </a:p>
        </p:txBody>
      </p:sp>
      <p:sp>
        <p:nvSpPr>
          <p:cNvPr id="1275907" name="Rectangle 3"/>
          <p:cNvSpPr>
            <a:spLocks noGrp="1" noRot="1" noChangeAspect="1" noChangeArrowheads="1" noTextEdit="1"/>
          </p:cNvSpPr>
          <p:nvPr>
            <p:ph type="sldImg"/>
          </p:nvPr>
        </p:nvSpPr>
        <p:spPr>
          <a:xfrm>
            <a:off x="1274763" y="614363"/>
            <a:ext cx="4784725" cy="3589337"/>
          </a:xfr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282" name="Rectangle 2"/>
          <p:cNvSpPr>
            <a:spLocks noGrp="1" noChangeArrowheads="1"/>
          </p:cNvSpPr>
          <p:nvPr>
            <p:ph type="body" idx="1"/>
          </p:nvPr>
        </p:nvSpPr>
        <p:spPr>
          <a:xfrm>
            <a:off x="550863" y="4562475"/>
            <a:ext cx="6303962" cy="4319588"/>
          </a:xfrm>
          <a:noFill/>
          <a:ln>
            <a:noFill/>
          </a:ln>
        </p:spPr>
        <p:txBody>
          <a:bodyPr lIns="98200" tIns="48239" rIns="98200" bIns="48239"/>
          <a:lstStyle/>
          <a:p>
            <a:r>
              <a:rPr lang="en-US"/>
              <a:t>For class handout</a:t>
            </a:r>
          </a:p>
        </p:txBody>
      </p:sp>
      <p:sp>
        <p:nvSpPr>
          <p:cNvPr id="1249283" name="Rectangle 3"/>
          <p:cNvSpPr>
            <a:spLocks noGrp="1" noRot="1" noChangeAspect="1" noChangeArrowheads="1" noTextEdit="1"/>
          </p:cNvSpPr>
          <p:nvPr>
            <p:ph type="sldImg"/>
          </p:nvPr>
        </p:nvSpPr>
        <p:spPr>
          <a:xfrm>
            <a:off x="1274763" y="614363"/>
            <a:ext cx="4784725" cy="3589337"/>
          </a:xfr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5362" name="Rectangle 2"/>
          <p:cNvSpPr>
            <a:spLocks noGrp="1" noChangeArrowheads="1"/>
          </p:cNvSpPr>
          <p:nvPr>
            <p:ph type="body" idx="1"/>
          </p:nvPr>
        </p:nvSpPr>
        <p:spPr>
          <a:xfrm>
            <a:off x="550863" y="4562475"/>
            <a:ext cx="6303962" cy="4319588"/>
          </a:xfrm>
          <a:noFill/>
          <a:ln>
            <a:noFill/>
          </a:ln>
        </p:spPr>
        <p:txBody>
          <a:bodyPr lIns="98200" tIns="48239" rIns="98200" bIns="48239"/>
          <a:lstStyle/>
          <a:p>
            <a:r>
              <a:rPr lang="en-US"/>
              <a:t>For lecture</a:t>
            </a:r>
          </a:p>
          <a:p>
            <a:r>
              <a:rPr lang="en-US"/>
              <a:t>The one case where forwarding cannot save the day is when an instruction tries to read a register following a load instruction that writes the same register.</a:t>
            </a:r>
          </a:p>
        </p:txBody>
      </p:sp>
      <p:sp>
        <p:nvSpPr>
          <p:cNvPr id="1295363" name="Rectangle 3"/>
          <p:cNvSpPr>
            <a:spLocks noGrp="1" noRot="1" noChangeAspect="1" noChangeArrowheads="1" noTextEdit="1"/>
          </p:cNvSpPr>
          <p:nvPr>
            <p:ph type="sldImg"/>
          </p:nvPr>
        </p:nvSpPr>
        <p:spPr>
          <a:xfrm>
            <a:off x="1274763" y="614363"/>
            <a:ext cx="4784725" cy="3589337"/>
          </a:xfr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02" name="Rectangle 2"/>
          <p:cNvSpPr>
            <a:spLocks noGrp="1" noRot="1" noChangeAspect="1" noChangeArrowheads="1" noTextEdit="1"/>
          </p:cNvSpPr>
          <p:nvPr>
            <p:ph type="sldImg"/>
          </p:nvPr>
        </p:nvSpPr>
        <p:spPr/>
      </p:sp>
      <p:sp>
        <p:nvSpPr>
          <p:cNvPr id="1280003" name="Rectangle 3"/>
          <p:cNvSpPr>
            <a:spLocks noGrp="1" noChangeArrowheads="1"/>
          </p:cNvSpPr>
          <p:nvPr>
            <p:ph type="body" idx="1"/>
          </p:nvPr>
        </p:nvSpPr>
        <p:spPr>
          <a:ln/>
        </p:spPr>
        <p:txBody>
          <a:bodyPr/>
          <a:lstStyle/>
          <a:p>
            <a:pPr marL="209519" indent="-209519"/>
            <a:r>
              <a:rPr lang="en-US" dirty="0"/>
              <a:t>For class handout</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9218" name="Rectangle 2"/>
          <p:cNvSpPr>
            <a:spLocks noGrp="1" noRot="1" noChangeAspect="1" noChangeArrowheads="1" noTextEdit="1"/>
          </p:cNvSpPr>
          <p:nvPr>
            <p:ph type="sldImg"/>
          </p:nvPr>
        </p:nvSpPr>
        <p:spPr/>
      </p:sp>
      <p:sp>
        <p:nvSpPr>
          <p:cNvPr id="1289219" name="Rectangle 3"/>
          <p:cNvSpPr>
            <a:spLocks noGrp="1" noChangeArrowheads="1"/>
          </p:cNvSpPr>
          <p:nvPr>
            <p:ph type="body" idx="1"/>
          </p:nvPr>
        </p:nvSpPr>
        <p:spPr>
          <a:ln/>
        </p:spPr>
        <p:txBody>
          <a:bodyPr/>
          <a:lstStyle/>
          <a:p>
            <a:pPr marL="209519" indent="-209519"/>
            <a:r>
              <a:rPr lang="en-US" dirty="0"/>
              <a:t>For lecture</a:t>
            </a:r>
          </a:p>
          <a:p>
            <a:pPr marL="209519" indent="-209519"/>
            <a:r>
              <a:rPr lang="en-US" dirty="0"/>
              <a:t>In reality, only the signals </a:t>
            </a:r>
            <a:r>
              <a:rPr lang="en-US" dirty="0" err="1"/>
              <a:t>RegWrite</a:t>
            </a:r>
            <a:r>
              <a:rPr lang="en-US" dirty="0"/>
              <a:t> and </a:t>
            </a:r>
            <a:r>
              <a:rPr lang="en-US" dirty="0" err="1"/>
              <a:t>MemWrite</a:t>
            </a:r>
            <a:r>
              <a:rPr lang="en-US" dirty="0"/>
              <a:t> need to be 0, the other control signals can be don’t cares.</a:t>
            </a:r>
          </a:p>
          <a:p>
            <a:pPr marL="209519" indent="-209519"/>
            <a:r>
              <a:rPr lang="en-US" dirty="0"/>
              <a:t>Another consideration is energy – where clock gating is called for.</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3554" name="Rectangle 2"/>
          <p:cNvSpPr>
            <a:spLocks noGrp="1" noRot="1" noChangeAspect="1" noChangeArrowheads="1" noTextEdit="1"/>
          </p:cNvSpPr>
          <p:nvPr>
            <p:ph type="sldImg"/>
          </p:nvPr>
        </p:nvSpPr>
        <p:spPr/>
      </p:sp>
      <p:sp>
        <p:nvSpPr>
          <p:cNvPr id="1303555" name="Rectangle 3"/>
          <p:cNvSpPr>
            <a:spLocks noGrp="1" noChangeArrowheads="1"/>
          </p:cNvSpPr>
          <p:nvPr>
            <p:ph type="body" idx="1"/>
          </p:nvPr>
        </p:nvSpPr>
        <p:spPr>
          <a:ln/>
        </p:spPr>
        <p:txBody>
          <a:bodyPr/>
          <a:lstStyle/>
          <a:p>
            <a:pPr marL="209519" indent="-209519"/>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22" name="Rectangle 2"/>
          <p:cNvSpPr>
            <a:spLocks noGrp="1" noChangeArrowheads="1"/>
          </p:cNvSpPr>
          <p:nvPr>
            <p:ph type="body" idx="1"/>
          </p:nvPr>
        </p:nvSpPr>
        <p:spPr>
          <a:xfrm>
            <a:off x="550863" y="4562475"/>
            <a:ext cx="6303962" cy="4319588"/>
          </a:xfrm>
          <a:ln>
            <a:noFill/>
          </a:ln>
        </p:spPr>
        <p:txBody>
          <a:bodyPr lIns="98200" tIns="48239" rIns="98200" bIns="48239"/>
          <a:lstStyle/>
          <a:p>
            <a:endParaRPr lang="en-US"/>
          </a:p>
        </p:txBody>
      </p:sp>
      <p:sp>
        <p:nvSpPr>
          <p:cNvPr id="1208323" name="Rectangle 3"/>
          <p:cNvSpPr>
            <a:spLocks noGrp="1" noRot="1" noChangeAspect="1" noChangeArrowheads="1" noTextEdit="1"/>
          </p:cNvSpPr>
          <p:nvPr>
            <p:ph type="sldImg"/>
          </p:nvPr>
        </p:nvSpPr>
        <p:spPr>
          <a:xfrm>
            <a:off x="1273175" y="614363"/>
            <a:ext cx="4784725" cy="3589337"/>
          </a:xfr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0386" name="Rectangle 2"/>
          <p:cNvSpPr>
            <a:spLocks noGrp="1" noChangeArrowheads="1"/>
          </p:cNvSpPr>
          <p:nvPr>
            <p:ph type="body" idx="1"/>
          </p:nvPr>
        </p:nvSpPr>
        <p:spPr>
          <a:xfrm>
            <a:off x="550335" y="4562237"/>
            <a:ext cx="6304279" cy="4320540"/>
          </a:xfrm>
          <a:noFill/>
          <a:ln>
            <a:noFill/>
          </a:ln>
        </p:spPr>
        <p:txBody>
          <a:bodyPr lIns="98200" tIns="48239" rIns="98200" bIns="48239"/>
          <a:lstStyle/>
          <a:p>
            <a:endParaRPr lang="en-US" dirty="0"/>
          </a:p>
        </p:txBody>
      </p:sp>
      <p:sp>
        <p:nvSpPr>
          <p:cNvPr id="1040387" name="Rectangle 3"/>
          <p:cNvSpPr>
            <a:spLocks noGrp="1" noRot="1" noChangeAspect="1" noChangeArrowheads="1" noTextEdit="1"/>
          </p:cNvSpPr>
          <p:nvPr>
            <p:ph type="sldImg"/>
          </p:nvPr>
        </p:nvSpPr>
        <p:spPr>
          <a:xfrm>
            <a:off x="1273175" y="614363"/>
            <a:ext cx="4786313" cy="3589337"/>
          </a:xfrm>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8306" name="Rectangle 2"/>
          <p:cNvSpPr>
            <a:spLocks noGrp="1" noRot="1" noChangeAspect="1" noChangeArrowheads="1" noTextEdit="1"/>
          </p:cNvSpPr>
          <p:nvPr>
            <p:ph type="sldImg"/>
          </p:nvPr>
        </p:nvSpPr>
        <p:spPr/>
      </p:sp>
      <p:sp>
        <p:nvSpPr>
          <p:cNvPr id="1378307" name="Rectangle 3"/>
          <p:cNvSpPr>
            <a:spLocks noGrp="1" noChangeArrowheads="1"/>
          </p:cNvSpPr>
          <p:nvPr>
            <p:ph type="body" idx="1"/>
          </p:nvPr>
        </p:nvSpPr>
        <p:spPr>
          <a:ln/>
        </p:spPr>
        <p:txBody>
          <a:bodyPr/>
          <a:lstStyle/>
          <a:p>
            <a:pPr marL="209519" indent="-209519"/>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0610" name="Rectangle 2"/>
          <p:cNvSpPr>
            <a:spLocks noGrp="1" noChangeArrowheads="1"/>
          </p:cNvSpPr>
          <p:nvPr>
            <p:ph type="body" idx="1"/>
          </p:nvPr>
        </p:nvSpPr>
        <p:spPr>
          <a:xfrm>
            <a:off x="550863" y="4562475"/>
            <a:ext cx="6303962" cy="4319588"/>
          </a:xfrm>
          <a:ln>
            <a:noFill/>
          </a:ln>
        </p:spPr>
        <p:txBody>
          <a:bodyPr lIns="98200" tIns="48239" rIns="98200" bIns="48239"/>
          <a:lstStyle/>
          <a:p>
            <a:endParaRPr lang="en-US"/>
          </a:p>
        </p:txBody>
      </p:sp>
      <p:sp>
        <p:nvSpPr>
          <p:cNvPr id="1220611" name="Rectangle 3"/>
          <p:cNvSpPr>
            <a:spLocks noGrp="1" noRot="1" noChangeAspect="1" noChangeArrowheads="1" noTextEdit="1"/>
          </p:cNvSpPr>
          <p:nvPr>
            <p:ph type="sldImg"/>
          </p:nvPr>
        </p:nvSpPr>
        <p:spPr>
          <a:xfrm>
            <a:off x="1273175" y="614363"/>
            <a:ext cx="4784725" cy="3589337"/>
          </a:xfrm>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8882" name="Rectangle 2"/>
          <p:cNvSpPr>
            <a:spLocks noGrp="1" noChangeArrowheads="1"/>
          </p:cNvSpPr>
          <p:nvPr>
            <p:ph type="body" idx="1"/>
          </p:nvPr>
        </p:nvSpPr>
        <p:spPr>
          <a:xfrm>
            <a:off x="550335" y="4562237"/>
            <a:ext cx="6304279" cy="4320540"/>
          </a:xfrm>
          <a:ln>
            <a:noFill/>
          </a:ln>
        </p:spPr>
        <p:txBody>
          <a:bodyPr lIns="98200" tIns="48239" rIns="98200" bIns="48239"/>
          <a:lstStyle/>
          <a:p>
            <a:endParaRPr lang="en-US"/>
          </a:p>
        </p:txBody>
      </p:sp>
      <p:sp>
        <p:nvSpPr>
          <p:cNvPr id="1018883" name="Rectangle 3"/>
          <p:cNvSpPr>
            <a:spLocks noGrp="1" noRot="1" noChangeAspect="1" noChangeArrowheads="1" noTextEdit="1"/>
          </p:cNvSpPr>
          <p:nvPr>
            <p:ph type="sldImg"/>
          </p:nvPr>
        </p:nvSpPr>
        <p:spPr>
          <a:xfrm>
            <a:off x="1273175" y="614363"/>
            <a:ext cx="4786313" cy="3589337"/>
          </a:xfrm>
          <a:ln/>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5266" name="Rectangle 2"/>
          <p:cNvSpPr>
            <a:spLocks noGrp="1" noChangeArrowheads="1"/>
          </p:cNvSpPr>
          <p:nvPr>
            <p:ph type="body" idx="1"/>
          </p:nvPr>
        </p:nvSpPr>
        <p:spPr>
          <a:xfrm>
            <a:off x="550335" y="4562237"/>
            <a:ext cx="6304279" cy="4320540"/>
          </a:xfrm>
          <a:noFill/>
          <a:ln>
            <a:noFill/>
          </a:ln>
        </p:spPr>
        <p:txBody>
          <a:bodyPr lIns="98200" tIns="48239" rIns="98200" bIns="48239"/>
          <a:lstStyle/>
          <a:p>
            <a:r>
              <a:rPr lang="en-US" dirty="0"/>
              <a:t>Another “solution” is to put in enough extra hardware so that we can test registers, calculate the branch address, and update the PC during the second stage of the pipeline.  That would reduce the number of stalls to only one</a:t>
            </a:r>
            <a:r>
              <a:rPr lang="en-US" dirty="0" smtClean="0"/>
              <a:t>.</a:t>
            </a:r>
            <a:endParaRPr lang="en-US" dirty="0"/>
          </a:p>
        </p:txBody>
      </p:sp>
      <p:sp>
        <p:nvSpPr>
          <p:cNvPr id="1035267" name="Rectangle 3"/>
          <p:cNvSpPr>
            <a:spLocks noGrp="1" noRot="1" noChangeAspect="1" noChangeArrowheads="1" noTextEdit="1"/>
          </p:cNvSpPr>
          <p:nvPr>
            <p:ph type="sldImg"/>
          </p:nvPr>
        </p:nvSpPr>
        <p:spPr>
          <a:xfrm>
            <a:off x="1273175" y="614363"/>
            <a:ext cx="4786313" cy="3589337"/>
          </a:xfrm>
          <a:ln/>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8914" name="Rectangle 2"/>
          <p:cNvSpPr>
            <a:spLocks noGrp="1" noRot="1" noChangeAspect="1" noChangeArrowheads="1" noTextEdit="1"/>
          </p:cNvSpPr>
          <p:nvPr>
            <p:ph type="sldImg"/>
          </p:nvPr>
        </p:nvSpPr>
        <p:spPr/>
      </p:sp>
      <p:sp>
        <p:nvSpPr>
          <p:cNvPr id="1318915" name="Rectangle 3"/>
          <p:cNvSpPr>
            <a:spLocks noGrp="1" noChangeArrowheads="1"/>
          </p:cNvSpPr>
          <p:nvPr>
            <p:ph type="body" idx="1"/>
          </p:nvPr>
        </p:nvSpPr>
        <p:spPr>
          <a:ln/>
        </p:spPr>
        <p:txBody>
          <a:bodyPr/>
          <a:lstStyle/>
          <a:p>
            <a:r>
              <a:rPr lang="en-US"/>
              <a:t>Want a small branch penalty.</a:t>
            </a:r>
          </a:p>
          <a:p>
            <a:r>
              <a:rPr lang="en-US"/>
              <a:t>Need more forwarding and hazard detection hardware for second option (one stall implementation) since a branch depended on a result still in the pipeline (that is one of the source operands for the comparison logic) must be forwarded from the EX/MEM or MEM/WB pipeline latches.</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6258" name="Rectangle 2"/>
          <p:cNvSpPr>
            <a:spLocks noGrp="1" noRot="1" noChangeAspect="1" noChangeArrowheads="1" noTextEdit="1"/>
          </p:cNvSpPr>
          <p:nvPr>
            <p:ph type="sldImg"/>
          </p:nvPr>
        </p:nvSpPr>
        <p:spPr/>
      </p:sp>
      <p:sp>
        <p:nvSpPr>
          <p:cNvPr id="1376259" name="Rectangle 3"/>
          <p:cNvSpPr>
            <a:spLocks noGrp="1" noChangeArrowheads="1"/>
          </p:cNvSpPr>
          <p:nvPr>
            <p:ph type="body" idx="1"/>
          </p:nvPr>
        </p:nvSpPr>
        <p:spPr>
          <a:ln/>
        </p:spPr>
        <p:txBody>
          <a:bodyPr/>
          <a:lstStyle/>
          <a:p>
            <a:pPr marL="209519" indent="-209519"/>
            <a:r>
              <a:rPr lang="en-US" dirty="0"/>
              <a:t>Now </a:t>
            </a:r>
            <a:r>
              <a:rPr lang="en-US" dirty="0" err="1"/>
              <a:t>IF.Flush</a:t>
            </a:r>
            <a:r>
              <a:rPr lang="en-US" dirty="0"/>
              <a:t> is generated by the Hazard Unit for both jumps and for taken branches.</a:t>
            </a:r>
          </a:p>
          <a:p>
            <a:pPr marL="209519" indent="-209519"/>
            <a:r>
              <a:rPr lang="en-US" dirty="0"/>
              <a:t>Book claims that you have to forward from the MEM/WB pipeline latch, but with </a:t>
            </a:r>
            <a:r>
              <a:rPr lang="en-US" dirty="0" err="1"/>
              <a:t>RegFile</a:t>
            </a:r>
            <a:r>
              <a:rPr lang="en-US" dirty="0"/>
              <a:t> write before read, I don’t think that is the case!!</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5842" name="Rectangle 2"/>
          <p:cNvSpPr>
            <a:spLocks noGrp="1" noRot="1" noChangeAspect="1" noChangeArrowheads="1" noTextEdit="1"/>
          </p:cNvSpPr>
          <p:nvPr>
            <p:ph type="sldImg"/>
          </p:nvPr>
        </p:nvSpPr>
        <p:spPr/>
      </p:sp>
      <p:sp>
        <p:nvSpPr>
          <p:cNvPr id="1315843" name="Rectangle 3"/>
          <p:cNvSpPr>
            <a:spLocks noGrp="1" noChangeArrowheads="1"/>
          </p:cNvSpPr>
          <p:nvPr>
            <p:ph type="body" idx="1"/>
          </p:nvPr>
        </p:nvSpPr>
        <p:spPr>
          <a:ln/>
        </p:spPr>
        <p:txBody>
          <a:bodyPr/>
          <a:lstStyle/>
          <a:p>
            <a:r>
              <a:rPr lang="en-US" dirty="0"/>
              <a:t>No processor uses delayed branches of more than 1 </a:t>
            </a:r>
            <a:r>
              <a:rPr lang="en-US" dirty="0" smtClean="0"/>
              <a:t>cycle.</a:t>
            </a:r>
            <a:endParaRPr lang="en-US" dirty="0"/>
          </a:p>
          <a:p>
            <a:r>
              <a:rPr lang="en-US" dirty="0"/>
              <a:t>For longer branch delays, </a:t>
            </a:r>
            <a:r>
              <a:rPr lang="en-US" dirty="0" smtClean="0"/>
              <a:t>hardware-based </a:t>
            </a:r>
            <a:r>
              <a:rPr lang="en-US" dirty="0"/>
              <a:t>branch prediction is used.</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0418" name="Rectangle 2"/>
          <p:cNvSpPr>
            <a:spLocks noGrp="1" noRot="1" noChangeAspect="1" noChangeArrowheads="1" noTextEdit="1"/>
          </p:cNvSpPr>
          <p:nvPr>
            <p:ph type="sldImg"/>
          </p:nvPr>
        </p:nvSpPr>
        <p:spPr/>
      </p:sp>
      <p:sp>
        <p:nvSpPr>
          <p:cNvPr id="1340419" name="Rectangle 3"/>
          <p:cNvSpPr>
            <a:spLocks noGrp="1" noChangeArrowheads="1"/>
          </p:cNvSpPr>
          <p:nvPr>
            <p:ph type="body" idx="1"/>
          </p:nvPr>
        </p:nvSpPr>
        <p:spPr>
          <a:ln/>
        </p:spPr>
        <p:txBody>
          <a:bodyPr/>
          <a:lstStyle/>
          <a:p>
            <a:r>
              <a:rPr lang="en-US"/>
              <a:t>Limitations on delayed-branch scheduling come from 1) restrictions on the instructions that can be moved/copied into the delay slot and 2) limited ability to predict at compile time whether a branch is likely to be taken or not.</a:t>
            </a:r>
          </a:p>
          <a:p>
            <a:r>
              <a:rPr lang="en-US"/>
              <a:t>In B and C, the use of $1 prevents the add instruction from being moved to the delay slot</a:t>
            </a:r>
          </a:p>
          <a:p>
            <a:r>
              <a:rPr lang="en-US"/>
              <a:t>In B the sub may need to be copied because it could be reached by another path.  B is preferred when the branch is taken with high probability (such as loop branches</a:t>
            </a:r>
          </a:p>
          <a:p>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6866" name="Rectangle 2"/>
          <p:cNvSpPr>
            <a:spLocks noGrp="1" noRot="1" noChangeAspect="1" noChangeArrowheads="1" noTextEdit="1"/>
          </p:cNvSpPr>
          <p:nvPr>
            <p:ph type="sldImg"/>
          </p:nvPr>
        </p:nvSpPr>
        <p:spPr/>
      </p:sp>
      <p:sp>
        <p:nvSpPr>
          <p:cNvPr id="1316867" name="Rectangle 3"/>
          <p:cNvSpPr>
            <a:spLocks noGrp="1" noChangeArrowheads="1"/>
          </p:cNvSpPr>
          <p:nvPr>
            <p:ph type="body" idx="1"/>
          </p:nvPr>
        </p:nvSpPr>
        <p:spPr>
          <a:ln/>
        </p:spPr>
        <p:txBody>
          <a:bodyPr/>
          <a:lstStyle/>
          <a:p>
            <a:r>
              <a:rPr lang="en-US" dirty="0"/>
              <a:t>This is a static scheme since the same decision is always made (not taken or taken</a:t>
            </a:r>
            <a:r>
              <a:rPr lang="en-US" dirty="0" smtClean="0"/>
              <a:t>).</a:t>
            </a:r>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7474" name="Rectangle 2"/>
          <p:cNvSpPr>
            <a:spLocks noGrp="1" noRot="1" noChangeAspect="1" noChangeArrowheads="1" noTextEdit="1"/>
          </p:cNvSpPr>
          <p:nvPr>
            <p:ph type="sldImg"/>
          </p:nvPr>
        </p:nvSpPr>
        <p:spPr/>
      </p:sp>
      <p:sp>
        <p:nvSpPr>
          <p:cNvPr id="1257475" name="Rectangle 3"/>
          <p:cNvSpPr>
            <a:spLocks noGrp="1" noChangeArrowheads="1"/>
          </p:cNvSpPr>
          <p:nvPr>
            <p:ph type="body" idx="1"/>
          </p:nvPr>
        </p:nvSpPr>
        <p:spPr>
          <a:ln/>
        </p:spPr>
        <p:txBody>
          <a:bodyPr/>
          <a:lstStyle/>
          <a:p>
            <a:pPr marL="209519" indent="-209519"/>
            <a:r>
              <a:rPr lang="en-US" dirty="0"/>
              <a:t>How many bits wide is each pipeline register?</a:t>
            </a:r>
          </a:p>
          <a:p>
            <a:pPr marL="209519" indent="-209519"/>
            <a:r>
              <a:rPr lang="en-US" dirty="0"/>
              <a:t>PC – 32 bits</a:t>
            </a:r>
          </a:p>
          <a:p>
            <a:pPr marL="209519" indent="-209519"/>
            <a:r>
              <a:rPr lang="en-US" dirty="0"/>
              <a:t>IF/ID – 64 bits</a:t>
            </a:r>
          </a:p>
          <a:p>
            <a:pPr marL="209519" indent="-209519"/>
            <a:r>
              <a:rPr lang="en-US" dirty="0"/>
              <a:t>ID/EX – 9 + 32x4 + 10 = 147</a:t>
            </a:r>
          </a:p>
          <a:p>
            <a:pPr marL="209519" indent="-209519"/>
            <a:r>
              <a:rPr lang="en-US" dirty="0"/>
              <a:t>EX/MEM – 5 + 1 + 32x3 + 5 = 107</a:t>
            </a:r>
          </a:p>
          <a:p>
            <a:pPr marL="209519" indent="-209519"/>
            <a:r>
              <a:rPr lang="en-US" dirty="0"/>
              <a:t>MEM/WB – 2 + 32x2 + 5 = 71</a:t>
            </a:r>
          </a:p>
          <a:p>
            <a:pPr marL="209519" indent="-209519"/>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3250" name="Rectangle 2"/>
          <p:cNvSpPr>
            <a:spLocks noGrp="1" noChangeArrowheads="1"/>
          </p:cNvSpPr>
          <p:nvPr>
            <p:ph type="body" idx="1"/>
          </p:nvPr>
        </p:nvSpPr>
        <p:spPr>
          <a:xfrm>
            <a:off x="550863" y="4562475"/>
            <a:ext cx="6303962" cy="4319588"/>
          </a:xfrm>
          <a:noFill/>
          <a:ln>
            <a:noFill/>
          </a:ln>
        </p:spPr>
        <p:txBody>
          <a:bodyPr lIns="98209" tIns="48243" rIns="98209" bIns="48243"/>
          <a:lstStyle/>
          <a:p>
            <a:r>
              <a:rPr lang="en-US"/>
              <a:t>For class handout</a:t>
            </a:r>
          </a:p>
        </p:txBody>
      </p:sp>
      <p:sp>
        <p:nvSpPr>
          <p:cNvPr id="1333251" name="Rectangle 3"/>
          <p:cNvSpPr>
            <a:spLocks noGrp="1" noRot="1" noChangeAspect="1" noChangeArrowheads="1" noTextEdit="1"/>
          </p:cNvSpPr>
          <p:nvPr>
            <p:ph type="sldImg"/>
          </p:nvPr>
        </p:nvSpPr>
        <p:spPr>
          <a:xfrm>
            <a:off x="1273175" y="614363"/>
            <a:ext cx="4784725" cy="3589337"/>
          </a:xfrm>
          <a:ln/>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8370" name="Rectangle 2"/>
          <p:cNvSpPr>
            <a:spLocks noGrp="1" noChangeArrowheads="1"/>
          </p:cNvSpPr>
          <p:nvPr>
            <p:ph type="body" idx="1"/>
          </p:nvPr>
        </p:nvSpPr>
        <p:spPr>
          <a:xfrm>
            <a:off x="550863" y="4562475"/>
            <a:ext cx="6303962" cy="4319588"/>
          </a:xfrm>
          <a:noFill/>
          <a:ln>
            <a:noFill/>
          </a:ln>
        </p:spPr>
        <p:txBody>
          <a:bodyPr lIns="98209" tIns="48243" rIns="98209" bIns="48243"/>
          <a:lstStyle/>
          <a:p>
            <a:r>
              <a:rPr lang="en-US"/>
              <a:t>For lecture</a:t>
            </a:r>
          </a:p>
          <a:p>
            <a:r>
              <a:rPr lang="en-US"/>
              <a:t>Note branch address is PC-relative branch to 4+4+2*4 = 16</a:t>
            </a:r>
          </a:p>
        </p:txBody>
      </p:sp>
      <p:sp>
        <p:nvSpPr>
          <p:cNvPr id="1338371" name="Rectangle 3"/>
          <p:cNvSpPr>
            <a:spLocks noGrp="1" noRot="1" noChangeAspect="1" noChangeArrowheads="1" noTextEdit="1"/>
          </p:cNvSpPr>
          <p:nvPr>
            <p:ph type="sldImg"/>
          </p:nvPr>
        </p:nvSpPr>
        <p:spPr>
          <a:xfrm>
            <a:off x="1273175" y="614363"/>
            <a:ext cx="4784725" cy="3589337"/>
          </a:xfrm>
          <a:ln/>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02" name="Rectangle 2"/>
          <p:cNvSpPr>
            <a:spLocks noGrp="1" noRot="1" noChangeAspect="1" noChangeArrowheads="1" noTextEdit="1"/>
          </p:cNvSpPr>
          <p:nvPr>
            <p:ph type="sldImg"/>
          </p:nvPr>
        </p:nvSpPr>
        <p:spPr/>
      </p:sp>
      <p:sp>
        <p:nvSpPr>
          <p:cNvPr id="1331203" name="Rectangle 3"/>
          <p:cNvSpPr>
            <a:spLocks noGrp="1" noChangeArrowheads="1"/>
          </p:cNvSpPr>
          <p:nvPr>
            <p:ph type="body" idx="1"/>
          </p:nvPr>
        </p:nvSpPr>
        <p:spPr>
          <a:ln/>
        </p:spPr>
        <p:txBody>
          <a:bodyPr/>
          <a:lstStyle/>
          <a:p>
            <a:r>
              <a:rPr lang="en-US"/>
              <a:t>Predict taken always incurs one stall at least – assuming the branch destination address hardware has been moved up to the ID stage.</a:t>
            </a:r>
          </a:p>
          <a:p>
            <a:r>
              <a:rPr lang="en-US"/>
              <a:t>So predict not taken is easier since sequential instruction address can be computed in the IF stage.</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7586" name="Rectangle 2"/>
          <p:cNvSpPr>
            <a:spLocks noGrp="1" noRot="1" noChangeAspect="1" noChangeArrowheads="1" noTextEdit="1"/>
          </p:cNvSpPr>
          <p:nvPr>
            <p:ph type="sldImg"/>
          </p:nvPr>
        </p:nvSpPr>
        <p:spPr/>
      </p:sp>
      <p:sp>
        <p:nvSpPr>
          <p:cNvPr id="1347587" name="Rectangle 3"/>
          <p:cNvSpPr>
            <a:spLocks noGrp="1" noChangeArrowheads="1"/>
          </p:cNvSpPr>
          <p:nvPr>
            <p:ph type="body" idx="1"/>
          </p:nvPr>
        </p:nvSpPr>
        <p:spPr>
          <a:ln/>
        </p:spPr>
        <p:txBody>
          <a:bodyPr/>
          <a:lstStyle/>
          <a:p>
            <a:pPr>
              <a:lnSpc>
                <a:spcPct val="85000"/>
              </a:lnSpc>
            </a:pPr>
            <a:r>
              <a:rPr lang="en-US"/>
              <a:t>4096 entry table  programs vary from 1% misprediction (nasa7, tomcatv) to 18% (eqntott), with spice at 9% and gcc at 12%</a:t>
            </a:r>
          </a:p>
          <a:p>
            <a:pPr>
              <a:lnSpc>
                <a:spcPct val="85000"/>
              </a:lnSpc>
            </a:pPr>
            <a:r>
              <a:rPr lang="en-US"/>
              <a:t>4096 about as good as infinite table, but 4096 is a lot of hardware</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7106" name="Rectangle 2"/>
          <p:cNvSpPr>
            <a:spLocks noGrp="1" noRot="1" noChangeAspect="1" noChangeArrowheads="1" noTextEdit="1"/>
          </p:cNvSpPr>
          <p:nvPr>
            <p:ph type="sldImg"/>
          </p:nvPr>
        </p:nvSpPr>
        <p:spPr/>
      </p:sp>
      <p:sp>
        <p:nvSpPr>
          <p:cNvPr id="1327107" name="Rectangle 3"/>
          <p:cNvSpPr>
            <a:spLocks noGrp="1" noChangeArrowheads="1"/>
          </p:cNvSpPr>
          <p:nvPr>
            <p:ph type="body" idx="1"/>
          </p:nvPr>
        </p:nvSpPr>
        <p:spPr>
          <a:ln/>
        </p:spPr>
        <p:txBody>
          <a:bodyPr/>
          <a:lstStyle/>
          <a:p>
            <a:pPr>
              <a:lnSpc>
                <a:spcPct val="85000"/>
              </a:lnSpc>
            </a:pPr>
            <a:r>
              <a:rPr lang="en-US"/>
              <a:t>Except for the first time the branch is encountered, when we don’t have the branch instruction loaded into the BTB</a:t>
            </a:r>
          </a:p>
          <a:p>
            <a:pPr>
              <a:lnSpc>
                <a:spcPct val="85000"/>
              </a:lnSpc>
            </a:pPr>
            <a:endParaRPr lang="en-US"/>
          </a:p>
          <a:p>
            <a:pPr>
              <a:lnSpc>
                <a:spcPct val="85000"/>
              </a:lnSpc>
            </a:pPr>
            <a:r>
              <a:rPr lang="en-US"/>
              <a:t>Its not quite this simple – what if the BTB instruction is for the wrong branch!! – but close enough for students at this level</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6322" name="Rectangle 2"/>
          <p:cNvSpPr>
            <a:spLocks noGrp="1" noRot="1" noChangeAspect="1" noChangeArrowheads="1" noTextEdit="1"/>
          </p:cNvSpPr>
          <p:nvPr>
            <p:ph type="sldImg"/>
          </p:nvPr>
        </p:nvSpPr>
        <p:spPr/>
      </p:sp>
      <p:sp>
        <p:nvSpPr>
          <p:cNvPr id="1336323" name="Rectangle 3"/>
          <p:cNvSpPr>
            <a:spLocks noGrp="1" noChangeArrowheads="1"/>
          </p:cNvSpPr>
          <p:nvPr>
            <p:ph type="body" idx="1"/>
          </p:nvPr>
        </p:nvSpPr>
        <p:spPr>
          <a:ln/>
        </p:spPr>
        <p:txBody>
          <a:bodyPr/>
          <a:lstStyle/>
          <a:p>
            <a:r>
              <a:rPr lang="en-US"/>
              <a:t>For class handout</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5298" name="Rectangle 2"/>
          <p:cNvSpPr>
            <a:spLocks noGrp="1" noRot="1" noChangeAspect="1" noChangeArrowheads="1" noTextEdit="1"/>
          </p:cNvSpPr>
          <p:nvPr>
            <p:ph type="sldImg"/>
          </p:nvPr>
        </p:nvSpPr>
        <p:spPr/>
      </p:sp>
      <p:sp>
        <p:nvSpPr>
          <p:cNvPr id="1335299" name="Rectangle 3"/>
          <p:cNvSpPr>
            <a:spLocks noGrp="1" noChangeArrowheads="1"/>
          </p:cNvSpPr>
          <p:nvPr>
            <p:ph type="body" idx="1"/>
          </p:nvPr>
        </p:nvSpPr>
        <p:spPr>
          <a:ln/>
        </p:spPr>
        <p:txBody>
          <a:bodyPr/>
          <a:lstStyle/>
          <a:p>
            <a:r>
              <a:rPr lang="en-US" dirty="0"/>
              <a:t>For lecture</a:t>
            </a:r>
          </a:p>
          <a:p>
            <a:r>
              <a:rPr lang="en-US" dirty="0"/>
              <a:t>In a counter implementation, the counters are incremented when a branch is taken and decremented when not taken (and saturate at 00 or 11).  Since we read the prediction bits on every cycle, a 2-bit predictor will need both a read and a write access port (for updating the prediction bits).</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7826" name="Rectangle 2"/>
          <p:cNvSpPr>
            <a:spLocks noGrp="1" noRot="1" noChangeAspect="1" noChangeArrowheads="1" noTextEdit="1"/>
          </p:cNvSpPr>
          <p:nvPr>
            <p:ph type="sldImg"/>
          </p:nvPr>
        </p:nvSpPr>
        <p:spPr/>
      </p:sp>
      <p:sp>
        <p:nvSpPr>
          <p:cNvPr id="1357827" name="Rectangle 3"/>
          <p:cNvSpPr>
            <a:spLocks noGrp="1" noChangeArrowheads="1"/>
          </p:cNvSpPr>
          <p:nvPr>
            <p:ph type="body" idx="1"/>
          </p:nvPr>
        </p:nvSpPr>
        <p:spPr>
          <a:ln/>
        </p:spPr>
        <p:txBody>
          <a:bodyPr/>
          <a:lstStyle/>
          <a:p>
            <a:r>
              <a:rPr lang="en-US"/>
              <a:t>For undefined instrs, hardware failure, or arith overflow – the OS normally kills the program and returns an indication of the reason to the user</a:t>
            </a:r>
          </a:p>
          <a:p>
            <a:r>
              <a:rPr lang="en-US"/>
              <a:t>For an I/O device request or an OS service call – the OS saves the state of the program, performs the desired task and, at some point in the future, restores the program to continue execution</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9874" name="Rectangle 2"/>
          <p:cNvSpPr>
            <a:spLocks noGrp="1" noRot="1" noChangeAspect="1" noChangeArrowheads="1" noTextEdit="1"/>
          </p:cNvSpPr>
          <p:nvPr>
            <p:ph type="sldImg"/>
          </p:nvPr>
        </p:nvSpPr>
        <p:spPr/>
      </p:sp>
      <p:sp>
        <p:nvSpPr>
          <p:cNvPr id="1359875" name="Rectangle 3"/>
          <p:cNvSpPr>
            <a:spLocks noGrp="1" noChangeArrowheads="1"/>
          </p:cNvSpPr>
          <p:nvPr>
            <p:ph type="body" idx="1"/>
          </p:nvPr>
        </p:nvSpPr>
        <p:spPr>
          <a:ln/>
        </p:spPr>
        <p:txBody>
          <a:bodyPr/>
          <a:lstStyle/>
          <a:p>
            <a:r>
              <a:rPr lang="en-US"/>
              <a:t>For class handout</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22" name="Rectangle 2"/>
          <p:cNvSpPr>
            <a:spLocks noGrp="1" noRot="1" noChangeAspect="1" noChangeArrowheads="1" noTextEdit="1"/>
          </p:cNvSpPr>
          <p:nvPr>
            <p:ph type="sldImg"/>
          </p:nvPr>
        </p:nvSpPr>
        <p:spPr/>
      </p:sp>
      <p:sp>
        <p:nvSpPr>
          <p:cNvPr id="1361923" name="Rectangle 3"/>
          <p:cNvSpPr>
            <a:spLocks noGrp="1" noChangeArrowheads="1"/>
          </p:cNvSpPr>
          <p:nvPr>
            <p:ph type="body" idx="1"/>
          </p:nvPr>
        </p:nvSpPr>
        <p:spPr>
          <a:ln/>
        </p:spPr>
        <p:txBody>
          <a:bodyPr/>
          <a:lstStyle/>
          <a:p>
            <a:r>
              <a:rPr lang="en-US"/>
              <a:t>For lecture</a:t>
            </a:r>
          </a:p>
          <a:p>
            <a:r>
              <a:rPr lang="en-US"/>
              <a:t>Note that an I/O service request is not associated with any executing instruction so can be handled when the hardware decides (to some limit) –i.e., pick the most convenient place to handle the exception</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2258" name="Rectangle 2"/>
          <p:cNvSpPr>
            <a:spLocks noGrp="1" noChangeArrowheads="1"/>
          </p:cNvSpPr>
          <p:nvPr>
            <p:ph type="body" idx="1"/>
          </p:nvPr>
        </p:nvSpPr>
        <p:spPr>
          <a:xfrm>
            <a:off x="550335" y="4562237"/>
            <a:ext cx="6304279" cy="4320540"/>
          </a:xfrm>
          <a:noFill/>
          <a:ln>
            <a:noFill/>
          </a:ln>
        </p:spPr>
        <p:txBody>
          <a:bodyPr lIns="98200" tIns="48239" rIns="98200" bIns="48239"/>
          <a:lstStyle/>
          <a:p>
            <a:r>
              <a:rPr lang="en-US"/>
              <a:t>Note that data hazards can come from R-type instructions or lw instructions</a:t>
            </a:r>
          </a:p>
        </p:txBody>
      </p:sp>
      <p:sp>
        <p:nvSpPr>
          <p:cNvPr id="992259" name="Rectangle 3"/>
          <p:cNvSpPr>
            <a:spLocks noGrp="1" noRot="1" noChangeAspect="1" noChangeArrowheads="1" noTextEdit="1"/>
          </p:cNvSpPr>
          <p:nvPr>
            <p:ph type="sldImg"/>
          </p:nvPr>
        </p:nvSpPr>
        <p:spPr>
          <a:xfrm>
            <a:off x="1273175" y="614363"/>
            <a:ext cx="4786313" cy="3589337"/>
          </a:xfrm>
          <a:ln/>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3970" name="Rectangle 2"/>
          <p:cNvSpPr>
            <a:spLocks noGrp="1" noChangeArrowheads="1"/>
          </p:cNvSpPr>
          <p:nvPr>
            <p:ph type="body" idx="1"/>
          </p:nvPr>
        </p:nvSpPr>
        <p:spPr>
          <a:xfrm>
            <a:off x="550863" y="4562475"/>
            <a:ext cx="6303962" cy="4319588"/>
          </a:xfrm>
          <a:noFill/>
          <a:ln>
            <a:noFill/>
          </a:ln>
        </p:spPr>
        <p:txBody>
          <a:bodyPr lIns="98209" tIns="48243" rIns="98209" bIns="48243"/>
          <a:lstStyle/>
          <a:p>
            <a:r>
              <a:rPr lang="en-US"/>
              <a:t>For class handout</a:t>
            </a:r>
          </a:p>
        </p:txBody>
      </p:sp>
      <p:sp>
        <p:nvSpPr>
          <p:cNvPr id="1363971" name="Rectangle 3"/>
          <p:cNvSpPr>
            <a:spLocks noGrp="1" noRot="1" noChangeAspect="1" noChangeArrowheads="1" noTextEdit="1"/>
          </p:cNvSpPr>
          <p:nvPr>
            <p:ph type="sldImg"/>
          </p:nvPr>
        </p:nvSpPr>
        <p:spPr>
          <a:xfrm>
            <a:off x="1273175" y="614363"/>
            <a:ext cx="4784725" cy="3589337"/>
          </a:xfrm>
          <a:ln/>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8066" name="Rectangle 2"/>
          <p:cNvSpPr>
            <a:spLocks noGrp="1" noChangeArrowheads="1"/>
          </p:cNvSpPr>
          <p:nvPr>
            <p:ph type="body" idx="1"/>
          </p:nvPr>
        </p:nvSpPr>
        <p:spPr>
          <a:xfrm>
            <a:off x="550863" y="4562475"/>
            <a:ext cx="6303962" cy="4319588"/>
          </a:xfrm>
          <a:noFill/>
          <a:ln>
            <a:noFill/>
          </a:ln>
        </p:spPr>
        <p:txBody>
          <a:bodyPr lIns="98209" tIns="48243" rIns="98209" bIns="48243"/>
          <a:lstStyle/>
          <a:p>
            <a:r>
              <a:rPr lang="en-US"/>
              <a:t>For lecture</a:t>
            </a:r>
          </a:p>
        </p:txBody>
      </p:sp>
      <p:sp>
        <p:nvSpPr>
          <p:cNvPr id="1368067" name="Rectangle 3"/>
          <p:cNvSpPr>
            <a:spLocks noGrp="1" noRot="1" noChangeAspect="1" noChangeArrowheads="1" noTextEdit="1"/>
          </p:cNvSpPr>
          <p:nvPr>
            <p:ph type="sldImg"/>
          </p:nvPr>
        </p:nvSpPr>
        <p:spPr>
          <a:xfrm>
            <a:off x="1273175" y="614363"/>
            <a:ext cx="4784725" cy="3589337"/>
          </a:xfrm>
          <a:ln/>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6018" name="Rectangle 2"/>
          <p:cNvSpPr>
            <a:spLocks noGrp="1" noRot="1" noChangeAspect="1" noChangeArrowheads="1" noTextEdit="1"/>
          </p:cNvSpPr>
          <p:nvPr>
            <p:ph type="sldImg"/>
          </p:nvPr>
        </p:nvSpPr>
        <p:spPr/>
      </p:sp>
      <p:sp>
        <p:nvSpPr>
          <p:cNvPr id="1366019" name="Rectangle 3"/>
          <p:cNvSpPr>
            <a:spLocks noGrp="1" noChangeArrowheads="1"/>
          </p:cNvSpPr>
          <p:nvPr>
            <p:ph type="body" idx="1"/>
          </p:nvPr>
        </p:nvSpPr>
        <p:spPr>
          <a:ln/>
        </p:spPr>
        <p:txBody>
          <a:bodyPr/>
          <a:lstStyle/>
          <a:p>
            <a:pPr marL="209519" indent="-209519"/>
            <a:r>
              <a:rPr lang="en-US" dirty="0" smtClean="0"/>
              <a:t>(new)</a:t>
            </a:r>
            <a:r>
              <a:rPr lang="en-US" baseline="0" dirty="0" smtClean="0"/>
              <a:t> Figure 4.66</a:t>
            </a:r>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02" name="Rectangle 2"/>
          <p:cNvSpPr>
            <a:spLocks noGrp="1" noChangeArrowheads="1"/>
          </p:cNvSpPr>
          <p:nvPr>
            <p:ph type="body" idx="1"/>
          </p:nvPr>
        </p:nvSpPr>
        <p:spPr>
          <a:xfrm>
            <a:off x="550863" y="4562475"/>
            <a:ext cx="6303962" cy="4319588"/>
          </a:xfrm>
          <a:noFill/>
          <a:ln>
            <a:noFill/>
          </a:ln>
        </p:spPr>
        <p:txBody>
          <a:bodyPr lIns="98200" tIns="48239" rIns="98200" bIns="48239"/>
          <a:lstStyle/>
          <a:p>
            <a:endParaRPr lang="en-US" dirty="0"/>
          </a:p>
        </p:txBody>
      </p:sp>
      <p:sp>
        <p:nvSpPr>
          <p:cNvPr id="1228803" name="Rectangle 3"/>
          <p:cNvSpPr>
            <a:spLocks noGrp="1" noRot="1" noChangeAspect="1" noChangeArrowheads="1" noTextEdit="1"/>
          </p:cNvSpPr>
          <p:nvPr>
            <p:ph type="sldImg"/>
          </p:nvPr>
        </p:nvSpPr>
        <p:spPr>
          <a:xfrm>
            <a:off x="1273175" y="614363"/>
            <a:ext cx="4784725" cy="3589337"/>
          </a:xfr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2898" name="Rectangle 2"/>
          <p:cNvSpPr>
            <a:spLocks noGrp="1" noChangeArrowheads="1"/>
          </p:cNvSpPr>
          <p:nvPr>
            <p:ph type="body" idx="1"/>
          </p:nvPr>
        </p:nvSpPr>
        <p:spPr>
          <a:xfrm>
            <a:off x="550863" y="4562475"/>
            <a:ext cx="6303962" cy="4319588"/>
          </a:xfrm>
          <a:ln>
            <a:noFill/>
          </a:ln>
        </p:spPr>
        <p:txBody>
          <a:bodyPr lIns="98200" tIns="48239" rIns="98200" bIns="48239"/>
          <a:lstStyle/>
          <a:p>
            <a:endParaRPr lang="en-US"/>
          </a:p>
        </p:txBody>
      </p:sp>
      <p:sp>
        <p:nvSpPr>
          <p:cNvPr id="1232899" name="Rectangle 3"/>
          <p:cNvSpPr>
            <a:spLocks noGrp="1" noRot="1" noChangeAspect="1" noChangeArrowheads="1" noTextEdit="1"/>
          </p:cNvSpPr>
          <p:nvPr>
            <p:ph type="sldImg"/>
          </p:nvPr>
        </p:nvSpPr>
        <p:spPr>
          <a:xfrm>
            <a:off x="1273175" y="614363"/>
            <a:ext cx="4784725" cy="3589337"/>
          </a:xfr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5186" name="Rectangle 2"/>
          <p:cNvSpPr>
            <a:spLocks noGrp="1" noChangeArrowheads="1"/>
          </p:cNvSpPr>
          <p:nvPr>
            <p:ph type="body" idx="1"/>
          </p:nvPr>
        </p:nvSpPr>
        <p:spPr>
          <a:xfrm>
            <a:off x="550863" y="4562475"/>
            <a:ext cx="6303962" cy="4319588"/>
          </a:xfrm>
          <a:noFill/>
          <a:ln>
            <a:noFill/>
          </a:ln>
        </p:spPr>
        <p:txBody>
          <a:bodyPr lIns="98200" tIns="48239" rIns="98200" bIns="48239"/>
          <a:lstStyle/>
          <a:p>
            <a:r>
              <a:rPr lang="en-US"/>
              <a:t>For class handout</a:t>
            </a:r>
          </a:p>
        </p:txBody>
      </p:sp>
      <p:sp>
        <p:nvSpPr>
          <p:cNvPr id="1245187" name="Rectangle 3"/>
          <p:cNvSpPr>
            <a:spLocks noGrp="1" noRot="1" noChangeAspect="1" noChangeArrowheads="1" noTextEdit="1"/>
          </p:cNvSpPr>
          <p:nvPr>
            <p:ph type="sldImg"/>
          </p:nvPr>
        </p:nvSpPr>
        <p:spPr>
          <a:xfrm>
            <a:off x="1273175" y="614363"/>
            <a:ext cx="4784725" cy="3589337"/>
          </a:xfr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7234" name="Rectangle 2"/>
          <p:cNvSpPr>
            <a:spLocks noGrp="1" noChangeArrowheads="1"/>
          </p:cNvSpPr>
          <p:nvPr>
            <p:ph type="body" idx="1"/>
          </p:nvPr>
        </p:nvSpPr>
        <p:spPr>
          <a:xfrm>
            <a:off x="550863" y="4562475"/>
            <a:ext cx="6303962" cy="4319588"/>
          </a:xfrm>
          <a:noFill/>
          <a:ln>
            <a:noFill/>
          </a:ln>
        </p:spPr>
        <p:txBody>
          <a:bodyPr lIns="98200" tIns="48239" rIns="98200" bIns="48239"/>
          <a:lstStyle/>
          <a:p>
            <a:r>
              <a:rPr lang="en-US" dirty="0"/>
              <a:t>For lecture</a:t>
            </a:r>
          </a:p>
          <a:p>
            <a:r>
              <a:rPr lang="en-US" dirty="0"/>
              <a:t>Forwarding paths are valid only if the destination stage is later in time than the source stage.</a:t>
            </a:r>
          </a:p>
          <a:p>
            <a:r>
              <a:rPr lang="en-US" dirty="0"/>
              <a:t>Forwarding is harder if there are multiple results to forward per instruction or if they need to write a result early in the </a:t>
            </a:r>
            <a:r>
              <a:rPr lang="en-US" dirty="0" smtClean="0"/>
              <a:t>pipeline.</a:t>
            </a:r>
          </a:p>
          <a:p>
            <a:endParaRPr lang="en-US" dirty="0" smtClean="0"/>
          </a:p>
          <a:p>
            <a:r>
              <a:rPr lang="en-US" dirty="0" smtClean="0"/>
              <a:t>Notice that for now we are showing the forwarded data coming out of the ALU.  After looking at the problem more closely, we will see that it is really supplied by the pipeline register EX/MEM</a:t>
            </a:r>
            <a:r>
              <a:rPr lang="en-US" baseline="0" dirty="0" smtClean="0"/>
              <a:t> or MEM/WB and will depict is as such.</a:t>
            </a:r>
            <a:endParaRPr lang="en-US" dirty="0"/>
          </a:p>
        </p:txBody>
      </p:sp>
      <p:sp>
        <p:nvSpPr>
          <p:cNvPr id="1247235" name="Rectangle 3"/>
          <p:cNvSpPr>
            <a:spLocks noGrp="1" noRot="1" noChangeAspect="1" noChangeArrowheads="1" noTextEdit="1"/>
          </p:cNvSpPr>
          <p:nvPr>
            <p:ph type="sldImg"/>
          </p:nvPr>
        </p:nvSpPr>
        <p:spPr>
          <a:xfrm>
            <a:off x="1273175" y="614363"/>
            <a:ext cx="4784725" cy="3589337"/>
          </a:xfr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8434" name="Rectangle 2"/>
          <p:cNvSpPr>
            <a:spLocks noGrp="1" noChangeArrowheads="1"/>
          </p:cNvSpPr>
          <p:nvPr>
            <p:ph type="body" idx="1"/>
          </p:nvPr>
        </p:nvSpPr>
        <p:spPr>
          <a:xfrm>
            <a:off x="550863" y="4562475"/>
            <a:ext cx="6303962" cy="4319588"/>
          </a:xfrm>
          <a:noFill/>
          <a:ln>
            <a:noFill/>
          </a:ln>
        </p:spPr>
        <p:txBody>
          <a:bodyPr lIns="98200" tIns="48239" rIns="98200" bIns="48239"/>
          <a:lstStyle/>
          <a:p>
            <a:r>
              <a:rPr lang="en-US" dirty="0" smtClean="0"/>
              <a:t>Now we see </a:t>
            </a:r>
            <a:r>
              <a:rPr lang="en-US" dirty="0"/>
              <a:t>that </a:t>
            </a:r>
            <a:r>
              <a:rPr lang="en-US" dirty="0" smtClean="0"/>
              <a:t>the</a:t>
            </a:r>
            <a:r>
              <a:rPr lang="en-US" baseline="0" dirty="0" smtClean="0"/>
              <a:t> forwarded data </a:t>
            </a:r>
            <a:r>
              <a:rPr lang="en-US" dirty="0" smtClean="0"/>
              <a:t>is </a:t>
            </a:r>
            <a:r>
              <a:rPr lang="en-US" dirty="0"/>
              <a:t>supplied by the pipeline register </a:t>
            </a:r>
            <a:r>
              <a:rPr lang="en-US" dirty="0" smtClean="0"/>
              <a:t>EX/MEM </a:t>
            </a:r>
            <a:r>
              <a:rPr lang="en-US" smtClean="0"/>
              <a:t>or MEM/WB.</a:t>
            </a:r>
            <a:endParaRPr lang="en-US" dirty="0"/>
          </a:p>
        </p:txBody>
      </p:sp>
      <p:sp>
        <p:nvSpPr>
          <p:cNvPr id="1298435" name="Rectangle 3"/>
          <p:cNvSpPr>
            <a:spLocks noGrp="1" noRot="1" noChangeAspect="1" noChangeArrowheads="1" noTextEdit="1"/>
          </p:cNvSpPr>
          <p:nvPr>
            <p:ph type="sldImg"/>
          </p:nvPr>
        </p:nvSpPr>
        <p:spPr>
          <a:xfrm>
            <a:off x="1274763" y="614363"/>
            <a:ext cx="4784725" cy="3589337"/>
          </a:xfr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8450" y="304800"/>
            <a:ext cx="2038350" cy="30035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33400" y="304800"/>
            <a:ext cx="5962650" cy="30035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8153400" cy="422275"/>
          </a:xfrm>
        </p:spPr>
        <p:txBody>
          <a:bodyPr/>
          <a:lstStyle/>
          <a:p>
            <a:r>
              <a:rPr lang="en-US" smtClean="0"/>
              <a:t>Click to edit Master title style</a:t>
            </a:r>
            <a:endParaRPr lang="en-US"/>
          </a:p>
        </p:txBody>
      </p:sp>
      <p:sp>
        <p:nvSpPr>
          <p:cNvPr id="3" name="Chart Placeholder 2"/>
          <p:cNvSpPr>
            <a:spLocks noGrp="1"/>
          </p:cNvSpPr>
          <p:nvPr>
            <p:ph type="chart" idx="1"/>
          </p:nvPr>
        </p:nvSpPr>
        <p:spPr>
          <a:xfrm>
            <a:off x="533400" y="914400"/>
            <a:ext cx="8153400" cy="2393950"/>
          </a:xfrm>
        </p:spPr>
        <p:txBody>
          <a:bodyPr/>
          <a:lstStyle/>
          <a:p>
            <a:pPr lvl="0"/>
            <a:endParaRPr lang="en-US" noProof="0" smtClean="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33400" y="914400"/>
            <a:ext cx="4000500" cy="23939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86300" y="914400"/>
            <a:ext cx="4000500" cy="23939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bwMode="auto">
          <a:xfrm>
            <a:off x="533400" y="304800"/>
            <a:ext cx="8153400" cy="422275"/>
          </a:xfrm>
          <a:prstGeom prst="rect">
            <a:avLst/>
          </a:prstGeom>
          <a:noFill/>
          <a:ln w="12700">
            <a:noFill/>
            <a:miter lim="800000"/>
            <a:headEnd/>
            <a:tailEnd/>
          </a:ln>
        </p:spPr>
        <p:txBody>
          <a:bodyPr vert="horz" wrap="square" lIns="63500" tIns="25400" rIns="63500" bIns="25400" numCol="1" anchor="t" anchorCtr="0" compatLnSpc="1">
            <a:prstTxWarp prst="textNoShape">
              <a:avLst/>
            </a:prstTxWarp>
            <a:spAutoFit/>
          </a:bodyPr>
          <a:lstStyle/>
          <a:p>
            <a:pPr lvl="0"/>
            <a:r>
              <a:rPr lang="en-US" smtClean="0"/>
              <a:t>Title goes here</a:t>
            </a:r>
          </a:p>
        </p:txBody>
      </p:sp>
      <p:sp>
        <p:nvSpPr>
          <p:cNvPr id="1027" name="Rectangle 3"/>
          <p:cNvSpPr>
            <a:spLocks noChangeArrowheads="1"/>
          </p:cNvSpPr>
          <p:nvPr/>
        </p:nvSpPr>
        <p:spPr bwMode="auto">
          <a:xfrm>
            <a:off x="381000" y="6553200"/>
            <a:ext cx="1548501" cy="205184"/>
          </a:xfrm>
          <a:prstGeom prst="rect">
            <a:avLst/>
          </a:prstGeom>
          <a:noFill/>
          <a:ln w="12700">
            <a:noFill/>
            <a:miter lim="800000"/>
            <a:headEnd/>
            <a:tailEnd/>
          </a:ln>
          <a:effectLst/>
        </p:spPr>
        <p:txBody>
          <a:bodyPr wrap="none" lIns="63500" tIns="25400" rIns="63500" bIns="25400">
            <a:spAutoFit/>
          </a:bodyPr>
          <a:lstStyle/>
          <a:p>
            <a:pPr>
              <a:defRPr/>
            </a:pPr>
            <a:r>
              <a:rPr lang="en-US" sz="1000" b="1" dirty="0">
                <a:solidFill>
                  <a:schemeClr val="tx1"/>
                </a:solidFill>
              </a:rPr>
              <a:t>CSE431  </a:t>
            </a:r>
            <a:r>
              <a:rPr lang="en-US" sz="1000" b="1" dirty="0" smtClean="0">
                <a:solidFill>
                  <a:schemeClr val="tx1"/>
                </a:solidFill>
              </a:rPr>
              <a:t>Chapter 4B.</a:t>
            </a:r>
            <a:fld id="{327C39B5-FA07-4B49-B681-61EEE696D883}" type="slidenum">
              <a:rPr lang="en-US" sz="1000" b="1" smtClean="0">
                <a:solidFill>
                  <a:schemeClr val="tx1"/>
                </a:solidFill>
              </a:rPr>
              <a:pPr>
                <a:defRPr/>
              </a:pPr>
              <a:t>‹#›</a:t>
            </a:fld>
            <a:endParaRPr lang="en-US" sz="1000" b="1" dirty="0">
              <a:solidFill>
                <a:schemeClr val="tx1"/>
              </a:solidFill>
            </a:endParaRPr>
          </a:p>
        </p:txBody>
      </p:sp>
      <p:sp>
        <p:nvSpPr>
          <p:cNvPr id="1028" name="Rectangle 4"/>
          <p:cNvSpPr>
            <a:spLocks noChangeArrowheads="1"/>
          </p:cNvSpPr>
          <p:nvPr/>
        </p:nvSpPr>
        <p:spPr bwMode="auto">
          <a:xfrm>
            <a:off x="7620000" y="6553200"/>
            <a:ext cx="1101725" cy="355600"/>
          </a:xfrm>
          <a:prstGeom prst="rect">
            <a:avLst/>
          </a:prstGeom>
          <a:noFill/>
          <a:ln w="12700">
            <a:noFill/>
            <a:miter lim="800000"/>
            <a:headEnd/>
            <a:tailEnd/>
          </a:ln>
          <a:effectLst/>
        </p:spPr>
        <p:txBody>
          <a:bodyPr wrap="none" lIns="63500" tIns="25400" rIns="63500" bIns="25400">
            <a:spAutoFit/>
          </a:bodyPr>
          <a:lstStyle/>
          <a:p>
            <a:pPr>
              <a:defRPr/>
            </a:pPr>
            <a:r>
              <a:rPr lang="en-US" sz="1000" b="1">
                <a:solidFill>
                  <a:schemeClr val="tx1"/>
                </a:solidFill>
              </a:rPr>
              <a:t>Irwin, PSU, 2008</a:t>
            </a:r>
          </a:p>
          <a:p>
            <a:pPr>
              <a:defRPr/>
            </a:pPr>
            <a:endParaRPr lang="en-US" sz="1000" b="1">
              <a:solidFill>
                <a:schemeClr val="tx1"/>
              </a:solidFill>
            </a:endParaRPr>
          </a:p>
        </p:txBody>
      </p:sp>
      <p:sp>
        <p:nvSpPr>
          <p:cNvPr id="4101" name="Rectangle 5"/>
          <p:cNvSpPr>
            <a:spLocks noGrp="1" noChangeArrowheads="1"/>
          </p:cNvSpPr>
          <p:nvPr>
            <p:ph type="body" idx="1"/>
          </p:nvPr>
        </p:nvSpPr>
        <p:spPr bwMode="auto">
          <a:xfrm>
            <a:off x="533400" y="914400"/>
            <a:ext cx="8153400" cy="2393950"/>
          </a:xfrm>
          <a:prstGeom prst="rect">
            <a:avLst/>
          </a:prstGeom>
          <a:noFill/>
          <a:ln w="12700">
            <a:noFill/>
            <a:miter lim="800000"/>
            <a:headEnd/>
            <a:tailEnd/>
          </a:ln>
        </p:spPr>
        <p:txBody>
          <a:bodyPr vert="horz" wrap="square" lIns="63500" tIns="25400" rIns="63500" bIns="25400" numCol="1" anchor="t" anchorCtr="0" compatLnSpc="1">
            <a:prstTxWarp prst="textNoShape">
              <a:avLst/>
            </a:prstTxWarp>
            <a:spAutoFit/>
          </a:bodyPr>
          <a:lstStyle/>
          <a:p>
            <a:pPr lvl="0"/>
            <a:r>
              <a:rPr lang="en-US" smtClean="0"/>
              <a:t>This is our 1st Level Bullet</a:t>
            </a:r>
          </a:p>
          <a:p>
            <a:pPr lvl="1"/>
            <a:r>
              <a:rPr lang="en-US" smtClean="0"/>
              <a:t>this is our 2nd level bullet</a:t>
            </a:r>
          </a:p>
          <a:p>
            <a:pPr lvl="2"/>
            <a:r>
              <a:rPr lang="en-US" smtClean="0"/>
              <a:t>this is our 3rd level bullet</a:t>
            </a:r>
          </a:p>
          <a:p>
            <a:pPr lvl="0"/>
            <a:r>
              <a:rPr lang="en-US" smtClean="0"/>
              <a:t>This is our next 1st Level Bullet</a:t>
            </a:r>
          </a:p>
          <a:p>
            <a:pPr lvl="1"/>
            <a:r>
              <a:rPr lang="en-US" smtClean="0"/>
              <a:t>this is our 2nd level bullet</a:t>
            </a:r>
          </a:p>
          <a:p>
            <a:pPr lvl="2"/>
            <a:r>
              <a:rPr lang="en-US" smtClean="0"/>
              <a:t>this is our 3rd level bullet</a:t>
            </a:r>
          </a:p>
        </p:txBody>
      </p:sp>
      <p:sp>
        <p:nvSpPr>
          <p:cNvPr id="1030" name="Line 6"/>
          <p:cNvSpPr>
            <a:spLocks noChangeShapeType="1"/>
          </p:cNvSpPr>
          <p:nvPr/>
        </p:nvSpPr>
        <p:spPr bwMode="auto">
          <a:xfrm>
            <a:off x="533400" y="685800"/>
            <a:ext cx="8153400" cy="0"/>
          </a:xfrm>
          <a:prstGeom prst="line">
            <a:avLst/>
          </a:prstGeom>
          <a:noFill/>
          <a:ln w="57150" cmpd="thickThin">
            <a:solidFill>
              <a:schemeClr val="accent2"/>
            </a:solidFill>
            <a:round/>
            <a:headEnd/>
            <a:tailEnd/>
          </a:ln>
          <a:effectLst/>
        </p:spPr>
        <p:txBody>
          <a:bodyPr wrap="none" anchor="ctr"/>
          <a:lstStyle/>
          <a:p>
            <a:pPr>
              <a:defRPr/>
            </a:pPr>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rtl="0" eaLnBrk="0" fontAlgn="base" hangingPunct="0">
        <a:lnSpc>
          <a:spcPct val="87000"/>
        </a:lnSpc>
        <a:spcBef>
          <a:spcPct val="0"/>
        </a:spcBef>
        <a:spcAft>
          <a:spcPct val="0"/>
        </a:spcAft>
        <a:defRPr sz="2800" b="1">
          <a:solidFill>
            <a:schemeClr val="accent2"/>
          </a:solidFill>
          <a:latin typeface="+mj-lt"/>
          <a:ea typeface="+mj-ea"/>
          <a:cs typeface="+mj-cs"/>
        </a:defRPr>
      </a:lvl1pPr>
      <a:lvl2pPr algn="l" rtl="0" eaLnBrk="0" fontAlgn="base" hangingPunct="0">
        <a:lnSpc>
          <a:spcPct val="87000"/>
        </a:lnSpc>
        <a:spcBef>
          <a:spcPct val="0"/>
        </a:spcBef>
        <a:spcAft>
          <a:spcPct val="0"/>
        </a:spcAft>
        <a:defRPr sz="2800" b="1">
          <a:solidFill>
            <a:schemeClr val="accent2"/>
          </a:solidFill>
          <a:latin typeface="Arial" charset="0"/>
        </a:defRPr>
      </a:lvl2pPr>
      <a:lvl3pPr algn="l" rtl="0" eaLnBrk="0" fontAlgn="base" hangingPunct="0">
        <a:lnSpc>
          <a:spcPct val="87000"/>
        </a:lnSpc>
        <a:spcBef>
          <a:spcPct val="0"/>
        </a:spcBef>
        <a:spcAft>
          <a:spcPct val="0"/>
        </a:spcAft>
        <a:defRPr sz="2800" b="1">
          <a:solidFill>
            <a:schemeClr val="accent2"/>
          </a:solidFill>
          <a:latin typeface="Arial" charset="0"/>
        </a:defRPr>
      </a:lvl3pPr>
      <a:lvl4pPr algn="l" rtl="0" eaLnBrk="0" fontAlgn="base" hangingPunct="0">
        <a:lnSpc>
          <a:spcPct val="87000"/>
        </a:lnSpc>
        <a:spcBef>
          <a:spcPct val="0"/>
        </a:spcBef>
        <a:spcAft>
          <a:spcPct val="0"/>
        </a:spcAft>
        <a:defRPr sz="2800" b="1">
          <a:solidFill>
            <a:schemeClr val="accent2"/>
          </a:solidFill>
          <a:latin typeface="Arial" charset="0"/>
        </a:defRPr>
      </a:lvl4pPr>
      <a:lvl5pPr algn="l" rtl="0" eaLnBrk="0" fontAlgn="base" hangingPunct="0">
        <a:lnSpc>
          <a:spcPct val="87000"/>
        </a:lnSpc>
        <a:spcBef>
          <a:spcPct val="0"/>
        </a:spcBef>
        <a:spcAft>
          <a:spcPct val="0"/>
        </a:spcAft>
        <a:defRPr sz="2800" b="1">
          <a:solidFill>
            <a:schemeClr val="accent2"/>
          </a:solidFill>
          <a:latin typeface="Arial" charset="0"/>
        </a:defRPr>
      </a:lvl5pPr>
      <a:lvl6pPr marL="457200" algn="l" rtl="0" eaLnBrk="0" fontAlgn="base" hangingPunct="0">
        <a:lnSpc>
          <a:spcPct val="87000"/>
        </a:lnSpc>
        <a:spcBef>
          <a:spcPct val="0"/>
        </a:spcBef>
        <a:spcAft>
          <a:spcPct val="0"/>
        </a:spcAft>
        <a:defRPr sz="2800" b="1">
          <a:solidFill>
            <a:schemeClr val="accent2"/>
          </a:solidFill>
          <a:latin typeface="Arial" charset="0"/>
        </a:defRPr>
      </a:lvl6pPr>
      <a:lvl7pPr marL="914400" algn="l" rtl="0" eaLnBrk="0" fontAlgn="base" hangingPunct="0">
        <a:lnSpc>
          <a:spcPct val="87000"/>
        </a:lnSpc>
        <a:spcBef>
          <a:spcPct val="0"/>
        </a:spcBef>
        <a:spcAft>
          <a:spcPct val="0"/>
        </a:spcAft>
        <a:defRPr sz="2800" b="1">
          <a:solidFill>
            <a:schemeClr val="accent2"/>
          </a:solidFill>
          <a:latin typeface="Arial" charset="0"/>
        </a:defRPr>
      </a:lvl7pPr>
      <a:lvl8pPr marL="1371600" algn="l" rtl="0" eaLnBrk="0" fontAlgn="base" hangingPunct="0">
        <a:lnSpc>
          <a:spcPct val="87000"/>
        </a:lnSpc>
        <a:spcBef>
          <a:spcPct val="0"/>
        </a:spcBef>
        <a:spcAft>
          <a:spcPct val="0"/>
        </a:spcAft>
        <a:defRPr sz="2800" b="1">
          <a:solidFill>
            <a:schemeClr val="accent2"/>
          </a:solidFill>
          <a:latin typeface="Arial" charset="0"/>
        </a:defRPr>
      </a:lvl8pPr>
      <a:lvl9pPr marL="1828800" algn="l" rtl="0" eaLnBrk="0" fontAlgn="base" hangingPunct="0">
        <a:lnSpc>
          <a:spcPct val="87000"/>
        </a:lnSpc>
        <a:spcBef>
          <a:spcPct val="0"/>
        </a:spcBef>
        <a:spcAft>
          <a:spcPct val="0"/>
        </a:spcAft>
        <a:defRPr sz="2800" b="1">
          <a:solidFill>
            <a:schemeClr val="accent2"/>
          </a:solidFill>
          <a:latin typeface="Arial" charset="0"/>
        </a:defRPr>
      </a:lvl9pPr>
    </p:titleStyle>
    <p:bodyStyle>
      <a:lvl1pPr marL="287338" indent="-287338" algn="l" rtl="0" eaLnBrk="0" fontAlgn="base" hangingPunct="0">
        <a:lnSpc>
          <a:spcPct val="90000"/>
        </a:lnSpc>
        <a:spcBef>
          <a:spcPct val="65000"/>
        </a:spcBef>
        <a:spcAft>
          <a:spcPct val="0"/>
        </a:spcAft>
        <a:buClr>
          <a:schemeClr val="accent1"/>
        </a:buClr>
        <a:buSzPct val="75000"/>
        <a:buFont typeface="Wingdings" pitchFamily="2" charset="2"/>
        <a:buChar char="q"/>
        <a:defRPr sz="2400">
          <a:solidFill>
            <a:schemeClr val="tx1"/>
          </a:solidFill>
          <a:latin typeface="+mn-lt"/>
          <a:ea typeface="+mn-ea"/>
          <a:cs typeface="+mn-cs"/>
        </a:defRPr>
      </a:lvl1pPr>
      <a:lvl2pPr marL="741363" indent="-246063" algn="l" rtl="0" eaLnBrk="0" fontAlgn="base" hangingPunct="0">
        <a:lnSpc>
          <a:spcPct val="85000"/>
        </a:lnSpc>
        <a:spcBef>
          <a:spcPct val="40000"/>
        </a:spcBef>
        <a:spcAft>
          <a:spcPct val="0"/>
        </a:spcAft>
        <a:buClr>
          <a:schemeClr val="accent1"/>
        </a:buClr>
        <a:buSzPct val="75000"/>
        <a:buFont typeface="Monotype Sorts" pitchFamily="2" charset="2"/>
        <a:buChar char="l"/>
        <a:defRPr sz="2000">
          <a:solidFill>
            <a:schemeClr val="tx1"/>
          </a:solidFill>
          <a:latin typeface="+mn-lt"/>
        </a:defRPr>
      </a:lvl2pPr>
      <a:lvl3pPr marL="1146175" indent="-176213" algn="l" rtl="0" eaLnBrk="0" fontAlgn="base" hangingPunct="0">
        <a:lnSpc>
          <a:spcPct val="85000"/>
        </a:lnSpc>
        <a:spcBef>
          <a:spcPct val="40000"/>
        </a:spcBef>
        <a:spcAft>
          <a:spcPct val="0"/>
        </a:spcAft>
        <a:buClr>
          <a:schemeClr val="accent1"/>
        </a:buClr>
        <a:buSzPct val="100000"/>
        <a:buChar char="-"/>
        <a:defRPr>
          <a:solidFill>
            <a:schemeClr val="tx1"/>
          </a:solidFill>
          <a:latin typeface="+mn-lt"/>
        </a:defRPr>
      </a:lvl3pPr>
      <a:lvl4pPr marL="1714500" indent="-342900" algn="l" rtl="0" eaLnBrk="0" fontAlgn="base" hangingPunct="0">
        <a:spcBef>
          <a:spcPct val="20000"/>
        </a:spcBef>
        <a:spcAft>
          <a:spcPct val="0"/>
        </a:spcAft>
        <a:buChar char="–"/>
        <a:defRPr sz="2000">
          <a:solidFill>
            <a:schemeClr val="tx1"/>
          </a:solidFill>
          <a:latin typeface="Times New Roman" pitchFamily="18" charset="0"/>
        </a:defRPr>
      </a:lvl4pPr>
      <a:lvl5pPr marL="2171700" indent="-342900" algn="l" rtl="0" eaLnBrk="0" fontAlgn="base" hangingPunct="0">
        <a:spcBef>
          <a:spcPct val="20000"/>
        </a:spcBef>
        <a:spcAft>
          <a:spcPct val="0"/>
        </a:spcAft>
        <a:buChar char="»"/>
        <a:defRPr sz="2000">
          <a:solidFill>
            <a:schemeClr val="tx1"/>
          </a:solidFill>
          <a:latin typeface="Times New Roman" pitchFamily="18" charset="0"/>
        </a:defRPr>
      </a:lvl5pPr>
      <a:lvl6pPr marL="2628900" indent="-342900" algn="l" rtl="0" eaLnBrk="0" fontAlgn="base" hangingPunct="0">
        <a:spcBef>
          <a:spcPct val="20000"/>
        </a:spcBef>
        <a:spcAft>
          <a:spcPct val="0"/>
        </a:spcAft>
        <a:buChar char="»"/>
        <a:defRPr sz="2000">
          <a:solidFill>
            <a:schemeClr val="tx1"/>
          </a:solidFill>
          <a:latin typeface="Times New Roman" pitchFamily="18" charset="0"/>
        </a:defRPr>
      </a:lvl6pPr>
      <a:lvl7pPr marL="3086100" indent="-342900" algn="l" rtl="0" eaLnBrk="0" fontAlgn="base" hangingPunct="0">
        <a:spcBef>
          <a:spcPct val="20000"/>
        </a:spcBef>
        <a:spcAft>
          <a:spcPct val="0"/>
        </a:spcAft>
        <a:buChar char="»"/>
        <a:defRPr sz="2000">
          <a:solidFill>
            <a:schemeClr val="tx1"/>
          </a:solidFill>
          <a:latin typeface="Times New Roman" pitchFamily="18" charset="0"/>
        </a:defRPr>
      </a:lvl7pPr>
      <a:lvl8pPr marL="3543300" indent="-342900" algn="l" rtl="0" eaLnBrk="0" fontAlgn="base" hangingPunct="0">
        <a:spcBef>
          <a:spcPct val="20000"/>
        </a:spcBef>
        <a:spcAft>
          <a:spcPct val="0"/>
        </a:spcAft>
        <a:buChar char="»"/>
        <a:defRPr sz="2000">
          <a:solidFill>
            <a:schemeClr val="tx1"/>
          </a:solidFill>
          <a:latin typeface="Times New Roman" pitchFamily="18" charset="0"/>
        </a:defRPr>
      </a:lvl8pPr>
      <a:lvl9pPr marL="4000500" indent="-342900" algn="l" rtl="0" eaLnBrk="0" fontAlgn="base" hangingPunct="0">
        <a:spcBef>
          <a:spcPct val="20000"/>
        </a:spcBef>
        <a:spcAft>
          <a:spcPct val="0"/>
        </a:spcAft>
        <a:buChar char="»"/>
        <a:defRPr sz="2000">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cse.psu.edu/~mji"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2209800" y="1066800"/>
            <a:ext cx="5525551" cy="2622000"/>
          </a:xfrm>
          <a:noFill/>
        </p:spPr>
        <p:txBody>
          <a:bodyPr wrap="none" anchor="ctr"/>
          <a:lstStyle/>
          <a:p>
            <a:pPr algn="ctr"/>
            <a:r>
              <a:rPr lang="en-US" sz="3200" dirty="0" smtClean="0"/>
              <a:t>CSE 431</a:t>
            </a:r>
            <a:br>
              <a:rPr lang="en-US" sz="3200" dirty="0" smtClean="0"/>
            </a:br>
            <a:r>
              <a:rPr lang="en-US" sz="3200" dirty="0" smtClean="0"/>
              <a:t> Computer Architecture </a:t>
            </a:r>
            <a:br>
              <a:rPr lang="en-US" sz="3200" dirty="0" smtClean="0"/>
            </a:br>
            <a:r>
              <a:rPr lang="en-US" sz="3200" dirty="0" smtClean="0"/>
              <a:t>Fall 2008</a:t>
            </a:r>
            <a:br>
              <a:rPr lang="en-US" sz="3200" dirty="0" smtClean="0"/>
            </a:br>
            <a:r>
              <a:rPr lang="en-US" sz="3200" dirty="0" smtClean="0"/>
              <a:t/>
            </a:r>
            <a:br>
              <a:rPr lang="en-US" sz="3200" dirty="0" smtClean="0"/>
            </a:br>
            <a:r>
              <a:rPr lang="en-US" sz="3200" dirty="0" smtClean="0"/>
              <a:t>Chapter 4B: The Processor,</a:t>
            </a:r>
            <a:br>
              <a:rPr lang="en-US" sz="3200" dirty="0" smtClean="0"/>
            </a:br>
            <a:r>
              <a:rPr lang="en-US" sz="3200" dirty="0" smtClean="0"/>
              <a:t>Part B</a:t>
            </a:r>
          </a:p>
        </p:txBody>
      </p:sp>
      <p:sp>
        <p:nvSpPr>
          <p:cNvPr id="5123" name="Rectangle 3"/>
          <p:cNvSpPr>
            <a:spLocks noGrp="1" noChangeArrowheads="1"/>
          </p:cNvSpPr>
          <p:nvPr>
            <p:ph type="subTitle" idx="1"/>
          </p:nvPr>
        </p:nvSpPr>
        <p:spPr>
          <a:xfrm>
            <a:off x="685800" y="3886200"/>
            <a:ext cx="7848600" cy="2173288"/>
          </a:xfrm>
          <a:noFill/>
        </p:spPr>
        <p:txBody>
          <a:bodyPr/>
          <a:lstStyle/>
          <a:p>
            <a:pPr marL="203200" indent="-203200"/>
            <a:r>
              <a:rPr lang="en-US" smtClean="0"/>
              <a:t>Mary Jane Irwin ( </a:t>
            </a:r>
            <a:r>
              <a:rPr lang="en-US" smtClean="0">
                <a:hlinkClick r:id="rId3"/>
              </a:rPr>
              <a:t>www.cse.psu.edu/~mji</a:t>
            </a:r>
            <a:r>
              <a:rPr lang="en-US" smtClean="0"/>
              <a:t> ) </a:t>
            </a:r>
          </a:p>
          <a:p>
            <a:pPr marL="203200" indent="-203200"/>
            <a:endParaRPr lang="en-US" smtClean="0"/>
          </a:p>
          <a:p>
            <a:pPr marL="203200" indent="-203200"/>
            <a:endParaRPr lang="en-US" smtClean="0"/>
          </a:p>
          <a:p>
            <a:pPr marL="203200" indent="-203200">
              <a:spcBef>
                <a:spcPct val="30000"/>
              </a:spcBef>
            </a:pPr>
            <a:r>
              <a:rPr lang="en-US" sz="1800" smtClean="0"/>
              <a:t>[Adapted from </a:t>
            </a:r>
            <a:r>
              <a:rPr lang="en-US" sz="1800" i="1" smtClean="0"/>
              <a:t>Computer Organization and Design, 4</a:t>
            </a:r>
            <a:r>
              <a:rPr lang="en-US" sz="1800" i="1" baseline="30000" smtClean="0"/>
              <a:t>th</a:t>
            </a:r>
            <a:r>
              <a:rPr lang="en-US" sz="1800" i="1" smtClean="0"/>
              <a:t> Edition</a:t>
            </a:r>
            <a:r>
              <a:rPr lang="en-US" sz="1800" smtClean="0"/>
              <a:t>,  </a:t>
            </a:r>
          </a:p>
          <a:p>
            <a:pPr marL="203200" indent="-203200">
              <a:spcBef>
                <a:spcPct val="30000"/>
              </a:spcBef>
            </a:pPr>
            <a:r>
              <a:rPr lang="en-US" sz="1800" smtClean="0"/>
              <a:t>Patterson &amp; Hennessy, © 2008, MK]</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3618" name="Rectangle 2"/>
          <p:cNvSpPr>
            <a:spLocks noGrp="1" noChangeArrowheads="1"/>
          </p:cNvSpPr>
          <p:nvPr>
            <p:ph type="title"/>
          </p:nvPr>
        </p:nvSpPr>
        <p:spPr/>
        <p:txBody>
          <a:bodyPr/>
          <a:lstStyle/>
          <a:p>
            <a:r>
              <a:rPr lang="en-US"/>
              <a:t>Data Forwarding Control Conditions</a:t>
            </a:r>
          </a:p>
        </p:txBody>
      </p:sp>
      <p:sp>
        <p:nvSpPr>
          <p:cNvPr id="1263619" name="Rectangle 3"/>
          <p:cNvSpPr>
            <a:spLocks noGrp="1" noChangeArrowheads="1"/>
          </p:cNvSpPr>
          <p:nvPr>
            <p:ph type="body" idx="1"/>
          </p:nvPr>
        </p:nvSpPr>
        <p:spPr>
          <a:xfrm>
            <a:off x="457200" y="914400"/>
            <a:ext cx="8305800" cy="2576513"/>
          </a:xfrm>
        </p:spPr>
        <p:txBody>
          <a:bodyPr/>
          <a:lstStyle/>
          <a:p>
            <a:pPr marL="457200" indent="-457200">
              <a:buFont typeface="Wingdings" pitchFamily="2" charset="2"/>
              <a:buAutoNum type="arabicPeriod"/>
            </a:pPr>
            <a:r>
              <a:rPr lang="en-US" dirty="0" smtClean="0"/>
              <a:t>EX Forward Unit: </a:t>
            </a:r>
            <a:endParaRPr lang="en-US" dirty="0"/>
          </a:p>
          <a:p>
            <a:pPr marL="457200" indent="-457200">
              <a:spcBef>
                <a:spcPct val="0"/>
              </a:spcBef>
              <a:buFont typeface="Wingdings" pitchFamily="2" charset="2"/>
              <a:buNone/>
            </a:pPr>
            <a:r>
              <a:rPr lang="en-US" sz="2000" dirty="0">
                <a:latin typeface="Courier New" pitchFamily="49" charset="0"/>
              </a:rPr>
              <a:t>if (EX/</a:t>
            </a:r>
            <a:r>
              <a:rPr lang="en-US" sz="2000" dirty="0" err="1">
                <a:latin typeface="Courier New" pitchFamily="49" charset="0"/>
              </a:rPr>
              <a:t>MEM.RegWrite</a:t>
            </a:r>
            <a:endParaRPr lang="en-US" sz="2000" dirty="0">
              <a:latin typeface="Courier New" pitchFamily="49" charset="0"/>
            </a:endParaRPr>
          </a:p>
          <a:p>
            <a:pPr marL="457200" indent="-457200">
              <a:spcBef>
                <a:spcPct val="0"/>
              </a:spcBef>
              <a:buFont typeface="Wingdings" pitchFamily="2" charset="2"/>
              <a:buNone/>
            </a:pPr>
            <a:r>
              <a:rPr lang="en-US" sz="2000" dirty="0">
                <a:latin typeface="Courier New" pitchFamily="49" charset="0"/>
              </a:rPr>
              <a:t>and (EX/</a:t>
            </a:r>
            <a:r>
              <a:rPr lang="en-US" sz="2000" dirty="0" err="1">
                <a:latin typeface="Courier New" pitchFamily="49" charset="0"/>
              </a:rPr>
              <a:t>MEM.RegisterRd</a:t>
            </a:r>
            <a:r>
              <a:rPr lang="en-US" sz="2000" dirty="0">
                <a:latin typeface="Courier New" pitchFamily="49" charset="0"/>
              </a:rPr>
              <a:t> != 0)</a:t>
            </a:r>
          </a:p>
          <a:p>
            <a:pPr marL="457200" indent="-457200">
              <a:spcBef>
                <a:spcPct val="0"/>
              </a:spcBef>
              <a:buFont typeface="Wingdings" pitchFamily="2" charset="2"/>
              <a:buNone/>
            </a:pPr>
            <a:r>
              <a:rPr lang="en-US" sz="2000" dirty="0">
                <a:latin typeface="Courier New" pitchFamily="49" charset="0"/>
              </a:rPr>
              <a:t>and (EX/</a:t>
            </a:r>
            <a:r>
              <a:rPr lang="en-US" sz="2000" dirty="0" err="1">
                <a:latin typeface="Courier New" pitchFamily="49" charset="0"/>
              </a:rPr>
              <a:t>MEM.RegisterRd</a:t>
            </a:r>
            <a:r>
              <a:rPr lang="en-US" sz="2000" dirty="0">
                <a:latin typeface="Courier New" pitchFamily="49" charset="0"/>
              </a:rPr>
              <a:t> = ID/</a:t>
            </a:r>
            <a:r>
              <a:rPr lang="en-US" sz="2000" dirty="0" err="1">
                <a:latin typeface="Courier New" pitchFamily="49" charset="0"/>
              </a:rPr>
              <a:t>EX.RegisterRs</a:t>
            </a:r>
            <a:r>
              <a:rPr lang="en-US" sz="2000" dirty="0">
                <a:latin typeface="Courier New" pitchFamily="49" charset="0"/>
              </a:rPr>
              <a:t>))</a:t>
            </a:r>
          </a:p>
          <a:p>
            <a:pPr marL="457200" indent="-457200">
              <a:spcBef>
                <a:spcPct val="0"/>
              </a:spcBef>
              <a:buFont typeface="Wingdings" pitchFamily="2" charset="2"/>
              <a:buNone/>
            </a:pPr>
            <a:r>
              <a:rPr lang="en-US" sz="2000" dirty="0">
                <a:latin typeface="Courier New" pitchFamily="49" charset="0"/>
              </a:rPr>
              <a:t>		</a:t>
            </a:r>
            <a:r>
              <a:rPr lang="en-US" sz="2000" dirty="0" err="1">
                <a:latin typeface="Courier New" pitchFamily="49" charset="0"/>
              </a:rPr>
              <a:t>ForwardA</a:t>
            </a:r>
            <a:r>
              <a:rPr lang="en-US" sz="2000" dirty="0">
                <a:latin typeface="Courier New" pitchFamily="49" charset="0"/>
              </a:rPr>
              <a:t> = 10</a:t>
            </a:r>
          </a:p>
          <a:p>
            <a:pPr marL="457200" indent="-457200">
              <a:spcBef>
                <a:spcPct val="0"/>
              </a:spcBef>
              <a:buFont typeface="Wingdings" pitchFamily="2" charset="2"/>
              <a:buNone/>
            </a:pPr>
            <a:r>
              <a:rPr lang="en-US" sz="2000" dirty="0">
                <a:latin typeface="Courier New" pitchFamily="49" charset="0"/>
              </a:rPr>
              <a:t>if (EX/</a:t>
            </a:r>
            <a:r>
              <a:rPr lang="en-US" sz="2000" dirty="0" err="1">
                <a:latin typeface="Courier New" pitchFamily="49" charset="0"/>
              </a:rPr>
              <a:t>MEM.RegWrite</a:t>
            </a:r>
            <a:endParaRPr lang="en-US" sz="2000" dirty="0">
              <a:latin typeface="Courier New" pitchFamily="49" charset="0"/>
            </a:endParaRPr>
          </a:p>
          <a:p>
            <a:pPr marL="457200" indent="-457200">
              <a:spcBef>
                <a:spcPct val="0"/>
              </a:spcBef>
              <a:buFont typeface="Wingdings" pitchFamily="2" charset="2"/>
              <a:buNone/>
            </a:pPr>
            <a:r>
              <a:rPr lang="en-US" sz="2000" dirty="0">
                <a:latin typeface="Courier New" pitchFamily="49" charset="0"/>
              </a:rPr>
              <a:t>and (EX/</a:t>
            </a:r>
            <a:r>
              <a:rPr lang="en-US" sz="2000" dirty="0" err="1">
                <a:latin typeface="Courier New" pitchFamily="49" charset="0"/>
              </a:rPr>
              <a:t>MEM.RegisterRd</a:t>
            </a:r>
            <a:r>
              <a:rPr lang="en-US" sz="2000" dirty="0">
                <a:latin typeface="Courier New" pitchFamily="49" charset="0"/>
              </a:rPr>
              <a:t> != 0)</a:t>
            </a:r>
          </a:p>
          <a:p>
            <a:pPr marL="457200" indent="-457200">
              <a:spcBef>
                <a:spcPct val="0"/>
              </a:spcBef>
              <a:buFont typeface="Wingdings" pitchFamily="2" charset="2"/>
              <a:buNone/>
            </a:pPr>
            <a:r>
              <a:rPr lang="en-US" sz="2000" dirty="0">
                <a:latin typeface="Courier New" pitchFamily="49" charset="0"/>
              </a:rPr>
              <a:t>and (EX/</a:t>
            </a:r>
            <a:r>
              <a:rPr lang="en-US" sz="2000" dirty="0" err="1">
                <a:latin typeface="Courier New" pitchFamily="49" charset="0"/>
              </a:rPr>
              <a:t>MEM.RegisterRd</a:t>
            </a:r>
            <a:r>
              <a:rPr lang="en-US" sz="2000" dirty="0">
                <a:latin typeface="Courier New" pitchFamily="49" charset="0"/>
              </a:rPr>
              <a:t> = ID/</a:t>
            </a:r>
            <a:r>
              <a:rPr lang="en-US" sz="2000" dirty="0" err="1">
                <a:latin typeface="Courier New" pitchFamily="49" charset="0"/>
              </a:rPr>
              <a:t>EX.RegisterRt</a:t>
            </a:r>
            <a:r>
              <a:rPr lang="en-US" sz="2000" dirty="0">
                <a:latin typeface="Courier New" pitchFamily="49" charset="0"/>
              </a:rPr>
              <a:t>))</a:t>
            </a:r>
          </a:p>
          <a:p>
            <a:pPr marL="457200" indent="-457200">
              <a:spcBef>
                <a:spcPct val="0"/>
              </a:spcBef>
              <a:buFont typeface="Wingdings" pitchFamily="2" charset="2"/>
              <a:buNone/>
            </a:pPr>
            <a:r>
              <a:rPr lang="en-US" sz="2000" dirty="0">
                <a:latin typeface="Courier New" pitchFamily="49" charset="0"/>
              </a:rPr>
              <a:t>		</a:t>
            </a:r>
            <a:r>
              <a:rPr lang="en-US" sz="2000" dirty="0" err="1">
                <a:latin typeface="Courier New" pitchFamily="49" charset="0"/>
              </a:rPr>
              <a:t>ForwardB</a:t>
            </a:r>
            <a:r>
              <a:rPr lang="en-US" sz="2000" dirty="0">
                <a:latin typeface="Courier New" pitchFamily="49" charset="0"/>
              </a:rPr>
              <a:t> = 10</a:t>
            </a:r>
          </a:p>
        </p:txBody>
      </p:sp>
      <p:sp>
        <p:nvSpPr>
          <p:cNvPr id="1263620" name="Rectangle 4"/>
          <p:cNvSpPr>
            <a:spLocks noChangeArrowheads="1"/>
          </p:cNvSpPr>
          <p:nvPr/>
        </p:nvSpPr>
        <p:spPr bwMode="auto">
          <a:xfrm>
            <a:off x="7239000" y="1295400"/>
            <a:ext cx="1905000" cy="1612900"/>
          </a:xfrm>
          <a:prstGeom prst="rect">
            <a:avLst/>
          </a:prstGeom>
          <a:noFill/>
          <a:ln w="12700">
            <a:noFill/>
            <a:miter lim="800000"/>
            <a:headEnd/>
            <a:tailEnd/>
          </a:ln>
          <a:effectLst/>
        </p:spPr>
        <p:txBody>
          <a:bodyPr lIns="90488" tIns="44450" rIns="90488" bIns="44450">
            <a:spAutoFit/>
          </a:bodyPr>
          <a:lstStyle/>
          <a:p>
            <a:r>
              <a:rPr lang="en-US" sz="2000"/>
              <a:t>Forwards the result from the previous instr. to either input of the ALU</a:t>
            </a:r>
          </a:p>
        </p:txBody>
      </p:sp>
      <p:sp>
        <p:nvSpPr>
          <p:cNvPr id="1263621" name="Rectangle 5"/>
          <p:cNvSpPr>
            <a:spLocks noChangeArrowheads="1"/>
          </p:cNvSpPr>
          <p:nvPr/>
        </p:nvSpPr>
        <p:spPr bwMode="auto">
          <a:xfrm>
            <a:off x="7239000" y="4114800"/>
            <a:ext cx="1905000" cy="1917700"/>
          </a:xfrm>
          <a:prstGeom prst="rect">
            <a:avLst/>
          </a:prstGeom>
          <a:noFill/>
          <a:ln w="12700">
            <a:noFill/>
            <a:miter lim="800000"/>
            <a:headEnd/>
            <a:tailEnd/>
          </a:ln>
          <a:effectLst/>
        </p:spPr>
        <p:txBody>
          <a:bodyPr lIns="90488" tIns="44450" rIns="90488" bIns="44450">
            <a:spAutoFit/>
          </a:bodyPr>
          <a:lstStyle/>
          <a:p>
            <a:r>
              <a:rPr lang="en-US" sz="2000"/>
              <a:t>Forwards the result from the second previous instr. to either input of the ALU</a:t>
            </a:r>
          </a:p>
        </p:txBody>
      </p:sp>
      <p:sp>
        <p:nvSpPr>
          <p:cNvPr id="1263622" name="Rectangle 6"/>
          <p:cNvSpPr>
            <a:spLocks noChangeArrowheads="1"/>
          </p:cNvSpPr>
          <p:nvPr/>
        </p:nvSpPr>
        <p:spPr bwMode="auto">
          <a:xfrm>
            <a:off x="457200" y="3733800"/>
            <a:ext cx="8305800" cy="2606291"/>
          </a:xfrm>
          <a:prstGeom prst="rect">
            <a:avLst/>
          </a:prstGeom>
          <a:noFill/>
          <a:ln w="12700">
            <a:noFill/>
            <a:miter lim="800000"/>
            <a:headEnd/>
            <a:tailEnd/>
          </a:ln>
          <a:effectLst/>
        </p:spPr>
        <p:txBody>
          <a:bodyPr lIns="63500" tIns="25400" rIns="63500" bIns="25400">
            <a:spAutoFit/>
          </a:bodyPr>
          <a:lstStyle/>
          <a:p>
            <a:pPr marL="457200" indent="-457200">
              <a:lnSpc>
                <a:spcPct val="90000"/>
              </a:lnSpc>
              <a:spcBef>
                <a:spcPct val="65000"/>
              </a:spcBef>
              <a:buClr>
                <a:schemeClr val="accent1"/>
              </a:buClr>
              <a:buSzPct val="75000"/>
              <a:buFont typeface="Wingdings" pitchFamily="2" charset="2"/>
              <a:buAutoNum type="arabicPeriod" startAt="2"/>
            </a:pPr>
            <a:r>
              <a:rPr lang="en-US" sz="2400" dirty="0" smtClean="0">
                <a:solidFill>
                  <a:schemeClr val="tx1"/>
                </a:solidFill>
              </a:rPr>
              <a:t>MEM Forward Unit:</a:t>
            </a:r>
            <a:endParaRPr lang="en-US" sz="2400" dirty="0">
              <a:solidFill>
                <a:schemeClr val="tx1"/>
              </a:solidFill>
            </a:endParaRPr>
          </a:p>
          <a:p>
            <a:pPr marL="457200" indent="-457200">
              <a:lnSpc>
                <a:spcPct val="90000"/>
              </a:lnSpc>
              <a:buClr>
                <a:schemeClr val="accent1"/>
              </a:buClr>
              <a:buSzPct val="75000"/>
              <a:buFont typeface="Wingdings" pitchFamily="2" charset="2"/>
              <a:buNone/>
            </a:pPr>
            <a:r>
              <a:rPr lang="en-US" sz="2000" dirty="0">
                <a:solidFill>
                  <a:schemeClr val="tx1"/>
                </a:solidFill>
                <a:latin typeface="Courier New" pitchFamily="49" charset="0"/>
              </a:rPr>
              <a:t>if (MEM/</a:t>
            </a:r>
            <a:r>
              <a:rPr lang="en-US" sz="2000" dirty="0" err="1">
                <a:solidFill>
                  <a:schemeClr val="tx1"/>
                </a:solidFill>
                <a:latin typeface="Courier New" pitchFamily="49" charset="0"/>
              </a:rPr>
              <a:t>WB.RegWrite</a:t>
            </a:r>
            <a:endParaRPr lang="en-US" sz="2000" dirty="0">
              <a:solidFill>
                <a:schemeClr val="tx1"/>
              </a:solidFill>
              <a:latin typeface="Courier New" pitchFamily="49" charset="0"/>
            </a:endParaRPr>
          </a:p>
          <a:p>
            <a:pPr marL="457200" indent="-457200">
              <a:lnSpc>
                <a:spcPct val="90000"/>
              </a:lnSpc>
              <a:buClr>
                <a:schemeClr val="accent1"/>
              </a:buClr>
              <a:buSzPct val="75000"/>
              <a:buFont typeface="Wingdings" pitchFamily="2" charset="2"/>
              <a:buNone/>
            </a:pPr>
            <a:r>
              <a:rPr lang="en-US" sz="2000" dirty="0">
                <a:solidFill>
                  <a:schemeClr val="tx1"/>
                </a:solidFill>
                <a:latin typeface="Courier New" pitchFamily="49" charset="0"/>
              </a:rPr>
              <a:t>and (MEM/</a:t>
            </a:r>
            <a:r>
              <a:rPr lang="en-US" sz="2000" dirty="0" err="1">
                <a:solidFill>
                  <a:schemeClr val="tx1"/>
                </a:solidFill>
                <a:latin typeface="Courier New" pitchFamily="49" charset="0"/>
              </a:rPr>
              <a:t>WB.RegisterRd</a:t>
            </a:r>
            <a:r>
              <a:rPr lang="en-US" sz="2000" dirty="0">
                <a:solidFill>
                  <a:schemeClr val="tx1"/>
                </a:solidFill>
                <a:latin typeface="Courier New" pitchFamily="49" charset="0"/>
              </a:rPr>
              <a:t> != 0)</a:t>
            </a:r>
          </a:p>
          <a:p>
            <a:pPr marL="457200" indent="-457200">
              <a:lnSpc>
                <a:spcPct val="90000"/>
              </a:lnSpc>
              <a:buClr>
                <a:schemeClr val="accent1"/>
              </a:buClr>
              <a:buSzPct val="75000"/>
              <a:buFont typeface="Wingdings" pitchFamily="2" charset="2"/>
              <a:buNone/>
            </a:pPr>
            <a:r>
              <a:rPr lang="en-US" sz="2000" dirty="0">
                <a:solidFill>
                  <a:schemeClr val="tx1"/>
                </a:solidFill>
                <a:latin typeface="Courier New" pitchFamily="49" charset="0"/>
              </a:rPr>
              <a:t>and (MEM/</a:t>
            </a:r>
            <a:r>
              <a:rPr lang="en-US" sz="2000" dirty="0" err="1">
                <a:solidFill>
                  <a:schemeClr val="tx1"/>
                </a:solidFill>
                <a:latin typeface="Courier New" pitchFamily="49" charset="0"/>
              </a:rPr>
              <a:t>WB.RegisterRd</a:t>
            </a:r>
            <a:r>
              <a:rPr lang="en-US" sz="2000" dirty="0">
                <a:solidFill>
                  <a:schemeClr val="tx1"/>
                </a:solidFill>
                <a:latin typeface="Courier New" pitchFamily="49" charset="0"/>
              </a:rPr>
              <a:t> = ID/</a:t>
            </a:r>
            <a:r>
              <a:rPr lang="en-US" sz="2000" dirty="0" err="1">
                <a:solidFill>
                  <a:schemeClr val="tx1"/>
                </a:solidFill>
                <a:latin typeface="Courier New" pitchFamily="49" charset="0"/>
              </a:rPr>
              <a:t>EX.RegisterRs</a:t>
            </a:r>
            <a:r>
              <a:rPr lang="en-US" sz="2000" dirty="0">
                <a:solidFill>
                  <a:schemeClr val="tx1"/>
                </a:solidFill>
                <a:latin typeface="Courier New" pitchFamily="49" charset="0"/>
              </a:rPr>
              <a:t>))</a:t>
            </a:r>
          </a:p>
          <a:p>
            <a:pPr marL="457200" indent="-457200">
              <a:lnSpc>
                <a:spcPct val="90000"/>
              </a:lnSpc>
              <a:buClr>
                <a:schemeClr val="accent1"/>
              </a:buClr>
              <a:buSzPct val="75000"/>
              <a:buFont typeface="Wingdings" pitchFamily="2" charset="2"/>
              <a:buNone/>
            </a:pPr>
            <a:r>
              <a:rPr lang="en-US" sz="2000" dirty="0">
                <a:solidFill>
                  <a:schemeClr val="tx1"/>
                </a:solidFill>
                <a:latin typeface="Courier New" pitchFamily="49" charset="0"/>
              </a:rPr>
              <a:t>		</a:t>
            </a:r>
            <a:r>
              <a:rPr lang="en-US" sz="2000" dirty="0" err="1">
                <a:solidFill>
                  <a:schemeClr val="tx1"/>
                </a:solidFill>
                <a:latin typeface="Courier New" pitchFamily="49" charset="0"/>
              </a:rPr>
              <a:t>ForwardA</a:t>
            </a:r>
            <a:r>
              <a:rPr lang="en-US" sz="2000" dirty="0">
                <a:solidFill>
                  <a:schemeClr val="tx1"/>
                </a:solidFill>
                <a:latin typeface="Courier New" pitchFamily="49" charset="0"/>
              </a:rPr>
              <a:t> = 01</a:t>
            </a:r>
          </a:p>
          <a:p>
            <a:pPr marL="457200" indent="-457200">
              <a:lnSpc>
                <a:spcPct val="90000"/>
              </a:lnSpc>
              <a:buClr>
                <a:schemeClr val="accent1"/>
              </a:buClr>
              <a:buSzPct val="75000"/>
              <a:buFont typeface="Wingdings" pitchFamily="2" charset="2"/>
              <a:buNone/>
            </a:pPr>
            <a:r>
              <a:rPr lang="en-US" sz="2000" dirty="0">
                <a:solidFill>
                  <a:schemeClr val="tx1"/>
                </a:solidFill>
                <a:latin typeface="Courier New" pitchFamily="49" charset="0"/>
              </a:rPr>
              <a:t>if (MEM/</a:t>
            </a:r>
            <a:r>
              <a:rPr lang="en-US" sz="2000" dirty="0" err="1">
                <a:solidFill>
                  <a:schemeClr val="tx1"/>
                </a:solidFill>
                <a:latin typeface="Courier New" pitchFamily="49" charset="0"/>
              </a:rPr>
              <a:t>WB.RegWrite</a:t>
            </a:r>
            <a:endParaRPr lang="en-US" sz="2000" dirty="0">
              <a:solidFill>
                <a:schemeClr val="tx1"/>
              </a:solidFill>
              <a:latin typeface="Courier New" pitchFamily="49" charset="0"/>
            </a:endParaRPr>
          </a:p>
          <a:p>
            <a:pPr marL="457200" indent="-457200">
              <a:lnSpc>
                <a:spcPct val="90000"/>
              </a:lnSpc>
              <a:buClr>
                <a:schemeClr val="accent1"/>
              </a:buClr>
              <a:buSzPct val="75000"/>
              <a:buFont typeface="Wingdings" pitchFamily="2" charset="2"/>
              <a:buNone/>
            </a:pPr>
            <a:r>
              <a:rPr lang="en-US" sz="2000" dirty="0">
                <a:solidFill>
                  <a:schemeClr val="tx1"/>
                </a:solidFill>
                <a:latin typeface="Courier New" pitchFamily="49" charset="0"/>
              </a:rPr>
              <a:t>and (MEM/</a:t>
            </a:r>
            <a:r>
              <a:rPr lang="en-US" sz="2000" dirty="0" err="1">
                <a:solidFill>
                  <a:schemeClr val="tx1"/>
                </a:solidFill>
                <a:latin typeface="Courier New" pitchFamily="49" charset="0"/>
              </a:rPr>
              <a:t>WB.RegisterRd</a:t>
            </a:r>
            <a:r>
              <a:rPr lang="en-US" sz="2000" dirty="0">
                <a:solidFill>
                  <a:schemeClr val="tx1"/>
                </a:solidFill>
                <a:latin typeface="Courier New" pitchFamily="49" charset="0"/>
              </a:rPr>
              <a:t> != 0)</a:t>
            </a:r>
          </a:p>
          <a:p>
            <a:pPr marL="457200" indent="-457200">
              <a:lnSpc>
                <a:spcPct val="90000"/>
              </a:lnSpc>
              <a:buClr>
                <a:schemeClr val="accent1"/>
              </a:buClr>
              <a:buSzPct val="75000"/>
              <a:buFont typeface="Wingdings" pitchFamily="2" charset="2"/>
              <a:buNone/>
            </a:pPr>
            <a:r>
              <a:rPr lang="en-US" sz="2000" dirty="0">
                <a:solidFill>
                  <a:schemeClr val="tx1"/>
                </a:solidFill>
                <a:latin typeface="Courier New" pitchFamily="49" charset="0"/>
              </a:rPr>
              <a:t>and (MEM/</a:t>
            </a:r>
            <a:r>
              <a:rPr lang="en-US" sz="2000" dirty="0" err="1">
                <a:solidFill>
                  <a:schemeClr val="tx1"/>
                </a:solidFill>
                <a:latin typeface="Courier New" pitchFamily="49" charset="0"/>
              </a:rPr>
              <a:t>WB.RegisterRd</a:t>
            </a:r>
            <a:r>
              <a:rPr lang="en-US" sz="2000" dirty="0">
                <a:solidFill>
                  <a:schemeClr val="tx1"/>
                </a:solidFill>
                <a:latin typeface="Courier New" pitchFamily="49" charset="0"/>
              </a:rPr>
              <a:t> = ID/</a:t>
            </a:r>
            <a:r>
              <a:rPr lang="en-US" sz="2000" dirty="0" err="1">
                <a:solidFill>
                  <a:schemeClr val="tx1"/>
                </a:solidFill>
                <a:latin typeface="Courier New" pitchFamily="49" charset="0"/>
              </a:rPr>
              <a:t>EX.RegisterRt</a:t>
            </a:r>
            <a:r>
              <a:rPr lang="en-US" sz="2000" dirty="0">
                <a:solidFill>
                  <a:schemeClr val="tx1"/>
                </a:solidFill>
                <a:latin typeface="Courier New" pitchFamily="49" charset="0"/>
              </a:rPr>
              <a:t>))</a:t>
            </a:r>
          </a:p>
          <a:p>
            <a:pPr marL="457200" indent="-457200">
              <a:lnSpc>
                <a:spcPct val="90000"/>
              </a:lnSpc>
              <a:buClr>
                <a:schemeClr val="accent1"/>
              </a:buClr>
              <a:buSzPct val="75000"/>
              <a:buFont typeface="Wingdings" pitchFamily="2" charset="2"/>
              <a:buNone/>
            </a:pPr>
            <a:r>
              <a:rPr lang="en-US" sz="2000" dirty="0">
                <a:solidFill>
                  <a:schemeClr val="tx1"/>
                </a:solidFill>
                <a:latin typeface="Courier New" pitchFamily="49" charset="0"/>
              </a:rPr>
              <a:t>		</a:t>
            </a:r>
            <a:r>
              <a:rPr lang="en-US" sz="2000" dirty="0" err="1">
                <a:solidFill>
                  <a:schemeClr val="tx1"/>
                </a:solidFill>
                <a:latin typeface="Courier New" pitchFamily="49" charset="0"/>
              </a:rPr>
              <a:t>ForwardB</a:t>
            </a:r>
            <a:r>
              <a:rPr lang="en-US" sz="2000" dirty="0">
                <a:solidFill>
                  <a:schemeClr val="tx1"/>
                </a:solidFill>
                <a:latin typeface="Courier New" pitchFamily="49" charset="0"/>
              </a:rPr>
              <a:t> = 01</a:t>
            </a:r>
            <a:endParaRPr lang="en-US" sz="2400"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636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6362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636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3620" grpId="0"/>
      <p:bldP spid="1263621" grpId="0"/>
      <p:bldP spid="126362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11"/>
          <p:cNvGrpSpPr>
            <a:grpSpLocks/>
          </p:cNvGrpSpPr>
          <p:nvPr/>
        </p:nvGrpSpPr>
        <p:grpSpPr bwMode="auto">
          <a:xfrm>
            <a:off x="4419600" y="1587500"/>
            <a:ext cx="1219200" cy="2362200"/>
            <a:chOff x="528" y="2592"/>
            <a:chExt cx="768" cy="1488"/>
          </a:xfrm>
        </p:grpSpPr>
        <p:grpSp>
          <p:nvGrpSpPr>
            <p:cNvPr id="3" name="Group 209"/>
            <p:cNvGrpSpPr>
              <a:grpSpLocks/>
            </p:cNvGrpSpPr>
            <p:nvPr/>
          </p:nvGrpSpPr>
          <p:grpSpPr bwMode="auto">
            <a:xfrm>
              <a:off x="624" y="2832"/>
              <a:ext cx="672" cy="1248"/>
              <a:chOff x="720" y="2736"/>
              <a:chExt cx="672" cy="1248"/>
            </a:xfrm>
          </p:grpSpPr>
          <p:sp>
            <p:nvSpPr>
              <p:cNvPr id="1297611" name="Rectangle 203"/>
              <p:cNvSpPr>
                <a:spLocks noChangeArrowheads="1"/>
              </p:cNvSpPr>
              <p:nvPr/>
            </p:nvSpPr>
            <p:spPr bwMode="auto">
              <a:xfrm>
                <a:off x="1296" y="3696"/>
                <a:ext cx="96" cy="288"/>
              </a:xfrm>
              <a:prstGeom prst="rect">
                <a:avLst/>
              </a:prstGeom>
              <a:solidFill>
                <a:srgbClr val="009900"/>
              </a:solidFill>
              <a:ln w="12700">
                <a:solidFill>
                  <a:schemeClr val="tx1"/>
                </a:solidFill>
                <a:miter lim="800000"/>
                <a:headEnd/>
                <a:tailEnd/>
              </a:ln>
              <a:effectLst/>
            </p:spPr>
            <p:txBody>
              <a:bodyPr wrap="none" anchor="ctr"/>
              <a:lstStyle/>
              <a:p>
                <a:endParaRPr lang="en-US"/>
              </a:p>
            </p:txBody>
          </p:sp>
          <p:sp>
            <p:nvSpPr>
              <p:cNvPr id="1297615" name="Line 207"/>
              <p:cNvSpPr>
                <a:spLocks noChangeShapeType="1"/>
              </p:cNvSpPr>
              <p:nvPr/>
            </p:nvSpPr>
            <p:spPr bwMode="auto">
              <a:xfrm>
                <a:off x="720" y="2736"/>
                <a:ext cx="576" cy="1152"/>
              </a:xfrm>
              <a:prstGeom prst="line">
                <a:avLst/>
              </a:prstGeom>
              <a:noFill/>
              <a:ln w="28575">
                <a:solidFill>
                  <a:srgbClr val="009900"/>
                </a:solidFill>
                <a:round/>
                <a:headEnd/>
                <a:tailEnd type="triangle" w="med" len="med"/>
              </a:ln>
              <a:effectLst/>
            </p:spPr>
            <p:txBody>
              <a:bodyPr/>
              <a:lstStyle/>
              <a:p>
                <a:endParaRPr lang="en-US"/>
              </a:p>
            </p:txBody>
          </p:sp>
        </p:grpSp>
        <p:sp>
          <p:nvSpPr>
            <p:cNvPr id="1297618" name="Rectangle 210"/>
            <p:cNvSpPr>
              <a:spLocks noChangeArrowheads="1"/>
            </p:cNvSpPr>
            <p:nvPr/>
          </p:nvSpPr>
          <p:spPr bwMode="auto">
            <a:xfrm>
              <a:off x="528" y="2592"/>
              <a:ext cx="96" cy="288"/>
            </a:xfrm>
            <a:prstGeom prst="rect">
              <a:avLst/>
            </a:prstGeom>
            <a:solidFill>
              <a:schemeClr val="accent1"/>
            </a:solidFill>
            <a:ln w="12700">
              <a:solidFill>
                <a:schemeClr val="tx1"/>
              </a:solidFill>
              <a:miter lim="800000"/>
              <a:headEnd/>
              <a:tailEnd/>
            </a:ln>
            <a:effectLst/>
          </p:spPr>
          <p:txBody>
            <a:bodyPr wrap="none" anchor="ctr"/>
            <a:lstStyle/>
            <a:p>
              <a:endParaRPr lang="en-US"/>
            </a:p>
          </p:txBody>
        </p:sp>
      </p:grpSp>
      <p:grpSp>
        <p:nvGrpSpPr>
          <p:cNvPr id="4" name="Group 208"/>
          <p:cNvGrpSpPr>
            <a:grpSpLocks/>
          </p:cNvGrpSpPr>
          <p:nvPr/>
        </p:nvGrpSpPr>
        <p:grpSpPr bwMode="auto">
          <a:xfrm>
            <a:off x="4419600" y="1587500"/>
            <a:ext cx="533400" cy="1371600"/>
            <a:chOff x="672" y="2496"/>
            <a:chExt cx="336" cy="864"/>
          </a:xfrm>
        </p:grpSpPr>
        <p:sp>
          <p:nvSpPr>
            <p:cNvPr id="1297612" name="Rectangle 204"/>
            <p:cNvSpPr>
              <a:spLocks noChangeArrowheads="1"/>
            </p:cNvSpPr>
            <p:nvPr/>
          </p:nvSpPr>
          <p:spPr bwMode="auto">
            <a:xfrm>
              <a:off x="912" y="3072"/>
              <a:ext cx="96" cy="288"/>
            </a:xfrm>
            <a:prstGeom prst="rect">
              <a:avLst/>
            </a:prstGeom>
            <a:solidFill>
              <a:srgbClr val="009900"/>
            </a:solidFill>
            <a:ln w="12700">
              <a:solidFill>
                <a:schemeClr val="tx1"/>
              </a:solidFill>
              <a:miter lim="800000"/>
              <a:headEnd/>
              <a:tailEnd/>
            </a:ln>
            <a:effectLst/>
          </p:spPr>
          <p:txBody>
            <a:bodyPr wrap="none" anchor="ctr"/>
            <a:lstStyle/>
            <a:p>
              <a:endParaRPr lang="en-US"/>
            </a:p>
          </p:txBody>
        </p:sp>
        <p:sp>
          <p:nvSpPr>
            <p:cNvPr id="1297613" name="Rectangle 205"/>
            <p:cNvSpPr>
              <a:spLocks noChangeArrowheads="1"/>
            </p:cNvSpPr>
            <p:nvPr/>
          </p:nvSpPr>
          <p:spPr bwMode="auto">
            <a:xfrm>
              <a:off x="672" y="2496"/>
              <a:ext cx="96" cy="288"/>
            </a:xfrm>
            <a:prstGeom prst="rect">
              <a:avLst/>
            </a:prstGeom>
            <a:solidFill>
              <a:schemeClr val="accent1"/>
            </a:solidFill>
            <a:ln w="12700">
              <a:solidFill>
                <a:schemeClr val="tx1"/>
              </a:solidFill>
              <a:miter lim="800000"/>
              <a:headEnd/>
              <a:tailEnd/>
            </a:ln>
            <a:effectLst/>
          </p:spPr>
          <p:txBody>
            <a:bodyPr wrap="none" anchor="ctr"/>
            <a:lstStyle/>
            <a:p>
              <a:endParaRPr lang="en-US"/>
            </a:p>
          </p:txBody>
        </p:sp>
        <p:sp>
          <p:nvSpPr>
            <p:cNvPr id="1297614" name="Line 206"/>
            <p:cNvSpPr>
              <a:spLocks noChangeShapeType="1"/>
            </p:cNvSpPr>
            <p:nvPr/>
          </p:nvSpPr>
          <p:spPr bwMode="auto">
            <a:xfrm>
              <a:off x="720" y="2736"/>
              <a:ext cx="192" cy="480"/>
            </a:xfrm>
            <a:prstGeom prst="line">
              <a:avLst/>
            </a:prstGeom>
            <a:noFill/>
            <a:ln w="28575">
              <a:solidFill>
                <a:srgbClr val="009900"/>
              </a:solidFill>
              <a:round/>
              <a:headEnd/>
              <a:tailEnd type="triangle" w="med" len="med"/>
            </a:ln>
            <a:effectLst/>
          </p:spPr>
          <p:txBody>
            <a:bodyPr/>
            <a:lstStyle/>
            <a:p>
              <a:endParaRPr lang="en-US"/>
            </a:p>
          </p:txBody>
        </p:sp>
      </p:grpSp>
      <p:sp>
        <p:nvSpPr>
          <p:cNvPr id="1297420" name="Rectangle 12"/>
          <p:cNvSpPr>
            <a:spLocks noGrp="1" noChangeArrowheads="1"/>
          </p:cNvSpPr>
          <p:nvPr>
            <p:ph type="title"/>
          </p:nvPr>
        </p:nvSpPr>
        <p:spPr>
          <a:xfrm>
            <a:off x="652463" y="304800"/>
            <a:ext cx="3981450" cy="422275"/>
          </a:xfrm>
          <a:noFill/>
          <a:ln/>
        </p:spPr>
        <p:txBody>
          <a:bodyPr wrap="none"/>
          <a:lstStyle/>
          <a:p>
            <a:r>
              <a:rPr lang="en-US"/>
              <a:t>Forwarding Illustration</a:t>
            </a:r>
          </a:p>
        </p:txBody>
      </p:sp>
      <p:sp>
        <p:nvSpPr>
          <p:cNvPr id="1297421" name="Rectangle 13"/>
          <p:cNvSpPr>
            <a:spLocks noChangeArrowheads="1"/>
          </p:cNvSpPr>
          <p:nvPr/>
        </p:nvSpPr>
        <p:spPr bwMode="auto">
          <a:xfrm>
            <a:off x="304800" y="1663700"/>
            <a:ext cx="358775" cy="3109913"/>
          </a:xfrm>
          <a:prstGeom prst="rect">
            <a:avLst/>
          </a:prstGeom>
          <a:noFill/>
          <a:ln w="12700">
            <a:noFill/>
            <a:miter lim="800000"/>
            <a:headEnd/>
            <a:tailEnd/>
          </a:ln>
          <a:effectLst/>
        </p:spPr>
        <p:txBody>
          <a:bodyPr wrap="none" lIns="90488" tIns="44450" rIns="90488" bIns="44450">
            <a:spAutoFit/>
          </a:bodyPr>
          <a:lstStyle/>
          <a:p>
            <a:pPr algn="ctr"/>
            <a:r>
              <a:rPr lang="en-US" i="1">
                <a:solidFill>
                  <a:schemeClr val="tx1"/>
                </a:solidFill>
              </a:rPr>
              <a:t>I</a:t>
            </a:r>
          </a:p>
          <a:p>
            <a:pPr algn="ctr"/>
            <a:r>
              <a:rPr lang="en-US" i="1">
                <a:solidFill>
                  <a:schemeClr val="tx1"/>
                </a:solidFill>
              </a:rPr>
              <a:t>n</a:t>
            </a:r>
          </a:p>
          <a:p>
            <a:pPr algn="ctr"/>
            <a:r>
              <a:rPr lang="en-US" i="1">
                <a:solidFill>
                  <a:schemeClr val="tx1"/>
                </a:solidFill>
              </a:rPr>
              <a:t>s</a:t>
            </a:r>
          </a:p>
          <a:p>
            <a:pPr algn="ctr"/>
            <a:r>
              <a:rPr lang="en-US" i="1">
                <a:solidFill>
                  <a:schemeClr val="tx1"/>
                </a:solidFill>
              </a:rPr>
              <a:t>t</a:t>
            </a:r>
          </a:p>
          <a:p>
            <a:pPr algn="ctr"/>
            <a:r>
              <a:rPr lang="en-US" i="1">
                <a:solidFill>
                  <a:schemeClr val="tx1"/>
                </a:solidFill>
              </a:rPr>
              <a:t>r.</a:t>
            </a:r>
          </a:p>
          <a:p>
            <a:pPr algn="ctr"/>
            <a:endParaRPr lang="en-US" i="1">
              <a:solidFill>
                <a:schemeClr val="tx1"/>
              </a:solidFill>
            </a:endParaRPr>
          </a:p>
          <a:p>
            <a:pPr algn="ctr"/>
            <a:r>
              <a:rPr lang="en-US" i="1">
                <a:solidFill>
                  <a:schemeClr val="tx1"/>
                </a:solidFill>
              </a:rPr>
              <a:t>O</a:t>
            </a:r>
          </a:p>
          <a:p>
            <a:pPr algn="ctr"/>
            <a:r>
              <a:rPr lang="en-US" i="1">
                <a:solidFill>
                  <a:schemeClr val="tx1"/>
                </a:solidFill>
              </a:rPr>
              <a:t>r</a:t>
            </a:r>
          </a:p>
          <a:p>
            <a:pPr algn="ctr"/>
            <a:r>
              <a:rPr lang="en-US" i="1">
                <a:solidFill>
                  <a:schemeClr val="tx1"/>
                </a:solidFill>
              </a:rPr>
              <a:t>d</a:t>
            </a:r>
          </a:p>
          <a:p>
            <a:pPr algn="ctr"/>
            <a:r>
              <a:rPr lang="en-US" i="1">
                <a:solidFill>
                  <a:schemeClr val="tx1"/>
                </a:solidFill>
              </a:rPr>
              <a:t>e</a:t>
            </a:r>
          </a:p>
          <a:p>
            <a:pPr algn="ctr"/>
            <a:r>
              <a:rPr lang="en-US" i="1">
                <a:solidFill>
                  <a:schemeClr val="tx1"/>
                </a:solidFill>
              </a:rPr>
              <a:t>r</a:t>
            </a:r>
          </a:p>
        </p:txBody>
      </p:sp>
      <p:sp>
        <p:nvSpPr>
          <p:cNvPr id="1297422" name="Line 14"/>
          <p:cNvSpPr>
            <a:spLocks noChangeShapeType="1"/>
          </p:cNvSpPr>
          <p:nvPr/>
        </p:nvSpPr>
        <p:spPr bwMode="auto">
          <a:xfrm>
            <a:off x="2133600" y="1058863"/>
            <a:ext cx="6311900" cy="0"/>
          </a:xfrm>
          <a:prstGeom prst="line">
            <a:avLst/>
          </a:prstGeom>
          <a:noFill/>
          <a:ln w="25400">
            <a:solidFill>
              <a:schemeClr val="tx1"/>
            </a:solidFill>
            <a:round/>
            <a:headEnd/>
            <a:tailEnd type="triangle" w="med" len="med"/>
          </a:ln>
          <a:effectLst/>
        </p:spPr>
        <p:txBody>
          <a:bodyPr wrap="none" anchor="ctr"/>
          <a:lstStyle/>
          <a:p>
            <a:endParaRPr lang="en-US"/>
          </a:p>
        </p:txBody>
      </p:sp>
      <p:sp>
        <p:nvSpPr>
          <p:cNvPr id="1297423" name="Rectangle 15"/>
          <p:cNvSpPr>
            <a:spLocks noChangeArrowheads="1"/>
          </p:cNvSpPr>
          <p:nvPr/>
        </p:nvSpPr>
        <p:spPr bwMode="auto">
          <a:xfrm>
            <a:off x="762000" y="1511300"/>
            <a:ext cx="1458913" cy="454025"/>
          </a:xfrm>
          <a:prstGeom prst="rect">
            <a:avLst/>
          </a:prstGeom>
          <a:noFill/>
          <a:ln w="12700">
            <a:noFill/>
            <a:miter lim="800000"/>
            <a:headEnd/>
            <a:tailEnd/>
          </a:ln>
          <a:effectLst/>
        </p:spPr>
        <p:txBody>
          <a:bodyPr wrap="none" lIns="90488" tIns="44450" rIns="90488" bIns="44450">
            <a:spAutoFit/>
          </a:bodyPr>
          <a:lstStyle/>
          <a:p>
            <a:r>
              <a:rPr lang="en-US" sz="2400" b="1">
                <a:solidFill>
                  <a:schemeClr val="tx1"/>
                </a:solidFill>
                <a:latin typeface="Courier New" pitchFamily="49" charset="0"/>
              </a:rPr>
              <a:t>add </a:t>
            </a:r>
            <a:r>
              <a:rPr lang="en-US" sz="2400" b="1">
                <a:latin typeface="Courier New" pitchFamily="49" charset="0"/>
              </a:rPr>
              <a:t>$1</a:t>
            </a:r>
            <a:r>
              <a:rPr lang="en-US" sz="2400" b="1">
                <a:solidFill>
                  <a:schemeClr val="tx1"/>
                </a:solidFill>
                <a:latin typeface="Courier New" pitchFamily="49" charset="0"/>
              </a:rPr>
              <a:t>,</a:t>
            </a:r>
          </a:p>
        </p:txBody>
      </p:sp>
      <p:grpSp>
        <p:nvGrpSpPr>
          <p:cNvPr id="5" name="Group 196"/>
          <p:cNvGrpSpPr>
            <a:grpSpLocks/>
          </p:cNvGrpSpPr>
          <p:nvPr/>
        </p:nvGrpSpPr>
        <p:grpSpPr bwMode="auto">
          <a:xfrm>
            <a:off x="3314700" y="1185863"/>
            <a:ext cx="4800600" cy="3525837"/>
            <a:chOff x="2088" y="659"/>
            <a:chExt cx="3024" cy="2816"/>
          </a:xfrm>
        </p:grpSpPr>
        <p:sp>
          <p:nvSpPr>
            <p:cNvPr id="1297424" name="Line 16"/>
            <p:cNvSpPr>
              <a:spLocks noChangeShapeType="1"/>
            </p:cNvSpPr>
            <p:nvPr/>
          </p:nvSpPr>
          <p:spPr bwMode="auto">
            <a:xfrm>
              <a:off x="2088" y="659"/>
              <a:ext cx="0" cy="2816"/>
            </a:xfrm>
            <a:prstGeom prst="line">
              <a:avLst/>
            </a:prstGeom>
            <a:noFill/>
            <a:ln w="25400">
              <a:solidFill>
                <a:schemeClr val="tx1"/>
              </a:solidFill>
              <a:prstDash val="sysDot"/>
              <a:round/>
              <a:headEnd/>
              <a:tailEnd/>
            </a:ln>
            <a:effectLst/>
          </p:spPr>
          <p:txBody>
            <a:bodyPr wrap="none" anchor="ctr"/>
            <a:lstStyle/>
            <a:p>
              <a:endParaRPr lang="en-US"/>
            </a:p>
          </p:txBody>
        </p:sp>
        <p:sp>
          <p:nvSpPr>
            <p:cNvPr id="1297425" name="Line 17"/>
            <p:cNvSpPr>
              <a:spLocks noChangeShapeType="1"/>
            </p:cNvSpPr>
            <p:nvPr/>
          </p:nvSpPr>
          <p:spPr bwMode="auto">
            <a:xfrm>
              <a:off x="2520" y="659"/>
              <a:ext cx="0" cy="2816"/>
            </a:xfrm>
            <a:prstGeom prst="line">
              <a:avLst/>
            </a:prstGeom>
            <a:noFill/>
            <a:ln w="25400">
              <a:solidFill>
                <a:schemeClr val="tx1"/>
              </a:solidFill>
              <a:prstDash val="sysDot"/>
              <a:round/>
              <a:headEnd/>
              <a:tailEnd/>
            </a:ln>
            <a:effectLst/>
          </p:spPr>
          <p:txBody>
            <a:bodyPr wrap="none" anchor="ctr"/>
            <a:lstStyle/>
            <a:p>
              <a:endParaRPr lang="en-US"/>
            </a:p>
          </p:txBody>
        </p:sp>
        <p:sp>
          <p:nvSpPr>
            <p:cNvPr id="1297426" name="Line 18"/>
            <p:cNvSpPr>
              <a:spLocks noChangeShapeType="1"/>
            </p:cNvSpPr>
            <p:nvPr/>
          </p:nvSpPr>
          <p:spPr bwMode="auto">
            <a:xfrm>
              <a:off x="2952" y="659"/>
              <a:ext cx="0" cy="2816"/>
            </a:xfrm>
            <a:prstGeom prst="line">
              <a:avLst/>
            </a:prstGeom>
            <a:noFill/>
            <a:ln w="25400">
              <a:solidFill>
                <a:schemeClr val="tx1"/>
              </a:solidFill>
              <a:prstDash val="sysDot"/>
              <a:round/>
              <a:headEnd/>
              <a:tailEnd/>
            </a:ln>
            <a:effectLst/>
          </p:spPr>
          <p:txBody>
            <a:bodyPr wrap="none" anchor="ctr"/>
            <a:lstStyle/>
            <a:p>
              <a:endParaRPr lang="en-US"/>
            </a:p>
          </p:txBody>
        </p:sp>
        <p:sp>
          <p:nvSpPr>
            <p:cNvPr id="1297427" name="Line 19"/>
            <p:cNvSpPr>
              <a:spLocks noChangeShapeType="1"/>
            </p:cNvSpPr>
            <p:nvPr/>
          </p:nvSpPr>
          <p:spPr bwMode="auto">
            <a:xfrm>
              <a:off x="3384" y="659"/>
              <a:ext cx="0" cy="2816"/>
            </a:xfrm>
            <a:prstGeom prst="line">
              <a:avLst/>
            </a:prstGeom>
            <a:noFill/>
            <a:ln w="25400">
              <a:solidFill>
                <a:schemeClr val="tx1"/>
              </a:solidFill>
              <a:prstDash val="sysDot"/>
              <a:round/>
              <a:headEnd/>
              <a:tailEnd/>
            </a:ln>
            <a:effectLst/>
          </p:spPr>
          <p:txBody>
            <a:bodyPr wrap="none" anchor="ctr"/>
            <a:lstStyle/>
            <a:p>
              <a:endParaRPr lang="en-US"/>
            </a:p>
          </p:txBody>
        </p:sp>
        <p:sp>
          <p:nvSpPr>
            <p:cNvPr id="1297428" name="Line 20"/>
            <p:cNvSpPr>
              <a:spLocks noChangeShapeType="1"/>
            </p:cNvSpPr>
            <p:nvPr/>
          </p:nvSpPr>
          <p:spPr bwMode="auto">
            <a:xfrm>
              <a:off x="3816" y="659"/>
              <a:ext cx="0" cy="2816"/>
            </a:xfrm>
            <a:prstGeom prst="line">
              <a:avLst/>
            </a:prstGeom>
            <a:noFill/>
            <a:ln w="25400">
              <a:solidFill>
                <a:schemeClr val="tx1"/>
              </a:solidFill>
              <a:prstDash val="sysDot"/>
              <a:round/>
              <a:headEnd/>
              <a:tailEnd/>
            </a:ln>
            <a:effectLst/>
          </p:spPr>
          <p:txBody>
            <a:bodyPr wrap="none" anchor="ctr"/>
            <a:lstStyle/>
            <a:p>
              <a:endParaRPr lang="en-US"/>
            </a:p>
          </p:txBody>
        </p:sp>
        <p:sp>
          <p:nvSpPr>
            <p:cNvPr id="1297429" name="Line 21"/>
            <p:cNvSpPr>
              <a:spLocks noChangeShapeType="1"/>
            </p:cNvSpPr>
            <p:nvPr/>
          </p:nvSpPr>
          <p:spPr bwMode="auto">
            <a:xfrm>
              <a:off x="4248" y="659"/>
              <a:ext cx="0" cy="2816"/>
            </a:xfrm>
            <a:prstGeom prst="line">
              <a:avLst/>
            </a:prstGeom>
            <a:noFill/>
            <a:ln w="25400">
              <a:solidFill>
                <a:schemeClr val="tx1"/>
              </a:solidFill>
              <a:prstDash val="sysDot"/>
              <a:round/>
              <a:headEnd/>
              <a:tailEnd/>
            </a:ln>
            <a:effectLst/>
          </p:spPr>
          <p:txBody>
            <a:bodyPr wrap="none" anchor="ctr"/>
            <a:lstStyle/>
            <a:p>
              <a:endParaRPr lang="en-US"/>
            </a:p>
          </p:txBody>
        </p:sp>
        <p:sp>
          <p:nvSpPr>
            <p:cNvPr id="1297430" name="Line 22"/>
            <p:cNvSpPr>
              <a:spLocks noChangeShapeType="1"/>
            </p:cNvSpPr>
            <p:nvPr/>
          </p:nvSpPr>
          <p:spPr bwMode="auto">
            <a:xfrm>
              <a:off x="4680" y="659"/>
              <a:ext cx="0" cy="2816"/>
            </a:xfrm>
            <a:prstGeom prst="line">
              <a:avLst/>
            </a:prstGeom>
            <a:noFill/>
            <a:ln w="25400">
              <a:solidFill>
                <a:schemeClr val="tx1"/>
              </a:solidFill>
              <a:prstDash val="sysDot"/>
              <a:round/>
              <a:headEnd/>
              <a:tailEnd/>
            </a:ln>
            <a:effectLst/>
          </p:spPr>
          <p:txBody>
            <a:bodyPr wrap="none" anchor="ctr"/>
            <a:lstStyle/>
            <a:p>
              <a:endParaRPr lang="en-US"/>
            </a:p>
          </p:txBody>
        </p:sp>
        <p:sp>
          <p:nvSpPr>
            <p:cNvPr id="1297431" name="Line 23"/>
            <p:cNvSpPr>
              <a:spLocks noChangeShapeType="1"/>
            </p:cNvSpPr>
            <p:nvPr/>
          </p:nvSpPr>
          <p:spPr bwMode="auto">
            <a:xfrm>
              <a:off x="5112" y="659"/>
              <a:ext cx="0" cy="2816"/>
            </a:xfrm>
            <a:prstGeom prst="line">
              <a:avLst/>
            </a:prstGeom>
            <a:noFill/>
            <a:ln w="25400">
              <a:solidFill>
                <a:schemeClr val="tx1"/>
              </a:solidFill>
              <a:prstDash val="sysDot"/>
              <a:round/>
              <a:headEnd/>
              <a:tailEnd/>
            </a:ln>
            <a:effectLst/>
          </p:spPr>
          <p:txBody>
            <a:bodyPr wrap="none" anchor="ctr"/>
            <a:lstStyle/>
            <a:p>
              <a:endParaRPr lang="en-US"/>
            </a:p>
          </p:txBody>
        </p:sp>
      </p:grpSp>
      <p:sp>
        <p:nvSpPr>
          <p:cNvPr id="1297432" name="Line 24"/>
          <p:cNvSpPr>
            <a:spLocks noChangeShapeType="1"/>
          </p:cNvSpPr>
          <p:nvPr/>
        </p:nvSpPr>
        <p:spPr bwMode="auto">
          <a:xfrm>
            <a:off x="685800" y="1587500"/>
            <a:ext cx="0" cy="3124200"/>
          </a:xfrm>
          <a:prstGeom prst="line">
            <a:avLst/>
          </a:prstGeom>
          <a:noFill/>
          <a:ln w="28575">
            <a:solidFill>
              <a:schemeClr val="tx1"/>
            </a:solidFill>
            <a:round/>
            <a:headEnd/>
            <a:tailEnd type="triangle" w="med" len="med"/>
          </a:ln>
          <a:effectLst/>
        </p:spPr>
        <p:txBody>
          <a:bodyPr/>
          <a:lstStyle/>
          <a:p>
            <a:endParaRPr lang="en-US"/>
          </a:p>
        </p:txBody>
      </p:sp>
      <p:sp>
        <p:nvSpPr>
          <p:cNvPr id="1297466" name="Rectangle 58"/>
          <p:cNvSpPr>
            <a:spLocks noChangeArrowheads="1"/>
          </p:cNvSpPr>
          <p:nvPr/>
        </p:nvSpPr>
        <p:spPr bwMode="auto">
          <a:xfrm>
            <a:off x="762000" y="2501900"/>
            <a:ext cx="2371725" cy="454025"/>
          </a:xfrm>
          <a:prstGeom prst="rect">
            <a:avLst/>
          </a:prstGeom>
          <a:noFill/>
          <a:ln w="12700">
            <a:noFill/>
            <a:miter lim="800000"/>
            <a:headEnd/>
            <a:tailEnd/>
          </a:ln>
          <a:effectLst/>
        </p:spPr>
        <p:txBody>
          <a:bodyPr wrap="none" lIns="90488" tIns="44450" rIns="90488" bIns="44450">
            <a:spAutoFit/>
          </a:bodyPr>
          <a:lstStyle/>
          <a:p>
            <a:r>
              <a:rPr lang="en-US" sz="2400" b="1">
                <a:solidFill>
                  <a:schemeClr val="tx1"/>
                </a:solidFill>
                <a:latin typeface="Courier New" pitchFamily="49" charset="0"/>
              </a:rPr>
              <a:t>sub $4,</a:t>
            </a:r>
            <a:r>
              <a:rPr lang="en-US" sz="2400" b="1">
                <a:solidFill>
                  <a:srgbClr val="009900"/>
                </a:solidFill>
                <a:latin typeface="Courier New" pitchFamily="49" charset="0"/>
              </a:rPr>
              <a:t>$1</a:t>
            </a:r>
            <a:r>
              <a:rPr lang="en-US" sz="2400" b="1">
                <a:solidFill>
                  <a:schemeClr val="tx1"/>
                </a:solidFill>
                <a:latin typeface="Courier New" pitchFamily="49" charset="0"/>
              </a:rPr>
              <a:t>,$5</a:t>
            </a:r>
          </a:p>
        </p:txBody>
      </p:sp>
      <p:sp>
        <p:nvSpPr>
          <p:cNvPr id="1297467" name="Rectangle 59"/>
          <p:cNvSpPr>
            <a:spLocks noChangeArrowheads="1"/>
          </p:cNvSpPr>
          <p:nvPr/>
        </p:nvSpPr>
        <p:spPr bwMode="auto">
          <a:xfrm>
            <a:off x="762000" y="3568700"/>
            <a:ext cx="2371725" cy="454025"/>
          </a:xfrm>
          <a:prstGeom prst="rect">
            <a:avLst/>
          </a:prstGeom>
          <a:noFill/>
          <a:ln w="12700">
            <a:noFill/>
            <a:miter lim="800000"/>
            <a:headEnd/>
            <a:tailEnd/>
          </a:ln>
          <a:effectLst/>
        </p:spPr>
        <p:txBody>
          <a:bodyPr wrap="none" lIns="90488" tIns="44450" rIns="90488" bIns="44450">
            <a:spAutoFit/>
          </a:bodyPr>
          <a:lstStyle/>
          <a:p>
            <a:r>
              <a:rPr lang="en-US" sz="2400" b="1">
                <a:solidFill>
                  <a:schemeClr val="tx1"/>
                </a:solidFill>
                <a:latin typeface="Courier New" pitchFamily="49" charset="0"/>
              </a:rPr>
              <a:t>and $6,$7,</a:t>
            </a:r>
            <a:r>
              <a:rPr lang="en-US" sz="2400" b="1">
                <a:solidFill>
                  <a:srgbClr val="009900"/>
                </a:solidFill>
                <a:latin typeface="Courier New" pitchFamily="49" charset="0"/>
              </a:rPr>
              <a:t>$1</a:t>
            </a:r>
          </a:p>
        </p:txBody>
      </p:sp>
      <p:grpSp>
        <p:nvGrpSpPr>
          <p:cNvPr id="6" name="Group 198"/>
          <p:cNvGrpSpPr>
            <a:grpSpLocks/>
          </p:cNvGrpSpPr>
          <p:nvPr/>
        </p:nvGrpSpPr>
        <p:grpSpPr bwMode="auto">
          <a:xfrm>
            <a:off x="4648200" y="1511300"/>
            <a:ext cx="304800" cy="1447800"/>
            <a:chOff x="2928" y="864"/>
            <a:chExt cx="192" cy="912"/>
          </a:xfrm>
        </p:grpSpPr>
        <p:sp>
          <p:nvSpPr>
            <p:cNvPr id="1297414" name="Rectangle 6"/>
            <p:cNvSpPr>
              <a:spLocks noChangeArrowheads="1"/>
            </p:cNvSpPr>
            <p:nvPr/>
          </p:nvSpPr>
          <p:spPr bwMode="auto">
            <a:xfrm>
              <a:off x="3072" y="1488"/>
              <a:ext cx="48" cy="288"/>
            </a:xfrm>
            <a:prstGeom prst="rect">
              <a:avLst/>
            </a:prstGeom>
            <a:solidFill>
              <a:schemeClr val="accent2"/>
            </a:solidFill>
            <a:ln w="12700">
              <a:solidFill>
                <a:schemeClr val="accent2"/>
              </a:solidFill>
              <a:miter lim="800000"/>
              <a:headEnd/>
              <a:tailEnd/>
            </a:ln>
            <a:effectLst/>
          </p:spPr>
          <p:txBody>
            <a:bodyPr wrap="none" anchor="ctr"/>
            <a:lstStyle/>
            <a:p>
              <a:endParaRPr lang="en-US"/>
            </a:p>
          </p:txBody>
        </p:sp>
        <p:sp>
          <p:nvSpPr>
            <p:cNvPr id="1297415" name="Rectangle 7"/>
            <p:cNvSpPr>
              <a:spLocks noChangeArrowheads="1"/>
            </p:cNvSpPr>
            <p:nvPr/>
          </p:nvSpPr>
          <p:spPr bwMode="auto">
            <a:xfrm>
              <a:off x="2928" y="864"/>
              <a:ext cx="48" cy="480"/>
            </a:xfrm>
            <a:prstGeom prst="rect">
              <a:avLst/>
            </a:prstGeom>
            <a:solidFill>
              <a:schemeClr val="accent2"/>
            </a:solidFill>
            <a:ln w="12700">
              <a:solidFill>
                <a:schemeClr val="accent2"/>
              </a:solidFill>
              <a:miter lim="800000"/>
              <a:headEnd/>
              <a:tailEnd/>
            </a:ln>
            <a:effectLst/>
          </p:spPr>
          <p:txBody>
            <a:bodyPr wrap="none" anchor="ctr"/>
            <a:lstStyle/>
            <a:p>
              <a:endParaRPr lang="en-US"/>
            </a:p>
          </p:txBody>
        </p:sp>
        <p:sp>
          <p:nvSpPr>
            <p:cNvPr id="1297416" name="Line 8"/>
            <p:cNvSpPr>
              <a:spLocks noChangeShapeType="1"/>
            </p:cNvSpPr>
            <p:nvPr/>
          </p:nvSpPr>
          <p:spPr bwMode="auto">
            <a:xfrm>
              <a:off x="2976" y="1104"/>
              <a:ext cx="96" cy="528"/>
            </a:xfrm>
            <a:prstGeom prst="line">
              <a:avLst/>
            </a:prstGeom>
            <a:noFill/>
            <a:ln w="28575">
              <a:solidFill>
                <a:schemeClr val="accent2"/>
              </a:solidFill>
              <a:round/>
              <a:headEnd/>
              <a:tailEnd type="triangle" w="med" len="med"/>
            </a:ln>
            <a:effectLst/>
          </p:spPr>
          <p:txBody>
            <a:bodyPr/>
            <a:lstStyle/>
            <a:p>
              <a:endParaRPr lang="en-US"/>
            </a:p>
          </p:txBody>
        </p:sp>
      </p:grpSp>
      <p:grpSp>
        <p:nvGrpSpPr>
          <p:cNvPr id="7" name="Group 25"/>
          <p:cNvGrpSpPr>
            <a:grpSpLocks/>
          </p:cNvGrpSpPr>
          <p:nvPr/>
        </p:nvGrpSpPr>
        <p:grpSpPr bwMode="auto">
          <a:xfrm>
            <a:off x="2743200" y="1435100"/>
            <a:ext cx="3355975" cy="838200"/>
            <a:chOff x="1562" y="1152"/>
            <a:chExt cx="2114" cy="528"/>
          </a:xfrm>
        </p:grpSpPr>
        <p:grpSp>
          <p:nvGrpSpPr>
            <p:cNvPr id="8" name="Group 26"/>
            <p:cNvGrpSpPr>
              <a:grpSpLocks/>
            </p:cNvGrpSpPr>
            <p:nvPr/>
          </p:nvGrpSpPr>
          <p:grpSpPr bwMode="auto">
            <a:xfrm>
              <a:off x="2487" y="1152"/>
              <a:ext cx="223" cy="481"/>
              <a:chOff x="2207" y="1413"/>
              <a:chExt cx="223" cy="481"/>
            </a:xfrm>
          </p:grpSpPr>
          <p:sp>
            <p:nvSpPr>
              <p:cNvPr id="1297435" name="Freeform 27"/>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97436" name="Rectangle 28"/>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9" name="Group 29"/>
            <p:cNvGrpSpPr>
              <a:grpSpLocks/>
            </p:cNvGrpSpPr>
            <p:nvPr/>
          </p:nvGrpSpPr>
          <p:grpSpPr bwMode="auto">
            <a:xfrm>
              <a:off x="1562" y="1248"/>
              <a:ext cx="349" cy="289"/>
              <a:chOff x="1282" y="1509"/>
              <a:chExt cx="349" cy="289"/>
            </a:xfrm>
          </p:grpSpPr>
          <p:sp>
            <p:nvSpPr>
              <p:cNvPr id="1297438" name="Rectangle 30"/>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10" name="Group 31"/>
              <p:cNvGrpSpPr>
                <a:grpSpLocks/>
              </p:cNvGrpSpPr>
              <p:nvPr/>
            </p:nvGrpSpPr>
            <p:grpSpPr bwMode="auto">
              <a:xfrm>
                <a:off x="1291" y="1509"/>
                <a:ext cx="340" cy="289"/>
                <a:chOff x="1291" y="1509"/>
                <a:chExt cx="340" cy="289"/>
              </a:xfrm>
            </p:grpSpPr>
            <p:sp>
              <p:nvSpPr>
                <p:cNvPr id="1297440" name="Freeform 32"/>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97441" name="Freeform 33"/>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297442" name="Rectangle 34"/>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11" name="Group 35"/>
            <p:cNvGrpSpPr>
              <a:grpSpLocks/>
            </p:cNvGrpSpPr>
            <p:nvPr/>
          </p:nvGrpSpPr>
          <p:grpSpPr bwMode="auto">
            <a:xfrm>
              <a:off x="2031" y="1248"/>
              <a:ext cx="296" cy="289"/>
              <a:chOff x="1751" y="1509"/>
              <a:chExt cx="296" cy="289"/>
            </a:xfrm>
          </p:grpSpPr>
          <p:sp>
            <p:nvSpPr>
              <p:cNvPr id="1297444" name="Freeform 36"/>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97445" name="Freeform 37"/>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97446" name="Line 38"/>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297447" name="Freeform 39"/>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97448" name="Line 40"/>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297449" name="Rectangle 41"/>
            <p:cNvSpPr>
              <a:spLocks noChangeArrowheads="1"/>
            </p:cNvSpPr>
            <p:nvPr/>
          </p:nvSpPr>
          <p:spPr bwMode="auto">
            <a:xfrm>
              <a:off x="2829" y="1250"/>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12" name="Group 42"/>
            <p:cNvGrpSpPr>
              <a:grpSpLocks/>
            </p:cNvGrpSpPr>
            <p:nvPr/>
          </p:nvGrpSpPr>
          <p:grpSpPr bwMode="auto">
            <a:xfrm>
              <a:off x="2880" y="1248"/>
              <a:ext cx="325" cy="289"/>
              <a:chOff x="2600" y="1509"/>
              <a:chExt cx="325" cy="289"/>
            </a:xfrm>
          </p:grpSpPr>
          <p:sp>
            <p:nvSpPr>
              <p:cNvPr id="1297451" name="Freeform 43"/>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97452" name="Freeform 44"/>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97453" name="Rectangle 45"/>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13" name="Group 46"/>
            <p:cNvGrpSpPr>
              <a:grpSpLocks/>
            </p:cNvGrpSpPr>
            <p:nvPr/>
          </p:nvGrpSpPr>
          <p:grpSpPr bwMode="auto">
            <a:xfrm>
              <a:off x="3348" y="1248"/>
              <a:ext cx="284" cy="289"/>
              <a:chOff x="3068" y="1509"/>
              <a:chExt cx="284" cy="289"/>
            </a:xfrm>
          </p:grpSpPr>
          <p:sp>
            <p:nvSpPr>
              <p:cNvPr id="1297455" name="Freeform 47"/>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97456" name="Freeform 48"/>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97457" name="Line 49"/>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297458" name="Line 50"/>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297459" name="Line 51"/>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297460" name="Line 52"/>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297461" name="Line 53"/>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297462" name="Line 54"/>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297463" name="Line 55"/>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297464" name="Line 56"/>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297465" name="Line 57"/>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grpSp>
        <p:nvGrpSpPr>
          <p:cNvPr id="14" name="Group 60"/>
          <p:cNvGrpSpPr>
            <a:grpSpLocks/>
          </p:cNvGrpSpPr>
          <p:nvPr/>
        </p:nvGrpSpPr>
        <p:grpSpPr bwMode="auto">
          <a:xfrm>
            <a:off x="3429000" y="2349500"/>
            <a:ext cx="3355975" cy="838200"/>
            <a:chOff x="1562" y="1152"/>
            <a:chExt cx="2114" cy="528"/>
          </a:xfrm>
        </p:grpSpPr>
        <p:grpSp>
          <p:nvGrpSpPr>
            <p:cNvPr id="15" name="Group 61"/>
            <p:cNvGrpSpPr>
              <a:grpSpLocks/>
            </p:cNvGrpSpPr>
            <p:nvPr/>
          </p:nvGrpSpPr>
          <p:grpSpPr bwMode="auto">
            <a:xfrm>
              <a:off x="2487" y="1152"/>
              <a:ext cx="223" cy="481"/>
              <a:chOff x="2207" y="1413"/>
              <a:chExt cx="223" cy="481"/>
            </a:xfrm>
          </p:grpSpPr>
          <p:sp>
            <p:nvSpPr>
              <p:cNvPr id="1297470" name="Freeform 62"/>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97471" name="Rectangle 63"/>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16" name="Group 64"/>
            <p:cNvGrpSpPr>
              <a:grpSpLocks/>
            </p:cNvGrpSpPr>
            <p:nvPr/>
          </p:nvGrpSpPr>
          <p:grpSpPr bwMode="auto">
            <a:xfrm>
              <a:off x="1562" y="1248"/>
              <a:ext cx="349" cy="289"/>
              <a:chOff x="1282" y="1509"/>
              <a:chExt cx="349" cy="289"/>
            </a:xfrm>
          </p:grpSpPr>
          <p:sp>
            <p:nvSpPr>
              <p:cNvPr id="1297473" name="Rectangle 65"/>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17" name="Group 66"/>
              <p:cNvGrpSpPr>
                <a:grpSpLocks/>
              </p:cNvGrpSpPr>
              <p:nvPr/>
            </p:nvGrpSpPr>
            <p:grpSpPr bwMode="auto">
              <a:xfrm>
                <a:off x="1291" y="1509"/>
                <a:ext cx="340" cy="289"/>
                <a:chOff x="1291" y="1509"/>
                <a:chExt cx="340" cy="289"/>
              </a:xfrm>
            </p:grpSpPr>
            <p:sp>
              <p:nvSpPr>
                <p:cNvPr id="1297475" name="Freeform 67"/>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97476" name="Freeform 68"/>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297477" name="Rectangle 69"/>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18" name="Group 70"/>
            <p:cNvGrpSpPr>
              <a:grpSpLocks/>
            </p:cNvGrpSpPr>
            <p:nvPr/>
          </p:nvGrpSpPr>
          <p:grpSpPr bwMode="auto">
            <a:xfrm>
              <a:off x="2031" y="1248"/>
              <a:ext cx="296" cy="289"/>
              <a:chOff x="1751" y="1509"/>
              <a:chExt cx="296" cy="289"/>
            </a:xfrm>
          </p:grpSpPr>
          <p:sp>
            <p:nvSpPr>
              <p:cNvPr id="1297479" name="Freeform 71"/>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97480" name="Freeform 72"/>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97481" name="Line 73"/>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297482" name="Freeform 74"/>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97483" name="Line 75"/>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297484" name="Rectangle 76"/>
            <p:cNvSpPr>
              <a:spLocks noChangeArrowheads="1"/>
            </p:cNvSpPr>
            <p:nvPr/>
          </p:nvSpPr>
          <p:spPr bwMode="auto">
            <a:xfrm>
              <a:off x="2829" y="1250"/>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19" name="Group 77"/>
            <p:cNvGrpSpPr>
              <a:grpSpLocks/>
            </p:cNvGrpSpPr>
            <p:nvPr/>
          </p:nvGrpSpPr>
          <p:grpSpPr bwMode="auto">
            <a:xfrm>
              <a:off x="2880" y="1248"/>
              <a:ext cx="325" cy="289"/>
              <a:chOff x="2600" y="1509"/>
              <a:chExt cx="325" cy="289"/>
            </a:xfrm>
          </p:grpSpPr>
          <p:sp>
            <p:nvSpPr>
              <p:cNvPr id="1297486" name="Freeform 78"/>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97487" name="Freeform 79"/>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97488" name="Rectangle 80"/>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20" name="Group 81"/>
            <p:cNvGrpSpPr>
              <a:grpSpLocks/>
            </p:cNvGrpSpPr>
            <p:nvPr/>
          </p:nvGrpSpPr>
          <p:grpSpPr bwMode="auto">
            <a:xfrm>
              <a:off x="3348" y="1248"/>
              <a:ext cx="284" cy="289"/>
              <a:chOff x="3068" y="1509"/>
              <a:chExt cx="284" cy="289"/>
            </a:xfrm>
          </p:grpSpPr>
          <p:sp>
            <p:nvSpPr>
              <p:cNvPr id="1297490" name="Freeform 82"/>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97491" name="Freeform 83"/>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97492" name="Line 84"/>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297493" name="Line 85"/>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297494" name="Line 86"/>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297495" name="Line 87"/>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297496" name="Line 88"/>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297497" name="Line 89"/>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297498" name="Line 90"/>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297499" name="Line 91"/>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297500" name="Line 92"/>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grpSp>
        <p:nvGrpSpPr>
          <p:cNvPr id="21" name="Group 93"/>
          <p:cNvGrpSpPr>
            <a:grpSpLocks/>
          </p:cNvGrpSpPr>
          <p:nvPr/>
        </p:nvGrpSpPr>
        <p:grpSpPr bwMode="auto">
          <a:xfrm>
            <a:off x="4114800" y="3340100"/>
            <a:ext cx="3355975" cy="838200"/>
            <a:chOff x="1562" y="1152"/>
            <a:chExt cx="2114" cy="528"/>
          </a:xfrm>
        </p:grpSpPr>
        <p:grpSp>
          <p:nvGrpSpPr>
            <p:cNvPr id="22" name="Group 94"/>
            <p:cNvGrpSpPr>
              <a:grpSpLocks/>
            </p:cNvGrpSpPr>
            <p:nvPr/>
          </p:nvGrpSpPr>
          <p:grpSpPr bwMode="auto">
            <a:xfrm>
              <a:off x="2487" y="1152"/>
              <a:ext cx="223" cy="481"/>
              <a:chOff x="2207" y="1413"/>
              <a:chExt cx="223" cy="481"/>
            </a:xfrm>
          </p:grpSpPr>
          <p:sp>
            <p:nvSpPr>
              <p:cNvPr id="1297503" name="Freeform 95"/>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97504" name="Rectangle 96"/>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23" name="Group 97"/>
            <p:cNvGrpSpPr>
              <a:grpSpLocks/>
            </p:cNvGrpSpPr>
            <p:nvPr/>
          </p:nvGrpSpPr>
          <p:grpSpPr bwMode="auto">
            <a:xfrm>
              <a:off x="1562" y="1248"/>
              <a:ext cx="349" cy="289"/>
              <a:chOff x="1282" y="1509"/>
              <a:chExt cx="349" cy="289"/>
            </a:xfrm>
          </p:grpSpPr>
          <p:sp>
            <p:nvSpPr>
              <p:cNvPr id="1297506" name="Rectangle 98"/>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24" name="Group 99"/>
              <p:cNvGrpSpPr>
                <a:grpSpLocks/>
              </p:cNvGrpSpPr>
              <p:nvPr/>
            </p:nvGrpSpPr>
            <p:grpSpPr bwMode="auto">
              <a:xfrm>
                <a:off x="1291" y="1509"/>
                <a:ext cx="340" cy="289"/>
                <a:chOff x="1291" y="1509"/>
                <a:chExt cx="340" cy="289"/>
              </a:xfrm>
            </p:grpSpPr>
            <p:sp>
              <p:nvSpPr>
                <p:cNvPr id="1297508" name="Freeform 100"/>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97509" name="Freeform 101"/>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297510" name="Rectangle 102"/>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25" name="Group 103"/>
            <p:cNvGrpSpPr>
              <a:grpSpLocks/>
            </p:cNvGrpSpPr>
            <p:nvPr/>
          </p:nvGrpSpPr>
          <p:grpSpPr bwMode="auto">
            <a:xfrm>
              <a:off x="2031" y="1248"/>
              <a:ext cx="296" cy="289"/>
              <a:chOff x="1751" y="1509"/>
              <a:chExt cx="296" cy="289"/>
            </a:xfrm>
          </p:grpSpPr>
          <p:sp>
            <p:nvSpPr>
              <p:cNvPr id="1297512" name="Freeform 104"/>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97513" name="Freeform 105"/>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97514" name="Line 106"/>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297515" name="Freeform 107"/>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97516" name="Line 108"/>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297517" name="Rectangle 109"/>
            <p:cNvSpPr>
              <a:spLocks noChangeArrowheads="1"/>
            </p:cNvSpPr>
            <p:nvPr/>
          </p:nvSpPr>
          <p:spPr bwMode="auto">
            <a:xfrm>
              <a:off x="2829" y="1250"/>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26" name="Group 110"/>
            <p:cNvGrpSpPr>
              <a:grpSpLocks/>
            </p:cNvGrpSpPr>
            <p:nvPr/>
          </p:nvGrpSpPr>
          <p:grpSpPr bwMode="auto">
            <a:xfrm>
              <a:off x="2880" y="1248"/>
              <a:ext cx="325" cy="289"/>
              <a:chOff x="2600" y="1509"/>
              <a:chExt cx="325" cy="289"/>
            </a:xfrm>
          </p:grpSpPr>
          <p:sp>
            <p:nvSpPr>
              <p:cNvPr id="1297519" name="Freeform 111"/>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97520" name="Freeform 112"/>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97521" name="Rectangle 113"/>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27" name="Group 114"/>
            <p:cNvGrpSpPr>
              <a:grpSpLocks/>
            </p:cNvGrpSpPr>
            <p:nvPr/>
          </p:nvGrpSpPr>
          <p:grpSpPr bwMode="auto">
            <a:xfrm>
              <a:off x="3348" y="1248"/>
              <a:ext cx="284" cy="289"/>
              <a:chOff x="3068" y="1509"/>
              <a:chExt cx="284" cy="289"/>
            </a:xfrm>
          </p:grpSpPr>
          <p:sp>
            <p:nvSpPr>
              <p:cNvPr id="1297523" name="Freeform 115"/>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97524" name="Freeform 116"/>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97525" name="Line 117"/>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297526" name="Line 118"/>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297527" name="Line 119"/>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297528" name="Line 120"/>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297529" name="Line 121"/>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297530" name="Line 122"/>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297531" name="Line 123"/>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297532" name="Line 124"/>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297533" name="Line 125"/>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grpSp>
        <p:nvGrpSpPr>
          <p:cNvPr id="28" name="Group 199"/>
          <p:cNvGrpSpPr>
            <a:grpSpLocks/>
          </p:cNvGrpSpPr>
          <p:nvPr/>
        </p:nvGrpSpPr>
        <p:grpSpPr bwMode="auto">
          <a:xfrm>
            <a:off x="5334000" y="1511300"/>
            <a:ext cx="304800" cy="2438400"/>
            <a:chOff x="3360" y="864"/>
            <a:chExt cx="192" cy="1536"/>
          </a:xfrm>
        </p:grpSpPr>
        <p:sp>
          <p:nvSpPr>
            <p:cNvPr id="1297413" name="Rectangle 5"/>
            <p:cNvSpPr>
              <a:spLocks noChangeArrowheads="1"/>
            </p:cNvSpPr>
            <p:nvPr/>
          </p:nvSpPr>
          <p:spPr bwMode="auto">
            <a:xfrm>
              <a:off x="3504" y="2112"/>
              <a:ext cx="48" cy="288"/>
            </a:xfrm>
            <a:prstGeom prst="rect">
              <a:avLst/>
            </a:prstGeom>
            <a:solidFill>
              <a:schemeClr val="accent2"/>
            </a:solidFill>
            <a:ln w="12700">
              <a:solidFill>
                <a:schemeClr val="accent2"/>
              </a:solidFill>
              <a:miter lim="800000"/>
              <a:headEnd/>
              <a:tailEnd/>
            </a:ln>
            <a:effectLst/>
          </p:spPr>
          <p:txBody>
            <a:bodyPr wrap="none" anchor="ctr"/>
            <a:lstStyle/>
            <a:p>
              <a:endParaRPr lang="en-US"/>
            </a:p>
          </p:txBody>
        </p:sp>
        <p:sp>
          <p:nvSpPr>
            <p:cNvPr id="1297417" name="Line 9"/>
            <p:cNvSpPr>
              <a:spLocks noChangeShapeType="1"/>
            </p:cNvSpPr>
            <p:nvPr/>
          </p:nvSpPr>
          <p:spPr bwMode="auto">
            <a:xfrm>
              <a:off x="3408" y="1056"/>
              <a:ext cx="96" cy="1056"/>
            </a:xfrm>
            <a:prstGeom prst="line">
              <a:avLst/>
            </a:prstGeom>
            <a:noFill/>
            <a:ln w="28575">
              <a:solidFill>
                <a:schemeClr val="accent2"/>
              </a:solidFill>
              <a:round/>
              <a:headEnd/>
              <a:tailEnd type="triangle" w="med" len="med"/>
            </a:ln>
            <a:effectLst/>
          </p:spPr>
          <p:txBody>
            <a:bodyPr/>
            <a:lstStyle/>
            <a:p>
              <a:endParaRPr lang="en-US"/>
            </a:p>
          </p:txBody>
        </p:sp>
        <p:sp>
          <p:nvSpPr>
            <p:cNvPr id="1297605" name="Rectangle 197"/>
            <p:cNvSpPr>
              <a:spLocks noChangeArrowheads="1"/>
            </p:cNvSpPr>
            <p:nvPr/>
          </p:nvSpPr>
          <p:spPr bwMode="auto">
            <a:xfrm>
              <a:off x="3360" y="864"/>
              <a:ext cx="48" cy="480"/>
            </a:xfrm>
            <a:prstGeom prst="rect">
              <a:avLst/>
            </a:prstGeom>
            <a:solidFill>
              <a:schemeClr val="accent2"/>
            </a:solidFill>
            <a:ln w="12700">
              <a:solidFill>
                <a:schemeClr val="accent2"/>
              </a:solidFill>
              <a:miter lim="800000"/>
              <a:headEnd/>
              <a:tailEnd/>
            </a:ln>
            <a:effectLst/>
          </p:spPr>
          <p:txBody>
            <a:bodyPr wrap="none" anchor="ctr"/>
            <a:lstStyle/>
            <a:p>
              <a:endParaRPr lang="en-US"/>
            </a:p>
          </p:txBody>
        </p:sp>
      </p:grpSp>
      <p:sp>
        <p:nvSpPr>
          <p:cNvPr id="1297608" name="Rectangle 200"/>
          <p:cNvSpPr>
            <a:spLocks noChangeArrowheads="1"/>
          </p:cNvSpPr>
          <p:nvPr/>
        </p:nvSpPr>
        <p:spPr bwMode="auto">
          <a:xfrm>
            <a:off x="3429000" y="4940300"/>
            <a:ext cx="2438400" cy="397545"/>
          </a:xfrm>
          <a:prstGeom prst="rect">
            <a:avLst/>
          </a:prstGeom>
          <a:noFill/>
          <a:ln w="12700">
            <a:noFill/>
            <a:miter lim="800000"/>
            <a:headEnd/>
            <a:tailEnd/>
          </a:ln>
          <a:effectLst/>
        </p:spPr>
        <p:txBody>
          <a:bodyPr lIns="90488" tIns="44450" rIns="90488" bIns="44450">
            <a:spAutoFit/>
          </a:bodyPr>
          <a:lstStyle/>
          <a:p>
            <a:r>
              <a:rPr lang="en-US" sz="2000" dirty="0" smtClean="0"/>
              <a:t>EX forwarding</a:t>
            </a:r>
            <a:endParaRPr lang="en-US" sz="2000" dirty="0"/>
          </a:p>
        </p:txBody>
      </p:sp>
      <p:sp>
        <p:nvSpPr>
          <p:cNvPr id="1297609" name="Rectangle 201"/>
          <p:cNvSpPr>
            <a:spLocks noChangeArrowheads="1"/>
          </p:cNvSpPr>
          <p:nvPr/>
        </p:nvSpPr>
        <p:spPr bwMode="auto">
          <a:xfrm>
            <a:off x="5638800" y="4940300"/>
            <a:ext cx="2438400" cy="397545"/>
          </a:xfrm>
          <a:prstGeom prst="rect">
            <a:avLst/>
          </a:prstGeom>
          <a:noFill/>
          <a:ln w="12700">
            <a:noFill/>
            <a:miter lim="800000"/>
            <a:headEnd/>
            <a:tailEnd/>
          </a:ln>
          <a:effectLst/>
        </p:spPr>
        <p:txBody>
          <a:bodyPr lIns="90488" tIns="44450" rIns="90488" bIns="44450">
            <a:spAutoFit/>
          </a:bodyPr>
          <a:lstStyle/>
          <a:p>
            <a:r>
              <a:rPr lang="en-US" sz="2000" dirty="0" smtClean="0"/>
              <a:t>MEM forwarding</a:t>
            </a:r>
            <a:endParaRPr lang="en-US" sz="20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9760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9760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7608" grpId="0"/>
      <p:bldP spid="1297609" grpId="0"/>
    </p:bld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68748" name="Rectangle 12"/>
          <p:cNvSpPr>
            <a:spLocks noGrp="1" noChangeArrowheads="1"/>
          </p:cNvSpPr>
          <p:nvPr>
            <p:ph type="title"/>
          </p:nvPr>
        </p:nvSpPr>
        <p:spPr>
          <a:xfrm>
            <a:off x="652463" y="304800"/>
            <a:ext cx="4616450" cy="422275"/>
          </a:xfrm>
          <a:noFill/>
          <a:ln/>
        </p:spPr>
        <p:txBody>
          <a:bodyPr wrap="none"/>
          <a:lstStyle/>
          <a:p>
            <a:r>
              <a:rPr lang="en-US"/>
              <a:t>Yet Another Complication!</a:t>
            </a:r>
          </a:p>
        </p:txBody>
      </p:sp>
      <p:sp>
        <p:nvSpPr>
          <p:cNvPr id="1268749" name="Rectangle 13"/>
          <p:cNvSpPr>
            <a:spLocks noChangeArrowheads="1"/>
          </p:cNvSpPr>
          <p:nvPr/>
        </p:nvSpPr>
        <p:spPr bwMode="auto">
          <a:xfrm>
            <a:off x="328613" y="3119438"/>
            <a:ext cx="358775" cy="3109912"/>
          </a:xfrm>
          <a:prstGeom prst="rect">
            <a:avLst/>
          </a:prstGeom>
          <a:noFill/>
          <a:ln w="12700">
            <a:noFill/>
            <a:miter lim="800000"/>
            <a:headEnd/>
            <a:tailEnd/>
          </a:ln>
          <a:effectLst/>
        </p:spPr>
        <p:txBody>
          <a:bodyPr wrap="none" lIns="90488" tIns="44450" rIns="90488" bIns="44450">
            <a:spAutoFit/>
          </a:bodyPr>
          <a:lstStyle/>
          <a:p>
            <a:pPr algn="ctr"/>
            <a:r>
              <a:rPr lang="en-US" i="1">
                <a:solidFill>
                  <a:schemeClr val="tx1"/>
                </a:solidFill>
              </a:rPr>
              <a:t>I</a:t>
            </a:r>
          </a:p>
          <a:p>
            <a:pPr algn="ctr"/>
            <a:r>
              <a:rPr lang="en-US" i="1">
                <a:solidFill>
                  <a:schemeClr val="tx1"/>
                </a:solidFill>
              </a:rPr>
              <a:t>n</a:t>
            </a:r>
          </a:p>
          <a:p>
            <a:pPr algn="ctr"/>
            <a:r>
              <a:rPr lang="en-US" i="1">
                <a:solidFill>
                  <a:schemeClr val="tx1"/>
                </a:solidFill>
              </a:rPr>
              <a:t>s</a:t>
            </a:r>
          </a:p>
          <a:p>
            <a:pPr algn="ctr"/>
            <a:r>
              <a:rPr lang="en-US" i="1">
                <a:solidFill>
                  <a:schemeClr val="tx1"/>
                </a:solidFill>
              </a:rPr>
              <a:t>t</a:t>
            </a:r>
          </a:p>
          <a:p>
            <a:pPr algn="ctr"/>
            <a:r>
              <a:rPr lang="en-US" i="1">
                <a:solidFill>
                  <a:schemeClr val="tx1"/>
                </a:solidFill>
              </a:rPr>
              <a:t>r.</a:t>
            </a:r>
          </a:p>
          <a:p>
            <a:pPr algn="ctr"/>
            <a:endParaRPr lang="en-US" i="1">
              <a:solidFill>
                <a:schemeClr val="tx1"/>
              </a:solidFill>
            </a:endParaRPr>
          </a:p>
          <a:p>
            <a:pPr algn="ctr"/>
            <a:r>
              <a:rPr lang="en-US" i="1">
                <a:solidFill>
                  <a:schemeClr val="tx1"/>
                </a:solidFill>
              </a:rPr>
              <a:t>O</a:t>
            </a:r>
          </a:p>
          <a:p>
            <a:pPr algn="ctr"/>
            <a:r>
              <a:rPr lang="en-US" i="1">
                <a:solidFill>
                  <a:schemeClr val="tx1"/>
                </a:solidFill>
              </a:rPr>
              <a:t>r</a:t>
            </a:r>
          </a:p>
          <a:p>
            <a:pPr algn="ctr"/>
            <a:r>
              <a:rPr lang="en-US" i="1">
                <a:solidFill>
                  <a:schemeClr val="tx1"/>
                </a:solidFill>
              </a:rPr>
              <a:t>d</a:t>
            </a:r>
          </a:p>
          <a:p>
            <a:pPr algn="ctr"/>
            <a:r>
              <a:rPr lang="en-US" i="1">
                <a:solidFill>
                  <a:schemeClr val="tx1"/>
                </a:solidFill>
              </a:rPr>
              <a:t>e</a:t>
            </a:r>
          </a:p>
          <a:p>
            <a:pPr algn="ctr"/>
            <a:r>
              <a:rPr lang="en-US" i="1">
                <a:solidFill>
                  <a:schemeClr val="tx1"/>
                </a:solidFill>
              </a:rPr>
              <a:t>r</a:t>
            </a:r>
          </a:p>
        </p:txBody>
      </p:sp>
      <p:sp>
        <p:nvSpPr>
          <p:cNvPr id="1268750" name="Line 14"/>
          <p:cNvSpPr>
            <a:spLocks noChangeShapeType="1"/>
          </p:cNvSpPr>
          <p:nvPr/>
        </p:nvSpPr>
        <p:spPr bwMode="auto">
          <a:xfrm>
            <a:off x="2527300" y="2743200"/>
            <a:ext cx="6311900" cy="0"/>
          </a:xfrm>
          <a:prstGeom prst="line">
            <a:avLst/>
          </a:prstGeom>
          <a:noFill/>
          <a:ln w="25400">
            <a:solidFill>
              <a:schemeClr val="tx1"/>
            </a:solidFill>
            <a:round/>
            <a:headEnd/>
            <a:tailEnd type="triangle" w="med" len="med"/>
          </a:ln>
          <a:effectLst/>
        </p:spPr>
        <p:txBody>
          <a:bodyPr wrap="none" anchor="ctr"/>
          <a:lstStyle/>
          <a:p>
            <a:endParaRPr lang="en-US"/>
          </a:p>
        </p:txBody>
      </p:sp>
      <p:sp>
        <p:nvSpPr>
          <p:cNvPr id="1268751" name="Rectangle 15"/>
          <p:cNvSpPr>
            <a:spLocks noChangeArrowheads="1"/>
          </p:cNvSpPr>
          <p:nvPr/>
        </p:nvSpPr>
        <p:spPr bwMode="auto">
          <a:xfrm>
            <a:off x="762000" y="3195638"/>
            <a:ext cx="2371725" cy="454025"/>
          </a:xfrm>
          <a:prstGeom prst="rect">
            <a:avLst/>
          </a:prstGeom>
          <a:noFill/>
          <a:ln w="12700">
            <a:noFill/>
            <a:miter lim="800000"/>
            <a:headEnd/>
            <a:tailEnd/>
          </a:ln>
          <a:effectLst/>
        </p:spPr>
        <p:txBody>
          <a:bodyPr wrap="none" lIns="90488" tIns="44450" rIns="90488" bIns="44450">
            <a:spAutoFit/>
          </a:bodyPr>
          <a:lstStyle/>
          <a:p>
            <a:r>
              <a:rPr lang="en-US" sz="2400" b="1">
                <a:solidFill>
                  <a:schemeClr val="tx1"/>
                </a:solidFill>
                <a:latin typeface="Courier New" pitchFamily="49" charset="0"/>
              </a:rPr>
              <a:t>add </a:t>
            </a:r>
            <a:r>
              <a:rPr lang="en-US" sz="2400" b="1">
                <a:latin typeface="Courier New" pitchFamily="49" charset="0"/>
              </a:rPr>
              <a:t>$1</a:t>
            </a:r>
            <a:r>
              <a:rPr lang="en-US" sz="2400" b="1">
                <a:solidFill>
                  <a:schemeClr val="tx1"/>
                </a:solidFill>
                <a:latin typeface="Courier New" pitchFamily="49" charset="0"/>
              </a:rPr>
              <a:t>,$1,$2</a:t>
            </a:r>
          </a:p>
        </p:txBody>
      </p:sp>
      <p:grpSp>
        <p:nvGrpSpPr>
          <p:cNvPr id="2" name="Group 195"/>
          <p:cNvGrpSpPr>
            <a:grpSpLocks/>
          </p:cNvGrpSpPr>
          <p:nvPr/>
        </p:nvGrpSpPr>
        <p:grpSpPr bwMode="auto">
          <a:xfrm>
            <a:off x="3708400" y="2870200"/>
            <a:ext cx="4800600" cy="3449638"/>
            <a:chOff x="2088" y="659"/>
            <a:chExt cx="3024" cy="2816"/>
          </a:xfrm>
        </p:grpSpPr>
        <p:sp>
          <p:nvSpPr>
            <p:cNvPr id="1268752" name="Line 16"/>
            <p:cNvSpPr>
              <a:spLocks noChangeShapeType="1"/>
            </p:cNvSpPr>
            <p:nvPr/>
          </p:nvSpPr>
          <p:spPr bwMode="auto">
            <a:xfrm>
              <a:off x="2088" y="659"/>
              <a:ext cx="0" cy="2816"/>
            </a:xfrm>
            <a:prstGeom prst="line">
              <a:avLst/>
            </a:prstGeom>
            <a:noFill/>
            <a:ln w="25400">
              <a:solidFill>
                <a:schemeClr val="tx1"/>
              </a:solidFill>
              <a:prstDash val="sysDot"/>
              <a:round/>
              <a:headEnd/>
              <a:tailEnd/>
            </a:ln>
            <a:effectLst/>
          </p:spPr>
          <p:txBody>
            <a:bodyPr wrap="none" anchor="ctr"/>
            <a:lstStyle/>
            <a:p>
              <a:endParaRPr lang="en-US"/>
            </a:p>
          </p:txBody>
        </p:sp>
        <p:sp>
          <p:nvSpPr>
            <p:cNvPr id="1268753" name="Line 17"/>
            <p:cNvSpPr>
              <a:spLocks noChangeShapeType="1"/>
            </p:cNvSpPr>
            <p:nvPr/>
          </p:nvSpPr>
          <p:spPr bwMode="auto">
            <a:xfrm>
              <a:off x="2520" y="659"/>
              <a:ext cx="0" cy="2816"/>
            </a:xfrm>
            <a:prstGeom prst="line">
              <a:avLst/>
            </a:prstGeom>
            <a:noFill/>
            <a:ln w="25400">
              <a:solidFill>
                <a:schemeClr val="tx1"/>
              </a:solidFill>
              <a:prstDash val="sysDot"/>
              <a:round/>
              <a:headEnd/>
              <a:tailEnd/>
            </a:ln>
            <a:effectLst/>
          </p:spPr>
          <p:txBody>
            <a:bodyPr wrap="none" anchor="ctr"/>
            <a:lstStyle/>
            <a:p>
              <a:endParaRPr lang="en-US"/>
            </a:p>
          </p:txBody>
        </p:sp>
        <p:sp>
          <p:nvSpPr>
            <p:cNvPr id="1268754" name="Line 18"/>
            <p:cNvSpPr>
              <a:spLocks noChangeShapeType="1"/>
            </p:cNvSpPr>
            <p:nvPr/>
          </p:nvSpPr>
          <p:spPr bwMode="auto">
            <a:xfrm>
              <a:off x="2952" y="659"/>
              <a:ext cx="0" cy="2816"/>
            </a:xfrm>
            <a:prstGeom prst="line">
              <a:avLst/>
            </a:prstGeom>
            <a:noFill/>
            <a:ln w="25400">
              <a:solidFill>
                <a:schemeClr val="tx1"/>
              </a:solidFill>
              <a:prstDash val="sysDot"/>
              <a:round/>
              <a:headEnd/>
              <a:tailEnd/>
            </a:ln>
            <a:effectLst/>
          </p:spPr>
          <p:txBody>
            <a:bodyPr wrap="none" anchor="ctr"/>
            <a:lstStyle/>
            <a:p>
              <a:endParaRPr lang="en-US"/>
            </a:p>
          </p:txBody>
        </p:sp>
        <p:sp>
          <p:nvSpPr>
            <p:cNvPr id="1268755" name="Line 19"/>
            <p:cNvSpPr>
              <a:spLocks noChangeShapeType="1"/>
            </p:cNvSpPr>
            <p:nvPr/>
          </p:nvSpPr>
          <p:spPr bwMode="auto">
            <a:xfrm>
              <a:off x="3384" y="659"/>
              <a:ext cx="0" cy="2816"/>
            </a:xfrm>
            <a:prstGeom prst="line">
              <a:avLst/>
            </a:prstGeom>
            <a:noFill/>
            <a:ln w="25400">
              <a:solidFill>
                <a:schemeClr val="tx1"/>
              </a:solidFill>
              <a:prstDash val="sysDot"/>
              <a:round/>
              <a:headEnd/>
              <a:tailEnd/>
            </a:ln>
            <a:effectLst/>
          </p:spPr>
          <p:txBody>
            <a:bodyPr wrap="none" anchor="ctr"/>
            <a:lstStyle/>
            <a:p>
              <a:endParaRPr lang="en-US"/>
            </a:p>
          </p:txBody>
        </p:sp>
        <p:sp>
          <p:nvSpPr>
            <p:cNvPr id="1268756" name="Line 20"/>
            <p:cNvSpPr>
              <a:spLocks noChangeShapeType="1"/>
            </p:cNvSpPr>
            <p:nvPr/>
          </p:nvSpPr>
          <p:spPr bwMode="auto">
            <a:xfrm>
              <a:off x="3816" y="659"/>
              <a:ext cx="0" cy="2816"/>
            </a:xfrm>
            <a:prstGeom prst="line">
              <a:avLst/>
            </a:prstGeom>
            <a:noFill/>
            <a:ln w="25400">
              <a:solidFill>
                <a:schemeClr val="tx1"/>
              </a:solidFill>
              <a:prstDash val="sysDot"/>
              <a:round/>
              <a:headEnd/>
              <a:tailEnd/>
            </a:ln>
            <a:effectLst/>
          </p:spPr>
          <p:txBody>
            <a:bodyPr wrap="none" anchor="ctr"/>
            <a:lstStyle/>
            <a:p>
              <a:endParaRPr lang="en-US"/>
            </a:p>
          </p:txBody>
        </p:sp>
        <p:sp>
          <p:nvSpPr>
            <p:cNvPr id="1268757" name="Line 21"/>
            <p:cNvSpPr>
              <a:spLocks noChangeShapeType="1"/>
            </p:cNvSpPr>
            <p:nvPr/>
          </p:nvSpPr>
          <p:spPr bwMode="auto">
            <a:xfrm>
              <a:off x="4248" y="659"/>
              <a:ext cx="0" cy="2816"/>
            </a:xfrm>
            <a:prstGeom prst="line">
              <a:avLst/>
            </a:prstGeom>
            <a:noFill/>
            <a:ln w="25400">
              <a:solidFill>
                <a:schemeClr val="tx1"/>
              </a:solidFill>
              <a:prstDash val="sysDot"/>
              <a:round/>
              <a:headEnd/>
              <a:tailEnd/>
            </a:ln>
            <a:effectLst/>
          </p:spPr>
          <p:txBody>
            <a:bodyPr wrap="none" anchor="ctr"/>
            <a:lstStyle/>
            <a:p>
              <a:endParaRPr lang="en-US"/>
            </a:p>
          </p:txBody>
        </p:sp>
        <p:sp>
          <p:nvSpPr>
            <p:cNvPr id="1268758" name="Line 22"/>
            <p:cNvSpPr>
              <a:spLocks noChangeShapeType="1"/>
            </p:cNvSpPr>
            <p:nvPr/>
          </p:nvSpPr>
          <p:spPr bwMode="auto">
            <a:xfrm>
              <a:off x="4680" y="659"/>
              <a:ext cx="0" cy="2816"/>
            </a:xfrm>
            <a:prstGeom prst="line">
              <a:avLst/>
            </a:prstGeom>
            <a:noFill/>
            <a:ln w="25400">
              <a:solidFill>
                <a:schemeClr val="tx1"/>
              </a:solidFill>
              <a:prstDash val="sysDot"/>
              <a:round/>
              <a:headEnd/>
              <a:tailEnd/>
            </a:ln>
            <a:effectLst/>
          </p:spPr>
          <p:txBody>
            <a:bodyPr wrap="none" anchor="ctr"/>
            <a:lstStyle/>
            <a:p>
              <a:endParaRPr lang="en-US"/>
            </a:p>
          </p:txBody>
        </p:sp>
        <p:sp>
          <p:nvSpPr>
            <p:cNvPr id="1268759" name="Line 23"/>
            <p:cNvSpPr>
              <a:spLocks noChangeShapeType="1"/>
            </p:cNvSpPr>
            <p:nvPr/>
          </p:nvSpPr>
          <p:spPr bwMode="auto">
            <a:xfrm>
              <a:off x="5112" y="659"/>
              <a:ext cx="0" cy="2816"/>
            </a:xfrm>
            <a:prstGeom prst="line">
              <a:avLst/>
            </a:prstGeom>
            <a:noFill/>
            <a:ln w="25400">
              <a:solidFill>
                <a:schemeClr val="tx1"/>
              </a:solidFill>
              <a:prstDash val="sysDot"/>
              <a:round/>
              <a:headEnd/>
              <a:tailEnd/>
            </a:ln>
            <a:effectLst/>
          </p:spPr>
          <p:txBody>
            <a:bodyPr wrap="none" anchor="ctr"/>
            <a:lstStyle/>
            <a:p>
              <a:endParaRPr lang="en-US"/>
            </a:p>
          </p:txBody>
        </p:sp>
      </p:grpSp>
      <p:sp>
        <p:nvSpPr>
          <p:cNvPr id="1268760" name="Line 24"/>
          <p:cNvSpPr>
            <a:spLocks noChangeShapeType="1"/>
          </p:cNvSpPr>
          <p:nvPr/>
        </p:nvSpPr>
        <p:spPr bwMode="auto">
          <a:xfrm>
            <a:off x="685800" y="3271838"/>
            <a:ext cx="0" cy="2514600"/>
          </a:xfrm>
          <a:prstGeom prst="line">
            <a:avLst/>
          </a:prstGeom>
          <a:noFill/>
          <a:ln w="28575">
            <a:solidFill>
              <a:schemeClr val="tx1"/>
            </a:solidFill>
            <a:round/>
            <a:headEnd/>
            <a:tailEnd type="triangle" w="med" len="med"/>
          </a:ln>
          <a:effectLst/>
        </p:spPr>
        <p:txBody>
          <a:bodyPr/>
          <a:lstStyle/>
          <a:p>
            <a:endParaRPr lang="en-US"/>
          </a:p>
        </p:txBody>
      </p:sp>
      <p:grpSp>
        <p:nvGrpSpPr>
          <p:cNvPr id="3" name="Group 25"/>
          <p:cNvGrpSpPr>
            <a:grpSpLocks/>
          </p:cNvGrpSpPr>
          <p:nvPr/>
        </p:nvGrpSpPr>
        <p:grpSpPr bwMode="auto">
          <a:xfrm>
            <a:off x="3136900" y="3119438"/>
            <a:ext cx="3355975" cy="838200"/>
            <a:chOff x="1562" y="1152"/>
            <a:chExt cx="2114" cy="528"/>
          </a:xfrm>
        </p:grpSpPr>
        <p:grpSp>
          <p:nvGrpSpPr>
            <p:cNvPr id="4" name="Group 26"/>
            <p:cNvGrpSpPr>
              <a:grpSpLocks/>
            </p:cNvGrpSpPr>
            <p:nvPr/>
          </p:nvGrpSpPr>
          <p:grpSpPr bwMode="auto">
            <a:xfrm>
              <a:off x="2487" y="1152"/>
              <a:ext cx="223" cy="481"/>
              <a:chOff x="2207" y="1413"/>
              <a:chExt cx="223" cy="481"/>
            </a:xfrm>
          </p:grpSpPr>
          <p:sp>
            <p:nvSpPr>
              <p:cNvPr id="1268763" name="Freeform 27"/>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68764" name="Rectangle 28"/>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5" name="Group 29"/>
            <p:cNvGrpSpPr>
              <a:grpSpLocks/>
            </p:cNvGrpSpPr>
            <p:nvPr/>
          </p:nvGrpSpPr>
          <p:grpSpPr bwMode="auto">
            <a:xfrm>
              <a:off x="1562" y="1248"/>
              <a:ext cx="349" cy="289"/>
              <a:chOff x="1282" y="1509"/>
              <a:chExt cx="349" cy="289"/>
            </a:xfrm>
          </p:grpSpPr>
          <p:sp>
            <p:nvSpPr>
              <p:cNvPr id="1268766" name="Rectangle 30"/>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6" name="Group 31"/>
              <p:cNvGrpSpPr>
                <a:grpSpLocks/>
              </p:cNvGrpSpPr>
              <p:nvPr/>
            </p:nvGrpSpPr>
            <p:grpSpPr bwMode="auto">
              <a:xfrm>
                <a:off x="1291" y="1509"/>
                <a:ext cx="340" cy="289"/>
                <a:chOff x="1291" y="1509"/>
                <a:chExt cx="340" cy="289"/>
              </a:xfrm>
            </p:grpSpPr>
            <p:sp>
              <p:nvSpPr>
                <p:cNvPr id="1268768" name="Freeform 32"/>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68769" name="Freeform 33"/>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268770" name="Rectangle 34"/>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7" name="Group 35"/>
            <p:cNvGrpSpPr>
              <a:grpSpLocks/>
            </p:cNvGrpSpPr>
            <p:nvPr/>
          </p:nvGrpSpPr>
          <p:grpSpPr bwMode="auto">
            <a:xfrm>
              <a:off x="2031" y="1248"/>
              <a:ext cx="296" cy="289"/>
              <a:chOff x="1751" y="1509"/>
              <a:chExt cx="296" cy="289"/>
            </a:xfrm>
          </p:grpSpPr>
          <p:sp>
            <p:nvSpPr>
              <p:cNvPr id="1268772" name="Freeform 36"/>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68773" name="Freeform 37"/>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68774" name="Line 38"/>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268775" name="Freeform 39"/>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68776" name="Line 40"/>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268777" name="Rectangle 41"/>
            <p:cNvSpPr>
              <a:spLocks noChangeArrowheads="1"/>
            </p:cNvSpPr>
            <p:nvPr/>
          </p:nvSpPr>
          <p:spPr bwMode="auto">
            <a:xfrm>
              <a:off x="2829" y="1250"/>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8" name="Group 42"/>
            <p:cNvGrpSpPr>
              <a:grpSpLocks/>
            </p:cNvGrpSpPr>
            <p:nvPr/>
          </p:nvGrpSpPr>
          <p:grpSpPr bwMode="auto">
            <a:xfrm>
              <a:off x="2880" y="1248"/>
              <a:ext cx="325" cy="289"/>
              <a:chOff x="2600" y="1509"/>
              <a:chExt cx="325" cy="289"/>
            </a:xfrm>
          </p:grpSpPr>
          <p:sp>
            <p:nvSpPr>
              <p:cNvPr id="1268779" name="Freeform 43"/>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68780" name="Freeform 44"/>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68781" name="Rectangle 45"/>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9" name="Group 46"/>
            <p:cNvGrpSpPr>
              <a:grpSpLocks/>
            </p:cNvGrpSpPr>
            <p:nvPr/>
          </p:nvGrpSpPr>
          <p:grpSpPr bwMode="auto">
            <a:xfrm>
              <a:off x="3348" y="1248"/>
              <a:ext cx="284" cy="289"/>
              <a:chOff x="3068" y="1509"/>
              <a:chExt cx="284" cy="289"/>
            </a:xfrm>
          </p:grpSpPr>
          <p:sp>
            <p:nvSpPr>
              <p:cNvPr id="1268783" name="Freeform 47"/>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68784" name="Freeform 48"/>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68785" name="Line 49"/>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268786" name="Line 50"/>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268787" name="Line 51"/>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268788" name="Line 52"/>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268789" name="Line 53"/>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268790" name="Line 54"/>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268791" name="Line 55"/>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268792" name="Line 56"/>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268793" name="Line 57"/>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sp>
        <p:nvSpPr>
          <p:cNvPr id="1268794" name="Rectangle 58"/>
          <p:cNvSpPr>
            <a:spLocks noChangeArrowheads="1"/>
          </p:cNvSpPr>
          <p:nvPr/>
        </p:nvSpPr>
        <p:spPr bwMode="auto">
          <a:xfrm>
            <a:off x="762000" y="4186238"/>
            <a:ext cx="2371725" cy="454025"/>
          </a:xfrm>
          <a:prstGeom prst="rect">
            <a:avLst/>
          </a:prstGeom>
          <a:noFill/>
          <a:ln w="12700">
            <a:noFill/>
            <a:miter lim="800000"/>
            <a:headEnd/>
            <a:tailEnd/>
          </a:ln>
          <a:effectLst/>
        </p:spPr>
        <p:txBody>
          <a:bodyPr wrap="none" lIns="90488" tIns="44450" rIns="90488" bIns="44450">
            <a:spAutoFit/>
          </a:bodyPr>
          <a:lstStyle/>
          <a:p>
            <a:r>
              <a:rPr lang="en-US" sz="2400" b="1">
                <a:solidFill>
                  <a:schemeClr val="tx1"/>
                </a:solidFill>
                <a:latin typeface="Courier New" pitchFamily="49" charset="0"/>
              </a:rPr>
              <a:t>add </a:t>
            </a:r>
            <a:r>
              <a:rPr lang="en-US" sz="2400" b="1">
                <a:latin typeface="Courier New" pitchFamily="49" charset="0"/>
              </a:rPr>
              <a:t>$1</a:t>
            </a:r>
            <a:r>
              <a:rPr lang="en-US" sz="2400" b="1">
                <a:solidFill>
                  <a:schemeClr val="tx1"/>
                </a:solidFill>
                <a:latin typeface="Courier New" pitchFamily="49" charset="0"/>
              </a:rPr>
              <a:t>,</a:t>
            </a:r>
            <a:r>
              <a:rPr lang="en-US" sz="2400" b="1">
                <a:solidFill>
                  <a:srgbClr val="009900"/>
                </a:solidFill>
                <a:latin typeface="Courier New" pitchFamily="49" charset="0"/>
              </a:rPr>
              <a:t>$1</a:t>
            </a:r>
            <a:r>
              <a:rPr lang="en-US" sz="2400" b="1">
                <a:solidFill>
                  <a:schemeClr val="tx1"/>
                </a:solidFill>
                <a:latin typeface="Courier New" pitchFamily="49" charset="0"/>
              </a:rPr>
              <a:t>,$3</a:t>
            </a:r>
          </a:p>
        </p:txBody>
      </p:sp>
      <p:sp>
        <p:nvSpPr>
          <p:cNvPr id="1268795" name="Rectangle 59"/>
          <p:cNvSpPr>
            <a:spLocks noChangeArrowheads="1"/>
          </p:cNvSpPr>
          <p:nvPr/>
        </p:nvSpPr>
        <p:spPr bwMode="auto">
          <a:xfrm>
            <a:off x="762000" y="5253038"/>
            <a:ext cx="2371725" cy="454025"/>
          </a:xfrm>
          <a:prstGeom prst="rect">
            <a:avLst/>
          </a:prstGeom>
          <a:noFill/>
          <a:ln w="12700">
            <a:noFill/>
            <a:miter lim="800000"/>
            <a:headEnd/>
            <a:tailEnd/>
          </a:ln>
          <a:effectLst/>
        </p:spPr>
        <p:txBody>
          <a:bodyPr wrap="none" lIns="90488" tIns="44450" rIns="90488" bIns="44450">
            <a:spAutoFit/>
          </a:bodyPr>
          <a:lstStyle/>
          <a:p>
            <a:r>
              <a:rPr lang="en-US" sz="2400" b="1">
                <a:solidFill>
                  <a:schemeClr val="tx1"/>
                </a:solidFill>
                <a:latin typeface="Courier New" pitchFamily="49" charset="0"/>
              </a:rPr>
              <a:t>add $1,</a:t>
            </a:r>
            <a:r>
              <a:rPr lang="en-US" sz="2400" b="1">
                <a:solidFill>
                  <a:srgbClr val="009900"/>
                </a:solidFill>
                <a:latin typeface="Courier New" pitchFamily="49" charset="0"/>
              </a:rPr>
              <a:t>$1</a:t>
            </a:r>
            <a:r>
              <a:rPr lang="en-US" sz="2400" b="1">
                <a:solidFill>
                  <a:schemeClr val="tx1"/>
                </a:solidFill>
                <a:latin typeface="Courier New" pitchFamily="49" charset="0"/>
              </a:rPr>
              <a:t>,$4</a:t>
            </a:r>
          </a:p>
        </p:txBody>
      </p:sp>
      <p:grpSp>
        <p:nvGrpSpPr>
          <p:cNvPr id="10" name="Group 60"/>
          <p:cNvGrpSpPr>
            <a:grpSpLocks/>
          </p:cNvGrpSpPr>
          <p:nvPr/>
        </p:nvGrpSpPr>
        <p:grpSpPr bwMode="auto">
          <a:xfrm>
            <a:off x="3822700" y="4186238"/>
            <a:ext cx="3355975" cy="838200"/>
            <a:chOff x="1562" y="1152"/>
            <a:chExt cx="2114" cy="528"/>
          </a:xfrm>
        </p:grpSpPr>
        <p:grpSp>
          <p:nvGrpSpPr>
            <p:cNvPr id="11" name="Group 61"/>
            <p:cNvGrpSpPr>
              <a:grpSpLocks/>
            </p:cNvGrpSpPr>
            <p:nvPr/>
          </p:nvGrpSpPr>
          <p:grpSpPr bwMode="auto">
            <a:xfrm>
              <a:off x="2487" y="1152"/>
              <a:ext cx="223" cy="481"/>
              <a:chOff x="2207" y="1413"/>
              <a:chExt cx="223" cy="481"/>
            </a:xfrm>
          </p:grpSpPr>
          <p:sp>
            <p:nvSpPr>
              <p:cNvPr id="1268798" name="Freeform 62"/>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68799" name="Rectangle 63"/>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12" name="Group 64"/>
            <p:cNvGrpSpPr>
              <a:grpSpLocks/>
            </p:cNvGrpSpPr>
            <p:nvPr/>
          </p:nvGrpSpPr>
          <p:grpSpPr bwMode="auto">
            <a:xfrm>
              <a:off x="1562" y="1248"/>
              <a:ext cx="349" cy="289"/>
              <a:chOff x="1282" y="1509"/>
              <a:chExt cx="349" cy="289"/>
            </a:xfrm>
          </p:grpSpPr>
          <p:sp>
            <p:nvSpPr>
              <p:cNvPr id="1268801" name="Rectangle 65"/>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13" name="Group 66"/>
              <p:cNvGrpSpPr>
                <a:grpSpLocks/>
              </p:cNvGrpSpPr>
              <p:nvPr/>
            </p:nvGrpSpPr>
            <p:grpSpPr bwMode="auto">
              <a:xfrm>
                <a:off x="1291" y="1509"/>
                <a:ext cx="340" cy="289"/>
                <a:chOff x="1291" y="1509"/>
                <a:chExt cx="340" cy="289"/>
              </a:xfrm>
            </p:grpSpPr>
            <p:sp>
              <p:nvSpPr>
                <p:cNvPr id="1268803" name="Freeform 67"/>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68804" name="Freeform 68"/>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268805" name="Rectangle 69"/>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14" name="Group 70"/>
            <p:cNvGrpSpPr>
              <a:grpSpLocks/>
            </p:cNvGrpSpPr>
            <p:nvPr/>
          </p:nvGrpSpPr>
          <p:grpSpPr bwMode="auto">
            <a:xfrm>
              <a:off x="2031" y="1248"/>
              <a:ext cx="296" cy="289"/>
              <a:chOff x="1751" y="1509"/>
              <a:chExt cx="296" cy="289"/>
            </a:xfrm>
          </p:grpSpPr>
          <p:sp>
            <p:nvSpPr>
              <p:cNvPr id="1268807" name="Freeform 71"/>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68808" name="Freeform 72"/>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68809" name="Line 73"/>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268810" name="Freeform 74"/>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68811" name="Line 75"/>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268812" name="Rectangle 76"/>
            <p:cNvSpPr>
              <a:spLocks noChangeArrowheads="1"/>
            </p:cNvSpPr>
            <p:nvPr/>
          </p:nvSpPr>
          <p:spPr bwMode="auto">
            <a:xfrm>
              <a:off x="2829" y="1250"/>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15" name="Group 77"/>
            <p:cNvGrpSpPr>
              <a:grpSpLocks/>
            </p:cNvGrpSpPr>
            <p:nvPr/>
          </p:nvGrpSpPr>
          <p:grpSpPr bwMode="auto">
            <a:xfrm>
              <a:off x="2880" y="1248"/>
              <a:ext cx="325" cy="289"/>
              <a:chOff x="2600" y="1509"/>
              <a:chExt cx="325" cy="289"/>
            </a:xfrm>
          </p:grpSpPr>
          <p:sp>
            <p:nvSpPr>
              <p:cNvPr id="1268814" name="Freeform 78"/>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68815" name="Freeform 79"/>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68816" name="Rectangle 80"/>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16" name="Group 81"/>
            <p:cNvGrpSpPr>
              <a:grpSpLocks/>
            </p:cNvGrpSpPr>
            <p:nvPr/>
          </p:nvGrpSpPr>
          <p:grpSpPr bwMode="auto">
            <a:xfrm>
              <a:off x="3348" y="1248"/>
              <a:ext cx="284" cy="289"/>
              <a:chOff x="3068" y="1509"/>
              <a:chExt cx="284" cy="289"/>
            </a:xfrm>
          </p:grpSpPr>
          <p:sp>
            <p:nvSpPr>
              <p:cNvPr id="1268818" name="Freeform 82"/>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68819" name="Freeform 83"/>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68820" name="Line 84"/>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268821" name="Line 85"/>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268822" name="Line 86"/>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268823" name="Line 87"/>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268824" name="Line 88"/>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268825" name="Line 89"/>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268826" name="Line 90"/>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268827" name="Line 91"/>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268828" name="Line 92"/>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grpSp>
        <p:nvGrpSpPr>
          <p:cNvPr id="17" name="Group 93"/>
          <p:cNvGrpSpPr>
            <a:grpSpLocks/>
          </p:cNvGrpSpPr>
          <p:nvPr/>
        </p:nvGrpSpPr>
        <p:grpSpPr bwMode="auto">
          <a:xfrm>
            <a:off x="4508500" y="5176838"/>
            <a:ext cx="3355975" cy="838200"/>
            <a:chOff x="1562" y="1152"/>
            <a:chExt cx="2114" cy="528"/>
          </a:xfrm>
        </p:grpSpPr>
        <p:grpSp>
          <p:nvGrpSpPr>
            <p:cNvPr id="18" name="Group 94"/>
            <p:cNvGrpSpPr>
              <a:grpSpLocks/>
            </p:cNvGrpSpPr>
            <p:nvPr/>
          </p:nvGrpSpPr>
          <p:grpSpPr bwMode="auto">
            <a:xfrm>
              <a:off x="2487" y="1152"/>
              <a:ext cx="223" cy="481"/>
              <a:chOff x="2207" y="1413"/>
              <a:chExt cx="223" cy="481"/>
            </a:xfrm>
          </p:grpSpPr>
          <p:sp>
            <p:nvSpPr>
              <p:cNvPr id="1268831" name="Freeform 95"/>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68832" name="Rectangle 96"/>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19" name="Group 97"/>
            <p:cNvGrpSpPr>
              <a:grpSpLocks/>
            </p:cNvGrpSpPr>
            <p:nvPr/>
          </p:nvGrpSpPr>
          <p:grpSpPr bwMode="auto">
            <a:xfrm>
              <a:off x="1562" y="1248"/>
              <a:ext cx="349" cy="289"/>
              <a:chOff x="1282" y="1509"/>
              <a:chExt cx="349" cy="289"/>
            </a:xfrm>
          </p:grpSpPr>
          <p:sp>
            <p:nvSpPr>
              <p:cNvPr id="1268834" name="Rectangle 98"/>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20" name="Group 99"/>
              <p:cNvGrpSpPr>
                <a:grpSpLocks/>
              </p:cNvGrpSpPr>
              <p:nvPr/>
            </p:nvGrpSpPr>
            <p:grpSpPr bwMode="auto">
              <a:xfrm>
                <a:off x="1291" y="1509"/>
                <a:ext cx="340" cy="289"/>
                <a:chOff x="1291" y="1509"/>
                <a:chExt cx="340" cy="289"/>
              </a:xfrm>
            </p:grpSpPr>
            <p:sp>
              <p:nvSpPr>
                <p:cNvPr id="1268836" name="Freeform 100"/>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68837" name="Freeform 101"/>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268838" name="Rectangle 102"/>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21" name="Group 103"/>
            <p:cNvGrpSpPr>
              <a:grpSpLocks/>
            </p:cNvGrpSpPr>
            <p:nvPr/>
          </p:nvGrpSpPr>
          <p:grpSpPr bwMode="auto">
            <a:xfrm>
              <a:off x="2031" y="1248"/>
              <a:ext cx="296" cy="289"/>
              <a:chOff x="1751" y="1509"/>
              <a:chExt cx="296" cy="289"/>
            </a:xfrm>
          </p:grpSpPr>
          <p:sp>
            <p:nvSpPr>
              <p:cNvPr id="1268840" name="Freeform 104"/>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68841" name="Freeform 105"/>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68842" name="Line 106"/>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268843" name="Freeform 107"/>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68844" name="Line 108"/>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268845" name="Rectangle 109"/>
            <p:cNvSpPr>
              <a:spLocks noChangeArrowheads="1"/>
            </p:cNvSpPr>
            <p:nvPr/>
          </p:nvSpPr>
          <p:spPr bwMode="auto">
            <a:xfrm>
              <a:off x="2829" y="1250"/>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22" name="Group 110"/>
            <p:cNvGrpSpPr>
              <a:grpSpLocks/>
            </p:cNvGrpSpPr>
            <p:nvPr/>
          </p:nvGrpSpPr>
          <p:grpSpPr bwMode="auto">
            <a:xfrm>
              <a:off x="2880" y="1248"/>
              <a:ext cx="325" cy="289"/>
              <a:chOff x="2600" y="1509"/>
              <a:chExt cx="325" cy="289"/>
            </a:xfrm>
          </p:grpSpPr>
          <p:sp>
            <p:nvSpPr>
              <p:cNvPr id="1268847" name="Freeform 111"/>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68848" name="Freeform 112"/>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68849" name="Rectangle 113"/>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23" name="Group 114"/>
            <p:cNvGrpSpPr>
              <a:grpSpLocks/>
            </p:cNvGrpSpPr>
            <p:nvPr/>
          </p:nvGrpSpPr>
          <p:grpSpPr bwMode="auto">
            <a:xfrm>
              <a:off x="3348" y="1248"/>
              <a:ext cx="284" cy="289"/>
              <a:chOff x="3068" y="1509"/>
              <a:chExt cx="284" cy="289"/>
            </a:xfrm>
          </p:grpSpPr>
          <p:sp>
            <p:nvSpPr>
              <p:cNvPr id="1268851" name="Freeform 115"/>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68852" name="Freeform 116"/>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68853" name="Line 117"/>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268854" name="Line 118"/>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268855" name="Line 119"/>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268856" name="Line 120"/>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268857" name="Line 121"/>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268858" name="Line 122"/>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268859" name="Line 123"/>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268860" name="Line 124"/>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268861" name="Line 125"/>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sp>
        <p:nvSpPr>
          <p:cNvPr id="1268932" name="Rectangle 196"/>
          <p:cNvSpPr>
            <a:spLocks noGrp="1" noChangeArrowheads="1"/>
          </p:cNvSpPr>
          <p:nvPr>
            <p:ph type="body" idx="1"/>
          </p:nvPr>
        </p:nvSpPr>
        <p:spPr>
          <a:xfrm>
            <a:off x="381000" y="838200"/>
            <a:ext cx="8305800" cy="1511300"/>
          </a:xfrm>
          <a:noFill/>
          <a:ln/>
        </p:spPr>
        <p:txBody>
          <a:bodyPr/>
          <a:lstStyle/>
          <a:p>
            <a:pPr marL="342900" indent="-342900">
              <a:lnSpc>
                <a:spcPct val="100000"/>
              </a:lnSpc>
              <a:spcBef>
                <a:spcPct val="30000"/>
              </a:spcBef>
            </a:pPr>
            <a:r>
              <a:rPr lang="en-US"/>
              <a:t>Another potential data hazard can occur when there is a conflict between the result of the WB stage instruction and the MEM stage instruction – which should be forwarded?</a:t>
            </a: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2302" name="Rectangle 14"/>
          <p:cNvSpPr>
            <a:spLocks noGrp="1" noChangeArrowheads="1"/>
          </p:cNvSpPr>
          <p:nvPr>
            <p:ph type="title"/>
          </p:nvPr>
        </p:nvSpPr>
        <p:spPr>
          <a:xfrm>
            <a:off x="652463" y="304800"/>
            <a:ext cx="4616450" cy="422275"/>
          </a:xfrm>
          <a:noFill/>
          <a:ln/>
        </p:spPr>
        <p:txBody>
          <a:bodyPr wrap="none"/>
          <a:lstStyle/>
          <a:p>
            <a:r>
              <a:rPr lang="en-US"/>
              <a:t>Yet Another Complication!</a:t>
            </a:r>
          </a:p>
        </p:txBody>
      </p:sp>
      <p:sp>
        <p:nvSpPr>
          <p:cNvPr id="1292303" name="Rectangle 15"/>
          <p:cNvSpPr>
            <a:spLocks noChangeArrowheads="1"/>
          </p:cNvSpPr>
          <p:nvPr/>
        </p:nvSpPr>
        <p:spPr bwMode="auto">
          <a:xfrm>
            <a:off x="328613" y="3119438"/>
            <a:ext cx="358775" cy="3109912"/>
          </a:xfrm>
          <a:prstGeom prst="rect">
            <a:avLst/>
          </a:prstGeom>
          <a:noFill/>
          <a:ln w="12700">
            <a:noFill/>
            <a:miter lim="800000"/>
            <a:headEnd/>
            <a:tailEnd/>
          </a:ln>
          <a:effectLst/>
        </p:spPr>
        <p:txBody>
          <a:bodyPr wrap="none" lIns="90488" tIns="44450" rIns="90488" bIns="44450">
            <a:spAutoFit/>
          </a:bodyPr>
          <a:lstStyle/>
          <a:p>
            <a:pPr algn="ctr"/>
            <a:r>
              <a:rPr lang="en-US" i="1">
                <a:solidFill>
                  <a:schemeClr val="tx1"/>
                </a:solidFill>
              </a:rPr>
              <a:t>I</a:t>
            </a:r>
          </a:p>
          <a:p>
            <a:pPr algn="ctr"/>
            <a:r>
              <a:rPr lang="en-US" i="1">
                <a:solidFill>
                  <a:schemeClr val="tx1"/>
                </a:solidFill>
              </a:rPr>
              <a:t>n</a:t>
            </a:r>
          </a:p>
          <a:p>
            <a:pPr algn="ctr"/>
            <a:r>
              <a:rPr lang="en-US" i="1">
                <a:solidFill>
                  <a:schemeClr val="tx1"/>
                </a:solidFill>
              </a:rPr>
              <a:t>s</a:t>
            </a:r>
          </a:p>
          <a:p>
            <a:pPr algn="ctr"/>
            <a:r>
              <a:rPr lang="en-US" i="1">
                <a:solidFill>
                  <a:schemeClr val="tx1"/>
                </a:solidFill>
              </a:rPr>
              <a:t>t</a:t>
            </a:r>
          </a:p>
          <a:p>
            <a:pPr algn="ctr"/>
            <a:r>
              <a:rPr lang="en-US" i="1">
                <a:solidFill>
                  <a:schemeClr val="tx1"/>
                </a:solidFill>
              </a:rPr>
              <a:t>r.</a:t>
            </a:r>
          </a:p>
          <a:p>
            <a:pPr algn="ctr"/>
            <a:endParaRPr lang="en-US" i="1">
              <a:solidFill>
                <a:schemeClr val="tx1"/>
              </a:solidFill>
            </a:endParaRPr>
          </a:p>
          <a:p>
            <a:pPr algn="ctr"/>
            <a:r>
              <a:rPr lang="en-US" i="1">
                <a:solidFill>
                  <a:schemeClr val="tx1"/>
                </a:solidFill>
              </a:rPr>
              <a:t>O</a:t>
            </a:r>
          </a:p>
          <a:p>
            <a:pPr algn="ctr"/>
            <a:r>
              <a:rPr lang="en-US" i="1">
                <a:solidFill>
                  <a:schemeClr val="tx1"/>
                </a:solidFill>
              </a:rPr>
              <a:t>r</a:t>
            </a:r>
          </a:p>
          <a:p>
            <a:pPr algn="ctr"/>
            <a:r>
              <a:rPr lang="en-US" i="1">
                <a:solidFill>
                  <a:schemeClr val="tx1"/>
                </a:solidFill>
              </a:rPr>
              <a:t>d</a:t>
            </a:r>
          </a:p>
          <a:p>
            <a:pPr algn="ctr"/>
            <a:r>
              <a:rPr lang="en-US" i="1">
                <a:solidFill>
                  <a:schemeClr val="tx1"/>
                </a:solidFill>
              </a:rPr>
              <a:t>e</a:t>
            </a:r>
          </a:p>
          <a:p>
            <a:pPr algn="ctr"/>
            <a:r>
              <a:rPr lang="en-US" i="1">
                <a:solidFill>
                  <a:schemeClr val="tx1"/>
                </a:solidFill>
              </a:rPr>
              <a:t>r</a:t>
            </a:r>
          </a:p>
        </p:txBody>
      </p:sp>
      <p:sp>
        <p:nvSpPr>
          <p:cNvPr id="1292304" name="Line 16"/>
          <p:cNvSpPr>
            <a:spLocks noChangeShapeType="1"/>
          </p:cNvSpPr>
          <p:nvPr/>
        </p:nvSpPr>
        <p:spPr bwMode="auto">
          <a:xfrm>
            <a:off x="2527300" y="2743200"/>
            <a:ext cx="6311900" cy="0"/>
          </a:xfrm>
          <a:prstGeom prst="line">
            <a:avLst/>
          </a:prstGeom>
          <a:noFill/>
          <a:ln w="25400">
            <a:solidFill>
              <a:schemeClr val="tx1"/>
            </a:solidFill>
            <a:round/>
            <a:headEnd/>
            <a:tailEnd type="triangle" w="med" len="med"/>
          </a:ln>
          <a:effectLst/>
        </p:spPr>
        <p:txBody>
          <a:bodyPr wrap="none" anchor="ctr"/>
          <a:lstStyle/>
          <a:p>
            <a:endParaRPr lang="en-US"/>
          </a:p>
        </p:txBody>
      </p:sp>
      <p:sp>
        <p:nvSpPr>
          <p:cNvPr id="1292305" name="Rectangle 17"/>
          <p:cNvSpPr>
            <a:spLocks noChangeArrowheads="1"/>
          </p:cNvSpPr>
          <p:nvPr/>
        </p:nvSpPr>
        <p:spPr bwMode="auto">
          <a:xfrm>
            <a:off x="762000" y="3195638"/>
            <a:ext cx="2371725" cy="454025"/>
          </a:xfrm>
          <a:prstGeom prst="rect">
            <a:avLst/>
          </a:prstGeom>
          <a:noFill/>
          <a:ln w="12700">
            <a:noFill/>
            <a:miter lim="800000"/>
            <a:headEnd/>
            <a:tailEnd/>
          </a:ln>
          <a:effectLst/>
        </p:spPr>
        <p:txBody>
          <a:bodyPr wrap="none" lIns="90488" tIns="44450" rIns="90488" bIns="44450">
            <a:spAutoFit/>
          </a:bodyPr>
          <a:lstStyle/>
          <a:p>
            <a:r>
              <a:rPr lang="en-US" sz="2400" b="1">
                <a:solidFill>
                  <a:schemeClr val="tx1"/>
                </a:solidFill>
                <a:latin typeface="Courier New" pitchFamily="49" charset="0"/>
              </a:rPr>
              <a:t>add </a:t>
            </a:r>
            <a:r>
              <a:rPr lang="en-US" sz="2400" b="1">
                <a:latin typeface="Courier New" pitchFamily="49" charset="0"/>
              </a:rPr>
              <a:t>$1</a:t>
            </a:r>
            <a:r>
              <a:rPr lang="en-US" sz="2400" b="1">
                <a:solidFill>
                  <a:schemeClr val="tx1"/>
                </a:solidFill>
                <a:latin typeface="Courier New" pitchFamily="49" charset="0"/>
              </a:rPr>
              <a:t>,$1,$2</a:t>
            </a:r>
          </a:p>
        </p:txBody>
      </p:sp>
      <p:grpSp>
        <p:nvGrpSpPr>
          <p:cNvPr id="2" name="Group 18"/>
          <p:cNvGrpSpPr>
            <a:grpSpLocks/>
          </p:cNvGrpSpPr>
          <p:nvPr/>
        </p:nvGrpSpPr>
        <p:grpSpPr bwMode="auto">
          <a:xfrm>
            <a:off x="3708400" y="2870200"/>
            <a:ext cx="4800600" cy="3449638"/>
            <a:chOff x="2088" y="659"/>
            <a:chExt cx="3024" cy="2816"/>
          </a:xfrm>
        </p:grpSpPr>
        <p:sp>
          <p:nvSpPr>
            <p:cNvPr id="1292307" name="Line 19"/>
            <p:cNvSpPr>
              <a:spLocks noChangeShapeType="1"/>
            </p:cNvSpPr>
            <p:nvPr/>
          </p:nvSpPr>
          <p:spPr bwMode="auto">
            <a:xfrm>
              <a:off x="2088" y="659"/>
              <a:ext cx="0" cy="2816"/>
            </a:xfrm>
            <a:prstGeom prst="line">
              <a:avLst/>
            </a:prstGeom>
            <a:noFill/>
            <a:ln w="25400">
              <a:solidFill>
                <a:schemeClr val="tx1"/>
              </a:solidFill>
              <a:prstDash val="sysDot"/>
              <a:round/>
              <a:headEnd/>
              <a:tailEnd/>
            </a:ln>
            <a:effectLst/>
          </p:spPr>
          <p:txBody>
            <a:bodyPr wrap="none" anchor="ctr"/>
            <a:lstStyle/>
            <a:p>
              <a:endParaRPr lang="en-US"/>
            </a:p>
          </p:txBody>
        </p:sp>
        <p:sp>
          <p:nvSpPr>
            <p:cNvPr id="1292308" name="Line 20"/>
            <p:cNvSpPr>
              <a:spLocks noChangeShapeType="1"/>
            </p:cNvSpPr>
            <p:nvPr/>
          </p:nvSpPr>
          <p:spPr bwMode="auto">
            <a:xfrm>
              <a:off x="2520" y="659"/>
              <a:ext cx="0" cy="2816"/>
            </a:xfrm>
            <a:prstGeom prst="line">
              <a:avLst/>
            </a:prstGeom>
            <a:noFill/>
            <a:ln w="25400">
              <a:solidFill>
                <a:schemeClr val="tx1"/>
              </a:solidFill>
              <a:prstDash val="sysDot"/>
              <a:round/>
              <a:headEnd/>
              <a:tailEnd/>
            </a:ln>
            <a:effectLst/>
          </p:spPr>
          <p:txBody>
            <a:bodyPr wrap="none" anchor="ctr"/>
            <a:lstStyle/>
            <a:p>
              <a:endParaRPr lang="en-US"/>
            </a:p>
          </p:txBody>
        </p:sp>
        <p:sp>
          <p:nvSpPr>
            <p:cNvPr id="1292309" name="Line 21"/>
            <p:cNvSpPr>
              <a:spLocks noChangeShapeType="1"/>
            </p:cNvSpPr>
            <p:nvPr/>
          </p:nvSpPr>
          <p:spPr bwMode="auto">
            <a:xfrm>
              <a:off x="2952" y="659"/>
              <a:ext cx="0" cy="2816"/>
            </a:xfrm>
            <a:prstGeom prst="line">
              <a:avLst/>
            </a:prstGeom>
            <a:noFill/>
            <a:ln w="25400">
              <a:solidFill>
                <a:schemeClr val="tx1"/>
              </a:solidFill>
              <a:prstDash val="sysDot"/>
              <a:round/>
              <a:headEnd/>
              <a:tailEnd/>
            </a:ln>
            <a:effectLst/>
          </p:spPr>
          <p:txBody>
            <a:bodyPr wrap="none" anchor="ctr"/>
            <a:lstStyle/>
            <a:p>
              <a:endParaRPr lang="en-US"/>
            </a:p>
          </p:txBody>
        </p:sp>
        <p:sp>
          <p:nvSpPr>
            <p:cNvPr id="1292310" name="Line 22"/>
            <p:cNvSpPr>
              <a:spLocks noChangeShapeType="1"/>
            </p:cNvSpPr>
            <p:nvPr/>
          </p:nvSpPr>
          <p:spPr bwMode="auto">
            <a:xfrm>
              <a:off x="3384" y="659"/>
              <a:ext cx="0" cy="2816"/>
            </a:xfrm>
            <a:prstGeom prst="line">
              <a:avLst/>
            </a:prstGeom>
            <a:noFill/>
            <a:ln w="25400">
              <a:solidFill>
                <a:schemeClr val="tx1"/>
              </a:solidFill>
              <a:prstDash val="sysDot"/>
              <a:round/>
              <a:headEnd/>
              <a:tailEnd/>
            </a:ln>
            <a:effectLst/>
          </p:spPr>
          <p:txBody>
            <a:bodyPr wrap="none" anchor="ctr"/>
            <a:lstStyle/>
            <a:p>
              <a:endParaRPr lang="en-US"/>
            </a:p>
          </p:txBody>
        </p:sp>
        <p:sp>
          <p:nvSpPr>
            <p:cNvPr id="1292311" name="Line 23"/>
            <p:cNvSpPr>
              <a:spLocks noChangeShapeType="1"/>
            </p:cNvSpPr>
            <p:nvPr/>
          </p:nvSpPr>
          <p:spPr bwMode="auto">
            <a:xfrm>
              <a:off x="3816" y="659"/>
              <a:ext cx="0" cy="2816"/>
            </a:xfrm>
            <a:prstGeom prst="line">
              <a:avLst/>
            </a:prstGeom>
            <a:noFill/>
            <a:ln w="25400">
              <a:solidFill>
                <a:schemeClr val="tx1"/>
              </a:solidFill>
              <a:prstDash val="sysDot"/>
              <a:round/>
              <a:headEnd/>
              <a:tailEnd/>
            </a:ln>
            <a:effectLst/>
          </p:spPr>
          <p:txBody>
            <a:bodyPr wrap="none" anchor="ctr"/>
            <a:lstStyle/>
            <a:p>
              <a:endParaRPr lang="en-US"/>
            </a:p>
          </p:txBody>
        </p:sp>
        <p:sp>
          <p:nvSpPr>
            <p:cNvPr id="1292312" name="Line 24"/>
            <p:cNvSpPr>
              <a:spLocks noChangeShapeType="1"/>
            </p:cNvSpPr>
            <p:nvPr/>
          </p:nvSpPr>
          <p:spPr bwMode="auto">
            <a:xfrm>
              <a:off x="4248" y="659"/>
              <a:ext cx="0" cy="2816"/>
            </a:xfrm>
            <a:prstGeom prst="line">
              <a:avLst/>
            </a:prstGeom>
            <a:noFill/>
            <a:ln w="25400">
              <a:solidFill>
                <a:schemeClr val="tx1"/>
              </a:solidFill>
              <a:prstDash val="sysDot"/>
              <a:round/>
              <a:headEnd/>
              <a:tailEnd/>
            </a:ln>
            <a:effectLst/>
          </p:spPr>
          <p:txBody>
            <a:bodyPr wrap="none" anchor="ctr"/>
            <a:lstStyle/>
            <a:p>
              <a:endParaRPr lang="en-US"/>
            </a:p>
          </p:txBody>
        </p:sp>
        <p:sp>
          <p:nvSpPr>
            <p:cNvPr id="1292313" name="Line 25"/>
            <p:cNvSpPr>
              <a:spLocks noChangeShapeType="1"/>
            </p:cNvSpPr>
            <p:nvPr/>
          </p:nvSpPr>
          <p:spPr bwMode="auto">
            <a:xfrm>
              <a:off x="4680" y="659"/>
              <a:ext cx="0" cy="2816"/>
            </a:xfrm>
            <a:prstGeom prst="line">
              <a:avLst/>
            </a:prstGeom>
            <a:noFill/>
            <a:ln w="25400">
              <a:solidFill>
                <a:schemeClr val="tx1"/>
              </a:solidFill>
              <a:prstDash val="sysDot"/>
              <a:round/>
              <a:headEnd/>
              <a:tailEnd/>
            </a:ln>
            <a:effectLst/>
          </p:spPr>
          <p:txBody>
            <a:bodyPr wrap="none" anchor="ctr"/>
            <a:lstStyle/>
            <a:p>
              <a:endParaRPr lang="en-US"/>
            </a:p>
          </p:txBody>
        </p:sp>
        <p:sp>
          <p:nvSpPr>
            <p:cNvPr id="1292314" name="Line 26"/>
            <p:cNvSpPr>
              <a:spLocks noChangeShapeType="1"/>
            </p:cNvSpPr>
            <p:nvPr/>
          </p:nvSpPr>
          <p:spPr bwMode="auto">
            <a:xfrm>
              <a:off x="5112" y="659"/>
              <a:ext cx="0" cy="2816"/>
            </a:xfrm>
            <a:prstGeom prst="line">
              <a:avLst/>
            </a:prstGeom>
            <a:noFill/>
            <a:ln w="25400">
              <a:solidFill>
                <a:schemeClr val="tx1"/>
              </a:solidFill>
              <a:prstDash val="sysDot"/>
              <a:round/>
              <a:headEnd/>
              <a:tailEnd/>
            </a:ln>
            <a:effectLst/>
          </p:spPr>
          <p:txBody>
            <a:bodyPr wrap="none" anchor="ctr"/>
            <a:lstStyle/>
            <a:p>
              <a:endParaRPr lang="en-US"/>
            </a:p>
          </p:txBody>
        </p:sp>
      </p:grpSp>
      <p:sp>
        <p:nvSpPr>
          <p:cNvPr id="1292315" name="Line 27"/>
          <p:cNvSpPr>
            <a:spLocks noChangeShapeType="1"/>
          </p:cNvSpPr>
          <p:nvPr/>
        </p:nvSpPr>
        <p:spPr bwMode="auto">
          <a:xfrm>
            <a:off x="685800" y="3271838"/>
            <a:ext cx="0" cy="2514600"/>
          </a:xfrm>
          <a:prstGeom prst="line">
            <a:avLst/>
          </a:prstGeom>
          <a:noFill/>
          <a:ln w="28575">
            <a:solidFill>
              <a:schemeClr val="tx1"/>
            </a:solidFill>
            <a:round/>
            <a:headEnd/>
            <a:tailEnd type="triangle" w="med" len="med"/>
          </a:ln>
          <a:effectLst/>
        </p:spPr>
        <p:txBody>
          <a:bodyPr/>
          <a:lstStyle/>
          <a:p>
            <a:endParaRPr lang="en-US"/>
          </a:p>
        </p:txBody>
      </p:sp>
      <p:grpSp>
        <p:nvGrpSpPr>
          <p:cNvPr id="3" name="Group 28"/>
          <p:cNvGrpSpPr>
            <a:grpSpLocks/>
          </p:cNvGrpSpPr>
          <p:nvPr/>
        </p:nvGrpSpPr>
        <p:grpSpPr bwMode="auto">
          <a:xfrm>
            <a:off x="3136900" y="3119438"/>
            <a:ext cx="3355975" cy="838200"/>
            <a:chOff x="1562" y="1152"/>
            <a:chExt cx="2114" cy="528"/>
          </a:xfrm>
        </p:grpSpPr>
        <p:grpSp>
          <p:nvGrpSpPr>
            <p:cNvPr id="4" name="Group 29"/>
            <p:cNvGrpSpPr>
              <a:grpSpLocks/>
            </p:cNvGrpSpPr>
            <p:nvPr/>
          </p:nvGrpSpPr>
          <p:grpSpPr bwMode="auto">
            <a:xfrm>
              <a:off x="2487" y="1152"/>
              <a:ext cx="223" cy="481"/>
              <a:chOff x="2207" y="1413"/>
              <a:chExt cx="223" cy="481"/>
            </a:xfrm>
          </p:grpSpPr>
          <p:sp>
            <p:nvSpPr>
              <p:cNvPr id="1292318" name="Freeform 30"/>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92319" name="Rectangle 31"/>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5" name="Group 32"/>
            <p:cNvGrpSpPr>
              <a:grpSpLocks/>
            </p:cNvGrpSpPr>
            <p:nvPr/>
          </p:nvGrpSpPr>
          <p:grpSpPr bwMode="auto">
            <a:xfrm>
              <a:off x="1562" y="1248"/>
              <a:ext cx="349" cy="289"/>
              <a:chOff x="1282" y="1509"/>
              <a:chExt cx="349" cy="289"/>
            </a:xfrm>
          </p:grpSpPr>
          <p:sp>
            <p:nvSpPr>
              <p:cNvPr id="1292321" name="Rectangle 33"/>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6" name="Group 34"/>
              <p:cNvGrpSpPr>
                <a:grpSpLocks/>
              </p:cNvGrpSpPr>
              <p:nvPr/>
            </p:nvGrpSpPr>
            <p:grpSpPr bwMode="auto">
              <a:xfrm>
                <a:off x="1291" y="1509"/>
                <a:ext cx="340" cy="289"/>
                <a:chOff x="1291" y="1509"/>
                <a:chExt cx="340" cy="289"/>
              </a:xfrm>
            </p:grpSpPr>
            <p:sp>
              <p:nvSpPr>
                <p:cNvPr id="1292323" name="Freeform 35"/>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92324" name="Freeform 36"/>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292325" name="Rectangle 37"/>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7" name="Group 38"/>
            <p:cNvGrpSpPr>
              <a:grpSpLocks/>
            </p:cNvGrpSpPr>
            <p:nvPr/>
          </p:nvGrpSpPr>
          <p:grpSpPr bwMode="auto">
            <a:xfrm>
              <a:off x="2031" y="1248"/>
              <a:ext cx="296" cy="289"/>
              <a:chOff x="1751" y="1509"/>
              <a:chExt cx="296" cy="289"/>
            </a:xfrm>
          </p:grpSpPr>
          <p:sp>
            <p:nvSpPr>
              <p:cNvPr id="1292327" name="Freeform 39"/>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92328" name="Freeform 40"/>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92329" name="Line 41"/>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292330" name="Freeform 42"/>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92331" name="Line 43"/>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292332" name="Rectangle 44"/>
            <p:cNvSpPr>
              <a:spLocks noChangeArrowheads="1"/>
            </p:cNvSpPr>
            <p:nvPr/>
          </p:nvSpPr>
          <p:spPr bwMode="auto">
            <a:xfrm>
              <a:off x="2829" y="1250"/>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8" name="Group 45"/>
            <p:cNvGrpSpPr>
              <a:grpSpLocks/>
            </p:cNvGrpSpPr>
            <p:nvPr/>
          </p:nvGrpSpPr>
          <p:grpSpPr bwMode="auto">
            <a:xfrm>
              <a:off x="2880" y="1248"/>
              <a:ext cx="325" cy="289"/>
              <a:chOff x="2600" y="1509"/>
              <a:chExt cx="325" cy="289"/>
            </a:xfrm>
          </p:grpSpPr>
          <p:sp>
            <p:nvSpPr>
              <p:cNvPr id="1292334" name="Freeform 46"/>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92335" name="Freeform 47"/>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92336" name="Rectangle 48"/>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9" name="Group 49"/>
            <p:cNvGrpSpPr>
              <a:grpSpLocks/>
            </p:cNvGrpSpPr>
            <p:nvPr/>
          </p:nvGrpSpPr>
          <p:grpSpPr bwMode="auto">
            <a:xfrm>
              <a:off x="3348" y="1248"/>
              <a:ext cx="284" cy="289"/>
              <a:chOff x="3068" y="1509"/>
              <a:chExt cx="284" cy="289"/>
            </a:xfrm>
          </p:grpSpPr>
          <p:sp>
            <p:nvSpPr>
              <p:cNvPr id="1292338" name="Freeform 50"/>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92339" name="Freeform 51"/>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92340" name="Line 52"/>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292341" name="Line 53"/>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292342" name="Line 54"/>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292343" name="Line 55"/>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292344" name="Line 56"/>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292345" name="Line 57"/>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292346" name="Line 58"/>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292347" name="Line 59"/>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292348" name="Line 60"/>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sp>
        <p:nvSpPr>
          <p:cNvPr id="1292349" name="Rectangle 61"/>
          <p:cNvSpPr>
            <a:spLocks noChangeArrowheads="1"/>
          </p:cNvSpPr>
          <p:nvPr/>
        </p:nvSpPr>
        <p:spPr bwMode="auto">
          <a:xfrm>
            <a:off x="762000" y="4186238"/>
            <a:ext cx="2371725" cy="454025"/>
          </a:xfrm>
          <a:prstGeom prst="rect">
            <a:avLst/>
          </a:prstGeom>
          <a:noFill/>
          <a:ln w="12700">
            <a:noFill/>
            <a:miter lim="800000"/>
            <a:headEnd/>
            <a:tailEnd/>
          </a:ln>
          <a:effectLst/>
        </p:spPr>
        <p:txBody>
          <a:bodyPr wrap="none" lIns="90488" tIns="44450" rIns="90488" bIns="44450">
            <a:spAutoFit/>
          </a:bodyPr>
          <a:lstStyle/>
          <a:p>
            <a:r>
              <a:rPr lang="en-US" sz="2400" b="1">
                <a:solidFill>
                  <a:schemeClr val="tx1"/>
                </a:solidFill>
                <a:latin typeface="Courier New" pitchFamily="49" charset="0"/>
              </a:rPr>
              <a:t>add </a:t>
            </a:r>
            <a:r>
              <a:rPr lang="en-US" sz="2400" b="1">
                <a:latin typeface="Courier New" pitchFamily="49" charset="0"/>
              </a:rPr>
              <a:t>$1</a:t>
            </a:r>
            <a:r>
              <a:rPr lang="en-US" sz="2400" b="1">
                <a:solidFill>
                  <a:schemeClr val="tx1"/>
                </a:solidFill>
                <a:latin typeface="Courier New" pitchFamily="49" charset="0"/>
              </a:rPr>
              <a:t>,</a:t>
            </a:r>
            <a:r>
              <a:rPr lang="en-US" sz="2400" b="1">
                <a:solidFill>
                  <a:srgbClr val="009900"/>
                </a:solidFill>
                <a:latin typeface="Courier New" pitchFamily="49" charset="0"/>
              </a:rPr>
              <a:t>$1</a:t>
            </a:r>
            <a:r>
              <a:rPr lang="en-US" sz="2400" b="1">
                <a:solidFill>
                  <a:schemeClr val="tx1"/>
                </a:solidFill>
                <a:latin typeface="Courier New" pitchFamily="49" charset="0"/>
              </a:rPr>
              <a:t>,$3</a:t>
            </a:r>
          </a:p>
        </p:txBody>
      </p:sp>
      <p:sp>
        <p:nvSpPr>
          <p:cNvPr id="1292350" name="Rectangle 62"/>
          <p:cNvSpPr>
            <a:spLocks noChangeArrowheads="1"/>
          </p:cNvSpPr>
          <p:nvPr/>
        </p:nvSpPr>
        <p:spPr bwMode="auto">
          <a:xfrm>
            <a:off x="762000" y="5253038"/>
            <a:ext cx="2371725" cy="454025"/>
          </a:xfrm>
          <a:prstGeom prst="rect">
            <a:avLst/>
          </a:prstGeom>
          <a:noFill/>
          <a:ln w="12700">
            <a:noFill/>
            <a:miter lim="800000"/>
            <a:headEnd/>
            <a:tailEnd/>
          </a:ln>
          <a:effectLst/>
        </p:spPr>
        <p:txBody>
          <a:bodyPr wrap="none" lIns="90488" tIns="44450" rIns="90488" bIns="44450">
            <a:spAutoFit/>
          </a:bodyPr>
          <a:lstStyle/>
          <a:p>
            <a:r>
              <a:rPr lang="en-US" sz="2400" b="1">
                <a:solidFill>
                  <a:schemeClr val="tx1"/>
                </a:solidFill>
                <a:latin typeface="Courier New" pitchFamily="49" charset="0"/>
              </a:rPr>
              <a:t>add $1,</a:t>
            </a:r>
            <a:r>
              <a:rPr lang="en-US" sz="2400" b="1">
                <a:solidFill>
                  <a:srgbClr val="009900"/>
                </a:solidFill>
                <a:latin typeface="Courier New" pitchFamily="49" charset="0"/>
              </a:rPr>
              <a:t>$1</a:t>
            </a:r>
            <a:r>
              <a:rPr lang="en-US" sz="2400" b="1">
                <a:solidFill>
                  <a:schemeClr val="tx1"/>
                </a:solidFill>
                <a:latin typeface="Courier New" pitchFamily="49" charset="0"/>
              </a:rPr>
              <a:t>,$4</a:t>
            </a:r>
          </a:p>
        </p:txBody>
      </p:sp>
      <p:grpSp>
        <p:nvGrpSpPr>
          <p:cNvPr id="10" name="Group 63"/>
          <p:cNvGrpSpPr>
            <a:grpSpLocks/>
          </p:cNvGrpSpPr>
          <p:nvPr/>
        </p:nvGrpSpPr>
        <p:grpSpPr bwMode="auto">
          <a:xfrm>
            <a:off x="3822700" y="4186238"/>
            <a:ext cx="3355975" cy="838200"/>
            <a:chOff x="1562" y="1152"/>
            <a:chExt cx="2114" cy="528"/>
          </a:xfrm>
        </p:grpSpPr>
        <p:grpSp>
          <p:nvGrpSpPr>
            <p:cNvPr id="11" name="Group 64"/>
            <p:cNvGrpSpPr>
              <a:grpSpLocks/>
            </p:cNvGrpSpPr>
            <p:nvPr/>
          </p:nvGrpSpPr>
          <p:grpSpPr bwMode="auto">
            <a:xfrm>
              <a:off x="2487" y="1152"/>
              <a:ext cx="223" cy="481"/>
              <a:chOff x="2207" y="1413"/>
              <a:chExt cx="223" cy="481"/>
            </a:xfrm>
          </p:grpSpPr>
          <p:sp>
            <p:nvSpPr>
              <p:cNvPr id="1292353" name="Freeform 65"/>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92354" name="Rectangle 66"/>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12" name="Group 67"/>
            <p:cNvGrpSpPr>
              <a:grpSpLocks/>
            </p:cNvGrpSpPr>
            <p:nvPr/>
          </p:nvGrpSpPr>
          <p:grpSpPr bwMode="auto">
            <a:xfrm>
              <a:off x="1562" y="1248"/>
              <a:ext cx="349" cy="289"/>
              <a:chOff x="1282" y="1509"/>
              <a:chExt cx="349" cy="289"/>
            </a:xfrm>
          </p:grpSpPr>
          <p:sp>
            <p:nvSpPr>
              <p:cNvPr id="1292356" name="Rectangle 68"/>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13" name="Group 69"/>
              <p:cNvGrpSpPr>
                <a:grpSpLocks/>
              </p:cNvGrpSpPr>
              <p:nvPr/>
            </p:nvGrpSpPr>
            <p:grpSpPr bwMode="auto">
              <a:xfrm>
                <a:off x="1291" y="1509"/>
                <a:ext cx="340" cy="289"/>
                <a:chOff x="1291" y="1509"/>
                <a:chExt cx="340" cy="289"/>
              </a:xfrm>
            </p:grpSpPr>
            <p:sp>
              <p:nvSpPr>
                <p:cNvPr id="1292358" name="Freeform 70"/>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92359" name="Freeform 71"/>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292360" name="Rectangle 72"/>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14" name="Group 73"/>
            <p:cNvGrpSpPr>
              <a:grpSpLocks/>
            </p:cNvGrpSpPr>
            <p:nvPr/>
          </p:nvGrpSpPr>
          <p:grpSpPr bwMode="auto">
            <a:xfrm>
              <a:off x="2031" y="1248"/>
              <a:ext cx="296" cy="289"/>
              <a:chOff x="1751" y="1509"/>
              <a:chExt cx="296" cy="289"/>
            </a:xfrm>
          </p:grpSpPr>
          <p:sp>
            <p:nvSpPr>
              <p:cNvPr id="1292362" name="Freeform 74"/>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92363" name="Freeform 75"/>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92364" name="Line 76"/>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292365" name="Freeform 77"/>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92366" name="Line 78"/>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292367" name="Rectangle 79"/>
            <p:cNvSpPr>
              <a:spLocks noChangeArrowheads="1"/>
            </p:cNvSpPr>
            <p:nvPr/>
          </p:nvSpPr>
          <p:spPr bwMode="auto">
            <a:xfrm>
              <a:off x="2829" y="1250"/>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15" name="Group 80"/>
            <p:cNvGrpSpPr>
              <a:grpSpLocks/>
            </p:cNvGrpSpPr>
            <p:nvPr/>
          </p:nvGrpSpPr>
          <p:grpSpPr bwMode="auto">
            <a:xfrm>
              <a:off x="2880" y="1248"/>
              <a:ext cx="325" cy="289"/>
              <a:chOff x="2600" y="1509"/>
              <a:chExt cx="325" cy="289"/>
            </a:xfrm>
          </p:grpSpPr>
          <p:sp>
            <p:nvSpPr>
              <p:cNvPr id="1292369" name="Freeform 81"/>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92370" name="Freeform 82"/>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92371" name="Rectangle 83"/>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16" name="Group 84"/>
            <p:cNvGrpSpPr>
              <a:grpSpLocks/>
            </p:cNvGrpSpPr>
            <p:nvPr/>
          </p:nvGrpSpPr>
          <p:grpSpPr bwMode="auto">
            <a:xfrm>
              <a:off x="3348" y="1248"/>
              <a:ext cx="284" cy="289"/>
              <a:chOff x="3068" y="1509"/>
              <a:chExt cx="284" cy="289"/>
            </a:xfrm>
          </p:grpSpPr>
          <p:sp>
            <p:nvSpPr>
              <p:cNvPr id="1292373" name="Freeform 85"/>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92374" name="Freeform 86"/>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92375" name="Line 87"/>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292376" name="Line 88"/>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292377" name="Line 89"/>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292378" name="Line 90"/>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292379" name="Line 91"/>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292380" name="Line 92"/>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292381" name="Line 93"/>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292382" name="Line 94"/>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292383" name="Line 95"/>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grpSp>
        <p:nvGrpSpPr>
          <p:cNvPr id="17" name="Group 96"/>
          <p:cNvGrpSpPr>
            <a:grpSpLocks/>
          </p:cNvGrpSpPr>
          <p:nvPr/>
        </p:nvGrpSpPr>
        <p:grpSpPr bwMode="auto">
          <a:xfrm>
            <a:off x="4508500" y="5176838"/>
            <a:ext cx="3355975" cy="838200"/>
            <a:chOff x="1562" y="1152"/>
            <a:chExt cx="2114" cy="528"/>
          </a:xfrm>
        </p:grpSpPr>
        <p:grpSp>
          <p:nvGrpSpPr>
            <p:cNvPr id="18" name="Group 97"/>
            <p:cNvGrpSpPr>
              <a:grpSpLocks/>
            </p:cNvGrpSpPr>
            <p:nvPr/>
          </p:nvGrpSpPr>
          <p:grpSpPr bwMode="auto">
            <a:xfrm>
              <a:off x="2487" y="1152"/>
              <a:ext cx="223" cy="481"/>
              <a:chOff x="2207" y="1413"/>
              <a:chExt cx="223" cy="481"/>
            </a:xfrm>
          </p:grpSpPr>
          <p:sp>
            <p:nvSpPr>
              <p:cNvPr id="1292386" name="Freeform 98"/>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92387" name="Rectangle 99"/>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19" name="Group 100"/>
            <p:cNvGrpSpPr>
              <a:grpSpLocks/>
            </p:cNvGrpSpPr>
            <p:nvPr/>
          </p:nvGrpSpPr>
          <p:grpSpPr bwMode="auto">
            <a:xfrm>
              <a:off x="1562" y="1248"/>
              <a:ext cx="349" cy="289"/>
              <a:chOff x="1282" y="1509"/>
              <a:chExt cx="349" cy="289"/>
            </a:xfrm>
          </p:grpSpPr>
          <p:sp>
            <p:nvSpPr>
              <p:cNvPr id="1292389" name="Rectangle 101"/>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20" name="Group 102"/>
              <p:cNvGrpSpPr>
                <a:grpSpLocks/>
              </p:cNvGrpSpPr>
              <p:nvPr/>
            </p:nvGrpSpPr>
            <p:grpSpPr bwMode="auto">
              <a:xfrm>
                <a:off x="1291" y="1509"/>
                <a:ext cx="340" cy="289"/>
                <a:chOff x="1291" y="1509"/>
                <a:chExt cx="340" cy="289"/>
              </a:xfrm>
            </p:grpSpPr>
            <p:sp>
              <p:nvSpPr>
                <p:cNvPr id="1292391" name="Freeform 103"/>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92392" name="Freeform 104"/>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292393" name="Rectangle 105"/>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21" name="Group 106"/>
            <p:cNvGrpSpPr>
              <a:grpSpLocks/>
            </p:cNvGrpSpPr>
            <p:nvPr/>
          </p:nvGrpSpPr>
          <p:grpSpPr bwMode="auto">
            <a:xfrm>
              <a:off x="2031" y="1248"/>
              <a:ext cx="296" cy="289"/>
              <a:chOff x="1751" y="1509"/>
              <a:chExt cx="296" cy="289"/>
            </a:xfrm>
          </p:grpSpPr>
          <p:sp>
            <p:nvSpPr>
              <p:cNvPr id="1292395" name="Freeform 107"/>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92396" name="Freeform 108"/>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92397" name="Line 109"/>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292398" name="Freeform 110"/>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92399" name="Line 111"/>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292400" name="Rectangle 112"/>
            <p:cNvSpPr>
              <a:spLocks noChangeArrowheads="1"/>
            </p:cNvSpPr>
            <p:nvPr/>
          </p:nvSpPr>
          <p:spPr bwMode="auto">
            <a:xfrm>
              <a:off x="2829" y="1250"/>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22" name="Group 113"/>
            <p:cNvGrpSpPr>
              <a:grpSpLocks/>
            </p:cNvGrpSpPr>
            <p:nvPr/>
          </p:nvGrpSpPr>
          <p:grpSpPr bwMode="auto">
            <a:xfrm>
              <a:off x="2880" y="1248"/>
              <a:ext cx="325" cy="289"/>
              <a:chOff x="2600" y="1509"/>
              <a:chExt cx="325" cy="289"/>
            </a:xfrm>
          </p:grpSpPr>
          <p:sp>
            <p:nvSpPr>
              <p:cNvPr id="1292402" name="Freeform 114"/>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92403" name="Freeform 115"/>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92404" name="Rectangle 116"/>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23" name="Group 117"/>
            <p:cNvGrpSpPr>
              <a:grpSpLocks/>
            </p:cNvGrpSpPr>
            <p:nvPr/>
          </p:nvGrpSpPr>
          <p:grpSpPr bwMode="auto">
            <a:xfrm>
              <a:off x="3348" y="1248"/>
              <a:ext cx="284" cy="289"/>
              <a:chOff x="3068" y="1509"/>
              <a:chExt cx="284" cy="289"/>
            </a:xfrm>
          </p:grpSpPr>
          <p:sp>
            <p:nvSpPr>
              <p:cNvPr id="1292406" name="Freeform 118"/>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92407" name="Freeform 119"/>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92408" name="Line 120"/>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292409" name="Line 121"/>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292410" name="Line 122"/>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292411" name="Line 123"/>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292412" name="Line 124"/>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292413" name="Line 125"/>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292414" name="Line 126"/>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292415" name="Line 127"/>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292416" name="Line 128"/>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sp>
        <p:nvSpPr>
          <p:cNvPr id="1292417" name="Rectangle 129"/>
          <p:cNvSpPr>
            <a:spLocks noGrp="1" noChangeArrowheads="1"/>
          </p:cNvSpPr>
          <p:nvPr>
            <p:ph type="body" idx="1"/>
          </p:nvPr>
        </p:nvSpPr>
        <p:spPr>
          <a:xfrm>
            <a:off x="381000" y="838200"/>
            <a:ext cx="8305800" cy="1511300"/>
          </a:xfrm>
          <a:noFill/>
          <a:ln/>
        </p:spPr>
        <p:txBody>
          <a:bodyPr/>
          <a:lstStyle/>
          <a:p>
            <a:pPr marL="342900" indent="-342900">
              <a:lnSpc>
                <a:spcPct val="100000"/>
              </a:lnSpc>
              <a:spcBef>
                <a:spcPct val="30000"/>
              </a:spcBef>
            </a:pPr>
            <a:r>
              <a:rPr lang="en-US"/>
              <a:t>Another potential data hazard can occur when there is a conflict between the result of the WB stage instruction and the MEM stage instruction – which should be forwarded?</a:t>
            </a:r>
          </a:p>
        </p:txBody>
      </p:sp>
      <p:grpSp>
        <p:nvGrpSpPr>
          <p:cNvPr id="24" name="Group 130"/>
          <p:cNvGrpSpPr>
            <a:grpSpLocks/>
          </p:cNvGrpSpPr>
          <p:nvPr/>
        </p:nvGrpSpPr>
        <p:grpSpPr bwMode="auto">
          <a:xfrm>
            <a:off x="5029200" y="3276600"/>
            <a:ext cx="304800" cy="1447800"/>
            <a:chOff x="2928" y="864"/>
            <a:chExt cx="192" cy="912"/>
          </a:xfrm>
        </p:grpSpPr>
        <p:sp>
          <p:nvSpPr>
            <p:cNvPr id="1292419" name="Rectangle 131"/>
            <p:cNvSpPr>
              <a:spLocks noChangeArrowheads="1"/>
            </p:cNvSpPr>
            <p:nvPr/>
          </p:nvSpPr>
          <p:spPr bwMode="auto">
            <a:xfrm>
              <a:off x="3072" y="1488"/>
              <a:ext cx="48" cy="288"/>
            </a:xfrm>
            <a:prstGeom prst="rect">
              <a:avLst/>
            </a:prstGeom>
            <a:solidFill>
              <a:schemeClr val="accent2"/>
            </a:solidFill>
            <a:ln w="12700">
              <a:solidFill>
                <a:schemeClr val="accent2"/>
              </a:solidFill>
              <a:miter lim="800000"/>
              <a:headEnd/>
              <a:tailEnd/>
            </a:ln>
            <a:effectLst/>
          </p:spPr>
          <p:txBody>
            <a:bodyPr wrap="none" anchor="ctr"/>
            <a:lstStyle/>
            <a:p>
              <a:endParaRPr lang="en-US"/>
            </a:p>
          </p:txBody>
        </p:sp>
        <p:sp>
          <p:nvSpPr>
            <p:cNvPr id="1292420" name="Rectangle 132"/>
            <p:cNvSpPr>
              <a:spLocks noChangeArrowheads="1"/>
            </p:cNvSpPr>
            <p:nvPr/>
          </p:nvSpPr>
          <p:spPr bwMode="auto">
            <a:xfrm>
              <a:off x="2928" y="864"/>
              <a:ext cx="48" cy="480"/>
            </a:xfrm>
            <a:prstGeom prst="rect">
              <a:avLst/>
            </a:prstGeom>
            <a:solidFill>
              <a:schemeClr val="accent2"/>
            </a:solidFill>
            <a:ln w="12700">
              <a:solidFill>
                <a:schemeClr val="accent2"/>
              </a:solidFill>
              <a:miter lim="800000"/>
              <a:headEnd/>
              <a:tailEnd/>
            </a:ln>
            <a:effectLst/>
          </p:spPr>
          <p:txBody>
            <a:bodyPr wrap="none" anchor="ctr"/>
            <a:lstStyle/>
            <a:p>
              <a:endParaRPr lang="en-US"/>
            </a:p>
          </p:txBody>
        </p:sp>
        <p:sp>
          <p:nvSpPr>
            <p:cNvPr id="1292421" name="Line 133"/>
            <p:cNvSpPr>
              <a:spLocks noChangeShapeType="1"/>
            </p:cNvSpPr>
            <p:nvPr/>
          </p:nvSpPr>
          <p:spPr bwMode="auto">
            <a:xfrm>
              <a:off x="2976" y="1104"/>
              <a:ext cx="96" cy="528"/>
            </a:xfrm>
            <a:prstGeom prst="line">
              <a:avLst/>
            </a:prstGeom>
            <a:noFill/>
            <a:ln w="28575">
              <a:solidFill>
                <a:schemeClr val="accent2"/>
              </a:solidFill>
              <a:round/>
              <a:headEnd/>
              <a:tailEnd type="triangle" w="med" len="med"/>
            </a:ln>
            <a:effectLst/>
          </p:spPr>
          <p:txBody>
            <a:bodyPr/>
            <a:lstStyle/>
            <a:p>
              <a:endParaRPr lang="en-US"/>
            </a:p>
          </p:txBody>
        </p:sp>
      </p:grpSp>
      <p:grpSp>
        <p:nvGrpSpPr>
          <p:cNvPr id="25" name="Group 142"/>
          <p:cNvGrpSpPr>
            <a:grpSpLocks/>
          </p:cNvGrpSpPr>
          <p:nvPr/>
        </p:nvGrpSpPr>
        <p:grpSpPr bwMode="auto">
          <a:xfrm>
            <a:off x="5715000" y="4267200"/>
            <a:ext cx="304800" cy="1447800"/>
            <a:chOff x="2928" y="864"/>
            <a:chExt cx="192" cy="912"/>
          </a:xfrm>
        </p:grpSpPr>
        <p:sp>
          <p:nvSpPr>
            <p:cNvPr id="1292431" name="Rectangle 143"/>
            <p:cNvSpPr>
              <a:spLocks noChangeArrowheads="1"/>
            </p:cNvSpPr>
            <p:nvPr/>
          </p:nvSpPr>
          <p:spPr bwMode="auto">
            <a:xfrm>
              <a:off x="3072" y="1488"/>
              <a:ext cx="48" cy="288"/>
            </a:xfrm>
            <a:prstGeom prst="rect">
              <a:avLst/>
            </a:prstGeom>
            <a:solidFill>
              <a:schemeClr val="accent2"/>
            </a:solidFill>
            <a:ln w="12700">
              <a:solidFill>
                <a:schemeClr val="accent2"/>
              </a:solidFill>
              <a:miter lim="800000"/>
              <a:headEnd/>
              <a:tailEnd/>
            </a:ln>
            <a:effectLst/>
          </p:spPr>
          <p:txBody>
            <a:bodyPr wrap="none" anchor="ctr"/>
            <a:lstStyle/>
            <a:p>
              <a:endParaRPr lang="en-US"/>
            </a:p>
          </p:txBody>
        </p:sp>
        <p:sp>
          <p:nvSpPr>
            <p:cNvPr id="1292432" name="Rectangle 144"/>
            <p:cNvSpPr>
              <a:spLocks noChangeArrowheads="1"/>
            </p:cNvSpPr>
            <p:nvPr/>
          </p:nvSpPr>
          <p:spPr bwMode="auto">
            <a:xfrm>
              <a:off x="2928" y="864"/>
              <a:ext cx="48" cy="480"/>
            </a:xfrm>
            <a:prstGeom prst="rect">
              <a:avLst/>
            </a:prstGeom>
            <a:solidFill>
              <a:schemeClr val="accent2"/>
            </a:solidFill>
            <a:ln w="12700">
              <a:solidFill>
                <a:schemeClr val="accent2"/>
              </a:solidFill>
              <a:miter lim="800000"/>
              <a:headEnd/>
              <a:tailEnd/>
            </a:ln>
            <a:effectLst/>
          </p:spPr>
          <p:txBody>
            <a:bodyPr wrap="none" anchor="ctr"/>
            <a:lstStyle/>
            <a:p>
              <a:endParaRPr lang="en-US"/>
            </a:p>
          </p:txBody>
        </p:sp>
        <p:sp>
          <p:nvSpPr>
            <p:cNvPr id="1292433" name="Line 145"/>
            <p:cNvSpPr>
              <a:spLocks noChangeShapeType="1"/>
            </p:cNvSpPr>
            <p:nvPr/>
          </p:nvSpPr>
          <p:spPr bwMode="auto">
            <a:xfrm>
              <a:off x="2976" y="1104"/>
              <a:ext cx="96" cy="528"/>
            </a:xfrm>
            <a:prstGeom prst="line">
              <a:avLst/>
            </a:prstGeom>
            <a:noFill/>
            <a:ln w="28575">
              <a:solidFill>
                <a:schemeClr val="accent2"/>
              </a:solidFill>
              <a:round/>
              <a:headEnd/>
              <a:tailEnd type="triangle" w="med" len="med"/>
            </a:ln>
            <a:effectLst/>
          </p:spPr>
          <p:txBody>
            <a:bodyPr/>
            <a:lstStyle/>
            <a:p>
              <a:endParaRPr lang="en-US"/>
            </a:p>
          </p:txBody>
        </p:sp>
      </p:grpSp>
      <p:grpSp>
        <p:nvGrpSpPr>
          <p:cNvPr id="26" name="Group 146"/>
          <p:cNvGrpSpPr>
            <a:grpSpLocks/>
          </p:cNvGrpSpPr>
          <p:nvPr/>
        </p:nvGrpSpPr>
        <p:grpSpPr bwMode="auto">
          <a:xfrm>
            <a:off x="5715000" y="3276600"/>
            <a:ext cx="304800" cy="2438400"/>
            <a:chOff x="3360" y="864"/>
            <a:chExt cx="192" cy="1536"/>
          </a:xfrm>
        </p:grpSpPr>
        <p:sp>
          <p:nvSpPr>
            <p:cNvPr id="1292435" name="Rectangle 147"/>
            <p:cNvSpPr>
              <a:spLocks noChangeArrowheads="1"/>
            </p:cNvSpPr>
            <p:nvPr/>
          </p:nvSpPr>
          <p:spPr bwMode="auto">
            <a:xfrm>
              <a:off x="3504" y="2112"/>
              <a:ext cx="48" cy="288"/>
            </a:xfrm>
            <a:prstGeom prst="rect">
              <a:avLst/>
            </a:prstGeom>
            <a:solidFill>
              <a:schemeClr val="accent2"/>
            </a:solidFill>
            <a:ln w="12700">
              <a:solidFill>
                <a:schemeClr val="accent2"/>
              </a:solidFill>
              <a:miter lim="800000"/>
              <a:headEnd/>
              <a:tailEnd/>
            </a:ln>
            <a:effectLst/>
          </p:spPr>
          <p:txBody>
            <a:bodyPr wrap="none" anchor="ctr"/>
            <a:lstStyle/>
            <a:p>
              <a:endParaRPr lang="en-US"/>
            </a:p>
          </p:txBody>
        </p:sp>
        <p:sp>
          <p:nvSpPr>
            <p:cNvPr id="1292436" name="Line 148"/>
            <p:cNvSpPr>
              <a:spLocks noChangeShapeType="1"/>
            </p:cNvSpPr>
            <p:nvPr/>
          </p:nvSpPr>
          <p:spPr bwMode="auto">
            <a:xfrm>
              <a:off x="3408" y="1056"/>
              <a:ext cx="96" cy="1056"/>
            </a:xfrm>
            <a:prstGeom prst="line">
              <a:avLst/>
            </a:prstGeom>
            <a:noFill/>
            <a:ln w="28575">
              <a:solidFill>
                <a:schemeClr val="accent2"/>
              </a:solidFill>
              <a:round/>
              <a:headEnd/>
              <a:tailEnd type="triangle" w="med" len="med"/>
            </a:ln>
            <a:effectLst/>
          </p:spPr>
          <p:txBody>
            <a:bodyPr/>
            <a:lstStyle/>
            <a:p>
              <a:endParaRPr lang="en-US"/>
            </a:p>
          </p:txBody>
        </p:sp>
        <p:sp>
          <p:nvSpPr>
            <p:cNvPr id="1292437" name="Rectangle 149"/>
            <p:cNvSpPr>
              <a:spLocks noChangeArrowheads="1"/>
            </p:cNvSpPr>
            <p:nvPr/>
          </p:nvSpPr>
          <p:spPr bwMode="auto">
            <a:xfrm>
              <a:off x="3360" y="864"/>
              <a:ext cx="48" cy="480"/>
            </a:xfrm>
            <a:prstGeom prst="rect">
              <a:avLst/>
            </a:prstGeom>
            <a:solidFill>
              <a:schemeClr val="accent2"/>
            </a:solidFill>
            <a:ln w="12700">
              <a:solidFill>
                <a:schemeClr val="accent2"/>
              </a:solidFill>
              <a:miter lim="800000"/>
              <a:headEnd/>
              <a:tailEnd/>
            </a:ln>
            <a:effectLst/>
          </p:spPr>
          <p:txBody>
            <a:bodyPr wrap="none" anchor="ctr"/>
            <a:lstStyle/>
            <a:p>
              <a:endParaRPr 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6"/>
                                        </p:tgtEl>
                                        <p:attrNameLst>
                                          <p:attrName>style.visibility</p:attrName>
                                        </p:attrNameLst>
                                      </p:cBhvr>
                                      <p:to>
                                        <p:strVal val="visible"/>
                                      </p:to>
                                    </p:set>
                                  </p:childTnLst>
                                  <p:subTnLst>
                                    <p:set>
                                      <p:cBhvr override="childStyle">
                                        <p:cTn dur="1" fill="hold" display="0" masterRel="nextClick" afterEffect="1"/>
                                        <p:tgtEl>
                                          <p:spTgt spid="26"/>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0786" name="Rectangle 2"/>
          <p:cNvSpPr>
            <a:spLocks noGrp="1" noChangeArrowheads="1"/>
          </p:cNvSpPr>
          <p:nvPr>
            <p:ph type="title"/>
          </p:nvPr>
        </p:nvSpPr>
        <p:spPr/>
        <p:txBody>
          <a:bodyPr/>
          <a:lstStyle/>
          <a:p>
            <a:r>
              <a:rPr lang="en-US"/>
              <a:t>Corrected Data Forwarding Control Conditions</a:t>
            </a:r>
          </a:p>
        </p:txBody>
      </p:sp>
      <p:sp>
        <p:nvSpPr>
          <p:cNvPr id="1270787" name="Rectangle 3"/>
          <p:cNvSpPr>
            <a:spLocks noGrp="1" noChangeArrowheads="1"/>
          </p:cNvSpPr>
          <p:nvPr>
            <p:ph type="body" idx="1"/>
          </p:nvPr>
        </p:nvSpPr>
        <p:spPr>
          <a:xfrm>
            <a:off x="457200" y="3276600"/>
            <a:ext cx="7924800" cy="3400425"/>
          </a:xfrm>
        </p:spPr>
        <p:txBody>
          <a:bodyPr/>
          <a:lstStyle/>
          <a:p>
            <a:pPr marL="457200" indent="-457200">
              <a:buFont typeface="Wingdings" pitchFamily="2" charset="2"/>
              <a:buAutoNum type="arabicPeriod" startAt="2"/>
            </a:pPr>
            <a:r>
              <a:rPr lang="en-US" dirty="0" smtClean="0"/>
              <a:t>MEM Forward Unit:</a:t>
            </a:r>
            <a:endParaRPr lang="en-US" dirty="0"/>
          </a:p>
          <a:p>
            <a:pPr marL="457200" indent="-457200">
              <a:spcBef>
                <a:spcPct val="0"/>
              </a:spcBef>
              <a:buFont typeface="Wingdings" pitchFamily="2" charset="2"/>
              <a:buNone/>
            </a:pPr>
            <a:r>
              <a:rPr lang="en-US" sz="2000" dirty="0">
                <a:latin typeface="Courier New" pitchFamily="49" charset="0"/>
              </a:rPr>
              <a:t>if (MEM/</a:t>
            </a:r>
            <a:r>
              <a:rPr lang="en-US" sz="2000" dirty="0" err="1">
                <a:latin typeface="Courier New" pitchFamily="49" charset="0"/>
              </a:rPr>
              <a:t>WB.RegWrite</a:t>
            </a:r>
            <a:endParaRPr lang="en-US" sz="2000" dirty="0">
              <a:latin typeface="Courier New" pitchFamily="49" charset="0"/>
            </a:endParaRPr>
          </a:p>
          <a:p>
            <a:pPr marL="457200" indent="-457200">
              <a:spcBef>
                <a:spcPct val="0"/>
              </a:spcBef>
              <a:buFont typeface="Wingdings" pitchFamily="2" charset="2"/>
              <a:buNone/>
            </a:pPr>
            <a:r>
              <a:rPr lang="en-US" sz="2000" dirty="0">
                <a:latin typeface="Courier New" pitchFamily="49" charset="0"/>
              </a:rPr>
              <a:t>and (MEM/</a:t>
            </a:r>
            <a:r>
              <a:rPr lang="en-US" sz="2000" dirty="0" err="1">
                <a:latin typeface="Courier New" pitchFamily="49" charset="0"/>
              </a:rPr>
              <a:t>WB.RegisterRd</a:t>
            </a:r>
            <a:r>
              <a:rPr lang="en-US" sz="2000" dirty="0">
                <a:latin typeface="Courier New" pitchFamily="49" charset="0"/>
              </a:rPr>
              <a:t> != 0)</a:t>
            </a:r>
          </a:p>
          <a:p>
            <a:pPr marL="457200" indent="-457200">
              <a:spcBef>
                <a:spcPct val="0"/>
              </a:spcBef>
              <a:buFont typeface="Wingdings" pitchFamily="2" charset="2"/>
              <a:buNone/>
            </a:pPr>
            <a:r>
              <a:rPr lang="en-US" sz="2000" dirty="0">
                <a:solidFill>
                  <a:srgbClr val="FF0000"/>
                </a:solidFill>
                <a:latin typeface="Courier New" pitchFamily="49" charset="0"/>
              </a:rPr>
              <a:t>and (EX/</a:t>
            </a:r>
            <a:r>
              <a:rPr lang="en-US" sz="2000" dirty="0" err="1">
                <a:solidFill>
                  <a:srgbClr val="FF0000"/>
                </a:solidFill>
                <a:latin typeface="Courier New" pitchFamily="49" charset="0"/>
              </a:rPr>
              <a:t>MEM.RegisterRd</a:t>
            </a:r>
            <a:r>
              <a:rPr lang="en-US" sz="2000" dirty="0">
                <a:solidFill>
                  <a:srgbClr val="FF0000"/>
                </a:solidFill>
                <a:latin typeface="Courier New" pitchFamily="49" charset="0"/>
              </a:rPr>
              <a:t> != ID/</a:t>
            </a:r>
            <a:r>
              <a:rPr lang="en-US" sz="2000" dirty="0" err="1">
                <a:solidFill>
                  <a:srgbClr val="FF0000"/>
                </a:solidFill>
                <a:latin typeface="Courier New" pitchFamily="49" charset="0"/>
              </a:rPr>
              <a:t>EX.RegisterRs</a:t>
            </a:r>
            <a:r>
              <a:rPr lang="en-US" sz="2000" dirty="0">
                <a:solidFill>
                  <a:srgbClr val="FF0000"/>
                </a:solidFill>
                <a:latin typeface="Courier New" pitchFamily="49" charset="0"/>
              </a:rPr>
              <a:t>)</a:t>
            </a:r>
          </a:p>
          <a:p>
            <a:pPr marL="457200" indent="-457200">
              <a:spcBef>
                <a:spcPct val="0"/>
              </a:spcBef>
              <a:buFont typeface="Wingdings" pitchFamily="2" charset="2"/>
              <a:buNone/>
            </a:pPr>
            <a:r>
              <a:rPr lang="en-US" sz="2000" dirty="0">
                <a:latin typeface="Courier New" pitchFamily="49" charset="0"/>
              </a:rPr>
              <a:t>and (MEM/</a:t>
            </a:r>
            <a:r>
              <a:rPr lang="en-US" sz="2000" dirty="0" err="1">
                <a:latin typeface="Courier New" pitchFamily="49" charset="0"/>
              </a:rPr>
              <a:t>WB.RegisterRd</a:t>
            </a:r>
            <a:r>
              <a:rPr lang="en-US" sz="2000" dirty="0">
                <a:latin typeface="Courier New" pitchFamily="49" charset="0"/>
              </a:rPr>
              <a:t> = ID/</a:t>
            </a:r>
            <a:r>
              <a:rPr lang="en-US" sz="2000" dirty="0" err="1">
                <a:latin typeface="Courier New" pitchFamily="49" charset="0"/>
              </a:rPr>
              <a:t>EX.RegisterRs</a:t>
            </a:r>
            <a:r>
              <a:rPr lang="en-US" sz="2000" dirty="0">
                <a:latin typeface="Courier New" pitchFamily="49" charset="0"/>
              </a:rPr>
              <a:t>))</a:t>
            </a:r>
          </a:p>
          <a:p>
            <a:pPr marL="457200" indent="-457200">
              <a:spcBef>
                <a:spcPct val="0"/>
              </a:spcBef>
              <a:buFont typeface="Wingdings" pitchFamily="2" charset="2"/>
              <a:buNone/>
            </a:pPr>
            <a:r>
              <a:rPr lang="en-US" sz="2000" dirty="0">
                <a:latin typeface="Courier New" pitchFamily="49" charset="0"/>
              </a:rPr>
              <a:t>		</a:t>
            </a:r>
            <a:r>
              <a:rPr lang="en-US" sz="2000" dirty="0" err="1">
                <a:latin typeface="Courier New" pitchFamily="49" charset="0"/>
              </a:rPr>
              <a:t>ForwardA</a:t>
            </a:r>
            <a:r>
              <a:rPr lang="en-US" sz="2000" dirty="0">
                <a:latin typeface="Courier New" pitchFamily="49" charset="0"/>
              </a:rPr>
              <a:t> = 01</a:t>
            </a:r>
          </a:p>
          <a:p>
            <a:pPr marL="457200" indent="-457200">
              <a:spcBef>
                <a:spcPct val="0"/>
              </a:spcBef>
              <a:buFont typeface="Wingdings" pitchFamily="2" charset="2"/>
              <a:buNone/>
            </a:pPr>
            <a:endParaRPr lang="en-US" sz="2000" dirty="0">
              <a:latin typeface="Courier New" pitchFamily="49" charset="0"/>
            </a:endParaRPr>
          </a:p>
          <a:p>
            <a:pPr marL="457200" indent="-457200">
              <a:spcBef>
                <a:spcPct val="0"/>
              </a:spcBef>
              <a:buFont typeface="Wingdings" pitchFamily="2" charset="2"/>
              <a:buNone/>
            </a:pPr>
            <a:r>
              <a:rPr lang="en-US" sz="2000" dirty="0">
                <a:latin typeface="Courier New" pitchFamily="49" charset="0"/>
              </a:rPr>
              <a:t>if (MEM/</a:t>
            </a:r>
            <a:r>
              <a:rPr lang="en-US" sz="2000" dirty="0" err="1">
                <a:latin typeface="Courier New" pitchFamily="49" charset="0"/>
              </a:rPr>
              <a:t>WB.RegWrite</a:t>
            </a:r>
            <a:endParaRPr lang="en-US" sz="2000" dirty="0">
              <a:latin typeface="Courier New" pitchFamily="49" charset="0"/>
            </a:endParaRPr>
          </a:p>
          <a:p>
            <a:pPr marL="457200" indent="-457200">
              <a:spcBef>
                <a:spcPct val="0"/>
              </a:spcBef>
              <a:buFont typeface="Wingdings" pitchFamily="2" charset="2"/>
              <a:buNone/>
            </a:pPr>
            <a:r>
              <a:rPr lang="en-US" sz="2000" dirty="0">
                <a:latin typeface="Courier New" pitchFamily="49" charset="0"/>
              </a:rPr>
              <a:t>and (MEM/</a:t>
            </a:r>
            <a:r>
              <a:rPr lang="en-US" sz="2000" dirty="0" err="1">
                <a:latin typeface="Courier New" pitchFamily="49" charset="0"/>
              </a:rPr>
              <a:t>WB.RegisterRd</a:t>
            </a:r>
            <a:r>
              <a:rPr lang="en-US" sz="2000" dirty="0">
                <a:latin typeface="Courier New" pitchFamily="49" charset="0"/>
              </a:rPr>
              <a:t> != 0)</a:t>
            </a:r>
          </a:p>
          <a:p>
            <a:pPr marL="457200" indent="-457200">
              <a:spcBef>
                <a:spcPct val="0"/>
              </a:spcBef>
              <a:buFont typeface="Wingdings" pitchFamily="2" charset="2"/>
              <a:buNone/>
            </a:pPr>
            <a:r>
              <a:rPr lang="en-US" sz="2000" dirty="0">
                <a:solidFill>
                  <a:srgbClr val="FF0000"/>
                </a:solidFill>
                <a:latin typeface="Courier New" pitchFamily="49" charset="0"/>
              </a:rPr>
              <a:t>and (EX/</a:t>
            </a:r>
            <a:r>
              <a:rPr lang="en-US" sz="2000" dirty="0" err="1">
                <a:solidFill>
                  <a:srgbClr val="FF0000"/>
                </a:solidFill>
                <a:latin typeface="Courier New" pitchFamily="49" charset="0"/>
              </a:rPr>
              <a:t>MEM.RegisterRd</a:t>
            </a:r>
            <a:r>
              <a:rPr lang="en-US" sz="2000" dirty="0">
                <a:solidFill>
                  <a:srgbClr val="FF0000"/>
                </a:solidFill>
                <a:latin typeface="Courier New" pitchFamily="49" charset="0"/>
              </a:rPr>
              <a:t> != ID/</a:t>
            </a:r>
            <a:r>
              <a:rPr lang="en-US" sz="2000" dirty="0" err="1">
                <a:solidFill>
                  <a:srgbClr val="FF0000"/>
                </a:solidFill>
                <a:latin typeface="Courier New" pitchFamily="49" charset="0"/>
              </a:rPr>
              <a:t>EX.RegisterRt</a:t>
            </a:r>
            <a:r>
              <a:rPr lang="en-US" sz="2000" dirty="0">
                <a:solidFill>
                  <a:srgbClr val="FF0000"/>
                </a:solidFill>
                <a:latin typeface="Courier New" pitchFamily="49" charset="0"/>
              </a:rPr>
              <a:t>)</a:t>
            </a:r>
          </a:p>
          <a:p>
            <a:pPr marL="457200" indent="-457200">
              <a:spcBef>
                <a:spcPct val="0"/>
              </a:spcBef>
              <a:buFont typeface="Wingdings" pitchFamily="2" charset="2"/>
              <a:buNone/>
            </a:pPr>
            <a:r>
              <a:rPr lang="en-US" sz="2000" dirty="0">
                <a:latin typeface="Courier New" pitchFamily="49" charset="0"/>
              </a:rPr>
              <a:t>and (MEM/</a:t>
            </a:r>
            <a:r>
              <a:rPr lang="en-US" sz="2000" dirty="0" err="1">
                <a:latin typeface="Courier New" pitchFamily="49" charset="0"/>
              </a:rPr>
              <a:t>WB.RegisterRd</a:t>
            </a:r>
            <a:r>
              <a:rPr lang="en-US" sz="2000" dirty="0">
                <a:latin typeface="Courier New" pitchFamily="49" charset="0"/>
              </a:rPr>
              <a:t> = ID/</a:t>
            </a:r>
            <a:r>
              <a:rPr lang="en-US" sz="2000" dirty="0" err="1">
                <a:latin typeface="Courier New" pitchFamily="49" charset="0"/>
              </a:rPr>
              <a:t>EX.RegisterRt</a:t>
            </a:r>
            <a:r>
              <a:rPr lang="en-US" sz="2000" dirty="0">
                <a:latin typeface="Courier New" pitchFamily="49" charset="0"/>
              </a:rPr>
              <a:t>))</a:t>
            </a:r>
          </a:p>
          <a:p>
            <a:pPr marL="457200" indent="-457200">
              <a:spcBef>
                <a:spcPct val="0"/>
              </a:spcBef>
              <a:buFont typeface="Wingdings" pitchFamily="2" charset="2"/>
              <a:buNone/>
            </a:pPr>
            <a:r>
              <a:rPr lang="en-US" sz="2000" dirty="0">
                <a:latin typeface="Courier New" pitchFamily="49" charset="0"/>
              </a:rPr>
              <a:t>		</a:t>
            </a:r>
            <a:r>
              <a:rPr lang="en-US" sz="2000" dirty="0" err="1">
                <a:latin typeface="Courier New" pitchFamily="49" charset="0"/>
              </a:rPr>
              <a:t>ForwardB</a:t>
            </a:r>
            <a:r>
              <a:rPr lang="en-US" sz="2000" dirty="0">
                <a:latin typeface="Courier New" pitchFamily="49" charset="0"/>
              </a:rPr>
              <a:t> = 01</a:t>
            </a:r>
          </a:p>
        </p:txBody>
      </p:sp>
      <p:sp>
        <p:nvSpPr>
          <p:cNvPr id="4" name="Rectangle 3"/>
          <p:cNvSpPr txBox="1">
            <a:spLocks noChangeArrowheads="1"/>
          </p:cNvSpPr>
          <p:nvPr/>
        </p:nvSpPr>
        <p:spPr bwMode="auto">
          <a:xfrm>
            <a:off x="381000" y="685800"/>
            <a:ext cx="8305800" cy="2576513"/>
          </a:xfrm>
          <a:prstGeom prst="rect">
            <a:avLst/>
          </a:prstGeom>
          <a:noFill/>
          <a:ln w="12700">
            <a:noFill/>
            <a:miter lim="800000"/>
            <a:headEnd/>
            <a:tailEnd/>
          </a:ln>
        </p:spPr>
        <p:txBody>
          <a:bodyPr vert="horz" wrap="square" lIns="63500" tIns="25400" rIns="63500" bIns="25400" numCol="1" anchor="t" anchorCtr="0" compatLnSpc="1">
            <a:prstTxWarp prst="textNoShape">
              <a:avLst/>
            </a:prstTxWarp>
            <a:spAutoFit/>
          </a:bodyPr>
          <a:lstStyle/>
          <a:p>
            <a:pPr marL="457200" marR="0" lvl="0" indent="-457200" algn="l" defTabSz="914400" rtl="0" eaLnBrk="0" fontAlgn="base" latinLnBrk="0" hangingPunct="0">
              <a:lnSpc>
                <a:spcPct val="90000"/>
              </a:lnSpc>
              <a:spcBef>
                <a:spcPct val="65000"/>
              </a:spcBef>
              <a:spcAft>
                <a:spcPct val="0"/>
              </a:spcAft>
              <a:buClr>
                <a:schemeClr val="accent1"/>
              </a:buClr>
              <a:buSzPct val="75000"/>
              <a:buFont typeface="Wingdings" pitchFamily="2" charset="2"/>
              <a:buAutoNum type="arabicPeriod"/>
              <a:tabLst/>
              <a:defRPr/>
            </a:pPr>
            <a:r>
              <a:rPr kumimoji="0" lang="en-US" sz="2400" b="0" i="0" u="none" strike="noStrike" kern="0" cap="none" spc="0" normalizeH="0" baseline="0" noProof="0" dirty="0" smtClean="0">
                <a:ln>
                  <a:noFill/>
                </a:ln>
                <a:solidFill>
                  <a:schemeClr val="tx1"/>
                </a:solidFill>
                <a:effectLst/>
                <a:uLnTx/>
                <a:uFillTx/>
                <a:latin typeface="+mn-lt"/>
                <a:ea typeface="+mn-ea"/>
                <a:cs typeface="+mn-cs"/>
              </a:rPr>
              <a:t>EX Forward Unit: </a:t>
            </a:r>
          </a:p>
          <a:p>
            <a:pPr marL="457200" marR="0" lvl="0" indent="-457200" algn="l" defTabSz="914400" rtl="0" eaLnBrk="0" fontAlgn="base" latinLnBrk="0" hangingPunct="0">
              <a:lnSpc>
                <a:spcPct val="90000"/>
              </a:lnSpc>
              <a:spcBef>
                <a:spcPct val="0"/>
              </a:spcBef>
              <a:spcAft>
                <a:spcPct val="0"/>
              </a:spcAft>
              <a:buClr>
                <a:schemeClr val="accent1"/>
              </a:buClr>
              <a:buSzPct val="75000"/>
              <a:buFont typeface="Wingdings" pitchFamily="2" charset="2"/>
              <a:buNone/>
              <a:tabLst/>
              <a:defRPr/>
            </a:pPr>
            <a:r>
              <a:rPr kumimoji="0" lang="en-US" sz="2000" b="0" i="0" u="none" strike="noStrike" kern="0" cap="none" spc="0" normalizeH="0" baseline="0" noProof="0" dirty="0" smtClean="0">
                <a:ln>
                  <a:noFill/>
                </a:ln>
                <a:solidFill>
                  <a:schemeClr val="tx1"/>
                </a:solidFill>
                <a:effectLst/>
                <a:uLnTx/>
                <a:uFillTx/>
                <a:latin typeface="Courier New" pitchFamily="49" charset="0"/>
                <a:ea typeface="+mn-ea"/>
                <a:cs typeface="+mn-cs"/>
              </a:rPr>
              <a:t>if (EX/</a:t>
            </a:r>
            <a:r>
              <a:rPr kumimoji="0" lang="en-US" sz="2000" b="0" i="0" u="none" strike="noStrike" kern="0" cap="none" spc="0" normalizeH="0" baseline="0" noProof="0" dirty="0" err="1" smtClean="0">
                <a:ln>
                  <a:noFill/>
                </a:ln>
                <a:solidFill>
                  <a:schemeClr val="tx1"/>
                </a:solidFill>
                <a:effectLst/>
                <a:uLnTx/>
                <a:uFillTx/>
                <a:latin typeface="Courier New" pitchFamily="49" charset="0"/>
                <a:ea typeface="+mn-ea"/>
                <a:cs typeface="+mn-cs"/>
              </a:rPr>
              <a:t>MEM.RegWrite</a:t>
            </a:r>
            <a:endParaRPr kumimoji="0" lang="en-US" sz="2000" b="0" i="0" u="none" strike="noStrike" kern="0" cap="none" spc="0" normalizeH="0" baseline="0" noProof="0" dirty="0" smtClean="0">
              <a:ln>
                <a:noFill/>
              </a:ln>
              <a:solidFill>
                <a:schemeClr val="tx1"/>
              </a:solidFill>
              <a:effectLst/>
              <a:uLnTx/>
              <a:uFillTx/>
              <a:latin typeface="Courier New" pitchFamily="49" charset="0"/>
              <a:ea typeface="+mn-ea"/>
              <a:cs typeface="+mn-cs"/>
            </a:endParaRPr>
          </a:p>
          <a:p>
            <a:pPr marL="457200" marR="0" lvl="0" indent="-457200" algn="l" defTabSz="914400" rtl="0" eaLnBrk="0" fontAlgn="base" latinLnBrk="0" hangingPunct="0">
              <a:lnSpc>
                <a:spcPct val="90000"/>
              </a:lnSpc>
              <a:spcBef>
                <a:spcPct val="0"/>
              </a:spcBef>
              <a:spcAft>
                <a:spcPct val="0"/>
              </a:spcAft>
              <a:buClr>
                <a:schemeClr val="accent1"/>
              </a:buClr>
              <a:buSzPct val="75000"/>
              <a:buFont typeface="Wingdings" pitchFamily="2" charset="2"/>
              <a:buNone/>
              <a:tabLst/>
              <a:defRPr/>
            </a:pPr>
            <a:r>
              <a:rPr kumimoji="0" lang="en-US" sz="2000" b="0" i="0" u="none" strike="noStrike" kern="0" cap="none" spc="0" normalizeH="0" baseline="0" noProof="0" dirty="0" smtClean="0">
                <a:ln>
                  <a:noFill/>
                </a:ln>
                <a:solidFill>
                  <a:schemeClr val="tx1"/>
                </a:solidFill>
                <a:effectLst/>
                <a:uLnTx/>
                <a:uFillTx/>
                <a:latin typeface="Courier New" pitchFamily="49" charset="0"/>
                <a:ea typeface="+mn-ea"/>
                <a:cs typeface="+mn-cs"/>
              </a:rPr>
              <a:t>and (EX/</a:t>
            </a:r>
            <a:r>
              <a:rPr kumimoji="0" lang="en-US" sz="2000" b="0" i="0" u="none" strike="noStrike" kern="0" cap="none" spc="0" normalizeH="0" baseline="0" noProof="0" dirty="0" err="1" smtClean="0">
                <a:ln>
                  <a:noFill/>
                </a:ln>
                <a:solidFill>
                  <a:schemeClr val="tx1"/>
                </a:solidFill>
                <a:effectLst/>
                <a:uLnTx/>
                <a:uFillTx/>
                <a:latin typeface="Courier New" pitchFamily="49" charset="0"/>
                <a:ea typeface="+mn-ea"/>
                <a:cs typeface="+mn-cs"/>
              </a:rPr>
              <a:t>MEM.RegisterRd</a:t>
            </a:r>
            <a:r>
              <a:rPr kumimoji="0" lang="en-US" sz="2000" b="0" i="0" u="none" strike="noStrike" kern="0" cap="none" spc="0" normalizeH="0" baseline="0" noProof="0" dirty="0" smtClean="0">
                <a:ln>
                  <a:noFill/>
                </a:ln>
                <a:solidFill>
                  <a:schemeClr val="tx1"/>
                </a:solidFill>
                <a:effectLst/>
                <a:uLnTx/>
                <a:uFillTx/>
                <a:latin typeface="Courier New" pitchFamily="49" charset="0"/>
                <a:ea typeface="+mn-ea"/>
                <a:cs typeface="+mn-cs"/>
              </a:rPr>
              <a:t> != 0)</a:t>
            </a:r>
          </a:p>
          <a:p>
            <a:pPr marL="457200" marR="0" lvl="0" indent="-457200" algn="l" defTabSz="914400" rtl="0" eaLnBrk="0" fontAlgn="base" latinLnBrk="0" hangingPunct="0">
              <a:lnSpc>
                <a:spcPct val="90000"/>
              </a:lnSpc>
              <a:spcBef>
                <a:spcPct val="0"/>
              </a:spcBef>
              <a:spcAft>
                <a:spcPct val="0"/>
              </a:spcAft>
              <a:buClr>
                <a:schemeClr val="accent1"/>
              </a:buClr>
              <a:buSzPct val="75000"/>
              <a:buFont typeface="Wingdings" pitchFamily="2" charset="2"/>
              <a:buNone/>
              <a:tabLst/>
              <a:defRPr/>
            </a:pPr>
            <a:r>
              <a:rPr kumimoji="0" lang="en-US" sz="2000" b="0" i="0" u="none" strike="noStrike" kern="0" cap="none" spc="0" normalizeH="0" baseline="0" noProof="0" dirty="0" smtClean="0">
                <a:ln>
                  <a:noFill/>
                </a:ln>
                <a:solidFill>
                  <a:schemeClr val="tx1"/>
                </a:solidFill>
                <a:effectLst/>
                <a:uLnTx/>
                <a:uFillTx/>
                <a:latin typeface="Courier New" pitchFamily="49" charset="0"/>
                <a:ea typeface="+mn-ea"/>
                <a:cs typeface="+mn-cs"/>
              </a:rPr>
              <a:t>and (EX/</a:t>
            </a:r>
            <a:r>
              <a:rPr kumimoji="0" lang="en-US" sz="2000" b="0" i="0" u="none" strike="noStrike" kern="0" cap="none" spc="0" normalizeH="0" baseline="0" noProof="0" dirty="0" err="1" smtClean="0">
                <a:ln>
                  <a:noFill/>
                </a:ln>
                <a:solidFill>
                  <a:schemeClr val="tx1"/>
                </a:solidFill>
                <a:effectLst/>
                <a:uLnTx/>
                <a:uFillTx/>
                <a:latin typeface="Courier New" pitchFamily="49" charset="0"/>
                <a:ea typeface="+mn-ea"/>
                <a:cs typeface="+mn-cs"/>
              </a:rPr>
              <a:t>MEM.RegisterRd</a:t>
            </a:r>
            <a:r>
              <a:rPr kumimoji="0" lang="en-US" sz="2000" b="0" i="0" u="none" strike="noStrike" kern="0" cap="none" spc="0" normalizeH="0" baseline="0" noProof="0" dirty="0" smtClean="0">
                <a:ln>
                  <a:noFill/>
                </a:ln>
                <a:solidFill>
                  <a:schemeClr val="tx1"/>
                </a:solidFill>
                <a:effectLst/>
                <a:uLnTx/>
                <a:uFillTx/>
                <a:latin typeface="Courier New" pitchFamily="49" charset="0"/>
                <a:ea typeface="+mn-ea"/>
                <a:cs typeface="+mn-cs"/>
              </a:rPr>
              <a:t> = ID/</a:t>
            </a:r>
            <a:r>
              <a:rPr kumimoji="0" lang="en-US" sz="2000" b="0" i="0" u="none" strike="noStrike" kern="0" cap="none" spc="0" normalizeH="0" baseline="0" noProof="0" dirty="0" err="1" smtClean="0">
                <a:ln>
                  <a:noFill/>
                </a:ln>
                <a:solidFill>
                  <a:schemeClr val="tx1"/>
                </a:solidFill>
                <a:effectLst/>
                <a:uLnTx/>
                <a:uFillTx/>
                <a:latin typeface="Courier New" pitchFamily="49" charset="0"/>
                <a:ea typeface="+mn-ea"/>
                <a:cs typeface="+mn-cs"/>
              </a:rPr>
              <a:t>EX.RegisterRs</a:t>
            </a:r>
            <a:r>
              <a:rPr kumimoji="0" lang="en-US" sz="2000" b="0" i="0" u="none" strike="noStrike" kern="0" cap="none" spc="0" normalizeH="0" baseline="0" noProof="0" dirty="0" smtClean="0">
                <a:ln>
                  <a:noFill/>
                </a:ln>
                <a:solidFill>
                  <a:schemeClr val="tx1"/>
                </a:solidFill>
                <a:effectLst/>
                <a:uLnTx/>
                <a:uFillTx/>
                <a:latin typeface="Courier New" pitchFamily="49" charset="0"/>
                <a:ea typeface="+mn-ea"/>
                <a:cs typeface="+mn-cs"/>
              </a:rPr>
              <a:t>))</a:t>
            </a:r>
          </a:p>
          <a:p>
            <a:pPr marL="457200" marR="0" lvl="0" indent="-457200" algn="l" defTabSz="914400" rtl="0" eaLnBrk="0" fontAlgn="base" latinLnBrk="0" hangingPunct="0">
              <a:lnSpc>
                <a:spcPct val="90000"/>
              </a:lnSpc>
              <a:spcBef>
                <a:spcPct val="0"/>
              </a:spcBef>
              <a:spcAft>
                <a:spcPct val="0"/>
              </a:spcAft>
              <a:buClr>
                <a:schemeClr val="accent1"/>
              </a:buClr>
              <a:buSzPct val="75000"/>
              <a:buFont typeface="Wingdings" pitchFamily="2" charset="2"/>
              <a:buNone/>
              <a:tabLst/>
              <a:defRPr/>
            </a:pPr>
            <a:r>
              <a:rPr kumimoji="0" lang="en-US" sz="2000" b="0" i="0" u="none" strike="noStrike" kern="0" cap="none" spc="0" normalizeH="0" baseline="0" noProof="0" dirty="0" smtClean="0">
                <a:ln>
                  <a:noFill/>
                </a:ln>
                <a:solidFill>
                  <a:schemeClr val="tx1"/>
                </a:solidFill>
                <a:effectLst/>
                <a:uLnTx/>
                <a:uFillTx/>
                <a:latin typeface="Courier New" pitchFamily="49" charset="0"/>
                <a:ea typeface="+mn-ea"/>
                <a:cs typeface="+mn-cs"/>
              </a:rPr>
              <a:t>		</a:t>
            </a:r>
            <a:r>
              <a:rPr kumimoji="0" lang="en-US" sz="2000" b="0" i="0" u="none" strike="noStrike" kern="0" cap="none" spc="0" normalizeH="0" baseline="0" noProof="0" dirty="0" err="1" smtClean="0">
                <a:ln>
                  <a:noFill/>
                </a:ln>
                <a:solidFill>
                  <a:schemeClr val="tx1"/>
                </a:solidFill>
                <a:effectLst/>
                <a:uLnTx/>
                <a:uFillTx/>
                <a:latin typeface="Courier New" pitchFamily="49" charset="0"/>
                <a:ea typeface="+mn-ea"/>
                <a:cs typeface="+mn-cs"/>
              </a:rPr>
              <a:t>ForwardA</a:t>
            </a:r>
            <a:r>
              <a:rPr kumimoji="0" lang="en-US" sz="2000" b="0" i="0" u="none" strike="noStrike" kern="0" cap="none" spc="0" normalizeH="0" baseline="0" noProof="0" dirty="0" smtClean="0">
                <a:ln>
                  <a:noFill/>
                </a:ln>
                <a:solidFill>
                  <a:schemeClr val="tx1"/>
                </a:solidFill>
                <a:effectLst/>
                <a:uLnTx/>
                <a:uFillTx/>
                <a:latin typeface="Courier New" pitchFamily="49" charset="0"/>
                <a:ea typeface="+mn-ea"/>
                <a:cs typeface="+mn-cs"/>
              </a:rPr>
              <a:t> = 10</a:t>
            </a:r>
          </a:p>
          <a:p>
            <a:pPr marL="457200" marR="0" lvl="0" indent="-457200" algn="l" defTabSz="914400" rtl="0" eaLnBrk="0" fontAlgn="base" latinLnBrk="0" hangingPunct="0">
              <a:lnSpc>
                <a:spcPct val="90000"/>
              </a:lnSpc>
              <a:spcBef>
                <a:spcPct val="0"/>
              </a:spcBef>
              <a:spcAft>
                <a:spcPct val="0"/>
              </a:spcAft>
              <a:buClr>
                <a:schemeClr val="accent1"/>
              </a:buClr>
              <a:buSzPct val="75000"/>
              <a:buFont typeface="Wingdings" pitchFamily="2" charset="2"/>
              <a:buNone/>
              <a:tabLst/>
              <a:defRPr/>
            </a:pPr>
            <a:r>
              <a:rPr kumimoji="0" lang="en-US" sz="2000" b="0" i="0" u="none" strike="noStrike" kern="0" cap="none" spc="0" normalizeH="0" baseline="0" noProof="0" dirty="0" smtClean="0">
                <a:ln>
                  <a:noFill/>
                </a:ln>
                <a:solidFill>
                  <a:schemeClr val="tx1"/>
                </a:solidFill>
                <a:effectLst/>
                <a:uLnTx/>
                <a:uFillTx/>
                <a:latin typeface="Courier New" pitchFamily="49" charset="0"/>
                <a:ea typeface="+mn-ea"/>
                <a:cs typeface="+mn-cs"/>
              </a:rPr>
              <a:t>if (EX/</a:t>
            </a:r>
            <a:r>
              <a:rPr kumimoji="0" lang="en-US" sz="2000" b="0" i="0" u="none" strike="noStrike" kern="0" cap="none" spc="0" normalizeH="0" baseline="0" noProof="0" dirty="0" err="1" smtClean="0">
                <a:ln>
                  <a:noFill/>
                </a:ln>
                <a:solidFill>
                  <a:schemeClr val="tx1"/>
                </a:solidFill>
                <a:effectLst/>
                <a:uLnTx/>
                <a:uFillTx/>
                <a:latin typeface="Courier New" pitchFamily="49" charset="0"/>
                <a:ea typeface="+mn-ea"/>
                <a:cs typeface="+mn-cs"/>
              </a:rPr>
              <a:t>MEM.RegWrite</a:t>
            </a:r>
            <a:endParaRPr kumimoji="0" lang="en-US" sz="2000" b="0" i="0" u="none" strike="noStrike" kern="0" cap="none" spc="0" normalizeH="0" baseline="0" noProof="0" dirty="0" smtClean="0">
              <a:ln>
                <a:noFill/>
              </a:ln>
              <a:solidFill>
                <a:schemeClr val="tx1"/>
              </a:solidFill>
              <a:effectLst/>
              <a:uLnTx/>
              <a:uFillTx/>
              <a:latin typeface="Courier New" pitchFamily="49" charset="0"/>
              <a:ea typeface="+mn-ea"/>
              <a:cs typeface="+mn-cs"/>
            </a:endParaRPr>
          </a:p>
          <a:p>
            <a:pPr marL="457200" marR="0" lvl="0" indent="-457200" algn="l" defTabSz="914400" rtl="0" eaLnBrk="0" fontAlgn="base" latinLnBrk="0" hangingPunct="0">
              <a:lnSpc>
                <a:spcPct val="90000"/>
              </a:lnSpc>
              <a:spcBef>
                <a:spcPct val="0"/>
              </a:spcBef>
              <a:spcAft>
                <a:spcPct val="0"/>
              </a:spcAft>
              <a:buClr>
                <a:schemeClr val="accent1"/>
              </a:buClr>
              <a:buSzPct val="75000"/>
              <a:buFont typeface="Wingdings" pitchFamily="2" charset="2"/>
              <a:buNone/>
              <a:tabLst/>
              <a:defRPr/>
            </a:pPr>
            <a:r>
              <a:rPr kumimoji="0" lang="en-US" sz="2000" b="0" i="0" u="none" strike="noStrike" kern="0" cap="none" spc="0" normalizeH="0" baseline="0" noProof="0" dirty="0" smtClean="0">
                <a:ln>
                  <a:noFill/>
                </a:ln>
                <a:solidFill>
                  <a:schemeClr val="tx1"/>
                </a:solidFill>
                <a:effectLst/>
                <a:uLnTx/>
                <a:uFillTx/>
                <a:latin typeface="Courier New" pitchFamily="49" charset="0"/>
                <a:ea typeface="+mn-ea"/>
                <a:cs typeface="+mn-cs"/>
              </a:rPr>
              <a:t>and (EX/</a:t>
            </a:r>
            <a:r>
              <a:rPr kumimoji="0" lang="en-US" sz="2000" b="0" i="0" u="none" strike="noStrike" kern="0" cap="none" spc="0" normalizeH="0" baseline="0" noProof="0" dirty="0" err="1" smtClean="0">
                <a:ln>
                  <a:noFill/>
                </a:ln>
                <a:solidFill>
                  <a:schemeClr val="tx1"/>
                </a:solidFill>
                <a:effectLst/>
                <a:uLnTx/>
                <a:uFillTx/>
                <a:latin typeface="Courier New" pitchFamily="49" charset="0"/>
                <a:ea typeface="+mn-ea"/>
                <a:cs typeface="+mn-cs"/>
              </a:rPr>
              <a:t>MEM.RegisterRd</a:t>
            </a:r>
            <a:r>
              <a:rPr kumimoji="0" lang="en-US" sz="2000" b="0" i="0" u="none" strike="noStrike" kern="0" cap="none" spc="0" normalizeH="0" baseline="0" noProof="0" dirty="0" smtClean="0">
                <a:ln>
                  <a:noFill/>
                </a:ln>
                <a:solidFill>
                  <a:schemeClr val="tx1"/>
                </a:solidFill>
                <a:effectLst/>
                <a:uLnTx/>
                <a:uFillTx/>
                <a:latin typeface="Courier New" pitchFamily="49" charset="0"/>
                <a:ea typeface="+mn-ea"/>
                <a:cs typeface="+mn-cs"/>
              </a:rPr>
              <a:t> != 0)</a:t>
            </a:r>
          </a:p>
          <a:p>
            <a:pPr marL="457200" marR="0" lvl="0" indent="-457200" algn="l" defTabSz="914400" rtl="0" eaLnBrk="0" fontAlgn="base" latinLnBrk="0" hangingPunct="0">
              <a:lnSpc>
                <a:spcPct val="90000"/>
              </a:lnSpc>
              <a:spcBef>
                <a:spcPct val="0"/>
              </a:spcBef>
              <a:spcAft>
                <a:spcPct val="0"/>
              </a:spcAft>
              <a:buClr>
                <a:schemeClr val="accent1"/>
              </a:buClr>
              <a:buSzPct val="75000"/>
              <a:buFont typeface="Wingdings" pitchFamily="2" charset="2"/>
              <a:buNone/>
              <a:tabLst/>
              <a:defRPr/>
            </a:pPr>
            <a:r>
              <a:rPr kumimoji="0" lang="en-US" sz="2000" b="0" i="0" u="none" strike="noStrike" kern="0" cap="none" spc="0" normalizeH="0" baseline="0" noProof="0" dirty="0" smtClean="0">
                <a:ln>
                  <a:noFill/>
                </a:ln>
                <a:solidFill>
                  <a:schemeClr val="tx1"/>
                </a:solidFill>
                <a:effectLst/>
                <a:uLnTx/>
                <a:uFillTx/>
                <a:latin typeface="Courier New" pitchFamily="49" charset="0"/>
                <a:ea typeface="+mn-ea"/>
                <a:cs typeface="+mn-cs"/>
              </a:rPr>
              <a:t>and (EX/</a:t>
            </a:r>
            <a:r>
              <a:rPr kumimoji="0" lang="en-US" sz="2000" b="0" i="0" u="none" strike="noStrike" kern="0" cap="none" spc="0" normalizeH="0" baseline="0" noProof="0" dirty="0" err="1" smtClean="0">
                <a:ln>
                  <a:noFill/>
                </a:ln>
                <a:solidFill>
                  <a:schemeClr val="tx1"/>
                </a:solidFill>
                <a:effectLst/>
                <a:uLnTx/>
                <a:uFillTx/>
                <a:latin typeface="Courier New" pitchFamily="49" charset="0"/>
                <a:ea typeface="+mn-ea"/>
                <a:cs typeface="+mn-cs"/>
              </a:rPr>
              <a:t>MEM.RegisterRd</a:t>
            </a:r>
            <a:r>
              <a:rPr kumimoji="0" lang="en-US" sz="2000" b="0" i="0" u="none" strike="noStrike" kern="0" cap="none" spc="0" normalizeH="0" baseline="0" noProof="0" dirty="0" smtClean="0">
                <a:ln>
                  <a:noFill/>
                </a:ln>
                <a:solidFill>
                  <a:schemeClr val="tx1"/>
                </a:solidFill>
                <a:effectLst/>
                <a:uLnTx/>
                <a:uFillTx/>
                <a:latin typeface="Courier New" pitchFamily="49" charset="0"/>
                <a:ea typeface="+mn-ea"/>
                <a:cs typeface="+mn-cs"/>
              </a:rPr>
              <a:t> = ID/</a:t>
            </a:r>
            <a:r>
              <a:rPr kumimoji="0" lang="en-US" sz="2000" b="0" i="0" u="none" strike="noStrike" kern="0" cap="none" spc="0" normalizeH="0" baseline="0" noProof="0" dirty="0" err="1" smtClean="0">
                <a:ln>
                  <a:noFill/>
                </a:ln>
                <a:solidFill>
                  <a:schemeClr val="tx1"/>
                </a:solidFill>
                <a:effectLst/>
                <a:uLnTx/>
                <a:uFillTx/>
                <a:latin typeface="Courier New" pitchFamily="49" charset="0"/>
                <a:ea typeface="+mn-ea"/>
                <a:cs typeface="+mn-cs"/>
              </a:rPr>
              <a:t>EX.RegisterRt</a:t>
            </a:r>
            <a:r>
              <a:rPr kumimoji="0" lang="en-US" sz="2000" b="0" i="0" u="none" strike="noStrike" kern="0" cap="none" spc="0" normalizeH="0" baseline="0" noProof="0" dirty="0" smtClean="0">
                <a:ln>
                  <a:noFill/>
                </a:ln>
                <a:solidFill>
                  <a:schemeClr val="tx1"/>
                </a:solidFill>
                <a:effectLst/>
                <a:uLnTx/>
                <a:uFillTx/>
                <a:latin typeface="Courier New" pitchFamily="49" charset="0"/>
                <a:ea typeface="+mn-ea"/>
                <a:cs typeface="+mn-cs"/>
              </a:rPr>
              <a:t>))</a:t>
            </a:r>
          </a:p>
          <a:p>
            <a:pPr marL="457200" marR="0" lvl="0" indent="-457200" algn="l" defTabSz="914400" rtl="0" eaLnBrk="0" fontAlgn="base" latinLnBrk="0" hangingPunct="0">
              <a:lnSpc>
                <a:spcPct val="90000"/>
              </a:lnSpc>
              <a:spcBef>
                <a:spcPct val="0"/>
              </a:spcBef>
              <a:spcAft>
                <a:spcPct val="0"/>
              </a:spcAft>
              <a:buClr>
                <a:schemeClr val="accent1"/>
              </a:buClr>
              <a:buSzPct val="75000"/>
              <a:buFont typeface="Wingdings" pitchFamily="2" charset="2"/>
              <a:buNone/>
              <a:tabLst/>
              <a:defRPr/>
            </a:pPr>
            <a:r>
              <a:rPr kumimoji="0" lang="en-US" sz="2000" b="0" i="0" u="none" strike="noStrike" kern="0" cap="none" spc="0" normalizeH="0" baseline="0" noProof="0" dirty="0" smtClean="0">
                <a:ln>
                  <a:noFill/>
                </a:ln>
                <a:solidFill>
                  <a:schemeClr val="tx1"/>
                </a:solidFill>
                <a:effectLst/>
                <a:uLnTx/>
                <a:uFillTx/>
                <a:latin typeface="Courier New" pitchFamily="49" charset="0"/>
                <a:ea typeface="+mn-ea"/>
                <a:cs typeface="+mn-cs"/>
              </a:rPr>
              <a:t>		</a:t>
            </a:r>
            <a:r>
              <a:rPr kumimoji="0" lang="en-US" sz="2000" b="0" i="0" u="none" strike="noStrike" kern="0" cap="none" spc="0" normalizeH="0" baseline="0" noProof="0" dirty="0" err="1" smtClean="0">
                <a:ln>
                  <a:noFill/>
                </a:ln>
                <a:solidFill>
                  <a:schemeClr val="tx1"/>
                </a:solidFill>
                <a:effectLst/>
                <a:uLnTx/>
                <a:uFillTx/>
                <a:latin typeface="Courier New" pitchFamily="49" charset="0"/>
                <a:ea typeface="+mn-ea"/>
                <a:cs typeface="+mn-cs"/>
              </a:rPr>
              <a:t>ForwardB</a:t>
            </a:r>
            <a:r>
              <a:rPr kumimoji="0" lang="en-US" sz="2000" b="0" i="0" u="none" strike="noStrike" kern="0" cap="none" spc="0" normalizeH="0" baseline="0" noProof="0" dirty="0" smtClean="0">
                <a:ln>
                  <a:noFill/>
                </a:ln>
                <a:solidFill>
                  <a:schemeClr val="tx1"/>
                </a:solidFill>
                <a:effectLst/>
                <a:uLnTx/>
                <a:uFillTx/>
                <a:latin typeface="Courier New" pitchFamily="49" charset="0"/>
                <a:ea typeface="+mn-ea"/>
                <a:cs typeface="+mn-cs"/>
              </a:rPr>
              <a:t> = 10</a:t>
            </a:r>
            <a:endParaRPr kumimoji="0" lang="en-US" sz="2000" b="0" i="0" u="none" strike="noStrike" kern="0" cap="none" spc="0" normalizeH="0" baseline="0" noProof="0" dirty="0">
              <a:ln>
                <a:noFill/>
              </a:ln>
              <a:solidFill>
                <a:schemeClr val="tx1"/>
              </a:solidFill>
              <a:effectLst/>
              <a:uLnTx/>
              <a:uFillTx/>
              <a:latin typeface="Courier New" pitchFamily="49" charset="0"/>
              <a:ea typeface="+mn-ea"/>
              <a:cs typeface="+mn-cs"/>
            </a:endParaRPr>
          </a:p>
        </p:txBody>
      </p:sp>
      <p:sp>
        <p:nvSpPr>
          <p:cNvPr id="5" name="Rectangle 4"/>
          <p:cNvSpPr>
            <a:spLocks noChangeArrowheads="1"/>
          </p:cNvSpPr>
          <p:nvPr/>
        </p:nvSpPr>
        <p:spPr bwMode="auto">
          <a:xfrm>
            <a:off x="7239000" y="1295400"/>
            <a:ext cx="1905000" cy="1612900"/>
          </a:xfrm>
          <a:prstGeom prst="rect">
            <a:avLst/>
          </a:prstGeom>
          <a:noFill/>
          <a:ln w="12700">
            <a:noFill/>
            <a:miter lim="800000"/>
            <a:headEnd/>
            <a:tailEnd/>
          </a:ln>
          <a:effectLst/>
        </p:spPr>
        <p:txBody>
          <a:bodyPr lIns="90488" tIns="44450" rIns="90488" bIns="44450">
            <a:spAutoFit/>
          </a:bodyPr>
          <a:lstStyle/>
          <a:p>
            <a:r>
              <a:rPr lang="en-US" sz="2000"/>
              <a:t>Forwards the result from the previous instr. to either input of the ALU</a:t>
            </a:r>
          </a:p>
        </p:txBody>
      </p:sp>
      <p:sp>
        <p:nvSpPr>
          <p:cNvPr id="6" name="Rectangle 5"/>
          <p:cNvSpPr>
            <a:spLocks noChangeArrowheads="1"/>
          </p:cNvSpPr>
          <p:nvPr/>
        </p:nvSpPr>
        <p:spPr bwMode="auto">
          <a:xfrm>
            <a:off x="7239000" y="4114800"/>
            <a:ext cx="1905000" cy="2244204"/>
          </a:xfrm>
          <a:prstGeom prst="rect">
            <a:avLst/>
          </a:prstGeom>
          <a:noFill/>
          <a:ln w="12700">
            <a:noFill/>
            <a:miter lim="800000"/>
            <a:headEnd/>
            <a:tailEnd/>
          </a:ln>
          <a:effectLst/>
        </p:spPr>
        <p:txBody>
          <a:bodyPr lIns="90488" tIns="44450" rIns="90488" bIns="44450">
            <a:spAutoFit/>
          </a:bodyPr>
          <a:lstStyle/>
          <a:p>
            <a:r>
              <a:rPr lang="en-US" sz="2000" dirty="0"/>
              <a:t>Forwards the result from the </a:t>
            </a:r>
            <a:r>
              <a:rPr lang="en-US" sz="2000" dirty="0" smtClean="0"/>
              <a:t>previous or second </a:t>
            </a:r>
            <a:r>
              <a:rPr lang="en-US" sz="2000" dirty="0"/>
              <a:t>previous instr. to either input of the ALU</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65666" name="Rectangle 2"/>
          <p:cNvSpPr>
            <a:spLocks noGrp="1" noChangeArrowheads="1"/>
          </p:cNvSpPr>
          <p:nvPr>
            <p:ph type="title"/>
          </p:nvPr>
        </p:nvSpPr>
        <p:spPr>
          <a:xfrm>
            <a:off x="533400" y="304800"/>
            <a:ext cx="8229600" cy="422275"/>
          </a:xfrm>
        </p:spPr>
        <p:txBody>
          <a:bodyPr/>
          <a:lstStyle/>
          <a:p>
            <a:r>
              <a:rPr lang="en-US"/>
              <a:t>Datapath with Forwarding Hardware</a:t>
            </a:r>
          </a:p>
        </p:txBody>
      </p:sp>
      <p:sp>
        <p:nvSpPr>
          <p:cNvPr id="1265842" name="Rectangle 178"/>
          <p:cNvSpPr>
            <a:spLocks noChangeArrowheads="1"/>
          </p:cNvSpPr>
          <p:nvPr/>
        </p:nvSpPr>
        <p:spPr bwMode="auto">
          <a:xfrm>
            <a:off x="7391400" y="685800"/>
            <a:ext cx="533400" cy="304800"/>
          </a:xfrm>
          <a:prstGeom prst="rect">
            <a:avLst/>
          </a:prstGeom>
          <a:noFill/>
          <a:ln w="12700">
            <a:noFill/>
            <a:miter lim="800000"/>
            <a:headEnd/>
            <a:tailEnd/>
          </a:ln>
          <a:effectLst/>
        </p:spPr>
        <p:txBody>
          <a:bodyPr wrap="none" lIns="19050" tIns="26988" rIns="19050" bIns="26988"/>
          <a:lstStyle/>
          <a:p>
            <a:pPr algn="ctr"/>
            <a:r>
              <a:rPr lang="en-US" sz="1200" b="1"/>
              <a:t>PCSrc</a:t>
            </a:r>
          </a:p>
        </p:txBody>
      </p:sp>
      <p:sp>
        <p:nvSpPr>
          <p:cNvPr id="1265667" name="Line 3"/>
          <p:cNvSpPr>
            <a:spLocks noChangeShapeType="1"/>
          </p:cNvSpPr>
          <p:nvPr/>
        </p:nvSpPr>
        <p:spPr bwMode="auto">
          <a:xfrm>
            <a:off x="2514600" y="5257800"/>
            <a:ext cx="1752600" cy="0"/>
          </a:xfrm>
          <a:prstGeom prst="line">
            <a:avLst/>
          </a:prstGeom>
          <a:noFill/>
          <a:ln w="19050">
            <a:solidFill>
              <a:schemeClr val="tx1"/>
            </a:solidFill>
            <a:round/>
            <a:headEnd/>
            <a:tailEnd/>
          </a:ln>
          <a:effectLst/>
        </p:spPr>
        <p:txBody>
          <a:bodyPr/>
          <a:lstStyle/>
          <a:p>
            <a:endParaRPr lang="en-US"/>
          </a:p>
        </p:txBody>
      </p:sp>
      <p:sp>
        <p:nvSpPr>
          <p:cNvPr id="1265668" name="Line 4"/>
          <p:cNvSpPr>
            <a:spLocks noChangeShapeType="1"/>
          </p:cNvSpPr>
          <p:nvPr/>
        </p:nvSpPr>
        <p:spPr bwMode="auto">
          <a:xfrm>
            <a:off x="4419600" y="5257800"/>
            <a:ext cx="457200" cy="0"/>
          </a:xfrm>
          <a:prstGeom prst="line">
            <a:avLst/>
          </a:prstGeom>
          <a:noFill/>
          <a:ln w="19050">
            <a:solidFill>
              <a:schemeClr val="tx1"/>
            </a:solidFill>
            <a:round/>
            <a:headEnd/>
            <a:tailEnd/>
          </a:ln>
          <a:effectLst/>
        </p:spPr>
        <p:txBody>
          <a:bodyPr/>
          <a:lstStyle/>
          <a:p>
            <a:endParaRPr lang="en-US"/>
          </a:p>
        </p:txBody>
      </p:sp>
      <p:sp>
        <p:nvSpPr>
          <p:cNvPr id="1265669" name="Line 5"/>
          <p:cNvSpPr>
            <a:spLocks noChangeShapeType="1"/>
          </p:cNvSpPr>
          <p:nvPr/>
        </p:nvSpPr>
        <p:spPr bwMode="auto">
          <a:xfrm>
            <a:off x="6705600" y="5334000"/>
            <a:ext cx="1524000" cy="0"/>
          </a:xfrm>
          <a:prstGeom prst="line">
            <a:avLst/>
          </a:prstGeom>
          <a:noFill/>
          <a:ln w="19050">
            <a:solidFill>
              <a:schemeClr val="tx1"/>
            </a:solidFill>
            <a:round/>
            <a:headEnd/>
            <a:tailEnd/>
          </a:ln>
          <a:effectLst/>
        </p:spPr>
        <p:txBody>
          <a:bodyPr/>
          <a:lstStyle/>
          <a:p>
            <a:endParaRPr lang="en-US"/>
          </a:p>
        </p:txBody>
      </p:sp>
      <p:sp>
        <p:nvSpPr>
          <p:cNvPr id="1265670" name="Line 6"/>
          <p:cNvSpPr>
            <a:spLocks noChangeShapeType="1"/>
          </p:cNvSpPr>
          <p:nvPr/>
        </p:nvSpPr>
        <p:spPr bwMode="auto">
          <a:xfrm>
            <a:off x="2514600" y="4800600"/>
            <a:ext cx="0" cy="762000"/>
          </a:xfrm>
          <a:prstGeom prst="line">
            <a:avLst/>
          </a:prstGeom>
          <a:noFill/>
          <a:ln w="12700">
            <a:solidFill>
              <a:schemeClr val="tx1"/>
            </a:solidFill>
            <a:round/>
            <a:headEnd/>
            <a:tailEnd/>
          </a:ln>
          <a:effectLst/>
        </p:spPr>
        <p:txBody>
          <a:bodyPr/>
          <a:lstStyle/>
          <a:p>
            <a:endParaRPr lang="en-US"/>
          </a:p>
        </p:txBody>
      </p:sp>
      <p:sp>
        <p:nvSpPr>
          <p:cNvPr id="1265671" name="Line 7"/>
          <p:cNvSpPr>
            <a:spLocks noChangeShapeType="1"/>
          </p:cNvSpPr>
          <p:nvPr/>
        </p:nvSpPr>
        <p:spPr bwMode="auto">
          <a:xfrm>
            <a:off x="2438400" y="6324600"/>
            <a:ext cx="6096000" cy="0"/>
          </a:xfrm>
          <a:prstGeom prst="line">
            <a:avLst/>
          </a:prstGeom>
          <a:noFill/>
          <a:ln w="19050">
            <a:solidFill>
              <a:schemeClr val="tx1"/>
            </a:solidFill>
            <a:round/>
            <a:headEnd/>
            <a:tailEnd/>
          </a:ln>
          <a:effectLst/>
        </p:spPr>
        <p:txBody>
          <a:bodyPr/>
          <a:lstStyle/>
          <a:p>
            <a:endParaRPr lang="en-US"/>
          </a:p>
        </p:txBody>
      </p:sp>
      <p:sp>
        <p:nvSpPr>
          <p:cNvPr id="1265672" name="Line 8"/>
          <p:cNvSpPr>
            <a:spLocks noChangeShapeType="1"/>
          </p:cNvSpPr>
          <p:nvPr/>
        </p:nvSpPr>
        <p:spPr bwMode="auto">
          <a:xfrm>
            <a:off x="8382000" y="5334000"/>
            <a:ext cx="152400" cy="0"/>
          </a:xfrm>
          <a:prstGeom prst="line">
            <a:avLst/>
          </a:prstGeom>
          <a:noFill/>
          <a:ln w="19050">
            <a:solidFill>
              <a:schemeClr val="tx1"/>
            </a:solidFill>
            <a:round/>
            <a:headEnd/>
            <a:tailEnd/>
          </a:ln>
          <a:effectLst/>
        </p:spPr>
        <p:txBody>
          <a:bodyPr/>
          <a:lstStyle/>
          <a:p>
            <a:endParaRPr lang="en-US"/>
          </a:p>
        </p:txBody>
      </p:sp>
      <p:sp>
        <p:nvSpPr>
          <p:cNvPr id="1265673" name="Line 9"/>
          <p:cNvSpPr>
            <a:spLocks noChangeShapeType="1"/>
          </p:cNvSpPr>
          <p:nvPr/>
        </p:nvSpPr>
        <p:spPr bwMode="auto">
          <a:xfrm>
            <a:off x="8534400" y="5334000"/>
            <a:ext cx="0" cy="990600"/>
          </a:xfrm>
          <a:prstGeom prst="line">
            <a:avLst/>
          </a:prstGeom>
          <a:noFill/>
          <a:ln w="12700">
            <a:solidFill>
              <a:schemeClr val="tx1"/>
            </a:solidFill>
            <a:round/>
            <a:headEnd/>
            <a:tailEnd/>
          </a:ln>
          <a:effectLst/>
        </p:spPr>
        <p:txBody>
          <a:bodyPr/>
          <a:lstStyle/>
          <a:p>
            <a:endParaRPr lang="en-US"/>
          </a:p>
        </p:txBody>
      </p:sp>
      <p:sp>
        <p:nvSpPr>
          <p:cNvPr id="1265674" name="Line 10"/>
          <p:cNvSpPr>
            <a:spLocks noChangeShapeType="1"/>
          </p:cNvSpPr>
          <p:nvPr/>
        </p:nvSpPr>
        <p:spPr bwMode="auto">
          <a:xfrm flipV="1">
            <a:off x="2438400" y="3886200"/>
            <a:ext cx="0" cy="2438400"/>
          </a:xfrm>
          <a:prstGeom prst="line">
            <a:avLst/>
          </a:prstGeom>
          <a:noFill/>
          <a:ln w="12700">
            <a:solidFill>
              <a:schemeClr val="tx1"/>
            </a:solidFill>
            <a:round/>
            <a:headEnd/>
            <a:tailEnd/>
          </a:ln>
          <a:effectLst/>
        </p:spPr>
        <p:txBody>
          <a:bodyPr/>
          <a:lstStyle/>
          <a:p>
            <a:endParaRPr lang="en-US"/>
          </a:p>
        </p:txBody>
      </p:sp>
      <p:sp>
        <p:nvSpPr>
          <p:cNvPr id="1265675" name="Line 11"/>
          <p:cNvSpPr>
            <a:spLocks noChangeShapeType="1"/>
          </p:cNvSpPr>
          <p:nvPr/>
        </p:nvSpPr>
        <p:spPr bwMode="auto">
          <a:xfrm>
            <a:off x="2438400" y="3886200"/>
            <a:ext cx="381000" cy="0"/>
          </a:xfrm>
          <a:prstGeom prst="line">
            <a:avLst/>
          </a:prstGeom>
          <a:noFill/>
          <a:ln w="12700">
            <a:solidFill>
              <a:schemeClr val="tx1"/>
            </a:solidFill>
            <a:round/>
            <a:headEnd/>
            <a:tailEnd type="triangle" w="med" len="med"/>
          </a:ln>
          <a:effectLst/>
        </p:spPr>
        <p:txBody>
          <a:bodyPr/>
          <a:lstStyle/>
          <a:p>
            <a:endParaRPr lang="en-US"/>
          </a:p>
        </p:txBody>
      </p:sp>
      <p:grpSp>
        <p:nvGrpSpPr>
          <p:cNvPr id="2" name="Group 12"/>
          <p:cNvGrpSpPr>
            <a:grpSpLocks/>
          </p:cNvGrpSpPr>
          <p:nvPr/>
        </p:nvGrpSpPr>
        <p:grpSpPr bwMode="auto">
          <a:xfrm>
            <a:off x="1447800" y="1981200"/>
            <a:ext cx="381000" cy="914400"/>
            <a:chOff x="1392" y="2880"/>
            <a:chExt cx="288" cy="480"/>
          </a:xfrm>
        </p:grpSpPr>
        <p:sp>
          <p:nvSpPr>
            <p:cNvPr id="1265677" name="Line 13"/>
            <p:cNvSpPr>
              <a:spLocks noChangeShapeType="1"/>
            </p:cNvSpPr>
            <p:nvPr/>
          </p:nvSpPr>
          <p:spPr bwMode="auto">
            <a:xfrm>
              <a:off x="1392" y="3072"/>
              <a:ext cx="48" cy="48"/>
            </a:xfrm>
            <a:prstGeom prst="line">
              <a:avLst/>
            </a:prstGeom>
            <a:noFill/>
            <a:ln w="12700">
              <a:solidFill>
                <a:schemeClr val="tx1"/>
              </a:solidFill>
              <a:round/>
              <a:headEnd/>
              <a:tailEnd/>
            </a:ln>
            <a:effectLst/>
          </p:spPr>
          <p:txBody>
            <a:bodyPr/>
            <a:lstStyle/>
            <a:p>
              <a:endParaRPr lang="en-US"/>
            </a:p>
          </p:txBody>
        </p:sp>
        <p:sp>
          <p:nvSpPr>
            <p:cNvPr id="1265678" name="Line 14"/>
            <p:cNvSpPr>
              <a:spLocks noChangeShapeType="1"/>
            </p:cNvSpPr>
            <p:nvPr/>
          </p:nvSpPr>
          <p:spPr bwMode="auto">
            <a:xfrm flipH="1">
              <a:off x="1392" y="3120"/>
              <a:ext cx="48" cy="48"/>
            </a:xfrm>
            <a:prstGeom prst="line">
              <a:avLst/>
            </a:prstGeom>
            <a:noFill/>
            <a:ln w="12700">
              <a:solidFill>
                <a:schemeClr val="tx1"/>
              </a:solidFill>
              <a:round/>
              <a:headEnd/>
              <a:tailEnd/>
            </a:ln>
            <a:effectLst/>
          </p:spPr>
          <p:txBody>
            <a:bodyPr/>
            <a:lstStyle/>
            <a:p>
              <a:endParaRPr lang="en-US"/>
            </a:p>
          </p:txBody>
        </p:sp>
        <p:sp>
          <p:nvSpPr>
            <p:cNvPr id="1265679" name="Line 15"/>
            <p:cNvSpPr>
              <a:spLocks noChangeShapeType="1"/>
            </p:cNvSpPr>
            <p:nvPr/>
          </p:nvSpPr>
          <p:spPr bwMode="auto">
            <a:xfrm flipV="1">
              <a:off x="1392" y="2880"/>
              <a:ext cx="0" cy="192"/>
            </a:xfrm>
            <a:prstGeom prst="line">
              <a:avLst/>
            </a:prstGeom>
            <a:noFill/>
            <a:ln w="12700">
              <a:solidFill>
                <a:schemeClr val="tx1"/>
              </a:solidFill>
              <a:round/>
              <a:headEnd/>
              <a:tailEnd/>
            </a:ln>
            <a:effectLst/>
          </p:spPr>
          <p:txBody>
            <a:bodyPr/>
            <a:lstStyle/>
            <a:p>
              <a:endParaRPr lang="en-US"/>
            </a:p>
          </p:txBody>
        </p:sp>
        <p:sp>
          <p:nvSpPr>
            <p:cNvPr id="1265680" name="Line 16"/>
            <p:cNvSpPr>
              <a:spLocks noChangeShapeType="1"/>
            </p:cNvSpPr>
            <p:nvPr/>
          </p:nvSpPr>
          <p:spPr bwMode="auto">
            <a:xfrm flipV="1">
              <a:off x="1392" y="3168"/>
              <a:ext cx="0" cy="192"/>
            </a:xfrm>
            <a:prstGeom prst="line">
              <a:avLst/>
            </a:prstGeom>
            <a:noFill/>
            <a:ln w="12700">
              <a:solidFill>
                <a:schemeClr val="tx1"/>
              </a:solidFill>
              <a:round/>
              <a:headEnd/>
              <a:tailEnd/>
            </a:ln>
            <a:effectLst/>
          </p:spPr>
          <p:txBody>
            <a:bodyPr/>
            <a:lstStyle/>
            <a:p>
              <a:endParaRPr lang="en-US"/>
            </a:p>
          </p:txBody>
        </p:sp>
        <p:sp>
          <p:nvSpPr>
            <p:cNvPr id="1265681" name="Line 17"/>
            <p:cNvSpPr>
              <a:spLocks noChangeShapeType="1"/>
            </p:cNvSpPr>
            <p:nvPr/>
          </p:nvSpPr>
          <p:spPr bwMode="auto">
            <a:xfrm flipV="1">
              <a:off x="1392" y="3216"/>
              <a:ext cx="288" cy="144"/>
            </a:xfrm>
            <a:prstGeom prst="line">
              <a:avLst/>
            </a:prstGeom>
            <a:noFill/>
            <a:ln w="12700">
              <a:solidFill>
                <a:schemeClr val="tx1"/>
              </a:solidFill>
              <a:round/>
              <a:headEnd/>
              <a:tailEnd/>
            </a:ln>
            <a:effectLst/>
          </p:spPr>
          <p:txBody>
            <a:bodyPr/>
            <a:lstStyle/>
            <a:p>
              <a:endParaRPr lang="en-US"/>
            </a:p>
          </p:txBody>
        </p:sp>
        <p:sp>
          <p:nvSpPr>
            <p:cNvPr id="1265682" name="Line 18"/>
            <p:cNvSpPr>
              <a:spLocks noChangeShapeType="1"/>
            </p:cNvSpPr>
            <p:nvPr/>
          </p:nvSpPr>
          <p:spPr bwMode="auto">
            <a:xfrm flipV="1">
              <a:off x="1680" y="3024"/>
              <a:ext cx="0" cy="192"/>
            </a:xfrm>
            <a:prstGeom prst="line">
              <a:avLst/>
            </a:prstGeom>
            <a:noFill/>
            <a:ln w="12700">
              <a:solidFill>
                <a:schemeClr val="tx1"/>
              </a:solidFill>
              <a:round/>
              <a:headEnd/>
              <a:tailEnd/>
            </a:ln>
            <a:effectLst/>
          </p:spPr>
          <p:txBody>
            <a:bodyPr/>
            <a:lstStyle/>
            <a:p>
              <a:endParaRPr lang="en-US"/>
            </a:p>
          </p:txBody>
        </p:sp>
        <p:sp>
          <p:nvSpPr>
            <p:cNvPr id="1265683" name="Line 19"/>
            <p:cNvSpPr>
              <a:spLocks noChangeShapeType="1"/>
            </p:cNvSpPr>
            <p:nvPr/>
          </p:nvSpPr>
          <p:spPr bwMode="auto">
            <a:xfrm>
              <a:off x="1392" y="2880"/>
              <a:ext cx="288" cy="144"/>
            </a:xfrm>
            <a:prstGeom prst="line">
              <a:avLst/>
            </a:prstGeom>
            <a:noFill/>
            <a:ln w="12700">
              <a:solidFill>
                <a:schemeClr val="tx1"/>
              </a:solidFill>
              <a:round/>
              <a:headEnd/>
              <a:tailEnd/>
            </a:ln>
            <a:effectLst/>
          </p:spPr>
          <p:txBody>
            <a:bodyPr/>
            <a:lstStyle/>
            <a:p>
              <a:endParaRPr lang="en-US"/>
            </a:p>
          </p:txBody>
        </p:sp>
      </p:grpSp>
      <p:sp>
        <p:nvSpPr>
          <p:cNvPr id="1265684" name="Rectangle 20"/>
          <p:cNvSpPr>
            <a:spLocks noChangeArrowheads="1"/>
          </p:cNvSpPr>
          <p:nvPr/>
        </p:nvSpPr>
        <p:spPr bwMode="auto">
          <a:xfrm>
            <a:off x="762000" y="2971800"/>
            <a:ext cx="1295400" cy="1447800"/>
          </a:xfrm>
          <a:prstGeom prst="rect">
            <a:avLst/>
          </a:prstGeom>
          <a:noFill/>
          <a:ln w="12700">
            <a:solidFill>
              <a:schemeClr val="tx1"/>
            </a:solidFill>
            <a:miter lim="800000"/>
            <a:headEnd/>
            <a:tailEnd/>
          </a:ln>
          <a:effectLst/>
        </p:spPr>
        <p:txBody>
          <a:bodyPr wrap="none" anchor="ctr"/>
          <a:lstStyle/>
          <a:p>
            <a:endParaRPr lang="en-US"/>
          </a:p>
        </p:txBody>
      </p:sp>
      <p:sp>
        <p:nvSpPr>
          <p:cNvPr id="1265685" name="Rectangle 21"/>
          <p:cNvSpPr>
            <a:spLocks noChangeArrowheads="1"/>
          </p:cNvSpPr>
          <p:nvPr/>
        </p:nvSpPr>
        <p:spPr bwMode="auto">
          <a:xfrm>
            <a:off x="381000" y="3352800"/>
            <a:ext cx="152400" cy="838200"/>
          </a:xfrm>
          <a:prstGeom prst="rect">
            <a:avLst/>
          </a:prstGeom>
          <a:noFill/>
          <a:ln w="12700">
            <a:solidFill>
              <a:schemeClr val="accent2"/>
            </a:solidFill>
            <a:miter lim="800000"/>
            <a:headEnd/>
            <a:tailEnd/>
          </a:ln>
          <a:effectLst/>
        </p:spPr>
        <p:txBody>
          <a:bodyPr wrap="none" anchor="ctr"/>
          <a:lstStyle/>
          <a:p>
            <a:endParaRPr lang="en-US"/>
          </a:p>
        </p:txBody>
      </p:sp>
      <p:sp>
        <p:nvSpPr>
          <p:cNvPr id="1265686" name="Line 22"/>
          <p:cNvSpPr>
            <a:spLocks noChangeShapeType="1"/>
          </p:cNvSpPr>
          <p:nvPr/>
        </p:nvSpPr>
        <p:spPr bwMode="auto">
          <a:xfrm>
            <a:off x="533400" y="3733800"/>
            <a:ext cx="228600" cy="0"/>
          </a:xfrm>
          <a:prstGeom prst="line">
            <a:avLst/>
          </a:prstGeom>
          <a:noFill/>
          <a:ln w="28575">
            <a:solidFill>
              <a:schemeClr val="tx1"/>
            </a:solidFill>
            <a:round/>
            <a:headEnd/>
            <a:tailEnd type="triangle" w="med" len="med"/>
          </a:ln>
          <a:effectLst/>
        </p:spPr>
        <p:txBody>
          <a:bodyPr/>
          <a:lstStyle/>
          <a:p>
            <a:endParaRPr lang="en-US"/>
          </a:p>
        </p:txBody>
      </p:sp>
      <p:sp>
        <p:nvSpPr>
          <p:cNvPr id="1265687" name="Line 23"/>
          <p:cNvSpPr>
            <a:spLocks noChangeShapeType="1"/>
          </p:cNvSpPr>
          <p:nvPr/>
        </p:nvSpPr>
        <p:spPr bwMode="auto">
          <a:xfrm>
            <a:off x="609600" y="2133600"/>
            <a:ext cx="838200" cy="0"/>
          </a:xfrm>
          <a:prstGeom prst="line">
            <a:avLst/>
          </a:prstGeom>
          <a:noFill/>
          <a:ln w="28575">
            <a:solidFill>
              <a:schemeClr val="tx1"/>
            </a:solidFill>
            <a:round/>
            <a:headEnd/>
            <a:tailEnd type="triangle" w="med" len="med"/>
          </a:ln>
          <a:effectLst/>
        </p:spPr>
        <p:txBody>
          <a:bodyPr/>
          <a:lstStyle/>
          <a:p>
            <a:endParaRPr lang="en-US"/>
          </a:p>
        </p:txBody>
      </p:sp>
      <p:sp>
        <p:nvSpPr>
          <p:cNvPr id="1265688" name="Line 24"/>
          <p:cNvSpPr>
            <a:spLocks noChangeShapeType="1"/>
          </p:cNvSpPr>
          <p:nvPr/>
        </p:nvSpPr>
        <p:spPr bwMode="auto">
          <a:xfrm>
            <a:off x="1066800" y="2743200"/>
            <a:ext cx="381000" cy="0"/>
          </a:xfrm>
          <a:prstGeom prst="line">
            <a:avLst/>
          </a:prstGeom>
          <a:noFill/>
          <a:ln w="28575">
            <a:solidFill>
              <a:schemeClr val="tx1"/>
            </a:solidFill>
            <a:round/>
            <a:headEnd/>
            <a:tailEnd type="triangle" w="med" len="med"/>
          </a:ln>
          <a:effectLst/>
        </p:spPr>
        <p:txBody>
          <a:bodyPr/>
          <a:lstStyle/>
          <a:p>
            <a:endParaRPr lang="en-US"/>
          </a:p>
        </p:txBody>
      </p:sp>
      <p:sp>
        <p:nvSpPr>
          <p:cNvPr id="1265689" name="Text Box 25"/>
          <p:cNvSpPr txBox="1">
            <a:spLocks noChangeArrowheads="1"/>
          </p:cNvSpPr>
          <p:nvPr/>
        </p:nvSpPr>
        <p:spPr bwMode="auto">
          <a:xfrm>
            <a:off x="685800" y="3505200"/>
            <a:ext cx="741363" cy="457200"/>
          </a:xfrm>
          <a:prstGeom prst="rect">
            <a:avLst/>
          </a:prstGeom>
          <a:noFill/>
          <a:ln w="12700">
            <a:noFill/>
            <a:miter lim="800000"/>
            <a:headEnd/>
            <a:tailEnd/>
          </a:ln>
          <a:effectLst/>
        </p:spPr>
        <p:txBody>
          <a:bodyPr wrap="none">
            <a:spAutoFit/>
          </a:bodyPr>
          <a:lstStyle/>
          <a:p>
            <a:r>
              <a:rPr lang="en-US" sz="1200">
                <a:solidFill>
                  <a:schemeClr val="tx1"/>
                </a:solidFill>
              </a:rPr>
              <a:t>Read</a:t>
            </a:r>
          </a:p>
          <a:p>
            <a:r>
              <a:rPr lang="en-US" sz="1200">
                <a:solidFill>
                  <a:schemeClr val="tx1"/>
                </a:solidFill>
              </a:rPr>
              <a:t>Address</a:t>
            </a:r>
          </a:p>
        </p:txBody>
      </p:sp>
      <p:sp>
        <p:nvSpPr>
          <p:cNvPr id="1265690" name="Text Box 26"/>
          <p:cNvSpPr txBox="1">
            <a:spLocks noChangeArrowheads="1"/>
          </p:cNvSpPr>
          <p:nvPr/>
        </p:nvSpPr>
        <p:spPr bwMode="auto">
          <a:xfrm>
            <a:off x="928688" y="3025775"/>
            <a:ext cx="1098550" cy="517525"/>
          </a:xfrm>
          <a:prstGeom prst="rect">
            <a:avLst/>
          </a:prstGeom>
          <a:noFill/>
          <a:ln w="12700">
            <a:noFill/>
            <a:miter lim="800000"/>
            <a:headEnd/>
            <a:tailEnd/>
          </a:ln>
          <a:effectLst/>
        </p:spPr>
        <p:txBody>
          <a:bodyPr wrap="none">
            <a:spAutoFit/>
          </a:bodyPr>
          <a:lstStyle/>
          <a:p>
            <a:pPr algn="ctr"/>
            <a:r>
              <a:rPr lang="en-US" sz="1400" b="1">
                <a:solidFill>
                  <a:schemeClr val="tx1"/>
                </a:solidFill>
              </a:rPr>
              <a:t>Instruction</a:t>
            </a:r>
          </a:p>
          <a:p>
            <a:pPr algn="ctr"/>
            <a:r>
              <a:rPr lang="en-US" sz="1400" b="1">
                <a:solidFill>
                  <a:schemeClr val="tx1"/>
                </a:solidFill>
              </a:rPr>
              <a:t>Memory</a:t>
            </a:r>
          </a:p>
        </p:txBody>
      </p:sp>
      <p:sp>
        <p:nvSpPr>
          <p:cNvPr id="1265691" name="Text Box 27"/>
          <p:cNvSpPr txBox="1">
            <a:spLocks noChangeArrowheads="1"/>
          </p:cNvSpPr>
          <p:nvPr/>
        </p:nvSpPr>
        <p:spPr bwMode="auto">
          <a:xfrm>
            <a:off x="1447800" y="2286000"/>
            <a:ext cx="481013" cy="274638"/>
          </a:xfrm>
          <a:prstGeom prst="rect">
            <a:avLst/>
          </a:prstGeom>
          <a:noFill/>
          <a:ln w="12700">
            <a:noFill/>
            <a:miter lim="800000"/>
            <a:headEnd/>
            <a:tailEnd/>
          </a:ln>
          <a:effectLst/>
        </p:spPr>
        <p:txBody>
          <a:bodyPr wrap="none">
            <a:spAutoFit/>
          </a:bodyPr>
          <a:lstStyle/>
          <a:p>
            <a:r>
              <a:rPr lang="en-US" sz="1200" b="1">
                <a:solidFill>
                  <a:schemeClr val="tx1"/>
                </a:solidFill>
              </a:rPr>
              <a:t>Add</a:t>
            </a:r>
          </a:p>
        </p:txBody>
      </p:sp>
      <p:sp>
        <p:nvSpPr>
          <p:cNvPr id="1265692" name="Text Box 28"/>
          <p:cNvSpPr txBox="1">
            <a:spLocks noChangeArrowheads="1"/>
          </p:cNvSpPr>
          <p:nvPr/>
        </p:nvSpPr>
        <p:spPr bwMode="auto">
          <a:xfrm rot="-5400000">
            <a:off x="244475" y="3565525"/>
            <a:ext cx="395288" cy="274638"/>
          </a:xfrm>
          <a:prstGeom prst="rect">
            <a:avLst/>
          </a:prstGeom>
          <a:noFill/>
          <a:ln w="12700">
            <a:noFill/>
            <a:miter lim="800000"/>
            <a:headEnd/>
            <a:tailEnd/>
          </a:ln>
          <a:effectLst/>
        </p:spPr>
        <p:txBody>
          <a:bodyPr wrap="none">
            <a:spAutoFit/>
          </a:bodyPr>
          <a:lstStyle/>
          <a:p>
            <a:r>
              <a:rPr lang="en-US" sz="1200" b="1">
                <a:solidFill>
                  <a:schemeClr val="accent2"/>
                </a:solidFill>
              </a:rPr>
              <a:t>PC</a:t>
            </a:r>
          </a:p>
        </p:txBody>
      </p:sp>
      <p:sp>
        <p:nvSpPr>
          <p:cNvPr id="1265693" name="Line 29"/>
          <p:cNvSpPr>
            <a:spLocks noChangeShapeType="1"/>
          </p:cNvSpPr>
          <p:nvPr/>
        </p:nvSpPr>
        <p:spPr bwMode="auto">
          <a:xfrm>
            <a:off x="152400" y="3733800"/>
            <a:ext cx="228600" cy="0"/>
          </a:xfrm>
          <a:prstGeom prst="line">
            <a:avLst/>
          </a:prstGeom>
          <a:noFill/>
          <a:ln w="28575">
            <a:solidFill>
              <a:schemeClr val="tx1"/>
            </a:solidFill>
            <a:round/>
            <a:headEnd/>
            <a:tailEnd type="triangle" w="med" len="med"/>
          </a:ln>
          <a:effectLst/>
        </p:spPr>
        <p:txBody>
          <a:bodyPr/>
          <a:lstStyle/>
          <a:p>
            <a:endParaRPr lang="en-US"/>
          </a:p>
        </p:txBody>
      </p:sp>
      <p:sp>
        <p:nvSpPr>
          <p:cNvPr id="1265694" name="Text Box 30"/>
          <p:cNvSpPr txBox="1">
            <a:spLocks noChangeArrowheads="1"/>
          </p:cNvSpPr>
          <p:nvPr/>
        </p:nvSpPr>
        <p:spPr bwMode="auto">
          <a:xfrm>
            <a:off x="838200" y="2590800"/>
            <a:ext cx="268288" cy="274638"/>
          </a:xfrm>
          <a:prstGeom prst="rect">
            <a:avLst/>
          </a:prstGeom>
          <a:noFill/>
          <a:ln w="12700">
            <a:noFill/>
            <a:miter lim="800000"/>
            <a:headEnd/>
            <a:tailEnd/>
          </a:ln>
          <a:effectLst/>
        </p:spPr>
        <p:txBody>
          <a:bodyPr wrap="none">
            <a:spAutoFit/>
          </a:bodyPr>
          <a:lstStyle/>
          <a:p>
            <a:r>
              <a:rPr lang="en-US" sz="1200" b="1">
                <a:solidFill>
                  <a:schemeClr val="tx1"/>
                </a:solidFill>
              </a:rPr>
              <a:t>4</a:t>
            </a:r>
          </a:p>
        </p:txBody>
      </p:sp>
      <p:sp>
        <p:nvSpPr>
          <p:cNvPr id="1265695" name="Line 31"/>
          <p:cNvSpPr>
            <a:spLocks noChangeShapeType="1"/>
          </p:cNvSpPr>
          <p:nvPr/>
        </p:nvSpPr>
        <p:spPr bwMode="auto">
          <a:xfrm>
            <a:off x="152400" y="1295400"/>
            <a:ext cx="0" cy="2438400"/>
          </a:xfrm>
          <a:prstGeom prst="line">
            <a:avLst/>
          </a:prstGeom>
          <a:noFill/>
          <a:ln w="28575">
            <a:solidFill>
              <a:schemeClr val="tx1"/>
            </a:solidFill>
            <a:round/>
            <a:headEnd/>
            <a:tailEnd/>
          </a:ln>
          <a:effectLst/>
        </p:spPr>
        <p:txBody>
          <a:bodyPr/>
          <a:lstStyle/>
          <a:p>
            <a:endParaRPr lang="en-US"/>
          </a:p>
        </p:txBody>
      </p:sp>
      <p:sp>
        <p:nvSpPr>
          <p:cNvPr id="1265696" name="AutoShape 32"/>
          <p:cNvSpPr>
            <a:spLocks noChangeArrowheads="1"/>
          </p:cNvSpPr>
          <p:nvPr/>
        </p:nvSpPr>
        <p:spPr bwMode="auto">
          <a:xfrm rot="5400000" flipH="1">
            <a:off x="609600" y="1219200"/>
            <a:ext cx="685800" cy="22860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tx1"/>
            </a:solidFill>
            <a:miter lim="800000"/>
            <a:headEnd/>
            <a:tailEnd/>
          </a:ln>
          <a:effectLst/>
        </p:spPr>
        <p:txBody>
          <a:bodyPr wrap="none" anchor="ctr"/>
          <a:lstStyle/>
          <a:p>
            <a:endParaRPr lang="en-US"/>
          </a:p>
        </p:txBody>
      </p:sp>
      <p:sp>
        <p:nvSpPr>
          <p:cNvPr id="1265697" name="Line 33"/>
          <p:cNvSpPr>
            <a:spLocks noChangeShapeType="1"/>
          </p:cNvSpPr>
          <p:nvPr/>
        </p:nvSpPr>
        <p:spPr bwMode="auto">
          <a:xfrm flipH="1">
            <a:off x="152400" y="1295400"/>
            <a:ext cx="700088" cy="0"/>
          </a:xfrm>
          <a:prstGeom prst="line">
            <a:avLst/>
          </a:prstGeom>
          <a:noFill/>
          <a:ln w="28575">
            <a:solidFill>
              <a:schemeClr val="tx1"/>
            </a:solidFill>
            <a:round/>
            <a:headEnd/>
            <a:tailEnd/>
          </a:ln>
          <a:effectLst/>
        </p:spPr>
        <p:txBody>
          <a:bodyPr/>
          <a:lstStyle/>
          <a:p>
            <a:endParaRPr lang="en-US"/>
          </a:p>
        </p:txBody>
      </p:sp>
      <p:sp>
        <p:nvSpPr>
          <p:cNvPr id="1265700" name="Line 36"/>
          <p:cNvSpPr>
            <a:spLocks noChangeShapeType="1"/>
          </p:cNvSpPr>
          <p:nvPr/>
        </p:nvSpPr>
        <p:spPr bwMode="auto">
          <a:xfrm flipH="1">
            <a:off x="1066800" y="1143000"/>
            <a:ext cx="5867400" cy="0"/>
          </a:xfrm>
          <a:prstGeom prst="line">
            <a:avLst/>
          </a:prstGeom>
          <a:noFill/>
          <a:ln w="28575">
            <a:solidFill>
              <a:srgbClr val="CC3399"/>
            </a:solidFill>
            <a:round/>
            <a:headEnd/>
            <a:tailEnd type="triangle" w="med" len="med"/>
          </a:ln>
          <a:effectLst/>
        </p:spPr>
        <p:txBody>
          <a:bodyPr/>
          <a:lstStyle/>
          <a:p>
            <a:endParaRPr lang="en-US"/>
          </a:p>
        </p:txBody>
      </p:sp>
      <p:sp>
        <p:nvSpPr>
          <p:cNvPr id="1265702" name="Rectangle 38"/>
          <p:cNvSpPr>
            <a:spLocks noChangeArrowheads="1"/>
          </p:cNvSpPr>
          <p:nvPr/>
        </p:nvSpPr>
        <p:spPr bwMode="auto">
          <a:xfrm>
            <a:off x="2819400" y="2971800"/>
            <a:ext cx="1295400" cy="1447800"/>
          </a:xfrm>
          <a:prstGeom prst="rect">
            <a:avLst/>
          </a:prstGeom>
          <a:noFill/>
          <a:ln w="12700">
            <a:solidFill>
              <a:schemeClr val="tx1"/>
            </a:solidFill>
            <a:miter lim="800000"/>
            <a:headEnd/>
            <a:tailEnd/>
          </a:ln>
          <a:effectLst/>
        </p:spPr>
        <p:txBody>
          <a:bodyPr wrap="none" anchor="ctr"/>
          <a:lstStyle/>
          <a:p>
            <a:endParaRPr lang="en-US"/>
          </a:p>
        </p:txBody>
      </p:sp>
      <p:sp>
        <p:nvSpPr>
          <p:cNvPr id="1265703" name="Line 39"/>
          <p:cNvSpPr>
            <a:spLocks noChangeShapeType="1"/>
          </p:cNvSpPr>
          <p:nvPr/>
        </p:nvSpPr>
        <p:spPr bwMode="auto">
          <a:xfrm>
            <a:off x="2057400" y="3733800"/>
            <a:ext cx="152400" cy="0"/>
          </a:xfrm>
          <a:prstGeom prst="line">
            <a:avLst/>
          </a:prstGeom>
          <a:noFill/>
          <a:ln w="28575">
            <a:solidFill>
              <a:schemeClr val="tx1"/>
            </a:solidFill>
            <a:round/>
            <a:headEnd/>
            <a:tailEnd/>
          </a:ln>
          <a:effectLst/>
        </p:spPr>
        <p:txBody>
          <a:bodyPr/>
          <a:lstStyle/>
          <a:p>
            <a:endParaRPr lang="en-US"/>
          </a:p>
        </p:txBody>
      </p:sp>
      <p:sp>
        <p:nvSpPr>
          <p:cNvPr id="1265704" name="Line 40"/>
          <p:cNvSpPr>
            <a:spLocks noChangeShapeType="1"/>
          </p:cNvSpPr>
          <p:nvPr/>
        </p:nvSpPr>
        <p:spPr bwMode="auto">
          <a:xfrm>
            <a:off x="2514600" y="3505200"/>
            <a:ext cx="304800" cy="0"/>
          </a:xfrm>
          <a:prstGeom prst="line">
            <a:avLst/>
          </a:prstGeom>
          <a:noFill/>
          <a:ln w="19050">
            <a:solidFill>
              <a:schemeClr val="tx1"/>
            </a:solidFill>
            <a:round/>
            <a:headEnd/>
            <a:tailEnd type="triangle" w="med" len="med"/>
          </a:ln>
          <a:effectLst/>
        </p:spPr>
        <p:txBody>
          <a:bodyPr/>
          <a:lstStyle/>
          <a:p>
            <a:endParaRPr lang="en-US"/>
          </a:p>
        </p:txBody>
      </p:sp>
      <p:sp>
        <p:nvSpPr>
          <p:cNvPr id="1265705" name="Text Box 41"/>
          <p:cNvSpPr txBox="1">
            <a:spLocks noChangeArrowheads="1"/>
          </p:cNvSpPr>
          <p:nvPr/>
        </p:nvSpPr>
        <p:spPr bwMode="auto">
          <a:xfrm>
            <a:off x="2743200" y="4114800"/>
            <a:ext cx="903288" cy="274638"/>
          </a:xfrm>
          <a:prstGeom prst="rect">
            <a:avLst/>
          </a:prstGeom>
          <a:noFill/>
          <a:ln w="12700">
            <a:noFill/>
            <a:miter lim="800000"/>
            <a:headEnd/>
            <a:tailEnd/>
          </a:ln>
          <a:effectLst/>
        </p:spPr>
        <p:txBody>
          <a:bodyPr wrap="none">
            <a:spAutoFit/>
          </a:bodyPr>
          <a:lstStyle/>
          <a:p>
            <a:r>
              <a:rPr lang="en-US" sz="1200">
                <a:solidFill>
                  <a:schemeClr val="tx1"/>
                </a:solidFill>
              </a:rPr>
              <a:t>Write Data</a:t>
            </a:r>
          </a:p>
        </p:txBody>
      </p:sp>
      <p:sp>
        <p:nvSpPr>
          <p:cNvPr id="1265706" name="Text Box 42"/>
          <p:cNvSpPr txBox="1">
            <a:spLocks noChangeArrowheads="1"/>
          </p:cNvSpPr>
          <p:nvPr/>
        </p:nvSpPr>
        <p:spPr bwMode="auto">
          <a:xfrm>
            <a:off x="2743200" y="2971800"/>
            <a:ext cx="1036638" cy="274638"/>
          </a:xfrm>
          <a:prstGeom prst="rect">
            <a:avLst/>
          </a:prstGeom>
          <a:noFill/>
          <a:ln w="12700">
            <a:noFill/>
            <a:miter lim="800000"/>
            <a:headEnd/>
            <a:tailEnd/>
          </a:ln>
          <a:effectLst/>
        </p:spPr>
        <p:txBody>
          <a:bodyPr wrap="none">
            <a:spAutoFit/>
          </a:bodyPr>
          <a:lstStyle/>
          <a:p>
            <a:r>
              <a:rPr lang="en-US" sz="1200">
                <a:solidFill>
                  <a:schemeClr val="tx1"/>
                </a:solidFill>
              </a:rPr>
              <a:t>Read Addr 1</a:t>
            </a:r>
          </a:p>
        </p:txBody>
      </p:sp>
      <p:sp>
        <p:nvSpPr>
          <p:cNvPr id="1265707" name="Text Box 43"/>
          <p:cNvSpPr txBox="1">
            <a:spLocks noChangeArrowheads="1"/>
          </p:cNvSpPr>
          <p:nvPr/>
        </p:nvSpPr>
        <p:spPr bwMode="auto">
          <a:xfrm>
            <a:off x="2743200" y="3352800"/>
            <a:ext cx="1036638" cy="274638"/>
          </a:xfrm>
          <a:prstGeom prst="rect">
            <a:avLst/>
          </a:prstGeom>
          <a:noFill/>
          <a:ln w="12700">
            <a:noFill/>
            <a:miter lim="800000"/>
            <a:headEnd/>
            <a:tailEnd/>
          </a:ln>
          <a:effectLst/>
        </p:spPr>
        <p:txBody>
          <a:bodyPr wrap="none">
            <a:spAutoFit/>
          </a:bodyPr>
          <a:lstStyle/>
          <a:p>
            <a:r>
              <a:rPr lang="en-US" sz="1200">
                <a:solidFill>
                  <a:schemeClr val="tx1"/>
                </a:solidFill>
              </a:rPr>
              <a:t>Read Addr 2</a:t>
            </a:r>
          </a:p>
        </p:txBody>
      </p:sp>
      <p:sp>
        <p:nvSpPr>
          <p:cNvPr id="1265708" name="Text Box 44"/>
          <p:cNvSpPr txBox="1">
            <a:spLocks noChangeArrowheads="1"/>
          </p:cNvSpPr>
          <p:nvPr/>
        </p:nvSpPr>
        <p:spPr bwMode="auto">
          <a:xfrm>
            <a:off x="2743200" y="3733800"/>
            <a:ext cx="903288" cy="274638"/>
          </a:xfrm>
          <a:prstGeom prst="rect">
            <a:avLst/>
          </a:prstGeom>
          <a:noFill/>
          <a:ln w="12700">
            <a:noFill/>
            <a:miter lim="800000"/>
            <a:headEnd/>
            <a:tailEnd/>
          </a:ln>
          <a:effectLst/>
        </p:spPr>
        <p:txBody>
          <a:bodyPr wrap="none">
            <a:spAutoFit/>
          </a:bodyPr>
          <a:lstStyle/>
          <a:p>
            <a:r>
              <a:rPr lang="en-US" sz="1200">
                <a:solidFill>
                  <a:schemeClr val="tx1"/>
                </a:solidFill>
              </a:rPr>
              <a:t>Write Addr</a:t>
            </a:r>
          </a:p>
        </p:txBody>
      </p:sp>
      <p:sp>
        <p:nvSpPr>
          <p:cNvPr id="1265709" name="Text Box 45"/>
          <p:cNvSpPr txBox="1">
            <a:spLocks noChangeArrowheads="1"/>
          </p:cNvSpPr>
          <p:nvPr/>
        </p:nvSpPr>
        <p:spPr bwMode="auto">
          <a:xfrm>
            <a:off x="2819400" y="3124200"/>
            <a:ext cx="893763" cy="730250"/>
          </a:xfrm>
          <a:prstGeom prst="rect">
            <a:avLst/>
          </a:prstGeom>
          <a:noFill/>
          <a:ln w="12700">
            <a:noFill/>
            <a:miter lim="800000"/>
            <a:headEnd/>
            <a:tailEnd/>
          </a:ln>
          <a:effectLst/>
        </p:spPr>
        <p:txBody>
          <a:bodyPr wrap="none">
            <a:spAutoFit/>
          </a:bodyPr>
          <a:lstStyle/>
          <a:p>
            <a:pPr algn="ctr"/>
            <a:r>
              <a:rPr lang="en-US" sz="1400" b="1">
                <a:solidFill>
                  <a:schemeClr val="tx1"/>
                </a:solidFill>
              </a:rPr>
              <a:t>Register</a:t>
            </a:r>
          </a:p>
          <a:p>
            <a:pPr algn="ctr"/>
            <a:endParaRPr lang="en-US" sz="1400" b="1">
              <a:solidFill>
                <a:schemeClr val="tx1"/>
              </a:solidFill>
            </a:endParaRPr>
          </a:p>
          <a:p>
            <a:pPr algn="ctr"/>
            <a:r>
              <a:rPr lang="en-US" sz="1400" b="1">
                <a:solidFill>
                  <a:schemeClr val="tx1"/>
                </a:solidFill>
              </a:rPr>
              <a:t>File</a:t>
            </a:r>
          </a:p>
        </p:txBody>
      </p:sp>
      <p:sp>
        <p:nvSpPr>
          <p:cNvPr id="1265710" name="Text Box 46"/>
          <p:cNvSpPr txBox="1">
            <a:spLocks noChangeArrowheads="1"/>
          </p:cNvSpPr>
          <p:nvPr/>
        </p:nvSpPr>
        <p:spPr bwMode="auto">
          <a:xfrm>
            <a:off x="3505200" y="3124200"/>
            <a:ext cx="674688" cy="457200"/>
          </a:xfrm>
          <a:prstGeom prst="rect">
            <a:avLst/>
          </a:prstGeom>
          <a:noFill/>
          <a:ln w="12700">
            <a:noFill/>
            <a:miter lim="800000"/>
            <a:headEnd/>
            <a:tailEnd/>
          </a:ln>
          <a:effectLst/>
        </p:spPr>
        <p:txBody>
          <a:bodyPr wrap="none">
            <a:spAutoFit/>
          </a:bodyPr>
          <a:lstStyle/>
          <a:p>
            <a:pPr algn="r"/>
            <a:r>
              <a:rPr lang="en-US" sz="1200">
                <a:solidFill>
                  <a:schemeClr val="tx1"/>
                </a:solidFill>
              </a:rPr>
              <a:t>Read</a:t>
            </a:r>
          </a:p>
          <a:p>
            <a:pPr algn="r"/>
            <a:r>
              <a:rPr lang="en-US" sz="1200">
                <a:solidFill>
                  <a:schemeClr val="tx1"/>
                </a:solidFill>
              </a:rPr>
              <a:t> Data 1</a:t>
            </a:r>
          </a:p>
        </p:txBody>
      </p:sp>
      <p:sp>
        <p:nvSpPr>
          <p:cNvPr id="1265711" name="Text Box 47"/>
          <p:cNvSpPr txBox="1">
            <a:spLocks noChangeArrowheads="1"/>
          </p:cNvSpPr>
          <p:nvPr/>
        </p:nvSpPr>
        <p:spPr bwMode="auto">
          <a:xfrm>
            <a:off x="3505200" y="3810000"/>
            <a:ext cx="674688" cy="457200"/>
          </a:xfrm>
          <a:prstGeom prst="rect">
            <a:avLst/>
          </a:prstGeom>
          <a:noFill/>
          <a:ln w="12700">
            <a:noFill/>
            <a:miter lim="800000"/>
            <a:headEnd/>
            <a:tailEnd/>
          </a:ln>
          <a:effectLst/>
        </p:spPr>
        <p:txBody>
          <a:bodyPr wrap="none">
            <a:spAutoFit/>
          </a:bodyPr>
          <a:lstStyle/>
          <a:p>
            <a:pPr algn="r"/>
            <a:r>
              <a:rPr lang="en-US" sz="1200">
                <a:solidFill>
                  <a:schemeClr val="tx1"/>
                </a:solidFill>
              </a:rPr>
              <a:t>Read</a:t>
            </a:r>
          </a:p>
          <a:p>
            <a:pPr algn="r"/>
            <a:r>
              <a:rPr lang="en-US" sz="1200">
                <a:solidFill>
                  <a:schemeClr val="tx1"/>
                </a:solidFill>
              </a:rPr>
              <a:t> Data 2</a:t>
            </a:r>
          </a:p>
        </p:txBody>
      </p:sp>
      <p:sp>
        <p:nvSpPr>
          <p:cNvPr id="1265712" name="Line 48"/>
          <p:cNvSpPr>
            <a:spLocks noChangeShapeType="1"/>
          </p:cNvSpPr>
          <p:nvPr/>
        </p:nvSpPr>
        <p:spPr bwMode="auto">
          <a:xfrm>
            <a:off x="2514600" y="4800600"/>
            <a:ext cx="381000" cy="0"/>
          </a:xfrm>
          <a:prstGeom prst="line">
            <a:avLst/>
          </a:prstGeom>
          <a:noFill/>
          <a:ln w="28575">
            <a:solidFill>
              <a:schemeClr val="tx1"/>
            </a:solidFill>
            <a:round/>
            <a:headEnd/>
            <a:tailEnd/>
          </a:ln>
          <a:effectLst/>
        </p:spPr>
        <p:txBody>
          <a:bodyPr/>
          <a:lstStyle/>
          <a:p>
            <a:endParaRPr lang="en-US"/>
          </a:p>
        </p:txBody>
      </p:sp>
      <p:sp>
        <p:nvSpPr>
          <p:cNvPr id="1265713" name="Line 49"/>
          <p:cNvSpPr>
            <a:spLocks noChangeShapeType="1"/>
          </p:cNvSpPr>
          <p:nvPr/>
        </p:nvSpPr>
        <p:spPr bwMode="auto">
          <a:xfrm>
            <a:off x="2590800" y="4724400"/>
            <a:ext cx="76200" cy="152400"/>
          </a:xfrm>
          <a:prstGeom prst="line">
            <a:avLst/>
          </a:prstGeom>
          <a:noFill/>
          <a:ln w="12700">
            <a:solidFill>
              <a:schemeClr val="tx1"/>
            </a:solidFill>
            <a:round/>
            <a:headEnd/>
            <a:tailEnd/>
          </a:ln>
          <a:effectLst/>
        </p:spPr>
        <p:txBody>
          <a:bodyPr/>
          <a:lstStyle/>
          <a:p>
            <a:endParaRPr lang="en-US"/>
          </a:p>
        </p:txBody>
      </p:sp>
      <p:sp>
        <p:nvSpPr>
          <p:cNvPr id="1265714" name="Line 50"/>
          <p:cNvSpPr>
            <a:spLocks noChangeShapeType="1"/>
          </p:cNvSpPr>
          <p:nvPr/>
        </p:nvSpPr>
        <p:spPr bwMode="auto">
          <a:xfrm>
            <a:off x="3810000" y="4724400"/>
            <a:ext cx="76200" cy="152400"/>
          </a:xfrm>
          <a:prstGeom prst="line">
            <a:avLst/>
          </a:prstGeom>
          <a:noFill/>
          <a:ln w="12700">
            <a:solidFill>
              <a:schemeClr val="tx1"/>
            </a:solidFill>
            <a:round/>
            <a:headEnd/>
            <a:tailEnd/>
          </a:ln>
          <a:effectLst/>
        </p:spPr>
        <p:txBody>
          <a:bodyPr/>
          <a:lstStyle/>
          <a:p>
            <a:endParaRPr lang="en-US"/>
          </a:p>
        </p:txBody>
      </p:sp>
      <p:sp>
        <p:nvSpPr>
          <p:cNvPr id="1265715" name="Text Box 51"/>
          <p:cNvSpPr txBox="1">
            <a:spLocks noChangeArrowheads="1"/>
          </p:cNvSpPr>
          <p:nvPr/>
        </p:nvSpPr>
        <p:spPr bwMode="auto">
          <a:xfrm>
            <a:off x="2590800" y="4495800"/>
            <a:ext cx="352425" cy="274638"/>
          </a:xfrm>
          <a:prstGeom prst="rect">
            <a:avLst/>
          </a:prstGeom>
          <a:noFill/>
          <a:ln w="12700">
            <a:noFill/>
            <a:miter lim="800000"/>
            <a:headEnd/>
            <a:tailEnd/>
          </a:ln>
          <a:effectLst/>
        </p:spPr>
        <p:txBody>
          <a:bodyPr wrap="none">
            <a:spAutoFit/>
          </a:bodyPr>
          <a:lstStyle/>
          <a:p>
            <a:r>
              <a:rPr lang="en-US" sz="1200">
                <a:solidFill>
                  <a:schemeClr val="tx1"/>
                </a:solidFill>
              </a:rPr>
              <a:t>16</a:t>
            </a:r>
          </a:p>
        </p:txBody>
      </p:sp>
      <p:sp>
        <p:nvSpPr>
          <p:cNvPr id="1265716" name="Text Box 52"/>
          <p:cNvSpPr txBox="1">
            <a:spLocks noChangeArrowheads="1"/>
          </p:cNvSpPr>
          <p:nvPr/>
        </p:nvSpPr>
        <p:spPr bwMode="auto">
          <a:xfrm>
            <a:off x="3733800" y="4495800"/>
            <a:ext cx="352425" cy="274638"/>
          </a:xfrm>
          <a:prstGeom prst="rect">
            <a:avLst/>
          </a:prstGeom>
          <a:noFill/>
          <a:ln w="12700">
            <a:noFill/>
            <a:miter lim="800000"/>
            <a:headEnd/>
            <a:tailEnd/>
          </a:ln>
          <a:effectLst/>
        </p:spPr>
        <p:txBody>
          <a:bodyPr wrap="none">
            <a:spAutoFit/>
          </a:bodyPr>
          <a:lstStyle/>
          <a:p>
            <a:r>
              <a:rPr lang="en-US" sz="1200">
                <a:solidFill>
                  <a:schemeClr val="tx1"/>
                </a:solidFill>
              </a:rPr>
              <a:t>32</a:t>
            </a:r>
          </a:p>
        </p:txBody>
      </p:sp>
      <p:sp>
        <p:nvSpPr>
          <p:cNvPr id="1265717" name="Line 53"/>
          <p:cNvSpPr>
            <a:spLocks noChangeShapeType="1"/>
          </p:cNvSpPr>
          <p:nvPr/>
        </p:nvSpPr>
        <p:spPr bwMode="auto">
          <a:xfrm>
            <a:off x="2590800" y="4267200"/>
            <a:ext cx="254000" cy="0"/>
          </a:xfrm>
          <a:prstGeom prst="line">
            <a:avLst/>
          </a:prstGeom>
          <a:noFill/>
          <a:ln w="28575">
            <a:solidFill>
              <a:srgbClr val="CC3399"/>
            </a:solidFill>
            <a:round/>
            <a:headEnd/>
            <a:tailEnd type="triangle" w="med" len="med"/>
          </a:ln>
          <a:effectLst/>
        </p:spPr>
        <p:txBody>
          <a:bodyPr/>
          <a:lstStyle/>
          <a:p>
            <a:endParaRPr lang="en-US"/>
          </a:p>
        </p:txBody>
      </p:sp>
      <p:sp>
        <p:nvSpPr>
          <p:cNvPr id="1265718" name="Line 54"/>
          <p:cNvSpPr>
            <a:spLocks noChangeShapeType="1"/>
          </p:cNvSpPr>
          <p:nvPr/>
        </p:nvSpPr>
        <p:spPr bwMode="auto">
          <a:xfrm>
            <a:off x="5181600" y="4419600"/>
            <a:ext cx="0" cy="533400"/>
          </a:xfrm>
          <a:prstGeom prst="line">
            <a:avLst/>
          </a:prstGeom>
          <a:noFill/>
          <a:ln w="28575">
            <a:solidFill>
              <a:schemeClr val="tx1"/>
            </a:solidFill>
            <a:round/>
            <a:headEnd/>
            <a:tailEnd/>
          </a:ln>
          <a:effectLst/>
        </p:spPr>
        <p:txBody>
          <a:bodyPr/>
          <a:lstStyle/>
          <a:p>
            <a:endParaRPr lang="en-US"/>
          </a:p>
        </p:txBody>
      </p:sp>
      <p:sp>
        <p:nvSpPr>
          <p:cNvPr id="1265719" name="Line 55"/>
          <p:cNvSpPr>
            <a:spLocks noChangeShapeType="1"/>
          </p:cNvSpPr>
          <p:nvPr/>
        </p:nvSpPr>
        <p:spPr bwMode="auto">
          <a:xfrm>
            <a:off x="4114800" y="4114800"/>
            <a:ext cx="152400" cy="0"/>
          </a:xfrm>
          <a:prstGeom prst="line">
            <a:avLst/>
          </a:prstGeom>
          <a:noFill/>
          <a:ln w="28575">
            <a:solidFill>
              <a:schemeClr val="tx1"/>
            </a:solidFill>
            <a:round/>
            <a:headEnd/>
            <a:tailEnd/>
          </a:ln>
          <a:effectLst/>
        </p:spPr>
        <p:txBody>
          <a:bodyPr/>
          <a:lstStyle/>
          <a:p>
            <a:endParaRPr lang="en-US"/>
          </a:p>
        </p:txBody>
      </p:sp>
      <p:sp>
        <p:nvSpPr>
          <p:cNvPr id="1265720" name="Line 56"/>
          <p:cNvSpPr>
            <a:spLocks noChangeShapeType="1"/>
          </p:cNvSpPr>
          <p:nvPr/>
        </p:nvSpPr>
        <p:spPr bwMode="auto">
          <a:xfrm>
            <a:off x="2514600" y="3124200"/>
            <a:ext cx="0" cy="1676400"/>
          </a:xfrm>
          <a:prstGeom prst="line">
            <a:avLst/>
          </a:prstGeom>
          <a:noFill/>
          <a:ln w="28575">
            <a:solidFill>
              <a:schemeClr val="tx1"/>
            </a:solidFill>
            <a:round/>
            <a:headEnd/>
            <a:tailEnd/>
          </a:ln>
          <a:effectLst/>
        </p:spPr>
        <p:txBody>
          <a:bodyPr/>
          <a:lstStyle/>
          <a:p>
            <a:endParaRPr lang="en-US"/>
          </a:p>
        </p:txBody>
      </p:sp>
      <p:sp>
        <p:nvSpPr>
          <p:cNvPr id="1265721" name="Line 57"/>
          <p:cNvSpPr>
            <a:spLocks noChangeShapeType="1"/>
          </p:cNvSpPr>
          <p:nvPr/>
        </p:nvSpPr>
        <p:spPr bwMode="auto">
          <a:xfrm>
            <a:off x="2514600" y="3124200"/>
            <a:ext cx="304800" cy="0"/>
          </a:xfrm>
          <a:prstGeom prst="line">
            <a:avLst/>
          </a:prstGeom>
          <a:noFill/>
          <a:ln w="19050">
            <a:solidFill>
              <a:schemeClr val="tx1"/>
            </a:solidFill>
            <a:round/>
            <a:headEnd/>
            <a:tailEnd type="triangle" w="med" len="med"/>
          </a:ln>
          <a:effectLst/>
        </p:spPr>
        <p:txBody>
          <a:bodyPr/>
          <a:lstStyle/>
          <a:p>
            <a:endParaRPr lang="en-US"/>
          </a:p>
        </p:txBody>
      </p:sp>
      <p:sp>
        <p:nvSpPr>
          <p:cNvPr id="1265722" name="Line 58"/>
          <p:cNvSpPr>
            <a:spLocks noChangeShapeType="1"/>
          </p:cNvSpPr>
          <p:nvPr/>
        </p:nvSpPr>
        <p:spPr bwMode="auto">
          <a:xfrm>
            <a:off x="5105400" y="4419600"/>
            <a:ext cx="304800" cy="0"/>
          </a:xfrm>
          <a:prstGeom prst="line">
            <a:avLst/>
          </a:prstGeom>
          <a:noFill/>
          <a:ln w="28575">
            <a:solidFill>
              <a:schemeClr val="tx1"/>
            </a:solidFill>
            <a:round/>
            <a:headEnd/>
            <a:tailEnd type="triangle" w="med" len="med"/>
          </a:ln>
          <a:effectLst/>
        </p:spPr>
        <p:txBody>
          <a:bodyPr/>
          <a:lstStyle/>
          <a:p>
            <a:endParaRPr lang="en-US"/>
          </a:p>
        </p:txBody>
      </p:sp>
      <p:sp>
        <p:nvSpPr>
          <p:cNvPr id="1265723" name="Line 59"/>
          <p:cNvSpPr>
            <a:spLocks noChangeShapeType="1"/>
          </p:cNvSpPr>
          <p:nvPr/>
        </p:nvSpPr>
        <p:spPr bwMode="auto">
          <a:xfrm>
            <a:off x="6400800" y="3810000"/>
            <a:ext cx="177800" cy="0"/>
          </a:xfrm>
          <a:prstGeom prst="line">
            <a:avLst/>
          </a:prstGeom>
          <a:noFill/>
          <a:ln w="28575">
            <a:solidFill>
              <a:schemeClr val="tx1"/>
            </a:solidFill>
            <a:round/>
            <a:headEnd/>
            <a:tailEnd/>
          </a:ln>
          <a:effectLst/>
        </p:spPr>
        <p:txBody>
          <a:bodyPr/>
          <a:lstStyle/>
          <a:p>
            <a:endParaRPr lang="en-US"/>
          </a:p>
        </p:txBody>
      </p:sp>
      <p:sp>
        <p:nvSpPr>
          <p:cNvPr id="1265724" name="Freeform 60"/>
          <p:cNvSpPr>
            <a:spLocks/>
          </p:cNvSpPr>
          <p:nvPr/>
        </p:nvSpPr>
        <p:spPr bwMode="auto">
          <a:xfrm>
            <a:off x="5867400" y="3124200"/>
            <a:ext cx="533400" cy="1295400"/>
          </a:xfrm>
          <a:custGeom>
            <a:avLst/>
            <a:gdLst/>
            <a:ahLst/>
            <a:cxnLst>
              <a:cxn ang="0">
                <a:pos x="0" y="0"/>
              </a:cxn>
              <a:cxn ang="0">
                <a:pos x="0" y="427"/>
              </a:cxn>
              <a:cxn ang="0">
                <a:pos x="111" y="553"/>
              </a:cxn>
              <a:cxn ang="0">
                <a:pos x="0" y="671"/>
              </a:cxn>
              <a:cxn ang="0">
                <a:pos x="0" y="1098"/>
              </a:cxn>
              <a:cxn ang="0">
                <a:pos x="387" y="790"/>
              </a:cxn>
              <a:cxn ang="0">
                <a:pos x="387" y="308"/>
              </a:cxn>
              <a:cxn ang="0">
                <a:pos x="0" y="0"/>
              </a:cxn>
            </a:cxnLst>
            <a:rect l="0" t="0" r="r" b="b"/>
            <a:pathLst>
              <a:path w="388" h="1099">
                <a:moveTo>
                  <a:pt x="0" y="0"/>
                </a:moveTo>
                <a:lnTo>
                  <a:pt x="0" y="427"/>
                </a:lnTo>
                <a:lnTo>
                  <a:pt x="111" y="553"/>
                </a:lnTo>
                <a:lnTo>
                  <a:pt x="0" y="671"/>
                </a:lnTo>
                <a:lnTo>
                  <a:pt x="0" y="1098"/>
                </a:lnTo>
                <a:lnTo>
                  <a:pt x="387" y="790"/>
                </a:lnTo>
                <a:lnTo>
                  <a:pt x="387" y="308"/>
                </a:lnTo>
                <a:lnTo>
                  <a:pt x="0" y="0"/>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sp>
        <p:nvSpPr>
          <p:cNvPr id="1265725" name="Rectangle 61"/>
          <p:cNvSpPr>
            <a:spLocks noChangeArrowheads="1"/>
          </p:cNvSpPr>
          <p:nvPr/>
        </p:nvSpPr>
        <p:spPr bwMode="auto">
          <a:xfrm>
            <a:off x="5969000" y="3733800"/>
            <a:ext cx="504825" cy="333375"/>
          </a:xfrm>
          <a:prstGeom prst="rect">
            <a:avLst/>
          </a:prstGeom>
          <a:noFill/>
          <a:ln w="12700">
            <a:noFill/>
            <a:miter lim="800000"/>
            <a:headEnd/>
            <a:tailEnd/>
          </a:ln>
          <a:effectLst/>
        </p:spPr>
        <p:txBody>
          <a:bodyPr wrap="none" lIns="19050" tIns="26988" rIns="19050" bIns="26988"/>
          <a:lstStyle/>
          <a:p>
            <a:pPr defTabSz="904875">
              <a:lnSpc>
                <a:spcPts val="1600"/>
              </a:lnSpc>
              <a:tabLst>
                <a:tab pos="452438" algn="l"/>
                <a:tab pos="904875" algn="l"/>
                <a:tab pos="1357313" algn="l"/>
              </a:tabLst>
            </a:pPr>
            <a:r>
              <a:rPr lang="en-US" sz="1200" b="1">
                <a:solidFill>
                  <a:srgbClr val="000000"/>
                </a:solidFill>
              </a:rPr>
              <a:t>ALU</a:t>
            </a:r>
          </a:p>
        </p:txBody>
      </p:sp>
      <p:sp>
        <p:nvSpPr>
          <p:cNvPr id="1265726" name="AutoShape 62"/>
          <p:cNvSpPr>
            <a:spLocks noChangeArrowheads="1"/>
          </p:cNvSpPr>
          <p:nvPr/>
        </p:nvSpPr>
        <p:spPr bwMode="auto">
          <a:xfrm rot="-5400000">
            <a:off x="5168900" y="4076700"/>
            <a:ext cx="762000" cy="22860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tx1"/>
            </a:solidFill>
            <a:miter lim="800000"/>
            <a:headEnd/>
            <a:tailEnd/>
          </a:ln>
          <a:effectLst/>
        </p:spPr>
        <p:txBody>
          <a:bodyPr wrap="none" anchor="ctr"/>
          <a:lstStyle/>
          <a:p>
            <a:endParaRPr lang="en-US"/>
          </a:p>
        </p:txBody>
      </p:sp>
      <p:sp>
        <p:nvSpPr>
          <p:cNvPr id="1265727" name="Line 63"/>
          <p:cNvSpPr>
            <a:spLocks noChangeShapeType="1"/>
          </p:cNvSpPr>
          <p:nvPr/>
        </p:nvSpPr>
        <p:spPr bwMode="auto">
          <a:xfrm>
            <a:off x="5664200" y="4191000"/>
            <a:ext cx="228600" cy="0"/>
          </a:xfrm>
          <a:prstGeom prst="line">
            <a:avLst/>
          </a:prstGeom>
          <a:noFill/>
          <a:ln w="28575">
            <a:solidFill>
              <a:schemeClr val="tx1"/>
            </a:solidFill>
            <a:round/>
            <a:headEnd/>
            <a:tailEnd type="triangle" w="med" len="med"/>
          </a:ln>
          <a:effectLst/>
        </p:spPr>
        <p:txBody>
          <a:bodyPr/>
          <a:lstStyle/>
          <a:p>
            <a:endParaRPr lang="en-US"/>
          </a:p>
        </p:txBody>
      </p:sp>
      <p:sp>
        <p:nvSpPr>
          <p:cNvPr id="1265730" name="Line 66"/>
          <p:cNvSpPr>
            <a:spLocks noChangeShapeType="1"/>
          </p:cNvSpPr>
          <p:nvPr/>
        </p:nvSpPr>
        <p:spPr bwMode="auto">
          <a:xfrm>
            <a:off x="5181600" y="4038600"/>
            <a:ext cx="279400" cy="0"/>
          </a:xfrm>
          <a:prstGeom prst="line">
            <a:avLst/>
          </a:prstGeom>
          <a:noFill/>
          <a:ln w="28575">
            <a:solidFill>
              <a:schemeClr val="tx1"/>
            </a:solidFill>
            <a:round/>
            <a:headEnd/>
            <a:tailEnd type="triangle" w="med" len="med"/>
          </a:ln>
          <a:effectLst/>
        </p:spPr>
        <p:txBody>
          <a:bodyPr/>
          <a:lstStyle/>
          <a:p>
            <a:endParaRPr lang="en-US"/>
          </a:p>
        </p:txBody>
      </p:sp>
      <p:sp>
        <p:nvSpPr>
          <p:cNvPr id="1265731" name="Line 67"/>
          <p:cNvSpPr>
            <a:spLocks noChangeShapeType="1"/>
          </p:cNvSpPr>
          <p:nvPr/>
        </p:nvSpPr>
        <p:spPr bwMode="auto">
          <a:xfrm>
            <a:off x="5105400" y="3352800"/>
            <a:ext cx="762000" cy="0"/>
          </a:xfrm>
          <a:prstGeom prst="line">
            <a:avLst/>
          </a:prstGeom>
          <a:noFill/>
          <a:ln w="28575">
            <a:solidFill>
              <a:schemeClr val="tx1"/>
            </a:solidFill>
            <a:round/>
            <a:headEnd/>
            <a:tailEnd type="triangle" w="med" len="med"/>
          </a:ln>
          <a:effectLst/>
        </p:spPr>
        <p:txBody>
          <a:bodyPr/>
          <a:lstStyle/>
          <a:p>
            <a:endParaRPr lang="en-US"/>
          </a:p>
        </p:txBody>
      </p:sp>
      <p:sp>
        <p:nvSpPr>
          <p:cNvPr id="1265732" name="Oval 68"/>
          <p:cNvSpPr>
            <a:spLocks noChangeArrowheads="1"/>
          </p:cNvSpPr>
          <p:nvPr/>
        </p:nvSpPr>
        <p:spPr bwMode="auto">
          <a:xfrm>
            <a:off x="5410200" y="2590800"/>
            <a:ext cx="457200" cy="533400"/>
          </a:xfrm>
          <a:prstGeom prst="ellipse">
            <a:avLst/>
          </a:prstGeom>
          <a:noFill/>
          <a:ln w="12700">
            <a:solidFill>
              <a:schemeClr val="tx1"/>
            </a:solidFill>
            <a:round/>
            <a:headEnd/>
            <a:tailEnd/>
          </a:ln>
          <a:effectLst/>
        </p:spPr>
        <p:txBody>
          <a:bodyPr wrap="none" anchor="ctr"/>
          <a:lstStyle/>
          <a:p>
            <a:endParaRPr lang="en-US"/>
          </a:p>
        </p:txBody>
      </p:sp>
      <p:sp>
        <p:nvSpPr>
          <p:cNvPr id="1265733" name="Rectangle 69"/>
          <p:cNvSpPr>
            <a:spLocks noChangeArrowheads="1"/>
          </p:cNvSpPr>
          <p:nvPr/>
        </p:nvSpPr>
        <p:spPr bwMode="auto">
          <a:xfrm>
            <a:off x="5410200" y="2590800"/>
            <a:ext cx="457200" cy="457200"/>
          </a:xfrm>
          <a:prstGeom prst="rect">
            <a:avLst/>
          </a:prstGeom>
          <a:noFill/>
          <a:ln w="12700">
            <a:noFill/>
            <a:miter lim="800000"/>
            <a:headEnd/>
            <a:tailEnd/>
          </a:ln>
          <a:effectLst/>
        </p:spPr>
        <p:txBody>
          <a:bodyPr wrap="none" lIns="19050" tIns="26988" rIns="19050" bIns="26988"/>
          <a:lstStyle/>
          <a:p>
            <a:pPr algn="ctr" defTabSz="904875">
              <a:lnSpc>
                <a:spcPts val="1600"/>
              </a:lnSpc>
              <a:tabLst>
                <a:tab pos="452438" algn="l"/>
                <a:tab pos="904875" algn="l"/>
                <a:tab pos="1357313" algn="l"/>
              </a:tabLst>
            </a:pPr>
            <a:r>
              <a:rPr lang="en-US" sz="1200" b="1">
                <a:solidFill>
                  <a:srgbClr val="000000"/>
                </a:solidFill>
              </a:rPr>
              <a:t>Shift</a:t>
            </a:r>
          </a:p>
          <a:p>
            <a:pPr algn="ctr" defTabSz="904875">
              <a:lnSpc>
                <a:spcPts val="1600"/>
              </a:lnSpc>
              <a:tabLst>
                <a:tab pos="452438" algn="l"/>
                <a:tab pos="904875" algn="l"/>
                <a:tab pos="1357313" algn="l"/>
              </a:tabLst>
            </a:pPr>
            <a:r>
              <a:rPr lang="en-US" sz="1200" b="1">
                <a:solidFill>
                  <a:srgbClr val="000000"/>
                </a:solidFill>
              </a:rPr>
              <a:t>left 2</a:t>
            </a:r>
          </a:p>
        </p:txBody>
      </p:sp>
      <p:sp>
        <p:nvSpPr>
          <p:cNvPr id="1265734" name="Line 70"/>
          <p:cNvSpPr>
            <a:spLocks noChangeShapeType="1"/>
          </p:cNvSpPr>
          <p:nvPr/>
        </p:nvSpPr>
        <p:spPr bwMode="auto">
          <a:xfrm>
            <a:off x="5181600" y="2895600"/>
            <a:ext cx="228600" cy="0"/>
          </a:xfrm>
          <a:prstGeom prst="line">
            <a:avLst/>
          </a:prstGeom>
          <a:noFill/>
          <a:ln w="28575">
            <a:solidFill>
              <a:schemeClr val="tx1"/>
            </a:solidFill>
            <a:round/>
            <a:headEnd/>
            <a:tailEnd type="triangle" w="med" len="med"/>
          </a:ln>
          <a:effectLst/>
        </p:spPr>
        <p:txBody>
          <a:bodyPr/>
          <a:lstStyle/>
          <a:p>
            <a:endParaRPr lang="en-US"/>
          </a:p>
        </p:txBody>
      </p:sp>
      <p:grpSp>
        <p:nvGrpSpPr>
          <p:cNvPr id="3" name="Group 71"/>
          <p:cNvGrpSpPr>
            <a:grpSpLocks/>
          </p:cNvGrpSpPr>
          <p:nvPr/>
        </p:nvGrpSpPr>
        <p:grpSpPr bwMode="auto">
          <a:xfrm>
            <a:off x="6096000" y="2209800"/>
            <a:ext cx="304800" cy="914400"/>
            <a:chOff x="1392" y="2880"/>
            <a:chExt cx="288" cy="480"/>
          </a:xfrm>
        </p:grpSpPr>
        <p:sp>
          <p:nvSpPr>
            <p:cNvPr id="1265736" name="Line 72"/>
            <p:cNvSpPr>
              <a:spLocks noChangeShapeType="1"/>
            </p:cNvSpPr>
            <p:nvPr/>
          </p:nvSpPr>
          <p:spPr bwMode="auto">
            <a:xfrm>
              <a:off x="1392" y="3072"/>
              <a:ext cx="48" cy="48"/>
            </a:xfrm>
            <a:prstGeom prst="line">
              <a:avLst/>
            </a:prstGeom>
            <a:noFill/>
            <a:ln w="12700">
              <a:solidFill>
                <a:schemeClr val="tx1"/>
              </a:solidFill>
              <a:round/>
              <a:headEnd/>
              <a:tailEnd/>
            </a:ln>
            <a:effectLst/>
          </p:spPr>
          <p:txBody>
            <a:bodyPr/>
            <a:lstStyle/>
            <a:p>
              <a:endParaRPr lang="en-US"/>
            </a:p>
          </p:txBody>
        </p:sp>
        <p:sp>
          <p:nvSpPr>
            <p:cNvPr id="1265737" name="Line 73"/>
            <p:cNvSpPr>
              <a:spLocks noChangeShapeType="1"/>
            </p:cNvSpPr>
            <p:nvPr/>
          </p:nvSpPr>
          <p:spPr bwMode="auto">
            <a:xfrm flipH="1">
              <a:off x="1392" y="3120"/>
              <a:ext cx="48" cy="48"/>
            </a:xfrm>
            <a:prstGeom prst="line">
              <a:avLst/>
            </a:prstGeom>
            <a:noFill/>
            <a:ln w="12700">
              <a:solidFill>
                <a:schemeClr val="tx1"/>
              </a:solidFill>
              <a:round/>
              <a:headEnd/>
              <a:tailEnd/>
            </a:ln>
            <a:effectLst/>
          </p:spPr>
          <p:txBody>
            <a:bodyPr/>
            <a:lstStyle/>
            <a:p>
              <a:endParaRPr lang="en-US"/>
            </a:p>
          </p:txBody>
        </p:sp>
        <p:sp>
          <p:nvSpPr>
            <p:cNvPr id="1265738" name="Line 74"/>
            <p:cNvSpPr>
              <a:spLocks noChangeShapeType="1"/>
            </p:cNvSpPr>
            <p:nvPr/>
          </p:nvSpPr>
          <p:spPr bwMode="auto">
            <a:xfrm flipV="1">
              <a:off x="1392" y="2880"/>
              <a:ext cx="0" cy="192"/>
            </a:xfrm>
            <a:prstGeom prst="line">
              <a:avLst/>
            </a:prstGeom>
            <a:noFill/>
            <a:ln w="12700">
              <a:solidFill>
                <a:schemeClr val="tx1"/>
              </a:solidFill>
              <a:round/>
              <a:headEnd/>
              <a:tailEnd/>
            </a:ln>
            <a:effectLst/>
          </p:spPr>
          <p:txBody>
            <a:bodyPr/>
            <a:lstStyle/>
            <a:p>
              <a:endParaRPr lang="en-US"/>
            </a:p>
          </p:txBody>
        </p:sp>
        <p:sp>
          <p:nvSpPr>
            <p:cNvPr id="1265739" name="Line 75"/>
            <p:cNvSpPr>
              <a:spLocks noChangeShapeType="1"/>
            </p:cNvSpPr>
            <p:nvPr/>
          </p:nvSpPr>
          <p:spPr bwMode="auto">
            <a:xfrm flipV="1">
              <a:off x="1392" y="3168"/>
              <a:ext cx="0" cy="192"/>
            </a:xfrm>
            <a:prstGeom prst="line">
              <a:avLst/>
            </a:prstGeom>
            <a:noFill/>
            <a:ln w="12700">
              <a:solidFill>
                <a:schemeClr val="tx1"/>
              </a:solidFill>
              <a:round/>
              <a:headEnd/>
              <a:tailEnd/>
            </a:ln>
            <a:effectLst/>
          </p:spPr>
          <p:txBody>
            <a:bodyPr/>
            <a:lstStyle/>
            <a:p>
              <a:endParaRPr lang="en-US"/>
            </a:p>
          </p:txBody>
        </p:sp>
        <p:sp>
          <p:nvSpPr>
            <p:cNvPr id="1265740" name="Line 76"/>
            <p:cNvSpPr>
              <a:spLocks noChangeShapeType="1"/>
            </p:cNvSpPr>
            <p:nvPr/>
          </p:nvSpPr>
          <p:spPr bwMode="auto">
            <a:xfrm flipV="1">
              <a:off x="1392" y="3216"/>
              <a:ext cx="288" cy="144"/>
            </a:xfrm>
            <a:prstGeom prst="line">
              <a:avLst/>
            </a:prstGeom>
            <a:noFill/>
            <a:ln w="12700">
              <a:solidFill>
                <a:schemeClr val="tx1"/>
              </a:solidFill>
              <a:round/>
              <a:headEnd/>
              <a:tailEnd/>
            </a:ln>
            <a:effectLst/>
          </p:spPr>
          <p:txBody>
            <a:bodyPr/>
            <a:lstStyle/>
            <a:p>
              <a:endParaRPr lang="en-US"/>
            </a:p>
          </p:txBody>
        </p:sp>
        <p:sp>
          <p:nvSpPr>
            <p:cNvPr id="1265741" name="Line 77"/>
            <p:cNvSpPr>
              <a:spLocks noChangeShapeType="1"/>
            </p:cNvSpPr>
            <p:nvPr/>
          </p:nvSpPr>
          <p:spPr bwMode="auto">
            <a:xfrm flipV="1">
              <a:off x="1680" y="3024"/>
              <a:ext cx="0" cy="192"/>
            </a:xfrm>
            <a:prstGeom prst="line">
              <a:avLst/>
            </a:prstGeom>
            <a:noFill/>
            <a:ln w="12700">
              <a:solidFill>
                <a:schemeClr val="tx1"/>
              </a:solidFill>
              <a:round/>
              <a:headEnd/>
              <a:tailEnd/>
            </a:ln>
            <a:effectLst/>
          </p:spPr>
          <p:txBody>
            <a:bodyPr/>
            <a:lstStyle/>
            <a:p>
              <a:endParaRPr lang="en-US"/>
            </a:p>
          </p:txBody>
        </p:sp>
        <p:sp>
          <p:nvSpPr>
            <p:cNvPr id="1265742" name="Line 78"/>
            <p:cNvSpPr>
              <a:spLocks noChangeShapeType="1"/>
            </p:cNvSpPr>
            <p:nvPr/>
          </p:nvSpPr>
          <p:spPr bwMode="auto">
            <a:xfrm>
              <a:off x="1392" y="2880"/>
              <a:ext cx="288" cy="144"/>
            </a:xfrm>
            <a:prstGeom prst="line">
              <a:avLst/>
            </a:prstGeom>
            <a:noFill/>
            <a:ln w="12700">
              <a:solidFill>
                <a:schemeClr val="tx1"/>
              </a:solidFill>
              <a:round/>
              <a:headEnd/>
              <a:tailEnd/>
            </a:ln>
            <a:effectLst/>
          </p:spPr>
          <p:txBody>
            <a:bodyPr/>
            <a:lstStyle/>
            <a:p>
              <a:endParaRPr lang="en-US"/>
            </a:p>
          </p:txBody>
        </p:sp>
      </p:grpSp>
      <p:sp>
        <p:nvSpPr>
          <p:cNvPr id="1265743" name="Text Box 79"/>
          <p:cNvSpPr txBox="1">
            <a:spLocks noChangeArrowheads="1"/>
          </p:cNvSpPr>
          <p:nvPr/>
        </p:nvSpPr>
        <p:spPr bwMode="auto">
          <a:xfrm>
            <a:off x="6019800" y="2514600"/>
            <a:ext cx="481013" cy="274638"/>
          </a:xfrm>
          <a:prstGeom prst="rect">
            <a:avLst/>
          </a:prstGeom>
          <a:noFill/>
          <a:ln w="12700">
            <a:noFill/>
            <a:miter lim="800000"/>
            <a:headEnd/>
            <a:tailEnd/>
          </a:ln>
          <a:effectLst/>
        </p:spPr>
        <p:txBody>
          <a:bodyPr wrap="none">
            <a:spAutoFit/>
          </a:bodyPr>
          <a:lstStyle/>
          <a:p>
            <a:r>
              <a:rPr lang="en-US" sz="1200" b="1">
                <a:solidFill>
                  <a:schemeClr val="tx1"/>
                </a:solidFill>
              </a:rPr>
              <a:t>Add</a:t>
            </a:r>
          </a:p>
        </p:txBody>
      </p:sp>
      <p:sp>
        <p:nvSpPr>
          <p:cNvPr id="1265744" name="Line 80"/>
          <p:cNvSpPr>
            <a:spLocks noChangeShapeType="1"/>
          </p:cNvSpPr>
          <p:nvPr/>
        </p:nvSpPr>
        <p:spPr bwMode="auto">
          <a:xfrm>
            <a:off x="5853113" y="2895600"/>
            <a:ext cx="228600" cy="0"/>
          </a:xfrm>
          <a:prstGeom prst="line">
            <a:avLst/>
          </a:prstGeom>
          <a:noFill/>
          <a:ln w="28575">
            <a:solidFill>
              <a:schemeClr val="tx1"/>
            </a:solidFill>
            <a:round/>
            <a:headEnd/>
            <a:tailEnd type="triangle" w="med" len="med"/>
          </a:ln>
          <a:effectLst/>
        </p:spPr>
        <p:txBody>
          <a:bodyPr/>
          <a:lstStyle/>
          <a:p>
            <a:endParaRPr lang="en-US"/>
          </a:p>
        </p:txBody>
      </p:sp>
      <p:sp>
        <p:nvSpPr>
          <p:cNvPr id="1265745" name="Rectangle 81"/>
          <p:cNvSpPr>
            <a:spLocks noChangeArrowheads="1"/>
          </p:cNvSpPr>
          <p:nvPr/>
        </p:nvSpPr>
        <p:spPr bwMode="auto">
          <a:xfrm>
            <a:off x="6934200" y="3048000"/>
            <a:ext cx="1143000" cy="1447800"/>
          </a:xfrm>
          <a:prstGeom prst="rect">
            <a:avLst/>
          </a:prstGeom>
          <a:noFill/>
          <a:ln w="12700">
            <a:solidFill>
              <a:schemeClr val="tx1"/>
            </a:solidFill>
            <a:miter lim="800000"/>
            <a:headEnd/>
            <a:tailEnd/>
          </a:ln>
          <a:effectLst/>
        </p:spPr>
        <p:txBody>
          <a:bodyPr wrap="none" anchor="ctr"/>
          <a:lstStyle/>
          <a:p>
            <a:endParaRPr lang="en-US"/>
          </a:p>
        </p:txBody>
      </p:sp>
      <p:sp>
        <p:nvSpPr>
          <p:cNvPr id="1265746" name="Line 82"/>
          <p:cNvSpPr>
            <a:spLocks noChangeShapeType="1"/>
          </p:cNvSpPr>
          <p:nvPr/>
        </p:nvSpPr>
        <p:spPr bwMode="auto">
          <a:xfrm>
            <a:off x="6705600" y="3810000"/>
            <a:ext cx="254000" cy="0"/>
          </a:xfrm>
          <a:prstGeom prst="line">
            <a:avLst/>
          </a:prstGeom>
          <a:noFill/>
          <a:ln w="28575">
            <a:solidFill>
              <a:schemeClr val="tx1"/>
            </a:solidFill>
            <a:round/>
            <a:headEnd/>
            <a:tailEnd type="triangle" w="med" len="med"/>
          </a:ln>
          <a:effectLst/>
        </p:spPr>
        <p:txBody>
          <a:bodyPr/>
          <a:lstStyle/>
          <a:p>
            <a:endParaRPr lang="en-US"/>
          </a:p>
        </p:txBody>
      </p:sp>
      <p:sp>
        <p:nvSpPr>
          <p:cNvPr id="1265747" name="Text Box 83"/>
          <p:cNvSpPr txBox="1">
            <a:spLocks noChangeArrowheads="1"/>
          </p:cNvSpPr>
          <p:nvPr/>
        </p:nvSpPr>
        <p:spPr bwMode="auto">
          <a:xfrm>
            <a:off x="7239000" y="3048000"/>
            <a:ext cx="865188" cy="517525"/>
          </a:xfrm>
          <a:prstGeom prst="rect">
            <a:avLst/>
          </a:prstGeom>
          <a:noFill/>
          <a:ln w="12700">
            <a:noFill/>
            <a:miter lim="800000"/>
            <a:headEnd/>
            <a:tailEnd/>
          </a:ln>
          <a:effectLst/>
        </p:spPr>
        <p:txBody>
          <a:bodyPr wrap="none">
            <a:spAutoFit/>
          </a:bodyPr>
          <a:lstStyle/>
          <a:p>
            <a:pPr algn="ctr"/>
            <a:r>
              <a:rPr lang="en-US" sz="1400" b="1">
                <a:solidFill>
                  <a:schemeClr val="tx1"/>
                </a:solidFill>
              </a:rPr>
              <a:t>Data</a:t>
            </a:r>
          </a:p>
          <a:p>
            <a:pPr algn="ctr"/>
            <a:r>
              <a:rPr lang="en-US" sz="1400" b="1">
                <a:solidFill>
                  <a:schemeClr val="tx1"/>
                </a:solidFill>
              </a:rPr>
              <a:t>Memory</a:t>
            </a:r>
          </a:p>
        </p:txBody>
      </p:sp>
      <p:sp>
        <p:nvSpPr>
          <p:cNvPr id="1265748" name="Text Box 84"/>
          <p:cNvSpPr txBox="1">
            <a:spLocks noChangeArrowheads="1"/>
          </p:cNvSpPr>
          <p:nvPr/>
        </p:nvSpPr>
        <p:spPr bwMode="auto">
          <a:xfrm>
            <a:off x="6878638" y="3657600"/>
            <a:ext cx="741362" cy="274638"/>
          </a:xfrm>
          <a:prstGeom prst="rect">
            <a:avLst/>
          </a:prstGeom>
          <a:noFill/>
          <a:ln w="12700">
            <a:noFill/>
            <a:miter lim="800000"/>
            <a:headEnd/>
            <a:tailEnd/>
          </a:ln>
          <a:effectLst/>
        </p:spPr>
        <p:txBody>
          <a:bodyPr wrap="none">
            <a:spAutoFit/>
          </a:bodyPr>
          <a:lstStyle/>
          <a:p>
            <a:r>
              <a:rPr lang="en-US" sz="1200">
                <a:solidFill>
                  <a:schemeClr val="tx1"/>
                </a:solidFill>
              </a:rPr>
              <a:t>Address</a:t>
            </a:r>
          </a:p>
        </p:txBody>
      </p:sp>
      <p:sp>
        <p:nvSpPr>
          <p:cNvPr id="1265749" name="Text Box 85"/>
          <p:cNvSpPr txBox="1">
            <a:spLocks noChangeArrowheads="1"/>
          </p:cNvSpPr>
          <p:nvPr/>
        </p:nvSpPr>
        <p:spPr bwMode="auto">
          <a:xfrm>
            <a:off x="6869113" y="4038600"/>
            <a:ext cx="903287" cy="274638"/>
          </a:xfrm>
          <a:prstGeom prst="rect">
            <a:avLst/>
          </a:prstGeom>
          <a:noFill/>
          <a:ln w="12700">
            <a:noFill/>
            <a:miter lim="800000"/>
            <a:headEnd/>
            <a:tailEnd/>
          </a:ln>
          <a:effectLst/>
        </p:spPr>
        <p:txBody>
          <a:bodyPr wrap="none">
            <a:spAutoFit/>
          </a:bodyPr>
          <a:lstStyle/>
          <a:p>
            <a:r>
              <a:rPr lang="en-US" sz="1200">
                <a:solidFill>
                  <a:schemeClr val="tx1"/>
                </a:solidFill>
              </a:rPr>
              <a:t>Write Data</a:t>
            </a:r>
          </a:p>
        </p:txBody>
      </p:sp>
      <p:sp>
        <p:nvSpPr>
          <p:cNvPr id="1265750" name="Text Box 86"/>
          <p:cNvSpPr txBox="1">
            <a:spLocks noChangeArrowheads="1"/>
          </p:cNvSpPr>
          <p:nvPr/>
        </p:nvSpPr>
        <p:spPr bwMode="auto">
          <a:xfrm>
            <a:off x="7543800" y="3581400"/>
            <a:ext cx="546100" cy="457200"/>
          </a:xfrm>
          <a:prstGeom prst="rect">
            <a:avLst/>
          </a:prstGeom>
          <a:noFill/>
          <a:ln w="12700">
            <a:noFill/>
            <a:miter lim="800000"/>
            <a:headEnd/>
            <a:tailEnd/>
          </a:ln>
          <a:effectLst/>
        </p:spPr>
        <p:txBody>
          <a:bodyPr wrap="none">
            <a:spAutoFit/>
          </a:bodyPr>
          <a:lstStyle/>
          <a:p>
            <a:r>
              <a:rPr lang="en-US" sz="1200">
                <a:solidFill>
                  <a:schemeClr val="tx1"/>
                </a:solidFill>
              </a:rPr>
              <a:t>Read</a:t>
            </a:r>
          </a:p>
          <a:p>
            <a:r>
              <a:rPr lang="en-US" sz="1200">
                <a:solidFill>
                  <a:schemeClr val="tx1"/>
                </a:solidFill>
              </a:rPr>
              <a:t>Data</a:t>
            </a:r>
          </a:p>
        </p:txBody>
      </p:sp>
      <p:sp>
        <p:nvSpPr>
          <p:cNvPr id="1265751" name="Line 87"/>
          <p:cNvSpPr>
            <a:spLocks noChangeShapeType="1"/>
          </p:cNvSpPr>
          <p:nvPr/>
        </p:nvSpPr>
        <p:spPr bwMode="auto">
          <a:xfrm>
            <a:off x="6705600" y="4191000"/>
            <a:ext cx="228600" cy="0"/>
          </a:xfrm>
          <a:prstGeom prst="line">
            <a:avLst/>
          </a:prstGeom>
          <a:noFill/>
          <a:ln w="28575">
            <a:solidFill>
              <a:schemeClr val="tx1"/>
            </a:solidFill>
            <a:round/>
            <a:headEnd/>
            <a:tailEnd type="triangle" w="med" len="med"/>
          </a:ln>
          <a:effectLst/>
        </p:spPr>
        <p:txBody>
          <a:bodyPr/>
          <a:lstStyle/>
          <a:p>
            <a:endParaRPr lang="en-US"/>
          </a:p>
        </p:txBody>
      </p:sp>
      <p:sp>
        <p:nvSpPr>
          <p:cNvPr id="1265752" name="Line 88"/>
          <p:cNvSpPr>
            <a:spLocks noChangeShapeType="1"/>
          </p:cNvSpPr>
          <p:nvPr/>
        </p:nvSpPr>
        <p:spPr bwMode="auto">
          <a:xfrm>
            <a:off x="8382000" y="4191000"/>
            <a:ext cx="228600" cy="1588"/>
          </a:xfrm>
          <a:prstGeom prst="line">
            <a:avLst/>
          </a:prstGeom>
          <a:noFill/>
          <a:ln w="28575">
            <a:solidFill>
              <a:schemeClr val="tx1"/>
            </a:solidFill>
            <a:round/>
            <a:headEnd/>
            <a:tailEnd type="triangle" w="med" len="med"/>
          </a:ln>
          <a:effectLst/>
        </p:spPr>
        <p:txBody>
          <a:bodyPr/>
          <a:lstStyle/>
          <a:p>
            <a:endParaRPr lang="en-US"/>
          </a:p>
        </p:txBody>
      </p:sp>
      <p:sp>
        <p:nvSpPr>
          <p:cNvPr id="1265753" name="AutoShape 89"/>
          <p:cNvSpPr>
            <a:spLocks noChangeArrowheads="1"/>
          </p:cNvSpPr>
          <p:nvPr/>
        </p:nvSpPr>
        <p:spPr bwMode="auto">
          <a:xfrm rot="-5400000">
            <a:off x="8382000" y="3886200"/>
            <a:ext cx="685800" cy="22860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tx1"/>
            </a:solidFill>
            <a:miter lim="800000"/>
            <a:headEnd/>
            <a:tailEnd/>
          </a:ln>
          <a:effectLst/>
        </p:spPr>
        <p:txBody>
          <a:bodyPr wrap="none" anchor="ctr"/>
          <a:lstStyle/>
          <a:p>
            <a:endParaRPr lang="en-US"/>
          </a:p>
        </p:txBody>
      </p:sp>
      <p:sp>
        <p:nvSpPr>
          <p:cNvPr id="1265754" name="Line 90"/>
          <p:cNvSpPr>
            <a:spLocks noChangeShapeType="1"/>
          </p:cNvSpPr>
          <p:nvPr/>
        </p:nvSpPr>
        <p:spPr bwMode="auto">
          <a:xfrm>
            <a:off x="8839200" y="3962400"/>
            <a:ext cx="152400" cy="1588"/>
          </a:xfrm>
          <a:prstGeom prst="line">
            <a:avLst/>
          </a:prstGeom>
          <a:noFill/>
          <a:ln w="28575">
            <a:solidFill>
              <a:schemeClr val="tx1"/>
            </a:solidFill>
            <a:round/>
            <a:headEnd/>
            <a:tailEnd/>
          </a:ln>
          <a:effectLst/>
        </p:spPr>
        <p:txBody>
          <a:bodyPr/>
          <a:lstStyle/>
          <a:p>
            <a:endParaRPr lang="en-US"/>
          </a:p>
        </p:txBody>
      </p:sp>
      <p:sp>
        <p:nvSpPr>
          <p:cNvPr id="1265757" name="Line 93"/>
          <p:cNvSpPr>
            <a:spLocks noChangeShapeType="1"/>
          </p:cNvSpPr>
          <p:nvPr/>
        </p:nvSpPr>
        <p:spPr bwMode="auto">
          <a:xfrm>
            <a:off x="4114800" y="3352800"/>
            <a:ext cx="152400" cy="0"/>
          </a:xfrm>
          <a:prstGeom prst="line">
            <a:avLst/>
          </a:prstGeom>
          <a:noFill/>
          <a:ln w="28575">
            <a:solidFill>
              <a:schemeClr val="tx1"/>
            </a:solidFill>
            <a:round/>
            <a:headEnd/>
            <a:tailEnd/>
          </a:ln>
          <a:effectLst/>
        </p:spPr>
        <p:txBody>
          <a:bodyPr/>
          <a:lstStyle/>
          <a:p>
            <a:endParaRPr lang="en-US"/>
          </a:p>
        </p:txBody>
      </p:sp>
      <p:sp>
        <p:nvSpPr>
          <p:cNvPr id="1265759" name="Line 95"/>
          <p:cNvSpPr>
            <a:spLocks noChangeShapeType="1"/>
          </p:cNvSpPr>
          <p:nvPr/>
        </p:nvSpPr>
        <p:spPr bwMode="auto">
          <a:xfrm>
            <a:off x="1828800" y="2438400"/>
            <a:ext cx="228600" cy="0"/>
          </a:xfrm>
          <a:prstGeom prst="line">
            <a:avLst/>
          </a:prstGeom>
          <a:noFill/>
          <a:ln w="28575">
            <a:solidFill>
              <a:schemeClr val="tx1"/>
            </a:solidFill>
            <a:round/>
            <a:headEnd/>
            <a:tailEnd/>
          </a:ln>
          <a:effectLst/>
        </p:spPr>
        <p:txBody>
          <a:bodyPr/>
          <a:lstStyle/>
          <a:p>
            <a:endParaRPr lang="en-US"/>
          </a:p>
        </p:txBody>
      </p:sp>
      <p:sp>
        <p:nvSpPr>
          <p:cNvPr id="1265760" name="Line 96"/>
          <p:cNvSpPr>
            <a:spLocks noChangeShapeType="1"/>
          </p:cNvSpPr>
          <p:nvPr/>
        </p:nvSpPr>
        <p:spPr bwMode="auto">
          <a:xfrm>
            <a:off x="1066800" y="1447800"/>
            <a:ext cx="914400" cy="0"/>
          </a:xfrm>
          <a:prstGeom prst="line">
            <a:avLst/>
          </a:prstGeom>
          <a:noFill/>
          <a:ln w="28575">
            <a:solidFill>
              <a:schemeClr val="tx1"/>
            </a:solidFill>
            <a:round/>
            <a:headEnd type="triangle" w="med" len="med"/>
            <a:tailEnd/>
          </a:ln>
          <a:effectLst/>
        </p:spPr>
        <p:txBody>
          <a:bodyPr/>
          <a:lstStyle/>
          <a:p>
            <a:endParaRPr lang="en-US"/>
          </a:p>
        </p:txBody>
      </p:sp>
      <p:sp>
        <p:nvSpPr>
          <p:cNvPr id="1265761" name="Line 97"/>
          <p:cNvSpPr>
            <a:spLocks noChangeShapeType="1"/>
          </p:cNvSpPr>
          <p:nvPr/>
        </p:nvSpPr>
        <p:spPr bwMode="auto">
          <a:xfrm>
            <a:off x="2362200" y="3733800"/>
            <a:ext cx="152400" cy="0"/>
          </a:xfrm>
          <a:prstGeom prst="line">
            <a:avLst/>
          </a:prstGeom>
          <a:noFill/>
          <a:ln w="28575">
            <a:solidFill>
              <a:schemeClr val="tx1"/>
            </a:solidFill>
            <a:round/>
            <a:headEnd/>
            <a:tailEnd/>
          </a:ln>
          <a:effectLst/>
        </p:spPr>
        <p:txBody>
          <a:bodyPr/>
          <a:lstStyle/>
          <a:p>
            <a:endParaRPr lang="en-US"/>
          </a:p>
        </p:txBody>
      </p:sp>
      <p:sp>
        <p:nvSpPr>
          <p:cNvPr id="1265762" name="Line 98"/>
          <p:cNvSpPr>
            <a:spLocks noChangeShapeType="1"/>
          </p:cNvSpPr>
          <p:nvPr/>
        </p:nvSpPr>
        <p:spPr bwMode="auto">
          <a:xfrm>
            <a:off x="8077200" y="3810000"/>
            <a:ext cx="177800" cy="0"/>
          </a:xfrm>
          <a:prstGeom prst="line">
            <a:avLst/>
          </a:prstGeom>
          <a:noFill/>
          <a:ln w="28575">
            <a:solidFill>
              <a:schemeClr val="tx1"/>
            </a:solidFill>
            <a:round/>
            <a:headEnd/>
            <a:tailEnd/>
          </a:ln>
          <a:effectLst/>
        </p:spPr>
        <p:txBody>
          <a:bodyPr/>
          <a:lstStyle/>
          <a:p>
            <a:endParaRPr lang="en-US"/>
          </a:p>
        </p:txBody>
      </p:sp>
      <p:sp>
        <p:nvSpPr>
          <p:cNvPr id="1265763" name="Rectangle 99"/>
          <p:cNvSpPr>
            <a:spLocks noChangeArrowheads="1"/>
          </p:cNvSpPr>
          <p:nvPr/>
        </p:nvSpPr>
        <p:spPr bwMode="auto">
          <a:xfrm>
            <a:off x="2209800" y="2209800"/>
            <a:ext cx="152400" cy="2209800"/>
          </a:xfrm>
          <a:prstGeom prst="rect">
            <a:avLst/>
          </a:prstGeom>
          <a:noFill/>
          <a:ln w="12700">
            <a:solidFill>
              <a:schemeClr val="accent2"/>
            </a:solidFill>
            <a:miter lim="800000"/>
            <a:headEnd/>
            <a:tailEnd/>
          </a:ln>
          <a:effectLst/>
        </p:spPr>
        <p:txBody>
          <a:bodyPr wrap="none" anchor="ctr"/>
          <a:lstStyle/>
          <a:p>
            <a:endParaRPr lang="en-US"/>
          </a:p>
        </p:txBody>
      </p:sp>
      <p:sp>
        <p:nvSpPr>
          <p:cNvPr id="1265764" name="Rectangle 100"/>
          <p:cNvSpPr>
            <a:spLocks noChangeArrowheads="1"/>
          </p:cNvSpPr>
          <p:nvPr/>
        </p:nvSpPr>
        <p:spPr bwMode="auto">
          <a:xfrm>
            <a:off x="4267200" y="2209800"/>
            <a:ext cx="152400" cy="3886200"/>
          </a:xfrm>
          <a:prstGeom prst="rect">
            <a:avLst/>
          </a:prstGeom>
          <a:noFill/>
          <a:ln w="12700">
            <a:solidFill>
              <a:schemeClr val="accent2"/>
            </a:solidFill>
            <a:miter lim="800000"/>
            <a:headEnd/>
            <a:tailEnd/>
          </a:ln>
          <a:effectLst/>
        </p:spPr>
        <p:txBody>
          <a:bodyPr wrap="none" anchor="ctr"/>
          <a:lstStyle/>
          <a:p>
            <a:endParaRPr lang="en-US"/>
          </a:p>
        </p:txBody>
      </p:sp>
      <p:sp>
        <p:nvSpPr>
          <p:cNvPr id="1265765" name="Line 101"/>
          <p:cNvSpPr>
            <a:spLocks noChangeShapeType="1"/>
          </p:cNvSpPr>
          <p:nvPr/>
        </p:nvSpPr>
        <p:spPr bwMode="auto">
          <a:xfrm>
            <a:off x="1981200" y="2438400"/>
            <a:ext cx="228600" cy="0"/>
          </a:xfrm>
          <a:prstGeom prst="line">
            <a:avLst/>
          </a:prstGeom>
          <a:noFill/>
          <a:ln w="28575">
            <a:solidFill>
              <a:schemeClr val="tx1"/>
            </a:solidFill>
            <a:round/>
            <a:headEnd/>
            <a:tailEnd/>
          </a:ln>
          <a:effectLst/>
        </p:spPr>
        <p:txBody>
          <a:bodyPr/>
          <a:lstStyle/>
          <a:p>
            <a:endParaRPr lang="en-US"/>
          </a:p>
        </p:txBody>
      </p:sp>
      <p:sp>
        <p:nvSpPr>
          <p:cNvPr id="1265766" name="Line 102"/>
          <p:cNvSpPr>
            <a:spLocks noChangeShapeType="1"/>
          </p:cNvSpPr>
          <p:nvPr/>
        </p:nvSpPr>
        <p:spPr bwMode="auto">
          <a:xfrm>
            <a:off x="2362200" y="2438400"/>
            <a:ext cx="1905000" cy="0"/>
          </a:xfrm>
          <a:prstGeom prst="line">
            <a:avLst/>
          </a:prstGeom>
          <a:noFill/>
          <a:ln w="28575">
            <a:solidFill>
              <a:schemeClr val="tx1"/>
            </a:solidFill>
            <a:round/>
            <a:headEnd/>
            <a:tailEnd/>
          </a:ln>
          <a:effectLst/>
        </p:spPr>
        <p:txBody>
          <a:bodyPr/>
          <a:lstStyle/>
          <a:p>
            <a:endParaRPr lang="en-US"/>
          </a:p>
        </p:txBody>
      </p:sp>
      <p:sp>
        <p:nvSpPr>
          <p:cNvPr id="1265767" name="Line 103"/>
          <p:cNvSpPr>
            <a:spLocks noChangeShapeType="1"/>
          </p:cNvSpPr>
          <p:nvPr/>
        </p:nvSpPr>
        <p:spPr bwMode="auto">
          <a:xfrm>
            <a:off x="6400800" y="2667000"/>
            <a:ext cx="152400" cy="0"/>
          </a:xfrm>
          <a:prstGeom prst="line">
            <a:avLst/>
          </a:prstGeom>
          <a:noFill/>
          <a:ln w="28575">
            <a:solidFill>
              <a:schemeClr val="tx1"/>
            </a:solidFill>
            <a:round/>
            <a:headEnd/>
            <a:tailEnd/>
          </a:ln>
          <a:effectLst/>
        </p:spPr>
        <p:txBody>
          <a:bodyPr/>
          <a:lstStyle/>
          <a:p>
            <a:endParaRPr lang="en-US"/>
          </a:p>
        </p:txBody>
      </p:sp>
      <p:sp>
        <p:nvSpPr>
          <p:cNvPr id="1265768" name="Line 104"/>
          <p:cNvSpPr>
            <a:spLocks noChangeShapeType="1"/>
          </p:cNvSpPr>
          <p:nvPr/>
        </p:nvSpPr>
        <p:spPr bwMode="auto">
          <a:xfrm>
            <a:off x="4419600" y="4953000"/>
            <a:ext cx="762000" cy="0"/>
          </a:xfrm>
          <a:prstGeom prst="line">
            <a:avLst/>
          </a:prstGeom>
          <a:noFill/>
          <a:ln w="28575">
            <a:solidFill>
              <a:schemeClr val="tx1"/>
            </a:solidFill>
            <a:round/>
            <a:headEnd/>
            <a:tailEnd/>
          </a:ln>
          <a:effectLst/>
        </p:spPr>
        <p:txBody>
          <a:bodyPr/>
          <a:lstStyle/>
          <a:p>
            <a:endParaRPr lang="en-US"/>
          </a:p>
        </p:txBody>
      </p:sp>
      <p:sp>
        <p:nvSpPr>
          <p:cNvPr id="1265769" name="Line 105"/>
          <p:cNvSpPr>
            <a:spLocks noChangeShapeType="1"/>
          </p:cNvSpPr>
          <p:nvPr/>
        </p:nvSpPr>
        <p:spPr bwMode="auto">
          <a:xfrm>
            <a:off x="5257800" y="4419600"/>
            <a:ext cx="0" cy="533400"/>
          </a:xfrm>
          <a:prstGeom prst="line">
            <a:avLst/>
          </a:prstGeom>
          <a:noFill/>
          <a:ln w="28575">
            <a:solidFill>
              <a:schemeClr val="tx1"/>
            </a:solidFill>
            <a:round/>
            <a:headEnd/>
            <a:tailEnd/>
          </a:ln>
          <a:effectLst/>
        </p:spPr>
        <p:txBody>
          <a:bodyPr/>
          <a:lstStyle/>
          <a:p>
            <a:endParaRPr lang="en-US"/>
          </a:p>
        </p:txBody>
      </p:sp>
      <p:sp>
        <p:nvSpPr>
          <p:cNvPr id="1265770" name="Line 106"/>
          <p:cNvSpPr>
            <a:spLocks noChangeShapeType="1"/>
          </p:cNvSpPr>
          <p:nvPr/>
        </p:nvSpPr>
        <p:spPr bwMode="auto">
          <a:xfrm>
            <a:off x="5257800" y="4953000"/>
            <a:ext cx="1295400" cy="0"/>
          </a:xfrm>
          <a:prstGeom prst="line">
            <a:avLst/>
          </a:prstGeom>
          <a:noFill/>
          <a:ln w="28575">
            <a:solidFill>
              <a:schemeClr val="tx1"/>
            </a:solidFill>
            <a:round/>
            <a:headEnd/>
            <a:tailEnd/>
          </a:ln>
          <a:effectLst/>
        </p:spPr>
        <p:txBody>
          <a:bodyPr/>
          <a:lstStyle/>
          <a:p>
            <a:endParaRPr lang="en-US"/>
          </a:p>
        </p:txBody>
      </p:sp>
      <p:sp>
        <p:nvSpPr>
          <p:cNvPr id="1265771" name="Rectangle 107"/>
          <p:cNvSpPr>
            <a:spLocks noChangeArrowheads="1"/>
          </p:cNvSpPr>
          <p:nvPr/>
        </p:nvSpPr>
        <p:spPr bwMode="auto">
          <a:xfrm>
            <a:off x="8229600" y="2819400"/>
            <a:ext cx="152400" cy="2819400"/>
          </a:xfrm>
          <a:prstGeom prst="rect">
            <a:avLst/>
          </a:prstGeom>
          <a:noFill/>
          <a:ln w="12700">
            <a:solidFill>
              <a:schemeClr val="accent2"/>
            </a:solidFill>
            <a:miter lim="800000"/>
            <a:headEnd/>
            <a:tailEnd/>
          </a:ln>
          <a:effectLst/>
        </p:spPr>
        <p:txBody>
          <a:bodyPr wrap="none" anchor="ctr"/>
          <a:lstStyle/>
          <a:p>
            <a:endParaRPr lang="en-US"/>
          </a:p>
        </p:txBody>
      </p:sp>
      <p:sp>
        <p:nvSpPr>
          <p:cNvPr id="1265772" name="Line 108"/>
          <p:cNvSpPr>
            <a:spLocks noChangeShapeType="1"/>
          </p:cNvSpPr>
          <p:nvPr/>
        </p:nvSpPr>
        <p:spPr bwMode="auto">
          <a:xfrm>
            <a:off x="6781800" y="4953000"/>
            <a:ext cx="1447800" cy="0"/>
          </a:xfrm>
          <a:prstGeom prst="line">
            <a:avLst/>
          </a:prstGeom>
          <a:noFill/>
          <a:ln w="28575">
            <a:solidFill>
              <a:schemeClr val="tx1"/>
            </a:solidFill>
            <a:round/>
            <a:headEnd/>
            <a:tailEnd/>
          </a:ln>
          <a:effectLst/>
        </p:spPr>
        <p:txBody>
          <a:bodyPr/>
          <a:lstStyle/>
          <a:p>
            <a:endParaRPr lang="en-US"/>
          </a:p>
        </p:txBody>
      </p:sp>
      <p:sp>
        <p:nvSpPr>
          <p:cNvPr id="1265773" name="Line 109"/>
          <p:cNvSpPr>
            <a:spLocks noChangeShapeType="1"/>
          </p:cNvSpPr>
          <p:nvPr/>
        </p:nvSpPr>
        <p:spPr bwMode="auto">
          <a:xfrm>
            <a:off x="8382000" y="3810000"/>
            <a:ext cx="228600" cy="1588"/>
          </a:xfrm>
          <a:prstGeom prst="line">
            <a:avLst/>
          </a:prstGeom>
          <a:noFill/>
          <a:ln w="28575">
            <a:solidFill>
              <a:schemeClr val="tx1"/>
            </a:solidFill>
            <a:round/>
            <a:headEnd/>
            <a:tailEnd type="triangle" w="med" len="med"/>
          </a:ln>
          <a:effectLst/>
        </p:spPr>
        <p:txBody>
          <a:bodyPr/>
          <a:lstStyle/>
          <a:p>
            <a:endParaRPr lang="en-US"/>
          </a:p>
        </p:txBody>
      </p:sp>
      <p:sp>
        <p:nvSpPr>
          <p:cNvPr id="1265775" name="Line 111"/>
          <p:cNvSpPr>
            <a:spLocks noChangeShapeType="1"/>
          </p:cNvSpPr>
          <p:nvPr/>
        </p:nvSpPr>
        <p:spPr bwMode="auto">
          <a:xfrm>
            <a:off x="6934200" y="1143000"/>
            <a:ext cx="0" cy="1524000"/>
          </a:xfrm>
          <a:prstGeom prst="line">
            <a:avLst/>
          </a:prstGeom>
          <a:noFill/>
          <a:ln w="28575">
            <a:solidFill>
              <a:srgbClr val="CC3399"/>
            </a:solidFill>
            <a:round/>
            <a:headEnd/>
            <a:tailEnd/>
          </a:ln>
          <a:effectLst/>
        </p:spPr>
        <p:txBody>
          <a:bodyPr/>
          <a:lstStyle/>
          <a:p>
            <a:endParaRPr lang="en-US"/>
          </a:p>
        </p:txBody>
      </p:sp>
      <p:sp>
        <p:nvSpPr>
          <p:cNvPr id="1265776" name="Line 112"/>
          <p:cNvSpPr>
            <a:spLocks noChangeShapeType="1"/>
          </p:cNvSpPr>
          <p:nvPr/>
        </p:nvSpPr>
        <p:spPr bwMode="auto">
          <a:xfrm flipH="1" flipV="1">
            <a:off x="4267200" y="4800600"/>
            <a:ext cx="152400" cy="152400"/>
          </a:xfrm>
          <a:prstGeom prst="line">
            <a:avLst/>
          </a:prstGeom>
          <a:noFill/>
          <a:ln w="28575" cap="rnd">
            <a:solidFill>
              <a:schemeClr val="accent2"/>
            </a:solidFill>
            <a:prstDash val="sysDot"/>
            <a:round/>
            <a:headEnd/>
            <a:tailEnd/>
          </a:ln>
          <a:effectLst/>
        </p:spPr>
        <p:txBody>
          <a:bodyPr/>
          <a:lstStyle/>
          <a:p>
            <a:endParaRPr lang="en-US"/>
          </a:p>
        </p:txBody>
      </p:sp>
      <p:sp>
        <p:nvSpPr>
          <p:cNvPr id="1265777" name="Line 113"/>
          <p:cNvSpPr>
            <a:spLocks noChangeShapeType="1"/>
          </p:cNvSpPr>
          <p:nvPr/>
        </p:nvSpPr>
        <p:spPr bwMode="auto">
          <a:xfrm flipH="1">
            <a:off x="8229600" y="4191000"/>
            <a:ext cx="152400" cy="762000"/>
          </a:xfrm>
          <a:prstGeom prst="line">
            <a:avLst/>
          </a:prstGeom>
          <a:noFill/>
          <a:ln w="28575" cap="rnd">
            <a:solidFill>
              <a:schemeClr val="accent2"/>
            </a:solidFill>
            <a:prstDash val="sysDot"/>
            <a:round/>
            <a:headEnd/>
            <a:tailEnd/>
          </a:ln>
          <a:effectLst/>
        </p:spPr>
        <p:txBody>
          <a:bodyPr/>
          <a:lstStyle/>
          <a:p>
            <a:endParaRPr lang="en-US"/>
          </a:p>
        </p:txBody>
      </p:sp>
      <p:sp>
        <p:nvSpPr>
          <p:cNvPr id="1265778" name="Text Box 114"/>
          <p:cNvSpPr txBox="1">
            <a:spLocks noChangeArrowheads="1"/>
          </p:cNvSpPr>
          <p:nvPr/>
        </p:nvSpPr>
        <p:spPr bwMode="auto">
          <a:xfrm>
            <a:off x="2057400" y="1905000"/>
            <a:ext cx="515938" cy="274638"/>
          </a:xfrm>
          <a:prstGeom prst="rect">
            <a:avLst/>
          </a:prstGeom>
          <a:noFill/>
          <a:ln w="12700">
            <a:noFill/>
            <a:miter lim="800000"/>
            <a:headEnd/>
            <a:tailEnd/>
          </a:ln>
          <a:effectLst/>
        </p:spPr>
        <p:txBody>
          <a:bodyPr wrap="none">
            <a:spAutoFit/>
          </a:bodyPr>
          <a:lstStyle/>
          <a:p>
            <a:r>
              <a:rPr lang="en-US" sz="1200" b="1">
                <a:solidFill>
                  <a:schemeClr val="accent2"/>
                </a:solidFill>
              </a:rPr>
              <a:t>IF/ID</a:t>
            </a:r>
          </a:p>
        </p:txBody>
      </p:sp>
      <p:sp>
        <p:nvSpPr>
          <p:cNvPr id="1265779" name="Line 115"/>
          <p:cNvSpPr>
            <a:spLocks noChangeShapeType="1"/>
          </p:cNvSpPr>
          <p:nvPr/>
        </p:nvSpPr>
        <p:spPr bwMode="auto">
          <a:xfrm flipV="1">
            <a:off x="5181600" y="2895600"/>
            <a:ext cx="0" cy="1524000"/>
          </a:xfrm>
          <a:prstGeom prst="line">
            <a:avLst/>
          </a:prstGeom>
          <a:noFill/>
          <a:ln w="28575">
            <a:solidFill>
              <a:schemeClr val="tx1"/>
            </a:solidFill>
            <a:round/>
            <a:headEnd/>
            <a:tailEnd/>
          </a:ln>
          <a:effectLst/>
        </p:spPr>
        <p:txBody>
          <a:bodyPr/>
          <a:lstStyle/>
          <a:p>
            <a:endParaRPr lang="en-US"/>
          </a:p>
        </p:txBody>
      </p:sp>
      <p:sp>
        <p:nvSpPr>
          <p:cNvPr id="1265780" name="Line 116"/>
          <p:cNvSpPr>
            <a:spLocks noChangeShapeType="1"/>
          </p:cNvSpPr>
          <p:nvPr/>
        </p:nvSpPr>
        <p:spPr bwMode="auto">
          <a:xfrm>
            <a:off x="3733800" y="4800600"/>
            <a:ext cx="533400" cy="0"/>
          </a:xfrm>
          <a:prstGeom prst="line">
            <a:avLst/>
          </a:prstGeom>
          <a:noFill/>
          <a:ln w="28575">
            <a:solidFill>
              <a:schemeClr val="tx1"/>
            </a:solidFill>
            <a:round/>
            <a:headEnd/>
            <a:tailEnd/>
          </a:ln>
          <a:effectLst/>
        </p:spPr>
        <p:txBody>
          <a:bodyPr/>
          <a:lstStyle/>
          <a:p>
            <a:endParaRPr lang="en-US"/>
          </a:p>
        </p:txBody>
      </p:sp>
      <p:sp>
        <p:nvSpPr>
          <p:cNvPr id="1265781" name="Line 117"/>
          <p:cNvSpPr>
            <a:spLocks noChangeShapeType="1"/>
          </p:cNvSpPr>
          <p:nvPr/>
        </p:nvSpPr>
        <p:spPr bwMode="auto">
          <a:xfrm>
            <a:off x="4419600" y="2438400"/>
            <a:ext cx="1676400" cy="0"/>
          </a:xfrm>
          <a:prstGeom prst="line">
            <a:avLst/>
          </a:prstGeom>
          <a:noFill/>
          <a:ln w="28575">
            <a:solidFill>
              <a:schemeClr val="tx1"/>
            </a:solidFill>
            <a:round/>
            <a:headEnd/>
            <a:tailEnd type="triangle" w="med" len="med"/>
          </a:ln>
          <a:effectLst/>
        </p:spPr>
        <p:txBody>
          <a:bodyPr/>
          <a:lstStyle/>
          <a:p>
            <a:endParaRPr lang="en-US"/>
          </a:p>
        </p:txBody>
      </p:sp>
      <p:sp>
        <p:nvSpPr>
          <p:cNvPr id="1265782" name="Line 118"/>
          <p:cNvSpPr>
            <a:spLocks noChangeShapeType="1"/>
          </p:cNvSpPr>
          <p:nvPr/>
        </p:nvSpPr>
        <p:spPr bwMode="auto">
          <a:xfrm>
            <a:off x="1981200" y="1447800"/>
            <a:ext cx="0" cy="990600"/>
          </a:xfrm>
          <a:prstGeom prst="line">
            <a:avLst/>
          </a:prstGeom>
          <a:noFill/>
          <a:ln w="28575">
            <a:solidFill>
              <a:schemeClr val="tx1"/>
            </a:solidFill>
            <a:round/>
            <a:headEnd/>
            <a:tailEnd/>
          </a:ln>
          <a:effectLst/>
        </p:spPr>
        <p:txBody>
          <a:bodyPr/>
          <a:lstStyle/>
          <a:p>
            <a:endParaRPr lang="en-US"/>
          </a:p>
        </p:txBody>
      </p:sp>
      <p:sp>
        <p:nvSpPr>
          <p:cNvPr id="1265783" name="Line 119"/>
          <p:cNvSpPr>
            <a:spLocks noChangeShapeType="1"/>
          </p:cNvSpPr>
          <p:nvPr/>
        </p:nvSpPr>
        <p:spPr bwMode="auto">
          <a:xfrm flipV="1">
            <a:off x="6324600" y="2971800"/>
            <a:ext cx="0" cy="457200"/>
          </a:xfrm>
          <a:prstGeom prst="line">
            <a:avLst/>
          </a:prstGeom>
          <a:noFill/>
          <a:ln w="12700">
            <a:solidFill>
              <a:schemeClr val="accent1"/>
            </a:solidFill>
            <a:round/>
            <a:headEnd/>
            <a:tailEnd/>
          </a:ln>
          <a:effectLst/>
        </p:spPr>
        <p:txBody>
          <a:bodyPr/>
          <a:lstStyle/>
          <a:p>
            <a:endParaRPr lang="en-US"/>
          </a:p>
        </p:txBody>
      </p:sp>
      <p:sp>
        <p:nvSpPr>
          <p:cNvPr id="1265784" name="Line 120"/>
          <p:cNvSpPr>
            <a:spLocks noChangeShapeType="1"/>
          </p:cNvSpPr>
          <p:nvPr/>
        </p:nvSpPr>
        <p:spPr bwMode="auto">
          <a:xfrm>
            <a:off x="609600" y="2133600"/>
            <a:ext cx="0" cy="1600200"/>
          </a:xfrm>
          <a:prstGeom prst="line">
            <a:avLst/>
          </a:prstGeom>
          <a:noFill/>
          <a:ln w="28575">
            <a:solidFill>
              <a:schemeClr val="tx1"/>
            </a:solidFill>
            <a:round/>
            <a:headEnd/>
            <a:tailEnd/>
          </a:ln>
          <a:effectLst/>
        </p:spPr>
        <p:txBody>
          <a:bodyPr/>
          <a:lstStyle/>
          <a:p>
            <a:endParaRPr lang="en-US"/>
          </a:p>
        </p:txBody>
      </p:sp>
      <p:sp>
        <p:nvSpPr>
          <p:cNvPr id="1265785" name="Rectangle 121"/>
          <p:cNvSpPr>
            <a:spLocks noChangeArrowheads="1"/>
          </p:cNvSpPr>
          <p:nvPr/>
        </p:nvSpPr>
        <p:spPr bwMode="auto">
          <a:xfrm>
            <a:off x="6553200" y="2209800"/>
            <a:ext cx="152400" cy="3429000"/>
          </a:xfrm>
          <a:prstGeom prst="rect">
            <a:avLst/>
          </a:prstGeom>
          <a:noFill/>
          <a:ln w="12700">
            <a:solidFill>
              <a:schemeClr val="accent2"/>
            </a:solidFill>
            <a:miter lim="800000"/>
            <a:headEnd/>
            <a:tailEnd/>
          </a:ln>
          <a:effectLst/>
        </p:spPr>
        <p:txBody>
          <a:bodyPr wrap="none" anchor="ctr"/>
          <a:lstStyle/>
          <a:p>
            <a:endParaRPr lang="en-US"/>
          </a:p>
        </p:txBody>
      </p:sp>
      <p:sp>
        <p:nvSpPr>
          <p:cNvPr id="1265786" name="Oval 122"/>
          <p:cNvSpPr>
            <a:spLocks noChangeArrowheads="1"/>
          </p:cNvSpPr>
          <p:nvPr/>
        </p:nvSpPr>
        <p:spPr bwMode="auto">
          <a:xfrm>
            <a:off x="2895600" y="4572000"/>
            <a:ext cx="812800" cy="457200"/>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265787" name="Rectangle 123"/>
          <p:cNvSpPr>
            <a:spLocks noChangeArrowheads="1"/>
          </p:cNvSpPr>
          <p:nvPr/>
        </p:nvSpPr>
        <p:spPr bwMode="auto">
          <a:xfrm>
            <a:off x="3048000" y="4572000"/>
            <a:ext cx="533400" cy="457200"/>
          </a:xfrm>
          <a:prstGeom prst="rect">
            <a:avLst/>
          </a:prstGeom>
          <a:noFill/>
          <a:ln w="12700">
            <a:noFill/>
            <a:miter lim="800000"/>
            <a:headEnd/>
            <a:tailEnd/>
          </a:ln>
          <a:effectLst/>
        </p:spPr>
        <p:txBody>
          <a:bodyPr wrap="none" lIns="19050" tIns="26988" rIns="19050" bIns="26988"/>
          <a:lstStyle/>
          <a:p>
            <a:pPr algn="ctr"/>
            <a:r>
              <a:rPr lang="en-US" sz="1200" b="1">
                <a:solidFill>
                  <a:srgbClr val="000000"/>
                </a:solidFill>
              </a:rPr>
              <a:t>Sign</a:t>
            </a:r>
          </a:p>
          <a:p>
            <a:pPr algn="ctr"/>
            <a:r>
              <a:rPr lang="en-US" sz="1200" b="1">
                <a:solidFill>
                  <a:srgbClr val="000000"/>
                </a:solidFill>
              </a:rPr>
              <a:t>Extend</a:t>
            </a:r>
          </a:p>
        </p:txBody>
      </p:sp>
      <p:sp>
        <p:nvSpPr>
          <p:cNvPr id="1265788" name="Line 124"/>
          <p:cNvSpPr>
            <a:spLocks noChangeShapeType="1"/>
          </p:cNvSpPr>
          <p:nvPr/>
        </p:nvSpPr>
        <p:spPr bwMode="auto">
          <a:xfrm>
            <a:off x="6705600" y="2667000"/>
            <a:ext cx="228600" cy="0"/>
          </a:xfrm>
          <a:prstGeom prst="line">
            <a:avLst/>
          </a:prstGeom>
          <a:noFill/>
          <a:ln w="28575">
            <a:solidFill>
              <a:schemeClr val="tx1"/>
            </a:solidFill>
            <a:round/>
            <a:headEnd/>
            <a:tailEnd/>
          </a:ln>
          <a:effectLst/>
        </p:spPr>
        <p:txBody>
          <a:bodyPr/>
          <a:lstStyle/>
          <a:p>
            <a:endParaRPr lang="en-US"/>
          </a:p>
        </p:txBody>
      </p:sp>
      <p:sp>
        <p:nvSpPr>
          <p:cNvPr id="1265789" name="Line 125"/>
          <p:cNvSpPr>
            <a:spLocks noChangeShapeType="1"/>
          </p:cNvSpPr>
          <p:nvPr/>
        </p:nvSpPr>
        <p:spPr bwMode="auto">
          <a:xfrm>
            <a:off x="6324600" y="2971800"/>
            <a:ext cx="228600" cy="0"/>
          </a:xfrm>
          <a:prstGeom prst="line">
            <a:avLst/>
          </a:prstGeom>
          <a:noFill/>
          <a:ln w="12700">
            <a:solidFill>
              <a:schemeClr val="accent1"/>
            </a:solidFill>
            <a:round/>
            <a:headEnd/>
            <a:tailEnd type="triangle" w="med" len="med"/>
          </a:ln>
          <a:effectLst/>
        </p:spPr>
        <p:txBody>
          <a:bodyPr/>
          <a:lstStyle/>
          <a:p>
            <a:endParaRPr lang="en-US"/>
          </a:p>
        </p:txBody>
      </p:sp>
      <p:sp>
        <p:nvSpPr>
          <p:cNvPr id="1265790" name="Line 126"/>
          <p:cNvSpPr>
            <a:spLocks noChangeShapeType="1"/>
          </p:cNvSpPr>
          <p:nvPr/>
        </p:nvSpPr>
        <p:spPr bwMode="auto">
          <a:xfrm>
            <a:off x="6705600" y="2971800"/>
            <a:ext cx="228600" cy="0"/>
          </a:xfrm>
          <a:prstGeom prst="line">
            <a:avLst/>
          </a:prstGeom>
          <a:noFill/>
          <a:ln w="12700">
            <a:solidFill>
              <a:schemeClr val="accent1"/>
            </a:solidFill>
            <a:round/>
            <a:headEnd/>
            <a:tailEnd/>
          </a:ln>
          <a:effectLst/>
        </p:spPr>
        <p:txBody>
          <a:bodyPr/>
          <a:lstStyle/>
          <a:p>
            <a:endParaRPr lang="en-US"/>
          </a:p>
        </p:txBody>
      </p:sp>
      <p:sp>
        <p:nvSpPr>
          <p:cNvPr id="1265792" name="Text Box 128"/>
          <p:cNvSpPr txBox="1">
            <a:spLocks noChangeArrowheads="1"/>
          </p:cNvSpPr>
          <p:nvPr/>
        </p:nvSpPr>
        <p:spPr bwMode="auto">
          <a:xfrm>
            <a:off x="4114800" y="1295400"/>
            <a:ext cx="582613" cy="274638"/>
          </a:xfrm>
          <a:prstGeom prst="rect">
            <a:avLst/>
          </a:prstGeom>
          <a:noFill/>
          <a:ln w="12700">
            <a:noFill/>
            <a:miter lim="800000"/>
            <a:headEnd/>
            <a:tailEnd/>
          </a:ln>
          <a:effectLst/>
        </p:spPr>
        <p:txBody>
          <a:bodyPr wrap="none">
            <a:spAutoFit/>
          </a:bodyPr>
          <a:lstStyle/>
          <a:p>
            <a:r>
              <a:rPr lang="en-US" sz="1200" b="1">
                <a:solidFill>
                  <a:schemeClr val="accent2"/>
                </a:solidFill>
              </a:rPr>
              <a:t>ID/EX</a:t>
            </a:r>
          </a:p>
        </p:txBody>
      </p:sp>
      <p:sp>
        <p:nvSpPr>
          <p:cNvPr id="1265793" name="Text Box 129"/>
          <p:cNvSpPr txBox="1">
            <a:spLocks noChangeArrowheads="1"/>
          </p:cNvSpPr>
          <p:nvPr/>
        </p:nvSpPr>
        <p:spPr bwMode="auto">
          <a:xfrm>
            <a:off x="6172200" y="1477963"/>
            <a:ext cx="785813" cy="274637"/>
          </a:xfrm>
          <a:prstGeom prst="rect">
            <a:avLst/>
          </a:prstGeom>
          <a:noFill/>
          <a:ln w="12700">
            <a:noFill/>
            <a:miter lim="800000"/>
            <a:headEnd/>
            <a:tailEnd/>
          </a:ln>
          <a:effectLst/>
        </p:spPr>
        <p:txBody>
          <a:bodyPr wrap="none">
            <a:spAutoFit/>
          </a:bodyPr>
          <a:lstStyle/>
          <a:p>
            <a:r>
              <a:rPr lang="en-US" sz="1200" b="1">
                <a:solidFill>
                  <a:schemeClr val="accent2"/>
                </a:solidFill>
              </a:rPr>
              <a:t>EX/MEM</a:t>
            </a:r>
          </a:p>
        </p:txBody>
      </p:sp>
      <p:sp>
        <p:nvSpPr>
          <p:cNvPr id="1265794" name="Text Box 130"/>
          <p:cNvSpPr txBox="1">
            <a:spLocks noChangeArrowheads="1"/>
          </p:cNvSpPr>
          <p:nvPr/>
        </p:nvSpPr>
        <p:spPr bwMode="auto">
          <a:xfrm>
            <a:off x="7924800" y="2362200"/>
            <a:ext cx="836613" cy="274638"/>
          </a:xfrm>
          <a:prstGeom prst="rect">
            <a:avLst/>
          </a:prstGeom>
          <a:noFill/>
          <a:ln w="12700">
            <a:noFill/>
            <a:miter lim="800000"/>
            <a:headEnd/>
            <a:tailEnd/>
          </a:ln>
          <a:effectLst/>
        </p:spPr>
        <p:txBody>
          <a:bodyPr wrap="none">
            <a:spAutoFit/>
          </a:bodyPr>
          <a:lstStyle/>
          <a:p>
            <a:r>
              <a:rPr lang="en-US" sz="1200" b="1">
                <a:solidFill>
                  <a:schemeClr val="accent2"/>
                </a:solidFill>
              </a:rPr>
              <a:t>MEM/WB</a:t>
            </a:r>
          </a:p>
        </p:txBody>
      </p:sp>
      <p:sp>
        <p:nvSpPr>
          <p:cNvPr id="1265795" name="Rectangle 131"/>
          <p:cNvSpPr>
            <a:spLocks noChangeArrowheads="1"/>
          </p:cNvSpPr>
          <p:nvPr/>
        </p:nvSpPr>
        <p:spPr bwMode="auto">
          <a:xfrm>
            <a:off x="4267200" y="1981200"/>
            <a:ext cx="152400" cy="228600"/>
          </a:xfrm>
          <a:prstGeom prst="rect">
            <a:avLst/>
          </a:prstGeom>
          <a:noFill/>
          <a:ln w="12700">
            <a:solidFill>
              <a:schemeClr val="accent1"/>
            </a:solidFill>
            <a:miter lim="800000"/>
            <a:headEnd/>
            <a:tailEnd/>
          </a:ln>
          <a:effectLst/>
        </p:spPr>
        <p:txBody>
          <a:bodyPr wrap="none" anchor="ctr"/>
          <a:lstStyle/>
          <a:p>
            <a:endParaRPr lang="en-US"/>
          </a:p>
        </p:txBody>
      </p:sp>
      <p:sp>
        <p:nvSpPr>
          <p:cNvPr id="1265796" name="Rectangle 132"/>
          <p:cNvSpPr>
            <a:spLocks noChangeArrowheads="1"/>
          </p:cNvSpPr>
          <p:nvPr/>
        </p:nvSpPr>
        <p:spPr bwMode="auto">
          <a:xfrm>
            <a:off x="4267200" y="1752600"/>
            <a:ext cx="152400" cy="228600"/>
          </a:xfrm>
          <a:prstGeom prst="rect">
            <a:avLst/>
          </a:prstGeom>
          <a:noFill/>
          <a:ln w="12700">
            <a:solidFill>
              <a:schemeClr val="accent1"/>
            </a:solidFill>
            <a:miter lim="800000"/>
            <a:headEnd/>
            <a:tailEnd/>
          </a:ln>
          <a:effectLst/>
        </p:spPr>
        <p:txBody>
          <a:bodyPr wrap="none" anchor="ctr"/>
          <a:lstStyle/>
          <a:p>
            <a:endParaRPr lang="en-US"/>
          </a:p>
        </p:txBody>
      </p:sp>
      <p:sp>
        <p:nvSpPr>
          <p:cNvPr id="1265797" name="Rectangle 133"/>
          <p:cNvSpPr>
            <a:spLocks noChangeArrowheads="1"/>
          </p:cNvSpPr>
          <p:nvPr/>
        </p:nvSpPr>
        <p:spPr bwMode="auto">
          <a:xfrm>
            <a:off x="4267200" y="1524000"/>
            <a:ext cx="152400" cy="228600"/>
          </a:xfrm>
          <a:prstGeom prst="rect">
            <a:avLst/>
          </a:prstGeom>
          <a:noFill/>
          <a:ln w="12700">
            <a:solidFill>
              <a:schemeClr val="accent1"/>
            </a:solidFill>
            <a:miter lim="800000"/>
            <a:headEnd/>
            <a:tailEnd/>
          </a:ln>
          <a:effectLst/>
        </p:spPr>
        <p:txBody>
          <a:bodyPr wrap="none" anchor="ctr"/>
          <a:lstStyle/>
          <a:p>
            <a:endParaRPr lang="en-US"/>
          </a:p>
        </p:txBody>
      </p:sp>
      <p:sp>
        <p:nvSpPr>
          <p:cNvPr id="1265798" name="Rectangle 134"/>
          <p:cNvSpPr>
            <a:spLocks noChangeArrowheads="1"/>
          </p:cNvSpPr>
          <p:nvPr/>
        </p:nvSpPr>
        <p:spPr bwMode="auto">
          <a:xfrm>
            <a:off x="6553200" y="1981200"/>
            <a:ext cx="152400" cy="228600"/>
          </a:xfrm>
          <a:prstGeom prst="rect">
            <a:avLst/>
          </a:prstGeom>
          <a:noFill/>
          <a:ln w="12700">
            <a:solidFill>
              <a:schemeClr val="accent1"/>
            </a:solidFill>
            <a:miter lim="800000"/>
            <a:headEnd/>
            <a:tailEnd/>
          </a:ln>
          <a:effectLst/>
        </p:spPr>
        <p:txBody>
          <a:bodyPr wrap="none" anchor="ctr"/>
          <a:lstStyle/>
          <a:p>
            <a:endParaRPr lang="en-US"/>
          </a:p>
        </p:txBody>
      </p:sp>
      <p:sp>
        <p:nvSpPr>
          <p:cNvPr id="1265799" name="Rectangle 135"/>
          <p:cNvSpPr>
            <a:spLocks noChangeArrowheads="1"/>
          </p:cNvSpPr>
          <p:nvPr/>
        </p:nvSpPr>
        <p:spPr bwMode="auto">
          <a:xfrm>
            <a:off x="6553200" y="1752600"/>
            <a:ext cx="152400" cy="228600"/>
          </a:xfrm>
          <a:prstGeom prst="rect">
            <a:avLst/>
          </a:prstGeom>
          <a:noFill/>
          <a:ln w="12700">
            <a:solidFill>
              <a:schemeClr val="accent1"/>
            </a:solidFill>
            <a:miter lim="800000"/>
            <a:headEnd/>
            <a:tailEnd/>
          </a:ln>
          <a:effectLst/>
        </p:spPr>
        <p:txBody>
          <a:bodyPr wrap="none" anchor="ctr"/>
          <a:lstStyle/>
          <a:p>
            <a:endParaRPr lang="en-US"/>
          </a:p>
        </p:txBody>
      </p:sp>
      <p:sp>
        <p:nvSpPr>
          <p:cNvPr id="1265800" name="Rectangle 136"/>
          <p:cNvSpPr>
            <a:spLocks noChangeArrowheads="1"/>
          </p:cNvSpPr>
          <p:nvPr/>
        </p:nvSpPr>
        <p:spPr bwMode="auto">
          <a:xfrm>
            <a:off x="8229600" y="2590800"/>
            <a:ext cx="152400" cy="228600"/>
          </a:xfrm>
          <a:prstGeom prst="rect">
            <a:avLst/>
          </a:prstGeom>
          <a:noFill/>
          <a:ln w="12700">
            <a:solidFill>
              <a:schemeClr val="accent1"/>
            </a:solidFill>
            <a:miter lim="800000"/>
            <a:headEnd/>
            <a:tailEnd/>
          </a:ln>
          <a:effectLst/>
        </p:spPr>
        <p:txBody>
          <a:bodyPr wrap="none" anchor="ctr"/>
          <a:lstStyle/>
          <a:p>
            <a:endParaRPr lang="en-US"/>
          </a:p>
        </p:txBody>
      </p:sp>
      <p:sp>
        <p:nvSpPr>
          <p:cNvPr id="1265801" name="Rectangle 137"/>
          <p:cNvSpPr>
            <a:spLocks noChangeArrowheads="1"/>
          </p:cNvSpPr>
          <p:nvPr/>
        </p:nvSpPr>
        <p:spPr bwMode="auto">
          <a:xfrm>
            <a:off x="3200400" y="1752600"/>
            <a:ext cx="533400" cy="304800"/>
          </a:xfrm>
          <a:prstGeom prst="rect">
            <a:avLst/>
          </a:prstGeom>
          <a:noFill/>
          <a:ln w="12700">
            <a:noFill/>
            <a:miter lim="800000"/>
            <a:headEnd/>
            <a:tailEnd/>
          </a:ln>
          <a:effectLst/>
        </p:spPr>
        <p:txBody>
          <a:bodyPr wrap="none" lIns="19050" tIns="26988" rIns="19050" bIns="26988"/>
          <a:lstStyle/>
          <a:p>
            <a:pPr algn="ctr"/>
            <a:r>
              <a:rPr lang="en-US" sz="1200" b="1"/>
              <a:t>Control</a:t>
            </a:r>
          </a:p>
        </p:txBody>
      </p:sp>
      <p:sp>
        <p:nvSpPr>
          <p:cNvPr id="1265802" name="Oval 138"/>
          <p:cNvSpPr>
            <a:spLocks noChangeArrowheads="1"/>
          </p:cNvSpPr>
          <p:nvPr/>
        </p:nvSpPr>
        <p:spPr bwMode="auto">
          <a:xfrm>
            <a:off x="3048000" y="1371600"/>
            <a:ext cx="762000" cy="990600"/>
          </a:xfrm>
          <a:prstGeom prst="ellipse">
            <a:avLst/>
          </a:prstGeom>
          <a:noFill/>
          <a:ln w="12700">
            <a:solidFill>
              <a:schemeClr val="accent1"/>
            </a:solidFill>
            <a:round/>
            <a:headEnd/>
            <a:tailEnd/>
          </a:ln>
          <a:effectLst/>
        </p:spPr>
        <p:txBody>
          <a:bodyPr wrap="none" anchor="ctr"/>
          <a:lstStyle/>
          <a:p>
            <a:endParaRPr lang="en-US"/>
          </a:p>
        </p:txBody>
      </p:sp>
      <p:sp>
        <p:nvSpPr>
          <p:cNvPr id="1265803" name="Line 139"/>
          <p:cNvSpPr>
            <a:spLocks noChangeShapeType="1"/>
          </p:cNvSpPr>
          <p:nvPr/>
        </p:nvSpPr>
        <p:spPr bwMode="auto">
          <a:xfrm>
            <a:off x="2514600" y="1905000"/>
            <a:ext cx="0" cy="1219200"/>
          </a:xfrm>
          <a:prstGeom prst="line">
            <a:avLst/>
          </a:prstGeom>
          <a:noFill/>
          <a:ln w="12700">
            <a:solidFill>
              <a:schemeClr val="accent1"/>
            </a:solidFill>
            <a:round/>
            <a:headEnd/>
            <a:tailEnd/>
          </a:ln>
          <a:effectLst/>
        </p:spPr>
        <p:txBody>
          <a:bodyPr/>
          <a:lstStyle/>
          <a:p>
            <a:endParaRPr lang="en-US"/>
          </a:p>
        </p:txBody>
      </p:sp>
      <p:sp>
        <p:nvSpPr>
          <p:cNvPr id="1265804" name="Line 140"/>
          <p:cNvSpPr>
            <a:spLocks noChangeShapeType="1"/>
          </p:cNvSpPr>
          <p:nvPr/>
        </p:nvSpPr>
        <p:spPr bwMode="auto">
          <a:xfrm>
            <a:off x="2514600" y="1905000"/>
            <a:ext cx="533400" cy="0"/>
          </a:xfrm>
          <a:prstGeom prst="line">
            <a:avLst/>
          </a:prstGeom>
          <a:noFill/>
          <a:ln w="12700">
            <a:solidFill>
              <a:schemeClr val="accent1"/>
            </a:solidFill>
            <a:round/>
            <a:headEnd/>
            <a:tailEnd type="triangle" w="med" len="med"/>
          </a:ln>
          <a:effectLst/>
        </p:spPr>
        <p:txBody>
          <a:bodyPr/>
          <a:lstStyle/>
          <a:p>
            <a:endParaRPr lang="en-US"/>
          </a:p>
        </p:txBody>
      </p:sp>
      <p:sp>
        <p:nvSpPr>
          <p:cNvPr id="1265805" name="Line 141"/>
          <p:cNvSpPr>
            <a:spLocks noChangeShapeType="1"/>
          </p:cNvSpPr>
          <p:nvPr/>
        </p:nvSpPr>
        <p:spPr bwMode="auto">
          <a:xfrm>
            <a:off x="3733800" y="1676400"/>
            <a:ext cx="533400" cy="0"/>
          </a:xfrm>
          <a:prstGeom prst="line">
            <a:avLst/>
          </a:prstGeom>
          <a:noFill/>
          <a:ln w="12700">
            <a:solidFill>
              <a:schemeClr val="accent1"/>
            </a:solidFill>
            <a:round/>
            <a:headEnd/>
            <a:tailEnd type="triangle" w="med" len="med"/>
          </a:ln>
          <a:effectLst/>
        </p:spPr>
        <p:txBody>
          <a:bodyPr/>
          <a:lstStyle/>
          <a:p>
            <a:endParaRPr lang="en-US"/>
          </a:p>
        </p:txBody>
      </p:sp>
      <p:sp>
        <p:nvSpPr>
          <p:cNvPr id="1265806" name="Line 142"/>
          <p:cNvSpPr>
            <a:spLocks noChangeShapeType="1"/>
          </p:cNvSpPr>
          <p:nvPr/>
        </p:nvSpPr>
        <p:spPr bwMode="auto">
          <a:xfrm>
            <a:off x="3810000" y="1905000"/>
            <a:ext cx="457200" cy="0"/>
          </a:xfrm>
          <a:prstGeom prst="line">
            <a:avLst/>
          </a:prstGeom>
          <a:noFill/>
          <a:ln w="12700">
            <a:solidFill>
              <a:schemeClr val="accent1"/>
            </a:solidFill>
            <a:round/>
            <a:headEnd/>
            <a:tailEnd type="triangle" w="med" len="med"/>
          </a:ln>
          <a:effectLst/>
        </p:spPr>
        <p:txBody>
          <a:bodyPr/>
          <a:lstStyle/>
          <a:p>
            <a:endParaRPr lang="en-US"/>
          </a:p>
        </p:txBody>
      </p:sp>
      <p:sp>
        <p:nvSpPr>
          <p:cNvPr id="1265807" name="Line 143"/>
          <p:cNvSpPr>
            <a:spLocks noChangeShapeType="1"/>
          </p:cNvSpPr>
          <p:nvPr/>
        </p:nvSpPr>
        <p:spPr bwMode="auto">
          <a:xfrm>
            <a:off x="3733800" y="2133600"/>
            <a:ext cx="533400" cy="0"/>
          </a:xfrm>
          <a:prstGeom prst="line">
            <a:avLst/>
          </a:prstGeom>
          <a:noFill/>
          <a:ln w="12700">
            <a:solidFill>
              <a:schemeClr val="accent1"/>
            </a:solidFill>
            <a:round/>
            <a:headEnd/>
            <a:tailEnd type="triangle" w="med" len="med"/>
          </a:ln>
          <a:effectLst/>
        </p:spPr>
        <p:txBody>
          <a:bodyPr/>
          <a:lstStyle/>
          <a:p>
            <a:endParaRPr lang="en-US"/>
          </a:p>
        </p:txBody>
      </p:sp>
      <p:sp>
        <p:nvSpPr>
          <p:cNvPr id="1265808" name="Line 144"/>
          <p:cNvSpPr>
            <a:spLocks noChangeShapeType="1"/>
          </p:cNvSpPr>
          <p:nvPr/>
        </p:nvSpPr>
        <p:spPr bwMode="auto">
          <a:xfrm>
            <a:off x="6705600" y="2133600"/>
            <a:ext cx="1524000" cy="533400"/>
          </a:xfrm>
          <a:prstGeom prst="line">
            <a:avLst/>
          </a:prstGeom>
          <a:noFill/>
          <a:ln w="12700">
            <a:solidFill>
              <a:schemeClr val="accent1"/>
            </a:solidFill>
            <a:round/>
            <a:headEnd/>
            <a:tailEnd type="triangle" w="med" len="med"/>
          </a:ln>
          <a:effectLst/>
        </p:spPr>
        <p:txBody>
          <a:bodyPr/>
          <a:lstStyle/>
          <a:p>
            <a:endParaRPr lang="en-US"/>
          </a:p>
        </p:txBody>
      </p:sp>
      <p:sp>
        <p:nvSpPr>
          <p:cNvPr id="1265809" name="Line 145"/>
          <p:cNvSpPr>
            <a:spLocks noChangeShapeType="1"/>
          </p:cNvSpPr>
          <p:nvPr/>
        </p:nvSpPr>
        <p:spPr bwMode="auto">
          <a:xfrm>
            <a:off x="4419600" y="2133600"/>
            <a:ext cx="2133600" cy="0"/>
          </a:xfrm>
          <a:prstGeom prst="line">
            <a:avLst/>
          </a:prstGeom>
          <a:noFill/>
          <a:ln w="12700">
            <a:solidFill>
              <a:schemeClr val="accent1"/>
            </a:solidFill>
            <a:round/>
            <a:headEnd/>
            <a:tailEnd type="triangle" w="med" len="med"/>
          </a:ln>
          <a:effectLst/>
        </p:spPr>
        <p:txBody>
          <a:bodyPr/>
          <a:lstStyle/>
          <a:p>
            <a:endParaRPr lang="en-US"/>
          </a:p>
        </p:txBody>
      </p:sp>
      <p:sp>
        <p:nvSpPr>
          <p:cNvPr id="1265810" name="Line 146"/>
          <p:cNvSpPr>
            <a:spLocks noChangeShapeType="1"/>
          </p:cNvSpPr>
          <p:nvPr/>
        </p:nvSpPr>
        <p:spPr bwMode="auto">
          <a:xfrm>
            <a:off x="4419600" y="1905000"/>
            <a:ext cx="2133600" cy="0"/>
          </a:xfrm>
          <a:prstGeom prst="line">
            <a:avLst/>
          </a:prstGeom>
          <a:noFill/>
          <a:ln w="12700">
            <a:solidFill>
              <a:schemeClr val="accent1"/>
            </a:solidFill>
            <a:round/>
            <a:headEnd/>
            <a:tailEnd type="triangle" w="med" len="med"/>
          </a:ln>
          <a:effectLst/>
        </p:spPr>
        <p:txBody>
          <a:bodyPr/>
          <a:lstStyle/>
          <a:p>
            <a:endParaRPr lang="en-US"/>
          </a:p>
        </p:txBody>
      </p:sp>
      <p:sp>
        <p:nvSpPr>
          <p:cNvPr id="1265811" name="Line 147"/>
          <p:cNvSpPr>
            <a:spLocks noChangeShapeType="1"/>
          </p:cNvSpPr>
          <p:nvPr/>
        </p:nvSpPr>
        <p:spPr bwMode="auto">
          <a:xfrm>
            <a:off x="4419600" y="1600200"/>
            <a:ext cx="609600" cy="0"/>
          </a:xfrm>
          <a:prstGeom prst="line">
            <a:avLst/>
          </a:prstGeom>
          <a:noFill/>
          <a:ln w="12700">
            <a:solidFill>
              <a:schemeClr val="accent1"/>
            </a:solidFill>
            <a:round/>
            <a:headEnd/>
            <a:tailEnd/>
          </a:ln>
          <a:effectLst/>
        </p:spPr>
        <p:txBody>
          <a:bodyPr/>
          <a:lstStyle/>
          <a:p>
            <a:endParaRPr lang="en-US"/>
          </a:p>
        </p:txBody>
      </p:sp>
      <p:sp>
        <p:nvSpPr>
          <p:cNvPr id="1265812" name="Line 148"/>
          <p:cNvSpPr>
            <a:spLocks noChangeShapeType="1"/>
          </p:cNvSpPr>
          <p:nvPr/>
        </p:nvSpPr>
        <p:spPr bwMode="auto">
          <a:xfrm>
            <a:off x="8763000" y="2743200"/>
            <a:ext cx="0" cy="304800"/>
          </a:xfrm>
          <a:prstGeom prst="line">
            <a:avLst/>
          </a:prstGeom>
          <a:noFill/>
          <a:ln w="12700">
            <a:solidFill>
              <a:schemeClr val="accent1"/>
            </a:solidFill>
            <a:round/>
            <a:headEnd/>
            <a:tailEnd type="triangle" w="med" len="med"/>
          </a:ln>
          <a:effectLst/>
        </p:spPr>
        <p:txBody>
          <a:bodyPr/>
          <a:lstStyle/>
          <a:p>
            <a:endParaRPr lang="en-US"/>
          </a:p>
        </p:txBody>
      </p:sp>
      <p:sp>
        <p:nvSpPr>
          <p:cNvPr id="1265813" name="Line 149"/>
          <p:cNvSpPr>
            <a:spLocks noChangeShapeType="1"/>
          </p:cNvSpPr>
          <p:nvPr/>
        </p:nvSpPr>
        <p:spPr bwMode="auto">
          <a:xfrm>
            <a:off x="6705600" y="1905000"/>
            <a:ext cx="685800" cy="0"/>
          </a:xfrm>
          <a:prstGeom prst="line">
            <a:avLst/>
          </a:prstGeom>
          <a:noFill/>
          <a:ln w="12700">
            <a:solidFill>
              <a:schemeClr val="accent1"/>
            </a:solidFill>
            <a:round/>
            <a:headEnd/>
            <a:tailEnd/>
          </a:ln>
          <a:effectLst/>
        </p:spPr>
        <p:txBody>
          <a:bodyPr/>
          <a:lstStyle/>
          <a:p>
            <a:endParaRPr lang="en-US"/>
          </a:p>
        </p:txBody>
      </p:sp>
      <p:sp>
        <p:nvSpPr>
          <p:cNvPr id="1265814" name="Line 150"/>
          <p:cNvSpPr>
            <a:spLocks noChangeShapeType="1"/>
          </p:cNvSpPr>
          <p:nvPr/>
        </p:nvSpPr>
        <p:spPr bwMode="auto">
          <a:xfrm>
            <a:off x="8382000" y="2743200"/>
            <a:ext cx="381000" cy="0"/>
          </a:xfrm>
          <a:prstGeom prst="line">
            <a:avLst/>
          </a:prstGeom>
          <a:noFill/>
          <a:ln w="12700">
            <a:solidFill>
              <a:schemeClr val="accent1"/>
            </a:solidFill>
            <a:round/>
            <a:headEnd/>
            <a:tailEnd/>
          </a:ln>
          <a:effectLst/>
        </p:spPr>
        <p:txBody>
          <a:bodyPr/>
          <a:lstStyle/>
          <a:p>
            <a:endParaRPr lang="en-US"/>
          </a:p>
        </p:txBody>
      </p:sp>
      <p:sp>
        <p:nvSpPr>
          <p:cNvPr id="1265815" name="Line 151"/>
          <p:cNvSpPr>
            <a:spLocks noChangeShapeType="1"/>
          </p:cNvSpPr>
          <p:nvPr/>
        </p:nvSpPr>
        <p:spPr bwMode="auto">
          <a:xfrm>
            <a:off x="7391400" y="1905000"/>
            <a:ext cx="0" cy="152400"/>
          </a:xfrm>
          <a:prstGeom prst="line">
            <a:avLst/>
          </a:prstGeom>
          <a:noFill/>
          <a:ln w="12700">
            <a:solidFill>
              <a:schemeClr val="accent1"/>
            </a:solidFill>
            <a:round/>
            <a:headEnd/>
            <a:tailEnd type="triangle" w="med" len="med"/>
          </a:ln>
          <a:effectLst/>
        </p:spPr>
        <p:txBody>
          <a:bodyPr/>
          <a:lstStyle/>
          <a:p>
            <a:endParaRPr lang="en-US"/>
          </a:p>
        </p:txBody>
      </p:sp>
      <p:sp>
        <p:nvSpPr>
          <p:cNvPr id="1265816" name="Line 152"/>
          <p:cNvSpPr>
            <a:spLocks noChangeShapeType="1"/>
          </p:cNvSpPr>
          <p:nvPr/>
        </p:nvSpPr>
        <p:spPr bwMode="auto">
          <a:xfrm>
            <a:off x="5029200" y="1600200"/>
            <a:ext cx="0" cy="228600"/>
          </a:xfrm>
          <a:prstGeom prst="line">
            <a:avLst/>
          </a:prstGeom>
          <a:noFill/>
          <a:ln w="12700">
            <a:solidFill>
              <a:schemeClr val="accent1"/>
            </a:solidFill>
            <a:round/>
            <a:headEnd/>
            <a:tailEnd type="triangle" w="med" len="med"/>
          </a:ln>
          <a:effectLst/>
        </p:spPr>
        <p:txBody>
          <a:bodyPr/>
          <a:lstStyle/>
          <a:p>
            <a:endParaRPr lang="en-US"/>
          </a:p>
        </p:txBody>
      </p:sp>
      <p:sp>
        <p:nvSpPr>
          <p:cNvPr id="1265817" name="AutoShape 153"/>
          <p:cNvSpPr>
            <a:spLocks noChangeArrowheads="1"/>
          </p:cNvSpPr>
          <p:nvPr/>
        </p:nvSpPr>
        <p:spPr bwMode="auto">
          <a:xfrm rot="-5400000">
            <a:off x="4648200" y="5257800"/>
            <a:ext cx="685800" cy="22860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tx1"/>
            </a:solidFill>
            <a:miter lim="800000"/>
            <a:headEnd/>
            <a:tailEnd/>
          </a:ln>
          <a:effectLst/>
        </p:spPr>
        <p:txBody>
          <a:bodyPr wrap="none" anchor="ctr"/>
          <a:lstStyle/>
          <a:p>
            <a:endParaRPr lang="en-US"/>
          </a:p>
        </p:txBody>
      </p:sp>
      <p:sp>
        <p:nvSpPr>
          <p:cNvPr id="1265818" name="Line 154"/>
          <p:cNvSpPr>
            <a:spLocks noChangeShapeType="1"/>
          </p:cNvSpPr>
          <p:nvPr/>
        </p:nvSpPr>
        <p:spPr bwMode="auto">
          <a:xfrm>
            <a:off x="5105400" y="5334000"/>
            <a:ext cx="1447800" cy="0"/>
          </a:xfrm>
          <a:prstGeom prst="line">
            <a:avLst/>
          </a:prstGeom>
          <a:noFill/>
          <a:ln w="19050">
            <a:solidFill>
              <a:schemeClr val="tx1"/>
            </a:solidFill>
            <a:round/>
            <a:headEnd/>
            <a:tailEnd/>
          </a:ln>
          <a:effectLst/>
        </p:spPr>
        <p:txBody>
          <a:bodyPr/>
          <a:lstStyle/>
          <a:p>
            <a:endParaRPr lang="en-US"/>
          </a:p>
        </p:txBody>
      </p:sp>
      <p:sp>
        <p:nvSpPr>
          <p:cNvPr id="1265819" name="Line 155"/>
          <p:cNvSpPr>
            <a:spLocks noChangeShapeType="1"/>
          </p:cNvSpPr>
          <p:nvPr/>
        </p:nvSpPr>
        <p:spPr bwMode="auto">
          <a:xfrm>
            <a:off x="2514600" y="5562600"/>
            <a:ext cx="1752600" cy="0"/>
          </a:xfrm>
          <a:prstGeom prst="line">
            <a:avLst/>
          </a:prstGeom>
          <a:noFill/>
          <a:ln w="19050">
            <a:solidFill>
              <a:schemeClr val="tx1"/>
            </a:solidFill>
            <a:round/>
            <a:headEnd/>
            <a:tailEnd/>
          </a:ln>
          <a:effectLst/>
        </p:spPr>
        <p:txBody>
          <a:bodyPr/>
          <a:lstStyle/>
          <a:p>
            <a:endParaRPr lang="en-US"/>
          </a:p>
        </p:txBody>
      </p:sp>
      <p:sp>
        <p:nvSpPr>
          <p:cNvPr id="1265820" name="Line 156"/>
          <p:cNvSpPr>
            <a:spLocks noChangeShapeType="1"/>
          </p:cNvSpPr>
          <p:nvPr/>
        </p:nvSpPr>
        <p:spPr bwMode="auto">
          <a:xfrm>
            <a:off x="4419600" y="5562600"/>
            <a:ext cx="457200" cy="0"/>
          </a:xfrm>
          <a:prstGeom prst="line">
            <a:avLst/>
          </a:prstGeom>
          <a:noFill/>
          <a:ln w="19050">
            <a:solidFill>
              <a:schemeClr val="tx1"/>
            </a:solidFill>
            <a:round/>
            <a:headEnd/>
            <a:tailEnd/>
          </a:ln>
          <a:effectLst/>
        </p:spPr>
        <p:txBody>
          <a:bodyPr/>
          <a:lstStyle/>
          <a:p>
            <a:endParaRPr lang="en-US"/>
          </a:p>
        </p:txBody>
      </p:sp>
      <p:sp>
        <p:nvSpPr>
          <p:cNvPr id="1265823" name="Oval 159"/>
          <p:cNvSpPr>
            <a:spLocks noChangeArrowheads="1"/>
          </p:cNvSpPr>
          <p:nvPr/>
        </p:nvSpPr>
        <p:spPr bwMode="auto">
          <a:xfrm>
            <a:off x="5943600" y="4343400"/>
            <a:ext cx="457200" cy="533400"/>
          </a:xfrm>
          <a:prstGeom prst="ellipse">
            <a:avLst/>
          </a:prstGeom>
          <a:noFill/>
          <a:ln w="12700">
            <a:solidFill>
              <a:schemeClr val="accent1"/>
            </a:solidFill>
            <a:round/>
            <a:headEnd/>
            <a:tailEnd/>
          </a:ln>
          <a:effectLst/>
        </p:spPr>
        <p:txBody>
          <a:bodyPr wrap="none" anchor="ctr"/>
          <a:lstStyle/>
          <a:p>
            <a:endParaRPr lang="en-US"/>
          </a:p>
        </p:txBody>
      </p:sp>
      <p:sp>
        <p:nvSpPr>
          <p:cNvPr id="1265824" name="Rectangle 160"/>
          <p:cNvSpPr>
            <a:spLocks noChangeArrowheads="1"/>
          </p:cNvSpPr>
          <p:nvPr/>
        </p:nvSpPr>
        <p:spPr bwMode="auto">
          <a:xfrm>
            <a:off x="5943600" y="4343400"/>
            <a:ext cx="457200" cy="457200"/>
          </a:xfrm>
          <a:prstGeom prst="rect">
            <a:avLst/>
          </a:prstGeom>
          <a:noFill/>
          <a:ln w="12700">
            <a:noFill/>
            <a:miter lim="800000"/>
            <a:headEnd/>
            <a:tailEnd/>
          </a:ln>
          <a:effectLst/>
        </p:spPr>
        <p:txBody>
          <a:bodyPr wrap="none" lIns="19050" tIns="26988" rIns="19050" bIns="26988"/>
          <a:lstStyle/>
          <a:p>
            <a:pPr algn="ctr" defTabSz="904875">
              <a:lnSpc>
                <a:spcPts val="1600"/>
              </a:lnSpc>
              <a:tabLst>
                <a:tab pos="452438" algn="l"/>
                <a:tab pos="904875" algn="l"/>
                <a:tab pos="1357313" algn="l"/>
              </a:tabLst>
            </a:pPr>
            <a:r>
              <a:rPr lang="en-US" sz="1200" b="1"/>
              <a:t>ALU</a:t>
            </a:r>
          </a:p>
          <a:p>
            <a:pPr algn="ctr" defTabSz="904875">
              <a:lnSpc>
                <a:spcPts val="1600"/>
              </a:lnSpc>
              <a:tabLst>
                <a:tab pos="452438" algn="l"/>
                <a:tab pos="904875" algn="l"/>
                <a:tab pos="1357313" algn="l"/>
              </a:tabLst>
            </a:pPr>
            <a:r>
              <a:rPr lang="en-US" sz="1200" b="1"/>
              <a:t>cntrl</a:t>
            </a:r>
          </a:p>
        </p:txBody>
      </p:sp>
      <p:sp>
        <p:nvSpPr>
          <p:cNvPr id="1265825" name="Line 161"/>
          <p:cNvSpPr>
            <a:spLocks noChangeShapeType="1"/>
          </p:cNvSpPr>
          <p:nvPr/>
        </p:nvSpPr>
        <p:spPr bwMode="auto">
          <a:xfrm>
            <a:off x="5181600" y="4648200"/>
            <a:ext cx="762000" cy="0"/>
          </a:xfrm>
          <a:prstGeom prst="line">
            <a:avLst/>
          </a:prstGeom>
          <a:noFill/>
          <a:ln w="12700">
            <a:solidFill>
              <a:schemeClr val="accent1"/>
            </a:solidFill>
            <a:round/>
            <a:headEnd/>
            <a:tailEnd type="triangle" w="med" len="med"/>
          </a:ln>
          <a:effectLst/>
        </p:spPr>
        <p:txBody>
          <a:bodyPr/>
          <a:lstStyle/>
          <a:p>
            <a:endParaRPr lang="en-US"/>
          </a:p>
        </p:txBody>
      </p:sp>
      <p:sp>
        <p:nvSpPr>
          <p:cNvPr id="1265826" name="Line 162"/>
          <p:cNvSpPr>
            <a:spLocks noChangeShapeType="1"/>
          </p:cNvSpPr>
          <p:nvPr/>
        </p:nvSpPr>
        <p:spPr bwMode="auto">
          <a:xfrm flipV="1">
            <a:off x="6172200" y="4191000"/>
            <a:ext cx="0" cy="152400"/>
          </a:xfrm>
          <a:prstGeom prst="line">
            <a:avLst/>
          </a:prstGeom>
          <a:noFill/>
          <a:ln w="12700">
            <a:solidFill>
              <a:schemeClr val="tx1"/>
            </a:solidFill>
            <a:round/>
            <a:headEnd/>
            <a:tailEnd type="triangle" w="med" len="med"/>
          </a:ln>
          <a:effectLst/>
        </p:spPr>
        <p:txBody>
          <a:bodyPr/>
          <a:lstStyle/>
          <a:p>
            <a:endParaRPr lang="en-US"/>
          </a:p>
        </p:txBody>
      </p:sp>
      <p:sp>
        <p:nvSpPr>
          <p:cNvPr id="1265827" name="AutoShape 163"/>
          <p:cNvSpPr>
            <a:spLocks noChangeArrowheads="1"/>
          </p:cNvSpPr>
          <p:nvPr/>
        </p:nvSpPr>
        <p:spPr bwMode="auto">
          <a:xfrm>
            <a:off x="7315200" y="2590800"/>
            <a:ext cx="381000" cy="304800"/>
          </a:xfrm>
          <a:prstGeom prst="flowChartDelay">
            <a:avLst/>
          </a:prstGeom>
          <a:noFill/>
          <a:ln w="12700">
            <a:solidFill>
              <a:schemeClr val="accent1"/>
            </a:solidFill>
            <a:miter lim="800000"/>
            <a:headEnd/>
            <a:tailEnd/>
          </a:ln>
          <a:effectLst/>
        </p:spPr>
        <p:txBody>
          <a:bodyPr wrap="none" anchor="ctr"/>
          <a:lstStyle/>
          <a:p>
            <a:endParaRPr lang="en-US"/>
          </a:p>
        </p:txBody>
      </p:sp>
      <p:sp>
        <p:nvSpPr>
          <p:cNvPr id="1265828" name="Line 164"/>
          <p:cNvSpPr>
            <a:spLocks noChangeShapeType="1"/>
          </p:cNvSpPr>
          <p:nvPr/>
        </p:nvSpPr>
        <p:spPr bwMode="auto">
          <a:xfrm flipV="1">
            <a:off x="6934200" y="2819400"/>
            <a:ext cx="381000" cy="0"/>
          </a:xfrm>
          <a:prstGeom prst="line">
            <a:avLst/>
          </a:prstGeom>
          <a:noFill/>
          <a:ln w="12700">
            <a:solidFill>
              <a:schemeClr val="accent1"/>
            </a:solidFill>
            <a:round/>
            <a:headEnd/>
            <a:tailEnd/>
          </a:ln>
          <a:effectLst/>
        </p:spPr>
        <p:txBody>
          <a:bodyPr/>
          <a:lstStyle/>
          <a:p>
            <a:endParaRPr lang="en-US"/>
          </a:p>
        </p:txBody>
      </p:sp>
      <p:sp>
        <p:nvSpPr>
          <p:cNvPr id="1265829" name="Line 165"/>
          <p:cNvSpPr>
            <a:spLocks noChangeShapeType="1"/>
          </p:cNvSpPr>
          <p:nvPr/>
        </p:nvSpPr>
        <p:spPr bwMode="auto">
          <a:xfrm>
            <a:off x="6934200" y="2819400"/>
            <a:ext cx="0" cy="152400"/>
          </a:xfrm>
          <a:prstGeom prst="line">
            <a:avLst/>
          </a:prstGeom>
          <a:noFill/>
          <a:ln w="12700">
            <a:solidFill>
              <a:schemeClr val="accent1"/>
            </a:solidFill>
            <a:round/>
            <a:headEnd/>
            <a:tailEnd/>
          </a:ln>
          <a:effectLst/>
        </p:spPr>
        <p:txBody>
          <a:bodyPr/>
          <a:lstStyle/>
          <a:p>
            <a:endParaRPr lang="en-US"/>
          </a:p>
        </p:txBody>
      </p:sp>
      <p:sp>
        <p:nvSpPr>
          <p:cNvPr id="1265837" name="Rectangle 173"/>
          <p:cNvSpPr>
            <a:spLocks noChangeArrowheads="1"/>
          </p:cNvSpPr>
          <p:nvPr/>
        </p:nvSpPr>
        <p:spPr bwMode="auto">
          <a:xfrm>
            <a:off x="6858000" y="2438400"/>
            <a:ext cx="533400" cy="304800"/>
          </a:xfrm>
          <a:prstGeom prst="rect">
            <a:avLst/>
          </a:prstGeom>
          <a:noFill/>
          <a:ln w="12700">
            <a:noFill/>
            <a:miter lim="800000"/>
            <a:headEnd/>
            <a:tailEnd/>
          </a:ln>
          <a:effectLst/>
        </p:spPr>
        <p:txBody>
          <a:bodyPr wrap="none" lIns="19050" tIns="26988" rIns="19050" bIns="26988"/>
          <a:lstStyle/>
          <a:p>
            <a:pPr algn="ctr"/>
            <a:r>
              <a:rPr lang="en-US" sz="1200" b="1"/>
              <a:t>Branch</a:t>
            </a:r>
          </a:p>
        </p:txBody>
      </p:sp>
      <p:sp>
        <p:nvSpPr>
          <p:cNvPr id="1265838" name="Line 174"/>
          <p:cNvSpPr>
            <a:spLocks noChangeShapeType="1"/>
          </p:cNvSpPr>
          <p:nvPr/>
        </p:nvSpPr>
        <p:spPr bwMode="auto">
          <a:xfrm>
            <a:off x="7162800" y="2667000"/>
            <a:ext cx="152400" cy="0"/>
          </a:xfrm>
          <a:prstGeom prst="line">
            <a:avLst/>
          </a:prstGeom>
          <a:noFill/>
          <a:ln w="12700">
            <a:solidFill>
              <a:schemeClr val="accent1"/>
            </a:solidFill>
            <a:round/>
            <a:headEnd/>
            <a:tailEnd/>
          </a:ln>
          <a:effectLst/>
        </p:spPr>
        <p:txBody>
          <a:bodyPr/>
          <a:lstStyle/>
          <a:p>
            <a:endParaRPr lang="en-US"/>
          </a:p>
        </p:txBody>
      </p:sp>
      <p:sp>
        <p:nvSpPr>
          <p:cNvPr id="1265839" name="Line 175"/>
          <p:cNvSpPr>
            <a:spLocks noChangeShapeType="1"/>
          </p:cNvSpPr>
          <p:nvPr/>
        </p:nvSpPr>
        <p:spPr bwMode="auto">
          <a:xfrm>
            <a:off x="7848600" y="914400"/>
            <a:ext cx="0" cy="1828800"/>
          </a:xfrm>
          <a:prstGeom prst="line">
            <a:avLst/>
          </a:prstGeom>
          <a:noFill/>
          <a:ln w="12700">
            <a:solidFill>
              <a:schemeClr val="accent1"/>
            </a:solidFill>
            <a:round/>
            <a:headEnd/>
            <a:tailEnd/>
          </a:ln>
          <a:effectLst/>
        </p:spPr>
        <p:txBody>
          <a:bodyPr/>
          <a:lstStyle/>
          <a:p>
            <a:endParaRPr lang="en-US"/>
          </a:p>
        </p:txBody>
      </p:sp>
      <p:sp>
        <p:nvSpPr>
          <p:cNvPr id="1265840" name="Line 176"/>
          <p:cNvSpPr>
            <a:spLocks noChangeShapeType="1"/>
          </p:cNvSpPr>
          <p:nvPr/>
        </p:nvSpPr>
        <p:spPr bwMode="auto">
          <a:xfrm>
            <a:off x="7696200" y="2743200"/>
            <a:ext cx="152400" cy="0"/>
          </a:xfrm>
          <a:prstGeom prst="line">
            <a:avLst/>
          </a:prstGeom>
          <a:noFill/>
          <a:ln w="12700">
            <a:solidFill>
              <a:schemeClr val="accent1"/>
            </a:solidFill>
            <a:round/>
            <a:headEnd/>
            <a:tailEnd/>
          </a:ln>
          <a:effectLst/>
        </p:spPr>
        <p:txBody>
          <a:bodyPr/>
          <a:lstStyle/>
          <a:p>
            <a:endParaRPr lang="en-US"/>
          </a:p>
        </p:txBody>
      </p:sp>
      <p:sp>
        <p:nvSpPr>
          <p:cNvPr id="1265841" name="Line 177"/>
          <p:cNvSpPr>
            <a:spLocks noChangeShapeType="1"/>
          </p:cNvSpPr>
          <p:nvPr/>
        </p:nvSpPr>
        <p:spPr bwMode="auto">
          <a:xfrm>
            <a:off x="914400" y="914400"/>
            <a:ext cx="6934200" cy="0"/>
          </a:xfrm>
          <a:prstGeom prst="line">
            <a:avLst/>
          </a:prstGeom>
          <a:noFill/>
          <a:ln w="12700">
            <a:solidFill>
              <a:schemeClr val="accent1"/>
            </a:solidFill>
            <a:round/>
            <a:headEnd/>
            <a:tailEnd/>
          </a:ln>
          <a:effectLst/>
        </p:spPr>
        <p:txBody>
          <a:bodyPr/>
          <a:lstStyle/>
          <a:p>
            <a:endParaRPr lang="en-US"/>
          </a:p>
        </p:txBody>
      </p:sp>
      <p:sp>
        <p:nvSpPr>
          <p:cNvPr id="1265843" name="Line 179"/>
          <p:cNvSpPr>
            <a:spLocks noChangeShapeType="1"/>
          </p:cNvSpPr>
          <p:nvPr/>
        </p:nvSpPr>
        <p:spPr bwMode="auto">
          <a:xfrm>
            <a:off x="914400" y="914400"/>
            <a:ext cx="0" cy="152400"/>
          </a:xfrm>
          <a:prstGeom prst="line">
            <a:avLst/>
          </a:prstGeom>
          <a:noFill/>
          <a:ln w="12700">
            <a:solidFill>
              <a:schemeClr val="accent1"/>
            </a:solidFill>
            <a:round/>
            <a:headEnd/>
            <a:tailEnd/>
          </a:ln>
          <a:effectLst/>
        </p:spPr>
        <p:txBody>
          <a:bodyPr/>
          <a:lstStyle/>
          <a:p>
            <a:endParaRPr lang="en-US"/>
          </a:p>
        </p:txBody>
      </p:sp>
      <p:sp>
        <p:nvSpPr>
          <p:cNvPr id="1265851" name="AutoShape 187"/>
          <p:cNvSpPr>
            <a:spLocks noChangeArrowheads="1"/>
          </p:cNvSpPr>
          <p:nvPr/>
        </p:nvSpPr>
        <p:spPr bwMode="auto">
          <a:xfrm rot="-5400000">
            <a:off x="4522787" y="4316413"/>
            <a:ext cx="936625" cy="22860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tx1"/>
            </a:solidFill>
            <a:miter lim="800000"/>
            <a:headEnd/>
            <a:tailEnd/>
          </a:ln>
          <a:effectLst/>
        </p:spPr>
        <p:txBody>
          <a:bodyPr wrap="none" anchor="ctr"/>
          <a:lstStyle/>
          <a:p>
            <a:endParaRPr lang="en-US"/>
          </a:p>
        </p:txBody>
      </p:sp>
      <p:sp>
        <p:nvSpPr>
          <p:cNvPr id="1265853" name="AutoShape 189"/>
          <p:cNvSpPr>
            <a:spLocks noChangeArrowheads="1"/>
          </p:cNvSpPr>
          <p:nvPr/>
        </p:nvSpPr>
        <p:spPr bwMode="auto">
          <a:xfrm rot="-5400000">
            <a:off x="4522787" y="3249613"/>
            <a:ext cx="936625" cy="22860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tx1"/>
            </a:solidFill>
            <a:miter lim="800000"/>
            <a:headEnd/>
            <a:tailEnd/>
          </a:ln>
          <a:effectLst/>
        </p:spPr>
        <p:txBody>
          <a:bodyPr wrap="none" anchor="ctr"/>
          <a:lstStyle/>
          <a:p>
            <a:endParaRPr lang="en-US"/>
          </a:p>
        </p:txBody>
      </p:sp>
      <p:sp>
        <p:nvSpPr>
          <p:cNvPr id="1265854" name="Line 190"/>
          <p:cNvSpPr>
            <a:spLocks noChangeShapeType="1"/>
          </p:cNvSpPr>
          <p:nvPr/>
        </p:nvSpPr>
        <p:spPr bwMode="auto">
          <a:xfrm>
            <a:off x="4419600" y="3048000"/>
            <a:ext cx="457200" cy="0"/>
          </a:xfrm>
          <a:prstGeom prst="line">
            <a:avLst/>
          </a:prstGeom>
          <a:noFill/>
          <a:ln w="28575">
            <a:solidFill>
              <a:schemeClr val="tx1"/>
            </a:solidFill>
            <a:round/>
            <a:headEnd/>
            <a:tailEnd type="triangle" w="med" len="med"/>
          </a:ln>
          <a:effectLst/>
        </p:spPr>
        <p:txBody>
          <a:bodyPr/>
          <a:lstStyle/>
          <a:p>
            <a:endParaRPr lang="en-US"/>
          </a:p>
        </p:txBody>
      </p:sp>
      <p:sp>
        <p:nvSpPr>
          <p:cNvPr id="1265855" name="Line 191"/>
          <p:cNvSpPr>
            <a:spLocks noChangeShapeType="1"/>
          </p:cNvSpPr>
          <p:nvPr/>
        </p:nvSpPr>
        <p:spPr bwMode="auto">
          <a:xfrm>
            <a:off x="4419600" y="4114800"/>
            <a:ext cx="457200" cy="0"/>
          </a:xfrm>
          <a:prstGeom prst="line">
            <a:avLst/>
          </a:prstGeom>
          <a:noFill/>
          <a:ln w="28575">
            <a:solidFill>
              <a:schemeClr val="tx1"/>
            </a:solidFill>
            <a:round/>
            <a:headEnd/>
            <a:tailEnd type="triangle" w="med" len="med"/>
          </a:ln>
          <a:effectLst/>
        </p:spPr>
        <p:txBody>
          <a:bodyPr/>
          <a:lstStyle/>
          <a:p>
            <a:endParaRPr lang="en-US"/>
          </a:p>
        </p:txBody>
      </p:sp>
      <p:sp>
        <p:nvSpPr>
          <p:cNvPr id="1265858" name="Line 194"/>
          <p:cNvSpPr>
            <a:spLocks noChangeShapeType="1"/>
          </p:cNvSpPr>
          <p:nvPr/>
        </p:nvSpPr>
        <p:spPr bwMode="auto">
          <a:xfrm>
            <a:off x="4724400" y="3657600"/>
            <a:ext cx="152400" cy="0"/>
          </a:xfrm>
          <a:prstGeom prst="line">
            <a:avLst/>
          </a:prstGeom>
          <a:noFill/>
          <a:ln w="28575">
            <a:solidFill>
              <a:srgbClr val="CC3399"/>
            </a:solidFill>
            <a:round/>
            <a:headEnd/>
            <a:tailEnd type="triangle" w="med" len="med"/>
          </a:ln>
          <a:effectLst/>
        </p:spPr>
        <p:txBody>
          <a:bodyPr/>
          <a:lstStyle/>
          <a:p>
            <a:endParaRPr lang="en-US"/>
          </a:p>
        </p:txBody>
      </p:sp>
      <p:sp>
        <p:nvSpPr>
          <p:cNvPr id="1265860" name="Line 196"/>
          <p:cNvSpPr>
            <a:spLocks noChangeShapeType="1"/>
          </p:cNvSpPr>
          <p:nvPr/>
        </p:nvSpPr>
        <p:spPr bwMode="auto">
          <a:xfrm>
            <a:off x="4572000" y="3352800"/>
            <a:ext cx="304800" cy="0"/>
          </a:xfrm>
          <a:prstGeom prst="line">
            <a:avLst/>
          </a:prstGeom>
          <a:noFill/>
          <a:ln w="28575">
            <a:solidFill>
              <a:srgbClr val="CC3399"/>
            </a:solidFill>
            <a:round/>
            <a:headEnd/>
            <a:tailEnd type="triangle" w="med" len="med"/>
          </a:ln>
          <a:effectLst/>
        </p:spPr>
        <p:txBody>
          <a:bodyPr/>
          <a:lstStyle/>
          <a:p>
            <a:endParaRPr lang="en-US"/>
          </a:p>
        </p:txBody>
      </p:sp>
      <p:sp>
        <p:nvSpPr>
          <p:cNvPr id="1265863" name="Oval 199"/>
          <p:cNvSpPr>
            <a:spLocks noChangeArrowheads="1"/>
          </p:cNvSpPr>
          <p:nvPr/>
        </p:nvSpPr>
        <p:spPr bwMode="auto">
          <a:xfrm>
            <a:off x="5410200" y="5562600"/>
            <a:ext cx="838200" cy="533400"/>
          </a:xfrm>
          <a:prstGeom prst="ellipse">
            <a:avLst/>
          </a:prstGeom>
          <a:noFill/>
          <a:ln w="12700">
            <a:solidFill>
              <a:schemeClr val="accent1"/>
            </a:solidFill>
            <a:round/>
            <a:headEnd/>
            <a:tailEnd/>
          </a:ln>
          <a:effectLst/>
        </p:spPr>
        <p:txBody>
          <a:bodyPr wrap="none" anchor="ctr"/>
          <a:lstStyle/>
          <a:p>
            <a:endParaRPr lang="en-US"/>
          </a:p>
        </p:txBody>
      </p:sp>
      <p:sp>
        <p:nvSpPr>
          <p:cNvPr id="1265864" name="Rectangle 200"/>
          <p:cNvSpPr>
            <a:spLocks noChangeArrowheads="1"/>
          </p:cNvSpPr>
          <p:nvPr/>
        </p:nvSpPr>
        <p:spPr bwMode="auto">
          <a:xfrm>
            <a:off x="5638800" y="5638800"/>
            <a:ext cx="457200" cy="457200"/>
          </a:xfrm>
          <a:prstGeom prst="rect">
            <a:avLst/>
          </a:prstGeom>
          <a:noFill/>
          <a:ln w="12700">
            <a:noFill/>
            <a:miter lim="800000"/>
            <a:headEnd/>
            <a:tailEnd/>
          </a:ln>
          <a:effectLst/>
        </p:spPr>
        <p:txBody>
          <a:bodyPr wrap="none" lIns="19050" tIns="26988" rIns="19050" bIns="26988"/>
          <a:lstStyle/>
          <a:p>
            <a:pPr algn="ctr" defTabSz="904875">
              <a:lnSpc>
                <a:spcPts val="1600"/>
              </a:lnSpc>
              <a:tabLst>
                <a:tab pos="452438" algn="l"/>
                <a:tab pos="904875" algn="l"/>
                <a:tab pos="1357313" algn="l"/>
              </a:tabLst>
            </a:pPr>
            <a:r>
              <a:rPr lang="en-US" sz="1200" b="1"/>
              <a:t>Forward</a:t>
            </a:r>
          </a:p>
          <a:p>
            <a:pPr algn="ctr" defTabSz="904875">
              <a:lnSpc>
                <a:spcPts val="1600"/>
              </a:lnSpc>
              <a:tabLst>
                <a:tab pos="452438" algn="l"/>
                <a:tab pos="904875" algn="l"/>
                <a:tab pos="1357313" algn="l"/>
              </a:tabLst>
            </a:pPr>
            <a:r>
              <a:rPr lang="en-US" sz="1200" b="1"/>
              <a:t>Unit</a:t>
            </a:r>
          </a:p>
        </p:txBody>
      </p:sp>
      <p:sp>
        <p:nvSpPr>
          <p:cNvPr id="1265873" name="Line 209"/>
          <p:cNvSpPr>
            <a:spLocks noChangeShapeType="1"/>
          </p:cNvSpPr>
          <p:nvPr/>
        </p:nvSpPr>
        <p:spPr bwMode="auto">
          <a:xfrm flipH="1" flipV="1">
            <a:off x="5029200" y="3657600"/>
            <a:ext cx="762000" cy="1905000"/>
          </a:xfrm>
          <a:prstGeom prst="line">
            <a:avLst/>
          </a:prstGeom>
          <a:noFill/>
          <a:ln w="12700">
            <a:solidFill>
              <a:schemeClr val="accent1"/>
            </a:solidFill>
            <a:round/>
            <a:headEnd/>
            <a:tailEnd type="triangle" w="med" len="med"/>
          </a:ln>
          <a:effectLst/>
        </p:spPr>
        <p:txBody>
          <a:bodyPr/>
          <a:lstStyle/>
          <a:p>
            <a:endParaRPr lang="en-US"/>
          </a:p>
        </p:txBody>
      </p:sp>
      <p:sp>
        <p:nvSpPr>
          <p:cNvPr id="1265874" name="Line 210"/>
          <p:cNvSpPr>
            <a:spLocks noChangeShapeType="1"/>
          </p:cNvSpPr>
          <p:nvPr/>
        </p:nvSpPr>
        <p:spPr bwMode="auto">
          <a:xfrm flipH="1" flipV="1">
            <a:off x="5029200" y="4724400"/>
            <a:ext cx="457200" cy="990600"/>
          </a:xfrm>
          <a:prstGeom prst="line">
            <a:avLst/>
          </a:prstGeom>
          <a:noFill/>
          <a:ln w="12700">
            <a:solidFill>
              <a:schemeClr val="accent1"/>
            </a:solidFill>
            <a:round/>
            <a:headEnd/>
            <a:tailEnd type="triangle" w="med" len="med"/>
          </a:ln>
          <a:effectLst/>
        </p:spPr>
        <p:txBody>
          <a:bodyPr/>
          <a:lstStyle/>
          <a:p>
            <a:endParaRPr lang="en-US"/>
          </a:p>
        </p:txBody>
      </p:sp>
      <p:sp>
        <p:nvSpPr>
          <p:cNvPr id="1265880" name="Line 216"/>
          <p:cNvSpPr>
            <a:spLocks noChangeShapeType="1"/>
          </p:cNvSpPr>
          <p:nvPr/>
        </p:nvSpPr>
        <p:spPr bwMode="auto">
          <a:xfrm flipH="1">
            <a:off x="4267200" y="3048000"/>
            <a:ext cx="152400" cy="304800"/>
          </a:xfrm>
          <a:prstGeom prst="line">
            <a:avLst/>
          </a:prstGeom>
          <a:noFill/>
          <a:ln w="28575" cap="rnd">
            <a:solidFill>
              <a:schemeClr val="accent2"/>
            </a:solidFill>
            <a:prstDash val="sysDot"/>
            <a:round/>
            <a:headEnd/>
            <a:tailEnd/>
          </a:ln>
          <a:effectLst/>
        </p:spPr>
        <p:txBody>
          <a:bodyPr/>
          <a:lstStyle/>
          <a:p>
            <a:endParaRPr lang="en-US"/>
          </a:p>
        </p:txBody>
      </p:sp>
      <p:sp>
        <p:nvSpPr>
          <p:cNvPr id="1265881" name="Line 217"/>
          <p:cNvSpPr>
            <a:spLocks noChangeShapeType="1"/>
          </p:cNvSpPr>
          <p:nvPr/>
        </p:nvSpPr>
        <p:spPr bwMode="auto">
          <a:xfrm flipH="1">
            <a:off x="6553200" y="4191000"/>
            <a:ext cx="152400" cy="762000"/>
          </a:xfrm>
          <a:prstGeom prst="line">
            <a:avLst/>
          </a:prstGeom>
          <a:noFill/>
          <a:ln w="28575" cap="rnd">
            <a:solidFill>
              <a:schemeClr val="accent2"/>
            </a:solidFill>
            <a:prstDash val="sysDot"/>
            <a:round/>
            <a:headEnd/>
            <a:tailEnd/>
          </a:ln>
          <a:effectLst/>
        </p:spPr>
        <p:txBody>
          <a:bodyPr/>
          <a:lstStyle/>
          <a:p>
            <a:endParaRPr lang="en-US"/>
          </a:p>
        </p:txBody>
      </p:sp>
      <p:sp>
        <p:nvSpPr>
          <p:cNvPr id="1265884" name="Line 220"/>
          <p:cNvSpPr>
            <a:spLocks noChangeShapeType="1"/>
          </p:cNvSpPr>
          <p:nvPr/>
        </p:nvSpPr>
        <p:spPr bwMode="auto">
          <a:xfrm>
            <a:off x="4572000" y="4419600"/>
            <a:ext cx="304800" cy="0"/>
          </a:xfrm>
          <a:prstGeom prst="line">
            <a:avLst/>
          </a:prstGeom>
          <a:noFill/>
          <a:ln w="28575">
            <a:solidFill>
              <a:srgbClr val="CC3399"/>
            </a:solidFill>
            <a:round/>
            <a:headEnd/>
            <a:tailEnd type="triangle" w="med" len="med"/>
          </a:ln>
          <a:effectLst/>
        </p:spPr>
        <p:txBody>
          <a:bodyPr/>
          <a:lstStyle/>
          <a:p>
            <a:endParaRPr lang="en-US"/>
          </a:p>
        </p:txBody>
      </p:sp>
      <p:sp>
        <p:nvSpPr>
          <p:cNvPr id="1265885" name="Line 221"/>
          <p:cNvSpPr>
            <a:spLocks noChangeShapeType="1"/>
          </p:cNvSpPr>
          <p:nvPr/>
        </p:nvSpPr>
        <p:spPr bwMode="auto">
          <a:xfrm>
            <a:off x="4724400" y="4724400"/>
            <a:ext cx="152400" cy="0"/>
          </a:xfrm>
          <a:prstGeom prst="line">
            <a:avLst/>
          </a:prstGeom>
          <a:noFill/>
          <a:ln w="28575">
            <a:solidFill>
              <a:srgbClr val="CC3399"/>
            </a:solidFill>
            <a:round/>
            <a:headEnd/>
            <a:tailEnd type="triangle" w="med" len="med"/>
          </a:ln>
          <a:effectLst/>
        </p:spPr>
        <p:txBody>
          <a:bodyPr/>
          <a:lstStyle/>
          <a:p>
            <a:endParaRPr lang="en-US"/>
          </a:p>
        </p:txBody>
      </p:sp>
      <p:sp>
        <p:nvSpPr>
          <p:cNvPr id="1265886" name="Line 222"/>
          <p:cNvSpPr>
            <a:spLocks noChangeShapeType="1"/>
          </p:cNvSpPr>
          <p:nvPr/>
        </p:nvSpPr>
        <p:spPr bwMode="auto">
          <a:xfrm>
            <a:off x="8991600" y="3962400"/>
            <a:ext cx="0" cy="2514600"/>
          </a:xfrm>
          <a:prstGeom prst="line">
            <a:avLst/>
          </a:prstGeom>
          <a:noFill/>
          <a:ln w="28575">
            <a:solidFill>
              <a:srgbClr val="CC3399"/>
            </a:solidFill>
            <a:round/>
            <a:headEnd/>
            <a:tailEnd/>
          </a:ln>
          <a:effectLst/>
        </p:spPr>
        <p:txBody>
          <a:bodyPr/>
          <a:lstStyle/>
          <a:p>
            <a:endParaRPr lang="en-US"/>
          </a:p>
        </p:txBody>
      </p:sp>
      <p:sp>
        <p:nvSpPr>
          <p:cNvPr id="1265887" name="Line 223"/>
          <p:cNvSpPr>
            <a:spLocks noChangeShapeType="1"/>
          </p:cNvSpPr>
          <p:nvPr/>
        </p:nvSpPr>
        <p:spPr bwMode="auto">
          <a:xfrm flipH="1">
            <a:off x="2590800" y="6477000"/>
            <a:ext cx="6400800" cy="0"/>
          </a:xfrm>
          <a:prstGeom prst="line">
            <a:avLst/>
          </a:prstGeom>
          <a:noFill/>
          <a:ln w="28575">
            <a:solidFill>
              <a:srgbClr val="CC3399"/>
            </a:solidFill>
            <a:round/>
            <a:headEnd/>
            <a:tailEnd/>
          </a:ln>
          <a:effectLst/>
        </p:spPr>
        <p:txBody>
          <a:bodyPr/>
          <a:lstStyle/>
          <a:p>
            <a:endParaRPr lang="en-US"/>
          </a:p>
        </p:txBody>
      </p:sp>
      <p:sp>
        <p:nvSpPr>
          <p:cNvPr id="1265888" name="Line 224"/>
          <p:cNvSpPr>
            <a:spLocks noChangeShapeType="1"/>
          </p:cNvSpPr>
          <p:nvPr/>
        </p:nvSpPr>
        <p:spPr bwMode="auto">
          <a:xfrm>
            <a:off x="2590800" y="4267200"/>
            <a:ext cx="0" cy="2209800"/>
          </a:xfrm>
          <a:prstGeom prst="line">
            <a:avLst/>
          </a:prstGeom>
          <a:noFill/>
          <a:ln w="28575">
            <a:solidFill>
              <a:srgbClr val="CC3399"/>
            </a:solidFill>
            <a:round/>
            <a:headEnd/>
            <a:tailEnd/>
          </a:ln>
          <a:effectLst/>
        </p:spPr>
        <p:txBody>
          <a:bodyPr/>
          <a:lstStyle/>
          <a:p>
            <a:endParaRPr lang="en-US"/>
          </a:p>
        </p:txBody>
      </p:sp>
      <p:sp>
        <p:nvSpPr>
          <p:cNvPr id="1265890" name="Line 226"/>
          <p:cNvSpPr>
            <a:spLocks noChangeShapeType="1"/>
          </p:cNvSpPr>
          <p:nvPr/>
        </p:nvSpPr>
        <p:spPr bwMode="auto">
          <a:xfrm>
            <a:off x="6781800" y="3810000"/>
            <a:ext cx="0" cy="1143000"/>
          </a:xfrm>
          <a:prstGeom prst="line">
            <a:avLst/>
          </a:prstGeom>
          <a:noFill/>
          <a:ln w="28575">
            <a:solidFill>
              <a:schemeClr val="tx1"/>
            </a:solidFill>
            <a:round/>
            <a:headEnd/>
            <a:tailEnd/>
          </a:ln>
          <a:effectLst/>
        </p:spPr>
        <p:txBody>
          <a:bodyPr/>
          <a:lstStyle/>
          <a:p>
            <a:endParaRPr lang="en-US"/>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482" name="Rectangle 2"/>
          <p:cNvSpPr>
            <a:spLocks noGrp="1" noChangeArrowheads="1"/>
          </p:cNvSpPr>
          <p:nvPr>
            <p:ph type="title"/>
          </p:nvPr>
        </p:nvSpPr>
        <p:spPr>
          <a:xfrm>
            <a:off x="533400" y="304800"/>
            <a:ext cx="8229600" cy="422275"/>
          </a:xfrm>
        </p:spPr>
        <p:txBody>
          <a:bodyPr/>
          <a:lstStyle/>
          <a:p>
            <a:r>
              <a:rPr lang="en-US"/>
              <a:t>Datapath with Forwarding Hardware</a:t>
            </a:r>
          </a:p>
        </p:txBody>
      </p:sp>
      <p:sp>
        <p:nvSpPr>
          <p:cNvPr id="1300483" name="Rectangle 3"/>
          <p:cNvSpPr>
            <a:spLocks noChangeArrowheads="1"/>
          </p:cNvSpPr>
          <p:nvPr/>
        </p:nvSpPr>
        <p:spPr bwMode="auto">
          <a:xfrm>
            <a:off x="7391400" y="685800"/>
            <a:ext cx="533400" cy="304800"/>
          </a:xfrm>
          <a:prstGeom prst="rect">
            <a:avLst/>
          </a:prstGeom>
          <a:noFill/>
          <a:ln w="12700">
            <a:noFill/>
            <a:miter lim="800000"/>
            <a:headEnd/>
            <a:tailEnd/>
          </a:ln>
          <a:effectLst/>
        </p:spPr>
        <p:txBody>
          <a:bodyPr wrap="none" lIns="19050" tIns="26988" rIns="19050" bIns="26988"/>
          <a:lstStyle/>
          <a:p>
            <a:pPr algn="ctr"/>
            <a:r>
              <a:rPr lang="en-US" sz="1200" b="1"/>
              <a:t>PCSrc</a:t>
            </a:r>
          </a:p>
        </p:txBody>
      </p:sp>
      <p:grpSp>
        <p:nvGrpSpPr>
          <p:cNvPr id="2" name="Group 199"/>
          <p:cNvGrpSpPr>
            <a:grpSpLocks/>
          </p:cNvGrpSpPr>
          <p:nvPr/>
        </p:nvGrpSpPr>
        <p:grpSpPr bwMode="auto">
          <a:xfrm>
            <a:off x="152400" y="914400"/>
            <a:ext cx="8839200" cy="5562600"/>
            <a:chOff x="96" y="576"/>
            <a:chExt cx="5568" cy="3504"/>
          </a:xfrm>
        </p:grpSpPr>
        <p:sp>
          <p:nvSpPr>
            <p:cNvPr id="1300484" name="Line 4"/>
            <p:cNvSpPr>
              <a:spLocks noChangeShapeType="1"/>
            </p:cNvSpPr>
            <p:nvPr/>
          </p:nvSpPr>
          <p:spPr bwMode="auto">
            <a:xfrm>
              <a:off x="1584" y="3312"/>
              <a:ext cx="1104" cy="0"/>
            </a:xfrm>
            <a:prstGeom prst="line">
              <a:avLst/>
            </a:prstGeom>
            <a:noFill/>
            <a:ln w="19050">
              <a:solidFill>
                <a:schemeClr val="bg1">
                  <a:lumMod val="65000"/>
                </a:schemeClr>
              </a:solidFill>
              <a:round/>
              <a:headEnd/>
              <a:tailEnd/>
            </a:ln>
            <a:effectLst/>
          </p:spPr>
          <p:txBody>
            <a:bodyPr/>
            <a:lstStyle/>
            <a:p>
              <a:endParaRPr lang="en-US"/>
            </a:p>
          </p:txBody>
        </p:sp>
        <p:sp>
          <p:nvSpPr>
            <p:cNvPr id="1300485" name="Line 5"/>
            <p:cNvSpPr>
              <a:spLocks noChangeShapeType="1"/>
            </p:cNvSpPr>
            <p:nvPr/>
          </p:nvSpPr>
          <p:spPr bwMode="auto">
            <a:xfrm>
              <a:off x="2784" y="3312"/>
              <a:ext cx="288" cy="0"/>
            </a:xfrm>
            <a:prstGeom prst="line">
              <a:avLst/>
            </a:prstGeom>
            <a:noFill/>
            <a:ln w="19050">
              <a:solidFill>
                <a:schemeClr val="bg1">
                  <a:lumMod val="65000"/>
                </a:schemeClr>
              </a:solidFill>
              <a:round/>
              <a:headEnd/>
              <a:tailEnd/>
            </a:ln>
            <a:effectLst/>
          </p:spPr>
          <p:txBody>
            <a:bodyPr/>
            <a:lstStyle/>
            <a:p>
              <a:endParaRPr lang="en-US"/>
            </a:p>
          </p:txBody>
        </p:sp>
        <p:sp>
          <p:nvSpPr>
            <p:cNvPr id="1300486" name="Line 6"/>
            <p:cNvSpPr>
              <a:spLocks noChangeShapeType="1"/>
            </p:cNvSpPr>
            <p:nvPr/>
          </p:nvSpPr>
          <p:spPr bwMode="auto">
            <a:xfrm>
              <a:off x="4224" y="3360"/>
              <a:ext cx="960" cy="0"/>
            </a:xfrm>
            <a:prstGeom prst="line">
              <a:avLst/>
            </a:prstGeom>
            <a:noFill/>
            <a:ln w="19050">
              <a:solidFill>
                <a:schemeClr val="bg1">
                  <a:lumMod val="65000"/>
                </a:schemeClr>
              </a:solidFill>
              <a:round/>
              <a:headEnd/>
              <a:tailEnd/>
            </a:ln>
            <a:effectLst/>
          </p:spPr>
          <p:txBody>
            <a:bodyPr/>
            <a:lstStyle/>
            <a:p>
              <a:endParaRPr lang="en-US"/>
            </a:p>
          </p:txBody>
        </p:sp>
        <p:sp>
          <p:nvSpPr>
            <p:cNvPr id="1300487" name="Line 7"/>
            <p:cNvSpPr>
              <a:spLocks noChangeShapeType="1"/>
            </p:cNvSpPr>
            <p:nvPr/>
          </p:nvSpPr>
          <p:spPr bwMode="auto">
            <a:xfrm>
              <a:off x="1584" y="3024"/>
              <a:ext cx="0" cy="432"/>
            </a:xfrm>
            <a:prstGeom prst="line">
              <a:avLst/>
            </a:prstGeom>
            <a:noFill/>
            <a:ln w="12700">
              <a:solidFill>
                <a:schemeClr val="bg1">
                  <a:lumMod val="65000"/>
                </a:schemeClr>
              </a:solidFill>
              <a:round/>
              <a:headEnd/>
              <a:tailEnd/>
            </a:ln>
            <a:effectLst/>
          </p:spPr>
          <p:txBody>
            <a:bodyPr/>
            <a:lstStyle/>
            <a:p>
              <a:endParaRPr lang="en-US"/>
            </a:p>
          </p:txBody>
        </p:sp>
        <p:sp>
          <p:nvSpPr>
            <p:cNvPr id="1300488" name="Line 8"/>
            <p:cNvSpPr>
              <a:spLocks noChangeShapeType="1"/>
            </p:cNvSpPr>
            <p:nvPr/>
          </p:nvSpPr>
          <p:spPr bwMode="auto">
            <a:xfrm>
              <a:off x="1536" y="3984"/>
              <a:ext cx="3840" cy="0"/>
            </a:xfrm>
            <a:prstGeom prst="line">
              <a:avLst/>
            </a:prstGeom>
            <a:noFill/>
            <a:ln w="19050">
              <a:solidFill>
                <a:schemeClr val="bg1">
                  <a:lumMod val="65000"/>
                </a:schemeClr>
              </a:solidFill>
              <a:round/>
              <a:headEnd/>
              <a:tailEnd/>
            </a:ln>
            <a:effectLst/>
          </p:spPr>
          <p:txBody>
            <a:bodyPr/>
            <a:lstStyle/>
            <a:p>
              <a:endParaRPr lang="en-US"/>
            </a:p>
          </p:txBody>
        </p:sp>
        <p:sp>
          <p:nvSpPr>
            <p:cNvPr id="1300489" name="Line 9"/>
            <p:cNvSpPr>
              <a:spLocks noChangeShapeType="1"/>
            </p:cNvSpPr>
            <p:nvPr/>
          </p:nvSpPr>
          <p:spPr bwMode="auto">
            <a:xfrm>
              <a:off x="5280" y="3360"/>
              <a:ext cx="96" cy="0"/>
            </a:xfrm>
            <a:prstGeom prst="line">
              <a:avLst/>
            </a:prstGeom>
            <a:noFill/>
            <a:ln w="19050">
              <a:solidFill>
                <a:schemeClr val="bg1">
                  <a:lumMod val="65000"/>
                </a:schemeClr>
              </a:solidFill>
              <a:round/>
              <a:headEnd/>
              <a:tailEnd/>
            </a:ln>
            <a:effectLst/>
          </p:spPr>
          <p:txBody>
            <a:bodyPr/>
            <a:lstStyle/>
            <a:p>
              <a:endParaRPr lang="en-US"/>
            </a:p>
          </p:txBody>
        </p:sp>
        <p:sp>
          <p:nvSpPr>
            <p:cNvPr id="1300490" name="Line 10"/>
            <p:cNvSpPr>
              <a:spLocks noChangeShapeType="1"/>
            </p:cNvSpPr>
            <p:nvPr/>
          </p:nvSpPr>
          <p:spPr bwMode="auto">
            <a:xfrm>
              <a:off x="5376" y="3360"/>
              <a:ext cx="0" cy="624"/>
            </a:xfrm>
            <a:prstGeom prst="line">
              <a:avLst/>
            </a:prstGeom>
            <a:noFill/>
            <a:ln w="12700">
              <a:solidFill>
                <a:schemeClr val="bg1">
                  <a:lumMod val="65000"/>
                </a:schemeClr>
              </a:solidFill>
              <a:round/>
              <a:headEnd/>
              <a:tailEnd/>
            </a:ln>
            <a:effectLst/>
          </p:spPr>
          <p:txBody>
            <a:bodyPr/>
            <a:lstStyle/>
            <a:p>
              <a:endParaRPr lang="en-US"/>
            </a:p>
          </p:txBody>
        </p:sp>
        <p:sp>
          <p:nvSpPr>
            <p:cNvPr id="1300491" name="Line 11"/>
            <p:cNvSpPr>
              <a:spLocks noChangeShapeType="1"/>
            </p:cNvSpPr>
            <p:nvPr/>
          </p:nvSpPr>
          <p:spPr bwMode="auto">
            <a:xfrm flipV="1">
              <a:off x="1536" y="2448"/>
              <a:ext cx="0" cy="1536"/>
            </a:xfrm>
            <a:prstGeom prst="line">
              <a:avLst/>
            </a:prstGeom>
            <a:noFill/>
            <a:ln w="12700">
              <a:solidFill>
                <a:schemeClr val="bg1">
                  <a:lumMod val="65000"/>
                </a:schemeClr>
              </a:solidFill>
              <a:round/>
              <a:headEnd/>
              <a:tailEnd/>
            </a:ln>
            <a:effectLst/>
          </p:spPr>
          <p:txBody>
            <a:bodyPr/>
            <a:lstStyle/>
            <a:p>
              <a:endParaRPr lang="en-US"/>
            </a:p>
          </p:txBody>
        </p:sp>
        <p:sp>
          <p:nvSpPr>
            <p:cNvPr id="1300492" name="Line 12"/>
            <p:cNvSpPr>
              <a:spLocks noChangeShapeType="1"/>
            </p:cNvSpPr>
            <p:nvPr/>
          </p:nvSpPr>
          <p:spPr bwMode="auto">
            <a:xfrm>
              <a:off x="1536" y="2448"/>
              <a:ext cx="240" cy="0"/>
            </a:xfrm>
            <a:prstGeom prst="line">
              <a:avLst/>
            </a:prstGeom>
            <a:noFill/>
            <a:ln w="12700">
              <a:solidFill>
                <a:schemeClr val="bg1">
                  <a:lumMod val="65000"/>
                </a:schemeClr>
              </a:solidFill>
              <a:round/>
              <a:headEnd/>
              <a:tailEnd type="triangle" w="med" len="med"/>
            </a:ln>
            <a:effectLst/>
          </p:spPr>
          <p:txBody>
            <a:bodyPr/>
            <a:lstStyle/>
            <a:p>
              <a:endParaRPr lang="en-US"/>
            </a:p>
          </p:txBody>
        </p:sp>
        <p:grpSp>
          <p:nvGrpSpPr>
            <p:cNvPr id="3" name="Group 13"/>
            <p:cNvGrpSpPr>
              <a:grpSpLocks/>
            </p:cNvGrpSpPr>
            <p:nvPr/>
          </p:nvGrpSpPr>
          <p:grpSpPr bwMode="auto">
            <a:xfrm>
              <a:off x="912" y="1248"/>
              <a:ext cx="240" cy="576"/>
              <a:chOff x="1392" y="2880"/>
              <a:chExt cx="288" cy="480"/>
            </a:xfrm>
          </p:grpSpPr>
          <p:sp>
            <p:nvSpPr>
              <p:cNvPr id="1300494" name="Line 14"/>
              <p:cNvSpPr>
                <a:spLocks noChangeShapeType="1"/>
              </p:cNvSpPr>
              <p:nvPr/>
            </p:nvSpPr>
            <p:spPr bwMode="auto">
              <a:xfrm>
                <a:off x="1392" y="3072"/>
                <a:ext cx="48" cy="48"/>
              </a:xfrm>
              <a:prstGeom prst="line">
                <a:avLst/>
              </a:prstGeom>
              <a:noFill/>
              <a:ln w="12700">
                <a:solidFill>
                  <a:schemeClr val="bg1">
                    <a:lumMod val="65000"/>
                  </a:schemeClr>
                </a:solidFill>
                <a:round/>
                <a:headEnd/>
                <a:tailEnd/>
              </a:ln>
              <a:effectLst/>
            </p:spPr>
            <p:txBody>
              <a:bodyPr/>
              <a:lstStyle/>
              <a:p>
                <a:endParaRPr lang="en-US"/>
              </a:p>
            </p:txBody>
          </p:sp>
          <p:sp>
            <p:nvSpPr>
              <p:cNvPr id="1300495" name="Line 15"/>
              <p:cNvSpPr>
                <a:spLocks noChangeShapeType="1"/>
              </p:cNvSpPr>
              <p:nvPr/>
            </p:nvSpPr>
            <p:spPr bwMode="auto">
              <a:xfrm flipH="1">
                <a:off x="1392" y="3120"/>
                <a:ext cx="48" cy="48"/>
              </a:xfrm>
              <a:prstGeom prst="line">
                <a:avLst/>
              </a:prstGeom>
              <a:noFill/>
              <a:ln w="12700">
                <a:solidFill>
                  <a:schemeClr val="bg1">
                    <a:lumMod val="65000"/>
                  </a:schemeClr>
                </a:solidFill>
                <a:round/>
                <a:headEnd/>
                <a:tailEnd/>
              </a:ln>
              <a:effectLst/>
            </p:spPr>
            <p:txBody>
              <a:bodyPr/>
              <a:lstStyle/>
              <a:p>
                <a:endParaRPr lang="en-US"/>
              </a:p>
            </p:txBody>
          </p:sp>
          <p:sp>
            <p:nvSpPr>
              <p:cNvPr id="1300496" name="Line 16"/>
              <p:cNvSpPr>
                <a:spLocks noChangeShapeType="1"/>
              </p:cNvSpPr>
              <p:nvPr/>
            </p:nvSpPr>
            <p:spPr bwMode="auto">
              <a:xfrm flipV="1">
                <a:off x="1392" y="2880"/>
                <a:ext cx="0" cy="192"/>
              </a:xfrm>
              <a:prstGeom prst="line">
                <a:avLst/>
              </a:prstGeom>
              <a:noFill/>
              <a:ln w="12700">
                <a:solidFill>
                  <a:schemeClr val="bg1">
                    <a:lumMod val="65000"/>
                  </a:schemeClr>
                </a:solidFill>
                <a:round/>
                <a:headEnd/>
                <a:tailEnd/>
              </a:ln>
              <a:effectLst/>
            </p:spPr>
            <p:txBody>
              <a:bodyPr/>
              <a:lstStyle/>
              <a:p>
                <a:endParaRPr lang="en-US"/>
              </a:p>
            </p:txBody>
          </p:sp>
          <p:sp>
            <p:nvSpPr>
              <p:cNvPr id="1300497" name="Line 17"/>
              <p:cNvSpPr>
                <a:spLocks noChangeShapeType="1"/>
              </p:cNvSpPr>
              <p:nvPr/>
            </p:nvSpPr>
            <p:spPr bwMode="auto">
              <a:xfrm flipV="1">
                <a:off x="1392" y="3168"/>
                <a:ext cx="0" cy="192"/>
              </a:xfrm>
              <a:prstGeom prst="line">
                <a:avLst/>
              </a:prstGeom>
              <a:noFill/>
              <a:ln w="12700">
                <a:solidFill>
                  <a:schemeClr val="bg1">
                    <a:lumMod val="65000"/>
                  </a:schemeClr>
                </a:solidFill>
                <a:round/>
                <a:headEnd/>
                <a:tailEnd/>
              </a:ln>
              <a:effectLst/>
            </p:spPr>
            <p:txBody>
              <a:bodyPr/>
              <a:lstStyle/>
              <a:p>
                <a:endParaRPr lang="en-US"/>
              </a:p>
            </p:txBody>
          </p:sp>
          <p:sp>
            <p:nvSpPr>
              <p:cNvPr id="1300498" name="Line 18"/>
              <p:cNvSpPr>
                <a:spLocks noChangeShapeType="1"/>
              </p:cNvSpPr>
              <p:nvPr/>
            </p:nvSpPr>
            <p:spPr bwMode="auto">
              <a:xfrm flipV="1">
                <a:off x="1392" y="3216"/>
                <a:ext cx="288" cy="144"/>
              </a:xfrm>
              <a:prstGeom prst="line">
                <a:avLst/>
              </a:prstGeom>
              <a:noFill/>
              <a:ln w="12700">
                <a:solidFill>
                  <a:schemeClr val="bg1">
                    <a:lumMod val="65000"/>
                  </a:schemeClr>
                </a:solidFill>
                <a:round/>
                <a:headEnd/>
                <a:tailEnd/>
              </a:ln>
              <a:effectLst/>
            </p:spPr>
            <p:txBody>
              <a:bodyPr/>
              <a:lstStyle/>
              <a:p>
                <a:endParaRPr lang="en-US"/>
              </a:p>
            </p:txBody>
          </p:sp>
          <p:sp>
            <p:nvSpPr>
              <p:cNvPr id="1300499" name="Line 19"/>
              <p:cNvSpPr>
                <a:spLocks noChangeShapeType="1"/>
              </p:cNvSpPr>
              <p:nvPr/>
            </p:nvSpPr>
            <p:spPr bwMode="auto">
              <a:xfrm flipV="1">
                <a:off x="1680" y="3024"/>
                <a:ext cx="0" cy="192"/>
              </a:xfrm>
              <a:prstGeom prst="line">
                <a:avLst/>
              </a:prstGeom>
              <a:noFill/>
              <a:ln w="12700">
                <a:solidFill>
                  <a:schemeClr val="bg1">
                    <a:lumMod val="65000"/>
                  </a:schemeClr>
                </a:solidFill>
                <a:round/>
                <a:headEnd/>
                <a:tailEnd/>
              </a:ln>
              <a:effectLst/>
            </p:spPr>
            <p:txBody>
              <a:bodyPr/>
              <a:lstStyle/>
              <a:p>
                <a:endParaRPr lang="en-US"/>
              </a:p>
            </p:txBody>
          </p:sp>
          <p:sp>
            <p:nvSpPr>
              <p:cNvPr id="1300500" name="Line 20"/>
              <p:cNvSpPr>
                <a:spLocks noChangeShapeType="1"/>
              </p:cNvSpPr>
              <p:nvPr/>
            </p:nvSpPr>
            <p:spPr bwMode="auto">
              <a:xfrm>
                <a:off x="1392" y="2880"/>
                <a:ext cx="288" cy="144"/>
              </a:xfrm>
              <a:prstGeom prst="line">
                <a:avLst/>
              </a:prstGeom>
              <a:noFill/>
              <a:ln w="12700">
                <a:solidFill>
                  <a:schemeClr val="bg1">
                    <a:lumMod val="65000"/>
                  </a:schemeClr>
                </a:solidFill>
                <a:round/>
                <a:headEnd/>
                <a:tailEnd/>
              </a:ln>
              <a:effectLst/>
            </p:spPr>
            <p:txBody>
              <a:bodyPr/>
              <a:lstStyle/>
              <a:p>
                <a:endParaRPr lang="en-US"/>
              </a:p>
            </p:txBody>
          </p:sp>
        </p:grpSp>
        <p:sp>
          <p:nvSpPr>
            <p:cNvPr id="1300501" name="Rectangle 21"/>
            <p:cNvSpPr>
              <a:spLocks noChangeArrowheads="1"/>
            </p:cNvSpPr>
            <p:nvPr/>
          </p:nvSpPr>
          <p:spPr bwMode="auto">
            <a:xfrm>
              <a:off x="480" y="1872"/>
              <a:ext cx="816" cy="912"/>
            </a:xfrm>
            <a:prstGeom prst="rect">
              <a:avLst/>
            </a:prstGeom>
            <a:noFill/>
            <a:ln w="12700">
              <a:solidFill>
                <a:schemeClr val="bg1">
                  <a:lumMod val="65000"/>
                </a:schemeClr>
              </a:solidFill>
              <a:miter lim="800000"/>
              <a:headEnd/>
              <a:tailEnd/>
            </a:ln>
            <a:effectLst/>
          </p:spPr>
          <p:txBody>
            <a:bodyPr wrap="none" anchor="ctr"/>
            <a:lstStyle/>
            <a:p>
              <a:endParaRPr lang="en-US"/>
            </a:p>
          </p:txBody>
        </p:sp>
        <p:sp>
          <p:nvSpPr>
            <p:cNvPr id="1300502" name="Rectangle 22"/>
            <p:cNvSpPr>
              <a:spLocks noChangeArrowheads="1"/>
            </p:cNvSpPr>
            <p:nvPr/>
          </p:nvSpPr>
          <p:spPr bwMode="auto">
            <a:xfrm>
              <a:off x="240" y="2112"/>
              <a:ext cx="96" cy="528"/>
            </a:xfrm>
            <a:prstGeom prst="rect">
              <a:avLst/>
            </a:prstGeom>
            <a:noFill/>
            <a:ln w="12700">
              <a:solidFill>
                <a:schemeClr val="bg1">
                  <a:lumMod val="65000"/>
                </a:schemeClr>
              </a:solidFill>
              <a:miter lim="800000"/>
              <a:headEnd/>
              <a:tailEnd/>
            </a:ln>
            <a:effectLst/>
          </p:spPr>
          <p:txBody>
            <a:bodyPr wrap="none" anchor="ctr"/>
            <a:lstStyle/>
            <a:p>
              <a:endParaRPr lang="en-US"/>
            </a:p>
          </p:txBody>
        </p:sp>
        <p:sp>
          <p:nvSpPr>
            <p:cNvPr id="1300503" name="Line 23"/>
            <p:cNvSpPr>
              <a:spLocks noChangeShapeType="1"/>
            </p:cNvSpPr>
            <p:nvPr/>
          </p:nvSpPr>
          <p:spPr bwMode="auto">
            <a:xfrm>
              <a:off x="336" y="2352"/>
              <a:ext cx="144" cy="0"/>
            </a:xfrm>
            <a:prstGeom prst="line">
              <a:avLst/>
            </a:prstGeom>
            <a:noFill/>
            <a:ln w="28575">
              <a:solidFill>
                <a:schemeClr val="bg1">
                  <a:lumMod val="65000"/>
                </a:schemeClr>
              </a:solidFill>
              <a:round/>
              <a:headEnd/>
              <a:tailEnd type="triangle" w="med" len="med"/>
            </a:ln>
            <a:effectLst/>
          </p:spPr>
          <p:txBody>
            <a:bodyPr/>
            <a:lstStyle/>
            <a:p>
              <a:endParaRPr lang="en-US"/>
            </a:p>
          </p:txBody>
        </p:sp>
        <p:sp>
          <p:nvSpPr>
            <p:cNvPr id="1300504" name="Line 24"/>
            <p:cNvSpPr>
              <a:spLocks noChangeShapeType="1"/>
            </p:cNvSpPr>
            <p:nvPr/>
          </p:nvSpPr>
          <p:spPr bwMode="auto">
            <a:xfrm>
              <a:off x="384" y="1344"/>
              <a:ext cx="528" cy="0"/>
            </a:xfrm>
            <a:prstGeom prst="line">
              <a:avLst/>
            </a:prstGeom>
            <a:noFill/>
            <a:ln w="28575">
              <a:solidFill>
                <a:schemeClr val="bg1">
                  <a:lumMod val="65000"/>
                </a:schemeClr>
              </a:solidFill>
              <a:round/>
              <a:headEnd/>
              <a:tailEnd type="triangle" w="med" len="med"/>
            </a:ln>
            <a:effectLst/>
          </p:spPr>
          <p:txBody>
            <a:bodyPr/>
            <a:lstStyle/>
            <a:p>
              <a:endParaRPr lang="en-US"/>
            </a:p>
          </p:txBody>
        </p:sp>
        <p:sp>
          <p:nvSpPr>
            <p:cNvPr id="1300505" name="Line 25"/>
            <p:cNvSpPr>
              <a:spLocks noChangeShapeType="1"/>
            </p:cNvSpPr>
            <p:nvPr/>
          </p:nvSpPr>
          <p:spPr bwMode="auto">
            <a:xfrm>
              <a:off x="672" y="1728"/>
              <a:ext cx="240" cy="0"/>
            </a:xfrm>
            <a:prstGeom prst="line">
              <a:avLst/>
            </a:prstGeom>
            <a:noFill/>
            <a:ln w="28575">
              <a:solidFill>
                <a:schemeClr val="bg1">
                  <a:lumMod val="65000"/>
                </a:schemeClr>
              </a:solidFill>
              <a:round/>
              <a:headEnd/>
              <a:tailEnd type="triangle" w="med" len="med"/>
            </a:ln>
            <a:effectLst/>
          </p:spPr>
          <p:txBody>
            <a:bodyPr/>
            <a:lstStyle/>
            <a:p>
              <a:endParaRPr lang="en-US"/>
            </a:p>
          </p:txBody>
        </p:sp>
        <p:sp>
          <p:nvSpPr>
            <p:cNvPr id="1300506" name="Text Box 26"/>
            <p:cNvSpPr txBox="1">
              <a:spLocks noChangeArrowheads="1"/>
            </p:cNvSpPr>
            <p:nvPr/>
          </p:nvSpPr>
          <p:spPr bwMode="auto">
            <a:xfrm>
              <a:off x="432" y="2208"/>
              <a:ext cx="467" cy="288"/>
            </a:xfrm>
            <a:prstGeom prst="rect">
              <a:avLst/>
            </a:prstGeom>
            <a:noFill/>
            <a:ln w="12700">
              <a:noFill/>
              <a:miter lim="800000"/>
              <a:headEnd/>
              <a:tailEnd/>
            </a:ln>
            <a:effectLst/>
          </p:spPr>
          <p:txBody>
            <a:bodyPr wrap="none">
              <a:spAutoFit/>
            </a:bodyPr>
            <a:lstStyle/>
            <a:p>
              <a:r>
                <a:rPr lang="en-US" sz="1200" dirty="0">
                  <a:solidFill>
                    <a:schemeClr val="tx1"/>
                  </a:solidFill>
                </a:rPr>
                <a:t>Read</a:t>
              </a:r>
            </a:p>
            <a:p>
              <a:r>
                <a:rPr lang="en-US" sz="1200" dirty="0">
                  <a:solidFill>
                    <a:schemeClr val="tx1"/>
                  </a:solidFill>
                </a:rPr>
                <a:t>Address</a:t>
              </a:r>
            </a:p>
          </p:txBody>
        </p:sp>
        <p:sp>
          <p:nvSpPr>
            <p:cNvPr id="1300507" name="Text Box 27"/>
            <p:cNvSpPr txBox="1">
              <a:spLocks noChangeArrowheads="1"/>
            </p:cNvSpPr>
            <p:nvPr/>
          </p:nvSpPr>
          <p:spPr bwMode="auto">
            <a:xfrm>
              <a:off x="585" y="1906"/>
              <a:ext cx="692" cy="326"/>
            </a:xfrm>
            <a:prstGeom prst="rect">
              <a:avLst/>
            </a:prstGeom>
            <a:noFill/>
            <a:ln w="12700">
              <a:noFill/>
              <a:miter lim="800000"/>
              <a:headEnd/>
              <a:tailEnd/>
            </a:ln>
            <a:effectLst/>
          </p:spPr>
          <p:txBody>
            <a:bodyPr wrap="none">
              <a:spAutoFit/>
            </a:bodyPr>
            <a:lstStyle/>
            <a:p>
              <a:pPr algn="ctr"/>
              <a:r>
                <a:rPr lang="en-US" sz="1400" b="1" dirty="0">
                  <a:solidFill>
                    <a:schemeClr val="tx1"/>
                  </a:solidFill>
                </a:rPr>
                <a:t>Instruction</a:t>
              </a:r>
            </a:p>
            <a:p>
              <a:pPr algn="ctr"/>
              <a:r>
                <a:rPr lang="en-US" sz="1400" b="1" dirty="0">
                  <a:solidFill>
                    <a:schemeClr val="tx1"/>
                  </a:solidFill>
                </a:rPr>
                <a:t>Memory</a:t>
              </a:r>
            </a:p>
          </p:txBody>
        </p:sp>
        <p:sp>
          <p:nvSpPr>
            <p:cNvPr id="1300508" name="Text Box 28"/>
            <p:cNvSpPr txBox="1">
              <a:spLocks noChangeArrowheads="1"/>
            </p:cNvSpPr>
            <p:nvPr/>
          </p:nvSpPr>
          <p:spPr bwMode="auto">
            <a:xfrm>
              <a:off x="912" y="1440"/>
              <a:ext cx="303" cy="173"/>
            </a:xfrm>
            <a:prstGeom prst="rect">
              <a:avLst/>
            </a:prstGeom>
            <a:noFill/>
            <a:ln w="12700">
              <a:noFill/>
              <a:miter lim="800000"/>
              <a:headEnd/>
              <a:tailEnd/>
            </a:ln>
            <a:effectLst/>
          </p:spPr>
          <p:txBody>
            <a:bodyPr wrap="none">
              <a:spAutoFit/>
            </a:bodyPr>
            <a:lstStyle/>
            <a:p>
              <a:r>
                <a:rPr lang="en-US" sz="1200" b="1" dirty="0">
                  <a:solidFill>
                    <a:schemeClr val="tx1"/>
                  </a:solidFill>
                </a:rPr>
                <a:t>Add</a:t>
              </a:r>
            </a:p>
          </p:txBody>
        </p:sp>
        <p:sp>
          <p:nvSpPr>
            <p:cNvPr id="1300509" name="Text Box 29"/>
            <p:cNvSpPr txBox="1">
              <a:spLocks noChangeArrowheads="1"/>
            </p:cNvSpPr>
            <p:nvPr/>
          </p:nvSpPr>
          <p:spPr bwMode="auto">
            <a:xfrm rot="-5400000">
              <a:off x="154" y="2246"/>
              <a:ext cx="249" cy="173"/>
            </a:xfrm>
            <a:prstGeom prst="rect">
              <a:avLst/>
            </a:prstGeom>
            <a:noFill/>
            <a:ln w="12700">
              <a:noFill/>
              <a:miter lim="800000"/>
              <a:headEnd/>
              <a:tailEnd/>
            </a:ln>
            <a:effectLst/>
          </p:spPr>
          <p:txBody>
            <a:bodyPr wrap="none">
              <a:spAutoFit/>
            </a:bodyPr>
            <a:lstStyle/>
            <a:p>
              <a:r>
                <a:rPr lang="en-US" sz="1200" b="1" dirty="0">
                  <a:solidFill>
                    <a:schemeClr val="accent2"/>
                  </a:solidFill>
                </a:rPr>
                <a:t>PC</a:t>
              </a:r>
            </a:p>
          </p:txBody>
        </p:sp>
        <p:sp>
          <p:nvSpPr>
            <p:cNvPr id="1300510" name="Line 30"/>
            <p:cNvSpPr>
              <a:spLocks noChangeShapeType="1"/>
            </p:cNvSpPr>
            <p:nvPr/>
          </p:nvSpPr>
          <p:spPr bwMode="auto">
            <a:xfrm>
              <a:off x="96" y="2352"/>
              <a:ext cx="144" cy="0"/>
            </a:xfrm>
            <a:prstGeom prst="line">
              <a:avLst/>
            </a:prstGeom>
            <a:noFill/>
            <a:ln w="28575">
              <a:solidFill>
                <a:schemeClr val="bg1">
                  <a:lumMod val="65000"/>
                </a:schemeClr>
              </a:solidFill>
              <a:round/>
              <a:headEnd/>
              <a:tailEnd type="triangle" w="med" len="med"/>
            </a:ln>
            <a:effectLst/>
          </p:spPr>
          <p:txBody>
            <a:bodyPr/>
            <a:lstStyle/>
            <a:p>
              <a:endParaRPr lang="en-US"/>
            </a:p>
          </p:txBody>
        </p:sp>
        <p:sp>
          <p:nvSpPr>
            <p:cNvPr id="1300511" name="Text Box 31"/>
            <p:cNvSpPr txBox="1">
              <a:spLocks noChangeArrowheads="1"/>
            </p:cNvSpPr>
            <p:nvPr/>
          </p:nvSpPr>
          <p:spPr bwMode="auto">
            <a:xfrm>
              <a:off x="528" y="1632"/>
              <a:ext cx="169" cy="173"/>
            </a:xfrm>
            <a:prstGeom prst="rect">
              <a:avLst/>
            </a:prstGeom>
            <a:noFill/>
            <a:ln w="12700">
              <a:noFill/>
              <a:miter lim="800000"/>
              <a:headEnd/>
              <a:tailEnd/>
            </a:ln>
            <a:effectLst/>
          </p:spPr>
          <p:txBody>
            <a:bodyPr wrap="none">
              <a:spAutoFit/>
            </a:bodyPr>
            <a:lstStyle/>
            <a:p>
              <a:r>
                <a:rPr lang="en-US" sz="1200" b="1" dirty="0">
                  <a:solidFill>
                    <a:schemeClr val="tx1"/>
                  </a:solidFill>
                </a:rPr>
                <a:t>4</a:t>
              </a:r>
            </a:p>
          </p:txBody>
        </p:sp>
        <p:sp>
          <p:nvSpPr>
            <p:cNvPr id="1300512" name="Line 32"/>
            <p:cNvSpPr>
              <a:spLocks noChangeShapeType="1"/>
            </p:cNvSpPr>
            <p:nvPr/>
          </p:nvSpPr>
          <p:spPr bwMode="auto">
            <a:xfrm>
              <a:off x="96" y="816"/>
              <a:ext cx="0" cy="1536"/>
            </a:xfrm>
            <a:prstGeom prst="line">
              <a:avLst/>
            </a:prstGeom>
            <a:noFill/>
            <a:ln w="28575">
              <a:solidFill>
                <a:schemeClr val="bg1">
                  <a:lumMod val="65000"/>
                </a:schemeClr>
              </a:solidFill>
              <a:round/>
              <a:headEnd/>
              <a:tailEnd/>
            </a:ln>
            <a:effectLst/>
          </p:spPr>
          <p:txBody>
            <a:bodyPr/>
            <a:lstStyle/>
            <a:p>
              <a:endParaRPr lang="en-US"/>
            </a:p>
          </p:txBody>
        </p:sp>
        <p:sp>
          <p:nvSpPr>
            <p:cNvPr id="1300513" name="AutoShape 33"/>
            <p:cNvSpPr>
              <a:spLocks noChangeArrowheads="1"/>
            </p:cNvSpPr>
            <p:nvPr/>
          </p:nvSpPr>
          <p:spPr bwMode="auto">
            <a:xfrm rot="5400000" flipH="1">
              <a:off x="384" y="768"/>
              <a:ext cx="432" cy="144"/>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bg1">
                  <a:lumMod val="65000"/>
                </a:schemeClr>
              </a:solidFill>
              <a:miter lim="800000"/>
              <a:headEnd/>
              <a:tailEnd/>
            </a:ln>
            <a:effectLst/>
          </p:spPr>
          <p:txBody>
            <a:bodyPr wrap="none" anchor="ctr"/>
            <a:lstStyle/>
            <a:p>
              <a:endParaRPr lang="en-US"/>
            </a:p>
          </p:txBody>
        </p:sp>
        <p:sp>
          <p:nvSpPr>
            <p:cNvPr id="1300514" name="Line 34"/>
            <p:cNvSpPr>
              <a:spLocks noChangeShapeType="1"/>
            </p:cNvSpPr>
            <p:nvPr/>
          </p:nvSpPr>
          <p:spPr bwMode="auto">
            <a:xfrm flipH="1">
              <a:off x="96" y="816"/>
              <a:ext cx="441" cy="0"/>
            </a:xfrm>
            <a:prstGeom prst="line">
              <a:avLst/>
            </a:prstGeom>
            <a:noFill/>
            <a:ln w="28575">
              <a:solidFill>
                <a:schemeClr val="bg1">
                  <a:lumMod val="65000"/>
                </a:schemeClr>
              </a:solidFill>
              <a:round/>
              <a:headEnd/>
              <a:tailEnd/>
            </a:ln>
            <a:effectLst/>
          </p:spPr>
          <p:txBody>
            <a:bodyPr/>
            <a:lstStyle/>
            <a:p>
              <a:endParaRPr lang="en-US"/>
            </a:p>
          </p:txBody>
        </p:sp>
        <p:sp>
          <p:nvSpPr>
            <p:cNvPr id="1300515" name="Line 35"/>
            <p:cNvSpPr>
              <a:spLocks noChangeShapeType="1"/>
            </p:cNvSpPr>
            <p:nvPr/>
          </p:nvSpPr>
          <p:spPr bwMode="auto">
            <a:xfrm flipH="1">
              <a:off x="672" y="720"/>
              <a:ext cx="3696" cy="0"/>
            </a:xfrm>
            <a:prstGeom prst="line">
              <a:avLst/>
            </a:prstGeom>
            <a:noFill/>
            <a:ln w="28575">
              <a:solidFill>
                <a:schemeClr val="bg1">
                  <a:lumMod val="65000"/>
                </a:schemeClr>
              </a:solidFill>
              <a:round/>
              <a:headEnd/>
              <a:tailEnd type="triangle" w="med" len="med"/>
            </a:ln>
            <a:effectLst/>
          </p:spPr>
          <p:txBody>
            <a:bodyPr/>
            <a:lstStyle/>
            <a:p>
              <a:endParaRPr lang="en-US"/>
            </a:p>
          </p:txBody>
        </p:sp>
        <p:sp>
          <p:nvSpPr>
            <p:cNvPr id="1300516" name="Rectangle 36"/>
            <p:cNvSpPr>
              <a:spLocks noChangeArrowheads="1"/>
            </p:cNvSpPr>
            <p:nvPr/>
          </p:nvSpPr>
          <p:spPr bwMode="auto">
            <a:xfrm>
              <a:off x="1776" y="1872"/>
              <a:ext cx="816" cy="912"/>
            </a:xfrm>
            <a:prstGeom prst="rect">
              <a:avLst/>
            </a:prstGeom>
            <a:noFill/>
            <a:ln w="12700">
              <a:solidFill>
                <a:schemeClr val="bg1">
                  <a:lumMod val="65000"/>
                </a:schemeClr>
              </a:solidFill>
              <a:miter lim="800000"/>
              <a:headEnd/>
              <a:tailEnd/>
            </a:ln>
            <a:effectLst/>
          </p:spPr>
          <p:txBody>
            <a:bodyPr wrap="none" anchor="ctr"/>
            <a:lstStyle/>
            <a:p>
              <a:endParaRPr lang="en-US"/>
            </a:p>
          </p:txBody>
        </p:sp>
        <p:sp>
          <p:nvSpPr>
            <p:cNvPr id="1300517" name="Line 37"/>
            <p:cNvSpPr>
              <a:spLocks noChangeShapeType="1"/>
            </p:cNvSpPr>
            <p:nvPr/>
          </p:nvSpPr>
          <p:spPr bwMode="auto">
            <a:xfrm>
              <a:off x="1296" y="2352"/>
              <a:ext cx="96" cy="0"/>
            </a:xfrm>
            <a:prstGeom prst="line">
              <a:avLst/>
            </a:prstGeom>
            <a:noFill/>
            <a:ln w="28575">
              <a:solidFill>
                <a:schemeClr val="bg1">
                  <a:lumMod val="65000"/>
                </a:schemeClr>
              </a:solidFill>
              <a:round/>
              <a:headEnd/>
              <a:tailEnd/>
            </a:ln>
            <a:effectLst/>
          </p:spPr>
          <p:txBody>
            <a:bodyPr/>
            <a:lstStyle/>
            <a:p>
              <a:endParaRPr lang="en-US"/>
            </a:p>
          </p:txBody>
        </p:sp>
        <p:sp>
          <p:nvSpPr>
            <p:cNvPr id="1300518" name="Line 38"/>
            <p:cNvSpPr>
              <a:spLocks noChangeShapeType="1"/>
            </p:cNvSpPr>
            <p:nvPr/>
          </p:nvSpPr>
          <p:spPr bwMode="auto">
            <a:xfrm>
              <a:off x="1584" y="2208"/>
              <a:ext cx="192" cy="0"/>
            </a:xfrm>
            <a:prstGeom prst="line">
              <a:avLst/>
            </a:prstGeom>
            <a:noFill/>
            <a:ln w="19050">
              <a:solidFill>
                <a:schemeClr val="bg1">
                  <a:lumMod val="65000"/>
                </a:schemeClr>
              </a:solidFill>
              <a:round/>
              <a:headEnd/>
              <a:tailEnd type="triangle" w="med" len="med"/>
            </a:ln>
            <a:effectLst/>
          </p:spPr>
          <p:txBody>
            <a:bodyPr/>
            <a:lstStyle/>
            <a:p>
              <a:endParaRPr lang="en-US"/>
            </a:p>
          </p:txBody>
        </p:sp>
        <p:sp>
          <p:nvSpPr>
            <p:cNvPr id="1300519" name="Text Box 39"/>
            <p:cNvSpPr txBox="1">
              <a:spLocks noChangeArrowheads="1"/>
            </p:cNvSpPr>
            <p:nvPr/>
          </p:nvSpPr>
          <p:spPr bwMode="auto">
            <a:xfrm>
              <a:off x="1728" y="2592"/>
              <a:ext cx="569" cy="173"/>
            </a:xfrm>
            <a:prstGeom prst="rect">
              <a:avLst/>
            </a:prstGeom>
            <a:noFill/>
            <a:ln w="12700">
              <a:noFill/>
              <a:miter lim="800000"/>
              <a:headEnd/>
              <a:tailEnd/>
            </a:ln>
            <a:effectLst/>
          </p:spPr>
          <p:txBody>
            <a:bodyPr wrap="none">
              <a:spAutoFit/>
            </a:bodyPr>
            <a:lstStyle/>
            <a:p>
              <a:r>
                <a:rPr lang="en-US" sz="1200" dirty="0">
                  <a:solidFill>
                    <a:schemeClr val="tx1"/>
                  </a:solidFill>
                </a:rPr>
                <a:t>Write Data</a:t>
              </a:r>
            </a:p>
          </p:txBody>
        </p:sp>
        <p:sp>
          <p:nvSpPr>
            <p:cNvPr id="1300520" name="Text Box 40"/>
            <p:cNvSpPr txBox="1">
              <a:spLocks noChangeArrowheads="1"/>
            </p:cNvSpPr>
            <p:nvPr/>
          </p:nvSpPr>
          <p:spPr bwMode="auto">
            <a:xfrm>
              <a:off x="1728" y="1872"/>
              <a:ext cx="653" cy="173"/>
            </a:xfrm>
            <a:prstGeom prst="rect">
              <a:avLst/>
            </a:prstGeom>
            <a:noFill/>
            <a:ln w="12700">
              <a:noFill/>
              <a:miter lim="800000"/>
              <a:headEnd/>
              <a:tailEnd/>
            </a:ln>
            <a:effectLst/>
          </p:spPr>
          <p:txBody>
            <a:bodyPr wrap="none">
              <a:spAutoFit/>
            </a:bodyPr>
            <a:lstStyle/>
            <a:p>
              <a:r>
                <a:rPr lang="en-US" sz="1200" dirty="0">
                  <a:solidFill>
                    <a:schemeClr val="tx1"/>
                  </a:solidFill>
                </a:rPr>
                <a:t>Read </a:t>
              </a:r>
              <a:r>
                <a:rPr lang="en-US" sz="1200" dirty="0" err="1">
                  <a:solidFill>
                    <a:schemeClr val="tx1"/>
                  </a:solidFill>
                </a:rPr>
                <a:t>Addr</a:t>
              </a:r>
              <a:r>
                <a:rPr lang="en-US" sz="1200" dirty="0">
                  <a:solidFill>
                    <a:schemeClr val="tx1"/>
                  </a:solidFill>
                </a:rPr>
                <a:t> 1</a:t>
              </a:r>
            </a:p>
          </p:txBody>
        </p:sp>
        <p:sp>
          <p:nvSpPr>
            <p:cNvPr id="1300521" name="Text Box 41"/>
            <p:cNvSpPr txBox="1">
              <a:spLocks noChangeArrowheads="1"/>
            </p:cNvSpPr>
            <p:nvPr/>
          </p:nvSpPr>
          <p:spPr bwMode="auto">
            <a:xfrm>
              <a:off x="1728" y="2112"/>
              <a:ext cx="653" cy="173"/>
            </a:xfrm>
            <a:prstGeom prst="rect">
              <a:avLst/>
            </a:prstGeom>
            <a:noFill/>
            <a:ln w="12700">
              <a:noFill/>
              <a:miter lim="800000"/>
              <a:headEnd/>
              <a:tailEnd/>
            </a:ln>
            <a:effectLst/>
          </p:spPr>
          <p:txBody>
            <a:bodyPr wrap="none">
              <a:spAutoFit/>
            </a:bodyPr>
            <a:lstStyle/>
            <a:p>
              <a:r>
                <a:rPr lang="en-US" sz="1200" dirty="0">
                  <a:solidFill>
                    <a:schemeClr val="tx1"/>
                  </a:solidFill>
                </a:rPr>
                <a:t>Read </a:t>
              </a:r>
              <a:r>
                <a:rPr lang="en-US" sz="1200" dirty="0" err="1">
                  <a:solidFill>
                    <a:schemeClr val="tx1"/>
                  </a:solidFill>
                </a:rPr>
                <a:t>Addr</a:t>
              </a:r>
              <a:r>
                <a:rPr lang="en-US" sz="1200" dirty="0">
                  <a:solidFill>
                    <a:schemeClr val="tx1"/>
                  </a:solidFill>
                </a:rPr>
                <a:t> 2</a:t>
              </a:r>
            </a:p>
          </p:txBody>
        </p:sp>
        <p:sp>
          <p:nvSpPr>
            <p:cNvPr id="1300522" name="Text Box 42"/>
            <p:cNvSpPr txBox="1">
              <a:spLocks noChangeArrowheads="1"/>
            </p:cNvSpPr>
            <p:nvPr/>
          </p:nvSpPr>
          <p:spPr bwMode="auto">
            <a:xfrm>
              <a:off x="1728" y="2352"/>
              <a:ext cx="569" cy="173"/>
            </a:xfrm>
            <a:prstGeom prst="rect">
              <a:avLst/>
            </a:prstGeom>
            <a:noFill/>
            <a:ln w="12700">
              <a:noFill/>
              <a:miter lim="800000"/>
              <a:headEnd/>
              <a:tailEnd/>
            </a:ln>
            <a:effectLst/>
          </p:spPr>
          <p:txBody>
            <a:bodyPr wrap="none">
              <a:spAutoFit/>
            </a:bodyPr>
            <a:lstStyle/>
            <a:p>
              <a:r>
                <a:rPr lang="en-US" sz="1200">
                  <a:solidFill>
                    <a:schemeClr val="tx1"/>
                  </a:solidFill>
                </a:rPr>
                <a:t>Write Addr</a:t>
              </a:r>
            </a:p>
          </p:txBody>
        </p:sp>
        <p:sp>
          <p:nvSpPr>
            <p:cNvPr id="1300523" name="Text Box 43"/>
            <p:cNvSpPr txBox="1">
              <a:spLocks noChangeArrowheads="1"/>
            </p:cNvSpPr>
            <p:nvPr/>
          </p:nvSpPr>
          <p:spPr bwMode="auto">
            <a:xfrm>
              <a:off x="1776" y="1968"/>
              <a:ext cx="563" cy="460"/>
            </a:xfrm>
            <a:prstGeom prst="rect">
              <a:avLst/>
            </a:prstGeom>
            <a:noFill/>
            <a:ln w="12700">
              <a:noFill/>
              <a:miter lim="800000"/>
              <a:headEnd/>
              <a:tailEnd/>
            </a:ln>
            <a:effectLst/>
          </p:spPr>
          <p:txBody>
            <a:bodyPr wrap="none">
              <a:spAutoFit/>
            </a:bodyPr>
            <a:lstStyle/>
            <a:p>
              <a:pPr algn="ctr"/>
              <a:r>
                <a:rPr lang="en-US" sz="1400" b="1">
                  <a:solidFill>
                    <a:schemeClr val="tx1"/>
                  </a:solidFill>
                </a:rPr>
                <a:t>Register</a:t>
              </a:r>
            </a:p>
            <a:p>
              <a:pPr algn="ctr"/>
              <a:endParaRPr lang="en-US" sz="1400" b="1">
                <a:solidFill>
                  <a:schemeClr val="tx1"/>
                </a:solidFill>
              </a:endParaRPr>
            </a:p>
            <a:p>
              <a:pPr algn="ctr"/>
              <a:r>
                <a:rPr lang="en-US" sz="1400" b="1">
                  <a:solidFill>
                    <a:schemeClr val="tx1"/>
                  </a:solidFill>
                </a:rPr>
                <a:t>File</a:t>
              </a:r>
            </a:p>
          </p:txBody>
        </p:sp>
        <p:sp>
          <p:nvSpPr>
            <p:cNvPr id="1300524" name="Text Box 44"/>
            <p:cNvSpPr txBox="1">
              <a:spLocks noChangeArrowheads="1"/>
            </p:cNvSpPr>
            <p:nvPr/>
          </p:nvSpPr>
          <p:spPr bwMode="auto">
            <a:xfrm>
              <a:off x="2208" y="1968"/>
              <a:ext cx="425" cy="288"/>
            </a:xfrm>
            <a:prstGeom prst="rect">
              <a:avLst/>
            </a:prstGeom>
            <a:noFill/>
            <a:ln w="12700">
              <a:noFill/>
              <a:miter lim="800000"/>
              <a:headEnd/>
              <a:tailEnd/>
            </a:ln>
            <a:effectLst/>
          </p:spPr>
          <p:txBody>
            <a:bodyPr wrap="none">
              <a:spAutoFit/>
            </a:bodyPr>
            <a:lstStyle/>
            <a:p>
              <a:pPr algn="r"/>
              <a:r>
                <a:rPr lang="en-US" sz="1200">
                  <a:solidFill>
                    <a:schemeClr val="tx1"/>
                  </a:solidFill>
                </a:rPr>
                <a:t>Read</a:t>
              </a:r>
            </a:p>
            <a:p>
              <a:pPr algn="r"/>
              <a:r>
                <a:rPr lang="en-US" sz="1200">
                  <a:solidFill>
                    <a:schemeClr val="tx1"/>
                  </a:solidFill>
                </a:rPr>
                <a:t> Data 1</a:t>
              </a:r>
            </a:p>
          </p:txBody>
        </p:sp>
        <p:sp>
          <p:nvSpPr>
            <p:cNvPr id="1300525" name="Text Box 45"/>
            <p:cNvSpPr txBox="1">
              <a:spLocks noChangeArrowheads="1"/>
            </p:cNvSpPr>
            <p:nvPr/>
          </p:nvSpPr>
          <p:spPr bwMode="auto">
            <a:xfrm>
              <a:off x="2208" y="2400"/>
              <a:ext cx="425" cy="288"/>
            </a:xfrm>
            <a:prstGeom prst="rect">
              <a:avLst/>
            </a:prstGeom>
            <a:noFill/>
            <a:ln w="12700">
              <a:noFill/>
              <a:miter lim="800000"/>
              <a:headEnd/>
              <a:tailEnd/>
            </a:ln>
            <a:effectLst/>
          </p:spPr>
          <p:txBody>
            <a:bodyPr wrap="none">
              <a:spAutoFit/>
            </a:bodyPr>
            <a:lstStyle/>
            <a:p>
              <a:pPr algn="r"/>
              <a:r>
                <a:rPr lang="en-US" sz="1200" dirty="0">
                  <a:solidFill>
                    <a:schemeClr val="tx1"/>
                  </a:solidFill>
                </a:rPr>
                <a:t>Read</a:t>
              </a:r>
            </a:p>
            <a:p>
              <a:pPr algn="r"/>
              <a:r>
                <a:rPr lang="en-US" sz="1200" dirty="0">
                  <a:solidFill>
                    <a:schemeClr val="tx1"/>
                  </a:solidFill>
                </a:rPr>
                <a:t> Data 2</a:t>
              </a:r>
            </a:p>
          </p:txBody>
        </p:sp>
        <p:sp>
          <p:nvSpPr>
            <p:cNvPr id="1300526" name="Line 46"/>
            <p:cNvSpPr>
              <a:spLocks noChangeShapeType="1"/>
            </p:cNvSpPr>
            <p:nvPr/>
          </p:nvSpPr>
          <p:spPr bwMode="auto">
            <a:xfrm>
              <a:off x="1584" y="3024"/>
              <a:ext cx="240" cy="0"/>
            </a:xfrm>
            <a:prstGeom prst="line">
              <a:avLst/>
            </a:prstGeom>
            <a:noFill/>
            <a:ln w="28575">
              <a:solidFill>
                <a:schemeClr val="bg1">
                  <a:lumMod val="65000"/>
                </a:schemeClr>
              </a:solidFill>
              <a:round/>
              <a:headEnd/>
              <a:tailEnd/>
            </a:ln>
            <a:effectLst/>
          </p:spPr>
          <p:txBody>
            <a:bodyPr/>
            <a:lstStyle/>
            <a:p>
              <a:endParaRPr lang="en-US"/>
            </a:p>
          </p:txBody>
        </p:sp>
        <p:sp>
          <p:nvSpPr>
            <p:cNvPr id="1300527" name="Line 47"/>
            <p:cNvSpPr>
              <a:spLocks noChangeShapeType="1"/>
            </p:cNvSpPr>
            <p:nvPr/>
          </p:nvSpPr>
          <p:spPr bwMode="auto">
            <a:xfrm>
              <a:off x="1632" y="2976"/>
              <a:ext cx="48" cy="96"/>
            </a:xfrm>
            <a:prstGeom prst="line">
              <a:avLst/>
            </a:prstGeom>
            <a:noFill/>
            <a:ln w="12700">
              <a:solidFill>
                <a:schemeClr val="bg1">
                  <a:lumMod val="65000"/>
                </a:schemeClr>
              </a:solidFill>
              <a:round/>
              <a:headEnd/>
              <a:tailEnd/>
            </a:ln>
            <a:effectLst/>
          </p:spPr>
          <p:txBody>
            <a:bodyPr/>
            <a:lstStyle/>
            <a:p>
              <a:endParaRPr lang="en-US"/>
            </a:p>
          </p:txBody>
        </p:sp>
        <p:sp>
          <p:nvSpPr>
            <p:cNvPr id="1300528" name="Line 48"/>
            <p:cNvSpPr>
              <a:spLocks noChangeShapeType="1"/>
            </p:cNvSpPr>
            <p:nvPr/>
          </p:nvSpPr>
          <p:spPr bwMode="auto">
            <a:xfrm>
              <a:off x="2400" y="2976"/>
              <a:ext cx="48" cy="96"/>
            </a:xfrm>
            <a:prstGeom prst="line">
              <a:avLst/>
            </a:prstGeom>
            <a:noFill/>
            <a:ln w="12700">
              <a:solidFill>
                <a:schemeClr val="bg1">
                  <a:lumMod val="65000"/>
                </a:schemeClr>
              </a:solidFill>
              <a:round/>
              <a:headEnd/>
              <a:tailEnd/>
            </a:ln>
            <a:effectLst/>
          </p:spPr>
          <p:txBody>
            <a:bodyPr/>
            <a:lstStyle/>
            <a:p>
              <a:endParaRPr lang="en-US"/>
            </a:p>
          </p:txBody>
        </p:sp>
        <p:sp>
          <p:nvSpPr>
            <p:cNvPr id="1300529" name="Text Box 49"/>
            <p:cNvSpPr txBox="1">
              <a:spLocks noChangeArrowheads="1"/>
            </p:cNvSpPr>
            <p:nvPr/>
          </p:nvSpPr>
          <p:spPr bwMode="auto">
            <a:xfrm>
              <a:off x="1632" y="2832"/>
              <a:ext cx="222" cy="173"/>
            </a:xfrm>
            <a:prstGeom prst="rect">
              <a:avLst/>
            </a:prstGeom>
            <a:noFill/>
            <a:ln w="12700">
              <a:noFill/>
              <a:miter lim="800000"/>
              <a:headEnd/>
              <a:tailEnd/>
            </a:ln>
            <a:effectLst/>
          </p:spPr>
          <p:txBody>
            <a:bodyPr wrap="none">
              <a:spAutoFit/>
            </a:bodyPr>
            <a:lstStyle/>
            <a:p>
              <a:r>
                <a:rPr lang="en-US" sz="1200" dirty="0">
                  <a:solidFill>
                    <a:schemeClr val="tx1"/>
                  </a:solidFill>
                </a:rPr>
                <a:t>16</a:t>
              </a:r>
            </a:p>
          </p:txBody>
        </p:sp>
        <p:sp>
          <p:nvSpPr>
            <p:cNvPr id="1300530" name="Text Box 50"/>
            <p:cNvSpPr txBox="1">
              <a:spLocks noChangeArrowheads="1"/>
            </p:cNvSpPr>
            <p:nvPr/>
          </p:nvSpPr>
          <p:spPr bwMode="auto">
            <a:xfrm>
              <a:off x="2352" y="2832"/>
              <a:ext cx="222" cy="173"/>
            </a:xfrm>
            <a:prstGeom prst="rect">
              <a:avLst/>
            </a:prstGeom>
            <a:noFill/>
            <a:ln w="12700">
              <a:noFill/>
              <a:miter lim="800000"/>
              <a:headEnd/>
              <a:tailEnd/>
            </a:ln>
            <a:effectLst/>
          </p:spPr>
          <p:txBody>
            <a:bodyPr wrap="none">
              <a:spAutoFit/>
            </a:bodyPr>
            <a:lstStyle/>
            <a:p>
              <a:r>
                <a:rPr lang="en-US" sz="1200" dirty="0">
                  <a:solidFill>
                    <a:schemeClr val="tx1"/>
                  </a:solidFill>
                </a:rPr>
                <a:t>32</a:t>
              </a:r>
            </a:p>
          </p:txBody>
        </p:sp>
        <p:sp>
          <p:nvSpPr>
            <p:cNvPr id="1300531" name="Line 51"/>
            <p:cNvSpPr>
              <a:spLocks noChangeShapeType="1"/>
            </p:cNvSpPr>
            <p:nvPr/>
          </p:nvSpPr>
          <p:spPr bwMode="auto">
            <a:xfrm>
              <a:off x="1632" y="2688"/>
              <a:ext cx="160" cy="0"/>
            </a:xfrm>
            <a:prstGeom prst="line">
              <a:avLst/>
            </a:prstGeom>
            <a:noFill/>
            <a:ln w="28575">
              <a:solidFill>
                <a:schemeClr val="bg1">
                  <a:lumMod val="65000"/>
                </a:schemeClr>
              </a:solidFill>
              <a:round/>
              <a:headEnd/>
              <a:tailEnd type="triangle" w="med" len="med"/>
            </a:ln>
            <a:effectLst/>
          </p:spPr>
          <p:txBody>
            <a:bodyPr/>
            <a:lstStyle/>
            <a:p>
              <a:endParaRPr lang="en-US"/>
            </a:p>
          </p:txBody>
        </p:sp>
        <p:sp>
          <p:nvSpPr>
            <p:cNvPr id="1300532" name="Line 52"/>
            <p:cNvSpPr>
              <a:spLocks noChangeShapeType="1"/>
            </p:cNvSpPr>
            <p:nvPr/>
          </p:nvSpPr>
          <p:spPr bwMode="auto">
            <a:xfrm>
              <a:off x="3264" y="2784"/>
              <a:ext cx="0" cy="336"/>
            </a:xfrm>
            <a:prstGeom prst="line">
              <a:avLst/>
            </a:prstGeom>
            <a:noFill/>
            <a:ln w="28575">
              <a:solidFill>
                <a:schemeClr val="bg1">
                  <a:lumMod val="65000"/>
                </a:schemeClr>
              </a:solidFill>
              <a:round/>
              <a:headEnd/>
              <a:tailEnd/>
            </a:ln>
            <a:effectLst/>
          </p:spPr>
          <p:txBody>
            <a:bodyPr/>
            <a:lstStyle/>
            <a:p>
              <a:endParaRPr lang="en-US"/>
            </a:p>
          </p:txBody>
        </p:sp>
        <p:sp>
          <p:nvSpPr>
            <p:cNvPr id="1300533" name="Line 53"/>
            <p:cNvSpPr>
              <a:spLocks noChangeShapeType="1"/>
            </p:cNvSpPr>
            <p:nvPr/>
          </p:nvSpPr>
          <p:spPr bwMode="auto">
            <a:xfrm>
              <a:off x="2592" y="2592"/>
              <a:ext cx="96" cy="0"/>
            </a:xfrm>
            <a:prstGeom prst="line">
              <a:avLst/>
            </a:prstGeom>
            <a:noFill/>
            <a:ln w="28575">
              <a:solidFill>
                <a:schemeClr val="bg1">
                  <a:lumMod val="65000"/>
                </a:schemeClr>
              </a:solidFill>
              <a:round/>
              <a:headEnd/>
              <a:tailEnd/>
            </a:ln>
            <a:effectLst/>
          </p:spPr>
          <p:txBody>
            <a:bodyPr/>
            <a:lstStyle/>
            <a:p>
              <a:endParaRPr lang="en-US"/>
            </a:p>
          </p:txBody>
        </p:sp>
        <p:sp>
          <p:nvSpPr>
            <p:cNvPr id="1300534" name="Line 54"/>
            <p:cNvSpPr>
              <a:spLocks noChangeShapeType="1"/>
            </p:cNvSpPr>
            <p:nvPr/>
          </p:nvSpPr>
          <p:spPr bwMode="auto">
            <a:xfrm>
              <a:off x="1584" y="1968"/>
              <a:ext cx="0" cy="1056"/>
            </a:xfrm>
            <a:prstGeom prst="line">
              <a:avLst/>
            </a:prstGeom>
            <a:noFill/>
            <a:ln w="28575">
              <a:solidFill>
                <a:schemeClr val="bg1">
                  <a:lumMod val="65000"/>
                </a:schemeClr>
              </a:solidFill>
              <a:round/>
              <a:headEnd/>
              <a:tailEnd/>
            </a:ln>
            <a:effectLst/>
          </p:spPr>
          <p:txBody>
            <a:bodyPr/>
            <a:lstStyle/>
            <a:p>
              <a:endParaRPr lang="en-US"/>
            </a:p>
          </p:txBody>
        </p:sp>
        <p:sp>
          <p:nvSpPr>
            <p:cNvPr id="1300535" name="Line 55"/>
            <p:cNvSpPr>
              <a:spLocks noChangeShapeType="1"/>
            </p:cNvSpPr>
            <p:nvPr/>
          </p:nvSpPr>
          <p:spPr bwMode="auto">
            <a:xfrm>
              <a:off x="1584" y="1968"/>
              <a:ext cx="192" cy="0"/>
            </a:xfrm>
            <a:prstGeom prst="line">
              <a:avLst/>
            </a:prstGeom>
            <a:noFill/>
            <a:ln w="19050">
              <a:solidFill>
                <a:schemeClr val="bg1">
                  <a:lumMod val="65000"/>
                </a:schemeClr>
              </a:solidFill>
              <a:round/>
              <a:headEnd/>
              <a:tailEnd type="triangle" w="med" len="med"/>
            </a:ln>
            <a:effectLst/>
          </p:spPr>
          <p:txBody>
            <a:bodyPr/>
            <a:lstStyle/>
            <a:p>
              <a:endParaRPr lang="en-US"/>
            </a:p>
          </p:txBody>
        </p:sp>
        <p:sp>
          <p:nvSpPr>
            <p:cNvPr id="1300536" name="Line 56"/>
            <p:cNvSpPr>
              <a:spLocks noChangeShapeType="1"/>
            </p:cNvSpPr>
            <p:nvPr/>
          </p:nvSpPr>
          <p:spPr bwMode="auto">
            <a:xfrm>
              <a:off x="3216" y="2784"/>
              <a:ext cx="192" cy="0"/>
            </a:xfrm>
            <a:prstGeom prst="line">
              <a:avLst/>
            </a:prstGeom>
            <a:noFill/>
            <a:ln w="28575">
              <a:solidFill>
                <a:schemeClr val="bg1">
                  <a:lumMod val="65000"/>
                </a:schemeClr>
              </a:solidFill>
              <a:round/>
              <a:headEnd/>
              <a:tailEnd type="triangle" w="med" len="med"/>
            </a:ln>
            <a:effectLst/>
          </p:spPr>
          <p:txBody>
            <a:bodyPr/>
            <a:lstStyle/>
            <a:p>
              <a:endParaRPr lang="en-US"/>
            </a:p>
          </p:txBody>
        </p:sp>
        <p:sp>
          <p:nvSpPr>
            <p:cNvPr id="1300537" name="Line 57"/>
            <p:cNvSpPr>
              <a:spLocks noChangeShapeType="1"/>
            </p:cNvSpPr>
            <p:nvPr/>
          </p:nvSpPr>
          <p:spPr bwMode="auto">
            <a:xfrm>
              <a:off x="4032" y="2400"/>
              <a:ext cx="112" cy="0"/>
            </a:xfrm>
            <a:prstGeom prst="line">
              <a:avLst/>
            </a:prstGeom>
            <a:noFill/>
            <a:ln w="28575">
              <a:solidFill>
                <a:schemeClr val="bg1">
                  <a:lumMod val="65000"/>
                </a:schemeClr>
              </a:solidFill>
              <a:round/>
              <a:headEnd/>
              <a:tailEnd/>
            </a:ln>
            <a:effectLst/>
          </p:spPr>
          <p:txBody>
            <a:bodyPr/>
            <a:lstStyle/>
            <a:p>
              <a:endParaRPr lang="en-US"/>
            </a:p>
          </p:txBody>
        </p:sp>
        <p:sp>
          <p:nvSpPr>
            <p:cNvPr id="1300538" name="Freeform 58"/>
            <p:cNvSpPr>
              <a:spLocks/>
            </p:cNvSpPr>
            <p:nvPr/>
          </p:nvSpPr>
          <p:spPr bwMode="auto">
            <a:xfrm>
              <a:off x="3696" y="1968"/>
              <a:ext cx="336" cy="816"/>
            </a:xfrm>
            <a:custGeom>
              <a:avLst/>
              <a:gdLst/>
              <a:ahLst/>
              <a:cxnLst>
                <a:cxn ang="0">
                  <a:pos x="0" y="0"/>
                </a:cxn>
                <a:cxn ang="0">
                  <a:pos x="0" y="427"/>
                </a:cxn>
                <a:cxn ang="0">
                  <a:pos x="111" y="553"/>
                </a:cxn>
                <a:cxn ang="0">
                  <a:pos x="0" y="671"/>
                </a:cxn>
                <a:cxn ang="0">
                  <a:pos x="0" y="1098"/>
                </a:cxn>
                <a:cxn ang="0">
                  <a:pos x="387" y="790"/>
                </a:cxn>
                <a:cxn ang="0">
                  <a:pos x="387" y="308"/>
                </a:cxn>
                <a:cxn ang="0">
                  <a:pos x="0" y="0"/>
                </a:cxn>
              </a:cxnLst>
              <a:rect l="0" t="0" r="r" b="b"/>
              <a:pathLst>
                <a:path w="388" h="1099">
                  <a:moveTo>
                    <a:pt x="0" y="0"/>
                  </a:moveTo>
                  <a:lnTo>
                    <a:pt x="0" y="427"/>
                  </a:lnTo>
                  <a:lnTo>
                    <a:pt x="111" y="553"/>
                  </a:lnTo>
                  <a:lnTo>
                    <a:pt x="0" y="671"/>
                  </a:lnTo>
                  <a:lnTo>
                    <a:pt x="0" y="1098"/>
                  </a:lnTo>
                  <a:lnTo>
                    <a:pt x="387" y="790"/>
                  </a:lnTo>
                  <a:lnTo>
                    <a:pt x="387" y="308"/>
                  </a:lnTo>
                  <a:lnTo>
                    <a:pt x="0" y="0"/>
                  </a:lnTo>
                </a:path>
              </a:pathLst>
            </a:custGeom>
            <a:noFill/>
            <a:ln w="12700" cap="rnd" cmpd="sng">
              <a:solidFill>
                <a:schemeClr val="bg1">
                  <a:lumMod val="65000"/>
                </a:schemeClr>
              </a:solidFill>
              <a:prstDash val="solid"/>
              <a:round/>
              <a:headEnd type="none" w="med" len="med"/>
              <a:tailEnd type="none" w="med" len="med"/>
            </a:ln>
            <a:effectLst/>
          </p:spPr>
          <p:txBody>
            <a:bodyPr/>
            <a:lstStyle/>
            <a:p>
              <a:endParaRPr lang="en-US"/>
            </a:p>
          </p:txBody>
        </p:sp>
        <p:sp>
          <p:nvSpPr>
            <p:cNvPr id="1300539" name="Rectangle 59"/>
            <p:cNvSpPr>
              <a:spLocks noChangeArrowheads="1"/>
            </p:cNvSpPr>
            <p:nvPr/>
          </p:nvSpPr>
          <p:spPr bwMode="auto">
            <a:xfrm>
              <a:off x="3760" y="2352"/>
              <a:ext cx="318" cy="210"/>
            </a:xfrm>
            <a:prstGeom prst="rect">
              <a:avLst/>
            </a:prstGeom>
            <a:noFill/>
            <a:ln w="12700">
              <a:noFill/>
              <a:miter lim="800000"/>
              <a:headEnd/>
              <a:tailEnd/>
            </a:ln>
            <a:effectLst/>
          </p:spPr>
          <p:txBody>
            <a:bodyPr wrap="none" lIns="19050" tIns="26988" rIns="19050" bIns="26988"/>
            <a:lstStyle/>
            <a:p>
              <a:pPr defTabSz="904875">
                <a:lnSpc>
                  <a:spcPts val="1600"/>
                </a:lnSpc>
                <a:tabLst>
                  <a:tab pos="452438" algn="l"/>
                  <a:tab pos="904875" algn="l"/>
                  <a:tab pos="1357313" algn="l"/>
                </a:tabLst>
              </a:pPr>
              <a:r>
                <a:rPr lang="en-US" sz="1200" b="1" dirty="0">
                  <a:solidFill>
                    <a:srgbClr val="000000"/>
                  </a:solidFill>
                </a:rPr>
                <a:t>ALU</a:t>
              </a:r>
            </a:p>
          </p:txBody>
        </p:sp>
        <p:sp>
          <p:nvSpPr>
            <p:cNvPr id="1300540" name="AutoShape 60"/>
            <p:cNvSpPr>
              <a:spLocks noChangeArrowheads="1"/>
            </p:cNvSpPr>
            <p:nvPr/>
          </p:nvSpPr>
          <p:spPr bwMode="auto">
            <a:xfrm rot="-5400000">
              <a:off x="3256" y="2568"/>
              <a:ext cx="480" cy="144"/>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bg1">
                  <a:lumMod val="65000"/>
                </a:schemeClr>
              </a:solidFill>
              <a:miter lim="800000"/>
              <a:headEnd/>
              <a:tailEnd/>
            </a:ln>
            <a:effectLst/>
          </p:spPr>
          <p:txBody>
            <a:bodyPr wrap="none" anchor="ctr"/>
            <a:lstStyle/>
            <a:p>
              <a:endParaRPr lang="en-US"/>
            </a:p>
          </p:txBody>
        </p:sp>
        <p:sp>
          <p:nvSpPr>
            <p:cNvPr id="1300541" name="Line 61"/>
            <p:cNvSpPr>
              <a:spLocks noChangeShapeType="1"/>
            </p:cNvSpPr>
            <p:nvPr/>
          </p:nvSpPr>
          <p:spPr bwMode="auto">
            <a:xfrm>
              <a:off x="3568" y="2640"/>
              <a:ext cx="144" cy="0"/>
            </a:xfrm>
            <a:prstGeom prst="line">
              <a:avLst/>
            </a:prstGeom>
            <a:noFill/>
            <a:ln w="28575">
              <a:solidFill>
                <a:schemeClr val="bg1">
                  <a:lumMod val="65000"/>
                </a:schemeClr>
              </a:solidFill>
              <a:round/>
              <a:headEnd/>
              <a:tailEnd type="triangle" w="med" len="med"/>
            </a:ln>
            <a:effectLst/>
          </p:spPr>
          <p:txBody>
            <a:bodyPr/>
            <a:lstStyle/>
            <a:p>
              <a:endParaRPr lang="en-US"/>
            </a:p>
          </p:txBody>
        </p:sp>
        <p:sp>
          <p:nvSpPr>
            <p:cNvPr id="1300542" name="Line 62"/>
            <p:cNvSpPr>
              <a:spLocks noChangeShapeType="1"/>
            </p:cNvSpPr>
            <p:nvPr/>
          </p:nvSpPr>
          <p:spPr bwMode="auto">
            <a:xfrm>
              <a:off x="3264" y="2544"/>
              <a:ext cx="176" cy="0"/>
            </a:xfrm>
            <a:prstGeom prst="line">
              <a:avLst/>
            </a:prstGeom>
            <a:noFill/>
            <a:ln w="28575">
              <a:solidFill>
                <a:schemeClr val="bg1">
                  <a:lumMod val="65000"/>
                </a:schemeClr>
              </a:solidFill>
              <a:round/>
              <a:headEnd/>
              <a:tailEnd type="triangle" w="med" len="med"/>
            </a:ln>
            <a:effectLst/>
          </p:spPr>
          <p:txBody>
            <a:bodyPr/>
            <a:lstStyle/>
            <a:p>
              <a:endParaRPr lang="en-US"/>
            </a:p>
          </p:txBody>
        </p:sp>
        <p:sp>
          <p:nvSpPr>
            <p:cNvPr id="1300543" name="Line 63"/>
            <p:cNvSpPr>
              <a:spLocks noChangeShapeType="1"/>
            </p:cNvSpPr>
            <p:nvPr/>
          </p:nvSpPr>
          <p:spPr bwMode="auto">
            <a:xfrm>
              <a:off x="3216" y="2112"/>
              <a:ext cx="480" cy="0"/>
            </a:xfrm>
            <a:prstGeom prst="line">
              <a:avLst/>
            </a:prstGeom>
            <a:noFill/>
            <a:ln w="28575">
              <a:solidFill>
                <a:schemeClr val="bg1">
                  <a:lumMod val="65000"/>
                </a:schemeClr>
              </a:solidFill>
              <a:round/>
              <a:headEnd/>
              <a:tailEnd type="triangle" w="med" len="med"/>
            </a:ln>
            <a:effectLst/>
          </p:spPr>
          <p:txBody>
            <a:bodyPr/>
            <a:lstStyle/>
            <a:p>
              <a:endParaRPr lang="en-US"/>
            </a:p>
          </p:txBody>
        </p:sp>
        <p:sp>
          <p:nvSpPr>
            <p:cNvPr id="1300544" name="Oval 64"/>
            <p:cNvSpPr>
              <a:spLocks noChangeArrowheads="1"/>
            </p:cNvSpPr>
            <p:nvPr/>
          </p:nvSpPr>
          <p:spPr bwMode="auto">
            <a:xfrm>
              <a:off x="3408" y="1632"/>
              <a:ext cx="288" cy="336"/>
            </a:xfrm>
            <a:prstGeom prst="ellipse">
              <a:avLst/>
            </a:prstGeom>
            <a:noFill/>
            <a:ln w="12700">
              <a:solidFill>
                <a:schemeClr val="bg1">
                  <a:lumMod val="65000"/>
                </a:schemeClr>
              </a:solidFill>
              <a:round/>
              <a:headEnd/>
              <a:tailEnd/>
            </a:ln>
            <a:effectLst/>
          </p:spPr>
          <p:txBody>
            <a:bodyPr wrap="none" anchor="ctr"/>
            <a:lstStyle/>
            <a:p>
              <a:endParaRPr lang="en-US"/>
            </a:p>
          </p:txBody>
        </p:sp>
        <p:sp>
          <p:nvSpPr>
            <p:cNvPr id="1300545" name="Rectangle 65"/>
            <p:cNvSpPr>
              <a:spLocks noChangeArrowheads="1"/>
            </p:cNvSpPr>
            <p:nvPr/>
          </p:nvSpPr>
          <p:spPr bwMode="auto">
            <a:xfrm>
              <a:off x="3408" y="1632"/>
              <a:ext cx="288" cy="288"/>
            </a:xfrm>
            <a:prstGeom prst="rect">
              <a:avLst/>
            </a:prstGeom>
            <a:noFill/>
            <a:ln w="12700">
              <a:noFill/>
              <a:miter lim="800000"/>
              <a:headEnd/>
              <a:tailEnd/>
            </a:ln>
            <a:effectLst/>
          </p:spPr>
          <p:txBody>
            <a:bodyPr wrap="none" lIns="19050" tIns="26988" rIns="19050" bIns="26988"/>
            <a:lstStyle/>
            <a:p>
              <a:pPr algn="ctr" defTabSz="904875">
                <a:lnSpc>
                  <a:spcPts val="1600"/>
                </a:lnSpc>
                <a:tabLst>
                  <a:tab pos="452438" algn="l"/>
                  <a:tab pos="904875" algn="l"/>
                  <a:tab pos="1357313" algn="l"/>
                </a:tabLst>
              </a:pPr>
              <a:r>
                <a:rPr lang="en-US" sz="1200" b="1" dirty="0">
                  <a:solidFill>
                    <a:srgbClr val="000000"/>
                  </a:solidFill>
                </a:rPr>
                <a:t>Shift</a:t>
              </a:r>
            </a:p>
            <a:p>
              <a:pPr algn="ctr" defTabSz="904875">
                <a:lnSpc>
                  <a:spcPts val="1600"/>
                </a:lnSpc>
                <a:tabLst>
                  <a:tab pos="452438" algn="l"/>
                  <a:tab pos="904875" algn="l"/>
                  <a:tab pos="1357313" algn="l"/>
                </a:tabLst>
              </a:pPr>
              <a:r>
                <a:rPr lang="en-US" sz="1200" b="1" dirty="0">
                  <a:solidFill>
                    <a:srgbClr val="000000"/>
                  </a:solidFill>
                </a:rPr>
                <a:t>left 2</a:t>
              </a:r>
            </a:p>
          </p:txBody>
        </p:sp>
        <p:sp>
          <p:nvSpPr>
            <p:cNvPr id="1300546" name="Line 66"/>
            <p:cNvSpPr>
              <a:spLocks noChangeShapeType="1"/>
            </p:cNvSpPr>
            <p:nvPr/>
          </p:nvSpPr>
          <p:spPr bwMode="auto">
            <a:xfrm>
              <a:off x="3264" y="1824"/>
              <a:ext cx="144" cy="0"/>
            </a:xfrm>
            <a:prstGeom prst="line">
              <a:avLst/>
            </a:prstGeom>
            <a:noFill/>
            <a:ln w="28575">
              <a:solidFill>
                <a:schemeClr val="bg1">
                  <a:lumMod val="65000"/>
                </a:schemeClr>
              </a:solidFill>
              <a:round/>
              <a:headEnd/>
              <a:tailEnd type="triangle" w="med" len="med"/>
            </a:ln>
            <a:effectLst/>
          </p:spPr>
          <p:txBody>
            <a:bodyPr/>
            <a:lstStyle/>
            <a:p>
              <a:endParaRPr lang="en-US"/>
            </a:p>
          </p:txBody>
        </p:sp>
        <p:grpSp>
          <p:nvGrpSpPr>
            <p:cNvPr id="4" name="Group 67"/>
            <p:cNvGrpSpPr>
              <a:grpSpLocks/>
            </p:cNvGrpSpPr>
            <p:nvPr/>
          </p:nvGrpSpPr>
          <p:grpSpPr bwMode="auto">
            <a:xfrm>
              <a:off x="3840" y="1392"/>
              <a:ext cx="192" cy="576"/>
              <a:chOff x="1392" y="2880"/>
              <a:chExt cx="288" cy="480"/>
            </a:xfrm>
          </p:grpSpPr>
          <p:sp>
            <p:nvSpPr>
              <p:cNvPr id="1300548" name="Line 68"/>
              <p:cNvSpPr>
                <a:spLocks noChangeShapeType="1"/>
              </p:cNvSpPr>
              <p:nvPr/>
            </p:nvSpPr>
            <p:spPr bwMode="auto">
              <a:xfrm>
                <a:off x="1392" y="3072"/>
                <a:ext cx="48" cy="48"/>
              </a:xfrm>
              <a:prstGeom prst="line">
                <a:avLst/>
              </a:prstGeom>
              <a:noFill/>
              <a:ln w="12700">
                <a:solidFill>
                  <a:schemeClr val="bg1">
                    <a:lumMod val="65000"/>
                  </a:schemeClr>
                </a:solidFill>
                <a:round/>
                <a:headEnd/>
                <a:tailEnd/>
              </a:ln>
              <a:effectLst/>
            </p:spPr>
            <p:txBody>
              <a:bodyPr/>
              <a:lstStyle/>
              <a:p>
                <a:endParaRPr lang="en-US"/>
              </a:p>
            </p:txBody>
          </p:sp>
          <p:sp>
            <p:nvSpPr>
              <p:cNvPr id="1300549" name="Line 69"/>
              <p:cNvSpPr>
                <a:spLocks noChangeShapeType="1"/>
              </p:cNvSpPr>
              <p:nvPr/>
            </p:nvSpPr>
            <p:spPr bwMode="auto">
              <a:xfrm flipH="1">
                <a:off x="1392" y="3120"/>
                <a:ext cx="48" cy="48"/>
              </a:xfrm>
              <a:prstGeom prst="line">
                <a:avLst/>
              </a:prstGeom>
              <a:noFill/>
              <a:ln w="12700">
                <a:solidFill>
                  <a:schemeClr val="bg1">
                    <a:lumMod val="65000"/>
                  </a:schemeClr>
                </a:solidFill>
                <a:round/>
                <a:headEnd/>
                <a:tailEnd/>
              </a:ln>
              <a:effectLst/>
            </p:spPr>
            <p:txBody>
              <a:bodyPr/>
              <a:lstStyle/>
              <a:p>
                <a:endParaRPr lang="en-US"/>
              </a:p>
            </p:txBody>
          </p:sp>
          <p:sp>
            <p:nvSpPr>
              <p:cNvPr id="1300550" name="Line 70"/>
              <p:cNvSpPr>
                <a:spLocks noChangeShapeType="1"/>
              </p:cNvSpPr>
              <p:nvPr/>
            </p:nvSpPr>
            <p:spPr bwMode="auto">
              <a:xfrm flipV="1">
                <a:off x="1392" y="2880"/>
                <a:ext cx="0" cy="192"/>
              </a:xfrm>
              <a:prstGeom prst="line">
                <a:avLst/>
              </a:prstGeom>
              <a:noFill/>
              <a:ln w="12700">
                <a:solidFill>
                  <a:schemeClr val="bg1">
                    <a:lumMod val="65000"/>
                  </a:schemeClr>
                </a:solidFill>
                <a:round/>
                <a:headEnd/>
                <a:tailEnd/>
              </a:ln>
              <a:effectLst/>
            </p:spPr>
            <p:txBody>
              <a:bodyPr/>
              <a:lstStyle/>
              <a:p>
                <a:endParaRPr lang="en-US"/>
              </a:p>
            </p:txBody>
          </p:sp>
          <p:sp>
            <p:nvSpPr>
              <p:cNvPr id="1300551" name="Line 71"/>
              <p:cNvSpPr>
                <a:spLocks noChangeShapeType="1"/>
              </p:cNvSpPr>
              <p:nvPr/>
            </p:nvSpPr>
            <p:spPr bwMode="auto">
              <a:xfrm flipV="1">
                <a:off x="1392" y="3168"/>
                <a:ext cx="0" cy="192"/>
              </a:xfrm>
              <a:prstGeom prst="line">
                <a:avLst/>
              </a:prstGeom>
              <a:noFill/>
              <a:ln w="12700">
                <a:solidFill>
                  <a:schemeClr val="bg1">
                    <a:lumMod val="65000"/>
                  </a:schemeClr>
                </a:solidFill>
                <a:round/>
                <a:headEnd/>
                <a:tailEnd/>
              </a:ln>
              <a:effectLst/>
            </p:spPr>
            <p:txBody>
              <a:bodyPr/>
              <a:lstStyle/>
              <a:p>
                <a:endParaRPr lang="en-US"/>
              </a:p>
            </p:txBody>
          </p:sp>
          <p:sp>
            <p:nvSpPr>
              <p:cNvPr id="1300552" name="Line 72"/>
              <p:cNvSpPr>
                <a:spLocks noChangeShapeType="1"/>
              </p:cNvSpPr>
              <p:nvPr/>
            </p:nvSpPr>
            <p:spPr bwMode="auto">
              <a:xfrm flipV="1">
                <a:off x="1392" y="3216"/>
                <a:ext cx="288" cy="144"/>
              </a:xfrm>
              <a:prstGeom prst="line">
                <a:avLst/>
              </a:prstGeom>
              <a:noFill/>
              <a:ln w="12700">
                <a:solidFill>
                  <a:schemeClr val="bg1">
                    <a:lumMod val="65000"/>
                  </a:schemeClr>
                </a:solidFill>
                <a:round/>
                <a:headEnd/>
                <a:tailEnd/>
              </a:ln>
              <a:effectLst/>
            </p:spPr>
            <p:txBody>
              <a:bodyPr/>
              <a:lstStyle/>
              <a:p>
                <a:endParaRPr lang="en-US"/>
              </a:p>
            </p:txBody>
          </p:sp>
          <p:sp>
            <p:nvSpPr>
              <p:cNvPr id="1300553" name="Line 73"/>
              <p:cNvSpPr>
                <a:spLocks noChangeShapeType="1"/>
              </p:cNvSpPr>
              <p:nvPr/>
            </p:nvSpPr>
            <p:spPr bwMode="auto">
              <a:xfrm flipV="1">
                <a:off x="1680" y="3024"/>
                <a:ext cx="0" cy="192"/>
              </a:xfrm>
              <a:prstGeom prst="line">
                <a:avLst/>
              </a:prstGeom>
              <a:noFill/>
              <a:ln w="12700">
                <a:solidFill>
                  <a:schemeClr val="bg1">
                    <a:lumMod val="65000"/>
                  </a:schemeClr>
                </a:solidFill>
                <a:round/>
                <a:headEnd/>
                <a:tailEnd/>
              </a:ln>
              <a:effectLst/>
            </p:spPr>
            <p:txBody>
              <a:bodyPr/>
              <a:lstStyle/>
              <a:p>
                <a:endParaRPr lang="en-US"/>
              </a:p>
            </p:txBody>
          </p:sp>
          <p:sp>
            <p:nvSpPr>
              <p:cNvPr id="1300554" name="Line 74"/>
              <p:cNvSpPr>
                <a:spLocks noChangeShapeType="1"/>
              </p:cNvSpPr>
              <p:nvPr/>
            </p:nvSpPr>
            <p:spPr bwMode="auto">
              <a:xfrm>
                <a:off x="1392" y="2880"/>
                <a:ext cx="288" cy="144"/>
              </a:xfrm>
              <a:prstGeom prst="line">
                <a:avLst/>
              </a:prstGeom>
              <a:noFill/>
              <a:ln w="12700">
                <a:solidFill>
                  <a:schemeClr val="bg1">
                    <a:lumMod val="65000"/>
                  </a:schemeClr>
                </a:solidFill>
                <a:round/>
                <a:headEnd/>
                <a:tailEnd/>
              </a:ln>
              <a:effectLst/>
            </p:spPr>
            <p:txBody>
              <a:bodyPr/>
              <a:lstStyle/>
              <a:p>
                <a:endParaRPr lang="en-US"/>
              </a:p>
            </p:txBody>
          </p:sp>
        </p:grpSp>
        <p:sp>
          <p:nvSpPr>
            <p:cNvPr id="1300555" name="Text Box 75"/>
            <p:cNvSpPr txBox="1">
              <a:spLocks noChangeArrowheads="1"/>
            </p:cNvSpPr>
            <p:nvPr/>
          </p:nvSpPr>
          <p:spPr bwMode="auto">
            <a:xfrm>
              <a:off x="3792" y="1584"/>
              <a:ext cx="303" cy="173"/>
            </a:xfrm>
            <a:prstGeom prst="rect">
              <a:avLst/>
            </a:prstGeom>
            <a:noFill/>
            <a:ln w="12700">
              <a:noFill/>
              <a:miter lim="800000"/>
              <a:headEnd/>
              <a:tailEnd/>
            </a:ln>
            <a:effectLst/>
          </p:spPr>
          <p:txBody>
            <a:bodyPr wrap="none">
              <a:spAutoFit/>
            </a:bodyPr>
            <a:lstStyle/>
            <a:p>
              <a:r>
                <a:rPr lang="en-US" sz="1200" b="1" dirty="0">
                  <a:solidFill>
                    <a:schemeClr val="tx1"/>
                  </a:solidFill>
                </a:rPr>
                <a:t>Add</a:t>
              </a:r>
            </a:p>
          </p:txBody>
        </p:sp>
        <p:sp>
          <p:nvSpPr>
            <p:cNvPr id="1300556" name="Line 76"/>
            <p:cNvSpPr>
              <a:spLocks noChangeShapeType="1"/>
            </p:cNvSpPr>
            <p:nvPr/>
          </p:nvSpPr>
          <p:spPr bwMode="auto">
            <a:xfrm>
              <a:off x="3687" y="1824"/>
              <a:ext cx="144" cy="0"/>
            </a:xfrm>
            <a:prstGeom prst="line">
              <a:avLst/>
            </a:prstGeom>
            <a:noFill/>
            <a:ln w="28575">
              <a:solidFill>
                <a:schemeClr val="bg1">
                  <a:lumMod val="65000"/>
                </a:schemeClr>
              </a:solidFill>
              <a:round/>
              <a:headEnd/>
              <a:tailEnd type="triangle" w="med" len="med"/>
            </a:ln>
            <a:effectLst/>
          </p:spPr>
          <p:txBody>
            <a:bodyPr/>
            <a:lstStyle/>
            <a:p>
              <a:endParaRPr lang="en-US"/>
            </a:p>
          </p:txBody>
        </p:sp>
        <p:sp>
          <p:nvSpPr>
            <p:cNvPr id="1300557" name="Rectangle 77"/>
            <p:cNvSpPr>
              <a:spLocks noChangeArrowheads="1"/>
            </p:cNvSpPr>
            <p:nvPr/>
          </p:nvSpPr>
          <p:spPr bwMode="auto">
            <a:xfrm>
              <a:off x="4368" y="1920"/>
              <a:ext cx="720" cy="912"/>
            </a:xfrm>
            <a:prstGeom prst="rect">
              <a:avLst/>
            </a:prstGeom>
            <a:noFill/>
            <a:ln w="12700">
              <a:solidFill>
                <a:schemeClr val="bg1">
                  <a:lumMod val="65000"/>
                </a:schemeClr>
              </a:solidFill>
              <a:miter lim="800000"/>
              <a:headEnd/>
              <a:tailEnd/>
            </a:ln>
            <a:effectLst/>
          </p:spPr>
          <p:txBody>
            <a:bodyPr wrap="none" anchor="ctr"/>
            <a:lstStyle/>
            <a:p>
              <a:endParaRPr lang="en-US"/>
            </a:p>
          </p:txBody>
        </p:sp>
        <p:sp>
          <p:nvSpPr>
            <p:cNvPr id="1300558" name="Line 78"/>
            <p:cNvSpPr>
              <a:spLocks noChangeShapeType="1"/>
            </p:cNvSpPr>
            <p:nvPr/>
          </p:nvSpPr>
          <p:spPr bwMode="auto">
            <a:xfrm>
              <a:off x="4224" y="2400"/>
              <a:ext cx="160" cy="0"/>
            </a:xfrm>
            <a:prstGeom prst="line">
              <a:avLst/>
            </a:prstGeom>
            <a:noFill/>
            <a:ln w="28575">
              <a:solidFill>
                <a:schemeClr val="bg1">
                  <a:lumMod val="65000"/>
                </a:schemeClr>
              </a:solidFill>
              <a:round/>
              <a:headEnd/>
              <a:tailEnd type="triangle" w="med" len="med"/>
            </a:ln>
            <a:effectLst/>
          </p:spPr>
          <p:txBody>
            <a:bodyPr/>
            <a:lstStyle/>
            <a:p>
              <a:endParaRPr lang="en-US"/>
            </a:p>
          </p:txBody>
        </p:sp>
        <p:sp>
          <p:nvSpPr>
            <p:cNvPr id="1300559" name="Text Box 79"/>
            <p:cNvSpPr txBox="1">
              <a:spLocks noChangeArrowheads="1"/>
            </p:cNvSpPr>
            <p:nvPr/>
          </p:nvSpPr>
          <p:spPr bwMode="auto">
            <a:xfrm>
              <a:off x="4560" y="1920"/>
              <a:ext cx="545" cy="326"/>
            </a:xfrm>
            <a:prstGeom prst="rect">
              <a:avLst/>
            </a:prstGeom>
            <a:noFill/>
            <a:ln w="12700">
              <a:noFill/>
              <a:miter lim="800000"/>
              <a:headEnd/>
              <a:tailEnd/>
            </a:ln>
            <a:effectLst/>
          </p:spPr>
          <p:txBody>
            <a:bodyPr wrap="none">
              <a:spAutoFit/>
            </a:bodyPr>
            <a:lstStyle/>
            <a:p>
              <a:pPr algn="ctr"/>
              <a:r>
                <a:rPr lang="en-US" sz="1400" b="1" dirty="0">
                  <a:solidFill>
                    <a:schemeClr val="tx1"/>
                  </a:solidFill>
                </a:rPr>
                <a:t>Data</a:t>
              </a:r>
            </a:p>
            <a:p>
              <a:pPr algn="ctr"/>
              <a:r>
                <a:rPr lang="en-US" sz="1400" b="1" dirty="0">
                  <a:solidFill>
                    <a:schemeClr val="tx1"/>
                  </a:solidFill>
                </a:rPr>
                <a:t>Memory</a:t>
              </a:r>
            </a:p>
          </p:txBody>
        </p:sp>
        <p:sp>
          <p:nvSpPr>
            <p:cNvPr id="1300560" name="Text Box 80"/>
            <p:cNvSpPr txBox="1">
              <a:spLocks noChangeArrowheads="1"/>
            </p:cNvSpPr>
            <p:nvPr/>
          </p:nvSpPr>
          <p:spPr bwMode="auto">
            <a:xfrm>
              <a:off x="4333" y="2304"/>
              <a:ext cx="467" cy="173"/>
            </a:xfrm>
            <a:prstGeom prst="rect">
              <a:avLst/>
            </a:prstGeom>
            <a:noFill/>
            <a:ln w="12700">
              <a:noFill/>
              <a:miter lim="800000"/>
              <a:headEnd/>
              <a:tailEnd/>
            </a:ln>
            <a:effectLst/>
          </p:spPr>
          <p:txBody>
            <a:bodyPr wrap="none">
              <a:spAutoFit/>
            </a:bodyPr>
            <a:lstStyle/>
            <a:p>
              <a:r>
                <a:rPr lang="en-US" sz="1200" dirty="0">
                  <a:solidFill>
                    <a:schemeClr val="tx1"/>
                  </a:solidFill>
                </a:rPr>
                <a:t>Address</a:t>
              </a:r>
            </a:p>
          </p:txBody>
        </p:sp>
        <p:sp>
          <p:nvSpPr>
            <p:cNvPr id="1300561" name="Text Box 81"/>
            <p:cNvSpPr txBox="1">
              <a:spLocks noChangeArrowheads="1"/>
            </p:cNvSpPr>
            <p:nvPr/>
          </p:nvSpPr>
          <p:spPr bwMode="auto">
            <a:xfrm>
              <a:off x="4327" y="2544"/>
              <a:ext cx="569" cy="173"/>
            </a:xfrm>
            <a:prstGeom prst="rect">
              <a:avLst/>
            </a:prstGeom>
            <a:noFill/>
            <a:ln w="12700">
              <a:noFill/>
              <a:miter lim="800000"/>
              <a:headEnd/>
              <a:tailEnd/>
            </a:ln>
            <a:effectLst/>
          </p:spPr>
          <p:txBody>
            <a:bodyPr wrap="none">
              <a:spAutoFit/>
            </a:bodyPr>
            <a:lstStyle/>
            <a:p>
              <a:r>
                <a:rPr lang="en-US" sz="1200" dirty="0">
                  <a:solidFill>
                    <a:schemeClr val="tx1"/>
                  </a:solidFill>
                </a:rPr>
                <a:t>Write Data</a:t>
              </a:r>
            </a:p>
          </p:txBody>
        </p:sp>
        <p:sp>
          <p:nvSpPr>
            <p:cNvPr id="1300562" name="Text Box 82"/>
            <p:cNvSpPr txBox="1">
              <a:spLocks noChangeArrowheads="1"/>
            </p:cNvSpPr>
            <p:nvPr/>
          </p:nvSpPr>
          <p:spPr bwMode="auto">
            <a:xfrm>
              <a:off x="4752" y="2256"/>
              <a:ext cx="344" cy="288"/>
            </a:xfrm>
            <a:prstGeom prst="rect">
              <a:avLst/>
            </a:prstGeom>
            <a:noFill/>
            <a:ln w="12700">
              <a:noFill/>
              <a:miter lim="800000"/>
              <a:headEnd/>
              <a:tailEnd/>
            </a:ln>
            <a:effectLst/>
          </p:spPr>
          <p:txBody>
            <a:bodyPr wrap="none">
              <a:spAutoFit/>
            </a:bodyPr>
            <a:lstStyle/>
            <a:p>
              <a:r>
                <a:rPr lang="en-US" sz="1200" dirty="0">
                  <a:solidFill>
                    <a:schemeClr val="tx1"/>
                  </a:solidFill>
                </a:rPr>
                <a:t>Read</a:t>
              </a:r>
            </a:p>
            <a:p>
              <a:r>
                <a:rPr lang="en-US" sz="1200" dirty="0">
                  <a:solidFill>
                    <a:schemeClr val="tx1"/>
                  </a:solidFill>
                </a:rPr>
                <a:t>Data</a:t>
              </a:r>
            </a:p>
          </p:txBody>
        </p:sp>
        <p:sp>
          <p:nvSpPr>
            <p:cNvPr id="1300563" name="Line 83"/>
            <p:cNvSpPr>
              <a:spLocks noChangeShapeType="1"/>
            </p:cNvSpPr>
            <p:nvPr/>
          </p:nvSpPr>
          <p:spPr bwMode="auto">
            <a:xfrm>
              <a:off x="4224" y="2640"/>
              <a:ext cx="144" cy="0"/>
            </a:xfrm>
            <a:prstGeom prst="line">
              <a:avLst/>
            </a:prstGeom>
            <a:noFill/>
            <a:ln w="28575">
              <a:solidFill>
                <a:schemeClr val="bg1">
                  <a:lumMod val="65000"/>
                </a:schemeClr>
              </a:solidFill>
              <a:round/>
              <a:headEnd/>
              <a:tailEnd type="triangle" w="med" len="med"/>
            </a:ln>
            <a:effectLst/>
          </p:spPr>
          <p:txBody>
            <a:bodyPr/>
            <a:lstStyle/>
            <a:p>
              <a:endParaRPr lang="en-US"/>
            </a:p>
          </p:txBody>
        </p:sp>
        <p:sp>
          <p:nvSpPr>
            <p:cNvPr id="1300564" name="Line 84"/>
            <p:cNvSpPr>
              <a:spLocks noChangeShapeType="1"/>
            </p:cNvSpPr>
            <p:nvPr/>
          </p:nvSpPr>
          <p:spPr bwMode="auto">
            <a:xfrm>
              <a:off x="5280" y="2640"/>
              <a:ext cx="144" cy="1"/>
            </a:xfrm>
            <a:prstGeom prst="line">
              <a:avLst/>
            </a:prstGeom>
            <a:noFill/>
            <a:ln w="28575">
              <a:solidFill>
                <a:schemeClr val="bg1">
                  <a:lumMod val="65000"/>
                </a:schemeClr>
              </a:solidFill>
              <a:round/>
              <a:headEnd/>
              <a:tailEnd type="triangle" w="med" len="med"/>
            </a:ln>
            <a:effectLst/>
          </p:spPr>
          <p:txBody>
            <a:bodyPr/>
            <a:lstStyle/>
            <a:p>
              <a:endParaRPr lang="en-US"/>
            </a:p>
          </p:txBody>
        </p:sp>
        <p:sp>
          <p:nvSpPr>
            <p:cNvPr id="1300565" name="AutoShape 85"/>
            <p:cNvSpPr>
              <a:spLocks noChangeArrowheads="1"/>
            </p:cNvSpPr>
            <p:nvPr/>
          </p:nvSpPr>
          <p:spPr bwMode="auto">
            <a:xfrm rot="-5400000">
              <a:off x="5280" y="2448"/>
              <a:ext cx="432" cy="144"/>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bg1">
                  <a:lumMod val="65000"/>
                </a:schemeClr>
              </a:solidFill>
              <a:miter lim="800000"/>
              <a:headEnd/>
              <a:tailEnd/>
            </a:ln>
            <a:effectLst/>
          </p:spPr>
          <p:txBody>
            <a:bodyPr wrap="none" anchor="ctr"/>
            <a:lstStyle/>
            <a:p>
              <a:endParaRPr lang="en-US"/>
            </a:p>
          </p:txBody>
        </p:sp>
        <p:sp>
          <p:nvSpPr>
            <p:cNvPr id="1300566" name="Line 86"/>
            <p:cNvSpPr>
              <a:spLocks noChangeShapeType="1"/>
            </p:cNvSpPr>
            <p:nvPr/>
          </p:nvSpPr>
          <p:spPr bwMode="auto">
            <a:xfrm>
              <a:off x="5568" y="2496"/>
              <a:ext cx="96" cy="1"/>
            </a:xfrm>
            <a:prstGeom prst="line">
              <a:avLst/>
            </a:prstGeom>
            <a:noFill/>
            <a:ln w="28575">
              <a:solidFill>
                <a:schemeClr val="bg1">
                  <a:lumMod val="65000"/>
                </a:schemeClr>
              </a:solidFill>
              <a:round/>
              <a:headEnd/>
              <a:tailEnd/>
            </a:ln>
            <a:effectLst/>
          </p:spPr>
          <p:txBody>
            <a:bodyPr/>
            <a:lstStyle/>
            <a:p>
              <a:endParaRPr lang="en-US"/>
            </a:p>
          </p:txBody>
        </p:sp>
        <p:sp>
          <p:nvSpPr>
            <p:cNvPr id="1300567" name="Line 87"/>
            <p:cNvSpPr>
              <a:spLocks noChangeShapeType="1"/>
            </p:cNvSpPr>
            <p:nvPr/>
          </p:nvSpPr>
          <p:spPr bwMode="auto">
            <a:xfrm>
              <a:off x="2592" y="2112"/>
              <a:ext cx="96" cy="0"/>
            </a:xfrm>
            <a:prstGeom prst="line">
              <a:avLst/>
            </a:prstGeom>
            <a:noFill/>
            <a:ln w="28575">
              <a:solidFill>
                <a:schemeClr val="bg1">
                  <a:lumMod val="65000"/>
                </a:schemeClr>
              </a:solidFill>
              <a:round/>
              <a:headEnd/>
              <a:tailEnd/>
            </a:ln>
            <a:effectLst/>
          </p:spPr>
          <p:txBody>
            <a:bodyPr/>
            <a:lstStyle/>
            <a:p>
              <a:endParaRPr lang="en-US"/>
            </a:p>
          </p:txBody>
        </p:sp>
        <p:sp>
          <p:nvSpPr>
            <p:cNvPr id="1300568" name="Line 88"/>
            <p:cNvSpPr>
              <a:spLocks noChangeShapeType="1"/>
            </p:cNvSpPr>
            <p:nvPr/>
          </p:nvSpPr>
          <p:spPr bwMode="auto">
            <a:xfrm>
              <a:off x="1152" y="1536"/>
              <a:ext cx="144" cy="0"/>
            </a:xfrm>
            <a:prstGeom prst="line">
              <a:avLst/>
            </a:prstGeom>
            <a:noFill/>
            <a:ln w="28575">
              <a:solidFill>
                <a:schemeClr val="bg1">
                  <a:lumMod val="65000"/>
                </a:schemeClr>
              </a:solidFill>
              <a:round/>
              <a:headEnd/>
              <a:tailEnd/>
            </a:ln>
            <a:effectLst/>
          </p:spPr>
          <p:txBody>
            <a:bodyPr/>
            <a:lstStyle/>
            <a:p>
              <a:endParaRPr lang="en-US"/>
            </a:p>
          </p:txBody>
        </p:sp>
        <p:sp>
          <p:nvSpPr>
            <p:cNvPr id="1300569" name="Line 89"/>
            <p:cNvSpPr>
              <a:spLocks noChangeShapeType="1"/>
            </p:cNvSpPr>
            <p:nvPr/>
          </p:nvSpPr>
          <p:spPr bwMode="auto">
            <a:xfrm>
              <a:off x="672" y="912"/>
              <a:ext cx="576" cy="0"/>
            </a:xfrm>
            <a:prstGeom prst="line">
              <a:avLst/>
            </a:prstGeom>
            <a:noFill/>
            <a:ln w="28575">
              <a:solidFill>
                <a:schemeClr val="bg1">
                  <a:lumMod val="65000"/>
                </a:schemeClr>
              </a:solidFill>
              <a:round/>
              <a:headEnd type="triangle" w="med" len="med"/>
              <a:tailEnd/>
            </a:ln>
            <a:effectLst/>
          </p:spPr>
          <p:txBody>
            <a:bodyPr/>
            <a:lstStyle/>
            <a:p>
              <a:endParaRPr lang="en-US"/>
            </a:p>
          </p:txBody>
        </p:sp>
        <p:sp>
          <p:nvSpPr>
            <p:cNvPr id="1300570" name="Line 90"/>
            <p:cNvSpPr>
              <a:spLocks noChangeShapeType="1"/>
            </p:cNvSpPr>
            <p:nvPr/>
          </p:nvSpPr>
          <p:spPr bwMode="auto">
            <a:xfrm>
              <a:off x="1488" y="2352"/>
              <a:ext cx="96" cy="0"/>
            </a:xfrm>
            <a:prstGeom prst="line">
              <a:avLst/>
            </a:prstGeom>
            <a:noFill/>
            <a:ln w="28575">
              <a:solidFill>
                <a:schemeClr val="bg1">
                  <a:lumMod val="65000"/>
                </a:schemeClr>
              </a:solidFill>
              <a:round/>
              <a:headEnd/>
              <a:tailEnd/>
            </a:ln>
            <a:effectLst/>
          </p:spPr>
          <p:txBody>
            <a:bodyPr/>
            <a:lstStyle/>
            <a:p>
              <a:endParaRPr lang="en-US"/>
            </a:p>
          </p:txBody>
        </p:sp>
        <p:sp>
          <p:nvSpPr>
            <p:cNvPr id="1300571" name="Line 91"/>
            <p:cNvSpPr>
              <a:spLocks noChangeShapeType="1"/>
            </p:cNvSpPr>
            <p:nvPr/>
          </p:nvSpPr>
          <p:spPr bwMode="auto">
            <a:xfrm>
              <a:off x="5088" y="2400"/>
              <a:ext cx="112" cy="0"/>
            </a:xfrm>
            <a:prstGeom prst="line">
              <a:avLst/>
            </a:prstGeom>
            <a:noFill/>
            <a:ln w="28575">
              <a:solidFill>
                <a:schemeClr val="bg1">
                  <a:lumMod val="65000"/>
                </a:schemeClr>
              </a:solidFill>
              <a:round/>
              <a:headEnd/>
              <a:tailEnd/>
            </a:ln>
            <a:effectLst/>
          </p:spPr>
          <p:txBody>
            <a:bodyPr/>
            <a:lstStyle/>
            <a:p>
              <a:endParaRPr lang="en-US"/>
            </a:p>
          </p:txBody>
        </p:sp>
        <p:sp>
          <p:nvSpPr>
            <p:cNvPr id="1300572" name="Rectangle 92"/>
            <p:cNvSpPr>
              <a:spLocks noChangeArrowheads="1"/>
            </p:cNvSpPr>
            <p:nvPr/>
          </p:nvSpPr>
          <p:spPr bwMode="auto">
            <a:xfrm>
              <a:off x="1392" y="1392"/>
              <a:ext cx="96" cy="1392"/>
            </a:xfrm>
            <a:prstGeom prst="rect">
              <a:avLst/>
            </a:prstGeom>
            <a:noFill/>
            <a:ln w="12700">
              <a:solidFill>
                <a:schemeClr val="bg1">
                  <a:lumMod val="65000"/>
                </a:schemeClr>
              </a:solidFill>
              <a:miter lim="800000"/>
              <a:headEnd/>
              <a:tailEnd/>
            </a:ln>
            <a:effectLst/>
          </p:spPr>
          <p:txBody>
            <a:bodyPr wrap="none" anchor="ctr"/>
            <a:lstStyle/>
            <a:p>
              <a:endParaRPr lang="en-US"/>
            </a:p>
          </p:txBody>
        </p:sp>
        <p:sp>
          <p:nvSpPr>
            <p:cNvPr id="1300573" name="Rectangle 93"/>
            <p:cNvSpPr>
              <a:spLocks noChangeArrowheads="1"/>
            </p:cNvSpPr>
            <p:nvPr/>
          </p:nvSpPr>
          <p:spPr bwMode="auto">
            <a:xfrm>
              <a:off x="2688" y="1392"/>
              <a:ext cx="96" cy="2448"/>
            </a:xfrm>
            <a:prstGeom prst="rect">
              <a:avLst/>
            </a:prstGeom>
            <a:noFill/>
            <a:ln w="12700">
              <a:solidFill>
                <a:schemeClr val="bg1">
                  <a:lumMod val="65000"/>
                </a:schemeClr>
              </a:solidFill>
              <a:miter lim="800000"/>
              <a:headEnd/>
              <a:tailEnd/>
            </a:ln>
            <a:effectLst/>
          </p:spPr>
          <p:txBody>
            <a:bodyPr wrap="none" anchor="ctr"/>
            <a:lstStyle/>
            <a:p>
              <a:endParaRPr lang="en-US"/>
            </a:p>
          </p:txBody>
        </p:sp>
        <p:sp>
          <p:nvSpPr>
            <p:cNvPr id="1300574" name="Line 94"/>
            <p:cNvSpPr>
              <a:spLocks noChangeShapeType="1"/>
            </p:cNvSpPr>
            <p:nvPr/>
          </p:nvSpPr>
          <p:spPr bwMode="auto">
            <a:xfrm>
              <a:off x="1248" y="1536"/>
              <a:ext cx="144" cy="0"/>
            </a:xfrm>
            <a:prstGeom prst="line">
              <a:avLst/>
            </a:prstGeom>
            <a:noFill/>
            <a:ln w="28575">
              <a:solidFill>
                <a:schemeClr val="bg1">
                  <a:lumMod val="65000"/>
                </a:schemeClr>
              </a:solidFill>
              <a:round/>
              <a:headEnd/>
              <a:tailEnd/>
            </a:ln>
            <a:effectLst/>
          </p:spPr>
          <p:txBody>
            <a:bodyPr/>
            <a:lstStyle/>
            <a:p>
              <a:endParaRPr lang="en-US"/>
            </a:p>
          </p:txBody>
        </p:sp>
        <p:sp>
          <p:nvSpPr>
            <p:cNvPr id="1300575" name="Line 95"/>
            <p:cNvSpPr>
              <a:spLocks noChangeShapeType="1"/>
            </p:cNvSpPr>
            <p:nvPr/>
          </p:nvSpPr>
          <p:spPr bwMode="auto">
            <a:xfrm>
              <a:off x="1488" y="1536"/>
              <a:ext cx="1200" cy="0"/>
            </a:xfrm>
            <a:prstGeom prst="line">
              <a:avLst/>
            </a:prstGeom>
            <a:noFill/>
            <a:ln w="28575">
              <a:solidFill>
                <a:schemeClr val="bg1">
                  <a:lumMod val="65000"/>
                </a:schemeClr>
              </a:solidFill>
              <a:round/>
              <a:headEnd/>
              <a:tailEnd/>
            </a:ln>
            <a:effectLst/>
          </p:spPr>
          <p:txBody>
            <a:bodyPr/>
            <a:lstStyle/>
            <a:p>
              <a:endParaRPr lang="en-US"/>
            </a:p>
          </p:txBody>
        </p:sp>
        <p:sp>
          <p:nvSpPr>
            <p:cNvPr id="1300576" name="Line 96"/>
            <p:cNvSpPr>
              <a:spLocks noChangeShapeType="1"/>
            </p:cNvSpPr>
            <p:nvPr/>
          </p:nvSpPr>
          <p:spPr bwMode="auto">
            <a:xfrm>
              <a:off x="4032" y="1680"/>
              <a:ext cx="96" cy="0"/>
            </a:xfrm>
            <a:prstGeom prst="line">
              <a:avLst/>
            </a:prstGeom>
            <a:noFill/>
            <a:ln w="28575">
              <a:solidFill>
                <a:schemeClr val="bg1">
                  <a:lumMod val="65000"/>
                </a:schemeClr>
              </a:solidFill>
              <a:round/>
              <a:headEnd/>
              <a:tailEnd/>
            </a:ln>
            <a:effectLst/>
          </p:spPr>
          <p:txBody>
            <a:bodyPr/>
            <a:lstStyle/>
            <a:p>
              <a:endParaRPr lang="en-US"/>
            </a:p>
          </p:txBody>
        </p:sp>
        <p:sp>
          <p:nvSpPr>
            <p:cNvPr id="1300577" name="Line 97"/>
            <p:cNvSpPr>
              <a:spLocks noChangeShapeType="1"/>
            </p:cNvSpPr>
            <p:nvPr/>
          </p:nvSpPr>
          <p:spPr bwMode="auto">
            <a:xfrm>
              <a:off x="2784" y="3120"/>
              <a:ext cx="480" cy="0"/>
            </a:xfrm>
            <a:prstGeom prst="line">
              <a:avLst/>
            </a:prstGeom>
            <a:noFill/>
            <a:ln w="28575">
              <a:solidFill>
                <a:schemeClr val="bg1">
                  <a:lumMod val="65000"/>
                </a:schemeClr>
              </a:solidFill>
              <a:round/>
              <a:headEnd/>
              <a:tailEnd/>
            </a:ln>
            <a:effectLst/>
          </p:spPr>
          <p:txBody>
            <a:bodyPr/>
            <a:lstStyle/>
            <a:p>
              <a:endParaRPr lang="en-US"/>
            </a:p>
          </p:txBody>
        </p:sp>
        <p:sp>
          <p:nvSpPr>
            <p:cNvPr id="1300578" name="Line 98"/>
            <p:cNvSpPr>
              <a:spLocks noChangeShapeType="1"/>
            </p:cNvSpPr>
            <p:nvPr/>
          </p:nvSpPr>
          <p:spPr bwMode="auto">
            <a:xfrm>
              <a:off x="3312" y="2784"/>
              <a:ext cx="0" cy="336"/>
            </a:xfrm>
            <a:prstGeom prst="line">
              <a:avLst/>
            </a:prstGeom>
            <a:noFill/>
            <a:ln w="28575">
              <a:solidFill>
                <a:schemeClr val="bg1">
                  <a:lumMod val="65000"/>
                </a:schemeClr>
              </a:solidFill>
              <a:round/>
              <a:headEnd/>
              <a:tailEnd/>
            </a:ln>
            <a:effectLst/>
          </p:spPr>
          <p:txBody>
            <a:bodyPr/>
            <a:lstStyle/>
            <a:p>
              <a:endParaRPr lang="en-US"/>
            </a:p>
          </p:txBody>
        </p:sp>
        <p:sp>
          <p:nvSpPr>
            <p:cNvPr id="1300579" name="Line 99"/>
            <p:cNvSpPr>
              <a:spLocks noChangeShapeType="1"/>
            </p:cNvSpPr>
            <p:nvPr/>
          </p:nvSpPr>
          <p:spPr bwMode="auto">
            <a:xfrm>
              <a:off x="3312" y="3120"/>
              <a:ext cx="816" cy="0"/>
            </a:xfrm>
            <a:prstGeom prst="line">
              <a:avLst/>
            </a:prstGeom>
            <a:noFill/>
            <a:ln w="28575">
              <a:solidFill>
                <a:schemeClr val="bg1">
                  <a:lumMod val="65000"/>
                </a:schemeClr>
              </a:solidFill>
              <a:round/>
              <a:headEnd/>
              <a:tailEnd/>
            </a:ln>
            <a:effectLst/>
          </p:spPr>
          <p:txBody>
            <a:bodyPr/>
            <a:lstStyle/>
            <a:p>
              <a:endParaRPr lang="en-US"/>
            </a:p>
          </p:txBody>
        </p:sp>
        <p:sp>
          <p:nvSpPr>
            <p:cNvPr id="1300580" name="Rectangle 100"/>
            <p:cNvSpPr>
              <a:spLocks noChangeArrowheads="1"/>
            </p:cNvSpPr>
            <p:nvPr/>
          </p:nvSpPr>
          <p:spPr bwMode="auto">
            <a:xfrm>
              <a:off x="5184" y="1776"/>
              <a:ext cx="96" cy="1776"/>
            </a:xfrm>
            <a:prstGeom prst="rect">
              <a:avLst/>
            </a:prstGeom>
            <a:noFill/>
            <a:ln w="12700">
              <a:solidFill>
                <a:schemeClr val="bg1">
                  <a:lumMod val="65000"/>
                </a:schemeClr>
              </a:solidFill>
              <a:miter lim="800000"/>
              <a:headEnd/>
              <a:tailEnd/>
            </a:ln>
            <a:effectLst/>
          </p:spPr>
          <p:txBody>
            <a:bodyPr wrap="none" anchor="ctr"/>
            <a:lstStyle/>
            <a:p>
              <a:endParaRPr lang="en-US"/>
            </a:p>
          </p:txBody>
        </p:sp>
        <p:sp>
          <p:nvSpPr>
            <p:cNvPr id="1300581" name="Line 101"/>
            <p:cNvSpPr>
              <a:spLocks noChangeShapeType="1"/>
            </p:cNvSpPr>
            <p:nvPr/>
          </p:nvSpPr>
          <p:spPr bwMode="auto">
            <a:xfrm>
              <a:off x="4272" y="3120"/>
              <a:ext cx="912" cy="0"/>
            </a:xfrm>
            <a:prstGeom prst="line">
              <a:avLst/>
            </a:prstGeom>
            <a:noFill/>
            <a:ln w="28575">
              <a:solidFill>
                <a:schemeClr val="bg1">
                  <a:lumMod val="65000"/>
                </a:schemeClr>
              </a:solidFill>
              <a:round/>
              <a:headEnd/>
              <a:tailEnd/>
            </a:ln>
            <a:effectLst/>
          </p:spPr>
          <p:txBody>
            <a:bodyPr/>
            <a:lstStyle/>
            <a:p>
              <a:endParaRPr lang="en-US"/>
            </a:p>
          </p:txBody>
        </p:sp>
        <p:sp>
          <p:nvSpPr>
            <p:cNvPr id="1300582" name="Line 102"/>
            <p:cNvSpPr>
              <a:spLocks noChangeShapeType="1"/>
            </p:cNvSpPr>
            <p:nvPr/>
          </p:nvSpPr>
          <p:spPr bwMode="auto">
            <a:xfrm>
              <a:off x="5280" y="2400"/>
              <a:ext cx="144" cy="1"/>
            </a:xfrm>
            <a:prstGeom prst="line">
              <a:avLst/>
            </a:prstGeom>
            <a:noFill/>
            <a:ln w="28575">
              <a:solidFill>
                <a:schemeClr val="bg1">
                  <a:lumMod val="65000"/>
                </a:schemeClr>
              </a:solidFill>
              <a:round/>
              <a:headEnd/>
              <a:tailEnd type="triangle" w="med" len="med"/>
            </a:ln>
            <a:effectLst/>
          </p:spPr>
          <p:txBody>
            <a:bodyPr/>
            <a:lstStyle/>
            <a:p>
              <a:endParaRPr lang="en-US"/>
            </a:p>
          </p:txBody>
        </p:sp>
        <p:sp>
          <p:nvSpPr>
            <p:cNvPr id="1300583" name="Line 103"/>
            <p:cNvSpPr>
              <a:spLocks noChangeShapeType="1"/>
            </p:cNvSpPr>
            <p:nvPr/>
          </p:nvSpPr>
          <p:spPr bwMode="auto">
            <a:xfrm>
              <a:off x="4368" y="720"/>
              <a:ext cx="0" cy="960"/>
            </a:xfrm>
            <a:prstGeom prst="line">
              <a:avLst/>
            </a:prstGeom>
            <a:noFill/>
            <a:ln w="28575">
              <a:solidFill>
                <a:schemeClr val="bg1">
                  <a:lumMod val="65000"/>
                </a:schemeClr>
              </a:solidFill>
              <a:round/>
              <a:headEnd/>
              <a:tailEnd/>
            </a:ln>
            <a:effectLst/>
          </p:spPr>
          <p:txBody>
            <a:bodyPr/>
            <a:lstStyle/>
            <a:p>
              <a:endParaRPr lang="en-US"/>
            </a:p>
          </p:txBody>
        </p:sp>
        <p:sp>
          <p:nvSpPr>
            <p:cNvPr id="1300584" name="Line 104"/>
            <p:cNvSpPr>
              <a:spLocks noChangeShapeType="1"/>
            </p:cNvSpPr>
            <p:nvPr/>
          </p:nvSpPr>
          <p:spPr bwMode="auto">
            <a:xfrm flipH="1" flipV="1">
              <a:off x="2688" y="3024"/>
              <a:ext cx="96" cy="96"/>
            </a:xfrm>
            <a:prstGeom prst="line">
              <a:avLst/>
            </a:prstGeom>
            <a:noFill/>
            <a:ln w="28575" cap="rnd">
              <a:solidFill>
                <a:schemeClr val="bg1">
                  <a:lumMod val="65000"/>
                </a:schemeClr>
              </a:solidFill>
              <a:prstDash val="sysDot"/>
              <a:round/>
              <a:headEnd/>
              <a:tailEnd/>
            </a:ln>
            <a:effectLst/>
          </p:spPr>
          <p:txBody>
            <a:bodyPr/>
            <a:lstStyle/>
            <a:p>
              <a:endParaRPr lang="en-US"/>
            </a:p>
          </p:txBody>
        </p:sp>
        <p:sp>
          <p:nvSpPr>
            <p:cNvPr id="1300585" name="Line 105"/>
            <p:cNvSpPr>
              <a:spLocks noChangeShapeType="1"/>
            </p:cNvSpPr>
            <p:nvPr/>
          </p:nvSpPr>
          <p:spPr bwMode="auto">
            <a:xfrm flipH="1">
              <a:off x="5184" y="2640"/>
              <a:ext cx="96" cy="480"/>
            </a:xfrm>
            <a:prstGeom prst="line">
              <a:avLst/>
            </a:prstGeom>
            <a:noFill/>
            <a:ln w="28575" cap="rnd">
              <a:solidFill>
                <a:schemeClr val="bg1">
                  <a:lumMod val="65000"/>
                </a:schemeClr>
              </a:solidFill>
              <a:prstDash val="sysDot"/>
              <a:round/>
              <a:headEnd/>
              <a:tailEnd/>
            </a:ln>
            <a:effectLst/>
          </p:spPr>
          <p:txBody>
            <a:bodyPr/>
            <a:lstStyle/>
            <a:p>
              <a:endParaRPr lang="en-US"/>
            </a:p>
          </p:txBody>
        </p:sp>
        <p:sp>
          <p:nvSpPr>
            <p:cNvPr id="1300586" name="Text Box 106"/>
            <p:cNvSpPr txBox="1">
              <a:spLocks noChangeArrowheads="1"/>
            </p:cNvSpPr>
            <p:nvPr/>
          </p:nvSpPr>
          <p:spPr bwMode="auto">
            <a:xfrm>
              <a:off x="1296" y="1200"/>
              <a:ext cx="325" cy="173"/>
            </a:xfrm>
            <a:prstGeom prst="rect">
              <a:avLst/>
            </a:prstGeom>
            <a:noFill/>
            <a:ln w="12700">
              <a:noFill/>
              <a:miter lim="800000"/>
              <a:headEnd/>
              <a:tailEnd/>
            </a:ln>
            <a:effectLst/>
          </p:spPr>
          <p:txBody>
            <a:bodyPr wrap="none">
              <a:spAutoFit/>
            </a:bodyPr>
            <a:lstStyle/>
            <a:p>
              <a:r>
                <a:rPr lang="en-US" sz="1200" b="1" dirty="0">
                  <a:solidFill>
                    <a:schemeClr val="accent2"/>
                  </a:solidFill>
                </a:rPr>
                <a:t>IF/ID</a:t>
              </a:r>
            </a:p>
          </p:txBody>
        </p:sp>
        <p:sp>
          <p:nvSpPr>
            <p:cNvPr id="1300587" name="Line 107"/>
            <p:cNvSpPr>
              <a:spLocks noChangeShapeType="1"/>
            </p:cNvSpPr>
            <p:nvPr/>
          </p:nvSpPr>
          <p:spPr bwMode="auto">
            <a:xfrm flipV="1">
              <a:off x="3264" y="1824"/>
              <a:ext cx="0" cy="960"/>
            </a:xfrm>
            <a:prstGeom prst="line">
              <a:avLst/>
            </a:prstGeom>
            <a:noFill/>
            <a:ln w="28575">
              <a:solidFill>
                <a:schemeClr val="bg1">
                  <a:lumMod val="65000"/>
                </a:schemeClr>
              </a:solidFill>
              <a:round/>
              <a:headEnd/>
              <a:tailEnd/>
            </a:ln>
            <a:effectLst/>
          </p:spPr>
          <p:txBody>
            <a:bodyPr/>
            <a:lstStyle/>
            <a:p>
              <a:endParaRPr lang="en-US"/>
            </a:p>
          </p:txBody>
        </p:sp>
        <p:sp>
          <p:nvSpPr>
            <p:cNvPr id="1300588" name="Line 108"/>
            <p:cNvSpPr>
              <a:spLocks noChangeShapeType="1"/>
            </p:cNvSpPr>
            <p:nvPr/>
          </p:nvSpPr>
          <p:spPr bwMode="auto">
            <a:xfrm>
              <a:off x="2352" y="3024"/>
              <a:ext cx="336" cy="0"/>
            </a:xfrm>
            <a:prstGeom prst="line">
              <a:avLst/>
            </a:prstGeom>
            <a:noFill/>
            <a:ln w="28575">
              <a:solidFill>
                <a:schemeClr val="bg1">
                  <a:lumMod val="65000"/>
                </a:schemeClr>
              </a:solidFill>
              <a:round/>
              <a:headEnd/>
              <a:tailEnd/>
            </a:ln>
            <a:effectLst/>
          </p:spPr>
          <p:txBody>
            <a:bodyPr/>
            <a:lstStyle/>
            <a:p>
              <a:endParaRPr lang="en-US"/>
            </a:p>
          </p:txBody>
        </p:sp>
        <p:sp>
          <p:nvSpPr>
            <p:cNvPr id="1300589" name="Line 109"/>
            <p:cNvSpPr>
              <a:spLocks noChangeShapeType="1"/>
            </p:cNvSpPr>
            <p:nvPr/>
          </p:nvSpPr>
          <p:spPr bwMode="auto">
            <a:xfrm>
              <a:off x="2784" y="1536"/>
              <a:ext cx="1056" cy="0"/>
            </a:xfrm>
            <a:prstGeom prst="line">
              <a:avLst/>
            </a:prstGeom>
            <a:noFill/>
            <a:ln w="28575">
              <a:solidFill>
                <a:schemeClr val="bg1">
                  <a:lumMod val="65000"/>
                </a:schemeClr>
              </a:solidFill>
              <a:round/>
              <a:headEnd/>
              <a:tailEnd type="triangle" w="med" len="med"/>
            </a:ln>
            <a:effectLst/>
          </p:spPr>
          <p:txBody>
            <a:bodyPr/>
            <a:lstStyle/>
            <a:p>
              <a:endParaRPr lang="en-US"/>
            </a:p>
          </p:txBody>
        </p:sp>
        <p:sp>
          <p:nvSpPr>
            <p:cNvPr id="1300590" name="Line 110"/>
            <p:cNvSpPr>
              <a:spLocks noChangeShapeType="1"/>
            </p:cNvSpPr>
            <p:nvPr/>
          </p:nvSpPr>
          <p:spPr bwMode="auto">
            <a:xfrm>
              <a:off x="1248" y="912"/>
              <a:ext cx="0" cy="624"/>
            </a:xfrm>
            <a:prstGeom prst="line">
              <a:avLst/>
            </a:prstGeom>
            <a:noFill/>
            <a:ln w="28575">
              <a:solidFill>
                <a:schemeClr val="bg1">
                  <a:lumMod val="65000"/>
                </a:schemeClr>
              </a:solidFill>
              <a:round/>
              <a:headEnd/>
              <a:tailEnd/>
            </a:ln>
            <a:effectLst/>
          </p:spPr>
          <p:txBody>
            <a:bodyPr/>
            <a:lstStyle/>
            <a:p>
              <a:endParaRPr lang="en-US"/>
            </a:p>
          </p:txBody>
        </p:sp>
        <p:sp>
          <p:nvSpPr>
            <p:cNvPr id="1300591" name="Line 111"/>
            <p:cNvSpPr>
              <a:spLocks noChangeShapeType="1"/>
            </p:cNvSpPr>
            <p:nvPr/>
          </p:nvSpPr>
          <p:spPr bwMode="auto">
            <a:xfrm flipV="1">
              <a:off x="3984" y="1872"/>
              <a:ext cx="0" cy="288"/>
            </a:xfrm>
            <a:prstGeom prst="line">
              <a:avLst/>
            </a:prstGeom>
            <a:noFill/>
            <a:ln w="12700">
              <a:solidFill>
                <a:schemeClr val="bg1">
                  <a:lumMod val="65000"/>
                </a:schemeClr>
              </a:solidFill>
              <a:round/>
              <a:headEnd/>
              <a:tailEnd/>
            </a:ln>
            <a:effectLst/>
          </p:spPr>
          <p:txBody>
            <a:bodyPr/>
            <a:lstStyle/>
            <a:p>
              <a:endParaRPr lang="en-US"/>
            </a:p>
          </p:txBody>
        </p:sp>
        <p:sp>
          <p:nvSpPr>
            <p:cNvPr id="1300592" name="Line 112"/>
            <p:cNvSpPr>
              <a:spLocks noChangeShapeType="1"/>
            </p:cNvSpPr>
            <p:nvPr/>
          </p:nvSpPr>
          <p:spPr bwMode="auto">
            <a:xfrm>
              <a:off x="384" y="1344"/>
              <a:ext cx="0" cy="1008"/>
            </a:xfrm>
            <a:prstGeom prst="line">
              <a:avLst/>
            </a:prstGeom>
            <a:noFill/>
            <a:ln w="28575">
              <a:solidFill>
                <a:schemeClr val="bg1">
                  <a:lumMod val="65000"/>
                </a:schemeClr>
              </a:solidFill>
              <a:round/>
              <a:headEnd/>
              <a:tailEnd/>
            </a:ln>
            <a:effectLst/>
          </p:spPr>
          <p:txBody>
            <a:bodyPr/>
            <a:lstStyle/>
            <a:p>
              <a:endParaRPr lang="en-US"/>
            </a:p>
          </p:txBody>
        </p:sp>
        <p:sp>
          <p:nvSpPr>
            <p:cNvPr id="1300593" name="Rectangle 113"/>
            <p:cNvSpPr>
              <a:spLocks noChangeArrowheads="1"/>
            </p:cNvSpPr>
            <p:nvPr/>
          </p:nvSpPr>
          <p:spPr bwMode="auto">
            <a:xfrm>
              <a:off x="4128" y="1392"/>
              <a:ext cx="96" cy="2160"/>
            </a:xfrm>
            <a:prstGeom prst="rect">
              <a:avLst/>
            </a:prstGeom>
            <a:noFill/>
            <a:ln w="12700">
              <a:solidFill>
                <a:schemeClr val="bg1">
                  <a:lumMod val="65000"/>
                </a:schemeClr>
              </a:solidFill>
              <a:miter lim="800000"/>
              <a:headEnd/>
              <a:tailEnd/>
            </a:ln>
            <a:effectLst/>
          </p:spPr>
          <p:txBody>
            <a:bodyPr wrap="none" anchor="ctr"/>
            <a:lstStyle/>
            <a:p>
              <a:endParaRPr lang="en-US"/>
            </a:p>
          </p:txBody>
        </p:sp>
        <p:sp>
          <p:nvSpPr>
            <p:cNvPr id="1300594" name="Oval 114"/>
            <p:cNvSpPr>
              <a:spLocks noChangeArrowheads="1"/>
            </p:cNvSpPr>
            <p:nvPr/>
          </p:nvSpPr>
          <p:spPr bwMode="auto">
            <a:xfrm>
              <a:off x="1824" y="2880"/>
              <a:ext cx="512" cy="288"/>
            </a:xfrm>
            <a:prstGeom prst="ellipse">
              <a:avLst/>
            </a:prstGeom>
            <a:solidFill>
              <a:schemeClr val="bg1"/>
            </a:solidFill>
            <a:ln w="12700">
              <a:solidFill>
                <a:schemeClr val="bg1">
                  <a:lumMod val="65000"/>
                </a:schemeClr>
              </a:solidFill>
              <a:round/>
              <a:headEnd/>
              <a:tailEnd/>
            </a:ln>
            <a:effectLst/>
          </p:spPr>
          <p:txBody>
            <a:bodyPr wrap="none" anchor="ctr"/>
            <a:lstStyle/>
            <a:p>
              <a:endParaRPr lang="en-US"/>
            </a:p>
          </p:txBody>
        </p:sp>
        <p:sp>
          <p:nvSpPr>
            <p:cNvPr id="1300595" name="Rectangle 115"/>
            <p:cNvSpPr>
              <a:spLocks noChangeArrowheads="1"/>
            </p:cNvSpPr>
            <p:nvPr/>
          </p:nvSpPr>
          <p:spPr bwMode="auto">
            <a:xfrm>
              <a:off x="1920" y="2880"/>
              <a:ext cx="336" cy="288"/>
            </a:xfrm>
            <a:prstGeom prst="rect">
              <a:avLst/>
            </a:prstGeom>
            <a:noFill/>
            <a:ln w="12700">
              <a:noFill/>
              <a:miter lim="800000"/>
              <a:headEnd/>
              <a:tailEnd/>
            </a:ln>
            <a:effectLst/>
          </p:spPr>
          <p:txBody>
            <a:bodyPr wrap="none" lIns="19050" tIns="26988" rIns="19050" bIns="26988"/>
            <a:lstStyle/>
            <a:p>
              <a:pPr algn="ctr"/>
              <a:r>
                <a:rPr lang="en-US" sz="1200" b="1" dirty="0">
                  <a:solidFill>
                    <a:srgbClr val="000000"/>
                  </a:solidFill>
                </a:rPr>
                <a:t>Sign</a:t>
              </a:r>
            </a:p>
            <a:p>
              <a:pPr algn="ctr"/>
              <a:r>
                <a:rPr lang="en-US" sz="1200" b="1" dirty="0">
                  <a:solidFill>
                    <a:srgbClr val="000000"/>
                  </a:solidFill>
                </a:rPr>
                <a:t>Extend</a:t>
              </a:r>
            </a:p>
          </p:txBody>
        </p:sp>
        <p:sp>
          <p:nvSpPr>
            <p:cNvPr id="1300596" name="Line 116"/>
            <p:cNvSpPr>
              <a:spLocks noChangeShapeType="1"/>
            </p:cNvSpPr>
            <p:nvPr/>
          </p:nvSpPr>
          <p:spPr bwMode="auto">
            <a:xfrm>
              <a:off x="4224" y="1680"/>
              <a:ext cx="144" cy="0"/>
            </a:xfrm>
            <a:prstGeom prst="line">
              <a:avLst/>
            </a:prstGeom>
            <a:noFill/>
            <a:ln w="28575">
              <a:solidFill>
                <a:schemeClr val="bg1">
                  <a:lumMod val="65000"/>
                </a:schemeClr>
              </a:solidFill>
              <a:round/>
              <a:headEnd/>
              <a:tailEnd/>
            </a:ln>
            <a:effectLst/>
          </p:spPr>
          <p:txBody>
            <a:bodyPr/>
            <a:lstStyle/>
            <a:p>
              <a:endParaRPr lang="en-US"/>
            </a:p>
          </p:txBody>
        </p:sp>
        <p:sp>
          <p:nvSpPr>
            <p:cNvPr id="1300597" name="Line 117"/>
            <p:cNvSpPr>
              <a:spLocks noChangeShapeType="1"/>
            </p:cNvSpPr>
            <p:nvPr/>
          </p:nvSpPr>
          <p:spPr bwMode="auto">
            <a:xfrm>
              <a:off x="3984" y="1872"/>
              <a:ext cx="144" cy="0"/>
            </a:xfrm>
            <a:prstGeom prst="line">
              <a:avLst/>
            </a:prstGeom>
            <a:noFill/>
            <a:ln w="12700">
              <a:solidFill>
                <a:schemeClr val="bg1">
                  <a:lumMod val="65000"/>
                </a:schemeClr>
              </a:solidFill>
              <a:round/>
              <a:headEnd/>
              <a:tailEnd type="triangle" w="med" len="med"/>
            </a:ln>
            <a:effectLst/>
          </p:spPr>
          <p:txBody>
            <a:bodyPr/>
            <a:lstStyle/>
            <a:p>
              <a:endParaRPr lang="en-US"/>
            </a:p>
          </p:txBody>
        </p:sp>
        <p:sp>
          <p:nvSpPr>
            <p:cNvPr id="1300598" name="Line 118"/>
            <p:cNvSpPr>
              <a:spLocks noChangeShapeType="1"/>
            </p:cNvSpPr>
            <p:nvPr/>
          </p:nvSpPr>
          <p:spPr bwMode="auto">
            <a:xfrm>
              <a:off x="4224" y="1872"/>
              <a:ext cx="144" cy="0"/>
            </a:xfrm>
            <a:prstGeom prst="line">
              <a:avLst/>
            </a:prstGeom>
            <a:noFill/>
            <a:ln w="12700">
              <a:solidFill>
                <a:schemeClr val="bg1">
                  <a:lumMod val="65000"/>
                </a:schemeClr>
              </a:solidFill>
              <a:round/>
              <a:headEnd/>
              <a:tailEnd/>
            </a:ln>
            <a:effectLst/>
          </p:spPr>
          <p:txBody>
            <a:bodyPr/>
            <a:lstStyle/>
            <a:p>
              <a:endParaRPr lang="en-US"/>
            </a:p>
          </p:txBody>
        </p:sp>
        <p:sp>
          <p:nvSpPr>
            <p:cNvPr id="1300599" name="Text Box 119"/>
            <p:cNvSpPr txBox="1">
              <a:spLocks noChangeArrowheads="1"/>
            </p:cNvSpPr>
            <p:nvPr/>
          </p:nvSpPr>
          <p:spPr bwMode="auto">
            <a:xfrm>
              <a:off x="2592" y="816"/>
              <a:ext cx="367" cy="173"/>
            </a:xfrm>
            <a:prstGeom prst="rect">
              <a:avLst/>
            </a:prstGeom>
            <a:noFill/>
            <a:ln w="12700">
              <a:noFill/>
              <a:miter lim="800000"/>
              <a:headEnd/>
              <a:tailEnd/>
            </a:ln>
            <a:effectLst/>
          </p:spPr>
          <p:txBody>
            <a:bodyPr wrap="none">
              <a:spAutoFit/>
            </a:bodyPr>
            <a:lstStyle/>
            <a:p>
              <a:r>
                <a:rPr lang="en-US" sz="1200" b="1" dirty="0">
                  <a:solidFill>
                    <a:schemeClr val="accent2"/>
                  </a:solidFill>
                </a:rPr>
                <a:t>ID/EX</a:t>
              </a:r>
            </a:p>
          </p:txBody>
        </p:sp>
        <p:sp>
          <p:nvSpPr>
            <p:cNvPr id="1300600" name="Text Box 120"/>
            <p:cNvSpPr txBox="1">
              <a:spLocks noChangeArrowheads="1"/>
            </p:cNvSpPr>
            <p:nvPr/>
          </p:nvSpPr>
          <p:spPr bwMode="auto">
            <a:xfrm>
              <a:off x="3888" y="931"/>
              <a:ext cx="495" cy="173"/>
            </a:xfrm>
            <a:prstGeom prst="rect">
              <a:avLst/>
            </a:prstGeom>
            <a:noFill/>
            <a:ln w="12700">
              <a:noFill/>
              <a:miter lim="800000"/>
              <a:headEnd/>
              <a:tailEnd/>
            </a:ln>
            <a:effectLst/>
          </p:spPr>
          <p:txBody>
            <a:bodyPr wrap="none">
              <a:spAutoFit/>
            </a:bodyPr>
            <a:lstStyle/>
            <a:p>
              <a:r>
                <a:rPr lang="en-US" sz="1200" b="1" dirty="0">
                  <a:solidFill>
                    <a:schemeClr val="accent2"/>
                  </a:solidFill>
                </a:rPr>
                <a:t>EX/MEM</a:t>
              </a:r>
            </a:p>
          </p:txBody>
        </p:sp>
        <p:sp>
          <p:nvSpPr>
            <p:cNvPr id="1300601" name="Text Box 121"/>
            <p:cNvSpPr txBox="1">
              <a:spLocks noChangeArrowheads="1"/>
            </p:cNvSpPr>
            <p:nvPr/>
          </p:nvSpPr>
          <p:spPr bwMode="auto">
            <a:xfrm>
              <a:off x="4992" y="1488"/>
              <a:ext cx="527" cy="173"/>
            </a:xfrm>
            <a:prstGeom prst="rect">
              <a:avLst/>
            </a:prstGeom>
            <a:noFill/>
            <a:ln w="12700">
              <a:noFill/>
              <a:miter lim="800000"/>
              <a:headEnd/>
              <a:tailEnd/>
            </a:ln>
            <a:effectLst/>
          </p:spPr>
          <p:txBody>
            <a:bodyPr wrap="none">
              <a:spAutoFit/>
            </a:bodyPr>
            <a:lstStyle/>
            <a:p>
              <a:r>
                <a:rPr lang="en-US" sz="1200" b="1" dirty="0">
                  <a:solidFill>
                    <a:schemeClr val="accent2"/>
                  </a:solidFill>
                </a:rPr>
                <a:t>MEM/WB</a:t>
              </a:r>
            </a:p>
          </p:txBody>
        </p:sp>
        <p:sp>
          <p:nvSpPr>
            <p:cNvPr id="1300602" name="Rectangle 122"/>
            <p:cNvSpPr>
              <a:spLocks noChangeArrowheads="1"/>
            </p:cNvSpPr>
            <p:nvPr/>
          </p:nvSpPr>
          <p:spPr bwMode="auto">
            <a:xfrm>
              <a:off x="2688" y="1248"/>
              <a:ext cx="96" cy="144"/>
            </a:xfrm>
            <a:prstGeom prst="rect">
              <a:avLst/>
            </a:prstGeom>
            <a:noFill/>
            <a:ln w="12700">
              <a:solidFill>
                <a:schemeClr val="bg1">
                  <a:lumMod val="65000"/>
                </a:schemeClr>
              </a:solidFill>
              <a:miter lim="800000"/>
              <a:headEnd/>
              <a:tailEnd/>
            </a:ln>
            <a:effectLst/>
          </p:spPr>
          <p:txBody>
            <a:bodyPr wrap="none" anchor="ctr"/>
            <a:lstStyle/>
            <a:p>
              <a:endParaRPr lang="en-US"/>
            </a:p>
          </p:txBody>
        </p:sp>
        <p:sp>
          <p:nvSpPr>
            <p:cNvPr id="1300603" name="Rectangle 123"/>
            <p:cNvSpPr>
              <a:spLocks noChangeArrowheads="1"/>
            </p:cNvSpPr>
            <p:nvPr/>
          </p:nvSpPr>
          <p:spPr bwMode="auto">
            <a:xfrm>
              <a:off x="2688" y="1104"/>
              <a:ext cx="96" cy="144"/>
            </a:xfrm>
            <a:prstGeom prst="rect">
              <a:avLst/>
            </a:prstGeom>
            <a:noFill/>
            <a:ln w="12700">
              <a:solidFill>
                <a:schemeClr val="bg1">
                  <a:lumMod val="65000"/>
                </a:schemeClr>
              </a:solidFill>
              <a:miter lim="800000"/>
              <a:headEnd/>
              <a:tailEnd/>
            </a:ln>
            <a:effectLst/>
          </p:spPr>
          <p:txBody>
            <a:bodyPr wrap="none" anchor="ctr"/>
            <a:lstStyle/>
            <a:p>
              <a:endParaRPr lang="en-US"/>
            </a:p>
          </p:txBody>
        </p:sp>
        <p:sp>
          <p:nvSpPr>
            <p:cNvPr id="1300604" name="Rectangle 124"/>
            <p:cNvSpPr>
              <a:spLocks noChangeArrowheads="1"/>
            </p:cNvSpPr>
            <p:nvPr/>
          </p:nvSpPr>
          <p:spPr bwMode="auto">
            <a:xfrm>
              <a:off x="2688" y="960"/>
              <a:ext cx="96" cy="144"/>
            </a:xfrm>
            <a:prstGeom prst="rect">
              <a:avLst/>
            </a:prstGeom>
            <a:noFill/>
            <a:ln w="12700">
              <a:solidFill>
                <a:schemeClr val="bg1">
                  <a:lumMod val="65000"/>
                </a:schemeClr>
              </a:solidFill>
              <a:miter lim="800000"/>
              <a:headEnd/>
              <a:tailEnd/>
            </a:ln>
            <a:effectLst/>
          </p:spPr>
          <p:txBody>
            <a:bodyPr wrap="none" anchor="ctr"/>
            <a:lstStyle/>
            <a:p>
              <a:endParaRPr lang="en-US"/>
            </a:p>
          </p:txBody>
        </p:sp>
        <p:sp>
          <p:nvSpPr>
            <p:cNvPr id="1300605" name="Rectangle 125"/>
            <p:cNvSpPr>
              <a:spLocks noChangeArrowheads="1"/>
            </p:cNvSpPr>
            <p:nvPr/>
          </p:nvSpPr>
          <p:spPr bwMode="auto">
            <a:xfrm>
              <a:off x="4128" y="1248"/>
              <a:ext cx="96" cy="144"/>
            </a:xfrm>
            <a:prstGeom prst="rect">
              <a:avLst/>
            </a:prstGeom>
            <a:noFill/>
            <a:ln w="12700">
              <a:solidFill>
                <a:schemeClr val="bg1">
                  <a:lumMod val="65000"/>
                </a:schemeClr>
              </a:solidFill>
              <a:miter lim="800000"/>
              <a:headEnd/>
              <a:tailEnd/>
            </a:ln>
            <a:effectLst/>
          </p:spPr>
          <p:txBody>
            <a:bodyPr wrap="none" anchor="ctr"/>
            <a:lstStyle/>
            <a:p>
              <a:endParaRPr lang="en-US"/>
            </a:p>
          </p:txBody>
        </p:sp>
        <p:sp>
          <p:nvSpPr>
            <p:cNvPr id="1300606" name="Rectangle 126"/>
            <p:cNvSpPr>
              <a:spLocks noChangeArrowheads="1"/>
            </p:cNvSpPr>
            <p:nvPr/>
          </p:nvSpPr>
          <p:spPr bwMode="auto">
            <a:xfrm>
              <a:off x="4128" y="1104"/>
              <a:ext cx="96" cy="144"/>
            </a:xfrm>
            <a:prstGeom prst="rect">
              <a:avLst/>
            </a:prstGeom>
            <a:noFill/>
            <a:ln w="12700">
              <a:solidFill>
                <a:schemeClr val="bg1">
                  <a:lumMod val="65000"/>
                </a:schemeClr>
              </a:solidFill>
              <a:miter lim="800000"/>
              <a:headEnd/>
              <a:tailEnd/>
            </a:ln>
            <a:effectLst/>
          </p:spPr>
          <p:txBody>
            <a:bodyPr wrap="none" anchor="ctr"/>
            <a:lstStyle/>
            <a:p>
              <a:endParaRPr lang="en-US"/>
            </a:p>
          </p:txBody>
        </p:sp>
        <p:sp>
          <p:nvSpPr>
            <p:cNvPr id="1300607" name="Rectangle 127"/>
            <p:cNvSpPr>
              <a:spLocks noChangeArrowheads="1"/>
            </p:cNvSpPr>
            <p:nvPr/>
          </p:nvSpPr>
          <p:spPr bwMode="auto">
            <a:xfrm>
              <a:off x="5184" y="1632"/>
              <a:ext cx="96" cy="144"/>
            </a:xfrm>
            <a:prstGeom prst="rect">
              <a:avLst/>
            </a:prstGeom>
            <a:noFill/>
            <a:ln w="12700">
              <a:solidFill>
                <a:schemeClr val="bg1">
                  <a:lumMod val="65000"/>
                </a:schemeClr>
              </a:solidFill>
              <a:miter lim="800000"/>
              <a:headEnd/>
              <a:tailEnd/>
            </a:ln>
            <a:effectLst/>
          </p:spPr>
          <p:txBody>
            <a:bodyPr wrap="none" anchor="ctr"/>
            <a:lstStyle/>
            <a:p>
              <a:endParaRPr lang="en-US"/>
            </a:p>
          </p:txBody>
        </p:sp>
        <p:sp>
          <p:nvSpPr>
            <p:cNvPr id="1300608" name="Rectangle 128"/>
            <p:cNvSpPr>
              <a:spLocks noChangeArrowheads="1"/>
            </p:cNvSpPr>
            <p:nvPr/>
          </p:nvSpPr>
          <p:spPr bwMode="auto">
            <a:xfrm>
              <a:off x="2016" y="1104"/>
              <a:ext cx="336" cy="192"/>
            </a:xfrm>
            <a:prstGeom prst="rect">
              <a:avLst/>
            </a:prstGeom>
            <a:noFill/>
            <a:ln w="12700">
              <a:noFill/>
              <a:miter lim="800000"/>
              <a:headEnd/>
              <a:tailEnd/>
            </a:ln>
            <a:effectLst/>
          </p:spPr>
          <p:txBody>
            <a:bodyPr wrap="none" lIns="19050" tIns="26988" rIns="19050" bIns="26988"/>
            <a:lstStyle/>
            <a:p>
              <a:pPr algn="ctr"/>
              <a:r>
                <a:rPr lang="en-US" sz="1200" b="1" dirty="0"/>
                <a:t>Control</a:t>
              </a:r>
            </a:p>
          </p:txBody>
        </p:sp>
        <p:sp>
          <p:nvSpPr>
            <p:cNvPr id="1300609" name="Oval 129"/>
            <p:cNvSpPr>
              <a:spLocks noChangeArrowheads="1"/>
            </p:cNvSpPr>
            <p:nvPr/>
          </p:nvSpPr>
          <p:spPr bwMode="auto">
            <a:xfrm>
              <a:off x="1920" y="864"/>
              <a:ext cx="480" cy="624"/>
            </a:xfrm>
            <a:prstGeom prst="ellipse">
              <a:avLst/>
            </a:prstGeom>
            <a:noFill/>
            <a:ln w="12700">
              <a:solidFill>
                <a:schemeClr val="bg1">
                  <a:lumMod val="65000"/>
                </a:schemeClr>
              </a:solidFill>
              <a:round/>
              <a:headEnd/>
              <a:tailEnd/>
            </a:ln>
            <a:effectLst/>
          </p:spPr>
          <p:txBody>
            <a:bodyPr wrap="none" anchor="ctr"/>
            <a:lstStyle/>
            <a:p>
              <a:endParaRPr lang="en-US"/>
            </a:p>
          </p:txBody>
        </p:sp>
        <p:sp>
          <p:nvSpPr>
            <p:cNvPr id="1300610" name="Line 130"/>
            <p:cNvSpPr>
              <a:spLocks noChangeShapeType="1"/>
            </p:cNvSpPr>
            <p:nvPr/>
          </p:nvSpPr>
          <p:spPr bwMode="auto">
            <a:xfrm>
              <a:off x="1584" y="1200"/>
              <a:ext cx="0" cy="768"/>
            </a:xfrm>
            <a:prstGeom prst="line">
              <a:avLst/>
            </a:prstGeom>
            <a:noFill/>
            <a:ln w="12700">
              <a:solidFill>
                <a:schemeClr val="bg1">
                  <a:lumMod val="65000"/>
                </a:schemeClr>
              </a:solidFill>
              <a:round/>
              <a:headEnd/>
              <a:tailEnd/>
            </a:ln>
            <a:effectLst/>
          </p:spPr>
          <p:txBody>
            <a:bodyPr/>
            <a:lstStyle/>
            <a:p>
              <a:endParaRPr lang="en-US"/>
            </a:p>
          </p:txBody>
        </p:sp>
        <p:sp>
          <p:nvSpPr>
            <p:cNvPr id="1300611" name="Line 131"/>
            <p:cNvSpPr>
              <a:spLocks noChangeShapeType="1"/>
            </p:cNvSpPr>
            <p:nvPr/>
          </p:nvSpPr>
          <p:spPr bwMode="auto">
            <a:xfrm>
              <a:off x="1584" y="1200"/>
              <a:ext cx="336" cy="0"/>
            </a:xfrm>
            <a:prstGeom prst="line">
              <a:avLst/>
            </a:prstGeom>
            <a:noFill/>
            <a:ln w="12700">
              <a:solidFill>
                <a:schemeClr val="bg1">
                  <a:lumMod val="65000"/>
                </a:schemeClr>
              </a:solidFill>
              <a:round/>
              <a:headEnd/>
              <a:tailEnd type="triangle" w="med" len="med"/>
            </a:ln>
            <a:effectLst/>
          </p:spPr>
          <p:txBody>
            <a:bodyPr/>
            <a:lstStyle/>
            <a:p>
              <a:endParaRPr lang="en-US"/>
            </a:p>
          </p:txBody>
        </p:sp>
        <p:sp>
          <p:nvSpPr>
            <p:cNvPr id="1300612" name="Line 132"/>
            <p:cNvSpPr>
              <a:spLocks noChangeShapeType="1"/>
            </p:cNvSpPr>
            <p:nvPr/>
          </p:nvSpPr>
          <p:spPr bwMode="auto">
            <a:xfrm>
              <a:off x="2352" y="1056"/>
              <a:ext cx="336" cy="0"/>
            </a:xfrm>
            <a:prstGeom prst="line">
              <a:avLst/>
            </a:prstGeom>
            <a:noFill/>
            <a:ln w="12700">
              <a:solidFill>
                <a:schemeClr val="bg1">
                  <a:lumMod val="65000"/>
                </a:schemeClr>
              </a:solidFill>
              <a:round/>
              <a:headEnd/>
              <a:tailEnd type="triangle" w="med" len="med"/>
            </a:ln>
            <a:effectLst/>
          </p:spPr>
          <p:txBody>
            <a:bodyPr/>
            <a:lstStyle/>
            <a:p>
              <a:endParaRPr lang="en-US"/>
            </a:p>
          </p:txBody>
        </p:sp>
        <p:sp>
          <p:nvSpPr>
            <p:cNvPr id="1300613" name="Line 133"/>
            <p:cNvSpPr>
              <a:spLocks noChangeShapeType="1"/>
            </p:cNvSpPr>
            <p:nvPr/>
          </p:nvSpPr>
          <p:spPr bwMode="auto">
            <a:xfrm>
              <a:off x="2400" y="1200"/>
              <a:ext cx="288" cy="0"/>
            </a:xfrm>
            <a:prstGeom prst="line">
              <a:avLst/>
            </a:prstGeom>
            <a:noFill/>
            <a:ln w="12700">
              <a:solidFill>
                <a:schemeClr val="bg1">
                  <a:lumMod val="65000"/>
                </a:schemeClr>
              </a:solidFill>
              <a:round/>
              <a:headEnd/>
              <a:tailEnd type="triangle" w="med" len="med"/>
            </a:ln>
            <a:effectLst/>
          </p:spPr>
          <p:txBody>
            <a:bodyPr/>
            <a:lstStyle/>
            <a:p>
              <a:endParaRPr lang="en-US"/>
            </a:p>
          </p:txBody>
        </p:sp>
        <p:sp>
          <p:nvSpPr>
            <p:cNvPr id="1300614" name="Line 134"/>
            <p:cNvSpPr>
              <a:spLocks noChangeShapeType="1"/>
            </p:cNvSpPr>
            <p:nvPr/>
          </p:nvSpPr>
          <p:spPr bwMode="auto">
            <a:xfrm>
              <a:off x="2352" y="1344"/>
              <a:ext cx="336" cy="0"/>
            </a:xfrm>
            <a:prstGeom prst="line">
              <a:avLst/>
            </a:prstGeom>
            <a:noFill/>
            <a:ln w="12700">
              <a:solidFill>
                <a:schemeClr val="bg1">
                  <a:lumMod val="65000"/>
                </a:schemeClr>
              </a:solidFill>
              <a:round/>
              <a:headEnd/>
              <a:tailEnd type="triangle" w="med" len="med"/>
            </a:ln>
            <a:effectLst/>
          </p:spPr>
          <p:txBody>
            <a:bodyPr/>
            <a:lstStyle/>
            <a:p>
              <a:endParaRPr lang="en-US"/>
            </a:p>
          </p:txBody>
        </p:sp>
        <p:sp>
          <p:nvSpPr>
            <p:cNvPr id="1300615" name="Line 135"/>
            <p:cNvSpPr>
              <a:spLocks noChangeShapeType="1"/>
            </p:cNvSpPr>
            <p:nvPr/>
          </p:nvSpPr>
          <p:spPr bwMode="auto">
            <a:xfrm>
              <a:off x="4224" y="1344"/>
              <a:ext cx="960" cy="336"/>
            </a:xfrm>
            <a:prstGeom prst="line">
              <a:avLst/>
            </a:prstGeom>
            <a:noFill/>
            <a:ln w="12700">
              <a:solidFill>
                <a:schemeClr val="bg1">
                  <a:lumMod val="65000"/>
                </a:schemeClr>
              </a:solidFill>
              <a:round/>
              <a:headEnd/>
              <a:tailEnd type="triangle" w="med" len="med"/>
            </a:ln>
            <a:effectLst/>
          </p:spPr>
          <p:txBody>
            <a:bodyPr/>
            <a:lstStyle/>
            <a:p>
              <a:endParaRPr lang="en-US"/>
            </a:p>
          </p:txBody>
        </p:sp>
        <p:sp>
          <p:nvSpPr>
            <p:cNvPr id="1300616" name="Line 136"/>
            <p:cNvSpPr>
              <a:spLocks noChangeShapeType="1"/>
            </p:cNvSpPr>
            <p:nvPr/>
          </p:nvSpPr>
          <p:spPr bwMode="auto">
            <a:xfrm>
              <a:off x="2784" y="1344"/>
              <a:ext cx="1344" cy="0"/>
            </a:xfrm>
            <a:prstGeom prst="line">
              <a:avLst/>
            </a:prstGeom>
            <a:noFill/>
            <a:ln w="12700">
              <a:solidFill>
                <a:schemeClr val="bg1">
                  <a:lumMod val="65000"/>
                </a:schemeClr>
              </a:solidFill>
              <a:round/>
              <a:headEnd/>
              <a:tailEnd type="triangle" w="med" len="med"/>
            </a:ln>
            <a:effectLst/>
          </p:spPr>
          <p:txBody>
            <a:bodyPr/>
            <a:lstStyle/>
            <a:p>
              <a:endParaRPr lang="en-US"/>
            </a:p>
          </p:txBody>
        </p:sp>
        <p:sp>
          <p:nvSpPr>
            <p:cNvPr id="1300617" name="Line 137"/>
            <p:cNvSpPr>
              <a:spLocks noChangeShapeType="1"/>
            </p:cNvSpPr>
            <p:nvPr/>
          </p:nvSpPr>
          <p:spPr bwMode="auto">
            <a:xfrm>
              <a:off x="2784" y="1200"/>
              <a:ext cx="1344" cy="0"/>
            </a:xfrm>
            <a:prstGeom prst="line">
              <a:avLst/>
            </a:prstGeom>
            <a:noFill/>
            <a:ln w="12700">
              <a:solidFill>
                <a:schemeClr val="bg1">
                  <a:lumMod val="65000"/>
                </a:schemeClr>
              </a:solidFill>
              <a:round/>
              <a:headEnd/>
              <a:tailEnd type="triangle" w="med" len="med"/>
            </a:ln>
            <a:effectLst/>
          </p:spPr>
          <p:txBody>
            <a:bodyPr/>
            <a:lstStyle/>
            <a:p>
              <a:endParaRPr lang="en-US"/>
            </a:p>
          </p:txBody>
        </p:sp>
        <p:sp>
          <p:nvSpPr>
            <p:cNvPr id="1300618" name="Line 138"/>
            <p:cNvSpPr>
              <a:spLocks noChangeShapeType="1"/>
            </p:cNvSpPr>
            <p:nvPr/>
          </p:nvSpPr>
          <p:spPr bwMode="auto">
            <a:xfrm>
              <a:off x="2784" y="1008"/>
              <a:ext cx="384" cy="0"/>
            </a:xfrm>
            <a:prstGeom prst="line">
              <a:avLst/>
            </a:prstGeom>
            <a:noFill/>
            <a:ln w="12700">
              <a:solidFill>
                <a:schemeClr val="bg1">
                  <a:lumMod val="65000"/>
                </a:schemeClr>
              </a:solidFill>
              <a:round/>
              <a:headEnd/>
              <a:tailEnd/>
            </a:ln>
            <a:effectLst/>
          </p:spPr>
          <p:txBody>
            <a:bodyPr/>
            <a:lstStyle/>
            <a:p>
              <a:endParaRPr lang="en-US"/>
            </a:p>
          </p:txBody>
        </p:sp>
        <p:sp>
          <p:nvSpPr>
            <p:cNvPr id="1300619" name="Line 139"/>
            <p:cNvSpPr>
              <a:spLocks noChangeShapeType="1"/>
            </p:cNvSpPr>
            <p:nvPr/>
          </p:nvSpPr>
          <p:spPr bwMode="auto">
            <a:xfrm>
              <a:off x="5520" y="1728"/>
              <a:ext cx="0" cy="192"/>
            </a:xfrm>
            <a:prstGeom prst="line">
              <a:avLst/>
            </a:prstGeom>
            <a:noFill/>
            <a:ln w="12700">
              <a:solidFill>
                <a:schemeClr val="bg1">
                  <a:lumMod val="65000"/>
                </a:schemeClr>
              </a:solidFill>
              <a:round/>
              <a:headEnd/>
              <a:tailEnd type="triangle" w="med" len="med"/>
            </a:ln>
            <a:effectLst/>
          </p:spPr>
          <p:txBody>
            <a:bodyPr/>
            <a:lstStyle/>
            <a:p>
              <a:endParaRPr lang="en-US"/>
            </a:p>
          </p:txBody>
        </p:sp>
        <p:sp>
          <p:nvSpPr>
            <p:cNvPr id="1300620" name="Line 140"/>
            <p:cNvSpPr>
              <a:spLocks noChangeShapeType="1"/>
            </p:cNvSpPr>
            <p:nvPr/>
          </p:nvSpPr>
          <p:spPr bwMode="auto">
            <a:xfrm>
              <a:off x="4224" y="1200"/>
              <a:ext cx="432" cy="0"/>
            </a:xfrm>
            <a:prstGeom prst="line">
              <a:avLst/>
            </a:prstGeom>
            <a:noFill/>
            <a:ln w="12700">
              <a:solidFill>
                <a:schemeClr val="bg1">
                  <a:lumMod val="65000"/>
                </a:schemeClr>
              </a:solidFill>
              <a:round/>
              <a:headEnd/>
              <a:tailEnd/>
            </a:ln>
            <a:effectLst/>
          </p:spPr>
          <p:txBody>
            <a:bodyPr/>
            <a:lstStyle/>
            <a:p>
              <a:endParaRPr lang="en-US"/>
            </a:p>
          </p:txBody>
        </p:sp>
        <p:sp>
          <p:nvSpPr>
            <p:cNvPr id="1300621" name="Line 141"/>
            <p:cNvSpPr>
              <a:spLocks noChangeShapeType="1"/>
            </p:cNvSpPr>
            <p:nvPr/>
          </p:nvSpPr>
          <p:spPr bwMode="auto">
            <a:xfrm>
              <a:off x="5280" y="1728"/>
              <a:ext cx="240" cy="0"/>
            </a:xfrm>
            <a:prstGeom prst="line">
              <a:avLst/>
            </a:prstGeom>
            <a:noFill/>
            <a:ln w="12700">
              <a:solidFill>
                <a:schemeClr val="bg1">
                  <a:lumMod val="65000"/>
                </a:schemeClr>
              </a:solidFill>
              <a:round/>
              <a:headEnd/>
              <a:tailEnd/>
            </a:ln>
            <a:effectLst/>
          </p:spPr>
          <p:txBody>
            <a:bodyPr/>
            <a:lstStyle/>
            <a:p>
              <a:endParaRPr lang="en-US"/>
            </a:p>
          </p:txBody>
        </p:sp>
        <p:sp>
          <p:nvSpPr>
            <p:cNvPr id="1300622" name="Line 142"/>
            <p:cNvSpPr>
              <a:spLocks noChangeShapeType="1"/>
            </p:cNvSpPr>
            <p:nvPr/>
          </p:nvSpPr>
          <p:spPr bwMode="auto">
            <a:xfrm>
              <a:off x="4656" y="1200"/>
              <a:ext cx="0" cy="96"/>
            </a:xfrm>
            <a:prstGeom prst="line">
              <a:avLst/>
            </a:prstGeom>
            <a:noFill/>
            <a:ln w="12700">
              <a:solidFill>
                <a:schemeClr val="bg1">
                  <a:lumMod val="65000"/>
                </a:schemeClr>
              </a:solidFill>
              <a:round/>
              <a:headEnd/>
              <a:tailEnd type="triangle" w="med" len="med"/>
            </a:ln>
            <a:effectLst/>
          </p:spPr>
          <p:txBody>
            <a:bodyPr/>
            <a:lstStyle/>
            <a:p>
              <a:endParaRPr lang="en-US"/>
            </a:p>
          </p:txBody>
        </p:sp>
        <p:sp>
          <p:nvSpPr>
            <p:cNvPr id="1300623" name="Line 143"/>
            <p:cNvSpPr>
              <a:spLocks noChangeShapeType="1"/>
            </p:cNvSpPr>
            <p:nvPr/>
          </p:nvSpPr>
          <p:spPr bwMode="auto">
            <a:xfrm>
              <a:off x="3168" y="1008"/>
              <a:ext cx="0" cy="144"/>
            </a:xfrm>
            <a:prstGeom prst="line">
              <a:avLst/>
            </a:prstGeom>
            <a:noFill/>
            <a:ln w="12700">
              <a:solidFill>
                <a:schemeClr val="bg1">
                  <a:lumMod val="65000"/>
                </a:schemeClr>
              </a:solidFill>
              <a:round/>
              <a:headEnd/>
              <a:tailEnd type="triangle" w="med" len="med"/>
            </a:ln>
            <a:effectLst/>
          </p:spPr>
          <p:txBody>
            <a:bodyPr/>
            <a:lstStyle/>
            <a:p>
              <a:endParaRPr lang="en-US"/>
            </a:p>
          </p:txBody>
        </p:sp>
        <p:sp>
          <p:nvSpPr>
            <p:cNvPr id="1300624" name="AutoShape 144"/>
            <p:cNvSpPr>
              <a:spLocks noChangeArrowheads="1"/>
            </p:cNvSpPr>
            <p:nvPr/>
          </p:nvSpPr>
          <p:spPr bwMode="auto">
            <a:xfrm rot="-5400000">
              <a:off x="2928" y="3312"/>
              <a:ext cx="432" cy="144"/>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bg1">
                  <a:lumMod val="65000"/>
                </a:schemeClr>
              </a:solidFill>
              <a:miter lim="800000"/>
              <a:headEnd/>
              <a:tailEnd/>
            </a:ln>
            <a:effectLst/>
          </p:spPr>
          <p:txBody>
            <a:bodyPr wrap="none" anchor="ctr"/>
            <a:lstStyle/>
            <a:p>
              <a:endParaRPr lang="en-US"/>
            </a:p>
          </p:txBody>
        </p:sp>
        <p:sp>
          <p:nvSpPr>
            <p:cNvPr id="1300625" name="Line 145"/>
            <p:cNvSpPr>
              <a:spLocks noChangeShapeType="1"/>
            </p:cNvSpPr>
            <p:nvPr/>
          </p:nvSpPr>
          <p:spPr bwMode="auto">
            <a:xfrm>
              <a:off x="3216" y="3360"/>
              <a:ext cx="912" cy="0"/>
            </a:xfrm>
            <a:prstGeom prst="line">
              <a:avLst/>
            </a:prstGeom>
            <a:noFill/>
            <a:ln w="19050">
              <a:solidFill>
                <a:schemeClr val="bg1">
                  <a:lumMod val="65000"/>
                </a:schemeClr>
              </a:solidFill>
              <a:round/>
              <a:headEnd/>
              <a:tailEnd/>
            </a:ln>
            <a:effectLst/>
          </p:spPr>
          <p:txBody>
            <a:bodyPr/>
            <a:lstStyle/>
            <a:p>
              <a:endParaRPr lang="en-US"/>
            </a:p>
          </p:txBody>
        </p:sp>
        <p:sp>
          <p:nvSpPr>
            <p:cNvPr id="1300626" name="Oval 146"/>
            <p:cNvSpPr>
              <a:spLocks noChangeArrowheads="1"/>
            </p:cNvSpPr>
            <p:nvPr/>
          </p:nvSpPr>
          <p:spPr bwMode="auto">
            <a:xfrm>
              <a:off x="3744" y="2736"/>
              <a:ext cx="288" cy="336"/>
            </a:xfrm>
            <a:prstGeom prst="ellipse">
              <a:avLst/>
            </a:prstGeom>
            <a:noFill/>
            <a:ln w="12700">
              <a:solidFill>
                <a:schemeClr val="bg1">
                  <a:lumMod val="65000"/>
                </a:schemeClr>
              </a:solidFill>
              <a:round/>
              <a:headEnd/>
              <a:tailEnd/>
            </a:ln>
            <a:effectLst/>
          </p:spPr>
          <p:txBody>
            <a:bodyPr wrap="none" anchor="ctr"/>
            <a:lstStyle/>
            <a:p>
              <a:endParaRPr lang="en-US"/>
            </a:p>
          </p:txBody>
        </p:sp>
        <p:sp>
          <p:nvSpPr>
            <p:cNvPr id="1300627" name="Rectangle 147"/>
            <p:cNvSpPr>
              <a:spLocks noChangeArrowheads="1"/>
            </p:cNvSpPr>
            <p:nvPr/>
          </p:nvSpPr>
          <p:spPr bwMode="auto">
            <a:xfrm>
              <a:off x="3744" y="2736"/>
              <a:ext cx="288" cy="288"/>
            </a:xfrm>
            <a:prstGeom prst="rect">
              <a:avLst/>
            </a:prstGeom>
            <a:noFill/>
            <a:ln w="12700">
              <a:noFill/>
              <a:miter lim="800000"/>
              <a:headEnd/>
              <a:tailEnd/>
            </a:ln>
            <a:effectLst/>
          </p:spPr>
          <p:txBody>
            <a:bodyPr wrap="none" lIns="19050" tIns="26988" rIns="19050" bIns="26988"/>
            <a:lstStyle/>
            <a:p>
              <a:pPr algn="ctr" defTabSz="904875">
                <a:lnSpc>
                  <a:spcPts val="1600"/>
                </a:lnSpc>
                <a:tabLst>
                  <a:tab pos="452438" algn="l"/>
                  <a:tab pos="904875" algn="l"/>
                  <a:tab pos="1357313" algn="l"/>
                </a:tabLst>
              </a:pPr>
              <a:r>
                <a:rPr lang="en-US" sz="1200" b="1" dirty="0"/>
                <a:t>ALU</a:t>
              </a:r>
            </a:p>
            <a:p>
              <a:pPr algn="ctr" defTabSz="904875">
                <a:lnSpc>
                  <a:spcPts val="1600"/>
                </a:lnSpc>
                <a:tabLst>
                  <a:tab pos="452438" algn="l"/>
                  <a:tab pos="904875" algn="l"/>
                  <a:tab pos="1357313" algn="l"/>
                </a:tabLst>
              </a:pPr>
              <a:r>
                <a:rPr lang="en-US" sz="1200" b="1" dirty="0" err="1"/>
                <a:t>cntrl</a:t>
              </a:r>
              <a:endParaRPr lang="en-US" sz="1200" b="1" dirty="0"/>
            </a:p>
          </p:txBody>
        </p:sp>
        <p:sp>
          <p:nvSpPr>
            <p:cNvPr id="1300628" name="Line 148"/>
            <p:cNvSpPr>
              <a:spLocks noChangeShapeType="1"/>
            </p:cNvSpPr>
            <p:nvPr/>
          </p:nvSpPr>
          <p:spPr bwMode="auto">
            <a:xfrm>
              <a:off x="3264" y="2928"/>
              <a:ext cx="480" cy="0"/>
            </a:xfrm>
            <a:prstGeom prst="line">
              <a:avLst/>
            </a:prstGeom>
            <a:noFill/>
            <a:ln w="12700">
              <a:solidFill>
                <a:schemeClr val="bg1">
                  <a:lumMod val="65000"/>
                </a:schemeClr>
              </a:solidFill>
              <a:round/>
              <a:headEnd/>
              <a:tailEnd type="triangle" w="med" len="med"/>
            </a:ln>
            <a:effectLst/>
          </p:spPr>
          <p:txBody>
            <a:bodyPr/>
            <a:lstStyle/>
            <a:p>
              <a:endParaRPr lang="en-US"/>
            </a:p>
          </p:txBody>
        </p:sp>
        <p:sp>
          <p:nvSpPr>
            <p:cNvPr id="1300629" name="Line 149"/>
            <p:cNvSpPr>
              <a:spLocks noChangeShapeType="1"/>
            </p:cNvSpPr>
            <p:nvPr/>
          </p:nvSpPr>
          <p:spPr bwMode="auto">
            <a:xfrm flipV="1">
              <a:off x="3888" y="2640"/>
              <a:ext cx="0" cy="96"/>
            </a:xfrm>
            <a:prstGeom prst="line">
              <a:avLst/>
            </a:prstGeom>
            <a:noFill/>
            <a:ln w="12700">
              <a:solidFill>
                <a:schemeClr val="bg1">
                  <a:lumMod val="65000"/>
                </a:schemeClr>
              </a:solidFill>
              <a:round/>
              <a:headEnd/>
              <a:tailEnd type="triangle" w="med" len="med"/>
            </a:ln>
            <a:effectLst/>
          </p:spPr>
          <p:txBody>
            <a:bodyPr/>
            <a:lstStyle/>
            <a:p>
              <a:endParaRPr lang="en-US"/>
            </a:p>
          </p:txBody>
        </p:sp>
        <p:sp>
          <p:nvSpPr>
            <p:cNvPr id="1300630" name="AutoShape 150"/>
            <p:cNvSpPr>
              <a:spLocks noChangeArrowheads="1"/>
            </p:cNvSpPr>
            <p:nvPr/>
          </p:nvSpPr>
          <p:spPr bwMode="auto">
            <a:xfrm>
              <a:off x="4608" y="1632"/>
              <a:ext cx="240" cy="192"/>
            </a:xfrm>
            <a:prstGeom prst="flowChartDelay">
              <a:avLst/>
            </a:prstGeom>
            <a:noFill/>
            <a:ln w="12700">
              <a:solidFill>
                <a:schemeClr val="bg1">
                  <a:lumMod val="65000"/>
                </a:schemeClr>
              </a:solidFill>
              <a:miter lim="800000"/>
              <a:headEnd/>
              <a:tailEnd/>
            </a:ln>
            <a:effectLst/>
          </p:spPr>
          <p:txBody>
            <a:bodyPr wrap="none" anchor="ctr"/>
            <a:lstStyle/>
            <a:p>
              <a:endParaRPr lang="en-US"/>
            </a:p>
          </p:txBody>
        </p:sp>
        <p:sp>
          <p:nvSpPr>
            <p:cNvPr id="1300631" name="Line 151"/>
            <p:cNvSpPr>
              <a:spLocks noChangeShapeType="1"/>
            </p:cNvSpPr>
            <p:nvPr/>
          </p:nvSpPr>
          <p:spPr bwMode="auto">
            <a:xfrm flipV="1">
              <a:off x="4368" y="1776"/>
              <a:ext cx="240" cy="0"/>
            </a:xfrm>
            <a:prstGeom prst="line">
              <a:avLst/>
            </a:prstGeom>
            <a:noFill/>
            <a:ln w="12700">
              <a:solidFill>
                <a:schemeClr val="bg1">
                  <a:lumMod val="65000"/>
                </a:schemeClr>
              </a:solidFill>
              <a:round/>
              <a:headEnd/>
              <a:tailEnd/>
            </a:ln>
            <a:effectLst/>
          </p:spPr>
          <p:txBody>
            <a:bodyPr/>
            <a:lstStyle/>
            <a:p>
              <a:endParaRPr lang="en-US"/>
            </a:p>
          </p:txBody>
        </p:sp>
        <p:sp>
          <p:nvSpPr>
            <p:cNvPr id="1300632" name="Line 152"/>
            <p:cNvSpPr>
              <a:spLocks noChangeShapeType="1"/>
            </p:cNvSpPr>
            <p:nvPr/>
          </p:nvSpPr>
          <p:spPr bwMode="auto">
            <a:xfrm>
              <a:off x="4368" y="1776"/>
              <a:ext cx="0" cy="96"/>
            </a:xfrm>
            <a:prstGeom prst="line">
              <a:avLst/>
            </a:prstGeom>
            <a:noFill/>
            <a:ln w="12700">
              <a:solidFill>
                <a:schemeClr val="bg1">
                  <a:lumMod val="65000"/>
                </a:schemeClr>
              </a:solidFill>
              <a:round/>
              <a:headEnd/>
              <a:tailEnd/>
            </a:ln>
            <a:effectLst/>
          </p:spPr>
          <p:txBody>
            <a:bodyPr/>
            <a:lstStyle/>
            <a:p>
              <a:endParaRPr lang="en-US"/>
            </a:p>
          </p:txBody>
        </p:sp>
        <p:sp>
          <p:nvSpPr>
            <p:cNvPr id="1300633" name="Rectangle 153"/>
            <p:cNvSpPr>
              <a:spLocks noChangeArrowheads="1"/>
            </p:cNvSpPr>
            <p:nvPr/>
          </p:nvSpPr>
          <p:spPr bwMode="auto">
            <a:xfrm>
              <a:off x="4320" y="1536"/>
              <a:ext cx="336" cy="192"/>
            </a:xfrm>
            <a:prstGeom prst="rect">
              <a:avLst/>
            </a:prstGeom>
            <a:noFill/>
            <a:ln w="12700">
              <a:noFill/>
              <a:miter lim="800000"/>
              <a:headEnd/>
              <a:tailEnd/>
            </a:ln>
            <a:effectLst/>
          </p:spPr>
          <p:txBody>
            <a:bodyPr wrap="none" lIns="19050" tIns="26988" rIns="19050" bIns="26988"/>
            <a:lstStyle/>
            <a:p>
              <a:pPr algn="ctr"/>
              <a:r>
                <a:rPr lang="en-US" sz="1200" b="1" dirty="0"/>
                <a:t>Branch</a:t>
              </a:r>
            </a:p>
          </p:txBody>
        </p:sp>
        <p:sp>
          <p:nvSpPr>
            <p:cNvPr id="1300634" name="Line 154"/>
            <p:cNvSpPr>
              <a:spLocks noChangeShapeType="1"/>
            </p:cNvSpPr>
            <p:nvPr/>
          </p:nvSpPr>
          <p:spPr bwMode="auto">
            <a:xfrm>
              <a:off x="4512" y="1680"/>
              <a:ext cx="96" cy="0"/>
            </a:xfrm>
            <a:prstGeom prst="line">
              <a:avLst/>
            </a:prstGeom>
            <a:noFill/>
            <a:ln w="12700">
              <a:solidFill>
                <a:schemeClr val="bg1">
                  <a:lumMod val="65000"/>
                </a:schemeClr>
              </a:solidFill>
              <a:round/>
              <a:headEnd/>
              <a:tailEnd/>
            </a:ln>
            <a:effectLst/>
          </p:spPr>
          <p:txBody>
            <a:bodyPr/>
            <a:lstStyle/>
            <a:p>
              <a:endParaRPr lang="en-US"/>
            </a:p>
          </p:txBody>
        </p:sp>
        <p:sp>
          <p:nvSpPr>
            <p:cNvPr id="1300635" name="Line 155"/>
            <p:cNvSpPr>
              <a:spLocks noChangeShapeType="1"/>
            </p:cNvSpPr>
            <p:nvPr/>
          </p:nvSpPr>
          <p:spPr bwMode="auto">
            <a:xfrm>
              <a:off x="4944" y="576"/>
              <a:ext cx="0" cy="1152"/>
            </a:xfrm>
            <a:prstGeom prst="line">
              <a:avLst/>
            </a:prstGeom>
            <a:noFill/>
            <a:ln w="12700">
              <a:solidFill>
                <a:schemeClr val="bg1">
                  <a:lumMod val="65000"/>
                </a:schemeClr>
              </a:solidFill>
              <a:round/>
              <a:headEnd/>
              <a:tailEnd/>
            </a:ln>
            <a:effectLst/>
          </p:spPr>
          <p:txBody>
            <a:bodyPr/>
            <a:lstStyle/>
            <a:p>
              <a:endParaRPr lang="en-US"/>
            </a:p>
          </p:txBody>
        </p:sp>
        <p:sp>
          <p:nvSpPr>
            <p:cNvPr id="1300636" name="Line 156"/>
            <p:cNvSpPr>
              <a:spLocks noChangeShapeType="1"/>
            </p:cNvSpPr>
            <p:nvPr/>
          </p:nvSpPr>
          <p:spPr bwMode="auto">
            <a:xfrm>
              <a:off x="4848" y="1728"/>
              <a:ext cx="96" cy="0"/>
            </a:xfrm>
            <a:prstGeom prst="line">
              <a:avLst/>
            </a:prstGeom>
            <a:noFill/>
            <a:ln w="12700">
              <a:solidFill>
                <a:schemeClr val="bg1">
                  <a:lumMod val="65000"/>
                </a:schemeClr>
              </a:solidFill>
              <a:round/>
              <a:headEnd/>
              <a:tailEnd/>
            </a:ln>
            <a:effectLst/>
          </p:spPr>
          <p:txBody>
            <a:bodyPr/>
            <a:lstStyle/>
            <a:p>
              <a:endParaRPr lang="en-US"/>
            </a:p>
          </p:txBody>
        </p:sp>
        <p:sp>
          <p:nvSpPr>
            <p:cNvPr id="1300637" name="Line 157"/>
            <p:cNvSpPr>
              <a:spLocks noChangeShapeType="1"/>
            </p:cNvSpPr>
            <p:nvPr/>
          </p:nvSpPr>
          <p:spPr bwMode="auto">
            <a:xfrm>
              <a:off x="576" y="576"/>
              <a:ext cx="4368" cy="0"/>
            </a:xfrm>
            <a:prstGeom prst="line">
              <a:avLst/>
            </a:prstGeom>
            <a:noFill/>
            <a:ln w="12700">
              <a:solidFill>
                <a:schemeClr val="bg1">
                  <a:lumMod val="65000"/>
                </a:schemeClr>
              </a:solidFill>
              <a:round/>
              <a:headEnd/>
              <a:tailEnd/>
            </a:ln>
            <a:effectLst/>
          </p:spPr>
          <p:txBody>
            <a:bodyPr/>
            <a:lstStyle/>
            <a:p>
              <a:endParaRPr lang="en-US"/>
            </a:p>
          </p:txBody>
        </p:sp>
        <p:sp>
          <p:nvSpPr>
            <p:cNvPr id="1300638" name="Line 158"/>
            <p:cNvSpPr>
              <a:spLocks noChangeShapeType="1"/>
            </p:cNvSpPr>
            <p:nvPr/>
          </p:nvSpPr>
          <p:spPr bwMode="auto">
            <a:xfrm>
              <a:off x="576" y="576"/>
              <a:ext cx="0" cy="96"/>
            </a:xfrm>
            <a:prstGeom prst="line">
              <a:avLst/>
            </a:prstGeom>
            <a:noFill/>
            <a:ln w="12700">
              <a:solidFill>
                <a:schemeClr val="bg1">
                  <a:lumMod val="65000"/>
                </a:schemeClr>
              </a:solidFill>
              <a:round/>
              <a:headEnd/>
              <a:tailEnd/>
            </a:ln>
            <a:effectLst/>
          </p:spPr>
          <p:txBody>
            <a:bodyPr/>
            <a:lstStyle/>
            <a:p>
              <a:endParaRPr lang="en-US"/>
            </a:p>
          </p:txBody>
        </p:sp>
        <p:sp>
          <p:nvSpPr>
            <p:cNvPr id="1300639" name="AutoShape 159"/>
            <p:cNvSpPr>
              <a:spLocks noChangeArrowheads="1"/>
            </p:cNvSpPr>
            <p:nvPr/>
          </p:nvSpPr>
          <p:spPr bwMode="auto">
            <a:xfrm rot="-5400000">
              <a:off x="2849" y="2719"/>
              <a:ext cx="590" cy="144"/>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bg1">
                  <a:lumMod val="65000"/>
                </a:schemeClr>
              </a:solidFill>
              <a:miter lim="800000"/>
              <a:headEnd/>
              <a:tailEnd/>
            </a:ln>
            <a:effectLst/>
          </p:spPr>
          <p:txBody>
            <a:bodyPr wrap="none" anchor="ctr"/>
            <a:lstStyle/>
            <a:p>
              <a:endParaRPr lang="en-US"/>
            </a:p>
          </p:txBody>
        </p:sp>
        <p:sp>
          <p:nvSpPr>
            <p:cNvPr id="1300640" name="AutoShape 160"/>
            <p:cNvSpPr>
              <a:spLocks noChangeArrowheads="1"/>
            </p:cNvSpPr>
            <p:nvPr/>
          </p:nvSpPr>
          <p:spPr bwMode="auto">
            <a:xfrm rot="-5400000">
              <a:off x="2849" y="2047"/>
              <a:ext cx="590" cy="144"/>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bg1">
                  <a:lumMod val="65000"/>
                </a:schemeClr>
              </a:solidFill>
              <a:miter lim="800000"/>
              <a:headEnd/>
              <a:tailEnd/>
            </a:ln>
            <a:effectLst/>
          </p:spPr>
          <p:txBody>
            <a:bodyPr wrap="none" anchor="ctr"/>
            <a:lstStyle/>
            <a:p>
              <a:endParaRPr lang="en-US"/>
            </a:p>
          </p:txBody>
        </p:sp>
        <p:sp>
          <p:nvSpPr>
            <p:cNvPr id="1300641" name="Line 161"/>
            <p:cNvSpPr>
              <a:spLocks noChangeShapeType="1"/>
            </p:cNvSpPr>
            <p:nvPr/>
          </p:nvSpPr>
          <p:spPr bwMode="auto">
            <a:xfrm>
              <a:off x="2784" y="1920"/>
              <a:ext cx="288" cy="0"/>
            </a:xfrm>
            <a:prstGeom prst="line">
              <a:avLst/>
            </a:prstGeom>
            <a:noFill/>
            <a:ln w="28575">
              <a:solidFill>
                <a:schemeClr val="bg1">
                  <a:lumMod val="65000"/>
                </a:schemeClr>
              </a:solidFill>
              <a:round/>
              <a:headEnd/>
              <a:tailEnd type="triangle" w="med" len="med"/>
            </a:ln>
            <a:effectLst/>
          </p:spPr>
          <p:txBody>
            <a:bodyPr/>
            <a:lstStyle/>
            <a:p>
              <a:endParaRPr lang="en-US"/>
            </a:p>
          </p:txBody>
        </p:sp>
        <p:sp>
          <p:nvSpPr>
            <p:cNvPr id="1300642" name="Line 162"/>
            <p:cNvSpPr>
              <a:spLocks noChangeShapeType="1"/>
            </p:cNvSpPr>
            <p:nvPr/>
          </p:nvSpPr>
          <p:spPr bwMode="auto">
            <a:xfrm>
              <a:off x="2784" y="2592"/>
              <a:ext cx="288" cy="0"/>
            </a:xfrm>
            <a:prstGeom prst="line">
              <a:avLst/>
            </a:prstGeom>
            <a:noFill/>
            <a:ln w="28575">
              <a:solidFill>
                <a:schemeClr val="bg1">
                  <a:lumMod val="65000"/>
                </a:schemeClr>
              </a:solidFill>
              <a:round/>
              <a:headEnd/>
              <a:tailEnd type="triangle" w="med" len="med"/>
            </a:ln>
            <a:effectLst/>
          </p:spPr>
          <p:txBody>
            <a:bodyPr/>
            <a:lstStyle/>
            <a:p>
              <a:endParaRPr lang="en-US"/>
            </a:p>
          </p:txBody>
        </p:sp>
        <p:sp>
          <p:nvSpPr>
            <p:cNvPr id="1300643" name="Line 163"/>
            <p:cNvSpPr>
              <a:spLocks noChangeShapeType="1"/>
            </p:cNvSpPr>
            <p:nvPr/>
          </p:nvSpPr>
          <p:spPr bwMode="auto">
            <a:xfrm>
              <a:off x="2976" y="2304"/>
              <a:ext cx="96" cy="0"/>
            </a:xfrm>
            <a:prstGeom prst="line">
              <a:avLst/>
            </a:prstGeom>
            <a:noFill/>
            <a:ln w="28575">
              <a:solidFill>
                <a:schemeClr val="bg1">
                  <a:lumMod val="65000"/>
                </a:schemeClr>
              </a:solidFill>
              <a:round/>
              <a:headEnd/>
              <a:tailEnd type="triangle" w="med" len="med"/>
            </a:ln>
            <a:effectLst/>
          </p:spPr>
          <p:txBody>
            <a:bodyPr/>
            <a:lstStyle/>
            <a:p>
              <a:endParaRPr lang="en-US"/>
            </a:p>
          </p:txBody>
        </p:sp>
        <p:sp>
          <p:nvSpPr>
            <p:cNvPr id="1300644" name="Line 164"/>
            <p:cNvSpPr>
              <a:spLocks noChangeShapeType="1"/>
            </p:cNvSpPr>
            <p:nvPr/>
          </p:nvSpPr>
          <p:spPr bwMode="auto">
            <a:xfrm>
              <a:off x="2880" y="2112"/>
              <a:ext cx="192" cy="0"/>
            </a:xfrm>
            <a:prstGeom prst="line">
              <a:avLst/>
            </a:prstGeom>
            <a:noFill/>
            <a:ln w="28575">
              <a:solidFill>
                <a:schemeClr val="bg1">
                  <a:lumMod val="65000"/>
                </a:schemeClr>
              </a:solidFill>
              <a:round/>
              <a:headEnd/>
              <a:tailEnd type="triangle" w="med" len="med"/>
            </a:ln>
            <a:effectLst/>
          </p:spPr>
          <p:txBody>
            <a:bodyPr/>
            <a:lstStyle/>
            <a:p>
              <a:endParaRPr lang="en-US"/>
            </a:p>
          </p:txBody>
        </p:sp>
        <p:sp>
          <p:nvSpPr>
            <p:cNvPr id="1300645" name="Oval 165"/>
            <p:cNvSpPr>
              <a:spLocks noChangeArrowheads="1"/>
            </p:cNvSpPr>
            <p:nvPr/>
          </p:nvSpPr>
          <p:spPr bwMode="auto">
            <a:xfrm>
              <a:off x="3408" y="3504"/>
              <a:ext cx="528" cy="336"/>
            </a:xfrm>
            <a:prstGeom prst="ellipse">
              <a:avLst/>
            </a:prstGeom>
            <a:noFill/>
            <a:ln w="12700">
              <a:solidFill>
                <a:schemeClr val="bg1">
                  <a:lumMod val="65000"/>
                </a:schemeClr>
              </a:solidFill>
              <a:round/>
              <a:headEnd/>
              <a:tailEnd/>
            </a:ln>
            <a:effectLst/>
          </p:spPr>
          <p:txBody>
            <a:bodyPr wrap="none" anchor="ctr"/>
            <a:lstStyle/>
            <a:p>
              <a:endParaRPr lang="en-US"/>
            </a:p>
          </p:txBody>
        </p:sp>
        <p:sp>
          <p:nvSpPr>
            <p:cNvPr id="1300646" name="Rectangle 166"/>
            <p:cNvSpPr>
              <a:spLocks noChangeArrowheads="1"/>
            </p:cNvSpPr>
            <p:nvPr/>
          </p:nvSpPr>
          <p:spPr bwMode="auto">
            <a:xfrm>
              <a:off x="3552" y="3552"/>
              <a:ext cx="288" cy="288"/>
            </a:xfrm>
            <a:prstGeom prst="rect">
              <a:avLst/>
            </a:prstGeom>
            <a:noFill/>
            <a:ln w="12700">
              <a:noFill/>
              <a:miter lim="800000"/>
              <a:headEnd/>
              <a:tailEnd/>
            </a:ln>
            <a:effectLst/>
          </p:spPr>
          <p:txBody>
            <a:bodyPr wrap="none" lIns="19050" tIns="26988" rIns="19050" bIns="26988"/>
            <a:lstStyle/>
            <a:p>
              <a:pPr algn="ctr" defTabSz="904875">
                <a:lnSpc>
                  <a:spcPts val="1600"/>
                </a:lnSpc>
                <a:tabLst>
                  <a:tab pos="452438" algn="l"/>
                  <a:tab pos="904875" algn="l"/>
                  <a:tab pos="1357313" algn="l"/>
                </a:tabLst>
              </a:pPr>
              <a:r>
                <a:rPr lang="en-US" sz="1200" b="1" dirty="0"/>
                <a:t>Forward</a:t>
              </a:r>
            </a:p>
            <a:p>
              <a:pPr algn="ctr" defTabSz="904875">
                <a:lnSpc>
                  <a:spcPts val="1600"/>
                </a:lnSpc>
                <a:tabLst>
                  <a:tab pos="452438" algn="l"/>
                  <a:tab pos="904875" algn="l"/>
                  <a:tab pos="1357313" algn="l"/>
                </a:tabLst>
              </a:pPr>
              <a:r>
                <a:rPr lang="en-US" sz="1200" b="1" dirty="0"/>
                <a:t>Unit</a:t>
              </a:r>
            </a:p>
          </p:txBody>
        </p:sp>
        <p:sp>
          <p:nvSpPr>
            <p:cNvPr id="1300647" name="Line 167"/>
            <p:cNvSpPr>
              <a:spLocks noChangeShapeType="1"/>
            </p:cNvSpPr>
            <p:nvPr/>
          </p:nvSpPr>
          <p:spPr bwMode="auto">
            <a:xfrm flipH="1" flipV="1">
              <a:off x="3168" y="2304"/>
              <a:ext cx="480" cy="1200"/>
            </a:xfrm>
            <a:prstGeom prst="line">
              <a:avLst/>
            </a:prstGeom>
            <a:noFill/>
            <a:ln w="12700">
              <a:solidFill>
                <a:schemeClr val="bg1">
                  <a:lumMod val="65000"/>
                </a:schemeClr>
              </a:solidFill>
              <a:round/>
              <a:headEnd/>
              <a:tailEnd type="triangle" w="med" len="med"/>
            </a:ln>
            <a:effectLst/>
          </p:spPr>
          <p:txBody>
            <a:bodyPr/>
            <a:lstStyle/>
            <a:p>
              <a:endParaRPr lang="en-US"/>
            </a:p>
          </p:txBody>
        </p:sp>
        <p:sp>
          <p:nvSpPr>
            <p:cNvPr id="1300648" name="Line 168"/>
            <p:cNvSpPr>
              <a:spLocks noChangeShapeType="1"/>
            </p:cNvSpPr>
            <p:nvPr/>
          </p:nvSpPr>
          <p:spPr bwMode="auto">
            <a:xfrm flipH="1" flipV="1">
              <a:off x="3168" y="2976"/>
              <a:ext cx="288" cy="624"/>
            </a:xfrm>
            <a:prstGeom prst="line">
              <a:avLst/>
            </a:prstGeom>
            <a:noFill/>
            <a:ln w="12700">
              <a:solidFill>
                <a:schemeClr val="bg1">
                  <a:lumMod val="65000"/>
                </a:schemeClr>
              </a:solidFill>
              <a:round/>
              <a:headEnd/>
              <a:tailEnd type="triangle" w="med" len="med"/>
            </a:ln>
            <a:effectLst/>
          </p:spPr>
          <p:txBody>
            <a:bodyPr/>
            <a:lstStyle/>
            <a:p>
              <a:endParaRPr lang="en-US"/>
            </a:p>
          </p:txBody>
        </p:sp>
        <p:sp>
          <p:nvSpPr>
            <p:cNvPr id="1300649" name="Line 169"/>
            <p:cNvSpPr>
              <a:spLocks noChangeShapeType="1"/>
            </p:cNvSpPr>
            <p:nvPr/>
          </p:nvSpPr>
          <p:spPr bwMode="auto">
            <a:xfrm flipH="1">
              <a:off x="2688" y="1920"/>
              <a:ext cx="96" cy="192"/>
            </a:xfrm>
            <a:prstGeom prst="line">
              <a:avLst/>
            </a:prstGeom>
            <a:noFill/>
            <a:ln w="28575" cap="rnd">
              <a:solidFill>
                <a:schemeClr val="bg1">
                  <a:lumMod val="65000"/>
                </a:schemeClr>
              </a:solidFill>
              <a:prstDash val="sysDot"/>
              <a:round/>
              <a:headEnd/>
              <a:tailEnd/>
            </a:ln>
            <a:effectLst/>
          </p:spPr>
          <p:txBody>
            <a:bodyPr/>
            <a:lstStyle/>
            <a:p>
              <a:endParaRPr lang="en-US"/>
            </a:p>
          </p:txBody>
        </p:sp>
        <p:sp>
          <p:nvSpPr>
            <p:cNvPr id="1300650" name="Line 170"/>
            <p:cNvSpPr>
              <a:spLocks noChangeShapeType="1"/>
            </p:cNvSpPr>
            <p:nvPr/>
          </p:nvSpPr>
          <p:spPr bwMode="auto">
            <a:xfrm flipH="1">
              <a:off x="4128" y="2640"/>
              <a:ext cx="96" cy="480"/>
            </a:xfrm>
            <a:prstGeom prst="line">
              <a:avLst/>
            </a:prstGeom>
            <a:noFill/>
            <a:ln w="28575" cap="rnd">
              <a:solidFill>
                <a:schemeClr val="bg1">
                  <a:lumMod val="65000"/>
                </a:schemeClr>
              </a:solidFill>
              <a:prstDash val="sysDot"/>
              <a:round/>
              <a:headEnd/>
              <a:tailEnd/>
            </a:ln>
            <a:effectLst/>
          </p:spPr>
          <p:txBody>
            <a:bodyPr/>
            <a:lstStyle/>
            <a:p>
              <a:endParaRPr lang="en-US"/>
            </a:p>
          </p:txBody>
        </p:sp>
        <p:sp>
          <p:nvSpPr>
            <p:cNvPr id="1300651" name="Line 171"/>
            <p:cNvSpPr>
              <a:spLocks noChangeShapeType="1"/>
            </p:cNvSpPr>
            <p:nvPr/>
          </p:nvSpPr>
          <p:spPr bwMode="auto">
            <a:xfrm>
              <a:off x="2880" y="2784"/>
              <a:ext cx="192" cy="0"/>
            </a:xfrm>
            <a:prstGeom prst="line">
              <a:avLst/>
            </a:prstGeom>
            <a:noFill/>
            <a:ln w="28575">
              <a:solidFill>
                <a:schemeClr val="bg1">
                  <a:lumMod val="65000"/>
                </a:schemeClr>
              </a:solidFill>
              <a:round/>
              <a:headEnd/>
              <a:tailEnd type="triangle" w="med" len="med"/>
            </a:ln>
            <a:effectLst/>
          </p:spPr>
          <p:txBody>
            <a:bodyPr/>
            <a:lstStyle/>
            <a:p>
              <a:endParaRPr lang="en-US"/>
            </a:p>
          </p:txBody>
        </p:sp>
        <p:sp>
          <p:nvSpPr>
            <p:cNvPr id="1300652" name="Line 172"/>
            <p:cNvSpPr>
              <a:spLocks noChangeShapeType="1"/>
            </p:cNvSpPr>
            <p:nvPr/>
          </p:nvSpPr>
          <p:spPr bwMode="auto">
            <a:xfrm>
              <a:off x="2976" y="2976"/>
              <a:ext cx="96" cy="0"/>
            </a:xfrm>
            <a:prstGeom prst="line">
              <a:avLst/>
            </a:prstGeom>
            <a:noFill/>
            <a:ln w="28575">
              <a:solidFill>
                <a:schemeClr val="bg1">
                  <a:lumMod val="65000"/>
                </a:schemeClr>
              </a:solidFill>
              <a:round/>
              <a:headEnd/>
              <a:tailEnd type="triangle" w="med" len="med"/>
            </a:ln>
            <a:effectLst/>
          </p:spPr>
          <p:txBody>
            <a:bodyPr/>
            <a:lstStyle/>
            <a:p>
              <a:endParaRPr lang="en-US"/>
            </a:p>
          </p:txBody>
        </p:sp>
        <p:sp>
          <p:nvSpPr>
            <p:cNvPr id="1300653" name="Line 173"/>
            <p:cNvSpPr>
              <a:spLocks noChangeShapeType="1"/>
            </p:cNvSpPr>
            <p:nvPr/>
          </p:nvSpPr>
          <p:spPr bwMode="auto">
            <a:xfrm>
              <a:off x="5664" y="2496"/>
              <a:ext cx="0" cy="1584"/>
            </a:xfrm>
            <a:prstGeom prst="line">
              <a:avLst/>
            </a:prstGeom>
            <a:noFill/>
            <a:ln w="28575">
              <a:solidFill>
                <a:schemeClr val="bg1">
                  <a:lumMod val="65000"/>
                </a:schemeClr>
              </a:solidFill>
              <a:round/>
              <a:headEnd/>
              <a:tailEnd/>
            </a:ln>
            <a:effectLst/>
          </p:spPr>
          <p:txBody>
            <a:bodyPr/>
            <a:lstStyle/>
            <a:p>
              <a:endParaRPr lang="en-US"/>
            </a:p>
          </p:txBody>
        </p:sp>
        <p:sp>
          <p:nvSpPr>
            <p:cNvPr id="1300654" name="Line 174"/>
            <p:cNvSpPr>
              <a:spLocks noChangeShapeType="1"/>
            </p:cNvSpPr>
            <p:nvPr/>
          </p:nvSpPr>
          <p:spPr bwMode="auto">
            <a:xfrm flipH="1">
              <a:off x="1632" y="4080"/>
              <a:ext cx="4032" cy="0"/>
            </a:xfrm>
            <a:prstGeom prst="line">
              <a:avLst/>
            </a:prstGeom>
            <a:noFill/>
            <a:ln w="28575">
              <a:solidFill>
                <a:schemeClr val="bg1">
                  <a:lumMod val="65000"/>
                </a:schemeClr>
              </a:solidFill>
              <a:round/>
              <a:headEnd/>
              <a:tailEnd/>
            </a:ln>
            <a:effectLst/>
          </p:spPr>
          <p:txBody>
            <a:bodyPr/>
            <a:lstStyle/>
            <a:p>
              <a:endParaRPr lang="en-US"/>
            </a:p>
          </p:txBody>
        </p:sp>
        <p:sp>
          <p:nvSpPr>
            <p:cNvPr id="1300655" name="Line 175"/>
            <p:cNvSpPr>
              <a:spLocks noChangeShapeType="1"/>
            </p:cNvSpPr>
            <p:nvPr/>
          </p:nvSpPr>
          <p:spPr bwMode="auto">
            <a:xfrm>
              <a:off x="1632" y="2688"/>
              <a:ext cx="0" cy="1392"/>
            </a:xfrm>
            <a:prstGeom prst="line">
              <a:avLst/>
            </a:prstGeom>
            <a:noFill/>
            <a:ln w="28575">
              <a:solidFill>
                <a:schemeClr val="bg1">
                  <a:lumMod val="65000"/>
                </a:schemeClr>
              </a:solidFill>
              <a:round/>
              <a:headEnd/>
              <a:tailEnd/>
            </a:ln>
            <a:effectLst/>
          </p:spPr>
          <p:txBody>
            <a:bodyPr/>
            <a:lstStyle/>
            <a:p>
              <a:endParaRPr lang="en-US"/>
            </a:p>
          </p:txBody>
        </p:sp>
        <p:sp>
          <p:nvSpPr>
            <p:cNvPr id="1300667" name="Line 187"/>
            <p:cNvSpPr>
              <a:spLocks noChangeShapeType="1"/>
            </p:cNvSpPr>
            <p:nvPr/>
          </p:nvSpPr>
          <p:spPr bwMode="auto">
            <a:xfrm>
              <a:off x="4272" y="2400"/>
              <a:ext cx="0" cy="720"/>
            </a:xfrm>
            <a:prstGeom prst="line">
              <a:avLst/>
            </a:prstGeom>
            <a:noFill/>
            <a:ln w="28575">
              <a:solidFill>
                <a:schemeClr val="bg1">
                  <a:lumMod val="65000"/>
                </a:schemeClr>
              </a:solidFill>
              <a:round/>
              <a:headEnd/>
              <a:tailEnd/>
            </a:ln>
            <a:effectLst/>
          </p:spPr>
          <p:txBody>
            <a:bodyPr/>
            <a:lstStyle/>
            <a:p>
              <a:endParaRPr lang="en-US"/>
            </a:p>
          </p:txBody>
        </p:sp>
        <p:sp>
          <p:nvSpPr>
            <p:cNvPr id="1300668" name="Line 188"/>
            <p:cNvSpPr>
              <a:spLocks noChangeShapeType="1"/>
            </p:cNvSpPr>
            <p:nvPr/>
          </p:nvSpPr>
          <p:spPr bwMode="auto">
            <a:xfrm>
              <a:off x="1584" y="3456"/>
              <a:ext cx="1104" cy="0"/>
            </a:xfrm>
            <a:prstGeom prst="line">
              <a:avLst/>
            </a:prstGeom>
            <a:noFill/>
            <a:ln w="19050">
              <a:solidFill>
                <a:schemeClr val="bg1">
                  <a:lumMod val="65000"/>
                </a:schemeClr>
              </a:solidFill>
              <a:round/>
              <a:headEnd/>
              <a:tailEnd/>
            </a:ln>
            <a:effectLst/>
          </p:spPr>
          <p:txBody>
            <a:bodyPr/>
            <a:lstStyle/>
            <a:p>
              <a:endParaRPr lang="en-US"/>
            </a:p>
          </p:txBody>
        </p:sp>
        <p:sp>
          <p:nvSpPr>
            <p:cNvPr id="1300669" name="Line 189"/>
            <p:cNvSpPr>
              <a:spLocks noChangeShapeType="1"/>
            </p:cNvSpPr>
            <p:nvPr/>
          </p:nvSpPr>
          <p:spPr bwMode="auto">
            <a:xfrm>
              <a:off x="2784" y="3456"/>
              <a:ext cx="288" cy="0"/>
            </a:xfrm>
            <a:prstGeom prst="line">
              <a:avLst/>
            </a:prstGeom>
            <a:noFill/>
            <a:ln w="19050">
              <a:solidFill>
                <a:schemeClr val="bg1">
                  <a:lumMod val="65000"/>
                </a:schemeClr>
              </a:solidFill>
              <a:round/>
              <a:headEnd/>
              <a:tailEnd/>
            </a:ln>
            <a:effectLst/>
          </p:spPr>
          <p:txBody>
            <a:bodyPr/>
            <a:lstStyle/>
            <a:p>
              <a:endParaRPr lang="en-US"/>
            </a:p>
          </p:txBody>
        </p:sp>
      </p:grpSp>
      <p:grpSp>
        <p:nvGrpSpPr>
          <p:cNvPr id="5" name="Group 200"/>
          <p:cNvGrpSpPr>
            <a:grpSpLocks/>
          </p:cNvGrpSpPr>
          <p:nvPr/>
        </p:nvGrpSpPr>
        <p:grpSpPr bwMode="auto">
          <a:xfrm>
            <a:off x="4724400" y="3657600"/>
            <a:ext cx="2057400" cy="2514600"/>
            <a:chOff x="2976" y="2304"/>
            <a:chExt cx="1296" cy="1584"/>
          </a:xfrm>
        </p:grpSpPr>
        <p:sp>
          <p:nvSpPr>
            <p:cNvPr id="1300681" name="Line 201"/>
            <p:cNvSpPr>
              <a:spLocks noChangeShapeType="1"/>
            </p:cNvSpPr>
            <p:nvPr/>
          </p:nvSpPr>
          <p:spPr bwMode="auto">
            <a:xfrm>
              <a:off x="4272" y="2400"/>
              <a:ext cx="0" cy="1488"/>
            </a:xfrm>
            <a:prstGeom prst="line">
              <a:avLst/>
            </a:prstGeom>
            <a:noFill/>
            <a:ln w="28575">
              <a:solidFill>
                <a:srgbClr val="CC3399"/>
              </a:solidFill>
              <a:round/>
              <a:headEnd/>
              <a:tailEnd/>
            </a:ln>
            <a:effectLst/>
          </p:spPr>
          <p:txBody>
            <a:bodyPr/>
            <a:lstStyle/>
            <a:p>
              <a:endParaRPr lang="en-US"/>
            </a:p>
          </p:txBody>
        </p:sp>
        <p:sp>
          <p:nvSpPr>
            <p:cNvPr id="1300682" name="Line 202"/>
            <p:cNvSpPr>
              <a:spLocks noChangeShapeType="1"/>
            </p:cNvSpPr>
            <p:nvPr/>
          </p:nvSpPr>
          <p:spPr bwMode="auto">
            <a:xfrm flipH="1">
              <a:off x="2976" y="3888"/>
              <a:ext cx="1296" cy="0"/>
            </a:xfrm>
            <a:prstGeom prst="line">
              <a:avLst/>
            </a:prstGeom>
            <a:noFill/>
            <a:ln w="28575">
              <a:solidFill>
                <a:srgbClr val="CC3399"/>
              </a:solidFill>
              <a:round/>
              <a:headEnd/>
              <a:tailEnd/>
            </a:ln>
            <a:effectLst/>
          </p:spPr>
          <p:txBody>
            <a:bodyPr/>
            <a:lstStyle/>
            <a:p>
              <a:endParaRPr lang="en-US"/>
            </a:p>
          </p:txBody>
        </p:sp>
        <p:sp>
          <p:nvSpPr>
            <p:cNvPr id="1300683" name="Line 203"/>
            <p:cNvSpPr>
              <a:spLocks noChangeShapeType="1"/>
            </p:cNvSpPr>
            <p:nvPr/>
          </p:nvSpPr>
          <p:spPr bwMode="auto">
            <a:xfrm>
              <a:off x="2976" y="2304"/>
              <a:ext cx="0" cy="1584"/>
            </a:xfrm>
            <a:prstGeom prst="line">
              <a:avLst/>
            </a:prstGeom>
            <a:noFill/>
            <a:ln w="28575">
              <a:solidFill>
                <a:srgbClr val="CC3399"/>
              </a:solidFill>
              <a:round/>
              <a:headEnd/>
              <a:tailEnd/>
            </a:ln>
            <a:effectLst/>
          </p:spPr>
          <p:txBody>
            <a:bodyPr/>
            <a:lstStyle/>
            <a:p>
              <a:endParaRPr lang="en-US"/>
            </a:p>
          </p:txBody>
        </p:sp>
      </p:grpSp>
      <p:grpSp>
        <p:nvGrpSpPr>
          <p:cNvPr id="6" name="Group 228"/>
          <p:cNvGrpSpPr>
            <a:grpSpLocks/>
          </p:cNvGrpSpPr>
          <p:nvPr/>
        </p:nvGrpSpPr>
        <p:grpSpPr bwMode="auto">
          <a:xfrm>
            <a:off x="6172200" y="1905000"/>
            <a:ext cx="990600" cy="3886200"/>
            <a:chOff x="3888" y="1200"/>
            <a:chExt cx="624" cy="2448"/>
          </a:xfrm>
        </p:grpSpPr>
        <p:sp>
          <p:nvSpPr>
            <p:cNvPr id="1300684" name="Line 204"/>
            <p:cNvSpPr>
              <a:spLocks noChangeShapeType="1"/>
            </p:cNvSpPr>
            <p:nvPr/>
          </p:nvSpPr>
          <p:spPr bwMode="auto">
            <a:xfrm>
              <a:off x="4512" y="1200"/>
              <a:ext cx="0" cy="2448"/>
            </a:xfrm>
            <a:prstGeom prst="line">
              <a:avLst/>
            </a:prstGeom>
            <a:noFill/>
            <a:ln w="12700">
              <a:solidFill>
                <a:schemeClr val="accent1"/>
              </a:solidFill>
              <a:round/>
              <a:headEnd/>
              <a:tailEnd/>
            </a:ln>
            <a:effectLst/>
          </p:spPr>
          <p:txBody>
            <a:bodyPr/>
            <a:lstStyle/>
            <a:p>
              <a:endParaRPr lang="en-US"/>
            </a:p>
          </p:txBody>
        </p:sp>
        <p:sp>
          <p:nvSpPr>
            <p:cNvPr id="1300685" name="Line 205"/>
            <p:cNvSpPr>
              <a:spLocks noChangeShapeType="1"/>
            </p:cNvSpPr>
            <p:nvPr/>
          </p:nvSpPr>
          <p:spPr bwMode="auto">
            <a:xfrm flipH="1">
              <a:off x="3888" y="3648"/>
              <a:ext cx="624" cy="0"/>
            </a:xfrm>
            <a:prstGeom prst="line">
              <a:avLst/>
            </a:prstGeom>
            <a:noFill/>
            <a:ln w="12700">
              <a:solidFill>
                <a:schemeClr val="accent1"/>
              </a:solidFill>
              <a:round/>
              <a:headEnd/>
              <a:tailEnd type="triangle" w="med" len="med"/>
            </a:ln>
            <a:effectLst/>
          </p:spPr>
          <p:txBody>
            <a:bodyPr/>
            <a:lstStyle/>
            <a:p>
              <a:endParaRPr lang="en-US"/>
            </a:p>
          </p:txBody>
        </p:sp>
      </p:grpSp>
      <p:grpSp>
        <p:nvGrpSpPr>
          <p:cNvPr id="7" name="Group 206"/>
          <p:cNvGrpSpPr>
            <a:grpSpLocks/>
          </p:cNvGrpSpPr>
          <p:nvPr/>
        </p:nvGrpSpPr>
        <p:grpSpPr bwMode="auto">
          <a:xfrm>
            <a:off x="2514600" y="5257800"/>
            <a:ext cx="2895600" cy="914400"/>
            <a:chOff x="0" y="3408"/>
            <a:chExt cx="1824" cy="576"/>
          </a:xfrm>
        </p:grpSpPr>
        <p:sp>
          <p:nvSpPr>
            <p:cNvPr id="1300687" name="Line 207"/>
            <p:cNvSpPr>
              <a:spLocks noChangeShapeType="1"/>
            </p:cNvSpPr>
            <p:nvPr/>
          </p:nvSpPr>
          <p:spPr bwMode="auto">
            <a:xfrm>
              <a:off x="0" y="3552"/>
              <a:ext cx="0" cy="240"/>
            </a:xfrm>
            <a:prstGeom prst="line">
              <a:avLst/>
            </a:prstGeom>
            <a:noFill/>
            <a:ln w="12700">
              <a:solidFill>
                <a:schemeClr val="tx1"/>
              </a:solidFill>
              <a:round/>
              <a:headEnd/>
              <a:tailEnd/>
            </a:ln>
            <a:effectLst/>
          </p:spPr>
          <p:txBody>
            <a:bodyPr/>
            <a:lstStyle/>
            <a:p>
              <a:endParaRPr lang="en-US"/>
            </a:p>
          </p:txBody>
        </p:sp>
        <p:sp>
          <p:nvSpPr>
            <p:cNvPr id="1300688" name="Line 208"/>
            <p:cNvSpPr>
              <a:spLocks noChangeShapeType="1"/>
            </p:cNvSpPr>
            <p:nvPr/>
          </p:nvSpPr>
          <p:spPr bwMode="auto">
            <a:xfrm>
              <a:off x="0" y="3792"/>
              <a:ext cx="1104" cy="0"/>
            </a:xfrm>
            <a:prstGeom prst="line">
              <a:avLst/>
            </a:prstGeom>
            <a:noFill/>
            <a:ln w="19050">
              <a:solidFill>
                <a:schemeClr val="tx1"/>
              </a:solidFill>
              <a:round/>
              <a:headEnd/>
              <a:tailEnd/>
            </a:ln>
            <a:effectLst/>
          </p:spPr>
          <p:txBody>
            <a:bodyPr/>
            <a:lstStyle/>
            <a:p>
              <a:endParaRPr lang="en-US"/>
            </a:p>
          </p:txBody>
        </p:sp>
        <p:sp>
          <p:nvSpPr>
            <p:cNvPr id="1300689" name="Line 209"/>
            <p:cNvSpPr>
              <a:spLocks noChangeShapeType="1"/>
            </p:cNvSpPr>
            <p:nvPr/>
          </p:nvSpPr>
          <p:spPr bwMode="auto">
            <a:xfrm>
              <a:off x="1248" y="3696"/>
              <a:ext cx="576" cy="0"/>
            </a:xfrm>
            <a:prstGeom prst="line">
              <a:avLst/>
            </a:prstGeom>
            <a:noFill/>
            <a:ln w="19050">
              <a:solidFill>
                <a:schemeClr val="tx1"/>
              </a:solidFill>
              <a:round/>
              <a:headEnd/>
              <a:tailEnd type="triangle" w="med" len="med"/>
            </a:ln>
            <a:effectLst/>
          </p:spPr>
          <p:txBody>
            <a:bodyPr/>
            <a:lstStyle/>
            <a:p>
              <a:endParaRPr lang="en-US"/>
            </a:p>
          </p:txBody>
        </p:sp>
        <p:sp>
          <p:nvSpPr>
            <p:cNvPr id="1300690" name="Line 210"/>
            <p:cNvSpPr>
              <a:spLocks noChangeShapeType="1"/>
            </p:cNvSpPr>
            <p:nvPr/>
          </p:nvSpPr>
          <p:spPr bwMode="auto">
            <a:xfrm>
              <a:off x="1200" y="3792"/>
              <a:ext cx="624" cy="0"/>
            </a:xfrm>
            <a:prstGeom prst="line">
              <a:avLst/>
            </a:prstGeom>
            <a:noFill/>
            <a:ln w="19050">
              <a:solidFill>
                <a:schemeClr val="tx1"/>
              </a:solidFill>
              <a:round/>
              <a:headEnd/>
              <a:tailEnd type="triangle" w="med" len="med"/>
            </a:ln>
            <a:effectLst/>
          </p:spPr>
          <p:txBody>
            <a:bodyPr/>
            <a:lstStyle/>
            <a:p>
              <a:endParaRPr lang="en-US"/>
            </a:p>
          </p:txBody>
        </p:sp>
        <p:sp>
          <p:nvSpPr>
            <p:cNvPr id="1300691" name="Rectangle 211"/>
            <p:cNvSpPr>
              <a:spLocks noChangeArrowheads="1"/>
            </p:cNvSpPr>
            <p:nvPr/>
          </p:nvSpPr>
          <p:spPr bwMode="auto">
            <a:xfrm>
              <a:off x="624" y="3552"/>
              <a:ext cx="720" cy="192"/>
            </a:xfrm>
            <a:prstGeom prst="rect">
              <a:avLst/>
            </a:prstGeom>
            <a:noFill/>
            <a:ln w="12700">
              <a:noFill/>
              <a:miter lim="800000"/>
              <a:headEnd/>
              <a:tailEnd/>
            </a:ln>
            <a:effectLst/>
          </p:spPr>
          <p:txBody>
            <a:bodyPr wrap="none" lIns="19050" tIns="26988" rIns="19050" bIns="26988"/>
            <a:lstStyle/>
            <a:p>
              <a:pPr algn="ctr"/>
              <a:r>
                <a:rPr lang="en-US" sz="1200" b="1"/>
                <a:t>ID/EX.RegisterRt</a:t>
              </a:r>
            </a:p>
          </p:txBody>
        </p:sp>
        <p:sp>
          <p:nvSpPr>
            <p:cNvPr id="1300692" name="Rectangle 212"/>
            <p:cNvSpPr>
              <a:spLocks noChangeArrowheads="1"/>
            </p:cNvSpPr>
            <p:nvPr/>
          </p:nvSpPr>
          <p:spPr bwMode="auto">
            <a:xfrm>
              <a:off x="1056" y="3792"/>
              <a:ext cx="720" cy="192"/>
            </a:xfrm>
            <a:prstGeom prst="rect">
              <a:avLst/>
            </a:prstGeom>
            <a:noFill/>
            <a:ln w="12700">
              <a:noFill/>
              <a:miter lim="800000"/>
              <a:headEnd/>
              <a:tailEnd/>
            </a:ln>
            <a:effectLst/>
          </p:spPr>
          <p:txBody>
            <a:bodyPr wrap="none" lIns="19050" tIns="26988" rIns="19050" bIns="26988"/>
            <a:lstStyle/>
            <a:p>
              <a:pPr algn="ctr"/>
              <a:r>
                <a:rPr lang="en-US" sz="1200" b="1"/>
                <a:t>ID/EX.RegisterRs</a:t>
              </a:r>
            </a:p>
          </p:txBody>
        </p:sp>
        <p:sp>
          <p:nvSpPr>
            <p:cNvPr id="1300693" name="Line 213"/>
            <p:cNvSpPr>
              <a:spLocks noChangeShapeType="1"/>
            </p:cNvSpPr>
            <p:nvPr/>
          </p:nvSpPr>
          <p:spPr bwMode="auto">
            <a:xfrm>
              <a:off x="1248" y="3408"/>
              <a:ext cx="0" cy="288"/>
            </a:xfrm>
            <a:prstGeom prst="line">
              <a:avLst/>
            </a:prstGeom>
            <a:noFill/>
            <a:ln w="12700">
              <a:solidFill>
                <a:schemeClr val="tx1"/>
              </a:solidFill>
              <a:round/>
              <a:headEnd/>
              <a:tailEnd/>
            </a:ln>
            <a:effectLst/>
          </p:spPr>
          <p:txBody>
            <a:bodyPr/>
            <a:lstStyle/>
            <a:p>
              <a:endParaRPr lang="en-US"/>
            </a:p>
          </p:txBody>
        </p:sp>
      </p:grpSp>
      <p:grpSp>
        <p:nvGrpSpPr>
          <p:cNvPr id="8" name="Group 229"/>
          <p:cNvGrpSpPr>
            <a:grpSpLocks/>
          </p:cNvGrpSpPr>
          <p:nvPr/>
        </p:nvGrpSpPr>
        <p:grpSpPr bwMode="auto">
          <a:xfrm>
            <a:off x="6096000" y="2743200"/>
            <a:ext cx="2590800" cy="3276600"/>
            <a:chOff x="3840" y="1728"/>
            <a:chExt cx="1632" cy="2064"/>
          </a:xfrm>
        </p:grpSpPr>
        <p:sp>
          <p:nvSpPr>
            <p:cNvPr id="1300700" name="Line 220"/>
            <p:cNvSpPr>
              <a:spLocks noChangeShapeType="1"/>
            </p:cNvSpPr>
            <p:nvPr/>
          </p:nvSpPr>
          <p:spPr bwMode="auto">
            <a:xfrm>
              <a:off x="5472" y="1728"/>
              <a:ext cx="0" cy="2064"/>
            </a:xfrm>
            <a:prstGeom prst="line">
              <a:avLst/>
            </a:prstGeom>
            <a:noFill/>
            <a:ln w="12700">
              <a:solidFill>
                <a:schemeClr val="accent1"/>
              </a:solidFill>
              <a:round/>
              <a:headEnd/>
              <a:tailEnd/>
            </a:ln>
            <a:effectLst/>
          </p:spPr>
          <p:txBody>
            <a:bodyPr/>
            <a:lstStyle/>
            <a:p>
              <a:endParaRPr lang="en-US"/>
            </a:p>
          </p:txBody>
        </p:sp>
        <p:sp>
          <p:nvSpPr>
            <p:cNvPr id="1300701" name="Line 221"/>
            <p:cNvSpPr>
              <a:spLocks noChangeShapeType="1"/>
            </p:cNvSpPr>
            <p:nvPr/>
          </p:nvSpPr>
          <p:spPr bwMode="auto">
            <a:xfrm flipH="1" flipV="1">
              <a:off x="3840" y="3792"/>
              <a:ext cx="1632" cy="0"/>
            </a:xfrm>
            <a:prstGeom prst="line">
              <a:avLst/>
            </a:prstGeom>
            <a:noFill/>
            <a:ln w="12700">
              <a:solidFill>
                <a:schemeClr val="accent1"/>
              </a:solidFill>
              <a:round/>
              <a:headEnd/>
              <a:tailEnd type="triangle" w="med" len="med"/>
            </a:ln>
            <a:effectLst/>
          </p:spPr>
          <p:txBody>
            <a:bodyPr/>
            <a:lstStyle/>
            <a:p>
              <a:endParaRPr lang="en-US"/>
            </a:p>
          </p:txBody>
        </p:sp>
      </p:grpSp>
      <p:grpSp>
        <p:nvGrpSpPr>
          <p:cNvPr id="9" name="Group 222"/>
          <p:cNvGrpSpPr>
            <a:grpSpLocks/>
          </p:cNvGrpSpPr>
          <p:nvPr/>
        </p:nvGrpSpPr>
        <p:grpSpPr bwMode="auto">
          <a:xfrm>
            <a:off x="6248400" y="5105400"/>
            <a:ext cx="2286000" cy="838200"/>
            <a:chOff x="3936" y="3216"/>
            <a:chExt cx="1440" cy="528"/>
          </a:xfrm>
        </p:grpSpPr>
        <p:sp>
          <p:nvSpPr>
            <p:cNvPr id="1300703" name="Line 223"/>
            <p:cNvSpPr>
              <a:spLocks noChangeShapeType="1"/>
            </p:cNvSpPr>
            <p:nvPr/>
          </p:nvSpPr>
          <p:spPr bwMode="auto">
            <a:xfrm flipH="1">
              <a:off x="4368" y="3360"/>
              <a:ext cx="0" cy="240"/>
            </a:xfrm>
            <a:prstGeom prst="line">
              <a:avLst/>
            </a:prstGeom>
            <a:noFill/>
            <a:ln w="12700">
              <a:solidFill>
                <a:schemeClr val="tx1"/>
              </a:solidFill>
              <a:round/>
              <a:headEnd/>
              <a:tailEnd/>
            </a:ln>
            <a:effectLst/>
          </p:spPr>
          <p:txBody>
            <a:bodyPr/>
            <a:lstStyle/>
            <a:p>
              <a:endParaRPr lang="en-US"/>
            </a:p>
          </p:txBody>
        </p:sp>
        <p:sp>
          <p:nvSpPr>
            <p:cNvPr id="1300704" name="Line 224"/>
            <p:cNvSpPr>
              <a:spLocks noChangeShapeType="1"/>
            </p:cNvSpPr>
            <p:nvPr/>
          </p:nvSpPr>
          <p:spPr bwMode="auto">
            <a:xfrm>
              <a:off x="3936" y="3600"/>
              <a:ext cx="432" cy="0"/>
            </a:xfrm>
            <a:prstGeom prst="line">
              <a:avLst/>
            </a:prstGeom>
            <a:noFill/>
            <a:ln w="19050">
              <a:solidFill>
                <a:schemeClr val="tx1"/>
              </a:solidFill>
              <a:round/>
              <a:headEnd type="triangle" w="med" len="med"/>
              <a:tailEnd/>
            </a:ln>
            <a:effectLst/>
          </p:spPr>
          <p:txBody>
            <a:bodyPr/>
            <a:lstStyle/>
            <a:p>
              <a:endParaRPr lang="en-US"/>
            </a:p>
          </p:txBody>
        </p:sp>
        <p:sp>
          <p:nvSpPr>
            <p:cNvPr id="1300705" name="Line 225"/>
            <p:cNvSpPr>
              <a:spLocks noChangeShapeType="1"/>
            </p:cNvSpPr>
            <p:nvPr/>
          </p:nvSpPr>
          <p:spPr bwMode="auto">
            <a:xfrm>
              <a:off x="3936" y="3696"/>
              <a:ext cx="1440" cy="0"/>
            </a:xfrm>
            <a:prstGeom prst="line">
              <a:avLst/>
            </a:prstGeom>
            <a:noFill/>
            <a:ln w="19050">
              <a:solidFill>
                <a:schemeClr val="tx1"/>
              </a:solidFill>
              <a:round/>
              <a:headEnd type="triangle" w="med" len="med"/>
              <a:tailEnd/>
            </a:ln>
            <a:effectLst/>
          </p:spPr>
          <p:txBody>
            <a:bodyPr/>
            <a:lstStyle/>
            <a:p>
              <a:endParaRPr lang="en-US"/>
            </a:p>
          </p:txBody>
        </p:sp>
        <p:sp>
          <p:nvSpPr>
            <p:cNvPr id="1300706" name="Rectangle 226"/>
            <p:cNvSpPr>
              <a:spLocks noChangeArrowheads="1"/>
            </p:cNvSpPr>
            <p:nvPr/>
          </p:nvSpPr>
          <p:spPr bwMode="auto">
            <a:xfrm>
              <a:off x="4368" y="3216"/>
              <a:ext cx="720" cy="192"/>
            </a:xfrm>
            <a:prstGeom prst="rect">
              <a:avLst/>
            </a:prstGeom>
            <a:noFill/>
            <a:ln w="12700">
              <a:noFill/>
              <a:miter lim="800000"/>
              <a:headEnd/>
              <a:tailEnd/>
            </a:ln>
            <a:effectLst/>
          </p:spPr>
          <p:txBody>
            <a:bodyPr wrap="none" lIns="19050" tIns="26988" rIns="19050" bIns="26988"/>
            <a:lstStyle/>
            <a:p>
              <a:pPr algn="ctr"/>
              <a:r>
                <a:rPr lang="en-US" sz="1200" b="1"/>
                <a:t>EX/MEM.RegisterRd</a:t>
              </a:r>
            </a:p>
          </p:txBody>
        </p:sp>
        <p:sp>
          <p:nvSpPr>
            <p:cNvPr id="1300707" name="Rectangle 227"/>
            <p:cNvSpPr>
              <a:spLocks noChangeArrowheads="1"/>
            </p:cNvSpPr>
            <p:nvPr/>
          </p:nvSpPr>
          <p:spPr bwMode="auto">
            <a:xfrm>
              <a:off x="4368" y="3552"/>
              <a:ext cx="720" cy="192"/>
            </a:xfrm>
            <a:prstGeom prst="rect">
              <a:avLst/>
            </a:prstGeom>
            <a:noFill/>
            <a:ln w="12700">
              <a:noFill/>
              <a:miter lim="800000"/>
              <a:headEnd/>
              <a:tailEnd/>
            </a:ln>
            <a:effectLst/>
          </p:spPr>
          <p:txBody>
            <a:bodyPr wrap="none" lIns="19050" tIns="26988" rIns="19050" bIns="26988"/>
            <a:lstStyle/>
            <a:p>
              <a:pPr algn="ctr"/>
              <a:r>
                <a:rPr lang="en-US" sz="1200" b="1"/>
                <a:t>MEM/WB.RegisterRd</a:t>
              </a:r>
            </a:p>
          </p:txBody>
        </p:sp>
      </p:grpSp>
      <p:sp>
        <p:nvSpPr>
          <p:cNvPr id="1300714" name="Line 234"/>
          <p:cNvSpPr>
            <a:spLocks noChangeShapeType="1"/>
          </p:cNvSpPr>
          <p:nvPr/>
        </p:nvSpPr>
        <p:spPr bwMode="auto">
          <a:xfrm>
            <a:off x="4572000" y="3352800"/>
            <a:ext cx="0" cy="3124200"/>
          </a:xfrm>
          <a:prstGeom prst="line">
            <a:avLst/>
          </a:prstGeom>
          <a:noFill/>
          <a:ln w="28575">
            <a:solidFill>
              <a:srgbClr val="CC3399"/>
            </a:solidFill>
            <a:round/>
            <a:headEnd/>
            <a:tailEnd/>
          </a:ln>
          <a:effectLst/>
        </p:spPr>
        <p:txBody>
          <a:bodyPr/>
          <a:lstStyle/>
          <a:p>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3007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071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0"/>
          <p:cNvGrpSpPr>
            <a:grpSpLocks/>
          </p:cNvGrpSpPr>
          <p:nvPr/>
        </p:nvGrpSpPr>
        <p:grpSpPr bwMode="auto">
          <a:xfrm>
            <a:off x="5651500" y="3892550"/>
            <a:ext cx="381000" cy="1524000"/>
            <a:chOff x="2880" y="1824"/>
            <a:chExt cx="240" cy="960"/>
          </a:xfrm>
        </p:grpSpPr>
        <p:sp>
          <p:nvSpPr>
            <p:cNvPr id="1274891" name="Rectangle 11"/>
            <p:cNvSpPr>
              <a:spLocks noChangeArrowheads="1"/>
            </p:cNvSpPr>
            <p:nvPr/>
          </p:nvSpPr>
          <p:spPr bwMode="auto">
            <a:xfrm>
              <a:off x="3024" y="2496"/>
              <a:ext cx="96" cy="288"/>
            </a:xfrm>
            <a:prstGeom prst="rect">
              <a:avLst/>
            </a:prstGeom>
            <a:solidFill>
              <a:srgbClr val="009900"/>
            </a:solidFill>
            <a:ln w="12700">
              <a:solidFill>
                <a:schemeClr val="tx1"/>
              </a:solidFill>
              <a:miter lim="800000"/>
              <a:headEnd/>
              <a:tailEnd/>
            </a:ln>
            <a:effectLst/>
          </p:spPr>
          <p:txBody>
            <a:bodyPr wrap="none" anchor="ctr"/>
            <a:lstStyle/>
            <a:p>
              <a:endParaRPr lang="en-US"/>
            </a:p>
          </p:txBody>
        </p:sp>
        <p:sp>
          <p:nvSpPr>
            <p:cNvPr id="1274892" name="Rectangle 12"/>
            <p:cNvSpPr>
              <a:spLocks noChangeArrowheads="1"/>
            </p:cNvSpPr>
            <p:nvPr/>
          </p:nvSpPr>
          <p:spPr bwMode="auto">
            <a:xfrm>
              <a:off x="2880" y="1824"/>
              <a:ext cx="96" cy="288"/>
            </a:xfrm>
            <a:prstGeom prst="rect">
              <a:avLst/>
            </a:prstGeom>
            <a:solidFill>
              <a:schemeClr val="accent1"/>
            </a:solidFill>
            <a:ln w="12700">
              <a:solidFill>
                <a:schemeClr val="tx1"/>
              </a:solidFill>
              <a:miter lim="800000"/>
              <a:headEnd/>
              <a:tailEnd/>
            </a:ln>
            <a:effectLst/>
          </p:spPr>
          <p:txBody>
            <a:bodyPr wrap="none" anchor="ctr"/>
            <a:lstStyle/>
            <a:p>
              <a:endParaRPr lang="en-US"/>
            </a:p>
          </p:txBody>
        </p:sp>
        <p:sp>
          <p:nvSpPr>
            <p:cNvPr id="1274893" name="Line 13"/>
            <p:cNvSpPr>
              <a:spLocks noChangeShapeType="1"/>
            </p:cNvSpPr>
            <p:nvPr/>
          </p:nvSpPr>
          <p:spPr bwMode="auto">
            <a:xfrm>
              <a:off x="2928" y="2112"/>
              <a:ext cx="96" cy="384"/>
            </a:xfrm>
            <a:prstGeom prst="line">
              <a:avLst/>
            </a:prstGeom>
            <a:noFill/>
            <a:ln w="28575">
              <a:solidFill>
                <a:srgbClr val="009900"/>
              </a:solidFill>
              <a:round/>
              <a:headEnd/>
              <a:tailEnd type="triangle" w="med" len="med"/>
            </a:ln>
            <a:effectLst/>
          </p:spPr>
          <p:txBody>
            <a:bodyPr/>
            <a:lstStyle/>
            <a:p>
              <a:endParaRPr lang="en-US"/>
            </a:p>
          </p:txBody>
        </p:sp>
      </p:grpSp>
      <p:sp>
        <p:nvSpPr>
          <p:cNvPr id="1274894" name="Rectangle 14"/>
          <p:cNvSpPr>
            <a:spLocks noGrp="1" noChangeArrowheads="1"/>
          </p:cNvSpPr>
          <p:nvPr>
            <p:ph type="title"/>
          </p:nvPr>
        </p:nvSpPr>
        <p:spPr>
          <a:xfrm>
            <a:off x="652463" y="304800"/>
            <a:ext cx="4718050" cy="422275"/>
          </a:xfrm>
          <a:noFill/>
          <a:ln/>
        </p:spPr>
        <p:txBody>
          <a:bodyPr wrap="none"/>
          <a:lstStyle/>
          <a:p>
            <a:r>
              <a:rPr lang="en-US"/>
              <a:t>Memory-to-Memory Copies</a:t>
            </a:r>
          </a:p>
        </p:txBody>
      </p:sp>
      <p:sp>
        <p:nvSpPr>
          <p:cNvPr id="1274895" name="Rectangle 15"/>
          <p:cNvSpPr>
            <a:spLocks noChangeArrowheads="1"/>
          </p:cNvSpPr>
          <p:nvPr/>
        </p:nvSpPr>
        <p:spPr bwMode="auto">
          <a:xfrm>
            <a:off x="304800" y="3511550"/>
            <a:ext cx="358775" cy="2813050"/>
          </a:xfrm>
          <a:prstGeom prst="rect">
            <a:avLst/>
          </a:prstGeom>
          <a:noFill/>
          <a:ln w="12700">
            <a:noFill/>
            <a:miter lim="800000"/>
            <a:headEnd/>
            <a:tailEnd/>
          </a:ln>
          <a:effectLst/>
        </p:spPr>
        <p:txBody>
          <a:bodyPr wrap="none" lIns="90488" tIns="44450" rIns="90488" bIns="44450">
            <a:spAutoFit/>
          </a:bodyPr>
          <a:lstStyle/>
          <a:p>
            <a:pPr algn="ctr">
              <a:lnSpc>
                <a:spcPct val="90000"/>
              </a:lnSpc>
            </a:pPr>
            <a:r>
              <a:rPr lang="en-US" i="1">
                <a:solidFill>
                  <a:schemeClr val="tx1"/>
                </a:solidFill>
              </a:rPr>
              <a:t>I</a:t>
            </a:r>
          </a:p>
          <a:p>
            <a:pPr algn="ctr">
              <a:lnSpc>
                <a:spcPct val="90000"/>
              </a:lnSpc>
            </a:pPr>
            <a:r>
              <a:rPr lang="en-US" i="1">
                <a:solidFill>
                  <a:schemeClr val="tx1"/>
                </a:solidFill>
              </a:rPr>
              <a:t>n</a:t>
            </a:r>
          </a:p>
          <a:p>
            <a:pPr algn="ctr">
              <a:lnSpc>
                <a:spcPct val="90000"/>
              </a:lnSpc>
            </a:pPr>
            <a:r>
              <a:rPr lang="en-US" i="1">
                <a:solidFill>
                  <a:schemeClr val="tx1"/>
                </a:solidFill>
              </a:rPr>
              <a:t>s</a:t>
            </a:r>
          </a:p>
          <a:p>
            <a:pPr algn="ctr">
              <a:lnSpc>
                <a:spcPct val="90000"/>
              </a:lnSpc>
            </a:pPr>
            <a:r>
              <a:rPr lang="en-US" i="1">
                <a:solidFill>
                  <a:schemeClr val="tx1"/>
                </a:solidFill>
              </a:rPr>
              <a:t>t</a:t>
            </a:r>
          </a:p>
          <a:p>
            <a:pPr algn="ctr">
              <a:lnSpc>
                <a:spcPct val="90000"/>
              </a:lnSpc>
            </a:pPr>
            <a:r>
              <a:rPr lang="en-US" i="1">
                <a:solidFill>
                  <a:schemeClr val="tx1"/>
                </a:solidFill>
              </a:rPr>
              <a:t>r.</a:t>
            </a:r>
          </a:p>
          <a:p>
            <a:pPr algn="ctr">
              <a:lnSpc>
                <a:spcPct val="90000"/>
              </a:lnSpc>
            </a:pPr>
            <a:endParaRPr lang="en-US" i="1">
              <a:solidFill>
                <a:schemeClr val="tx1"/>
              </a:solidFill>
            </a:endParaRPr>
          </a:p>
          <a:p>
            <a:pPr algn="ctr">
              <a:lnSpc>
                <a:spcPct val="90000"/>
              </a:lnSpc>
            </a:pPr>
            <a:r>
              <a:rPr lang="en-US" i="1">
                <a:solidFill>
                  <a:schemeClr val="tx1"/>
                </a:solidFill>
              </a:rPr>
              <a:t>O</a:t>
            </a:r>
          </a:p>
          <a:p>
            <a:pPr algn="ctr">
              <a:lnSpc>
                <a:spcPct val="90000"/>
              </a:lnSpc>
            </a:pPr>
            <a:r>
              <a:rPr lang="en-US" i="1">
                <a:solidFill>
                  <a:schemeClr val="tx1"/>
                </a:solidFill>
              </a:rPr>
              <a:t>r</a:t>
            </a:r>
          </a:p>
          <a:p>
            <a:pPr algn="ctr">
              <a:lnSpc>
                <a:spcPct val="90000"/>
              </a:lnSpc>
            </a:pPr>
            <a:r>
              <a:rPr lang="en-US" i="1">
                <a:solidFill>
                  <a:schemeClr val="tx1"/>
                </a:solidFill>
              </a:rPr>
              <a:t>d</a:t>
            </a:r>
          </a:p>
          <a:p>
            <a:pPr algn="ctr">
              <a:lnSpc>
                <a:spcPct val="90000"/>
              </a:lnSpc>
            </a:pPr>
            <a:r>
              <a:rPr lang="en-US" i="1">
                <a:solidFill>
                  <a:schemeClr val="tx1"/>
                </a:solidFill>
              </a:rPr>
              <a:t>e</a:t>
            </a:r>
          </a:p>
          <a:p>
            <a:pPr algn="ctr">
              <a:lnSpc>
                <a:spcPct val="90000"/>
              </a:lnSpc>
            </a:pPr>
            <a:r>
              <a:rPr lang="en-US" i="1">
                <a:solidFill>
                  <a:schemeClr val="tx1"/>
                </a:solidFill>
              </a:rPr>
              <a:t>r</a:t>
            </a:r>
          </a:p>
        </p:txBody>
      </p:sp>
      <p:sp>
        <p:nvSpPr>
          <p:cNvPr id="1274896" name="Line 16"/>
          <p:cNvSpPr>
            <a:spLocks noChangeShapeType="1"/>
          </p:cNvSpPr>
          <p:nvPr/>
        </p:nvSpPr>
        <p:spPr bwMode="auto">
          <a:xfrm>
            <a:off x="2527300" y="3363913"/>
            <a:ext cx="6311900" cy="0"/>
          </a:xfrm>
          <a:prstGeom prst="line">
            <a:avLst/>
          </a:prstGeom>
          <a:noFill/>
          <a:ln w="25400">
            <a:solidFill>
              <a:schemeClr val="tx1"/>
            </a:solidFill>
            <a:round/>
            <a:headEnd/>
            <a:tailEnd type="triangle" w="med" len="med"/>
          </a:ln>
          <a:effectLst/>
        </p:spPr>
        <p:txBody>
          <a:bodyPr wrap="none" anchor="ctr"/>
          <a:lstStyle/>
          <a:p>
            <a:endParaRPr lang="en-US"/>
          </a:p>
        </p:txBody>
      </p:sp>
      <p:sp>
        <p:nvSpPr>
          <p:cNvPr id="1274897" name="Rectangle 17"/>
          <p:cNvSpPr>
            <a:spLocks noChangeArrowheads="1"/>
          </p:cNvSpPr>
          <p:nvPr/>
        </p:nvSpPr>
        <p:spPr bwMode="auto">
          <a:xfrm>
            <a:off x="762000" y="3816350"/>
            <a:ext cx="2189163" cy="454025"/>
          </a:xfrm>
          <a:prstGeom prst="rect">
            <a:avLst/>
          </a:prstGeom>
          <a:noFill/>
          <a:ln w="12700">
            <a:noFill/>
            <a:miter lim="800000"/>
            <a:headEnd/>
            <a:tailEnd/>
          </a:ln>
          <a:effectLst/>
        </p:spPr>
        <p:txBody>
          <a:bodyPr wrap="none" lIns="90488" tIns="44450" rIns="90488" bIns="44450">
            <a:spAutoFit/>
          </a:bodyPr>
          <a:lstStyle/>
          <a:p>
            <a:r>
              <a:rPr lang="en-US" sz="2400" b="1">
                <a:solidFill>
                  <a:schemeClr val="tx1"/>
                </a:solidFill>
                <a:latin typeface="Courier New" pitchFamily="49" charset="0"/>
              </a:rPr>
              <a:t>lw </a:t>
            </a:r>
            <a:r>
              <a:rPr lang="en-US" sz="2400" b="1">
                <a:latin typeface="Courier New" pitchFamily="49" charset="0"/>
              </a:rPr>
              <a:t>$1</a:t>
            </a:r>
            <a:r>
              <a:rPr lang="en-US" sz="2400" b="1">
                <a:solidFill>
                  <a:schemeClr val="tx1"/>
                </a:solidFill>
                <a:latin typeface="Courier New" pitchFamily="49" charset="0"/>
              </a:rPr>
              <a:t>,4($2)</a:t>
            </a:r>
          </a:p>
        </p:txBody>
      </p:sp>
      <p:grpSp>
        <p:nvGrpSpPr>
          <p:cNvPr id="3" name="Group 18"/>
          <p:cNvGrpSpPr>
            <a:grpSpLocks/>
          </p:cNvGrpSpPr>
          <p:nvPr/>
        </p:nvGrpSpPr>
        <p:grpSpPr bwMode="auto">
          <a:xfrm>
            <a:off x="3708400" y="3490913"/>
            <a:ext cx="4800600" cy="2382837"/>
            <a:chOff x="2088" y="659"/>
            <a:chExt cx="3024" cy="2816"/>
          </a:xfrm>
        </p:grpSpPr>
        <p:sp>
          <p:nvSpPr>
            <p:cNvPr id="1274899" name="Line 19"/>
            <p:cNvSpPr>
              <a:spLocks noChangeShapeType="1"/>
            </p:cNvSpPr>
            <p:nvPr/>
          </p:nvSpPr>
          <p:spPr bwMode="auto">
            <a:xfrm>
              <a:off x="2088" y="659"/>
              <a:ext cx="0" cy="2816"/>
            </a:xfrm>
            <a:prstGeom prst="line">
              <a:avLst/>
            </a:prstGeom>
            <a:noFill/>
            <a:ln w="25400">
              <a:solidFill>
                <a:schemeClr val="tx1"/>
              </a:solidFill>
              <a:prstDash val="sysDot"/>
              <a:round/>
              <a:headEnd/>
              <a:tailEnd/>
            </a:ln>
            <a:effectLst/>
          </p:spPr>
          <p:txBody>
            <a:bodyPr wrap="none" anchor="ctr"/>
            <a:lstStyle/>
            <a:p>
              <a:endParaRPr lang="en-US"/>
            </a:p>
          </p:txBody>
        </p:sp>
        <p:sp>
          <p:nvSpPr>
            <p:cNvPr id="1274900" name="Line 20"/>
            <p:cNvSpPr>
              <a:spLocks noChangeShapeType="1"/>
            </p:cNvSpPr>
            <p:nvPr/>
          </p:nvSpPr>
          <p:spPr bwMode="auto">
            <a:xfrm>
              <a:off x="2520" y="659"/>
              <a:ext cx="0" cy="2816"/>
            </a:xfrm>
            <a:prstGeom prst="line">
              <a:avLst/>
            </a:prstGeom>
            <a:noFill/>
            <a:ln w="25400">
              <a:solidFill>
                <a:schemeClr val="tx1"/>
              </a:solidFill>
              <a:prstDash val="sysDot"/>
              <a:round/>
              <a:headEnd/>
              <a:tailEnd/>
            </a:ln>
            <a:effectLst/>
          </p:spPr>
          <p:txBody>
            <a:bodyPr wrap="none" anchor="ctr"/>
            <a:lstStyle/>
            <a:p>
              <a:endParaRPr lang="en-US"/>
            </a:p>
          </p:txBody>
        </p:sp>
        <p:sp>
          <p:nvSpPr>
            <p:cNvPr id="1274901" name="Line 21"/>
            <p:cNvSpPr>
              <a:spLocks noChangeShapeType="1"/>
            </p:cNvSpPr>
            <p:nvPr/>
          </p:nvSpPr>
          <p:spPr bwMode="auto">
            <a:xfrm>
              <a:off x="2952" y="659"/>
              <a:ext cx="0" cy="2816"/>
            </a:xfrm>
            <a:prstGeom prst="line">
              <a:avLst/>
            </a:prstGeom>
            <a:noFill/>
            <a:ln w="25400">
              <a:solidFill>
                <a:schemeClr val="tx1"/>
              </a:solidFill>
              <a:prstDash val="sysDot"/>
              <a:round/>
              <a:headEnd/>
              <a:tailEnd/>
            </a:ln>
            <a:effectLst/>
          </p:spPr>
          <p:txBody>
            <a:bodyPr wrap="none" anchor="ctr"/>
            <a:lstStyle/>
            <a:p>
              <a:endParaRPr lang="en-US"/>
            </a:p>
          </p:txBody>
        </p:sp>
        <p:sp>
          <p:nvSpPr>
            <p:cNvPr id="1274902" name="Line 22"/>
            <p:cNvSpPr>
              <a:spLocks noChangeShapeType="1"/>
            </p:cNvSpPr>
            <p:nvPr/>
          </p:nvSpPr>
          <p:spPr bwMode="auto">
            <a:xfrm>
              <a:off x="3384" y="659"/>
              <a:ext cx="0" cy="2816"/>
            </a:xfrm>
            <a:prstGeom prst="line">
              <a:avLst/>
            </a:prstGeom>
            <a:noFill/>
            <a:ln w="25400">
              <a:solidFill>
                <a:schemeClr val="tx1"/>
              </a:solidFill>
              <a:prstDash val="sysDot"/>
              <a:round/>
              <a:headEnd/>
              <a:tailEnd/>
            </a:ln>
            <a:effectLst/>
          </p:spPr>
          <p:txBody>
            <a:bodyPr wrap="none" anchor="ctr"/>
            <a:lstStyle/>
            <a:p>
              <a:endParaRPr lang="en-US"/>
            </a:p>
          </p:txBody>
        </p:sp>
        <p:sp>
          <p:nvSpPr>
            <p:cNvPr id="1274903" name="Line 23"/>
            <p:cNvSpPr>
              <a:spLocks noChangeShapeType="1"/>
            </p:cNvSpPr>
            <p:nvPr/>
          </p:nvSpPr>
          <p:spPr bwMode="auto">
            <a:xfrm>
              <a:off x="3816" y="659"/>
              <a:ext cx="0" cy="2816"/>
            </a:xfrm>
            <a:prstGeom prst="line">
              <a:avLst/>
            </a:prstGeom>
            <a:noFill/>
            <a:ln w="25400">
              <a:solidFill>
                <a:schemeClr val="tx1"/>
              </a:solidFill>
              <a:prstDash val="sysDot"/>
              <a:round/>
              <a:headEnd/>
              <a:tailEnd/>
            </a:ln>
            <a:effectLst/>
          </p:spPr>
          <p:txBody>
            <a:bodyPr wrap="none" anchor="ctr"/>
            <a:lstStyle/>
            <a:p>
              <a:endParaRPr lang="en-US"/>
            </a:p>
          </p:txBody>
        </p:sp>
        <p:sp>
          <p:nvSpPr>
            <p:cNvPr id="1274904" name="Line 24"/>
            <p:cNvSpPr>
              <a:spLocks noChangeShapeType="1"/>
            </p:cNvSpPr>
            <p:nvPr/>
          </p:nvSpPr>
          <p:spPr bwMode="auto">
            <a:xfrm>
              <a:off x="4248" y="659"/>
              <a:ext cx="0" cy="2816"/>
            </a:xfrm>
            <a:prstGeom prst="line">
              <a:avLst/>
            </a:prstGeom>
            <a:noFill/>
            <a:ln w="25400">
              <a:solidFill>
                <a:schemeClr val="tx1"/>
              </a:solidFill>
              <a:prstDash val="sysDot"/>
              <a:round/>
              <a:headEnd/>
              <a:tailEnd/>
            </a:ln>
            <a:effectLst/>
          </p:spPr>
          <p:txBody>
            <a:bodyPr wrap="none" anchor="ctr"/>
            <a:lstStyle/>
            <a:p>
              <a:endParaRPr lang="en-US"/>
            </a:p>
          </p:txBody>
        </p:sp>
        <p:sp>
          <p:nvSpPr>
            <p:cNvPr id="1274905" name="Line 25"/>
            <p:cNvSpPr>
              <a:spLocks noChangeShapeType="1"/>
            </p:cNvSpPr>
            <p:nvPr/>
          </p:nvSpPr>
          <p:spPr bwMode="auto">
            <a:xfrm>
              <a:off x="4680" y="659"/>
              <a:ext cx="0" cy="2816"/>
            </a:xfrm>
            <a:prstGeom prst="line">
              <a:avLst/>
            </a:prstGeom>
            <a:noFill/>
            <a:ln w="25400">
              <a:solidFill>
                <a:schemeClr val="tx1"/>
              </a:solidFill>
              <a:prstDash val="sysDot"/>
              <a:round/>
              <a:headEnd/>
              <a:tailEnd/>
            </a:ln>
            <a:effectLst/>
          </p:spPr>
          <p:txBody>
            <a:bodyPr wrap="none" anchor="ctr"/>
            <a:lstStyle/>
            <a:p>
              <a:endParaRPr lang="en-US"/>
            </a:p>
          </p:txBody>
        </p:sp>
        <p:sp>
          <p:nvSpPr>
            <p:cNvPr id="1274906" name="Line 26"/>
            <p:cNvSpPr>
              <a:spLocks noChangeShapeType="1"/>
            </p:cNvSpPr>
            <p:nvPr/>
          </p:nvSpPr>
          <p:spPr bwMode="auto">
            <a:xfrm>
              <a:off x="5112" y="659"/>
              <a:ext cx="0" cy="2816"/>
            </a:xfrm>
            <a:prstGeom prst="line">
              <a:avLst/>
            </a:prstGeom>
            <a:noFill/>
            <a:ln w="25400">
              <a:solidFill>
                <a:schemeClr val="tx1"/>
              </a:solidFill>
              <a:prstDash val="sysDot"/>
              <a:round/>
              <a:headEnd/>
              <a:tailEnd/>
            </a:ln>
            <a:effectLst/>
          </p:spPr>
          <p:txBody>
            <a:bodyPr wrap="none" anchor="ctr"/>
            <a:lstStyle/>
            <a:p>
              <a:endParaRPr lang="en-US"/>
            </a:p>
          </p:txBody>
        </p:sp>
      </p:grpSp>
      <p:sp>
        <p:nvSpPr>
          <p:cNvPr id="1274907" name="Line 27"/>
          <p:cNvSpPr>
            <a:spLocks noChangeShapeType="1"/>
          </p:cNvSpPr>
          <p:nvPr/>
        </p:nvSpPr>
        <p:spPr bwMode="auto">
          <a:xfrm>
            <a:off x="685800" y="3511550"/>
            <a:ext cx="0" cy="2514600"/>
          </a:xfrm>
          <a:prstGeom prst="line">
            <a:avLst/>
          </a:prstGeom>
          <a:noFill/>
          <a:ln w="28575">
            <a:solidFill>
              <a:schemeClr val="tx1"/>
            </a:solidFill>
            <a:round/>
            <a:headEnd/>
            <a:tailEnd type="triangle" w="med" len="med"/>
          </a:ln>
          <a:effectLst/>
        </p:spPr>
        <p:txBody>
          <a:bodyPr/>
          <a:lstStyle/>
          <a:p>
            <a:endParaRPr lang="en-US"/>
          </a:p>
        </p:txBody>
      </p:sp>
      <p:grpSp>
        <p:nvGrpSpPr>
          <p:cNvPr id="4" name="Group 28"/>
          <p:cNvGrpSpPr>
            <a:grpSpLocks/>
          </p:cNvGrpSpPr>
          <p:nvPr/>
        </p:nvGrpSpPr>
        <p:grpSpPr bwMode="auto">
          <a:xfrm>
            <a:off x="3136900" y="3740150"/>
            <a:ext cx="3355975" cy="838200"/>
            <a:chOff x="1562" y="1152"/>
            <a:chExt cx="2114" cy="528"/>
          </a:xfrm>
        </p:grpSpPr>
        <p:grpSp>
          <p:nvGrpSpPr>
            <p:cNvPr id="5" name="Group 29"/>
            <p:cNvGrpSpPr>
              <a:grpSpLocks/>
            </p:cNvGrpSpPr>
            <p:nvPr/>
          </p:nvGrpSpPr>
          <p:grpSpPr bwMode="auto">
            <a:xfrm>
              <a:off x="2487" y="1152"/>
              <a:ext cx="223" cy="481"/>
              <a:chOff x="2207" y="1413"/>
              <a:chExt cx="223" cy="481"/>
            </a:xfrm>
          </p:grpSpPr>
          <p:sp>
            <p:nvSpPr>
              <p:cNvPr id="1274910" name="Freeform 30"/>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74911" name="Rectangle 31"/>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6" name="Group 32"/>
            <p:cNvGrpSpPr>
              <a:grpSpLocks/>
            </p:cNvGrpSpPr>
            <p:nvPr/>
          </p:nvGrpSpPr>
          <p:grpSpPr bwMode="auto">
            <a:xfrm>
              <a:off x="1562" y="1248"/>
              <a:ext cx="349" cy="289"/>
              <a:chOff x="1282" y="1509"/>
              <a:chExt cx="349" cy="289"/>
            </a:xfrm>
          </p:grpSpPr>
          <p:sp>
            <p:nvSpPr>
              <p:cNvPr id="1274913" name="Rectangle 33"/>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7" name="Group 34"/>
              <p:cNvGrpSpPr>
                <a:grpSpLocks/>
              </p:cNvGrpSpPr>
              <p:nvPr/>
            </p:nvGrpSpPr>
            <p:grpSpPr bwMode="auto">
              <a:xfrm>
                <a:off x="1291" y="1509"/>
                <a:ext cx="340" cy="289"/>
                <a:chOff x="1291" y="1509"/>
                <a:chExt cx="340" cy="289"/>
              </a:xfrm>
            </p:grpSpPr>
            <p:sp>
              <p:nvSpPr>
                <p:cNvPr id="1274915" name="Freeform 35"/>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74916" name="Freeform 36"/>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274917" name="Rectangle 37"/>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8" name="Group 38"/>
            <p:cNvGrpSpPr>
              <a:grpSpLocks/>
            </p:cNvGrpSpPr>
            <p:nvPr/>
          </p:nvGrpSpPr>
          <p:grpSpPr bwMode="auto">
            <a:xfrm>
              <a:off x="2031" y="1248"/>
              <a:ext cx="296" cy="289"/>
              <a:chOff x="1751" y="1509"/>
              <a:chExt cx="296" cy="289"/>
            </a:xfrm>
          </p:grpSpPr>
          <p:sp>
            <p:nvSpPr>
              <p:cNvPr id="1274919" name="Freeform 39"/>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74920" name="Freeform 40"/>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74921" name="Line 41"/>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274922" name="Freeform 42"/>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74923" name="Line 43"/>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274924" name="Rectangle 44"/>
            <p:cNvSpPr>
              <a:spLocks noChangeArrowheads="1"/>
            </p:cNvSpPr>
            <p:nvPr/>
          </p:nvSpPr>
          <p:spPr bwMode="auto">
            <a:xfrm>
              <a:off x="2829" y="1250"/>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9" name="Group 45"/>
            <p:cNvGrpSpPr>
              <a:grpSpLocks/>
            </p:cNvGrpSpPr>
            <p:nvPr/>
          </p:nvGrpSpPr>
          <p:grpSpPr bwMode="auto">
            <a:xfrm>
              <a:off x="2880" y="1248"/>
              <a:ext cx="325" cy="289"/>
              <a:chOff x="2600" y="1509"/>
              <a:chExt cx="325" cy="289"/>
            </a:xfrm>
          </p:grpSpPr>
          <p:sp>
            <p:nvSpPr>
              <p:cNvPr id="1274926" name="Freeform 46"/>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74927" name="Freeform 47"/>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74928" name="Rectangle 48"/>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10" name="Group 49"/>
            <p:cNvGrpSpPr>
              <a:grpSpLocks/>
            </p:cNvGrpSpPr>
            <p:nvPr/>
          </p:nvGrpSpPr>
          <p:grpSpPr bwMode="auto">
            <a:xfrm>
              <a:off x="3348" y="1248"/>
              <a:ext cx="284" cy="289"/>
              <a:chOff x="3068" y="1509"/>
              <a:chExt cx="284" cy="289"/>
            </a:xfrm>
          </p:grpSpPr>
          <p:sp>
            <p:nvSpPr>
              <p:cNvPr id="1274930" name="Freeform 50"/>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74931" name="Freeform 51"/>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74932" name="Line 52"/>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274933" name="Line 53"/>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274934" name="Line 54"/>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274935" name="Line 55"/>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274936" name="Line 56"/>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274937" name="Line 57"/>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274938" name="Line 58"/>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274939" name="Line 59"/>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274940" name="Line 60"/>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sp>
        <p:nvSpPr>
          <p:cNvPr id="1274941" name="Rectangle 61"/>
          <p:cNvSpPr>
            <a:spLocks noChangeArrowheads="1"/>
          </p:cNvSpPr>
          <p:nvPr/>
        </p:nvSpPr>
        <p:spPr bwMode="auto">
          <a:xfrm>
            <a:off x="762000" y="4959350"/>
            <a:ext cx="2189163" cy="454025"/>
          </a:xfrm>
          <a:prstGeom prst="rect">
            <a:avLst/>
          </a:prstGeom>
          <a:noFill/>
          <a:ln w="12700">
            <a:noFill/>
            <a:miter lim="800000"/>
            <a:headEnd/>
            <a:tailEnd/>
          </a:ln>
          <a:effectLst/>
        </p:spPr>
        <p:txBody>
          <a:bodyPr wrap="none" lIns="90488" tIns="44450" rIns="90488" bIns="44450">
            <a:spAutoFit/>
          </a:bodyPr>
          <a:lstStyle/>
          <a:p>
            <a:r>
              <a:rPr lang="en-US" sz="2400" b="1">
                <a:solidFill>
                  <a:schemeClr val="tx1"/>
                </a:solidFill>
                <a:latin typeface="Courier New" pitchFamily="49" charset="0"/>
              </a:rPr>
              <a:t>sw </a:t>
            </a:r>
            <a:r>
              <a:rPr lang="en-US" sz="2400" b="1">
                <a:latin typeface="Courier New" pitchFamily="49" charset="0"/>
              </a:rPr>
              <a:t>$1</a:t>
            </a:r>
            <a:r>
              <a:rPr lang="en-US" sz="2400" b="1">
                <a:solidFill>
                  <a:schemeClr val="tx1"/>
                </a:solidFill>
                <a:latin typeface="Courier New" pitchFamily="49" charset="0"/>
              </a:rPr>
              <a:t>,4($3)</a:t>
            </a:r>
          </a:p>
        </p:txBody>
      </p:sp>
      <p:grpSp>
        <p:nvGrpSpPr>
          <p:cNvPr id="11" name="Group 63"/>
          <p:cNvGrpSpPr>
            <a:grpSpLocks/>
          </p:cNvGrpSpPr>
          <p:nvPr/>
        </p:nvGrpSpPr>
        <p:grpSpPr bwMode="auto">
          <a:xfrm>
            <a:off x="3822700" y="4806950"/>
            <a:ext cx="3355975" cy="838200"/>
            <a:chOff x="1562" y="1152"/>
            <a:chExt cx="2114" cy="528"/>
          </a:xfrm>
        </p:grpSpPr>
        <p:grpSp>
          <p:nvGrpSpPr>
            <p:cNvPr id="12" name="Group 64"/>
            <p:cNvGrpSpPr>
              <a:grpSpLocks/>
            </p:cNvGrpSpPr>
            <p:nvPr/>
          </p:nvGrpSpPr>
          <p:grpSpPr bwMode="auto">
            <a:xfrm>
              <a:off x="2487" y="1152"/>
              <a:ext cx="223" cy="481"/>
              <a:chOff x="2207" y="1413"/>
              <a:chExt cx="223" cy="481"/>
            </a:xfrm>
          </p:grpSpPr>
          <p:sp>
            <p:nvSpPr>
              <p:cNvPr id="1274945" name="Freeform 65"/>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74946" name="Rectangle 66"/>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13" name="Group 67"/>
            <p:cNvGrpSpPr>
              <a:grpSpLocks/>
            </p:cNvGrpSpPr>
            <p:nvPr/>
          </p:nvGrpSpPr>
          <p:grpSpPr bwMode="auto">
            <a:xfrm>
              <a:off x="1562" y="1248"/>
              <a:ext cx="349" cy="289"/>
              <a:chOff x="1282" y="1509"/>
              <a:chExt cx="349" cy="289"/>
            </a:xfrm>
          </p:grpSpPr>
          <p:sp>
            <p:nvSpPr>
              <p:cNvPr id="1274948" name="Rectangle 68"/>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14" name="Group 69"/>
              <p:cNvGrpSpPr>
                <a:grpSpLocks/>
              </p:cNvGrpSpPr>
              <p:nvPr/>
            </p:nvGrpSpPr>
            <p:grpSpPr bwMode="auto">
              <a:xfrm>
                <a:off x="1291" y="1509"/>
                <a:ext cx="340" cy="289"/>
                <a:chOff x="1291" y="1509"/>
                <a:chExt cx="340" cy="289"/>
              </a:xfrm>
            </p:grpSpPr>
            <p:sp>
              <p:nvSpPr>
                <p:cNvPr id="1274950" name="Freeform 70"/>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74951" name="Freeform 71"/>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274952" name="Rectangle 72"/>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15" name="Group 73"/>
            <p:cNvGrpSpPr>
              <a:grpSpLocks/>
            </p:cNvGrpSpPr>
            <p:nvPr/>
          </p:nvGrpSpPr>
          <p:grpSpPr bwMode="auto">
            <a:xfrm>
              <a:off x="2031" y="1248"/>
              <a:ext cx="296" cy="289"/>
              <a:chOff x="1751" y="1509"/>
              <a:chExt cx="296" cy="289"/>
            </a:xfrm>
          </p:grpSpPr>
          <p:sp>
            <p:nvSpPr>
              <p:cNvPr id="1274954" name="Freeform 74"/>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74955" name="Freeform 75"/>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74956" name="Line 76"/>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274957" name="Freeform 77"/>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74958" name="Line 78"/>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274959" name="Rectangle 79"/>
            <p:cNvSpPr>
              <a:spLocks noChangeArrowheads="1"/>
            </p:cNvSpPr>
            <p:nvPr/>
          </p:nvSpPr>
          <p:spPr bwMode="auto">
            <a:xfrm>
              <a:off x="2829" y="1250"/>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16" name="Group 80"/>
            <p:cNvGrpSpPr>
              <a:grpSpLocks/>
            </p:cNvGrpSpPr>
            <p:nvPr/>
          </p:nvGrpSpPr>
          <p:grpSpPr bwMode="auto">
            <a:xfrm>
              <a:off x="2880" y="1248"/>
              <a:ext cx="325" cy="289"/>
              <a:chOff x="2600" y="1509"/>
              <a:chExt cx="325" cy="289"/>
            </a:xfrm>
          </p:grpSpPr>
          <p:sp>
            <p:nvSpPr>
              <p:cNvPr id="1274961" name="Freeform 81"/>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74962" name="Freeform 82"/>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74963" name="Rectangle 83"/>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17" name="Group 84"/>
            <p:cNvGrpSpPr>
              <a:grpSpLocks/>
            </p:cNvGrpSpPr>
            <p:nvPr/>
          </p:nvGrpSpPr>
          <p:grpSpPr bwMode="auto">
            <a:xfrm>
              <a:off x="3348" y="1248"/>
              <a:ext cx="284" cy="289"/>
              <a:chOff x="3068" y="1509"/>
              <a:chExt cx="284" cy="289"/>
            </a:xfrm>
          </p:grpSpPr>
          <p:sp>
            <p:nvSpPr>
              <p:cNvPr id="1274965" name="Freeform 85"/>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74966" name="Freeform 86"/>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74967" name="Line 87"/>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274968" name="Line 88"/>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274969" name="Line 89"/>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274970" name="Line 90"/>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274971" name="Line 91"/>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274972" name="Line 92"/>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274973" name="Line 93"/>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274974" name="Line 94"/>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274975" name="Line 95"/>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sp>
        <p:nvSpPr>
          <p:cNvPr id="1275009" name="Rectangle 129"/>
          <p:cNvSpPr>
            <a:spLocks noGrp="1" noChangeArrowheads="1"/>
          </p:cNvSpPr>
          <p:nvPr>
            <p:ph type="body" idx="1"/>
          </p:nvPr>
        </p:nvSpPr>
        <p:spPr>
          <a:xfrm>
            <a:off x="381000" y="838200"/>
            <a:ext cx="8153400" cy="1928733"/>
          </a:xfrm>
          <a:noFill/>
          <a:ln/>
        </p:spPr>
        <p:txBody>
          <a:bodyPr/>
          <a:lstStyle/>
          <a:p>
            <a:pPr marL="342900" indent="-342900">
              <a:lnSpc>
                <a:spcPct val="100000"/>
              </a:lnSpc>
              <a:spcBef>
                <a:spcPct val="30000"/>
              </a:spcBef>
            </a:pPr>
            <a:r>
              <a:rPr lang="en-US" dirty="0"/>
              <a:t>For loads immediately followed by stores (memory-to-memory copies) can avoid a stall by adding forwarding hardware from the MEM/WB register to the data memory input.</a:t>
            </a:r>
          </a:p>
          <a:p>
            <a:pPr marL="742950" lvl="1" indent="-285750">
              <a:lnSpc>
                <a:spcPct val="100000"/>
              </a:lnSpc>
              <a:spcBef>
                <a:spcPct val="30000"/>
              </a:spcBef>
            </a:pPr>
            <a:r>
              <a:rPr lang="en-US" dirty="0"/>
              <a:t>Would need to add a Forward Unit and a </a:t>
            </a:r>
            <a:r>
              <a:rPr lang="en-US" dirty="0" err="1"/>
              <a:t>mux</a:t>
            </a:r>
            <a:r>
              <a:rPr lang="en-US" dirty="0"/>
              <a:t> to the </a:t>
            </a:r>
            <a:r>
              <a:rPr lang="en-US" dirty="0" smtClean="0"/>
              <a:t>MEM stage</a:t>
            </a:r>
            <a:endParaRPr lang="en-US" dirty="0"/>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48269" name="Rectangle 13"/>
          <p:cNvSpPr>
            <a:spLocks noGrp="1" noChangeArrowheads="1"/>
          </p:cNvSpPr>
          <p:nvPr>
            <p:ph type="title"/>
          </p:nvPr>
        </p:nvSpPr>
        <p:spPr>
          <a:xfrm>
            <a:off x="652463" y="304800"/>
            <a:ext cx="6911975" cy="422275"/>
          </a:xfrm>
          <a:noFill/>
          <a:ln/>
        </p:spPr>
        <p:txBody>
          <a:bodyPr wrap="none"/>
          <a:lstStyle/>
          <a:p>
            <a:r>
              <a:rPr lang="en-US"/>
              <a:t>Forwarding with Load-use Data Hazards</a:t>
            </a:r>
          </a:p>
        </p:txBody>
      </p:sp>
      <p:sp>
        <p:nvSpPr>
          <p:cNvPr id="1248270" name="Rectangle 14"/>
          <p:cNvSpPr>
            <a:spLocks noChangeArrowheads="1"/>
          </p:cNvSpPr>
          <p:nvPr/>
        </p:nvSpPr>
        <p:spPr bwMode="auto">
          <a:xfrm>
            <a:off x="228600" y="1393825"/>
            <a:ext cx="358775" cy="3109913"/>
          </a:xfrm>
          <a:prstGeom prst="rect">
            <a:avLst/>
          </a:prstGeom>
          <a:noFill/>
          <a:ln w="12700">
            <a:noFill/>
            <a:miter lim="800000"/>
            <a:headEnd/>
            <a:tailEnd/>
          </a:ln>
          <a:effectLst/>
        </p:spPr>
        <p:txBody>
          <a:bodyPr wrap="none" lIns="90488" tIns="44450" rIns="90488" bIns="44450">
            <a:spAutoFit/>
          </a:bodyPr>
          <a:lstStyle/>
          <a:p>
            <a:pPr algn="ctr"/>
            <a:r>
              <a:rPr lang="en-US" i="1">
                <a:solidFill>
                  <a:schemeClr val="tx1"/>
                </a:solidFill>
              </a:rPr>
              <a:t>I</a:t>
            </a:r>
          </a:p>
          <a:p>
            <a:pPr algn="ctr"/>
            <a:r>
              <a:rPr lang="en-US" i="1">
                <a:solidFill>
                  <a:schemeClr val="tx1"/>
                </a:solidFill>
              </a:rPr>
              <a:t>n</a:t>
            </a:r>
          </a:p>
          <a:p>
            <a:pPr algn="ctr"/>
            <a:r>
              <a:rPr lang="en-US" i="1">
                <a:solidFill>
                  <a:schemeClr val="tx1"/>
                </a:solidFill>
              </a:rPr>
              <a:t>s</a:t>
            </a:r>
          </a:p>
          <a:p>
            <a:pPr algn="ctr"/>
            <a:r>
              <a:rPr lang="en-US" i="1">
                <a:solidFill>
                  <a:schemeClr val="tx1"/>
                </a:solidFill>
              </a:rPr>
              <a:t>t</a:t>
            </a:r>
          </a:p>
          <a:p>
            <a:pPr algn="ctr"/>
            <a:r>
              <a:rPr lang="en-US" i="1">
                <a:solidFill>
                  <a:schemeClr val="tx1"/>
                </a:solidFill>
              </a:rPr>
              <a:t>r.</a:t>
            </a:r>
          </a:p>
          <a:p>
            <a:pPr algn="ctr"/>
            <a:endParaRPr lang="en-US" i="1">
              <a:solidFill>
                <a:schemeClr val="tx1"/>
              </a:solidFill>
            </a:endParaRPr>
          </a:p>
          <a:p>
            <a:pPr algn="ctr"/>
            <a:r>
              <a:rPr lang="en-US" i="1">
                <a:solidFill>
                  <a:schemeClr val="tx1"/>
                </a:solidFill>
              </a:rPr>
              <a:t>O</a:t>
            </a:r>
          </a:p>
          <a:p>
            <a:pPr algn="ctr"/>
            <a:r>
              <a:rPr lang="en-US" i="1">
                <a:solidFill>
                  <a:schemeClr val="tx1"/>
                </a:solidFill>
              </a:rPr>
              <a:t>r</a:t>
            </a:r>
          </a:p>
          <a:p>
            <a:pPr algn="ctr"/>
            <a:r>
              <a:rPr lang="en-US" i="1">
                <a:solidFill>
                  <a:schemeClr val="tx1"/>
                </a:solidFill>
              </a:rPr>
              <a:t>d</a:t>
            </a:r>
          </a:p>
          <a:p>
            <a:pPr algn="ctr"/>
            <a:r>
              <a:rPr lang="en-US" i="1">
                <a:solidFill>
                  <a:schemeClr val="tx1"/>
                </a:solidFill>
              </a:rPr>
              <a:t>e</a:t>
            </a:r>
          </a:p>
          <a:p>
            <a:pPr algn="ctr"/>
            <a:r>
              <a:rPr lang="en-US" i="1">
                <a:solidFill>
                  <a:schemeClr val="tx1"/>
                </a:solidFill>
              </a:rPr>
              <a:t>r</a:t>
            </a:r>
          </a:p>
        </p:txBody>
      </p:sp>
      <p:sp>
        <p:nvSpPr>
          <p:cNvPr id="1248271" name="Line 15"/>
          <p:cNvSpPr>
            <a:spLocks noChangeShapeType="1"/>
          </p:cNvSpPr>
          <p:nvPr/>
        </p:nvSpPr>
        <p:spPr bwMode="auto">
          <a:xfrm>
            <a:off x="2133600" y="914400"/>
            <a:ext cx="6311900" cy="0"/>
          </a:xfrm>
          <a:prstGeom prst="line">
            <a:avLst/>
          </a:prstGeom>
          <a:noFill/>
          <a:ln w="25400">
            <a:solidFill>
              <a:schemeClr val="tx1"/>
            </a:solidFill>
            <a:round/>
            <a:headEnd/>
            <a:tailEnd type="triangle" w="med" len="med"/>
          </a:ln>
          <a:effectLst/>
        </p:spPr>
        <p:txBody>
          <a:bodyPr wrap="none" anchor="ctr"/>
          <a:lstStyle/>
          <a:p>
            <a:endParaRPr lang="en-US"/>
          </a:p>
        </p:txBody>
      </p:sp>
      <p:sp>
        <p:nvSpPr>
          <p:cNvPr id="1248272" name="Rectangle 16"/>
          <p:cNvSpPr>
            <a:spLocks noChangeArrowheads="1"/>
          </p:cNvSpPr>
          <p:nvPr/>
        </p:nvSpPr>
        <p:spPr bwMode="auto">
          <a:xfrm>
            <a:off x="661988" y="1320800"/>
            <a:ext cx="2371725" cy="454025"/>
          </a:xfrm>
          <a:prstGeom prst="rect">
            <a:avLst/>
          </a:prstGeom>
          <a:noFill/>
          <a:ln w="12700">
            <a:noFill/>
            <a:miter lim="800000"/>
            <a:headEnd/>
            <a:tailEnd/>
          </a:ln>
          <a:effectLst/>
        </p:spPr>
        <p:txBody>
          <a:bodyPr wrap="none" lIns="90488" tIns="44450" rIns="90488" bIns="44450">
            <a:spAutoFit/>
          </a:bodyPr>
          <a:lstStyle/>
          <a:p>
            <a:r>
              <a:rPr lang="en-US" sz="2400" b="1">
                <a:solidFill>
                  <a:schemeClr val="tx1"/>
                </a:solidFill>
                <a:latin typeface="Courier New" pitchFamily="49" charset="0"/>
              </a:rPr>
              <a:t>lw  </a:t>
            </a:r>
            <a:r>
              <a:rPr lang="en-US" sz="2400" b="1">
                <a:latin typeface="Courier New" pitchFamily="49" charset="0"/>
              </a:rPr>
              <a:t>$1</a:t>
            </a:r>
            <a:r>
              <a:rPr lang="en-US" sz="2400" b="1">
                <a:solidFill>
                  <a:schemeClr val="tx1"/>
                </a:solidFill>
                <a:latin typeface="Courier New" pitchFamily="49" charset="0"/>
              </a:rPr>
              <a:t>,4($2)</a:t>
            </a:r>
          </a:p>
        </p:txBody>
      </p:sp>
      <p:grpSp>
        <p:nvGrpSpPr>
          <p:cNvPr id="2" name="Group 202"/>
          <p:cNvGrpSpPr>
            <a:grpSpLocks/>
          </p:cNvGrpSpPr>
          <p:nvPr/>
        </p:nvGrpSpPr>
        <p:grpSpPr bwMode="auto">
          <a:xfrm>
            <a:off x="3314700" y="914400"/>
            <a:ext cx="4800600" cy="5207000"/>
            <a:chOff x="2088" y="656"/>
            <a:chExt cx="3024" cy="2816"/>
          </a:xfrm>
        </p:grpSpPr>
        <p:sp>
          <p:nvSpPr>
            <p:cNvPr id="1248276" name="Line 20"/>
            <p:cNvSpPr>
              <a:spLocks noChangeShapeType="1"/>
            </p:cNvSpPr>
            <p:nvPr/>
          </p:nvSpPr>
          <p:spPr bwMode="auto">
            <a:xfrm>
              <a:off x="2088" y="656"/>
              <a:ext cx="0" cy="2816"/>
            </a:xfrm>
            <a:prstGeom prst="line">
              <a:avLst/>
            </a:prstGeom>
            <a:noFill/>
            <a:ln w="25400">
              <a:solidFill>
                <a:schemeClr val="tx1"/>
              </a:solidFill>
              <a:prstDash val="sysDot"/>
              <a:round/>
              <a:headEnd/>
              <a:tailEnd/>
            </a:ln>
            <a:effectLst/>
          </p:spPr>
          <p:txBody>
            <a:bodyPr wrap="none" anchor="ctr"/>
            <a:lstStyle/>
            <a:p>
              <a:endParaRPr lang="en-US"/>
            </a:p>
          </p:txBody>
        </p:sp>
        <p:sp>
          <p:nvSpPr>
            <p:cNvPr id="1248277" name="Line 21"/>
            <p:cNvSpPr>
              <a:spLocks noChangeShapeType="1"/>
            </p:cNvSpPr>
            <p:nvPr/>
          </p:nvSpPr>
          <p:spPr bwMode="auto">
            <a:xfrm>
              <a:off x="2520" y="656"/>
              <a:ext cx="0" cy="2816"/>
            </a:xfrm>
            <a:prstGeom prst="line">
              <a:avLst/>
            </a:prstGeom>
            <a:noFill/>
            <a:ln w="25400">
              <a:solidFill>
                <a:schemeClr val="tx1"/>
              </a:solidFill>
              <a:prstDash val="sysDot"/>
              <a:round/>
              <a:headEnd/>
              <a:tailEnd/>
            </a:ln>
            <a:effectLst/>
          </p:spPr>
          <p:txBody>
            <a:bodyPr wrap="none" anchor="ctr"/>
            <a:lstStyle/>
            <a:p>
              <a:endParaRPr lang="en-US"/>
            </a:p>
          </p:txBody>
        </p:sp>
        <p:sp>
          <p:nvSpPr>
            <p:cNvPr id="1248278" name="Line 22"/>
            <p:cNvSpPr>
              <a:spLocks noChangeShapeType="1"/>
            </p:cNvSpPr>
            <p:nvPr/>
          </p:nvSpPr>
          <p:spPr bwMode="auto">
            <a:xfrm>
              <a:off x="2952" y="656"/>
              <a:ext cx="0" cy="2816"/>
            </a:xfrm>
            <a:prstGeom prst="line">
              <a:avLst/>
            </a:prstGeom>
            <a:noFill/>
            <a:ln w="25400">
              <a:solidFill>
                <a:schemeClr val="tx1"/>
              </a:solidFill>
              <a:prstDash val="sysDot"/>
              <a:round/>
              <a:headEnd/>
              <a:tailEnd/>
            </a:ln>
            <a:effectLst/>
          </p:spPr>
          <p:txBody>
            <a:bodyPr wrap="none" anchor="ctr"/>
            <a:lstStyle/>
            <a:p>
              <a:endParaRPr lang="en-US"/>
            </a:p>
          </p:txBody>
        </p:sp>
        <p:sp>
          <p:nvSpPr>
            <p:cNvPr id="1248279" name="Line 23"/>
            <p:cNvSpPr>
              <a:spLocks noChangeShapeType="1"/>
            </p:cNvSpPr>
            <p:nvPr/>
          </p:nvSpPr>
          <p:spPr bwMode="auto">
            <a:xfrm>
              <a:off x="3384" y="656"/>
              <a:ext cx="0" cy="2816"/>
            </a:xfrm>
            <a:prstGeom prst="line">
              <a:avLst/>
            </a:prstGeom>
            <a:noFill/>
            <a:ln w="25400">
              <a:solidFill>
                <a:schemeClr val="tx1"/>
              </a:solidFill>
              <a:prstDash val="sysDot"/>
              <a:round/>
              <a:headEnd/>
              <a:tailEnd/>
            </a:ln>
            <a:effectLst/>
          </p:spPr>
          <p:txBody>
            <a:bodyPr wrap="none" anchor="ctr"/>
            <a:lstStyle/>
            <a:p>
              <a:endParaRPr lang="en-US"/>
            </a:p>
          </p:txBody>
        </p:sp>
        <p:sp>
          <p:nvSpPr>
            <p:cNvPr id="1248280" name="Line 24"/>
            <p:cNvSpPr>
              <a:spLocks noChangeShapeType="1"/>
            </p:cNvSpPr>
            <p:nvPr/>
          </p:nvSpPr>
          <p:spPr bwMode="auto">
            <a:xfrm>
              <a:off x="3816" y="656"/>
              <a:ext cx="0" cy="2816"/>
            </a:xfrm>
            <a:prstGeom prst="line">
              <a:avLst/>
            </a:prstGeom>
            <a:noFill/>
            <a:ln w="25400">
              <a:solidFill>
                <a:schemeClr val="tx1"/>
              </a:solidFill>
              <a:prstDash val="sysDot"/>
              <a:round/>
              <a:headEnd/>
              <a:tailEnd/>
            </a:ln>
            <a:effectLst/>
          </p:spPr>
          <p:txBody>
            <a:bodyPr wrap="none" anchor="ctr"/>
            <a:lstStyle/>
            <a:p>
              <a:endParaRPr lang="en-US"/>
            </a:p>
          </p:txBody>
        </p:sp>
        <p:sp>
          <p:nvSpPr>
            <p:cNvPr id="1248281" name="Line 25"/>
            <p:cNvSpPr>
              <a:spLocks noChangeShapeType="1"/>
            </p:cNvSpPr>
            <p:nvPr/>
          </p:nvSpPr>
          <p:spPr bwMode="auto">
            <a:xfrm>
              <a:off x="4248" y="656"/>
              <a:ext cx="0" cy="2816"/>
            </a:xfrm>
            <a:prstGeom prst="line">
              <a:avLst/>
            </a:prstGeom>
            <a:noFill/>
            <a:ln w="25400">
              <a:solidFill>
                <a:schemeClr val="tx1"/>
              </a:solidFill>
              <a:prstDash val="sysDot"/>
              <a:round/>
              <a:headEnd/>
              <a:tailEnd/>
            </a:ln>
            <a:effectLst/>
          </p:spPr>
          <p:txBody>
            <a:bodyPr wrap="none" anchor="ctr"/>
            <a:lstStyle/>
            <a:p>
              <a:endParaRPr lang="en-US"/>
            </a:p>
          </p:txBody>
        </p:sp>
        <p:sp>
          <p:nvSpPr>
            <p:cNvPr id="1248282" name="Line 26"/>
            <p:cNvSpPr>
              <a:spLocks noChangeShapeType="1"/>
            </p:cNvSpPr>
            <p:nvPr/>
          </p:nvSpPr>
          <p:spPr bwMode="auto">
            <a:xfrm>
              <a:off x="4680" y="656"/>
              <a:ext cx="0" cy="2816"/>
            </a:xfrm>
            <a:prstGeom prst="line">
              <a:avLst/>
            </a:prstGeom>
            <a:noFill/>
            <a:ln w="25400">
              <a:solidFill>
                <a:schemeClr val="tx1"/>
              </a:solidFill>
              <a:prstDash val="sysDot"/>
              <a:round/>
              <a:headEnd/>
              <a:tailEnd/>
            </a:ln>
            <a:effectLst/>
          </p:spPr>
          <p:txBody>
            <a:bodyPr wrap="none" anchor="ctr"/>
            <a:lstStyle/>
            <a:p>
              <a:endParaRPr lang="en-US"/>
            </a:p>
          </p:txBody>
        </p:sp>
        <p:sp>
          <p:nvSpPr>
            <p:cNvPr id="1248283" name="Line 27"/>
            <p:cNvSpPr>
              <a:spLocks noChangeShapeType="1"/>
            </p:cNvSpPr>
            <p:nvPr/>
          </p:nvSpPr>
          <p:spPr bwMode="auto">
            <a:xfrm>
              <a:off x="5112" y="656"/>
              <a:ext cx="0" cy="2816"/>
            </a:xfrm>
            <a:prstGeom prst="line">
              <a:avLst/>
            </a:prstGeom>
            <a:noFill/>
            <a:ln w="25400">
              <a:solidFill>
                <a:schemeClr val="tx1"/>
              </a:solidFill>
              <a:prstDash val="sysDot"/>
              <a:round/>
              <a:headEnd/>
              <a:tailEnd/>
            </a:ln>
            <a:effectLst/>
          </p:spPr>
          <p:txBody>
            <a:bodyPr wrap="none" anchor="ctr"/>
            <a:lstStyle/>
            <a:p>
              <a:endParaRPr lang="en-US"/>
            </a:p>
          </p:txBody>
        </p:sp>
      </p:grpSp>
      <p:grpSp>
        <p:nvGrpSpPr>
          <p:cNvPr id="3" name="Group 248"/>
          <p:cNvGrpSpPr>
            <a:grpSpLocks/>
          </p:cNvGrpSpPr>
          <p:nvPr/>
        </p:nvGrpSpPr>
        <p:grpSpPr bwMode="auto">
          <a:xfrm>
            <a:off x="661988" y="2895600"/>
            <a:ext cx="2371725" cy="2163763"/>
            <a:chOff x="480" y="2299"/>
            <a:chExt cx="1494" cy="1363"/>
          </a:xfrm>
        </p:grpSpPr>
        <p:sp>
          <p:nvSpPr>
            <p:cNvPr id="1248274" name="Rectangle 18"/>
            <p:cNvSpPr>
              <a:spLocks noChangeArrowheads="1"/>
            </p:cNvSpPr>
            <p:nvPr/>
          </p:nvSpPr>
          <p:spPr bwMode="auto">
            <a:xfrm>
              <a:off x="480" y="2299"/>
              <a:ext cx="1494" cy="286"/>
            </a:xfrm>
            <a:prstGeom prst="rect">
              <a:avLst/>
            </a:prstGeom>
            <a:noFill/>
            <a:ln w="12700">
              <a:noFill/>
              <a:miter lim="800000"/>
              <a:headEnd/>
              <a:tailEnd/>
            </a:ln>
            <a:effectLst/>
          </p:spPr>
          <p:txBody>
            <a:bodyPr wrap="none" lIns="90488" tIns="44450" rIns="90488" bIns="44450">
              <a:spAutoFit/>
            </a:bodyPr>
            <a:lstStyle/>
            <a:p>
              <a:r>
                <a:rPr lang="en-US" sz="2400" b="1">
                  <a:solidFill>
                    <a:schemeClr val="tx1"/>
                  </a:solidFill>
                  <a:latin typeface="Courier New" pitchFamily="49" charset="0"/>
                </a:rPr>
                <a:t>and $6,</a:t>
              </a:r>
              <a:r>
                <a:rPr lang="en-US" sz="2400" b="1">
                  <a:solidFill>
                    <a:srgbClr val="009900"/>
                  </a:solidFill>
                  <a:latin typeface="Courier New" pitchFamily="49" charset="0"/>
                </a:rPr>
                <a:t>$1</a:t>
              </a:r>
              <a:r>
                <a:rPr lang="en-US" sz="2400" b="1">
                  <a:solidFill>
                    <a:schemeClr val="tx1"/>
                  </a:solidFill>
                  <a:latin typeface="Courier New" pitchFamily="49" charset="0"/>
                </a:rPr>
                <a:t>,$7</a:t>
              </a:r>
            </a:p>
          </p:txBody>
        </p:sp>
        <p:sp>
          <p:nvSpPr>
            <p:cNvPr id="1248275" name="Rectangle 19"/>
            <p:cNvSpPr>
              <a:spLocks noChangeArrowheads="1"/>
            </p:cNvSpPr>
            <p:nvPr/>
          </p:nvSpPr>
          <p:spPr bwMode="auto">
            <a:xfrm>
              <a:off x="480" y="3376"/>
              <a:ext cx="1494" cy="286"/>
            </a:xfrm>
            <a:prstGeom prst="rect">
              <a:avLst/>
            </a:prstGeom>
            <a:noFill/>
            <a:ln w="12700">
              <a:noFill/>
              <a:miter lim="800000"/>
              <a:headEnd/>
              <a:tailEnd/>
            </a:ln>
            <a:effectLst/>
          </p:spPr>
          <p:txBody>
            <a:bodyPr wrap="none" lIns="90488" tIns="44450" rIns="90488" bIns="44450">
              <a:spAutoFit/>
            </a:bodyPr>
            <a:lstStyle/>
            <a:p>
              <a:r>
                <a:rPr lang="en-US" sz="2400" b="1">
                  <a:solidFill>
                    <a:schemeClr val="tx1"/>
                  </a:solidFill>
                  <a:latin typeface="Courier New" pitchFamily="49" charset="0"/>
                </a:rPr>
                <a:t>xor $4,</a:t>
              </a:r>
              <a:r>
                <a:rPr lang="en-US" sz="2400" b="1">
                  <a:solidFill>
                    <a:srgbClr val="009900"/>
                  </a:solidFill>
                  <a:latin typeface="Courier New" pitchFamily="49" charset="0"/>
                </a:rPr>
                <a:t>$1</a:t>
              </a:r>
              <a:r>
                <a:rPr lang="en-US" sz="2400" b="1">
                  <a:solidFill>
                    <a:schemeClr val="tx1"/>
                  </a:solidFill>
                  <a:latin typeface="Courier New" pitchFamily="49" charset="0"/>
                </a:rPr>
                <a:t>,$5</a:t>
              </a:r>
            </a:p>
          </p:txBody>
        </p:sp>
        <p:sp>
          <p:nvSpPr>
            <p:cNvPr id="1248284" name="Rectangle 28"/>
            <p:cNvSpPr>
              <a:spLocks noChangeArrowheads="1"/>
            </p:cNvSpPr>
            <p:nvPr/>
          </p:nvSpPr>
          <p:spPr bwMode="auto">
            <a:xfrm>
              <a:off x="480" y="2827"/>
              <a:ext cx="1494" cy="286"/>
            </a:xfrm>
            <a:prstGeom prst="rect">
              <a:avLst/>
            </a:prstGeom>
            <a:noFill/>
            <a:ln w="12700">
              <a:noFill/>
              <a:miter lim="800000"/>
              <a:headEnd/>
              <a:tailEnd/>
            </a:ln>
            <a:effectLst/>
          </p:spPr>
          <p:txBody>
            <a:bodyPr wrap="none" lIns="90488" tIns="44450" rIns="90488" bIns="44450">
              <a:spAutoFit/>
            </a:bodyPr>
            <a:lstStyle/>
            <a:p>
              <a:r>
                <a:rPr lang="en-US" sz="2400" b="1">
                  <a:solidFill>
                    <a:schemeClr val="tx1"/>
                  </a:solidFill>
                  <a:latin typeface="Courier New" pitchFamily="49" charset="0"/>
                </a:rPr>
                <a:t>or  $8,</a:t>
              </a:r>
              <a:r>
                <a:rPr lang="en-US" sz="2400" b="1">
                  <a:solidFill>
                    <a:srgbClr val="009900"/>
                  </a:solidFill>
                  <a:latin typeface="Courier New" pitchFamily="49" charset="0"/>
                </a:rPr>
                <a:t>$1</a:t>
              </a:r>
              <a:r>
                <a:rPr lang="en-US" sz="2400" b="1">
                  <a:solidFill>
                    <a:schemeClr val="tx1"/>
                  </a:solidFill>
                  <a:latin typeface="Courier New" pitchFamily="49" charset="0"/>
                </a:rPr>
                <a:t>,$9</a:t>
              </a:r>
            </a:p>
          </p:txBody>
        </p:sp>
      </p:grpSp>
      <p:sp>
        <p:nvSpPr>
          <p:cNvPr id="1248285" name="Line 29"/>
          <p:cNvSpPr>
            <a:spLocks noChangeShapeType="1"/>
          </p:cNvSpPr>
          <p:nvPr/>
        </p:nvSpPr>
        <p:spPr bwMode="auto">
          <a:xfrm>
            <a:off x="585788" y="1316038"/>
            <a:ext cx="0" cy="4805362"/>
          </a:xfrm>
          <a:prstGeom prst="line">
            <a:avLst/>
          </a:prstGeom>
          <a:noFill/>
          <a:ln w="28575">
            <a:solidFill>
              <a:schemeClr val="tx1"/>
            </a:solidFill>
            <a:round/>
            <a:headEnd/>
            <a:tailEnd type="triangle" w="med" len="med"/>
          </a:ln>
          <a:effectLst/>
        </p:spPr>
        <p:txBody>
          <a:bodyPr/>
          <a:lstStyle/>
          <a:p>
            <a:endParaRPr lang="en-US"/>
          </a:p>
        </p:txBody>
      </p:sp>
      <p:grpSp>
        <p:nvGrpSpPr>
          <p:cNvPr id="4" name="Group 30"/>
          <p:cNvGrpSpPr>
            <a:grpSpLocks/>
          </p:cNvGrpSpPr>
          <p:nvPr/>
        </p:nvGrpSpPr>
        <p:grpSpPr bwMode="auto">
          <a:xfrm>
            <a:off x="2743200" y="1092200"/>
            <a:ext cx="3355975" cy="838200"/>
            <a:chOff x="1562" y="1152"/>
            <a:chExt cx="2114" cy="528"/>
          </a:xfrm>
        </p:grpSpPr>
        <p:grpSp>
          <p:nvGrpSpPr>
            <p:cNvPr id="5" name="Group 31"/>
            <p:cNvGrpSpPr>
              <a:grpSpLocks/>
            </p:cNvGrpSpPr>
            <p:nvPr/>
          </p:nvGrpSpPr>
          <p:grpSpPr bwMode="auto">
            <a:xfrm>
              <a:off x="2487" y="1152"/>
              <a:ext cx="223" cy="481"/>
              <a:chOff x="2207" y="1413"/>
              <a:chExt cx="223" cy="481"/>
            </a:xfrm>
          </p:grpSpPr>
          <p:sp>
            <p:nvSpPr>
              <p:cNvPr id="1248288" name="Freeform 32"/>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8289" name="Rectangle 33"/>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6" name="Group 34"/>
            <p:cNvGrpSpPr>
              <a:grpSpLocks/>
            </p:cNvGrpSpPr>
            <p:nvPr/>
          </p:nvGrpSpPr>
          <p:grpSpPr bwMode="auto">
            <a:xfrm>
              <a:off x="1562" y="1248"/>
              <a:ext cx="349" cy="289"/>
              <a:chOff x="1282" y="1509"/>
              <a:chExt cx="349" cy="289"/>
            </a:xfrm>
          </p:grpSpPr>
          <p:sp>
            <p:nvSpPr>
              <p:cNvPr id="1248291" name="Rectangle 35"/>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7" name="Group 36"/>
              <p:cNvGrpSpPr>
                <a:grpSpLocks/>
              </p:cNvGrpSpPr>
              <p:nvPr/>
            </p:nvGrpSpPr>
            <p:grpSpPr bwMode="auto">
              <a:xfrm>
                <a:off x="1291" y="1509"/>
                <a:ext cx="340" cy="289"/>
                <a:chOff x="1291" y="1509"/>
                <a:chExt cx="340" cy="289"/>
              </a:xfrm>
            </p:grpSpPr>
            <p:sp>
              <p:nvSpPr>
                <p:cNvPr id="1248293" name="Freeform 37"/>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8294" name="Freeform 38"/>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248295" name="Rectangle 39"/>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8" name="Group 40"/>
            <p:cNvGrpSpPr>
              <a:grpSpLocks/>
            </p:cNvGrpSpPr>
            <p:nvPr/>
          </p:nvGrpSpPr>
          <p:grpSpPr bwMode="auto">
            <a:xfrm>
              <a:off x="2031" y="1248"/>
              <a:ext cx="296" cy="289"/>
              <a:chOff x="1751" y="1509"/>
              <a:chExt cx="296" cy="289"/>
            </a:xfrm>
          </p:grpSpPr>
          <p:sp>
            <p:nvSpPr>
              <p:cNvPr id="1248297" name="Freeform 41"/>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8298" name="Freeform 42"/>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48299" name="Line 43"/>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248300" name="Freeform 44"/>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8301" name="Line 45"/>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248302" name="Rectangle 46"/>
            <p:cNvSpPr>
              <a:spLocks noChangeArrowheads="1"/>
            </p:cNvSpPr>
            <p:nvPr/>
          </p:nvSpPr>
          <p:spPr bwMode="auto">
            <a:xfrm>
              <a:off x="2829" y="1250"/>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9" name="Group 47"/>
            <p:cNvGrpSpPr>
              <a:grpSpLocks/>
            </p:cNvGrpSpPr>
            <p:nvPr/>
          </p:nvGrpSpPr>
          <p:grpSpPr bwMode="auto">
            <a:xfrm>
              <a:off x="2880" y="1248"/>
              <a:ext cx="325" cy="289"/>
              <a:chOff x="2600" y="1509"/>
              <a:chExt cx="325" cy="289"/>
            </a:xfrm>
          </p:grpSpPr>
          <p:sp>
            <p:nvSpPr>
              <p:cNvPr id="1248304" name="Freeform 48"/>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8305" name="Freeform 49"/>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48306" name="Rectangle 50"/>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10" name="Group 51"/>
            <p:cNvGrpSpPr>
              <a:grpSpLocks/>
            </p:cNvGrpSpPr>
            <p:nvPr/>
          </p:nvGrpSpPr>
          <p:grpSpPr bwMode="auto">
            <a:xfrm>
              <a:off x="3348" y="1248"/>
              <a:ext cx="284" cy="289"/>
              <a:chOff x="3068" y="1509"/>
              <a:chExt cx="284" cy="289"/>
            </a:xfrm>
          </p:grpSpPr>
          <p:sp>
            <p:nvSpPr>
              <p:cNvPr id="1248308" name="Freeform 52"/>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8309" name="Freeform 53"/>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48310" name="Line 54"/>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248311" name="Line 55"/>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248312" name="Line 56"/>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248313" name="Line 57"/>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248314" name="Line 58"/>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248315" name="Line 59"/>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248316" name="Line 60"/>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248317" name="Line 61"/>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248318" name="Line 62"/>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grpSp>
        <p:nvGrpSpPr>
          <p:cNvPr id="11" name="Group 253"/>
          <p:cNvGrpSpPr>
            <a:grpSpLocks/>
          </p:cNvGrpSpPr>
          <p:nvPr/>
        </p:nvGrpSpPr>
        <p:grpSpPr bwMode="auto">
          <a:xfrm>
            <a:off x="6172200" y="5334000"/>
            <a:ext cx="2822575" cy="838200"/>
            <a:chOff x="3888" y="3328"/>
            <a:chExt cx="1778" cy="528"/>
          </a:xfrm>
        </p:grpSpPr>
        <p:grpSp>
          <p:nvGrpSpPr>
            <p:cNvPr id="12" name="Group 64"/>
            <p:cNvGrpSpPr>
              <a:grpSpLocks/>
            </p:cNvGrpSpPr>
            <p:nvPr/>
          </p:nvGrpSpPr>
          <p:grpSpPr bwMode="auto">
            <a:xfrm>
              <a:off x="4813" y="3328"/>
              <a:ext cx="223" cy="481"/>
              <a:chOff x="2207" y="1413"/>
              <a:chExt cx="223" cy="481"/>
            </a:xfrm>
          </p:grpSpPr>
          <p:sp>
            <p:nvSpPr>
              <p:cNvPr id="1248321" name="Freeform 65"/>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8322" name="Rectangle 66"/>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13" name="Group 67"/>
            <p:cNvGrpSpPr>
              <a:grpSpLocks/>
            </p:cNvGrpSpPr>
            <p:nvPr/>
          </p:nvGrpSpPr>
          <p:grpSpPr bwMode="auto">
            <a:xfrm>
              <a:off x="3888" y="3424"/>
              <a:ext cx="349" cy="289"/>
              <a:chOff x="1282" y="1509"/>
              <a:chExt cx="349" cy="289"/>
            </a:xfrm>
          </p:grpSpPr>
          <p:sp>
            <p:nvSpPr>
              <p:cNvPr id="1248324" name="Rectangle 68"/>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14" name="Group 69"/>
              <p:cNvGrpSpPr>
                <a:grpSpLocks/>
              </p:cNvGrpSpPr>
              <p:nvPr/>
            </p:nvGrpSpPr>
            <p:grpSpPr bwMode="auto">
              <a:xfrm>
                <a:off x="1291" y="1509"/>
                <a:ext cx="340" cy="289"/>
                <a:chOff x="1291" y="1509"/>
                <a:chExt cx="340" cy="289"/>
              </a:xfrm>
            </p:grpSpPr>
            <p:sp>
              <p:nvSpPr>
                <p:cNvPr id="1248326" name="Freeform 70"/>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8327" name="Freeform 71"/>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248328" name="Rectangle 72"/>
            <p:cNvSpPr>
              <a:spLocks noChangeArrowheads="1"/>
            </p:cNvSpPr>
            <p:nvPr/>
          </p:nvSpPr>
          <p:spPr bwMode="auto">
            <a:xfrm>
              <a:off x="4338" y="3431"/>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15" name="Group 73"/>
            <p:cNvGrpSpPr>
              <a:grpSpLocks/>
            </p:cNvGrpSpPr>
            <p:nvPr/>
          </p:nvGrpSpPr>
          <p:grpSpPr bwMode="auto">
            <a:xfrm>
              <a:off x="4368" y="3408"/>
              <a:ext cx="296" cy="289"/>
              <a:chOff x="1751" y="1509"/>
              <a:chExt cx="296" cy="289"/>
            </a:xfrm>
          </p:grpSpPr>
          <p:sp>
            <p:nvSpPr>
              <p:cNvPr id="1248330" name="Freeform 74"/>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8331" name="Freeform 75"/>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48332" name="Line 76"/>
            <p:cNvSpPr>
              <a:spLocks noChangeShapeType="1"/>
            </p:cNvSpPr>
            <p:nvPr/>
          </p:nvSpPr>
          <p:spPr bwMode="auto">
            <a:xfrm>
              <a:off x="4242" y="3568"/>
              <a:ext cx="116" cy="0"/>
            </a:xfrm>
            <a:prstGeom prst="line">
              <a:avLst/>
            </a:prstGeom>
            <a:noFill/>
            <a:ln w="25400">
              <a:solidFill>
                <a:schemeClr val="tx1"/>
              </a:solidFill>
              <a:round/>
              <a:headEnd/>
              <a:tailEnd/>
            </a:ln>
            <a:effectLst/>
          </p:spPr>
          <p:txBody>
            <a:bodyPr wrap="none" anchor="ctr"/>
            <a:lstStyle/>
            <a:p>
              <a:endParaRPr lang="en-US"/>
            </a:p>
          </p:txBody>
        </p:sp>
        <p:sp>
          <p:nvSpPr>
            <p:cNvPr id="1248333" name="Freeform 77"/>
            <p:cNvSpPr>
              <a:spLocks/>
            </p:cNvSpPr>
            <p:nvPr/>
          </p:nvSpPr>
          <p:spPr bwMode="auto">
            <a:xfrm>
              <a:off x="4310" y="3472"/>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8334" name="Line 78"/>
            <p:cNvSpPr>
              <a:spLocks noChangeShapeType="1"/>
            </p:cNvSpPr>
            <p:nvPr/>
          </p:nvSpPr>
          <p:spPr bwMode="auto">
            <a:xfrm>
              <a:off x="4658" y="3472"/>
              <a:ext cx="157" cy="0"/>
            </a:xfrm>
            <a:prstGeom prst="line">
              <a:avLst/>
            </a:prstGeom>
            <a:noFill/>
            <a:ln w="25400">
              <a:solidFill>
                <a:schemeClr val="tx1"/>
              </a:solidFill>
              <a:round/>
              <a:headEnd/>
              <a:tailEnd/>
            </a:ln>
            <a:effectLst/>
          </p:spPr>
          <p:txBody>
            <a:bodyPr wrap="none" anchor="ctr"/>
            <a:lstStyle/>
            <a:p>
              <a:endParaRPr lang="en-US"/>
            </a:p>
          </p:txBody>
        </p:sp>
        <p:sp>
          <p:nvSpPr>
            <p:cNvPr id="1248335" name="Rectangle 79"/>
            <p:cNvSpPr>
              <a:spLocks noChangeArrowheads="1"/>
            </p:cNvSpPr>
            <p:nvPr/>
          </p:nvSpPr>
          <p:spPr bwMode="auto">
            <a:xfrm>
              <a:off x="5155" y="3426"/>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16" name="Group 80"/>
            <p:cNvGrpSpPr>
              <a:grpSpLocks/>
            </p:cNvGrpSpPr>
            <p:nvPr/>
          </p:nvGrpSpPr>
          <p:grpSpPr bwMode="auto">
            <a:xfrm>
              <a:off x="5206" y="3424"/>
              <a:ext cx="325" cy="289"/>
              <a:chOff x="2600" y="1509"/>
              <a:chExt cx="325" cy="289"/>
            </a:xfrm>
          </p:grpSpPr>
          <p:sp>
            <p:nvSpPr>
              <p:cNvPr id="1248337" name="Freeform 81"/>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8338" name="Freeform 82"/>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48343" name="Line 87"/>
            <p:cNvSpPr>
              <a:spLocks noChangeShapeType="1"/>
            </p:cNvSpPr>
            <p:nvPr/>
          </p:nvSpPr>
          <p:spPr bwMode="auto">
            <a:xfrm>
              <a:off x="5527" y="3568"/>
              <a:ext cx="139" cy="0"/>
            </a:xfrm>
            <a:prstGeom prst="line">
              <a:avLst/>
            </a:prstGeom>
            <a:noFill/>
            <a:ln w="25400">
              <a:solidFill>
                <a:schemeClr val="tx1"/>
              </a:solidFill>
              <a:round/>
              <a:headEnd/>
              <a:tailEnd/>
            </a:ln>
            <a:effectLst/>
          </p:spPr>
          <p:txBody>
            <a:bodyPr wrap="none" anchor="ctr"/>
            <a:lstStyle/>
            <a:p>
              <a:endParaRPr lang="en-US"/>
            </a:p>
          </p:txBody>
        </p:sp>
        <p:sp>
          <p:nvSpPr>
            <p:cNvPr id="1248344" name="Line 88"/>
            <p:cNvSpPr>
              <a:spLocks noChangeShapeType="1"/>
            </p:cNvSpPr>
            <p:nvPr/>
          </p:nvSpPr>
          <p:spPr bwMode="auto">
            <a:xfrm>
              <a:off x="5043" y="3568"/>
              <a:ext cx="155" cy="0"/>
            </a:xfrm>
            <a:prstGeom prst="line">
              <a:avLst/>
            </a:prstGeom>
            <a:noFill/>
            <a:ln w="25400">
              <a:solidFill>
                <a:schemeClr val="tx1"/>
              </a:solidFill>
              <a:round/>
              <a:headEnd/>
              <a:tailEnd/>
            </a:ln>
            <a:effectLst/>
          </p:spPr>
          <p:txBody>
            <a:bodyPr wrap="none" anchor="ctr"/>
            <a:lstStyle/>
            <a:p>
              <a:endParaRPr lang="en-US"/>
            </a:p>
          </p:txBody>
        </p:sp>
        <p:sp>
          <p:nvSpPr>
            <p:cNvPr id="1248345" name="Line 89"/>
            <p:cNvSpPr>
              <a:spLocks noChangeShapeType="1"/>
            </p:cNvSpPr>
            <p:nvPr/>
          </p:nvSpPr>
          <p:spPr bwMode="auto">
            <a:xfrm>
              <a:off x="4658" y="3664"/>
              <a:ext cx="157" cy="0"/>
            </a:xfrm>
            <a:prstGeom prst="line">
              <a:avLst/>
            </a:prstGeom>
            <a:noFill/>
            <a:ln w="25400">
              <a:solidFill>
                <a:schemeClr val="tx1"/>
              </a:solidFill>
              <a:round/>
              <a:headEnd/>
              <a:tailEnd/>
            </a:ln>
            <a:effectLst/>
          </p:spPr>
          <p:txBody>
            <a:bodyPr wrap="none" anchor="ctr"/>
            <a:lstStyle/>
            <a:p>
              <a:endParaRPr lang="en-US"/>
            </a:p>
          </p:txBody>
        </p:sp>
        <p:sp>
          <p:nvSpPr>
            <p:cNvPr id="1248346" name="Line 90"/>
            <p:cNvSpPr>
              <a:spLocks noChangeShapeType="1"/>
            </p:cNvSpPr>
            <p:nvPr/>
          </p:nvSpPr>
          <p:spPr bwMode="auto">
            <a:xfrm>
              <a:off x="4742" y="3664"/>
              <a:ext cx="0" cy="192"/>
            </a:xfrm>
            <a:prstGeom prst="line">
              <a:avLst/>
            </a:prstGeom>
            <a:noFill/>
            <a:ln w="28575">
              <a:solidFill>
                <a:schemeClr val="tx1"/>
              </a:solidFill>
              <a:round/>
              <a:headEnd/>
              <a:tailEnd/>
            </a:ln>
            <a:effectLst/>
          </p:spPr>
          <p:txBody>
            <a:bodyPr/>
            <a:lstStyle/>
            <a:p>
              <a:endParaRPr lang="en-US"/>
            </a:p>
          </p:txBody>
        </p:sp>
        <p:sp>
          <p:nvSpPr>
            <p:cNvPr id="1248347" name="Line 91"/>
            <p:cNvSpPr>
              <a:spLocks noChangeShapeType="1"/>
            </p:cNvSpPr>
            <p:nvPr/>
          </p:nvSpPr>
          <p:spPr bwMode="auto">
            <a:xfrm>
              <a:off x="4742" y="3856"/>
              <a:ext cx="336" cy="0"/>
            </a:xfrm>
            <a:prstGeom prst="line">
              <a:avLst/>
            </a:prstGeom>
            <a:noFill/>
            <a:ln w="28575">
              <a:solidFill>
                <a:schemeClr val="tx1"/>
              </a:solidFill>
              <a:round/>
              <a:headEnd/>
              <a:tailEnd/>
            </a:ln>
            <a:effectLst/>
          </p:spPr>
          <p:txBody>
            <a:bodyPr/>
            <a:lstStyle/>
            <a:p>
              <a:endParaRPr lang="en-US"/>
            </a:p>
          </p:txBody>
        </p:sp>
        <p:sp>
          <p:nvSpPr>
            <p:cNvPr id="1248348" name="Line 92"/>
            <p:cNvSpPr>
              <a:spLocks noChangeShapeType="1"/>
            </p:cNvSpPr>
            <p:nvPr/>
          </p:nvSpPr>
          <p:spPr bwMode="auto">
            <a:xfrm>
              <a:off x="5078" y="3568"/>
              <a:ext cx="0" cy="288"/>
            </a:xfrm>
            <a:prstGeom prst="line">
              <a:avLst/>
            </a:prstGeom>
            <a:noFill/>
            <a:ln w="28575">
              <a:solidFill>
                <a:schemeClr val="tx1"/>
              </a:solidFill>
              <a:round/>
              <a:headEnd/>
              <a:tailEnd/>
            </a:ln>
            <a:effectLst/>
          </p:spPr>
          <p:txBody>
            <a:bodyPr/>
            <a:lstStyle/>
            <a:p>
              <a:endParaRPr lang="en-US"/>
            </a:p>
          </p:txBody>
        </p:sp>
        <p:sp>
          <p:nvSpPr>
            <p:cNvPr id="1248349" name="Line 93"/>
            <p:cNvSpPr>
              <a:spLocks noChangeShapeType="1"/>
            </p:cNvSpPr>
            <p:nvPr/>
          </p:nvSpPr>
          <p:spPr bwMode="auto">
            <a:xfrm flipH="1">
              <a:off x="5158" y="3568"/>
              <a:ext cx="0" cy="240"/>
            </a:xfrm>
            <a:prstGeom prst="line">
              <a:avLst/>
            </a:prstGeom>
            <a:noFill/>
            <a:ln w="28575">
              <a:solidFill>
                <a:schemeClr val="tx1"/>
              </a:solidFill>
              <a:round/>
              <a:headEnd/>
              <a:tailEnd/>
            </a:ln>
            <a:effectLst/>
          </p:spPr>
          <p:txBody>
            <a:bodyPr/>
            <a:lstStyle/>
            <a:p>
              <a:endParaRPr lang="en-US"/>
            </a:p>
          </p:txBody>
        </p:sp>
        <p:sp>
          <p:nvSpPr>
            <p:cNvPr id="1248350" name="Line 94"/>
            <p:cNvSpPr>
              <a:spLocks noChangeShapeType="1"/>
            </p:cNvSpPr>
            <p:nvPr/>
          </p:nvSpPr>
          <p:spPr bwMode="auto">
            <a:xfrm>
              <a:off x="5158" y="3808"/>
              <a:ext cx="432" cy="0"/>
            </a:xfrm>
            <a:prstGeom prst="line">
              <a:avLst/>
            </a:prstGeom>
            <a:noFill/>
            <a:ln w="28575">
              <a:solidFill>
                <a:schemeClr val="tx1"/>
              </a:solidFill>
              <a:round/>
              <a:headEnd/>
              <a:tailEnd/>
            </a:ln>
            <a:effectLst/>
          </p:spPr>
          <p:txBody>
            <a:bodyPr/>
            <a:lstStyle/>
            <a:p>
              <a:endParaRPr lang="en-US"/>
            </a:p>
          </p:txBody>
        </p:sp>
        <p:sp>
          <p:nvSpPr>
            <p:cNvPr id="1248351" name="Line 95"/>
            <p:cNvSpPr>
              <a:spLocks noChangeShapeType="1"/>
            </p:cNvSpPr>
            <p:nvPr/>
          </p:nvSpPr>
          <p:spPr bwMode="auto">
            <a:xfrm>
              <a:off x="5590" y="3568"/>
              <a:ext cx="0" cy="240"/>
            </a:xfrm>
            <a:prstGeom prst="line">
              <a:avLst/>
            </a:prstGeom>
            <a:noFill/>
            <a:ln w="28575">
              <a:solidFill>
                <a:schemeClr val="tx1"/>
              </a:solidFill>
              <a:round/>
              <a:headEnd/>
              <a:tailEnd/>
            </a:ln>
            <a:effectLst/>
          </p:spPr>
          <p:txBody>
            <a:bodyPr/>
            <a:lstStyle/>
            <a:p>
              <a:endParaRPr lang="en-US"/>
            </a:p>
          </p:txBody>
        </p:sp>
      </p:grpSp>
      <p:grpSp>
        <p:nvGrpSpPr>
          <p:cNvPr id="17" name="Group 96"/>
          <p:cNvGrpSpPr>
            <a:grpSpLocks/>
          </p:cNvGrpSpPr>
          <p:nvPr/>
        </p:nvGrpSpPr>
        <p:grpSpPr bwMode="auto">
          <a:xfrm>
            <a:off x="4114800" y="2667000"/>
            <a:ext cx="3355975" cy="838200"/>
            <a:chOff x="1562" y="1152"/>
            <a:chExt cx="2114" cy="528"/>
          </a:xfrm>
        </p:grpSpPr>
        <p:grpSp>
          <p:nvGrpSpPr>
            <p:cNvPr id="18" name="Group 97"/>
            <p:cNvGrpSpPr>
              <a:grpSpLocks/>
            </p:cNvGrpSpPr>
            <p:nvPr/>
          </p:nvGrpSpPr>
          <p:grpSpPr bwMode="auto">
            <a:xfrm>
              <a:off x="2487" y="1152"/>
              <a:ext cx="223" cy="481"/>
              <a:chOff x="2207" y="1413"/>
              <a:chExt cx="223" cy="481"/>
            </a:xfrm>
          </p:grpSpPr>
          <p:sp>
            <p:nvSpPr>
              <p:cNvPr id="1248354" name="Freeform 98"/>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8355" name="Rectangle 99"/>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19" name="Group 100"/>
            <p:cNvGrpSpPr>
              <a:grpSpLocks/>
            </p:cNvGrpSpPr>
            <p:nvPr/>
          </p:nvGrpSpPr>
          <p:grpSpPr bwMode="auto">
            <a:xfrm>
              <a:off x="1562" y="1248"/>
              <a:ext cx="349" cy="289"/>
              <a:chOff x="1282" y="1509"/>
              <a:chExt cx="349" cy="289"/>
            </a:xfrm>
          </p:grpSpPr>
          <p:sp>
            <p:nvSpPr>
              <p:cNvPr id="1248357" name="Rectangle 101"/>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20" name="Group 102"/>
              <p:cNvGrpSpPr>
                <a:grpSpLocks/>
              </p:cNvGrpSpPr>
              <p:nvPr/>
            </p:nvGrpSpPr>
            <p:grpSpPr bwMode="auto">
              <a:xfrm>
                <a:off x="1291" y="1509"/>
                <a:ext cx="340" cy="289"/>
                <a:chOff x="1291" y="1509"/>
                <a:chExt cx="340" cy="289"/>
              </a:xfrm>
            </p:grpSpPr>
            <p:sp>
              <p:nvSpPr>
                <p:cNvPr id="1248359" name="Freeform 103"/>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8360" name="Freeform 104"/>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248361" name="Rectangle 105"/>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21" name="Group 106"/>
            <p:cNvGrpSpPr>
              <a:grpSpLocks/>
            </p:cNvGrpSpPr>
            <p:nvPr/>
          </p:nvGrpSpPr>
          <p:grpSpPr bwMode="auto">
            <a:xfrm>
              <a:off x="2031" y="1248"/>
              <a:ext cx="296" cy="289"/>
              <a:chOff x="1751" y="1509"/>
              <a:chExt cx="296" cy="289"/>
            </a:xfrm>
          </p:grpSpPr>
          <p:sp>
            <p:nvSpPr>
              <p:cNvPr id="1248363" name="Freeform 107"/>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8364" name="Freeform 108"/>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48365" name="Line 109"/>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248366" name="Freeform 110"/>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8367" name="Line 111"/>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248368" name="Rectangle 112"/>
            <p:cNvSpPr>
              <a:spLocks noChangeArrowheads="1"/>
            </p:cNvSpPr>
            <p:nvPr/>
          </p:nvSpPr>
          <p:spPr bwMode="auto">
            <a:xfrm>
              <a:off x="2829" y="1250"/>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22" name="Group 113"/>
            <p:cNvGrpSpPr>
              <a:grpSpLocks/>
            </p:cNvGrpSpPr>
            <p:nvPr/>
          </p:nvGrpSpPr>
          <p:grpSpPr bwMode="auto">
            <a:xfrm>
              <a:off x="2880" y="1248"/>
              <a:ext cx="325" cy="289"/>
              <a:chOff x="2600" y="1509"/>
              <a:chExt cx="325" cy="289"/>
            </a:xfrm>
          </p:grpSpPr>
          <p:sp>
            <p:nvSpPr>
              <p:cNvPr id="1248370" name="Freeform 114"/>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8371" name="Freeform 115"/>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48372" name="Rectangle 116"/>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23" name="Group 117"/>
            <p:cNvGrpSpPr>
              <a:grpSpLocks/>
            </p:cNvGrpSpPr>
            <p:nvPr/>
          </p:nvGrpSpPr>
          <p:grpSpPr bwMode="auto">
            <a:xfrm>
              <a:off x="3348" y="1248"/>
              <a:ext cx="284" cy="289"/>
              <a:chOff x="3068" y="1509"/>
              <a:chExt cx="284" cy="289"/>
            </a:xfrm>
          </p:grpSpPr>
          <p:sp>
            <p:nvSpPr>
              <p:cNvPr id="1248374" name="Freeform 118"/>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8375" name="Freeform 119"/>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48376" name="Line 120"/>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248377" name="Line 121"/>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248378" name="Line 122"/>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248379" name="Line 123"/>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248380" name="Line 124"/>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248381" name="Line 125"/>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248382" name="Line 126"/>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248383" name="Line 127"/>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248384" name="Line 128"/>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grpSp>
        <p:nvGrpSpPr>
          <p:cNvPr id="24" name="Group 129"/>
          <p:cNvGrpSpPr>
            <a:grpSpLocks/>
          </p:cNvGrpSpPr>
          <p:nvPr/>
        </p:nvGrpSpPr>
        <p:grpSpPr bwMode="auto">
          <a:xfrm>
            <a:off x="4800600" y="3505200"/>
            <a:ext cx="3355975" cy="838200"/>
            <a:chOff x="1562" y="1152"/>
            <a:chExt cx="2114" cy="528"/>
          </a:xfrm>
        </p:grpSpPr>
        <p:grpSp>
          <p:nvGrpSpPr>
            <p:cNvPr id="25" name="Group 130"/>
            <p:cNvGrpSpPr>
              <a:grpSpLocks/>
            </p:cNvGrpSpPr>
            <p:nvPr/>
          </p:nvGrpSpPr>
          <p:grpSpPr bwMode="auto">
            <a:xfrm>
              <a:off x="2487" y="1152"/>
              <a:ext cx="223" cy="481"/>
              <a:chOff x="2207" y="1413"/>
              <a:chExt cx="223" cy="481"/>
            </a:xfrm>
          </p:grpSpPr>
          <p:sp>
            <p:nvSpPr>
              <p:cNvPr id="1248387" name="Freeform 131"/>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8388" name="Rectangle 132"/>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26" name="Group 133"/>
            <p:cNvGrpSpPr>
              <a:grpSpLocks/>
            </p:cNvGrpSpPr>
            <p:nvPr/>
          </p:nvGrpSpPr>
          <p:grpSpPr bwMode="auto">
            <a:xfrm>
              <a:off x="1562" y="1248"/>
              <a:ext cx="349" cy="289"/>
              <a:chOff x="1282" y="1509"/>
              <a:chExt cx="349" cy="289"/>
            </a:xfrm>
          </p:grpSpPr>
          <p:sp>
            <p:nvSpPr>
              <p:cNvPr id="1248390" name="Rectangle 134"/>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27" name="Group 135"/>
              <p:cNvGrpSpPr>
                <a:grpSpLocks/>
              </p:cNvGrpSpPr>
              <p:nvPr/>
            </p:nvGrpSpPr>
            <p:grpSpPr bwMode="auto">
              <a:xfrm>
                <a:off x="1291" y="1509"/>
                <a:ext cx="340" cy="289"/>
                <a:chOff x="1291" y="1509"/>
                <a:chExt cx="340" cy="289"/>
              </a:xfrm>
            </p:grpSpPr>
            <p:sp>
              <p:nvSpPr>
                <p:cNvPr id="1248392" name="Freeform 136"/>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8393" name="Freeform 137"/>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248394" name="Rectangle 138"/>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28" name="Group 139"/>
            <p:cNvGrpSpPr>
              <a:grpSpLocks/>
            </p:cNvGrpSpPr>
            <p:nvPr/>
          </p:nvGrpSpPr>
          <p:grpSpPr bwMode="auto">
            <a:xfrm>
              <a:off x="2031" y="1248"/>
              <a:ext cx="296" cy="289"/>
              <a:chOff x="1751" y="1509"/>
              <a:chExt cx="296" cy="289"/>
            </a:xfrm>
          </p:grpSpPr>
          <p:sp>
            <p:nvSpPr>
              <p:cNvPr id="1248396" name="Freeform 140"/>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8397" name="Freeform 141"/>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48398" name="Line 142"/>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248399" name="Freeform 143"/>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8400" name="Line 144"/>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248401" name="Rectangle 145"/>
            <p:cNvSpPr>
              <a:spLocks noChangeArrowheads="1"/>
            </p:cNvSpPr>
            <p:nvPr/>
          </p:nvSpPr>
          <p:spPr bwMode="auto">
            <a:xfrm>
              <a:off x="2829" y="1250"/>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29" name="Group 146"/>
            <p:cNvGrpSpPr>
              <a:grpSpLocks/>
            </p:cNvGrpSpPr>
            <p:nvPr/>
          </p:nvGrpSpPr>
          <p:grpSpPr bwMode="auto">
            <a:xfrm>
              <a:off x="2880" y="1248"/>
              <a:ext cx="325" cy="289"/>
              <a:chOff x="2600" y="1509"/>
              <a:chExt cx="325" cy="289"/>
            </a:xfrm>
          </p:grpSpPr>
          <p:sp>
            <p:nvSpPr>
              <p:cNvPr id="1248403" name="Freeform 147"/>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8404" name="Freeform 148"/>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48405" name="Rectangle 149"/>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30" name="Group 150"/>
            <p:cNvGrpSpPr>
              <a:grpSpLocks/>
            </p:cNvGrpSpPr>
            <p:nvPr/>
          </p:nvGrpSpPr>
          <p:grpSpPr bwMode="auto">
            <a:xfrm>
              <a:off x="3348" y="1248"/>
              <a:ext cx="284" cy="289"/>
              <a:chOff x="3068" y="1509"/>
              <a:chExt cx="284" cy="289"/>
            </a:xfrm>
          </p:grpSpPr>
          <p:sp>
            <p:nvSpPr>
              <p:cNvPr id="1248407" name="Freeform 151"/>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8408" name="Freeform 152"/>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48409" name="Line 153"/>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248410" name="Line 154"/>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248411" name="Line 155"/>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248412" name="Line 156"/>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248413" name="Line 157"/>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248414" name="Line 158"/>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248415" name="Line 159"/>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248416" name="Line 160"/>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248417" name="Line 161"/>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grpSp>
        <p:nvGrpSpPr>
          <p:cNvPr id="31" name="Group 162"/>
          <p:cNvGrpSpPr>
            <a:grpSpLocks/>
          </p:cNvGrpSpPr>
          <p:nvPr/>
        </p:nvGrpSpPr>
        <p:grpSpPr bwMode="auto">
          <a:xfrm>
            <a:off x="5486400" y="4419600"/>
            <a:ext cx="3355975" cy="838200"/>
            <a:chOff x="1562" y="1152"/>
            <a:chExt cx="2114" cy="528"/>
          </a:xfrm>
        </p:grpSpPr>
        <p:grpSp>
          <p:nvGrpSpPr>
            <p:cNvPr id="1248352" name="Group 163"/>
            <p:cNvGrpSpPr>
              <a:grpSpLocks/>
            </p:cNvGrpSpPr>
            <p:nvPr/>
          </p:nvGrpSpPr>
          <p:grpSpPr bwMode="auto">
            <a:xfrm>
              <a:off x="2487" y="1152"/>
              <a:ext cx="223" cy="481"/>
              <a:chOff x="2207" y="1413"/>
              <a:chExt cx="223" cy="481"/>
            </a:xfrm>
          </p:grpSpPr>
          <p:sp>
            <p:nvSpPr>
              <p:cNvPr id="1248420" name="Freeform 164"/>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8421" name="Rectangle 165"/>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1248353" name="Group 166"/>
            <p:cNvGrpSpPr>
              <a:grpSpLocks/>
            </p:cNvGrpSpPr>
            <p:nvPr/>
          </p:nvGrpSpPr>
          <p:grpSpPr bwMode="auto">
            <a:xfrm>
              <a:off x="1562" y="1248"/>
              <a:ext cx="349" cy="289"/>
              <a:chOff x="1282" y="1509"/>
              <a:chExt cx="349" cy="289"/>
            </a:xfrm>
          </p:grpSpPr>
          <p:sp>
            <p:nvSpPr>
              <p:cNvPr id="1248423" name="Rectangle 167"/>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1248356" name="Group 168"/>
              <p:cNvGrpSpPr>
                <a:grpSpLocks/>
              </p:cNvGrpSpPr>
              <p:nvPr/>
            </p:nvGrpSpPr>
            <p:grpSpPr bwMode="auto">
              <a:xfrm>
                <a:off x="1291" y="1509"/>
                <a:ext cx="340" cy="289"/>
                <a:chOff x="1291" y="1509"/>
                <a:chExt cx="340" cy="289"/>
              </a:xfrm>
            </p:grpSpPr>
            <p:sp>
              <p:nvSpPr>
                <p:cNvPr id="1248425" name="Freeform 169"/>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8426" name="Freeform 170"/>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248427" name="Rectangle 171"/>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1248358" name="Group 172"/>
            <p:cNvGrpSpPr>
              <a:grpSpLocks/>
            </p:cNvGrpSpPr>
            <p:nvPr/>
          </p:nvGrpSpPr>
          <p:grpSpPr bwMode="auto">
            <a:xfrm>
              <a:off x="2031" y="1248"/>
              <a:ext cx="296" cy="289"/>
              <a:chOff x="1751" y="1509"/>
              <a:chExt cx="296" cy="289"/>
            </a:xfrm>
          </p:grpSpPr>
          <p:sp>
            <p:nvSpPr>
              <p:cNvPr id="1248429" name="Freeform 173"/>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8430" name="Freeform 174"/>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48431" name="Line 175"/>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248432" name="Freeform 176"/>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8433" name="Line 177"/>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248434" name="Rectangle 178"/>
            <p:cNvSpPr>
              <a:spLocks noChangeArrowheads="1"/>
            </p:cNvSpPr>
            <p:nvPr/>
          </p:nvSpPr>
          <p:spPr bwMode="auto">
            <a:xfrm>
              <a:off x="2829" y="1250"/>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1248362" name="Group 179"/>
            <p:cNvGrpSpPr>
              <a:grpSpLocks/>
            </p:cNvGrpSpPr>
            <p:nvPr/>
          </p:nvGrpSpPr>
          <p:grpSpPr bwMode="auto">
            <a:xfrm>
              <a:off x="2880" y="1248"/>
              <a:ext cx="325" cy="289"/>
              <a:chOff x="2600" y="1509"/>
              <a:chExt cx="325" cy="289"/>
            </a:xfrm>
          </p:grpSpPr>
          <p:sp>
            <p:nvSpPr>
              <p:cNvPr id="1248436" name="Freeform 180"/>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8437" name="Freeform 181"/>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48438" name="Rectangle 182"/>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1248369" name="Group 183"/>
            <p:cNvGrpSpPr>
              <a:grpSpLocks/>
            </p:cNvGrpSpPr>
            <p:nvPr/>
          </p:nvGrpSpPr>
          <p:grpSpPr bwMode="auto">
            <a:xfrm>
              <a:off x="3348" y="1248"/>
              <a:ext cx="284" cy="289"/>
              <a:chOff x="3068" y="1509"/>
              <a:chExt cx="284" cy="289"/>
            </a:xfrm>
          </p:grpSpPr>
          <p:sp>
            <p:nvSpPr>
              <p:cNvPr id="1248440" name="Freeform 184"/>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8441" name="Freeform 185"/>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48442" name="Line 186"/>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248443" name="Line 187"/>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248444" name="Line 188"/>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248445" name="Line 189"/>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248446" name="Line 190"/>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248447" name="Line 191"/>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248448" name="Line 192"/>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248449" name="Line 193"/>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248450" name="Line 194"/>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grpSp>
        <p:nvGrpSpPr>
          <p:cNvPr id="1248373" name="Group 213"/>
          <p:cNvGrpSpPr>
            <a:grpSpLocks/>
          </p:cNvGrpSpPr>
          <p:nvPr/>
        </p:nvGrpSpPr>
        <p:grpSpPr bwMode="auto">
          <a:xfrm>
            <a:off x="3429000" y="1905000"/>
            <a:ext cx="3355975" cy="838200"/>
            <a:chOff x="1562" y="1152"/>
            <a:chExt cx="2114" cy="528"/>
          </a:xfrm>
        </p:grpSpPr>
        <p:grpSp>
          <p:nvGrpSpPr>
            <p:cNvPr id="1248385" name="Group 214"/>
            <p:cNvGrpSpPr>
              <a:grpSpLocks/>
            </p:cNvGrpSpPr>
            <p:nvPr/>
          </p:nvGrpSpPr>
          <p:grpSpPr bwMode="auto">
            <a:xfrm>
              <a:off x="2487" y="1152"/>
              <a:ext cx="223" cy="481"/>
              <a:chOff x="2207" y="1413"/>
              <a:chExt cx="223" cy="481"/>
            </a:xfrm>
          </p:grpSpPr>
          <p:sp>
            <p:nvSpPr>
              <p:cNvPr id="1248471" name="Freeform 215"/>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8472" name="Rectangle 216"/>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1248386" name="Group 217"/>
            <p:cNvGrpSpPr>
              <a:grpSpLocks/>
            </p:cNvGrpSpPr>
            <p:nvPr/>
          </p:nvGrpSpPr>
          <p:grpSpPr bwMode="auto">
            <a:xfrm>
              <a:off x="1562" y="1248"/>
              <a:ext cx="349" cy="289"/>
              <a:chOff x="1282" y="1509"/>
              <a:chExt cx="349" cy="289"/>
            </a:xfrm>
          </p:grpSpPr>
          <p:sp>
            <p:nvSpPr>
              <p:cNvPr id="1248474" name="Rectangle 218"/>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1248389" name="Group 219"/>
              <p:cNvGrpSpPr>
                <a:grpSpLocks/>
              </p:cNvGrpSpPr>
              <p:nvPr/>
            </p:nvGrpSpPr>
            <p:grpSpPr bwMode="auto">
              <a:xfrm>
                <a:off x="1291" y="1509"/>
                <a:ext cx="340" cy="289"/>
                <a:chOff x="1291" y="1509"/>
                <a:chExt cx="340" cy="289"/>
              </a:xfrm>
            </p:grpSpPr>
            <p:sp>
              <p:nvSpPr>
                <p:cNvPr id="1248476" name="Freeform 220"/>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8477" name="Freeform 221"/>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248478" name="Rectangle 222"/>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1248391" name="Group 223"/>
            <p:cNvGrpSpPr>
              <a:grpSpLocks/>
            </p:cNvGrpSpPr>
            <p:nvPr/>
          </p:nvGrpSpPr>
          <p:grpSpPr bwMode="auto">
            <a:xfrm>
              <a:off x="2031" y="1248"/>
              <a:ext cx="296" cy="289"/>
              <a:chOff x="1751" y="1509"/>
              <a:chExt cx="296" cy="289"/>
            </a:xfrm>
          </p:grpSpPr>
          <p:sp>
            <p:nvSpPr>
              <p:cNvPr id="1248480" name="Freeform 224"/>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8481" name="Freeform 225"/>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48482" name="Line 226"/>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248483" name="Freeform 227"/>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8484" name="Line 228"/>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248485" name="Rectangle 229"/>
            <p:cNvSpPr>
              <a:spLocks noChangeArrowheads="1"/>
            </p:cNvSpPr>
            <p:nvPr/>
          </p:nvSpPr>
          <p:spPr bwMode="auto">
            <a:xfrm>
              <a:off x="2829" y="1250"/>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1248395" name="Group 230"/>
            <p:cNvGrpSpPr>
              <a:grpSpLocks/>
            </p:cNvGrpSpPr>
            <p:nvPr/>
          </p:nvGrpSpPr>
          <p:grpSpPr bwMode="auto">
            <a:xfrm>
              <a:off x="2880" y="1248"/>
              <a:ext cx="325" cy="289"/>
              <a:chOff x="2600" y="1509"/>
              <a:chExt cx="325" cy="289"/>
            </a:xfrm>
          </p:grpSpPr>
          <p:sp>
            <p:nvSpPr>
              <p:cNvPr id="1248487" name="Freeform 231"/>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8488" name="Freeform 232"/>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48489" name="Rectangle 233"/>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1248402" name="Group 234"/>
            <p:cNvGrpSpPr>
              <a:grpSpLocks/>
            </p:cNvGrpSpPr>
            <p:nvPr/>
          </p:nvGrpSpPr>
          <p:grpSpPr bwMode="auto">
            <a:xfrm>
              <a:off x="3348" y="1248"/>
              <a:ext cx="284" cy="289"/>
              <a:chOff x="3068" y="1509"/>
              <a:chExt cx="284" cy="289"/>
            </a:xfrm>
          </p:grpSpPr>
          <p:sp>
            <p:nvSpPr>
              <p:cNvPr id="1248491" name="Freeform 235"/>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8492" name="Freeform 236"/>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48493" name="Line 237"/>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248494" name="Line 238"/>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248495" name="Line 239"/>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248496" name="Line 240"/>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248497" name="Line 241"/>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248498" name="Line 242"/>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248499" name="Line 243"/>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248500" name="Line 244"/>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248501" name="Line 245"/>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sp>
        <p:nvSpPr>
          <p:cNvPr id="1248502" name="Rectangle 246"/>
          <p:cNvSpPr>
            <a:spLocks noChangeArrowheads="1"/>
          </p:cNvSpPr>
          <p:nvPr/>
        </p:nvSpPr>
        <p:spPr bwMode="auto">
          <a:xfrm>
            <a:off x="661988" y="2060575"/>
            <a:ext cx="2371725" cy="454025"/>
          </a:xfrm>
          <a:prstGeom prst="rect">
            <a:avLst/>
          </a:prstGeom>
          <a:noFill/>
          <a:ln w="12700">
            <a:noFill/>
            <a:miter lim="800000"/>
            <a:headEnd/>
            <a:tailEnd/>
          </a:ln>
          <a:effectLst/>
        </p:spPr>
        <p:txBody>
          <a:bodyPr wrap="none" lIns="90488" tIns="44450" rIns="90488" bIns="44450">
            <a:spAutoFit/>
          </a:bodyPr>
          <a:lstStyle/>
          <a:p>
            <a:r>
              <a:rPr lang="en-US" sz="2400" b="1">
                <a:solidFill>
                  <a:schemeClr val="tx1"/>
                </a:solidFill>
                <a:latin typeface="Courier New" pitchFamily="49" charset="0"/>
              </a:rPr>
              <a:t>sub $4,</a:t>
            </a:r>
            <a:r>
              <a:rPr lang="en-US" sz="2400" b="1">
                <a:latin typeface="Courier New" pitchFamily="49" charset="0"/>
              </a:rPr>
              <a:t>$1</a:t>
            </a:r>
            <a:r>
              <a:rPr lang="en-US" sz="2400" b="1">
                <a:solidFill>
                  <a:schemeClr val="tx1"/>
                </a:solidFill>
                <a:latin typeface="Courier New" pitchFamily="49" charset="0"/>
              </a:rPr>
              <a:t>,$5</a:t>
            </a:r>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762000" y="1981200"/>
            <a:ext cx="6019800" cy="635000"/>
            <a:chOff x="480" y="1376"/>
            <a:chExt cx="3792" cy="400"/>
          </a:xfrm>
        </p:grpSpPr>
        <p:sp>
          <p:nvSpPr>
            <p:cNvPr id="1294339" name="Rectangle 3"/>
            <p:cNvSpPr>
              <a:spLocks noChangeArrowheads="1"/>
            </p:cNvSpPr>
            <p:nvPr/>
          </p:nvSpPr>
          <p:spPr bwMode="auto">
            <a:xfrm>
              <a:off x="480" y="1440"/>
              <a:ext cx="456" cy="286"/>
            </a:xfrm>
            <a:prstGeom prst="rect">
              <a:avLst/>
            </a:prstGeom>
            <a:noFill/>
            <a:ln w="12700">
              <a:noFill/>
              <a:miter lim="800000"/>
              <a:headEnd/>
              <a:tailEnd/>
            </a:ln>
            <a:effectLst/>
          </p:spPr>
          <p:txBody>
            <a:bodyPr wrap="none" lIns="90488" tIns="44450" rIns="90488" bIns="44450">
              <a:spAutoFit/>
            </a:bodyPr>
            <a:lstStyle/>
            <a:p>
              <a:r>
                <a:rPr lang="en-US" sz="2400">
                  <a:solidFill>
                    <a:schemeClr val="tx1"/>
                  </a:solidFill>
                </a:rPr>
                <a:t>stall</a:t>
              </a:r>
            </a:p>
          </p:txBody>
        </p:sp>
        <p:sp>
          <p:nvSpPr>
            <p:cNvPr id="1294341" name="AutoShape 5" descr="Shingle"/>
            <p:cNvSpPr>
              <a:spLocks noChangeArrowheads="1"/>
            </p:cNvSpPr>
            <p:nvPr/>
          </p:nvSpPr>
          <p:spPr bwMode="auto">
            <a:xfrm>
              <a:off x="2544" y="1392"/>
              <a:ext cx="432" cy="384"/>
            </a:xfrm>
            <a:prstGeom prst="irregularSeal2">
              <a:avLst/>
            </a:prstGeom>
            <a:pattFill prst="shingle">
              <a:fgClr>
                <a:schemeClr val="accent2"/>
              </a:fgClr>
              <a:bgClr>
                <a:srgbClr val="FFFFFF"/>
              </a:bgClr>
            </a:pattFill>
            <a:ln w="12700">
              <a:solidFill>
                <a:schemeClr val="accent2"/>
              </a:solidFill>
              <a:miter lim="800000"/>
              <a:headEnd/>
              <a:tailEnd/>
            </a:ln>
            <a:effectLst/>
          </p:spPr>
          <p:txBody>
            <a:bodyPr wrap="none" anchor="ctr"/>
            <a:lstStyle/>
            <a:p>
              <a:endParaRPr lang="en-US"/>
            </a:p>
          </p:txBody>
        </p:sp>
        <p:sp>
          <p:nvSpPr>
            <p:cNvPr id="1294342" name="AutoShape 6" descr="Shingle"/>
            <p:cNvSpPr>
              <a:spLocks noChangeArrowheads="1"/>
            </p:cNvSpPr>
            <p:nvPr/>
          </p:nvSpPr>
          <p:spPr bwMode="auto">
            <a:xfrm>
              <a:off x="2976" y="1392"/>
              <a:ext cx="432" cy="384"/>
            </a:xfrm>
            <a:prstGeom prst="irregularSeal2">
              <a:avLst/>
            </a:prstGeom>
            <a:pattFill prst="shingle">
              <a:fgClr>
                <a:schemeClr val="accent2"/>
              </a:fgClr>
              <a:bgClr>
                <a:srgbClr val="FFFFFF"/>
              </a:bgClr>
            </a:pattFill>
            <a:ln w="12700">
              <a:solidFill>
                <a:schemeClr val="accent2"/>
              </a:solidFill>
              <a:miter lim="800000"/>
              <a:headEnd/>
              <a:tailEnd/>
            </a:ln>
            <a:effectLst/>
          </p:spPr>
          <p:txBody>
            <a:bodyPr wrap="none" anchor="ctr"/>
            <a:lstStyle/>
            <a:p>
              <a:endParaRPr lang="en-US"/>
            </a:p>
          </p:txBody>
        </p:sp>
        <p:sp>
          <p:nvSpPr>
            <p:cNvPr id="1294343" name="AutoShape 7" descr="Shingle"/>
            <p:cNvSpPr>
              <a:spLocks noChangeArrowheads="1"/>
            </p:cNvSpPr>
            <p:nvPr/>
          </p:nvSpPr>
          <p:spPr bwMode="auto">
            <a:xfrm>
              <a:off x="3408" y="1392"/>
              <a:ext cx="432" cy="384"/>
            </a:xfrm>
            <a:prstGeom prst="irregularSeal2">
              <a:avLst/>
            </a:prstGeom>
            <a:pattFill prst="shingle">
              <a:fgClr>
                <a:schemeClr val="accent2"/>
              </a:fgClr>
              <a:bgClr>
                <a:srgbClr val="FFFFFF"/>
              </a:bgClr>
            </a:pattFill>
            <a:ln w="12700">
              <a:solidFill>
                <a:schemeClr val="accent2"/>
              </a:solidFill>
              <a:miter lim="800000"/>
              <a:headEnd/>
              <a:tailEnd/>
            </a:ln>
            <a:effectLst/>
          </p:spPr>
          <p:txBody>
            <a:bodyPr wrap="none" anchor="ctr"/>
            <a:lstStyle/>
            <a:p>
              <a:endParaRPr lang="en-US"/>
            </a:p>
          </p:txBody>
        </p:sp>
        <p:sp>
          <p:nvSpPr>
            <p:cNvPr id="1294344" name="AutoShape 8" descr="Shingle"/>
            <p:cNvSpPr>
              <a:spLocks noChangeArrowheads="1"/>
            </p:cNvSpPr>
            <p:nvPr/>
          </p:nvSpPr>
          <p:spPr bwMode="auto">
            <a:xfrm>
              <a:off x="3840" y="1376"/>
              <a:ext cx="432" cy="384"/>
            </a:xfrm>
            <a:prstGeom prst="irregularSeal2">
              <a:avLst/>
            </a:prstGeom>
            <a:pattFill prst="shingle">
              <a:fgClr>
                <a:schemeClr val="accent2"/>
              </a:fgClr>
              <a:bgClr>
                <a:srgbClr val="FFFFFF"/>
              </a:bgClr>
            </a:pattFill>
            <a:ln w="12700">
              <a:solidFill>
                <a:schemeClr val="accent2"/>
              </a:solidFill>
              <a:miter lim="800000"/>
              <a:headEnd/>
              <a:tailEnd/>
            </a:ln>
            <a:effectLst/>
          </p:spPr>
          <p:txBody>
            <a:bodyPr wrap="none" anchor="ctr"/>
            <a:lstStyle/>
            <a:p>
              <a:endParaRPr lang="en-US"/>
            </a:p>
          </p:txBody>
        </p:sp>
      </p:grpSp>
      <p:grpSp>
        <p:nvGrpSpPr>
          <p:cNvPr id="3" name="Group 9"/>
          <p:cNvGrpSpPr>
            <a:grpSpLocks/>
          </p:cNvGrpSpPr>
          <p:nvPr/>
        </p:nvGrpSpPr>
        <p:grpSpPr bwMode="auto">
          <a:xfrm>
            <a:off x="5257800" y="1244600"/>
            <a:ext cx="381000" cy="2032000"/>
            <a:chOff x="3312" y="784"/>
            <a:chExt cx="240" cy="1248"/>
          </a:xfrm>
        </p:grpSpPr>
        <p:sp>
          <p:nvSpPr>
            <p:cNvPr id="1294346" name="Rectangle 10"/>
            <p:cNvSpPr>
              <a:spLocks noChangeArrowheads="1"/>
            </p:cNvSpPr>
            <p:nvPr/>
          </p:nvSpPr>
          <p:spPr bwMode="auto">
            <a:xfrm>
              <a:off x="3456" y="1744"/>
              <a:ext cx="96" cy="288"/>
            </a:xfrm>
            <a:prstGeom prst="rect">
              <a:avLst/>
            </a:prstGeom>
            <a:solidFill>
              <a:srgbClr val="009900"/>
            </a:solidFill>
            <a:ln w="12700">
              <a:solidFill>
                <a:srgbClr val="009900"/>
              </a:solidFill>
              <a:miter lim="800000"/>
              <a:headEnd/>
              <a:tailEnd/>
            </a:ln>
            <a:effectLst/>
          </p:spPr>
          <p:txBody>
            <a:bodyPr wrap="none" anchor="ctr"/>
            <a:lstStyle/>
            <a:p>
              <a:endParaRPr lang="en-US"/>
            </a:p>
          </p:txBody>
        </p:sp>
        <p:sp>
          <p:nvSpPr>
            <p:cNvPr id="1294347" name="Rectangle 11"/>
            <p:cNvSpPr>
              <a:spLocks noChangeArrowheads="1"/>
            </p:cNvSpPr>
            <p:nvPr/>
          </p:nvSpPr>
          <p:spPr bwMode="auto">
            <a:xfrm>
              <a:off x="3312" y="784"/>
              <a:ext cx="96" cy="288"/>
            </a:xfrm>
            <a:prstGeom prst="rect">
              <a:avLst/>
            </a:prstGeom>
            <a:solidFill>
              <a:schemeClr val="accent1"/>
            </a:solidFill>
            <a:ln w="12700">
              <a:solidFill>
                <a:schemeClr val="tx1"/>
              </a:solidFill>
              <a:miter lim="800000"/>
              <a:headEnd/>
              <a:tailEnd/>
            </a:ln>
            <a:effectLst/>
          </p:spPr>
          <p:txBody>
            <a:bodyPr wrap="none" anchor="ctr"/>
            <a:lstStyle/>
            <a:p>
              <a:endParaRPr lang="en-US"/>
            </a:p>
          </p:txBody>
        </p:sp>
        <p:sp>
          <p:nvSpPr>
            <p:cNvPr id="1294348" name="Line 12"/>
            <p:cNvSpPr>
              <a:spLocks noChangeShapeType="1"/>
            </p:cNvSpPr>
            <p:nvPr/>
          </p:nvSpPr>
          <p:spPr bwMode="auto">
            <a:xfrm>
              <a:off x="3360" y="1072"/>
              <a:ext cx="96" cy="672"/>
            </a:xfrm>
            <a:prstGeom prst="line">
              <a:avLst/>
            </a:prstGeom>
            <a:noFill/>
            <a:ln w="28575">
              <a:solidFill>
                <a:srgbClr val="009900"/>
              </a:solidFill>
              <a:round/>
              <a:headEnd/>
              <a:tailEnd type="triangle" w="med" len="med"/>
            </a:ln>
            <a:effectLst/>
          </p:spPr>
          <p:txBody>
            <a:bodyPr/>
            <a:lstStyle/>
            <a:p>
              <a:endParaRPr lang="en-US"/>
            </a:p>
          </p:txBody>
        </p:sp>
      </p:grpSp>
      <p:grpSp>
        <p:nvGrpSpPr>
          <p:cNvPr id="4" name="Group 13"/>
          <p:cNvGrpSpPr>
            <a:grpSpLocks/>
          </p:cNvGrpSpPr>
          <p:nvPr/>
        </p:nvGrpSpPr>
        <p:grpSpPr bwMode="auto">
          <a:xfrm>
            <a:off x="5562600" y="1244600"/>
            <a:ext cx="1143000" cy="3795346"/>
            <a:chOff x="3504" y="784"/>
            <a:chExt cx="720" cy="2352"/>
          </a:xfrm>
        </p:grpSpPr>
        <p:sp>
          <p:nvSpPr>
            <p:cNvPr id="1294350" name="Rectangle 14"/>
            <p:cNvSpPr>
              <a:spLocks noChangeArrowheads="1"/>
            </p:cNvSpPr>
            <p:nvPr/>
          </p:nvSpPr>
          <p:spPr bwMode="auto">
            <a:xfrm>
              <a:off x="4080" y="2848"/>
              <a:ext cx="144" cy="288"/>
            </a:xfrm>
            <a:prstGeom prst="rect">
              <a:avLst/>
            </a:prstGeom>
            <a:solidFill>
              <a:srgbClr val="009900"/>
            </a:solidFill>
            <a:ln w="12700">
              <a:solidFill>
                <a:srgbClr val="009900"/>
              </a:solidFill>
              <a:miter lim="800000"/>
              <a:headEnd/>
              <a:tailEnd/>
            </a:ln>
            <a:effectLst/>
          </p:spPr>
          <p:txBody>
            <a:bodyPr wrap="none" anchor="ctr"/>
            <a:lstStyle/>
            <a:p>
              <a:endParaRPr lang="en-US"/>
            </a:p>
          </p:txBody>
        </p:sp>
        <p:sp>
          <p:nvSpPr>
            <p:cNvPr id="1294351" name="Rectangle 15"/>
            <p:cNvSpPr>
              <a:spLocks noChangeArrowheads="1"/>
            </p:cNvSpPr>
            <p:nvPr/>
          </p:nvSpPr>
          <p:spPr bwMode="auto">
            <a:xfrm>
              <a:off x="3504" y="784"/>
              <a:ext cx="144" cy="288"/>
            </a:xfrm>
            <a:prstGeom prst="rect">
              <a:avLst/>
            </a:prstGeom>
            <a:solidFill>
              <a:schemeClr val="accent1"/>
            </a:solidFill>
            <a:ln w="12700">
              <a:solidFill>
                <a:schemeClr val="tx1"/>
              </a:solidFill>
              <a:miter lim="800000"/>
              <a:headEnd/>
              <a:tailEnd/>
            </a:ln>
            <a:effectLst/>
          </p:spPr>
          <p:txBody>
            <a:bodyPr wrap="none" anchor="ctr"/>
            <a:lstStyle/>
            <a:p>
              <a:endParaRPr lang="en-US"/>
            </a:p>
          </p:txBody>
        </p:sp>
        <p:sp>
          <p:nvSpPr>
            <p:cNvPr id="1294353" name="Rectangle 17"/>
            <p:cNvSpPr>
              <a:spLocks noChangeArrowheads="1"/>
            </p:cNvSpPr>
            <p:nvPr/>
          </p:nvSpPr>
          <p:spPr bwMode="auto">
            <a:xfrm>
              <a:off x="3648" y="2272"/>
              <a:ext cx="144" cy="288"/>
            </a:xfrm>
            <a:prstGeom prst="rect">
              <a:avLst/>
            </a:prstGeom>
            <a:solidFill>
              <a:srgbClr val="009900"/>
            </a:solidFill>
            <a:ln w="12700">
              <a:solidFill>
                <a:srgbClr val="009900"/>
              </a:solidFill>
              <a:miter lim="800000"/>
              <a:headEnd/>
              <a:tailEnd/>
            </a:ln>
            <a:effectLst/>
          </p:spPr>
          <p:txBody>
            <a:bodyPr wrap="none" anchor="ctr"/>
            <a:lstStyle/>
            <a:p>
              <a:endParaRPr lang="en-US"/>
            </a:p>
          </p:txBody>
        </p:sp>
        <p:sp>
          <p:nvSpPr>
            <p:cNvPr id="1294354" name="Line 18"/>
            <p:cNvSpPr>
              <a:spLocks noChangeShapeType="1"/>
            </p:cNvSpPr>
            <p:nvPr/>
          </p:nvSpPr>
          <p:spPr bwMode="auto">
            <a:xfrm>
              <a:off x="3648" y="1120"/>
              <a:ext cx="48" cy="1152"/>
            </a:xfrm>
            <a:prstGeom prst="line">
              <a:avLst/>
            </a:prstGeom>
            <a:noFill/>
            <a:ln w="28575">
              <a:solidFill>
                <a:srgbClr val="009900"/>
              </a:solidFill>
              <a:round/>
              <a:headEnd/>
              <a:tailEnd type="triangle" w="med" len="med"/>
            </a:ln>
            <a:effectLst/>
          </p:spPr>
          <p:txBody>
            <a:bodyPr/>
            <a:lstStyle/>
            <a:p>
              <a:endParaRPr lang="en-US"/>
            </a:p>
          </p:txBody>
        </p:sp>
        <p:sp>
          <p:nvSpPr>
            <p:cNvPr id="1294356" name="Line 20"/>
            <p:cNvSpPr>
              <a:spLocks noChangeShapeType="1"/>
            </p:cNvSpPr>
            <p:nvPr/>
          </p:nvSpPr>
          <p:spPr bwMode="auto">
            <a:xfrm>
              <a:off x="3648" y="1072"/>
              <a:ext cx="432" cy="1776"/>
            </a:xfrm>
            <a:prstGeom prst="line">
              <a:avLst/>
            </a:prstGeom>
            <a:noFill/>
            <a:ln w="28575">
              <a:solidFill>
                <a:srgbClr val="009900"/>
              </a:solidFill>
              <a:round/>
              <a:headEnd/>
              <a:tailEnd type="triangle" w="med" len="med"/>
            </a:ln>
            <a:effectLst/>
          </p:spPr>
          <p:txBody>
            <a:bodyPr/>
            <a:lstStyle/>
            <a:p>
              <a:endParaRPr lang="en-US"/>
            </a:p>
          </p:txBody>
        </p:sp>
      </p:grpSp>
      <p:sp>
        <p:nvSpPr>
          <p:cNvPr id="1294357" name="Rectangle 21"/>
          <p:cNvSpPr>
            <a:spLocks noGrp="1" noChangeArrowheads="1"/>
          </p:cNvSpPr>
          <p:nvPr>
            <p:ph type="title"/>
          </p:nvPr>
        </p:nvSpPr>
        <p:spPr>
          <a:xfrm>
            <a:off x="652463" y="304800"/>
            <a:ext cx="6911975" cy="422275"/>
          </a:xfrm>
          <a:noFill/>
          <a:ln/>
        </p:spPr>
        <p:txBody>
          <a:bodyPr wrap="none"/>
          <a:lstStyle/>
          <a:p>
            <a:r>
              <a:rPr lang="en-US"/>
              <a:t>Forwarding with Load-use Data Hazards</a:t>
            </a:r>
          </a:p>
        </p:txBody>
      </p:sp>
      <p:sp>
        <p:nvSpPr>
          <p:cNvPr id="1294358" name="Rectangle 22"/>
          <p:cNvSpPr>
            <a:spLocks noChangeArrowheads="1"/>
          </p:cNvSpPr>
          <p:nvPr/>
        </p:nvSpPr>
        <p:spPr bwMode="auto">
          <a:xfrm>
            <a:off x="228600" y="1393825"/>
            <a:ext cx="358775" cy="3109913"/>
          </a:xfrm>
          <a:prstGeom prst="rect">
            <a:avLst/>
          </a:prstGeom>
          <a:noFill/>
          <a:ln w="12700">
            <a:noFill/>
            <a:miter lim="800000"/>
            <a:headEnd/>
            <a:tailEnd/>
          </a:ln>
          <a:effectLst/>
        </p:spPr>
        <p:txBody>
          <a:bodyPr wrap="none" lIns="90488" tIns="44450" rIns="90488" bIns="44450">
            <a:spAutoFit/>
          </a:bodyPr>
          <a:lstStyle/>
          <a:p>
            <a:pPr algn="ctr"/>
            <a:r>
              <a:rPr lang="en-US" i="1">
                <a:solidFill>
                  <a:schemeClr val="tx1"/>
                </a:solidFill>
              </a:rPr>
              <a:t>I</a:t>
            </a:r>
          </a:p>
          <a:p>
            <a:pPr algn="ctr"/>
            <a:r>
              <a:rPr lang="en-US" i="1">
                <a:solidFill>
                  <a:schemeClr val="tx1"/>
                </a:solidFill>
              </a:rPr>
              <a:t>n</a:t>
            </a:r>
          </a:p>
          <a:p>
            <a:pPr algn="ctr"/>
            <a:r>
              <a:rPr lang="en-US" i="1">
                <a:solidFill>
                  <a:schemeClr val="tx1"/>
                </a:solidFill>
              </a:rPr>
              <a:t>s</a:t>
            </a:r>
          </a:p>
          <a:p>
            <a:pPr algn="ctr"/>
            <a:r>
              <a:rPr lang="en-US" i="1">
                <a:solidFill>
                  <a:schemeClr val="tx1"/>
                </a:solidFill>
              </a:rPr>
              <a:t>t</a:t>
            </a:r>
          </a:p>
          <a:p>
            <a:pPr algn="ctr"/>
            <a:r>
              <a:rPr lang="en-US" i="1">
                <a:solidFill>
                  <a:schemeClr val="tx1"/>
                </a:solidFill>
              </a:rPr>
              <a:t>r.</a:t>
            </a:r>
          </a:p>
          <a:p>
            <a:pPr algn="ctr"/>
            <a:endParaRPr lang="en-US" i="1">
              <a:solidFill>
                <a:schemeClr val="tx1"/>
              </a:solidFill>
            </a:endParaRPr>
          </a:p>
          <a:p>
            <a:pPr algn="ctr"/>
            <a:r>
              <a:rPr lang="en-US" i="1">
                <a:solidFill>
                  <a:schemeClr val="tx1"/>
                </a:solidFill>
              </a:rPr>
              <a:t>O</a:t>
            </a:r>
          </a:p>
          <a:p>
            <a:pPr algn="ctr"/>
            <a:r>
              <a:rPr lang="en-US" i="1">
                <a:solidFill>
                  <a:schemeClr val="tx1"/>
                </a:solidFill>
              </a:rPr>
              <a:t>r</a:t>
            </a:r>
          </a:p>
          <a:p>
            <a:pPr algn="ctr"/>
            <a:r>
              <a:rPr lang="en-US" i="1">
                <a:solidFill>
                  <a:schemeClr val="tx1"/>
                </a:solidFill>
              </a:rPr>
              <a:t>d</a:t>
            </a:r>
          </a:p>
          <a:p>
            <a:pPr algn="ctr"/>
            <a:r>
              <a:rPr lang="en-US" i="1">
                <a:solidFill>
                  <a:schemeClr val="tx1"/>
                </a:solidFill>
              </a:rPr>
              <a:t>e</a:t>
            </a:r>
          </a:p>
          <a:p>
            <a:pPr algn="ctr"/>
            <a:r>
              <a:rPr lang="en-US" i="1">
                <a:solidFill>
                  <a:schemeClr val="tx1"/>
                </a:solidFill>
              </a:rPr>
              <a:t>r</a:t>
            </a:r>
          </a:p>
        </p:txBody>
      </p:sp>
      <p:sp>
        <p:nvSpPr>
          <p:cNvPr id="1294359" name="Line 23"/>
          <p:cNvSpPr>
            <a:spLocks noChangeShapeType="1"/>
          </p:cNvSpPr>
          <p:nvPr/>
        </p:nvSpPr>
        <p:spPr bwMode="auto">
          <a:xfrm>
            <a:off x="2133600" y="914400"/>
            <a:ext cx="6311900" cy="0"/>
          </a:xfrm>
          <a:prstGeom prst="line">
            <a:avLst/>
          </a:prstGeom>
          <a:noFill/>
          <a:ln w="25400">
            <a:solidFill>
              <a:schemeClr val="tx1"/>
            </a:solidFill>
            <a:round/>
            <a:headEnd/>
            <a:tailEnd type="triangle" w="med" len="med"/>
          </a:ln>
          <a:effectLst/>
        </p:spPr>
        <p:txBody>
          <a:bodyPr wrap="none" anchor="ctr"/>
          <a:lstStyle/>
          <a:p>
            <a:endParaRPr lang="en-US"/>
          </a:p>
        </p:txBody>
      </p:sp>
      <p:sp>
        <p:nvSpPr>
          <p:cNvPr id="1294360" name="Rectangle 24"/>
          <p:cNvSpPr>
            <a:spLocks noChangeArrowheads="1"/>
          </p:cNvSpPr>
          <p:nvPr/>
        </p:nvSpPr>
        <p:spPr bwMode="auto">
          <a:xfrm>
            <a:off x="661988" y="1320800"/>
            <a:ext cx="2371725" cy="454025"/>
          </a:xfrm>
          <a:prstGeom prst="rect">
            <a:avLst/>
          </a:prstGeom>
          <a:noFill/>
          <a:ln w="12700">
            <a:noFill/>
            <a:miter lim="800000"/>
            <a:headEnd/>
            <a:tailEnd/>
          </a:ln>
          <a:effectLst/>
        </p:spPr>
        <p:txBody>
          <a:bodyPr wrap="none" lIns="90488" tIns="44450" rIns="90488" bIns="44450">
            <a:spAutoFit/>
          </a:bodyPr>
          <a:lstStyle/>
          <a:p>
            <a:r>
              <a:rPr lang="en-US" sz="2400" b="1">
                <a:solidFill>
                  <a:schemeClr val="tx1"/>
                </a:solidFill>
                <a:latin typeface="Courier New" pitchFamily="49" charset="0"/>
              </a:rPr>
              <a:t>lw  </a:t>
            </a:r>
            <a:r>
              <a:rPr lang="en-US" sz="2400" b="1">
                <a:latin typeface="Courier New" pitchFamily="49" charset="0"/>
              </a:rPr>
              <a:t>$1</a:t>
            </a:r>
            <a:r>
              <a:rPr lang="en-US" sz="2400" b="1">
                <a:solidFill>
                  <a:schemeClr val="tx1"/>
                </a:solidFill>
                <a:latin typeface="Courier New" pitchFamily="49" charset="0"/>
              </a:rPr>
              <a:t>,4($2)</a:t>
            </a:r>
          </a:p>
        </p:txBody>
      </p:sp>
      <p:sp>
        <p:nvSpPr>
          <p:cNvPr id="1294361" name="Rectangle 25"/>
          <p:cNvSpPr>
            <a:spLocks noChangeArrowheads="1"/>
          </p:cNvSpPr>
          <p:nvPr/>
        </p:nvSpPr>
        <p:spPr bwMode="auto">
          <a:xfrm>
            <a:off x="661988" y="2794000"/>
            <a:ext cx="2371725" cy="454025"/>
          </a:xfrm>
          <a:prstGeom prst="rect">
            <a:avLst/>
          </a:prstGeom>
          <a:noFill/>
          <a:ln w="12700">
            <a:noFill/>
            <a:miter lim="800000"/>
            <a:headEnd/>
            <a:tailEnd/>
          </a:ln>
          <a:effectLst/>
        </p:spPr>
        <p:txBody>
          <a:bodyPr wrap="none" lIns="90488" tIns="44450" rIns="90488" bIns="44450">
            <a:spAutoFit/>
          </a:bodyPr>
          <a:lstStyle/>
          <a:p>
            <a:r>
              <a:rPr lang="en-US" sz="2400" b="1">
                <a:solidFill>
                  <a:schemeClr val="tx1"/>
                </a:solidFill>
                <a:latin typeface="Courier New" pitchFamily="49" charset="0"/>
              </a:rPr>
              <a:t>sub $4,</a:t>
            </a:r>
            <a:r>
              <a:rPr lang="en-US" sz="2400" b="1">
                <a:latin typeface="Courier New" pitchFamily="49" charset="0"/>
              </a:rPr>
              <a:t>$1</a:t>
            </a:r>
            <a:r>
              <a:rPr lang="en-US" sz="2400" b="1">
                <a:solidFill>
                  <a:schemeClr val="tx1"/>
                </a:solidFill>
                <a:latin typeface="Courier New" pitchFamily="49" charset="0"/>
              </a:rPr>
              <a:t>,$5</a:t>
            </a:r>
          </a:p>
        </p:txBody>
      </p:sp>
      <p:grpSp>
        <p:nvGrpSpPr>
          <p:cNvPr id="5" name="Group 26"/>
          <p:cNvGrpSpPr>
            <a:grpSpLocks/>
          </p:cNvGrpSpPr>
          <p:nvPr/>
        </p:nvGrpSpPr>
        <p:grpSpPr bwMode="auto">
          <a:xfrm>
            <a:off x="3314700" y="914400"/>
            <a:ext cx="4800600" cy="5207000"/>
            <a:chOff x="2088" y="656"/>
            <a:chExt cx="3024" cy="2816"/>
          </a:xfrm>
        </p:grpSpPr>
        <p:sp>
          <p:nvSpPr>
            <p:cNvPr id="1294363" name="Line 27"/>
            <p:cNvSpPr>
              <a:spLocks noChangeShapeType="1"/>
            </p:cNvSpPr>
            <p:nvPr/>
          </p:nvSpPr>
          <p:spPr bwMode="auto">
            <a:xfrm>
              <a:off x="2088" y="656"/>
              <a:ext cx="0" cy="2816"/>
            </a:xfrm>
            <a:prstGeom prst="line">
              <a:avLst/>
            </a:prstGeom>
            <a:noFill/>
            <a:ln w="25400">
              <a:solidFill>
                <a:schemeClr val="tx1"/>
              </a:solidFill>
              <a:prstDash val="sysDot"/>
              <a:round/>
              <a:headEnd/>
              <a:tailEnd/>
            </a:ln>
            <a:effectLst/>
          </p:spPr>
          <p:txBody>
            <a:bodyPr wrap="none" anchor="ctr"/>
            <a:lstStyle/>
            <a:p>
              <a:endParaRPr lang="en-US"/>
            </a:p>
          </p:txBody>
        </p:sp>
        <p:sp>
          <p:nvSpPr>
            <p:cNvPr id="1294364" name="Line 28"/>
            <p:cNvSpPr>
              <a:spLocks noChangeShapeType="1"/>
            </p:cNvSpPr>
            <p:nvPr/>
          </p:nvSpPr>
          <p:spPr bwMode="auto">
            <a:xfrm>
              <a:off x="2520" y="656"/>
              <a:ext cx="0" cy="2816"/>
            </a:xfrm>
            <a:prstGeom prst="line">
              <a:avLst/>
            </a:prstGeom>
            <a:noFill/>
            <a:ln w="25400">
              <a:solidFill>
                <a:schemeClr val="tx1"/>
              </a:solidFill>
              <a:prstDash val="sysDot"/>
              <a:round/>
              <a:headEnd/>
              <a:tailEnd/>
            </a:ln>
            <a:effectLst/>
          </p:spPr>
          <p:txBody>
            <a:bodyPr wrap="none" anchor="ctr"/>
            <a:lstStyle/>
            <a:p>
              <a:endParaRPr lang="en-US"/>
            </a:p>
          </p:txBody>
        </p:sp>
        <p:sp>
          <p:nvSpPr>
            <p:cNvPr id="1294365" name="Line 29"/>
            <p:cNvSpPr>
              <a:spLocks noChangeShapeType="1"/>
            </p:cNvSpPr>
            <p:nvPr/>
          </p:nvSpPr>
          <p:spPr bwMode="auto">
            <a:xfrm>
              <a:off x="2952" y="656"/>
              <a:ext cx="0" cy="2816"/>
            </a:xfrm>
            <a:prstGeom prst="line">
              <a:avLst/>
            </a:prstGeom>
            <a:noFill/>
            <a:ln w="25400">
              <a:solidFill>
                <a:schemeClr val="tx1"/>
              </a:solidFill>
              <a:prstDash val="sysDot"/>
              <a:round/>
              <a:headEnd/>
              <a:tailEnd/>
            </a:ln>
            <a:effectLst/>
          </p:spPr>
          <p:txBody>
            <a:bodyPr wrap="none" anchor="ctr"/>
            <a:lstStyle/>
            <a:p>
              <a:endParaRPr lang="en-US"/>
            </a:p>
          </p:txBody>
        </p:sp>
        <p:sp>
          <p:nvSpPr>
            <p:cNvPr id="1294366" name="Line 30"/>
            <p:cNvSpPr>
              <a:spLocks noChangeShapeType="1"/>
            </p:cNvSpPr>
            <p:nvPr/>
          </p:nvSpPr>
          <p:spPr bwMode="auto">
            <a:xfrm>
              <a:off x="3384" y="656"/>
              <a:ext cx="0" cy="2816"/>
            </a:xfrm>
            <a:prstGeom prst="line">
              <a:avLst/>
            </a:prstGeom>
            <a:noFill/>
            <a:ln w="25400">
              <a:solidFill>
                <a:schemeClr val="tx1"/>
              </a:solidFill>
              <a:prstDash val="sysDot"/>
              <a:round/>
              <a:headEnd/>
              <a:tailEnd/>
            </a:ln>
            <a:effectLst/>
          </p:spPr>
          <p:txBody>
            <a:bodyPr wrap="none" anchor="ctr"/>
            <a:lstStyle/>
            <a:p>
              <a:endParaRPr lang="en-US"/>
            </a:p>
          </p:txBody>
        </p:sp>
        <p:sp>
          <p:nvSpPr>
            <p:cNvPr id="1294367" name="Line 31"/>
            <p:cNvSpPr>
              <a:spLocks noChangeShapeType="1"/>
            </p:cNvSpPr>
            <p:nvPr/>
          </p:nvSpPr>
          <p:spPr bwMode="auto">
            <a:xfrm>
              <a:off x="3816" y="656"/>
              <a:ext cx="0" cy="2816"/>
            </a:xfrm>
            <a:prstGeom prst="line">
              <a:avLst/>
            </a:prstGeom>
            <a:noFill/>
            <a:ln w="25400">
              <a:solidFill>
                <a:schemeClr val="tx1"/>
              </a:solidFill>
              <a:prstDash val="sysDot"/>
              <a:round/>
              <a:headEnd/>
              <a:tailEnd/>
            </a:ln>
            <a:effectLst/>
          </p:spPr>
          <p:txBody>
            <a:bodyPr wrap="none" anchor="ctr"/>
            <a:lstStyle/>
            <a:p>
              <a:endParaRPr lang="en-US"/>
            </a:p>
          </p:txBody>
        </p:sp>
        <p:sp>
          <p:nvSpPr>
            <p:cNvPr id="1294368" name="Line 32"/>
            <p:cNvSpPr>
              <a:spLocks noChangeShapeType="1"/>
            </p:cNvSpPr>
            <p:nvPr/>
          </p:nvSpPr>
          <p:spPr bwMode="auto">
            <a:xfrm>
              <a:off x="4248" y="656"/>
              <a:ext cx="0" cy="2816"/>
            </a:xfrm>
            <a:prstGeom prst="line">
              <a:avLst/>
            </a:prstGeom>
            <a:noFill/>
            <a:ln w="25400">
              <a:solidFill>
                <a:schemeClr val="tx1"/>
              </a:solidFill>
              <a:prstDash val="sysDot"/>
              <a:round/>
              <a:headEnd/>
              <a:tailEnd/>
            </a:ln>
            <a:effectLst/>
          </p:spPr>
          <p:txBody>
            <a:bodyPr wrap="none" anchor="ctr"/>
            <a:lstStyle/>
            <a:p>
              <a:endParaRPr lang="en-US"/>
            </a:p>
          </p:txBody>
        </p:sp>
        <p:sp>
          <p:nvSpPr>
            <p:cNvPr id="1294369" name="Line 33"/>
            <p:cNvSpPr>
              <a:spLocks noChangeShapeType="1"/>
            </p:cNvSpPr>
            <p:nvPr/>
          </p:nvSpPr>
          <p:spPr bwMode="auto">
            <a:xfrm>
              <a:off x="4680" y="656"/>
              <a:ext cx="0" cy="2816"/>
            </a:xfrm>
            <a:prstGeom prst="line">
              <a:avLst/>
            </a:prstGeom>
            <a:noFill/>
            <a:ln w="25400">
              <a:solidFill>
                <a:schemeClr val="tx1"/>
              </a:solidFill>
              <a:prstDash val="sysDot"/>
              <a:round/>
              <a:headEnd/>
              <a:tailEnd/>
            </a:ln>
            <a:effectLst/>
          </p:spPr>
          <p:txBody>
            <a:bodyPr wrap="none" anchor="ctr"/>
            <a:lstStyle/>
            <a:p>
              <a:endParaRPr lang="en-US"/>
            </a:p>
          </p:txBody>
        </p:sp>
        <p:sp>
          <p:nvSpPr>
            <p:cNvPr id="1294370" name="Line 34"/>
            <p:cNvSpPr>
              <a:spLocks noChangeShapeType="1"/>
            </p:cNvSpPr>
            <p:nvPr/>
          </p:nvSpPr>
          <p:spPr bwMode="auto">
            <a:xfrm>
              <a:off x="5112" y="656"/>
              <a:ext cx="0" cy="2816"/>
            </a:xfrm>
            <a:prstGeom prst="line">
              <a:avLst/>
            </a:prstGeom>
            <a:noFill/>
            <a:ln w="25400">
              <a:solidFill>
                <a:schemeClr val="tx1"/>
              </a:solidFill>
              <a:prstDash val="sysDot"/>
              <a:round/>
              <a:headEnd/>
              <a:tailEnd/>
            </a:ln>
            <a:effectLst/>
          </p:spPr>
          <p:txBody>
            <a:bodyPr wrap="none" anchor="ctr"/>
            <a:lstStyle/>
            <a:p>
              <a:endParaRPr lang="en-US"/>
            </a:p>
          </p:txBody>
        </p:sp>
      </p:grpSp>
      <p:grpSp>
        <p:nvGrpSpPr>
          <p:cNvPr id="6" name="Group 35"/>
          <p:cNvGrpSpPr>
            <a:grpSpLocks/>
          </p:cNvGrpSpPr>
          <p:nvPr/>
        </p:nvGrpSpPr>
        <p:grpSpPr bwMode="auto">
          <a:xfrm>
            <a:off x="609600" y="3657600"/>
            <a:ext cx="2371725" cy="2163763"/>
            <a:chOff x="480" y="2299"/>
            <a:chExt cx="1494" cy="1363"/>
          </a:xfrm>
        </p:grpSpPr>
        <p:sp>
          <p:nvSpPr>
            <p:cNvPr id="1294372" name="Rectangle 36"/>
            <p:cNvSpPr>
              <a:spLocks noChangeArrowheads="1"/>
            </p:cNvSpPr>
            <p:nvPr/>
          </p:nvSpPr>
          <p:spPr bwMode="auto">
            <a:xfrm>
              <a:off x="480" y="2299"/>
              <a:ext cx="1494" cy="286"/>
            </a:xfrm>
            <a:prstGeom prst="rect">
              <a:avLst/>
            </a:prstGeom>
            <a:noFill/>
            <a:ln w="12700">
              <a:noFill/>
              <a:miter lim="800000"/>
              <a:headEnd/>
              <a:tailEnd/>
            </a:ln>
            <a:effectLst/>
          </p:spPr>
          <p:txBody>
            <a:bodyPr wrap="none" lIns="90488" tIns="44450" rIns="90488" bIns="44450">
              <a:spAutoFit/>
            </a:bodyPr>
            <a:lstStyle/>
            <a:p>
              <a:r>
                <a:rPr lang="en-US" sz="2400" b="1">
                  <a:solidFill>
                    <a:schemeClr val="tx1"/>
                  </a:solidFill>
                  <a:latin typeface="Courier New" pitchFamily="49" charset="0"/>
                </a:rPr>
                <a:t>and $6,</a:t>
              </a:r>
              <a:r>
                <a:rPr lang="en-US" sz="2400" b="1">
                  <a:solidFill>
                    <a:srgbClr val="009900"/>
                  </a:solidFill>
                  <a:latin typeface="Courier New" pitchFamily="49" charset="0"/>
                </a:rPr>
                <a:t>$1</a:t>
              </a:r>
              <a:r>
                <a:rPr lang="en-US" sz="2400" b="1">
                  <a:solidFill>
                    <a:schemeClr val="tx1"/>
                  </a:solidFill>
                  <a:latin typeface="Courier New" pitchFamily="49" charset="0"/>
                </a:rPr>
                <a:t>,$7</a:t>
              </a:r>
            </a:p>
          </p:txBody>
        </p:sp>
        <p:sp>
          <p:nvSpPr>
            <p:cNvPr id="1294373" name="Rectangle 37"/>
            <p:cNvSpPr>
              <a:spLocks noChangeArrowheads="1"/>
            </p:cNvSpPr>
            <p:nvPr/>
          </p:nvSpPr>
          <p:spPr bwMode="auto">
            <a:xfrm>
              <a:off x="480" y="3376"/>
              <a:ext cx="1494" cy="286"/>
            </a:xfrm>
            <a:prstGeom prst="rect">
              <a:avLst/>
            </a:prstGeom>
            <a:noFill/>
            <a:ln w="12700">
              <a:noFill/>
              <a:miter lim="800000"/>
              <a:headEnd/>
              <a:tailEnd/>
            </a:ln>
            <a:effectLst/>
          </p:spPr>
          <p:txBody>
            <a:bodyPr wrap="none" lIns="90488" tIns="44450" rIns="90488" bIns="44450">
              <a:spAutoFit/>
            </a:bodyPr>
            <a:lstStyle/>
            <a:p>
              <a:r>
                <a:rPr lang="en-US" sz="2400" b="1" dirty="0" err="1">
                  <a:solidFill>
                    <a:schemeClr val="tx1"/>
                  </a:solidFill>
                  <a:latin typeface="Courier New" pitchFamily="49" charset="0"/>
                </a:rPr>
                <a:t>xor</a:t>
              </a:r>
              <a:r>
                <a:rPr lang="en-US" sz="2400" b="1" dirty="0">
                  <a:solidFill>
                    <a:schemeClr val="tx1"/>
                  </a:solidFill>
                  <a:latin typeface="Courier New" pitchFamily="49" charset="0"/>
                </a:rPr>
                <a:t> $4,</a:t>
              </a:r>
              <a:r>
                <a:rPr lang="en-US" sz="2400" b="1" dirty="0">
                  <a:solidFill>
                    <a:srgbClr val="009900"/>
                  </a:solidFill>
                  <a:latin typeface="Courier New" pitchFamily="49" charset="0"/>
                </a:rPr>
                <a:t>$1</a:t>
              </a:r>
              <a:r>
                <a:rPr lang="en-US" sz="2400" b="1" dirty="0">
                  <a:solidFill>
                    <a:schemeClr val="tx1"/>
                  </a:solidFill>
                  <a:latin typeface="Courier New" pitchFamily="49" charset="0"/>
                </a:rPr>
                <a:t>,$5</a:t>
              </a:r>
            </a:p>
          </p:txBody>
        </p:sp>
        <p:sp>
          <p:nvSpPr>
            <p:cNvPr id="1294374" name="Rectangle 38"/>
            <p:cNvSpPr>
              <a:spLocks noChangeArrowheads="1"/>
            </p:cNvSpPr>
            <p:nvPr/>
          </p:nvSpPr>
          <p:spPr bwMode="auto">
            <a:xfrm>
              <a:off x="480" y="2827"/>
              <a:ext cx="1494" cy="286"/>
            </a:xfrm>
            <a:prstGeom prst="rect">
              <a:avLst/>
            </a:prstGeom>
            <a:noFill/>
            <a:ln w="12700">
              <a:noFill/>
              <a:miter lim="800000"/>
              <a:headEnd/>
              <a:tailEnd/>
            </a:ln>
            <a:effectLst/>
          </p:spPr>
          <p:txBody>
            <a:bodyPr wrap="none" lIns="90488" tIns="44450" rIns="90488" bIns="44450">
              <a:spAutoFit/>
            </a:bodyPr>
            <a:lstStyle/>
            <a:p>
              <a:r>
                <a:rPr lang="en-US" sz="2400" b="1">
                  <a:solidFill>
                    <a:schemeClr val="tx1"/>
                  </a:solidFill>
                  <a:latin typeface="Courier New" pitchFamily="49" charset="0"/>
                </a:rPr>
                <a:t>or  $8,</a:t>
              </a:r>
              <a:r>
                <a:rPr lang="en-US" sz="2400" b="1">
                  <a:solidFill>
                    <a:srgbClr val="009900"/>
                  </a:solidFill>
                  <a:latin typeface="Courier New" pitchFamily="49" charset="0"/>
                </a:rPr>
                <a:t>$1</a:t>
              </a:r>
              <a:r>
                <a:rPr lang="en-US" sz="2400" b="1">
                  <a:solidFill>
                    <a:schemeClr val="tx1"/>
                  </a:solidFill>
                  <a:latin typeface="Courier New" pitchFamily="49" charset="0"/>
                </a:rPr>
                <a:t>,$9</a:t>
              </a:r>
            </a:p>
          </p:txBody>
        </p:sp>
      </p:grpSp>
      <p:sp>
        <p:nvSpPr>
          <p:cNvPr id="1294375" name="Line 39"/>
          <p:cNvSpPr>
            <a:spLocks noChangeShapeType="1"/>
          </p:cNvSpPr>
          <p:nvPr/>
        </p:nvSpPr>
        <p:spPr bwMode="auto">
          <a:xfrm>
            <a:off x="585788" y="1316038"/>
            <a:ext cx="0" cy="4805362"/>
          </a:xfrm>
          <a:prstGeom prst="line">
            <a:avLst/>
          </a:prstGeom>
          <a:noFill/>
          <a:ln w="28575">
            <a:solidFill>
              <a:schemeClr val="tx1"/>
            </a:solidFill>
            <a:round/>
            <a:headEnd/>
            <a:tailEnd type="triangle" w="med" len="med"/>
          </a:ln>
          <a:effectLst/>
        </p:spPr>
        <p:txBody>
          <a:bodyPr/>
          <a:lstStyle/>
          <a:p>
            <a:endParaRPr lang="en-US"/>
          </a:p>
        </p:txBody>
      </p:sp>
      <p:grpSp>
        <p:nvGrpSpPr>
          <p:cNvPr id="7" name="Group 40"/>
          <p:cNvGrpSpPr>
            <a:grpSpLocks/>
          </p:cNvGrpSpPr>
          <p:nvPr/>
        </p:nvGrpSpPr>
        <p:grpSpPr bwMode="auto">
          <a:xfrm>
            <a:off x="2743200" y="1092200"/>
            <a:ext cx="3355975" cy="838200"/>
            <a:chOff x="1562" y="1152"/>
            <a:chExt cx="2114" cy="528"/>
          </a:xfrm>
        </p:grpSpPr>
        <p:grpSp>
          <p:nvGrpSpPr>
            <p:cNvPr id="8" name="Group 41"/>
            <p:cNvGrpSpPr>
              <a:grpSpLocks/>
            </p:cNvGrpSpPr>
            <p:nvPr/>
          </p:nvGrpSpPr>
          <p:grpSpPr bwMode="auto">
            <a:xfrm>
              <a:off x="2487" y="1152"/>
              <a:ext cx="223" cy="481"/>
              <a:chOff x="2207" y="1413"/>
              <a:chExt cx="223" cy="481"/>
            </a:xfrm>
          </p:grpSpPr>
          <p:sp>
            <p:nvSpPr>
              <p:cNvPr id="1294378" name="Freeform 42"/>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94379" name="Rectangle 43"/>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9" name="Group 44"/>
            <p:cNvGrpSpPr>
              <a:grpSpLocks/>
            </p:cNvGrpSpPr>
            <p:nvPr/>
          </p:nvGrpSpPr>
          <p:grpSpPr bwMode="auto">
            <a:xfrm>
              <a:off x="1562" y="1248"/>
              <a:ext cx="349" cy="289"/>
              <a:chOff x="1282" y="1509"/>
              <a:chExt cx="349" cy="289"/>
            </a:xfrm>
          </p:grpSpPr>
          <p:sp>
            <p:nvSpPr>
              <p:cNvPr id="1294381" name="Rectangle 45"/>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10" name="Group 46"/>
              <p:cNvGrpSpPr>
                <a:grpSpLocks/>
              </p:cNvGrpSpPr>
              <p:nvPr/>
            </p:nvGrpSpPr>
            <p:grpSpPr bwMode="auto">
              <a:xfrm>
                <a:off x="1291" y="1509"/>
                <a:ext cx="340" cy="289"/>
                <a:chOff x="1291" y="1509"/>
                <a:chExt cx="340" cy="289"/>
              </a:xfrm>
            </p:grpSpPr>
            <p:sp>
              <p:nvSpPr>
                <p:cNvPr id="1294383" name="Freeform 47"/>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94384" name="Freeform 48"/>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294385" name="Rectangle 49"/>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11" name="Group 50"/>
            <p:cNvGrpSpPr>
              <a:grpSpLocks/>
            </p:cNvGrpSpPr>
            <p:nvPr/>
          </p:nvGrpSpPr>
          <p:grpSpPr bwMode="auto">
            <a:xfrm>
              <a:off x="2031" y="1248"/>
              <a:ext cx="296" cy="289"/>
              <a:chOff x="1751" y="1509"/>
              <a:chExt cx="296" cy="289"/>
            </a:xfrm>
          </p:grpSpPr>
          <p:sp>
            <p:nvSpPr>
              <p:cNvPr id="1294387" name="Freeform 51"/>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94388" name="Freeform 52"/>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94389" name="Line 53"/>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294390" name="Freeform 54"/>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94391" name="Line 55"/>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294392" name="Rectangle 56"/>
            <p:cNvSpPr>
              <a:spLocks noChangeArrowheads="1"/>
            </p:cNvSpPr>
            <p:nvPr/>
          </p:nvSpPr>
          <p:spPr bwMode="auto">
            <a:xfrm>
              <a:off x="2829" y="1250"/>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12" name="Group 57"/>
            <p:cNvGrpSpPr>
              <a:grpSpLocks/>
            </p:cNvGrpSpPr>
            <p:nvPr/>
          </p:nvGrpSpPr>
          <p:grpSpPr bwMode="auto">
            <a:xfrm>
              <a:off x="2880" y="1248"/>
              <a:ext cx="325" cy="289"/>
              <a:chOff x="2600" y="1509"/>
              <a:chExt cx="325" cy="289"/>
            </a:xfrm>
          </p:grpSpPr>
          <p:sp>
            <p:nvSpPr>
              <p:cNvPr id="1294394" name="Freeform 58"/>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94395" name="Freeform 59"/>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94396" name="Rectangle 60"/>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13" name="Group 61"/>
            <p:cNvGrpSpPr>
              <a:grpSpLocks/>
            </p:cNvGrpSpPr>
            <p:nvPr/>
          </p:nvGrpSpPr>
          <p:grpSpPr bwMode="auto">
            <a:xfrm>
              <a:off x="3348" y="1248"/>
              <a:ext cx="284" cy="289"/>
              <a:chOff x="3068" y="1509"/>
              <a:chExt cx="284" cy="289"/>
            </a:xfrm>
          </p:grpSpPr>
          <p:sp>
            <p:nvSpPr>
              <p:cNvPr id="1294398" name="Freeform 62"/>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94399" name="Freeform 63"/>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94400" name="Line 64"/>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294401" name="Line 65"/>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294402" name="Line 66"/>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294403" name="Line 67"/>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294404" name="Line 68"/>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294405" name="Line 69"/>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294406" name="Line 70"/>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294407" name="Line 71"/>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294408" name="Line 72"/>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grpSp>
        <p:nvGrpSpPr>
          <p:cNvPr id="14" name="Group 73"/>
          <p:cNvGrpSpPr>
            <a:grpSpLocks/>
          </p:cNvGrpSpPr>
          <p:nvPr/>
        </p:nvGrpSpPr>
        <p:grpSpPr bwMode="auto">
          <a:xfrm>
            <a:off x="6172200" y="5334000"/>
            <a:ext cx="2822575" cy="838200"/>
            <a:chOff x="3888" y="3328"/>
            <a:chExt cx="1778" cy="528"/>
          </a:xfrm>
        </p:grpSpPr>
        <p:grpSp>
          <p:nvGrpSpPr>
            <p:cNvPr id="15" name="Group 74"/>
            <p:cNvGrpSpPr>
              <a:grpSpLocks/>
            </p:cNvGrpSpPr>
            <p:nvPr/>
          </p:nvGrpSpPr>
          <p:grpSpPr bwMode="auto">
            <a:xfrm>
              <a:off x="4813" y="3328"/>
              <a:ext cx="223" cy="481"/>
              <a:chOff x="2207" y="1413"/>
              <a:chExt cx="223" cy="481"/>
            </a:xfrm>
          </p:grpSpPr>
          <p:sp>
            <p:nvSpPr>
              <p:cNvPr id="1294411" name="Freeform 75"/>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94412" name="Rectangle 76"/>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16" name="Group 77"/>
            <p:cNvGrpSpPr>
              <a:grpSpLocks/>
            </p:cNvGrpSpPr>
            <p:nvPr/>
          </p:nvGrpSpPr>
          <p:grpSpPr bwMode="auto">
            <a:xfrm>
              <a:off x="3888" y="3424"/>
              <a:ext cx="349" cy="289"/>
              <a:chOff x="1282" y="1509"/>
              <a:chExt cx="349" cy="289"/>
            </a:xfrm>
          </p:grpSpPr>
          <p:sp>
            <p:nvSpPr>
              <p:cNvPr id="1294414" name="Rectangle 78"/>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17" name="Group 79"/>
              <p:cNvGrpSpPr>
                <a:grpSpLocks/>
              </p:cNvGrpSpPr>
              <p:nvPr/>
            </p:nvGrpSpPr>
            <p:grpSpPr bwMode="auto">
              <a:xfrm>
                <a:off x="1291" y="1509"/>
                <a:ext cx="340" cy="289"/>
                <a:chOff x="1291" y="1509"/>
                <a:chExt cx="340" cy="289"/>
              </a:xfrm>
            </p:grpSpPr>
            <p:sp>
              <p:nvSpPr>
                <p:cNvPr id="1294416" name="Freeform 80"/>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94417" name="Freeform 81"/>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294418" name="Rectangle 82"/>
            <p:cNvSpPr>
              <a:spLocks noChangeArrowheads="1"/>
            </p:cNvSpPr>
            <p:nvPr/>
          </p:nvSpPr>
          <p:spPr bwMode="auto">
            <a:xfrm>
              <a:off x="4338" y="3431"/>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18" name="Group 83"/>
            <p:cNvGrpSpPr>
              <a:grpSpLocks/>
            </p:cNvGrpSpPr>
            <p:nvPr/>
          </p:nvGrpSpPr>
          <p:grpSpPr bwMode="auto">
            <a:xfrm>
              <a:off x="4368" y="3408"/>
              <a:ext cx="292" cy="289"/>
              <a:chOff x="1751" y="1509"/>
              <a:chExt cx="292" cy="289"/>
            </a:xfrm>
          </p:grpSpPr>
          <p:sp>
            <p:nvSpPr>
              <p:cNvPr id="1294420" name="Freeform 84"/>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94421" name="Freeform 85"/>
              <p:cNvSpPr>
                <a:spLocks/>
              </p:cNvSpPr>
              <p:nvPr/>
            </p:nvSpPr>
            <p:spPr bwMode="auto">
              <a:xfrm>
                <a:off x="1895"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94422" name="Line 86"/>
            <p:cNvSpPr>
              <a:spLocks noChangeShapeType="1"/>
            </p:cNvSpPr>
            <p:nvPr/>
          </p:nvSpPr>
          <p:spPr bwMode="auto">
            <a:xfrm>
              <a:off x="4242" y="3568"/>
              <a:ext cx="116" cy="0"/>
            </a:xfrm>
            <a:prstGeom prst="line">
              <a:avLst/>
            </a:prstGeom>
            <a:noFill/>
            <a:ln w="25400">
              <a:solidFill>
                <a:schemeClr val="tx1"/>
              </a:solidFill>
              <a:round/>
              <a:headEnd/>
              <a:tailEnd/>
            </a:ln>
            <a:effectLst/>
          </p:spPr>
          <p:txBody>
            <a:bodyPr wrap="none" anchor="ctr"/>
            <a:lstStyle/>
            <a:p>
              <a:endParaRPr lang="en-US"/>
            </a:p>
          </p:txBody>
        </p:sp>
        <p:sp>
          <p:nvSpPr>
            <p:cNvPr id="1294423" name="Freeform 87"/>
            <p:cNvSpPr>
              <a:spLocks/>
            </p:cNvSpPr>
            <p:nvPr/>
          </p:nvSpPr>
          <p:spPr bwMode="auto">
            <a:xfrm>
              <a:off x="4310" y="3472"/>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94424" name="Line 88"/>
            <p:cNvSpPr>
              <a:spLocks noChangeShapeType="1"/>
            </p:cNvSpPr>
            <p:nvPr/>
          </p:nvSpPr>
          <p:spPr bwMode="auto">
            <a:xfrm>
              <a:off x="4658" y="3472"/>
              <a:ext cx="157" cy="0"/>
            </a:xfrm>
            <a:prstGeom prst="line">
              <a:avLst/>
            </a:prstGeom>
            <a:noFill/>
            <a:ln w="25400">
              <a:solidFill>
                <a:schemeClr val="tx1"/>
              </a:solidFill>
              <a:round/>
              <a:headEnd/>
              <a:tailEnd/>
            </a:ln>
            <a:effectLst/>
          </p:spPr>
          <p:txBody>
            <a:bodyPr wrap="none" anchor="ctr"/>
            <a:lstStyle/>
            <a:p>
              <a:endParaRPr lang="en-US"/>
            </a:p>
          </p:txBody>
        </p:sp>
        <p:sp>
          <p:nvSpPr>
            <p:cNvPr id="1294425" name="Rectangle 89"/>
            <p:cNvSpPr>
              <a:spLocks noChangeArrowheads="1"/>
            </p:cNvSpPr>
            <p:nvPr/>
          </p:nvSpPr>
          <p:spPr bwMode="auto">
            <a:xfrm>
              <a:off x="5155" y="3426"/>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19" name="Group 90"/>
            <p:cNvGrpSpPr>
              <a:grpSpLocks/>
            </p:cNvGrpSpPr>
            <p:nvPr/>
          </p:nvGrpSpPr>
          <p:grpSpPr bwMode="auto">
            <a:xfrm>
              <a:off x="5206" y="3424"/>
              <a:ext cx="325" cy="289"/>
              <a:chOff x="2600" y="1509"/>
              <a:chExt cx="325" cy="289"/>
            </a:xfrm>
          </p:grpSpPr>
          <p:sp>
            <p:nvSpPr>
              <p:cNvPr id="1294427" name="Freeform 91"/>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94428" name="Freeform 92"/>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94429" name="Line 93"/>
            <p:cNvSpPr>
              <a:spLocks noChangeShapeType="1"/>
            </p:cNvSpPr>
            <p:nvPr/>
          </p:nvSpPr>
          <p:spPr bwMode="auto">
            <a:xfrm>
              <a:off x="5527" y="3568"/>
              <a:ext cx="139" cy="0"/>
            </a:xfrm>
            <a:prstGeom prst="line">
              <a:avLst/>
            </a:prstGeom>
            <a:noFill/>
            <a:ln w="25400">
              <a:solidFill>
                <a:schemeClr val="tx1"/>
              </a:solidFill>
              <a:round/>
              <a:headEnd/>
              <a:tailEnd/>
            </a:ln>
            <a:effectLst/>
          </p:spPr>
          <p:txBody>
            <a:bodyPr wrap="none" anchor="ctr"/>
            <a:lstStyle/>
            <a:p>
              <a:endParaRPr lang="en-US"/>
            </a:p>
          </p:txBody>
        </p:sp>
        <p:sp>
          <p:nvSpPr>
            <p:cNvPr id="1294430" name="Line 94"/>
            <p:cNvSpPr>
              <a:spLocks noChangeShapeType="1"/>
            </p:cNvSpPr>
            <p:nvPr/>
          </p:nvSpPr>
          <p:spPr bwMode="auto">
            <a:xfrm>
              <a:off x="5043" y="3568"/>
              <a:ext cx="155" cy="0"/>
            </a:xfrm>
            <a:prstGeom prst="line">
              <a:avLst/>
            </a:prstGeom>
            <a:noFill/>
            <a:ln w="25400">
              <a:solidFill>
                <a:schemeClr val="tx1"/>
              </a:solidFill>
              <a:round/>
              <a:headEnd/>
              <a:tailEnd/>
            </a:ln>
            <a:effectLst/>
          </p:spPr>
          <p:txBody>
            <a:bodyPr wrap="none" anchor="ctr"/>
            <a:lstStyle/>
            <a:p>
              <a:endParaRPr lang="en-US"/>
            </a:p>
          </p:txBody>
        </p:sp>
        <p:sp>
          <p:nvSpPr>
            <p:cNvPr id="1294431" name="Line 95"/>
            <p:cNvSpPr>
              <a:spLocks noChangeShapeType="1"/>
            </p:cNvSpPr>
            <p:nvPr/>
          </p:nvSpPr>
          <p:spPr bwMode="auto">
            <a:xfrm>
              <a:off x="4658" y="3664"/>
              <a:ext cx="157" cy="0"/>
            </a:xfrm>
            <a:prstGeom prst="line">
              <a:avLst/>
            </a:prstGeom>
            <a:noFill/>
            <a:ln w="25400">
              <a:solidFill>
                <a:schemeClr val="tx1"/>
              </a:solidFill>
              <a:round/>
              <a:headEnd/>
              <a:tailEnd/>
            </a:ln>
            <a:effectLst/>
          </p:spPr>
          <p:txBody>
            <a:bodyPr wrap="none" anchor="ctr"/>
            <a:lstStyle/>
            <a:p>
              <a:endParaRPr lang="en-US"/>
            </a:p>
          </p:txBody>
        </p:sp>
        <p:sp>
          <p:nvSpPr>
            <p:cNvPr id="1294432" name="Line 96"/>
            <p:cNvSpPr>
              <a:spLocks noChangeShapeType="1"/>
            </p:cNvSpPr>
            <p:nvPr/>
          </p:nvSpPr>
          <p:spPr bwMode="auto">
            <a:xfrm>
              <a:off x="4742" y="3664"/>
              <a:ext cx="0" cy="192"/>
            </a:xfrm>
            <a:prstGeom prst="line">
              <a:avLst/>
            </a:prstGeom>
            <a:noFill/>
            <a:ln w="28575">
              <a:solidFill>
                <a:schemeClr val="tx1"/>
              </a:solidFill>
              <a:round/>
              <a:headEnd/>
              <a:tailEnd/>
            </a:ln>
            <a:effectLst/>
          </p:spPr>
          <p:txBody>
            <a:bodyPr/>
            <a:lstStyle/>
            <a:p>
              <a:endParaRPr lang="en-US"/>
            </a:p>
          </p:txBody>
        </p:sp>
        <p:sp>
          <p:nvSpPr>
            <p:cNvPr id="1294433" name="Line 97"/>
            <p:cNvSpPr>
              <a:spLocks noChangeShapeType="1"/>
            </p:cNvSpPr>
            <p:nvPr/>
          </p:nvSpPr>
          <p:spPr bwMode="auto">
            <a:xfrm>
              <a:off x="4742" y="3856"/>
              <a:ext cx="336" cy="0"/>
            </a:xfrm>
            <a:prstGeom prst="line">
              <a:avLst/>
            </a:prstGeom>
            <a:noFill/>
            <a:ln w="28575">
              <a:solidFill>
                <a:schemeClr val="tx1"/>
              </a:solidFill>
              <a:round/>
              <a:headEnd/>
              <a:tailEnd/>
            </a:ln>
            <a:effectLst/>
          </p:spPr>
          <p:txBody>
            <a:bodyPr/>
            <a:lstStyle/>
            <a:p>
              <a:endParaRPr lang="en-US"/>
            </a:p>
          </p:txBody>
        </p:sp>
        <p:sp>
          <p:nvSpPr>
            <p:cNvPr id="1294434" name="Line 98"/>
            <p:cNvSpPr>
              <a:spLocks noChangeShapeType="1"/>
            </p:cNvSpPr>
            <p:nvPr/>
          </p:nvSpPr>
          <p:spPr bwMode="auto">
            <a:xfrm>
              <a:off x="5078" y="3568"/>
              <a:ext cx="0" cy="288"/>
            </a:xfrm>
            <a:prstGeom prst="line">
              <a:avLst/>
            </a:prstGeom>
            <a:noFill/>
            <a:ln w="28575">
              <a:solidFill>
                <a:schemeClr val="tx1"/>
              </a:solidFill>
              <a:round/>
              <a:headEnd/>
              <a:tailEnd/>
            </a:ln>
            <a:effectLst/>
          </p:spPr>
          <p:txBody>
            <a:bodyPr/>
            <a:lstStyle/>
            <a:p>
              <a:endParaRPr lang="en-US"/>
            </a:p>
          </p:txBody>
        </p:sp>
        <p:sp>
          <p:nvSpPr>
            <p:cNvPr id="1294435" name="Line 99"/>
            <p:cNvSpPr>
              <a:spLocks noChangeShapeType="1"/>
            </p:cNvSpPr>
            <p:nvPr/>
          </p:nvSpPr>
          <p:spPr bwMode="auto">
            <a:xfrm flipH="1">
              <a:off x="5158" y="3568"/>
              <a:ext cx="0" cy="240"/>
            </a:xfrm>
            <a:prstGeom prst="line">
              <a:avLst/>
            </a:prstGeom>
            <a:noFill/>
            <a:ln w="28575">
              <a:solidFill>
                <a:schemeClr val="tx1"/>
              </a:solidFill>
              <a:round/>
              <a:headEnd/>
              <a:tailEnd/>
            </a:ln>
            <a:effectLst/>
          </p:spPr>
          <p:txBody>
            <a:bodyPr/>
            <a:lstStyle/>
            <a:p>
              <a:endParaRPr lang="en-US"/>
            </a:p>
          </p:txBody>
        </p:sp>
        <p:sp>
          <p:nvSpPr>
            <p:cNvPr id="1294436" name="Line 100"/>
            <p:cNvSpPr>
              <a:spLocks noChangeShapeType="1"/>
            </p:cNvSpPr>
            <p:nvPr/>
          </p:nvSpPr>
          <p:spPr bwMode="auto">
            <a:xfrm>
              <a:off x="5158" y="3808"/>
              <a:ext cx="432" cy="0"/>
            </a:xfrm>
            <a:prstGeom prst="line">
              <a:avLst/>
            </a:prstGeom>
            <a:noFill/>
            <a:ln w="28575">
              <a:solidFill>
                <a:schemeClr val="tx1"/>
              </a:solidFill>
              <a:round/>
              <a:headEnd/>
              <a:tailEnd/>
            </a:ln>
            <a:effectLst/>
          </p:spPr>
          <p:txBody>
            <a:bodyPr/>
            <a:lstStyle/>
            <a:p>
              <a:endParaRPr lang="en-US"/>
            </a:p>
          </p:txBody>
        </p:sp>
        <p:sp>
          <p:nvSpPr>
            <p:cNvPr id="1294437" name="Line 101"/>
            <p:cNvSpPr>
              <a:spLocks noChangeShapeType="1"/>
            </p:cNvSpPr>
            <p:nvPr/>
          </p:nvSpPr>
          <p:spPr bwMode="auto">
            <a:xfrm>
              <a:off x="5590" y="3568"/>
              <a:ext cx="0" cy="240"/>
            </a:xfrm>
            <a:prstGeom prst="line">
              <a:avLst/>
            </a:prstGeom>
            <a:noFill/>
            <a:ln w="28575">
              <a:solidFill>
                <a:schemeClr val="tx1"/>
              </a:solidFill>
              <a:round/>
              <a:headEnd/>
              <a:tailEnd/>
            </a:ln>
            <a:effectLst/>
          </p:spPr>
          <p:txBody>
            <a:bodyPr/>
            <a:lstStyle/>
            <a:p>
              <a:endParaRPr lang="en-US"/>
            </a:p>
          </p:txBody>
        </p:sp>
      </p:grpSp>
      <p:grpSp>
        <p:nvGrpSpPr>
          <p:cNvPr id="20" name="Group 102"/>
          <p:cNvGrpSpPr>
            <a:grpSpLocks/>
          </p:cNvGrpSpPr>
          <p:nvPr/>
        </p:nvGrpSpPr>
        <p:grpSpPr bwMode="auto">
          <a:xfrm>
            <a:off x="4114800" y="2667000"/>
            <a:ext cx="3355975" cy="838200"/>
            <a:chOff x="1562" y="1152"/>
            <a:chExt cx="2114" cy="528"/>
          </a:xfrm>
        </p:grpSpPr>
        <p:grpSp>
          <p:nvGrpSpPr>
            <p:cNvPr id="21" name="Group 103"/>
            <p:cNvGrpSpPr>
              <a:grpSpLocks/>
            </p:cNvGrpSpPr>
            <p:nvPr/>
          </p:nvGrpSpPr>
          <p:grpSpPr bwMode="auto">
            <a:xfrm>
              <a:off x="2487" y="1152"/>
              <a:ext cx="223" cy="481"/>
              <a:chOff x="2207" y="1413"/>
              <a:chExt cx="223" cy="481"/>
            </a:xfrm>
          </p:grpSpPr>
          <p:sp>
            <p:nvSpPr>
              <p:cNvPr id="1294440" name="Freeform 104"/>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94441" name="Rectangle 105"/>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22" name="Group 106"/>
            <p:cNvGrpSpPr>
              <a:grpSpLocks/>
            </p:cNvGrpSpPr>
            <p:nvPr/>
          </p:nvGrpSpPr>
          <p:grpSpPr bwMode="auto">
            <a:xfrm>
              <a:off x="1562" y="1248"/>
              <a:ext cx="349" cy="289"/>
              <a:chOff x="1282" y="1509"/>
              <a:chExt cx="349" cy="289"/>
            </a:xfrm>
          </p:grpSpPr>
          <p:sp>
            <p:nvSpPr>
              <p:cNvPr id="1294443" name="Rectangle 107"/>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23" name="Group 108"/>
              <p:cNvGrpSpPr>
                <a:grpSpLocks/>
              </p:cNvGrpSpPr>
              <p:nvPr/>
            </p:nvGrpSpPr>
            <p:grpSpPr bwMode="auto">
              <a:xfrm>
                <a:off x="1291" y="1509"/>
                <a:ext cx="340" cy="289"/>
                <a:chOff x="1291" y="1509"/>
                <a:chExt cx="340" cy="289"/>
              </a:xfrm>
            </p:grpSpPr>
            <p:sp>
              <p:nvSpPr>
                <p:cNvPr id="1294445" name="Freeform 109"/>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94446" name="Freeform 110"/>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294447" name="Rectangle 111"/>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24" name="Group 112"/>
            <p:cNvGrpSpPr>
              <a:grpSpLocks/>
            </p:cNvGrpSpPr>
            <p:nvPr/>
          </p:nvGrpSpPr>
          <p:grpSpPr bwMode="auto">
            <a:xfrm>
              <a:off x="2031" y="1248"/>
              <a:ext cx="296" cy="289"/>
              <a:chOff x="1751" y="1509"/>
              <a:chExt cx="296" cy="289"/>
            </a:xfrm>
          </p:grpSpPr>
          <p:sp>
            <p:nvSpPr>
              <p:cNvPr id="1294449" name="Freeform 113"/>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94450" name="Freeform 114"/>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94451" name="Line 115"/>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294452" name="Freeform 116"/>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94453" name="Line 117"/>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294454" name="Rectangle 118"/>
            <p:cNvSpPr>
              <a:spLocks noChangeArrowheads="1"/>
            </p:cNvSpPr>
            <p:nvPr/>
          </p:nvSpPr>
          <p:spPr bwMode="auto">
            <a:xfrm>
              <a:off x="2829" y="1250"/>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25" name="Group 119"/>
            <p:cNvGrpSpPr>
              <a:grpSpLocks/>
            </p:cNvGrpSpPr>
            <p:nvPr/>
          </p:nvGrpSpPr>
          <p:grpSpPr bwMode="auto">
            <a:xfrm>
              <a:off x="2880" y="1248"/>
              <a:ext cx="325" cy="289"/>
              <a:chOff x="2600" y="1509"/>
              <a:chExt cx="325" cy="289"/>
            </a:xfrm>
          </p:grpSpPr>
          <p:sp>
            <p:nvSpPr>
              <p:cNvPr id="1294456" name="Freeform 120"/>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94457" name="Freeform 121"/>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94458" name="Rectangle 122"/>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26" name="Group 123"/>
            <p:cNvGrpSpPr>
              <a:grpSpLocks/>
            </p:cNvGrpSpPr>
            <p:nvPr/>
          </p:nvGrpSpPr>
          <p:grpSpPr bwMode="auto">
            <a:xfrm>
              <a:off x="3348" y="1248"/>
              <a:ext cx="284" cy="289"/>
              <a:chOff x="3068" y="1509"/>
              <a:chExt cx="284" cy="289"/>
            </a:xfrm>
          </p:grpSpPr>
          <p:sp>
            <p:nvSpPr>
              <p:cNvPr id="1294460" name="Freeform 124"/>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94461" name="Freeform 125"/>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94462" name="Line 126"/>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294463" name="Line 127"/>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294464" name="Line 128"/>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294465" name="Line 129"/>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294466" name="Line 130"/>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294467" name="Line 131"/>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294468" name="Line 132"/>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294469" name="Line 133"/>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294470" name="Line 134"/>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grpSp>
        <p:nvGrpSpPr>
          <p:cNvPr id="27" name="Group 135"/>
          <p:cNvGrpSpPr>
            <a:grpSpLocks/>
          </p:cNvGrpSpPr>
          <p:nvPr/>
        </p:nvGrpSpPr>
        <p:grpSpPr bwMode="auto">
          <a:xfrm>
            <a:off x="4800600" y="3505200"/>
            <a:ext cx="3355975" cy="838200"/>
            <a:chOff x="1562" y="1152"/>
            <a:chExt cx="2114" cy="528"/>
          </a:xfrm>
        </p:grpSpPr>
        <p:grpSp>
          <p:nvGrpSpPr>
            <p:cNvPr id="28" name="Group 136"/>
            <p:cNvGrpSpPr>
              <a:grpSpLocks/>
            </p:cNvGrpSpPr>
            <p:nvPr/>
          </p:nvGrpSpPr>
          <p:grpSpPr bwMode="auto">
            <a:xfrm>
              <a:off x="2487" y="1152"/>
              <a:ext cx="223" cy="481"/>
              <a:chOff x="2207" y="1413"/>
              <a:chExt cx="223" cy="481"/>
            </a:xfrm>
          </p:grpSpPr>
          <p:sp>
            <p:nvSpPr>
              <p:cNvPr id="1294473" name="Freeform 137"/>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94474" name="Rectangle 138"/>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29" name="Group 139"/>
            <p:cNvGrpSpPr>
              <a:grpSpLocks/>
            </p:cNvGrpSpPr>
            <p:nvPr/>
          </p:nvGrpSpPr>
          <p:grpSpPr bwMode="auto">
            <a:xfrm>
              <a:off x="1562" y="1248"/>
              <a:ext cx="349" cy="289"/>
              <a:chOff x="1282" y="1509"/>
              <a:chExt cx="349" cy="289"/>
            </a:xfrm>
          </p:grpSpPr>
          <p:sp>
            <p:nvSpPr>
              <p:cNvPr id="1294476" name="Rectangle 140"/>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30" name="Group 141"/>
              <p:cNvGrpSpPr>
                <a:grpSpLocks/>
              </p:cNvGrpSpPr>
              <p:nvPr/>
            </p:nvGrpSpPr>
            <p:grpSpPr bwMode="auto">
              <a:xfrm>
                <a:off x="1291" y="1509"/>
                <a:ext cx="340" cy="289"/>
                <a:chOff x="1291" y="1509"/>
                <a:chExt cx="340" cy="289"/>
              </a:xfrm>
            </p:grpSpPr>
            <p:sp>
              <p:nvSpPr>
                <p:cNvPr id="1294478" name="Freeform 142"/>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94479" name="Freeform 143"/>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294480" name="Rectangle 144"/>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31" name="Group 145"/>
            <p:cNvGrpSpPr>
              <a:grpSpLocks/>
            </p:cNvGrpSpPr>
            <p:nvPr/>
          </p:nvGrpSpPr>
          <p:grpSpPr bwMode="auto">
            <a:xfrm>
              <a:off x="2031" y="1248"/>
              <a:ext cx="296" cy="289"/>
              <a:chOff x="1751" y="1509"/>
              <a:chExt cx="296" cy="289"/>
            </a:xfrm>
          </p:grpSpPr>
          <p:sp>
            <p:nvSpPr>
              <p:cNvPr id="1294482" name="Freeform 146"/>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94483" name="Freeform 147"/>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94484" name="Line 148"/>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294485" name="Freeform 149"/>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94486" name="Line 150"/>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294487" name="Rectangle 151"/>
            <p:cNvSpPr>
              <a:spLocks noChangeArrowheads="1"/>
            </p:cNvSpPr>
            <p:nvPr/>
          </p:nvSpPr>
          <p:spPr bwMode="auto">
            <a:xfrm>
              <a:off x="2829" y="1250"/>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1294504" name="Group 152"/>
            <p:cNvGrpSpPr>
              <a:grpSpLocks/>
            </p:cNvGrpSpPr>
            <p:nvPr/>
          </p:nvGrpSpPr>
          <p:grpSpPr bwMode="auto">
            <a:xfrm>
              <a:off x="2880" y="1248"/>
              <a:ext cx="325" cy="289"/>
              <a:chOff x="2600" y="1509"/>
              <a:chExt cx="325" cy="289"/>
            </a:xfrm>
          </p:grpSpPr>
          <p:sp>
            <p:nvSpPr>
              <p:cNvPr id="1294489" name="Freeform 153"/>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94490" name="Freeform 154"/>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94491" name="Rectangle 155"/>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1294505" name="Group 156"/>
            <p:cNvGrpSpPr>
              <a:grpSpLocks/>
            </p:cNvGrpSpPr>
            <p:nvPr/>
          </p:nvGrpSpPr>
          <p:grpSpPr bwMode="auto">
            <a:xfrm>
              <a:off x="3348" y="1248"/>
              <a:ext cx="284" cy="289"/>
              <a:chOff x="3068" y="1509"/>
              <a:chExt cx="284" cy="289"/>
            </a:xfrm>
          </p:grpSpPr>
          <p:sp>
            <p:nvSpPr>
              <p:cNvPr id="1294493" name="Freeform 157"/>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94494" name="Freeform 158"/>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94495" name="Line 159"/>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294496" name="Line 160"/>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294497" name="Line 161"/>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294498" name="Line 162"/>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294499" name="Line 163"/>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294500" name="Line 164"/>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294501" name="Line 165"/>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294502" name="Line 166"/>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294503" name="Line 167"/>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grpSp>
        <p:nvGrpSpPr>
          <p:cNvPr id="1294508" name="Group 168"/>
          <p:cNvGrpSpPr>
            <a:grpSpLocks/>
          </p:cNvGrpSpPr>
          <p:nvPr/>
        </p:nvGrpSpPr>
        <p:grpSpPr bwMode="auto">
          <a:xfrm>
            <a:off x="5486400" y="4419600"/>
            <a:ext cx="3355975" cy="838200"/>
            <a:chOff x="1562" y="1152"/>
            <a:chExt cx="2114" cy="528"/>
          </a:xfrm>
        </p:grpSpPr>
        <p:grpSp>
          <p:nvGrpSpPr>
            <p:cNvPr id="1294510" name="Group 169"/>
            <p:cNvGrpSpPr>
              <a:grpSpLocks/>
            </p:cNvGrpSpPr>
            <p:nvPr/>
          </p:nvGrpSpPr>
          <p:grpSpPr bwMode="auto">
            <a:xfrm>
              <a:off x="2487" y="1152"/>
              <a:ext cx="223" cy="481"/>
              <a:chOff x="2207" y="1413"/>
              <a:chExt cx="223" cy="481"/>
            </a:xfrm>
          </p:grpSpPr>
          <p:sp>
            <p:nvSpPr>
              <p:cNvPr id="1294506" name="Freeform 170"/>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94507" name="Rectangle 171"/>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1294514" name="Group 172"/>
            <p:cNvGrpSpPr>
              <a:grpSpLocks/>
            </p:cNvGrpSpPr>
            <p:nvPr/>
          </p:nvGrpSpPr>
          <p:grpSpPr bwMode="auto">
            <a:xfrm>
              <a:off x="1562" y="1248"/>
              <a:ext cx="349" cy="289"/>
              <a:chOff x="1282" y="1509"/>
              <a:chExt cx="349" cy="289"/>
            </a:xfrm>
          </p:grpSpPr>
          <p:sp>
            <p:nvSpPr>
              <p:cNvPr id="1294509" name="Rectangle 173"/>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1294521" name="Group 174"/>
              <p:cNvGrpSpPr>
                <a:grpSpLocks/>
              </p:cNvGrpSpPr>
              <p:nvPr/>
            </p:nvGrpSpPr>
            <p:grpSpPr bwMode="auto">
              <a:xfrm>
                <a:off x="1291" y="1509"/>
                <a:ext cx="340" cy="289"/>
                <a:chOff x="1291" y="1509"/>
                <a:chExt cx="340" cy="289"/>
              </a:xfrm>
            </p:grpSpPr>
            <p:sp>
              <p:nvSpPr>
                <p:cNvPr id="1294511" name="Freeform 175"/>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94512" name="Freeform 176"/>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294513" name="Rectangle 177"/>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1294525" name="Group 178"/>
            <p:cNvGrpSpPr>
              <a:grpSpLocks/>
            </p:cNvGrpSpPr>
            <p:nvPr/>
          </p:nvGrpSpPr>
          <p:grpSpPr bwMode="auto">
            <a:xfrm>
              <a:off x="2031" y="1248"/>
              <a:ext cx="296" cy="289"/>
              <a:chOff x="1751" y="1509"/>
              <a:chExt cx="296" cy="289"/>
            </a:xfrm>
          </p:grpSpPr>
          <p:sp>
            <p:nvSpPr>
              <p:cNvPr id="1294515" name="Freeform 179"/>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94516" name="Freeform 180"/>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94517" name="Line 181"/>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294518" name="Freeform 182"/>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94519" name="Line 183"/>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294520" name="Rectangle 184"/>
            <p:cNvSpPr>
              <a:spLocks noChangeArrowheads="1"/>
            </p:cNvSpPr>
            <p:nvPr/>
          </p:nvSpPr>
          <p:spPr bwMode="auto">
            <a:xfrm>
              <a:off x="2829" y="1250"/>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1294537" name="Group 185"/>
            <p:cNvGrpSpPr>
              <a:grpSpLocks/>
            </p:cNvGrpSpPr>
            <p:nvPr/>
          </p:nvGrpSpPr>
          <p:grpSpPr bwMode="auto">
            <a:xfrm>
              <a:off x="2880" y="1248"/>
              <a:ext cx="325" cy="289"/>
              <a:chOff x="2600" y="1509"/>
              <a:chExt cx="325" cy="289"/>
            </a:xfrm>
          </p:grpSpPr>
          <p:sp>
            <p:nvSpPr>
              <p:cNvPr id="1294522" name="Freeform 186"/>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94523" name="Freeform 187"/>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94524" name="Rectangle 188"/>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1294538" name="Group 189"/>
            <p:cNvGrpSpPr>
              <a:grpSpLocks/>
            </p:cNvGrpSpPr>
            <p:nvPr/>
          </p:nvGrpSpPr>
          <p:grpSpPr bwMode="auto">
            <a:xfrm>
              <a:off x="3348" y="1248"/>
              <a:ext cx="284" cy="289"/>
              <a:chOff x="3068" y="1509"/>
              <a:chExt cx="284" cy="289"/>
            </a:xfrm>
          </p:grpSpPr>
          <p:sp>
            <p:nvSpPr>
              <p:cNvPr id="1294526" name="Freeform 190"/>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94527" name="Freeform 191"/>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94528" name="Line 192"/>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294529" name="Line 193"/>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294530" name="Line 194"/>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294531" name="Line 195"/>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294532" name="Line 196"/>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294533" name="Line 197"/>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294534" name="Line 198"/>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294535" name="Line 199"/>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294536" name="Line 200"/>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grpSp>
        <p:nvGrpSpPr>
          <p:cNvPr id="1294541" name="Group 201"/>
          <p:cNvGrpSpPr>
            <a:grpSpLocks/>
          </p:cNvGrpSpPr>
          <p:nvPr/>
        </p:nvGrpSpPr>
        <p:grpSpPr bwMode="auto">
          <a:xfrm>
            <a:off x="3429000" y="1905000"/>
            <a:ext cx="3355975" cy="838200"/>
            <a:chOff x="1562" y="1152"/>
            <a:chExt cx="2114" cy="528"/>
          </a:xfrm>
        </p:grpSpPr>
        <p:grpSp>
          <p:nvGrpSpPr>
            <p:cNvPr id="1294543" name="Group 202"/>
            <p:cNvGrpSpPr>
              <a:grpSpLocks/>
            </p:cNvGrpSpPr>
            <p:nvPr/>
          </p:nvGrpSpPr>
          <p:grpSpPr bwMode="auto">
            <a:xfrm>
              <a:off x="2487" y="1152"/>
              <a:ext cx="223" cy="481"/>
              <a:chOff x="2207" y="1413"/>
              <a:chExt cx="223" cy="481"/>
            </a:xfrm>
          </p:grpSpPr>
          <p:sp>
            <p:nvSpPr>
              <p:cNvPr id="1294539" name="Freeform 203"/>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94540" name="Rectangle 204"/>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1294547" name="Group 205"/>
            <p:cNvGrpSpPr>
              <a:grpSpLocks/>
            </p:cNvGrpSpPr>
            <p:nvPr/>
          </p:nvGrpSpPr>
          <p:grpSpPr bwMode="auto">
            <a:xfrm>
              <a:off x="1562" y="1248"/>
              <a:ext cx="349" cy="289"/>
              <a:chOff x="1282" y="1509"/>
              <a:chExt cx="349" cy="289"/>
            </a:xfrm>
          </p:grpSpPr>
          <p:sp>
            <p:nvSpPr>
              <p:cNvPr id="1294542" name="Rectangle 206"/>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1294554" name="Group 207"/>
              <p:cNvGrpSpPr>
                <a:grpSpLocks/>
              </p:cNvGrpSpPr>
              <p:nvPr/>
            </p:nvGrpSpPr>
            <p:grpSpPr bwMode="auto">
              <a:xfrm>
                <a:off x="1291" y="1509"/>
                <a:ext cx="340" cy="289"/>
                <a:chOff x="1291" y="1509"/>
                <a:chExt cx="340" cy="289"/>
              </a:xfrm>
            </p:grpSpPr>
            <p:sp>
              <p:nvSpPr>
                <p:cNvPr id="1294544" name="Freeform 208"/>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94545" name="Freeform 209"/>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294546" name="Rectangle 210"/>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1294558" name="Group 211"/>
            <p:cNvGrpSpPr>
              <a:grpSpLocks/>
            </p:cNvGrpSpPr>
            <p:nvPr/>
          </p:nvGrpSpPr>
          <p:grpSpPr bwMode="auto">
            <a:xfrm>
              <a:off x="2031" y="1248"/>
              <a:ext cx="296" cy="289"/>
              <a:chOff x="1751" y="1509"/>
              <a:chExt cx="296" cy="289"/>
            </a:xfrm>
          </p:grpSpPr>
          <p:sp>
            <p:nvSpPr>
              <p:cNvPr id="1294548" name="Freeform 212"/>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94549" name="Freeform 213"/>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94550" name="Line 214"/>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294551" name="Freeform 215"/>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94552" name="Line 216"/>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294553" name="Rectangle 217"/>
            <p:cNvSpPr>
              <a:spLocks noChangeArrowheads="1"/>
            </p:cNvSpPr>
            <p:nvPr/>
          </p:nvSpPr>
          <p:spPr bwMode="auto">
            <a:xfrm>
              <a:off x="2829" y="1250"/>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1294336" name="Group 218"/>
            <p:cNvGrpSpPr>
              <a:grpSpLocks/>
            </p:cNvGrpSpPr>
            <p:nvPr/>
          </p:nvGrpSpPr>
          <p:grpSpPr bwMode="auto">
            <a:xfrm>
              <a:off x="2880" y="1248"/>
              <a:ext cx="325" cy="289"/>
              <a:chOff x="2600" y="1509"/>
              <a:chExt cx="325" cy="289"/>
            </a:xfrm>
          </p:grpSpPr>
          <p:sp>
            <p:nvSpPr>
              <p:cNvPr id="1294555" name="Freeform 219"/>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94556" name="Freeform 220"/>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94557" name="Rectangle 221"/>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1294337" name="Group 222"/>
            <p:cNvGrpSpPr>
              <a:grpSpLocks/>
            </p:cNvGrpSpPr>
            <p:nvPr/>
          </p:nvGrpSpPr>
          <p:grpSpPr bwMode="auto">
            <a:xfrm>
              <a:off x="3348" y="1248"/>
              <a:ext cx="284" cy="289"/>
              <a:chOff x="3068" y="1509"/>
              <a:chExt cx="284" cy="289"/>
            </a:xfrm>
          </p:grpSpPr>
          <p:sp>
            <p:nvSpPr>
              <p:cNvPr id="1294559" name="Freeform 223"/>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94560" name="Freeform 224"/>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94561" name="Line 225"/>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294562" name="Line 226"/>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294563" name="Line 227"/>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294564" name="Line 228"/>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294565" name="Line 229"/>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294566" name="Line 230"/>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294567" name="Line 231"/>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294568" name="Line 232"/>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294569" name="Line 233"/>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sp>
        <p:nvSpPr>
          <p:cNvPr id="1294570" name="Rectangle 234"/>
          <p:cNvSpPr>
            <a:spLocks noChangeArrowheads="1"/>
          </p:cNvSpPr>
          <p:nvPr/>
        </p:nvSpPr>
        <p:spPr bwMode="auto">
          <a:xfrm>
            <a:off x="685800" y="2133600"/>
            <a:ext cx="2371725" cy="454025"/>
          </a:xfrm>
          <a:prstGeom prst="rect">
            <a:avLst/>
          </a:prstGeom>
          <a:noFill/>
          <a:ln w="12700">
            <a:noFill/>
            <a:miter lim="800000"/>
            <a:headEnd/>
            <a:tailEnd/>
          </a:ln>
          <a:effectLst/>
        </p:spPr>
        <p:txBody>
          <a:bodyPr wrap="none" lIns="90488" tIns="44450" rIns="90488" bIns="44450">
            <a:spAutoFit/>
          </a:bodyPr>
          <a:lstStyle/>
          <a:p>
            <a:r>
              <a:rPr lang="en-US" sz="2400" b="1">
                <a:solidFill>
                  <a:schemeClr val="tx1"/>
                </a:solidFill>
                <a:latin typeface="Courier New" pitchFamily="49" charset="0"/>
              </a:rPr>
              <a:t>sub $4,</a:t>
            </a:r>
            <a:r>
              <a:rPr lang="en-US" sz="2400" b="1">
                <a:latin typeface="Courier New" pitchFamily="49" charset="0"/>
              </a:rPr>
              <a:t>$1</a:t>
            </a:r>
            <a:r>
              <a:rPr lang="en-US" sz="2400" b="1">
                <a:solidFill>
                  <a:schemeClr val="tx1"/>
                </a:solidFill>
                <a:latin typeface="Courier New" pitchFamily="49" charset="0"/>
              </a:rPr>
              <a:t>,$5</a:t>
            </a:r>
          </a:p>
        </p:txBody>
      </p:sp>
      <p:cxnSp>
        <p:nvCxnSpPr>
          <p:cNvPr id="1294571" name="AutoShape 235"/>
          <p:cNvCxnSpPr>
            <a:cxnSpLocks noChangeShapeType="1"/>
            <a:stCxn id="1294545" idx="3"/>
            <a:endCxn id="1294445" idx="1"/>
          </p:cNvCxnSpPr>
          <p:nvPr/>
        </p:nvCxnSpPr>
        <p:spPr bwMode="auto">
          <a:xfrm rot="16200000" flipH="1">
            <a:off x="3780632" y="2458243"/>
            <a:ext cx="279400" cy="417513"/>
          </a:xfrm>
          <a:prstGeom prst="curvedConnector3">
            <a:avLst>
              <a:gd name="adj1" fmla="val 50000"/>
            </a:avLst>
          </a:prstGeom>
          <a:noFill/>
          <a:ln w="28575">
            <a:solidFill>
              <a:schemeClr val="tx1"/>
            </a:solidFill>
            <a:round/>
            <a:headEnd/>
            <a:tailEnd type="triangle" w="med" len="med"/>
          </a:ln>
          <a:effectLst/>
        </p:spPr>
      </p:cxnSp>
      <p:grpSp>
        <p:nvGrpSpPr>
          <p:cNvPr id="1294338" name="Group 236"/>
          <p:cNvGrpSpPr>
            <a:grpSpLocks/>
          </p:cNvGrpSpPr>
          <p:nvPr/>
        </p:nvGrpSpPr>
        <p:grpSpPr bwMode="auto">
          <a:xfrm>
            <a:off x="685800" y="2789238"/>
            <a:ext cx="2371725" cy="2163762"/>
            <a:chOff x="480" y="2299"/>
            <a:chExt cx="1494" cy="1363"/>
          </a:xfrm>
        </p:grpSpPr>
        <p:sp>
          <p:nvSpPr>
            <p:cNvPr id="1294573" name="Rectangle 237"/>
            <p:cNvSpPr>
              <a:spLocks noChangeArrowheads="1"/>
            </p:cNvSpPr>
            <p:nvPr/>
          </p:nvSpPr>
          <p:spPr bwMode="auto">
            <a:xfrm>
              <a:off x="480" y="2299"/>
              <a:ext cx="1494" cy="286"/>
            </a:xfrm>
            <a:prstGeom prst="rect">
              <a:avLst/>
            </a:prstGeom>
            <a:noFill/>
            <a:ln w="12700">
              <a:noFill/>
              <a:miter lim="800000"/>
              <a:headEnd/>
              <a:tailEnd/>
            </a:ln>
            <a:effectLst/>
          </p:spPr>
          <p:txBody>
            <a:bodyPr wrap="none" lIns="90488" tIns="44450" rIns="90488" bIns="44450">
              <a:spAutoFit/>
            </a:bodyPr>
            <a:lstStyle/>
            <a:p>
              <a:r>
                <a:rPr lang="en-US" sz="2400" b="1">
                  <a:solidFill>
                    <a:schemeClr val="tx1"/>
                  </a:solidFill>
                  <a:latin typeface="Courier New" pitchFamily="49" charset="0"/>
                </a:rPr>
                <a:t>and $6,</a:t>
              </a:r>
              <a:r>
                <a:rPr lang="en-US" sz="2400" b="1">
                  <a:solidFill>
                    <a:srgbClr val="009900"/>
                  </a:solidFill>
                  <a:latin typeface="Courier New" pitchFamily="49" charset="0"/>
                </a:rPr>
                <a:t>$1</a:t>
              </a:r>
              <a:r>
                <a:rPr lang="en-US" sz="2400" b="1">
                  <a:solidFill>
                    <a:schemeClr val="tx1"/>
                  </a:solidFill>
                  <a:latin typeface="Courier New" pitchFamily="49" charset="0"/>
                </a:rPr>
                <a:t>,$7</a:t>
              </a:r>
            </a:p>
          </p:txBody>
        </p:sp>
        <p:sp>
          <p:nvSpPr>
            <p:cNvPr id="1294574" name="Rectangle 238"/>
            <p:cNvSpPr>
              <a:spLocks noChangeArrowheads="1"/>
            </p:cNvSpPr>
            <p:nvPr/>
          </p:nvSpPr>
          <p:spPr bwMode="auto">
            <a:xfrm>
              <a:off x="480" y="3376"/>
              <a:ext cx="1494" cy="286"/>
            </a:xfrm>
            <a:prstGeom prst="rect">
              <a:avLst/>
            </a:prstGeom>
            <a:noFill/>
            <a:ln w="12700">
              <a:noFill/>
              <a:miter lim="800000"/>
              <a:headEnd/>
              <a:tailEnd/>
            </a:ln>
            <a:effectLst/>
          </p:spPr>
          <p:txBody>
            <a:bodyPr wrap="none" lIns="90488" tIns="44450" rIns="90488" bIns="44450">
              <a:spAutoFit/>
            </a:bodyPr>
            <a:lstStyle/>
            <a:p>
              <a:r>
                <a:rPr lang="en-US" sz="2400" b="1">
                  <a:solidFill>
                    <a:schemeClr val="tx1"/>
                  </a:solidFill>
                  <a:latin typeface="Courier New" pitchFamily="49" charset="0"/>
                </a:rPr>
                <a:t>xor $4,</a:t>
              </a:r>
              <a:r>
                <a:rPr lang="en-US" sz="2400" b="1">
                  <a:solidFill>
                    <a:srgbClr val="009900"/>
                  </a:solidFill>
                  <a:latin typeface="Courier New" pitchFamily="49" charset="0"/>
                </a:rPr>
                <a:t>$1</a:t>
              </a:r>
              <a:r>
                <a:rPr lang="en-US" sz="2400" b="1">
                  <a:solidFill>
                    <a:schemeClr val="tx1"/>
                  </a:solidFill>
                  <a:latin typeface="Courier New" pitchFamily="49" charset="0"/>
                </a:rPr>
                <a:t>,$5</a:t>
              </a:r>
            </a:p>
          </p:txBody>
        </p:sp>
        <p:sp>
          <p:nvSpPr>
            <p:cNvPr id="1294575" name="Rectangle 239"/>
            <p:cNvSpPr>
              <a:spLocks noChangeArrowheads="1"/>
            </p:cNvSpPr>
            <p:nvPr/>
          </p:nvSpPr>
          <p:spPr bwMode="auto">
            <a:xfrm>
              <a:off x="480" y="2827"/>
              <a:ext cx="1494" cy="286"/>
            </a:xfrm>
            <a:prstGeom prst="rect">
              <a:avLst/>
            </a:prstGeom>
            <a:noFill/>
            <a:ln w="12700">
              <a:noFill/>
              <a:miter lim="800000"/>
              <a:headEnd/>
              <a:tailEnd/>
            </a:ln>
            <a:effectLst/>
          </p:spPr>
          <p:txBody>
            <a:bodyPr wrap="none" lIns="90488" tIns="44450" rIns="90488" bIns="44450">
              <a:spAutoFit/>
            </a:bodyPr>
            <a:lstStyle/>
            <a:p>
              <a:r>
                <a:rPr lang="en-US" sz="2400" b="1">
                  <a:solidFill>
                    <a:schemeClr val="tx1"/>
                  </a:solidFill>
                  <a:latin typeface="Courier New" pitchFamily="49" charset="0"/>
                </a:rPr>
                <a:t>or  $8,</a:t>
              </a:r>
              <a:r>
                <a:rPr lang="en-US" sz="2400" b="1">
                  <a:solidFill>
                    <a:srgbClr val="009900"/>
                  </a:solidFill>
                  <a:latin typeface="Courier New" pitchFamily="49" charset="0"/>
                </a:rPr>
                <a:t>$1</a:t>
              </a:r>
              <a:r>
                <a:rPr lang="en-US" sz="2400" b="1">
                  <a:solidFill>
                    <a:schemeClr val="tx1"/>
                  </a:solidFill>
                  <a:latin typeface="Courier New" pitchFamily="49" charset="0"/>
                </a:rPr>
                <a:t>,$9</a:t>
              </a:r>
            </a:p>
          </p:txBody>
        </p:sp>
      </p:grpSp>
      <p:sp>
        <p:nvSpPr>
          <p:cNvPr id="240" name="Rectangle 196"/>
          <p:cNvSpPr txBox="1">
            <a:spLocks noChangeArrowheads="1"/>
          </p:cNvSpPr>
          <p:nvPr/>
        </p:nvSpPr>
        <p:spPr bwMode="auto">
          <a:xfrm>
            <a:off x="685800" y="6249987"/>
            <a:ext cx="7391400" cy="379413"/>
          </a:xfrm>
          <a:prstGeom prst="rect">
            <a:avLst/>
          </a:prstGeom>
          <a:noFill/>
          <a:ln w="12700">
            <a:noFill/>
            <a:miter lim="800000"/>
            <a:headEnd/>
            <a:tailEnd/>
          </a:ln>
        </p:spPr>
        <p:txBody>
          <a:bodyPr vert="horz" wrap="square" lIns="63500" tIns="25400" rIns="63500" bIns="25400" numCol="1" anchor="t" anchorCtr="0" compatLnSpc="1">
            <a:prstTxWarp prst="textNoShape">
              <a:avLst/>
            </a:prstTxWarp>
            <a:spAutoFit/>
          </a:bodyPr>
          <a:lstStyle/>
          <a:p>
            <a:pPr marL="342900" marR="0" lvl="0" indent="-342900" algn="l" defTabSz="914400" rtl="0" eaLnBrk="0" fontAlgn="base" latinLnBrk="0" hangingPunct="0">
              <a:lnSpc>
                <a:spcPct val="90000"/>
              </a:lnSpc>
              <a:spcBef>
                <a:spcPct val="65000"/>
              </a:spcBef>
              <a:spcAft>
                <a:spcPct val="0"/>
              </a:spcAft>
              <a:buClr>
                <a:schemeClr val="accent1"/>
              </a:buClr>
              <a:buSzPct val="75000"/>
              <a:buFont typeface="Wingdings" pitchFamily="2" charset="2"/>
              <a:buChar char="q"/>
              <a:tabLst/>
              <a:defRPr/>
            </a:pPr>
            <a:r>
              <a:rPr kumimoji="0" lang="en-US" sz="2400" b="0" i="0" u="none" strike="noStrike" kern="0" cap="none" spc="0" normalizeH="0" baseline="0" noProof="0" smtClean="0">
                <a:ln>
                  <a:noFill/>
                </a:ln>
                <a:solidFill>
                  <a:schemeClr val="tx1"/>
                </a:solidFill>
                <a:effectLst/>
                <a:uLnTx/>
                <a:uFillTx/>
                <a:latin typeface="+mn-lt"/>
                <a:ea typeface="+mn-ea"/>
                <a:cs typeface="+mn-cs"/>
              </a:rPr>
              <a:t>Will still need </a:t>
            </a:r>
            <a:r>
              <a:rPr kumimoji="0" lang="en-US" sz="2400" b="0" i="0" u="none" strike="noStrike" kern="0" cap="none" spc="0" normalizeH="0" baseline="0" noProof="0" smtClean="0">
                <a:ln>
                  <a:noFill/>
                </a:ln>
                <a:solidFill>
                  <a:schemeClr val="accent1"/>
                </a:solidFill>
                <a:effectLst/>
                <a:uLnTx/>
                <a:uFillTx/>
                <a:latin typeface="+mn-lt"/>
                <a:ea typeface="+mn-ea"/>
                <a:cs typeface="+mn-cs"/>
              </a:rPr>
              <a:t>one stall cycle</a:t>
            </a:r>
            <a:r>
              <a:rPr kumimoji="0" lang="en-US" sz="2400" b="0" i="0" u="none" strike="noStrike" kern="0" cap="none" spc="0" normalizeH="0" baseline="0" noProof="0" smtClean="0">
                <a:ln>
                  <a:noFill/>
                </a:ln>
                <a:solidFill>
                  <a:schemeClr val="tx1"/>
                </a:solidFill>
                <a:effectLst/>
                <a:uLnTx/>
                <a:uFillTx/>
                <a:latin typeface="+mn-lt"/>
                <a:ea typeface="+mn-ea"/>
                <a:cs typeface="+mn-cs"/>
              </a:rPr>
              <a:t> even with forwarding</a:t>
            </a:r>
            <a:endParaRPr kumimoji="0" lang="en-US" sz="2400" b="0" i="0" u="none" strike="noStrike" kern="0" cap="none" spc="0" normalizeH="0" baseline="0" noProof="0" dirty="0">
              <a:ln>
                <a:noFill/>
              </a:ln>
              <a:solidFill>
                <a:schemeClr val="tx1"/>
              </a:solidFill>
              <a:effectLst/>
              <a:uLnTx/>
              <a:uFillTx/>
              <a:latin typeface="+mn-lt"/>
              <a:ea typeface="+mn-ea"/>
              <a:cs typeface="+mn-cs"/>
            </a:endParaRPr>
          </a:p>
        </p:txBody>
      </p:sp>
      <p:grpSp>
        <p:nvGrpSpPr>
          <p:cNvPr id="283" name="Group 9"/>
          <p:cNvGrpSpPr>
            <a:grpSpLocks/>
          </p:cNvGrpSpPr>
          <p:nvPr/>
        </p:nvGrpSpPr>
        <p:grpSpPr bwMode="auto">
          <a:xfrm>
            <a:off x="4800600" y="1219200"/>
            <a:ext cx="609600" cy="1296051"/>
            <a:chOff x="3216" y="784"/>
            <a:chExt cx="384" cy="796"/>
          </a:xfrm>
        </p:grpSpPr>
        <p:sp>
          <p:nvSpPr>
            <p:cNvPr id="284" name="Rectangle 10"/>
            <p:cNvSpPr>
              <a:spLocks noChangeArrowheads="1"/>
            </p:cNvSpPr>
            <p:nvPr/>
          </p:nvSpPr>
          <p:spPr bwMode="auto">
            <a:xfrm flipH="1" flipV="1">
              <a:off x="3216" y="1252"/>
              <a:ext cx="96" cy="328"/>
            </a:xfrm>
            <a:prstGeom prst="rect">
              <a:avLst/>
            </a:prstGeom>
            <a:solidFill>
              <a:schemeClr val="accent1"/>
            </a:solidFill>
            <a:ln w="12700">
              <a:solidFill>
                <a:srgbClr val="009900"/>
              </a:solidFill>
              <a:miter lim="800000"/>
              <a:headEnd/>
              <a:tailEnd/>
            </a:ln>
            <a:effectLst/>
          </p:spPr>
          <p:txBody>
            <a:bodyPr wrap="none" anchor="ctr"/>
            <a:lstStyle/>
            <a:p>
              <a:endParaRPr lang="en-US"/>
            </a:p>
          </p:txBody>
        </p:sp>
        <p:sp>
          <p:nvSpPr>
            <p:cNvPr id="285" name="Rectangle 11"/>
            <p:cNvSpPr>
              <a:spLocks noChangeArrowheads="1"/>
            </p:cNvSpPr>
            <p:nvPr/>
          </p:nvSpPr>
          <p:spPr bwMode="auto">
            <a:xfrm>
              <a:off x="3504" y="784"/>
              <a:ext cx="96" cy="288"/>
            </a:xfrm>
            <a:prstGeom prst="rect">
              <a:avLst/>
            </a:prstGeom>
            <a:solidFill>
              <a:schemeClr val="accent1"/>
            </a:solidFill>
            <a:ln w="12700">
              <a:solidFill>
                <a:schemeClr val="tx1"/>
              </a:solidFill>
              <a:miter lim="800000"/>
              <a:headEnd/>
              <a:tailEnd/>
            </a:ln>
            <a:effectLst/>
          </p:spPr>
          <p:txBody>
            <a:bodyPr wrap="none" anchor="ctr"/>
            <a:lstStyle/>
            <a:p>
              <a:endParaRPr lang="en-US"/>
            </a:p>
          </p:txBody>
        </p:sp>
        <p:sp>
          <p:nvSpPr>
            <p:cNvPr id="286" name="Line 12"/>
            <p:cNvSpPr>
              <a:spLocks noChangeShapeType="1"/>
            </p:cNvSpPr>
            <p:nvPr/>
          </p:nvSpPr>
          <p:spPr bwMode="auto">
            <a:xfrm flipH="1">
              <a:off x="3264" y="1065"/>
              <a:ext cx="288" cy="187"/>
            </a:xfrm>
            <a:prstGeom prst="line">
              <a:avLst/>
            </a:prstGeom>
            <a:noFill/>
            <a:ln w="28575">
              <a:solidFill>
                <a:schemeClr val="accent1"/>
              </a:solidFill>
              <a:round/>
              <a:headEnd/>
              <a:tailEnd type="triangle" w="med" len="med"/>
            </a:ln>
            <a:effectLst/>
          </p:spPr>
          <p:txBody>
            <a:bodyPr/>
            <a:lstStyle/>
            <a:p>
              <a:endParaRPr 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83"/>
                                        </p:tgtEl>
                                        <p:attrNameLst>
                                          <p:attrName>style.visibility</p:attrName>
                                        </p:attrNameLst>
                                      </p:cBhvr>
                                      <p:to>
                                        <p:strVal val="visible"/>
                                      </p:to>
                                    </p:set>
                                    <p:animEffect transition="in" filter="wipe(up)">
                                      <p:cBhvr>
                                        <p:cTn id="7" dur="500"/>
                                        <p:tgtEl>
                                          <p:spTgt spid="283"/>
                                        </p:tgtEl>
                                      </p:cBhvr>
                                    </p:animEffect>
                                  </p:childTnLst>
                                  <p:subTnLst>
                                    <p:set>
                                      <p:cBhvr override="childStyle">
                                        <p:cTn dur="1" fill="hold" display="0" masterRel="nextClick" afterEffect="1"/>
                                        <p:tgtEl>
                                          <p:spTgt spid="283"/>
                                        </p:tgtEl>
                                        <p:attrNameLst>
                                          <p:attrName>style.visibility</p:attrName>
                                        </p:attrNameLst>
                                      </p:cBhvr>
                                      <p:to>
                                        <p:strVal val="hidden"/>
                                      </p:to>
                                    </p:set>
                                  </p:subTnLst>
                                </p:cTn>
                              </p:par>
                              <p:par>
                                <p:cTn id="8" presetID="1" presetClass="entr" presetSubtype="0" fill="hold" grpId="0" nodeType="withEffect">
                                  <p:stCondLst>
                                    <p:cond delay="0"/>
                                  </p:stCondLst>
                                  <p:childTnLst>
                                    <p:set>
                                      <p:cBhvr>
                                        <p:cTn id="9" dur="1" fill="hold">
                                          <p:stCondLst>
                                            <p:cond delay="0"/>
                                          </p:stCondLst>
                                        </p:cTn>
                                        <p:tgtEl>
                                          <p:spTgt spid="1294570"/>
                                        </p:tgtEl>
                                        <p:attrNameLst>
                                          <p:attrName>style.visibility</p:attrName>
                                        </p:attrNameLst>
                                      </p:cBhvr>
                                      <p:to>
                                        <p:strVal val="visible"/>
                                      </p:to>
                                    </p:set>
                                  </p:childTnLst>
                                  <p:subTnLst>
                                    <p:set>
                                      <p:cBhvr override="childStyle">
                                        <p:cTn dur="1" fill="hold" display="0" masterRel="nextClick" afterEffect="1"/>
                                        <p:tgtEl>
                                          <p:spTgt spid="1294570"/>
                                        </p:tgtEl>
                                        <p:attrNameLst>
                                          <p:attrName>style.visibility</p:attrName>
                                        </p:attrNameLst>
                                      </p:cBhvr>
                                      <p:to>
                                        <p:strVal val="hidden"/>
                                      </p:to>
                                    </p:set>
                                  </p:subTnLst>
                                </p:cTn>
                              </p:par>
                              <p:par>
                                <p:cTn id="10" presetID="1" presetClass="entr" presetSubtype="0" fill="hold" nodeType="withEffect">
                                  <p:stCondLst>
                                    <p:cond delay="0"/>
                                  </p:stCondLst>
                                  <p:childTnLst>
                                    <p:set>
                                      <p:cBhvr>
                                        <p:cTn id="11" dur="1" fill="hold">
                                          <p:stCondLst>
                                            <p:cond delay="0"/>
                                          </p:stCondLst>
                                        </p:cTn>
                                        <p:tgtEl>
                                          <p:spTgt spid="1294338"/>
                                        </p:tgtEl>
                                        <p:attrNameLst>
                                          <p:attrName>style.visibility</p:attrName>
                                        </p:attrNameLst>
                                      </p:cBhvr>
                                      <p:to>
                                        <p:strVal val="visible"/>
                                      </p:to>
                                    </p:set>
                                  </p:childTnLst>
                                  <p:subTnLst>
                                    <p:set>
                                      <p:cBhvr override="childStyle">
                                        <p:cTn dur="1" fill="hold" display="0" masterRel="nextClick" afterEffect="1"/>
                                        <p:tgtEl>
                                          <p:spTgt spid="1294338"/>
                                        </p:tgtEl>
                                        <p:attrNameLst>
                                          <p:attrName>style.visibility</p:attrName>
                                        </p:attrNameLst>
                                      </p:cBhvr>
                                      <p:to>
                                        <p:strVal val="hidden"/>
                                      </p:to>
                                    </p:set>
                                  </p:sub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2"/>
                                        </p:tgtEl>
                                        <p:attrNameLst>
                                          <p:attrName>style.visibility</p:attrName>
                                        </p:attrNameLst>
                                      </p:cBhvr>
                                      <p:to>
                                        <p:strVal val="visible"/>
                                      </p:to>
                                    </p:set>
                                  </p:childTnLst>
                                </p:cTn>
                              </p:par>
                              <p:par>
                                <p:cTn id="16" presetID="22" presetClass="entr" presetSubtype="1" fill="hold" nodeType="withEffect">
                                  <p:stCondLst>
                                    <p:cond delay="0"/>
                                  </p:stCondLst>
                                  <p:childTnLst>
                                    <p:set>
                                      <p:cBhvr>
                                        <p:cTn id="17" dur="1" fill="hold">
                                          <p:stCondLst>
                                            <p:cond delay="0"/>
                                          </p:stCondLst>
                                        </p:cTn>
                                        <p:tgtEl>
                                          <p:spTgt spid="1294571"/>
                                        </p:tgtEl>
                                        <p:attrNameLst>
                                          <p:attrName>style.visibility</p:attrName>
                                        </p:attrNameLst>
                                      </p:cBhvr>
                                      <p:to>
                                        <p:strVal val="visible"/>
                                      </p:to>
                                    </p:set>
                                    <p:animEffect transition="in" filter="wipe(up)">
                                      <p:cBhvr>
                                        <p:cTn id="18" dur="500"/>
                                        <p:tgtEl>
                                          <p:spTgt spid="1294571"/>
                                        </p:tgtEl>
                                      </p:cBhvr>
                                    </p:animEffect>
                                  </p:childTnLst>
                                </p:cTn>
                              </p:par>
                            </p:childTnLst>
                          </p:cTn>
                        </p:par>
                        <p:par>
                          <p:cTn id="19" fill="hold">
                            <p:stCondLst>
                              <p:cond delay="500"/>
                            </p:stCondLst>
                            <p:childTnLst>
                              <p:par>
                                <p:cTn id="20" presetID="1" presetClass="entr" presetSubtype="0" fill="hold" grpId="0" nodeType="afterEffect">
                                  <p:stCondLst>
                                    <p:cond delay="0"/>
                                  </p:stCondLst>
                                  <p:childTnLst>
                                    <p:set>
                                      <p:cBhvr>
                                        <p:cTn id="21" dur="1" fill="hold">
                                          <p:stCondLst>
                                            <p:cond delay="0"/>
                                          </p:stCondLst>
                                        </p:cTn>
                                        <p:tgtEl>
                                          <p:spTgt spid="1294361"/>
                                        </p:tgtEl>
                                        <p:attrNameLst>
                                          <p:attrName>style.visibility</p:attrName>
                                        </p:attrNameLst>
                                      </p:cBhvr>
                                      <p:to>
                                        <p:strVal val="visible"/>
                                      </p:to>
                                    </p:set>
                                  </p:childTnLst>
                                </p:cTn>
                              </p:par>
                            </p:childTnLst>
                          </p:cTn>
                        </p:par>
                        <p:par>
                          <p:cTn id="22" fill="hold">
                            <p:stCondLst>
                              <p:cond delay="500"/>
                            </p:stCondLst>
                            <p:childTnLst>
                              <p:par>
                                <p:cTn id="23" presetID="1" presetClass="entr" presetSubtype="0" fill="hold" nodeType="afterEffect">
                                  <p:stCondLst>
                                    <p:cond delay="0"/>
                                  </p:stCondLst>
                                  <p:childTnLst>
                                    <p:set>
                                      <p:cBhvr>
                                        <p:cTn id="24" dur="1" fill="hold">
                                          <p:stCondLst>
                                            <p:cond delay="0"/>
                                          </p:stCondLst>
                                        </p:cTn>
                                        <p:tgtEl>
                                          <p:spTgt spid="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2" presetClass="entr" presetSubtype="1" fill="hold" nodeType="clickEffect">
                                  <p:stCondLst>
                                    <p:cond delay="0"/>
                                  </p:stCondLst>
                                  <p:childTnLst>
                                    <p:set>
                                      <p:cBhvr>
                                        <p:cTn id="28" dur="1" fill="hold">
                                          <p:stCondLst>
                                            <p:cond delay="0"/>
                                          </p:stCondLst>
                                        </p:cTn>
                                        <p:tgtEl>
                                          <p:spTgt spid="3"/>
                                        </p:tgtEl>
                                        <p:attrNameLst>
                                          <p:attrName>style.visibility</p:attrName>
                                        </p:attrNameLst>
                                      </p:cBhvr>
                                      <p:to>
                                        <p:strVal val="visible"/>
                                      </p:to>
                                    </p:set>
                                    <p:animEffect transition="in" filter="wipe(up)">
                                      <p:cBhvr>
                                        <p:cTn id="29" dur="500"/>
                                        <p:tgtEl>
                                          <p:spTgt spid="3"/>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1" fill="hold" nodeType="clickEffect">
                                  <p:stCondLst>
                                    <p:cond delay="0"/>
                                  </p:stCondLst>
                                  <p:childTnLst>
                                    <p:set>
                                      <p:cBhvr>
                                        <p:cTn id="33" dur="1" fill="hold">
                                          <p:stCondLst>
                                            <p:cond delay="0"/>
                                          </p:stCondLst>
                                        </p:cTn>
                                        <p:tgtEl>
                                          <p:spTgt spid="4"/>
                                        </p:tgtEl>
                                        <p:attrNameLst>
                                          <p:attrName>style.visibility</p:attrName>
                                        </p:attrNameLst>
                                      </p:cBhvr>
                                      <p:to>
                                        <p:strVal val="visible"/>
                                      </p:to>
                                    </p:set>
                                    <p:animEffect transition="in" filter="wipe(up)">
                                      <p:cBhvr>
                                        <p:cTn id="34" dur="500"/>
                                        <p:tgtEl>
                                          <p:spTgt spid="4"/>
                                        </p:tgtEl>
                                      </p:cBhvr>
                                    </p:animEffect>
                                  </p:childTnLst>
                                </p:cTn>
                              </p:par>
                            </p:childTnLst>
                          </p:cTn>
                        </p:par>
                        <p:par>
                          <p:cTn id="35" fill="hold">
                            <p:stCondLst>
                              <p:cond delay="500"/>
                            </p:stCondLst>
                            <p:childTnLst>
                              <p:par>
                                <p:cTn id="36" presetID="1" presetClass="entr" presetSubtype="0" fill="hold" grpId="0" nodeType="afterEffect">
                                  <p:stCondLst>
                                    <p:cond delay="500"/>
                                  </p:stCondLst>
                                  <p:childTnLst>
                                    <p:set>
                                      <p:cBhvr>
                                        <p:cTn id="37" dur="1" fill="hold">
                                          <p:stCondLst>
                                            <p:cond delay="0"/>
                                          </p:stCondLst>
                                        </p:cTn>
                                        <p:tgtEl>
                                          <p:spTgt spid="240">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4361" grpId="0"/>
      <p:bldP spid="1294570" grpId="0"/>
      <p:bldP spid="240"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7298" name="Rectangle 2" descr="20%"/>
          <p:cNvSpPr>
            <a:spLocks noChangeArrowheads="1"/>
          </p:cNvSpPr>
          <p:nvPr/>
        </p:nvSpPr>
        <p:spPr bwMode="auto">
          <a:xfrm>
            <a:off x="4686300" y="1643063"/>
            <a:ext cx="685800" cy="4267200"/>
          </a:xfrm>
          <a:prstGeom prst="rect">
            <a:avLst/>
          </a:prstGeom>
          <a:pattFill prst="pct20">
            <a:fgClr>
              <a:schemeClr val="accent1"/>
            </a:fgClr>
            <a:bgClr>
              <a:schemeClr val="bg1"/>
            </a:bgClr>
          </a:pattFill>
          <a:ln w="12700">
            <a:noFill/>
            <a:miter lim="800000"/>
            <a:headEnd/>
            <a:tailEnd/>
          </a:ln>
          <a:effectLst/>
        </p:spPr>
        <p:txBody>
          <a:bodyPr wrap="none" anchor="ctr"/>
          <a:lstStyle/>
          <a:p>
            <a:endParaRPr lang="en-US"/>
          </a:p>
        </p:txBody>
      </p:sp>
      <p:sp>
        <p:nvSpPr>
          <p:cNvPr id="1207299" name="Rectangle 3"/>
          <p:cNvSpPr>
            <a:spLocks noGrp="1" noChangeArrowheads="1"/>
          </p:cNvSpPr>
          <p:nvPr>
            <p:ph type="title"/>
          </p:nvPr>
        </p:nvSpPr>
        <p:spPr>
          <a:xfrm>
            <a:off x="652463" y="304800"/>
            <a:ext cx="7235955" cy="426142"/>
          </a:xfrm>
          <a:noFill/>
          <a:ln/>
        </p:spPr>
        <p:txBody>
          <a:bodyPr wrap="none"/>
          <a:lstStyle/>
          <a:p>
            <a:r>
              <a:rPr lang="en-US" dirty="0" smtClean="0"/>
              <a:t>Review:  Why </a:t>
            </a:r>
            <a:r>
              <a:rPr lang="en-US" dirty="0"/>
              <a:t>Pipeline? For Performance!</a:t>
            </a:r>
          </a:p>
        </p:txBody>
      </p:sp>
      <p:sp>
        <p:nvSpPr>
          <p:cNvPr id="1207300" name="Rectangle 4"/>
          <p:cNvSpPr>
            <a:spLocks noChangeArrowheads="1"/>
          </p:cNvSpPr>
          <p:nvPr/>
        </p:nvSpPr>
        <p:spPr bwMode="auto">
          <a:xfrm>
            <a:off x="328613" y="1906588"/>
            <a:ext cx="358775" cy="3109912"/>
          </a:xfrm>
          <a:prstGeom prst="rect">
            <a:avLst/>
          </a:prstGeom>
          <a:noFill/>
          <a:ln w="12700">
            <a:noFill/>
            <a:miter lim="800000"/>
            <a:headEnd/>
            <a:tailEnd/>
          </a:ln>
          <a:effectLst/>
        </p:spPr>
        <p:txBody>
          <a:bodyPr wrap="none" lIns="90488" tIns="44450" rIns="90488" bIns="44450">
            <a:spAutoFit/>
          </a:bodyPr>
          <a:lstStyle/>
          <a:p>
            <a:pPr algn="ctr"/>
            <a:r>
              <a:rPr lang="en-US" i="1">
                <a:solidFill>
                  <a:schemeClr val="tx1"/>
                </a:solidFill>
              </a:rPr>
              <a:t>I</a:t>
            </a:r>
          </a:p>
          <a:p>
            <a:pPr algn="ctr"/>
            <a:r>
              <a:rPr lang="en-US" i="1">
                <a:solidFill>
                  <a:schemeClr val="tx1"/>
                </a:solidFill>
              </a:rPr>
              <a:t>n</a:t>
            </a:r>
          </a:p>
          <a:p>
            <a:pPr algn="ctr"/>
            <a:r>
              <a:rPr lang="en-US" i="1">
                <a:solidFill>
                  <a:schemeClr val="tx1"/>
                </a:solidFill>
              </a:rPr>
              <a:t>s</a:t>
            </a:r>
          </a:p>
          <a:p>
            <a:pPr algn="ctr"/>
            <a:r>
              <a:rPr lang="en-US" i="1">
                <a:solidFill>
                  <a:schemeClr val="tx1"/>
                </a:solidFill>
              </a:rPr>
              <a:t>t</a:t>
            </a:r>
          </a:p>
          <a:p>
            <a:pPr algn="ctr"/>
            <a:r>
              <a:rPr lang="en-US" i="1">
                <a:solidFill>
                  <a:schemeClr val="tx1"/>
                </a:solidFill>
              </a:rPr>
              <a:t>r.</a:t>
            </a:r>
          </a:p>
          <a:p>
            <a:pPr algn="ctr"/>
            <a:endParaRPr lang="en-US" i="1">
              <a:solidFill>
                <a:schemeClr val="tx1"/>
              </a:solidFill>
            </a:endParaRPr>
          </a:p>
          <a:p>
            <a:pPr algn="ctr"/>
            <a:r>
              <a:rPr lang="en-US" i="1">
                <a:solidFill>
                  <a:schemeClr val="tx1"/>
                </a:solidFill>
              </a:rPr>
              <a:t>O</a:t>
            </a:r>
          </a:p>
          <a:p>
            <a:pPr algn="ctr"/>
            <a:r>
              <a:rPr lang="en-US" i="1">
                <a:solidFill>
                  <a:schemeClr val="tx1"/>
                </a:solidFill>
              </a:rPr>
              <a:t>r</a:t>
            </a:r>
          </a:p>
          <a:p>
            <a:pPr algn="ctr"/>
            <a:r>
              <a:rPr lang="en-US" i="1">
                <a:solidFill>
                  <a:schemeClr val="tx1"/>
                </a:solidFill>
              </a:rPr>
              <a:t>d</a:t>
            </a:r>
          </a:p>
          <a:p>
            <a:pPr algn="ctr"/>
            <a:r>
              <a:rPr lang="en-US" i="1">
                <a:solidFill>
                  <a:schemeClr val="tx1"/>
                </a:solidFill>
              </a:rPr>
              <a:t>e</a:t>
            </a:r>
          </a:p>
          <a:p>
            <a:pPr algn="ctr"/>
            <a:r>
              <a:rPr lang="en-US" i="1">
                <a:solidFill>
                  <a:schemeClr val="tx1"/>
                </a:solidFill>
              </a:rPr>
              <a:t>r</a:t>
            </a:r>
          </a:p>
        </p:txBody>
      </p:sp>
      <p:sp>
        <p:nvSpPr>
          <p:cNvPr id="1207301" name="Line 5"/>
          <p:cNvSpPr>
            <a:spLocks noChangeShapeType="1"/>
          </p:cNvSpPr>
          <p:nvPr/>
        </p:nvSpPr>
        <p:spPr bwMode="auto">
          <a:xfrm>
            <a:off x="1447800" y="1300163"/>
            <a:ext cx="6311900" cy="0"/>
          </a:xfrm>
          <a:prstGeom prst="line">
            <a:avLst/>
          </a:prstGeom>
          <a:noFill/>
          <a:ln w="25400">
            <a:solidFill>
              <a:schemeClr val="tx1"/>
            </a:solidFill>
            <a:round/>
            <a:headEnd/>
            <a:tailEnd type="triangle" w="med" len="med"/>
          </a:ln>
          <a:effectLst/>
        </p:spPr>
        <p:txBody>
          <a:bodyPr wrap="none" anchor="ctr"/>
          <a:lstStyle/>
          <a:p>
            <a:endParaRPr lang="en-US"/>
          </a:p>
        </p:txBody>
      </p:sp>
      <p:sp>
        <p:nvSpPr>
          <p:cNvPr id="1207302" name="Rectangle 6"/>
          <p:cNvSpPr>
            <a:spLocks noChangeArrowheads="1"/>
          </p:cNvSpPr>
          <p:nvPr/>
        </p:nvSpPr>
        <p:spPr bwMode="auto">
          <a:xfrm>
            <a:off x="3581400" y="838200"/>
            <a:ext cx="2124075" cy="363538"/>
          </a:xfrm>
          <a:prstGeom prst="rect">
            <a:avLst/>
          </a:prstGeom>
          <a:noFill/>
          <a:ln w="12700">
            <a:noFill/>
            <a:miter lim="800000"/>
            <a:headEnd/>
            <a:tailEnd/>
          </a:ln>
          <a:effectLst/>
        </p:spPr>
        <p:txBody>
          <a:bodyPr wrap="none" lIns="90488" tIns="44450" rIns="90488" bIns="44450">
            <a:spAutoFit/>
          </a:bodyPr>
          <a:lstStyle/>
          <a:p>
            <a:r>
              <a:rPr lang="en-US" i="1">
                <a:solidFill>
                  <a:schemeClr val="tx1"/>
                </a:solidFill>
              </a:rPr>
              <a:t>Time (clock cycles)</a:t>
            </a:r>
          </a:p>
        </p:txBody>
      </p:sp>
      <p:sp>
        <p:nvSpPr>
          <p:cNvPr id="1207303" name="Rectangle 7"/>
          <p:cNvSpPr>
            <a:spLocks noChangeArrowheads="1"/>
          </p:cNvSpPr>
          <p:nvPr/>
        </p:nvSpPr>
        <p:spPr bwMode="auto">
          <a:xfrm>
            <a:off x="762000" y="1752600"/>
            <a:ext cx="925513" cy="454025"/>
          </a:xfrm>
          <a:prstGeom prst="rect">
            <a:avLst/>
          </a:prstGeom>
          <a:noFill/>
          <a:ln w="12700">
            <a:noFill/>
            <a:miter lim="800000"/>
            <a:headEnd/>
            <a:tailEnd/>
          </a:ln>
          <a:effectLst/>
        </p:spPr>
        <p:txBody>
          <a:bodyPr wrap="none" lIns="90488" tIns="44450" rIns="90488" bIns="44450">
            <a:spAutoFit/>
          </a:bodyPr>
          <a:lstStyle/>
          <a:p>
            <a:r>
              <a:rPr lang="en-US" sz="2400">
                <a:solidFill>
                  <a:schemeClr val="tx1"/>
                </a:solidFill>
              </a:rPr>
              <a:t>Inst 0</a:t>
            </a:r>
          </a:p>
        </p:txBody>
      </p:sp>
      <p:sp>
        <p:nvSpPr>
          <p:cNvPr id="1207304" name="Rectangle 8"/>
          <p:cNvSpPr>
            <a:spLocks noChangeArrowheads="1"/>
          </p:cNvSpPr>
          <p:nvPr/>
        </p:nvSpPr>
        <p:spPr bwMode="auto">
          <a:xfrm>
            <a:off x="762000" y="2590800"/>
            <a:ext cx="925513" cy="454025"/>
          </a:xfrm>
          <a:prstGeom prst="rect">
            <a:avLst/>
          </a:prstGeom>
          <a:noFill/>
          <a:ln w="12700">
            <a:noFill/>
            <a:miter lim="800000"/>
            <a:headEnd/>
            <a:tailEnd/>
          </a:ln>
          <a:effectLst/>
        </p:spPr>
        <p:txBody>
          <a:bodyPr wrap="none" lIns="90488" tIns="44450" rIns="90488" bIns="44450">
            <a:spAutoFit/>
          </a:bodyPr>
          <a:lstStyle/>
          <a:p>
            <a:r>
              <a:rPr lang="en-US" sz="2400">
                <a:solidFill>
                  <a:schemeClr val="tx1"/>
                </a:solidFill>
              </a:rPr>
              <a:t>Inst 1</a:t>
            </a:r>
          </a:p>
        </p:txBody>
      </p:sp>
      <p:sp>
        <p:nvSpPr>
          <p:cNvPr id="1207305" name="Rectangle 9"/>
          <p:cNvSpPr>
            <a:spLocks noChangeArrowheads="1"/>
          </p:cNvSpPr>
          <p:nvPr/>
        </p:nvSpPr>
        <p:spPr bwMode="auto">
          <a:xfrm>
            <a:off x="762000" y="3471863"/>
            <a:ext cx="925513" cy="454025"/>
          </a:xfrm>
          <a:prstGeom prst="rect">
            <a:avLst/>
          </a:prstGeom>
          <a:noFill/>
          <a:ln w="12700">
            <a:noFill/>
            <a:miter lim="800000"/>
            <a:headEnd/>
            <a:tailEnd/>
          </a:ln>
          <a:effectLst/>
        </p:spPr>
        <p:txBody>
          <a:bodyPr wrap="none" lIns="90488" tIns="44450" rIns="90488" bIns="44450">
            <a:spAutoFit/>
          </a:bodyPr>
          <a:lstStyle/>
          <a:p>
            <a:r>
              <a:rPr lang="en-US" sz="2400">
                <a:solidFill>
                  <a:schemeClr val="tx1"/>
                </a:solidFill>
              </a:rPr>
              <a:t>Inst 2</a:t>
            </a:r>
          </a:p>
        </p:txBody>
      </p:sp>
      <p:sp>
        <p:nvSpPr>
          <p:cNvPr id="1207306" name="Rectangle 10"/>
          <p:cNvSpPr>
            <a:spLocks noChangeArrowheads="1"/>
          </p:cNvSpPr>
          <p:nvPr/>
        </p:nvSpPr>
        <p:spPr bwMode="auto">
          <a:xfrm>
            <a:off x="762000" y="5181600"/>
            <a:ext cx="925513" cy="454025"/>
          </a:xfrm>
          <a:prstGeom prst="rect">
            <a:avLst/>
          </a:prstGeom>
          <a:noFill/>
          <a:ln w="12700">
            <a:noFill/>
            <a:miter lim="800000"/>
            <a:headEnd/>
            <a:tailEnd/>
          </a:ln>
          <a:effectLst/>
        </p:spPr>
        <p:txBody>
          <a:bodyPr wrap="none" lIns="90488" tIns="44450" rIns="90488" bIns="44450">
            <a:spAutoFit/>
          </a:bodyPr>
          <a:lstStyle/>
          <a:p>
            <a:r>
              <a:rPr lang="en-US" sz="2400">
                <a:solidFill>
                  <a:schemeClr val="tx1"/>
                </a:solidFill>
              </a:rPr>
              <a:t>Inst 4</a:t>
            </a:r>
          </a:p>
        </p:txBody>
      </p:sp>
      <p:sp>
        <p:nvSpPr>
          <p:cNvPr id="1207307" name="Line 11"/>
          <p:cNvSpPr>
            <a:spLocks noChangeShapeType="1"/>
          </p:cNvSpPr>
          <p:nvPr/>
        </p:nvSpPr>
        <p:spPr bwMode="auto">
          <a:xfrm>
            <a:off x="2628900" y="1427163"/>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07308" name="Line 12"/>
          <p:cNvSpPr>
            <a:spLocks noChangeShapeType="1"/>
          </p:cNvSpPr>
          <p:nvPr/>
        </p:nvSpPr>
        <p:spPr bwMode="auto">
          <a:xfrm>
            <a:off x="3314700" y="1427163"/>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07309" name="Line 13"/>
          <p:cNvSpPr>
            <a:spLocks noChangeShapeType="1"/>
          </p:cNvSpPr>
          <p:nvPr/>
        </p:nvSpPr>
        <p:spPr bwMode="auto">
          <a:xfrm>
            <a:off x="4000500" y="1427163"/>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07310" name="Line 14"/>
          <p:cNvSpPr>
            <a:spLocks noChangeShapeType="1"/>
          </p:cNvSpPr>
          <p:nvPr/>
        </p:nvSpPr>
        <p:spPr bwMode="auto">
          <a:xfrm>
            <a:off x="4686300" y="1427163"/>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07311" name="Line 15"/>
          <p:cNvSpPr>
            <a:spLocks noChangeShapeType="1"/>
          </p:cNvSpPr>
          <p:nvPr/>
        </p:nvSpPr>
        <p:spPr bwMode="auto">
          <a:xfrm>
            <a:off x="5372100" y="1427163"/>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07312" name="Line 16"/>
          <p:cNvSpPr>
            <a:spLocks noChangeShapeType="1"/>
          </p:cNvSpPr>
          <p:nvPr/>
        </p:nvSpPr>
        <p:spPr bwMode="auto">
          <a:xfrm>
            <a:off x="6057900" y="1427163"/>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07313" name="Line 17"/>
          <p:cNvSpPr>
            <a:spLocks noChangeShapeType="1"/>
          </p:cNvSpPr>
          <p:nvPr/>
        </p:nvSpPr>
        <p:spPr bwMode="auto">
          <a:xfrm>
            <a:off x="6743700" y="1427163"/>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07314" name="Line 18"/>
          <p:cNvSpPr>
            <a:spLocks noChangeShapeType="1"/>
          </p:cNvSpPr>
          <p:nvPr/>
        </p:nvSpPr>
        <p:spPr bwMode="auto">
          <a:xfrm>
            <a:off x="7429500" y="1427163"/>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07315" name="Rectangle 19"/>
          <p:cNvSpPr>
            <a:spLocks noChangeArrowheads="1"/>
          </p:cNvSpPr>
          <p:nvPr/>
        </p:nvSpPr>
        <p:spPr bwMode="auto">
          <a:xfrm>
            <a:off x="762000" y="4310063"/>
            <a:ext cx="925513" cy="454025"/>
          </a:xfrm>
          <a:prstGeom prst="rect">
            <a:avLst/>
          </a:prstGeom>
          <a:noFill/>
          <a:ln w="12700">
            <a:noFill/>
            <a:miter lim="800000"/>
            <a:headEnd/>
            <a:tailEnd/>
          </a:ln>
          <a:effectLst/>
        </p:spPr>
        <p:txBody>
          <a:bodyPr wrap="none" lIns="90488" tIns="44450" rIns="90488" bIns="44450">
            <a:spAutoFit/>
          </a:bodyPr>
          <a:lstStyle/>
          <a:p>
            <a:r>
              <a:rPr lang="en-US" sz="2400">
                <a:solidFill>
                  <a:schemeClr val="tx1"/>
                </a:solidFill>
              </a:rPr>
              <a:t>Inst 3</a:t>
            </a:r>
          </a:p>
        </p:txBody>
      </p:sp>
      <p:sp>
        <p:nvSpPr>
          <p:cNvPr id="1207316" name="Line 20"/>
          <p:cNvSpPr>
            <a:spLocks noChangeShapeType="1"/>
          </p:cNvSpPr>
          <p:nvPr/>
        </p:nvSpPr>
        <p:spPr bwMode="auto">
          <a:xfrm>
            <a:off x="685800" y="1828800"/>
            <a:ext cx="0" cy="3886200"/>
          </a:xfrm>
          <a:prstGeom prst="line">
            <a:avLst/>
          </a:prstGeom>
          <a:noFill/>
          <a:ln w="28575">
            <a:solidFill>
              <a:schemeClr val="tx1"/>
            </a:solidFill>
            <a:round/>
            <a:headEnd/>
            <a:tailEnd type="triangle" w="med" len="med"/>
          </a:ln>
          <a:effectLst/>
        </p:spPr>
        <p:txBody>
          <a:bodyPr/>
          <a:lstStyle/>
          <a:p>
            <a:endParaRPr lang="en-US"/>
          </a:p>
        </p:txBody>
      </p:sp>
      <p:grpSp>
        <p:nvGrpSpPr>
          <p:cNvPr id="2" name="Group 21"/>
          <p:cNvGrpSpPr>
            <a:grpSpLocks/>
          </p:cNvGrpSpPr>
          <p:nvPr/>
        </p:nvGrpSpPr>
        <p:grpSpPr bwMode="auto">
          <a:xfrm>
            <a:off x="2057400" y="1676400"/>
            <a:ext cx="3355975" cy="838200"/>
            <a:chOff x="1562" y="1152"/>
            <a:chExt cx="2114" cy="528"/>
          </a:xfrm>
        </p:grpSpPr>
        <p:grpSp>
          <p:nvGrpSpPr>
            <p:cNvPr id="3" name="Group 22"/>
            <p:cNvGrpSpPr>
              <a:grpSpLocks/>
            </p:cNvGrpSpPr>
            <p:nvPr/>
          </p:nvGrpSpPr>
          <p:grpSpPr bwMode="auto">
            <a:xfrm>
              <a:off x="2487" y="1152"/>
              <a:ext cx="223" cy="481"/>
              <a:chOff x="2207" y="1413"/>
              <a:chExt cx="223" cy="481"/>
            </a:xfrm>
          </p:grpSpPr>
          <p:sp>
            <p:nvSpPr>
              <p:cNvPr id="1207319" name="Freeform 23"/>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07320" name="Rectangle 24"/>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4" name="Group 25"/>
            <p:cNvGrpSpPr>
              <a:grpSpLocks/>
            </p:cNvGrpSpPr>
            <p:nvPr/>
          </p:nvGrpSpPr>
          <p:grpSpPr bwMode="auto">
            <a:xfrm>
              <a:off x="1562" y="1248"/>
              <a:ext cx="349" cy="289"/>
              <a:chOff x="1282" y="1509"/>
              <a:chExt cx="349" cy="289"/>
            </a:xfrm>
          </p:grpSpPr>
          <p:sp>
            <p:nvSpPr>
              <p:cNvPr id="1207322" name="Rectangle 26"/>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5" name="Group 27"/>
              <p:cNvGrpSpPr>
                <a:grpSpLocks/>
              </p:cNvGrpSpPr>
              <p:nvPr/>
            </p:nvGrpSpPr>
            <p:grpSpPr bwMode="auto">
              <a:xfrm>
                <a:off x="1291" y="1509"/>
                <a:ext cx="340" cy="289"/>
                <a:chOff x="1291" y="1509"/>
                <a:chExt cx="340" cy="289"/>
              </a:xfrm>
            </p:grpSpPr>
            <p:sp>
              <p:nvSpPr>
                <p:cNvPr id="1207324" name="Freeform 28"/>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07325" name="Freeform 29"/>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207326" name="Rectangle 30"/>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6" name="Group 31"/>
            <p:cNvGrpSpPr>
              <a:grpSpLocks/>
            </p:cNvGrpSpPr>
            <p:nvPr/>
          </p:nvGrpSpPr>
          <p:grpSpPr bwMode="auto">
            <a:xfrm>
              <a:off x="2031" y="1248"/>
              <a:ext cx="296" cy="289"/>
              <a:chOff x="1751" y="1509"/>
              <a:chExt cx="296" cy="289"/>
            </a:xfrm>
          </p:grpSpPr>
          <p:sp>
            <p:nvSpPr>
              <p:cNvPr id="1207328" name="Freeform 32"/>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07329" name="Freeform 33"/>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07330" name="Line 34"/>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207331" name="Freeform 35"/>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07332" name="Line 36"/>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207333" name="Rectangle 37"/>
            <p:cNvSpPr>
              <a:spLocks noChangeArrowheads="1"/>
            </p:cNvSpPr>
            <p:nvPr/>
          </p:nvSpPr>
          <p:spPr bwMode="auto">
            <a:xfrm>
              <a:off x="2829" y="1250"/>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7" name="Group 38"/>
            <p:cNvGrpSpPr>
              <a:grpSpLocks/>
            </p:cNvGrpSpPr>
            <p:nvPr/>
          </p:nvGrpSpPr>
          <p:grpSpPr bwMode="auto">
            <a:xfrm>
              <a:off x="2880" y="1248"/>
              <a:ext cx="325" cy="289"/>
              <a:chOff x="2600" y="1509"/>
              <a:chExt cx="325" cy="289"/>
            </a:xfrm>
          </p:grpSpPr>
          <p:sp>
            <p:nvSpPr>
              <p:cNvPr id="1207335" name="Freeform 39"/>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07336" name="Freeform 40"/>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07337" name="Rectangle 41"/>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8" name="Group 42"/>
            <p:cNvGrpSpPr>
              <a:grpSpLocks/>
            </p:cNvGrpSpPr>
            <p:nvPr/>
          </p:nvGrpSpPr>
          <p:grpSpPr bwMode="auto">
            <a:xfrm>
              <a:off x="3348" y="1248"/>
              <a:ext cx="284" cy="289"/>
              <a:chOff x="3068" y="1509"/>
              <a:chExt cx="284" cy="289"/>
            </a:xfrm>
          </p:grpSpPr>
          <p:sp>
            <p:nvSpPr>
              <p:cNvPr id="1207339" name="Freeform 43"/>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07340" name="Freeform 44"/>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07341" name="Line 45"/>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207342" name="Line 46"/>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207343" name="Line 47"/>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207344" name="Line 48"/>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207345" name="Line 49"/>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207346" name="Line 50"/>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207347" name="Line 51"/>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207348" name="Line 52"/>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207349" name="Line 53"/>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grpSp>
        <p:nvGrpSpPr>
          <p:cNvPr id="9" name="Group 54"/>
          <p:cNvGrpSpPr>
            <a:grpSpLocks/>
          </p:cNvGrpSpPr>
          <p:nvPr/>
        </p:nvGrpSpPr>
        <p:grpSpPr bwMode="auto">
          <a:xfrm>
            <a:off x="2743200" y="2514600"/>
            <a:ext cx="3355975" cy="838200"/>
            <a:chOff x="1562" y="1152"/>
            <a:chExt cx="2114" cy="528"/>
          </a:xfrm>
        </p:grpSpPr>
        <p:grpSp>
          <p:nvGrpSpPr>
            <p:cNvPr id="10" name="Group 55"/>
            <p:cNvGrpSpPr>
              <a:grpSpLocks/>
            </p:cNvGrpSpPr>
            <p:nvPr/>
          </p:nvGrpSpPr>
          <p:grpSpPr bwMode="auto">
            <a:xfrm>
              <a:off x="2487" y="1152"/>
              <a:ext cx="223" cy="481"/>
              <a:chOff x="2207" y="1413"/>
              <a:chExt cx="223" cy="481"/>
            </a:xfrm>
          </p:grpSpPr>
          <p:sp>
            <p:nvSpPr>
              <p:cNvPr id="1207352" name="Freeform 56"/>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07353" name="Rectangle 57"/>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11" name="Group 58"/>
            <p:cNvGrpSpPr>
              <a:grpSpLocks/>
            </p:cNvGrpSpPr>
            <p:nvPr/>
          </p:nvGrpSpPr>
          <p:grpSpPr bwMode="auto">
            <a:xfrm>
              <a:off x="1562" y="1248"/>
              <a:ext cx="349" cy="289"/>
              <a:chOff x="1282" y="1509"/>
              <a:chExt cx="349" cy="289"/>
            </a:xfrm>
          </p:grpSpPr>
          <p:sp>
            <p:nvSpPr>
              <p:cNvPr id="1207355" name="Rectangle 59"/>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12" name="Group 60"/>
              <p:cNvGrpSpPr>
                <a:grpSpLocks/>
              </p:cNvGrpSpPr>
              <p:nvPr/>
            </p:nvGrpSpPr>
            <p:grpSpPr bwMode="auto">
              <a:xfrm>
                <a:off x="1291" y="1509"/>
                <a:ext cx="340" cy="289"/>
                <a:chOff x="1291" y="1509"/>
                <a:chExt cx="340" cy="289"/>
              </a:xfrm>
            </p:grpSpPr>
            <p:sp>
              <p:nvSpPr>
                <p:cNvPr id="1207357" name="Freeform 61"/>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07358" name="Freeform 62"/>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207359" name="Rectangle 63"/>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13" name="Group 64"/>
            <p:cNvGrpSpPr>
              <a:grpSpLocks/>
            </p:cNvGrpSpPr>
            <p:nvPr/>
          </p:nvGrpSpPr>
          <p:grpSpPr bwMode="auto">
            <a:xfrm>
              <a:off x="2031" y="1248"/>
              <a:ext cx="296" cy="289"/>
              <a:chOff x="1751" y="1509"/>
              <a:chExt cx="296" cy="289"/>
            </a:xfrm>
          </p:grpSpPr>
          <p:sp>
            <p:nvSpPr>
              <p:cNvPr id="1207361" name="Freeform 65"/>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07362" name="Freeform 66"/>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07363" name="Line 67"/>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207364" name="Freeform 68"/>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07365" name="Line 69"/>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207366" name="Rectangle 70"/>
            <p:cNvSpPr>
              <a:spLocks noChangeArrowheads="1"/>
            </p:cNvSpPr>
            <p:nvPr/>
          </p:nvSpPr>
          <p:spPr bwMode="auto">
            <a:xfrm>
              <a:off x="2829" y="1250"/>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14" name="Group 71"/>
            <p:cNvGrpSpPr>
              <a:grpSpLocks/>
            </p:cNvGrpSpPr>
            <p:nvPr/>
          </p:nvGrpSpPr>
          <p:grpSpPr bwMode="auto">
            <a:xfrm>
              <a:off x="2880" y="1248"/>
              <a:ext cx="325" cy="289"/>
              <a:chOff x="2600" y="1509"/>
              <a:chExt cx="325" cy="289"/>
            </a:xfrm>
          </p:grpSpPr>
          <p:sp>
            <p:nvSpPr>
              <p:cNvPr id="1207368" name="Freeform 72"/>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07369" name="Freeform 73"/>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07370" name="Rectangle 74"/>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15" name="Group 75"/>
            <p:cNvGrpSpPr>
              <a:grpSpLocks/>
            </p:cNvGrpSpPr>
            <p:nvPr/>
          </p:nvGrpSpPr>
          <p:grpSpPr bwMode="auto">
            <a:xfrm>
              <a:off x="3348" y="1248"/>
              <a:ext cx="284" cy="289"/>
              <a:chOff x="3068" y="1509"/>
              <a:chExt cx="284" cy="289"/>
            </a:xfrm>
          </p:grpSpPr>
          <p:sp>
            <p:nvSpPr>
              <p:cNvPr id="1207372" name="Freeform 76"/>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07373" name="Freeform 77"/>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07374" name="Line 78"/>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207375" name="Line 79"/>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207376" name="Line 80"/>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207377" name="Line 81"/>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207378" name="Line 82"/>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207379" name="Line 83"/>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207380" name="Line 84"/>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207381" name="Line 85"/>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207382" name="Line 86"/>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grpSp>
        <p:nvGrpSpPr>
          <p:cNvPr id="16" name="Group 87"/>
          <p:cNvGrpSpPr>
            <a:grpSpLocks/>
          </p:cNvGrpSpPr>
          <p:nvPr/>
        </p:nvGrpSpPr>
        <p:grpSpPr bwMode="auto">
          <a:xfrm>
            <a:off x="3429000" y="3352800"/>
            <a:ext cx="3355975" cy="838200"/>
            <a:chOff x="1562" y="1152"/>
            <a:chExt cx="2114" cy="528"/>
          </a:xfrm>
        </p:grpSpPr>
        <p:grpSp>
          <p:nvGrpSpPr>
            <p:cNvPr id="17" name="Group 88"/>
            <p:cNvGrpSpPr>
              <a:grpSpLocks/>
            </p:cNvGrpSpPr>
            <p:nvPr/>
          </p:nvGrpSpPr>
          <p:grpSpPr bwMode="auto">
            <a:xfrm>
              <a:off x="2487" y="1152"/>
              <a:ext cx="223" cy="481"/>
              <a:chOff x="2207" y="1413"/>
              <a:chExt cx="223" cy="481"/>
            </a:xfrm>
          </p:grpSpPr>
          <p:sp>
            <p:nvSpPr>
              <p:cNvPr id="1207385" name="Freeform 89"/>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07386" name="Rectangle 90"/>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18" name="Group 91"/>
            <p:cNvGrpSpPr>
              <a:grpSpLocks/>
            </p:cNvGrpSpPr>
            <p:nvPr/>
          </p:nvGrpSpPr>
          <p:grpSpPr bwMode="auto">
            <a:xfrm>
              <a:off x="1562" y="1248"/>
              <a:ext cx="349" cy="289"/>
              <a:chOff x="1282" y="1509"/>
              <a:chExt cx="349" cy="289"/>
            </a:xfrm>
          </p:grpSpPr>
          <p:sp>
            <p:nvSpPr>
              <p:cNvPr id="1207388" name="Rectangle 92"/>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19" name="Group 93"/>
              <p:cNvGrpSpPr>
                <a:grpSpLocks/>
              </p:cNvGrpSpPr>
              <p:nvPr/>
            </p:nvGrpSpPr>
            <p:grpSpPr bwMode="auto">
              <a:xfrm>
                <a:off x="1291" y="1509"/>
                <a:ext cx="340" cy="289"/>
                <a:chOff x="1291" y="1509"/>
                <a:chExt cx="340" cy="289"/>
              </a:xfrm>
            </p:grpSpPr>
            <p:sp>
              <p:nvSpPr>
                <p:cNvPr id="1207390" name="Freeform 94"/>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07391" name="Freeform 95"/>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207392" name="Rectangle 96"/>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20" name="Group 97"/>
            <p:cNvGrpSpPr>
              <a:grpSpLocks/>
            </p:cNvGrpSpPr>
            <p:nvPr/>
          </p:nvGrpSpPr>
          <p:grpSpPr bwMode="auto">
            <a:xfrm>
              <a:off x="2031" y="1248"/>
              <a:ext cx="296" cy="289"/>
              <a:chOff x="1751" y="1509"/>
              <a:chExt cx="296" cy="289"/>
            </a:xfrm>
          </p:grpSpPr>
          <p:sp>
            <p:nvSpPr>
              <p:cNvPr id="1207394" name="Freeform 98"/>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07395" name="Freeform 99"/>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07396" name="Line 100"/>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207397" name="Freeform 101"/>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07398" name="Line 102"/>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207399" name="Rectangle 103"/>
            <p:cNvSpPr>
              <a:spLocks noChangeArrowheads="1"/>
            </p:cNvSpPr>
            <p:nvPr/>
          </p:nvSpPr>
          <p:spPr bwMode="auto">
            <a:xfrm>
              <a:off x="2829" y="1250"/>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21" name="Group 104"/>
            <p:cNvGrpSpPr>
              <a:grpSpLocks/>
            </p:cNvGrpSpPr>
            <p:nvPr/>
          </p:nvGrpSpPr>
          <p:grpSpPr bwMode="auto">
            <a:xfrm>
              <a:off x="2880" y="1248"/>
              <a:ext cx="325" cy="289"/>
              <a:chOff x="2600" y="1509"/>
              <a:chExt cx="325" cy="289"/>
            </a:xfrm>
          </p:grpSpPr>
          <p:sp>
            <p:nvSpPr>
              <p:cNvPr id="1207401" name="Freeform 105"/>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07402" name="Freeform 106"/>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07403" name="Rectangle 107"/>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22" name="Group 108"/>
            <p:cNvGrpSpPr>
              <a:grpSpLocks/>
            </p:cNvGrpSpPr>
            <p:nvPr/>
          </p:nvGrpSpPr>
          <p:grpSpPr bwMode="auto">
            <a:xfrm>
              <a:off x="3348" y="1248"/>
              <a:ext cx="284" cy="289"/>
              <a:chOff x="3068" y="1509"/>
              <a:chExt cx="284" cy="289"/>
            </a:xfrm>
          </p:grpSpPr>
          <p:sp>
            <p:nvSpPr>
              <p:cNvPr id="1207405" name="Freeform 109"/>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07406" name="Freeform 110"/>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07407" name="Line 111"/>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207408" name="Line 112"/>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207409" name="Line 113"/>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207410" name="Line 114"/>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207411" name="Line 115"/>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207412" name="Line 116"/>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207413" name="Line 117"/>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207414" name="Line 118"/>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207415" name="Line 119"/>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grpSp>
        <p:nvGrpSpPr>
          <p:cNvPr id="23" name="Group 120"/>
          <p:cNvGrpSpPr>
            <a:grpSpLocks/>
          </p:cNvGrpSpPr>
          <p:nvPr/>
        </p:nvGrpSpPr>
        <p:grpSpPr bwMode="auto">
          <a:xfrm>
            <a:off x="4114800" y="4191000"/>
            <a:ext cx="3355975" cy="838200"/>
            <a:chOff x="1562" y="1152"/>
            <a:chExt cx="2114" cy="528"/>
          </a:xfrm>
        </p:grpSpPr>
        <p:grpSp>
          <p:nvGrpSpPr>
            <p:cNvPr id="24" name="Group 121"/>
            <p:cNvGrpSpPr>
              <a:grpSpLocks/>
            </p:cNvGrpSpPr>
            <p:nvPr/>
          </p:nvGrpSpPr>
          <p:grpSpPr bwMode="auto">
            <a:xfrm>
              <a:off x="2487" y="1152"/>
              <a:ext cx="223" cy="481"/>
              <a:chOff x="2207" y="1413"/>
              <a:chExt cx="223" cy="481"/>
            </a:xfrm>
          </p:grpSpPr>
          <p:sp>
            <p:nvSpPr>
              <p:cNvPr id="1207418" name="Freeform 122"/>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07419" name="Rectangle 123"/>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25" name="Group 124"/>
            <p:cNvGrpSpPr>
              <a:grpSpLocks/>
            </p:cNvGrpSpPr>
            <p:nvPr/>
          </p:nvGrpSpPr>
          <p:grpSpPr bwMode="auto">
            <a:xfrm>
              <a:off x="1562" y="1248"/>
              <a:ext cx="349" cy="289"/>
              <a:chOff x="1282" y="1509"/>
              <a:chExt cx="349" cy="289"/>
            </a:xfrm>
          </p:grpSpPr>
          <p:sp>
            <p:nvSpPr>
              <p:cNvPr id="1207421" name="Rectangle 125"/>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26" name="Group 126"/>
              <p:cNvGrpSpPr>
                <a:grpSpLocks/>
              </p:cNvGrpSpPr>
              <p:nvPr/>
            </p:nvGrpSpPr>
            <p:grpSpPr bwMode="auto">
              <a:xfrm>
                <a:off x="1291" y="1509"/>
                <a:ext cx="340" cy="289"/>
                <a:chOff x="1291" y="1509"/>
                <a:chExt cx="340" cy="289"/>
              </a:xfrm>
            </p:grpSpPr>
            <p:sp>
              <p:nvSpPr>
                <p:cNvPr id="1207423" name="Freeform 127"/>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07424" name="Freeform 128"/>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207425" name="Rectangle 129"/>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27" name="Group 130"/>
            <p:cNvGrpSpPr>
              <a:grpSpLocks/>
            </p:cNvGrpSpPr>
            <p:nvPr/>
          </p:nvGrpSpPr>
          <p:grpSpPr bwMode="auto">
            <a:xfrm>
              <a:off x="2031" y="1248"/>
              <a:ext cx="296" cy="289"/>
              <a:chOff x="1751" y="1509"/>
              <a:chExt cx="296" cy="289"/>
            </a:xfrm>
          </p:grpSpPr>
          <p:sp>
            <p:nvSpPr>
              <p:cNvPr id="1207427" name="Freeform 131"/>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07428" name="Freeform 132"/>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07429" name="Line 133"/>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207430" name="Freeform 134"/>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07431" name="Line 135"/>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207432" name="Rectangle 136"/>
            <p:cNvSpPr>
              <a:spLocks noChangeArrowheads="1"/>
            </p:cNvSpPr>
            <p:nvPr/>
          </p:nvSpPr>
          <p:spPr bwMode="auto">
            <a:xfrm>
              <a:off x="2829" y="1250"/>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28" name="Group 137"/>
            <p:cNvGrpSpPr>
              <a:grpSpLocks/>
            </p:cNvGrpSpPr>
            <p:nvPr/>
          </p:nvGrpSpPr>
          <p:grpSpPr bwMode="auto">
            <a:xfrm>
              <a:off x="2880" y="1248"/>
              <a:ext cx="325" cy="289"/>
              <a:chOff x="2600" y="1509"/>
              <a:chExt cx="325" cy="289"/>
            </a:xfrm>
          </p:grpSpPr>
          <p:sp>
            <p:nvSpPr>
              <p:cNvPr id="1207434" name="Freeform 138"/>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07435" name="Freeform 139"/>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07436" name="Rectangle 140"/>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29" name="Group 141"/>
            <p:cNvGrpSpPr>
              <a:grpSpLocks/>
            </p:cNvGrpSpPr>
            <p:nvPr/>
          </p:nvGrpSpPr>
          <p:grpSpPr bwMode="auto">
            <a:xfrm>
              <a:off x="3348" y="1248"/>
              <a:ext cx="284" cy="289"/>
              <a:chOff x="3068" y="1509"/>
              <a:chExt cx="284" cy="289"/>
            </a:xfrm>
          </p:grpSpPr>
          <p:sp>
            <p:nvSpPr>
              <p:cNvPr id="1207438" name="Freeform 142"/>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07439" name="Freeform 143"/>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07440" name="Line 144"/>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207441" name="Line 145"/>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207442" name="Line 146"/>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207443" name="Line 147"/>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207444" name="Line 148"/>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207445" name="Line 149"/>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207446" name="Line 150"/>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207447" name="Line 151"/>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207448" name="Line 152"/>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grpSp>
        <p:nvGrpSpPr>
          <p:cNvPr id="30" name="Group 153"/>
          <p:cNvGrpSpPr>
            <a:grpSpLocks/>
          </p:cNvGrpSpPr>
          <p:nvPr/>
        </p:nvGrpSpPr>
        <p:grpSpPr bwMode="auto">
          <a:xfrm>
            <a:off x="4800600" y="5029200"/>
            <a:ext cx="3355975" cy="838200"/>
            <a:chOff x="1562" y="1152"/>
            <a:chExt cx="2114" cy="528"/>
          </a:xfrm>
        </p:grpSpPr>
        <p:grpSp>
          <p:nvGrpSpPr>
            <p:cNvPr id="31" name="Group 154"/>
            <p:cNvGrpSpPr>
              <a:grpSpLocks/>
            </p:cNvGrpSpPr>
            <p:nvPr/>
          </p:nvGrpSpPr>
          <p:grpSpPr bwMode="auto">
            <a:xfrm>
              <a:off x="2487" y="1152"/>
              <a:ext cx="223" cy="481"/>
              <a:chOff x="2207" y="1413"/>
              <a:chExt cx="223" cy="481"/>
            </a:xfrm>
          </p:grpSpPr>
          <p:sp>
            <p:nvSpPr>
              <p:cNvPr id="1207451" name="Freeform 155"/>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07452" name="Rectangle 156"/>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1207360" name="Group 157"/>
            <p:cNvGrpSpPr>
              <a:grpSpLocks/>
            </p:cNvGrpSpPr>
            <p:nvPr/>
          </p:nvGrpSpPr>
          <p:grpSpPr bwMode="auto">
            <a:xfrm>
              <a:off x="1562" y="1248"/>
              <a:ext cx="349" cy="289"/>
              <a:chOff x="1282" y="1509"/>
              <a:chExt cx="349" cy="289"/>
            </a:xfrm>
          </p:grpSpPr>
          <p:sp>
            <p:nvSpPr>
              <p:cNvPr id="1207454" name="Rectangle 158"/>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1207367" name="Group 159"/>
              <p:cNvGrpSpPr>
                <a:grpSpLocks/>
              </p:cNvGrpSpPr>
              <p:nvPr/>
            </p:nvGrpSpPr>
            <p:grpSpPr bwMode="auto">
              <a:xfrm>
                <a:off x="1291" y="1509"/>
                <a:ext cx="340" cy="289"/>
                <a:chOff x="1291" y="1509"/>
                <a:chExt cx="340" cy="289"/>
              </a:xfrm>
            </p:grpSpPr>
            <p:sp>
              <p:nvSpPr>
                <p:cNvPr id="1207456" name="Freeform 160"/>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07457" name="Freeform 161"/>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207458" name="Rectangle 162"/>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1207371" name="Group 163"/>
            <p:cNvGrpSpPr>
              <a:grpSpLocks/>
            </p:cNvGrpSpPr>
            <p:nvPr/>
          </p:nvGrpSpPr>
          <p:grpSpPr bwMode="auto">
            <a:xfrm>
              <a:off x="2031" y="1248"/>
              <a:ext cx="296" cy="289"/>
              <a:chOff x="1751" y="1509"/>
              <a:chExt cx="296" cy="289"/>
            </a:xfrm>
          </p:grpSpPr>
          <p:sp>
            <p:nvSpPr>
              <p:cNvPr id="1207460" name="Freeform 164"/>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07461" name="Freeform 165"/>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07462" name="Line 166"/>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207463" name="Freeform 167"/>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07464" name="Line 168"/>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207465" name="Rectangle 169"/>
            <p:cNvSpPr>
              <a:spLocks noChangeArrowheads="1"/>
            </p:cNvSpPr>
            <p:nvPr/>
          </p:nvSpPr>
          <p:spPr bwMode="auto">
            <a:xfrm>
              <a:off x="2829" y="1250"/>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1207383" name="Group 170"/>
            <p:cNvGrpSpPr>
              <a:grpSpLocks/>
            </p:cNvGrpSpPr>
            <p:nvPr/>
          </p:nvGrpSpPr>
          <p:grpSpPr bwMode="auto">
            <a:xfrm>
              <a:off x="2880" y="1248"/>
              <a:ext cx="325" cy="289"/>
              <a:chOff x="2600" y="1509"/>
              <a:chExt cx="325" cy="289"/>
            </a:xfrm>
          </p:grpSpPr>
          <p:sp>
            <p:nvSpPr>
              <p:cNvPr id="1207467" name="Freeform 171"/>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07468" name="Freeform 172"/>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07469" name="Rectangle 173"/>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1207384" name="Group 174"/>
            <p:cNvGrpSpPr>
              <a:grpSpLocks/>
            </p:cNvGrpSpPr>
            <p:nvPr/>
          </p:nvGrpSpPr>
          <p:grpSpPr bwMode="auto">
            <a:xfrm>
              <a:off x="3348" y="1248"/>
              <a:ext cx="284" cy="289"/>
              <a:chOff x="3068" y="1509"/>
              <a:chExt cx="284" cy="289"/>
            </a:xfrm>
          </p:grpSpPr>
          <p:sp>
            <p:nvSpPr>
              <p:cNvPr id="1207471" name="Freeform 175"/>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07472" name="Freeform 176"/>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07473" name="Line 177"/>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207474" name="Line 178"/>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207475" name="Line 179"/>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207476" name="Line 180"/>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207477" name="Line 181"/>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207478" name="Line 182"/>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207479" name="Line 183"/>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207480" name="Line 184"/>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207481" name="Line 185"/>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sp>
        <p:nvSpPr>
          <p:cNvPr id="1207482" name="Rectangle 186"/>
          <p:cNvSpPr>
            <a:spLocks noChangeArrowheads="1"/>
          </p:cNvSpPr>
          <p:nvPr/>
        </p:nvSpPr>
        <p:spPr bwMode="auto">
          <a:xfrm>
            <a:off x="6629400" y="1524000"/>
            <a:ext cx="2057400" cy="1917700"/>
          </a:xfrm>
          <a:prstGeom prst="rect">
            <a:avLst/>
          </a:prstGeom>
          <a:noFill/>
          <a:ln w="12700">
            <a:noFill/>
            <a:miter lim="800000"/>
            <a:headEnd/>
            <a:tailEnd/>
          </a:ln>
          <a:effectLst/>
        </p:spPr>
        <p:txBody>
          <a:bodyPr lIns="90488" tIns="44450" rIns="90488" bIns="44450">
            <a:spAutoFit/>
          </a:bodyPr>
          <a:lstStyle/>
          <a:p>
            <a:pPr algn="r"/>
            <a:r>
              <a:rPr lang="en-US" sz="2000"/>
              <a:t>Once the pipeline is full, one instruction is completed every cycle, so CPI = 1</a:t>
            </a:r>
          </a:p>
        </p:txBody>
      </p:sp>
      <p:grpSp>
        <p:nvGrpSpPr>
          <p:cNvPr id="1207387" name="Group 187"/>
          <p:cNvGrpSpPr>
            <a:grpSpLocks/>
          </p:cNvGrpSpPr>
          <p:nvPr/>
        </p:nvGrpSpPr>
        <p:grpSpPr bwMode="auto">
          <a:xfrm>
            <a:off x="1981200" y="5486400"/>
            <a:ext cx="2733675" cy="515938"/>
            <a:chOff x="1248" y="3456"/>
            <a:chExt cx="1722" cy="325"/>
          </a:xfrm>
        </p:grpSpPr>
        <p:sp>
          <p:nvSpPr>
            <p:cNvPr id="1207484" name="Line 188"/>
            <p:cNvSpPr>
              <a:spLocks noChangeShapeType="1"/>
            </p:cNvSpPr>
            <p:nvPr/>
          </p:nvSpPr>
          <p:spPr bwMode="auto">
            <a:xfrm>
              <a:off x="1248" y="3456"/>
              <a:ext cx="1680" cy="0"/>
            </a:xfrm>
            <a:prstGeom prst="line">
              <a:avLst/>
            </a:prstGeom>
            <a:noFill/>
            <a:ln w="12700">
              <a:solidFill>
                <a:schemeClr val="accent1"/>
              </a:solidFill>
              <a:round/>
              <a:headEnd type="triangle" w="med" len="med"/>
              <a:tailEnd type="triangle" w="med" len="med"/>
            </a:ln>
            <a:effectLst/>
          </p:spPr>
          <p:txBody>
            <a:bodyPr/>
            <a:lstStyle/>
            <a:p>
              <a:endParaRPr lang="en-US"/>
            </a:p>
          </p:txBody>
        </p:sp>
        <p:sp>
          <p:nvSpPr>
            <p:cNvPr id="1207485" name="Rectangle 189"/>
            <p:cNvSpPr>
              <a:spLocks noChangeArrowheads="1"/>
            </p:cNvSpPr>
            <p:nvPr/>
          </p:nvSpPr>
          <p:spPr bwMode="auto">
            <a:xfrm>
              <a:off x="1296" y="3552"/>
              <a:ext cx="1674" cy="229"/>
            </a:xfrm>
            <a:prstGeom prst="rect">
              <a:avLst/>
            </a:prstGeom>
            <a:noFill/>
            <a:ln w="12700">
              <a:noFill/>
              <a:miter lim="800000"/>
              <a:headEnd/>
              <a:tailEnd/>
            </a:ln>
            <a:effectLst/>
          </p:spPr>
          <p:txBody>
            <a:bodyPr wrap="none" lIns="90488" tIns="44450" rIns="90488" bIns="44450">
              <a:spAutoFit/>
            </a:bodyPr>
            <a:lstStyle/>
            <a:p>
              <a:r>
                <a:rPr lang="en-US" b="1"/>
                <a:t>Time to fill the pipeline</a:t>
              </a:r>
            </a:p>
          </p:txBody>
        </p:sp>
      </p:gr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6930" name="Rectangle 2"/>
          <p:cNvSpPr>
            <a:spLocks noGrp="1" noChangeArrowheads="1"/>
          </p:cNvSpPr>
          <p:nvPr>
            <p:ph type="title"/>
          </p:nvPr>
        </p:nvSpPr>
        <p:spPr/>
        <p:txBody>
          <a:bodyPr/>
          <a:lstStyle/>
          <a:p>
            <a:r>
              <a:rPr lang="en-US"/>
              <a:t>Load-use Hazard Detection Unit</a:t>
            </a:r>
          </a:p>
        </p:txBody>
      </p:sp>
      <p:sp>
        <p:nvSpPr>
          <p:cNvPr id="1276931" name="Rectangle 3"/>
          <p:cNvSpPr>
            <a:spLocks noGrp="1" noChangeArrowheads="1"/>
          </p:cNvSpPr>
          <p:nvPr>
            <p:ph type="body" idx="1"/>
          </p:nvPr>
        </p:nvSpPr>
        <p:spPr>
          <a:xfrm>
            <a:off x="533400" y="838200"/>
            <a:ext cx="8153400" cy="789960"/>
          </a:xfrm>
        </p:spPr>
        <p:txBody>
          <a:bodyPr/>
          <a:lstStyle/>
          <a:p>
            <a:pPr>
              <a:lnSpc>
                <a:spcPct val="100000"/>
              </a:lnSpc>
              <a:spcBef>
                <a:spcPct val="30000"/>
              </a:spcBef>
            </a:pPr>
            <a:r>
              <a:rPr lang="en-US" dirty="0"/>
              <a:t>Need a Hazard </a:t>
            </a:r>
            <a:r>
              <a:rPr lang="en-US" dirty="0" smtClean="0"/>
              <a:t>detection </a:t>
            </a:r>
            <a:r>
              <a:rPr lang="en-US" dirty="0"/>
              <a:t>Unit in the ID stage that inserts a stall between the load and its use</a:t>
            </a:r>
          </a:p>
        </p:txBody>
      </p:sp>
      <p:sp>
        <p:nvSpPr>
          <p:cNvPr id="1276932" name="Rectangle 4"/>
          <p:cNvSpPr>
            <a:spLocks noChangeArrowheads="1"/>
          </p:cNvSpPr>
          <p:nvPr/>
        </p:nvSpPr>
        <p:spPr bwMode="auto">
          <a:xfrm>
            <a:off x="838200" y="1752600"/>
            <a:ext cx="7391400" cy="1574800"/>
          </a:xfrm>
          <a:prstGeom prst="rect">
            <a:avLst/>
          </a:prstGeom>
          <a:noFill/>
          <a:ln w="12700">
            <a:noFill/>
            <a:miter lim="800000"/>
            <a:headEnd/>
            <a:tailEnd/>
          </a:ln>
          <a:effectLst/>
        </p:spPr>
        <p:txBody>
          <a:bodyPr lIns="63500" tIns="25400" rIns="63500" bIns="25400">
            <a:spAutoFit/>
          </a:bodyPr>
          <a:lstStyle/>
          <a:p>
            <a:pPr marL="457200" indent="-457200">
              <a:spcBef>
                <a:spcPct val="65000"/>
              </a:spcBef>
              <a:buClr>
                <a:schemeClr val="accent1"/>
              </a:buClr>
              <a:buSzPct val="75000"/>
              <a:buFont typeface="+mj-lt"/>
              <a:buAutoNum type="arabicPeriod"/>
            </a:pPr>
            <a:r>
              <a:rPr lang="en-US" sz="2000" dirty="0">
                <a:solidFill>
                  <a:schemeClr val="tx1"/>
                </a:solidFill>
              </a:rPr>
              <a:t>ID Hazard </a:t>
            </a:r>
            <a:r>
              <a:rPr lang="en-US" sz="2000" dirty="0" smtClean="0">
                <a:solidFill>
                  <a:schemeClr val="tx1"/>
                </a:solidFill>
              </a:rPr>
              <a:t>detection Unit:</a:t>
            </a:r>
            <a:endParaRPr lang="en-US" sz="2000" dirty="0">
              <a:solidFill>
                <a:schemeClr val="tx1"/>
              </a:solidFill>
            </a:endParaRPr>
          </a:p>
          <a:p>
            <a:pPr marL="457200" indent="-457200">
              <a:buClr>
                <a:schemeClr val="accent1"/>
              </a:buClr>
              <a:buSzPct val="75000"/>
              <a:buFont typeface="Wingdings" pitchFamily="2" charset="2"/>
              <a:buNone/>
            </a:pPr>
            <a:r>
              <a:rPr lang="en-US" sz="2000" dirty="0">
                <a:solidFill>
                  <a:schemeClr val="tx1"/>
                </a:solidFill>
                <a:latin typeface="Courier New" pitchFamily="49" charset="0"/>
              </a:rPr>
              <a:t>if (ID/</a:t>
            </a:r>
            <a:r>
              <a:rPr lang="en-US" sz="2000" dirty="0" err="1">
                <a:solidFill>
                  <a:schemeClr val="tx1"/>
                </a:solidFill>
                <a:latin typeface="Courier New" pitchFamily="49" charset="0"/>
              </a:rPr>
              <a:t>EX.MemRead</a:t>
            </a:r>
            <a:endParaRPr lang="en-US" sz="2000" dirty="0">
              <a:solidFill>
                <a:schemeClr val="tx1"/>
              </a:solidFill>
              <a:latin typeface="Courier New" pitchFamily="49" charset="0"/>
            </a:endParaRPr>
          </a:p>
          <a:p>
            <a:pPr marL="457200" indent="-457200">
              <a:buClr>
                <a:schemeClr val="accent1"/>
              </a:buClr>
              <a:buSzPct val="75000"/>
              <a:buFont typeface="Wingdings" pitchFamily="2" charset="2"/>
              <a:buNone/>
            </a:pPr>
            <a:r>
              <a:rPr lang="en-US" sz="2000" dirty="0">
                <a:solidFill>
                  <a:schemeClr val="tx1"/>
                </a:solidFill>
                <a:latin typeface="Courier New" pitchFamily="49" charset="0"/>
              </a:rPr>
              <a:t>and ((ID/</a:t>
            </a:r>
            <a:r>
              <a:rPr lang="en-US" sz="2000" dirty="0" err="1">
                <a:solidFill>
                  <a:schemeClr val="tx1"/>
                </a:solidFill>
                <a:latin typeface="Courier New" pitchFamily="49" charset="0"/>
              </a:rPr>
              <a:t>EX.RegisterRt</a:t>
            </a:r>
            <a:r>
              <a:rPr lang="en-US" sz="2000" dirty="0">
                <a:solidFill>
                  <a:schemeClr val="tx1"/>
                </a:solidFill>
                <a:latin typeface="Courier New" pitchFamily="49" charset="0"/>
              </a:rPr>
              <a:t> = IF/</a:t>
            </a:r>
            <a:r>
              <a:rPr lang="en-US" sz="2000" dirty="0" err="1">
                <a:solidFill>
                  <a:schemeClr val="tx1"/>
                </a:solidFill>
                <a:latin typeface="Courier New" pitchFamily="49" charset="0"/>
              </a:rPr>
              <a:t>ID.RegisterRs</a:t>
            </a:r>
            <a:r>
              <a:rPr lang="en-US" sz="2000" dirty="0">
                <a:solidFill>
                  <a:schemeClr val="tx1"/>
                </a:solidFill>
                <a:latin typeface="Courier New" pitchFamily="49" charset="0"/>
              </a:rPr>
              <a:t>)</a:t>
            </a:r>
          </a:p>
          <a:p>
            <a:pPr marL="457200" indent="-457200">
              <a:buClr>
                <a:schemeClr val="accent1"/>
              </a:buClr>
              <a:buSzPct val="75000"/>
              <a:buFont typeface="Wingdings" pitchFamily="2" charset="2"/>
              <a:buNone/>
            </a:pPr>
            <a:r>
              <a:rPr lang="en-US" sz="2000" dirty="0">
                <a:solidFill>
                  <a:schemeClr val="tx1"/>
                </a:solidFill>
                <a:latin typeface="Courier New" pitchFamily="49" charset="0"/>
              </a:rPr>
              <a:t>or  (ID/</a:t>
            </a:r>
            <a:r>
              <a:rPr lang="en-US" sz="2000" dirty="0" err="1">
                <a:solidFill>
                  <a:schemeClr val="tx1"/>
                </a:solidFill>
                <a:latin typeface="Courier New" pitchFamily="49" charset="0"/>
              </a:rPr>
              <a:t>EX.RegisterRt</a:t>
            </a:r>
            <a:r>
              <a:rPr lang="en-US" sz="2000" dirty="0">
                <a:solidFill>
                  <a:schemeClr val="tx1"/>
                </a:solidFill>
                <a:latin typeface="Courier New" pitchFamily="49" charset="0"/>
              </a:rPr>
              <a:t> = IF/</a:t>
            </a:r>
            <a:r>
              <a:rPr lang="en-US" sz="2000" dirty="0" err="1">
                <a:solidFill>
                  <a:schemeClr val="tx1"/>
                </a:solidFill>
                <a:latin typeface="Courier New" pitchFamily="49" charset="0"/>
              </a:rPr>
              <a:t>ID.RegisterRt</a:t>
            </a:r>
            <a:r>
              <a:rPr lang="en-US" sz="2000" dirty="0">
                <a:solidFill>
                  <a:schemeClr val="tx1"/>
                </a:solidFill>
                <a:latin typeface="Courier New" pitchFamily="49" charset="0"/>
              </a:rPr>
              <a:t>)))</a:t>
            </a:r>
          </a:p>
          <a:p>
            <a:pPr marL="457200" indent="-457200">
              <a:buClr>
                <a:schemeClr val="accent1"/>
              </a:buClr>
              <a:buSzPct val="75000"/>
              <a:buFont typeface="Wingdings" pitchFamily="2" charset="2"/>
              <a:buNone/>
            </a:pPr>
            <a:r>
              <a:rPr lang="en-US" sz="2000" dirty="0">
                <a:solidFill>
                  <a:schemeClr val="tx1"/>
                </a:solidFill>
                <a:latin typeface="Courier New" pitchFamily="49" charset="0"/>
              </a:rPr>
              <a:t>stall the pipeline</a:t>
            </a:r>
          </a:p>
        </p:txBody>
      </p:sp>
      <p:sp>
        <p:nvSpPr>
          <p:cNvPr id="1276933" name="Rectangle 5"/>
          <p:cNvSpPr>
            <a:spLocks noChangeArrowheads="1"/>
          </p:cNvSpPr>
          <p:nvPr/>
        </p:nvSpPr>
        <p:spPr bwMode="auto">
          <a:xfrm>
            <a:off x="457200" y="3581400"/>
            <a:ext cx="8153400" cy="2716213"/>
          </a:xfrm>
          <a:prstGeom prst="rect">
            <a:avLst/>
          </a:prstGeom>
          <a:noFill/>
          <a:ln w="12700">
            <a:noFill/>
            <a:miter lim="800000"/>
            <a:headEnd/>
            <a:tailEnd/>
          </a:ln>
          <a:effectLst/>
        </p:spPr>
        <p:txBody>
          <a:bodyPr lIns="63500" tIns="25400" rIns="63500" bIns="25400">
            <a:spAutoFit/>
          </a:bodyPr>
          <a:lstStyle/>
          <a:p>
            <a:pPr marL="287338" indent="-287338">
              <a:spcBef>
                <a:spcPct val="30000"/>
              </a:spcBef>
              <a:buClr>
                <a:schemeClr val="accent1"/>
              </a:buClr>
              <a:buSzPct val="75000"/>
              <a:buFont typeface="Wingdings" pitchFamily="2" charset="2"/>
              <a:buChar char="q"/>
            </a:pPr>
            <a:r>
              <a:rPr lang="en-US" sz="2400">
                <a:solidFill>
                  <a:schemeClr val="tx1"/>
                </a:solidFill>
              </a:rPr>
              <a:t>The first line tests to see if the instruction now in the EX stage is a </a:t>
            </a:r>
            <a:r>
              <a:rPr lang="en-US" sz="2400">
                <a:solidFill>
                  <a:schemeClr val="tx1"/>
                </a:solidFill>
                <a:latin typeface="Courier New" pitchFamily="49" charset="0"/>
              </a:rPr>
              <a:t>lw</a:t>
            </a:r>
            <a:r>
              <a:rPr lang="en-US" sz="2400">
                <a:solidFill>
                  <a:schemeClr val="tx1"/>
                </a:solidFill>
              </a:rPr>
              <a:t>; the next two lines check to see if the destination register of the </a:t>
            </a:r>
            <a:r>
              <a:rPr lang="en-US" sz="2400">
                <a:solidFill>
                  <a:schemeClr val="tx1"/>
                </a:solidFill>
                <a:latin typeface="Courier New" pitchFamily="49" charset="0"/>
              </a:rPr>
              <a:t>lw</a:t>
            </a:r>
            <a:r>
              <a:rPr lang="en-US" sz="2400">
                <a:solidFill>
                  <a:schemeClr val="tx1"/>
                </a:solidFill>
              </a:rPr>
              <a:t> matches either source register of the instruction in the ID stage (the load-use instruction)</a:t>
            </a:r>
          </a:p>
          <a:p>
            <a:pPr marL="287338" indent="-287338">
              <a:spcBef>
                <a:spcPct val="30000"/>
              </a:spcBef>
              <a:buClr>
                <a:schemeClr val="accent1"/>
              </a:buClr>
              <a:buSzPct val="75000"/>
              <a:buFont typeface="Wingdings" pitchFamily="2" charset="2"/>
              <a:buChar char="q"/>
            </a:pPr>
            <a:r>
              <a:rPr lang="en-US" sz="2400">
                <a:solidFill>
                  <a:schemeClr val="tx1"/>
                </a:solidFill>
              </a:rPr>
              <a:t>After this one cycle stall, the forwarding logic can handle the remaining data hazards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7693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7693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7693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7954" name="Rectangle 2"/>
          <p:cNvSpPr>
            <a:spLocks noGrp="1" noChangeArrowheads="1"/>
          </p:cNvSpPr>
          <p:nvPr>
            <p:ph type="title"/>
          </p:nvPr>
        </p:nvSpPr>
        <p:spPr/>
        <p:txBody>
          <a:bodyPr/>
          <a:lstStyle/>
          <a:p>
            <a:r>
              <a:rPr lang="en-US" dirty="0" smtClean="0"/>
              <a:t>Hazard/Stall </a:t>
            </a:r>
            <a:r>
              <a:rPr lang="en-US" dirty="0"/>
              <a:t>Hardware</a:t>
            </a:r>
          </a:p>
        </p:txBody>
      </p:sp>
      <p:sp>
        <p:nvSpPr>
          <p:cNvPr id="1277955" name="Rectangle 3"/>
          <p:cNvSpPr>
            <a:spLocks noGrp="1" noChangeArrowheads="1"/>
          </p:cNvSpPr>
          <p:nvPr>
            <p:ph type="body" idx="1"/>
          </p:nvPr>
        </p:nvSpPr>
        <p:spPr>
          <a:xfrm>
            <a:off x="457200" y="762000"/>
            <a:ext cx="8305800" cy="5800562"/>
          </a:xfrm>
        </p:spPr>
        <p:txBody>
          <a:bodyPr/>
          <a:lstStyle/>
          <a:p>
            <a:pPr>
              <a:lnSpc>
                <a:spcPct val="100000"/>
              </a:lnSpc>
              <a:spcBef>
                <a:spcPct val="30000"/>
              </a:spcBef>
            </a:pPr>
            <a:r>
              <a:rPr lang="en-US" dirty="0"/>
              <a:t>Along with the Hazard Unit, we have to implement the stall</a:t>
            </a:r>
          </a:p>
          <a:p>
            <a:pPr>
              <a:lnSpc>
                <a:spcPct val="100000"/>
              </a:lnSpc>
              <a:spcBef>
                <a:spcPct val="30000"/>
              </a:spcBef>
            </a:pPr>
            <a:r>
              <a:rPr lang="en-US" dirty="0"/>
              <a:t>Prevent the instructions in the IF and ID stages from progressing down the pipeline – done by preventing the PC register and the IF/ID pipeline register from changing</a:t>
            </a:r>
          </a:p>
          <a:p>
            <a:pPr lvl="1">
              <a:lnSpc>
                <a:spcPct val="100000"/>
              </a:lnSpc>
              <a:spcBef>
                <a:spcPct val="30000"/>
              </a:spcBef>
            </a:pPr>
            <a:r>
              <a:rPr lang="en-US" dirty="0"/>
              <a:t>Hazard detection Unit controls the writing of the PC (</a:t>
            </a:r>
            <a:r>
              <a:rPr lang="en-US" dirty="0" err="1">
                <a:latin typeface="Courier New" pitchFamily="49" charset="0"/>
              </a:rPr>
              <a:t>PC.write</a:t>
            </a:r>
            <a:r>
              <a:rPr lang="en-US" dirty="0"/>
              <a:t>) and IF/ID (</a:t>
            </a:r>
            <a:r>
              <a:rPr lang="en-US" dirty="0">
                <a:latin typeface="Courier New" pitchFamily="49" charset="0"/>
              </a:rPr>
              <a:t>IF/</a:t>
            </a:r>
            <a:r>
              <a:rPr lang="en-US" dirty="0" err="1">
                <a:latin typeface="Courier New" pitchFamily="49" charset="0"/>
              </a:rPr>
              <a:t>ID.write</a:t>
            </a:r>
            <a:r>
              <a:rPr lang="en-US" dirty="0"/>
              <a:t>) registers</a:t>
            </a:r>
          </a:p>
          <a:p>
            <a:pPr>
              <a:lnSpc>
                <a:spcPct val="100000"/>
              </a:lnSpc>
              <a:spcBef>
                <a:spcPct val="30000"/>
              </a:spcBef>
            </a:pPr>
            <a:r>
              <a:rPr lang="en-US" dirty="0"/>
              <a:t>Insert a “bubble” </a:t>
            </a:r>
            <a:r>
              <a:rPr lang="en-US" dirty="0">
                <a:solidFill>
                  <a:srgbClr val="FF0000"/>
                </a:solidFill>
              </a:rPr>
              <a:t>between</a:t>
            </a:r>
            <a:r>
              <a:rPr lang="en-US" dirty="0"/>
              <a:t> the </a:t>
            </a:r>
            <a:r>
              <a:rPr lang="en-US" dirty="0" err="1">
                <a:latin typeface="Courier New" pitchFamily="49" charset="0"/>
              </a:rPr>
              <a:t>lw</a:t>
            </a:r>
            <a:r>
              <a:rPr lang="en-US" dirty="0"/>
              <a:t> instruction (in the EX stage) and the load-use instruction (in the ID stage) (i.e., insert a </a:t>
            </a:r>
            <a:r>
              <a:rPr lang="en-US" dirty="0" err="1">
                <a:latin typeface="Courier New" pitchFamily="49" charset="0"/>
              </a:rPr>
              <a:t>noop</a:t>
            </a:r>
            <a:r>
              <a:rPr lang="en-US" dirty="0"/>
              <a:t> in the execution stream)</a:t>
            </a:r>
          </a:p>
          <a:p>
            <a:pPr lvl="1">
              <a:lnSpc>
                <a:spcPct val="100000"/>
              </a:lnSpc>
              <a:spcBef>
                <a:spcPct val="30000"/>
              </a:spcBef>
            </a:pPr>
            <a:r>
              <a:rPr lang="en-US" dirty="0"/>
              <a:t>Set the control bits in the EX, MEM, and WB control fields of the ID/EX pipeline register to 0 (</a:t>
            </a:r>
            <a:r>
              <a:rPr lang="en-US" dirty="0" err="1">
                <a:latin typeface="Courier New" pitchFamily="49" charset="0"/>
              </a:rPr>
              <a:t>noop</a:t>
            </a:r>
            <a:r>
              <a:rPr lang="en-US" dirty="0"/>
              <a:t>). The Hazard Unit controls the </a:t>
            </a:r>
            <a:r>
              <a:rPr lang="en-US" dirty="0" err="1"/>
              <a:t>mux</a:t>
            </a:r>
            <a:r>
              <a:rPr lang="en-US" dirty="0"/>
              <a:t> that chooses between the real control values and the 0’s. </a:t>
            </a:r>
          </a:p>
          <a:p>
            <a:pPr>
              <a:lnSpc>
                <a:spcPct val="100000"/>
              </a:lnSpc>
              <a:spcBef>
                <a:spcPct val="30000"/>
              </a:spcBef>
            </a:pPr>
            <a:r>
              <a:rPr lang="en-US" dirty="0"/>
              <a:t>Let the </a:t>
            </a:r>
            <a:r>
              <a:rPr lang="en-US" dirty="0" err="1">
                <a:latin typeface="Courier New" pitchFamily="49" charset="0"/>
              </a:rPr>
              <a:t>lw</a:t>
            </a:r>
            <a:r>
              <a:rPr lang="en-US" dirty="0"/>
              <a:t> instruction and the instructions after it in the pipeline (before it in the code) proceed normally down the pipeline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27795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77955">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77955">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277955">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7795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7795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77955" grpId="0" build="p"/>
    </p:bld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78978" name="Rectangle 2"/>
          <p:cNvSpPr>
            <a:spLocks noGrp="1" noChangeArrowheads="1"/>
          </p:cNvSpPr>
          <p:nvPr>
            <p:ph type="title"/>
          </p:nvPr>
        </p:nvSpPr>
        <p:spPr>
          <a:xfrm>
            <a:off x="533400" y="304800"/>
            <a:ext cx="8229600" cy="422275"/>
          </a:xfrm>
        </p:spPr>
        <p:txBody>
          <a:bodyPr/>
          <a:lstStyle/>
          <a:p>
            <a:r>
              <a:rPr lang="en-US" dirty="0"/>
              <a:t>Adding the </a:t>
            </a:r>
            <a:r>
              <a:rPr lang="en-US" dirty="0" smtClean="0"/>
              <a:t>Hazard/Stall </a:t>
            </a:r>
            <a:r>
              <a:rPr lang="en-US" dirty="0"/>
              <a:t>Hardware</a:t>
            </a:r>
          </a:p>
        </p:txBody>
      </p:sp>
      <p:sp>
        <p:nvSpPr>
          <p:cNvPr id="1278979" name="Line 3"/>
          <p:cNvSpPr>
            <a:spLocks noChangeShapeType="1"/>
          </p:cNvSpPr>
          <p:nvPr/>
        </p:nvSpPr>
        <p:spPr bwMode="auto">
          <a:xfrm>
            <a:off x="2514600" y="5257800"/>
            <a:ext cx="1752600" cy="0"/>
          </a:xfrm>
          <a:prstGeom prst="line">
            <a:avLst/>
          </a:prstGeom>
          <a:noFill/>
          <a:ln w="19050">
            <a:solidFill>
              <a:schemeClr val="tx1"/>
            </a:solidFill>
            <a:round/>
            <a:headEnd/>
            <a:tailEnd/>
          </a:ln>
          <a:effectLst/>
        </p:spPr>
        <p:txBody>
          <a:bodyPr/>
          <a:lstStyle/>
          <a:p>
            <a:endParaRPr lang="en-US"/>
          </a:p>
        </p:txBody>
      </p:sp>
      <p:sp>
        <p:nvSpPr>
          <p:cNvPr id="1278980" name="Line 4"/>
          <p:cNvSpPr>
            <a:spLocks noChangeShapeType="1"/>
          </p:cNvSpPr>
          <p:nvPr/>
        </p:nvSpPr>
        <p:spPr bwMode="auto">
          <a:xfrm>
            <a:off x="4419600" y="5257800"/>
            <a:ext cx="457200" cy="0"/>
          </a:xfrm>
          <a:prstGeom prst="line">
            <a:avLst/>
          </a:prstGeom>
          <a:noFill/>
          <a:ln w="19050">
            <a:solidFill>
              <a:schemeClr val="tx1"/>
            </a:solidFill>
            <a:round/>
            <a:headEnd/>
            <a:tailEnd/>
          </a:ln>
          <a:effectLst/>
        </p:spPr>
        <p:txBody>
          <a:bodyPr/>
          <a:lstStyle/>
          <a:p>
            <a:endParaRPr lang="en-US"/>
          </a:p>
        </p:txBody>
      </p:sp>
      <p:sp>
        <p:nvSpPr>
          <p:cNvPr id="1278981" name="Line 5"/>
          <p:cNvSpPr>
            <a:spLocks noChangeShapeType="1"/>
          </p:cNvSpPr>
          <p:nvPr/>
        </p:nvSpPr>
        <p:spPr bwMode="auto">
          <a:xfrm>
            <a:off x="6705600" y="5334000"/>
            <a:ext cx="1524000" cy="0"/>
          </a:xfrm>
          <a:prstGeom prst="line">
            <a:avLst/>
          </a:prstGeom>
          <a:noFill/>
          <a:ln w="19050">
            <a:solidFill>
              <a:schemeClr val="tx1"/>
            </a:solidFill>
            <a:round/>
            <a:headEnd/>
            <a:tailEnd/>
          </a:ln>
          <a:effectLst/>
        </p:spPr>
        <p:txBody>
          <a:bodyPr/>
          <a:lstStyle/>
          <a:p>
            <a:endParaRPr lang="en-US"/>
          </a:p>
        </p:txBody>
      </p:sp>
      <p:sp>
        <p:nvSpPr>
          <p:cNvPr id="1278982" name="Line 6"/>
          <p:cNvSpPr>
            <a:spLocks noChangeShapeType="1"/>
          </p:cNvSpPr>
          <p:nvPr/>
        </p:nvSpPr>
        <p:spPr bwMode="auto">
          <a:xfrm>
            <a:off x="2514600" y="4800600"/>
            <a:ext cx="0" cy="1143000"/>
          </a:xfrm>
          <a:prstGeom prst="line">
            <a:avLst/>
          </a:prstGeom>
          <a:noFill/>
          <a:ln w="12700">
            <a:solidFill>
              <a:schemeClr val="tx1"/>
            </a:solidFill>
            <a:round/>
            <a:headEnd/>
            <a:tailEnd/>
          </a:ln>
          <a:effectLst/>
        </p:spPr>
        <p:txBody>
          <a:bodyPr/>
          <a:lstStyle/>
          <a:p>
            <a:endParaRPr lang="en-US"/>
          </a:p>
        </p:txBody>
      </p:sp>
      <p:sp>
        <p:nvSpPr>
          <p:cNvPr id="1278983" name="Line 7"/>
          <p:cNvSpPr>
            <a:spLocks noChangeShapeType="1"/>
          </p:cNvSpPr>
          <p:nvPr/>
        </p:nvSpPr>
        <p:spPr bwMode="auto">
          <a:xfrm>
            <a:off x="2438400" y="6324600"/>
            <a:ext cx="6096000" cy="0"/>
          </a:xfrm>
          <a:prstGeom prst="line">
            <a:avLst/>
          </a:prstGeom>
          <a:noFill/>
          <a:ln w="19050">
            <a:solidFill>
              <a:schemeClr val="tx1"/>
            </a:solidFill>
            <a:round/>
            <a:headEnd/>
            <a:tailEnd/>
          </a:ln>
          <a:effectLst/>
        </p:spPr>
        <p:txBody>
          <a:bodyPr/>
          <a:lstStyle/>
          <a:p>
            <a:endParaRPr lang="en-US"/>
          </a:p>
        </p:txBody>
      </p:sp>
      <p:sp>
        <p:nvSpPr>
          <p:cNvPr id="1278984" name="Line 8"/>
          <p:cNvSpPr>
            <a:spLocks noChangeShapeType="1"/>
          </p:cNvSpPr>
          <p:nvPr/>
        </p:nvSpPr>
        <p:spPr bwMode="auto">
          <a:xfrm>
            <a:off x="8382000" y="5334000"/>
            <a:ext cx="152400" cy="0"/>
          </a:xfrm>
          <a:prstGeom prst="line">
            <a:avLst/>
          </a:prstGeom>
          <a:noFill/>
          <a:ln w="19050">
            <a:solidFill>
              <a:schemeClr val="tx1"/>
            </a:solidFill>
            <a:round/>
            <a:headEnd/>
            <a:tailEnd/>
          </a:ln>
          <a:effectLst/>
        </p:spPr>
        <p:txBody>
          <a:bodyPr/>
          <a:lstStyle/>
          <a:p>
            <a:endParaRPr lang="en-US"/>
          </a:p>
        </p:txBody>
      </p:sp>
      <p:sp>
        <p:nvSpPr>
          <p:cNvPr id="1278985" name="Line 9"/>
          <p:cNvSpPr>
            <a:spLocks noChangeShapeType="1"/>
          </p:cNvSpPr>
          <p:nvPr/>
        </p:nvSpPr>
        <p:spPr bwMode="auto">
          <a:xfrm>
            <a:off x="8534400" y="5334000"/>
            <a:ext cx="0" cy="990600"/>
          </a:xfrm>
          <a:prstGeom prst="line">
            <a:avLst/>
          </a:prstGeom>
          <a:noFill/>
          <a:ln w="12700">
            <a:solidFill>
              <a:schemeClr val="tx1"/>
            </a:solidFill>
            <a:round/>
            <a:headEnd/>
            <a:tailEnd/>
          </a:ln>
          <a:effectLst/>
        </p:spPr>
        <p:txBody>
          <a:bodyPr/>
          <a:lstStyle/>
          <a:p>
            <a:endParaRPr lang="en-US"/>
          </a:p>
        </p:txBody>
      </p:sp>
      <p:sp>
        <p:nvSpPr>
          <p:cNvPr id="1278986" name="Line 10"/>
          <p:cNvSpPr>
            <a:spLocks noChangeShapeType="1"/>
          </p:cNvSpPr>
          <p:nvPr/>
        </p:nvSpPr>
        <p:spPr bwMode="auto">
          <a:xfrm flipV="1">
            <a:off x="2438400" y="3886200"/>
            <a:ext cx="0" cy="2438400"/>
          </a:xfrm>
          <a:prstGeom prst="line">
            <a:avLst/>
          </a:prstGeom>
          <a:noFill/>
          <a:ln w="12700">
            <a:solidFill>
              <a:schemeClr val="tx1"/>
            </a:solidFill>
            <a:round/>
            <a:headEnd/>
            <a:tailEnd/>
          </a:ln>
          <a:effectLst/>
        </p:spPr>
        <p:txBody>
          <a:bodyPr/>
          <a:lstStyle/>
          <a:p>
            <a:endParaRPr lang="en-US"/>
          </a:p>
        </p:txBody>
      </p:sp>
      <p:sp>
        <p:nvSpPr>
          <p:cNvPr id="1278987" name="Line 11"/>
          <p:cNvSpPr>
            <a:spLocks noChangeShapeType="1"/>
          </p:cNvSpPr>
          <p:nvPr/>
        </p:nvSpPr>
        <p:spPr bwMode="auto">
          <a:xfrm>
            <a:off x="2438400" y="3886200"/>
            <a:ext cx="381000" cy="0"/>
          </a:xfrm>
          <a:prstGeom prst="line">
            <a:avLst/>
          </a:prstGeom>
          <a:noFill/>
          <a:ln w="12700">
            <a:solidFill>
              <a:schemeClr val="tx1"/>
            </a:solidFill>
            <a:round/>
            <a:headEnd/>
            <a:tailEnd type="triangle" w="med" len="med"/>
          </a:ln>
          <a:effectLst/>
        </p:spPr>
        <p:txBody>
          <a:bodyPr/>
          <a:lstStyle/>
          <a:p>
            <a:endParaRPr lang="en-US"/>
          </a:p>
        </p:txBody>
      </p:sp>
      <p:grpSp>
        <p:nvGrpSpPr>
          <p:cNvPr id="2" name="Group 12"/>
          <p:cNvGrpSpPr>
            <a:grpSpLocks/>
          </p:cNvGrpSpPr>
          <p:nvPr/>
        </p:nvGrpSpPr>
        <p:grpSpPr bwMode="auto">
          <a:xfrm>
            <a:off x="1447800" y="1981200"/>
            <a:ext cx="381000" cy="914400"/>
            <a:chOff x="1392" y="2880"/>
            <a:chExt cx="288" cy="480"/>
          </a:xfrm>
        </p:grpSpPr>
        <p:sp>
          <p:nvSpPr>
            <p:cNvPr id="1278989" name="Line 13"/>
            <p:cNvSpPr>
              <a:spLocks noChangeShapeType="1"/>
            </p:cNvSpPr>
            <p:nvPr/>
          </p:nvSpPr>
          <p:spPr bwMode="auto">
            <a:xfrm>
              <a:off x="1392" y="3072"/>
              <a:ext cx="48" cy="48"/>
            </a:xfrm>
            <a:prstGeom prst="line">
              <a:avLst/>
            </a:prstGeom>
            <a:noFill/>
            <a:ln w="12700">
              <a:solidFill>
                <a:schemeClr val="tx1"/>
              </a:solidFill>
              <a:round/>
              <a:headEnd/>
              <a:tailEnd/>
            </a:ln>
            <a:effectLst/>
          </p:spPr>
          <p:txBody>
            <a:bodyPr/>
            <a:lstStyle/>
            <a:p>
              <a:endParaRPr lang="en-US"/>
            </a:p>
          </p:txBody>
        </p:sp>
        <p:sp>
          <p:nvSpPr>
            <p:cNvPr id="1278990" name="Line 14"/>
            <p:cNvSpPr>
              <a:spLocks noChangeShapeType="1"/>
            </p:cNvSpPr>
            <p:nvPr/>
          </p:nvSpPr>
          <p:spPr bwMode="auto">
            <a:xfrm flipH="1">
              <a:off x="1392" y="3120"/>
              <a:ext cx="48" cy="48"/>
            </a:xfrm>
            <a:prstGeom prst="line">
              <a:avLst/>
            </a:prstGeom>
            <a:noFill/>
            <a:ln w="12700">
              <a:solidFill>
                <a:schemeClr val="tx1"/>
              </a:solidFill>
              <a:round/>
              <a:headEnd/>
              <a:tailEnd/>
            </a:ln>
            <a:effectLst/>
          </p:spPr>
          <p:txBody>
            <a:bodyPr/>
            <a:lstStyle/>
            <a:p>
              <a:endParaRPr lang="en-US"/>
            </a:p>
          </p:txBody>
        </p:sp>
        <p:sp>
          <p:nvSpPr>
            <p:cNvPr id="1278991" name="Line 15"/>
            <p:cNvSpPr>
              <a:spLocks noChangeShapeType="1"/>
            </p:cNvSpPr>
            <p:nvPr/>
          </p:nvSpPr>
          <p:spPr bwMode="auto">
            <a:xfrm flipV="1">
              <a:off x="1392" y="2880"/>
              <a:ext cx="0" cy="192"/>
            </a:xfrm>
            <a:prstGeom prst="line">
              <a:avLst/>
            </a:prstGeom>
            <a:noFill/>
            <a:ln w="12700">
              <a:solidFill>
                <a:schemeClr val="tx1"/>
              </a:solidFill>
              <a:round/>
              <a:headEnd/>
              <a:tailEnd/>
            </a:ln>
            <a:effectLst/>
          </p:spPr>
          <p:txBody>
            <a:bodyPr/>
            <a:lstStyle/>
            <a:p>
              <a:endParaRPr lang="en-US"/>
            </a:p>
          </p:txBody>
        </p:sp>
        <p:sp>
          <p:nvSpPr>
            <p:cNvPr id="1278992" name="Line 16"/>
            <p:cNvSpPr>
              <a:spLocks noChangeShapeType="1"/>
            </p:cNvSpPr>
            <p:nvPr/>
          </p:nvSpPr>
          <p:spPr bwMode="auto">
            <a:xfrm flipV="1">
              <a:off x="1392" y="3168"/>
              <a:ext cx="0" cy="192"/>
            </a:xfrm>
            <a:prstGeom prst="line">
              <a:avLst/>
            </a:prstGeom>
            <a:noFill/>
            <a:ln w="12700">
              <a:solidFill>
                <a:schemeClr val="tx1"/>
              </a:solidFill>
              <a:round/>
              <a:headEnd/>
              <a:tailEnd/>
            </a:ln>
            <a:effectLst/>
          </p:spPr>
          <p:txBody>
            <a:bodyPr/>
            <a:lstStyle/>
            <a:p>
              <a:endParaRPr lang="en-US"/>
            </a:p>
          </p:txBody>
        </p:sp>
        <p:sp>
          <p:nvSpPr>
            <p:cNvPr id="1278993" name="Line 17"/>
            <p:cNvSpPr>
              <a:spLocks noChangeShapeType="1"/>
            </p:cNvSpPr>
            <p:nvPr/>
          </p:nvSpPr>
          <p:spPr bwMode="auto">
            <a:xfrm flipV="1">
              <a:off x="1392" y="3216"/>
              <a:ext cx="288" cy="144"/>
            </a:xfrm>
            <a:prstGeom prst="line">
              <a:avLst/>
            </a:prstGeom>
            <a:noFill/>
            <a:ln w="12700">
              <a:solidFill>
                <a:schemeClr val="tx1"/>
              </a:solidFill>
              <a:round/>
              <a:headEnd/>
              <a:tailEnd/>
            </a:ln>
            <a:effectLst/>
          </p:spPr>
          <p:txBody>
            <a:bodyPr/>
            <a:lstStyle/>
            <a:p>
              <a:endParaRPr lang="en-US"/>
            </a:p>
          </p:txBody>
        </p:sp>
        <p:sp>
          <p:nvSpPr>
            <p:cNvPr id="1278994" name="Line 18"/>
            <p:cNvSpPr>
              <a:spLocks noChangeShapeType="1"/>
            </p:cNvSpPr>
            <p:nvPr/>
          </p:nvSpPr>
          <p:spPr bwMode="auto">
            <a:xfrm flipV="1">
              <a:off x="1680" y="3024"/>
              <a:ext cx="0" cy="192"/>
            </a:xfrm>
            <a:prstGeom prst="line">
              <a:avLst/>
            </a:prstGeom>
            <a:noFill/>
            <a:ln w="12700">
              <a:solidFill>
                <a:schemeClr val="tx1"/>
              </a:solidFill>
              <a:round/>
              <a:headEnd/>
              <a:tailEnd/>
            </a:ln>
            <a:effectLst/>
          </p:spPr>
          <p:txBody>
            <a:bodyPr/>
            <a:lstStyle/>
            <a:p>
              <a:endParaRPr lang="en-US"/>
            </a:p>
          </p:txBody>
        </p:sp>
        <p:sp>
          <p:nvSpPr>
            <p:cNvPr id="1278995" name="Line 19"/>
            <p:cNvSpPr>
              <a:spLocks noChangeShapeType="1"/>
            </p:cNvSpPr>
            <p:nvPr/>
          </p:nvSpPr>
          <p:spPr bwMode="auto">
            <a:xfrm>
              <a:off x="1392" y="2880"/>
              <a:ext cx="288" cy="144"/>
            </a:xfrm>
            <a:prstGeom prst="line">
              <a:avLst/>
            </a:prstGeom>
            <a:noFill/>
            <a:ln w="12700">
              <a:solidFill>
                <a:schemeClr val="tx1"/>
              </a:solidFill>
              <a:round/>
              <a:headEnd/>
              <a:tailEnd/>
            </a:ln>
            <a:effectLst/>
          </p:spPr>
          <p:txBody>
            <a:bodyPr/>
            <a:lstStyle/>
            <a:p>
              <a:endParaRPr lang="en-US"/>
            </a:p>
          </p:txBody>
        </p:sp>
      </p:grpSp>
      <p:sp>
        <p:nvSpPr>
          <p:cNvPr id="1278996" name="Rectangle 20"/>
          <p:cNvSpPr>
            <a:spLocks noChangeArrowheads="1"/>
          </p:cNvSpPr>
          <p:nvPr/>
        </p:nvSpPr>
        <p:spPr bwMode="auto">
          <a:xfrm>
            <a:off x="762000" y="2971800"/>
            <a:ext cx="1295400" cy="1447800"/>
          </a:xfrm>
          <a:prstGeom prst="rect">
            <a:avLst/>
          </a:prstGeom>
          <a:noFill/>
          <a:ln w="12700">
            <a:solidFill>
              <a:schemeClr val="tx1"/>
            </a:solidFill>
            <a:miter lim="800000"/>
            <a:headEnd/>
            <a:tailEnd/>
          </a:ln>
          <a:effectLst/>
        </p:spPr>
        <p:txBody>
          <a:bodyPr wrap="none" anchor="ctr"/>
          <a:lstStyle/>
          <a:p>
            <a:endParaRPr lang="en-US"/>
          </a:p>
        </p:txBody>
      </p:sp>
      <p:sp>
        <p:nvSpPr>
          <p:cNvPr id="1278997" name="Rectangle 21"/>
          <p:cNvSpPr>
            <a:spLocks noChangeArrowheads="1"/>
          </p:cNvSpPr>
          <p:nvPr/>
        </p:nvSpPr>
        <p:spPr bwMode="auto">
          <a:xfrm>
            <a:off x="381000" y="3352800"/>
            <a:ext cx="152400" cy="838200"/>
          </a:xfrm>
          <a:prstGeom prst="rect">
            <a:avLst/>
          </a:prstGeom>
          <a:noFill/>
          <a:ln w="12700">
            <a:solidFill>
              <a:schemeClr val="accent2"/>
            </a:solidFill>
            <a:miter lim="800000"/>
            <a:headEnd/>
            <a:tailEnd/>
          </a:ln>
          <a:effectLst/>
        </p:spPr>
        <p:txBody>
          <a:bodyPr wrap="none" anchor="ctr"/>
          <a:lstStyle/>
          <a:p>
            <a:endParaRPr lang="en-US"/>
          </a:p>
        </p:txBody>
      </p:sp>
      <p:sp>
        <p:nvSpPr>
          <p:cNvPr id="1278998" name="Line 22"/>
          <p:cNvSpPr>
            <a:spLocks noChangeShapeType="1"/>
          </p:cNvSpPr>
          <p:nvPr/>
        </p:nvSpPr>
        <p:spPr bwMode="auto">
          <a:xfrm>
            <a:off x="533400" y="3733800"/>
            <a:ext cx="228600" cy="0"/>
          </a:xfrm>
          <a:prstGeom prst="line">
            <a:avLst/>
          </a:prstGeom>
          <a:noFill/>
          <a:ln w="28575">
            <a:solidFill>
              <a:schemeClr val="tx1"/>
            </a:solidFill>
            <a:round/>
            <a:headEnd/>
            <a:tailEnd type="triangle" w="med" len="med"/>
          </a:ln>
          <a:effectLst/>
        </p:spPr>
        <p:txBody>
          <a:bodyPr/>
          <a:lstStyle/>
          <a:p>
            <a:endParaRPr lang="en-US"/>
          </a:p>
        </p:txBody>
      </p:sp>
      <p:sp>
        <p:nvSpPr>
          <p:cNvPr id="1278999" name="Line 23"/>
          <p:cNvSpPr>
            <a:spLocks noChangeShapeType="1"/>
          </p:cNvSpPr>
          <p:nvPr/>
        </p:nvSpPr>
        <p:spPr bwMode="auto">
          <a:xfrm>
            <a:off x="609600" y="2133600"/>
            <a:ext cx="838200" cy="0"/>
          </a:xfrm>
          <a:prstGeom prst="line">
            <a:avLst/>
          </a:prstGeom>
          <a:noFill/>
          <a:ln w="28575">
            <a:solidFill>
              <a:schemeClr val="tx1"/>
            </a:solidFill>
            <a:round/>
            <a:headEnd/>
            <a:tailEnd type="triangle" w="med" len="med"/>
          </a:ln>
          <a:effectLst/>
        </p:spPr>
        <p:txBody>
          <a:bodyPr/>
          <a:lstStyle/>
          <a:p>
            <a:endParaRPr lang="en-US"/>
          </a:p>
        </p:txBody>
      </p:sp>
      <p:sp>
        <p:nvSpPr>
          <p:cNvPr id="1279000" name="Line 24"/>
          <p:cNvSpPr>
            <a:spLocks noChangeShapeType="1"/>
          </p:cNvSpPr>
          <p:nvPr/>
        </p:nvSpPr>
        <p:spPr bwMode="auto">
          <a:xfrm>
            <a:off x="1066800" y="2743200"/>
            <a:ext cx="381000" cy="0"/>
          </a:xfrm>
          <a:prstGeom prst="line">
            <a:avLst/>
          </a:prstGeom>
          <a:noFill/>
          <a:ln w="28575">
            <a:solidFill>
              <a:schemeClr val="tx1"/>
            </a:solidFill>
            <a:round/>
            <a:headEnd/>
            <a:tailEnd type="triangle" w="med" len="med"/>
          </a:ln>
          <a:effectLst/>
        </p:spPr>
        <p:txBody>
          <a:bodyPr/>
          <a:lstStyle/>
          <a:p>
            <a:endParaRPr lang="en-US"/>
          </a:p>
        </p:txBody>
      </p:sp>
      <p:sp>
        <p:nvSpPr>
          <p:cNvPr id="1279001" name="Text Box 25"/>
          <p:cNvSpPr txBox="1">
            <a:spLocks noChangeArrowheads="1"/>
          </p:cNvSpPr>
          <p:nvPr/>
        </p:nvSpPr>
        <p:spPr bwMode="auto">
          <a:xfrm>
            <a:off x="685800" y="3505200"/>
            <a:ext cx="741363" cy="457200"/>
          </a:xfrm>
          <a:prstGeom prst="rect">
            <a:avLst/>
          </a:prstGeom>
          <a:noFill/>
          <a:ln w="12700">
            <a:noFill/>
            <a:miter lim="800000"/>
            <a:headEnd/>
            <a:tailEnd/>
          </a:ln>
          <a:effectLst/>
        </p:spPr>
        <p:txBody>
          <a:bodyPr wrap="none">
            <a:spAutoFit/>
          </a:bodyPr>
          <a:lstStyle/>
          <a:p>
            <a:r>
              <a:rPr lang="en-US" sz="1200">
                <a:solidFill>
                  <a:schemeClr val="tx1"/>
                </a:solidFill>
              </a:rPr>
              <a:t>Read</a:t>
            </a:r>
          </a:p>
          <a:p>
            <a:r>
              <a:rPr lang="en-US" sz="1200">
                <a:solidFill>
                  <a:schemeClr val="tx1"/>
                </a:solidFill>
              </a:rPr>
              <a:t>Address</a:t>
            </a:r>
          </a:p>
        </p:txBody>
      </p:sp>
      <p:sp>
        <p:nvSpPr>
          <p:cNvPr id="1279002" name="Text Box 26"/>
          <p:cNvSpPr txBox="1">
            <a:spLocks noChangeArrowheads="1"/>
          </p:cNvSpPr>
          <p:nvPr/>
        </p:nvSpPr>
        <p:spPr bwMode="auto">
          <a:xfrm>
            <a:off x="928688" y="3025775"/>
            <a:ext cx="1098550" cy="517525"/>
          </a:xfrm>
          <a:prstGeom prst="rect">
            <a:avLst/>
          </a:prstGeom>
          <a:noFill/>
          <a:ln w="12700">
            <a:noFill/>
            <a:miter lim="800000"/>
            <a:headEnd/>
            <a:tailEnd/>
          </a:ln>
          <a:effectLst/>
        </p:spPr>
        <p:txBody>
          <a:bodyPr wrap="none">
            <a:spAutoFit/>
          </a:bodyPr>
          <a:lstStyle/>
          <a:p>
            <a:pPr algn="ctr"/>
            <a:r>
              <a:rPr lang="en-US" sz="1400" b="1">
                <a:solidFill>
                  <a:schemeClr val="tx1"/>
                </a:solidFill>
              </a:rPr>
              <a:t>Instruction</a:t>
            </a:r>
          </a:p>
          <a:p>
            <a:pPr algn="ctr"/>
            <a:r>
              <a:rPr lang="en-US" sz="1400" b="1">
                <a:solidFill>
                  <a:schemeClr val="tx1"/>
                </a:solidFill>
              </a:rPr>
              <a:t>Memory</a:t>
            </a:r>
          </a:p>
        </p:txBody>
      </p:sp>
      <p:sp>
        <p:nvSpPr>
          <p:cNvPr id="1279003" name="Text Box 27"/>
          <p:cNvSpPr txBox="1">
            <a:spLocks noChangeArrowheads="1"/>
          </p:cNvSpPr>
          <p:nvPr/>
        </p:nvSpPr>
        <p:spPr bwMode="auto">
          <a:xfrm>
            <a:off x="1447800" y="2286000"/>
            <a:ext cx="481013" cy="274638"/>
          </a:xfrm>
          <a:prstGeom prst="rect">
            <a:avLst/>
          </a:prstGeom>
          <a:noFill/>
          <a:ln w="12700">
            <a:noFill/>
            <a:miter lim="800000"/>
            <a:headEnd/>
            <a:tailEnd/>
          </a:ln>
          <a:effectLst/>
        </p:spPr>
        <p:txBody>
          <a:bodyPr wrap="none">
            <a:spAutoFit/>
          </a:bodyPr>
          <a:lstStyle/>
          <a:p>
            <a:r>
              <a:rPr lang="en-US" sz="1200" b="1">
                <a:solidFill>
                  <a:schemeClr val="tx1"/>
                </a:solidFill>
              </a:rPr>
              <a:t>Add</a:t>
            </a:r>
          </a:p>
        </p:txBody>
      </p:sp>
      <p:sp>
        <p:nvSpPr>
          <p:cNvPr id="1279004" name="Text Box 28"/>
          <p:cNvSpPr txBox="1">
            <a:spLocks noChangeArrowheads="1"/>
          </p:cNvSpPr>
          <p:nvPr/>
        </p:nvSpPr>
        <p:spPr bwMode="auto">
          <a:xfrm rot="-5400000">
            <a:off x="244475" y="3565525"/>
            <a:ext cx="395288" cy="274638"/>
          </a:xfrm>
          <a:prstGeom prst="rect">
            <a:avLst/>
          </a:prstGeom>
          <a:noFill/>
          <a:ln w="12700">
            <a:noFill/>
            <a:miter lim="800000"/>
            <a:headEnd/>
            <a:tailEnd/>
          </a:ln>
          <a:effectLst/>
        </p:spPr>
        <p:txBody>
          <a:bodyPr wrap="none">
            <a:spAutoFit/>
          </a:bodyPr>
          <a:lstStyle/>
          <a:p>
            <a:r>
              <a:rPr lang="en-US" sz="1200" b="1">
                <a:solidFill>
                  <a:schemeClr val="accent2"/>
                </a:solidFill>
              </a:rPr>
              <a:t>PC</a:t>
            </a:r>
          </a:p>
        </p:txBody>
      </p:sp>
      <p:sp>
        <p:nvSpPr>
          <p:cNvPr id="1279005" name="Line 29"/>
          <p:cNvSpPr>
            <a:spLocks noChangeShapeType="1"/>
          </p:cNvSpPr>
          <p:nvPr/>
        </p:nvSpPr>
        <p:spPr bwMode="auto">
          <a:xfrm>
            <a:off x="152400" y="3733800"/>
            <a:ext cx="228600" cy="0"/>
          </a:xfrm>
          <a:prstGeom prst="line">
            <a:avLst/>
          </a:prstGeom>
          <a:noFill/>
          <a:ln w="28575">
            <a:solidFill>
              <a:schemeClr val="tx1"/>
            </a:solidFill>
            <a:round/>
            <a:headEnd/>
            <a:tailEnd type="triangle" w="med" len="med"/>
          </a:ln>
          <a:effectLst/>
        </p:spPr>
        <p:txBody>
          <a:bodyPr/>
          <a:lstStyle/>
          <a:p>
            <a:endParaRPr lang="en-US"/>
          </a:p>
        </p:txBody>
      </p:sp>
      <p:sp>
        <p:nvSpPr>
          <p:cNvPr id="1279006" name="Text Box 30"/>
          <p:cNvSpPr txBox="1">
            <a:spLocks noChangeArrowheads="1"/>
          </p:cNvSpPr>
          <p:nvPr/>
        </p:nvSpPr>
        <p:spPr bwMode="auto">
          <a:xfrm>
            <a:off x="838200" y="2590800"/>
            <a:ext cx="268288" cy="274638"/>
          </a:xfrm>
          <a:prstGeom prst="rect">
            <a:avLst/>
          </a:prstGeom>
          <a:noFill/>
          <a:ln w="12700">
            <a:noFill/>
            <a:miter lim="800000"/>
            <a:headEnd/>
            <a:tailEnd/>
          </a:ln>
          <a:effectLst/>
        </p:spPr>
        <p:txBody>
          <a:bodyPr wrap="none">
            <a:spAutoFit/>
          </a:bodyPr>
          <a:lstStyle/>
          <a:p>
            <a:r>
              <a:rPr lang="en-US" sz="1200" b="1">
                <a:solidFill>
                  <a:schemeClr val="tx1"/>
                </a:solidFill>
              </a:rPr>
              <a:t>4</a:t>
            </a:r>
          </a:p>
        </p:txBody>
      </p:sp>
      <p:sp>
        <p:nvSpPr>
          <p:cNvPr id="1279007" name="Line 31"/>
          <p:cNvSpPr>
            <a:spLocks noChangeShapeType="1"/>
          </p:cNvSpPr>
          <p:nvPr/>
        </p:nvSpPr>
        <p:spPr bwMode="auto">
          <a:xfrm>
            <a:off x="152400" y="1295400"/>
            <a:ext cx="0" cy="2438400"/>
          </a:xfrm>
          <a:prstGeom prst="line">
            <a:avLst/>
          </a:prstGeom>
          <a:noFill/>
          <a:ln w="28575">
            <a:solidFill>
              <a:schemeClr val="tx1"/>
            </a:solidFill>
            <a:round/>
            <a:headEnd/>
            <a:tailEnd/>
          </a:ln>
          <a:effectLst/>
        </p:spPr>
        <p:txBody>
          <a:bodyPr/>
          <a:lstStyle/>
          <a:p>
            <a:endParaRPr lang="en-US"/>
          </a:p>
        </p:txBody>
      </p:sp>
      <p:sp>
        <p:nvSpPr>
          <p:cNvPr id="1279008" name="AutoShape 32"/>
          <p:cNvSpPr>
            <a:spLocks noChangeArrowheads="1"/>
          </p:cNvSpPr>
          <p:nvPr/>
        </p:nvSpPr>
        <p:spPr bwMode="auto">
          <a:xfrm rot="5400000" flipH="1">
            <a:off x="609600" y="1219200"/>
            <a:ext cx="685800" cy="22860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tx1"/>
            </a:solidFill>
            <a:miter lim="800000"/>
            <a:headEnd/>
            <a:tailEnd/>
          </a:ln>
          <a:effectLst/>
        </p:spPr>
        <p:txBody>
          <a:bodyPr wrap="none" anchor="ctr"/>
          <a:lstStyle/>
          <a:p>
            <a:endParaRPr lang="en-US"/>
          </a:p>
        </p:txBody>
      </p:sp>
      <p:sp>
        <p:nvSpPr>
          <p:cNvPr id="1279009" name="Line 33"/>
          <p:cNvSpPr>
            <a:spLocks noChangeShapeType="1"/>
          </p:cNvSpPr>
          <p:nvPr/>
        </p:nvSpPr>
        <p:spPr bwMode="auto">
          <a:xfrm flipH="1">
            <a:off x="152400" y="1295400"/>
            <a:ext cx="700088" cy="0"/>
          </a:xfrm>
          <a:prstGeom prst="line">
            <a:avLst/>
          </a:prstGeom>
          <a:noFill/>
          <a:ln w="28575">
            <a:solidFill>
              <a:schemeClr val="tx1"/>
            </a:solidFill>
            <a:round/>
            <a:headEnd/>
            <a:tailEnd/>
          </a:ln>
          <a:effectLst/>
        </p:spPr>
        <p:txBody>
          <a:bodyPr/>
          <a:lstStyle/>
          <a:p>
            <a:endParaRPr lang="en-US"/>
          </a:p>
        </p:txBody>
      </p:sp>
      <p:sp>
        <p:nvSpPr>
          <p:cNvPr id="1279012" name="Line 36"/>
          <p:cNvSpPr>
            <a:spLocks noChangeShapeType="1"/>
          </p:cNvSpPr>
          <p:nvPr/>
        </p:nvSpPr>
        <p:spPr bwMode="auto">
          <a:xfrm flipH="1">
            <a:off x="1066800" y="1143000"/>
            <a:ext cx="5867400" cy="0"/>
          </a:xfrm>
          <a:prstGeom prst="line">
            <a:avLst/>
          </a:prstGeom>
          <a:noFill/>
          <a:ln w="28575">
            <a:solidFill>
              <a:srgbClr val="CC3399"/>
            </a:solidFill>
            <a:round/>
            <a:headEnd/>
            <a:tailEnd type="triangle" w="med" len="med"/>
          </a:ln>
          <a:effectLst/>
        </p:spPr>
        <p:txBody>
          <a:bodyPr/>
          <a:lstStyle/>
          <a:p>
            <a:endParaRPr lang="en-US"/>
          </a:p>
        </p:txBody>
      </p:sp>
      <p:sp>
        <p:nvSpPr>
          <p:cNvPr id="1279013" name="Line 37"/>
          <p:cNvSpPr>
            <a:spLocks noChangeShapeType="1"/>
          </p:cNvSpPr>
          <p:nvPr/>
        </p:nvSpPr>
        <p:spPr bwMode="auto">
          <a:xfrm flipH="1">
            <a:off x="2590800" y="6477000"/>
            <a:ext cx="6400800" cy="0"/>
          </a:xfrm>
          <a:prstGeom prst="line">
            <a:avLst/>
          </a:prstGeom>
          <a:noFill/>
          <a:ln w="28575">
            <a:solidFill>
              <a:srgbClr val="CC3399"/>
            </a:solidFill>
            <a:round/>
            <a:headEnd/>
            <a:tailEnd/>
          </a:ln>
          <a:effectLst/>
        </p:spPr>
        <p:txBody>
          <a:bodyPr/>
          <a:lstStyle/>
          <a:p>
            <a:endParaRPr lang="en-US"/>
          </a:p>
        </p:txBody>
      </p:sp>
      <p:sp>
        <p:nvSpPr>
          <p:cNvPr id="1279014" name="Rectangle 38"/>
          <p:cNvSpPr>
            <a:spLocks noChangeArrowheads="1"/>
          </p:cNvSpPr>
          <p:nvPr/>
        </p:nvSpPr>
        <p:spPr bwMode="auto">
          <a:xfrm>
            <a:off x="2819400" y="2971800"/>
            <a:ext cx="1295400" cy="1447800"/>
          </a:xfrm>
          <a:prstGeom prst="rect">
            <a:avLst/>
          </a:prstGeom>
          <a:noFill/>
          <a:ln w="12700">
            <a:solidFill>
              <a:schemeClr val="tx1"/>
            </a:solidFill>
            <a:miter lim="800000"/>
            <a:headEnd/>
            <a:tailEnd/>
          </a:ln>
          <a:effectLst/>
        </p:spPr>
        <p:txBody>
          <a:bodyPr wrap="none" anchor="ctr"/>
          <a:lstStyle/>
          <a:p>
            <a:endParaRPr lang="en-US"/>
          </a:p>
        </p:txBody>
      </p:sp>
      <p:sp>
        <p:nvSpPr>
          <p:cNvPr id="1279015" name="Line 39"/>
          <p:cNvSpPr>
            <a:spLocks noChangeShapeType="1"/>
          </p:cNvSpPr>
          <p:nvPr/>
        </p:nvSpPr>
        <p:spPr bwMode="auto">
          <a:xfrm>
            <a:off x="2057400" y="3733800"/>
            <a:ext cx="152400" cy="0"/>
          </a:xfrm>
          <a:prstGeom prst="line">
            <a:avLst/>
          </a:prstGeom>
          <a:noFill/>
          <a:ln w="28575">
            <a:solidFill>
              <a:schemeClr val="tx1"/>
            </a:solidFill>
            <a:round/>
            <a:headEnd/>
            <a:tailEnd/>
          </a:ln>
          <a:effectLst/>
        </p:spPr>
        <p:txBody>
          <a:bodyPr/>
          <a:lstStyle/>
          <a:p>
            <a:endParaRPr lang="en-US"/>
          </a:p>
        </p:txBody>
      </p:sp>
      <p:sp>
        <p:nvSpPr>
          <p:cNvPr id="1279016" name="Line 40"/>
          <p:cNvSpPr>
            <a:spLocks noChangeShapeType="1"/>
          </p:cNvSpPr>
          <p:nvPr/>
        </p:nvSpPr>
        <p:spPr bwMode="auto">
          <a:xfrm>
            <a:off x="2514600" y="3505200"/>
            <a:ext cx="304800" cy="0"/>
          </a:xfrm>
          <a:prstGeom prst="line">
            <a:avLst/>
          </a:prstGeom>
          <a:noFill/>
          <a:ln w="19050">
            <a:solidFill>
              <a:schemeClr val="tx1"/>
            </a:solidFill>
            <a:round/>
            <a:headEnd/>
            <a:tailEnd type="triangle" w="med" len="med"/>
          </a:ln>
          <a:effectLst/>
        </p:spPr>
        <p:txBody>
          <a:bodyPr/>
          <a:lstStyle/>
          <a:p>
            <a:endParaRPr lang="en-US"/>
          </a:p>
        </p:txBody>
      </p:sp>
      <p:sp>
        <p:nvSpPr>
          <p:cNvPr id="1279017" name="Text Box 41"/>
          <p:cNvSpPr txBox="1">
            <a:spLocks noChangeArrowheads="1"/>
          </p:cNvSpPr>
          <p:nvPr/>
        </p:nvSpPr>
        <p:spPr bwMode="auto">
          <a:xfrm>
            <a:off x="2743200" y="4114800"/>
            <a:ext cx="903288" cy="274638"/>
          </a:xfrm>
          <a:prstGeom prst="rect">
            <a:avLst/>
          </a:prstGeom>
          <a:noFill/>
          <a:ln w="12700">
            <a:noFill/>
            <a:miter lim="800000"/>
            <a:headEnd/>
            <a:tailEnd/>
          </a:ln>
          <a:effectLst/>
        </p:spPr>
        <p:txBody>
          <a:bodyPr wrap="none">
            <a:spAutoFit/>
          </a:bodyPr>
          <a:lstStyle/>
          <a:p>
            <a:r>
              <a:rPr lang="en-US" sz="1200">
                <a:solidFill>
                  <a:schemeClr val="tx1"/>
                </a:solidFill>
              </a:rPr>
              <a:t>Write Data</a:t>
            </a:r>
          </a:p>
        </p:txBody>
      </p:sp>
      <p:sp>
        <p:nvSpPr>
          <p:cNvPr id="1279018" name="Text Box 42"/>
          <p:cNvSpPr txBox="1">
            <a:spLocks noChangeArrowheads="1"/>
          </p:cNvSpPr>
          <p:nvPr/>
        </p:nvSpPr>
        <p:spPr bwMode="auto">
          <a:xfrm>
            <a:off x="2743200" y="2971800"/>
            <a:ext cx="1036638" cy="274638"/>
          </a:xfrm>
          <a:prstGeom prst="rect">
            <a:avLst/>
          </a:prstGeom>
          <a:noFill/>
          <a:ln w="12700">
            <a:noFill/>
            <a:miter lim="800000"/>
            <a:headEnd/>
            <a:tailEnd/>
          </a:ln>
          <a:effectLst/>
        </p:spPr>
        <p:txBody>
          <a:bodyPr wrap="none">
            <a:spAutoFit/>
          </a:bodyPr>
          <a:lstStyle/>
          <a:p>
            <a:r>
              <a:rPr lang="en-US" sz="1200">
                <a:solidFill>
                  <a:schemeClr val="tx1"/>
                </a:solidFill>
              </a:rPr>
              <a:t>Read Addr 1</a:t>
            </a:r>
          </a:p>
        </p:txBody>
      </p:sp>
      <p:sp>
        <p:nvSpPr>
          <p:cNvPr id="1279019" name="Text Box 43"/>
          <p:cNvSpPr txBox="1">
            <a:spLocks noChangeArrowheads="1"/>
          </p:cNvSpPr>
          <p:nvPr/>
        </p:nvSpPr>
        <p:spPr bwMode="auto">
          <a:xfrm>
            <a:off x="2743200" y="3352800"/>
            <a:ext cx="1036638" cy="274638"/>
          </a:xfrm>
          <a:prstGeom prst="rect">
            <a:avLst/>
          </a:prstGeom>
          <a:noFill/>
          <a:ln w="12700">
            <a:noFill/>
            <a:miter lim="800000"/>
            <a:headEnd/>
            <a:tailEnd/>
          </a:ln>
          <a:effectLst/>
        </p:spPr>
        <p:txBody>
          <a:bodyPr wrap="none">
            <a:spAutoFit/>
          </a:bodyPr>
          <a:lstStyle/>
          <a:p>
            <a:r>
              <a:rPr lang="en-US" sz="1200">
                <a:solidFill>
                  <a:schemeClr val="tx1"/>
                </a:solidFill>
              </a:rPr>
              <a:t>Read Addr 2</a:t>
            </a:r>
          </a:p>
        </p:txBody>
      </p:sp>
      <p:sp>
        <p:nvSpPr>
          <p:cNvPr id="1279020" name="Text Box 44"/>
          <p:cNvSpPr txBox="1">
            <a:spLocks noChangeArrowheads="1"/>
          </p:cNvSpPr>
          <p:nvPr/>
        </p:nvSpPr>
        <p:spPr bwMode="auto">
          <a:xfrm>
            <a:off x="2743200" y="3733800"/>
            <a:ext cx="903288" cy="274638"/>
          </a:xfrm>
          <a:prstGeom prst="rect">
            <a:avLst/>
          </a:prstGeom>
          <a:noFill/>
          <a:ln w="12700">
            <a:noFill/>
            <a:miter lim="800000"/>
            <a:headEnd/>
            <a:tailEnd/>
          </a:ln>
          <a:effectLst/>
        </p:spPr>
        <p:txBody>
          <a:bodyPr wrap="none">
            <a:spAutoFit/>
          </a:bodyPr>
          <a:lstStyle/>
          <a:p>
            <a:r>
              <a:rPr lang="en-US" sz="1200">
                <a:solidFill>
                  <a:schemeClr val="tx1"/>
                </a:solidFill>
              </a:rPr>
              <a:t>Write Addr</a:t>
            </a:r>
          </a:p>
        </p:txBody>
      </p:sp>
      <p:sp>
        <p:nvSpPr>
          <p:cNvPr id="1279021" name="Text Box 45"/>
          <p:cNvSpPr txBox="1">
            <a:spLocks noChangeArrowheads="1"/>
          </p:cNvSpPr>
          <p:nvPr/>
        </p:nvSpPr>
        <p:spPr bwMode="auto">
          <a:xfrm>
            <a:off x="2819400" y="3124200"/>
            <a:ext cx="893763" cy="730250"/>
          </a:xfrm>
          <a:prstGeom prst="rect">
            <a:avLst/>
          </a:prstGeom>
          <a:noFill/>
          <a:ln w="12700">
            <a:noFill/>
            <a:miter lim="800000"/>
            <a:headEnd/>
            <a:tailEnd/>
          </a:ln>
          <a:effectLst/>
        </p:spPr>
        <p:txBody>
          <a:bodyPr wrap="none">
            <a:spAutoFit/>
          </a:bodyPr>
          <a:lstStyle/>
          <a:p>
            <a:pPr algn="ctr"/>
            <a:r>
              <a:rPr lang="en-US" sz="1400" b="1">
                <a:solidFill>
                  <a:schemeClr val="tx1"/>
                </a:solidFill>
              </a:rPr>
              <a:t>Register</a:t>
            </a:r>
          </a:p>
          <a:p>
            <a:pPr algn="ctr"/>
            <a:endParaRPr lang="en-US" sz="1400" b="1">
              <a:solidFill>
                <a:schemeClr val="tx1"/>
              </a:solidFill>
            </a:endParaRPr>
          </a:p>
          <a:p>
            <a:pPr algn="ctr"/>
            <a:r>
              <a:rPr lang="en-US" sz="1400" b="1">
                <a:solidFill>
                  <a:schemeClr val="tx1"/>
                </a:solidFill>
              </a:rPr>
              <a:t>File</a:t>
            </a:r>
          </a:p>
        </p:txBody>
      </p:sp>
      <p:sp>
        <p:nvSpPr>
          <p:cNvPr id="1279022" name="Text Box 46"/>
          <p:cNvSpPr txBox="1">
            <a:spLocks noChangeArrowheads="1"/>
          </p:cNvSpPr>
          <p:nvPr/>
        </p:nvSpPr>
        <p:spPr bwMode="auto">
          <a:xfrm>
            <a:off x="3505200" y="3124200"/>
            <a:ext cx="674688" cy="457200"/>
          </a:xfrm>
          <a:prstGeom prst="rect">
            <a:avLst/>
          </a:prstGeom>
          <a:noFill/>
          <a:ln w="12700">
            <a:noFill/>
            <a:miter lim="800000"/>
            <a:headEnd/>
            <a:tailEnd/>
          </a:ln>
          <a:effectLst/>
        </p:spPr>
        <p:txBody>
          <a:bodyPr wrap="none">
            <a:spAutoFit/>
          </a:bodyPr>
          <a:lstStyle/>
          <a:p>
            <a:pPr algn="r"/>
            <a:r>
              <a:rPr lang="en-US" sz="1200">
                <a:solidFill>
                  <a:schemeClr val="tx1"/>
                </a:solidFill>
              </a:rPr>
              <a:t>Read</a:t>
            </a:r>
          </a:p>
          <a:p>
            <a:pPr algn="r"/>
            <a:r>
              <a:rPr lang="en-US" sz="1200">
                <a:solidFill>
                  <a:schemeClr val="tx1"/>
                </a:solidFill>
              </a:rPr>
              <a:t> Data 1</a:t>
            </a:r>
          </a:p>
        </p:txBody>
      </p:sp>
      <p:sp>
        <p:nvSpPr>
          <p:cNvPr id="1279023" name="Text Box 47"/>
          <p:cNvSpPr txBox="1">
            <a:spLocks noChangeArrowheads="1"/>
          </p:cNvSpPr>
          <p:nvPr/>
        </p:nvSpPr>
        <p:spPr bwMode="auto">
          <a:xfrm>
            <a:off x="3505200" y="3810000"/>
            <a:ext cx="674688" cy="457200"/>
          </a:xfrm>
          <a:prstGeom prst="rect">
            <a:avLst/>
          </a:prstGeom>
          <a:noFill/>
          <a:ln w="12700">
            <a:noFill/>
            <a:miter lim="800000"/>
            <a:headEnd/>
            <a:tailEnd/>
          </a:ln>
          <a:effectLst/>
        </p:spPr>
        <p:txBody>
          <a:bodyPr wrap="none">
            <a:spAutoFit/>
          </a:bodyPr>
          <a:lstStyle/>
          <a:p>
            <a:pPr algn="r"/>
            <a:r>
              <a:rPr lang="en-US" sz="1200">
                <a:solidFill>
                  <a:schemeClr val="tx1"/>
                </a:solidFill>
              </a:rPr>
              <a:t>Read</a:t>
            </a:r>
          </a:p>
          <a:p>
            <a:pPr algn="r"/>
            <a:r>
              <a:rPr lang="en-US" sz="1200">
                <a:solidFill>
                  <a:schemeClr val="tx1"/>
                </a:solidFill>
              </a:rPr>
              <a:t> Data 2</a:t>
            </a:r>
          </a:p>
        </p:txBody>
      </p:sp>
      <p:sp>
        <p:nvSpPr>
          <p:cNvPr id="1279024" name="Line 48"/>
          <p:cNvSpPr>
            <a:spLocks noChangeShapeType="1"/>
          </p:cNvSpPr>
          <p:nvPr/>
        </p:nvSpPr>
        <p:spPr bwMode="auto">
          <a:xfrm>
            <a:off x="2514600" y="4800600"/>
            <a:ext cx="381000" cy="0"/>
          </a:xfrm>
          <a:prstGeom prst="line">
            <a:avLst/>
          </a:prstGeom>
          <a:noFill/>
          <a:ln w="28575">
            <a:solidFill>
              <a:schemeClr val="tx1"/>
            </a:solidFill>
            <a:round/>
            <a:headEnd/>
            <a:tailEnd/>
          </a:ln>
          <a:effectLst/>
        </p:spPr>
        <p:txBody>
          <a:bodyPr/>
          <a:lstStyle/>
          <a:p>
            <a:endParaRPr lang="en-US"/>
          </a:p>
        </p:txBody>
      </p:sp>
      <p:sp>
        <p:nvSpPr>
          <p:cNvPr id="1279025" name="Line 49"/>
          <p:cNvSpPr>
            <a:spLocks noChangeShapeType="1"/>
          </p:cNvSpPr>
          <p:nvPr/>
        </p:nvSpPr>
        <p:spPr bwMode="auto">
          <a:xfrm>
            <a:off x="2590800" y="4724400"/>
            <a:ext cx="76200" cy="152400"/>
          </a:xfrm>
          <a:prstGeom prst="line">
            <a:avLst/>
          </a:prstGeom>
          <a:noFill/>
          <a:ln w="12700">
            <a:solidFill>
              <a:schemeClr val="tx1"/>
            </a:solidFill>
            <a:round/>
            <a:headEnd/>
            <a:tailEnd/>
          </a:ln>
          <a:effectLst/>
        </p:spPr>
        <p:txBody>
          <a:bodyPr/>
          <a:lstStyle/>
          <a:p>
            <a:endParaRPr lang="en-US"/>
          </a:p>
        </p:txBody>
      </p:sp>
      <p:sp>
        <p:nvSpPr>
          <p:cNvPr id="1279026" name="Line 50"/>
          <p:cNvSpPr>
            <a:spLocks noChangeShapeType="1"/>
          </p:cNvSpPr>
          <p:nvPr/>
        </p:nvSpPr>
        <p:spPr bwMode="auto">
          <a:xfrm>
            <a:off x="3810000" y="4724400"/>
            <a:ext cx="76200" cy="152400"/>
          </a:xfrm>
          <a:prstGeom prst="line">
            <a:avLst/>
          </a:prstGeom>
          <a:noFill/>
          <a:ln w="12700">
            <a:solidFill>
              <a:schemeClr val="tx1"/>
            </a:solidFill>
            <a:round/>
            <a:headEnd/>
            <a:tailEnd/>
          </a:ln>
          <a:effectLst/>
        </p:spPr>
        <p:txBody>
          <a:bodyPr/>
          <a:lstStyle/>
          <a:p>
            <a:endParaRPr lang="en-US"/>
          </a:p>
        </p:txBody>
      </p:sp>
      <p:sp>
        <p:nvSpPr>
          <p:cNvPr id="1279027" name="Text Box 51"/>
          <p:cNvSpPr txBox="1">
            <a:spLocks noChangeArrowheads="1"/>
          </p:cNvSpPr>
          <p:nvPr/>
        </p:nvSpPr>
        <p:spPr bwMode="auto">
          <a:xfrm>
            <a:off x="2590800" y="4495800"/>
            <a:ext cx="352425" cy="274638"/>
          </a:xfrm>
          <a:prstGeom prst="rect">
            <a:avLst/>
          </a:prstGeom>
          <a:noFill/>
          <a:ln w="12700">
            <a:noFill/>
            <a:miter lim="800000"/>
            <a:headEnd/>
            <a:tailEnd/>
          </a:ln>
          <a:effectLst/>
        </p:spPr>
        <p:txBody>
          <a:bodyPr wrap="none">
            <a:spAutoFit/>
          </a:bodyPr>
          <a:lstStyle/>
          <a:p>
            <a:r>
              <a:rPr lang="en-US" sz="1200">
                <a:solidFill>
                  <a:schemeClr val="tx1"/>
                </a:solidFill>
              </a:rPr>
              <a:t>16</a:t>
            </a:r>
          </a:p>
        </p:txBody>
      </p:sp>
      <p:sp>
        <p:nvSpPr>
          <p:cNvPr id="1279028" name="Text Box 52"/>
          <p:cNvSpPr txBox="1">
            <a:spLocks noChangeArrowheads="1"/>
          </p:cNvSpPr>
          <p:nvPr/>
        </p:nvSpPr>
        <p:spPr bwMode="auto">
          <a:xfrm>
            <a:off x="3733800" y="4495800"/>
            <a:ext cx="352425" cy="274638"/>
          </a:xfrm>
          <a:prstGeom prst="rect">
            <a:avLst/>
          </a:prstGeom>
          <a:noFill/>
          <a:ln w="12700">
            <a:noFill/>
            <a:miter lim="800000"/>
            <a:headEnd/>
            <a:tailEnd/>
          </a:ln>
          <a:effectLst/>
        </p:spPr>
        <p:txBody>
          <a:bodyPr wrap="none">
            <a:spAutoFit/>
          </a:bodyPr>
          <a:lstStyle/>
          <a:p>
            <a:r>
              <a:rPr lang="en-US" sz="1200">
                <a:solidFill>
                  <a:schemeClr val="tx1"/>
                </a:solidFill>
              </a:rPr>
              <a:t>32</a:t>
            </a:r>
          </a:p>
        </p:txBody>
      </p:sp>
      <p:sp>
        <p:nvSpPr>
          <p:cNvPr id="1279029" name="Line 53"/>
          <p:cNvSpPr>
            <a:spLocks noChangeShapeType="1"/>
          </p:cNvSpPr>
          <p:nvPr/>
        </p:nvSpPr>
        <p:spPr bwMode="auto">
          <a:xfrm>
            <a:off x="2590800" y="4267200"/>
            <a:ext cx="254000" cy="0"/>
          </a:xfrm>
          <a:prstGeom prst="line">
            <a:avLst/>
          </a:prstGeom>
          <a:noFill/>
          <a:ln w="28575">
            <a:solidFill>
              <a:srgbClr val="CC3399"/>
            </a:solidFill>
            <a:round/>
            <a:headEnd/>
            <a:tailEnd type="triangle" w="med" len="med"/>
          </a:ln>
          <a:effectLst/>
        </p:spPr>
        <p:txBody>
          <a:bodyPr/>
          <a:lstStyle/>
          <a:p>
            <a:endParaRPr lang="en-US"/>
          </a:p>
        </p:txBody>
      </p:sp>
      <p:sp>
        <p:nvSpPr>
          <p:cNvPr id="1279030" name="Line 54"/>
          <p:cNvSpPr>
            <a:spLocks noChangeShapeType="1"/>
          </p:cNvSpPr>
          <p:nvPr/>
        </p:nvSpPr>
        <p:spPr bwMode="auto">
          <a:xfrm>
            <a:off x="5181600" y="4419600"/>
            <a:ext cx="0" cy="533400"/>
          </a:xfrm>
          <a:prstGeom prst="line">
            <a:avLst/>
          </a:prstGeom>
          <a:noFill/>
          <a:ln w="28575">
            <a:solidFill>
              <a:schemeClr val="tx1"/>
            </a:solidFill>
            <a:round/>
            <a:headEnd/>
            <a:tailEnd/>
          </a:ln>
          <a:effectLst/>
        </p:spPr>
        <p:txBody>
          <a:bodyPr/>
          <a:lstStyle/>
          <a:p>
            <a:endParaRPr lang="en-US"/>
          </a:p>
        </p:txBody>
      </p:sp>
      <p:sp>
        <p:nvSpPr>
          <p:cNvPr id="1279031" name="Line 55"/>
          <p:cNvSpPr>
            <a:spLocks noChangeShapeType="1"/>
          </p:cNvSpPr>
          <p:nvPr/>
        </p:nvSpPr>
        <p:spPr bwMode="auto">
          <a:xfrm>
            <a:off x="4114800" y="4114800"/>
            <a:ext cx="152400" cy="0"/>
          </a:xfrm>
          <a:prstGeom prst="line">
            <a:avLst/>
          </a:prstGeom>
          <a:noFill/>
          <a:ln w="28575">
            <a:solidFill>
              <a:schemeClr val="tx1"/>
            </a:solidFill>
            <a:round/>
            <a:headEnd/>
            <a:tailEnd/>
          </a:ln>
          <a:effectLst/>
        </p:spPr>
        <p:txBody>
          <a:bodyPr/>
          <a:lstStyle/>
          <a:p>
            <a:endParaRPr lang="en-US"/>
          </a:p>
        </p:txBody>
      </p:sp>
      <p:sp>
        <p:nvSpPr>
          <p:cNvPr id="1279032" name="Line 56"/>
          <p:cNvSpPr>
            <a:spLocks noChangeShapeType="1"/>
          </p:cNvSpPr>
          <p:nvPr/>
        </p:nvSpPr>
        <p:spPr bwMode="auto">
          <a:xfrm>
            <a:off x="2514600" y="3124200"/>
            <a:ext cx="0" cy="1676400"/>
          </a:xfrm>
          <a:prstGeom prst="line">
            <a:avLst/>
          </a:prstGeom>
          <a:noFill/>
          <a:ln w="28575">
            <a:solidFill>
              <a:schemeClr val="tx1"/>
            </a:solidFill>
            <a:round/>
            <a:headEnd/>
            <a:tailEnd/>
          </a:ln>
          <a:effectLst/>
        </p:spPr>
        <p:txBody>
          <a:bodyPr/>
          <a:lstStyle/>
          <a:p>
            <a:endParaRPr lang="en-US"/>
          </a:p>
        </p:txBody>
      </p:sp>
      <p:sp>
        <p:nvSpPr>
          <p:cNvPr id="1279033" name="Line 57"/>
          <p:cNvSpPr>
            <a:spLocks noChangeShapeType="1"/>
          </p:cNvSpPr>
          <p:nvPr/>
        </p:nvSpPr>
        <p:spPr bwMode="auto">
          <a:xfrm>
            <a:off x="2514600" y="3124200"/>
            <a:ext cx="304800" cy="0"/>
          </a:xfrm>
          <a:prstGeom prst="line">
            <a:avLst/>
          </a:prstGeom>
          <a:noFill/>
          <a:ln w="19050">
            <a:solidFill>
              <a:schemeClr val="tx1"/>
            </a:solidFill>
            <a:round/>
            <a:headEnd/>
            <a:tailEnd type="triangle" w="med" len="med"/>
          </a:ln>
          <a:effectLst/>
        </p:spPr>
        <p:txBody>
          <a:bodyPr/>
          <a:lstStyle/>
          <a:p>
            <a:endParaRPr lang="en-US"/>
          </a:p>
        </p:txBody>
      </p:sp>
      <p:sp>
        <p:nvSpPr>
          <p:cNvPr id="1279034" name="Line 58"/>
          <p:cNvSpPr>
            <a:spLocks noChangeShapeType="1"/>
          </p:cNvSpPr>
          <p:nvPr/>
        </p:nvSpPr>
        <p:spPr bwMode="auto">
          <a:xfrm>
            <a:off x="5105400" y="4419600"/>
            <a:ext cx="304800" cy="0"/>
          </a:xfrm>
          <a:prstGeom prst="line">
            <a:avLst/>
          </a:prstGeom>
          <a:noFill/>
          <a:ln w="28575">
            <a:solidFill>
              <a:schemeClr val="tx1"/>
            </a:solidFill>
            <a:round/>
            <a:headEnd/>
            <a:tailEnd type="triangle" w="med" len="med"/>
          </a:ln>
          <a:effectLst/>
        </p:spPr>
        <p:txBody>
          <a:bodyPr/>
          <a:lstStyle/>
          <a:p>
            <a:endParaRPr lang="en-US"/>
          </a:p>
        </p:txBody>
      </p:sp>
      <p:sp>
        <p:nvSpPr>
          <p:cNvPr id="1279035" name="Line 59"/>
          <p:cNvSpPr>
            <a:spLocks noChangeShapeType="1"/>
          </p:cNvSpPr>
          <p:nvPr/>
        </p:nvSpPr>
        <p:spPr bwMode="auto">
          <a:xfrm>
            <a:off x="6400800" y="3810000"/>
            <a:ext cx="177800" cy="0"/>
          </a:xfrm>
          <a:prstGeom prst="line">
            <a:avLst/>
          </a:prstGeom>
          <a:noFill/>
          <a:ln w="28575">
            <a:solidFill>
              <a:schemeClr val="tx1"/>
            </a:solidFill>
            <a:round/>
            <a:headEnd/>
            <a:tailEnd/>
          </a:ln>
          <a:effectLst/>
        </p:spPr>
        <p:txBody>
          <a:bodyPr/>
          <a:lstStyle/>
          <a:p>
            <a:endParaRPr lang="en-US"/>
          </a:p>
        </p:txBody>
      </p:sp>
      <p:sp>
        <p:nvSpPr>
          <p:cNvPr id="1279036" name="Freeform 60"/>
          <p:cNvSpPr>
            <a:spLocks/>
          </p:cNvSpPr>
          <p:nvPr/>
        </p:nvSpPr>
        <p:spPr bwMode="auto">
          <a:xfrm>
            <a:off x="5867400" y="3124200"/>
            <a:ext cx="533400" cy="1295400"/>
          </a:xfrm>
          <a:custGeom>
            <a:avLst/>
            <a:gdLst/>
            <a:ahLst/>
            <a:cxnLst>
              <a:cxn ang="0">
                <a:pos x="0" y="0"/>
              </a:cxn>
              <a:cxn ang="0">
                <a:pos x="0" y="427"/>
              </a:cxn>
              <a:cxn ang="0">
                <a:pos x="111" y="553"/>
              </a:cxn>
              <a:cxn ang="0">
                <a:pos x="0" y="671"/>
              </a:cxn>
              <a:cxn ang="0">
                <a:pos x="0" y="1098"/>
              </a:cxn>
              <a:cxn ang="0">
                <a:pos x="387" y="790"/>
              </a:cxn>
              <a:cxn ang="0">
                <a:pos x="387" y="308"/>
              </a:cxn>
              <a:cxn ang="0">
                <a:pos x="0" y="0"/>
              </a:cxn>
            </a:cxnLst>
            <a:rect l="0" t="0" r="r" b="b"/>
            <a:pathLst>
              <a:path w="388" h="1099">
                <a:moveTo>
                  <a:pt x="0" y="0"/>
                </a:moveTo>
                <a:lnTo>
                  <a:pt x="0" y="427"/>
                </a:lnTo>
                <a:lnTo>
                  <a:pt x="111" y="553"/>
                </a:lnTo>
                <a:lnTo>
                  <a:pt x="0" y="671"/>
                </a:lnTo>
                <a:lnTo>
                  <a:pt x="0" y="1098"/>
                </a:lnTo>
                <a:lnTo>
                  <a:pt x="387" y="790"/>
                </a:lnTo>
                <a:lnTo>
                  <a:pt x="387" y="308"/>
                </a:lnTo>
                <a:lnTo>
                  <a:pt x="0" y="0"/>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sp>
        <p:nvSpPr>
          <p:cNvPr id="1279037" name="Rectangle 61"/>
          <p:cNvSpPr>
            <a:spLocks noChangeArrowheads="1"/>
          </p:cNvSpPr>
          <p:nvPr/>
        </p:nvSpPr>
        <p:spPr bwMode="auto">
          <a:xfrm>
            <a:off x="5969000" y="3733800"/>
            <a:ext cx="504825" cy="333375"/>
          </a:xfrm>
          <a:prstGeom prst="rect">
            <a:avLst/>
          </a:prstGeom>
          <a:noFill/>
          <a:ln w="12700">
            <a:noFill/>
            <a:miter lim="800000"/>
            <a:headEnd/>
            <a:tailEnd/>
          </a:ln>
          <a:effectLst/>
        </p:spPr>
        <p:txBody>
          <a:bodyPr wrap="none" lIns="19050" tIns="26988" rIns="19050" bIns="26988"/>
          <a:lstStyle/>
          <a:p>
            <a:pPr defTabSz="904875">
              <a:lnSpc>
                <a:spcPts val="1600"/>
              </a:lnSpc>
              <a:tabLst>
                <a:tab pos="452438" algn="l"/>
                <a:tab pos="904875" algn="l"/>
                <a:tab pos="1357313" algn="l"/>
              </a:tabLst>
            </a:pPr>
            <a:r>
              <a:rPr lang="en-US" sz="1200" b="1">
                <a:solidFill>
                  <a:srgbClr val="000000"/>
                </a:solidFill>
              </a:rPr>
              <a:t>ALU</a:t>
            </a:r>
          </a:p>
        </p:txBody>
      </p:sp>
      <p:sp>
        <p:nvSpPr>
          <p:cNvPr id="1279038" name="AutoShape 62"/>
          <p:cNvSpPr>
            <a:spLocks noChangeArrowheads="1"/>
          </p:cNvSpPr>
          <p:nvPr/>
        </p:nvSpPr>
        <p:spPr bwMode="auto">
          <a:xfrm rot="-5400000">
            <a:off x="5168900" y="4076700"/>
            <a:ext cx="762000" cy="22860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tx1"/>
            </a:solidFill>
            <a:miter lim="800000"/>
            <a:headEnd/>
            <a:tailEnd/>
          </a:ln>
          <a:effectLst/>
        </p:spPr>
        <p:txBody>
          <a:bodyPr wrap="none" anchor="ctr"/>
          <a:lstStyle/>
          <a:p>
            <a:endParaRPr lang="en-US"/>
          </a:p>
        </p:txBody>
      </p:sp>
      <p:sp>
        <p:nvSpPr>
          <p:cNvPr id="1279039" name="Line 63"/>
          <p:cNvSpPr>
            <a:spLocks noChangeShapeType="1"/>
          </p:cNvSpPr>
          <p:nvPr/>
        </p:nvSpPr>
        <p:spPr bwMode="auto">
          <a:xfrm>
            <a:off x="5664200" y="4191000"/>
            <a:ext cx="228600" cy="0"/>
          </a:xfrm>
          <a:prstGeom prst="line">
            <a:avLst/>
          </a:prstGeom>
          <a:noFill/>
          <a:ln w="28575">
            <a:solidFill>
              <a:schemeClr val="tx1"/>
            </a:solidFill>
            <a:round/>
            <a:headEnd/>
            <a:tailEnd type="triangle" w="med" len="med"/>
          </a:ln>
          <a:effectLst/>
        </p:spPr>
        <p:txBody>
          <a:bodyPr/>
          <a:lstStyle/>
          <a:p>
            <a:endParaRPr lang="en-US"/>
          </a:p>
        </p:txBody>
      </p:sp>
      <p:sp>
        <p:nvSpPr>
          <p:cNvPr id="1279042" name="Line 66"/>
          <p:cNvSpPr>
            <a:spLocks noChangeShapeType="1"/>
          </p:cNvSpPr>
          <p:nvPr/>
        </p:nvSpPr>
        <p:spPr bwMode="auto">
          <a:xfrm>
            <a:off x="5181600" y="4038600"/>
            <a:ext cx="279400" cy="0"/>
          </a:xfrm>
          <a:prstGeom prst="line">
            <a:avLst/>
          </a:prstGeom>
          <a:noFill/>
          <a:ln w="28575">
            <a:solidFill>
              <a:schemeClr val="tx1"/>
            </a:solidFill>
            <a:round/>
            <a:headEnd/>
            <a:tailEnd type="triangle" w="med" len="med"/>
          </a:ln>
          <a:effectLst/>
        </p:spPr>
        <p:txBody>
          <a:bodyPr/>
          <a:lstStyle/>
          <a:p>
            <a:endParaRPr lang="en-US"/>
          </a:p>
        </p:txBody>
      </p:sp>
      <p:sp>
        <p:nvSpPr>
          <p:cNvPr id="1279043" name="Line 67"/>
          <p:cNvSpPr>
            <a:spLocks noChangeShapeType="1"/>
          </p:cNvSpPr>
          <p:nvPr/>
        </p:nvSpPr>
        <p:spPr bwMode="auto">
          <a:xfrm>
            <a:off x="5105400" y="3352800"/>
            <a:ext cx="762000" cy="0"/>
          </a:xfrm>
          <a:prstGeom prst="line">
            <a:avLst/>
          </a:prstGeom>
          <a:noFill/>
          <a:ln w="28575">
            <a:solidFill>
              <a:schemeClr val="tx1"/>
            </a:solidFill>
            <a:round/>
            <a:headEnd/>
            <a:tailEnd type="triangle" w="med" len="med"/>
          </a:ln>
          <a:effectLst/>
        </p:spPr>
        <p:txBody>
          <a:bodyPr/>
          <a:lstStyle/>
          <a:p>
            <a:endParaRPr lang="en-US"/>
          </a:p>
        </p:txBody>
      </p:sp>
      <p:sp>
        <p:nvSpPr>
          <p:cNvPr id="1279044" name="Oval 68"/>
          <p:cNvSpPr>
            <a:spLocks noChangeArrowheads="1"/>
          </p:cNvSpPr>
          <p:nvPr/>
        </p:nvSpPr>
        <p:spPr bwMode="auto">
          <a:xfrm>
            <a:off x="5410200" y="2590800"/>
            <a:ext cx="457200" cy="533400"/>
          </a:xfrm>
          <a:prstGeom prst="ellipse">
            <a:avLst/>
          </a:prstGeom>
          <a:noFill/>
          <a:ln w="12700">
            <a:solidFill>
              <a:schemeClr val="tx1"/>
            </a:solidFill>
            <a:round/>
            <a:headEnd/>
            <a:tailEnd/>
          </a:ln>
          <a:effectLst/>
        </p:spPr>
        <p:txBody>
          <a:bodyPr wrap="none" anchor="ctr"/>
          <a:lstStyle/>
          <a:p>
            <a:endParaRPr lang="en-US"/>
          </a:p>
        </p:txBody>
      </p:sp>
      <p:sp>
        <p:nvSpPr>
          <p:cNvPr id="1279045" name="Rectangle 69"/>
          <p:cNvSpPr>
            <a:spLocks noChangeArrowheads="1"/>
          </p:cNvSpPr>
          <p:nvPr/>
        </p:nvSpPr>
        <p:spPr bwMode="auto">
          <a:xfrm>
            <a:off x="5410200" y="2590800"/>
            <a:ext cx="457200" cy="457200"/>
          </a:xfrm>
          <a:prstGeom prst="rect">
            <a:avLst/>
          </a:prstGeom>
          <a:noFill/>
          <a:ln w="12700">
            <a:noFill/>
            <a:miter lim="800000"/>
            <a:headEnd/>
            <a:tailEnd/>
          </a:ln>
          <a:effectLst/>
        </p:spPr>
        <p:txBody>
          <a:bodyPr wrap="none" lIns="19050" tIns="26988" rIns="19050" bIns="26988"/>
          <a:lstStyle/>
          <a:p>
            <a:pPr algn="ctr" defTabSz="904875">
              <a:lnSpc>
                <a:spcPts val="1600"/>
              </a:lnSpc>
              <a:tabLst>
                <a:tab pos="452438" algn="l"/>
                <a:tab pos="904875" algn="l"/>
                <a:tab pos="1357313" algn="l"/>
              </a:tabLst>
            </a:pPr>
            <a:r>
              <a:rPr lang="en-US" sz="1200" b="1">
                <a:solidFill>
                  <a:srgbClr val="000000"/>
                </a:solidFill>
              </a:rPr>
              <a:t>Shift</a:t>
            </a:r>
          </a:p>
          <a:p>
            <a:pPr algn="ctr" defTabSz="904875">
              <a:lnSpc>
                <a:spcPts val="1600"/>
              </a:lnSpc>
              <a:tabLst>
                <a:tab pos="452438" algn="l"/>
                <a:tab pos="904875" algn="l"/>
                <a:tab pos="1357313" algn="l"/>
              </a:tabLst>
            </a:pPr>
            <a:r>
              <a:rPr lang="en-US" sz="1200" b="1">
                <a:solidFill>
                  <a:srgbClr val="000000"/>
                </a:solidFill>
              </a:rPr>
              <a:t>left 2</a:t>
            </a:r>
          </a:p>
        </p:txBody>
      </p:sp>
      <p:sp>
        <p:nvSpPr>
          <p:cNvPr id="1279046" name="Line 70"/>
          <p:cNvSpPr>
            <a:spLocks noChangeShapeType="1"/>
          </p:cNvSpPr>
          <p:nvPr/>
        </p:nvSpPr>
        <p:spPr bwMode="auto">
          <a:xfrm>
            <a:off x="5181600" y="2895600"/>
            <a:ext cx="228600" cy="0"/>
          </a:xfrm>
          <a:prstGeom prst="line">
            <a:avLst/>
          </a:prstGeom>
          <a:noFill/>
          <a:ln w="28575">
            <a:solidFill>
              <a:schemeClr val="tx1"/>
            </a:solidFill>
            <a:round/>
            <a:headEnd/>
            <a:tailEnd type="triangle" w="med" len="med"/>
          </a:ln>
          <a:effectLst/>
        </p:spPr>
        <p:txBody>
          <a:bodyPr/>
          <a:lstStyle/>
          <a:p>
            <a:endParaRPr lang="en-US"/>
          </a:p>
        </p:txBody>
      </p:sp>
      <p:grpSp>
        <p:nvGrpSpPr>
          <p:cNvPr id="3" name="Group 71"/>
          <p:cNvGrpSpPr>
            <a:grpSpLocks/>
          </p:cNvGrpSpPr>
          <p:nvPr/>
        </p:nvGrpSpPr>
        <p:grpSpPr bwMode="auto">
          <a:xfrm>
            <a:off x="6096000" y="2209800"/>
            <a:ext cx="304800" cy="914400"/>
            <a:chOff x="1392" y="2880"/>
            <a:chExt cx="288" cy="480"/>
          </a:xfrm>
        </p:grpSpPr>
        <p:sp>
          <p:nvSpPr>
            <p:cNvPr id="1279048" name="Line 72"/>
            <p:cNvSpPr>
              <a:spLocks noChangeShapeType="1"/>
            </p:cNvSpPr>
            <p:nvPr/>
          </p:nvSpPr>
          <p:spPr bwMode="auto">
            <a:xfrm>
              <a:off x="1392" y="3072"/>
              <a:ext cx="48" cy="48"/>
            </a:xfrm>
            <a:prstGeom prst="line">
              <a:avLst/>
            </a:prstGeom>
            <a:noFill/>
            <a:ln w="12700">
              <a:solidFill>
                <a:schemeClr val="tx1"/>
              </a:solidFill>
              <a:round/>
              <a:headEnd/>
              <a:tailEnd/>
            </a:ln>
            <a:effectLst/>
          </p:spPr>
          <p:txBody>
            <a:bodyPr/>
            <a:lstStyle/>
            <a:p>
              <a:endParaRPr lang="en-US"/>
            </a:p>
          </p:txBody>
        </p:sp>
        <p:sp>
          <p:nvSpPr>
            <p:cNvPr id="1279049" name="Line 73"/>
            <p:cNvSpPr>
              <a:spLocks noChangeShapeType="1"/>
            </p:cNvSpPr>
            <p:nvPr/>
          </p:nvSpPr>
          <p:spPr bwMode="auto">
            <a:xfrm flipH="1">
              <a:off x="1392" y="3120"/>
              <a:ext cx="48" cy="48"/>
            </a:xfrm>
            <a:prstGeom prst="line">
              <a:avLst/>
            </a:prstGeom>
            <a:noFill/>
            <a:ln w="12700">
              <a:solidFill>
                <a:schemeClr val="tx1"/>
              </a:solidFill>
              <a:round/>
              <a:headEnd/>
              <a:tailEnd/>
            </a:ln>
            <a:effectLst/>
          </p:spPr>
          <p:txBody>
            <a:bodyPr/>
            <a:lstStyle/>
            <a:p>
              <a:endParaRPr lang="en-US"/>
            </a:p>
          </p:txBody>
        </p:sp>
        <p:sp>
          <p:nvSpPr>
            <p:cNvPr id="1279050" name="Line 74"/>
            <p:cNvSpPr>
              <a:spLocks noChangeShapeType="1"/>
            </p:cNvSpPr>
            <p:nvPr/>
          </p:nvSpPr>
          <p:spPr bwMode="auto">
            <a:xfrm flipV="1">
              <a:off x="1392" y="2880"/>
              <a:ext cx="0" cy="192"/>
            </a:xfrm>
            <a:prstGeom prst="line">
              <a:avLst/>
            </a:prstGeom>
            <a:noFill/>
            <a:ln w="12700">
              <a:solidFill>
                <a:schemeClr val="tx1"/>
              </a:solidFill>
              <a:round/>
              <a:headEnd/>
              <a:tailEnd/>
            </a:ln>
            <a:effectLst/>
          </p:spPr>
          <p:txBody>
            <a:bodyPr/>
            <a:lstStyle/>
            <a:p>
              <a:endParaRPr lang="en-US"/>
            </a:p>
          </p:txBody>
        </p:sp>
        <p:sp>
          <p:nvSpPr>
            <p:cNvPr id="1279051" name="Line 75"/>
            <p:cNvSpPr>
              <a:spLocks noChangeShapeType="1"/>
            </p:cNvSpPr>
            <p:nvPr/>
          </p:nvSpPr>
          <p:spPr bwMode="auto">
            <a:xfrm flipV="1">
              <a:off x="1392" y="3168"/>
              <a:ext cx="0" cy="192"/>
            </a:xfrm>
            <a:prstGeom prst="line">
              <a:avLst/>
            </a:prstGeom>
            <a:noFill/>
            <a:ln w="12700">
              <a:solidFill>
                <a:schemeClr val="tx1"/>
              </a:solidFill>
              <a:round/>
              <a:headEnd/>
              <a:tailEnd/>
            </a:ln>
            <a:effectLst/>
          </p:spPr>
          <p:txBody>
            <a:bodyPr/>
            <a:lstStyle/>
            <a:p>
              <a:endParaRPr lang="en-US"/>
            </a:p>
          </p:txBody>
        </p:sp>
        <p:sp>
          <p:nvSpPr>
            <p:cNvPr id="1279052" name="Line 76"/>
            <p:cNvSpPr>
              <a:spLocks noChangeShapeType="1"/>
            </p:cNvSpPr>
            <p:nvPr/>
          </p:nvSpPr>
          <p:spPr bwMode="auto">
            <a:xfrm flipV="1">
              <a:off x="1392" y="3216"/>
              <a:ext cx="288" cy="144"/>
            </a:xfrm>
            <a:prstGeom prst="line">
              <a:avLst/>
            </a:prstGeom>
            <a:noFill/>
            <a:ln w="12700">
              <a:solidFill>
                <a:schemeClr val="tx1"/>
              </a:solidFill>
              <a:round/>
              <a:headEnd/>
              <a:tailEnd/>
            </a:ln>
            <a:effectLst/>
          </p:spPr>
          <p:txBody>
            <a:bodyPr/>
            <a:lstStyle/>
            <a:p>
              <a:endParaRPr lang="en-US"/>
            </a:p>
          </p:txBody>
        </p:sp>
        <p:sp>
          <p:nvSpPr>
            <p:cNvPr id="1279053" name="Line 77"/>
            <p:cNvSpPr>
              <a:spLocks noChangeShapeType="1"/>
            </p:cNvSpPr>
            <p:nvPr/>
          </p:nvSpPr>
          <p:spPr bwMode="auto">
            <a:xfrm flipV="1">
              <a:off x="1680" y="3024"/>
              <a:ext cx="0" cy="192"/>
            </a:xfrm>
            <a:prstGeom prst="line">
              <a:avLst/>
            </a:prstGeom>
            <a:noFill/>
            <a:ln w="12700">
              <a:solidFill>
                <a:schemeClr val="tx1"/>
              </a:solidFill>
              <a:round/>
              <a:headEnd/>
              <a:tailEnd/>
            </a:ln>
            <a:effectLst/>
          </p:spPr>
          <p:txBody>
            <a:bodyPr/>
            <a:lstStyle/>
            <a:p>
              <a:endParaRPr lang="en-US"/>
            </a:p>
          </p:txBody>
        </p:sp>
        <p:sp>
          <p:nvSpPr>
            <p:cNvPr id="1279054" name="Line 78"/>
            <p:cNvSpPr>
              <a:spLocks noChangeShapeType="1"/>
            </p:cNvSpPr>
            <p:nvPr/>
          </p:nvSpPr>
          <p:spPr bwMode="auto">
            <a:xfrm>
              <a:off x="1392" y="2880"/>
              <a:ext cx="288" cy="144"/>
            </a:xfrm>
            <a:prstGeom prst="line">
              <a:avLst/>
            </a:prstGeom>
            <a:noFill/>
            <a:ln w="12700">
              <a:solidFill>
                <a:schemeClr val="tx1"/>
              </a:solidFill>
              <a:round/>
              <a:headEnd/>
              <a:tailEnd/>
            </a:ln>
            <a:effectLst/>
          </p:spPr>
          <p:txBody>
            <a:bodyPr/>
            <a:lstStyle/>
            <a:p>
              <a:endParaRPr lang="en-US"/>
            </a:p>
          </p:txBody>
        </p:sp>
      </p:grpSp>
      <p:sp>
        <p:nvSpPr>
          <p:cNvPr id="1279055" name="Text Box 79"/>
          <p:cNvSpPr txBox="1">
            <a:spLocks noChangeArrowheads="1"/>
          </p:cNvSpPr>
          <p:nvPr/>
        </p:nvSpPr>
        <p:spPr bwMode="auto">
          <a:xfrm>
            <a:off x="6019800" y="2514600"/>
            <a:ext cx="481013" cy="274638"/>
          </a:xfrm>
          <a:prstGeom prst="rect">
            <a:avLst/>
          </a:prstGeom>
          <a:noFill/>
          <a:ln w="12700">
            <a:noFill/>
            <a:miter lim="800000"/>
            <a:headEnd/>
            <a:tailEnd/>
          </a:ln>
          <a:effectLst/>
        </p:spPr>
        <p:txBody>
          <a:bodyPr wrap="none">
            <a:spAutoFit/>
          </a:bodyPr>
          <a:lstStyle/>
          <a:p>
            <a:r>
              <a:rPr lang="en-US" sz="1200" b="1">
                <a:solidFill>
                  <a:schemeClr val="tx1"/>
                </a:solidFill>
              </a:rPr>
              <a:t>Add</a:t>
            </a:r>
          </a:p>
        </p:txBody>
      </p:sp>
      <p:sp>
        <p:nvSpPr>
          <p:cNvPr id="1279056" name="Line 80"/>
          <p:cNvSpPr>
            <a:spLocks noChangeShapeType="1"/>
          </p:cNvSpPr>
          <p:nvPr/>
        </p:nvSpPr>
        <p:spPr bwMode="auto">
          <a:xfrm>
            <a:off x="5853113" y="2895600"/>
            <a:ext cx="228600" cy="0"/>
          </a:xfrm>
          <a:prstGeom prst="line">
            <a:avLst/>
          </a:prstGeom>
          <a:noFill/>
          <a:ln w="28575">
            <a:solidFill>
              <a:schemeClr val="tx1"/>
            </a:solidFill>
            <a:round/>
            <a:headEnd/>
            <a:tailEnd type="triangle" w="med" len="med"/>
          </a:ln>
          <a:effectLst/>
        </p:spPr>
        <p:txBody>
          <a:bodyPr/>
          <a:lstStyle/>
          <a:p>
            <a:endParaRPr lang="en-US"/>
          </a:p>
        </p:txBody>
      </p:sp>
      <p:sp>
        <p:nvSpPr>
          <p:cNvPr id="1279057" name="Rectangle 81"/>
          <p:cNvSpPr>
            <a:spLocks noChangeArrowheads="1"/>
          </p:cNvSpPr>
          <p:nvPr/>
        </p:nvSpPr>
        <p:spPr bwMode="auto">
          <a:xfrm>
            <a:off x="6934200" y="3048000"/>
            <a:ext cx="1143000" cy="1447800"/>
          </a:xfrm>
          <a:prstGeom prst="rect">
            <a:avLst/>
          </a:prstGeom>
          <a:noFill/>
          <a:ln w="12700">
            <a:solidFill>
              <a:schemeClr val="tx1"/>
            </a:solidFill>
            <a:miter lim="800000"/>
            <a:headEnd/>
            <a:tailEnd/>
          </a:ln>
          <a:effectLst/>
        </p:spPr>
        <p:txBody>
          <a:bodyPr wrap="none" anchor="ctr"/>
          <a:lstStyle/>
          <a:p>
            <a:endParaRPr lang="en-US"/>
          </a:p>
        </p:txBody>
      </p:sp>
      <p:sp>
        <p:nvSpPr>
          <p:cNvPr id="1279058" name="Line 82"/>
          <p:cNvSpPr>
            <a:spLocks noChangeShapeType="1"/>
          </p:cNvSpPr>
          <p:nvPr/>
        </p:nvSpPr>
        <p:spPr bwMode="auto">
          <a:xfrm>
            <a:off x="6705600" y="3810000"/>
            <a:ext cx="254000" cy="0"/>
          </a:xfrm>
          <a:prstGeom prst="line">
            <a:avLst/>
          </a:prstGeom>
          <a:noFill/>
          <a:ln w="28575">
            <a:solidFill>
              <a:schemeClr val="tx1"/>
            </a:solidFill>
            <a:round/>
            <a:headEnd/>
            <a:tailEnd type="triangle" w="med" len="med"/>
          </a:ln>
          <a:effectLst/>
        </p:spPr>
        <p:txBody>
          <a:bodyPr/>
          <a:lstStyle/>
          <a:p>
            <a:endParaRPr lang="en-US"/>
          </a:p>
        </p:txBody>
      </p:sp>
      <p:sp>
        <p:nvSpPr>
          <p:cNvPr id="1279059" name="Text Box 83"/>
          <p:cNvSpPr txBox="1">
            <a:spLocks noChangeArrowheads="1"/>
          </p:cNvSpPr>
          <p:nvPr/>
        </p:nvSpPr>
        <p:spPr bwMode="auto">
          <a:xfrm>
            <a:off x="7239000" y="3048000"/>
            <a:ext cx="865188" cy="517525"/>
          </a:xfrm>
          <a:prstGeom prst="rect">
            <a:avLst/>
          </a:prstGeom>
          <a:noFill/>
          <a:ln w="12700">
            <a:noFill/>
            <a:miter lim="800000"/>
            <a:headEnd/>
            <a:tailEnd/>
          </a:ln>
          <a:effectLst/>
        </p:spPr>
        <p:txBody>
          <a:bodyPr wrap="none">
            <a:spAutoFit/>
          </a:bodyPr>
          <a:lstStyle/>
          <a:p>
            <a:pPr algn="ctr"/>
            <a:r>
              <a:rPr lang="en-US" sz="1400" b="1">
                <a:solidFill>
                  <a:schemeClr val="tx1"/>
                </a:solidFill>
              </a:rPr>
              <a:t>Data</a:t>
            </a:r>
          </a:p>
          <a:p>
            <a:pPr algn="ctr"/>
            <a:r>
              <a:rPr lang="en-US" sz="1400" b="1">
                <a:solidFill>
                  <a:schemeClr val="tx1"/>
                </a:solidFill>
              </a:rPr>
              <a:t>Memory</a:t>
            </a:r>
          </a:p>
        </p:txBody>
      </p:sp>
      <p:sp>
        <p:nvSpPr>
          <p:cNvPr id="1279060" name="Text Box 84"/>
          <p:cNvSpPr txBox="1">
            <a:spLocks noChangeArrowheads="1"/>
          </p:cNvSpPr>
          <p:nvPr/>
        </p:nvSpPr>
        <p:spPr bwMode="auto">
          <a:xfrm>
            <a:off x="6878638" y="3657600"/>
            <a:ext cx="741362" cy="274638"/>
          </a:xfrm>
          <a:prstGeom prst="rect">
            <a:avLst/>
          </a:prstGeom>
          <a:noFill/>
          <a:ln w="12700">
            <a:noFill/>
            <a:miter lim="800000"/>
            <a:headEnd/>
            <a:tailEnd/>
          </a:ln>
          <a:effectLst/>
        </p:spPr>
        <p:txBody>
          <a:bodyPr wrap="none">
            <a:spAutoFit/>
          </a:bodyPr>
          <a:lstStyle/>
          <a:p>
            <a:r>
              <a:rPr lang="en-US" sz="1200">
                <a:solidFill>
                  <a:schemeClr val="tx1"/>
                </a:solidFill>
              </a:rPr>
              <a:t>Address</a:t>
            </a:r>
          </a:p>
        </p:txBody>
      </p:sp>
      <p:sp>
        <p:nvSpPr>
          <p:cNvPr id="1279061" name="Text Box 85"/>
          <p:cNvSpPr txBox="1">
            <a:spLocks noChangeArrowheads="1"/>
          </p:cNvSpPr>
          <p:nvPr/>
        </p:nvSpPr>
        <p:spPr bwMode="auto">
          <a:xfrm>
            <a:off x="6869113" y="4038600"/>
            <a:ext cx="903287" cy="274638"/>
          </a:xfrm>
          <a:prstGeom prst="rect">
            <a:avLst/>
          </a:prstGeom>
          <a:noFill/>
          <a:ln w="12700">
            <a:noFill/>
            <a:miter lim="800000"/>
            <a:headEnd/>
            <a:tailEnd/>
          </a:ln>
          <a:effectLst/>
        </p:spPr>
        <p:txBody>
          <a:bodyPr wrap="none">
            <a:spAutoFit/>
          </a:bodyPr>
          <a:lstStyle/>
          <a:p>
            <a:r>
              <a:rPr lang="en-US" sz="1200">
                <a:solidFill>
                  <a:schemeClr val="tx1"/>
                </a:solidFill>
              </a:rPr>
              <a:t>Write Data</a:t>
            </a:r>
          </a:p>
        </p:txBody>
      </p:sp>
      <p:sp>
        <p:nvSpPr>
          <p:cNvPr id="1279062" name="Text Box 86"/>
          <p:cNvSpPr txBox="1">
            <a:spLocks noChangeArrowheads="1"/>
          </p:cNvSpPr>
          <p:nvPr/>
        </p:nvSpPr>
        <p:spPr bwMode="auto">
          <a:xfrm>
            <a:off x="7543800" y="3581400"/>
            <a:ext cx="546100" cy="457200"/>
          </a:xfrm>
          <a:prstGeom prst="rect">
            <a:avLst/>
          </a:prstGeom>
          <a:noFill/>
          <a:ln w="12700">
            <a:noFill/>
            <a:miter lim="800000"/>
            <a:headEnd/>
            <a:tailEnd/>
          </a:ln>
          <a:effectLst/>
        </p:spPr>
        <p:txBody>
          <a:bodyPr wrap="none">
            <a:spAutoFit/>
          </a:bodyPr>
          <a:lstStyle/>
          <a:p>
            <a:r>
              <a:rPr lang="en-US" sz="1200">
                <a:solidFill>
                  <a:schemeClr val="tx1"/>
                </a:solidFill>
              </a:rPr>
              <a:t>Read</a:t>
            </a:r>
          </a:p>
          <a:p>
            <a:r>
              <a:rPr lang="en-US" sz="1200">
                <a:solidFill>
                  <a:schemeClr val="tx1"/>
                </a:solidFill>
              </a:rPr>
              <a:t>Data</a:t>
            </a:r>
          </a:p>
        </p:txBody>
      </p:sp>
      <p:sp>
        <p:nvSpPr>
          <p:cNvPr id="1279063" name="Line 87"/>
          <p:cNvSpPr>
            <a:spLocks noChangeShapeType="1"/>
          </p:cNvSpPr>
          <p:nvPr/>
        </p:nvSpPr>
        <p:spPr bwMode="auto">
          <a:xfrm>
            <a:off x="6705600" y="4191000"/>
            <a:ext cx="228600" cy="0"/>
          </a:xfrm>
          <a:prstGeom prst="line">
            <a:avLst/>
          </a:prstGeom>
          <a:noFill/>
          <a:ln w="28575">
            <a:solidFill>
              <a:schemeClr val="tx1"/>
            </a:solidFill>
            <a:round/>
            <a:headEnd/>
            <a:tailEnd type="triangle" w="med" len="med"/>
          </a:ln>
          <a:effectLst/>
        </p:spPr>
        <p:txBody>
          <a:bodyPr/>
          <a:lstStyle/>
          <a:p>
            <a:endParaRPr lang="en-US"/>
          </a:p>
        </p:txBody>
      </p:sp>
      <p:sp>
        <p:nvSpPr>
          <p:cNvPr id="1279064" name="Line 88"/>
          <p:cNvSpPr>
            <a:spLocks noChangeShapeType="1"/>
          </p:cNvSpPr>
          <p:nvPr/>
        </p:nvSpPr>
        <p:spPr bwMode="auto">
          <a:xfrm>
            <a:off x="8382000" y="4191000"/>
            <a:ext cx="228600" cy="1588"/>
          </a:xfrm>
          <a:prstGeom prst="line">
            <a:avLst/>
          </a:prstGeom>
          <a:noFill/>
          <a:ln w="28575">
            <a:solidFill>
              <a:schemeClr val="tx1"/>
            </a:solidFill>
            <a:round/>
            <a:headEnd/>
            <a:tailEnd type="triangle" w="med" len="med"/>
          </a:ln>
          <a:effectLst/>
        </p:spPr>
        <p:txBody>
          <a:bodyPr/>
          <a:lstStyle/>
          <a:p>
            <a:endParaRPr lang="en-US"/>
          </a:p>
        </p:txBody>
      </p:sp>
      <p:sp>
        <p:nvSpPr>
          <p:cNvPr id="1279065" name="AutoShape 89"/>
          <p:cNvSpPr>
            <a:spLocks noChangeArrowheads="1"/>
          </p:cNvSpPr>
          <p:nvPr/>
        </p:nvSpPr>
        <p:spPr bwMode="auto">
          <a:xfrm rot="-5400000">
            <a:off x="8382000" y="3886200"/>
            <a:ext cx="685800" cy="22860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tx1"/>
            </a:solidFill>
            <a:miter lim="800000"/>
            <a:headEnd/>
            <a:tailEnd/>
          </a:ln>
          <a:effectLst/>
        </p:spPr>
        <p:txBody>
          <a:bodyPr wrap="none" anchor="ctr"/>
          <a:lstStyle/>
          <a:p>
            <a:endParaRPr lang="en-US"/>
          </a:p>
        </p:txBody>
      </p:sp>
      <p:sp>
        <p:nvSpPr>
          <p:cNvPr id="1279066" name="Line 90"/>
          <p:cNvSpPr>
            <a:spLocks noChangeShapeType="1"/>
          </p:cNvSpPr>
          <p:nvPr/>
        </p:nvSpPr>
        <p:spPr bwMode="auto">
          <a:xfrm>
            <a:off x="8839200" y="3962400"/>
            <a:ext cx="152400" cy="1588"/>
          </a:xfrm>
          <a:prstGeom prst="line">
            <a:avLst/>
          </a:prstGeom>
          <a:noFill/>
          <a:ln w="28575">
            <a:solidFill>
              <a:schemeClr val="tx1"/>
            </a:solidFill>
            <a:round/>
            <a:headEnd/>
            <a:tailEnd/>
          </a:ln>
          <a:effectLst/>
        </p:spPr>
        <p:txBody>
          <a:bodyPr/>
          <a:lstStyle/>
          <a:p>
            <a:endParaRPr lang="en-US"/>
          </a:p>
        </p:txBody>
      </p:sp>
      <p:sp>
        <p:nvSpPr>
          <p:cNvPr id="1279069" name="Line 93"/>
          <p:cNvSpPr>
            <a:spLocks noChangeShapeType="1"/>
          </p:cNvSpPr>
          <p:nvPr/>
        </p:nvSpPr>
        <p:spPr bwMode="auto">
          <a:xfrm>
            <a:off x="4114800" y="3352800"/>
            <a:ext cx="152400" cy="0"/>
          </a:xfrm>
          <a:prstGeom prst="line">
            <a:avLst/>
          </a:prstGeom>
          <a:noFill/>
          <a:ln w="28575">
            <a:solidFill>
              <a:schemeClr val="tx1"/>
            </a:solidFill>
            <a:round/>
            <a:headEnd/>
            <a:tailEnd/>
          </a:ln>
          <a:effectLst/>
        </p:spPr>
        <p:txBody>
          <a:bodyPr/>
          <a:lstStyle/>
          <a:p>
            <a:endParaRPr lang="en-US"/>
          </a:p>
        </p:txBody>
      </p:sp>
      <p:sp>
        <p:nvSpPr>
          <p:cNvPr id="1279070" name="Line 94"/>
          <p:cNvSpPr>
            <a:spLocks noChangeShapeType="1"/>
          </p:cNvSpPr>
          <p:nvPr/>
        </p:nvSpPr>
        <p:spPr bwMode="auto">
          <a:xfrm>
            <a:off x="2590800" y="4267200"/>
            <a:ext cx="0" cy="2209800"/>
          </a:xfrm>
          <a:prstGeom prst="line">
            <a:avLst/>
          </a:prstGeom>
          <a:noFill/>
          <a:ln w="28575">
            <a:solidFill>
              <a:srgbClr val="CC3399"/>
            </a:solidFill>
            <a:round/>
            <a:headEnd/>
            <a:tailEnd/>
          </a:ln>
          <a:effectLst/>
        </p:spPr>
        <p:txBody>
          <a:bodyPr/>
          <a:lstStyle/>
          <a:p>
            <a:endParaRPr lang="en-US"/>
          </a:p>
        </p:txBody>
      </p:sp>
      <p:sp>
        <p:nvSpPr>
          <p:cNvPr id="1279071" name="Line 95"/>
          <p:cNvSpPr>
            <a:spLocks noChangeShapeType="1"/>
          </p:cNvSpPr>
          <p:nvPr/>
        </p:nvSpPr>
        <p:spPr bwMode="auto">
          <a:xfrm>
            <a:off x="1828800" y="2438400"/>
            <a:ext cx="228600" cy="0"/>
          </a:xfrm>
          <a:prstGeom prst="line">
            <a:avLst/>
          </a:prstGeom>
          <a:noFill/>
          <a:ln w="28575">
            <a:solidFill>
              <a:schemeClr val="tx1"/>
            </a:solidFill>
            <a:round/>
            <a:headEnd/>
            <a:tailEnd/>
          </a:ln>
          <a:effectLst/>
        </p:spPr>
        <p:txBody>
          <a:bodyPr/>
          <a:lstStyle/>
          <a:p>
            <a:endParaRPr lang="en-US"/>
          </a:p>
        </p:txBody>
      </p:sp>
      <p:sp>
        <p:nvSpPr>
          <p:cNvPr id="1279072" name="Line 96"/>
          <p:cNvSpPr>
            <a:spLocks noChangeShapeType="1"/>
          </p:cNvSpPr>
          <p:nvPr/>
        </p:nvSpPr>
        <p:spPr bwMode="auto">
          <a:xfrm>
            <a:off x="1066800" y="1447800"/>
            <a:ext cx="914400" cy="0"/>
          </a:xfrm>
          <a:prstGeom prst="line">
            <a:avLst/>
          </a:prstGeom>
          <a:noFill/>
          <a:ln w="28575">
            <a:solidFill>
              <a:schemeClr val="tx1"/>
            </a:solidFill>
            <a:round/>
            <a:headEnd type="triangle" w="med" len="med"/>
            <a:tailEnd/>
          </a:ln>
          <a:effectLst/>
        </p:spPr>
        <p:txBody>
          <a:bodyPr/>
          <a:lstStyle/>
          <a:p>
            <a:endParaRPr lang="en-US"/>
          </a:p>
        </p:txBody>
      </p:sp>
      <p:sp>
        <p:nvSpPr>
          <p:cNvPr id="1279073" name="Line 97"/>
          <p:cNvSpPr>
            <a:spLocks noChangeShapeType="1"/>
          </p:cNvSpPr>
          <p:nvPr/>
        </p:nvSpPr>
        <p:spPr bwMode="auto">
          <a:xfrm>
            <a:off x="2362200" y="3733800"/>
            <a:ext cx="152400" cy="0"/>
          </a:xfrm>
          <a:prstGeom prst="line">
            <a:avLst/>
          </a:prstGeom>
          <a:noFill/>
          <a:ln w="28575">
            <a:solidFill>
              <a:schemeClr val="tx1"/>
            </a:solidFill>
            <a:round/>
            <a:headEnd/>
            <a:tailEnd/>
          </a:ln>
          <a:effectLst/>
        </p:spPr>
        <p:txBody>
          <a:bodyPr/>
          <a:lstStyle/>
          <a:p>
            <a:endParaRPr lang="en-US"/>
          </a:p>
        </p:txBody>
      </p:sp>
      <p:sp>
        <p:nvSpPr>
          <p:cNvPr id="1279074" name="Line 98"/>
          <p:cNvSpPr>
            <a:spLocks noChangeShapeType="1"/>
          </p:cNvSpPr>
          <p:nvPr/>
        </p:nvSpPr>
        <p:spPr bwMode="auto">
          <a:xfrm>
            <a:off x="8077200" y="3810000"/>
            <a:ext cx="177800" cy="0"/>
          </a:xfrm>
          <a:prstGeom prst="line">
            <a:avLst/>
          </a:prstGeom>
          <a:noFill/>
          <a:ln w="28575">
            <a:solidFill>
              <a:schemeClr val="tx1"/>
            </a:solidFill>
            <a:round/>
            <a:headEnd/>
            <a:tailEnd/>
          </a:ln>
          <a:effectLst/>
        </p:spPr>
        <p:txBody>
          <a:bodyPr/>
          <a:lstStyle/>
          <a:p>
            <a:endParaRPr lang="en-US"/>
          </a:p>
        </p:txBody>
      </p:sp>
      <p:sp>
        <p:nvSpPr>
          <p:cNvPr id="1279075" name="Rectangle 99"/>
          <p:cNvSpPr>
            <a:spLocks noChangeArrowheads="1"/>
          </p:cNvSpPr>
          <p:nvPr/>
        </p:nvSpPr>
        <p:spPr bwMode="auto">
          <a:xfrm>
            <a:off x="2209800" y="2209800"/>
            <a:ext cx="152400" cy="2209800"/>
          </a:xfrm>
          <a:prstGeom prst="rect">
            <a:avLst/>
          </a:prstGeom>
          <a:noFill/>
          <a:ln w="12700">
            <a:solidFill>
              <a:schemeClr val="accent2"/>
            </a:solidFill>
            <a:miter lim="800000"/>
            <a:headEnd/>
            <a:tailEnd/>
          </a:ln>
          <a:effectLst/>
        </p:spPr>
        <p:txBody>
          <a:bodyPr wrap="none" anchor="ctr"/>
          <a:lstStyle/>
          <a:p>
            <a:endParaRPr lang="en-US"/>
          </a:p>
        </p:txBody>
      </p:sp>
      <p:sp>
        <p:nvSpPr>
          <p:cNvPr id="1279076" name="Rectangle 100"/>
          <p:cNvSpPr>
            <a:spLocks noChangeArrowheads="1"/>
          </p:cNvSpPr>
          <p:nvPr/>
        </p:nvSpPr>
        <p:spPr bwMode="auto">
          <a:xfrm>
            <a:off x="4267200" y="2209800"/>
            <a:ext cx="152400" cy="3886200"/>
          </a:xfrm>
          <a:prstGeom prst="rect">
            <a:avLst/>
          </a:prstGeom>
          <a:noFill/>
          <a:ln w="12700">
            <a:solidFill>
              <a:schemeClr val="accent2"/>
            </a:solidFill>
            <a:miter lim="800000"/>
            <a:headEnd/>
            <a:tailEnd/>
          </a:ln>
          <a:effectLst/>
        </p:spPr>
        <p:txBody>
          <a:bodyPr wrap="none" anchor="ctr"/>
          <a:lstStyle/>
          <a:p>
            <a:endParaRPr lang="en-US"/>
          </a:p>
        </p:txBody>
      </p:sp>
      <p:sp>
        <p:nvSpPr>
          <p:cNvPr id="1279077" name="Line 101"/>
          <p:cNvSpPr>
            <a:spLocks noChangeShapeType="1"/>
          </p:cNvSpPr>
          <p:nvPr/>
        </p:nvSpPr>
        <p:spPr bwMode="auto">
          <a:xfrm>
            <a:off x="1981200" y="2438400"/>
            <a:ext cx="228600" cy="0"/>
          </a:xfrm>
          <a:prstGeom prst="line">
            <a:avLst/>
          </a:prstGeom>
          <a:noFill/>
          <a:ln w="28575">
            <a:solidFill>
              <a:schemeClr val="tx1"/>
            </a:solidFill>
            <a:round/>
            <a:headEnd/>
            <a:tailEnd/>
          </a:ln>
          <a:effectLst/>
        </p:spPr>
        <p:txBody>
          <a:bodyPr/>
          <a:lstStyle/>
          <a:p>
            <a:endParaRPr lang="en-US"/>
          </a:p>
        </p:txBody>
      </p:sp>
      <p:sp>
        <p:nvSpPr>
          <p:cNvPr id="1279078" name="Line 102"/>
          <p:cNvSpPr>
            <a:spLocks noChangeShapeType="1"/>
          </p:cNvSpPr>
          <p:nvPr/>
        </p:nvSpPr>
        <p:spPr bwMode="auto">
          <a:xfrm>
            <a:off x="2362200" y="2438400"/>
            <a:ext cx="1905000" cy="0"/>
          </a:xfrm>
          <a:prstGeom prst="line">
            <a:avLst/>
          </a:prstGeom>
          <a:noFill/>
          <a:ln w="28575">
            <a:solidFill>
              <a:schemeClr val="tx1"/>
            </a:solidFill>
            <a:round/>
            <a:headEnd/>
            <a:tailEnd/>
          </a:ln>
          <a:effectLst/>
        </p:spPr>
        <p:txBody>
          <a:bodyPr/>
          <a:lstStyle/>
          <a:p>
            <a:endParaRPr lang="en-US"/>
          </a:p>
        </p:txBody>
      </p:sp>
      <p:sp>
        <p:nvSpPr>
          <p:cNvPr id="1279079" name="Line 103"/>
          <p:cNvSpPr>
            <a:spLocks noChangeShapeType="1"/>
          </p:cNvSpPr>
          <p:nvPr/>
        </p:nvSpPr>
        <p:spPr bwMode="auto">
          <a:xfrm>
            <a:off x="6400800" y="2667000"/>
            <a:ext cx="152400" cy="0"/>
          </a:xfrm>
          <a:prstGeom prst="line">
            <a:avLst/>
          </a:prstGeom>
          <a:noFill/>
          <a:ln w="28575">
            <a:solidFill>
              <a:schemeClr val="tx1"/>
            </a:solidFill>
            <a:round/>
            <a:headEnd/>
            <a:tailEnd/>
          </a:ln>
          <a:effectLst/>
        </p:spPr>
        <p:txBody>
          <a:bodyPr/>
          <a:lstStyle/>
          <a:p>
            <a:endParaRPr lang="en-US"/>
          </a:p>
        </p:txBody>
      </p:sp>
      <p:sp>
        <p:nvSpPr>
          <p:cNvPr id="1279080" name="Line 104"/>
          <p:cNvSpPr>
            <a:spLocks noChangeShapeType="1"/>
          </p:cNvSpPr>
          <p:nvPr/>
        </p:nvSpPr>
        <p:spPr bwMode="auto">
          <a:xfrm>
            <a:off x="4419600" y="4953000"/>
            <a:ext cx="762000" cy="0"/>
          </a:xfrm>
          <a:prstGeom prst="line">
            <a:avLst/>
          </a:prstGeom>
          <a:noFill/>
          <a:ln w="28575">
            <a:solidFill>
              <a:schemeClr val="tx1"/>
            </a:solidFill>
            <a:round/>
            <a:headEnd/>
            <a:tailEnd/>
          </a:ln>
          <a:effectLst/>
        </p:spPr>
        <p:txBody>
          <a:bodyPr/>
          <a:lstStyle/>
          <a:p>
            <a:endParaRPr lang="en-US"/>
          </a:p>
        </p:txBody>
      </p:sp>
      <p:sp>
        <p:nvSpPr>
          <p:cNvPr id="1279081" name="Line 105"/>
          <p:cNvSpPr>
            <a:spLocks noChangeShapeType="1"/>
          </p:cNvSpPr>
          <p:nvPr/>
        </p:nvSpPr>
        <p:spPr bwMode="auto">
          <a:xfrm>
            <a:off x="5257800" y="4419600"/>
            <a:ext cx="0" cy="533400"/>
          </a:xfrm>
          <a:prstGeom prst="line">
            <a:avLst/>
          </a:prstGeom>
          <a:noFill/>
          <a:ln w="28575">
            <a:solidFill>
              <a:schemeClr val="tx1"/>
            </a:solidFill>
            <a:round/>
            <a:headEnd/>
            <a:tailEnd/>
          </a:ln>
          <a:effectLst/>
        </p:spPr>
        <p:txBody>
          <a:bodyPr/>
          <a:lstStyle/>
          <a:p>
            <a:endParaRPr lang="en-US"/>
          </a:p>
        </p:txBody>
      </p:sp>
      <p:sp>
        <p:nvSpPr>
          <p:cNvPr id="1279082" name="Line 106"/>
          <p:cNvSpPr>
            <a:spLocks noChangeShapeType="1"/>
          </p:cNvSpPr>
          <p:nvPr/>
        </p:nvSpPr>
        <p:spPr bwMode="auto">
          <a:xfrm>
            <a:off x="5257800" y="4953000"/>
            <a:ext cx="1295400" cy="0"/>
          </a:xfrm>
          <a:prstGeom prst="line">
            <a:avLst/>
          </a:prstGeom>
          <a:noFill/>
          <a:ln w="28575">
            <a:solidFill>
              <a:schemeClr val="tx1"/>
            </a:solidFill>
            <a:round/>
            <a:headEnd/>
            <a:tailEnd/>
          </a:ln>
          <a:effectLst/>
        </p:spPr>
        <p:txBody>
          <a:bodyPr/>
          <a:lstStyle/>
          <a:p>
            <a:endParaRPr lang="en-US"/>
          </a:p>
        </p:txBody>
      </p:sp>
      <p:sp>
        <p:nvSpPr>
          <p:cNvPr id="1279083" name="Rectangle 107"/>
          <p:cNvSpPr>
            <a:spLocks noChangeArrowheads="1"/>
          </p:cNvSpPr>
          <p:nvPr/>
        </p:nvSpPr>
        <p:spPr bwMode="auto">
          <a:xfrm>
            <a:off x="8229600" y="2819400"/>
            <a:ext cx="152400" cy="2819400"/>
          </a:xfrm>
          <a:prstGeom prst="rect">
            <a:avLst/>
          </a:prstGeom>
          <a:noFill/>
          <a:ln w="12700">
            <a:solidFill>
              <a:schemeClr val="accent2"/>
            </a:solidFill>
            <a:miter lim="800000"/>
            <a:headEnd/>
            <a:tailEnd/>
          </a:ln>
          <a:effectLst/>
        </p:spPr>
        <p:txBody>
          <a:bodyPr wrap="none" anchor="ctr"/>
          <a:lstStyle/>
          <a:p>
            <a:endParaRPr lang="en-US"/>
          </a:p>
        </p:txBody>
      </p:sp>
      <p:sp>
        <p:nvSpPr>
          <p:cNvPr id="1279084" name="Line 108"/>
          <p:cNvSpPr>
            <a:spLocks noChangeShapeType="1"/>
          </p:cNvSpPr>
          <p:nvPr/>
        </p:nvSpPr>
        <p:spPr bwMode="auto">
          <a:xfrm>
            <a:off x="6781800" y="4953000"/>
            <a:ext cx="1447800" cy="0"/>
          </a:xfrm>
          <a:prstGeom prst="line">
            <a:avLst/>
          </a:prstGeom>
          <a:noFill/>
          <a:ln w="28575">
            <a:solidFill>
              <a:schemeClr val="tx1"/>
            </a:solidFill>
            <a:round/>
            <a:headEnd/>
            <a:tailEnd/>
          </a:ln>
          <a:effectLst/>
        </p:spPr>
        <p:txBody>
          <a:bodyPr/>
          <a:lstStyle/>
          <a:p>
            <a:endParaRPr lang="en-US"/>
          </a:p>
        </p:txBody>
      </p:sp>
      <p:sp>
        <p:nvSpPr>
          <p:cNvPr id="1279085" name="Line 109"/>
          <p:cNvSpPr>
            <a:spLocks noChangeShapeType="1"/>
          </p:cNvSpPr>
          <p:nvPr/>
        </p:nvSpPr>
        <p:spPr bwMode="auto">
          <a:xfrm>
            <a:off x="8382000" y="3810000"/>
            <a:ext cx="228600" cy="1588"/>
          </a:xfrm>
          <a:prstGeom prst="line">
            <a:avLst/>
          </a:prstGeom>
          <a:noFill/>
          <a:ln w="28575">
            <a:solidFill>
              <a:schemeClr val="tx1"/>
            </a:solidFill>
            <a:round/>
            <a:headEnd/>
            <a:tailEnd type="triangle" w="med" len="med"/>
          </a:ln>
          <a:effectLst/>
        </p:spPr>
        <p:txBody>
          <a:bodyPr/>
          <a:lstStyle/>
          <a:p>
            <a:endParaRPr lang="en-US"/>
          </a:p>
        </p:txBody>
      </p:sp>
      <p:sp>
        <p:nvSpPr>
          <p:cNvPr id="1279086" name="Line 110"/>
          <p:cNvSpPr>
            <a:spLocks noChangeShapeType="1"/>
          </p:cNvSpPr>
          <p:nvPr/>
        </p:nvSpPr>
        <p:spPr bwMode="auto">
          <a:xfrm>
            <a:off x="8991600" y="3962400"/>
            <a:ext cx="0" cy="2514600"/>
          </a:xfrm>
          <a:prstGeom prst="line">
            <a:avLst/>
          </a:prstGeom>
          <a:noFill/>
          <a:ln w="28575">
            <a:solidFill>
              <a:srgbClr val="CC3399"/>
            </a:solidFill>
            <a:round/>
            <a:headEnd/>
            <a:tailEnd/>
          </a:ln>
          <a:effectLst/>
        </p:spPr>
        <p:txBody>
          <a:bodyPr/>
          <a:lstStyle/>
          <a:p>
            <a:endParaRPr lang="en-US"/>
          </a:p>
        </p:txBody>
      </p:sp>
      <p:sp>
        <p:nvSpPr>
          <p:cNvPr id="1279087" name="Line 111"/>
          <p:cNvSpPr>
            <a:spLocks noChangeShapeType="1"/>
          </p:cNvSpPr>
          <p:nvPr/>
        </p:nvSpPr>
        <p:spPr bwMode="auto">
          <a:xfrm>
            <a:off x="6934200" y="1143000"/>
            <a:ext cx="0" cy="1524000"/>
          </a:xfrm>
          <a:prstGeom prst="line">
            <a:avLst/>
          </a:prstGeom>
          <a:noFill/>
          <a:ln w="28575">
            <a:solidFill>
              <a:srgbClr val="CC3399"/>
            </a:solidFill>
            <a:round/>
            <a:headEnd/>
            <a:tailEnd/>
          </a:ln>
          <a:effectLst/>
        </p:spPr>
        <p:txBody>
          <a:bodyPr/>
          <a:lstStyle/>
          <a:p>
            <a:endParaRPr lang="en-US"/>
          </a:p>
        </p:txBody>
      </p:sp>
      <p:sp>
        <p:nvSpPr>
          <p:cNvPr id="1279088" name="Line 112"/>
          <p:cNvSpPr>
            <a:spLocks noChangeShapeType="1"/>
          </p:cNvSpPr>
          <p:nvPr/>
        </p:nvSpPr>
        <p:spPr bwMode="auto">
          <a:xfrm flipH="1" flipV="1">
            <a:off x="4267200" y="4800600"/>
            <a:ext cx="152400" cy="152400"/>
          </a:xfrm>
          <a:prstGeom prst="line">
            <a:avLst/>
          </a:prstGeom>
          <a:noFill/>
          <a:ln w="28575" cap="rnd">
            <a:solidFill>
              <a:schemeClr val="accent2"/>
            </a:solidFill>
            <a:prstDash val="sysDot"/>
            <a:round/>
            <a:headEnd/>
            <a:tailEnd/>
          </a:ln>
          <a:effectLst/>
        </p:spPr>
        <p:txBody>
          <a:bodyPr/>
          <a:lstStyle/>
          <a:p>
            <a:endParaRPr lang="en-US"/>
          </a:p>
        </p:txBody>
      </p:sp>
      <p:sp>
        <p:nvSpPr>
          <p:cNvPr id="1279089" name="Line 113"/>
          <p:cNvSpPr>
            <a:spLocks noChangeShapeType="1"/>
          </p:cNvSpPr>
          <p:nvPr/>
        </p:nvSpPr>
        <p:spPr bwMode="auto">
          <a:xfrm flipH="1">
            <a:off x="8229600" y="4191000"/>
            <a:ext cx="152400" cy="762000"/>
          </a:xfrm>
          <a:prstGeom prst="line">
            <a:avLst/>
          </a:prstGeom>
          <a:noFill/>
          <a:ln w="28575" cap="rnd">
            <a:solidFill>
              <a:schemeClr val="accent2"/>
            </a:solidFill>
            <a:prstDash val="sysDot"/>
            <a:round/>
            <a:headEnd/>
            <a:tailEnd/>
          </a:ln>
          <a:effectLst/>
        </p:spPr>
        <p:txBody>
          <a:bodyPr/>
          <a:lstStyle/>
          <a:p>
            <a:endParaRPr lang="en-US"/>
          </a:p>
        </p:txBody>
      </p:sp>
      <p:sp>
        <p:nvSpPr>
          <p:cNvPr id="1279090" name="Text Box 114"/>
          <p:cNvSpPr txBox="1">
            <a:spLocks noChangeArrowheads="1"/>
          </p:cNvSpPr>
          <p:nvPr/>
        </p:nvSpPr>
        <p:spPr bwMode="auto">
          <a:xfrm>
            <a:off x="2057400" y="1905000"/>
            <a:ext cx="515938" cy="274638"/>
          </a:xfrm>
          <a:prstGeom prst="rect">
            <a:avLst/>
          </a:prstGeom>
          <a:noFill/>
          <a:ln w="12700">
            <a:noFill/>
            <a:miter lim="800000"/>
            <a:headEnd/>
            <a:tailEnd/>
          </a:ln>
          <a:effectLst/>
        </p:spPr>
        <p:txBody>
          <a:bodyPr wrap="none">
            <a:spAutoFit/>
          </a:bodyPr>
          <a:lstStyle/>
          <a:p>
            <a:r>
              <a:rPr lang="en-US" sz="1200" b="1">
                <a:solidFill>
                  <a:schemeClr val="accent2"/>
                </a:solidFill>
              </a:rPr>
              <a:t>IF/ID</a:t>
            </a:r>
          </a:p>
        </p:txBody>
      </p:sp>
      <p:sp>
        <p:nvSpPr>
          <p:cNvPr id="1279091" name="Line 115"/>
          <p:cNvSpPr>
            <a:spLocks noChangeShapeType="1"/>
          </p:cNvSpPr>
          <p:nvPr/>
        </p:nvSpPr>
        <p:spPr bwMode="auto">
          <a:xfrm flipV="1">
            <a:off x="5181600" y="2895600"/>
            <a:ext cx="0" cy="1524000"/>
          </a:xfrm>
          <a:prstGeom prst="line">
            <a:avLst/>
          </a:prstGeom>
          <a:noFill/>
          <a:ln w="28575">
            <a:solidFill>
              <a:schemeClr val="tx1"/>
            </a:solidFill>
            <a:round/>
            <a:headEnd/>
            <a:tailEnd/>
          </a:ln>
          <a:effectLst/>
        </p:spPr>
        <p:txBody>
          <a:bodyPr/>
          <a:lstStyle/>
          <a:p>
            <a:endParaRPr lang="en-US"/>
          </a:p>
        </p:txBody>
      </p:sp>
      <p:sp>
        <p:nvSpPr>
          <p:cNvPr id="1279092" name="Line 116"/>
          <p:cNvSpPr>
            <a:spLocks noChangeShapeType="1"/>
          </p:cNvSpPr>
          <p:nvPr/>
        </p:nvSpPr>
        <p:spPr bwMode="auto">
          <a:xfrm>
            <a:off x="3733800" y="4800600"/>
            <a:ext cx="533400" cy="0"/>
          </a:xfrm>
          <a:prstGeom prst="line">
            <a:avLst/>
          </a:prstGeom>
          <a:noFill/>
          <a:ln w="28575">
            <a:solidFill>
              <a:schemeClr val="tx1"/>
            </a:solidFill>
            <a:round/>
            <a:headEnd/>
            <a:tailEnd/>
          </a:ln>
          <a:effectLst/>
        </p:spPr>
        <p:txBody>
          <a:bodyPr/>
          <a:lstStyle/>
          <a:p>
            <a:endParaRPr lang="en-US"/>
          </a:p>
        </p:txBody>
      </p:sp>
      <p:sp>
        <p:nvSpPr>
          <p:cNvPr id="1279093" name="Line 117"/>
          <p:cNvSpPr>
            <a:spLocks noChangeShapeType="1"/>
          </p:cNvSpPr>
          <p:nvPr/>
        </p:nvSpPr>
        <p:spPr bwMode="auto">
          <a:xfrm>
            <a:off x="4419600" y="2438400"/>
            <a:ext cx="1676400" cy="0"/>
          </a:xfrm>
          <a:prstGeom prst="line">
            <a:avLst/>
          </a:prstGeom>
          <a:noFill/>
          <a:ln w="28575">
            <a:solidFill>
              <a:schemeClr val="tx1"/>
            </a:solidFill>
            <a:round/>
            <a:headEnd/>
            <a:tailEnd type="triangle" w="med" len="med"/>
          </a:ln>
          <a:effectLst/>
        </p:spPr>
        <p:txBody>
          <a:bodyPr/>
          <a:lstStyle/>
          <a:p>
            <a:endParaRPr lang="en-US"/>
          </a:p>
        </p:txBody>
      </p:sp>
      <p:sp>
        <p:nvSpPr>
          <p:cNvPr id="1279094" name="Line 118"/>
          <p:cNvSpPr>
            <a:spLocks noChangeShapeType="1"/>
          </p:cNvSpPr>
          <p:nvPr/>
        </p:nvSpPr>
        <p:spPr bwMode="auto">
          <a:xfrm>
            <a:off x="1981200" y="1447800"/>
            <a:ext cx="0" cy="990600"/>
          </a:xfrm>
          <a:prstGeom prst="line">
            <a:avLst/>
          </a:prstGeom>
          <a:noFill/>
          <a:ln w="28575">
            <a:solidFill>
              <a:schemeClr val="tx1"/>
            </a:solidFill>
            <a:round/>
            <a:headEnd/>
            <a:tailEnd/>
          </a:ln>
          <a:effectLst/>
        </p:spPr>
        <p:txBody>
          <a:bodyPr/>
          <a:lstStyle/>
          <a:p>
            <a:endParaRPr lang="en-US"/>
          </a:p>
        </p:txBody>
      </p:sp>
      <p:sp>
        <p:nvSpPr>
          <p:cNvPr id="1279095" name="Line 119"/>
          <p:cNvSpPr>
            <a:spLocks noChangeShapeType="1"/>
          </p:cNvSpPr>
          <p:nvPr/>
        </p:nvSpPr>
        <p:spPr bwMode="auto">
          <a:xfrm flipV="1">
            <a:off x="6324600" y="2971800"/>
            <a:ext cx="0" cy="457200"/>
          </a:xfrm>
          <a:prstGeom prst="line">
            <a:avLst/>
          </a:prstGeom>
          <a:noFill/>
          <a:ln w="12700">
            <a:solidFill>
              <a:schemeClr val="accent1"/>
            </a:solidFill>
            <a:round/>
            <a:headEnd/>
            <a:tailEnd/>
          </a:ln>
          <a:effectLst/>
        </p:spPr>
        <p:txBody>
          <a:bodyPr/>
          <a:lstStyle/>
          <a:p>
            <a:endParaRPr lang="en-US"/>
          </a:p>
        </p:txBody>
      </p:sp>
      <p:sp>
        <p:nvSpPr>
          <p:cNvPr id="1279096" name="Line 120"/>
          <p:cNvSpPr>
            <a:spLocks noChangeShapeType="1"/>
          </p:cNvSpPr>
          <p:nvPr/>
        </p:nvSpPr>
        <p:spPr bwMode="auto">
          <a:xfrm>
            <a:off x="609600" y="2133600"/>
            <a:ext cx="0" cy="1600200"/>
          </a:xfrm>
          <a:prstGeom prst="line">
            <a:avLst/>
          </a:prstGeom>
          <a:noFill/>
          <a:ln w="28575">
            <a:solidFill>
              <a:schemeClr val="tx1"/>
            </a:solidFill>
            <a:round/>
            <a:headEnd/>
            <a:tailEnd/>
          </a:ln>
          <a:effectLst/>
        </p:spPr>
        <p:txBody>
          <a:bodyPr/>
          <a:lstStyle/>
          <a:p>
            <a:endParaRPr lang="en-US"/>
          </a:p>
        </p:txBody>
      </p:sp>
      <p:sp>
        <p:nvSpPr>
          <p:cNvPr id="1279097" name="Rectangle 121"/>
          <p:cNvSpPr>
            <a:spLocks noChangeArrowheads="1"/>
          </p:cNvSpPr>
          <p:nvPr/>
        </p:nvSpPr>
        <p:spPr bwMode="auto">
          <a:xfrm>
            <a:off x="6553200" y="2209800"/>
            <a:ext cx="152400" cy="3429000"/>
          </a:xfrm>
          <a:prstGeom prst="rect">
            <a:avLst/>
          </a:prstGeom>
          <a:noFill/>
          <a:ln w="12700">
            <a:solidFill>
              <a:schemeClr val="accent2"/>
            </a:solidFill>
            <a:miter lim="800000"/>
            <a:headEnd/>
            <a:tailEnd/>
          </a:ln>
          <a:effectLst/>
        </p:spPr>
        <p:txBody>
          <a:bodyPr wrap="none" anchor="ctr"/>
          <a:lstStyle/>
          <a:p>
            <a:endParaRPr lang="en-US"/>
          </a:p>
        </p:txBody>
      </p:sp>
      <p:sp>
        <p:nvSpPr>
          <p:cNvPr id="1279098" name="Oval 122"/>
          <p:cNvSpPr>
            <a:spLocks noChangeArrowheads="1"/>
          </p:cNvSpPr>
          <p:nvPr/>
        </p:nvSpPr>
        <p:spPr bwMode="auto">
          <a:xfrm>
            <a:off x="2895600" y="4572000"/>
            <a:ext cx="812800" cy="457200"/>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279099" name="Rectangle 123"/>
          <p:cNvSpPr>
            <a:spLocks noChangeArrowheads="1"/>
          </p:cNvSpPr>
          <p:nvPr/>
        </p:nvSpPr>
        <p:spPr bwMode="auto">
          <a:xfrm>
            <a:off x="3048000" y="4572000"/>
            <a:ext cx="533400" cy="457200"/>
          </a:xfrm>
          <a:prstGeom prst="rect">
            <a:avLst/>
          </a:prstGeom>
          <a:noFill/>
          <a:ln w="12700">
            <a:noFill/>
            <a:miter lim="800000"/>
            <a:headEnd/>
            <a:tailEnd/>
          </a:ln>
          <a:effectLst/>
        </p:spPr>
        <p:txBody>
          <a:bodyPr wrap="none" lIns="19050" tIns="26988" rIns="19050" bIns="26988"/>
          <a:lstStyle/>
          <a:p>
            <a:pPr algn="ctr"/>
            <a:r>
              <a:rPr lang="en-US" sz="1200" b="1">
                <a:solidFill>
                  <a:srgbClr val="000000"/>
                </a:solidFill>
              </a:rPr>
              <a:t>Sign</a:t>
            </a:r>
          </a:p>
          <a:p>
            <a:pPr algn="ctr"/>
            <a:r>
              <a:rPr lang="en-US" sz="1200" b="1">
                <a:solidFill>
                  <a:srgbClr val="000000"/>
                </a:solidFill>
              </a:rPr>
              <a:t>Extend</a:t>
            </a:r>
          </a:p>
        </p:txBody>
      </p:sp>
      <p:sp>
        <p:nvSpPr>
          <p:cNvPr id="1279100" name="Line 124"/>
          <p:cNvSpPr>
            <a:spLocks noChangeShapeType="1"/>
          </p:cNvSpPr>
          <p:nvPr/>
        </p:nvSpPr>
        <p:spPr bwMode="auto">
          <a:xfrm>
            <a:off x="6705600" y="2667000"/>
            <a:ext cx="228600" cy="0"/>
          </a:xfrm>
          <a:prstGeom prst="line">
            <a:avLst/>
          </a:prstGeom>
          <a:noFill/>
          <a:ln w="28575">
            <a:solidFill>
              <a:schemeClr val="tx1"/>
            </a:solidFill>
            <a:round/>
            <a:headEnd/>
            <a:tailEnd/>
          </a:ln>
          <a:effectLst/>
        </p:spPr>
        <p:txBody>
          <a:bodyPr/>
          <a:lstStyle/>
          <a:p>
            <a:endParaRPr lang="en-US"/>
          </a:p>
        </p:txBody>
      </p:sp>
      <p:sp>
        <p:nvSpPr>
          <p:cNvPr id="1279101" name="Line 125"/>
          <p:cNvSpPr>
            <a:spLocks noChangeShapeType="1"/>
          </p:cNvSpPr>
          <p:nvPr/>
        </p:nvSpPr>
        <p:spPr bwMode="auto">
          <a:xfrm>
            <a:off x="6324600" y="2971800"/>
            <a:ext cx="228600" cy="0"/>
          </a:xfrm>
          <a:prstGeom prst="line">
            <a:avLst/>
          </a:prstGeom>
          <a:noFill/>
          <a:ln w="12700">
            <a:solidFill>
              <a:schemeClr val="accent1"/>
            </a:solidFill>
            <a:round/>
            <a:headEnd/>
            <a:tailEnd type="triangle" w="med" len="med"/>
          </a:ln>
          <a:effectLst/>
        </p:spPr>
        <p:txBody>
          <a:bodyPr/>
          <a:lstStyle/>
          <a:p>
            <a:endParaRPr lang="en-US"/>
          </a:p>
        </p:txBody>
      </p:sp>
      <p:sp>
        <p:nvSpPr>
          <p:cNvPr id="1279102" name="Line 126"/>
          <p:cNvSpPr>
            <a:spLocks noChangeShapeType="1"/>
          </p:cNvSpPr>
          <p:nvPr/>
        </p:nvSpPr>
        <p:spPr bwMode="auto">
          <a:xfrm>
            <a:off x="6705600" y="2971800"/>
            <a:ext cx="228600" cy="0"/>
          </a:xfrm>
          <a:prstGeom prst="line">
            <a:avLst/>
          </a:prstGeom>
          <a:noFill/>
          <a:ln w="12700">
            <a:solidFill>
              <a:schemeClr val="accent1"/>
            </a:solidFill>
            <a:round/>
            <a:headEnd/>
            <a:tailEnd/>
          </a:ln>
          <a:effectLst/>
        </p:spPr>
        <p:txBody>
          <a:bodyPr/>
          <a:lstStyle/>
          <a:p>
            <a:endParaRPr lang="en-US"/>
          </a:p>
        </p:txBody>
      </p:sp>
      <p:sp>
        <p:nvSpPr>
          <p:cNvPr id="1279103" name="Line 127"/>
          <p:cNvSpPr>
            <a:spLocks noChangeShapeType="1"/>
          </p:cNvSpPr>
          <p:nvPr/>
        </p:nvSpPr>
        <p:spPr bwMode="auto">
          <a:xfrm>
            <a:off x="6781800" y="3810000"/>
            <a:ext cx="0" cy="2362200"/>
          </a:xfrm>
          <a:prstGeom prst="line">
            <a:avLst/>
          </a:prstGeom>
          <a:noFill/>
          <a:ln w="28575">
            <a:solidFill>
              <a:srgbClr val="CC3399"/>
            </a:solidFill>
            <a:round/>
            <a:headEnd/>
            <a:tailEnd/>
          </a:ln>
          <a:effectLst/>
        </p:spPr>
        <p:txBody>
          <a:bodyPr/>
          <a:lstStyle/>
          <a:p>
            <a:endParaRPr lang="en-US"/>
          </a:p>
        </p:txBody>
      </p:sp>
      <p:sp>
        <p:nvSpPr>
          <p:cNvPr id="1279104" name="Text Box 128"/>
          <p:cNvSpPr txBox="1">
            <a:spLocks noChangeArrowheads="1"/>
          </p:cNvSpPr>
          <p:nvPr/>
        </p:nvSpPr>
        <p:spPr bwMode="auto">
          <a:xfrm>
            <a:off x="4114800" y="1295400"/>
            <a:ext cx="582613" cy="274638"/>
          </a:xfrm>
          <a:prstGeom prst="rect">
            <a:avLst/>
          </a:prstGeom>
          <a:noFill/>
          <a:ln w="12700">
            <a:noFill/>
            <a:miter lim="800000"/>
            <a:headEnd/>
            <a:tailEnd/>
          </a:ln>
          <a:effectLst/>
        </p:spPr>
        <p:txBody>
          <a:bodyPr wrap="none">
            <a:spAutoFit/>
          </a:bodyPr>
          <a:lstStyle/>
          <a:p>
            <a:r>
              <a:rPr lang="en-US" sz="1200" b="1">
                <a:solidFill>
                  <a:schemeClr val="accent2"/>
                </a:solidFill>
              </a:rPr>
              <a:t>ID/EX</a:t>
            </a:r>
          </a:p>
        </p:txBody>
      </p:sp>
      <p:sp>
        <p:nvSpPr>
          <p:cNvPr id="1279105" name="Text Box 129"/>
          <p:cNvSpPr txBox="1">
            <a:spLocks noChangeArrowheads="1"/>
          </p:cNvSpPr>
          <p:nvPr/>
        </p:nvSpPr>
        <p:spPr bwMode="auto">
          <a:xfrm>
            <a:off x="6172200" y="1477963"/>
            <a:ext cx="785813" cy="274637"/>
          </a:xfrm>
          <a:prstGeom prst="rect">
            <a:avLst/>
          </a:prstGeom>
          <a:noFill/>
          <a:ln w="12700">
            <a:noFill/>
            <a:miter lim="800000"/>
            <a:headEnd/>
            <a:tailEnd/>
          </a:ln>
          <a:effectLst/>
        </p:spPr>
        <p:txBody>
          <a:bodyPr wrap="none">
            <a:spAutoFit/>
          </a:bodyPr>
          <a:lstStyle/>
          <a:p>
            <a:r>
              <a:rPr lang="en-US" sz="1200" b="1">
                <a:solidFill>
                  <a:schemeClr val="accent2"/>
                </a:solidFill>
              </a:rPr>
              <a:t>EX/MEM</a:t>
            </a:r>
          </a:p>
        </p:txBody>
      </p:sp>
      <p:sp>
        <p:nvSpPr>
          <p:cNvPr id="1279106" name="Text Box 130"/>
          <p:cNvSpPr txBox="1">
            <a:spLocks noChangeArrowheads="1"/>
          </p:cNvSpPr>
          <p:nvPr/>
        </p:nvSpPr>
        <p:spPr bwMode="auto">
          <a:xfrm>
            <a:off x="7924800" y="2362200"/>
            <a:ext cx="836613" cy="274638"/>
          </a:xfrm>
          <a:prstGeom prst="rect">
            <a:avLst/>
          </a:prstGeom>
          <a:noFill/>
          <a:ln w="12700">
            <a:noFill/>
            <a:miter lim="800000"/>
            <a:headEnd/>
            <a:tailEnd/>
          </a:ln>
          <a:effectLst/>
        </p:spPr>
        <p:txBody>
          <a:bodyPr wrap="none">
            <a:spAutoFit/>
          </a:bodyPr>
          <a:lstStyle/>
          <a:p>
            <a:r>
              <a:rPr lang="en-US" sz="1200" b="1">
                <a:solidFill>
                  <a:schemeClr val="accent2"/>
                </a:solidFill>
              </a:rPr>
              <a:t>MEM/WB</a:t>
            </a:r>
          </a:p>
        </p:txBody>
      </p:sp>
      <p:sp>
        <p:nvSpPr>
          <p:cNvPr id="1279107" name="Rectangle 131"/>
          <p:cNvSpPr>
            <a:spLocks noChangeArrowheads="1"/>
          </p:cNvSpPr>
          <p:nvPr/>
        </p:nvSpPr>
        <p:spPr bwMode="auto">
          <a:xfrm>
            <a:off x="4267200" y="1981200"/>
            <a:ext cx="152400" cy="228600"/>
          </a:xfrm>
          <a:prstGeom prst="rect">
            <a:avLst/>
          </a:prstGeom>
          <a:noFill/>
          <a:ln w="12700">
            <a:solidFill>
              <a:schemeClr val="accent1"/>
            </a:solidFill>
            <a:miter lim="800000"/>
            <a:headEnd/>
            <a:tailEnd/>
          </a:ln>
          <a:effectLst/>
        </p:spPr>
        <p:txBody>
          <a:bodyPr wrap="none" anchor="ctr"/>
          <a:lstStyle/>
          <a:p>
            <a:endParaRPr lang="en-US"/>
          </a:p>
        </p:txBody>
      </p:sp>
      <p:sp>
        <p:nvSpPr>
          <p:cNvPr id="1279108" name="Rectangle 132"/>
          <p:cNvSpPr>
            <a:spLocks noChangeArrowheads="1"/>
          </p:cNvSpPr>
          <p:nvPr/>
        </p:nvSpPr>
        <p:spPr bwMode="auto">
          <a:xfrm>
            <a:off x="4267200" y="1752600"/>
            <a:ext cx="152400" cy="228600"/>
          </a:xfrm>
          <a:prstGeom prst="rect">
            <a:avLst/>
          </a:prstGeom>
          <a:noFill/>
          <a:ln w="12700">
            <a:solidFill>
              <a:schemeClr val="accent1"/>
            </a:solidFill>
            <a:miter lim="800000"/>
            <a:headEnd/>
            <a:tailEnd/>
          </a:ln>
          <a:effectLst/>
        </p:spPr>
        <p:txBody>
          <a:bodyPr wrap="none" anchor="ctr"/>
          <a:lstStyle/>
          <a:p>
            <a:endParaRPr lang="en-US"/>
          </a:p>
        </p:txBody>
      </p:sp>
      <p:sp>
        <p:nvSpPr>
          <p:cNvPr id="1279109" name="Rectangle 133"/>
          <p:cNvSpPr>
            <a:spLocks noChangeArrowheads="1"/>
          </p:cNvSpPr>
          <p:nvPr/>
        </p:nvSpPr>
        <p:spPr bwMode="auto">
          <a:xfrm>
            <a:off x="4267200" y="1524000"/>
            <a:ext cx="152400" cy="228600"/>
          </a:xfrm>
          <a:prstGeom prst="rect">
            <a:avLst/>
          </a:prstGeom>
          <a:noFill/>
          <a:ln w="12700">
            <a:solidFill>
              <a:schemeClr val="accent1"/>
            </a:solidFill>
            <a:miter lim="800000"/>
            <a:headEnd/>
            <a:tailEnd/>
          </a:ln>
          <a:effectLst/>
        </p:spPr>
        <p:txBody>
          <a:bodyPr wrap="none" anchor="ctr"/>
          <a:lstStyle/>
          <a:p>
            <a:endParaRPr lang="en-US"/>
          </a:p>
        </p:txBody>
      </p:sp>
      <p:sp>
        <p:nvSpPr>
          <p:cNvPr id="1279110" name="Rectangle 134"/>
          <p:cNvSpPr>
            <a:spLocks noChangeArrowheads="1"/>
          </p:cNvSpPr>
          <p:nvPr/>
        </p:nvSpPr>
        <p:spPr bwMode="auto">
          <a:xfrm>
            <a:off x="6553200" y="1981200"/>
            <a:ext cx="152400" cy="228600"/>
          </a:xfrm>
          <a:prstGeom prst="rect">
            <a:avLst/>
          </a:prstGeom>
          <a:noFill/>
          <a:ln w="12700">
            <a:solidFill>
              <a:schemeClr val="accent1"/>
            </a:solidFill>
            <a:miter lim="800000"/>
            <a:headEnd/>
            <a:tailEnd/>
          </a:ln>
          <a:effectLst/>
        </p:spPr>
        <p:txBody>
          <a:bodyPr wrap="none" anchor="ctr"/>
          <a:lstStyle/>
          <a:p>
            <a:endParaRPr lang="en-US"/>
          </a:p>
        </p:txBody>
      </p:sp>
      <p:sp>
        <p:nvSpPr>
          <p:cNvPr id="1279111" name="Rectangle 135"/>
          <p:cNvSpPr>
            <a:spLocks noChangeArrowheads="1"/>
          </p:cNvSpPr>
          <p:nvPr/>
        </p:nvSpPr>
        <p:spPr bwMode="auto">
          <a:xfrm>
            <a:off x="6553200" y="1752600"/>
            <a:ext cx="152400" cy="228600"/>
          </a:xfrm>
          <a:prstGeom prst="rect">
            <a:avLst/>
          </a:prstGeom>
          <a:noFill/>
          <a:ln w="12700">
            <a:solidFill>
              <a:schemeClr val="accent1"/>
            </a:solidFill>
            <a:miter lim="800000"/>
            <a:headEnd/>
            <a:tailEnd/>
          </a:ln>
          <a:effectLst/>
        </p:spPr>
        <p:txBody>
          <a:bodyPr wrap="none" anchor="ctr"/>
          <a:lstStyle/>
          <a:p>
            <a:endParaRPr lang="en-US"/>
          </a:p>
        </p:txBody>
      </p:sp>
      <p:sp>
        <p:nvSpPr>
          <p:cNvPr id="1279112" name="Rectangle 136"/>
          <p:cNvSpPr>
            <a:spLocks noChangeArrowheads="1"/>
          </p:cNvSpPr>
          <p:nvPr/>
        </p:nvSpPr>
        <p:spPr bwMode="auto">
          <a:xfrm>
            <a:off x="8229600" y="2590800"/>
            <a:ext cx="152400" cy="228600"/>
          </a:xfrm>
          <a:prstGeom prst="rect">
            <a:avLst/>
          </a:prstGeom>
          <a:noFill/>
          <a:ln w="12700">
            <a:solidFill>
              <a:schemeClr val="accent1"/>
            </a:solidFill>
            <a:miter lim="800000"/>
            <a:headEnd/>
            <a:tailEnd/>
          </a:ln>
          <a:effectLst/>
        </p:spPr>
        <p:txBody>
          <a:bodyPr wrap="none" anchor="ctr"/>
          <a:lstStyle/>
          <a:p>
            <a:endParaRPr lang="en-US"/>
          </a:p>
        </p:txBody>
      </p:sp>
      <p:sp>
        <p:nvSpPr>
          <p:cNvPr id="1279113" name="Rectangle 137"/>
          <p:cNvSpPr>
            <a:spLocks noChangeArrowheads="1"/>
          </p:cNvSpPr>
          <p:nvPr/>
        </p:nvSpPr>
        <p:spPr bwMode="auto">
          <a:xfrm>
            <a:off x="2743200" y="2133600"/>
            <a:ext cx="533400" cy="304800"/>
          </a:xfrm>
          <a:prstGeom prst="rect">
            <a:avLst/>
          </a:prstGeom>
          <a:noFill/>
          <a:ln w="12700">
            <a:noFill/>
            <a:miter lim="800000"/>
            <a:headEnd/>
            <a:tailEnd/>
          </a:ln>
          <a:effectLst/>
        </p:spPr>
        <p:txBody>
          <a:bodyPr wrap="none" lIns="19050" tIns="26988" rIns="19050" bIns="26988"/>
          <a:lstStyle/>
          <a:p>
            <a:pPr algn="ctr"/>
            <a:r>
              <a:rPr lang="en-US" sz="1200" b="1"/>
              <a:t>Control</a:t>
            </a:r>
          </a:p>
        </p:txBody>
      </p:sp>
      <p:sp>
        <p:nvSpPr>
          <p:cNvPr id="1279114" name="Oval 138"/>
          <p:cNvSpPr>
            <a:spLocks noChangeArrowheads="1"/>
          </p:cNvSpPr>
          <p:nvPr/>
        </p:nvSpPr>
        <p:spPr bwMode="auto">
          <a:xfrm>
            <a:off x="2743200" y="1905000"/>
            <a:ext cx="609600" cy="762000"/>
          </a:xfrm>
          <a:prstGeom prst="ellipse">
            <a:avLst/>
          </a:prstGeom>
          <a:noFill/>
          <a:ln w="12700">
            <a:solidFill>
              <a:schemeClr val="accent1"/>
            </a:solidFill>
            <a:round/>
            <a:headEnd/>
            <a:tailEnd/>
          </a:ln>
          <a:effectLst/>
        </p:spPr>
        <p:txBody>
          <a:bodyPr wrap="none" anchor="ctr"/>
          <a:lstStyle/>
          <a:p>
            <a:endParaRPr lang="en-US"/>
          </a:p>
        </p:txBody>
      </p:sp>
      <p:sp>
        <p:nvSpPr>
          <p:cNvPr id="1279115" name="Line 139"/>
          <p:cNvSpPr>
            <a:spLocks noChangeShapeType="1"/>
          </p:cNvSpPr>
          <p:nvPr/>
        </p:nvSpPr>
        <p:spPr bwMode="auto">
          <a:xfrm>
            <a:off x="2514600" y="2286000"/>
            <a:ext cx="0" cy="838200"/>
          </a:xfrm>
          <a:prstGeom prst="line">
            <a:avLst/>
          </a:prstGeom>
          <a:noFill/>
          <a:ln w="12700">
            <a:solidFill>
              <a:schemeClr val="accent1"/>
            </a:solidFill>
            <a:round/>
            <a:headEnd/>
            <a:tailEnd/>
          </a:ln>
          <a:effectLst/>
        </p:spPr>
        <p:txBody>
          <a:bodyPr/>
          <a:lstStyle/>
          <a:p>
            <a:endParaRPr lang="en-US"/>
          </a:p>
        </p:txBody>
      </p:sp>
      <p:sp>
        <p:nvSpPr>
          <p:cNvPr id="1279116" name="Line 140"/>
          <p:cNvSpPr>
            <a:spLocks noChangeShapeType="1"/>
          </p:cNvSpPr>
          <p:nvPr/>
        </p:nvSpPr>
        <p:spPr bwMode="auto">
          <a:xfrm>
            <a:off x="2514600" y="2286000"/>
            <a:ext cx="228600" cy="0"/>
          </a:xfrm>
          <a:prstGeom prst="line">
            <a:avLst/>
          </a:prstGeom>
          <a:noFill/>
          <a:ln w="12700">
            <a:solidFill>
              <a:schemeClr val="accent1"/>
            </a:solidFill>
            <a:round/>
            <a:headEnd/>
            <a:tailEnd type="triangle" w="med" len="med"/>
          </a:ln>
          <a:effectLst/>
        </p:spPr>
        <p:txBody>
          <a:bodyPr/>
          <a:lstStyle/>
          <a:p>
            <a:endParaRPr lang="en-US"/>
          </a:p>
        </p:txBody>
      </p:sp>
      <p:sp>
        <p:nvSpPr>
          <p:cNvPr id="1279120" name="Line 144"/>
          <p:cNvSpPr>
            <a:spLocks noChangeShapeType="1"/>
          </p:cNvSpPr>
          <p:nvPr/>
        </p:nvSpPr>
        <p:spPr bwMode="auto">
          <a:xfrm>
            <a:off x="6705600" y="2133600"/>
            <a:ext cx="1524000" cy="533400"/>
          </a:xfrm>
          <a:prstGeom prst="line">
            <a:avLst/>
          </a:prstGeom>
          <a:noFill/>
          <a:ln w="12700">
            <a:solidFill>
              <a:schemeClr val="accent1"/>
            </a:solidFill>
            <a:round/>
            <a:headEnd/>
            <a:tailEnd type="triangle" w="med" len="med"/>
          </a:ln>
          <a:effectLst/>
        </p:spPr>
        <p:txBody>
          <a:bodyPr/>
          <a:lstStyle/>
          <a:p>
            <a:endParaRPr lang="en-US"/>
          </a:p>
        </p:txBody>
      </p:sp>
      <p:sp>
        <p:nvSpPr>
          <p:cNvPr id="1279121" name="Line 145"/>
          <p:cNvSpPr>
            <a:spLocks noChangeShapeType="1"/>
          </p:cNvSpPr>
          <p:nvPr/>
        </p:nvSpPr>
        <p:spPr bwMode="auto">
          <a:xfrm>
            <a:off x="4419600" y="2133600"/>
            <a:ext cx="2133600" cy="0"/>
          </a:xfrm>
          <a:prstGeom prst="line">
            <a:avLst/>
          </a:prstGeom>
          <a:noFill/>
          <a:ln w="12700">
            <a:solidFill>
              <a:schemeClr val="accent1"/>
            </a:solidFill>
            <a:round/>
            <a:headEnd/>
            <a:tailEnd type="triangle" w="med" len="med"/>
          </a:ln>
          <a:effectLst/>
        </p:spPr>
        <p:txBody>
          <a:bodyPr/>
          <a:lstStyle/>
          <a:p>
            <a:endParaRPr lang="en-US"/>
          </a:p>
        </p:txBody>
      </p:sp>
      <p:sp>
        <p:nvSpPr>
          <p:cNvPr id="1279122" name="Line 146"/>
          <p:cNvSpPr>
            <a:spLocks noChangeShapeType="1"/>
          </p:cNvSpPr>
          <p:nvPr/>
        </p:nvSpPr>
        <p:spPr bwMode="auto">
          <a:xfrm>
            <a:off x="4419600" y="1905000"/>
            <a:ext cx="2133600" cy="0"/>
          </a:xfrm>
          <a:prstGeom prst="line">
            <a:avLst/>
          </a:prstGeom>
          <a:noFill/>
          <a:ln w="12700">
            <a:solidFill>
              <a:schemeClr val="accent1"/>
            </a:solidFill>
            <a:round/>
            <a:headEnd/>
            <a:tailEnd type="triangle" w="med" len="med"/>
          </a:ln>
          <a:effectLst/>
        </p:spPr>
        <p:txBody>
          <a:bodyPr/>
          <a:lstStyle/>
          <a:p>
            <a:endParaRPr lang="en-US"/>
          </a:p>
        </p:txBody>
      </p:sp>
      <p:sp>
        <p:nvSpPr>
          <p:cNvPr id="1279123" name="Line 147"/>
          <p:cNvSpPr>
            <a:spLocks noChangeShapeType="1"/>
          </p:cNvSpPr>
          <p:nvPr/>
        </p:nvSpPr>
        <p:spPr bwMode="auto">
          <a:xfrm>
            <a:off x="4419600" y="1600200"/>
            <a:ext cx="609600" cy="0"/>
          </a:xfrm>
          <a:prstGeom prst="line">
            <a:avLst/>
          </a:prstGeom>
          <a:noFill/>
          <a:ln w="12700">
            <a:solidFill>
              <a:schemeClr val="accent1"/>
            </a:solidFill>
            <a:round/>
            <a:headEnd/>
            <a:tailEnd/>
          </a:ln>
          <a:effectLst/>
        </p:spPr>
        <p:txBody>
          <a:bodyPr/>
          <a:lstStyle/>
          <a:p>
            <a:endParaRPr lang="en-US"/>
          </a:p>
        </p:txBody>
      </p:sp>
      <p:sp>
        <p:nvSpPr>
          <p:cNvPr id="1279124" name="Line 148"/>
          <p:cNvSpPr>
            <a:spLocks noChangeShapeType="1"/>
          </p:cNvSpPr>
          <p:nvPr/>
        </p:nvSpPr>
        <p:spPr bwMode="auto">
          <a:xfrm>
            <a:off x="8763000" y="2743200"/>
            <a:ext cx="0" cy="304800"/>
          </a:xfrm>
          <a:prstGeom prst="line">
            <a:avLst/>
          </a:prstGeom>
          <a:noFill/>
          <a:ln w="12700">
            <a:solidFill>
              <a:schemeClr val="accent1"/>
            </a:solidFill>
            <a:round/>
            <a:headEnd/>
            <a:tailEnd type="triangle" w="med" len="med"/>
          </a:ln>
          <a:effectLst/>
        </p:spPr>
        <p:txBody>
          <a:bodyPr/>
          <a:lstStyle/>
          <a:p>
            <a:endParaRPr lang="en-US"/>
          </a:p>
        </p:txBody>
      </p:sp>
      <p:sp>
        <p:nvSpPr>
          <p:cNvPr id="1279125" name="Line 149"/>
          <p:cNvSpPr>
            <a:spLocks noChangeShapeType="1"/>
          </p:cNvSpPr>
          <p:nvPr/>
        </p:nvSpPr>
        <p:spPr bwMode="auto">
          <a:xfrm>
            <a:off x="6705600" y="1905000"/>
            <a:ext cx="685800" cy="0"/>
          </a:xfrm>
          <a:prstGeom prst="line">
            <a:avLst/>
          </a:prstGeom>
          <a:noFill/>
          <a:ln w="12700">
            <a:solidFill>
              <a:schemeClr val="accent1"/>
            </a:solidFill>
            <a:round/>
            <a:headEnd/>
            <a:tailEnd/>
          </a:ln>
          <a:effectLst/>
        </p:spPr>
        <p:txBody>
          <a:bodyPr/>
          <a:lstStyle/>
          <a:p>
            <a:endParaRPr lang="en-US"/>
          </a:p>
        </p:txBody>
      </p:sp>
      <p:sp>
        <p:nvSpPr>
          <p:cNvPr id="1279126" name="Line 150"/>
          <p:cNvSpPr>
            <a:spLocks noChangeShapeType="1"/>
          </p:cNvSpPr>
          <p:nvPr/>
        </p:nvSpPr>
        <p:spPr bwMode="auto">
          <a:xfrm>
            <a:off x="8382000" y="2743200"/>
            <a:ext cx="381000" cy="0"/>
          </a:xfrm>
          <a:prstGeom prst="line">
            <a:avLst/>
          </a:prstGeom>
          <a:noFill/>
          <a:ln w="12700">
            <a:solidFill>
              <a:schemeClr val="accent1"/>
            </a:solidFill>
            <a:round/>
            <a:headEnd/>
            <a:tailEnd/>
          </a:ln>
          <a:effectLst/>
        </p:spPr>
        <p:txBody>
          <a:bodyPr/>
          <a:lstStyle/>
          <a:p>
            <a:endParaRPr lang="en-US"/>
          </a:p>
        </p:txBody>
      </p:sp>
      <p:sp>
        <p:nvSpPr>
          <p:cNvPr id="1279127" name="Line 151"/>
          <p:cNvSpPr>
            <a:spLocks noChangeShapeType="1"/>
          </p:cNvSpPr>
          <p:nvPr/>
        </p:nvSpPr>
        <p:spPr bwMode="auto">
          <a:xfrm>
            <a:off x="7391400" y="1905000"/>
            <a:ext cx="0" cy="152400"/>
          </a:xfrm>
          <a:prstGeom prst="line">
            <a:avLst/>
          </a:prstGeom>
          <a:noFill/>
          <a:ln w="12700">
            <a:solidFill>
              <a:schemeClr val="accent1"/>
            </a:solidFill>
            <a:round/>
            <a:headEnd/>
            <a:tailEnd type="triangle" w="med" len="med"/>
          </a:ln>
          <a:effectLst/>
        </p:spPr>
        <p:txBody>
          <a:bodyPr/>
          <a:lstStyle/>
          <a:p>
            <a:endParaRPr lang="en-US"/>
          </a:p>
        </p:txBody>
      </p:sp>
      <p:sp>
        <p:nvSpPr>
          <p:cNvPr id="1279128" name="Line 152"/>
          <p:cNvSpPr>
            <a:spLocks noChangeShapeType="1"/>
          </p:cNvSpPr>
          <p:nvPr/>
        </p:nvSpPr>
        <p:spPr bwMode="auto">
          <a:xfrm>
            <a:off x="5029200" y="1600200"/>
            <a:ext cx="0" cy="228600"/>
          </a:xfrm>
          <a:prstGeom prst="line">
            <a:avLst/>
          </a:prstGeom>
          <a:noFill/>
          <a:ln w="12700">
            <a:solidFill>
              <a:schemeClr val="accent1"/>
            </a:solidFill>
            <a:round/>
            <a:headEnd/>
            <a:tailEnd type="triangle" w="med" len="med"/>
          </a:ln>
          <a:effectLst/>
        </p:spPr>
        <p:txBody>
          <a:bodyPr/>
          <a:lstStyle/>
          <a:p>
            <a:endParaRPr lang="en-US"/>
          </a:p>
        </p:txBody>
      </p:sp>
      <p:sp>
        <p:nvSpPr>
          <p:cNvPr id="1279129" name="AutoShape 153"/>
          <p:cNvSpPr>
            <a:spLocks noChangeArrowheads="1"/>
          </p:cNvSpPr>
          <p:nvPr/>
        </p:nvSpPr>
        <p:spPr bwMode="auto">
          <a:xfrm rot="-5400000">
            <a:off x="4648200" y="5257800"/>
            <a:ext cx="685800" cy="22860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tx1"/>
            </a:solidFill>
            <a:miter lim="800000"/>
            <a:headEnd/>
            <a:tailEnd/>
          </a:ln>
          <a:effectLst/>
        </p:spPr>
        <p:txBody>
          <a:bodyPr wrap="none" anchor="ctr"/>
          <a:lstStyle/>
          <a:p>
            <a:endParaRPr lang="en-US"/>
          </a:p>
        </p:txBody>
      </p:sp>
      <p:sp>
        <p:nvSpPr>
          <p:cNvPr id="1279130" name="Line 154"/>
          <p:cNvSpPr>
            <a:spLocks noChangeShapeType="1"/>
          </p:cNvSpPr>
          <p:nvPr/>
        </p:nvSpPr>
        <p:spPr bwMode="auto">
          <a:xfrm>
            <a:off x="5105400" y="5334000"/>
            <a:ext cx="1447800" cy="0"/>
          </a:xfrm>
          <a:prstGeom prst="line">
            <a:avLst/>
          </a:prstGeom>
          <a:noFill/>
          <a:ln w="19050">
            <a:solidFill>
              <a:schemeClr val="tx1"/>
            </a:solidFill>
            <a:round/>
            <a:headEnd/>
            <a:tailEnd/>
          </a:ln>
          <a:effectLst/>
        </p:spPr>
        <p:txBody>
          <a:bodyPr/>
          <a:lstStyle/>
          <a:p>
            <a:endParaRPr lang="en-US"/>
          </a:p>
        </p:txBody>
      </p:sp>
      <p:sp>
        <p:nvSpPr>
          <p:cNvPr id="1279131" name="Line 155"/>
          <p:cNvSpPr>
            <a:spLocks noChangeShapeType="1"/>
          </p:cNvSpPr>
          <p:nvPr/>
        </p:nvSpPr>
        <p:spPr bwMode="auto">
          <a:xfrm>
            <a:off x="2514600" y="5562600"/>
            <a:ext cx="1752600" cy="0"/>
          </a:xfrm>
          <a:prstGeom prst="line">
            <a:avLst/>
          </a:prstGeom>
          <a:noFill/>
          <a:ln w="19050">
            <a:solidFill>
              <a:schemeClr val="tx1"/>
            </a:solidFill>
            <a:round/>
            <a:headEnd/>
            <a:tailEnd/>
          </a:ln>
          <a:effectLst/>
        </p:spPr>
        <p:txBody>
          <a:bodyPr/>
          <a:lstStyle/>
          <a:p>
            <a:endParaRPr lang="en-US"/>
          </a:p>
        </p:txBody>
      </p:sp>
      <p:sp>
        <p:nvSpPr>
          <p:cNvPr id="1279132" name="Line 156"/>
          <p:cNvSpPr>
            <a:spLocks noChangeShapeType="1"/>
          </p:cNvSpPr>
          <p:nvPr/>
        </p:nvSpPr>
        <p:spPr bwMode="auto">
          <a:xfrm>
            <a:off x="4419600" y="5562600"/>
            <a:ext cx="457200" cy="0"/>
          </a:xfrm>
          <a:prstGeom prst="line">
            <a:avLst/>
          </a:prstGeom>
          <a:noFill/>
          <a:ln w="19050">
            <a:solidFill>
              <a:schemeClr val="tx1"/>
            </a:solidFill>
            <a:round/>
            <a:headEnd/>
            <a:tailEnd/>
          </a:ln>
          <a:effectLst/>
        </p:spPr>
        <p:txBody>
          <a:bodyPr/>
          <a:lstStyle/>
          <a:p>
            <a:endParaRPr lang="en-US"/>
          </a:p>
        </p:txBody>
      </p:sp>
      <p:sp>
        <p:nvSpPr>
          <p:cNvPr id="1279135" name="Oval 159"/>
          <p:cNvSpPr>
            <a:spLocks noChangeArrowheads="1"/>
          </p:cNvSpPr>
          <p:nvPr/>
        </p:nvSpPr>
        <p:spPr bwMode="auto">
          <a:xfrm>
            <a:off x="5943600" y="4343400"/>
            <a:ext cx="457200" cy="533400"/>
          </a:xfrm>
          <a:prstGeom prst="ellipse">
            <a:avLst/>
          </a:prstGeom>
          <a:noFill/>
          <a:ln w="12700">
            <a:solidFill>
              <a:schemeClr val="accent1"/>
            </a:solidFill>
            <a:round/>
            <a:headEnd/>
            <a:tailEnd/>
          </a:ln>
          <a:effectLst/>
        </p:spPr>
        <p:txBody>
          <a:bodyPr wrap="none" anchor="ctr"/>
          <a:lstStyle/>
          <a:p>
            <a:endParaRPr lang="en-US"/>
          </a:p>
        </p:txBody>
      </p:sp>
      <p:sp>
        <p:nvSpPr>
          <p:cNvPr id="1279136" name="Rectangle 160"/>
          <p:cNvSpPr>
            <a:spLocks noChangeArrowheads="1"/>
          </p:cNvSpPr>
          <p:nvPr/>
        </p:nvSpPr>
        <p:spPr bwMode="auto">
          <a:xfrm>
            <a:off x="5943600" y="4343400"/>
            <a:ext cx="457200" cy="457200"/>
          </a:xfrm>
          <a:prstGeom prst="rect">
            <a:avLst/>
          </a:prstGeom>
          <a:noFill/>
          <a:ln w="12700">
            <a:noFill/>
            <a:miter lim="800000"/>
            <a:headEnd/>
            <a:tailEnd/>
          </a:ln>
          <a:effectLst/>
        </p:spPr>
        <p:txBody>
          <a:bodyPr wrap="none" lIns="19050" tIns="26988" rIns="19050" bIns="26988"/>
          <a:lstStyle/>
          <a:p>
            <a:pPr algn="ctr" defTabSz="904875">
              <a:lnSpc>
                <a:spcPts val="1600"/>
              </a:lnSpc>
              <a:tabLst>
                <a:tab pos="452438" algn="l"/>
                <a:tab pos="904875" algn="l"/>
                <a:tab pos="1357313" algn="l"/>
              </a:tabLst>
            </a:pPr>
            <a:r>
              <a:rPr lang="en-US" sz="1200" b="1"/>
              <a:t>ALU</a:t>
            </a:r>
          </a:p>
          <a:p>
            <a:pPr algn="ctr" defTabSz="904875">
              <a:lnSpc>
                <a:spcPts val="1600"/>
              </a:lnSpc>
              <a:tabLst>
                <a:tab pos="452438" algn="l"/>
                <a:tab pos="904875" algn="l"/>
                <a:tab pos="1357313" algn="l"/>
              </a:tabLst>
            </a:pPr>
            <a:r>
              <a:rPr lang="en-US" sz="1200" b="1"/>
              <a:t>cntrl</a:t>
            </a:r>
          </a:p>
        </p:txBody>
      </p:sp>
      <p:sp>
        <p:nvSpPr>
          <p:cNvPr id="1279137" name="Line 161"/>
          <p:cNvSpPr>
            <a:spLocks noChangeShapeType="1"/>
          </p:cNvSpPr>
          <p:nvPr/>
        </p:nvSpPr>
        <p:spPr bwMode="auto">
          <a:xfrm>
            <a:off x="5181600" y="4648200"/>
            <a:ext cx="762000" cy="0"/>
          </a:xfrm>
          <a:prstGeom prst="line">
            <a:avLst/>
          </a:prstGeom>
          <a:noFill/>
          <a:ln w="12700">
            <a:solidFill>
              <a:schemeClr val="accent1"/>
            </a:solidFill>
            <a:round/>
            <a:headEnd/>
            <a:tailEnd type="triangle" w="med" len="med"/>
          </a:ln>
          <a:effectLst/>
        </p:spPr>
        <p:txBody>
          <a:bodyPr/>
          <a:lstStyle/>
          <a:p>
            <a:endParaRPr lang="en-US"/>
          </a:p>
        </p:txBody>
      </p:sp>
      <p:sp>
        <p:nvSpPr>
          <p:cNvPr id="1279138" name="Line 162"/>
          <p:cNvSpPr>
            <a:spLocks noChangeShapeType="1"/>
          </p:cNvSpPr>
          <p:nvPr/>
        </p:nvSpPr>
        <p:spPr bwMode="auto">
          <a:xfrm flipV="1">
            <a:off x="6172200" y="4191000"/>
            <a:ext cx="0" cy="152400"/>
          </a:xfrm>
          <a:prstGeom prst="line">
            <a:avLst/>
          </a:prstGeom>
          <a:noFill/>
          <a:ln w="12700">
            <a:solidFill>
              <a:schemeClr val="tx1"/>
            </a:solidFill>
            <a:round/>
            <a:headEnd/>
            <a:tailEnd type="triangle" w="med" len="med"/>
          </a:ln>
          <a:effectLst/>
        </p:spPr>
        <p:txBody>
          <a:bodyPr/>
          <a:lstStyle/>
          <a:p>
            <a:endParaRPr lang="en-US"/>
          </a:p>
        </p:txBody>
      </p:sp>
      <p:sp>
        <p:nvSpPr>
          <p:cNvPr id="1279139" name="AutoShape 163"/>
          <p:cNvSpPr>
            <a:spLocks noChangeArrowheads="1"/>
          </p:cNvSpPr>
          <p:nvPr/>
        </p:nvSpPr>
        <p:spPr bwMode="auto">
          <a:xfrm>
            <a:off x="7315200" y="2590800"/>
            <a:ext cx="381000" cy="304800"/>
          </a:xfrm>
          <a:prstGeom prst="flowChartDelay">
            <a:avLst/>
          </a:prstGeom>
          <a:noFill/>
          <a:ln w="12700">
            <a:solidFill>
              <a:schemeClr val="accent1"/>
            </a:solidFill>
            <a:miter lim="800000"/>
            <a:headEnd/>
            <a:tailEnd/>
          </a:ln>
          <a:effectLst/>
        </p:spPr>
        <p:txBody>
          <a:bodyPr wrap="none" anchor="ctr"/>
          <a:lstStyle/>
          <a:p>
            <a:endParaRPr lang="en-US"/>
          </a:p>
        </p:txBody>
      </p:sp>
      <p:sp>
        <p:nvSpPr>
          <p:cNvPr id="1279140" name="Line 164"/>
          <p:cNvSpPr>
            <a:spLocks noChangeShapeType="1"/>
          </p:cNvSpPr>
          <p:nvPr/>
        </p:nvSpPr>
        <p:spPr bwMode="auto">
          <a:xfrm flipV="1">
            <a:off x="6934200" y="2819400"/>
            <a:ext cx="381000" cy="0"/>
          </a:xfrm>
          <a:prstGeom prst="line">
            <a:avLst/>
          </a:prstGeom>
          <a:noFill/>
          <a:ln w="12700">
            <a:solidFill>
              <a:schemeClr val="accent1"/>
            </a:solidFill>
            <a:round/>
            <a:headEnd/>
            <a:tailEnd/>
          </a:ln>
          <a:effectLst/>
        </p:spPr>
        <p:txBody>
          <a:bodyPr/>
          <a:lstStyle/>
          <a:p>
            <a:endParaRPr lang="en-US"/>
          </a:p>
        </p:txBody>
      </p:sp>
      <p:sp>
        <p:nvSpPr>
          <p:cNvPr id="1279141" name="Line 165"/>
          <p:cNvSpPr>
            <a:spLocks noChangeShapeType="1"/>
          </p:cNvSpPr>
          <p:nvPr/>
        </p:nvSpPr>
        <p:spPr bwMode="auto">
          <a:xfrm>
            <a:off x="6934200" y="2819400"/>
            <a:ext cx="0" cy="152400"/>
          </a:xfrm>
          <a:prstGeom prst="line">
            <a:avLst/>
          </a:prstGeom>
          <a:noFill/>
          <a:ln w="12700">
            <a:solidFill>
              <a:schemeClr val="accent1"/>
            </a:solidFill>
            <a:round/>
            <a:headEnd/>
            <a:tailEnd/>
          </a:ln>
          <a:effectLst/>
        </p:spPr>
        <p:txBody>
          <a:bodyPr/>
          <a:lstStyle/>
          <a:p>
            <a:endParaRPr lang="en-US"/>
          </a:p>
        </p:txBody>
      </p:sp>
      <p:sp>
        <p:nvSpPr>
          <p:cNvPr id="1279142" name="Rectangle 166"/>
          <p:cNvSpPr>
            <a:spLocks noChangeArrowheads="1"/>
          </p:cNvSpPr>
          <p:nvPr/>
        </p:nvSpPr>
        <p:spPr bwMode="auto">
          <a:xfrm>
            <a:off x="6858000" y="2438400"/>
            <a:ext cx="533400" cy="304800"/>
          </a:xfrm>
          <a:prstGeom prst="rect">
            <a:avLst/>
          </a:prstGeom>
          <a:noFill/>
          <a:ln w="12700">
            <a:noFill/>
            <a:miter lim="800000"/>
            <a:headEnd/>
            <a:tailEnd/>
          </a:ln>
          <a:effectLst/>
        </p:spPr>
        <p:txBody>
          <a:bodyPr wrap="none" lIns="19050" tIns="26988" rIns="19050" bIns="26988"/>
          <a:lstStyle/>
          <a:p>
            <a:pPr algn="ctr"/>
            <a:r>
              <a:rPr lang="en-US" sz="1200" b="1"/>
              <a:t>Branch</a:t>
            </a:r>
          </a:p>
        </p:txBody>
      </p:sp>
      <p:sp>
        <p:nvSpPr>
          <p:cNvPr id="1279143" name="Line 167"/>
          <p:cNvSpPr>
            <a:spLocks noChangeShapeType="1"/>
          </p:cNvSpPr>
          <p:nvPr/>
        </p:nvSpPr>
        <p:spPr bwMode="auto">
          <a:xfrm>
            <a:off x="7162800" y="2667000"/>
            <a:ext cx="152400" cy="0"/>
          </a:xfrm>
          <a:prstGeom prst="line">
            <a:avLst/>
          </a:prstGeom>
          <a:noFill/>
          <a:ln w="12700">
            <a:solidFill>
              <a:schemeClr val="accent1"/>
            </a:solidFill>
            <a:round/>
            <a:headEnd/>
            <a:tailEnd/>
          </a:ln>
          <a:effectLst/>
        </p:spPr>
        <p:txBody>
          <a:bodyPr/>
          <a:lstStyle/>
          <a:p>
            <a:endParaRPr lang="en-US"/>
          </a:p>
        </p:txBody>
      </p:sp>
      <p:sp>
        <p:nvSpPr>
          <p:cNvPr id="1279144" name="Line 168"/>
          <p:cNvSpPr>
            <a:spLocks noChangeShapeType="1"/>
          </p:cNvSpPr>
          <p:nvPr/>
        </p:nvSpPr>
        <p:spPr bwMode="auto">
          <a:xfrm>
            <a:off x="7848600" y="914400"/>
            <a:ext cx="0" cy="1828800"/>
          </a:xfrm>
          <a:prstGeom prst="line">
            <a:avLst/>
          </a:prstGeom>
          <a:noFill/>
          <a:ln w="12700">
            <a:solidFill>
              <a:schemeClr val="accent1"/>
            </a:solidFill>
            <a:round/>
            <a:headEnd/>
            <a:tailEnd/>
          </a:ln>
          <a:effectLst/>
        </p:spPr>
        <p:txBody>
          <a:bodyPr/>
          <a:lstStyle/>
          <a:p>
            <a:endParaRPr lang="en-US"/>
          </a:p>
        </p:txBody>
      </p:sp>
      <p:sp>
        <p:nvSpPr>
          <p:cNvPr id="1279145" name="Line 169"/>
          <p:cNvSpPr>
            <a:spLocks noChangeShapeType="1"/>
          </p:cNvSpPr>
          <p:nvPr/>
        </p:nvSpPr>
        <p:spPr bwMode="auto">
          <a:xfrm>
            <a:off x="7696200" y="2743200"/>
            <a:ext cx="152400" cy="0"/>
          </a:xfrm>
          <a:prstGeom prst="line">
            <a:avLst/>
          </a:prstGeom>
          <a:noFill/>
          <a:ln w="12700">
            <a:solidFill>
              <a:schemeClr val="accent1"/>
            </a:solidFill>
            <a:round/>
            <a:headEnd/>
            <a:tailEnd/>
          </a:ln>
          <a:effectLst/>
        </p:spPr>
        <p:txBody>
          <a:bodyPr/>
          <a:lstStyle/>
          <a:p>
            <a:endParaRPr lang="en-US"/>
          </a:p>
        </p:txBody>
      </p:sp>
      <p:sp>
        <p:nvSpPr>
          <p:cNvPr id="1279146" name="Line 170"/>
          <p:cNvSpPr>
            <a:spLocks noChangeShapeType="1"/>
          </p:cNvSpPr>
          <p:nvPr/>
        </p:nvSpPr>
        <p:spPr bwMode="auto">
          <a:xfrm>
            <a:off x="914400" y="914400"/>
            <a:ext cx="6934200" cy="0"/>
          </a:xfrm>
          <a:prstGeom prst="line">
            <a:avLst/>
          </a:prstGeom>
          <a:noFill/>
          <a:ln w="12700">
            <a:solidFill>
              <a:schemeClr val="accent1"/>
            </a:solidFill>
            <a:round/>
            <a:headEnd/>
            <a:tailEnd/>
          </a:ln>
          <a:effectLst/>
        </p:spPr>
        <p:txBody>
          <a:bodyPr/>
          <a:lstStyle/>
          <a:p>
            <a:endParaRPr lang="en-US"/>
          </a:p>
        </p:txBody>
      </p:sp>
      <p:sp>
        <p:nvSpPr>
          <p:cNvPr id="1279147" name="Rectangle 171"/>
          <p:cNvSpPr>
            <a:spLocks noChangeArrowheads="1"/>
          </p:cNvSpPr>
          <p:nvPr/>
        </p:nvSpPr>
        <p:spPr bwMode="auto">
          <a:xfrm>
            <a:off x="7391400" y="685800"/>
            <a:ext cx="533400" cy="304800"/>
          </a:xfrm>
          <a:prstGeom prst="rect">
            <a:avLst/>
          </a:prstGeom>
          <a:noFill/>
          <a:ln w="12700">
            <a:noFill/>
            <a:miter lim="800000"/>
            <a:headEnd/>
            <a:tailEnd/>
          </a:ln>
          <a:effectLst/>
        </p:spPr>
        <p:txBody>
          <a:bodyPr wrap="none" lIns="19050" tIns="26988" rIns="19050" bIns="26988"/>
          <a:lstStyle/>
          <a:p>
            <a:pPr algn="ctr"/>
            <a:r>
              <a:rPr lang="en-US" sz="1200" b="1"/>
              <a:t>PCSrc</a:t>
            </a:r>
          </a:p>
        </p:txBody>
      </p:sp>
      <p:sp>
        <p:nvSpPr>
          <p:cNvPr id="1279148" name="Line 172"/>
          <p:cNvSpPr>
            <a:spLocks noChangeShapeType="1"/>
          </p:cNvSpPr>
          <p:nvPr/>
        </p:nvSpPr>
        <p:spPr bwMode="auto">
          <a:xfrm>
            <a:off x="914400" y="914400"/>
            <a:ext cx="0" cy="152400"/>
          </a:xfrm>
          <a:prstGeom prst="line">
            <a:avLst/>
          </a:prstGeom>
          <a:noFill/>
          <a:ln w="12700">
            <a:solidFill>
              <a:schemeClr val="accent1"/>
            </a:solidFill>
            <a:round/>
            <a:headEnd/>
            <a:tailEnd/>
          </a:ln>
          <a:effectLst/>
        </p:spPr>
        <p:txBody>
          <a:bodyPr/>
          <a:lstStyle/>
          <a:p>
            <a:endParaRPr lang="en-US"/>
          </a:p>
        </p:txBody>
      </p:sp>
      <p:sp>
        <p:nvSpPr>
          <p:cNvPr id="1279149" name="AutoShape 173"/>
          <p:cNvSpPr>
            <a:spLocks noChangeArrowheads="1"/>
          </p:cNvSpPr>
          <p:nvPr/>
        </p:nvSpPr>
        <p:spPr bwMode="auto">
          <a:xfrm rot="-5400000">
            <a:off x="4522787" y="4316413"/>
            <a:ext cx="936625" cy="22860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tx1"/>
            </a:solidFill>
            <a:miter lim="800000"/>
            <a:headEnd/>
            <a:tailEnd/>
          </a:ln>
          <a:effectLst/>
        </p:spPr>
        <p:txBody>
          <a:bodyPr wrap="none" anchor="ctr"/>
          <a:lstStyle/>
          <a:p>
            <a:endParaRPr lang="en-US"/>
          </a:p>
        </p:txBody>
      </p:sp>
      <p:sp>
        <p:nvSpPr>
          <p:cNvPr id="1279150" name="AutoShape 174"/>
          <p:cNvSpPr>
            <a:spLocks noChangeArrowheads="1"/>
          </p:cNvSpPr>
          <p:nvPr/>
        </p:nvSpPr>
        <p:spPr bwMode="auto">
          <a:xfrm rot="-5400000">
            <a:off x="4522787" y="3249613"/>
            <a:ext cx="936625" cy="22860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tx1"/>
            </a:solidFill>
            <a:miter lim="800000"/>
            <a:headEnd/>
            <a:tailEnd/>
          </a:ln>
          <a:effectLst/>
        </p:spPr>
        <p:txBody>
          <a:bodyPr wrap="none" anchor="ctr"/>
          <a:lstStyle/>
          <a:p>
            <a:endParaRPr lang="en-US"/>
          </a:p>
        </p:txBody>
      </p:sp>
      <p:sp>
        <p:nvSpPr>
          <p:cNvPr id="1279151" name="Line 175"/>
          <p:cNvSpPr>
            <a:spLocks noChangeShapeType="1"/>
          </p:cNvSpPr>
          <p:nvPr/>
        </p:nvSpPr>
        <p:spPr bwMode="auto">
          <a:xfrm>
            <a:off x="4419600" y="3048000"/>
            <a:ext cx="457200" cy="0"/>
          </a:xfrm>
          <a:prstGeom prst="line">
            <a:avLst/>
          </a:prstGeom>
          <a:noFill/>
          <a:ln w="28575">
            <a:solidFill>
              <a:schemeClr val="tx1"/>
            </a:solidFill>
            <a:round/>
            <a:headEnd/>
            <a:tailEnd type="triangle" w="med" len="med"/>
          </a:ln>
          <a:effectLst/>
        </p:spPr>
        <p:txBody>
          <a:bodyPr/>
          <a:lstStyle/>
          <a:p>
            <a:endParaRPr lang="en-US"/>
          </a:p>
        </p:txBody>
      </p:sp>
      <p:sp>
        <p:nvSpPr>
          <p:cNvPr id="1279152" name="Line 176"/>
          <p:cNvSpPr>
            <a:spLocks noChangeShapeType="1"/>
          </p:cNvSpPr>
          <p:nvPr/>
        </p:nvSpPr>
        <p:spPr bwMode="auto">
          <a:xfrm>
            <a:off x="4419600" y="4114800"/>
            <a:ext cx="457200" cy="0"/>
          </a:xfrm>
          <a:prstGeom prst="line">
            <a:avLst/>
          </a:prstGeom>
          <a:noFill/>
          <a:ln w="28575">
            <a:solidFill>
              <a:schemeClr val="tx1"/>
            </a:solidFill>
            <a:round/>
            <a:headEnd/>
            <a:tailEnd type="triangle" w="med" len="med"/>
          </a:ln>
          <a:effectLst/>
        </p:spPr>
        <p:txBody>
          <a:bodyPr/>
          <a:lstStyle/>
          <a:p>
            <a:endParaRPr lang="en-US"/>
          </a:p>
        </p:txBody>
      </p:sp>
      <p:sp>
        <p:nvSpPr>
          <p:cNvPr id="1279153" name="Line 177"/>
          <p:cNvSpPr>
            <a:spLocks noChangeShapeType="1"/>
          </p:cNvSpPr>
          <p:nvPr/>
        </p:nvSpPr>
        <p:spPr bwMode="auto">
          <a:xfrm flipH="1">
            <a:off x="4724400" y="6172200"/>
            <a:ext cx="2057400" cy="0"/>
          </a:xfrm>
          <a:prstGeom prst="line">
            <a:avLst/>
          </a:prstGeom>
          <a:noFill/>
          <a:ln w="28575">
            <a:solidFill>
              <a:srgbClr val="CC3399"/>
            </a:solidFill>
            <a:round/>
            <a:headEnd/>
            <a:tailEnd/>
          </a:ln>
          <a:effectLst/>
        </p:spPr>
        <p:txBody>
          <a:bodyPr/>
          <a:lstStyle/>
          <a:p>
            <a:endParaRPr lang="en-US"/>
          </a:p>
        </p:txBody>
      </p:sp>
      <p:sp>
        <p:nvSpPr>
          <p:cNvPr id="1279154" name="Line 178"/>
          <p:cNvSpPr>
            <a:spLocks noChangeShapeType="1"/>
          </p:cNvSpPr>
          <p:nvPr/>
        </p:nvSpPr>
        <p:spPr bwMode="auto">
          <a:xfrm>
            <a:off x="4724400" y="3657600"/>
            <a:ext cx="0" cy="2514600"/>
          </a:xfrm>
          <a:prstGeom prst="line">
            <a:avLst/>
          </a:prstGeom>
          <a:noFill/>
          <a:ln w="28575">
            <a:solidFill>
              <a:srgbClr val="CC3399"/>
            </a:solidFill>
            <a:round/>
            <a:headEnd/>
            <a:tailEnd/>
          </a:ln>
          <a:effectLst/>
        </p:spPr>
        <p:txBody>
          <a:bodyPr/>
          <a:lstStyle/>
          <a:p>
            <a:endParaRPr lang="en-US"/>
          </a:p>
        </p:txBody>
      </p:sp>
      <p:sp>
        <p:nvSpPr>
          <p:cNvPr id="1279155" name="Line 179"/>
          <p:cNvSpPr>
            <a:spLocks noChangeShapeType="1"/>
          </p:cNvSpPr>
          <p:nvPr/>
        </p:nvSpPr>
        <p:spPr bwMode="auto">
          <a:xfrm>
            <a:off x="4724400" y="3657600"/>
            <a:ext cx="152400" cy="0"/>
          </a:xfrm>
          <a:prstGeom prst="line">
            <a:avLst/>
          </a:prstGeom>
          <a:noFill/>
          <a:ln w="28575">
            <a:solidFill>
              <a:srgbClr val="CC3399"/>
            </a:solidFill>
            <a:round/>
            <a:headEnd/>
            <a:tailEnd type="triangle" w="med" len="med"/>
          </a:ln>
          <a:effectLst/>
        </p:spPr>
        <p:txBody>
          <a:bodyPr/>
          <a:lstStyle/>
          <a:p>
            <a:endParaRPr lang="en-US"/>
          </a:p>
        </p:txBody>
      </p:sp>
      <p:sp>
        <p:nvSpPr>
          <p:cNvPr id="1279156" name="Line 180"/>
          <p:cNvSpPr>
            <a:spLocks noChangeShapeType="1"/>
          </p:cNvSpPr>
          <p:nvPr/>
        </p:nvSpPr>
        <p:spPr bwMode="auto">
          <a:xfrm>
            <a:off x="4724400" y="4724400"/>
            <a:ext cx="152400" cy="0"/>
          </a:xfrm>
          <a:prstGeom prst="line">
            <a:avLst/>
          </a:prstGeom>
          <a:noFill/>
          <a:ln w="28575">
            <a:solidFill>
              <a:srgbClr val="CC3399"/>
            </a:solidFill>
            <a:round/>
            <a:headEnd/>
            <a:tailEnd type="triangle" w="med" len="med"/>
          </a:ln>
          <a:effectLst/>
        </p:spPr>
        <p:txBody>
          <a:bodyPr/>
          <a:lstStyle/>
          <a:p>
            <a:endParaRPr lang="en-US"/>
          </a:p>
        </p:txBody>
      </p:sp>
      <p:sp>
        <p:nvSpPr>
          <p:cNvPr id="1279157" name="Line 181"/>
          <p:cNvSpPr>
            <a:spLocks noChangeShapeType="1"/>
          </p:cNvSpPr>
          <p:nvPr/>
        </p:nvSpPr>
        <p:spPr bwMode="auto">
          <a:xfrm>
            <a:off x="4572000" y="3352800"/>
            <a:ext cx="304800" cy="0"/>
          </a:xfrm>
          <a:prstGeom prst="line">
            <a:avLst/>
          </a:prstGeom>
          <a:noFill/>
          <a:ln w="28575">
            <a:solidFill>
              <a:srgbClr val="CC3399"/>
            </a:solidFill>
            <a:round/>
            <a:headEnd/>
            <a:tailEnd type="triangle" w="med" len="med"/>
          </a:ln>
          <a:effectLst/>
        </p:spPr>
        <p:txBody>
          <a:bodyPr/>
          <a:lstStyle/>
          <a:p>
            <a:endParaRPr lang="en-US"/>
          </a:p>
        </p:txBody>
      </p:sp>
      <p:sp>
        <p:nvSpPr>
          <p:cNvPr id="1279158" name="Line 182"/>
          <p:cNvSpPr>
            <a:spLocks noChangeShapeType="1"/>
          </p:cNvSpPr>
          <p:nvPr/>
        </p:nvSpPr>
        <p:spPr bwMode="auto">
          <a:xfrm>
            <a:off x="4572000" y="4419600"/>
            <a:ext cx="304800" cy="0"/>
          </a:xfrm>
          <a:prstGeom prst="line">
            <a:avLst/>
          </a:prstGeom>
          <a:noFill/>
          <a:ln w="28575">
            <a:solidFill>
              <a:srgbClr val="CC3399"/>
            </a:solidFill>
            <a:round/>
            <a:headEnd/>
            <a:tailEnd type="triangle" w="med" len="med"/>
          </a:ln>
          <a:effectLst/>
        </p:spPr>
        <p:txBody>
          <a:bodyPr/>
          <a:lstStyle/>
          <a:p>
            <a:endParaRPr lang="en-US"/>
          </a:p>
        </p:txBody>
      </p:sp>
      <p:sp>
        <p:nvSpPr>
          <p:cNvPr id="1279159" name="Line 183"/>
          <p:cNvSpPr>
            <a:spLocks noChangeShapeType="1"/>
          </p:cNvSpPr>
          <p:nvPr/>
        </p:nvSpPr>
        <p:spPr bwMode="auto">
          <a:xfrm>
            <a:off x="4572000" y="3352800"/>
            <a:ext cx="0" cy="3124200"/>
          </a:xfrm>
          <a:prstGeom prst="line">
            <a:avLst/>
          </a:prstGeom>
          <a:noFill/>
          <a:ln w="28575">
            <a:solidFill>
              <a:srgbClr val="CC3399"/>
            </a:solidFill>
            <a:round/>
            <a:headEnd/>
            <a:tailEnd/>
          </a:ln>
          <a:effectLst/>
        </p:spPr>
        <p:txBody>
          <a:bodyPr/>
          <a:lstStyle/>
          <a:p>
            <a:endParaRPr lang="en-US"/>
          </a:p>
        </p:txBody>
      </p:sp>
      <p:sp>
        <p:nvSpPr>
          <p:cNvPr id="1279160" name="Oval 184"/>
          <p:cNvSpPr>
            <a:spLocks noChangeArrowheads="1"/>
          </p:cNvSpPr>
          <p:nvPr/>
        </p:nvSpPr>
        <p:spPr bwMode="auto">
          <a:xfrm>
            <a:off x="5410200" y="5562600"/>
            <a:ext cx="838200" cy="533400"/>
          </a:xfrm>
          <a:prstGeom prst="ellipse">
            <a:avLst/>
          </a:prstGeom>
          <a:noFill/>
          <a:ln w="12700">
            <a:solidFill>
              <a:schemeClr val="accent1"/>
            </a:solidFill>
            <a:round/>
            <a:headEnd/>
            <a:tailEnd/>
          </a:ln>
          <a:effectLst/>
        </p:spPr>
        <p:txBody>
          <a:bodyPr wrap="none" anchor="ctr"/>
          <a:lstStyle/>
          <a:p>
            <a:endParaRPr lang="en-US"/>
          </a:p>
        </p:txBody>
      </p:sp>
      <p:sp>
        <p:nvSpPr>
          <p:cNvPr id="1279161" name="Rectangle 185"/>
          <p:cNvSpPr>
            <a:spLocks noChangeArrowheads="1"/>
          </p:cNvSpPr>
          <p:nvPr/>
        </p:nvSpPr>
        <p:spPr bwMode="auto">
          <a:xfrm>
            <a:off x="5638800" y="5638800"/>
            <a:ext cx="457200" cy="457200"/>
          </a:xfrm>
          <a:prstGeom prst="rect">
            <a:avLst/>
          </a:prstGeom>
          <a:noFill/>
          <a:ln w="12700">
            <a:noFill/>
            <a:miter lim="800000"/>
            <a:headEnd/>
            <a:tailEnd/>
          </a:ln>
          <a:effectLst/>
        </p:spPr>
        <p:txBody>
          <a:bodyPr wrap="none" lIns="19050" tIns="26988" rIns="19050" bIns="26988"/>
          <a:lstStyle/>
          <a:p>
            <a:pPr algn="ctr" defTabSz="904875">
              <a:lnSpc>
                <a:spcPts val="1600"/>
              </a:lnSpc>
              <a:tabLst>
                <a:tab pos="452438" algn="l"/>
                <a:tab pos="904875" algn="l"/>
                <a:tab pos="1357313" algn="l"/>
              </a:tabLst>
            </a:pPr>
            <a:r>
              <a:rPr lang="en-US" sz="1200" b="1"/>
              <a:t>Forward</a:t>
            </a:r>
          </a:p>
          <a:p>
            <a:pPr algn="ctr" defTabSz="904875">
              <a:lnSpc>
                <a:spcPts val="1600"/>
              </a:lnSpc>
              <a:tabLst>
                <a:tab pos="452438" algn="l"/>
                <a:tab pos="904875" algn="l"/>
                <a:tab pos="1357313" algn="l"/>
              </a:tabLst>
            </a:pPr>
            <a:r>
              <a:rPr lang="en-US" sz="1200" b="1"/>
              <a:t>Unit</a:t>
            </a:r>
          </a:p>
        </p:txBody>
      </p:sp>
      <p:sp>
        <p:nvSpPr>
          <p:cNvPr id="1279162" name="Line 186"/>
          <p:cNvSpPr>
            <a:spLocks noChangeShapeType="1"/>
          </p:cNvSpPr>
          <p:nvPr/>
        </p:nvSpPr>
        <p:spPr bwMode="auto">
          <a:xfrm flipH="1">
            <a:off x="6934200" y="5334000"/>
            <a:ext cx="0" cy="381000"/>
          </a:xfrm>
          <a:prstGeom prst="line">
            <a:avLst/>
          </a:prstGeom>
          <a:noFill/>
          <a:ln w="12700">
            <a:solidFill>
              <a:schemeClr val="tx1"/>
            </a:solidFill>
            <a:round/>
            <a:headEnd/>
            <a:tailEnd/>
          </a:ln>
          <a:effectLst/>
        </p:spPr>
        <p:txBody>
          <a:bodyPr/>
          <a:lstStyle/>
          <a:p>
            <a:endParaRPr lang="en-US"/>
          </a:p>
        </p:txBody>
      </p:sp>
      <p:sp>
        <p:nvSpPr>
          <p:cNvPr id="1279163" name="Line 187"/>
          <p:cNvSpPr>
            <a:spLocks noChangeShapeType="1"/>
          </p:cNvSpPr>
          <p:nvPr/>
        </p:nvSpPr>
        <p:spPr bwMode="auto">
          <a:xfrm>
            <a:off x="6248400" y="5715000"/>
            <a:ext cx="685800" cy="0"/>
          </a:xfrm>
          <a:prstGeom prst="line">
            <a:avLst/>
          </a:prstGeom>
          <a:noFill/>
          <a:ln w="19050">
            <a:solidFill>
              <a:schemeClr val="tx1"/>
            </a:solidFill>
            <a:round/>
            <a:headEnd type="triangle" w="med" len="med"/>
            <a:tailEnd/>
          </a:ln>
          <a:effectLst/>
        </p:spPr>
        <p:txBody>
          <a:bodyPr/>
          <a:lstStyle/>
          <a:p>
            <a:endParaRPr lang="en-US"/>
          </a:p>
        </p:txBody>
      </p:sp>
      <p:sp>
        <p:nvSpPr>
          <p:cNvPr id="1279164" name="Line 188"/>
          <p:cNvSpPr>
            <a:spLocks noChangeShapeType="1"/>
          </p:cNvSpPr>
          <p:nvPr/>
        </p:nvSpPr>
        <p:spPr bwMode="auto">
          <a:xfrm>
            <a:off x="6248400" y="5867400"/>
            <a:ext cx="2286000" cy="0"/>
          </a:xfrm>
          <a:prstGeom prst="line">
            <a:avLst/>
          </a:prstGeom>
          <a:noFill/>
          <a:ln w="19050">
            <a:solidFill>
              <a:schemeClr val="tx1"/>
            </a:solidFill>
            <a:round/>
            <a:headEnd type="triangle" w="med" len="med"/>
            <a:tailEnd/>
          </a:ln>
          <a:effectLst/>
        </p:spPr>
        <p:txBody>
          <a:bodyPr/>
          <a:lstStyle/>
          <a:p>
            <a:endParaRPr lang="en-US"/>
          </a:p>
        </p:txBody>
      </p:sp>
      <p:sp>
        <p:nvSpPr>
          <p:cNvPr id="1279165" name="Line 189"/>
          <p:cNvSpPr>
            <a:spLocks noChangeShapeType="1"/>
          </p:cNvSpPr>
          <p:nvPr/>
        </p:nvSpPr>
        <p:spPr bwMode="auto">
          <a:xfrm>
            <a:off x="2514600" y="5791200"/>
            <a:ext cx="1752600" cy="0"/>
          </a:xfrm>
          <a:prstGeom prst="line">
            <a:avLst/>
          </a:prstGeom>
          <a:noFill/>
          <a:ln w="19050">
            <a:solidFill>
              <a:schemeClr val="tx1"/>
            </a:solidFill>
            <a:round/>
            <a:headEnd/>
            <a:tailEnd/>
          </a:ln>
          <a:effectLst/>
        </p:spPr>
        <p:txBody>
          <a:bodyPr/>
          <a:lstStyle/>
          <a:p>
            <a:endParaRPr lang="en-US"/>
          </a:p>
        </p:txBody>
      </p:sp>
      <p:sp>
        <p:nvSpPr>
          <p:cNvPr id="1279166" name="Line 190"/>
          <p:cNvSpPr>
            <a:spLocks noChangeShapeType="1"/>
          </p:cNvSpPr>
          <p:nvPr/>
        </p:nvSpPr>
        <p:spPr bwMode="auto">
          <a:xfrm>
            <a:off x="2514600" y="5943600"/>
            <a:ext cx="1752600" cy="0"/>
          </a:xfrm>
          <a:prstGeom prst="line">
            <a:avLst/>
          </a:prstGeom>
          <a:noFill/>
          <a:ln w="19050">
            <a:solidFill>
              <a:schemeClr val="tx1"/>
            </a:solidFill>
            <a:round/>
            <a:headEnd/>
            <a:tailEnd/>
          </a:ln>
          <a:effectLst/>
        </p:spPr>
        <p:txBody>
          <a:bodyPr/>
          <a:lstStyle/>
          <a:p>
            <a:endParaRPr lang="en-US"/>
          </a:p>
        </p:txBody>
      </p:sp>
      <p:sp>
        <p:nvSpPr>
          <p:cNvPr id="1279167" name="Line 191"/>
          <p:cNvSpPr>
            <a:spLocks noChangeShapeType="1"/>
          </p:cNvSpPr>
          <p:nvPr/>
        </p:nvSpPr>
        <p:spPr bwMode="auto">
          <a:xfrm>
            <a:off x="4419600" y="5791200"/>
            <a:ext cx="990600" cy="0"/>
          </a:xfrm>
          <a:prstGeom prst="line">
            <a:avLst/>
          </a:prstGeom>
          <a:noFill/>
          <a:ln w="19050">
            <a:solidFill>
              <a:schemeClr val="tx1"/>
            </a:solidFill>
            <a:round/>
            <a:headEnd/>
            <a:tailEnd type="triangle" w="med" len="med"/>
          </a:ln>
          <a:effectLst/>
        </p:spPr>
        <p:txBody>
          <a:bodyPr/>
          <a:lstStyle/>
          <a:p>
            <a:endParaRPr lang="en-US"/>
          </a:p>
        </p:txBody>
      </p:sp>
      <p:sp>
        <p:nvSpPr>
          <p:cNvPr id="1279168" name="Line 192"/>
          <p:cNvSpPr>
            <a:spLocks noChangeShapeType="1"/>
          </p:cNvSpPr>
          <p:nvPr/>
        </p:nvSpPr>
        <p:spPr bwMode="auto">
          <a:xfrm>
            <a:off x="4419600" y="5943600"/>
            <a:ext cx="990600" cy="0"/>
          </a:xfrm>
          <a:prstGeom prst="line">
            <a:avLst/>
          </a:prstGeom>
          <a:noFill/>
          <a:ln w="19050">
            <a:solidFill>
              <a:schemeClr val="tx1"/>
            </a:solidFill>
            <a:round/>
            <a:headEnd/>
            <a:tailEnd type="triangle" w="med" len="med"/>
          </a:ln>
          <a:effectLst/>
        </p:spPr>
        <p:txBody>
          <a:bodyPr/>
          <a:lstStyle/>
          <a:p>
            <a:endParaRPr lang="en-US"/>
          </a:p>
        </p:txBody>
      </p:sp>
      <p:sp>
        <p:nvSpPr>
          <p:cNvPr id="1279169" name="Line 193"/>
          <p:cNvSpPr>
            <a:spLocks noChangeShapeType="1"/>
          </p:cNvSpPr>
          <p:nvPr/>
        </p:nvSpPr>
        <p:spPr bwMode="auto">
          <a:xfrm flipH="1" flipV="1">
            <a:off x="5029200" y="3657600"/>
            <a:ext cx="762000" cy="1905000"/>
          </a:xfrm>
          <a:prstGeom prst="line">
            <a:avLst/>
          </a:prstGeom>
          <a:noFill/>
          <a:ln w="12700">
            <a:solidFill>
              <a:schemeClr val="accent1"/>
            </a:solidFill>
            <a:round/>
            <a:headEnd/>
            <a:tailEnd type="triangle" w="med" len="med"/>
          </a:ln>
          <a:effectLst/>
        </p:spPr>
        <p:txBody>
          <a:bodyPr/>
          <a:lstStyle/>
          <a:p>
            <a:endParaRPr lang="en-US"/>
          </a:p>
        </p:txBody>
      </p:sp>
      <p:sp>
        <p:nvSpPr>
          <p:cNvPr id="1279170" name="Line 194"/>
          <p:cNvSpPr>
            <a:spLocks noChangeShapeType="1"/>
          </p:cNvSpPr>
          <p:nvPr/>
        </p:nvSpPr>
        <p:spPr bwMode="auto">
          <a:xfrm flipH="1" flipV="1">
            <a:off x="5029200" y="4724400"/>
            <a:ext cx="457200" cy="990600"/>
          </a:xfrm>
          <a:prstGeom prst="line">
            <a:avLst/>
          </a:prstGeom>
          <a:noFill/>
          <a:ln w="12700">
            <a:solidFill>
              <a:schemeClr val="accent1"/>
            </a:solidFill>
            <a:round/>
            <a:headEnd/>
            <a:tailEnd type="triangle" w="med" len="med"/>
          </a:ln>
          <a:effectLst/>
        </p:spPr>
        <p:txBody>
          <a:bodyPr/>
          <a:lstStyle/>
          <a:p>
            <a:endParaRPr lang="en-US"/>
          </a:p>
        </p:txBody>
      </p:sp>
      <p:sp>
        <p:nvSpPr>
          <p:cNvPr id="1279175" name="Line 199"/>
          <p:cNvSpPr>
            <a:spLocks noChangeShapeType="1"/>
          </p:cNvSpPr>
          <p:nvPr/>
        </p:nvSpPr>
        <p:spPr bwMode="auto">
          <a:xfrm flipH="1">
            <a:off x="4267200" y="3048000"/>
            <a:ext cx="152400" cy="304800"/>
          </a:xfrm>
          <a:prstGeom prst="line">
            <a:avLst/>
          </a:prstGeom>
          <a:noFill/>
          <a:ln w="28575" cap="rnd">
            <a:solidFill>
              <a:schemeClr val="accent2"/>
            </a:solidFill>
            <a:prstDash val="sysDot"/>
            <a:round/>
            <a:headEnd/>
            <a:tailEnd/>
          </a:ln>
          <a:effectLst/>
        </p:spPr>
        <p:txBody>
          <a:bodyPr/>
          <a:lstStyle/>
          <a:p>
            <a:endParaRPr lang="en-US"/>
          </a:p>
        </p:txBody>
      </p:sp>
      <p:sp>
        <p:nvSpPr>
          <p:cNvPr id="1279176" name="Line 200"/>
          <p:cNvSpPr>
            <a:spLocks noChangeShapeType="1"/>
          </p:cNvSpPr>
          <p:nvPr/>
        </p:nvSpPr>
        <p:spPr bwMode="auto">
          <a:xfrm flipH="1">
            <a:off x="6553200" y="4191000"/>
            <a:ext cx="152400" cy="762000"/>
          </a:xfrm>
          <a:prstGeom prst="line">
            <a:avLst/>
          </a:prstGeom>
          <a:noFill/>
          <a:ln w="28575" cap="rnd">
            <a:solidFill>
              <a:schemeClr val="accent2"/>
            </a:solidFill>
            <a:prstDash val="sysDot"/>
            <a:round/>
            <a:headEnd/>
            <a:tailEnd/>
          </a:ln>
          <a:effectLst/>
        </p:spPr>
        <p:txBody>
          <a:bodyPr/>
          <a:lstStyle/>
          <a:p>
            <a:endParaRPr lang="en-US"/>
          </a:p>
        </p:txBody>
      </p:sp>
      <p:sp>
        <p:nvSpPr>
          <p:cNvPr id="1279179" name="Oval 203"/>
          <p:cNvSpPr>
            <a:spLocks noChangeArrowheads="1"/>
          </p:cNvSpPr>
          <p:nvPr/>
        </p:nvSpPr>
        <p:spPr bwMode="auto">
          <a:xfrm>
            <a:off x="2590800" y="1219200"/>
            <a:ext cx="838200" cy="533400"/>
          </a:xfrm>
          <a:prstGeom prst="ellipse">
            <a:avLst/>
          </a:prstGeom>
          <a:noFill/>
          <a:ln w="12700">
            <a:solidFill>
              <a:schemeClr val="accent1"/>
            </a:solidFill>
            <a:round/>
            <a:headEnd/>
            <a:tailEnd/>
          </a:ln>
          <a:effectLst/>
        </p:spPr>
        <p:txBody>
          <a:bodyPr wrap="none" anchor="ctr"/>
          <a:lstStyle/>
          <a:p>
            <a:endParaRPr lang="en-US"/>
          </a:p>
        </p:txBody>
      </p:sp>
      <p:sp>
        <p:nvSpPr>
          <p:cNvPr id="1279180" name="Rectangle 204"/>
          <p:cNvSpPr>
            <a:spLocks noChangeArrowheads="1"/>
          </p:cNvSpPr>
          <p:nvPr/>
        </p:nvSpPr>
        <p:spPr bwMode="auto">
          <a:xfrm>
            <a:off x="2819400" y="1295400"/>
            <a:ext cx="457200" cy="457200"/>
          </a:xfrm>
          <a:prstGeom prst="rect">
            <a:avLst/>
          </a:prstGeom>
          <a:noFill/>
          <a:ln w="12700">
            <a:noFill/>
            <a:miter lim="800000"/>
            <a:headEnd/>
            <a:tailEnd/>
          </a:ln>
          <a:effectLst/>
        </p:spPr>
        <p:txBody>
          <a:bodyPr wrap="none" lIns="19050" tIns="26988" rIns="19050" bIns="26988"/>
          <a:lstStyle/>
          <a:p>
            <a:pPr algn="ctr" defTabSz="904875">
              <a:lnSpc>
                <a:spcPts val="1600"/>
              </a:lnSpc>
              <a:tabLst>
                <a:tab pos="452438" algn="l"/>
                <a:tab pos="904875" algn="l"/>
                <a:tab pos="1357313" algn="l"/>
              </a:tabLst>
            </a:pPr>
            <a:r>
              <a:rPr lang="en-US" sz="1200" b="1"/>
              <a:t>Hazard</a:t>
            </a:r>
          </a:p>
          <a:p>
            <a:pPr algn="ctr" defTabSz="904875">
              <a:lnSpc>
                <a:spcPts val="1600"/>
              </a:lnSpc>
              <a:tabLst>
                <a:tab pos="452438" algn="l"/>
                <a:tab pos="904875" algn="l"/>
                <a:tab pos="1357313" algn="l"/>
              </a:tabLst>
            </a:pPr>
            <a:r>
              <a:rPr lang="en-US" sz="1200" b="1"/>
              <a:t>Unit</a:t>
            </a:r>
          </a:p>
        </p:txBody>
      </p:sp>
      <p:sp>
        <p:nvSpPr>
          <p:cNvPr id="1279181" name="AutoShape 205"/>
          <p:cNvSpPr>
            <a:spLocks noChangeArrowheads="1"/>
          </p:cNvSpPr>
          <p:nvPr/>
        </p:nvSpPr>
        <p:spPr bwMode="auto">
          <a:xfrm rot="-5400000">
            <a:off x="3429000" y="1774825"/>
            <a:ext cx="685800" cy="22860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accent1"/>
            </a:solidFill>
            <a:miter lim="800000"/>
            <a:headEnd/>
            <a:tailEnd/>
          </a:ln>
          <a:effectLst/>
        </p:spPr>
        <p:txBody>
          <a:bodyPr wrap="none" anchor="ctr"/>
          <a:lstStyle/>
          <a:p>
            <a:endParaRPr lang="en-US"/>
          </a:p>
        </p:txBody>
      </p:sp>
      <p:sp>
        <p:nvSpPr>
          <p:cNvPr id="1279182" name="Rectangle 206"/>
          <p:cNvSpPr>
            <a:spLocks noChangeArrowheads="1"/>
          </p:cNvSpPr>
          <p:nvPr/>
        </p:nvSpPr>
        <p:spPr bwMode="auto">
          <a:xfrm>
            <a:off x="3657600" y="1622425"/>
            <a:ext cx="152400" cy="327025"/>
          </a:xfrm>
          <a:prstGeom prst="rect">
            <a:avLst/>
          </a:prstGeom>
          <a:noFill/>
          <a:ln w="12700">
            <a:noFill/>
            <a:miter lim="800000"/>
            <a:headEnd/>
            <a:tailEnd/>
          </a:ln>
          <a:effectLst/>
        </p:spPr>
        <p:txBody>
          <a:bodyPr wrap="none" lIns="19050" tIns="26988" rIns="19050" bIns="26988"/>
          <a:lstStyle/>
          <a:p>
            <a:pPr>
              <a:spcBef>
                <a:spcPts val="600"/>
              </a:spcBef>
              <a:spcAft>
                <a:spcPts val="600"/>
              </a:spcAft>
            </a:pPr>
            <a:r>
              <a:rPr lang="en-US" sz="1400"/>
              <a:t>0</a:t>
            </a:r>
          </a:p>
        </p:txBody>
      </p:sp>
      <p:sp>
        <p:nvSpPr>
          <p:cNvPr id="1279183" name="Rectangle 207"/>
          <p:cNvSpPr>
            <a:spLocks noChangeArrowheads="1"/>
          </p:cNvSpPr>
          <p:nvPr/>
        </p:nvSpPr>
        <p:spPr bwMode="auto">
          <a:xfrm>
            <a:off x="3657600" y="1905000"/>
            <a:ext cx="152400" cy="327025"/>
          </a:xfrm>
          <a:prstGeom prst="rect">
            <a:avLst/>
          </a:prstGeom>
          <a:noFill/>
          <a:ln w="12700">
            <a:noFill/>
            <a:miter lim="800000"/>
            <a:headEnd/>
            <a:tailEnd/>
          </a:ln>
          <a:effectLst/>
        </p:spPr>
        <p:txBody>
          <a:bodyPr wrap="none" lIns="19050" tIns="26988" rIns="19050" bIns="26988"/>
          <a:lstStyle/>
          <a:p>
            <a:pPr>
              <a:spcBef>
                <a:spcPts val="600"/>
              </a:spcBef>
              <a:spcAft>
                <a:spcPts val="600"/>
              </a:spcAft>
            </a:pPr>
            <a:r>
              <a:rPr lang="en-US" sz="1400"/>
              <a:t>1</a:t>
            </a:r>
          </a:p>
        </p:txBody>
      </p:sp>
      <p:sp>
        <p:nvSpPr>
          <p:cNvPr id="1279190" name="Line 214"/>
          <p:cNvSpPr>
            <a:spLocks noChangeShapeType="1"/>
          </p:cNvSpPr>
          <p:nvPr/>
        </p:nvSpPr>
        <p:spPr bwMode="auto">
          <a:xfrm>
            <a:off x="3886200" y="1905000"/>
            <a:ext cx="152400" cy="0"/>
          </a:xfrm>
          <a:prstGeom prst="line">
            <a:avLst/>
          </a:prstGeom>
          <a:noFill/>
          <a:ln w="12700">
            <a:solidFill>
              <a:schemeClr val="accent1"/>
            </a:solidFill>
            <a:round/>
            <a:headEnd/>
            <a:tailEnd/>
          </a:ln>
          <a:effectLst/>
        </p:spPr>
        <p:txBody>
          <a:bodyPr/>
          <a:lstStyle/>
          <a:p>
            <a:endParaRPr lang="en-US"/>
          </a:p>
        </p:txBody>
      </p:sp>
      <p:sp>
        <p:nvSpPr>
          <p:cNvPr id="1279191" name="Line 215"/>
          <p:cNvSpPr>
            <a:spLocks noChangeShapeType="1"/>
          </p:cNvSpPr>
          <p:nvPr/>
        </p:nvSpPr>
        <p:spPr bwMode="auto">
          <a:xfrm>
            <a:off x="4038600" y="1600200"/>
            <a:ext cx="0" cy="533400"/>
          </a:xfrm>
          <a:prstGeom prst="line">
            <a:avLst/>
          </a:prstGeom>
          <a:noFill/>
          <a:ln w="12700">
            <a:solidFill>
              <a:schemeClr val="accent1"/>
            </a:solidFill>
            <a:round/>
            <a:headEnd/>
            <a:tailEnd/>
          </a:ln>
          <a:effectLst/>
        </p:spPr>
        <p:txBody>
          <a:bodyPr/>
          <a:lstStyle/>
          <a:p>
            <a:endParaRPr lang="en-US"/>
          </a:p>
        </p:txBody>
      </p:sp>
      <p:sp>
        <p:nvSpPr>
          <p:cNvPr id="1279192" name="Line 216"/>
          <p:cNvSpPr>
            <a:spLocks noChangeShapeType="1"/>
          </p:cNvSpPr>
          <p:nvPr/>
        </p:nvSpPr>
        <p:spPr bwMode="auto">
          <a:xfrm>
            <a:off x="4038600" y="1600200"/>
            <a:ext cx="228600" cy="0"/>
          </a:xfrm>
          <a:prstGeom prst="line">
            <a:avLst/>
          </a:prstGeom>
          <a:noFill/>
          <a:ln w="12700">
            <a:solidFill>
              <a:schemeClr val="accent1"/>
            </a:solidFill>
            <a:round/>
            <a:headEnd/>
            <a:tailEnd type="triangle" w="med" len="med"/>
          </a:ln>
          <a:effectLst/>
        </p:spPr>
        <p:txBody>
          <a:bodyPr/>
          <a:lstStyle/>
          <a:p>
            <a:endParaRPr lang="en-US"/>
          </a:p>
        </p:txBody>
      </p:sp>
      <p:sp>
        <p:nvSpPr>
          <p:cNvPr id="1279193" name="Line 217"/>
          <p:cNvSpPr>
            <a:spLocks noChangeShapeType="1"/>
          </p:cNvSpPr>
          <p:nvPr/>
        </p:nvSpPr>
        <p:spPr bwMode="auto">
          <a:xfrm>
            <a:off x="4038600" y="1905000"/>
            <a:ext cx="228600" cy="0"/>
          </a:xfrm>
          <a:prstGeom prst="line">
            <a:avLst/>
          </a:prstGeom>
          <a:noFill/>
          <a:ln w="12700">
            <a:solidFill>
              <a:schemeClr val="accent1"/>
            </a:solidFill>
            <a:round/>
            <a:headEnd/>
            <a:tailEnd type="triangle" w="med" len="med"/>
          </a:ln>
          <a:effectLst/>
        </p:spPr>
        <p:txBody>
          <a:bodyPr/>
          <a:lstStyle/>
          <a:p>
            <a:endParaRPr lang="en-US"/>
          </a:p>
        </p:txBody>
      </p:sp>
      <p:sp>
        <p:nvSpPr>
          <p:cNvPr id="1279194" name="Line 218"/>
          <p:cNvSpPr>
            <a:spLocks noChangeShapeType="1"/>
          </p:cNvSpPr>
          <p:nvPr/>
        </p:nvSpPr>
        <p:spPr bwMode="auto">
          <a:xfrm>
            <a:off x="4038600" y="2133600"/>
            <a:ext cx="228600" cy="0"/>
          </a:xfrm>
          <a:prstGeom prst="line">
            <a:avLst/>
          </a:prstGeom>
          <a:noFill/>
          <a:ln w="12700">
            <a:solidFill>
              <a:schemeClr val="accent1"/>
            </a:solidFill>
            <a:round/>
            <a:headEnd/>
            <a:tailEnd type="triangle" w="med" len="med"/>
          </a:ln>
          <a:effectLst/>
        </p:spPr>
        <p:txBody>
          <a:bodyPr/>
          <a:lstStyle/>
          <a:p>
            <a:endParaRPr lang="en-US"/>
          </a:p>
        </p:txBody>
      </p:sp>
      <p:sp>
        <p:nvSpPr>
          <p:cNvPr id="1279210" name="Line 234"/>
          <p:cNvSpPr>
            <a:spLocks noChangeShapeType="1"/>
          </p:cNvSpPr>
          <p:nvPr/>
        </p:nvSpPr>
        <p:spPr bwMode="auto">
          <a:xfrm>
            <a:off x="6781800" y="3810000"/>
            <a:ext cx="0" cy="1143000"/>
          </a:xfrm>
          <a:prstGeom prst="line">
            <a:avLst/>
          </a:prstGeom>
          <a:noFill/>
          <a:ln w="28575">
            <a:solidFill>
              <a:schemeClr val="tx1"/>
            </a:solidFill>
            <a:round/>
            <a:headEnd/>
            <a:tailEnd/>
          </a:ln>
          <a:effectLst/>
        </p:spPr>
        <p:txBody>
          <a:bodyPr/>
          <a:lstStyle/>
          <a:p>
            <a:endParaRPr lang="en-US"/>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8194" name="Rectangle 2"/>
          <p:cNvSpPr>
            <a:spLocks noGrp="1" noChangeArrowheads="1"/>
          </p:cNvSpPr>
          <p:nvPr>
            <p:ph type="title"/>
          </p:nvPr>
        </p:nvSpPr>
        <p:spPr>
          <a:xfrm>
            <a:off x="533400" y="304800"/>
            <a:ext cx="8229600" cy="422275"/>
          </a:xfrm>
        </p:spPr>
        <p:txBody>
          <a:bodyPr/>
          <a:lstStyle/>
          <a:p>
            <a:r>
              <a:rPr lang="en-US" dirty="0"/>
              <a:t>Adding the </a:t>
            </a:r>
            <a:r>
              <a:rPr lang="en-US" dirty="0" smtClean="0"/>
              <a:t>Hazard/Stall </a:t>
            </a:r>
            <a:r>
              <a:rPr lang="en-US" dirty="0"/>
              <a:t>Hardware</a:t>
            </a:r>
          </a:p>
        </p:txBody>
      </p:sp>
      <p:sp>
        <p:nvSpPr>
          <p:cNvPr id="1288196" name="Line 4"/>
          <p:cNvSpPr>
            <a:spLocks noChangeShapeType="1"/>
          </p:cNvSpPr>
          <p:nvPr/>
        </p:nvSpPr>
        <p:spPr bwMode="auto">
          <a:xfrm>
            <a:off x="2514600" y="5257800"/>
            <a:ext cx="1752600" cy="0"/>
          </a:xfrm>
          <a:prstGeom prst="line">
            <a:avLst/>
          </a:prstGeom>
          <a:noFill/>
          <a:ln w="19050">
            <a:solidFill>
              <a:schemeClr val="tx1"/>
            </a:solidFill>
            <a:round/>
            <a:headEnd/>
            <a:tailEnd/>
          </a:ln>
          <a:effectLst/>
        </p:spPr>
        <p:txBody>
          <a:bodyPr/>
          <a:lstStyle/>
          <a:p>
            <a:endParaRPr lang="en-US"/>
          </a:p>
        </p:txBody>
      </p:sp>
      <p:sp>
        <p:nvSpPr>
          <p:cNvPr id="1288197" name="Line 5"/>
          <p:cNvSpPr>
            <a:spLocks noChangeShapeType="1"/>
          </p:cNvSpPr>
          <p:nvPr/>
        </p:nvSpPr>
        <p:spPr bwMode="auto">
          <a:xfrm>
            <a:off x="4419600" y="5257800"/>
            <a:ext cx="457200" cy="0"/>
          </a:xfrm>
          <a:prstGeom prst="line">
            <a:avLst/>
          </a:prstGeom>
          <a:noFill/>
          <a:ln w="19050">
            <a:solidFill>
              <a:schemeClr val="tx1"/>
            </a:solidFill>
            <a:round/>
            <a:headEnd/>
            <a:tailEnd/>
          </a:ln>
          <a:effectLst/>
        </p:spPr>
        <p:txBody>
          <a:bodyPr/>
          <a:lstStyle/>
          <a:p>
            <a:endParaRPr lang="en-US"/>
          </a:p>
        </p:txBody>
      </p:sp>
      <p:sp>
        <p:nvSpPr>
          <p:cNvPr id="1288198" name="Line 6"/>
          <p:cNvSpPr>
            <a:spLocks noChangeShapeType="1"/>
          </p:cNvSpPr>
          <p:nvPr/>
        </p:nvSpPr>
        <p:spPr bwMode="auto">
          <a:xfrm>
            <a:off x="6705600" y="5334000"/>
            <a:ext cx="1524000" cy="0"/>
          </a:xfrm>
          <a:prstGeom prst="line">
            <a:avLst/>
          </a:prstGeom>
          <a:noFill/>
          <a:ln w="19050">
            <a:solidFill>
              <a:schemeClr val="tx1"/>
            </a:solidFill>
            <a:round/>
            <a:headEnd/>
            <a:tailEnd/>
          </a:ln>
          <a:effectLst/>
        </p:spPr>
        <p:txBody>
          <a:bodyPr/>
          <a:lstStyle/>
          <a:p>
            <a:endParaRPr lang="en-US"/>
          </a:p>
        </p:txBody>
      </p:sp>
      <p:sp>
        <p:nvSpPr>
          <p:cNvPr id="1288199" name="Line 7"/>
          <p:cNvSpPr>
            <a:spLocks noChangeShapeType="1"/>
          </p:cNvSpPr>
          <p:nvPr/>
        </p:nvSpPr>
        <p:spPr bwMode="auto">
          <a:xfrm>
            <a:off x="2514600" y="4800600"/>
            <a:ext cx="0" cy="1143000"/>
          </a:xfrm>
          <a:prstGeom prst="line">
            <a:avLst/>
          </a:prstGeom>
          <a:noFill/>
          <a:ln w="12700">
            <a:solidFill>
              <a:schemeClr val="tx1"/>
            </a:solidFill>
            <a:round/>
            <a:headEnd/>
            <a:tailEnd/>
          </a:ln>
          <a:effectLst/>
        </p:spPr>
        <p:txBody>
          <a:bodyPr/>
          <a:lstStyle/>
          <a:p>
            <a:endParaRPr lang="en-US"/>
          </a:p>
        </p:txBody>
      </p:sp>
      <p:sp>
        <p:nvSpPr>
          <p:cNvPr id="1288200" name="Line 8"/>
          <p:cNvSpPr>
            <a:spLocks noChangeShapeType="1"/>
          </p:cNvSpPr>
          <p:nvPr/>
        </p:nvSpPr>
        <p:spPr bwMode="auto">
          <a:xfrm>
            <a:off x="2438400" y="6324600"/>
            <a:ext cx="6096000" cy="0"/>
          </a:xfrm>
          <a:prstGeom prst="line">
            <a:avLst/>
          </a:prstGeom>
          <a:noFill/>
          <a:ln w="19050">
            <a:solidFill>
              <a:schemeClr val="tx1"/>
            </a:solidFill>
            <a:round/>
            <a:headEnd/>
            <a:tailEnd/>
          </a:ln>
          <a:effectLst/>
        </p:spPr>
        <p:txBody>
          <a:bodyPr/>
          <a:lstStyle/>
          <a:p>
            <a:endParaRPr lang="en-US"/>
          </a:p>
        </p:txBody>
      </p:sp>
      <p:sp>
        <p:nvSpPr>
          <p:cNvPr id="1288201" name="Line 9"/>
          <p:cNvSpPr>
            <a:spLocks noChangeShapeType="1"/>
          </p:cNvSpPr>
          <p:nvPr/>
        </p:nvSpPr>
        <p:spPr bwMode="auto">
          <a:xfrm>
            <a:off x="8382000" y="5334000"/>
            <a:ext cx="152400" cy="0"/>
          </a:xfrm>
          <a:prstGeom prst="line">
            <a:avLst/>
          </a:prstGeom>
          <a:noFill/>
          <a:ln w="19050">
            <a:solidFill>
              <a:schemeClr val="tx1"/>
            </a:solidFill>
            <a:round/>
            <a:headEnd/>
            <a:tailEnd/>
          </a:ln>
          <a:effectLst/>
        </p:spPr>
        <p:txBody>
          <a:bodyPr/>
          <a:lstStyle/>
          <a:p>
            <a:endParaRPr lang="en-US"/>
          </a:p>
        </p:txBody>
      </p:sp>
      <p:sp>
        <p:nvSpPr>
          <p:cNvPr id="1288202" name="Line 10"/>
          <p:cNvSpPr>
            <a:spLocks noChangeShapeType="1"/>
          </p:cNvSpPr>
          <p:nvPr/>
        </p:nvSpPr>
        <p:spPr bwMode="auto">
          <a:xfrm>
            <a:off x="8534400" y="5334000"/>
            <a:ext cx="0" cy="990600"/>
          </a:xfrm>
          <a:prstGeom prst="line">
            <a:avLst/>
          </a:prstGeom>
          <a:noFill/>
          <a:ln w="12700">
            <a:solidFill>
              <a:schemeClr val="tx1"/>
            </a:solidFill>
            <a:round/>
            <a:headEnd/>
            <a:tailEnd/>
          </a:ln>
          <a:effectLst/>
        </p:spPr>
        <p:txBody>
          <a:bodyPr/>
          <a:lstStyle/>
          <a:p>
            <a:endParaRPr lang="en-US"/>
          </a:p>
        </p:txBody>
      </p:sp>
      <p:sp>
        <p:nvSpPr>
          <p:cNvPr id="1288203" name="Line 11"/>
          <p:cNvSpPr>
            <a:spLocks noChangeShapeType="1"/>
          </p:cNvSpPr>
          <p:nvPr/>
        </p:nvSpPr>
        <p:spPr bwMode="auto">
          <a:xfrm flipV="1">
            <a:off x="2438400" y="3886200"/>
            <a:ext cx="0" cy="2438400"/>
          </a:xfrm>
          <a:prstGeom prst="line">
            <a:avLst/>
          </a:prstGeom>
          <a:noFill/>
          <a:ln w="12700">
            <a:solidFill>
              <a:schemeClr val="tx1"/>
            </a:solidFill>
            <a:round/>
            <a:headEnd/>
            <a:tailEnd/>
          </a:ln>
          <a:effectLst/>
        </p:spPr>
        <p:txBody>
          <a:bodyPr/>
          <a:lstStyle/>
          <a:p>
            <a:endParaRPr lang="en-US"/>
          </a:p>
        </p:txBody>
      </p:sp>
      <p:sp>
        <p:nvSpPr>
          <p:cNvPr id="1288204" name="Line 12"/>
          <p:cNvSpPr>
            <a:spLocks noChangeShapeType="1"/>
          </p:cNvSpPr>
          <p:nvPr/>
        </p:nvSpPr>
        <p:spPr bwMode="auto">
          <a:xfrm>
            <a:off x="2438400" y="3886200"/>
            <a:ext cx="381000" cy="0"/>
          </a:xfrm>
          <a:prstGeom prst="line">
            <a:avLst/>
          </a:prstGeom>
          <a:noFill/>
          <a:ln w="12700">
            <a:solidFill>
              <a:schemeClr val="tx1"/>
            </a:solidFill>
            <a:round/>
            <a:headEnd/>
            <a:tailEnd type="triangle" w="med" len="med"/>
          </a:ln>
          <a:effectLst/>
        </p:spPr>
        <p:txBody>
          <a:bodyPr/>
          <a:lstStyle/>
          <a:p>
            <a:endParaRPr lang="en-US"/>
          </a:p>
        </p:txBody>
      </p:sp>
      <p:grpSp>
        <p:nvGrpSpPr>
          <p:cNvPr id="2" name="Group 13"/>
          <p:cNvGrpSpPr>
            <a:grpSpLocks/>
          </p:cNvGrpSpPr>
          <p:nvPr/>
        </p:nvGrpSpPr>
        <p:grpSpPr bwMode="auto">
          <a:xfrm>
            <a:off x="1447800" y="1981200"/>
            <a:ext cx="381000" cy="914400"/>
            <a:chOff x="1392" y="2880"/>
            <a:chExt cx="288" cy="480"/>
          </a:xfrm>
        </p:grpSpPr>
        <p:sp>
          <p:nvSpPr>
            <p:cNvPr id="1288206" name="Line 14"/>
            <p:cNvSpPr>
              <a:spLocks noChangeShapeType="1"/>
            </p:cNvSpPr>
            <p:nvPr/>
          </p:nvSpPr>
          <p:spPr bwMode="auto">
            <a:xfrm>
              <a:off x="1392" y="3072"/>
              <a:ext cx="48" cy="48"/>
            </a:xfrm>
            <a:prstGeom prst="line">
              <a:avLst/>
            </a:prstGeom>
            <a:noFill/>
            <a:ln w="12700">
              <a:solidFill>
                <a:schemeClr val="tx1"/>
              </a:solidFill>
              <a:round/>
              <a:headEnd/>
              <a:tailEnd/>
            </a:ln>
            <a:effectLst/>
          </p:spPr>
          <p:txBody>
            <a:bodyPr/>
            <a:lstStyle/>
            <a:p>
              <a:endParaRPr lang="en-US"/>
            </a:p>
          </p:txBody>
        </p:sp>
        <p:sp>
          <p:nvSpPr>
            <p:cNvPr id="1288207" name="Line 15"/>
            <p:cNvSpPr>
              <a:spLocks noChangeShapeType="1"/>
            </p:cNvSpPr>
            <p:nvPr/>
          </p:nvSpPr>
          <p:spPr bwMode="auto">
            <a:xfrm flipH="1">
              <a:off x="1392" y="3120"/>
              <a:ext cx="48" cy="48"/>
            </a:xfrm>
            <a:prstGeom prst="line">
              <a:avLst/>
            </a:prstGeom>
            <a:noFill/>
            <a:ln w="12700">
              <a:solidFill>
                <a:schemeClr val="tx1"/>
              </a:solidFill>
              <a:round/>
              <a:headEnd/>
              <a:tailEnd/>
            </a:ln>
            <a:effectLst/>
          </p:spPr>
          <p:txBody>
            <a:bodyPr/>
            <a:lstStyle/>
            <a:p>
              <a:endParaRPr lang="en-US"/>
            </a:p>
          </p:txBody>
        </p:sp>
        <p:sp>
          <p:nvSpPr>
            <p:cNvPr id="1288208" name="Line 16"/>
            <p:cNvSpPr>
              <a:spLocks noChangeShapeType="1"/>
            </p:cNvSpPr>
            <p:nvPr/>
          </p:nvSpPr>
          <p:spPr bwMode="auto">
            <a:xfrm flipV="1">
              <a:off x="1392" y="2880"/>
              <a:ext cx="0" cy="192"/>
            </a:xfrm>
            <a:prstGeom prst="line">
              <a:avLst/>
            </a:prstGeom>
            <a:noFill/>
            <a:ln w="12700">
              <a:solidFill>
                <a:schemeClr val="tx1"/>
              </a:solidFill>
              <a:round/>
              <a:headEnd/>
              <a:tailEnd/>
            </a:ln>
            <a:effectLst/>
          </p:spPr>
          <p:txBody>
            <a:bodyPr/>
            <a:lstStyle/>
            <a:p>
              <a:endParaRPr lang="en-US"/>
            </a:p>
          </p:txBody>
        </p:sp>
        <p:sp>
          <p:nvSpPr>
            <p:cNvPr id="1288209" name="Line 17"/>
            <p:cNvSpPr>
              <a:spLocks noChangeShapeType="1"/>
            </p:cNvSpPr>
            <p:nvPr/>
          </p:nvSpPr>
          <p:spPr bwMode="auto">
            <a:xfrm flipV="1">
              <a:off x="1392" y="3168"/>
              <a:ext cx="0" cy="192"/>
            </a:xfrm>
            <a:prstGeom prst="line">
              <a:avLst/>
            </a:prstGeom>
            <a:noFill/>
            <a:ln w="12700">
              <a:solidFill>
                <a:schemeClr val="tx1"/>
              </a:solidFill>
              <a:round/>
              <a:headEnd/>
              <a:tailEnd/>
            </a:ln>
            <a:effectLst/>
          </p:spPr>
          <p:txBody>
            <a:bodyPr/>
            <a:lstStyle/>
            <a:p>
              <a:endParaRPr lang="en-US"/>
            </a:p>
          </p:txBody>
        </p:sp>
        <p:sp>
          <p:nvSpPr>
            <p:cNvPr id="1288210" name="Line 18"/>
            <p:cNvSpPr>
              <a:spLocks noChangeShapeType="1"/>
            </p:cNvSpPr>
            <p:nvPr/>
          </p:nvSpPr>
          <p:spPr bwMode="auto">
            <a:xfrm flipV="1">
              <a:off x="1392" y="3216"/>
              <a:ext cx="288" cy="144"/>
            </a:xfrm>
            <a:prstGeom prst="line">
              <a:avLst/>
            </a:prstGeom>
            <a:noFill/>
            <a:ln w="12700">
              <a:solidFill>
                <a:schemeClr val="tx1"/>
              </a:solidFill>
              <a:round/>
              <a:headEnd/>
              <a:tailEnd/>
            </a:ln>
            <a:effectLst/>
          </p:spPr>
          <p:txBody>
            <a:bodyPr/>
            <a:lstStyle/>
            <a:p>
              <a:endParaRPr lang="en-US"/>
            </a:p>
          </p:txBody>
        </p:sp>
        <p:sp>
          <p:nvSpPr>
            <p:cNvPr id="1288211" name="Line 19"/>
            <p:cNvSpPr>
              <a:spLocks noChangeShapeType="1"/>
            </p:cNvSpPr>
            <p:nvPr/>
          </p:nvSpPr>
          <p:spPr bwMode="auto">
            <a:xfrm flipV="1">
              <a:off x="1680" y="3024"/>
              <a:ext cx="0" cy="192"/>
            </a:xfrm>
            <a:prstGeom prst="line">
              <a:avLst/>
            </a:prstGeom>
            <a:noFill/>
            <a:ln w="12700">
              <a:solidFill>
                <a:schemeClr val="tx1"/>
              </a:solidFill>
              <a:round/>
              <a:headEnd/>
              <a:tailEnd/>
            </a:ln>
            <a:effectLst/>
          </p:spPr>
          <p:txBody>
            <a:bodyPr/>
            <a:lstStyle/>
            <a:p>
              <a:endParaRPr lang="en-US"/>
            </a:p>
          </p:txBody>
        </p:sp>
        <p:sp>
          <p:nvSpPr>
            <p:cNvPr id="1288212" name="Line 20"/>
            <p:cNvSpPr>
              <a:spLocks noChangeShapeType="1"/>
            </p:cNvSpPr>
            <p:nvPr/>
          </p:nvSpPr>
          <p:spPr bwMode="auto">
            <a:xfrm>
              <a:off x="1392" y="2880"/>
              <a:ext cx="288" cy="144"/>
            </a:xfrm>
            <a:prstGeom prst="line">
              <a:avLst/>
            </a:prstGeom>
            <a:noFill/>
            <a:ln w="12700">
              <a:solidFill>
                <a:schemeClr val="tx1"/>
              </a:solidFill>
              <a:round/>
              <a:headEnd/>
              <a:tailEnd/>
            </a:ln>
            <a:effectLst/>
          </p:spPr>
          <p:txBody>
            <a:bodyPr/>
            <a:lstStyle/>
            <a:p>
              <a:endParaRPr lang="en-US"/>
            </a:p>
          </p:txBody>
        </p:sp>
      </p:grpSp>
      <p:sp>
        <p:nvSpPr>
          <p:cNvPr id="1288213" name="Rectangle 21"/>
          <p:cNvSpPr>
            <a:spLocks noChangeArrowheads="1"/>
          </p:cNvSpPr>
          <p:nvPr/>
        </p:nvSpPr>
        <p:spPr bwMode="auto">
          <a:xfrm>
            <a:off x="762000" y="2971800"/>
            <a:ext cx="1295400" cy="1447800"/>
          </a:xfrm>
          <a:prstGeom prst="rect">
            <a:avLst/>
          </a:prstGeom>
          <a:noFill/>
          <a:ln w="12700">
            <a:solidFill>
              <a:schemeClr val="tx1"/>
            </a:solidFill>
            <a:miter lim="800000"/>
            <a:headEnd/>
            <a:tailEnd/>
          </a:ln>
          <a:effectLst/>
        </p:spPr>
        <p:txBody>
          <a:bodyPr wrap="none" anchor="ctr"/>
          <a:lstStyle/>
          <a:p>
            <a:endParaRPr lang="en-US"/>
          </a:p>
        </p:txBody>
      </p:sp>
      <p:sp>
        <p:nvSpPr>
          <p:cNvPr id="1288214" name="Rectangle 22"/>
          <p:cNvSpPr>
            <a:spLocks noChangeArrowheads="1"/>
          </p:cNvSpPr>
          <p:nvPr/>
        </p:nvSpPr>
        <p:spPr bwMode="auto">
          <a:xfrm>
            <a:off x="381000" y="3352800"/>
            <a:ext cx="152400" cy="838200"/>
          </a:xfrm>
          <a:prstGeom prst="rect">
            <a:avLst/>
          </a:prstGeom>
          <a:noFill/>
          <a:ln w="12700">
            <a:solidFill>
              <a:schemeClr val="accent2"/>
            </a:solidFill>
            <a:miter lim="800000"/>
            <a:headEnd/>
            <a:tailEnd/>
          </a:ln>
          <a:effectLst/>
        </p:spPr>
        <p:txBody>
          <a:bodyPr wrap="none" anchor="ctr"/>
          <a:lstStyle/>
          <a:p>
            <a:endParaRPr lang="en-US"/>
          </a:p>
        </p:txBody>
      </p:sp>
      <p:sp>
        <p:nvSpPr>
          <p:cNvPr id="1288215" name="Line 23"/>
          <p:cNvSpPr>
            <a:spLocks noChangeShapeType="1"/>
          </p:cNvSpPr>
          <p:nvPr/>
        </p:nvSpPr>
        <p:spPr bwMode="auto">
          <a:xfrm>
            <a:off x="533400" y="3733800"/>
            <a:ext cx="228600" cy="0"/>
          </a:xfrm>
          <a:prstGeom prst="line">
            <a:avLst/>
          </a:prstGeom>
          <a:noFill/>
          <a:ln w="28575">
            <a:solidFill>
              <a:schemeClr val="tx1"/>
            </a:solidFill>
            <a:round/>
            <a:headEnd/>
            <a:tailEnd type="triangle" w="med" len="med"/>
          </a:ln>
          <a:effectLst/>
        </p:spPr>
        <p:txBody>
          <a:bodyPr/>
          <a:lstStyle/>
          <a:p>
            <a:endParaRPr lang="en-US"/>
          </a:p>
        </p:txBody>
      </p:sp>
      <p:sp>
        <p:nvSpPr>
          <p:cNvPr id="1288216" name="Line 24"/>
          <p:cNvSpPr>
            <a:spLocks noChangeShapeType="1"/>
          </p:cNvSpPr>
          <p:nvPr/>
        </p:nvSpPr>
        <p:spPr bwMode="auto">
          <a:xfrm>
            <a:off x="609600" y="2133600"/>
            <a:ext cx="838200" cy="0"/>
          </a:xfrm>
          <a:prstGeom prst="line">
            <a:avLst/>
          </a:prstGeom>
          <a:noFill/>
          <a:ln w="28575">
            <a:solidFill>
              <a:schemeClr val="tx1"/>
            </a:solidFill>
            <a:round/>
            <a:headEnd/>
            <a:tailEnd type="triangle" w="med" len="med"/>
          </a:ln>
          <a:effectLst/>
        </p:spPr>
        <p:txBody>
          <a:bodyPr/>
          <a:lstStyle/>
          <a:p>
            <a:endParaRPr lang="en-US"/>
          </a:p>
        </p:txBody>
      </p:sp>
      <p:sp>
        <p:nvSpPr>
          <p:cNvPr id="1288217" name="Line 25"/>
          <p:cNvSpPr>
            <a:spLocks noChangeShapeType="1"/>
          </p:cNvSpPr>
          <p:nvPr/>
        </p:nvSpPr>
        <p:spPr bwMode="auto">
          <a:xfrm>
            <a:off x="1066800" y="2743200"/>
            <a:ext cx="381000" cy="0"/>
          </a:xfrm>
          <a:prstGeom prst="line">
            <a:avLst/>
          </a:prstGeom>
          <a:noFill/>
          <a:ln w="28575">
            <a:solidFill>
              <a:schemeClr val="tx1"/>
            </a:solidFill>
            <a:round/>
            <a:headEnd/>
            <a:tailEnd type="triangle" w="med" len="med"/>
          </a:ln>
          <a:effectLst/>
        </p:spPr>
        <p:txBody>
          <a:bodyPr/>
          <a:lstStyle/>
          <a:p>
            <a:endParaRPr lang="en-US"/>
          </a:p>
        </p:txBody>
      </p:sp>
      <p:sp>
        <p:nvSpPr>
          <p:cNvPr id="1288218" name="Text Box 26"/>
          <p:cNvSpPr txBox="1">
            <a:spLocks noChangeArrowheads="1"/>
          </p:cNvSpPr>
          <p:nvPr/>
        </p:nvSpPr>
        <p:spPr bwMode="auto">
          <a:xfrm>
            <a:off x="685800" y="3505200"/>
            <a:ext cx="741363" cy="457200"/>
          </a:xfrm>
          <a:prstGeom prst="rect">
            <a:avLst/>
          </a:prstGeom>
          <a:noFill/>
          <a:ln w="12700">
            <a:noFill/>
            <a:miter lim="800000"/>
            <a:headEnd/>
            <a:tailEnd/>
          </a:ln>
          <a:effectLst/>
        </p:spPr>
        <p:txBody>
          <a:bodyPr wrap="none">
            <a:spAutoFit/>
          </a:bodyPr>
          <a:lstStyle/>
          <a:p>
            <a:r>
              <a:rPr lang="en-US" sz="1200">
                <a:solidFill>
                  <a:schemeClr val="tx1"/>
                </a:solidFill>
              </a:rPr>
              <a:t>Read</a:t>
            </a:r>
          </a:p>
          <a:p>
            <a:r>
              <a:rPr lang="en-US" sz="1200">
                <a:solidFill>
                  <a:schemeClr val="tx1"/>
                </a:solidFill>
              </a:rPr>
              <a:t>Address</a:t>
            </a:r>
          </a:p>
        </p:txBody>
      </p:sp>
      <p:sp>
        <p:nvSpPr>
          <p:cNvPr id="1288219" name="Text Box 27"/>
          <p:cNvSpPr txBox="1">
            <a:spLocks noChangeArrowheads="1"/>
          </p:cNvSpPr>
          <p:nvPr/>
        </p:nvSpPr>
        <p:spPr bwMode="auto">
          <a:xfrm>
            <a:off x="928688" y="3025775"/>
            <a:ext cx="1098550" cy="517525"/>
          </a:xfrm>
          <a:prstGeom prst="rect">
            <a:avLst/>
          </a:prstGeom>
          <a:noFill/>
          <a:ln w="12700">
            <a:noFill/>
            <a:miter lim="800000"/>
            <a:headEnd/>
            <a:tailEnd/>
          </a:ln>
          <a:effectLst/>
        </p:spPr>
        <p:txBody>
          <a:bodyPr wrap="none">
            <a:spAutoFit/>
          </a:bodyPr>
          <a:lstStyle/>
          <a:p>
            <a:pPr algn="ctr"/>
            <a:r>
              <a:rPr lang="en-US" sz="1400" b="1">
                <a:solidFill>
                  <a:schemeClr val="tx1"/>
                </a:solidFill>
              </a:rPr>
              <a:t>Instruction</a:t>
            </a:r>
          </a:p>
          <a:p>
            <a:pPr algn="ctr"/>
            <a:r>
              <a:rPr lang="en-US" sz="1400" b="1">
                <a:solidFill>
                  <a:schemeClr val="tx1"/>
                </a:solidFill>
              </a:rPr>
              <a:t>Memory</a:t>
            </a:r>
          </a:p>
        </p:txBody>
      </p:sp>
      <p:sp>
        <p:nvSpPr>
          <p:cNvPr id="1288220" name="Text Box 28"/>
          <p:cNvSpPr txBox="1">
            <a:spLocks noChangeArrowheads="1"/>
          </p:cNvSpPr>
          <p:nvPr/>
        </p:nvSpPr>
        <p:spPr bwMode="auto">
          <a:xfrm>
            <a:off x="1447800" y="2286000"/>
            <a:ext cx="481013" cy="274638"/>
          </a:xfrm>
          <a:prstGeom prst="rect">
            <a:avLst/>
          </a:prstGeom>
          <a:noFill/>
          <a:ln w="12700">
            <a:noFill/>
            <a:miter lim="800000"/>
            <a:headEnd/>
            <a:tailEnd/>
          </a:ln>
          <a:effectLst/>
        </p:spPr>
        <p:txBody>
          <a:bodyPr wrap="none">
            <a:spAutoFit/>
          </a:bodyPr>
          <a:lstStyle/>
          <a:p>
            <a:r>
              <a:rPr lang="en-US" sz="1200" b="1">
                <a:solidFill>
                  <a:schemeClr val="tx1"/>
                </a:solidFill>
              </a:rPr>
              <a:t>Add</a:t>
            </a:r>
          </a:p>
        </p:txBody>
      </p:sp>
      <p:sp>
        <p:nvSpPr>
          <p:cNvPr id="1288221" name="Text Box 29"/>
          <p:cNvSpPr txBox="1">
            <a:spLocks noChangeArrowheads="1"/>
          </p:cNvSpPr>
          <p:nvPr/>
        </p:nvSpPr>
        <p:spPr bwMode="auto">
          <a:xfrm rot="-5400000">
            <a:off x="244475" y="3565525"/>
            <a:ext cx="395288" cy="274638"/>
          </a:xfrm>
          <a:prstGeom prst="rect">
            <a:avLst/>
          </a:prstGeom>
          <a:noFill/>
          <a:ln w="12700">
            <a:noFill/>
            <a:miter lim="800000"/>
            <a:headEnd/>
            <a:tailEnd/>
          </a:ln>
          <a:effectLst/>
        </p:spPr>
        <p:txBody>
          <a:bodyPr wrap="none">
            <a:spAutoFit/>
          </a:bodyPr>
          <a:lstStyle/>
          <a:p>
            <a:r>
              <a:rPr lang="en-US" sz="1200" b="1">
                <a:solidFill>
                  <a:schemeClr val="accent2"/>
                </a:solidFill>
              </a:rPr>
              <a:t>PC</a:t>
            </a:r>
          </a:p>
        </p:txBody>
      </p:sp>
      <p:sp>
        <p:nvSpPr>
          <p:cNvPr id="1288222" name="Line 30"/>
          <p:cNvSpPr>
            <a:spLocks noChangeShapeType="1"/>
          </p:cNvSpPr>
          <p:nvPr/>
        </p:nvSpPr>
        <p:spPr bwMode="auto">
          <a:xfrm>
            <a:off x="152400" y="3733800"/>
            <a:ext cx="228600" cy="0"/>
          </a:xfrm>
          <a:prstGeom prst="line">
            <a:avLst/>
          </a:prstGeom>
          <a:noFill/>
          <a:ln w="28575">
            <a:solidFill>
              <a:schemeClr val="tx1"/>
            </a:solidFill>
            <a:round/>
            <a:headEnd/>
            <a:tailEnd type="triangle" w="med" len="med"/>
          </a:ln>
          <a:effectLst/>
        </p:spPr>
        <p:txBody>
          <a:bodyPr/>
          <a:lstStyle/>
          <a:p>
            <a:endParaRPr lang="en-US"/>
          </a:p>
        </p:txBody>
      </p:sp>
      <p:sp>
        <p:nvSpPr>
          <p:cNvPr id="1288223" name="Text Box 31"/>
          <p:cNvSpPr txBox="1">
            <a:spLocks noChangeArrowheads="1"/>
          </p:cNvSpPr>
          <p:nvPr/>
        </p:nvSpPr>
        <p:spPr bwMode="auto">
          <a:xfrm>
            <a:off x="838200" y="2590800"/>
            <a:ext cx="268288" cy="274638"/>
          </a:xfrm>
          <a:prstGeom prst="rect">
            <a:avLst/>
          </a:prstGeom>
          <a:noFill/>
          <a:ln w="12700">
            <a:noFill/>
            <a:miter lim="800000"/>
            <a:headEnd/>
            <a:tailEnd/>
          </a:ln>
          <a:effectLst/>
        </p:spPr>
        <p:txBody>
          <a:bodyPr wrap="none">
            <a:spAutoFit/>
          </a:bodyPr>
          <a:lstStyle/>
          <a:p>
            <a:r>
              <a:rPr lang="en-US" sz="1200" b="1">
                <a:solidFill>
                  <a:schemeClr val="tx1"/>
                </a:solidFill>
              </a:rPr>
              <a:t>4</a:t>
            </a:r>
          </a:p>
        </p:txBody>
      </p:sp>
      <p:sp>
        <p:nvSpPr>
          <p:cNvPr id="1288224" name="Line 32"/>
          <p:cNvSpPr>
            <a:spLocks noChangeShapeType="1"/>
          </p:cNvSpPr>
          <p:nvPr/>
        </p:nvSpPr>
        <p:spPr bwMode="auto">
          <a:xfrm>
            <a:off x="152400" y="1295400"/>
            <a:ext cx="0" cy="2438400"/>
          </a:xfrm>
          <a:prstGeom prst="line">
            <a:avLst/>
          </a:prstGeom>
          <a:noFill/>
          <a:ln w="28575">
            <a:solidFill>
              <a:schemeClr val="tx1"/>
            </a:solidFill>
            <a:round/>
            <a:headEnd/>
            <a:tailEnd/>
          </a:ln>
          <a:effectLst/>
        </p:spPr>
        <p:txBody>
          <a:bodyPr/>
          <a:lstStyle/>
          <a:p>
            <a:endParaRPr lang="en-US"/>
          </a:p>
        </p:txBody>
      </p:sp>
      <p:sp>
        <p:nvSpPr>
          <p:cNvPr id="1288225" name="AutoShape 33"/>
          <p:cNvSpPr>
            <a:spLocks noChangeArrowheads="1"/>
          </p:cNvSpPr>
          <p:nvPr/>
        </p:nvSpPr>
        <p:spPr bwMode="auto">
          <a:xfrm rot="5400000" flipH="1">
            <a:off x="609600" y="1219200"/>
            <a:ext cx="685800" cy="22860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tx1"/>
            </a:solidFill>
            <a:miter lim="800000"/>
            <a:headEnd/>
            <a:tailEnd/>
          </a:ln>
          <a:effectLst/>
        </p:spPr>
        <p:txBody>
          <a:bodyPr wrap="none" anchor="ctr"/>
          <a:lstStyle/>
          <a:p>
            <a:endParaRPr lang="en-US"/>
          </a:p>
        </p:txBody>
      </p:sp>
      <p:sp>
        <p:nvSpPr>
          <p:cNvPr id="1288226" name="Line 34"/>
          <p:cNvSpPr>
            <a:spLocks noChangeShapeType="1"/>
          </p:cNvSpPr>
          <p:nvPr/>
        </p:nvSpPr>
        <p:spPr bwMode="auto">
          <a:xfrm flipH="1">
            <a:off x="152400" y="1295400"/>
            <a:ext cx="700088" cy="0"/>
          </a:xfrm>
          <a:prstGeom prst="line">
            <a:avLst/>
          </a:prstGeom>
          <a:noFill/>
          <a:ln w="28575">
            <a:solidFill>
              <a:schemeClr val="tx1"/>
            </a:solidFill>
            <a:round/>
            <a:headEnd/>
            <a:tailEnd/>
          </a:ln>
          <a:effectLst/>
        </p:spPr>
        <p:txBody>
          <a:bodyPr/>
          <a:lstStyle/>
          <a:p>
            <a:endParaRPr lang="en-US"/>
          </a:p>
        </p:txBody>
      </p:sp>
      <p:sp>
        <p:nvSpPr>
          <p:cNvPr id="1288229" name="Line 37"/>
          <p:cNvSpPr>
            <a:spLocks noChangeShapeType="1"/>
          </p:cNvSpPr>
          <p:nvPr/>
        </p:nvSpPr>
        <p:spPr bwMode="auto">
          <a:xfrm flipH="1">
            <a:off x="1066800" y="1143000"/>
            <a:ext cx="5867400" cy="0"/>
          </a:xfrm>
          <a:prstGeom prst="line">
            <a:avLst/>
          </a:prstGeom>
          <a:noFill/>
          <a:ln w="28575">
            <a:solidFill>
              <a:srgbClr val="CC3399"/>
            </a:solidFill>
            <a:round/>
            <a:headEnd/>
            <a:tailEnd type="triangle" w="med" len="med"/>
          </a:ln>
          <a:effectLst/>
        </p:spPr>
        <p:txBody>
          <a:bodyPr/>
          <a:lstStyle/>
          <a:p>
            <a:endParaRPr lang="en-US"/>
          </a:p>
        </p:txBody>
      </p:sp>
      <p:sp>
        <p:nvSpPr>
          <p:cNvPr id="1288230" name="Line 38"/>
          <p:cNvSpPr>
            <a:spLocks noChangeShapeType="1"/>
          </p:cNvSpPr>
          <p:nvPr/>
        </p:nvSpPr>
        <p:spPr bwMode="auto">
          <a:xfrm flipH="1">
            <a:off x="2590800" y="6477000"/>
            <a:ext cx="6400800" cy="0"/>
          </a:xfrm>
          <a:prstGeom prst="line">
            <a:avLst/>
          </a:prstGeom>
          <a:noFill/>
          <a:ln w="28575">
            <a:solidFill>
              <a:srgbClr val="CC3399"/>
            </a:solidFill>
            <a:round/>
            <a:headEnd/>
            <a:tailEnd/>
          </a:ln>
          <a:effectLst/>
        </p:spPr>
        <p:txBody>
          <a:bodyPr/>
          <a:lstStyle/>
          <a:p>
            <a:endParaRPr lang="en-US"/>
          </a:p>
        </p:txBody>
      </p:sp>
      <p:sp>
        <p:nvSpPr>
          <p:cNvPr id="1288231" name="Rectangle 39"/>
          <p:cNvSpPr>
            <a:spLocks noChangeArrowheads="1"/>
          </p:cNvSpPr>
          <p:nvPr/>
        </p:nvSpPr>
        <p:spPr bwMode="auto">
          <a:xfrm>
            <a:off x="2819400" y="2971800"/>
            <a:ext cx="1295400" cy="1447800"/>
          </a:xfrm>
          <a:prstGeom prst="rect">
            <a:avLst/>
          </a:prstGeom>
          <a:noFill/>
          <a:ln w="12700">
            <a:solidFill>
              <a:schemeClr val="tx1"/>
            </a:solidFill>
            <a:miter lim="800000"/>
            <a:headEnd/>
            <a:tailEnd/>
          </a:ln>
          <a:effectLst/>
        </p:spPr>
        <p:txBody>
          <a:bodyPr wrap="none" anchor="ctr"/>
          <a:lstStyle/>
          <a:p>
            <a:endParaRPr lang="en-US"/>
          </a:p>
        </p:txBody>
      </p:sp>
      <p:sp>
        <p:nvSpPr>
          <p:cNvPr id="1288232" name="Line 40"/>
          <p:cNvSpPr>
            <a:spLocks noChangeShapeType="1"/>
          </p:cNvSpPr>
          <p:nvPr/>
        </p:nvSpPr>
        <p:spPr bwMode="auto">
          <a:xfrm>
            <a:off x="2057400" y="3733800"/>
            <a:ext cx="152400" cy="0"/>
          </a:xfrm>
          <a:prstGeom prst="line">
            <a:avLst/>
          </a:prstGeom>
          <a:noFill/>
          <a:ln w="28575">
            <a:solidFill>
              <a:schemeClr val="tx1"/>
            </a:solidFill>
            <a:round/>
            <a:headEnd/>
            <a:tailEnd/>
          </a:ln>
          <a:effectLst/>
        </p:spPr>
        <p:txBody>
          <a:bodyPr/>
          <a:lstStyle/>
          <a:p>
            <a:endParaRPr lang="en-US"/>
          </a:p>
        </p:txBody>
      </p:sp>
      <p:sp>
        <p:nvSpPr>
          <p:cNvPr id="1288233" name="Line 41"/>
          <p:cNvSpPr>
            <a:spLocks noChangeShapeType="1"/>
          </p:cNvSpPr>
          <p:nvPr/>
        </p:nvSpPr>
        <p:spPr bwMode="auto">
          <a:xfrm>
            <a:off x="2514600" y="3505200"/>
            <a:ext cx="304800" cy="0"/>
          </a:xfrm>
          <a:prstGeom prst="line">
            <a:avLst/>
          </a:prstGeom>
          <a:noFill/>
          <a:ln w="19050">
            <a:solidFill>
              <a:schemeClr val="tx1"/>
            </a:solidFill>
            <a:round/>
            <a:headEnd/>
            <a:tailEnd type="triangle" w="med" len="med"/>
          </a:ln>
          <a:effectLst/>
        </p:spPr>
        <p:txBody>
          <a:bodyPr/>
          <a:lstStyle/>
          <a:p>
            <a:endParaRPr lang="en-US"/>
          </a:p>
        </p:txBody>
      </p:sp>
      <p:sp>
        <p:nvSpPr>
          <p:cNvPr id="1288234" name="Text Box 42"/>
          <p:cNvSpPr txBox="1">
            <a:spLocks noChangeArrowheads="1"/>
          </p:cNvSpPr>
          <p:nvPr/>
        </p:nvSpPr>
        <p:spPr bwMode="auto">
          <a:xfrm>
            <a:off x="2743200" y="4114800"/>
            <a:ext cx="903288" cy="274638"/>
          </a:xfrm>
          <a:prstGeom prst="rect">
            <a:avLst/>
          </a:prstGeom>
          <a:noFill/>
          <a:ln w="12700">
            <a:noFill/>
            <a:miter lim="800000"/>
            <a:headEnd/>
            <a:tailEnd/>
          </a:ln>
          <a:effectLst/>
        </p:spPr>
        <p:txBody>
          <a:bodyPr wrap="none">
            <a:spAutoFit/>
          </a:bodyPr>
          <a:lstStyle/>
          <a:p>
            <a:r>
              <a:rPr lang="en-US" sz="1200">
                <a:solidFill>
                  <a:schemeClr val="tx1"/>
                </a:solidFill>
              </a:rPr>
              <a:t>Write Data</a:t>
            </a:r>
          </a:p>
        </p:txBody>
      </p:sp>
      <p:sp>
        <p:nvSpPr>
          <p:cNvPr id="1288235" name="Text Box 43"/>
          <p:cNvSpPr txBox="1">
            <a:spLocks noChangeArrowheads="1"/>
          </p:cNvSpPr>
          <p:nvPr/>
        </p:nvSpPr>
        <p:spPr bwMode="auto">
          <a:xfrm>
            <a:off x="2743200" y="2971800"/>
            <a:ext cx="1036638" cy="274638"/>
          </a:xfrm>
          <a:prstGeom prst="rect">
            <a:avLst/>
          </a:prstGeom>
          <a:noFill/>
          <a:ln w="12700">
            <a:noFill/>
            <a:miter lim="800000"/>
            <a:headEnd/>
            <a:tailEnd/>
          </a:ln>
          <a:effectLst/>
        </p:spPr>
        <p:txBody>
          <a:bodyPr wrap="none">
            <a:spAutoFit/>
          </a:bodyPr>
          <a:lstStyle/>
          <a:p>
            <a:r>
              <a:rPr lang="en-US" sz="1200">
                <a:solidFill>
                  <a:schemeClr val="tx1"/>
                </a:solidFill>
              </a:rPr>
              <a:t>Read Addr 1</a:t>
            </a:r>
          </a:p>
        </p:txBody>
      </p:sp>
      <p:sp>
        <p:nvSpPr>
          <p:cNvPr id="1288236" name="Text Box 44"/>
          <p:cNvSpPr txBox="1">
            <a:spLocks noChangeArrowheads="1"/>
          </p:cNvSpPr>
          <p:nvPr/>
        </p:nvSpPr>
        <p:spPr bwMode="auto">
          <a:xfrm>
            <a:off x="2743200" y="3352800"/>
            <a:ext cx="1036638" cy="274638"/>
          </a:xfrm>
          <a:prstGeom prst="rect">
            <a:avLst/>
          </a:prstGeom>
          <a:noFill/>
          <a:ln w="12700">
            <a:noFill/>
            <a:miter lim="800000"/>
            <a:headEnd/>
            <a:tailEnd/>
          </a:ln>
          <a:effectLst/>
        </p:spPr>
        <p:txBody>
          <a:bodyPr wrap="none">
            <a:spAutoFit/>
          </a:bodyPr>
          <a:lstStyle/>
          <a:p>
            <a:r>
              <a:rPr lang="en-US" sz="1200">
                <a:solidFill>
                  <a:schemeClr val="tx1"/>
                </a:solidFill>
              </a:rPr>
              <a:t>Read Addr 2</a:t>
            </a:r>
          </a:p>
        </p:txBody>
      </p:sp>
      <p:sp>
        <p:nvSpPr>
          <p:cNvPr id="1288237" name="Text Box 45"/>
          <p:cNvSpPr txBox="1">
            <a:spLocks noChangeArrowheads="1"/>
          </p:cNvSpPr>
          <p:nvPr/>
        </p:nvSpPr>
        <p:spPr bwMode="auto">
          <a:xfrm>
            <a:off x="2743200" y="3733800"/>
            <a:ext cx="903288" cy="274638"/>
          </a:xfrm>
          <a:prstGeom prst="rect">
            <a:avLst/>
          </a:prstGeom>
          <a:noFill/>
          <a:ln w="12700">
            <a:noFill/>
            <a:miter lim="800000"/>
            <a:headEnd/>
            <a:tailEnd/>
          </a:ln>
          <a:effectLst/>
        </p:spPr>
        <p:txBody>
          <a:bodyPr wrap="none">
            <a:spAutoFit/>
          </a:bodyPr>
          <a:lstStyle/>
          <a:p>
            <a:r>
              <a:rPr lang="en-US" sz="1200">
                <a:solidFill>
                  <a:schemeClr val="tx1"/>
                </a:solidFill>
              </a:rPr>
              <a:t>Write Addr</a:t>
            </a:r>
          </a:p>
        </p:txBody>
      </p:sp>
      <p:sp>
        <p:nvSpPr>
          <p:cNvPr id="1288238" name="Text Box 46"/>
          <p:cNvSpPr txBox="1">
            <a:spLocks noChangeArrowheads="1"/>
          </p:cNvSpPr>
          <p:nvPr/>
        </p:nvSpPr>
        <p:spPr bwMode="auto">
          <a:xfrm>
            <a:off x="2819400" y="3124200"/>
            <a:ext cx="893763" cy="730250"/>
          </a:xfrm>
          <a:prstGeom prst="rect">
            <a:avLst/>
          </a:prstGeom>
          <a:noFill/>
          <a:ln w="12700">
            <a:noFill/>
            <a:miter lim="800000"/>
            <a:headEnd/>
            <a:tailEnd/>
          </a:ln>
          <a:effectLst/>
        </p:spPr>
        <p:txBody>
          <a:bodyPr wrap="none">
            <a:spAutoFit/>
          </a:bodyPr>
          <a:lstStyle/>
          <a:p>
            <a:pPr algn="ctr"/>
            <a:r>
              <a:rPr lang="en-US" sz="1400" b="1">
                <a:solidFill>
                  <a:schemeClr val="tx1"/>
                </a:solidFill>
              </a:rPr>
              <a:t>Register</a:t>
            </a:r>
          </a:p>
          <a:p>
            <a:pPr algn="ctr"/>
            <a:endParaRPr lang="en-US" sz="1400" b="1">
              <a:solidFill>
                <a:schemeClr val="tx1"/>
              </a:solidFill>
            </a:endParaRPr>
          </a:p>
          <a:p>
            <a:pPr algn="ctr"/>
            <a:r>
              <a:rPr lang="en-US" sz="1400" b="1">
                <a:solidFill>
                  <a:schemeClr val="tx1"/>
                </a:solidFill>
              </a:rPr>
              <a:t>File</a:t>
            </a:r>
          </a:p>
        </p:txBody>
      </p:sp>
      <p:sp>
        <p:nvSpPr>
          <p:cNvPr id="1288239" name="Text Box 47"/>
          <p:cNvSpPr txBox="1">
            <a:spLocks noChangeArrowheads="1"/>
          </p:cNvSpPr>
          <p:nvPr/>
        </p:nvSpPr>
        <p:spPr bwMode="auto">
          <a:xfrm>
            <a:off x="3505200" y="3124200"/>
            <a:ext cx="674688" cy="457200"/>
          </a:xfrm>
          <a:prstGeom prst="rect">
            <a:avLst/>
          </a:prstGeom>
          <a:noFill/>
          <a:ln w="12700">
            <a:noFill/>
            <a:miter lim="800000"/>
            <a:headEnd/>
            <a:tailEnd/>
          </a:ln>
          <a:effectLst/>
        </p:spPr>
        <p:txBody>
          <a:bodyPr wrap="none">
            <a:spAutoFit/>
          </a:bodyPr>
          <a:lstStyle/>
          <a:p>
            <a:pPr algn="r"/>
            <a:r>
              <a:rPr lang="en-US" sz="1200">
                <a:solidFill>
                  <a:schemeClr val="tx1"/>
                </a:solidFill>
              </a:rPr>
              <a:t>Read</a:t>
            </a:r>
          </a:p>
          <a:p>
            <a:pPr algn="r"/>
            <a:r>
              <a:rPr lang="en-US" sz="1200">
                <a:solidFill>
                  <a:schemeClr val="tx1"/>
                </a:solidFill>
              </a:rPr>
              <a:t> Data 1</a:t>
            </a:r>
          </a:p>
        </p:txBody>
      </p:sp>
      <p:sp>
        <p:nvSpPr>
          <p:cNvPr id="1288240" name="Text Box 48"/>
          <p:cNvSpPr txBox="1">
            <a:spLocks noChangeArrowheads="1"/>
          </p:cNvSpPr>
          <p:nvPr/>
        </p:nvSpPr>
        <p:spPr bwMode="auto">
          <a:xfrm>
            <a:off x="3505200" y="3810000"/>
            <a:ext cx="674688" cy="457200"/>
          </a:xfrm>
          <a:prstGeom prst="rect">
            <a:avLst/>
          </a:prstGeom>
          <a:noFill/>
          <a:ln w="12700">
            <a:noFill/>
            <a:miter lim="800000"/>
            <a:headEnd/>
            <a:tailEnd/>
          </a:ln>
          <a:effectLst/>
        </p:spPr>
        <p:txBody>
          <a:bodyPr wrap="none">
            <a:spAutoFit/>
          </a:bodyPr>
          <a:lstStyle/>
          <a:p>
            <a:pPr algn="r"/>
            <a:r>
              <a:rPr lang="en-US" sz="1200">
                <a:solidFill>
                  <a:schemeClr val="tx1"/>
                </a:solidFill>
              </a:rPr>
              <a:t>Read</a:t>
            </a:r>
          </a:p>
          <a:p>
            <a:pPr algn="r"/>
            <a:r>
              <a:rPr lang="en-US" sz="1200">
                <a:solidFill>
                  <a:schemeClr val="tx1"/>
                </a:solidFill>
              </a:rPr>
              <a:t> Data 2</a:t>
            </a:r>
          </a:p>
        </p:txBody>
      </p:sp>
      <p:sp>
        <p:nvSpPr>
          <p:cNvPr id="1288241" name="Line 49"/>
          <p:cNvSpPr>
            <a:spLocks noChangeShapeType="1"/>
          </p:cNvSpPr>
          <p:nvPr/>
        </p:nvSpPr>
        <p:spPr bwMode="auto">
          <a:xfrm>
            <a:off x="2514600" y="4800600"/>
            <a:ext cx="381000" cy="0"/>
          </a:xfrm>
          <a:prstGeom prst="line">
            <a:avLst/>
          </a:prstGeom>
          <a:noFill/>
          <a:ln w="28575">
            <a:solidFill>
              <a:schemeClr val="tx1"/>
            </a:solidFill>
            <a:round/>
            <a:headEnd/>
            <a:tailEnd/>
          </a:ln>
          <a:effectLst/>
        </p:spPr>
        <p:txBody>
          <a:bodyPr/>
          <a:lstStyle/>
          <a:p>
            <a:endParaRPr lang="en-US"/>
          </a:p>
        </p:txBody>
      </p:sp>
      <p:sp>
        <p:nvSpPr>
          <p:cNvPr id="1288242" name="Line 50"/>
          <p:cNvSpPr>
            <a:spLocks noChangeShapeType="1"/>
          </p:cNvSpPr>
          <p:nvPr/>
        </p:nvSpPr>
        <p:spPr bwMode="auto">
          <a:xfrm>
            <a:off x="2590800" y="4724400"/>
            <a:ext cx="76200" cy="152400"/>
          </a:xfrm>
          <a:prstGeom prst="line">
            <a:avLst/>
          </a:prstGeom>
          <a:noFill/>
          <a:ln w="12700">
            <a:solidFill>
              <a:schemeClr val="tx1"/>
            </a:solidFill>
            <a:round/>
            <a:headEnd/>
            <a:tailEnd/>
          </a:ln>
          <a:effectLst/>
        </p:spPr>
        <p:txBody>
          <a:bodyPr/>
          <a:lstStyle/>
          <a:p>
            <a:endParaRPr lang="en-US"/>
          </a:p>
        </p:txBody>
      </p:sp>
      <p:sp>
        <p:nvSpPr>
          <p:cNvPr id="1288243" name="Line 51"/>
          <p:cNvSpPr>
            <a:spLocks noChangeShapeType="1"/>
          </p:cNvSpPr>
          <p:nvPr/>
        </p:nvSpPr>
        <p:spPr bwMode="auto">
          <a:xfrm>
            <a:off x="3810000" y="4724400"/>
            <a:ext cx="76200" cy="152400"/>
          </a:xfrm>
          <a:prstGeom prst="line">
            <a:avLst/>
          </a:prstGeom>
          <a:noFill/>
          <a:ln w="12700">
            <a:solidFill>
              <a:schemeClr val="tx1"/>
            </a:solidFill>
            <a:round/>
            <a:headEnd/>
            <a:tailEnd/>
          </a:ln>
          <a:effectLst/>
        </p:spPr>
        <p:txBody>
          <a:bodyPr/>
          <a:lstStyle/>
          <a:p>
            <a:endParaRPr lang="en-US"/>
          </a:p>
        </p:txBody>
      </p:sp>
      <p:sp>
        <p:nvSpPr>
          <p:cNvPr id="1288244" name="Text Box 52"/>
          <p:cNvSpPr txBox="1">
            <a:spLocks noChangeArrowheads="1"/>
          </p:cNvSpPr>
          <p:nvPr/>
        </p:nvSpPr>
        <p:spPr bwMode="auto">
          <a:xfrm>
            <a:off x="2590800" y="4495800"/>
            <a:ext cx="352425" cy="274638"/>
          </a:xfrm>
          <a:prstGeom prst="rect">
            <a:avLst/>
          </a:prstGeom>
          <a:noFill/>
          <a:ln w="12700">
            <a:noFill/>
            <a:miter lim="800000"/>
            <a:headEnd/>
            <a:tailEnd/>
          </a:ln>
          <a:effectLst/>
        </p:spPr>
        <p:txBody>
          <a:bodyPr wrap="none">
            <a:spAutoFit/>
          </a:bodyPr>
          <a:lstStyle/>
          <a:p>
            <a:r>
              <a:rPr lang="en-US" sz="1200">
                <a:solidFill>
                  <a:schemeClr val="tx1"/>
                </a:solidFill>
              </a:rPr>
              <a:t>16</a:t>
            </a:r>
          </a:p>
        </p:txBody>
      </p:sp>
      <p:sp>
        <p:nvSpPr>
          <p:cNvPr id="1288245" name="Text Box 53"/>
          <p:cNvSpPr txBox="1">
            <a:spLocks noChangeArrowheads="1"/>
          </p:cNvSpPr>
          <p:nvPr/>
        </p:nvSpPr>
        <p:spPr bwMode="auto">
          <a:xfrm>
            <a:off x="3733800" y="4495800"/>
            <a:ext cx="352425" cy="274638"/>
          </a:xfrm>
          <a:prstGeom prst="rect">
            <a:avLst/>
          </a:prstGeom>
          <a:noFill/>
          <a:ln w="12700">
            <a:noFill/>
            <a:miter lim="800000"/>
            <a:headEnd/>
            <a:tailEnd/>
          </a:ln>
          <a:effectLst/>
        </p:spPr>
        <p:txBody>
          <a:bodyPr wrap="none">
            <a:spAutoFit/>
          </a:bodyPr>
          <a:lstStyle/>
          <a:p>
            <a:r>
              <a:rPr lang="en-US" sz="1200">
                <a:solidFill>
                  <a:schemeClr val="tx1"/>
                </a:solidFill>
              </a:rPr>
              <a:t>32</a:t>
            </a:r>
          </a:p>
        </p:txBody>
      </p:sp>
      <p:sp>
        <p:nvSpPr>
          <p:cNvPr id="1288246" name="Line 54"/>
          <p:cNvSpPr>
            <a:spLocks noChangeShapeType="1"/>
          </p:cNvSpPr>
          <p:nvPr/>
        </p:nvSpPr>
        <p:spPr bwMode="auto">
          <a:xfrm>
            <a:off x="2590800" y="4267200"/>
            <a:ext cx="254000" cy="0"/>
          </a:xfrm>
          <a:prstGeom prst="line">
            <a:avLst/>
          </a:prstGeom>
          <a:noFill/>
          <a:ln w="28575">
            <a:solidFill>
              <a:srgbClr val="CC3399"/>
            </a:solidFill>
            <a:round/>
            <a:headEnd/>
            <a:tailEnd type="triangle" w="med" len="med"/>
          </a:ln>
          <a:effectLst/>
        </p:spPr>
        <p:txBody>
          <a:bodyPr/>
          <a:lstStyle/>
          <a:p>
            <a:endParaRPr lang="en-US"/>
          </a:p>
        </p:txBody>
      </p:sp>
      <p:sp>
        <p:nvSpPr>
          <p:cNvPr id="1288247" name="Line 55"/>
          <p:cNvSpPr>
            <a:spLocks noChangeShapeType="1"/>
          </p:cNvSpPr>
          <p:nvPr/>
        </p:nvSpPr>
        <p:spPr bwMode="auto">
          <a:xfrm>
            <a:off x="5181600" y="4419600"/>
            <a:ext cx="0" cy="533400"/>
          </a:xfrm>
          <a:prstGeom prst="line">
            <a:avLst/>
          </a:prstGeom>
          <a:noFill/>
          <a:ln w="28575">
            <a:solidFill>
              <a:schemeClr val="tx1"/>
            </a:solidFill>
            <a:round/>
            <a:headEnd/>
            <a:tailEnd/>
          </a:ln>
          <a:effectLst/>
        </p:spPr>
        <p:txBody>
          <a:bodyPr/>
          <a:lstStyle/>
          <a:p>
            <a:endParaRPr lang="en-US"/>
          </a:p>
        </p:txBody>
      </p:sp>
      <p:sp>
        <p:nvSpPr>
          <p:cNvPr id="1288248" name="Line 56"/>
          <p:cNvSpPr>
            <a:spLocks noChangeShapeType="1"/>
          </p:cNvSpPr>
          <p:nvPr/>
        </p:nvSpPr>
        <p:spPr bwMode="auto">
          <a:xfrm>
            <a:off x="4114800" y="4114800"/>
            <a:ext cx="152400" cy="0"/>
          </a:xfrm>
          <a:prstGeom prst="line">
            <a:avLst/>
          </a:prstGeom>
          <a:noFill/>
          <a:ln w="28575">
            <a:solidFill>
              <a:schemeClr val="tx1"/>
            </a:solidFill>
            <a:round/>
            <a:headEnd/>
            <a:tailEnd/>
          </a:ln>
          <a:effectLst/>
        </p:spPr>
        <p:txBody>
          <a:bodyPr/>
          <a:lstStyle/>
          <a:p>
            <a:endParaRPr lang="en-US"/>
          </a:p>
        </p:txBody>
      </p:sp>
      <p:sp>
        <p:nvSpPr>
          <p:cNvPr id="1288249" name="Line 57"/>
          <p:cNvSpPr>
            <a:spLocks noChangeShapeType="1"/>
          </p:cNvSpPr>
          <p:nvPr/>
        </p:nvSpPr>
        <p:spPr bwMode="auto">
          <a:xfrm>
            <a:off x="2514600" y="3124200"/>
            <a:ext cx="0" cy="1676400"/>
          </a:xfrm>
          <a:prstGeom prst="line">
            <a:avLst/>
          </a:prstGeom>
          <a:noFill/>
          <a:ln w="28575">
            <a:solidFill>
              <a:schemeClr val="tx1"/>
            </a:solidFill>
            <a:round/>
            <a:headEnd/>
            <a:tailEnd/>
          </a:ln>
          <a:effectLst/>
        </p:spPr>
        <p:txBody>
          <a:bodyPr/>
          <a:lstStyle/>
          <a:p>
            <a:endParaRPr lang="en-US"/>
          </a:p>
        </p:txBody>
      </p:sp>
      <p:sp>
        <p:nvSpPr>
          <p:cNvPr id="1288250" name="Line 58"/>
          <p:cNvSpPr>
            <a:spLocks noChangeShapeType="1"/>
          </p:cNvSpPr>
          <p:nvPr/>
        </p:nvSpPr>
        <p:spPr bwMode="auto">
          <a:xfrm>
            <a:off x="2514600" y="3124200"/>
            <a:ext cx="304800" cy="0"/>
          </a:xfrm>
          <a:prstGeom prst="line">
            <a:avLst/>
          </a:prstGeom>
          <a:noFill/>
          <a:ln w="19050">
            <a:solidFill>
              <a:schemeClr val="tx1"/>
            </a:solidFill>
            <a:round/>
            <a:headEnd/>
            <a:tailEnd type="triangle" w="med" len="med"/>
          </a:ln>
          <a:effectLst/>
        </p:spPr>
        <p:txBody>
          <a:bodyPr/>
          <a:lstStyle/>
          <a:p>
            <a:endParaRPr lang="en-US"/>
          </a:p>
        </p:txBody>
      </p:sp>
      <p:sp>
        <p:nvSpPr>
          <p:cNvPr id="1288251" name="Line 59"/>
          <p:cNvSpPr>
            <a:spLocks noChangeShapeType="1"/>
          </p:cNvSpPr>
          <p:nvPr/>
        </p:nvSpPr>
        <p:spPr bwMode="auto">
          <a:xfrm>
            <a:off x="5105400" y="4419600"/>
            <a:ext cx="304800" cy="0"/>
          </a:xfrm>
          <a:prstGeom prst="line">
            <a:avLst/>
          </a:prstGeom>
          <a:noFill/>
          <a:ln w="28575">
            <a:solidFill>
              <a:schemeClr val="tx1"/>
            </a:solidFill>
            <a:round/>
            <a:headEnd/>
            <a:tailEnd type="triangle" w="med" len="med"/>
          </a:ln>
          <a:effectLst/>
        </p:spPr>
        <p:txBody>
          <a:bodyPr/>
          <a:lstStyle/>
          <a:p>
            <a:endParaRPr lang="en-US"/>
          </a:p>
        </p:txBody>
      </p:sp>
      <p:sp>
        <p:nvSpPr>
          <p:cNvPr id="1288252" name="Line 60"/>
          <p:cNvSpPr>
            <a:spLocks noChangeShapeType="1"/>
          </p:cNvSpPr>
          <p:nvPr/>
        </p:nvSpPr>
        <p:spPr bwMode="auto">
          <a:xfrm>
            <a:off x="6400800" y="3810000"/>
            <a:ext cx="177800" cy="0"/>
          </a:xfrm>
          <a:prstGeom prst="line">
            <a:avLst/>
          </a:prstGeom>
          <a:noFill/>
          <a:ln w="28575">
            <a:solidFill>
              <a:schemeClr val="tx1"/>
            </a:solidFill>
            <a:round/>
            <a:headEnd/>
            <a:tailEnd/>
          </a:ln>
          <a:effectLst/>
        </p:spPr>
        <p:txBody>
          <a:bodyPr/>
          <a:lstStyle/>
          <a:p>
            <a:endParaRPr lang="en-US"/>
          </a:p>
        </p:txBody>
      </p:sp>
      <p:sp>
        <p:nvSpPr>
          <p:cNvPr id="1288253" name="Freeform 61"/>
          <p:cNvSpPr>
            <a:spLocks/>
          </p:cNvSpPr>
          <p:nvPr/>
        </p:nvSpPr>
        <p:spPr bwMode="auto">
          <a:xfrm>
            <a:off x="5867400" y="3124200"/>
            <a:ext cx="533400" cy="1295400"/>
          </a:xfrm>
          <a:custGeom>
            <a:avLst/>
            <a:gdLst/>
            <a:ahLst/>
            <a:cxnLst>
              <a:cxn ang="0">
                <a:pos x="0" y="0"/>
              </a:cxn>
              <a:cxn ang="0">
                <a:pos x="0" y="427"/>
              </a:cxn>
              <a:cxn ang="0">
                <a:pos x="111" y="553"/>
              </a:cxn>
              <a:cxn ang="0">
                <a:pos x="0" y="671"/>
              </a:cxn>
              <a:cxn ang="0">
                <a:pos x="0" y="1098"/>
              </a:cxn>
              <a:cxn ang="0">
                <a:pos x="387" y="790"/>
              </a:cxn>
              <a:cxn ang="0">
                <a:pos x="387" y="308"/>
              </a:cxn>
              <a:cxn ang="0">
                <a:pos x="0" y="0"/>
              </a:cxn>
            </a:cxnLst>
            <a:rect l="0" t="0" r="r" b="b"/>
            <a:pathLst>
              <a:path w="388" h="1099">
                <a:moveTo>
                  <a:pt x="0" y="0"/>
                </a:moveTo>
                <a:lnTo>
                  <a:pt x="0" y="427"/>
                </a:lnTo>
                <a:lnTo>
                  <a:pt x="111" y="553"/>
                </a:lnTo>
                <a:lnTo>
                  <a:pt x="0" y="671"/>
                </a:lnTo>
                <a:lnTo>
                  <a:pt x="0" y="1098"/>
                </a:lnTo>
                <a:lnTo>
                  <a:pt x="387" y="790"/>
                </a:lnTo>
                <a:lnTo>
                  <a:pt x="387" y="308"/>
                </a:lnTo>
                <a:lnTo>
                  <a:pt x="0" y="0"/>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sp>
        <p:nvSpPr>
          <p:cNvPr id="1288254" name="Rectangle 62"/>
          <p:cNvSpPr>
            <a:spLocks noChangeArrowheads="1"/>
          </p:cNvSpPr>
          <p:nvPr/>
        </p:nvSpPr>
        <p:spPr bwMode="auto">
          <a:xfrm>
            <a:off x="5969000" y="3733800"/>
            <a:ext cx="504825" cy="333375"/>
          </a:xfrm>
          <a:prstGeom prst="rect">
            <a:avLst/>
          </a:prstGeom>
          <a:noFill/>
          <a:ln w="12700">
            <a:noFill/>
            <a:miter lim="800000"/>
            <a:headEnd/>
            <a:tailEnd/>
          </a:ln>
          <a:effectLst/>
        </p:spPr>
        <p:txBody>
          <a:bodyPr wrap="none" lIns="19050" tIns="26988" rIns="19050" bIns="26988"/>
          <a:lstStyle/>
          <a:p>
            <a:pPr defTabSz="904875">
              <a:lnSpc>
                <a:spcPts val="1600"/>
              </a:lnSpc>
              <a:tabLst>
                <a:tab pos="452438" algn="l"/>
                <a:tab pos="904875" algn="l"/>
                <a:tab pos="1357313" algn="l"/>
              </a:tabLst>
            </a:pPr>
            <a:r>
              <a:rPr lang="en-US" sz="1200" b="1">
                <a:solidFill>
                  <a:srgbClr val="000000"/>
                </a:solidFill>
              </a:rPr>
              <a:t>ALU</a:t>
            </a:r>
          </a:p>
        </p:txBody>
      </p:sp>
      <p:sp>
        <p:nvSpPr>
          <p:cNvPr id="1288255" name="AutoShape 63"/>
          <p:cNvSpPr>
            <a:spLocks noChangeArrowheads="1"/>
          </p:cNvSpPr>
          <p:nvPr/>
        </p:nvSpPr>
        <p:spPr bwMode="auto">
          <a:xfrm rot="-5400000">
            <a:off x="5168900" y="4076700"/>
            <a:ext cx="762000" cy="22860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tx1"/>
            </a:solidFill>
            <a:miter lim="800000"/>
            <a:headEnd/>
            <a:tailEnd/>
          </a:ln>
          <a:effectLst/>
        </p:spPr>
        <p:txBody>
          <a:bodyPr wrap="none" anchor="ctr"/>
          <a:lstStyle/>
          <a:p>
            <a:endParaRPr lang="en-US"/>
          </a:p>
        </p:txBody>
      </p:sp>
      <p:sp>
        <p:nvSpPr>
          <p:cNvPr id="1288256" name="Line 64"/>
          <p:cNvSpPr>
            <a:spLocks noChangeShapeType="1"/>
          </p:cNvSpPr>
          <p:nvPr/>
        </p:nvSpPr>
        <p:spPr bwMode="auto">
          <a:xfrm>
            <a:off x="5664200" y="4191000"/>
            <a:ext cx="228600" cy="0"/>
          </a:xfrm>
          <a:prstGeom prst="line">
            <a:avLst/>
          </a:prstGeom>
          <a:noFill/>
          <a:ln w="28575">
            <a:solidFill>
              <a:schemeClr val="tx1"/>
            </a:solidFill>
            <a:round/>
            <a:headEnd/>
            <a:tailEnd type="triangle" w="med" len="med"/>
          </a:ln>
          <a:effectLst/>
        </p:spPr>
        <p:txBody>
          <a:bodyPr/>
          <a:lstStyle/>
          <a:p>
            <a:endParaRPr lang="en-US"/>
          </a:p>
        </p:txBody>
      </p:sp>
      <p:sp>
        <p:nvSpPr>
          <p:cNvPr id="1288259" name="Line 67"/>
          <p:cNvSpPr>
            <a:spLocks noChangeShapeType="1"/>
          </p:cNvSpPr>
          <p:nvPr/>
        </p:nvSpPr>
        <p:spPr bwMode="auto">
          <a:xfrm>
            <a:off x="5181600" y="4038600"/>
            <a:ext cx="279400" cy="0"/>
          </a:xfrm>
          <a:prstGeom prst="line">
            <a:avLst/>
          </a:prstGeom>
          <a:noFill/>
          <a:ln w="28575">
            <a:solidFill>
              <a:schemeClr val="tx1"/>
            </a:solidFill>
            <a:round/>
            <a:headEnd/>
            <a:tailEnd type="triangle" w="med" len="med"/>
          </a:ln>
          <a:effectLst/>
        </p:spPr>
        <p:txBody>
          <a:bodyPr/>
          <a:lstStyle/>
          <a:p>
            <a:endParaRPr lang="en-US"/>
          </a:p>
        </p:txBody>
      </p:sp>
      <p:sp>
        <p:nvSpPr>
          <p:cNvPr id="1288260" name="Line 68"/>
          <p:cNvSpPr>
            <a:spLocks noChangeShapeType="1"/>
          </p:cNvSpPr>
          <p:nvPr/>
        </p:nvSpPr>
        <p:spPr bwMode="auto">
          <a:xfrm>
            <a:off x="5105400" y="3352800"/>
            <a:ext cx="762000" cy="0"/>
          </a:xfrm>
          <a:prstGeom prst="line">
            <a:avLst/>
          </a:prstGeom>
          <a:noFill/>
          <a:ln w="28575">
            <a:solidFill>
              <a:schemeClr val="tx1"/>
            </a:solidFill>
            <a:round/>
            <a:headEnd/>
            <a:tailEnd type="triangle" w="med" len="med"/>
          </a:ln>
          <a:effectLst/>
        </p:spPr>
        <p:txBody>
          <a:bodyPr/>
          <a:lstStyle/>
          <a:p>
            <a:endParaRPr lang="en-US"/>
          </a:p>
        </p:txBody>
      </p:sp>
      <p:sp>
        <p:nvSpPr>
          <p:cNvPr id="1288261" name="Oval 69"/>
          <p:cNvSpPr>
            <a:spLocks noChangeArrowheads="1"/>
          </p:cNvSpPr>
          <p:nvPr/>
        </p:nvSpPr>
        <p:spPr bwMode="auto">
          <a:xfrm>
            <a:off x="5410200" y="2590800"/>
            <a:ext cx="457200" cy="533400"/>
          </a:xfrm>
          <a:prstGeom prst="ellipse">
            <a:avLst/>
          </a:prstGeom>
          <a:noFill/>
          <a:ln w="12700">
            <a:solidFill>
              <a:schemeClr val="tx1"/>
            </a:solidFill>
            <a:round/>
            <a:headEnd/>
            <a:tailEnd/>
          </a:ln>
          <a:effectLst/>
        </p:spPr>
        <p:txBody>
          <a:bodyPr wrap="none" anchor="ctr"/>
          <a:lstStyle/>
          <a:p>
            <a:endParaRPr lang="en-US"/>
          </a:p>
        </p:txBody>
      </p:sp>
      <p:sp>
        <p:nvSpPr>
          <p:cNvPr id="1288262" name="Rectangle 70"/>
          <p:cNvSpPr>
            <a:spLocks noChangeArrowheads="1"/>
          </p:cNvSpPr>
          <p:nvPr/>
        </p:nvSpPr>
        <p:spPr bwMode="auto">
          <a:xfrm>
            <a:off x="5410200" y="2590800"/>
            <a:ext cx="457200" cy="457200"/>
          </a:xfrm>
          <a:prstGeom prst="rect">
            <a:avLst/>
          </a:prstGeom>
          <a:noFill/>
          <a:ln w="12700">
            <a:noFill/>
            <a:miter lim="800000"/>
            <a:headEnd/>
            <a:tailEnd/>
          </a:ln>
          <a:effectLst/>
        </p:spPr>
        <p:txBody>
          <a:bodyPr wrap="none" lIns="19050" tIns="26988" rIns="19050" bIns="26988"/>
          <a:lstStyle/>
          <a:p>
            <a:pPr algn="ctr" defTabSz="904875">
              <a:lnSpc>
                <a:spcPts val="1600"/>
              </a:lnSpc>
              <a:tabLst>
                <a:tab pos="452438" algn="l"/>
                <a:tab pos="904875" algn="l"/>
                <a:tab pos="1357313" algn="l"/>
              </a:tabLst>
            </a:pPr>
            <a:r>
              <a:rPr lang="en-US" sz="1200" b="1">
                <a:solidFill>
                  <a:srgbClr val="000000"/>
                </a:solidFill>
              </a:rPr>
              <a:t>Shift</a:t>
            </a:r>
          </a:p>
          <a:p>
            <a:pPr algn="ctr" defTabSz="904875">
              <a:lnSpc>
                <a:spcPts val="1600"/>
              </a:lnSpc>
              <a:tabLst>
                <a:tab pos="452438" algn="l"/>
                <a:tab pos="904875" algn="l"/>
                <a:tab pos="1357313" algn="l"/>
              </a:tabLst>
            </a:pPr>
            <a:r>
              <a:rPr lang="en-US" sz="1200" b="1">
                <a:solidFill>
                  <a:srgbClr val="000000"/>
                </a:solidFill>
              </a:rPr>
              <a:t>left 2</a:t>
            </a:r>
          </a:p>
        </p:txBody>
      </p:sp>
      <p:sp>
        <p:nvSpPr>
          <p:cNvPr id="1288263" name="Line 71"/>
          <p:cNvSpPr>
            <a:spLocks noChangeShapeType="1"/>
          </p:cNvSpPr>
          <p:nvPr/>
        </p:nvSpPr>
        <p:spPr bwMode="auto">
          <a:xfrm>
            <a:off x="5181600" y="2895600"/>
            <a:ext cx="228600" cy="0"/>
          </a:xfrm>
          <a:prstGeom prst="line">
            <a:avLst/>
          </a:prstGeom>
          <a:noFill/>
          <a:ln w="28575">
            <a:solidFill>
              <a:schemeClr val="tx1"/>
            </a:solidFill>
            <a:round/>
            <a:headEnd/>
            <a:tailEnd type="triangle" w="med" len="med"/>
          </a:ln>
          <a:effectLst/>
        </p:spPr>
        <p:txBody>
          <a:bodyPr/>
          <a:lstStyle/>
          <a:p>
            <a:endParaRPr lang="en-US"/>
          </a:p>
        </p:txBody>
      </p:sp>
      <p:grpSp>
        <p:nvGrpSpPr>
          <p:cNvPr id="3" name="Group 72"/>
          <p:cNvGrpSpPr>
            <a:grpSpLocks/>
          </p:cNvGrpSpPr>
          <p:nvPr/>
        </p:nvGrpSpPr>
        <p:grpSpPr bwMode="auto">
          <a:xfrm>
            <a:off x="6096000" y="2209800"/>
            <a:ext cx="304800" cy="914400"/>
            <a:chOff x="1392" y="2880"/>
            <a:chExt cx="288" cy="480"/>
          </a:xfrm>
        </p:grpSpPr>
        <p:sp>
          <p:nvSpPr>
            <p:cNvPr id="1288265" name="Line 73"/>
            <p:cNvSpPr>
              <a:spLocks noChangeShapeType="1"/>
            </p:cNvSpPr>
            <p:nvPr/>
          </p:nvSpPr>
          <p:spPr bwMode="auto">
            <a:xfrm>
              <a:off x="1392" y="3072"/>
              <a:ext cx="48" cy="48"/>
            </a:xfrm>
            <a:prstGeom prst="line">
              <a:avLst/>
            </a:prstGeom>
            <a:noFill/>
            <a:ln w="12700">
              <a:solidFill>
                <a:schemeClr val="tx1"/>
              </a:solidFill>
              <a:round/>
              <a:headEnd/>
              <a:tailEnd/>
            </a:ln>
            <a:effectLst/>
          </p:spPr>
          <p:txBody>
            <a:bodyPr/>
            <a:lstStyle/>
            <a:p>
              <a:endParaRPr lang="en-US"/>
            </a:p>
          </p:txBody>
        </p:sp>
        <p:sp>
          <p:nvSpPr>
            <p:cNvPr id="1288266" name="Line 74"/>
            <p:cNvSpPr>
              <a:spLocks noChangeShapeType="1"/>
            </p:cNvSpPr>
            <p:nvPr/>
          </p:nvSpPr>
          <p:spPr bwMode="auto">
            <a:xfrm flipH="1">
              <a:off x="1392" y="3120"/>
              <a:ext cx="48" cy="48"/>
            </a:xfrm>
            <a:prstGeom prst="line">
              <a:avLst/>
            </a:prstGeom>
            <a:noFill/>
            <a:ln w="12700">
              <a:solidFill>
                <a:schemeClr val="tx1"/>
              </a:solidFill>
              <a:round/>
              <a:headEnd/>
              <a:tailEnd/>
            </a:ln>
            <a:effectLst/>
          </p:spPr>
          <p:txBody>
            <a:bodyPr/>
            <a:lstStyle/>
            <a:p>
              <a:endParaRPr lang="en-US"/>
            </a:p>
          </p:txBody>
        </p:sp>
        <p:sp>
          <p:nvSpPr>
            <p:cNvPr id="1288267" name="Line 75"/>
            <p:cNvSpPr>
              <a:spLocks noChangeShapeType="1"/>
            </p:cNvSpPr>
            <p:nvPr/>
          </p:nvSpPr>
          <p:spPr bwMode="auto">
            <a:xfrm flipV="1">
              <a:off x="1392" y="2880"/>
              <a:ext cx="0" cy="192"/>
            </a:xfrm>
            <a:prstGeom prst="line">
              <a:avLst/>
            </a:prstGeom>
            <a:noFill/>
            <a:ln w="12700">
              <a:solidFill>
                <a:schemeClr val="tx1"/>
              </a:solidFill>
              <a:round/>
              <a:headEnd/>
              <a:tailEnd/>
            </a:ln>
            <a:effectLst/>
          </p:spPr>
          <p:txBody>
            <a:bodyPr/>
            <a:lstStyle/>
            <a:p>
              <a:endParaRPr lang="en-US"/>
            </a:p>
          </p:txBody>
        </p:sp>
        <p:sp>
          <p:nvSpPr>
            <p:cNvPr id="1288268" name="Line 76"/>
            <p:cNvSpPr>
              <a:spLocks noChangeShapeType="1"/>
            </p:cNvSpPr>
            <p:nvPr/>
          </p:nvSpPr>
          <p:spPr bwMode="auto">
            <a:xfrm flipV="1">
              <a:off x="1392" y="3168"/>
              <a:ext cx="0" cy="192"/>
            </a:xfrm>
            <a:prstGeom prst="line">
              <a:avLst/>
            </a:prstGeom>
            <a:noFill/>
            <a:ln w="12700">
              <a:solidFill>
                <a:schemeClr val="tx1"/>
              </a:solidFill>
              <a:round/>
              <a:headEnd/>
              <a:tailEnd/>
            </a:ln>
            <a:effectLst/>
          </p:spPr>
          <p:txBody>
            <a:bodyPr/>
            <a:lstStyle/>
            <a:p>
              <a:endParaRPr lang="en-US"/>
            </a:p>
          </p:txBody>
        </p:sp>
        <p:sp>
          <p:nvSpPr>
            <p:cNvPr id="1288269" name="Line 77"/>
            <p:cNvSpPr>
              <a:spLocks noChangeShapeType="1"/>
            </p:cNvSpPr>
            <p:nvPr/>
          </p:nvSpPr>
          <p:spPr bwMode="auto">
            <a:xfrm flipV="1">
              <a:off x="1392" y="3216"/>
              <a:ext cx="288" cy="144"/>
            </a:xfrm>
            <a:prstGeom prst="line">
              <a:avLst/>
            </a:prstGeom>
            <a:noFill/>
            <a:ln w="12700">
              <a:solidFill>
                <a:schemeClr val="tx1"/>
              </a:solidFill>
              <a:round/>
              <a:headEnd/>
              <a:tailEnd/>
            </a:ln>
            <a:effectLst/>
          </p:spPr>
          <p:txBody>
            <a:bodyPr/>
            <a:lstStyle/>
            <a:p>
              <a:endParaRPr lang="en-US"/>
            </a:p>
          </p:txBody>
        </p:sp>
        <p:sp>
          <p:nvSpPr>
            <p:cNvPr id="1288270" name="Line 78"/>
            <p:cNvSpPr>
              <a:spLocks noChangeShapeType="1"/>
            </p:cNvSpPr>
            <p:nvPr/>
          </p:nvSpPr>
          <p:spPr bwMode="auto">
            <a:xfrm flipV="1">
              <a:off x="1680" y="3024"/>
              <a:ext cx="0" cy="192"/>
            </a:xfrm>
            <a:prstGeom prst="line">
              <a:avLst/>
            </a:prstGeom>
            <a:noFill/>
            <a:ln w="12700">
              <a:solidFill>
                <a:schemeClr val="tx1"/>
              </a:solidFill>
              <a:round/>
              <a:headEnd/>
              <a:tailEnd/>
            </a:ln>
            <a:effectLst/>
          </p:spPr>
          <p:txBody>
            <a:bodyPr/>
            <a:lstStyle/>
            <a:p>
              <a:endParaRPr lang="en-US"/>
            </a:p>
          </p:txBody>
        </p:sp>
        <p:sp>
          <p:nvSpPr>
            <p:cNvPr id="1288271" name="Line 79"/>
            <p:cNvSpPr>
              <a:spLocks noChangeShapeType="1"/>
            </p:cNvSpPr>
            <p:nvPr/>
          </p:nvSpPr>
          <p:spPr bwMode="auto">
            <a:xfrm>
              <a:off x="1392" y="2880"/>
              <a:ext cx="288" cy="144"/>
            </a:xfrm>
            <a:prstGeom prst="line">
              <a:avLst/>
            </a:prstGeom>
            <a:noFill/>
            <a:ln w="12700">
              <a:solidFill>
                <a:schemeClr val="tx1"/>
              </a:solidFill>
              <a:round/>
              <a:headEnd/>
              <a:tailEnd/>
            </a:ln>
            <a:effectLst/>
          </p:spPr>
          <p:txBody>
            <a:bodyPr/>
            <a:lstStyle/>
            <a:p>
              <a:endParaRPr lang="en-US"/>
            </a:p>
          </p:txBody>
        </p:sp>
      </p:grpSp>
      <p:sp>
        <p:nvSpPr>
          <p:cNvPr id="1288272" name="Text Box 80"/>
          <p:cNvSpPr txBox="1">
            <a:spLocks noChangeArrowheads="1"/>
          </p:cNvSpPr>
          <p:nvPr/>
        </p:nvSpPr>
        <p:spPr bwMode="auto">
          <a:xfrm>
            <a:off x="6019800" y="2514600"/>
            <a:ext cx="481013" cy="274638"/>
          </a:xfrm>
          <a:prstGeom prst="rect">
            <a:avLst/>
          </a:prstGeom>
          <a:noFill/>
          <a:ln w="12700">
            <a:noFill/>
            <a:miter lim="800000"/>
            <a:headEnd/>
            <a:tailEnd/>
          </a:ln>
          <a:effectLst/>
        </p:spPr>
        <p:txBody>
          <a:bodyPr wrap="none">
            <a:spAutoFit/>
          </a:bodyPr>
          <a:lstStyle/>
          <a:p>
            <a:r>
              <a:rPr lang="en-US" sz="1200" b="1">
                <a:solidFill>
                  <a:schemeClr val="tx1"/>
                </a:solidFill>
              </a:rPr>
              <a:t>Add</a:t>
            </a:r>
          </a:p>
        </p:txBody>
      </p:sp>
      <p:sp>
        <p:nvSpPr>
          <p:cNvPr id="1288273" name="Line 81"/>
          <p:cNvSpPr>
            <a:spLocks noChangeShapeType="1"/>
          </p:cNvSpPr>
          <p:nvPr/>
        </p:nvSpPr>
        <p:spPr bwMode="auto">
          <a:xfrm>
            <a:off x="5853113" y="2895600"/>
            <a:ext cx="228600" cy="0"/>
          </a:xfrm>
          <a:prstGeom prst="line">
            <a:avLst/>
          </a:prstGeom>
          <a:noFill/>
          <a:ln w="28575">
            <a:solidFill>
              <a:schemeClr val="tx1"/>
            </a:solidFill>
            <a:round/>
            <a:headEnd/>
            <a:tailEnd type="triangle" w="med" len="med"/>
          </a:ln>
          <a:effectLst/>
        </p:spPr>
        <p:txBody>
          <a:bodyPr/>
          <a:lstStyle/>
          <a:p>
            <a:endParaRPr lang="en-US"/>
          </a:p>
        </p:txBody>
      </p:sp>
      <p:sp>
        <p:nvSpPr>
          <p:cNvPr id="1288274" name="Rectangle 82"/>
          <p:cNvSpPr>
            <a:spLocks noChangeArrowheads="1"/>
          </p:cNvSpPr>
          <p:nvPr/>
        </p:nvSpPr>
        <p:spPr bwMode="auto">
          <a:xfrm>
            <a:off x="6934200" y="3048000"/>
            <a:ext cx="1143000" cy="1447800"/>
          </a:xfrm>
          <a:prstGeom prst="rect">
            <a:avLst/>
          </a:prstGeom>
          <a:noFill/>
          <a:ln w="12700">
            <a:solidFill>
              <a:schemeClr val="tx1"/>
            </a:solidFill>
            <a:miter lim="800000"/>
            <a:headEnd/>
            <a:tailEnd/>
          </a:ln>
          <a:effectLst/>
        </p:spPr>
        <p:txBody>
          <a:bodyPr wrap="none" anchor="ctr"/>
          <a:lstStyle/>
          <a:p>
            <a:endParaRPr lang="en-US"/>
          </a:p>
        </p:txBody>
      </p:sp>
      <p:sp>
        <p:nvSpPr>
          <p:cNvPr id="1288275" name="Line 83"/>
          <p:cNvSpPr>
            <a:spLocks noChangeShapeType="1"/>
          </p:cNvSpPr>
          <p:nvPr/>
        </p:nvSpPr>
        <p:spPr bwMode="auto">
          <a:xfrm>
            <a:off x="6705600" y="3810000"/>
            <a:ext cx="254000" cy="0"/>
          </a:xfrm>
          <a:prstGeom prst="line">
            <a:avLst/>
          </a:prstGeom>
          <a:noFill/>
          <a:ln w="28575">
            <a:solidFill>
              <a:schemeClr val="tx1"/>
            </a:solidFill>
            <a:round/>
            <a:headEnd/>
            <a:tailEnd type="triangle" w="med" len="med"/>
          </a:ln>
          <a:effectLst/>
        </p:spPr>
        <p:txBody>
          <a:bodyPr/>
          <a:lstStyle/>
          <a:p>
            <a:endParaRPr lang="en-US"/>
          </a:p>
        </p:txBody>
      </p:sp>
      <p:sp>
        <p:nvSpPr>
          <p:cNvPr id="1288276" name="Text Box 84"/>
          <p:cNvSpPr txBox="1">
            <a:spLocks noChangeArrowheads="1"/>
          </p:cNvSpPr>
          <p:nvPr/>
        </p:nvSpPr>
        <p:spPr bwMode="auto">
          <a:xfrm>
            <a:off x="7239000" y="3048000"/>
            <a:ext cx="865188" cy="517525"/>
          </a:xfrm>
          <a:prstGeom prst="rect">
            <a:avLst/>
          </a:prstGeom>
          <a:noFill/>
          <a:ln w="12700">
            <a:noFill/>
            <a:miter lim="800000"/>
            <a:headEnd/>
            <a:tailEnd/>
          </a:ln>
          <a:effectLst/>
        </p:spPr>
        <p:txBody>
          <a:bodyPr wrap="none">
            <a:spAutoFit/>
          </a:bodyPr>
          <a:lstStyle/>
          <a:p>
            <a:pPr algn="ctr"/>
            <a:r>
              <a:rPr lang="en-US" sz="1400" b="1">
                <a:solidFill>
                  <a:schemeClr val="tx1"/>
                </a:solidFill>
              </a:rPr>
              <a:t>Data</a:t>
            </a:r>
          </a:p>
          <a:p>
            <a:pPr algn="ctr"/>
            <a:r>
              <a:rPr lang="en-US" sz="1400" b="1">
                <a:solidFill>
                  <a:schemeClr val="tx1"/>
                </a:solidFill>
              </a:rPr>
              <a:t>Memory</a:t>
            </a:r>
          </a:p>
        </p:txBody>
      </p:sp>
      <p:sp>
        <p:nvSpPr>
          <p:cNvPr id="1288277" name="Text Box 85"/>
          <p:cNvSpPr txBox="1">
            <a:spLocks noChangeArrowheads="1"/>
          </p:cNvSpPr>
          <p:nvPr/>
        </p:nvSpPr>
        <p:spPr bwMode="auto">
          <a:xfrm>
            <a:off x="6878638" y="3657600"/>
            <a:ext cx="741362" cy="274638"/>
          </a:xfrm>
          <a:prstGeom prst="rect">
            <a:avLst/>
          </a:prstGeom>
          <a:noFill/>
          <a:ln w="12700">
            <a:noFill/>
            <a:miter lim="800000"/>
            <a:headEnd/>
            <a:tailEnd/>
          </a:ln>
          <a:effectLst/>
        </p:spPr>
        <p:txBody>
          <a:bodyPr wrap="none">
            <a:spAutoFit/>
          </a:bodyPr>
          <a:lstStyle/>
          <a:p>
            <a:r>
              <a:rPr lang="en-US" sz="1200">
                <a:solidFill>
                  <a:schemeClr val="tx1"/>
                </a:solidFill>
              </a:rPr>
              <a:t>Address</a:t>
            </a:r>
          </a:p>
        </p:txBody>
      </p:sp>
      <p:sp>
        <p:nvSpPr>
          <p:cNvPr id="1288278" name="Text Box 86"/>
          <p:cNvSpPr txBox="1">
            <a:spLocks noChangeArrowheads="1"/>
          </p:cNvSpPr>
          <p:nvPr/>
        </p:nvSpPr>
        <p:spPr bwMode="auto">
          <a:xfrm>
            <a:off x="6869113" y="4038600"/>
            <a:ext cx="903287" cy="274638"/>
          </a:xfrm>
          <a:prstGeom prst="rect">
            <a:avLst/>
          </a:prstGeom>
          <a:noFill/>
          <a:ln w="12700">
            <a:noFill/>
            <a:miter lim="800000"/>
            <a:headEnd/>
            <a:tailEnd/>
          </a:ln>
          <a:effectLst/>
        </p:spPr>
        <p:txBody>
          <a:bodyPr wrap="none">
            <a:spAutoFit/>
          </a:bodyPr>
          <a:lstStyle/>
          <a:p>
            <a:r>
              <a:rPr lang="en-US" sz="1200">
                <a:solidFill>
                  <a:schemeClr val="tx1"/>
                </a:solidFill>
              </a:rPr>
              <a:t>Write Data</a:t>
            </a:r>
          </a:p>
        </p:txBody>
      </p:sp>
      <p:sp>
        <p:nvSpPr>
          <p:cNvPr id="1288279" name="Text Box 87"/>
          <p:cNvSpPr txBox="1">
            <a:spLocks noChangeArrowheads="1"/>
          </p:cNvSpPr>
          <p:nvPr/>
        </p:nvSpPr>
        <p:spPr bwMode="auto">
          <a:xfrm>
            <a:off x="7543800" y="3581400"/>
            <a:ext cx="546100" cy="457200"/>
          </a:xfrm>
          <a:prstGeom prst="rect">
            <a:avLst/>
          </a:prstGeom>
          <a:noFill/>
          <a:ln w="12700">
            <a:noFill/>
            <a:miter lim="800000"/>
            <a:headEnd/>
            <a:tailEnd/>
          </a:ln>
          <a:effectLst/>
        </p:spPr>
        <p:txBody>
          <a:bodyPr wrap="none">
            <a:spAutoFit/>
          </a:bodyPr>
          <a:lstStyle/>
          <a:p>
            <a:r>
              <a:rPr lang="en-US" sz="1200">
                <a:solidFill>
                  <a:schemeClr val="tx1"/>
                </a:solidFill>
              </a:rPr>
              <a:t>Read</a:t>
            </a:r>
          </a:p>
          <a:p>
            <a:r>
              <a:rPr lang="en-US" sz="1200">
                <a:solidFill>
                  <a:schemeClr val="tx1"/>
                </a:solidFill>
              </a:rPr>
              <a:t>Data</a:t>
            </a:r>
          </a:p>
        </p:txBody>
      </p:sp>
      <p:sp>
        <p:nvSpPr>
          <p:cNvPr id="1288280" name="Line 88"/>
          <p:cNvSpPr>
            <a:spLocks noChangeShapeType="1"/>
          </p:cNvSpPr>
          <p:nvPr/>
        </p:nvSpPr>
        <p:spPr bwMode="auto">
          <a:xfrm>
            <a:off x="6705600" y="4191000"/>
            <a:ext cx="228600" cy="0"/>
          </a:xfrm>
          <a:prstGeom prst="line">
            <a:avLst/>
          </a:prstGeom>
          <a:noFill/>
          <a:ln w="28575">
            <a:solidFill>
              <a:schemeClr val="tx1"/>
            </a:solidFill>
            <a:round/>
            <a:headEnd/>
            <a:tailEnd type="triangle" w="med" len="med"/>
          </a:ln>
          <a:effectLst/>
        </p:spPr>
        <p:txBody>
          <a:bodyPr/>
          <a:lstStyle/>
          <a:p>
            <a:endParaRPr lang="en-US"/>
          </a:p>
        </p:txBody>
      </p:sp>
      <p:sp>
        <p:nvSpPr>
          <p:cNvPr id="1288281" name="Line 89"/>
          <p:cNvSpPr>
            <a:spLocks noChangeShapeType="1"/>
          </p:cNvSpPr>
          <p:nvPr/>
        </p:nvSpPr>
        <p:spPr bwMode="auto">
          <a:xfrm>
            <a:off x="8382000" y="4191000"/>
            <a:ext cx="228600" cy="1588"/>
          </a:xfrm>
          <a:prstGeom prst="line">
            <a:avLst/>
          </a:prstGeom>
          <a:noFill/>
          <a:ln w="28575">
            <a:solidFill>
              <a:schemeClr val="tx1"/>
            </a:solidFill>
            <a:round/>
            <a:headEnd/>
            <a:tailEnd type="triangle" w="med" len="med"/>
          </a:ln>
          <a:effectLst/>
        </p:spPr>
        <p:txBody>
          <a:bodyPr/>
          <a:lstStyle/>
          <a:p>
            <a:endParaRPr lang="en-US"/>
          </a:p>
        </p:txBody>
      </p:sp>
      <p:sp>
        <p:nvSpPr>
          <p:cNvPr id="1288282" name="AutoShape 90"/>
          <p:cNvSpPr>
            <a:spLocks noChangeArrowheads="1"/>
          </p:cNvSpPr>
          <p:nvPr/>
        </p:nvSpPr>
        <p:spPr bwMode="auto">
          <a:xfrm rot="-5400000">
            <a:off x="8382000" y="3886200"/>
            <a:ext cx="685800" cy="22860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tx1"/>
            </a:solidFill>
            <a:miter lim="800000"/>
            <a:headEnd/>
            <a:tailEnd/>
          </a:ln>
          <a:effectLst/>
        </p:spPr>
        <p:txBody>
          <a:bodyPr wrap="none" anchor="ctr"/>
          <a:lstStyle/>
          <a:p>
            <a:endParaRPr lang="en-US"/>
          </a:p>
        </p:txBody>
      </p:sp>
      <p:sp>
        <p:nvSpPr>
          <p:cNvPr id="1288283" name="Line 91"/>
          <p:cNvSpPr>
            <a:spLocks noChangeShapeType="1"/>
          </p:cNvSpPr>
          <p:nvPr/>
        </p:nvSpPr>
        <p:spPr bwMode="auto">
          <a:xfrm>
            <a:off x="8839200" y="3962400"/>
            <a:ext cx="152400" cy="1588"/>
          </a:xfrm>
          <a:prstGeom prst="line">
            <a:avLst/>
          </a:prstGeom>
          <a:noFill/>
          <a:ln w="28575">
            <a:solidFill>
              <a:schemeClr val="tx1"/>
            </a:solidFill>
            <a:round/>
            <a:headEnd/>
            <a:tailEnd/>
          </a:ln>
          <a:effectLst/>
        </p:spPr>
        <p:txBody>
          <a:bodyPr/>
          <a:lstStyle/>
          <a:p>
            <a:endParaRPr lang="en-US"/>
          </a:p>
        </p:txBody>
      </p:sp>
      <p:sp>
        <p:nvSpPr>
          <p:cNvPr id="1288286" name="Line 94"/>
          <p:cNvSpPr>
            <a:spLocks noChangeShapeType="1"/>
          </p:cNvSpPr>
          <p:nvPr/>
        </p:nvSpPr>
        <p:spPr bwMode="auto">
          <a:xfrm>
            <a:off x="4114800" y="3352800"/>
            <a:ext cx="152400" cy="0"/>
          </a:xfrm>
          <a:prstGeom prst="line">
            <a:avLst/>
          </a:prstGeom>
          <a:noFill/>
          <a:ln w="28575">
            <a:solidFill>
              <a:schemeClr val="tx1"/>
            </a:solidFill>
            <a:round/>
            <a:headEnd/>
            <a:tailEnd/>
          </a:ln>
          <a:effectLst/>
        </p:spPr>
        <p:txBody>
          <a:bodyPr/>
          <a:lstStyle/>
          <a:p>
            <a:endParaRPr lang="en-US"/>
          </a:p>
        </p:txBody>
      </p:sp>
      <p:sp>
        <p:nvSpPr>
          <p:cNvPr id="1288287" name="Line 95"/>
          <p:cNvSpPr>
            <a:spLocks noChangeShapeType="1"/>
          </p:cNvSpPr>
          <p:nvPr/>
        </p:nvSpPr>
        <p:spPr bwMode="auto">
          <a:xfrm>
            <a:off x="2590800" y="4267200"/>
            <a:ext cx="0" cy="2209800"/>
          </a:xfrm>
          <a:prstGeom prst="line">
            <a:avLst/>
          </a:prstGeom>
          <a:noFill/>
          <a:ln w="28575">
            <a:solidFill>
              <a:srgbClr val="CC3399"/>
            </a:solidFill>
            <a:round/>
            <a:headEnd/>
            <a:tailEnd/>
          </a:ln>
          <a:effectLst/>
        </p:spPr>
        <p:txBody>
          <a:bodyPr/>
          <a:lstStyle/>
          <a:p>
            <a:endParaRPr lang="en-US"/>
          </a:p>
        </p:txBody>
      </p:sp>
      <p:sp>
        <p:nvSpPr>
          <p:cNvPr id="1288288" name="Line 96"/>
          <p:cNvSpPr>
            <a:spLocks noChangeShapeType="1"/>
          </p:cNvSpPr>
          <p:nvPr/>
        </p:nvSpPr>
        <p:spPr bwMode="auto">
          <a:xfrm>
            <a:off x="1828800" y="2438400"/>
            <a:ext cx="228600" cy="0"/>
          </a:xfrm>
          <a:prstGeom prst="line">
            <a:avLst/>
          </a:prstGeom>
          <a:noFill/>
          <a:ln w="28575">
            <a:solidFill>
              <a:schemeClr val="tx1"/>
            </a:solidFill>
            <a:round/>
            <a:headEnd/>
            <a:tailEnd/>
          </a:ln>
          <a:effectLst/>
        </p:spPr>
        <p:txBody>
          <a:bodyPr/>
          <a:lstStyle/>
          <a:p>
            <a:endParaRPr lang="en-US"/>
          </a:p>
        </p:txBody>
      </p:sp>
      <p:sp>
        <p:nvSpPr>
          <p:cNvPr id="1288289" name="Line 97"/>
          <p:cNvSpPr>
            <a:spLocks noChangeShapeType="1"/>
          </p:cNvSpPr>
          <p:nvPr/>
        </p:nvSpPr>
        <p:spPr bwMode="auto">
          <a:xfrm>
            <a:off x="1066800" y="1447800"/>
            <a:ext cx="914400" cy="0"/>
          </a:xfrm>
          <a:prstGeom prst="line">
            <a:avLst/>
          </a:prstGeom>
          <a:noFill/>
          <a:ln w="28575">
            <a:solidFill>
              <a:schemeClr val="tx1"/>
            </a:solidFill>
            <a:round/>
            <a:headEnd type="triangle" w="med" len="med"/>
            <a:tailEnd/>
          </a:ln>
          <a:effectLst/>
        </p:spPr>
        <p:txBody>
          <a:bodyPr/>
          <a:lstStyle/>
          <a:p>
            <a:endParaRPr lang="en-US"/>
          </a:p>
        </p:txBody>
      </p:sp>
      <p:sp>
        <p:nvSpPr>
          <p:cNvPr id="1288290" name="Line 98"/>
          <p:cNvSpPr>
            <a:spLocks noChangeShapeType="1"/>
          </p:cNvSpPr>
          <p:nvPr/>
        </p:nvSpPr>
        <p:spPr bwMode="auto">
          <a:xfrm>
            <a:off x="2362200" y="3733800"/>
            <a:ext cx="152400" cy="0"/>
          </a:xfrm>
          <a:prstGeom prst="line">
            <a:avLst/>
          </a:prstGeom>
          <a:noFill/>
          <a:ln w="28575">
            <a:solidFill>
              <a:schemeClr val="tx1"/>
            </a:solidFill>
            <a:round/>
            <a:headEnd/>
            <a:tailEnd/>
          </a:ln>
          <a:effectLst/>
        </p:spPr>
        <p:txBody>
          <a:bodyPr/>
          <a:lstStyle/>
          <a:p>
            <a:endParaRPr lang="en-US"/>
          </a:p>
        </p:txBody>
      </p:sp>
      <p:sp>
        <p:nvSpPr>
          <p:cNvPr id="1288291" name="Line 99"/>
          <p:cNvSpPr>
            <a:spLocks noChangeShapeType="1"/>
          </p:cNvSpPr>
          <p:nvPr/>
        </p:nvSpPr>
        <p:spPr bwMode="auto">
          <a:xfrm>
            <a:off x="8077200" y="3810000"/>
            <a:ext cx="177800" cy="0"/>
          </a:xfrm>
          <a:prstGeom prst="line">
            <a:avLst/>
          </a:prstGeom>
          <a:noFill/>
          <a:ln w="28575">
            <a:solidFill>
              <a:schemeClr val="tx1"/>
            </a:solidFill>
            <a:round/>
            <a:headEnd/>
            <a:tailEnd/>
          </a:ln>
          <a:effectLst/>
        </p:spPr>
        <p:txBody>
          <a:bodyPr/>
          <a:lstStyle/>
          <a:p>
            <a:endParaRPr lang="en-US"/>
          </a:p>
        </p:txBody>
      </p:sp>
      <p:sp>
        <p:nvSpPr>
          <p:cNvPr id="1288292" name="Rectangle 100"/>
          <p:cNvSpPr>
            <a:spLocks noChangeArrowheads="1"/>
          </p:cNvSpPr>
          <p:nvPr/>
        </p:nvSpPr>
        <p:spPr bwMode="auto">
          <a:xfrm>
            <a:off x="2209800" y="2209800"/>
            <a:ext cx="152400" cy="2209800"/>
          </a:xfrm>
          <a:prstGeom prst="rect">
            <a:avLst/>
          </a:prstGeom>
          <a:noFill/>
          <a:ln w="12700">
            <a:solidFill>
              <a:schemeClr val="accent2"/>
            </a:solidFill>
            <a:miter lim="800000"/>
            <a:headEnd/>
            <a:tailEnd/>
          </a:ln>
          <a:effectLst/>
        </p:spPr>
        <p:txBody>
          <a:bodyPr wrap="none" anchor="ctr"/>
          <a:lstStyle/>
          <a:p>
            <a:endParaRPr lang="en-US"/>
          </a:p>
        </p:txBody>
      </p:sp>
      <p:sp>
        <p:nvSpPr>
          <p:cNvPr id="1288293" name="Rectangle 101"/>
          <p:cNvSpPr>
            <a:spLocks noChangeArrowheads="1"/>
          </p:cNvSpPr>
          <p:nvPr/>
        </p:nvSpPr>
        <p:spPr bwMode="auto">
          <a:xfrm>
            <a:off x="4267200" y="2209800"/>
            <a:ext cx="152400" cy="3886200"/>
          </a:xfrm>
          <a:prstGeom prst="rect">
            <a:avLst/>
          </a:prstGeom>
          <a:noFill/>
          <a:ln w="12700">
            <a:solidFill>
              <a:schemeClr val="accent2"/>
            </a:solidFill>
            <a:miter lim="800000"/>
            <a:headEnd/>
            <a:tailEnd/>
          </a:ln>
          <a:effectLst/>
        </p:spPr>
        <p:txBody>
          <a:bodyPr wrap="none" anchor="ctr"/>
          <a:lstStyle/>
          <a:p>
            <a:endParaRPr lang="en-US"/>
          </a:p>
        </p:txBody>
      </p:sp>
      <p:sp>
        <p:nvSpPr>
          <p:cNvPr id="1288294" name="Line 102"/>
          <p:cNvSpPr>
            <a:spLocks noChangeShapeType="1"/>
          </p:cNvSpPr>
          <p:nvPr/>
        </p:nvSpPr>
        <p:spPr bwMode="auto">
          <a:xfrm>
            <a:off x="1981200" y="2438400"/>
            <a:ext cx="228600" cy="0"/>
          </a:xfrm>
          <a:prstGeom prst="line">
            <a:avLst/>
          </a:prstGeom>
          <a:noFill/>
          <a:ln w="28575">
            <a:solidFill>
              <a:schemeClr val="tx1"/>
            </a:solidFill>
            <a:round/>
            <a:headEnd/>
            <a:tailEnd/>
          </a:ln>
          <a:effectLst/>
        </p:spPr>
        <p:txBody>
          <a:bodyPr/>
          <a:lstStyle/>
          <a:p>
            <a:endParaRPr lang="en-US"/>
          </a:p>
        </p:txBody>
      </p:sp>
      <p:sp>
        <p:nvSpPr>
          <p:cNvPr id="1288295" name="Line 103"/>
          <p:cNvSpPr>
            <a:spLocks noChangeShapeType="1"/>
          </p:cNvSpPr>
          <p:nvPr/>
        </p:nvSpPr>
        <p:spPr bwMode="auto">
          <a:xfrm>
            <a:off x="2362200" y="2438400"/>
            <a:ext cx="1905000" cy="0"/>
          </a:xfrm>
          <a:prstGeom prst="line">
            <a:avLst/>
          </a:prstGeom>
          <a:noFill/>
          <a:ln w="28575">
            <a:solidFill>
              <a:schemeClr val="tx1"/>
            </a:solidFill>
            <a:round/>
            <a:headEnd/>
            <a:tailEnd/>
          </a:ln>
          <a:effectLst/>
        </p:spPr>
        <p:txBody>
          <a:bodyPr/>
          <a:lstStyle/>
          <a:p>
            <a:endParaRPr lang="en-US"/>
          </a:p>
        </p:txBody>
      </p:sp>
      <p:sp>
        <p:nvSpPr>
          <p:cNvPr id="1288296" name="Line 104"/>
          <p:cNvSpPr>
            <a:spLocks noChangeShapeType="1"/>
          </p:cNvSpPr>
          <p:nvPr/>
        </p:nvSpPr>
        <p:spPr bwMode="auto">
          <a:xfrm>
            <a:off x="6400800" y="2667000"/>
            <a:ext cx="152400" cy="0"/>
          </a:xfrm>
          <a:prstGeom prst="line">
            <a:avLst/>
          </a:prstGeom>
          <a:noFill/>
          <a:ln w="28575">
            <a:solidFill>
              <a:schemeClr val="tx1"/>
            </a:solidFill>
            <a:round/>
            <a:headEnd/>
            <a:tailEnd/>
          </a:ln>
          <a:effectLst/>
        </p:spPr>
        <p:txBody>
          <a:bodyPr/>
          <a:lstStyle/>
          <a:p>
            <a:endParaRPr lang="en-US"/>
          </a:p>
        </p:txBody>
      </p:sp>
      <p:sp>
        <p:nvSpPr>
          <p:cNvPr id="1288297" name="Line 105"/>
          <p:cNvSpPr>
            <a:spLocks noChangeShapeType="1"/>
          </p:cNvSpPr>
          <p:nvPr/>
        </p:nvSpPr>
        <p:spPr bwMode="auto">
          <a:xfrm>
            <a:off x="4419600" y="4953000"/>
            <a:ext cx="762000" cy="0"/>
          </a:xfrm>
          <a:prstGeom prst="line">
            <a:avLst/>
          </a:prstGeom>
          <a:noFill/>
          <a:ln w="28575">
            <a:solidFill>
              <a:schemeClr val="tx1"/>
            </a:solidFill>
            <a:round/>
            <a:headEnd/>
            <a:tailEnd/>
          </a:ln>
          <a:effectLst/>
        </p:spPr>
        <p:txBody>
          <a:bodyPr/>
          <a:lstStyle/>
          <a:p>
            <a:endParaRPr lang="en-US"/>
          </a:p>
        </p:txBody>
      </p:sp>
      <p:sp>
        <p:nvSpPr>
          <p:cNvPr id="1288298" name="Line 106"/>
          <p:cNvSpPr>
            <a:spLocks noChangeShapeType="1"/>
          </p:cNvSpPr>
          <p:nvPr/>
        </p:nvSpPr>
        <p:spPr bwMode="auto">
          <a:xfrm>
            <a:off x="5257800" y="4419600"/>
            <a:ext cx="0" cy="533400"/>
          </a:xfrm>
          <a:prstGeom prst="line">
            <a:avLst/>
          </a:prstGeom>
          <a:noFill/>
          <a:ln w="28575">
            <a:solidFill>
              <a:schemeClr val="tx1"/>
            </a:solidFill>
            <a:round/>
            <a:headEnd/>
            <a:tailEnd/>
          </a:ln>
          <a:effectLst/>
        </p:spPr>
        <p:txBody>
          <a:bodyPr/>
          <a:lstStyle/>
          <a:p>
            <a:endParaRPr lang="en-US"/>
          </a:p>
        </p:txBody>
      </p:sp>
      <p:sp>
        <p:nvSpPr>
          <p:cNvPr id="1288299" name="Line 107"/>
          <p:cNvSpPr>
            <a:spLocks noChangeShapeType="1"/>
          </p:cNvSpPr>
          <p:nvPr/>
        </p:nvSpPr>
        <p:spPr bwMode="auto">
          <a:xfrm>
            <a:off x="5257800" y="4953000"/>
            <a:ext cx="1295400" cy="0"/>
          </a:xfrm>
          <a:prstGeom prst="line">
            <a:avLst/>
          </a:prstGeom>
          <a:noFill/>
          <a:ln w="28575">
            <a:solidFill>
              <a:schemeClr val="tx1"/>
            </a:solidFill>
            <a:round/>
            <a:headEnd/>
            <a:tailEnd/>
          </a:ln>
          <a:effectLst/>
        </p:spPr>
        <p:txBody>
          <a:bodyPr/>
          <a:lstStyle/>
          <a:p>
            <a:endParaRPr lang="en-US"/>
          </a:p>
        </p:txBody>
      </p:sp>
      <p:sp>
        <p:nvSpPr>
          <p:cNvPr id="1288300" name="Rectangle 108"/>
          <p:cNvSpPr>
            <a:spLocks noChangeArrowheads="1"/>
          </p:cNvSpPr>
          <p:nvPr/>
        </p:nvSpPr>
        <p:spPr bwMode="auto">
          <a:xfrm>
            <a:off x="8229600" y="2819400"/>
            <a:ext cx="152400" cy="2819400"/>
          </a:xfrm>
          <a:prstGeom prst="rect">
            <a:avLst/>
          </a:prstGeom>
          <a:noFill/>
          <a:ln w="12700">
            <a:solidFill>
              <a:schemeClr val="accent2"/>
            </a:solidFill>
            <a:miter lim="800000"/>
            <a:headEnd/>
            <a:tailEnd/>
          </a:ln>
          <a:effectLst/>
        </p:spPr>
        <p:txBody>
          <a:bodyPr wrap="none" anchor="ctr"/>
          <a:lstStyle/>
          <a:p>
            <a:endParaRPr lang="en-US"/>
          </a:p>
        </p:txBody>
      </p:sp>
      <p:sp>
        <p:nvSpPr>
          <p:cNvPr id="1288301" name="Line 109"/>
          <p:cNvSpPr>
            <a:spLocks noChangeShapeType="1"/>
          </p:cNvSpPr>
          <p:nvPr/>
        </p:nvSpPr>
        <p:spPr bwMode="auto">
          <a:xfrm>
            <a:off x="6781800" y="4953000"/>
            <a:ext cx="1447800" cy="0"/>
          </a:xfrm>
          <a:prstGeom prst="line">
            <a:avLst/>
          </a:prstGeom>
          <a:noFill/>
          <a:ln w="28575">
            <a:solidFill>
              <a:schemeClr val="tx1"/>
            </a:solidFill>
            <a:round/>
            <a:headEnd/>
            <a:tailEnd/>
          </a:ln>
          <a:effectLst/>
        </p:spPr>
        <p:txBody>
          <a:bodyPr/>
          <a:lstStyle/>
          <a:p>
            <a:endParaRPr lang="en-US"/>
          </a:p>
        </p:txBody>
      </p:sp>
      <p:sp>
        <p:nvSpPr>
          <p:cNvPr id="1288302" name="Line 110"/>
          <p:cNvSpPr>
            <a:spLocks noChangeShapeType="1"/>
          </p:cNvSpPr>
          <p:nvPr/>
        </p:nvSpPr>
        <p:spPr bwMode="auto">
          <a:xfrm>
            <a:off x="8382000" y="3810000"/>
            <a:ext cx="228600" cy="1588"/>
          </a:xfrm>
          <a:prstGeom prst="line">
            <a:avLst/>
          </a:prstGeom>
          <a:noFill/>
          <a:ln w="28575">
            <a:solidFill>
              <a:schemeClr val="tx1"/>
            </a:solidFill>
            <a:round/>
            <a:headEnd/>
            <a:tailEnd type="triangle" w="med" len="med"/>
          </a:ln>
          <a:effectLst/>
        </p:spPr>
        <p:txBody>
          <a:bodyPr/>
          <a:lstStyle/>
          <a:p>
            <a:endParaRPr lang="en-US"/>
          </a:p>
        </p:txBody>
      </p:sp>
      <p:sp>
        <p:nvSpPr>
          <p:cNvPr id="1288303" name="Line 111"/>
          <p:cNvSpPr>
            <a:spLocks noChangeShapeType="1"/>
          </p:cNvSpPr>
          <p:nvPr/>
        </p:nvSpPr>
        <p:spPr bwMode="auto">
          <a:xfrm>
            <a:off x="8991600" y="3962400"/>
            <a:ext cx="0" cy="2514600"/>
          </a:xfrm>
          <a:prstGeom prst="line">
            <a:avLst/>
          </a:prstGeom>
          <a:noFill/>
          <a:ln w="28575">
            <a:solidFill>
              <a:srgbClr val="CC3399"/>
            </a:solidFill>
            <a:round/>
            <a:headEnd/>
            <a:tailEnd/>
          </a:ln>
          <a:effectLst/>
        </p:spPr>
        <p:txBody>
          <a:bodyPr/>
          <a:lstStyle/>
          <a:p>
            <a:endParaRPr lang="en-US"/>
          </a:p>
        </p:txBody>
      </p:sp>
      <p:sp>
        <p:nvSpPr>
          <p:cNvPr id="1288304" name="Line 112"/>
          <p:cNvSpPr>
            <a:spLocks noChangeShapeType="1"/>
          </p:cNvSpPr>
          <p:nvPr/>
        </p:nvSpPr>
        <p:spPr bwMode="auto">
          <a:xfrm>
            <a:off x="6934200" y="1143000"/>
            <a:ext cx="0" cy="1524000"/>
          </a:xfrm>
          <a:prstGeom prst="line">
            <a:avLst/>
          </a:prstGeom>
          <a:noFill/>
          <a:ln w="28575">
            <a:solidFill>
              <a:srgbClr val="CC3399"/>
            </a:solidFill>
            <a:round/>
            <a:headEnd/>
            <a:tailEnd/>
          </a:ln>
          <a:effectLst/>
        </p:spPr>
        <p:txBody>
          <a:bodyPr/>
          <a:lstStyle/>
          <a:p>
            <a:endParaRPr lang="en-US"/>
          </a:p>
        </p:txBody>
      </p:sp>
      <p:sp>
        <p:nvSpPr>
          <p:cNvPr id="1288305" name="Line 113"/>
          <p:cNvSpPr>
            <a:spLocks noChangeShapeType="1"/>
          </p:cNvSpPr>
          <p:nvPr/>
        </p:nvSpPr>
        <p:spPr bwMode="auto">
          <a:xfrm flipH="1" flipV="1">
            <a:off x="4267200" y="4800600"/>
            <a:ext cx="152400" cy="152400"/>
          </a:xfrm>
          <a:prstGeom prst="line">
            <a:avLst/>
          </a:prstGeom>
          <a:noFill/>
          <a:ln w="28575" cap="rnd">
            <a:solidFill>
              <a:schemeClr val="accent2"/>
            </a:solidFill>
            <a:prstDash val="sysDot"/>
            <a:round/>
            <a:headEnd/>
            <a:tailEnd/>
          </a:ln>
          <a:effectLst/>
        </p:spPr>
        <p:txBody>
          <a:bodyPr/>
          <a:lstStyle/>
          <a:p>
            <a:endParaRPr lang="en-US"/>
          </a:p>
        </p:txBody>
      </p:sp>
      <p:sp>
        <p:nvSpPr>
          <p:cNvPr id="1288306" name="Line 114"/>
          <p:cNvSpPr>
            <a:spLocks noChangeShapeType="1"/>
          </p:cNvSpPr>
          <p:nvPr/>
        </p:nvSpPr>
        <p:spPr bwMode="auto">
          <a:xfrm flipH="1">
            <a:off x="8229600" y="4191000"/>
            <a:ext cx="152400" cy="762000"/>
          </a:xfrm>
          <a:prstGeom prst="line">
            <a:avLst/>
          </a:prstGeom>
          <a:noFill/>
          <a:ln w="28575" cap="rnd">
            <a:solidFill>
              <a:schemeClr val="accent2"/>
            </a:solidFill>
            <a:prstDash val="sysDot"/>
            <a:round/>
            <a:headEnd/>
            <a:tailEnd/>
          </a:ln>
          <a:effectLst/>
        </p:spPr>
        <p:txBody>
          <a:bodyPr/>
          <a:lstStyle/>
          <a:p>
            <a:endParaRPr lang="en-US"/>
          </a:p>
        </p:txBody>
      </p:sp>
      <p:sp>
        <p:nvSpPr>
          <p:cNvPr id="1288307" name="Text Box 115"/>
          <p:cNvSpPr txBox="1">
            <a:spLocks noChangeArrowheads="1"/>
          </p:cNvSpPr>
          <p:nvPr/>
        </p:nvSpPr>
        <p:spPr bwMode="auto">
          <a:xfrm>
            <a:off x="2057400" y="1905000"/>
            <a:ext cx="515938" cy="274638"/>
          </a:xfrm>
          <a:prstGeom prst="rect">
            <a:avLst/>
          </a:prstGeom>
          <a:noFill/>
          <a:ln w="12700">
            <a:noFill/>
            <a:miter lim="800000"/>
            <a:headEnd/>
            <a:tailEnd/>
          </a:ln>
          <a:effectLst/>
        </p:spPr>
        <p:txBody>
          <a:bodyPr wrap="none">
            <a:spAutoFit/>
          </a:bodyPr>
          <a:lstStyle/>
          <a:p>
            <a:r>
              <a:rPr lang="en-US" sz="1200" b="1">
                <a:solidFill>
                  <a:schemeClr val="accent2"/>
                </a:solidFill>
              </a:rPr>
              <a:t>IF/ID</a:t>
            </a:r>
          </a:p>
        </p:txBody>
      </p:sp>
      <p:sp>
        <p:nvSpPr>
          <p:cNvPr id="1288308" name="Line 116"/>
          <p:cNvSpPr>
            <a:spLocks noChangeShapeType="1"/>
          </p:cNvSpPr>
          <p:nvPr/>
        </p:nvSpPr>
        <p:spPr bwMode="auto">
          <a:xfrm flipV="1">
            <a:off x="5181600" y="2895600"/>
            <a:ext cx="0" cy="1524000"/>
          </a:xfrm>
          <a:prstGeom prst="line">
            <a:avLst/>
          </a:prstGeom>
          <a:noFill/>
          <a:ln w="28575">
            <a:solidFill>
              <a:schemeClr val="tx1"/>
            </a:solidFill>
            <a:round/>
            <a:headEnd/>
            <a:tailEnd/>
          </a:ln>
          <a:effectLst/>
        </p:spPr>
        <p:txBody>
          <a:bodyPr/>
          <a:lstStyle/>
          <a:p>
            <a:endParaRPr lang="en-US"/>
          </a:p>
        </p:txBody>
      </p:sp>
      <p:sp>
        <p:nvSpPr>
          <p:cNvPr id="1288309" name="Line 117"/>
          <p:cNvSpPr>
            <a:spLocks noChangeShapeType="1"/>
          </p:cNvSpPr>
          <p:nvPr/>
        </p:nvSpPr>
        <p:spPr bwMode="auto">
          <a:xfrm>
            <a:off x="3733800" y="4800600"/>
            <a:ext cx="533400" cy="0"/>
          </a:xfrm>
          <a:prstGeom prst="line">
            <a:avLst/>
          </a:prstGeom>
          <a:noFill/>
          <a:ln w="28575">
            <a:solidFill>
              <a:schemeClr val="tx1"/>
            </a:solidFill>
            <a:round/>
            <a:headEnd/>
            <a:tailEnd/>
          </a:ln>
          <a:effectLst/>
        </p:spPr>
        <p:txBody>
          <a:bodyPr/>
          <a:lstStyle/>
          <a:p>
            <a:endParaRPr lang="en-US"/>
          </a:p>
        </p:txBody>
      </p:sp>
      <p:sp>
        <p:nvSpPr>
          <p:cNvPr id="1288310" name="Line 118"/>
          <p:cNvSpPr>
            <a:spLocks noChangeShapeType="1"/>
          </p:cNvSpPr>
          <p:nvPr/>
        </p:nvSpPr>
        <p:spPr bwMode="auto">
          <a:xfrm>
            <a:off x="4419600" y="2438400"/>
            <a:ext cx="1676400" cy="0"/>
          </a:xfrm>
          <a:prstGeom prst="line">
            <a:avLst/>
          </a:prstGeom>
          <a:noFill/>
          <a:ln w="28575">
            <a:solidFill>
              <a:schemeClr val="tx1"/>
            </a:solidFill>
            <a:round/>
            <a:headEnd/>
            <a:tailEnd type="triangle" w="med" len="med"/>
          </a:ln>
          <a:effectLst/>
        </p:spPr>
        <p:txBody>
          <a:bodyPr/>
          <a:lstStyle/>
          <a:p>
            <a:endParaRPr lang="en-US"/>
          </a:p>
        </p:txBody>
      </p:sp>
      <p:sp>
        <p:nvSpPr>
          <p:cNvPr id="1288311" name="Line 119"/>
          <p:cNvSpPr>
            <a:spLocks noChangeShapeType="1"/>
          </p:cNvSpPr>
          <p:nvPr/>
        </p:nvSpPr>
        <p:spPr bwMode="auto">
          <a:xfrm>
            <a:off x="1981200" y="1447800"/>
            <a:ext cx="0" cy="990600"/>
          </a:xfrm>
          <a:prstGeom prst="line">
            <a:avLst/>
          </a:prstGeom>
          <a:noFill/>
          <a:ln w="28575">
            <a:solidFill>
              <a:schemeClr val="tx1"/>
            </a:solidFill>
            <a:round/>
            <a:headEnd/>
            <a:tailEnd/>
          </a:ln>
          <a:effectLst/>
        </p:spPr>
        <p:txBody>
          <a:bodyPr/>
          <a:lstStyle/>
          <a:p>
            <a:endParaRPr lang="en-US"/>
          </a:p>
        </p:txBody>
      </p:sp>
      <p:sp>
        <p:nvSpPr>
          <p:cNvPr id="1288312" name="Line 120"/>
          <p:cNvSpPr>
            <a:spLocks noChangeShapeType="1"/>
          </p:cNvSpPr>
          <p:nvPr/>
        </p:nvSpPr>
        <p:spPr bwMode="auto">
          <a:xfrm flipV="1">
            <a:off x="6324600" y="2971800"/>
            <a:ext cx="0" cy="457200"/>
          </a:xfrm>
          <a:prstGeom prst="line">
            <a:avLst/>
          </a:prstGeom>
          <a:noFill/>
          <a:ln w="12700">
            <a:solidFill>
              <a:schemeClr val="accent1"/>
            </a:solidFill>
            <a:round/>
            <a:headEnd/>
            <a:tailEnd/>
          </a:ln>
          <a:effectLst/>
        </p:spPr>
        <p:txBody>
          <a:bodyPr/>
          <a:lstStyle/>
          <a:p>
            <a:endParaRPr lang="en-US"/>
          </a:p>
        </p:txBody>
      </p:sp>
      <p:sp>
        <p:nvSpPr>
          <p:cNvPr id="1288313" name="Line 121"/>
          <p:cNvSpPr>
            <a:spLocks noChangeShapeType="1"/>
          </p:cNvSpPr>
          <p:nvPr/>
        </p:nvSpPr>
        <p:spPr bwMode="auto">
          <a:xfrm>
            <a:off x="609600" y="2133600"/>
            <a:ext cx="0" cy="1600200"/>
          </a:xfrm>
          <a:prstGeom prst="line">
            <a:avLst/>
          </a:prstGeom>
          <a:noFill/>
          <a:ln w="28575">
            <a:solidFill>
              <a:schemeClr val="tx1"/>
            </a:solidFill>
            <a:round/>
            <a:headEnd/>
            <a:tailEnd/>
          </a:ln>
          <a:effectLst/>
        </p:spPr>
        <p:txBody>
          <a:bodyPr/>
          <a:lstStyle/>
          <a:p>
            <a:endParaRPr lang="en-US"/>
          </a:p>
        </p:txBody>
      </p:sp>
      <p:sp>
        <p:nvSpPr>
          <p:cNvPr id="1288314" name="Rectangle 122"/>
          <p:cNvSpPr>
            <a:spLocks noChangeArrowheads="1"/>
          </p:cNvSpPr>
          <p:nvPr/>
        </p:nvSpPr>
        <p:spPr bwMode="auto">
          <a:xfrm>
            <a:off x="6553200" y="2209800"/>
            <a:ext cx="152400" cy="3429000"/>
          </a:xfrm>
          <a:prstGeom prst="rect">
            <a:avLst/>
          </a:prstGeom>
          <a:noFill/>
          <a:ln w="12700">
            <a:solidFill>
              <a:schemeClr val="accent2"/>
            </a:solidFill>
            <a:miter lim="800000"/>
            <a:headEnd/>
            <a:tailEnd/>
          </a:ln>
          <a:effectLst/>
        </p:spPr>
        <p:txBody>
          <a:bodyPr wrap="none" anchor="ctr"/>
          <a:lstStyle/>
          <a:p>
            <a:endParaRPr lang="en-US"/>
          </a:p>
        </p:txBody>
      </p:sp>
      <p:sp>
        <p:nvSpPr>
          <p:cNvPr id="1288315" name="Oval 123"/>
          <p:cNvSpPr>
            <a:spLocks noChangeArrowheads="1"/>
          </p:cNvSpPr>
          <p:nvPr/>
        </p:nvSpPr>
        <p:spPr bwMode="auto">
          <a:xfrm>
            <a:off x="2895600" y="4572000"/>
            <a:ext cx="812800" cy="457200"/>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288316" name="Rectangle 124"/>
          <p:cNvSpPr>
            <a:spLocks noChangeArrowheads="1"/>
          </p:cNvSpPr>
          <p:nvPr/>
        </p:nvSpPr>
        <p:spPr bwMode="auto">
          <a:xfrm>
            <a:off x="3048000" y="4572000"/>
            <a:ext cx="533400" cy="457200"/>
          </a:xfrm>
          <a:prstGeom prst="rect">
            <a:avLst/>
          </a:prstGeom>
          <a:noFill/>
          <a:ln w="12700">
            <a:noFill/>
            <a:miter lim="800000"/>
            <a:headEnd/>
            <a:tailEnd/>
          </a:ln>
          <a:effectLst/>
        </p:spPr>
        <p:txBody>
          <a:bodyPr wrap="none" lIns="19050" tIns="26988" rIns="19050" bIns="26988"/>
          <a:lstStyle/>
          <a:p>
            <a:pPr algn="ctr"/>
            <a:r>
              <a:rPr lang="en-US" sz="1200" b="1">
                <a:solidFill>
                  <a:srgbClr val="000000"/>
                </a:solidFill>
              </a:rPr>
              <a:t>Sign</a:t>
            </a:r>
          </a:p>
          <a:p>
            <a:pPr algn="ctr"/>
            <a:r>
              <a:rPr lang="en-US" sz="1200" b="1">
                <a:solidFill>
                  <a:srgbClr val="000000"/>
                </a:solidFill>
              </a:rPr>
              <a:t>Extend</a:t>
            </a:r>
          </a:p>
        </p:txBody>
      </p:sp>
      <p:sp>
        <p:nvSpPr>
          <p:cNvPr id="1288317" name="Line 125"/>
          <p:cNvSpPr>
            <a:spLocks noChangeShapeType="1"/>
          </p:cNvSpPr>
          <p:nvPr/>
        </p:nvSpPr>
        <p:spPr bwMode="auto">
          <a:xfrm>
            <a:off x="6705600" y="2667000"/>
            <a:ext cx="228600" cy="0"/>
          </a:xfrm>
          <a:prstGeom prst="line">
            <a:avLst/>
          </a:prstGeom>
          <a:noFill/>
          <a:ln w="28575">
            <a:solidFill>
              <a:schemeClr val="tx1"/>
            </a:solidFill>
            <a:round/>
            <a:headEnd/>
            <a:tailEnd/>
          </a:ln>
          <a:effectLst/>
        </p:spPr>
        <p:txBody>
          <a:bodyPr/>
          <a:lstStyle/>
          <a:p>
            <a:endParaRPr lang="en-US"/>
          </a:p>
        </p:txBody>
      </p:sp>
      <p:sp>
        <p:nvSpPr>
          <p:cNvPr id="1288318" name="Line 126"/>
          <p:cNvSpPr>
            <a:spLocks noChangeShapeType="1"/>
          </p:cNvSpPr>
          <p:nvPr/>
        </p:nvSpPr>
        <p:spPr bwMode="auto">
          <a:xfrm>
            <a:off x="6324600" y="2971800"/>
            <a:ext cx="228600" cy="0"/>
          </a:xfrm>
          <a:prstGeom prst="line">
            <a:avLst/>
          </a:prstGeom>
          <a:noFill/>
          <a:ln w="12700">
            <a:solidFill>
              <a:schemeClr val="accent1"/>
            </a:solidFill>
            <a:round/>
            <a:headEnd/>
            <a:tailEnd type="triangle" w="med" len="med"/>
          </a:ln>
          <a:effectLst/>
        </p:spPr>
        <p:txBody>
          <a:bodyPr/>
          <a:lstStyle/>
          <a:p>
            <a:endParaRPr lang="en-US"/>
          </a:p>
        </p:txBody>
      </p:sp>
      <p:sp>
        <p:nvSpPr>
          <p:cNvPr id="1288319" name="Line 127"/>
          <p:cNvSpPr>
            <a:spLocks noChangeShapeType="1"/>
          </p:cNvSpPr>
          <p:nvPr/>
        </p:nvSpPr>
        <p:spPr bwMode="auto">
          <a:xfrm>
            <a:off x="6705600" y="2971800"/>
            <a:ext cx="228600" cy="0"/>
          </a:xfrm>
          <a:prstGeom prst="line">
            <a:avLst/>
          </a:prstGeom>
          <a:noFill/>
          <a:ln w="12700">
            <a:solidFill>
              <a:schemeClr val="accent1"/>
            </a:solidFill>
            <a:round/>
            <a:headEnd/>
            <a:tailEnd/>
          </a:ln>
          <a:effectLst/>
        </p:spPr>
        <p:txBody>
          <a:bodyPr/>
          <a:lstStyle/>
          <a:p>
            <a:endParaRPr lang="en-US"/>
          </a:p>
        </p:txBody>
      </p:sp>
      <p:sp>
        <p:nvSpPr>
          <p:cNvPr id="1288320" name="Line 128"/>
          <p:cNvSpPr>
            <a:spLocks noChangeShapeType="1"/>
          </p:cNvSpPr>
          <p:nvPr/>
        </p:nvSpPr>
        <p:spPr bwMode="auto">
          <a:xfrm>
            <a:off x="6781800" y="3810000"/>
            <a:ext cx="0" cy="2362200"/>
          </a:xfrm>
          <a:prstGeom prst="line">
            <a:avLst/>
          </a:prstGeom>
          <a:noFill/>
          <a:ln w="28575">
            <a:solidFill>
              <a:srgbClr val="CC3399"/>
            </a:solidFill>
            <a:round/>
            <a:headEnd/>
            <a:tailEnd/>
          </a:ln>
          <a:effectLst/>
        </p:spPr>
        <p:txBody>
          <a:bodyPr/>
          <a:lstStyle/>
          <a:p>
            <a:endParaRPr lang="en-US"/>
          </a:p>
        </p:txBody>
      </p:sp>
      <p:sp>
        <p:nvSpPr>
          <p:cNvPr id="1288321" name="Text Box 129"/>
          <p:cNvSpPr txBox="1">
            <a:spLocks noChangeArrowheads="1"/>
          </p:cNvSpPr>
          <p:nvPr/>
        </p:nvSpPr>
        <p:spPr bwMode="auto">
          <a:xfrm>
            <a:off x="4114800" y="1295400"/>
            <a:ext cx="582613" cy="274638"/>
          </a:xfrm>
          <a:prstGeom prst="rect">
            <a:avLst/>
          </a:prstGeom>
          <a:noFill/>
          <a:ln w="12700">
            <a:noFill/>
            <a:miter lim="800000"/>
            <a:headEnd/>
            <a:tailEnd/>
          </a:ln>
          <a:effectLst/>
        </p:spPr>
        <p:txBody>
          <a:bodyPr wrap="none">
            <a:spAutoFit/>
          </a:bodyPr>
          <a:lstStyle/>
          <a:p>
            <a:r>
              <a:rPr lang="en-US" sz="1200" b="1">
                <a:solidFill>
                  <a:schemeClr val="accent2"/>
                </a:solidFill>
              </a:rPr>
              <a:t>ID/EX</a:t>
            </a:r>
          </a:p>
        </p:txBody>
      </p:sp>
      <p:sp>
        <p:nvSpPr>
          <p:cNvPr id="1288322" name="Text Box 130"/>
          <p:cNvSpPr txBox="1">
            <a:spLocks noChangeArrowheads="1"/>
          </p:cNvSpPr>
          <p:nvPr/>
        </p:nvSpPr>
        <p:spPr bwMode="auto">
          <a:xfrm>
            <a:off x="6172200" y="1477963"/>
            <a:ext cx="785813" cy="274637"/>
          </a:xfrm>
          <a:prstGeom prst="rect">
            <a:avLst/>
          </a:prstGeom>
          <a:noFill/>
          <a:ln w="12700">
            <a:noFill/>
            <a:miter lim="800000"/>
            <a:headEnd/>
            <a:tailEnd/>
          </a:ln>
          <a:effectLst/>
        </p:spPr>
        <p:txBody>
          <a:bodyPr wrap="none">
            <a:spAutoFit/>
          </a:bodyPr>
          <a:lstStyle/>
          <a:p>
            <a:r>
              <a:rPr lang="en-US" sz="1200" b="1">
                <a:solidFill>
                  <a:schemeClr val="accent2"/>
                </a:solidFill>
              </a:rPr>
              <a:t>EX/MEM</a:t>
            </a:r>
          </a:p>
        </p:txBody>
      </p:sp>
      <p:sp>
        <p:nvSpPr>
          <p:cNvPr id="1288323" name="Text Box 131"/>
          <p:cNvSpPr txBox="1">
            <a:spLocks noChangeArrowheads="1"/>
          </p:cNvSpPr>
          <p:nvPr/>
        </p:nvSpPr>
        <p:spPr bwMode="auto">
          <a:xfrm>
            <a:off x="7924800" y="2362200"/>
            <a:ext cx="836613" cy="274638"/>
          </a:xfrm>
          <a:prstGeom prst="rect">
            <a:avLst/>
          </a:prstGeom>
          <a:noFill/>
          <a:ln w="12700">
            <a:noFill/>
            <a:miter lim="800000"/>
            <a:headEnd/>
            <a:tailEnd/>
          </a:ln>
          <a:effectLst/>
        </p:spPr>
        <p:txBody>
          <a:bodyPr wrap="none">
            <a:spAutoFit/>
          </a:bodyPr>
          <a:lstStyle/>
          <a:p>
            <a:r>
              <a:rPr lang="en-US" sz="1200" b="1">
                <a:solidFill>
                  <a:schemeClr val="accent2"/>
                </a:solidFill>
              </a:rPr>
              <a:t>MEM/WB</a:t>
            </a:r>
          </a:p>
        </p:txBody>
      </p:sp>
      <p:sp>
        <p:nvSpPr>
          <p:cNvPr id="1288324" name="Rectangle 132"/>
          <p:cNvSpPr>
            <a:spLocks noChangeArrowheads="1"/>
          </p:cNvSpPr>
          <p:nvPr/>
        </p:nvSpPr>
        <p:spPr bwMode="auto">
          <a:xfrm>
            <a:off x="4267200" y="1981200"/>
            <a:ext cx="152400" cy="228600"/>
          </a:xfrm>
          <a:prstGeom prst="rect">
            <a:avLst/>
          </a:prstGeom>
          <a:noFill/>
          <a:ln w="12700">
            <a:solidFill>
              <a:schemeClr val="accent1"/>
            </a:solidFill>
            <a:miter lim="800000"/>
            <a:headEnd/>
            <a:tailEnd/>
          </a:ln>
          <a:effectLst/>
        </p:spPr>
        <p:txBody>
          <a:bodyPr wrap="none" anchor="ctr"/>
          <a:lstStyle/>
          <a:p>
            <a:endParaRPr lang="en-US"/>
          </a:p>
        </p:txBody>
      </p:sp>
      <p:sp>
        <p:nvSpPr>
          <p:cNvPr id="1288325" name="Rectangle 133"/>
          <p:cNvSpPr>
            <a:spLocks noChangeArrowheads="1"/>
          </p:cNvSpPr>
          <p:nvPr/>
        </p:nvSpPr>
        <p:spPr bwMode="auto">
          <a:xfrm>
            <a:off x="4267200" y="1752600"/>
            <a:ext cx="152400" cy="228600"/>
          </a:xfrm>
          <a:prstGeom prst="rect">
            <a:avLst/>
          </a:prstGeom>
          <a:noFill/>
          <a:ln w="12700">
            <a:solidFill>
              <a:schemeClr val="accent1"/>
            </a:solidFill>
            <a:miter lim="800000"/>
            <a:headEnd/>
            <a:tailEnd/>
          </a:ln>
          <a:effectLst/>
        </p:spPr>
        <p:txBody>
          <a:bodyPr wrap="none" anchor="ctr"/>
          <a:lstStyle/>
          <a:p>
            <a:endParaRPr lang="en-US"/>
          </a:p>
        </p:txBody>
      </p:sp>
      <p:sp>
        <p:nvSpPr>
          <p:cNvPr id="1288326" name="Rectangle 134"/>
          <p:cNvSpPr>
            <a:spLocks noChangeArrowheads="1"/>
          </p:cNvSpPr>
          <p:nvPr/>
        </p:nvSpPr>
        <p:spPr bwMode="auto">
          <a:xfrm>
            <a:off x="4267200" y="1524000"/>
            <a:ext cx="152400" cy="228600"/>
          </a:xfrm>
          <a:prstGeom prst="rect">
            <a:avLst/>
          </a:prstGeom>
          <a:noFill/>
          <a:ln w="12700">
            <a:solidFill>
              <a:schemeClr val="accent1"/>
            </a:solidFill>
            <a:miter lim="800000"/>
            <a:headEnd/>
            <a:tailEnd/>
          </a:ln>
          <a:effectLst/>
        </p:spPr>
        <p:txBody>
          <a:bodyPr wrap="none" anchor="ctr"/>
          <a:lstStyle/>
          <a:p>
            <a:endParaRPr lang="en-US"/>
          </a:p>
        </p:txBody>
      </p:sp>
      <p:sp>
        <p:nvSpPr>
          <p:cNvPr id="1288327" name="Rectangle 135"/>
          <p:cNvSpPr>
            <a:spLocks noChangeArrowheads="1"/>
          </p:cNvSpPr>
          <p:nvPr/>
        </p:nvSpPr>
        <p:spPr bwMode="auto">
          <a:xfrm>
            <a:off x="6553200" y="1981200"/>
            <a:ext cx="152400" cy="228600"/>
          </a:xfrm>
          <a:prstGeom prst="rect">
            <a:avLst/>
          </a:prstGeom>
          <a:noFill/>
          <a:ln w="12700">
            <a:solidFill>
              <a:schemeClr val="accent1"/>
            </a:solidFill>
            <a:miter lim="800000"/>
            <a:headEnd/>
            <a:tailEnd/>
          </a:ln>
          <a:effectLst/>
        </p:spPr>
        <p:txBody>
          <a:bodyPr wrap="none" anchor="ctr"/>
          <a:lstStyle/>
          <a:p>
            <a:endParaRPr lang="en-US"/>
          </a:p>
        </p:txBody>
      </p:sp>
      <p:sp>
        <p:nvSpPr>
          <p:cNvPr id="1288328" name="Rectangle 136"/>
          <p:cNvSpPr>
            <a:spLocks noChangeArrowheads="1"/>
          </p:cNvSpPr>
          <p:nvPr/>
        </p:nvSpPr>
        <p:spPr bwMode="auto">
          <a:xfrm>
            <a:off x="6553200" y="1752600"/>
            <a:ext cx="152400" cy="228600"/>
          </a:xfrm>
          <a:prstGeom prst="rect">
            <a:avLst/>
          </a:prstGeom>
          <a:noFill/>
          <a:ln w="12700">
            <a:solidFill>
              <a:schemeClr val="accent1"/>
            </a:solidFill>
            <a:miter lim="800000"/>
            <a:headEnd/>
            <a:tailEnd/>
          </a:ln>
          <a:effectLst/>
        </p:spPr>
        <p:txBody>
          <a:bodyPr wrap="none" anchor="ctr"/>
          <a:lstStyle/>
          <a:p>
            <a:endParaRPr lang="en-US"/>
          </a:p>
        </p:txBody>
      </p:sp>
      <p:sp>
        <p:nvSpPr>
          <p:cNvPr id="1288329" name="Rectangle 137"/>
          <p:cNvSpPr>
            <a:spLocks noChangeArrowheads="1"/>
          </p:cNvSpPr>
          <p:nvPr/>
        </p:nvSpPr>
        <p:spPr bwMode="auto">
          <a:xfrm>
            <a:off x="8229600" y="2590800"/>
            <a:ext cx="152400" cy="228600"/>
          </a:xfrm>
          <a:prstGeom prst="rect">
            <a:avLst/>
          </a:prstGeom>
          <a:noFill/>
          <a:ln w="12700">
            <a:solidFill>
              <a:schemeClr val="accent1"/>
            </a:solidFill>
            <a:miter lim="800000"/>
            <a:headEnd/>
            <a:tailEnd/>
          </a:ln>
          <a:effectLst/>
        </p:spPr>
        <p:txBody>
          <a:bodyPr wrap="none" anchor="ctr"/>
          <a:lstStyle/>
          <a:p>
            <a:endParaRPr lang="en-US"/>
          </a:p>
        </p:txBody>
      </p:sp>
      <p:sp>
        <p:nvSpPr>
          <p:cNvPr id="1288330" name="Rectangle 138"/>
          <p:cNvSpPr>
            <a:spLocks noChangeArrowheads="1"/>
          </p:cNvSpPr>
          <p:nvPr/>
        </p:nvSpPr>
        <p:spPr bwMode="auto">
          <a:xfrm>
            <a:off x="2743200" y="2133600"/>
            <a:ext cx="533400" cy="304800"/>
          </a:xfrm>
          <a:prstGeom prst="rect">
            <a:avLst/>
          </a:prstGeom>
          <a:noFill/>
          <a:ln w="12700">
            <a:noFill/>
            <a:miter lim="800000"/>
            <a:headEnd/>
            <a:tailEnd/>
          </a:ln>
          <a:effectLst/>
        </p:spPr>
        <p:txBody>
          <a:bodyPr wrap="none" lIns="19050" tIns="26988" rIns="19050" bIns="26988"/>
          <a:lstStyle/>
          <a:p>
            <a:pPr algn="ctr"/>
            <a:r>
              <a:rPr lang="en-US" sz="1200" b="1"/>
              <a:t>Control</a:t>
            </a:r>
          </a:p>
        </p:txBody>
      </p:sp>
      <p:sp>
        <p:nvSpPr>
          <p:cNvPr id="1288331" name="Oval 139"/>
          <p:cNvSpPr>
            <a:spLocks noChangeArrowheads="1"/>
          </p:cNvSpPr>
          <p:nvPr/>
        </p:nvSpPr>
        <p:spPr bwMode="auto">
          <a:xfrm>
            <a:off x="2743200" y="1905000"/>
            <a:ext cx="609600" cy="762000"/>
          </a:xfrm>
          <a:prstGeom prst="ellipse">
            <a:avLst/>
          </a:prstGeom>
          <a:noFill/>
          <a:ln w="12700">
            <a:solidFill>
              <a:schemeClr val="accent1"/>
            </a:solidFill>
            <a:round/>
            <a:headEnd/>
            <a:tailEnd/>
          </a:ln>
          <a:effectLst/>
        </p:spPr>
        <p:txBody>
          <a:bodyPr wrap="none" anchor="ctr"/>
          <a:lstStyle/>
          <a:p>
            <a:endParaRPr lang="en-US"/>
          </a:p>
        </p:txBody>
      </p:sp>
      <p:sp>
        <p:nvSpPr>
          <p:cNvPr id="1288332" name="Line 140"/>
          <p:cNvSpPr>
            <a:spLocks noChangeShapeType="1"/>
          </p:cNvSpPr>
          <p:nvPr/>
        </p:nvSpPr>
        <p:spPr bwMode="auto">
          <a:xfrm>
            <a:off x="2514600" y="2286000"/>
            <a:ext cx="0" cy="838200"/>
          </a:xfrm>
          <a:prstGeom prst="line">
            <a:avLst/>
          </a:prstGeom>
          <a:noFill/>
          <a:ln w="12700">
            <a:solidFill>
              <a:schemeClr val="accent1"/>
            </a:solidFill>
            <a:round/>
            <a:headEnd/>
            <a:tailEnd/>
          </a:ln>
          <a:effectLst/>
        </p:spPr>
        <p:txBody>
          <a:bodyPr/>
          <a:lstStyle/>
          <a:p>
            <a:endParaRPr lang="en-US"/>
          </a:p>
        </p:txBody>
      </p:sp>
      <p:sp>
        <p:nvSpPr>
          <p:cNvPr id="1288333" name="Line 141"/>
          <p:cNvSpPr>
            <a:spLocks noChangeShapeType="1"/>
          </p:cNvSpPr>
          <p:nvPr/>
        </p:nvSpPr>
        <p:spPr bwMode="auto">
          <a:xfrm>
            <a:off x="2514600" y="2286000"/>
            <a:ext cx="228600" cy="0"/>
          </a:xfrm>
          <a:prstGeom prst="line">
            <a:avLst/>
          </a:prstGeom>
          <a:noFill/>
          <a:ln w="12700">
            <a:solidFill>
              <a:schemeClr val="accent1"/>
            </a:solidFill>
            <a:round/>
            <a:headEnd/>
            <a:tailEnd type="triangle" w="med" len="med"/>
          </a:ln>
          <a:effectLst/>
        </p:spPr>
        <p:txBody>
          <a:bodyPr/>
          <a:lstStyle/>
          <a:p>
            <a:endParaRPr lang="en-US"/>
          </a:p>
        </p:txBody>
      </p:sp>
      <p:sp>
        <p:nvSpPr>
          <p:cNvPr id="1288334" name="Line 142"/>
          <p:cNvSpPr>
            <a:spLocks noChangeShapeType="1"/>
          </p:cNvSpPr>
          <p:nvPr/>
        </p:nvSpPr>
        <p:spPr bwMode="auto">
          <a:xfrm>
            <a:off x="6705600" y="2133600"/>
            <a:ext cx="1524000" cy="533400"/>
          </a:xfrm>
          <a:prstGeom prst="line">
            <a:avLst/>
          </a:prstGeom>
          <a:noFill/>
          <a:ln w="12700">
            <a:solidFill>
              <a:schemeClr val="accent1"/>
            </a:solidFill>
            <a:round/>
            <a:headEnd/>
            <a:tailEnd type="triangle" w="med" len="med"/>
          </a:ln>
          <a:effectLst/>
        </p:spPr>
        <p:txBody>
          <a:bodyPr/>
          <a:lstStyle/>
          <a:p>
            <a:endParaRPr lang="en-US"/>
          </a:p>
        </p:txBody>
      </p:sp>
      <p:sp>
        <p:nvSpPr>
          <p:cNvPr id="1288335" name="Line 143"/>
          <p:cNvSpPr>
            <a:spLocks noChangeShapeType="1"/>
          </p:cNvSpPr>
          <p:nvPr/>
        </p:nvSpPr>
        <p:spPr bwMode="auto">
          <a:xfrm>
            <a:off x="4419600" y="2133600"/>
            <a:ext cx="2133600" cy="0"/>
          </a:xfrm>
          <a:prstGeom prst="line">
            <a:avLst/>
          </a:prstGeom>
          <a:noFill/>
          <a:ln w="12700">
            <a:solidFill>
              <a:schemeClr val="accent1"/>
            </a:solidFill>
            <a:round/>
            <a:headEnd/>
            <a:tailEnd type="triangle" w="med" len="med"/>
          </a:ln>
          <a:effectLst/>
        </p:spPr>
        <p:txBody>
          <a:bodyPr/>
          <a:lstStyle/>
          <a:p>
            <a:endParaRPr lang="en-US"/>
          </a:p>
        </p:txBody>
      </p:sp>
      <p:sp>
        <p:nvSpPr>
          <p:cNvPr id="1288336" name="Line 144"/>
          <p:cNvSpPr>
            <a:spLocks noChangeShapeType="1"/>
          </p:cNvSpPr>
          <p:nvPr/>
        </p:nvSpPr>
        <p:spPr bwMode="auto">
          <a:xfrm>
            <a:off x="4419600" y="1905000"/>
            <a:ext cx="2133600" cy="0"/>
          </a:xfrm>
          <a:prstGeom prst="line">
            <a:avLst/>
          </a:prstGeom>
          <a:noFill/>
          <a:ln w="12700">
            <a:solidFill>
              <a:schemeClr val="accent1"/>
            </a:solidFill>
            <a:round/>
            <a:headEnd/>
            <a:tailEnd type="triangle" w="med" len="med"/>
          </a:ln>
          <a:effectLst/>
        </p:spPr>
        <p:txBody>
          <a:bodyPr/>
          <a:lstStyle/>
          <a:p>
            <a:endParaRPr lang="en-US"/>
          </a:p>
        </p:txBody>
      </p:sp>
      <p:sp>
        <p:nvSpPr>
          <p:cNvPr id="1288337" name="Line 145"/>
          <p:cNvSpPr>
            <a:spLocks noChangeShapeType="1"/>
          </p:cNvSpPr>
          <p:nvPr/>
        </p:nvSpPr>
        <p:spPr bwMode="auto">
          <a:xfrm>
            <a:off x="4419600" y="1600200"/>
            <a:ext cx="609600" cy="0"/>
          </a:xfrm>
          <a:prstGeom prst="line">
            <a:avLst/>
          </a:prstGeom>
          <a:noFill/>
          <a:ln w="12700">
            <a:solidFill>
              <a:schemeClr val="accent1"/>
            </a:solidFill>
            <a:round/>
            <a:headEnd/>
            <a:tailEnd/>
          </a:ln>
          <a:effectLst/>
        </p:spPr>
        <p:txBody>
          <a:bodyPr/>
          <a:lstStyle/>
          <a:p>
            <a:endParaRPr lang="en-US"/>
          </a:p>
        </p:txBody>
      </p:sp>
      <p:sp>
        <p:nvSpPr>
          <p:cNvPr id="1288338" name="Line 146"/>
          <p:cNvSpPr>
            <a:spLocks noChangeShapeType="1"/>
          </p:cNvSpPr>
          <p:nvPr/>
        </p:nvSpPr>
        <p:spPr bwMode="auto">
          <a:xfrm>
            <a:off x="8763000" y="2743200"/>
            <a:ext cx="0" cy="304800"/>
          </a:xfrm>
          <a:prstGeom prst="line">
            <a:avLst/>
          </a:prstGeom>
          <a:noFill/>
          <a:ln w="12700">
            <a:solidFill>
              <a:schemeClr val="accent1"/>
            </a:solidFill>
            <a:round/>
            <a:headEnd/>
            <a:tailEnd type="triangle" w="med" len="med"/>
          </a:ln>
          <a:effectLst/>
        </p:spPr>
        <p:txBody>
          <a:bodyPr/>
          <a:lstStyle/>
          <a:p>
            <a:endParaRPr lang="en-US"/>
          </a:p>
        </p:txBody>
      </p:sp>
      <p:sp>
        <p:nvSpPr>
          <p:cNvPr id="1288339" name="Line 147"/>
          <p:cNvSpPr>
            <a:spLocks noChangeShapeType="1"/>
          </p:cNvSpPr>
          <p:nvPr/>
        </p:nvSpPr>
        <p:spPr bwMode="auto">
          <a:xfrm>
            <a:off x="6705600" y="1905000"/>
            <a:ext cx="685800" cy="0"/>
          </a:xfrm>
          <a:prstGeom prst="line">
            <a:avLst/>
          </a:prstGeom>
          <a:noFill/>
          <a:ln w="12700">
            <a:solidFill>
              <a:schemeClr val="accent1"/>
            </a:solidFill>
            <a:round/>
            <a:headEnd/>
            <a:tailEnd/>
          </a:ln>
          <a:effectLst/>
        </p:spPr>
        <p:txBody>
          <a:bodyPr/>
          <a:lstStyle/>
          <a:p>
            <a:endParaRPr lang="en-US"/>
          </a:p>
        </p:txBody>
      </p:sp>
      <p:sp>
        <p:nvSpPr>
          <p:cNvPr id="1288340" name="Line 148"/>
          <p:cNvSpPr>
            <a:spLocks noChangeShapeType="1"/>
          </p:cNvSpPr>
          <p:nvPr/>
        </p:nvSpPr>
        <p:spPr bwMode="auto">
          <a:xfrm>
            <a:off x="8382000" y="2743200"/>
            <a:ext cx="381000" cy="0"/>
          </a:xfrm>
          <a:prstGeom prst="line">
            <a:avLst/>
          </a:prstGeom>
          <a:noFill/>
          <a:ln w="12700">
            <a:solidFill>
              <a:schemeClr val="accent1"/>
            </a:solidFill>
            <a:round/>
            <a:headEnd/>
            <a:tailEnd/>
          </a:ln>
          <a:effectLst/>
        </p:spPr>
        <p:txBody>
          <a:bodyPr/>
          <a:lstStyle/>
          <a:p>
            <a:endParaRPr lang="en-US"/>
          </a:p>
        </p:txBody>
      </p:sp>
      <p:sp>
        <p:nvSpPr>
          <p:cNvPr id="1288341" name="Line 149"/>
          <p:cNvSpPr>
            <a:spLocks noChangeShapeType="1"/>
          </p:cNvSpPr>
          <p:nvPr/>
        </p:nvSpPr>
        <p:spPr bwMode="auto">
          <a:xfrm>
            <a:off x="7391400" y="1905000"/>
            <a:ext cx="0" cy="152400"/>
          </a:xfrm>
          <a:prstGeom prst="line">
            <a:avLst/>
          </a:prstGeom>
          <a:noFill/>
          <a:ln w="12700">
            <a:solidFill>
              <a:schemeClr val="accent1"/>
            </a:solidFill>
            <a:round/>
            <a:headEnd/>
            <a:tailEnd type="triangle" w="med" len="med"/>
          </a:ln>
          <a:effectLst/>
        </p:spPr>
        <p:txBody>
          <a:bodyPr/>
          <a:lstStyle/>
          <a:p>
            <a:endParaRPr lang="en-US"/>
          </a:p>
        </p:txBody>
      </p:sp>
      <p:sp>
        <p:nvSpPr>
          <p:cNvPr id="1288342" name="Line 150"/>
          <p:cNvSpPr>
            <a:spLocks noChangeShapeType="1"/>
          </p:cNvSpPr>
          <p:nvPr/>
        </p:nvSpPr>
        <p:spPr bwMode="auto">
          <a:xfrm>
            <a:off x="5029200" y="1600200"/>
            <a:ext cx="0" cy="228600"/>
          </a:xfrm>
          <a:prstGeom prst="line">
            <a:avLst/>
          </a:prstGeom>
          <a:noFill/>
          <a:ln w="12700">
            <a:solidFill>
              <a:schemeClr val="accent1"/>
            </a:solidFill>
            <a:round/>
            <a:headEnd/>
            <a:tailEnd type="triangle" w="med" len="med"/>
          </a:ln>
          <a:effectLst/>
        </p:spPr>
        <p:txBody>
          <a:bodyPr/>
          <a:lstStyle/>
          <a:p>
            <a:endParaRPr lang="en-US"/>
          </a:p>
        </p:txBody>
      </p:sp>
      <p:sp>
        <p:nvSpPr>
          <p:cNvPr id="1288343" name="AutoShape 151"/>
          <p:cNvSpPr>
            <a:spLocks noChangeArrowheads="1"/>
          </p:cNvSpPr>
          <p:nvPr/>
        </p:nvSpPr>
        <p:spPr bwMode="auto">
          <a:xfrm rot="-5400000">
            <a:off x="4648200" y="5257800"/>
            <a:ext cx="685800" cy="22860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tx1"/>
            </a:solidFill>
            <a:miter lim="800000"/>
            <a:headEnd/>
            <a:tailEnd/>
          </a:ln>
          <a:effectLst/>
        </p:spPr>
        <p:txBody>
          <a:bodyPr wrap="none" anchor="ctr"/>
          <a:lstStyle/>
          <a:p>
            <a:endParaRPr lang="en-US"/>
          </a:p>
        </p:txBody>
      </p:sp>
      <p:sp>
        <p:nvSpPr>
          <p:cNvPr id="1288344" name="Line 152"/>
          <p:cNvSpPr>
            <a:spLocks noChangeShapeType="1"/>
          </p:cNvSpPr>
          <p:nvPr/>
        </p:nvSpPr>
        <p:spPr bwMode="auto">
          <a:xfrm>
            <a:off x="5105400" y="5334000"/>
            <a:ext cx="1447800" cy="0"/>
          </a:xfrm>
          <a:prstGeom prst="line">
            <a:avLst/>
          </a:prstGeom>
          <a:noFill/>
          <a:ln w="19050">
            <a:solidFill>
              <a:schemeClr val="tx1"/>
            </a:solidFill>
            <a:round/>
            <a:headEnd/>
            <a:tailEnd/>
          </a:ln>
          <a:effectLst/>
        </p:spPr>
        <p:txBody>
          <a:bodyPr/>
          <a:lstStyle/>
          <a:p>
            <a:endParaRPr lang="en-US"/>
          </a:p>
        </p:txBody>
      </p:sp>
      <p:sp>
        <p:nvSpPr>
          <p:cNvPr id="1288345" name="Line 153"/>
          <p:cNvSpPr>
            <a:spLocks noChangeShapeType="1"/>
          </p:cNvSpPr>
          <p:nvPr/>
        </p:nvSpPr>
        <p:spPr bwMode="auto">
          <a:xfrm>
            <a:off x="2514600" y="5562600"/>
            <a:ext cx="1752600" cy="0"/>
          </a:xfrm>
          <a:prstGeom prst="line">
            <a:avLst/>
          </a:prstGeom>
          <a:noFill/>
          <a:ln w="19050">
            <a:solidFill>
              <a:schemeClr val="tx1"/>
            </a:solidFill>
            <a:round/>
            <a:headEnd/>
            <a:tailEnd/>
          </a:ln>
          <a:effectLst/>
        </p:spPr>
        <p:txBody>
          <a:bodyPr/>
          <a:lstStyle/>
          <a:p>
            <a:endParaRPr lang="en-US"/>
          </a:p>
        </p:txBody>
      </p:sp>
      <p:sp>
        <p:nvSpPr>
          <p:cNvPr id="1288346" name="Line 154"/>
          <p:cNvSpPr>
            <a:spLocks noChangeShapeType="1"/>
          </p:cNvSpPr>
          <p:nvPr/>
        </p:nvSpPr>
        <p:spPr bwMode="auto">
          <a:xfrm>
            <a:off x="4419600" y="5562600"/>
            <a:ext cx="457200" cy="0"/>
          </a:xfrm>
          <a:prstGeom prst="line">
            <a:avLst/>
          </a:prstGeom>
          <a:noFill/>
          <a:ln w="19050">
            <a:solidFill>
              <a:schemeClr val="tx1"/>
            </a:solidFill>
            <a:round/>
            <a:headEnd/>
            <a:tailEnd/>
          </a:ln>
          <a:effectLst/>
        </p:spPr>
        <p:txBody>
          <a:bodyPr/>
          <a:lstStyle/>
          <a:p>
            <a:endParaRPr lang="en-US"/>
          </a:p>
        </p:txBody>
      </p:sp>
      <p:sp>
        <p:nvSpPr>
          <p:cNvPr id="1288349" name="Oval 157"/>
          <p:cNvSpPr>
            <a:spLocks noChangeArrowheads="1"/>
          </p:cNvSpPr>
          <p:nvPr/>
        </p:nvSpPr>
        <p:spPr bwMode="auto">
          <a:xfrm>
            <a:off x="5943600" y="4343400"/>
            <a:ext cx="457200" cy="533400"/>
          </a:xfrm>
          <a:prstGeom prst="ellipse">
            <a:avLst/>
          </a:prstGeom>
          <a:noFill/>
          <a:ln w="12700">
            <a:solidFill>
              <a:schemeClr val="accent1"/>
            </a:solidFill>
            <a:round/>
            <a:headEnd/>
            <a:tailEnd/>
          </a:ln>
          <a:effectLst/>
        </p:spPr>
        <p:txBody>
          <a:bodyPr wrap="none" anchor="ctr"/>
          <a:lstStyle/>
          <a:p>
            <a:endParaRPr lang="en-US"/>
          </a:p>
        </p:txBody>
      </p:sp>
      <p:sp>
        <p:nvSpPr>
          <p:cNvPr id="1288350" name="Rectangle 158"/>
          <p:cNvSpPr>
            <a:spLocks noChangeArrowheads="1"/>
          </p:cNvSpPr>
          <p:nvPr/>
        </p:nvSpPr>
        <p:spPr bwMode="auto">
          <a:xfrm>
            <a:off x="5943600" y="4343400"/>
            <a:ext cx="457200" cy="457200"/>
          </a:xfrm>
          <a:prstGeom prst="rect">
            <a:avLst/>
          </a:prstGeom>
          <a:noFill/>
          <a:ln w="12700">
            <a:noFill/>
            <a:miter lim="800000"/>
            <a:headEnd/>
            <a:tailEnd/>
          </a:ln>
          <a:effectLst/>
        </p:spPr>
        <p:txBody>
          <a:bodyPr wrap="none" lIns="19050" tIns="26988" rIns="19050" bIns="26988"/>
          <a:lstStyle/>
          <a:p>
            <a:pPr algn="ctr" defTabSz="904875">
              <a:lnSpc>
                <a:spcPts val="1600"/>
              </a:lnSpc>
              <a:tabLst>
                <a:tab pos="452438" algn="l"/>
                <a:tab pos="904875" algn="l"/>
                <a:tab pos="1357313" algn="l"/>
              </a:tabLst>
            </a:pPr>
            <a:r>
              <a:rPr lang="en-US" sz="1200" b="1"/>
              <a:t>ALU</a:t>
            </a:r>
          </a:p>
          <a:p>
            <a:pPr algn="ctr" defTabSz="904875">
              <a:lnSpc>
                <a:spcPts val="1600"/>
              </a:lnSpc>
              <a:tabLst>
                <a:tab pos="452438" algn="l"/>
                <a:tab pos="904875" algn="l"/>
                <a:tab pos="1357313" algn="l"/>
              </a:tabLst>
            </a:pPr>
            <a:r>
              <a:rPr lang="en-US" sz="1200" b="1"/>
              <a:t>cntrl</a:t>
            </a:r>
          </a:p>
        </p:txBody>
      </p:sp>
      <p:sp>
        <p:nvSpPr>
          <p:cNvPr id="1288351" name="Line 159"/>
          <p:cNvSpPr>
            <a:spLocks noChangeShapeType="1"/>
          </p:cNvSpPr>
          <p:nvPr/>
        </p:nvSpPr>
        <p:spPr bwMode="auto">
          <a:xfrm>
            <a:off x="5181600" y="4648200"/>
            <a:ext cx="762000" cy="0"/>
          </a:xfrm>
          <a:prstGeom prst="line">
            <a:avLst/>
          </a:prstGeom>
          <a:noFill/>
          <a:ln w="12700">
            <a:solidFill>
              <a:schemeClr val="accent1"/>
            </a:solidFill>
            <a:round/>
            <a:headEnd/>
            <a:tailEnd type="triangle" w="med" len="med"/>
          </a:ln>
          <a:effectLst/>
        </p:spPr>
        <p:txBody>
          <a:bodyPr/>
          <a:lstStyle/>
          <a:p>
            <a:endParaRPr lang="en-US"/>
          </a:p>
        </p:txBody>
      </p:sp>
      <p:sp>
        <p:nvSpPr>
          <p:cNvPr id="1288352" name="Line 160"/>
          <p:cNvSpPr>
            <a:spLocks noChangeShapeType="1"/>
          </p:cNvSpPr>
          <p:nvPr/>
        </p:nvSpPr>
        <p:spPr bwMode="auto">
          <a:xfrm flipV="1">
            <a:off x="6172200" y="4191000"/>
            <a:ext cx="0" cy="152400"/>
          </a:xfrm>
          <a:prstGeom prst="line">
            <a:avLst/>
          </a:prstGeom>
          <a:noFill/>
          <a:ln w="12700">
            <a:solidFill>
              <a:schemeClr val="tx1"/>
            </a:solidFill>
            <a:round/>
            <a:headEnd/>
            <a:tailEnd type="triangle" w="med" len="med"/>
          </a:ln>
          <a:effectLst/>
        </p:spPr>
        <p:txBody>
          <a:bodyPr/>
          <a:lstStyle/>
          <a:p>
            <a:endParaRPr lang="en-US"/>
          </a:p>
        </p:txBody>
      </p:sp>
      <p:sp>
        <p:nvSpPr>
          <p:cNvPr id="1288353" name="AutoShape 161"/>
          <p:cNvSpPr>
            <a:spLocks noChangeArrowheads="1"/>
          </p:cNvSpPr>
          <p:nvPr/>
        </p:nvSpPr>
        <p:spPr bwMode="auto">
          <a:xfrm>
            <a:off x="7315200" y="2590800"/>
            <a:ext cx="381000" cy="304800"/>
          </a:xfrm>
          <a:prstGeom prst="flowChartDelay">
            <a:avLst/>
          </a:prstGeom>
          <a:noFill/>
          <a:ln w="12700">
            <a:solidFill>
              <a:schemeClr val="accent1"/>
            </a:solidFill>
            <a:miter lim="800000"/>
            <a:headEnd/>
            <a:tailEnd/>
          </a:ln>
          <a:effectLst/>
        </p:spPr>
        <p:txBody>
          <a:bodyPr wrap="none" anchor="ctr"/>
          <a:lstStyle/>
          <a:p>
            <a:endParaRPr lang="en-US"/>
          </a:p>
        </p:txBody>
      </p:sp>
      <p:sp>
        <p:nvSpPr>
          <p:cNvPr id="1288354" name="Line 162"/>
          <p:cNvSpPr>
            <a:spLocks noChangeShapeType="1"/>
          </p:cNvSpPr>
          <p:nvPr/>
        </p:nvSpPr>
        <p:spPr bwMode="auto">
          <a:xfrm flipV="1">
            <a:off x="6934200" y="2819400"/>
            <a:ext cx="381000" cy="0"/>
          </a:xfrm>
          <a:prstGeom prst="line">
            <a:avLst/>
          </a:prstGeom>
          <a:noFill/>
          <a:ln w="12700">
            <a:solidFill>
              <a:schemeClr val="accent1"/>
            </a:solidFill>
            <a:round/>
            <a:headEnd/>
            <a:tailEnd/>
          </a:ln>
          <a:effectLst/>
        </p:spPr>
        <p:txBody>
          <a:bodyPr/>
          <a:lstStyle/>
          <a:p>
            <a:endParaRPr lang="en-US"/>
          </a:p>
        </p:txBody>
      </p:sp>
      <p:sp>
        <p:nvSpPr>
          <p:cNvPr id="1288355" name="Line 163"/>
          <p:cNvSpPr>
            <a:spLocks noChangeShapeType="1"/>
          </p:cNvSpPr>
          <p:nvPr/>
        </p:nvSpPr>
        <p:spPr bwMode="auto">
          <a:xfrm>
            <a:off x="6934200" y="2819400"/>
            <a:ext cx="0" cy="152400"/>
          </a:xfrm>
          <a:prstGeom prst="line">
            <a:avLst/>
          </a:prstGeom>
          <a:noFill/>
          <a:ln w="12700">
            <a:solidFill>
              <a:schemeClr val="accent1"/>
            </a:solidFill>
            <a:round/>
            <a:headEnd/>
            <a:tailEnd/>
          </a:ln>
          <a:effectLst/>
        </p:spPr>
        <p:txBody>
          <a:bodyPr/>
          <a:lstStyle/>
          <a:p>
            <a:endParaRPr lang="en-US"/>
          </a:p>
        </p:txBody>
      </p:sp>
      <p:sp>
        <p:nvSpPr>
          <p:cNvPr id="1288356" name="Rectangle 164"/>
          <p:cNvSpPr>
            <a:spLocks noChangeArrowheads="1"/>
          </p:cNvSpPr>
          <p:nvPr/>
        </p:nvSpPr>
        <p:spPr bwMode="auto">
          <a:xfrm>
            <a:off x="6858000" y="2438400"/>
            <a:ext cx="533400" cy="304800"/>
          </a:xfrm>
          <a:prstGeom prst="rect">
            <a:avLst/>
          </a:prstGeom>
          <a:noFill/>
          <a:ln w="12700">
            <a:noFill/>
            <a:miter lim="800000"/>
            <a:headEnd/>
            <a:tailEnd/>
          </a:ln>
          <a:effectLst/>
        </p:spPr>
        <p:txBody>
          <a:bodyPr wrap="none" lIns="19050" tIns="26988" rIns="19050" bIns="26988"/>
          <a:lstStyle/>
          <a:p>
            <a:pPr algn="ctr"/>
            <a:r>
              <a:rPr lang="en-US" sz="1200" b="1"/>
              <a:t>Branch</a:t>
            </a:r>
          </a:p>
        </p:txBody>
      </p:sp>
      <p:sp>
        <p:nvSpPr>
          <p:cNvPr id="1288357" name="Line 165"/>
          <p:cNvSpPr>
            <a:spLocks noChangeShapeType="1"/>
          </p:cNvSpPr>
          <p:nvPr/>
        </p:nvSpPr>
        <p:spPr bwMode="auto">
          <a:xfrm>
            <a:off x="7162800" y="2667000"/>
            <a:ext cx="152400" cy="0"/>
          </a:xfrm>
          <a:prstGeom prst="line">
            <a:avLst/>
          </a:prstGeom>
          <a:noFill/>
          <a:ln w="12700">
            <a:solidFill>
              <a:schemeClr val="accent1"/>
            </a:solidFill>
            <a:round/>
            <a:headEnd/>
            <a:tailEnd/>
          </a:ln>
          <a:effectLst/>
        </p:spPr>
        <p:txBody>
          <a:bodyPr/>
          <a:lstStyle/>
          <a:p>
            <a:endParaRPr lang="en-US"/>
          </a:p>
        </p:txBody>
      </p:sp>
      <p:sp>
        <p:nvSpPr>
          <p:cNvPr id="1288358" name="Line 166"/>
          <p:cNvSpPr>
            <a:spLocks noChangeShapeType="1"/>
          </p:cNvSpPr>
          <p:nvPr/>
        </p:nvSpPr>
        <p:spPr bwMode="auto">
          <a:xfrm>
            <a:off x="7848600" y="914400"/>
            <a:ext cx="0" cy="1828800"/>
          </a:xfrm>
          <a:prstGeom prst="line">
            <a:avLst/>
          </a:prstGeom>
          <a:noFill/>
          <a:ln w="12700">
            <a:solidFill>
              <a:schemeClr val="accent1"/>
            </a:solidFill>
            <a:round/>
            <a:headEnd/>
            <a:tailEnd/>
          </a:ln>
          <a:effectLst/>
        </p:spPr>
        <p:txBody>
          <a:bodyPr/>
          <a:lstStyle/>
          <a:p>
            <a:endParaRPr lang="en-US"/>
          </a:p>
        </p:txBody>
      </p:sp>
      <p:sp>
        <p:nvSpPr>
          <p:cNvPr id="1288359" name="Line 167"/>
          <p:cNvSpPr>
            <a:spLocks noChangeShapeType="1"/>
          </p:cNvSpPr>
          <p:nvPr/>
        </p:nvSpPr>
        <p:spPr bwMode="auto">
          <a:xfrm>
            <a:off x="7696200" y="2743200"/>
            <a:ext cx="152400" cy="0"/>
          </a:xfrm>
          <a:prstGeom prst="line">
            <a:avLst/>
          </a:prstGeom>
          <a:noFill/>
          <a:ln w="12700">
            <a:solidFill>
              <a:schemeClr val="accent1"/>
            </a:solidFill>
            <a:round/>
            <a:headEnd/>
            <a:tailEnd/>
          </a:ln>
          <a:effectLst/>
        </p:spPr>
        <p:txBody>
          <a:bodyPr/>
          <a:lstStyle/>
          <a:p>
            <a:endParaRPr lang="en-US"/>
          </a:p>
        </p:txBody>
      </p:sp>
      <p:sp>
        <p:nvSpPr>
          <p:cNvPr id="1288360" name="Line 168"/>
          <p:cNvSpPr>
            <a:spLocks noChangeShapeType="1"/>
          </p:cNvSpPr>
          <p:nvPr/>
        </p:nvSpPr>
        <p:spPr bwMode="auto">
          <a:xfrm>
            <a:off x="914400" y="914400"/>
            <a:ext cx="6934200" cy="0"/>
          </a:xfrm>
          <a:prstGeom prst="line">
            <a:avLst/>
          </a:prstGeom>
          <a:noFill/>
          <a:ln w="12700">
            <a:solidFill>
              <a:schemeClr val="accent1"/>
            </a:solidFill>
            <a:round/>
            <a:headEnd/>
            <a:tailEnd/>
          </a:ln>
          <a:effectLst/>
        </p:spPr>
        <p:txBody>
          <a:bodyPr/>
          <a:lstStyle/>
          <a:p>
            <a:endParaRPr lang="en-US"/>
          </a:p>
        </p:txBody>
      </p:sp>
      <p:sp>
        <p:nvSpPr>
          <p:cNvPr id="1288361" name="Rectangle 169"/>
          <p:cNvSpPr>
            <a:spLocks noChangeArrowheads="1"/>
          </p:cNvSpPr>
          <p:nvPr/>
        </p:nvSpPr>
        <p:spPr bwMode="auto">
          <a:xfrm>
            <a:off x="7391400" y="685800"/>
            <a:ext cx="533400" cy="304800"/>
          </a:xfrm>
          <a:prstGeom prst="rect">
            <a:avLst/>
          </a:prstGeom>
          <a:noFill/>
          <a:ln w="12700">
            <a:noFill/>
            <a:miter lim="800000"/>
            <a:headEnd/>
            <a:tailEnd/>
          </a:ln>
          <a:effectLst/>
        </p:spPr>
        <p:txBody>
          <a:bodyPr wrap="none" lIns="19050" tIns="26988" rIns="19050" bIns="26988"/>
          <a:lstStyle/>
          <a:p>
            <a:pPr algn="ctr"/>
            <a:r>
              <a:rPr lang="en-US" sz="1200" b="1"/>
              <a:t>PCSrc</a:t>
            </a:r>
          </a:p>
        </p:txBody>
      </p:sp>
      <p:sp>
        <p:nvSpPr>
          <p:cNvPr id="1288362" name="Line 170"/>
          <p:cNvSpPr>
            <a:spLocks noChangeShapeType="1"/>
          </p:cNvSpPr>
          <p:nvPr/>
        </p:nvSpPr>
        <p:spPr bwMode="auto">
          <a:xfrm>
            <a:off x="914400" y="914400"/>
            <a:ext cx="0" cy="152400"/>
          </a:xfrm>
          <a:prstGeom prst="line">
            <a:avLst/>
          </a:prstGeom>
          <a:noFill/>
          <a:ln w="12700">
            <a:solidFill>
              <a:schemeClr val="accent1"/>
            </a:solidFill>
            <a:round/>
            <a:headEnd/>
            <a:tailEnd/>
          </a:ln>
          <a:effectLst/>
        </p:spPr>
        <p:txBody>
          <a:bodyPr/>
          <a:lstStyle/>
          <a:p>
            <a:endParaRPr lang="en-US"/>
          </a:p>
        </p:txBody>
      </p:sp>
      <p:sp>
        <p:nvSpPr>
          <p:cNvPr id="1288363" name="AutoShape 171"/>
          <p:cNvSpPr>
            <a:spLocks noChangeArrowheads="1"/>
          </p:cNvSpPr>
          <p:nvPr/>
        </p:nvSpPr>
        <p:spPr bwMode="auto">
          <a:xfrm rot="-5400000">
            <a:off x="4522787" y="4316413"/>
            <a:ext cx="936625" cy="22860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tx1"/>
            </a:solidFill>
            <a:miter lim="800000"/>
            <a:headEnd/>
            <a:tailEnd/>
          </a:ln>
          <a:effectLst/>
        </p:spPr>
        <p:txBody>
          <a:bodyPr wrap="none" anchor="ctr"/>
          <a:lstStyle/>
          <a:p>
            <a:endParaRPr lang="en-US"/>
          </a:p>
        </p:txBody>
      </p:sp>
      <p:sp>
        <p:nvSpPr>
          <p:cNvPr id="1288364" name="AutoShape 172"/>
          <p:cNvSpPr>
            <a:spLocks noChangeArrowheads="1"/>
          </p:cNvSpPr>
          <p:nvPr/>
        </p:nvSpPr>
        <p:spPr bwMode="auto">
          <a:xfrm rot="-5400000">
            <a:off x="4522787" y="3249613"/>
            <a:ext cx="936625" cy="22860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tx1"/>
            </a:solidFill>
            <a:miter lim="800000"/>
            <a:headEnd/>
            <a:tailEnd/>
          </a:ln>
          <a:effectLst/>
        </p:spPr>
        <p:txBody>
          <a:bodyPr wrap="none" anchor="ctr"/>
          <a:lstStyle/>
          <a:p>
            <a:endParaRPr lang="en-US"/>
          </a:p>
        </p:txBody>
      </p:sp>
      <p:sp>
        <p:nvSpPr>
          <p:cNvPr id="1288365" name="Line 173"/>
          <p:cNvSpPr>
            <a:spLocks noChangeShapeType="1"/>
          </p:cNvSpPr>
          <p:nvPr/>
        </p:nvSpPr>
        <p:spPr bwMode="auto">
          <a:xfrm>
            <a:off x="4419600" y="3048000"/>
            <a:ext cx="457200" cy="0"/>
          </a:xfrm>
          <a:prstGeom prst="line">
            <a:avLst/>
          </a:prstGeom>
          <a:noFill/>
          <a:ln w="28575">
            <a:solidFill>
              <a:schemeClr val="tx1"/>
            </a:solidFill>
            <a:round/>
            <a:headEnd/>
            <a:tailEnd type="triangle" w="med" len="med"/>
          </a:ln>
          <a:effectLst/>
        </p:spPr>
        <p:txBody>
          <a:bodyPr/>
          <a:lstStyle/>
          <a:p>
            <a:endParaRPr lang="en-US"/>
          </a:p>
        </p:txBody>
      </p:sp>
      <p:sp>
        <p:nvSpPr>
          <p:cNvPr id="1288366" name="Line 174"/>
          <p:cNvSpPr>
            <a:spLocks noChangeShapeType="1"/>
          </p:cNvSpPr>
          <p:nvPr/>
        </p:nvSpPr>
        <p:spPr bwMode="auto">
          <a:xfrm>
            <a:off x="4419600" y="4114800"/>
            <a:ext cx="457200" cy="0"/>
          </a:xfrm>
          <a:prstGeom prst="line">
            <a:avLst/>
          </a:prstGeom>
          <a:noFill/>
          <a:ln w="28575">
            <a:solidFill>
              <a:schemeClr val="tx1"/>
            </a:solidFill>
            <a:round/>
            <a:headEnd/>
            <a:tailEnd type="triangle" w="med" len="med"/>
          </a:ln>
          <a:effectLst/>
        </p:spPr>
        <p:txBody>
          <a:bodyPr/>
          <a:lstStyle/>
          <a:p>
            <a:endParaRPr lang="en-US"/>
          </a:p>
        </p:txBody>
      </p:sp>
      <p:sp>
        <p:nvSpPr>
          <p:cNvPr id="1288367" name="Line 175"/>
          <p:cNvSpPr>
            <a:spLocks noChangeShapeType="1"/>
          </p:cNvSpPr>
          <p:nvPr/>
        </p:nvSpPr>
        <p:spPr bwMode="auto">
          <a:xfrm flipH="1">
            <a:off x="4724400" y="6172200"/>
            <a:ext cx="2057400" cy="0"/>
          </a:xfrm>
          <a:prstGeom prst="line">
            <a:avLst/>
          </a:prstGeom>
          <a:noFill/>
          <a:ln w="28575">
            <a:solidFill>
              <a:srgbClr val="CC3399"/>
            </a:solidFill>
            <a:round/>
            <a:headEnd/>
            <a:tailEnd/>
          </a:ln>
          <a:effectLst/>
        </p:spPr>
        <p:txBody>
          <a:bodyPr/>
          <a:lstStyle/>
          <a:p>
            <a:endParaRPr lang="en-US"/>
          </a:p>
        </p:txBody>
      </p:sp>
      <p:sp>
        <p:nvSpPr>
          <p:cNvPr id="1288368" name="Line 176"/>
          <p:cNvSpPr>
            <a:spLocks noChangeShapeType="1"/>
          </p:cNvSpPr>
          <p:nvPr/>
        </p:nvSpPr>
        <p:spPr bwMode="auto">
          <a:xfrm>
            <a:off x="4724400" y="3657600"/>
            <a:ext cx="0" cy="2514600"/>
          </a:xfrm>
          <a:prstGeom prst="line">
            <a:avLst/>
          </a:prstGeom>
          <a:noFill/>
          <a:ln w="28575">
            <a:solidFill>
              <a:srgbClr val="CC3399"/>
            </a:solidFill>
            <a:round/>
            <a:headEnd/>
            <a:tailEnd/>
          </a:ln>
          <a:effectLst/>
        </p:spPr>
        <p:txBody>
          <a:bodyPr/>
          <a:lstStyle/>
          <a:p>
            <a:endParaRPr lang="en-US"/>
          </a:p>
        </p:txBody>
      </p:sp>
      <p:sp>
        <p:nvSpPr>
          <p:cNvPr id="1288369" name="Line 177"/>
          <p:cNvSpPr>
            <a:spLocks noChangeShapeType="1"/>
          </p:cNvSpPr>
          <p:nvPr/>
        </p:nvSpPr>
        <p:spPr bwMode="auto">
          <a:xfrm>
            <a:off x="4724400" y="3657600"/>
            <a:ext cx="152400" cy="0"/>
          </a:xfrm>
          <a:prstGeom prst="line">
            <a:avLst/>
          </a:prstGeom>
          <a:noFill/>
          <a:ln w="28575">
            <a:solidFill>
              <a:srgbClr val="CC3399"/>
            </a:solidFill>
            <a:round/>
            <a:headEnd/>
            <a:tailEnd type="triangle" w="med" len="med"/>
          </a:ln>
          <a:effectLst/>
        </p:spPr>
        <p:txBody>
          <a:bodyPr/>
          <a:lstStyle/>
          <a:p>
            <a:endParaRPr lang="en-US"/>
          </a:p>
        </p:txBody>
      </p:sp>
      <p:sp>
        <p:nvSpPr>
          <p:cNvPr id="1288370" name="Line 178"/>
          <p:cNvSpPr>
            <a:spLocks noChangeShapeType="1"/>
          </p:cNvSpPr>
          <p:nvPr/>
        </p:nvSpPr>
        <p:spPr bwMode="auto">
          <a:xfrm>
            <a:off x="4724400" y="4724400"/>
            <a:ext cx="152400" cy="0"/>
          </a:xfrm>
          <a:prstGeom prst="line">
            <a:avLst/>
          </a:prstGeom>
          <a:noFill/>
          <a:ln w="28575">
            <a:solidFill>
              <a:srgbClr val="CC3399"/>
            </a:solidFill>
            <a:round/>
            <a:headEnd/>
            <a:tailEnd type="triangle" w="med" len="med"/>
          </a:ln>
          <a:effectLst/>
        </p:spPr>
        <p:txBody>
          <a:bodyPr/>
          <a:lstStyle/>
          <a:p>
            <a:endParaRPr lang="en-US"/>
          </a:p>
        </p:txBody>
      </p:sp>
      <p:sp>
        <p:nvSpPr>
          <p:cNvPr id="1288371" name="Line 179"/>
          <p:cNvSpPr>
            <a:spLocks noChangeShapeType="1"/>
          </p:cNvSpPr>
          <p:nvPr/>
        </p:nvSpPr>
        <p:spPr bwMode="auto">
          <a:xfrm>
            <a:off x="4572000" y="3352800"/>
            <a:ext cx="304800" cy="0"/>
          </a:xfrm>
          <a:prstGeom prst="line">
            <a:avLst/>
          </a:prstGeom>
          <a:noFill/>
          <a:ln w="28575">
            <a:solidFill>
              <a:srgbClr val="CC3399"/>
            </a:solidFill>
            <a:round/>
            <a:headEnd/>
            <a:tailEnd type="triangle" w="med" len="med"/>
          </a:ln>
          <a:effectLst/>
        </p:spPr>
        <p:txBody>
          <a:bodyPr/>
          <a:lstStyle/>
          <a:p>
            <a:endParaRPr lang="en-US"/>
          </a:p>
        </p:txBody>
      </p:sp>
      <p:sp>
        <p:nvSpPr>
          <p:cNvPr id="1288372" name="Line 180"/>
          <p:cNvSpPr>
            <a:spLocks noChangeShapeType="1"/>
          </p:cNvSpPr>
          <p:nvPr/>
        </p:nvSpPr>
        <p:spPr bwMode="auto">
          <a:xfrm>
            <a:off x="4572000" y="4419600"/>
            <a:ext cx="304800" cy="0"/>
          </a:xfrm>
          <a:prstGeom prst="line">
            <a:avLst/>
          </a:prstGeom>
          <a:noFill/>
          <a:ln w="28575">
            <a:solidFill>
              <a:srgbClr val="CC3399"/>
            </a:solidFill>
            <a:round/>
            <a:headEnd/>
            <a:tailEnd type="triangle" w="med" len="med"/>
          </a:ln>
          <a:effectLst/>
        </p:spPr>
        <p:txBody>
          <a:bodyPr/>
          <a:lstStyle/>
          <a:p>
            <a:endParaRPr lang="en-US"/>
          </a:p>
        </p:txBody>
      </p:sp>
      <p:sp>
        <p:nvSpPr>
          <p:cNvPr id="1288373" name="Line 181"/>
          <p:cNvSpPr>
            <a:spLocks noChangeShapeType="1"/>
          </p:cNvSpPr>
          <p:nvPr/>
        </p:nvSpPr>
        <p:spPr bwMode="auto">
          <a:xfrm>
            <a:off x="4572000" y="3352800"/>
            <a:ext cx="0" cy="3124200"/>
          </a:xfrm>
          <a:prstGeom prst="line">
            <a:avLst/>
          </a:prstGeom>
          <a:noFill/>
          <a:ln w="28575">
            <a:solidFill>
              <a:srgbClr val="CC3399"/>
            </a:solidFill>
            <a:round/>
            <a:headEnd/>
            <a:tailEnd/>
          </a:ln>
          <a:effectLst/>
        </p:spPr>
        <p:txBody>
          <a:bodyPr/>
          <a:lstStyle/>
          <a:p>
            <a:endParaRPr lang="en-US"/>
          </a:p>
        </p:txBody>
      </p:sp>
      <p:sp>
        <p:nvSpPr>
          <p:cNvPr id="1288374" name="Oval 182"/>
          <p:cNvSpPr>
            <a:spLocks noChangeArrowheads="1"/>
          </p:cNvSpPr>
          <p:nvPr/>
        </p:nvSpPr>
        <p:spPr bwMode="auto">
          <a:xfrm>
            <a:off x="5410200" y="5562600"/>
            <a:ext cx="838200" cy="533400"/>
          </a:xfrm>
          <a:prstGeom prst="ellipse">
            <a:avLst/>
          </a:prstGeom>
          <a:noFill/>
          <a:ln w="12700">
            <a:solidFill>
              <a:schemeClr val="accent1"/>
            </a:solidFill>
            <a:round/>
            <a:headEnd/>
            <a:tailEnd/>
          </a:ln>
          <a:effectLst/>
        </p:spPr>
        <p:txBody>
          <a:bodyPr wrap="none" anchor="ctr"/>
          <a:lstStyle/>
          <a:p>
            <a:endParaRPr lang="en-US"/>
          </a:p>
        </p:txBody>
      </p:sp>
      <p:sp>
        <p:nvSpPr>
          <p:cNvPr id="1288375" name="Rectangle 183"/>
          <p:cNvSpPr>
            <a:spLocks noChangeArrowheads="1"/>
          </p:cNvSpPr>
          <p:nvPr/>
        </p:nvSpPr>
        <p:spPr bwMode="auto">
          <a:xfrm>
            <a:off x="5638800" y="5638800"/>
            <a:ext cx="457200" cy="457200"/>
          </a:xfrm>
          <a:prstGeom prst="rect">
            <a:avLst/>
          </a:prstGeom>
          <a:noFill/>
          <a:ln w="12700">
            <a:noFill/>
            <a:miter lim="800000"/>
            <a:headEnd/>
            <a:tailEnd/>
          </a:ln>
          <a:effectLst/>
        </p:spPr>
        <p:txBody>
          <a:bodyPr wrap="none" lIns="19050" tIns="26988" rIns="19050" bIns="26988"/>
          <a:lstStyle/>
          <a:p>
            <a:pPr algn="ctr" defTabSz="904875">
              <a:lnSpc>
                <a:spcPts val="1600"/>
              </a:lnSpc>
              <a:tabLst>
                <a:tab pos="452438" algn="l"/>
                <a:tab pos="904875" algn="l"/>
                <a:tab pos="1357313" algn="l"/>
              </a:tabLst>
            </a:pPr>
            <a:r>
              <a:rPr lang="en-US" sz="1200" b="1"/>
              <a:t>Forward</a:t>
            </a:r>
          </a:p>
          <a:p>
            <a:pPr algn="ctr" defTabSz="904875">
              <a:lnSpc>
                <a:spcPts val="1600"/>
              </a:lnSpc>
              <a:tabLst>
                <a:tab pos="452438" algn="l"/>
                <a:tab pos="904875" algn="l"/>
                <a:tab pos="1357313" algn="l"/>
              </a:tabLst>
            </a:pPr>
            <a:r>
              <a:rPr lang="en-US" sz="1200" b="1"/>
              <a:t>Unit</a:t>
            </a:r>
          </a:p>
        </p:txBody>
      </p:sp>
      <p:sp>
        <p:nvSpPr>
          <p:cNvPr id="1288376" name="Line 184"/>
          <p:cNvSpPr>
            <a:spLocks noChangeShapeType="1"/>
          </p:cNvSpPr>
          <p:nvPr/>
        </p:nvSpPr>
        <p:spPr bwMode="auto">
          <a:xfrm flipH="1">
            <a:off x="6934200" y="5334000"/>
            <a:ext cx="0" cy="381000"/>
          </a:xfrm>
          <a:prstGeom prst="line">
            <a:avLst/>
          </a:prstGeom>
          <a:noFill/>
          <a:ln w="12700">
            <a:solidFill>
              <a:schemeClr val="tx1"/>
            </a:solidFill>
            <a:round/>
            <a:headEnd/>
            <a:tailEnd/>
          </a:ln>
          <a:effectLst/>
        </p:spPr>
        <p:txBody>
          <a:bodyPr/>
          <a:lstStyle/>
          <a:p>
            <a:endParaRPr lang="en-US"/>
          </a:p>
        </p:txBody>
      </p:sp>
      <p:sp>
        <p:nvSpPr>
          <p:cNvPr id="1288377" name="Line 185"/>
          <p:cNvSpPr>
            <a:spLocks noChangeShapeType="1"/>
          </p:cNvSpPr>
          <p:nvPr/>
        </p:nvSpPr>
        <p:spPr bwMode="auto">
          <a:xfrm>
            <a:off x="6248400" y="5715000"/>
            <a:ext cx="685800" cy="0"/>
          </a:xfrm>
          <a:prstGeom prst="line">
            <a:avLst/>
          </a:prstGeom>
          <a:noFill/>
          <a:ln w="19050">
            <a:solidFill>
              <a:schemeClr val="tx1"/>
            </a:solidFill>
            <a:round/>
            <a:headEnd type="triangle" w="med" len="med"/>
            <a:tailEnd/>
          </a:ln>
          <a:effectLst/>
        </p:spPr>
        <p:txBody>
          <a:bodyPr/>
          <a:lstStyle/>
          <a:p>
            <a:endParaRPr lang="en-US"/>
          </a:p>
        </p:txBody>
      </p:sp>
      <p:sp>
        <p:nvSpPr>
          <p:cNvPr id="1288378" name="Line 186"/>
          <p:cNvSpPr>
            <a:spLocks noChangeShapeType="1"/>
          </p:cNvSpPr>
          <p:nvPr/>
        </p:nvSpPr>
        <p:spPr bwMode="auto">
          <a:xfrm>
            <a:off x="6248400" y="5867400"/>
            <a:ext cx="2286000" cy="0"/>
          </a:xfrm>
          <a:prstGeom prst="line">
            <a:avLst/>
          </a:prstGeom>
          <a:noFill/>
          <a:ln w="19050">
            <a:solidFill>
              <a:schemeClr val="tx1"/>
            </a:solidFill>
            <a:round/>
            <a:headEnd type="triangle" w="med" len="med"/>
            <a:tailEnd/>
          </a:ln>
          <a:effectLst/>
        </p:spPr>
        <p:txBody>
          <a:bodyPr/>
          <a:lstStyle/>
          <a:p>
            <a:endParaRPr lang="en-US"/>
          </a:p>
        </p:txBody>
      </p:sp>
      <p:sp>
        <p:nvSpPr>
          <p:cNvPr id="1288379" name="Line 187"/>
          <p:cNvSpPr>
            <a:spLocks noChangeShapeType="1"/>
          </p:cNvSpPr>
          <p:nvPr/>
        </p:nvSpPr>
        <p:spPr bwMode="auto">
          <a:xfrm>
            <a:off x="2514600" y="5791200"/>
            <a:ext cx="1752600" cy="0"/>
          </a:xfrm>
          <a:prstGeom prst="line">
            <a:avLst/>
          </a:prstGeom>
          <a:noFill/>
          <a:ln w="19050">
            <a:solidFill>
              <a:schemeClr val="tx1"/>
            </a:solidFill>
            <a:round/>
            <a:headEnd/>
            <a:tailEnd/>
          </a:ln>
          <a:effectLst/>
        </p:spPr>
        <p:txBody>
          <a:bodyPr/>
          <a:lstStyle/>
          <a:p>
            <a:endParaRPr lang="en-US"/>
          </a:p>
        </p:txBody>
      </p:sp>
      <p:sp>
        <p:nvSpPr>
          <p:cNvPr id="1288380" name="Line 188"/>
          <p:cNvSpPr>
            <a:spLocks noChangeShapeType="1"/>
          </p:cNvSpPr>
          <p:nvPr/>
        </p:nvSpPr>
        <p:spPr bwMode="auto">
          <a:xfrm>
            <a:off x="2514600" y="5943600"/>
            <a:ext cx="1752600" cy="0"/>
          </a:xfrm>
          <a:prstGeom prst="line">
            <a:avLst/>
          </a:prstGeom>
          <a:noFill/>
          <a:ln w="19050">
            <a:solidFill>
              <a:schemeClr val="tx1"/>
            </a:solidFill>
            <a:round/>
            <a:headEnd/>
            <a:tailEnd/>
          </a:ln>
          <a:effectLst/>
        </p:spPr>
        <p:txBody>
          <a:bodyPr/>
          <a:lstStyle/>
          <a:p>
            <a:endParaRPr lang="en-US"/>
          </a:p>
        </p:txBody>
      </p:sp>
      <p:sp>
        <p:nvSpPr>
          <p:cNvPr id="1288381" name="Line 189"/>
          <p:cNvSpPr>
            <a:spLocks noChangeShapeType="1"/>
          </p:cNvSpPr>
          <p:nvPr/>
        </p:nvSpPr>
        <p:spPr bwMode="auto">
          <a:xfrm>
            <a:off x="4419600" y="5791200"/>
            <a:ext cx="990600" cy="0"/>
          </a:xfrm>
          <a:prstGeom prst="line">
            <a:avLst/>
          </a:prstGeom>
          <a:noFill/>
          <a:ln w="19050">
            <a:solidFill>
              <a:schemeClr val="tx1"/>
            </a:solidFill>
            <a:round/>
            <a:headEnd/>
            <a:tailEnd type="triangle" w="med" len="med"/>
          </a:ln>
          <a:effectLst/>
        </p:spPr>
        <p:txBody>
          <a:bodyPr/>
          <a:lstStyle/>
          <a:p>
            <a:endParaRPr lang="en-US"/>
          </a:p>
        </p:txBody>
      </p:sp>
      <p:sp>
        <p:nvSpPr>
          <p:cNvPr id="1288382" name="Line 190"/>
          <p:cNvSpPr>
            <a:spLocks noChangeShapeType="1"/>
          </p:cNvSpPr>
          <p:nvPr/>
        </p:nvSpPr>
        <p:spPr bwMode="auto">
          <a:xfrm>
            <a:off x="4419600" y="5943600"/>
            <a:ext cx="990600" cy="0"/>
          </a:xfrm>
          <a:prstGeom prst="line">
            <a:avLst/>
          </a:prstGeom>
          <a:noFill/>
          <a:ln w="19050">
            <a:solidFill>
              <a:schemeClr val="tx1"/>
            </a:solidFill>
            <a:round/>
            <a:headEnd/>
            <a:tailEnd type="triangle" w="med" len="med"/>
          </a:ln>
          <a:effectLst/>
        </p:spPr>
        <p:txBody>
          <a:bodyPr/>
          <a:lstStyle/>
          <a:p>
            <a:endParaRPr lang="en-US"/>
          </a:p>
        </p:txBody>
      </p:sp>
      <p:sp>
        <p:nvSpPr>
          <p:cNvPr id="1288383" name="Line 191"/>
          <p:cNvSpPr>
            <a:spLocks noChangeShapeType="1"/>
          </p:cNvSpPr>
          <p:nvPr/>
        </p:nvSpPr>
        <p:spPr bwMode="auto">
          <a:xfrm flipH="1" flipV="1">
            <a:off x="5029200" y="3657600"/>
            <a:ext cx="762000" cy="1905000"/>
          </a:xfrm>
          <a:prstGeom prst="line">
            <a:avLst/>
          </a:prstGeom>
          <a:noFill/>
          <a:ln w="12700">
            <a:solidFill>
              <a:schemeClr val="accent1"/>
            </a:solidFill>
            <a:round/>
            <a:headEnd/>
            <a:tailEnd type="triangle" w="med" len="med"/>
          </a:ln>
          <a:effectLst/>
        </p:spPr>
        <p:txBody>
          <a:bodyPr/>
          <a:lstStyle/>
          <a:p>
            <a:endParaRPr lang="en-US"/>
          </a:p>
        </p:txBody>
      </p:sp>
      <p:sp>
        <p:nvSpPr>
          <p:cNvPr id="1288384" name="Line 192"/>
          <p:cNvSpPr>
            <a:spLocks noChangeShapeType="1"/>
          </p:cNvSpPr>
          <p:nvPr/>
        </p:nvSpPr>
        <p:spPr bwMode="auto">
          <a:xfrm flipH="1" flipV="1">
            <a:off x="5029200" y="4724400"/>
            <a:ext cx="457200" cy="990600"/>
          </a:xfrm>
          <a:prstGeom prst="line">
            <a:avLst/>
          </a:prstGeom>
          <a:noFill/>
          <a:ln w="12700">
            <a:solidFill>
              <a:schemeClr val="accent1"/>
            </a:solidFill>
            <a:round/>
            <a:headEnd/>
            <a:tailEnd type="triangle" w="med" len="med"/>
          </a:ln>
          <a:effectLst/>
        </p:spPr>
        <p:txBody>
          <a:bodyPr/>
          <a:lstStyle/>
          <a:p>
            <a:endParaRPr lang="en-US"/>
          </a:p>
        </p:txBody>
      </p:sp>
      <p:sp>
        <p:nvSpPr>
          <p:cNvPr id="1288385" name="Line 193"/>
          <p:cNvSpPr>
            <a:spLocks noChangeShapeType="1"/>
          </p:cNvSpPr>
          <p:nvPr/>
        </p:nvSpPr>
        <p:spPr bwMode="auto">
          <a:xfrm flipH="1">
            <a:off x="4267200" y="3048000"/>
            <a:ext cx="152400" cy="304800"/>
          </a:xfrm>
          <a:prstGeom prst="line">
            <a:avLst/>
          </a:prstGeom>
          <a:noFill/>
          <a:ln w="28575" cap="rnd">
            <a:solidFill>
              <a:schemeClr val="accent2"/>
            </a:solidFill>
            <a:prstDash val="sysDot"/>
            <a:round/>
            <a:headEnd/>
            <a:tailEnd/>
          </a:ln>
          <a:effectLst/>
        </p:spPr>
        <p:txBody>
          <a:bodyPr/>
          <a:lstStyle/>
          <a:p>
            <a:endParaRPr lang="en-US"/>
          </a:p>
        </p:txBody>
      </p:sp>
      <p:sp>
        <p:nvSpPr>
          <p:cNvPr id="1288386" name="Line 194"/>
          <p:cNvSpPr>
            <a:spLocks noChangeShapeType="1"/>
          </p:cNvSpPr>
          <p:nvPr/>
        </p:nvSpPr>
        <p:spPr bwMode="auto">
          <a:xfrm flipH="1">
            <a:off x="6553200" y="4191000"/>
            <a:ext cx="152400" cy="762000"/>
          </a:xfrm>
          <a:prstGeom prst="line">
            <a:avLst/>
          </a:prstGeom>
          <a:noFill/>
          <a:ln w="28575" cap="rnd">
            <a:solidFill>
              <a:schemeClr val="accent2"/>
            </a:solidFill>
            <a:prstDash val="sysDot"/>
            <a:round/>
            <a:headEnd/>
            <a:tailEnd/>
          </a:ln>
          <a:effectLst/>
        </p:spPr>
        <p:txBody>
          <a:bodyPr/>
          <a:lstStyle/>
          <a:p>
            <a:endParaRPr lang="en-US"/>
          </a:p>
        </p:txBody>
      </p:sp>
      <p:sp>
        <p:nvSpPr>
          <p:cNvPr id="1288387" name="Oval 195"/>
          <p:cNvSpPr>
            <a:spLocks noChangeArrowheads="1"/>
          </p:cNvSpPr>
          <p:nvPr/>
        </p:nvSpPr>
        <p:spPr bwMode="auto">
          <a:xfrm>
            <a:off x="2590800" y="1219200"/>
            <a:ext cx="838200" cy="533400"/>
          </a:xfrm>
          <a:prstGeom prst="ellipse">
            <a:avLst/>
          </a:prstGeom>
          <a:noFill/>
          <a:ln w="12700">
            <a:solidFill>
              <a:schemeClr val="accent1"/>
            </a:solidFill>
            <a:round/>
            <a:headEnd/>
            <a:tailEnd/>
          </a:ln>
          <a:effectLst/>
        </p:spPr>
        <p:txBody>
          <a:bodyPr wrap="none" anchor="ctr"/>
          <a:lstStyle/>
          <a:p>
            <a:endParaRPr lang="en-US"/>
          </a:p>
        </p:txBody>
      </p:sp>
      <p:sp>
        <p:nvSpPr>
          <p:cNvPr id="1288388" name="Rectangle 196"/>
          <p:cNvSpPr>
            <a:spLocks noChangeArrowheads="1"/>
          </p:cNvSpPr>
          <p:nvPr/>
        </p:nvSpPr>
        <p:spPr bwMode="auto">
          <a:xfrm>
            <a:off x="2819400" y="1295400"/>
            <a:ext cx="457200" cy="457200"/>
          </a:xfrm>
          <a:prstGeom prst="rect">
            <a:avLst/>
          </a:prstGeom>
          <a:noFill/>
          <a:ln w="12700">
            <a:noFill/>
            <a:miter lim="800000"/>
            <a:headEnd/>
            <a:tailEnd/>
          </a:ln>
          <a:effectLst/>
        </p:spPr>
        <p:txBody>
          <a:bodyPr wrap="none" lIns="19050" tIns="26988" rIns="19050" bIns="26988"/>
          <a:lstStyle/>
          <a:p>
            <a:pPr algn="ctr" defTabSz="904875">
              <a:lnSpc>
                <a:spcPts val="1600"/>
              </a:lnSpc>
              <a:tabLst>
                <a:tab pos="452438" algn="l"/>
                <a:tab pos="904875" algn="l"/>
                <a:tab pos="1357313" algn="l"/>
              </a:tabLst>
            </a:pPr>
            <a:r>
              <a:rPr lang="en-US" sz="1200" b="1"/>
              <a:t>Hazard</a:t>
            </a:r>
          </a:p>
          <a:p>
            <a:pPr algn="ctr" defTabSz="904875">
              <a:lnSpc>
                <a:spcPts val="1600"/>
              </a:lnSpc>
              <a:tabLst>
                <a:tab pos="452438" algn="l"/>
                <a:tab pos="904875" algn="l"/>
                <a:tab pos="1357313" algn="l"/>
              </a:tabLst>
            </a:pPr>
            <a:r>
              <a:rPr lang="en-US" sz="1200" b="1"/>
              <a:t>Unit</a:t>
            </a:r>
          </a:p>
        </p:txBody>
      </p:sp>
      <p:sp>
        <p:nvSpPr>
          <p:cNvPr id="1288389" name="AutoShape 197"/>
          <p:cNvSpPr>
            <a:spLocks noChangeArrowheads="1"/>
          </p:cNvSpPr>
          <p:nvPr/>
        </p:nvSpPr>
        <p:spPr bwMode="auto">
          <a:xfrm rot="-5400000">
            <a:off x="3429000" y="1774825"/>
            <a:ext cx="685800" cy="22860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accent1"/>
            </a:solidFill>
            <a:miter lim="800000"/>
            <a:headEnd/>
            <a:tailEnd/>
          </a:ln>
          <a:effectLst/>
        </p:spPr>
        <p:txBody>
          <a:bodyPr wrap="none" anchor="ctr"/>
          <a:lstStyle/>
          <a:p>
            <a:endParaRPr lang="en-US"/>
          </a:p>
        </p:txBody>
      </p:sp>
      <p:sp>
        <p:nvSpPr>
          <p:cNvPr id="1288390" name="Rectangle 198"/>
          <p:cNvSpPr>
            <a:spLocks noChangeArrowheads="1"/>
          </p:cNvSpPr>
          <p:nvPr/>
        </p:nvSpPr>
        <p:spPr bwMode="auto">
          <a:xfrm>
            <a:off x="3657600" y="1622425"/>
            <a:ext cx="152400" cy="327025"/>
          </a:xfrm>
          <a:prstGeom prst="rect">
            <a:avLst/>
          </a:prstGeom>
          <a:noFill/>
          <a:ln w="12700">
            <a:noFill/>
            <a:miter lim="800000"/>
            <a:headEnd/>
            <a:tailEnd/>
          </a:ln>
          <a:effectLst/>
        </p:spPr>
        <p:txBody>
          <a:bodyPr wrap="none" lIns="19050" tIns="26988" rIns="19050" bIns="26988"/>
          <a:lstStyle/>
          <a:p>
            <a:pPr>
              <a:spcBef>
                <a:spcPts val="600"/>
              </a:spcBef>
              <a:spcAft>
                <a:spcPts val="600"/>
              </a:spcAft>
            </a:pPr>
            <a:r>
              <a:rPr lang="en-US" sz="1400"/>
              <a:t>0</a:t>
            </a:r>
          </a:p>
        </p:txBody>
      </p:sp>
      <p:sp>
        <p:nvSpPr>
          <p:cNvPr id="1288391" name="Rectangle 199"/>
          <p:cNvSpPr>
            <a:spLocks noChangeArrowheads="1"/>
          </p:cNvSpPr>
          <p:nvPr/>
        </p:nvSpPr>
        <p:spPr bwMode="auto">
          <a:xfrm>
            <a:off x="3657600" y="1905000"/>
            <a:ext cx="152400" cy="327025"/>
          </a:xfrm>
          <a:prstGeom prst="rect">
            <a:avLst/>
          </a:prstGeom>
          <a:noFill/>
          <a:ln w="12700">
            <a:noFill/>
            <a:miter lim="800000"/>
            <a:headEnd/>
            <a:tailEnd/>
          </a:ln>
          <a:effectLst/>
        </p:spPr>
        <p:txBody>
          <a:bodyPr wrap="none" lIns="19050" tIns="26988" rIns="19050" bIns="26988"/>
          <a:lstStyle/>
          <a:p>
            <a:pPr>
              <a:spcBef>
                <a:spcPts val="600"/>
              </a:spcBef>
              <a:spcAft>
                <a:spcPts val="600"/>
              </a:spcAft>
            </a:pPr>
            <a:r>
              <a:rPr lang="en-US" sz="1400"/>
              <a:t>1</a:t>
            </a:r>
          </a:p>
        </p:txBody>
      </p:sp>
      <p:sp>
        <p:nvSpPr>
          <p:cNvPr id="1288392" name="Line 200"/>
          <p:cNvSpPr>
            <a:spLocks noChangeShapeType="1"/>
          </p:cNvSpPr>
          <p:nvPr/>
        </p:nvSpPr>
        <p:spPr bwMode="auto">
          <a:xfrm>
            <a:off x="3886200" y="1905000"/>
            <a:ext cx="152400" cy="0"/>
          </a:xfrm>
          <a:prstGeom prst="line">
            <a:avLst/>
          </a:prstGeom>
          <a:noFill/>
          <a:ln w="12700">
            <a:solidFill>
              <a:schemeClr val="accent1"/>
            </a:solidFill>
            <a:round/>
            <a:headEnd/>
            <a:tailEnd/>
          </a:ln>
          <a:effectLst/>
        </p:spPr>
        <p:txBody>
          <a:bodyPr/>
          <a:lstStyle/>
          <a:p>
            <a:endParaRPr lang="en-US"/>
          </a:p>
        </p:txBody>
      </p:sp>
      <p:sp>
        <p:nvSpPr>
          <p:cNvPr id="1288393" name="Line 201"/>
          <p:cNvSpPr>
            <a:spLocks noChangeShapeType="1"/>
          </p:cNvSpPr>
          <p:nvPr/>
        </p:nvSpPr>
        <p:spPr bwMode="auto">
          <a:xfrm>
            <a:off x="4038600" y="1600200"/>
            <a:ext cx="0" cy="533400"/>
          </a:xfrm>
          <a:prstGeom prst="line">
            <a:avLst/>
          </a:prstGeom>
          <a:noFill/>
          <a:ln w="12700">
            <a:solidFill>
              <a:schemeClr val="accent1"/>
            </a:solidFill>
            <a:round/>
            <a:headEnd/>
            <a:tailEnd/>
          </a:ln>
          <a:effectLst/>
        </p:spPr>
        <p:txBody>
          <a:bodyPr/>
          <a:lstStyle/>
          <a:p>
            <a:endParaRPr lang="en-US"/>
          </a:p>
        </p:txBody>
      </p:sp>
      <p:sp>
        <p:nvSpPr>
          <p:cNvPr id="1288394" name="Line 202"/>
          <p:cNvSpPr>
            <a:spLocks noChangeShapeType="1"/>
          </p:cNvSpPr>
          <p:nvPr/>
        </p:nvSpPr>
        <p:spPr bwMode="auto">
          <a:xfrm>
            <a:off x="4038600" y="1600200"/>
            <a:ext cx="228600" cy="0"/>
          </a:xfrm>
          <a:prstGeom prst="line">
            <a:avLst/>
          </a:prstGeom>
          <a:noFill/>
          <a:ln w="12700">
            <a:solidFill>
              <a:schemeClr val="accent1"/>
            </a:solidFill>
            <a:round/>
            <a:headEnd/>
            <a:tailEnd type="triangle" w="med" len="med"/>
          </a:ln>
          <a:effectLst/>
        </p:spPr>
        <p:txBody>
          <a:bodyPr/>
          <a:lstStyle/>
          <a:p>
            <a:endParaRPr lang="en-US"/>
          </a:p>
        </p:txBody>
      </p:sp>
      <p:sp>
        <p:nvSpPr>
          <p:cNvPr id="1288395" name="Line 203"/>
          <p:cNvSpPr>
            <a:spLocks noChangeShapeType="1"/>
          </p:cNvSpPr>
          <p:nvPr/>
        </p:nvSpPr>
        <p:spPr bwMode="auto">
          <a:xfrm>
            <a:off x="4038600" y="1905000"/>
            <a:ext cx="228600" cy="0"/>
          </a:xfrm>
          <a:prstGeom prst="line">
            <a:avLst/>
          </a:prstGeom>
          <a:noFill/>
          <a:ln w="12700">
            <a:solidFill>
              <a:schemeClr val="accent1"/>
            </a:solidFill>
            <a:round/>
            <a:headEnd/>
            <a:tailEnd type="triangle" w="med" len="med"/>
          </a:ln>
          <a:effectLst/>
        </p:spPr>
        <p:txBody>
          <a:bodyPr/>
          <a:lstStyle/>
          <a:p>
            <a:endParaRPr lang="en-US"/>
          </a:p>
        </p:txBody>
      </p:sp>
      <p:sp>
        <p:nvSpPr>
          <p:cNvPr id="1288396" name="Line 204"/>
          <p:cNvSpPr>
            <a:spLocks noChangeShapeType="1"/>
          </p:cNvSpPr>
          <p:nvPr/>
        </p:nvSpPr>
        <p:spPr bwMode="auto">
          <a:xfrm>
            <a:off x="4038600" y="2133600"/>
            <a:ext cx="228600" cy="0"/>
          </a:xfrm>
          <a:prstGeom prst="line">
            <a:avLst/>
          </a:prstGeom>
          <a:noFill/>
          <a:ln w="12700">
            <a:solidFill>
              <a:schemeClr val="accent1"/>
            </a:solidFill>
            <a:round/>
            <a:headEnd/>
            <a:tailEnd type="triangle" w="med" len="med"/>
          </a:ln>
          <a:effectLst/>
        </p:spPr>
        <p:txBody>
          <a:bodyPr/>
          <a:lstStyle/>
          <a:p>
            <a:endParaRPr lang="en-US"/>
          </a:p>
        </p:txBody>
      </p:sp>
      <p:grpSp>
        <p:nvGrpSpPr>
          <p:cNvPr id="4" name="Group 208"/>
          <p:cNvGrpSpPr>
            <a:grpSpLocks/>
          </p:cNvGrpSpPr>
          <p:nvPr/>
        </p:nvGrpSpPr>
        <p:grpSpPr bwMode="auto">
          <a:xfrm>
            <a:off x="2514600" y="1524000"/>
            <a:ext cx="1981200" cy="4724400"/>
            <a:chOff x="1584" y="960"/>
            <a:chExt cx="1248" cy="2976"/>
          </a:xfrm>
        </p:grpSpPr>
        <p:sp>
          <p:nvSpPr>
            <p:cNvPr id="1288401" name="Line 209"/>
            <p:cNvSpPr>
              <a:spLocks noChangeShapeType="1"/>
            </p:cNvSpPr>
            <p:nvPr/>
          </p:nvSpPr>
          <p:spPr bwMode="auto">
            <a:xfrm>
              <a:off x="2832" y="3312"/>
              <a:ext cx="0" cy="576"/>
            </a:xfrm>
            <a:prstGeom prst="line">
              <a:avLst/>
            </a:prstGeom>
            <a:noFill/>
            <a:ln w="12700">
              <a:solidFill>
                <a:schemeClr val="accent1"/>
              </a:solidFill>
              <a:round/>
              <a:headEnd/>
              <a:tailEnd/>
            </a:ln>
            <a:effectLst/>
          </p:spPr>
          <p:txBody>
            <a:bodyPr/>
            <a:lstStyle/>
            <a:p>
              <a:endParaRPr lang="en-US"/>
            </a:p>
          </p:txBody>
        </p:sp>
        <p:sp>
          <p:nvSpPr>
            <p:cNvPr id="1288402" name="Line 210"/>
            <p:cNvSpPr>
              <a:spLocks noChangeShapeType="1"/>
            </p:cNvSpPr>
            <p:nvPr/>
          </p:nvSpPr>
          <p:spPr bwMode="auto">
            <a:xfrm flipH="1">
              <a:off x="1680" y="3888"/>
              <a:ext cx="1152" cy="0"/>
            </a:xfrm>
            <a:prstGeom prst="line">
              <a:avLst/>
            </a:prstGeom>
            <a:noFill/>
            <a:ln w="12700">
              <a:solidFill>
                <a:schemeClr val="accent1"/>
              </a:solidFill>
              <a:round/>
              <a:headEnd/>
              <a:tailEnd/>
            </a:ln>
            <a:effectLst/>
          </p:spPr>
          <p:txBody>
            <a:bodyPr/>
            <a:lstStyle/>
            <a:p>
              <a:endParaRPr lang="en-US"/>
            </a:p>
          </p:txBody>
        </p:sp>
        <p:sp>
          <p:nvSpPr>
            <p:cNvPr id="1288403" name="Line 211"/>
            <p:cNvSpPr>
              <a:spLocks noChangeShapeType="1"/>
            </p:cNvSpPr>
            <p:nvPr/>
          </p:nvSpPr>
          <p:spPr bwMode="auto">
            <a:xfrm>
              <a:off x="1680" y="1056"/>
              <a:ext cx="0" cy="2832"/>
            </a:xfrm>
            <a:prstGeom prst="line">
              <a:avLst/>
            </a:prstGeom>
            <a:noFill/>
            <a:ln w="12700">
              <a:solidFill>
                <a:schemeClr val="accent1"/>
              </a:solidFill>
              <a:round/>
              <a:headEnd type="triangle" w="med" len="med"/>
              <a:tailEnd/>
            </a:ln>
            <a:effectLst/>
          </p:spPr>
          <p:txBody>
            <a:bodyPr/>
            <a:lstStyle/>
            <a:p>
              <a:endParaRPr lang="en-US"/>
            </a:p>
          </p:txBody>
        </p:sp>
        <p:sp>
          <p:nvSpPr>
            <p:cNvPr id="1288404" name="Line 212"/>
            <p:cNvSpPr>
              <a:spLocks noChangeShapeType="1"/>
            </p:cNvSpPr>
            <p:nvPr/>
          </p:nvSpPr>
          <p:spPr bwMode="auto">
            <a:xfrm flipV="1">
              <a:off x="1584" y="1008"/>
              <a:ext cx="0" cy="432"/>
            </a:xfrm>
            <a:prstGeom prst="line">
              <a:avLst/>
            </a:prstGeom>
            <a:noFill/>
            <a:ln w="12700">
              <a:solidFill>
                <a:schemeClr val="accent1"/>
              </a:solidFill>
              <a:round/>
              <a:headEnd/>
              <a:tailEnd/>
            </a:ln>
            <a:effectLst/>
          </p:spPr>
          <p:txBody>
            <a:bodyPr/>
            <a:lstStyle/>
            <a:p>
              <a:endParaRPr lang="en-US"/>
            </a:p>
          </p:txBody>
        </p:sp>
        <p:sp>
          <p:nvSpPr>
            <p:cNvPr id="1288405" name="Line 213"/>
            <p:cNvSpPr>
              <a:spLocks noChangeShapeType="1"/>
            </p:cNvSpPr>
            <p:nvPr/>
          </p:nvSpPr>
          <p:spPr bwMode="auto">
            <a:xfrm flipV="1">
              <a:off x="1584" y="960"/>
              <a:ext cx="48" cy="48"/>
            </a:xfrm>
            <a:prstGeom prst="line">
              <a:avLst/>
            </a:prstGeom>
            <a:noFill/>
            <a:ln w="12700">
              <a:solidFill>
                <a:schemeClr val="accent1"/>
              </a:solidFill>
              <a:round/>
              <a:headEnd/>
              <a:tailEnd type="triangle" w="med" len="med"/>
            </a:ln>
            <a:effectLst/>
          </p:spPr>
          <p:txBody>
            <a:bodyPr/>
            <a:lstStyle/>
            <a:p>
              <a:endParaRPr lang="en-US"/>
            </a:p>
          </p:txBody>
        </p:sp>
        <p:sp>
          <p:nvSpPr>
            <p:cNvPr id="1288406" name="Rectangle 214"/>
            <p:cNvSpPr>
              <a:spLocks noChangeArrowheads="1"/>
            </p:cNvSpPr>
            <p:nvPr/>
          </p:nvSpPr>
          <p:spPr bwMode="auto">
            <a:xfrm>
              <a:off x="1872" y="3744"/>
              <a:ext cx="720" cy="192"/>
            </a:xfrm>
            <a:prstGeom prst="rect">
              <a:avLst/>
            </a:prstGeom>
            <a:noFill/>
            <a:ln w="12700">
              <a:noFill/>
              <a:miter lim="800000"/>
              <a:headEnd/>
              <a:tailEnd/>
            </a:ln>
            <a:effectLst/>
          </p:spPr>
          <p:txBody>
            <a:bodyPr wrap="none" lIns="19050" tIns="26988" rIns="19050" bIns="26988"/>
            <a:lstStyle/>
            <a:p>
              <a:pPr algn="ctr"/>
              <a:r>
                <a:rPr lang="en-US" sz="1200" b="1"/>
                <a:t>ID/EX.RegisterRt</a:t>
              </a:r>
            </a:p>
          </p:txBody>
        </p:sp>
      </p:grpSp>
      <p:grpSp>
        <p:nvGrpSpPr>
          <p:cNvPr id="5" name="Group 215"/>
          <p:cNvGrpSpPr>
            <a:grpSpLocks/>
          </p:cNvGrpSpPr>
          <p:nvPr/>
        </p:nvGrpSpPr>
        <p:grpSpPr bwMode="auto">
          <a:xfrm>
            <a:off x="3276600" y="1447800"/>
            <a:ext cx="457200" cy="990600"/>
            <a:chOff x="2064" y="912"/>
            <a:chExt cx="288" cy="624"/>
          </a:xfrm>
        </p:grpSpPr>
        <p:sp>
          <p:nvSpPr>
            <p:cNvPr id="1288408" name="Line 216"/>
            <p:cNvSpPr>
              <a:spLocks noChangeShapeType="1"/>
            </p:cNvSpPr>
            <p:nvPr/>
          </p:nvSpPr>
          <p:spPr bwMode="auto">
            <a:xfrm flipV="1">
              <a:off x="2064" y="1104"/>
              <a:ext cx="240" cy="192"/>
            </a:xfrm>
            <a:prstGeom prst="line">
              <a:avLst/>
            </a:prstGeom>
            <a:noFill/>
            <a:ln w="12700">
              <a:solidFill>
                <a:schemeClr val="accent1"/>
              </a:solidFill>
              <a:round/>
              <a:headEnd/>
              <a:tailEnd type="triangle" w="med" len="med"/>
            </a:ln>
            <a:effectLst/>
          </p:spPr>
          <p:txBody>
            <a:bodyPr/>
            <a:lstStyle/>
            <a:p>
              <a:endParaRPr lang="en-US"/>
            </a:p>
          </p:txBody>
        </p:sp>
        <p:sp>
          <p:nvSpPr>
            <p:cNvPr id="1288409" name="Line 217"/>
            <p:cNvSpPr>
              <a:spLocks noChangeShapeType="1"/>
            </p:cNvSpPr>
            <p:nvPr/>
          </p:nvSpPr>
          <p:spPr bwMode="auto">
            <a:xfrm flipV="1">
              <a:off x="2208" y="1296"/>
              <a:ext cx="96" cy="96"/>
            </a:xfrm>
            <a:prstGeom prst="line">
              <a:avLst/>
            </a:prstGeom>
            <a:noFill/>
            <a:ln w="12700">
              <a:solidFill>
                <a:schemeClr val="accent1"/>
              </a:solidFill>
              <a:round/>
              <a:headEnd/>
              <a:tailEnd type="triangle" w="med" len="med"/>
            </a:ln>
            <a:effectLst/>
          </p:spPr>
          <p:txBody>
            <a:bodyPr/>
            <a:lstStyle/>
            <a:p>
              <a:endParaRPr lang="en-US"/>
            </a:p>
          </p:txBody>
        </p:sp>
        <p:sp>
          <p:nvSpPr>
            <p:cNvPr id="1288410" name="Rectangle 218"/>
            <p:cNvSpPr>
              <a:spLocks noChangeArrowheads="1"/>
            </p:cNvSpPr>
            <p:nvPr/>
          </p:nvSpPr>
          <p:spPr bwMode="auto">
            <a:xfrm>
              <a:off x="2112" y="1344"/>
              <a:ext cx="96" cy="192"/>
            </a:xfrm>
            <a:prstGeom prst="rect">
              <a:avLst/>
            </a:prstGeom>
            <a:noFill/>
            <a:ln w="12700">
              <a:noFill/>
              <a:miter lim="800000"/>
              <a:headEnd/>
              <a:tailEnd/>
            </a:ln>
            <a:effectLst/>
          </p:spPr>
          <p:txBody>
            <a:bodyPr wrap="none" lIns="19050" tIns="26988" rIns="19050" bIns="26988"/>
            <a:lstStyle/>
            <a:p>
              <a:pPr algn="ctr"/>
              <a:r>
                <a:rPr lang="en-US" sz="1400" b="1"/>
                <a:t>0</a:t>
              </a:r>
            </a:p>
          </p:txBody>
        </p:sp>
        <p:sp>
          <p:nvSpPr>
            <p:cNvPr id="1288411" name="Line 219"/>
            <p:cNvSpPr>
              <a:spLocks noChangeShapeType="1"/>
            </p:cNvSpPr>
            <p:nvPr/>
          </p:nvSpPr>
          <p:spPr bwMode="auto">
            <a:xfrm>
              <a:off x="2160" y="912"/>
              <a:ext cx="192" cy="0"/>
            </a:xfrm>
            <a:prstGeom prst="line">
              <a:avLst/>
            </a:prstGeom>
            <a:noFill/>
            <a:ln w="12700">
              <a:solidFill>
                <a:schemeClr val="accent1"/>
              </a:solidFill>
              <a:round/>
              <a:headEnd/>
              <a:tailEnd/>
            </a:ln>
            <a:effectLst/>
          </p:spPr>
          <p:txBody>
            <a:bodyPr/>
            <a:lstStyle/>
            <a:p>
              <a:endParaRPr lang="en-US"/>
            </a:p>
          </p:txBody>
        </p:sp>
        <p:sp>
          <p:nvSpPr>
            <p:cNvPr id="1288412" name="Line 220"/>
            <p:cNvSpPr>
              <a:spLocks noChangeShapeType="1"/>
            </p:cNvSpPr>
            <p:nvPr/>
          </p:nvSpPr>
          <p:spPr bwMode="auto">
            <a:xfrm>
              <a:off x="2352" y="912"/>
              <a:ext cx="0" cy="96"/>
            </a:xfrm>
            <a:prstGeom prst="line">
              <a:avLst/>
            </a:prstGeom>
            <a:noFill/>
            <a:ln w="12700">
              <a:solidFill>
                <a:schemeClr val="accent1"/>
              </a:solidFill>
              <a:round/>
              <a:headEnd/>
              <a:tailEnd type="triangle" w="med" len="med"/>
            </a:ln>
            <a:effectLst/>
          </p:spPr>
          <p:txBody>
            <a:bodyPr/>
            <a:lstStyle/>
            <a:p>
              <a:endParaRPr lang="en-US"/>
            </a:p>
          </p:txBody>
        </p:sp>
      </p:grpSp>
      <p:grpSp>
        <p:nvGrpSpPr>
          <p:cNvPr id="6" name="Group 221"/>
          <p:cNvGrpSpPr>
            <a:grpSpLocks/>
          </p:cNvGrpSpPr>
          <p:nvPr/>
        </p:nvGrpSpPr>
        <p:grpSpPr bwMode="auto">
          <a:xfrm>
            <a:off x="3276600" y="1219200"/>
            <a:ext cx="3048000" cy="685800"/>
            <a:chOff x="2064" y="768"/>
            <a:chExt cx="1920" cy="432"/>
          </a:xfrm>
        </p:grpSpPr>
        <p:sp>
          <p:nvSpPr>
            <p:cNvPr id="1288414" name="Line 222"/>
            <p:cNvSpPr>
              <a:spLocks noChangeShapeType="1"/>
            </p:cNvSpPr>
            <p:nvPr/>
          </p:nvSpPr>
          <p:spPr bwMode="auto">
            <a:xfrm flipV="1">
              <a:off x="3264" y="816"/>
              <a:ext cx="0" cy="384"/>
            </a:xfrm>
            <a:prstGeom prst="line">
              <a:avLst/>
            </a:prstGeom>
            <a:noFill/>
            <a:ln w="12700">
              <a:solidFill>
                <a:schemeClr val="accent1"/>
              </a:solidFill>
              <a:round/>
              <a:headEnd/>
              <a:tailEnd/>
            </a:ln>
            <a:effectLst/>
          </p:spPr>
          <p:txBody>
            <a:bodyPr/>
            <a:lstStyle/>
            <a:p>
              <a:endParaRPr lang="en-US"/>
            </a:p>
          </p:txBody>
        </p:sp>
        <p:sp>
          <p:nvSpPr>
            <p:cNvPr id="1288415" name="Line 223"/>
            <p:cNvSpPr>
              <a:spLocks noChangeShapeType="1"/>
            </p:cNvSpPr>
            <p:nvPr/>
          </p:nvSpPr>
          <p:spPr bwMode="auto">
            <a:xfrm>
              <a:off x="2064" y="816"/>
              <a:ext cx="1200" cy="0"/>
            </a:xfrm>
            <a:prstGeom prst="line">
              <a:avLst/>
            </a:prstGeom>
            <a:noFill/>
            <a:ln w="12700">
              <a:solidFill>
                <a:schemeClr val="accent1"/>
              </a:solidFill>
              <a:round/>
              <a:headEnd type="triangle" w="med" len="med"/>
              <a:tailEnd/>
            </a:ln>
            <a:effectLst/>
          </p:spPr>
          <p:txBody>
            <a:bodyPr/>
            <a:lstStyle/>
            <a:p>
              <a:endParaRPr lang="en-US"/>
            </a:p>
          </p:txBody>
        </p:sp>
        <p:sp>
          <p:nvSpPr>
            <p:cNvPr id="1288416" name="Rectangle 224"/>
            <p:cNvSpPr>
              <a:spLocks noChangeArrowheads="1"/>
            </p:cNvSpPr>
            <p:nvPr/>
          </p:nvSpPr>
          <p:spPr bwMode="auto">
            <a:xfrm>
              <a:off x="3264" y="768"/>
              <a:ext cx="720" cy="192"/>
            </a:xfrm>
            <a:prstGeom prst="rect">
              <a:avLst/>
            </a:prstGeom>
            <a:noFill/>
            <a:ln w="12700">
              <a:noFill/>
              <a:miter lim="800000"/>
              <a:headEnd/>
              <a:tailEnd/>
            </a:ln>
            <a:effectLst/>
          </p:spPr>
          <p:txBody>
            <a:bodyPr wrap="none" lIns="19050" tIns="26988" rIns="19050" bIns="26988"/>
            <a:lstStyle/>
            <a:p>
              <a:pPr algn="ctr"/>
              <a:r>
                <a:rPr lang="en-US" sz="1200" b="1"/>
                <a:t>ID/EX.MemRead</a:t>
              </a:r>
            </a:p>
          </p:txBody>
        </p:sp>
      </p:grpSp>
      <p:grpSp>
        <p:nvGrpSpPr>
          <p:cNvPr id="7" name="Group 225"/>
          <p:cNvGrpSpPr>
            <a:grpSpLocks/>
          </p:cNvGrpSpPr>
          <p:nvPr/>
        </p:nvGrpSpPr>
        <p:grpSpPr bwMode="auto">
          <a:xfrm>
            <a:off x="457200" y="1295400"/>
            <a:ext cx="2209800" cy="2057400"/>
            <a:chOff x="288" y="816"/>
            <a:chExt cx="1392" cy="1296"/>
          </a:xfrm>
        </p:grpSpPr>
        <p:sp>
          <p:nvSpPr>
            <p:cNvPr id="1288418" name="Line 226"/>
            <p:cNvSpPr>
              <a:spLocks noChangeShapeType="1"/>
            </p:cNvSpPr>
            <p:nvPr/>
          </p:nvSpPr>
          <p:spPr bwMode="auto">
            <a:xfrm flipH="1">
              <a:off x="1440" y="912"/>
              <a:ext cx="192" cy="96"/>
            </a:xfrm>
            <a:prstGeom prst="line">
              <a:avLst/>
            </a:prstGeom>
            <a:noFill/>
            <a:ln w="12700">
              <a:solidFill>
                <a:schemeClr val="accent1"/>
              </a:solidFill>
              <a:round/>
              <a:headEnd/>
              <a:tailEnd/>
            </a:ln>
            <a:effectLst/>
          </p:spPr>
          <p:txBody>
            <a:bodyPr/>
            <a:lstStyle/>
            <a:p>
              <a:endParaRPr lang="en-US"/>
            </a:p>
          </p:txBody>
        </p:sp>
        <p:sp>
          <p:nvSpPr>
            <p:cNvPr id="1288419" name="Line 227"/>
            <p:cNvSpPr>
              <a:spLocks noChangeShapeType="1"/>
            </p:cNvSpPr>
            <p:nvPr/>
          </p:nvSpPr>
          <p:spPr bwMode="auto">
            <a:xfrm>
              <a:off x="1440" y="1008"/>
              <a:ext cx="0" cy="384"/>
            </a:xfrm>
            <a:prstGeom prst="line">
              <a:avLst/>
            </a:prstGeom>
            <a:noFill/>
            <a:ln w="12700">
              <a:solidFill>
                <a:schemeClr val="accent1"/>
              </a:solidFill>
              <a:round/>
              <a:headEnd/>
              <a:tailEnd type="triangle" w="med" len="med"/>
            </a:ln>
            <a:effectLst/>
          </p:spPr>
          <p:txBody>
            <a:bodyPr/>
            <a:lstStyle/>
            <a:p>
              <a:endParaRPr lang="en-US"/>
            </a:p>
          </p:txBody>
        </p:sp>
        <p:sp>
          <p:nvSpPr>
            <p:cNvPr id="1288420" name="Line 228"/>
            <p:cNvSpPr>
              <a:spLocks noChangeShapeType="1"/>
            </p:cNvSpPr>
            <p:nvPr/>
          </p:nvSpPr>
          <p:spPr bwMode="auto">
            <a:xfrm>
              <a:off x="288" y="1200"/>
              <a:ext cx="0" cy="912"/>
            </a:xfrm>
            <a:prstGeom prst="line">
              <a:avLst/>
            </a:prstGeom>
            <a:noFill/>
            <a:ln w="12700">
              <a:solidFill>
                <a:schemeClr val="accent1"/>
              </a:solidFill>
              <a:round/>
              <a:headEnd/>
              <a:tailEnd type="triangle" w="med" len="med"/>
            </a:ln>
            <a:effectLst/>
          </p:spPr>
          <p:txBody>
            <a:bodyPr/>
            <a:lstStyle/>
            <a:p>
              <a:endParaRPr lang="en-US"/>
            </a:p>
          </p:txBody>
        </p:sp>
        <p:sp>
          <p:nvSpPr>
            <p:cNvPr id="1288421" name="Line 229"/>
            <p:cNvSpPr>
              <a:spLocks noChangeShapeType="1"/>
            </p:cNvSpPr>
            <p:nvPr/>
          </p:nvSpPr>
          <p:spPr bwMode="auto">
            <a:xfrm flipH="1">
              <a:off x="288" y="816"/>
              <a:ext cx="1392" cy="384"/>
            </a:xfrm>
            <a:prstGeom prst="line">
              <a:avLst/>
            </a:prstGeom>
            <a:noFill/>
            <a:ln w="12700">
              <a:solidFill>
                <a:schemeClr val="accent1"/>
              </a:solidFill>
              <a:round/>
              <a:headEnd/>
              <a:tailEnd/>
            </a:ln>
            <a:effectLst/>
          </p:spPr>
          <p:txBody>
            <a:bodyPr/>
            <a:lstStyle/>
            <a:p>
              <a:endParaRPr lang="en-US"/>
            </a:p>
          </p:txBody>
        </p:sp>
      </p:grpSp>
      <p:sp>
        <p:nvSpPr>
          <p:cNvPr id="1288422" name="Line 230"/>
          <p:cNvSpPr>
            <a:spLocks noChangeShapeType="1"/>
          </p:cNvSpPr>
          <p:nvPr/>
        </p:nvSpPr>
        <p:spPr bwMode="auto">
          <a:xfrm>
            <a:off x="6781800" y="3810000"/>
            <a:ext cx="0" cy="1143000"/>
          </a:xfrm>
          <a:prstGeom prst="line">
            <a:avLst/>
          </a:prstGeom>
          <a:noFill/>
          <a:ln w="28575">
            <a:solidFill>
              <a:schemeClr val="tx1"/>
            </a:solidFill>
            <a:round/>
            <a:headEnd/>
            <a:tailEnd/>
          </a:ln>
          <a:effectLst/>
        </p:spPr>
        <p:txBody>
          <a:bodyPr/>
          <a:lstStyle/>
          <a:p>
            <a:endParaRPr lang="en-US"/>
          </a:p>
        </p:txBody>
      </p:sp>
      <p:sp>
        <p:nvSpPr>
          <p:cNvPr id="219" name="Rectangle 230"/>
          <p:cNvSpPr>
            <a:spLocks noChangeArrowheads="1"/>
          </p:cNvSpPr>
          <p:nvPr/>
        </p:nvSpPr>
        <p:spPr bwMode="auto">
          <a:xfrm rot="-871620">
            <a:off x="457200" y="1752600"/>
            <a:ext cx="1143000" cy="304800"/>
          </a:xfrm>
          <a:prstGeom prst="rect">
            <a:avLst/>
          </a:prstGeom>
          <a:noFill/>
          <a:ln w="12700">
            <a:noFill/>
            <a:miter lim="800000"/>
            <a:headEnd/>
            <a:tailEnd/>
          </a:ln>
          <a:effectLst/>
        </p:spPr>
        <p:txBody>
          <a:bodyPr wrap="none" lIns="19050" tIns="26988" rIns="19050" bIns="26988"/>
          <a:lstStyle/>
          <a:p>
            <a:pPr algn="ctr"/>
            <a:r>
              <a:rPr lang="en-US" sz="1200" b="1" dirty="0" err="1"/>
              <a:t>PC.Write</a:t>
            </a:r>
            <a:endParaRPr lang="en-US" sz="1200" b="1" dirty="0"/>
          </a:p>
        </p:txBody>
      </p:sp>
      <p:sp>
        <p:nvSpPr>
          <p:cNvPr id="220" name="Rectangle 231"/>
          <p:cNvSpPr>
            <a:spLocks noChangeArrowheads="1"/>
          </p:cNvSpPr>
          <p:nvPr/>
        </p:nvSpPr>
        <p:spPr bwMode="auto">
          <a:xfrm rot="-1300765">
            <a:off x="1676400" y="1371600"/>
            <a:ext cx="1143000" cy="304800"/>
          </a:xfrm>
          <a:prstGeom prst="rect">
            <a:avLst/>
          </a:prstGeom>
          <a:noFill/>
          <a:ln w="12700">
            <a:noFill/>
            <a:miter lim="800000"/>
            <a:headEnd/>
            <a:tailEnd/>
          </a:ln>
          <a:effectLst/>
        </p:spPr>
        <p:txBody>
          <a:bodyPr wrap="none" lIns="19050" tIns="26988" rIns="19050" bIns="26988"/>
          <a:lstStyle/>
          <a:p>
            <a:pPr algn="ctr"/>
            <a:r>
              <a:rPr lang="en-US" sz="1200" b="1" dirty="0"/>
              <a:t>IF/</a:t>
            </a:r>
            <a:r>
              <a:rPr lang="en-US" sz="1200" b="1" dirty="0" err="1"/>
              <a:t>ID.Write</a:t>
            </a:r>
            <a:endParaRPr lang="en-US" sz="1200" b="1"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1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2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9" grpId="0"/>
      <p:bldP spid="220"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5362" name="Rectangle 2"/>
          <p:cNvSpPr>
            <a:spLocks noGrp="1" noChangeArrowheads="1"/>
          </p:cNvSpPr>
          <p:nvPr>
            <p:ph type="title"/>
          </p:nvPr>
        </p:nvSpPr>
        <p:spPr/>
        <p:txBody>
          <a:bodyPr/>
          <a:lstStyle/>
          <a:p>
            <a:r>
              <a:rPr lang="en-US" dirty="0" smtClean="0"/>
              <a:t>Control </a:t>
            </a:r>
            <a:r>
              <a:rPr lang="en-US" dirty="0"/>
              <a:t>Hazards</a:t>
            </a:r>
          </a:p>
        </p:txBody>
      </p:sp>
      <p:sp>
        <p:nvSpPr>
          <p:cNvPr id="1295363" name="Rectangle 3"/>
          <p:cNvSpPr>
            <a:spLocks noGrp="1" noChangeArrowheads="1"/>
          </p:cNvSpPr>
          <p:nvPr>
            <p:ph type="body" idx="1"/>
          </p:nvPr>
        </p:nvSpPr>
        <p:spPr>
          <a:xfrm>
            <a:off x="457200" y="762000"/>
            <a:ext cx="8305800" cy="5480475"/>
          </a:xfrm>
        </p:spPr>
        <p:txBody>
          <a:bodyPr/>
          <a:lstStyle/>
          <a:p>
            <a:r>
              <a:rPr lang="en-US" dirty="0"/>
              <a:t>When the flow of instruction addresses is not sequential (i.e., PC = PC + 4); incurred by change of flow instructions</a:t>
            </a:r>
          </a:p>
          <a:p>
            <a:pPr lvl="1"/>
            <a:r>
              <a:rPr lang="en-US" dirty="0" smtClean="0"/>
              <a:t>Unconditional branches (</a:t>
            </a:r>
            <a:r>
              <a:rPr lang="en-US" dirty="0" smtClean="0">
                <a:latin typeface="Courier New" pitchFamily="49" charset="0"/>
              </a:rPr>
              <a:t>j, </a:t>
            </a:r>
            <a:r>
              <a:rPr lang="en-US" dirty="0" err="1" smtClean="0">
                <a:latin typeface="Courier New" pitchFamily="49" charset="0"/>
              </a:rPr>
              <a:t>jal</a:t>
            </a:r>
            <a:r>
              <a:rPr lang="en-US" dirty="0" smtClean="0">
                <a:latin typeface="Courier New" pitchFamily="49" charset="0"/>
              </a:rPr>
              <a:t>, </a:t>
            </a:r>
            <a:r>
              <a:rPr lang="en-US" dirty="0" err="1" smtClean="0">
                <a:latin typeface="Courier New" pitchFamily="49" charset="0"/>
              </a:rPr>
              <a:t>jr</a:t>
            </a:r>
            <a:r>
              <a:rPr lang="en-US" dirty="0" smtClean="0"/>
              <a:t>)</a:t>
            </a:r>
          </a:p>
          <a:p>
            <a:pPr lvl="1"/>
            <a:r>
              <a:rPr lang="en-US" dirty="0" smtClean="0"/>
              <a:t>Conditional </a:t>
            </a:r>
            <a:r>
              <a:rPr lang="en-US" dirty="0"/>
              <a:t>branches (</a:t>
            </a:r>
            <a:r>
              <a:rPr lang="en-US" dirty="0" err="1">
                <a:latin typeface="Courier New" pitchFamily="49" charset="0"/>
              </a:rPr>
              <a:t>beq</a:t>
            </a:r>
            <a:r>
              <a:rPr lang="en-US" dirty="0"/>
              <a:t>, </a:t>
            </a:r>
            <a:r>
              <a:rPr lang="en-US" dirty="0" err="1">
                <a:latin typeface="Courier New" pitchFamily="49" charset="0"/>
              </a:rPr>
              <a:t>bne</a:t>
            </a:r>
            <a:r>
              <a:rPr lang="en-US" dirty="0"/>
              <a:t>)</a:t>
            </a:r>
          </a:p>
          <a:p>
            <a:pPr lvl="1"/>
            <a:r>
              <a:rPr lang="en-US" dirty="0" smtClean="0"/>
              <a:t>Exceptions</a:t>
            </a:r>
            <a:endParaRPr lang="en-US" dirty="0"/>
          </a:p>
          <a:p>
            <a:r>
              <a:rPr lang="en-US" dirty="0"/>
              <a:t>Possible approaches</a:t>
            </a:r>
          </a:p>
          <a:p>
            <a:pPr lvl="1"/>
            <a:r>
              <a:rPr lang="en-US" dirty="0"/>
              <a:t>Stall (impacts CPI)</a:t>
            </a:r>
          </a:p>
          <a:p>
            <a:pPr lvl="1"/>
            <a:r>
              <a:rPr lang="en-US" dirty="0"/>
              <a:t>Move decision point as early in the pipeline as possible, thereby reducing the number of stall cycles</a:t>
            </a:r>
          </a:p>
          <a:p>
            <a:pPr lvl="1"/>
            <a:r>
              <a:rPr lang="en-US" dirty="0"/>
              <a:t>Delay decision (requires compiler support)</a:t>
            </a:r>
          </a:p>
          <a:p>
            <a:pPr lvl="1"/>
            <a:r>
              <a:rPr lang="en-US" dirty="0"/>
              <a:t>Predict and hope for the best !</a:t>
            </a:r>
          </a:p>
          <a:p>
            <a:r>
              <a:rPr lang="en-US" dirty="0"/>
              <a:t>Control hazards occur less frequently than data hazards, but there is </a:t>
            </a:r>
            <a:r>
              <a:rPr lang="en-US" i="1" dirty="0"/>
              <a:t>nothing</a:t>
            </a:r>
            <a:r>
              <a:rPr lang="en-US" dirty="0"/>
              <a:t> as effective against control hazards as forwarding is for data hazards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29536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9536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9536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9536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29536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9536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9536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9536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95363">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29536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536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2530" name="Rectangle 2"/>
          <p:cNvSpPr>
            <a:spLocks noGrp="1" noChangeArrowheads="1"/>
          </p:cNvSpPr>
          <p:nvPr>
            <p:ph type="title"/>
          </p:nvPr>
        </p:nvSpPr>
        <p:spPr>
          <a:xfrm>
            <a:off x="533400" y="304800"/>
            <a:ext cx="8229600" cy="422275"/>
          </a:xfrm>
        </p:spPr>
        <p:txBody>
          <a:bodyPr/>
          <a:lstStyle/>
          <a:p>
            <a:r>
              <a:rPr lang="en-US" dirty="0" err="1" smtClean="0"/>
              <a:t>Datapath</a:t>
            </a:r>
            <a:r>
              <a:rPr lang="en-US" dirty="0" smtClean="0"/>
              <a:t> </a:t>
            </a:r>
            <a:r>
              <a:rPr lang="en-US" dirty="0"/>
              <a:t>Branch and Jump Hardware</a:t>
            </a:r>
          </a:p>
        </p:txBody>
      </p:sp>
      <p:grpSp>
        <p:nvGrpSpPr>
          <p:cNvPr id="2" name="Group 222"/>
          <p:cNvGrpSpPr>
            <a:grpSpLocks/>
          </p:cNvGrpSpPr>
          <p:nvPr/>
        </p:nvGrpSpPr>
        <p:grpSpPr bwMode="auto">
          <a:xfrm>
            <a:off x="152400" y="1676400"/>
            <a:ext cx="1905000" cy="2057400"/>
            <a:chOff x="96" y="1056"/>
            <a:chExt cx="1200" cy="1296"/>
          </a:xfrm>
        </p:grpSpPr>
        <p:sp>
          <p:nvSpPr>
            <p:cNvPr id="1302747" name="Line 219"/>
            <p:cNvSpPr>
              <a:spLocks noChangeShapeType="1"/>
            </p:cNvSpPr>
            <p:nvPr/>
          </p:nvSpPr>
          <p:spPr bwMode="auto">
            <a:xfrm>
              <a:off x="96" y="1056"/>
              <a:ext cx="0" cy="1296"/>
            </a:xfrm>
            <a:prstGeom prst="line">
              <a:avLst/>
            </a:prstGeom>
            <a:noFill/>
            <a:ln w="28575">
              <a:solidFill>
                <a:schemeClr val="tx1"/>
              </a:solidFill>
              <a:round/>
              <a:headEnd/>
              <a:tailEnd/>
            </a:ln>
            <a:effectLst/>
          </p:spPr>
          <p:txBody>
            <a:bodyPr/>
            <a:lstStyle/>
            <a:p>
              <a:endParaRPr lang="en-US"/>
            </a:p>
          </p:txBody>
        </p:sp>
        <p:sp>
          <p:nvSpPr>
            <p:cNvPr id="1302748" name="Line 220"/>
            <p:cNvSpPr>
              <a:spLocks noChangeShapeType="1"/>
            </p:cNvSpPr>
            <p:nvPr/>
          </p:nvSpPr>
          <p:spPr bwMode="auto">
            <a:xfrm>
              <a:off x="96" y="1056"/>
              <a:ext cx="1200" cy="0"/>
            </a:xfrm>
            <a:prstGeom prst="line">
              <a:avLst/>
            </a:prstGeom>
            <a:noFill/>
            <a:ln w="28575">
              <a:solidFill>
                <a:schemeClr val="tx1"/>
              </a:solidFill>
              <a:round/>
              <a:headEnd/>
              <a:tailEnd/>
            </a:ln>
            <a:effectLst/>
          </p:spPr>
          <p:txBody>
            <a:bodyPr/>
            <a:lstStyle/>
            <a:p>
              <a:endParaRPr lang="en-US"/>
            </a:p>
          </p:txBody>
        </p:sp>
        <p:sp>
          <p:nvSpPr>
            <p:cNvPr id="1302749" name="Line 221"/>
            <p:cNvSpPr>
              <a:spLocks noChangeShapeType="1"/>
            </p:cNvSpPr>
            <p:nvPr/>
          </p:nvSpPr>
          <p:spPr bwMode="auto">
            <a:xfrm>
              <a:off x="1296" y="1056"/>
              <a:ext cx="0" cy="480"/>
            </a:xfrm>
            <a:prstGeom prst="line">
              <a:avLst/>
            </a:prstGeom>
            <a:noFill/>
            <a:ln w="28575">
              <a:solidFill>
                <a:schemeClr val="tx1"/>
              </a:solidFill>
              <a:round/>
              <a:headEnd/>
              <a:tailEnd/>
            </a:ln>
            <a:effectLst/>
          </p:spPr>
          <p:txBody>
            <a:bodyPr/>
            <a:lstStyle/>
            <a:p>
              <a:endParaRPr lang="en-US"/>
            </a:p>
          </p:txBody>
        </p:sp>
      </p:grpSp>
      <p:sp>
        <p:nvSpPr>
          <p:cNvPr id="1302573" name="Text Box 45"/>
          <p:cNvSpPr txBox="1">
            <a:spLocks noChangeArrowheads="1"/>
          </p:cNvSpPr>
          <p:nvPr/>
        </p:nvSpPr>
        <p:spPr bwMode="auto">
          <a:xfrm>
            <a:off x="4114800" y="1295400"/>
            <a:ext cx="582613" cy="274638"/>
          </a:xfrm>
          <a:prstGeom prst="rect">
            <a:avLst/>
          </a:prstGeom>
          <a:noFill/>
          <a:ln w="12700">
            <a:noFill/>
            <a:miter lim="800000"/>
            <a:headEnd/>
            <a:tailEnd/>
          </a:ln>
          <a:effectLst/>
        </p:spPr>
        <p:txBody>
          <a:bodyPr wrap="none">
            <a:spAutoFit/>
          </a:bodyPr>
          <a:lstStyle/>
          <a:p>
            <a:r>
              <a:rPr lang="en-US" sz="1200" b="1">
                <a:solidFill>
                  <a:schemeClr val="accent2"/>
                </a:solidFill>
              </a:rPr>
              <a:t>ID/EX</a:t>
            </a:r>
          </a:p>
        </p:txBody>
      </p:sp>
      <p:sp>
        <p:nvSpPr>
          <p:cNvPr id="1302574" name="Line 46"/>
          <p:cNvSpPr>
            <a:spLocks noChangeShapeType="1"/>
          </p:cNvSpPr>
          <p:nvPr/>
        </p:nvSpPr>
        <p:spPr bwMode="auto">
          <a:xfrm>
            <a:off x="2514600" y="2133600"/>
            <a:ext cx="0" cy="990600"/>
          </a:xfrm>
          <a:prstGeom prst="line">
            <a:avLst/>
          </a:prstGeom>
          <a:noFill/>
          <a:ln w="12700">
            <a:solidFill>
              <a:schemeClr val="tx1"/>
            </a:solidFill>
            <a:round/>
            <a:headEnd/>
            <a:tailEnd/>
          </a:ln>
          <a:effectLst/>
        </p:spPr>
        <p:txBody>
          <a:bodyPr/>
          <a:lstStyle/>
          <a:p>
            <a:endParaRPr lang="en-US"/>
          </a:p>
        </p:txBody>
      </p:sp>
      <p:sp>
        <p:nvSpPr>
          <p:cNvPr id="1302575" name="Line 47"/>
          <p:cNvSpPr>
            <a:spLocks noChangeShapeType="1"/>
          </p:cNvSpPr>
          <p:nvPr/>
        </p:nvSpPr>
        <p:spPr bwMode="auto">
          <a:xfrm>
            <a:off x="2514600" y="5257800"/>
            <a:ext cx="1752600" cy="0"/>
          </a:xfrm>
          <a:prstGeom prst="line">
            <a:avLst/>
          </a:prstGeom>
          <a:noFill/>
          <a:ln w="19050">
            <a:solidFill>
              <a:schemeClr val="tx1"/>
            </a:solidFill>
            <a:round/>
            <a:headEnd/>
            <a:tailEnd/>
          </a:ln>
          <a:effectLst/>
        </p:spPr>
        <p:txBody>
          <a:bodyPr/>
          <a:lstStyle/>
          <a:p>
            <a:endParaRPr lang="en-US"/>
          </a:p>
        </p:txBody>
      </p:sp>
      <p:sp>
        <p:nvSpPr>
          <p:cNvPr id="1302576" name="Line 48"/>
          <p:cNvSpPr>
            <a:spLocks noChangeShapeType="1"/>
          </p:cNvSpPr>
          <p:nvPr/>
        </p:nvSpPr>
        <p:spPr bwMode="auto">
          <a:xfrm>
            <a:off x="4419600" y="5257800"/>
            <a:ext cx="457200" cy="0"/>
          </a:xfrm>
          <a:prstGeom prst="line">
            <a:avLst/>
          </a:prstGeom>
          <a:noFill/>
          <a:ln w="19050">
            <a:solidFill>
              <a:schemeClr val="tx1"/>
            </a:solidFill>
            <a:round/>
            <a:headEnd/>
            <a:tailEnd/>
          </a:ln>
          <a:effectLst/>
        </p:spPr>
        <p:txBody>
          <a:bodyPr/>
          <a:lstStyle/>
          <a:p>
            <a:endParaRPr lang="en-US"/>
          </a:p>
        </p:txBody>
      </p:sp>
      <p:sp>
        <p:nvSpPr>
          <p:cNvPr id="1302577" name="Line 49"/>
          <p:cNvSpPr>
            <a:spLocks noChangeShapeType="1"/>
          </p:cNvSpPr>
          <p:nvPr/>
        </p:nvSpPr>
        <p:spPr bwMode="auto">
          <a:xfrm>
            <a:off x="6705600" y="5334000"/>
            <a:ext cx="1524000" cy="0"/>
          </a:xfrm>
          <a:prstGeom prst="line">
            <a:avLst/>
          </a:prstGeom>
          <a:noFill/>
          <a:ln w="19050">
            <a:solidFill>
              <a:schemeClr val="tx1"/>
            </a:solidFill>
            <a:round/>
            <a:headEnd/>
            <a:tailEnd/>
          </a:ln>
          <a:effectLst/>
        </p:spPr>
        <p:txBody>
          <a:bodyPr/>
          <a:lstStyle/>
          <a:p>
            <a:endParaRPr lang="en-US"/>
          </a:p>
        </p:txBody>
      </p:sp>
      <p:sp>
        <p:nvSpPr>
          <p:cNvPr id="1302578" name="Line 50"/>
          <p:cNvSpPr>
            <a:spLocks noChangeShapeType="1"/>
          </p:cNvSpPr>
          <p:nvPr/>
        </p:nvSpPr>
        <p:spPr bwMode="auto">
          <a:xfrm>
            <a:off x="2514600" y="4800600"/>
            <a:ext cx="0" cy="1143000"/>
          </a:xfrm>
          <a:prstGeom prst="line">
            <a:avLst/>
          </a:prstGeom>
          <a:noFill/>
          <a:ln w="12700">
            <a:solidFill>
              <a:schemeClr val="tx1"/>
            </a:solidFill>
            <a:round/>
            <a:headEnd/>
            <a:tailEnd/>
          </a:ln>
          <a:effectLst/>
        </p:spPr>
        <p:txBody>
          <a:bodyPr/>
          <a:lstStyle/>
          <a:p>
            <a:endParaRPr lang="en-US"/>
          </a:p>
        </p:txBody>
      </p:sp>
      <p:sp>
        <p:nvSpPr>
          <p:cNvPr id="1302579" name="Line 51"/>
          <p:cNvSpPr>
            <a:spLocks noChangeShapeType="1"/>
          </p:cNvSpPr>
          <p:nvPr/>
        </p:nvSpPr>
        <p:spPr bwMode="auto">
          <a:xfrm>
            <a:off x="2438400" y="6324600"/>
            <a:ext cx="6096000" cy="0"/>
          </a:xfrm>
          <a:prstGeom prst="line">
            <a:avLst/>
          </a:prstGeom>
          <a:noFill/>
          <a:ln w="19050">
            <a:solidFill>
              <a:schemeClr val="tx1"/>
            </a:solidFill>
            <a:round/>
            <a:headEnd/>
            <a:tailEnd/>
          </a:ln>
          <a:effectLst/>
        </p:spPr>
        <p:txBody>
          <a:bodyPr/>
          <a:lstStyle/>
          <a:p>
            <a:endParaRPr lang="en-US"/>
          </a:p>
        </p:txBody>
      </p:sp>
      <p:sp>
        <p:nvSpPr>
          <p:cNvPr id="1302580" name="Line 52"/>
          <p:cNvSpPr>
            <a:spLocks noChangeShapeType="1"/>
          </p:cNvSpPr>
          <p:nvPr/>
        </p:nvSpPr>
        <p:spPr bwMode="auto">
          <a:xfrm>
            <a:off x="8382000" y="5334000"/>
            <a:ext cx="152400" cy="0"/>
          </a:xfrm>
          <a:prstGeom prst="line">
            <a:avLst/>
          </a:prstGeom>
          <a:noFill/>
          <a:ln w="19050">
            <a:solidFill>
              <a:schemeClr val="tx1"/>
            </a:solidFill>
            <a:round/>
            <a:headEnd/>
            <a:tailEnd/>
          </a:ln>
          <a:effectLst/>
        </p:spPr>
        <p:txBody>
          <a:bodyPr/>
          <a:lstStyle/>
          <a:p>
            <a:endParaRPr lang="en-US"/>
          </a:p>
        </p:txBody>
      </p:sp>
      <p:sp>
        <p:nvSpPr>
          <p:cNvPr id="1302581" name="Line 53"/>
          <p:cNvSpPr>
            <a:spLocks noChangeShapeType="1"/>
          </p:cNvSpPr>
          <p:nvPr/>
        </p:nvSpPr>
        <p:spPr bwMode="auto">
          <a:xfrm>
            <a:off x="8534400" y="5334000"/>
            <a:ext cx="0" cy="990600"/>
          </a:xfrm>
          <a:prstGeom prst="line">
            <a:avLst/>
          </a:prstGeom>
          <a:noFill/>
          <a:ln w="12700">
            <a:solidFill>
              <a:schemeClr val="tx1"/>
            </a:solidFill>
            <a:round/>
            <a:headEnd/>
            <a:tailEnd/>
          </a:ln>
          <a:effectLst/>
        </p:spPr>
        <p:txBody>
          <a:bodyPr/>
          <a:lstStyle/>
          <a:p>
            <a:endParaRPr lang="en-US"/>
          </a:p>
        </p:txBody>
      </p:sp>
      <p:sp>
        <p:nvSpPr>
          <p:cNvPr id="1302582" name="Line 54"/>
          <p:cNvSpPr>
            <a:spLocks noChangeShapeType="1"/>
          </p:cNvSpPr>
          <p:nvPr/>
        </p:nvSpPr>
        <p:spPr bwMode="auto">
          <a:xfrm flipV="1">
            <a:off x="2438400" y="3886200"/>
            <a:ext cx="0" cy="2438400"/>
          </a:xfrm>
          <a:prstGeom prst="line">
            <a:avLst/>
          </a:prstGeom>
          <a:noFill/>
          <a:ln w="12700">
            <a:solidFill>
              <a:schemeClr val="tx1"/>
            </a:solidFill>
            <a:round/>
            <a:headEnd/>
            <a:tailEnd/>
          </a:ln>
          <a:effectLst/>
        </p:spPr>
        <p:txBody>
          <a:bodyPr/>
          <a:lstStyle/>
          <a:p>
            <a:endParaRPr lang="en-US"/>
          </a:p>
        </p:txBody>
      </p:sp>
      <p:sp>
        <p:nvSpPr>
          <p:cNvPr id="1302583" name="Line 55"/>
          <p:cNvSpPr>
            <a:spLocks noChangeShapeType="1"/>
          </p:cNvSpPr>
          <p:nvPr/>
        </p:nvSpPr>
        <p:spPr bwMode="auto">
          <a:xfrm>
            <a:off x="2438400" y="3886200"/>
            <a:ext cx="381000" cy="0"/>
          </a:xfrm>
          <a:prstGeom prst="line">
            <a:avLst/>
          </a:prstGeom>
          <a:noFill/>
          <a:ln w="12700">
            <a:solidFill>
              <a:schemeClr val="tx1"/>
            </a:solidFill>
            <a:round/>
            <a:headEnd/>
            <a:tailEnd type="triangle" w="med" len="med"/>
          </a:ln>
          <a:effectLst/>
        </p:spPr>
        <p:txBody>
          <a:bodyPr/>
          <a:lstStyle/>
          <a:p>
            <a:endParaRPr lang="en-US"/>
          </a:p>
        </p:txBody>
      </p:sp>
      <p:grpSp>
        <p:nvGrpSpPr>
          <p:cNvPr id="3" name="Group 56"/>
          <p:cNvGrpSpPr>
            <a:grpSpLocks/>
          </p:cNvGrpSpPr>
          <p:nvPr/>
        </p:nvGrpSpPr>
        <p:grpSpPr bwMode="auto">
          <a:xfrm>
            <a:off x="1447800" y="1981200"/>
            <a:ext cx="381000" cy="914400"/>
            <a:chOff x="1392" y="2880"/>
            <a:chExt cx="288" cy="480"/>
          </a:xfrm>
        </p:grpSpPr>
        <p:sp>
          <p:nvSpPr>
            <p:cNvPr id="1302585" name="Line 57"/>
            <p:cNvSpPr>
              <a:spLocks noChangeShapeType="1"/>
            </p:cNvSpPr>
            <p:nvPr/>
          </p:nvSpPr>
          <p:spPr bwMode="auto">
            <a:xfrm>
              <a:off x="1392" y="3072"/>
              <a:ext cx="48" cy="48"/>
            </a:xfrm>
            <a:prstGeom prst="line">
              <a:avLst/>
            </a:prstGeom>
            <a:noFill/>
            <a:ln w="12700">
              <a:solidFill>
                <a:schemeClr val="tx1"/>
              </a:solidFill>
              <a:round/>
              <a:headEnd/>
              <a:tailEnd/>
            </a:ln>
            <a:effectLst/>
          </p:spPr>
          <p:txBody>
            <a:bodyPr/>
            <a:lstStyle/>
            <a:p>
              <a:endParaRPr lang="en-US"/>
            </a:p>
          </p:txBody>
        </p:sp>
        <p:sp>
          <p:nvSpPr>
            <p:cNvPr id="1302586" name="Line 58"/>
            <p:cNvSpPr>
              <a:spLocks noChangeShapeType="1"/>
            </p:cNvSpPr>
            <p:nvPr/>
          </p:nvSpPr>
          <p:spPr bwMode="auto">
            <a:xfrm flipH="1">
              <a:off x="1392" y="3120"/>
              <a:ext cx="48" cy="48"/>
            </a:xfrm>
            <a:prstGeom prst="line">
              <a:avLst/>
            </a:prstGeom>
            <a:noFill/>
            <a:ln w="12700">
              <a:solidFill>
                <a:schemeClr val="tx1"/>
              </a:solidFill>
              <a:round/>
              <a:headEnd/>
              <a:tailEnd/>
            </a:ln>
            <a:effectLst/>
          </p:spPr>
          <p:txBody>
            <a:bodyPr/>
            <a:lstStyle/>
            <a:p>
              <a:endParaRPr lang="en-US"/>
            </a:p>
          </p:txBody>
        </p:sp>
        <p:sp>
          <p:nvSpPr>
            <p:cNvPr id="1302587" name="Line 59"/>
            <p:cNvSpPr>
              <a:spLocks noChangeShapeType="1"/>
            </p:cNvSpPr>
            <p:nvPr/>
          </p:nvSpPr>
          <p:spPr bwMode="auto">
            <a:xfrm flipV="1">
              <a:off x="1392" y="2880"/>
              <a:ext cx="0" cy="192"/>
            </a:xfrm>
            <a:prstGeom prst="line">
              <a:avLst/>
            </a:prstGeom>
            <a:noFill/>
            <a:ln w="12700">
              <a:solidFill>
                <a:schemeClr val="tx1"/>
              </a:solidFill>
              <a:round/>
              <a:headEnd/>
              <a:tailEnd/>
            </a:ln>
            <a:effectLst/>
          </p:spPr>
          <p:txBody>
            <a:bodyPr/>
            <a:lstStyle/>
            <a:p>
              <a:endParaRPr lang="en-US"/>
            </a:p>
          </p:txBody>
        </p:sp>
        <p:sp>
          <p:nvSpPr>
            <p:cNvPr id="1302588" name="Line 60"/>
            <p:cNvSpPr>
              <a:spLocks noChangeShapeType="1"/>
            </p:cNvSpPr>
            <p:nvPr/>
          </p:nvSpPr>
          <p:spPr bwMode="auto">
            <a:xfrm flipV="1">
              <a:off x="1392" y="3168"/>
              <a:ext cx="0" cy="192"/>
            </a:xfrm>
            <a:prstGeom prst="line">
              <a:avLst/>
            </a:prstGeom>
            <a:noFill/>
            <a:ln w="12700">
              <a:solidFill>
                <a:schemeClr val="tx1"/>
              </a:solidFill>
              <a:round/>
              <a:headEnd/>
              <a:tailEnd/>
            </a:ln>
            <a:effectLst/>
          </p:spPr>
          <p:txBody>
            <a:bodyPr/>
            <a:lstStyle/>
            <a:p>
              <a:endParaRPr lang="en-US"/>
            </a:p>
          </p:txBody>
        </p:sp>
        <p:sp>
          <p:nvSpPr>
            <p:cNvPr id="1302589" name="Line 61"/>
            <p:cNvSpPr>
              <a:spLocks noChangeShapeType="1"/>
            </p:cNvSpPr>
            <p:nvPr/>
          </p:nvSpPr>
          <p:spPr bwMode="auto">
            <a:xfrm flipV="1">
              <a:off x="1392" y="3216"/>
              <a:ext cx="288" cy="144"/>
            </a:xfrm>
            <a:prstGeom prst="line">
              <a:avLst/>
            </a:prstGeom>
            <a:noFill/>
            <a:ln w="12700">
              <a:solidFill>
                <a:schemeClr val="tx1"/>
              </a:solidFill>
              <a:round/>
              <a:headEnd/>
              <a:tailEnd/>
            </a:ln>
            <a:effectLst/>
          </p:spPr>
          <p:txBody>
            <a:bodyPr/>
            <a:lstStyle/>
            <a:p>
              <a:endParaRPr lang="en-US"/>
            </a:p>
          </p:txBody>
        </p:sp>
        <p:sp>
          <p:nvSpPr>
            <p:cNvPr id="1302590" name="Line 62"/>
            <p:cNvSpPr>
              <a:spLocks noChangeShapeType="1"/>
            </p:cNvSpPr>
            <p:nvPr/>
          </p:nvSpPr>
          <p:spPr bwMode="auto">
            <a:xfrm flipV="1">
              <a:off x="1680" y="3024"/>
              <a:ext cx="0" cy="192"/>
            </a:xfrm>
            <a:prstGeom prst="line">
              <a:avLst/>
            </a:prstGeom>
            <a:noFill/>
            <a:ln w="12700">
              <a:solidFill>
                <a:schemeClr val="tx1"/>
              </a:solidFill>
              <a:round/>
              <a:headEnd/>
              <a:tailEnd/>
            </a:ln>
            <a:effectLst/>
          </p:spPr>
          <p:txBody>
            <a:bodyPr/>
            <a:lstStyle/>
            <a:p>
              <a:endParaRPr lang="en-US"/>
            </a:p>
          </p:txBody>
        </p:sp>
        <p:sp>
          <p:nvSpPr>
            <p:cNvPr id="1302591" name="Line 63"/>
            <p:cNvSpPr>
              <a:spLocks noChangeShapeType="1"/>
            </p:cNvSpPr>
            <p:nvPr/>
          </p:nvSpPr>
          <p:spPr bwMode="auto">
            <a:xfrm>
              <a:off x="1392" y="2880"/>
              <a:ext cx="288" cy="144"/>
            </a:xfrm>
            <a:prstGeom prst="line">
              <a:avLst/>
            </a:prstGeom>
            <a:noFill/>
            <a:ln w="12700">
              <a:solidFill>
                <a:schemeClr val="tx1"/>
              </a:solidFill>
              <a:round/>
              <a:headEnd/>
              <a:tailEnd/>
            </a:ln>
            <a:effectLst/>
          </p:spPr>
          <p:txBody>
            <a:bodyPr/>
            <a:lstStyle/>
            <a:p>
              <a:endParaRPr lang="en-US"/>
            </a:p>
          </p:txBody>
        </p:sp>
      </p:grpSp>
      <p:sp>
        <p:nvSpPr>
          <p:cNvPr id="1302592" name="Rectangle 64"/>
          <p:cNvSpPr>
            <a:spLocks noChangeArrowheads="1"/>
          </p:cNvSpPr>
          <p:nvPr/>
        </p:nvSpPr>
        <p:spPr bwMode="auto">
          <a:xfrm>
            <a:off x="762000" y="2971800"/>
            <a:ext cx="1295400" cy="1447800"/>
          </a:xfrm>
          <a:prstGeom prst="rect">
            <a:avLst/>
          </a:prstGeom>
          <a:noFill/>
          <a:ln w="12700">
            <a:solidFill>
              <a:schemeClr val="tx1"/>
            </a:solidFill>
            <a:miter lim="800000"/>
            <a:headEnd/>
            <a:tailEnd/>
          </a:ln>
          <a:effectLst/>
        </p:spPr>
        <p:txBody>
          <a:bodyPr wrap="none" anchor="ctr"/>
          <a:lstStyle/>
          <a:p>
            <a:endParaRPr lang="en-US"/>
          </a:p>
        </p:txBody>
      </p:sp>
      <p:sp>
        <p:nvSpPr>
          <p:cNvPr id="1302593" name="Rectangle 65"/>
          <p:cNvSpPr>
            <a:spLocks noChangeArrowheads="1"/>
          </p:cNvSpPr>
          <p:nvPr/>
        </p:nvSpPr>
        <p:spPr bwMode="auto">
          <a:xfrm>
            <a:off x="381000" y="3352800"/>
            <a:ext cx="152400" cy="838200"/>
          </a:xfrm>
          <a:prstGeom prst="rect">
            <a:avLst/>
          </a:prstGeom>
          <a:noFill/>
          <a:ln w="12700">
            <a:solidFill>
              <a:schemeClr val="accent2"/>
            </a:solidFill>
            <a:miter lim="800000"/>
            <a:headEnd/>
            <a:tailEnd/>
          </a:ln>
          <a:effectLst/>
        </p:spPr>
        <p:txBody>
          <a:bodyPr wrap="none" anchor="ctr"/>
          <a:lstStyle/>
          <a:p>
            <a:endParaRPr lang="en-US"/>
          </a:p>
        </p:txBody>
      </p:sp>
      <p:sp>
        <p:nvSpPr>
          <p:cNvPr id="1302594" name="Line 66"/>
          <p:cNvSpPr>
            <a:spLocks noChangeShapeType="1"/>
          </p:cNvSpPr>
          <p:nvPr/>
        </p:nvSpPr>
        <p:spPr bwMode="auto">
          <a:xfrm>
            <a:off x="533400" y="3733800"/>
            <a:ext cx="228600" cy="0"/>
          </a:xfrm>
          <a:prstGeom prst="line">
            <a:avLst/>
          </a:prstGeom>
          <a:noFill/>
          <a:ln w="28575">
            <a:solidFill>
              <a:schemeClr val="tx1"/>
            </a:solidFill>
            <a:round/>
            <a:headEnd/>
            <a:tailEnd type="triangle" w="med" len="med"/>
          </a:ln>
          <a:effectLst/>
        </p:spPr>
        <p:txBody>
          <a:bodyPr/>
          <a:lstStyle/>
          <a:p>
            <a:endParaRPr lang="en-US"/>
          </a:p>
        </p:txBody>
      </p:sp>
      <p:sp>
        <p:nvSpPr>
          <p:cNvPr id="1302595" name="Line 67"/>
          <p:cNvSpPr>
            <a:spLocks noChangeShapeType="1"/>
          </p:cNvSpPr>
          <p:nvPr/>
        </p:nvSpPr>
        <p:spPr bwMode="auto">
          <a:xfrm>
            <a:off x="609600" y="2133600"/>
            <a:ext cx="838200" cy="0"/>
          </a:xfrm>
          <a:prstGeom prst="line">
            <a:avLst/>
          </a:prstGeom>
          <a:noFill/>
          <a:ln w="28575">
            <a:solidFill>
              <a:schemeClr val="tx1"/>
            </a:solidFill>
            <a:round/>
            <a:headEnd/>
            <a:tailEnd type="triangle" w="med" len="med"/>
          </a:ln>
          <a:effectLst/>
        </p:spPr>
        <p:txBody>
          <a:bodyPr/>
          <a:lstStyle/>
          <a:p>
            <a:endParaRPr lang="en-US"/>
          </a:p>
        </p:txBody>
      </p:sp>
      <p:sp>
        <p:nvSpPr>
          <p:cNvPr id="1302596" name="Line 68"/>
          <p:cNvSpPr>
            <a:spLocks noChangeShapeType="1"/>
          </p:cNvSpPr>
          <p:nvPr/>
        </p:nvSpPr>
        <p:spPr bwMode="auto">
          <a:xfrm>
            <a:off x="1066800" y="2743200"/>
            <a:ext cx="381000" cy="0"/>
          </a:xfrm>
          <a:prstGeom prst="line">
            <a:avLst/>
          </a:prstGeom>
          <a:noFill/>
          <a:ln w="28575">
            <a:solidFill>
              <a:schemeClr val="tx1"/>
            </a:solidFill>
            <a:round/>
            <a:headEnd/>
            <a:tailEnd type="triangle" w="med" len="med"/>
          </a:ln>
          <a:effectLst/>
        </p:spPr>
        <p:txBody>
          <a:bodyPr/>
          <a:lstStyle/>
          <a:p>
            <a:endParaRPr lang="en-US"/>
          </a:p>
        </p:txBody>
      </p:sp>
      <p:sp>
        <p:nvSpPr>
          <p:cNvPr id="1302597" name="Text Box 69"/>
          <p:cNvSpPr txBox="1">
            <a:spLocks noChangeArrowheads="1"/>
          </p:cNvSpPr>
          <p:nvPr/>
        </p:nvSpPr>
        <p:spPr bwMode="auto">
          <a:xfrm>
            <a:off x="685800" y="3505200"/>
            <a:ext cx="741363" cy="457200"/>
          </a:xfrm>
          <a:prstGeom prst="rect">
            <a:avLst/>
          </a:prstGeom>
          <a:noFill/>
          <a:ln w="12700">
            <a:noFill/>
            <a:miter lim="800000"/>
            <a:headEnd/>
            <a:tailEnd/>
          </a:ln>
          <a:effectLst/>
        </p:spPr>
        <p:txBody>
          <a:bodyPr wrap="none">
            <a:spAutoFit/>
          </a:bodyPr>
          <a:lstStyle/>
          <a:p>
            <a:r>
              <a:rPr lang="en-US" sz="1200">
                <a:solidFill>
                  <a:schemeClr val="tx1"/>
                </a:solidFill>
              </a:rPr>
              <a:t>Read</a:t>
            </a:r>
          </a:p>
          <a:p>
            <a:r>
              <a:rPr lang="en-US" sz="1200">
                <a:solidFill>
                  <a:schemeClr val="tx1"/>
                </a:solidFill>
              </a:rPr>
              <a:t>Address</a:t>
            </a:r>
          </a:p>
        </p:txBody>
      </p:sp>
      <p:sp>
        <p:nvSpPr>
          <p:cNvPr id="1302598" name="Text Box 70"/>
          <p:cNvSpPr txBox="1">
            <a:spLocks noChangeArrowheads="1"/>
          </p:cNvSpPr>
          <p:nvPr/>
        </p:nvSpPr>
        <p:spPr bwMode="auto">
          <a:xfrm>
            <a:off x="928688" y="3025775"/>
            <a:ext cx="1098550" cy="517525"/>
          </a:xfrm>
          <a:prstGeom prst="rect">
            <a:avLst/>
          </a:prstGeom>
          <a:noFill/>
          <a:ln w="12700">
            <a:noFill/>
            <a:miter lim="800000"/>
            <a:headEnd/>
            <a:tailEnd/>
          </a:ln>
          <a:effectLst/>
        </p:spPr>
        <p:txBody>
          <a:bodyPr wrap="none">
            <a:spAutoFit/>
          </a:bodyPr>
          <a:lstStyle/>
          <a:p>
            <a:pPr algn="ctr"/>
            <a:r>
              <a:rPr lang="en-US" sz="1400" b="1">
                <a:solidFill>
                  <a:schemeClr val="tx1"/>
                </a:solidFill>
              </a:rPr>
              <a:t>Instruction</a:t>
            </a:r>
          </a:p>
          <a:p>
            <a:pPr algn="ctr"/>
            <a:r>
              <a:rPr lang="en-US" sz="1400" b="1">
                <a:solidFill>
                  <a:schemeClr val="tx1"/>
                </a:solidFill>
              </a:rPr>
              <a:t>Memory</a:t>
            </a:r>
          </a:p>
        </p:txBody>
      </p:sp>
      <p:sp>
        <p:nvSpPr>
          <p:cNvPr id="1302599" name="Text Box 71"/>
          <p:cNvSpPr txBox="1">
            <a:spLocks noChangeArrowheads="1"/>
          </p:cNvSpPr>
          <p:nvPr/>
        </p:nvSpPr>
        <p:spPr bwMode="auto">
          <a:xfrm>
            <a:off x="1447800" y="2286000"/>
            <a:ext cx="481013" cy="274638"/>
          </a:xfrm>
          <a:prstGeom prst="rect">
            <a:avLst/>
          </a:prstGeom>
          <a:noFill/>
          <a:ln w="12700">
            <a:noFill/>
            <a:miter lim="800000"/>
            <a:headEnd/>
            <a:tailEnd/>
          </a:ln>
          <a:effectLst/>
        </p:spPr>
        <p:txBody>
          <a:bodyPr wrap="none">
            <a:spAutoFit/>
          </a:bodyPr>
          <a:lstStyle/>
          <a:p>
            <a:r>
              <a:rPr lang="en-US" sz="1200" b="1">
                <a:solidFill>
                  <a:schemeClr val="tx1"/>
                </a:solidFill>
              </a:rPr>
              <a:t>Add</a:t>
            </a:r>
          </a:p>
        </p:txBody>
      </p:sp>
      <p:sp>
        <p:nvSpPr>
          <p:cNvPr id="1302600" name="Text Box 72"/>
          <p:cNvSpPr txBox="1">
            <a:spLocks noChangeArrowheads="1"/>
          </p:cNvSpPr>
          <p:nvPr/>
        </p:nvSpPr>
        <p:spPr bwMode="auto">
          <a:xfrm rot="-5400000">
            <a:off x="244475" y="3565525"/>
            <a:ext cx="395288" cy="274638"/>
          </a:xfrm>
          <a:prstGeom prst="rect">
            <a:avLst/>
          </a:prstGeom>
          <a:noFill/>
          <a:ln w="12700">
            <a:noFill/>
            <a:miter lim="800000"/>
            <a:headEnd/>
            <a:tailEnd/>
          </a:ln>
          <a:effectLst/>
        </p:spPr>
        <p:txBody>
          <a:bodyPr wrap="none">
            <a:spAutoFit/>
          </a:bodyPr>
          <a:lstStyle/>
          <a:p>
            <a:r>
              <a:rPr lang="en-US" sz="1200" b="1">
                <a:solidFill>
                  <a:schemeClr val="accent2"/>
                </a:solidFill>
              </a:rPr>
              <a:t>PC</a:t>
            </a:r>
          </a:p>
        </p:txBody>
      </p:sp>
      <p:sp>
        <p:nvSpPr>
          <p:cNvPr id="1302601" name="Line 73"/>
          <p:cNvSpPr>
            <a:spLocks noChangeShapeType="1"/>
          </p:cNvSpPr>
          <p:nvPr/>
        </p:nvSpPr>
        <p:spPr bwMode="auto">
          <a:xfrm>
            <a:off x="152400" y="3733800"/>
            <a:ext cx="228600" cy="0"/>
          </a:xfrm>
          <a:prstGeom prst="line">
            <a:avLst/>
          </a:prstGeom>
          <a:noFill/>
          <a:ln w="28575">
            <a:solidFill>
              <a:schemeClr val="tx1"/>
            </a:solidFill>
            <a:round/>
            <a:headEnd/>
            <a:tailEnd type="triangle" w="med" len="med"/>
          </a:ln>
          <a:effectLst/>
        </p:spPr>
        <p:txBody>
          <a:bodyPr/>
          <a:lstStyle/>
          <a:p>
            <a:endParaRPr lang="en-US"/>
          </a:p>
        </p:txBody>
      </p:sp>
      <p:sp>
        <p:nvSpPr>
          <p:cNvPr id="1302602" name="Text Box 74"/>
          <p:cNvSpPr txBox="1">
            <a:spLocks noChangeArrowheads="1"/>
          </p:cNvSpPr>
          <p:nvPr/>
        </p:nvSpPr>
        <p:spPr bwMode="auto">
          <a:xfrm>
            <a:off x="838200" y="2590800"/>
            <a:ext cx="268288" cy="274638"/>
          </a:xfrm>
          <a:prstGeom prst="rect">
            <a:avLst/>
          </a:prstGeom>
          <a:noFill/>
          <a:ln w="12700">
            <a:noFill/>
            <a:miter lim="800000"/>
            <a:headEnd/>
            <a:tailEnd/>
          </a:ln>
          <a:effectLst/>
        </p:spPr>
        <p:txBody>
          <a:bodyPr wrap="none">
            <a:spAutoFit/>
          </a:bodyPr>
          <a:lstStyle/>
          <a:p>
            <a:r>
              <a:rPr lang="en-US" sz="1200" b="1">
                <a:solidFill>
                  <a:schemeClr val="tx1"/>
                </a:solidFill>
              </a:rPr>
              <a:t>4</a:t>
            </a:r>
          </a:p>
        </p:txBody>
      </p:sp>
      <p:sp>
        <p:nvSpPr>
          <p:cNvPr id="1302603" name="Line 75"/>
          <p:cNvSpPr>
            <a:spLocks noChangeShapeType="1"/>
          </p:cNvSpPr>
          <p:nvPr/>
        </p:nvSpPr>
        <p:spPr bwMode="auto">
          <a:xfrm flipH="1">
            <a:off x="2590800" y="6477000"/>
            <a:ext cx="6400800" cy="0"/>
          </a:xfrm>
          <a:prstGeom prst="line">
            <a:avLst/>
          </a:prstGeom>
          <a:noFill/>
          <a:ln w="28575">
            <a:solidFill>
              <a:schemeClr val="tx1"/>
            </a:solidFill>
            <a:round/>
            <a:headEnd/>
            <a:tailEnd/>
          </a:ln>
          <a:effectLst/>
        </p:spPr>
        <p:txBody>
          <a:bodyPr/>
          <a:lstStyle/>
          <a:p>
            <a:endParaRPr lang="en-US"/>
          </a:p>
        </p:txBody>
      </p:sp>
      <p:sp>
        <p:nvSpPr>
          <p:cNvPr id="1302604" name="Rectangle 76"/>
          <p:cNvSpPr>
            <a:spLocks noChangeArrowheads="1"/>
          </p:cNvSpPr>
          <p:nvPr/>
        </p:nvSpPr>
        <p:spPr bwMode="auto">
          <a:xfrm>
            <a:off x="2819400" y="2971800"/>
            <a:ext cx="1295400" cy="1447800"/>
          </a:xfrm>
          <a:prstGeom prst="rect">
            <a:avLst/>
          </a:prstGeom>
          <a:noFill/>
          <a:ln w="12700">
            <a:solidFill>
              <a:schemeClr val="tx1"/>
            </a:solidFill>
            <a:miter lim="800000"/>
            <a:headEnd/>
            <a:tailEnd/>
          </a:ln>
          <a:effectLst/>
        </p:spPr>
        <p:txBody>
          <a:bodyPr wrap="none" anchor="ctr"/>
          <a:lstStyle/>
          <a:p>
            <a:endParaRPr lang="en-US"/>
          </a:p>
        </p:txBody>
      </p:sp>
      <p:sp>
        <p:nvSpPr>
          <p:cNvPr id="1302605" name="Line 77"/>
          <p:cNvSpPr>
            <a:spLocks noChangeShapeType="1"/>
          </p:cNvSpPr>
          <p:nvPr/>
        </p:nvSpPr>
        <p:spPr bwMode="auto">
          <a:xfrm>
            <a:off x="2057400" y="3733800"/>
            <a:ext cx="152400" cy="0"/>
          </a:xfrm>
          <a:prstGeom prst="line">
            <a:avLst/>
          </a:prstGeom>
          <a:noFill/>
          <a:ln w="28575">
            <a:solidFill>
              <a:schemeClr val="tx1"/>
            </a:solidFill>
            <a:round/>
            <a:headEnd/>
            <a:tailEnd/>
          </a:ln>
          <a:effectLst/>
        </p:spPr>
        <p:txBody>
          <a:bodyPr/>
          <a:lstStyle/>
          <a:p>
            <a:endParaRPr lang="en-US"/>
          </a:p>
        </p:txBody>
      </p:sp>
      <p:sp>
        <p:nvSpPr>
          <p:cNvPr id="1302606" name="Line 78"/>
          <p:cNvSpPr>
            <a:spLocks noChangeShapeType="1"/>
          </p:cNvSpPr>
          <p:nvPr/>
        </p:nvSpPr>
        <p:spPr bwMode="auto">
          <a:xfrm>
            <a:off x="2514600" y="3505200"/>
            <a:ext cx="304800" cy="0"/>
          </a:xfrm>
          <a:prstGeom prst="line">
            <a:avLst/>
          </a:prstGeom>
          <a:noFill/>
          <a:ln w="19050">
            <a:solidFill>
              <a:schemeClr val="tx1"/>
            </a:solidFill>
            <a:round/>
            <a:headEnd/>
            <a:tailEnd type="triangle" w="med" len="med"/>
          </a:ln>
          <a:effectLst/>
        </p:spPr>
        <p:txBody>
          <a:bodyPr/>
          <a:lstStyle/>
          <a:p>
            <a:endParaRPr lang="en-US"/>
          </a:p>
        </p:txBody>
      </p:sp>
      <p:sp>
        <p:nvSpPr>
          <p:cNvPr id="1302607" name="Text Box 79"/>
          <p:cNvSpPr txBox="1">
            <a:spLocks noChangeArrowheads="1"/>
          </p:cNvSpPr>
          <p:nvPr/>
        </p:nvSpPr>
        <p:spPr bwMode="auto">
          <a:xfrm>
            <a:off x="2743200" y="4114800"/>
            <a:ext cx="903288" cy="274638"/>
          </a:xfrm>
          <a:prstGeom prst="rect">
            <a:avLst/>
          </a:prstGeom>
          <a:noFill/>
          <a:ln w="12700">
            <a:noFill/>
            <a:miter lim="800000"/>
            <a:headEnd/>
            <a:tailEnd/>
          </a:ln>
          <a:effectLst/>
        </p:spPr>
        <p:txBody>
          <a:bodyPr wrap="none">
            <a:spAutoFit/>
          </a:bodyPr>
          <a:lstStyle/>
          <a:p>
            <a:r>
              <a:rPr lang="en-US" sz="1200">
                <a:solidFill>
                  <a:schemeClr val="tx1"/>
                </a:solidFill>
              </a:rPr>
              <a:t>Write Data</a:t>
            </a:r>
          </a:p>
        </p:txBody>
      </p:sp>
      <p:sp>
        <p:nvSpPr>
          <p:cNvPr id="1302608" name="Text Box 80"/>
          <p:cNvSpPr txBox="1">
            <a:spLocks noChangeArrowheads="1"/>
          </p:cNvSpPr>
          <p:nvPr/>
        </p:nvSpPr>
        <p:spPr bwMode="auto">
          <a:xfrm>
            <a:off x="2743200" y="2971800"/>
            <a:ext cx="1036638" cy="274638"/>
          </a:xfrm>
          <a:prstGeom prst="rect">
            <a:avLst/>
          </a:prstGeom>
          <a:noFill/>
          <a:ln w="12700">
            <a:noFill/>
            <a:miter lim="800000"/>
            <a:headEnd/>
            <a:tailEnd/>
          </a:ln>
          <a:effectLst/>
        </p:spPr>
        <p:txBody>
          <a:bodyPr wrap="none">
            <a:spAutoFit/>
          </a:bodyPr>
          <a:lstStyle/>
          <a:p>
            <a:r>
              <a:rPr lang="en-US" sz="1200">
                <a:solidFill>
                  <a:schemeClr val="tx1"/>
                </a:solidFill>
              </a:rPr>
              <a:t>Read Addr 1</a:t>
            </a:r>
          </a:p>
        </p:txBody>
      </p:sp>
      <p:sp>
        <p:nvSpPr>
          <p:cNvPr id="1302609" name="Text Box 81"/>
          <p:cNvSpPr txBox="1">
            <a:spLocks noChangeArrowheads="1"/>
          </p:cNvSpPr>
          <p:nvPr/>
        </p:nvSpPr>
        <p:spPr bwMode="auto">
          <a:xfrm>
            <a:off x="2743200" y="3352800"/>
            <a:ext cx="1036638" cy="274638"/>
          </a:xfrm>
          <a:prstGeom prst="rect">
            <a:avLst/>
          </a:prstGeom>
          <a:noFill/>
          <a:ln w="12700">
            <a:noFill/>
            <a:miter lim="800000"/>
            <a:headEnd/>
            <a:tailEnd/>
          </a:ln>
          <a:effectLst/>
        </p:spPr>
        <p:txBody>
          <a:bodyPr wrap="none">
            <a:spAutoFit/>
          </a:bodyPr>
          <a:lstStyle/>
          <a:p>
            <a:r>
              <a:rPr lang="en-US" sz="1200">
                <a:solidFill>
                  <a:schemeClr val="tx1"/>
                </a:solidFill>
              </a:rPr>
              <a:t>Read Addr 2</a:t>
            </a:r>
          </a:p>
        </p:txBody>
      </p:sp>
      <p:sp>
        <p:nvSpPr>
          <p:cNvPr id="1302610" name="Text Box 82"/>
          <p:cNvSpPr txBox="1">
            <a:spLocks noChangeArrowheads="1"/>
          </p:cNvSpPr>
          <p:nvPr/>
        </p:nvSpPr>
        <p:spPr bwMode="auto">
          <a:xfrm>
            <a:off x="2743200" y="3733800"/>
            <a:ext cx="903288" cy="274638"/>
          </a:xfrm>
          <a:prstGeom prst="rect">
            <a:avLst/>
          </a:prstGeom>
          <a:noFill/>
          <a:ln w="12700">
            <a:noFill/>
            <a:miter lim="800000"/>
            <a:headEnd/>
            <a:tailEnd/>
          </a:ln>
          <a:effectLst/>
        </p:spPr>
        <p:txBody>
          <a:bodyPr wrap="none">
            <a:spAutoFit/>
          </a:bodyPr>
          <a:lstStyle/>
          <a:p>
            <a:r>
              <a:rPr lang="en-US" sz="1200">
                <a:solidFill>
                  <a:schemeClr val="tx1"/>
                </a:solidFill>
              </a:rPr>
              <a:t>Write Addr</a:t>
            </a:r>
          </a:p>
        </p:txBody>
      </p:sp>
      <p:sp>
        <p:nvSpPr>
          <p:cNvPr id="1302611" name="Text Box 83"/>
          <p:cNvSpPr txBox="1">
            <a:spLocks noChangeArrowheads="1"/>
          </p:cNvSpPr>
          <p:nvPr/>
        </p:nvSpPr>
        <p:spPr bwMode="auto">
          <a:xfrm>
            <a:off x="2819400" y="3124200"/>
            <a:ext cx="893763" cy="730250"/>
          </a:xfrm>
          <a:prstGeom prst="rect">
            <a:avLst/>
          </a:prstGeom>
          <a:noFill/>
          <a:ln w="12700">
            <a:noFill/>
            <a:miter lim="800000"/>
            <a:headEnd/>
            <a:tailEnd/>
          </a:ln>
          <a:effectLst/>
        </p:spPr>
        <p:txBody>
          <a:bodyPr wrap="none">
            <a:spAutoFit/>
          </a:bodyPr>
          <a:lstStyle/>
          <a:p>
            <a:pPr algn="ctr"/>
            <a:r>
              <a:rPr lang="en-US" sz="1400" b="1">
                <a:solidFill>
                  <a:schemeClr val="tx1"/>
                </a:solidFill>
              </a:rPr>
              <a:t>Register</a:t>
            </a:r>
          </a:p>
          <a:p>
            <a:pPr algn="ctr"/>
            <a:endParaRPr lang="en-US" sz="1400" b="1">
              <a:solidFill>
                <a:schemeClr val="tx1"/>
              </a:solidFill>
            </a:endParaRPr>
          </a:p>
          <a:p>
            <a:pPr algn="ctr"/>
            <a:r>
              <a:rPr lang="en-US" sz="1400" b="1">
                <a:solidFill>
                  <a:schemeClr val="tx1"/>
                </a:solidFill>
              </a:rPr>
              <a:t>File</a:t>
            </a:r>
          </a:p>
        </p:txBody>
      </p:sp>
      <p:sp>
        <p:nvSpPr>
          <p:cNvPr id="1302612" name="Text Box 84"/>
          <p:cNvSpPr txBox="1">
            <a:spLocks noChangeArrowheads="1"/>
          </p:cNvSpPr>
          <p:nvPr/>
        </p:nvSpPr>
        <p:spPr bwMode="auto">
          <a:xfrm>
            <a:off x="3505200" y="3124200"/>
            <a:ext cx="674688" cy="457200"/>
          </a:xfrm>
          <a:prstGeom prst="rect">
            <a:avLst/>
          </a:prstGeom>
          <a:noFill/>
          <a:ln w="12700">
            <a:noFill/>
            <a:miter lim="800000"/>
            <a:headEnd/>
            <a:tailEnd/>
          </a:ln>
          <a:effectLst/>
        </p:spPr>
        <p:txBody>
          <a:bodyPr wrap="none">
            <a:spAutoFit/>
          </a:bodyPr>
          <a:lstStyle/>
          <a:p>
            <a:pPr algn="r"/>
            <a:r>
              <a:rPr lang="en-US" sz="1200">
                <a:solidFill>
                  <a:schemeClr val="tx1"/>
                </a:solidFill>
              </a:rPr>
              <a:t>Read</a:t>
            </a:r>
          </a:p>
          <a:p>
            <a:pPr algn="r"/>
            <a:r>
              <a:rPr lang="en-US" sz="1200">
                <a:solidFill>
                  <a:schemeClr val="tx1"/>
                </a:solidFill>
              </a:rPr>
              <a:t> Data 1</a:t>
            </a:r>
          </a:p>
        </p:txBody>
      </p:sp>
      <p:sp>
        <p:nvSpPr>
          <p:cNvPr id="1302613" name="Text Box 85"/>
          <p:cNvSpPr txBox="1">
            <a:spLocks noChangeArrowheads="1"/>
          </p:cNvSpPr>
          <p:nvPr/>
        </p:nvSpPr>
        <p:spPr bwMode="auto">
          <a:xfrm>
            <a:off x="3505200" y="3810000"/>
            <a:ext cx="674688" cy="457200"/>
          </a:xfrm>
          <a:prstGeom prst="rect">
            <a:avLst/>
          </a:prstGeom>
          <a:noFill/>
          <a:ln w="12700">
            <a:noFill/>
            <a:miter lim="800000"/>
            <a:headEnd/>
            <a:tailEnd/>
          </a:ln>
          <a:effectLst/>
        </p:spPr>
        <p:txBody>
          <a:bodyPr wrap="none">
            <a:spAutoFit/>
          </a:bodyPr>
          <a:lstStyle/>
          <a:p>
            <a:pPr algn="r"/>
            <a:r>
              <a:rPr lang="en-US" sz="1200">
                <a:solidFill>
                  <a:schemeClr val="tx1"/>
                </a:solidFill>
              </a:rPr>
              <a:t>Read</a:t>
            </a:r>
          </a:p>
          <a:p>
            <a:pPr algn="r"/>
            <a:r>
              <a:rPr lang="en-US" sz="1200">
                <a:solidFill>
                  <a:schemeClr val="tx1"/>
                </a:solidFill>
              </a:rPr>
              <a:t> Data 2</a:t>
            </a:r>
          </a:p>
        </p:txBody>
      </p:sp>
      <p:sp>
        <p:nvSpPr>
          <p:cNvPr id="1302614" name="Line 86"/>
          <p:cNvSpPr>
            <a:spLocks noChangeShapeType="1"/>
          </p:cNvSpPr>
          <p:nvPr/>
        </p:nvSpPr>
        <p:spPr bwMode="auto">
          <a:xfrm>
            <a:off x="2514600" y="4800600"/>
            <a:ext cx="381000" cy="0"/>
          </a:xfrm>
          <a:prstGeom prst="line">
            <a:avLst/>
          </a:prstGeom>
          <a:noFill/>
          <a:ln w="28575">
            <a:solidFill>
              <a:schemeClr val="tx1"/>
            </a:solidFill>
            <a:round/>
            <a:headEnd/>
            <a:tailEnd/>
          </a:ln>
          <a:effectLst/>
        </p:spPr>
        <p:txBody>
          <a:bodyPr/>
          <a:lstStyle/>
          <a:p>
            <a:endParaRPr lang="en-US"/>
          </a:p>
        </p:txBody>
      </p:sp>
      <p:sp>
        <p:nvSpPr>
          <p:cNvPr id="1302615" name="Line 87"/>
          <p:cNvSpPr>
            <a:spLocks noChangeShapeType="1"/>
          </p:cNvSpPr>
          <p:nvPr/>
        </p:nvSpPr>
        <p:spPr bwMode="auto">
          <a:xfrm>
            <a:off x="2590800" y="4724400"/>
            <a:ext cx="76200" cy="152400"/>
          </a:xfrm>
          <a:prstGeom prst="line">
            <a:avLst/>
          </a:prstGeom>
          <a:noFill/>
          <a:ln w="12700">
            <a:solidFill>
              <a:schemeClr val="tx1"/>
            </a:solidFill>
            <a:round/>
            <a:headEnd/>
            <a:tailEnd/>
          </a:ln>
          <a:effectLst/>
        </p:spPr>
        <p:txBody>
          <a:bodyPr/>
          <a:lstStyle/>
          <a:p>
            <a:endParaRPr lang="en-US"/>
          </a:p>
        </p:txBody>
      </p:sp>
      <p:sp>
        <p:nvSpPr>
          <p:cNvPr id="1302616" name="Line 88"/>
          <p:cNvSpPr>
            <a:spLocks noChangeShapeType="1"/>
          </p:cNvSpPr>
          <p:nvPr/>
        </p:nvSpPr>
        <p:spPr bwMode="auto">
          <a:xfrm>
            <a:off x="3810000" y="4724400"/>
            <a:ext cx="76200" cy="152400"/>
          </a:xfrm>
          <a:prstGeom prst="line">
            <a:avLst/>
          </a:prstGeom>
          <a:noFill/>
          <a:ln w="12700">
            <a:solidFill>
              <a:schemeClr val="tx1"/>
            </a:solidFill>
            <a:round/>
            <a:headEnd/>
            <a:tailEnd/>
          </a:ln>
          <a:effectLst/>
        </p:spPr>
        <p:txBody>
          <a:bodyPr/>
          <a:lstStyle/>
          <a:p>
            <a:endParaRPr lang="en-US"/>
          </a:p>
        </p:txBody>
      </p:sp>
      <p:sp>
        <p:nvSpPr>
          <p:cNvPr id="1302617" name="Text Box 89"/>
          <p:cNvSpPr txBox="1">
            <a:spLocks noChangeArrowheads="1"/>
          </p:cNvSpPr>
          <p:nvPr/>
        </p:nvSpPr>
        <p:spPr bwMode="auto">
          <a:xfrm>
            <a:off x="2590800" y="4495800"/>
            <a:ext cx="352425" cy="274638"/>
          </a:xfrm>
          <a:prstGeom prst="rect">
            <a:avLst/>
          </a:prstGeom>
          <a:noFill/>
          <a:ln w="12700">
            <a:noFill/>
            <a:miter lim="800000"/>
            <a:headEnd/>
            <a:tailEnd/>
          </a:ln>
          <a:effectLst/>
        </p:spPr>
        <p:txBody>
          <a:bodyPr wrap="none">
            <a:spAutoFit/>
          </a:bodyPr>
          <a:lstStyle/>
          <a:p>
            <a:r>
              <a:rPr lang="en-US" sz="1200">
                <a:solidFill>
                  <a:schemeClr val="tx1"/>
                </a:solidFill>
              </a:rPr>
              <a:t>16</a:t>
            </a:r>
          </a:p>
        </p:txBody>
      </p:sp>
      <p:sp>
        <p:nvSpPr>
          <p:cNvPr id="1302618" name="Text Box 90"/>
          <p:cNvSpPr txBox="1">
            <a:spLocks noChangeArrowheads="1"/>
          </p:cNvSpPr>
          <p:nvPr/>
        </p:nvSpPr>
        <p:spPr bwMode="auto">
          <a:xfrm>
            <a:off x="3733800" y="4495800"/>
            <a:ext cx="352425" cy="274638"/>
          </a:xfrm>
          <a:prstGeom prst="rect">
            <a:avLst/>
          </a:prstGeom>
          <a:noFill/>
          <a:ln w="12700">
            <a:noFill/>
            <a:miter lim="800000"/>
            <a:headEnd/>
            <a:tailEnd/>
          </a:ln>
          <a:effectLst/>
        </p:spPr>
        <p:txBody>
          <a:bodyPr wrap="none">
            <a:spAutoFit/>
          </a:bodyPr>
          <a:lstStyle/>
          <a:p>
            <a:r>
              <a:rPr lang="en-US" sz="1200">
                <a:solidFill>
                  <a:schemeClr val="tx1"/>
                </a:solidFill>
              </a:rPr>
              <a:t>32</a:t>
            </a:r>
          </a:p>
        </p:txBody>
      </p:sp>
      <p:sp>
        <p:nvSpPr>
          <p:cNvPr id="1302619" name="Line 91"/>
          <p:cNvSpPr>
            <a:spLocks noChangeShapeType="1"/>
          </p:cNvSpPr>
          <p:nvPr/>
        </p:nvSpPr>
        <p:spPr bwMode="auto">
          <a:xfrm>
            <a:off x="2590800" y="4267200"/>
            <a:ext cx="254000" cy="0"/>
          </a:xfrm>
          <a:prstGeom prst="line">
            <a:avLst/>
          </a:prstGeom>
          <a:noFill/>
          <a:ln w="28575">
            <a:solidFill>
              <a:schemeClr val="tx1"/>
            </a:solidFill>
            <a:round/>
            <a:headEnd/>
            <a:tailEnd type="triangle" w="med" len="med"/>
          </a:ln>
          <a:effectLst/>
        </p:spPr>
        <p:txBody>
          <a:bodyPr/>
          <a:lstStyle/>
          <a:p>
            <a:endParaRPr lang="en-US"/>
          </a:p>
        </p:txBody>
      </p:sp>
      <p:sp>
        <p:nvSpPr>
          <p:cNvPr id="1302620" name="Line 92"/>
          <p:cNvSpPr>
            <a:spLocks noChangeShapeType="1"/>
          </p:cNvSpPr>
          <p:nvPr/>
        </p:nvSpPr>
        <p:spPr bwMode="auto">
          <a:xfrm>
            <a:off x="5181600" y="4038600"/>
            <a:ext cx="0" cy="914400"/>
          </a:xfrm>
          <a:prstGeom prst="line">
            <a:avLst/>
          </a:prstGeom>
          <a:noFill/>
          <a:ln w="28575">
            <a:solidFill>
              <a:schemeClr val="tx1"/>
            </a:solidFill>
            <a:round/>
            <a:headEnd/>
            <a:tailEnd/>
          </a:ln>
          <a:effectLst/>
        </p:spPr>
        <p:txBody>
          <a:bodyPr/>
          <a:lstStyle/>
          <a:p>
            <a:endParaRPr lang="en-US"/>
          </a:p>
        </p:txBody>
      </p:sp>
      <p:sp>
        <p:nvSpPr>
          <p:cNvPr id="1302621" name="Line 93"/>
          <p:cNvSpPr>
            <a:spLocks noChangeShapeType="1"/>
          </p:cNvSpPr>
          <p:nvPr/>
        </p:nvSpPr>
        <p:spPr bwMode="auto">
          <a:xfrm>
            <a:off x="4114800" y="4114800"/>
            <a:ext cx="152400" cy="0"/>
          </a:xfrm>
          <a:prstGeom prst="line">
            <a:avLst/>
          </a:prstGeom>
          <a:noFill/>
          <a:ln w="28575">
            <a:solidFill>
              <a:schemeClr val="tx1"/>
            </a:solidFill>
            <a:round/>
            <a:headEnd/>
            <a:tailEnd/>
          </a:ln>
          <a:effectLst/>
        </p:spPr>
        <p:txBody>
          <a:bodyPr/>
          <a:lstStyle/>
          <a:p>
            <a:endParaRPr lang="en-US"/>
          </a:p>
        </p:txBody>
      </p:sp>
      <p:sp>
        <p:nvSpPr>
          <p:cNvPr id="1302622" name="Line 94"/>
          <p:cNvSpPr>
            <a:spLocks noChangeShapeType="1"/>
          </p:cNvSpPr>
          <p:nvPr/>
        </p:nvSpPr>
        <p:spPr bwMode="auto">
          <a:xfrm>
            <a:off x="2514600" y="3124200"/>
            <a:ext cx="0" cy="1676400"/>
          </a:xfrm>
          <a:prstGeom prst="line">
            <a:avLst/>
          </a:prstGeom>
          <a:noFill/>
          <a:ln w="28575">
            <a:solidFill>
              <a:schemeClr val="tx1"/>
            </a:solidFill>
            <a:round/>
            <a:headEnd/>
            <a:tailEnd/>
          </a:ln>
          <a:effectLst/>
        </p:spPr>
        <p:txBody>
          <a:bodyPr/>
          <a:lstStyle/>
          <a:p>
            <a:endParaRPr lang="en-US"/>
          </a:p>
        </p:txBody>
      </p:sp>
      <p:sp>
        <p:nvSpPr>
          <p:cNvPr id="1302623" name="Line 95"/>
          <p:cNvSpPr>
            <a:spLocks noChangeShapeType="1"/>
          </p:cNvSpPr>
          <p:nvPr/>
        </p:nvSpPr>
        <p:spPr bwMode="auto">
          <a:xfrm>
            <a:off x="2514600" y="3124200"/>
            <a:ext cx="304800" cy="0"/>
          </a:xfrm>
          <a:prstGeom prst="line">
            <a:avLst/>
          </a:prstGeom>
          <a:noFill/>
          <a:ln w="19050">
            <a:solidFill>
              <a:schemeClr val="tx1"/>
            </a:solidFill>
            <a:round/>
            <a:headEnd/>
            <a:tailEnd type="triangle" w="med" len="med"/>
          </a:ln>
          <a:effectLst/>
        </p:spPr>
        <p:txBody>
          <a:bodyPr/>
          <a:lstStyle/>
          <a:p>
            <a:endParaRPr lang="en-US"/>
          </a:p>
        </p:txBody>
      </p:sp>
      <p:sp>
        <p:nvSpPr>
          <p:cNvPr id="1302624" name="Line 96"/>
          <p:cNvSpPr>
            <a:spLocks noChangeShapeType="1"/>
          </p:cNvSpPr>
          <p:nvPr/>
        </p:nvSpPr>
        <p:spPr bwMode="auto">
          <a:xfrm>
            <a:off x="5105400" y="4419600"/>
            <a:ext cx="304800" cy="0"/>
          </a:xfrm>
          <a:prstGeom prst="line">
            <a:avLst/>
          </a:prstGeom>
          <a:noFill/>
          <a:ln w="28575">
            <a:solidFill>
              <a:schemeClr val="tx1"/>
            </a:solidFill>
            <a:round/>
            <a:headEnd/>
            <a:tailEnd type="triangle" w="med" len="med"/>
          </a:ln>
          <a:effectLst/>
        </p:spPr>
        <p:txBody>
          <a:bodyPr/>
          <a:lstStyle/>
          <a:p>
            <a:endParaRPr lang="en-US"/>
          </a:p>
        </p:txBody>
      </p:sp>
      <p:sp>
        <p:nvSpPr>
          <p:cNvPr id="1302625" name="Line 97"/>
          <p:cNvSpPr>
            <a:spLocks noChangeShapeType="1"/>
          </p:cNvSpPr>
          <p:nvPr/>
        </p:nvSpPr>
        <p:spPr bwMode="auto">
          <a:xfrm>
            <a:off x="6400800" y="3810000"/>
            <a:ext cx="177800" cy="0"/>
          </a:xfrm>
          <a:prstGeom prst="line">
            <a:avLst/>
          </a:prstGeom>
          <a:noFill/>
          <a:ln w="28575">
            <a:solidFill>
              <a:schemeClr val="tx1"/>
            </a:solidFill>
            <a:round/>
            <a:headEnd/>
            <a:tailEnd/>
          </a:ln>
          <a:effectLst/>
        </p:spPr>
        <p:txBody>
          <a:bodyPr/>
          <a:lstStyle/>
          <a:p>
            <a:endParaRPr lang="en-US"/>
          </a:p>
        </p:txBody>
      </p:sp>
      <p:sp>
        <p:nvSpPr>
          <p:cNvPr id="1302626" name="Freeform 98"/>
          <p:cNvSpPr>
            <a:spLocks/>
          </p:cNvSpPr>
          <p:nvPr/>
        </p:nvSpPr>
        <p:spPr bwMode="auto">
          <a:xfrm>
            <a:off x="5867400" y="3124200"/>
            <a:ext cx="533400" cy="1295400"/>
          </a:xfrm>
          <a:custGeom>
            <a:avLst/>
            <a:gdLst/>
            <a:ahLst/>
            <a:cxnLst>
              <a:cxn ang="0">
                <a:pos x="0" y="0"/>
              </a:cxn>
              <a:cxn ang="0">
                <a:pos x="0" y="427"/>
              </a:cxn>
              <a:cxn ang="0">
                <a:pos x="111" y="553"/>
              </a:cxn>
              <a:cxn ang="0">
                <a:pos x="0" y="671"/>
              </a:cxn>
              <a:cxn ang="0">
                <a:pos x="0" y="1098"/>
              </a:cxn>
              <a:cxn ang="0">
                <a:pos x="387" y="790"/>
              </a:cxn>
              <a:cxn ang="0">
                <a:pos x="387" y="308"/>
              </a:cxn>
              <a:cxn ang="0">
                <a:pos x="0" y="0"/>
              </a:cxn>
            </a:cxnLst>
            <a:rect l="0" t="0" r="r" b="b"/>
            <a:pathLst>
              <a:path w="388" h="1099">
                <a:moveTo>
                  <a:pt x="0" y="0"/>
                </a:moveTo>
                <a:lnTo>
                  <a:pt x="0" y="427"/>
                </a:lnTo>
                <a:lnTo>
                  <a:pt x="111" y="553"/>
                </a:lnTo>
                <a:lnTo>
                  <a:pt x="0" y="671"/>
                </a:lnTo>
                <a:lnTo>
                  <a:pt x="0" y="1098"/>
                </a:lnTo>
                <a:lnTo>
                  <a:pt x="387" y="790"/>
                </a:lnTo>
                <a:lnTo>
                  <a:pt x="387" y="308"/>
                </a:lnTo>
                <a:lnTo>
                  <a:pt x="0" y="0"/>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sp>
        <p:nvSpPr>
          <p:cNvPr id="1302627" name="Rectangle 99"/>
          <p:cNvSpPr>
            <a:spLocks noChangeArrowheads="1"/>
          </p:cNvSpPr>
          <p:nvPr/>
        </p:nvSpPr>
        <p:spPr bwMode="auto">
          <a:xfrm>
            <a:off x="5969000" y="3733800"/>
            <a:ext cx="504825" cy="333375"/>
          </a:xfrm>
          <a:prstGeom prst="rect">
            <a:avLst/>
          </a:prstGeom>
          <a:noFill/>
          <a:ln w="12700">
            <a:noFill/>
            <a:miter lim="800000"/>
            <a:headEnd/>
            <a:tailEnd/>
          </a:ln>
          <a:effectLst/>
        </p:spPr>
        <p:txBody>
          <a:bodyPr wrap="none" lIns="19050" tIns="26988" rIns="19050" bIns="26988"/>
          <a:lstStyle/>
          <a:p>
            <a:pPr defTabSz="904875">
              <a:lnSpc>
                <a:spcPts val="1600"/>
              </a:lnSpc>
              <a:tabLst>
                <a:tab pos="452438" algn="l"/>
                <a:tab pos="904875" algn="l"/>
                <a:tab pos="1357313" algn="l"/>
              </a:tabLst>
            </a:pPr>
            <a:r>
              <a:rPr lang="en-US" sz="1200" b="1">
                <a:solidFill>
                  <a:srgbClr val="000000"/>
                </a:solidFill>
              </a:rPr>
              <a:t>ALU</a:t>
            </a:r>
          </a:p>
        </p:txBody>
      </p:sp>
      <p:sp>
        <p:nvSpPr>
          <p:cNvPr id="1302628" name="AutoShape 100"/>
          <p:cNvSpPr>
            <a:spLocks noChangeArrowheads="1"/>
          </p:cNvSpPr>
          <p:nvPr/>
        </p:nvSpPr>
        <p:spPr bwMode="auto">
          <a:xfrm rot="-5400000">
            <a:off x="5168900" y="4076700"/>
            <a:ext cx="762000" cy="22860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tx1"/>
            </a:solidFill>
            <a:miter lim="800000"/>
            <a:headEnd/>
            <a:tailEnd/>
          </a:ln>
          <a:effectLst/>
        </p:spPr>
        <p:txBody>
          <a:bodyPr wrap="none" anchor="ctr"/>
          <a:lstStyle/>
          <a:p>
            <a:endParaRPr lang="en-US"/>
          </a:p>
        </p:txBody>
      </p:sp>
      <p:sp>
        <p:nvSpPr>
          <p:cNvPr id="1302629" name="Line 101"/>
          <p:cNvSpPr>
            <a:spLocks noChangeShapeType="1"/>
          </p:cNvSpPr>
          <p:nvPr/>
        </p:nvSpPr>
        <p:spPr bwMode="auto">
          <a:xfrm>
            <a:off x="5664200" y="4191000"/>
            <a:ext cx="228600" cy="0"/>
          </a:xfrm>
          <a:prstGeom prst="line">
            <a:avLst/>
          </a:prstGeom>
          <a:noFill/>
          <a:ln w="28575">
            <a:solidFill>
              <a:schemeClr val="tx1"/>
            </a:solidFill>
            <a:round/>
            <a:headEnd/>
            <a:tailEnd type="triangle" w="med" len="med"/>
          </a:ln>
          <a:effectLst/>
        </p:spPr>
        <p:txBody>
          <a:bodyPr/>
          <a:lstStyle/>
          <a:p>
            <a:endParaRPr lang="en-US"/>
          </a:p>
        </p:txBody>
      </p:sp>
      <p:sp>
        <p:nvSpPr>
          <p:cNvPr id="1302632" name="Line 104"/>
          <p:cNvSpPr>
            <a:spLocks noChangeShapeType="1"/>
          </p:cNvSpPr>
          <p:nvPr/>
        </p:nvSpPr>
        <p:spPr bwMode="auto">
          <a:xfrm>
            <a:off x="5181600" y="4038600"/>
            <a:ext cx="279400" cy="0"/>
          </a:xfrm>
          <a:prstGeom prst="line">
            <a:avLst/>
          </a:prstGeom>
          <a:noFill/>
          <a:ln w="28575">
            <a:solidFill>
              <a:schemeClr val="tx1"/>
            </a:solidFill>
            <a:round/>
            <a:headEnd/>
            <a:tailEnd type="triangle" w="med" len="med"/>
          </a:ln>
          <a:effectLst/>
        </p:spPr>
        <p:txBody>
          <a:bodyPr/>
          <a:lstStyle/>
          <a:p>
            <a:endParaRPr lang="en-US"/>
          </a:p>
        </p:txBody>
      </p:sp>
      <p:sp>
        <p:nvSpPr>
          <p:cNvPr id="1302633" name="Line 105"/>
          <p:cNvSpPr>
            <a:spLocks noChangeShapeType="1"/>
          </p:cNvSpPr>
          <p:nvPr/>
        </p:nvSpPr>
        <p:spPr bwMode="auto">
          <a:xfrm>
            <a:off x="5105400" y="3352800"/>
            <a:ext cx="762000" cy="0"/>
          </a:xfrm>
          <a:prstGeom prst="line">
            <a:avLst/>
          </a:prstGeom>
          <a:noFill/>
          <a:ln w="28575">
            <a:solidFill>
              <a:schemeClr val="tx1"/>
            </a:solidFill>
            <a:round/>
            <a:headEnd/>
            <a:tailEnd type="triangle" w="med" len="med"/>
          </a:ln>
          <a:effectLst/>
        </p:spPr>
        <p:txBody>
          <a:bodyPr/>
          <a:lstStyle/>
          <a:p>
            <a:endParaRPr lang="en-US"/>
          </a:p>
        </p:txBody>
      </p:sp>
      <p:sp>
        <p:nvSpPr>
          <p:cNvPr id="1302634" name="Rectangle 106"/>
          <p:cNvSpPr>
            <a:spLocks noChangeArrowheads="1"/>
          </p:cNvSpPr>
          <p:nvPr/>
        </p:nvSpPr>
        <p:spPr bwMode="auto">
          <a:xfrm>
            <a:off x="6934200" y="3048000"/>
            <a:ext cx="1143000" cy="1447800"/>
          </a:xfrm>
          <a:prstGeom prst="rect">
            <a:avLst/>
          </a:prstGeom>
          <a:noFill/>
          <a:ln w="12700">
            <a:solidFill>
              <a:schemeClr val="tx1"/>
            </a:solidFill>
            <a:miter lim="800000"/>
            <a:headEnd/>
            <a:tailEnd/>
          </a:ln>
          <a:effectLst/>
        </p:spPr>
        <p:txBody>
          <a:bodyPr wrap="none" anchor="ctr"/>
          <a:lstStyle/>
          <a:p>
            <a:endParaRPr lang="en-US"/>
          </a:p>
        </p:txBody>
      </p:sp>
      <p:sp>
        <p:nvSpPr>
          <p:cNvPr id="1302635" name="Line 107"/>
          <p:cNvSpPr>
            <a:spLocks noChangeShapeType="1"/>
          </p:cNvSpPr>
          <p:nvPr/>
        </p:nvSpPr>
        <p:spPr bwMode="auto">
          <a:xfrm>
            <a:off x="6705600" y="3810000"/>
            <a:ext cx="254000" cy="0"/>
          </a:xfrm>
          <a:prstGeom prst="line">
            <a:avLst/>
          </a:prstGeom>
          <a:noFill/>
          <a:ln w="28575">
            <a:solidFill>
              <a:schemeClr val="tx1"/>
            </a:solidFill>
            <a:round/>
            <a:headEnd/>
            <a:tailEnd type="triangle" w="med" len="med"/>
          </a:ln>
          <a:effectLst/>
        </p:spPr>
        <p:txBody>
          <a:bodyPr/>
          <a:lstStyle/>
          <a:p>
            <a:endParaRPr lang="en-US"/>
          </a:p>
        </p:txBody>
      </p:sp>
      <p:sp>
        <p:nvSpPr>
          <p:cNvPr id="1302636" name="Text Box 108"/>
          <p:cNvSpPr txBox="1">
            <a:spLocks noChangeArrowheads="1"/>
          </p:cNvSpPr>
          <p:nvPr/>
        </p:nvSpPr>
        <p:spPr bwMode="auto">
          <a:xfrm>
            <a:off x="7239000" y="3048000"/>
            <a:ext cx="865188" cy="517525"/>
          </a:xfrm>
          <a:prstGeom prst="rect">
            <a:avLst/>
          </a:prstGeom>
          <a:noFill/>
          <a:ln w="12700">
            <a:noFill/>
            <a:miter lim="800000"/>
            <a:headEnd/>
            <a:tailEnd/>
          </a:ln>
          <a:effectLst/>
        </p:spPr>
        <p:txBody>
          <a:bodyPr wrap="none">
            <a:spAutoFit/>
          </a:bodyPr>
          <a:lstStyle/>
          <a:p>
            <a:pPr algn="ctr"/>
            <a:r>
              <a:rPr lang="en-US" sz="1400" b="1">
                <a:solidFill>
                  <a:schemeClr val="tx1"/>
                </a:solidFill>
              </a:rPr>
              <a:t>Data</a:t>
            </a:r>
          </a:p>
          <a:p>
            <a:pPr algn="ctr"/>
            <a:r>
              <a:rPr lang="en-US" sz="1400" b="1">
                <a:solidFill>
                  <a:schemeClr val="tx1"/>
                </a:solidFill>
              </a:rPr>
              <a:t>Memory</a:t>
            </a:r>
          </a:p>
        </p:txBody>
      </p:sp>
      <p:sp>
        <p:nvSpPr>
          <p:cNvPr id="1302637" name="Text Box 109"/>
          <p:cNvSpPr txBox="1">
            <a:spLocks noChangeArrowheads="1"/>
          </p:cNvSpPr>
          <p:nvPr/>
        </p:nvSpPr>
        <p:spPr bwMode="auto">
          <a:xfrm>
            <a:off x="6878638" y="3657600"/>
            <a:ext cx="741362" cy="274638"/>
          </a:xfrm>
          <a:prstGeom prst="rect">
            <a:avLst/>
          </a:prstGeom>
          <a:noFill/>
          <a:ln w="12700">
            <a:noFill/>
            <a:miter lim="800000"/>
            <a:headEnd/>
            <a:tailEnd/>
          </a:ln>
          <a:effectLst/>
        </p:spPr>
        <p:txBody>
          <a:bodyPr wrap="none">
            <a:spAutoFit/>
          </a:bodyPr>
          <a:lstStyle/>
          <a:p>
            <a:r>
              <a:rPr lang="en-US" sz="1200">
                <a:solidFill>
                  <a:schemeClr val="tx1"/>
                </a:solidFill>
              </a:rPr>
              <a:t>Address</a:t>
            </a:r>
          </a:p>
        </p:txBody>
      </p:sp>
      <p:sp>
        <p:nvSpPr>
          <p:cNvPr id="1302638" name="Text Box 110"/>
          <p:cNvSpPr txBox="1">
            <a:spLocks noChangeArrowheads="1"/>
          </p:cNvSpPr>
          <p:nvPr/>
        </p:nvSpPr>
        <p:spPr bwMode="auto">
          <a:xfrm>
            <a:off x="6869113" y="4038600"/>
            <a:ext cx="903287" cy="274638"/>
          </a:xfrm>
          <a:prstGeom prst="rect">
            <a:avLst/>
          </a:prstGeom>
          <a:noFill/>
          <a:ln w="12700">
            <a:noFill/>
            <a:miter lim="800000"/>
            <a:headEnd/>
            <a:tailEnd/>
          </a:ln>
          <a:effectLst/>
        </p:spPr>
        <p:txBody>
          <a:bodyPr wrap="none">
            <a:spAutoFit/>
          </a:bodyPr>
          <a:lstStyle/>
          <a:p>
            <a:r>
              <a:rPr lang="en-US" sz="1200">
                <a:solidFill>
                  <a:schemeClr val="tx1"/>
                </a:solidFill>
              </a:rPr>
              <a:t>Write Data</a:t>
            </a:r>
          </a:p>
        </p:txBody>
      </p:sp>
      <p:sp>
        <p:nvSpPr>
          <p:cNvPr id="1302639" name="Text Box 111"/>
          <p:cNvSpPr txBox="1">
            <a:spLocks noChangeArrowheads="1"/>
          </p:cNvSpPr>
          <p:nvPr/>
        </p:nvSpPr>
        <p:spPr bwMode="auto">
          <a:xfrm>
            <a:off x="7543800" y="3581400"/>
            <a:ext cx="546100" cy="457200"/>
          </a:xfrm>
          <a:prstGeom prst="rect">
            <a:avLst/>
          </a:prstGeom>
          <a:noFill/>
          <a:ln w="12700">
            <a:noFill/>
            <a:miter lim="800000"/>
            <a:headEnd/>
            <a:tailEnd/>
          </a:ln>
          <a:effectLst/>
        </p:spPr>
        <p:txBody>
          <a:bodyPr wrap="none">
            <a:spAutoFit/>
          </a:bodyPr>
          <a:lstStyle/>
          <a:p>
            <a:r>
              <a:rPr lang="en-US" sz="1200">
                <a:solidFill>
                  <a:schemeClr val="tx1"/>
                </a:solidFill>
              </a:rPr>
              <a:t>Read</a:t>
            </a:r>
          </a:p>
          <a:p>
            <a:r>
              <a:rPr lang="en-US" sz="1200">
                <a:solidFill>
                  <a:schemeClr val="tx1"/>
                </a:solidFill>
              </a:rPr>
              <a:t>Data</a:t>
            </a:r>
          </a:p>
        </p:txBody>
      </p:sp>
      <p:sp>
        <p:nvSpPr>
          <p:cNvPr id="1302640" name="Line 112"/>
          <p:cNvSpPr>
            <a:spLocks noChangeShapeType="1"/>
          </p:cNvSpPr>
          <p:nvPr/>
        </p:nvSpPr>
        <p:spPr bwMode="auto">
          <a:xfrm>
            <a:off x="6705600" y="4191000"/>
            <a:ext cx="228600" cy="0"/>
          </a:xfrm>
          <a:prstGeom prst="line">
            <a:avLst/>
          </a:prstGeom>
          <a:noFill/>
          <a:ln w="28575">
            <a:solidFill>
              <a:schemeClr val="tx1"/>
            </a:solidFill>
            <a:round/>
            <a:headEnd/>
            <a:tailEnd type="triangle" w="med" len="med"/>
          </a:ln>
          <a:effectLst/>
        </p:spPr>
        <p:txBody>
          <a:bodyPr/>
          <a:lstStyle/>
          <a:p>
            <a:endParaRPr lang="en-US"/>
          </a:p>
        </p:txBody>
      </p:sp>
      <p:sp>
        <p:nvSpPr>
          <p:cNvPr id="1302641" name="Line 113"/>
          <p:cNvSpPr>
            <a:spLocks noChangeShapeType="1"/>
          </p:cNvSpPr>
          <p:nvPr/>
        </p:nvSpPr>
        <p:spPr bwMode="auto">
          <a:xfrm>
            <a:off x="8382000" y="4191000"/>
            <a:ext cx="228600" cy="1588"/>
          </a:xfrm>
          <a:prstGeom prst="line">
            <a:avLst/>
          </a:prstGeom>
          <a:noFill/>
          <a:ln w="28575">
            <a:solidFill>
              <a:schemeClr val="tx1"/>
            </a:solidFill>
            <a:round/>
            <a:headEnd/>
            <a:tailEnd type="triangle" w="med" len="med"/>
          </a:ln>
          <a:effectLst/>
        </p:spPr>
        <p:txBody>
          <a:bodyPr/>
          <a:lstStyle/>
          <a:p>
            <a:endParaRPr lang="en-US"/>
          </a:p>
        </p:txBody>
      </p:sp>
      <p:sp>
        <p:nvSpPr>
          <p:cNvPr id="1302642" name="AutoShape 114"/>
          <p:cNvSpPr>
            <a:spLocks noChangeArrowheads="1"/>
          </p:cNvSpPr>
          <p:nvPr/>
        </p:nvSpPr>
        <p:spPr bwMode="auto">
          <a:xfrm rot="-5400000">
            <a:off x="8382000" y="3886200"/>
            <a:ext cx="685800" cy="22860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tx1"/>
            </a:solidFill>
            <a:miter lim="800000"/>
            <a:headEnd/>
            <a:tailEnd/>
          </a:ln>
          <a:effectLst/>
        </p:spPr>
        <p:txBody>
          <a:bodyPr wrap="none" anchor="ctr"/>
          <a:lstStyle/>
          <a:p>
            <a:endParaRPr lang="en-US"/>
          </a:p>
        </p:txBody>
      </p:sp>
      <p:sp>
        <p:nvSpPr>
          <p:cNvPr id="1302643" name="Line 115"/>
          <p:cNvSpPr>
            <a:spLocks noChangeShapeType="1"/>
          </p:cNvSpPr>
          <p:nvPr/>
        </p:nvSpPr>
        <p:spPr bwMode="auto">
          <a:xfrm>
            <a:off x="8839200" y="3962400"/>
            <a:ext cx="152400" cy="1588"/>
          </a:xfrm>
          <a:prstGeom prst="line">
            <a:avLst/>
          </a:prstGeom>
          <a:noFill/>
          <a:ln w="28575">
            <a:solidFill>
              <a:schemeClr val="tx1"/>
            </a:solidFill>
            <a:round/>
            <a:headEnd/>
            <a:tailEnd/>
          </a:ln>
          <a:effectLst/>
        </p:spPr>
        <p:txBody>
          <a:bodyPr/>
          <a:lstStyle/>
          <a:p>
            <a:endParaRPr lang="en-US"/>
          </a:p>
        </p:txBody>
      </p:sp>
      <p:sp>
        <p:nvSpPr>
          <p:cNvPr id="1302646" name="Line 118"/>
          <p:cNvSpPr>
            <a:spLocks noChangeShapeType="1"/>
          </p:cNvSpPr>
          <p:nvPr/>
        </p:nvSpPr>
        <p:spPr bwMode="auto">
          <a:xfrm>
            <a:off x="4114800" y="3352800"/>
            <a:ext cx="152400" cy="0"/>
          </a:xfrm>
          <a:prstGeom prst="line">
            <a:avLst/>
          </a:prstGeom>
          <a:noFill/>
          <a:ln w="28575">
            <a:solidFill>
              <a:schemeClr val="tx1"/>
            </a:solidFill>
            <a:round/>
            <a:headEnd/>
            <a:tailEnd/>
          </a:ln>
          <a:effectLst/>
        </p:spPr>
        <p:txBody>
          <a:bodyPr/>
          <a:lstStyle/>
          <a:p>
            <a:endParaRPr lang="en-US"/>
          </a:p>
        </p:txBody>
      </p:sp>
      <p:sp>
        <p:nvSpPr>
          <p:cNvPr id="1302647" name="Line 119"/>
          <p:cNvSpPr>
            <a:spLocks noChangeShapeType="1"/>
          </p:cNvSpPr>
          <p:nvPr/>
        </p:nvSpPr>
        <p:spPr bwMode="auto">
          <a:xfrm>
            <a:off x="2590800" y="4267200"/>
            <a:ext cx="0" cy="2209800"/>
          </a:xfrm>
          <a:prstGeom prst="line">
            <a:avLst/>
          </a:prstGeom>
          <a:noFill/>
          <a:ln w="28575">
            <a:solidFill>
              <a:schemeClr val="tx1"/>
            </a:solidFill>
            <a:round/>
            <a:headEnd/>
            <a:tailEnd/>
          </a:ln>
          <a:effectLst/>
        </p:spPr>
        <p:txBody>
          <a:bodyPr/>
          <a:lstStyle/>
          <a:p>
            <a:endParaRPr lang="en-US"/>
          </a:p>
        </p:txBody>
      </p:sp>
      <p:sp>
        <p:nvSpPr>
          <p:cNvPr id="1302648" name="Line 120"/>
          <p:cNvSpPr>
            <a:spLocks noChangeShapeType="1"/>
          </p:cNvSpPr>
          <p:nvPr/>
        </p:nvSpPr>
        <p:spPr bwMode="auto">
          <a:xfrm>
            <a:off x="1828800" y="2438400"/>
            <a:ext cx="228600" cy="0"/>
          </a:xfrm>
          <a:prstGeom prst="line">
            <a:avLst/>
          </a:prstGeom>
          <a:noFill/>
          <a:ln w="28575">
            <a:solidFill>
              <a:schemeClr val="tx1"/>
            </a:solidFill>
            <a:round/>
            <a:headEnd/>
            <a:tailEnd/>
          </a:ln>
          <a:effectLst/>
        </p:spPr>
        <p:txBody>
          <a:bodyPr/>
          <a:lstStyle/>
          <a:p>
            <a:endParaRPr lang="en-US"/>
          </a:p>
        </p:txBody>
      </p:sp>
      <p:sp>
        <p:nvSpPr>
          <p:cNvPr id="1302649" name="Line 121"/>
          <p:cNvSpPr>
            <a:spLocks noChangeShapeType="1"/>
          </p:cNvSpPr>
          <p:nvPr/>
        </p:nvSpPr>
        <p:spPr bwMode="auto">
          <a:xfrm>
            <a:off x="2362200" y="3733800"/>
            <a:ext cx="152400" cy="0"/>
          </a:xfrm>
          <a:prstGeom prst="line">
            <a:avLst/>
          </a:prstGeom>
          <a:noFill/>
          <a:ln w="28575">
            <a:solidFill>
              <a:schemeClr val="tx1"/>
            </a:solidFill>
            <a:round/>
            <a:headEnd/>
            <a:tailEnd/>
          </a:ln>
          <a:effectLst/>
        </p:spPr>
        <p:txBody>
          <a:bodyPr/>
          <a:lstStyle/>
          <a:p>
            <a:endParaRPr lang="en-US"/>
          </a:p>
        </p:txBody>
      </p:sp>
      <p:sp>
        <p:nvSpPr>
          <p:cNvPr id="1302650" name="Line 122"/>
          <p:cNvSpPr>
            <a:spLocks noChangeShapeType="1"/>
          </p:cNvSpPr>
          <p:nvPr/>
        </p:nvSpPr>
        <p:spPr bwMode="auto">
          <a:xfrm>
            <a:off x="8077200" y="3810000"/>
            <a:ext cx="177800" cy="0"/>
          </a:xfrm>
          <a:prstGeom prst="line">
            <a:avLst/>
          </a:prstGeom>
          <a:noFill/>
          <a:ln w="28575">
            <a:solidFill>
              <a:schemeClr val="tx1"/>
            </a:solidFill>
            <a:round/>
            <a:headEnd/>
            <a:tailEnd/>
          </a:ln>
          <a:effectLst/>
        </p:spPr>
        <p:txBody>
          <a:bodyPr/>
          <a:lstStyle/>
          <a:p>
            <a:endParaRPr lang="en-US"/>
          </a:p>
        </p:txBody>
      </p:sp>
      <p:sp>
        <p:nvSpPr>
          <p:cNvPr id="1302651" name="Rectangle 123"/>
          <p:cNvSpPr>
            <a:spLocks noChangeArrowheads="1"/>
          </p:cNvSpPr>
          <p:nvPr/>
        </p:nvSpPr>
        <p:spPr bwMode="auto">
          <a:xfrm>
            <a:off x="2209800" y="2209800"/>
            <a:ext cx="152400" cy="2209800"/>
          </a:xfrm>
          <a:prstGeom prst="rect">
            <a:avLst/>
          </a:prstGeom>
          <a:noFill/>
          <a:ln w="12700">
            <a:solidFill>
              <a:schemeClr val="accent2"/>
            </a:solidFill>
            <a:miter lim="800000"/>
            <a:headEnd/>
            <a:tailEnd/>
          </a:ln>
          <a:effectLst/>
        </p:spPr>
        <p:txBody>
          <a:bodyPr wrap="none" anchor="ctr"/>
          <a:lstStyle/>
          <a:p>
            <a:endParaRPr lang="en-US"/>
          </a:p>
        </p:txBody>
      </p:sp>
      <p:sp>
        <p:nvSpPr>
          <p:cNvPr id="1302652" name="Rectangle 124"/>
          <p:cNvSpPr>
            <a:spLocks noChangeArrowheads="1"/>
          </p:cNvSpPr>
          <p:nvPr/>
        </p:nvSpPr>
        <p:spPr bwMode="auto">
          <a:xfrm>
            <a:off x="4267200" y="2209800"/>
            <a:ext cx="152400" cy="3886200"/>
          </a:xfrm>
          <a:prstGeom prst="rect">
            <a:avLst/>
          </a:prstGeom>
          <a:noFill/>
          <a:ln w="12700">
            <a:solidFill>
              <a:schemeClr val="accent2"/>
            </a:solidFill>
            <a:miter lim="800000"/>
            <a:headEnd/>
            <a:tailEnd/>
          </a:ln>
          <a:effectLst/>
        </p:spPr>
        <p:txBody>
          <a:bodyPr wrap="none" anchor="ctr"/>
          <a:lstStyle/>
          <a:p>
            <a:endParaRPr lang="en-US"/>
          </a:p>
        </p:txBody>
      </p:sp>
      <p:sp>
        <p:nvSpPr>
          <p:cNvPr id="1302653" name="Line 125"/>
          <p:cNvSpPr>
            <a:spLocks noChangeShapeType="1"/>
          </p:cNvSpPr>
          <p:nvPr/>
        </p:nvSpPr>
        <p:spPr bwMode="auto">
          <a:xfrm>
            <a:off x="5257800" y="4419600"/>
            <a:ext cx="0" cy="533400"/>
          </a:xfrm>
          <a:prstGeom prst="line">
            <a:avLst/>
          </a:prstGeom>
          <a:noFill/>
          <a:ln w="28575">
            <a:solidFill>
              <a:schemeClr val="tx1"/>
            </a:solidFill>
            <a:round/>
            <a:headEnd/>
            <a:tailEnd/>
          </a:ln>
          <a:effectLst/>
        </p:spPr>
        <p:txBody>
          <a:bodyPr/>
          <a:lstStyle/>
          <a:p>
            <a:endParaRPr lang="en-US"/>
          </a:p>
        </p:txBody>
      </p:sp>
      <p:sp>
        <p:nvSpPr>
          <p:cNvPr id="1302654" name="Line 126"/>
          <p:cNvSpPr>
            <a:spLocks noChangeShapeType="1"/>
          </p:cNvSpPr>
          <p:nvPr/>
        </p:nvSpPr>
        <p:spPr bwMode="auto">
          <a:xfrm>
            <a:off x="5257800" y="4953000"/>
            <a:ext cx="1295400" cy="0"/>
          </a:xfrm>
          <a:prstGeom prst="line">
            <a:avLst/>
          </a:prstGeom>
          <a:noFill/>
          <a:ln w="28575">
            <a:solidFill>
              <a:schemeClr val="tx1"/>
            </a:solidFill>
            <a:round/>
            <a:headEnd/>
            <a:tailEnd/>
          </a:ln>
          <a:effectLst/>
        </p:spPr>
        <p:txBody>
          <a:bodyPr/>
          <a:lstStyle/>
          <a:p>
            <a:endParaRPr lang="en-US"/>
          </a:p>
        </p:txBody>
      </p:sp>
      <p:sp>
        <p:nvSpPr>
          <p:cNvPr id="1302655" name="Rectangle 127"/>
          <p:cNvSpPr>
            <a:spLocks noChangeArrowheads="1"/>
          </p:cNvSpPr>
          <p:nvPr/>
        </p:nvSpPr>
        <p:spPr bwMode="auto">
          <a:xfrm>
            <a:off x="8229600" y="2819400"/>
            <a:ext cx="152400" cy="2819400"/>
          </a:xfrm>
          <a:prstGeom prst="rect">
            <a:avLst/>
          </a:prstGeom>
          <a:noFill/>
          <a:ln w="12700">
            <a:solidFill>
              <a:schemeClr val="accent2"/>
            </a:solidFill>
            <a:miter lim="800000"/>
            <a:headEnd/>
            <a:tailEnd/>
          </a:ln>
          <a:effectLst/>
        </p:spPr>
        <p:txBody>
          <a:bodyPr wrap="none" anchor="ctr"/>
          <a:lstStyle/>
          <a:p>
            <a:endParaRPr lang="en-US"/>
          </a:p>
        </p:txBody>
      </p:sp>
      <p:sp>
        <p:nvSpPr>
          <p:cNvPr id="1302656" name="Line 128"/>
          <p:cNvSpPr>
            <a:spLocks noChangeShapeType="1"/>
          </p:cNvSpPr>
          <p:nvPr/>
        </p:nvSpPr>
        <p:spPr bwMode="auto">
          <a:xfrm>
            <a:off x="6781800" y="4953000"/>
            <a:ext cx="1447800" cy="0"/>
          </a:xfrm>
          <a:prstGeom prst="line">
            <a:avLst/>
          </a:prstGeom>
          <a:noFill/>
          <a:ln w="28575">
            <a:solidFill>
              <a:schemeClr val="tx1"/>
            </a:solidFill>
            <a:round/>
            <a:headEnd/>
            <a:tailEnd/>
          </a:ln>
          <a:effectLst/>
        </p:spPr>
        <p:txBody>
          <a:bodyPr/>
          <a:lstStyle/>
          <a:p>
            <a:endParaRPr lang="en-US"/>
          </a:p>
        </p:txBody>
      </p:sp>
      <p:sp>
        <p:nvSpPr>
          <p:cNvPr id="1302657" name="Line 129"/>
          <p:cNvSpPr>
            <a:spLocks noChangeShapeType="1"/>
          </p:cNvSpPr>
          <p:nvPr/>
        </p:nvSpPr>
        <p:spPr bwMode="auto">
          <a:xfrm>
            <a:off x="8382000" y="3810000"/>
            <a:ext cx="228600" cy="1588"/>
          </a:xfrm>
          <a:prstGeom prst="line">
            <a:avLst/>
          </a:prstGeom>
          <a:noFill/>
          <a:ln w="28575">
            <a:solidFill>
              <a:schemeClr val="tx1"/>
            </a:solidFill>
            <a:round/>
            <a:headEnd/>
            <a:tailEnd type="triangle" w="med" len="med"/>
          </a:ln>
          <a:effectLst/>
        </p:spPr>
        <p:txBody>
          <a:bodyPr/>
          <a:lstStyle/>
          <a:p>
            <a:endParaRPr lang="en-US"/>
          </a:p>
        </p:txBody>
      </p:sp>
      <p:sp>
        <p:nvSpPr>
          <p:cNvPr id="1302658" name="Line 130"/>
          <p:cNvSpPr>
            <a:spLocks noChangeShapeType="1"/>
          </p:cNvSpPr>
          <p:nvPr/>
        </p:nvSpPr>
        <p:spPr bwMode="auto">
          <a:xfrm>
            <a:off x="8991600" y="3962400"/>
            <a:ext cx="0" cy="2514600"/>
          </a:xfrm>
          <a:prstGeom prst="line">
            <a:avLst/>
          </a:prstGeom>
          <a:noFill/>
          <a:ln w="28575">
            <a:solidFill>
              <a:schemeClr val="tx1"/>
            </a:solidFill>
            <a:round/>
            <a:headEnd/>
            <a:tailEnd/>
          </a:ln>
          <a:effectLst/>
        </p:spPr>
        <p:txBody>
          <a:bodyPr/>
          <a:lstStyle/>
          <a:p>
            <a:endParaRPr lang="en-US"/>
          </a:p>
        </p:txBody>
      </p:sp>
      <p:sp>
        <p:nvSpPr>
          <p:cNvPr id="1302659" name="Line 131"/>
          <p:cNvSpPr>
            <a:spLocks noChangeShapeType="1"/>
          </p:cNvSpPr>
          <p:nvPr/>
        </p:nvSpPr>
        <p:spPr bwMode="auto">
          <a:xfrm flipH="1" flipV="1">
            <a:off x="4267200" y="4800600"/>
            <a:ext cx="152400" cy="152400"/>
          </a:xfrm>
          <a:prstGeom prst="line">
            <a:avLst/>
          </a:prstGeom>
          <a:noFill/>
          <a:ln w="28575" cap="rnd">
            <a:solidFill>
              <a:schemeClr val="accent2"/>
            </a:solidFill>
            <a:prstDash val="sysDot"/>
            <a:round/>
            <a:headEnd/>
            <a:tailEnd/>
          </a:ln>
          <a:effectLst/>
        </p:spPr>
        <p:txBody>
          <a:bodyPr/>
          <a:lstStyle/>
          <a:p>
            <a:endParaRPr lang="en-US"/>
          </a:p>
        </p:txBody>
      </p:sp>
      <p:sp>
        <p:nvSpPr>
          <p:cNvPr id="1302660" name="Line 132"/>
          <p:cNvSpPr>
            <a:spLocks noChangeShapeType="1"/>
          </p:cNvSpPr>
          <p:nvPr/>
        </p:nvSpPr>
        <p:spPr bwMode="auto">
          <a:xfrm flipH="1">
            <a:off x="8229600" y="4191000"/>
            <a:ext cx="152400" cy="762000"/>
          </a:xfrm>
          <a:prstGeom prst="line">
            <a:avLst/>
          </a:prstGeom>
          <a:noFill/>
          <a:ln w="28575" cap="rnd">
            <a:solidFill>
              <a:schemeClr val="accent2"/>
            </a:solidFill>
            <a:prstDash val="sysDot"/>
            <a:round/>
            <a:headEnd/>
            <a:tailEnd/>
          </a:ln>
          <a:effectLst/>
        </p:spPr>
        <p:txBody>
          <a:bodyPr/>
          <a:lstStyle/>
          <a:p>
            <a:endParaRPr lang="en-US"/>
          </a:p>
        </p:txBody>
      </p:sp>
      <p:sp>
        <p:nvSpPr>
          <p:cNvPr id="1302661" name="Text Box 133"/>
          <p:cNvSpPr txBox="1">
            <a:spLocks noChangeArrowheads="1"/>
          </p:cNvSpPr>
          <p:nvPr/>
        </p:nvSpPr>
        <p:spPr bwMode="auto">
          <a:xfrm>
            <a:off x="2057400" y="1905000"/>
            <a:ext cx="515938" cy="274638"/>
          </a:xfrm>
          <a:prstGeom prst="rect">
            <a:avLst/>
          </a:prstGeom>
          <a:noFill/>
          <a:ln w="12700">
            <a:noFill/>
            <a:miter lim="800000"/>
            <a:headEnd/>
            <a:tailEnd/>
          </a:ln>
          <a:effectLst/>
        </p:spPr>
        <p:txBody>
          <a:bodyPr wrap="none">
            <a:spAutoFit/>
          </a:bodyPr>
          <a:lstStyle/>
          <a:p>
            <a:r>
              <a:rPr lang="en-US" sz="1200" b="1">
                <a:solidFill>
                  <a:schemeClr val="accent2"/>
                </a:solidFill>
              </a:rPr>
              <a:t>IF/ID</a:t>
            </a:r>
          </a:p>
        </p:txBody>
      </p:sp>
      <p:sp>
        <p:nvSpPr>
          <p:cNvPr id="1302662" name="Line 134"/>
          <p:cNvSpPr>
            <a:spLocks noChangeShapeType="1"/>
          </p:cNvSpPr>
          <p:nvPr/>
        </p:nvSpPr>
        <p:spPr bwMode="auto">
          <a:xfrm>
            <a:off x="3733800" y="4800600"/>
            <a:ext cx="533400" cy="0"/>
          </a:xfrm>
          <a:prstGeom prst="line">
            <a:avLst/>
          </a:prstGeom>
          <a:noFill/>
          <a:ln w="28575">
            <a:solidFill>
              <a:schemeClr val="tx1"/>
            </a:solidFill>
            <a:round/>
            <a:headEnd/>
            <a:tailEnd/>
          </a:ln>
          <a:effectLst/>
        </p:spPr>
        <p:txBody>
          <a:bodyPr/>
          <a:lstStyle/>
          <a:p>
            <a:endParaRPr lang="en-US"/>
          </a:p>
        </p:txBody>
      </p:sp>
      <p:sp>
        <p:nvSpPr>
          <p:cNvPr id="1302663" name="Line 135"/>
          <p:cNvSpPr>
            <a:spLocks noChangeShapeType="1"/>
          </p:cNvSpPr>
          <p:nvPr/>
        </p:nvSpPr>
        <p:spPr bwMode="auto">
          <a:xfrm flipV="1">
            <a:off x="6324600" y="2971800"/>
            <a:ext cx="0" cy="457200"/>
          </a:xfrm>
          <a:prstGeom prst="line">
            <a:avLst/>
          </a:prstGeom>
          <a:noFill/>
          <a:ln w="12700">
            <a:solidFill>
              <a:schemeClr val="accent1"/>
            </a:solidFill>
            <a:round/>
            <a:headEnd/>
            <a:tailEnd/>
          </a:ln>
          <a:effectLst/>
        </p:spPr>
        <p:txBody>
          <a:bodyPr/>
          <a:lstStyle/>
          <a:p>
            <a:endParaRPr lang="en-US"/>
          </a:p>
        </p:txBody>
      </p:sp>
      <p:sp>
        <p:nvSpPr>
          <p:cNvPr id="1302664" name="Line 136"/>
          <p:cNvSpPr>
            <a:spLocks noChangeShapeType="1"/>
          </p:cNvSpPr>
          <p:nvPr/>
        </p:nvSpPr>
        <p:spPr bwMode="auto">
          <a:xfrm>
            <a:off x="609600" y="2133600"/>
            <a:ext cx="0" cy="1600200"/>
          </a:xfrm>
          <a:prstGeom prst="line">
            <a:avLst/>
          </a:prstGeom>
          <a:noFill/>
          <a:ln w="28575">
            <a:solidFill>
              <a:schemeClr val="tx1"/>
            </a:solidFill>
            <a:round/>
            <a:headEnd/>
            <a:tailEnd/>
          </a:ln>
          <a:effectLst/>
        </p:spPr>
        <p:txBody>
          <a:bodyPr/>
          <a:lstStyle/>
          <a:p>
            <a:endParaRPr lang="en-US"/>
          </a:p>
        </p:txBody>
      </p:sp>
      <p:sp>
        <p:nvSpPr>
          <p:cNvPr id="1302665" name="Rectangle 137"/>
          <p:cNvSpPr>
            <a:spLocks noChangeArrowheads="1"/>
          </p:cNvSpPr>
          <p:nvPr/>
        </p:nvSpPr>
        <p:spPr bwMode="auto">
          <a:xfrm>
            <a:off x="6553200" y="2209800"/>
            <a:ext cx="152400" cy="3429000"/>
          </a:xfrm>
          <a:prstGeom prst="rect">
            <a:avLst/>
          </a:prstGeom>
          <a:noFill/>
          <a:ln w="12700">
            <a:solidFill>
              <a:schemeClr val="accent2"/>
            </a:solidFill>
            <a:miter lim="800000"/>
            <a:headEnd/>
            <a:tailEnd/>
          </a:ln>
          <a:effectLst/>
        </p:spPr>
        <p:txBody>
          <a:bodyPr wrap="none" anchor="ctr"/>
          <a:lstStyle/>
          <a:p>
            <a:endParaRPr lang="en-US"/>
          </a:p>
        </p:txBody>
      </p:sp>
      <p:sp>
        <p:nvSpPr>
          <p:cNvPr id="1302666" name="Oval 138"/>
          <p:cNvSpPr>
            <a:spLocks noChangeArrowheads="1"/>
          </p:cNvSpPr>
          <p:nvPr/>
        </p:nvSpPr>
        <p:spPr bwMode="auto">
          <a:xfrm>
            <a:off x="2895600" y="4572000"/>
            <a:ext cx="812800" cy="457200"/>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302667" name="Rectangle 139"/>
          <p:cNvSpPr>
            <a:spLocks noChangeArrowheads="1"/>
          </p:cNvSpPr>
          <p:nvPr/>
        </p:nvSpPr>
        <p:spPr bwMode="auto">
          <a:xfrm>
            <a:off x="3048000" y="4572000"/>
            <a:ext cx="533400" cy="457200"/>
          </a:xfrm>
          <a:prstGeom prst="rect">
            <a:avLst/>
          </a:prstGeom>
          <a:noFill/>
          <a:ln w="12700">
            <a:noFill/>
            <a:miter lim="800000"/>
            <a:headEnd/>
            <a:tailEnd/>
          </a:ln>
          <a:effectLst/>
        </p:spPr>
        <p:txBody>
          <a:bodyPr wrap="none" lIns="19050" tIns="26988" rIns="19050" bIns="26988"/>
          <a:lstStyle/>
          <a:p>
            <a:pPr algn="ctr"/>
            <a:r>
              <a:rPr lang="en-US" sz="1200" b="1">
                <a:solidFill>
                  <a:srgbClr val="000000"/>
                </a:solidFill>
              </a:rPr>
              <a:t>Sign</a:t>
            </a:r>
          </a:p>
          <a:p>
            <a:pPr algn="ctr"/>
            <a:r>
              <a:rPr lang="en-US" sz="1200" b="1">
                <a:solidFill>
                  <a:srgbClr val="000000"/>
                </a:solidFill>
              </a:rPr>
              <a:t>Extend</a:t>
            </a:r>
          </a:p>
        </p:txBody>
      </p:sp>
      <p:sp>
        <p:nvSpPr>
          <p:cNvPr id="1302668" name="Line 140"/>
          <p:cNvSpPr>
            <a:spLocks noChangeShapeType="1"/>
          </p:cNvSpPr>
          <p:nvPr/>
        </p:nvSpPr>
        <p:spPr bwMode="auto">
          <a:xfrm>
            <a:off x="6324600" y="2971800"/>
            <a:ext cx="228600" cy="0"/>
          </a:xfrm>
          <a:prstGeom prst="line">
            <a:avLst/>
          </a:prstGeom>
          <a:noFill/>
          <a:ln w="12700">
            <a:solidFill>
              <a:schemeClr val="accent1"/>
            </a:solidFill>
            <a:round/>
            <a:headEnd/>
            <a:tailEnd type="triangle" w="med" len="med"/>
          </a:ln>
          <a:effectLst/>
        </p:spPr>
        <p:txBody>
          <a:bodyPr/>
          <a:lstStyle/>
          <a:p>
            <a:endParaRPr lang="en-US"/>
          </a:p>
        </p:txBody>
      </p:sp>
      <p:sp>
        <p:nvSpPr>
          <p:cNvPr id="1302669" name="Line 141"/>
          <p:cNvSpPr>
            <a:spLocks noChangeShapeType="1"/>
          </p:cNvSpPr>
          <p:nvPr/>
        </p:nvSpPr>
        <p:spPr bwMode="auto">
          <a:xfrm>
            <a:off x="6781800" y="3810000"/>
            <a:ext cx="0" cy="2362200"/>
          </a:xfrm>
          <a:prstGeom prst="line">
            <a:avLst/>
          </a:prstGeom>
          <a:noFill/>
          <a:ln w="28575">
            <a:solidFill>
              <a:schemeClr val="tx1"/>
            </a:solidFill>
            <a:round/>
            <a:headEnd/>
            <a:tailEnd/>
          </a:ln>
          <a:effectLst/>
        </p:spPr>
        <p:txBody>
          <a:bodyPr/>
          <a:lstStyle/>
          <a:p>
            <a:endParaRPr lang="en-US"/>
          </a:p>
        </p:txBody>
      </p:sp>
      <p:sp>
        <p:nvSpPr>
          <p:cNvPr id="1302670" name="Text Box 142"/>
          <p:cNvSpPr txBox="1">
            <a:spLocks noChangeArrowheads="1"/>
          </p:cNvSpPr>
          <p:nvPr/>
        </p:nvSpPr>
        <p:spPr bwMode="auto">
          <a:xfrm>
            <a:off x="6172200" y="1477963"/>
            <a:ext cx="785813" cy="274637"/>
          </a:xfrm>
          <a:prstGeom prst="rect">
            <a:avLst/>
          </a:prstGeom>
          <a:noFill/>
          <a:ln w="12700">
            <a:noFill/>
            <a:miter lim="800000"/>
            <a:headEnd/>
            <a:tailEnd/>
          </a:ln>
          <a:effectLst/>
        </p:spPr>
        <p:txBody>
          <a:bodyPr wrap="none">
            <a:spAutoFit/>
          </a:bodyPr>
          <a:lstStyle/>
          <a:p>
            <a:r>
              <a:rPr lang="en-US" sz="1200" b="1">
                <a:solidFill>
                  <a:schemeClr val="accent2"/>
                </a:solidFill>
              </a:rPr>
              <a:t>EX/MEM</a:t>
            </a:r>
          </a:p>
        </p:txBody>
      </p:sp>
      <p:sp>
        <p:nvSpPr>
          <p:cNvPr id="1302671" name="Text Box 143"/>
          <p:cNvSpPr txBox="1">
            <a:spLocks noChangeArrowheads="1"/>
          </p:cNvSpPr>
          <p:nvPr/>
        </p:nvSpPr>
        <p:spPr bwMode="auto">
          <a:xfrm>
            <a:off x="7924800" y="2362200"/>
            <a:ext cx="836613" cy="274638"/>
          </a:xfrm>
          <a:prstGeom prst="rect">
            <a:avLst/>
          </a:prstGeom>
          <a:noFill/>
          <a:ln w="12700">
            <a:noFill/>
            <a:miter lim="800000"/>
            <a:headEnd/>
            <a:tailEnd/>
          </a:ln>
          <a:effectLst/>
        </p:spPr>
        <p:txBody>
          <a:bodyPr wrap="none">
            <a:spAutoFit/>
          </a:bodyPr>
          <a:lstStyle/>
          <a:p>
            <a:r>
              <a:rPr lang="en-US" sz="1200" b="1">
                <a:solidFill>
                  <a:schemeClr val="accent2"/>
                </a:solidFill>
              </a:rPr>
              <a:t>MEM/WB</a:t>
            </a:r>
          </a:p>
        </p:txBody>
      </p:sp>
      <p:sp>
        <p:nvSpPr>
          <p:cNvPr id="1302672" name="Rectangle 144"/>
          <p:cNvSpPr>
            <a:spLocks noChangeArrowheads="1"/>
          </p:cNvSpPr>
          <p:nvPr/>
        </p:nvSpPr>
        <p:spPr bwMode="auto">
          <a:xfrm>
            <a:off x="4267200" y="1981200"/>
            <a:ext cx="152400" cy="228600"/>
          </a:xfrm>
          <a:prstGeom prst="rect">
            <a:avLst/>
          </a:prstGeom>
          <a:noFill/>
          <a:ln w="12700">
            <a:solidFill>
              <a:schemeClr val="accent1"/>
            </a:solidFill>
            <a:miter lim="800000"/>
            <a:headEnd/>
            <a:tailEnd/>
          </a:ln>
          <a:effectLst/>
        </p:spPr>
        <p:txBody>
          <a:bodyPr wrap="none" anchor="ctr"/>
          <a:lstStyle/>
          <a:p>
            <a:endParaRPr lang="en-US"/>
          </a:p>
        </p:txBody>
      </p:sp>
      <p:sp>
        <p:nvSpPr>
          <p:cNvPr id="1302673" name="Rectangle 145"/>
          <p:cNvSpPr>
            <a:spLocks noChangeArrowheads="1"/>
          </p:cNvSpPr>
          <p:nvPr/>
        </p:nvSpPr>
        <p:spPr bwMode="auto">
          <a:xfrm>
            <a:off x="4267200" y="1752600"/>
            <a:ext cx="152400" cy="228600"/>
          </a:xfrm>
          <a:prstGeom prst="rect">
            <a:avLst/>
          </a:prstGeom>
          <a:noFill/>
          <a:ln w="12700">
            <a:solidFill>
              <a:schemeClr val="accent1"/>
            </a:solidFill>
            <a:miter lim="800000"/>
            <a:headEnd/>
            <a:tailEnd/>
          </a:ln>
          <a:effectLst/>
        </p:spPr>
        <p:txBody>
          <a:bodyPr wrap="none" anchor="ctr"/>
          <a:lstStyle/>
          <a:p>
            <a:endParaRPr lang="en-US"/>
          </a:p>
        </p:txBody>
      </p:sp>
      <p:sp>
        <p:nvSpPr>
          <p:cNvPr id="1302674" name="Rectangle 146"/>
          <p:cNvSpPr>
            <a:spLocks noChangeArrowheads="1"/>
          </p:cNvSpPr>
          <p:nvPr/>
        </p:nvSpPr>
        <p:spPr bwMode="auto">
          <a:xfrm>
            <a:off x="4267200" y="1524000"/>
            <a:ext cx="152400" cy="228600"/>
          </a:xfrm>
          <a:prstGeom prst="rect">
            <a:avLst/>
          </a:prstGeom>
          <a:noFill/>
          <a:ln w="12700">
            <a:solidFill>
              <a:schemeClr val="accent1"/>
            </a:solidFill>
            <a:miter lim="800000"/>
            <a:headEnd/>
            <a:tailEnd/>
          </a:ln>
          <a:effectLst/>
        </p:spPr>
        <p:txBody>
          <a:bodyPr wrap="none" anchor="ctr"/>
          <a:lstStyle/>
          <a:p>
            <a:endParaRPr lang="en-US"/>
          </a:p>
        </p:txBody>
      </p:sp>
      <p:sp>
        <p:nvSpPr>
          <p:cNvPr id="1302675" name="Rectangle 147"/>
          <p:cNvSpPr>
            <a:spLocks noChangeArrowheads="1"/>
          </p:cNvSpPr>
          <p:nvPr/>
        </p:nvSpPr>
        <p:spPr bwMode="auto">
          <a:xfrm>
            <a:off x="6553200" y="1981200"/>
            <a:ext cx="152400" cy="228600"/>
          </a:xfrm>
          <a:prstGeom prst="rect">
            <a:avLst/>
          </a:prstGeom>
          <a:noFill/>
          <a:ln w="12700">
            <a:solidFill>
              <a:schemeClr val="accent1"/>
            </a:solidFill>
            <a:miter lim="800000"/>
            <a:headEnd/>
            <a:tailEnd/>
          </a:ln>
          <a:effectLst/>
        </p:spPr>
        <p:txBody>
          <a:bodyPr wrap="none" anchor="ctr"/>
          <a:lstStyle/>
          <a:p>
            <a:endParaRPr lang="en-US"/>
          </a:p>
        </p:txBody>
      </p:sp>
      <p:sp>
        <p:nvSpPr>
          <p:cNvPr id="1302676" name="Rectangle 148"/>
          <p:cNvSpPr>
            <a:spLocks noChangeArrowheads="1"/>
          </p:cNvSpPr>
          <p:nvPr/>
        </p:nvSpPr>
        <p:spPr bwMode="auto">
          <a:xfrm>
            <a:off x="6553200" y="1752600"/>
            <a:ext cx="152400" cy="228600"/>
          </a:xfrm>
          <a:prstGeom prst="rect">
            <a:avLst/>
          </a:prstGeom>
          <a:noFill/>
          <a:ln w="12700">
            <a:solidFill>
              <a:schemeClr val="accent1"/>
            </a:solidFill>
            <a:miter lim="800000"/>
            <a:headEnd/>
            <a:tailEnd/>
          </a:ln>
          <a:effectLst/>
        </p:spPr>
        <p:txBody>
          <a:bodyPr wrap="none" anchor="ctr"/>
          <a:lstStyle/>
          <a:p>
            <a:endParaRPr lang="en-US"/>
          </a:p>
        </p:txBody>
      </p:sp>
      <p:sp>
        <p:nvSpPr>
          <p:cNvPr id="1302677" name="Rectangle 149"/>
          <p:cNvSpPr>
            <a:spLocks noChangeArrowheads="1"/>
          </p:cNvSpPr>
          <p:nvPr/>
        </p:nvSpPr>
        <p:spPr bwMode="auto">
          <a:xfrm>
            <a:off x="8229600" y="2590800"/>
            <a:ext cx="152400" cy="228600"/>
          </a:xfrm>
          <a:prstGeom prst="rect">
            <a:avLst/>
          </a:prstGeom>
          <a:noFill/>
          <a:ln w="12700">
            <a:solidFill>
              <a:schemeClr val="accent1"/>
            </a:solidFill>
            <a:miter lim="800000"/>
            <a:headEnd/>
            <a:tailEnd/>
          </a:ln>
          <a:effectLst/>
        </p:spPr>
        <p:txBody>
          <a:bodyPr wrap="none" anchor="ctr"/>
          <a:lstStyle/>
          <a:p>
            <a:endParaRPr lang="en-US"/>
          </a:p>
        </p:txBody>
      </p:sp>
      <p:sp>
        <p:nvSpPr>
          <p:cNvPr id="1302678" name="Rectangle 150"/>
          <p:cNvSpPr>
            <a:spLocks noChangeArrowheads="1"/>
          </p:cNvSpPr>
          <p:nvPr/>
        </p:nvSpPr>
        <p:spPr bwMode="auto">
          <a:xfrm>
            <a:off x="2895600" y="1981200"/>
            <a:ext cx="533400" cy="304800"/>
          </a:xfrm>
          <a:prstGeom prst="rect">
            <a:avLst/>
          </a:prstGeom>
          <a:noFill/>
          <a:ln w="12700">
            <a:noFill/>
            <a:miter lim="800000"/>
            <a:headEnd/>
            <a:tailEnd/>
          </a:ln>
          <a:effectLst/>
        </p:spPr>
        <p:txBody>
          <a:bodyPr wrap="none" lIns="19050" tIns="26988" rIns="19050" bIns="26988"/>
          <a:lstStyle/>
          <a:p>
            <a:pPr algn="ctr"/>
            <a:r>
              <a:rPr lang="en-US" sz="1200" b="1"/>
              <a:t>Control</a:t>
            </a:r>
          </a:p>
        </p:txBody>
      </p:sp>
      <p:sp>
        <p:nvSpPr>
          <p:cNvPr id="1302679" name="Oval 151"/>
          <p:cNvSpPr>
            <a:spLocks noChangeArrowheads="1"/>
          </p:cNvSpPr>
          <p:nvPr/>
        </p:nvSpPr>
        <p:spPr bwMode="auto">
          <a:xfrm>
            <a:off x="2743200" y="1905000"/>
            <a:ext cx="838200" cy="457200"/>
          </a:xfrm>
          <a:prstGeom prst="ellipse">
            <a:avLst/>
          </a:prstGeom>
          <a:noFill/>
          <a:ln w="12700">
            <a:solidFill>
              <a:schemeClr val="accent1"/>
            </a:solidFill>
            <a:round/>
            <a:headEnd/>
            <a:tailEnd/>
          </a:ln>
          <a:effectLst/>
        </p:spPr>
        <p:txBody>
          <a:bodyPr wrap="none" anchor="ctr"/>
          <a:lstStyle/>
          <a:p>
            <a:endParaRPr lang="en-US"/>
          </a:p>
        </p:txBody>
      </p:sp>
      <p:sp>
        <p:nvSpPr>
          <p:cNvPr id="1302680" name="Line 152"/>
          <p:cNvSpPr>
            <a:spLocks noChangeShapeType="1"/>
          </p:cNvSpPr>
          <p:nvPr/>
        </p:nvSpPr>
        <p:spPr bwMode="auto">
          <a:xfrm>
            <a:off x="2514600" y="2133600"/>
            <a:ext cx="228600" cy="0"/>
          </a:xfrm>
          <a:prstGeom prst="line">
            <a:avLst/>
          </a:prstGeom>
          <a:noFill/>
          <a:ln w="12700">
            <a:solidFill>
              <a:schemeClr val="accent1"/>
            </a:solidFill>
            <a:round/>
            <a:headEnd/>
            <a:tailEnd type="triangle" w="med" len="med"/>
          </a:ln>
          <a:effectLst/>
        </p:spPr>
        <p:txBody>
          <a:bodyPr/>
          <a:lstStyle/>
          <a:p>
            <a:endParaRPr lang="en-US"/>
          </a:p>
        </p:txBody>
      </p:sp>
      <p:sp>
        <p:nvSpPr>
          <p:cNvPr id="1302681" name="Line 153"/>
          <p:cNvSpPr>
            <a:spLocks noChangeShapeType="1"/>
          </p:cNvSpPr>
          <p:nvPr/>
        </p:nvSpPr>
        <p:spPr bwMode="auto">
          <a:xfrm>
            <a:off x="4419600" y="2133600"/>
            <a:ext cx="2133600" cy="0"/>
          </a:xfrm>
          <a:prstGeom prst="line">
            <a:avLst/>
          </a:prstGeom>
          <a:noFill/>
          <a:ln w="12700">
            <a:solidFill>
              <a:schemeClr val="accent1"/>
            </a:solidFill>
            <a:round/>
            <a:headEnd/>
            <a:tailEnd type="triangle" w="med" len="med"/>
          </a:ln>
          <a:effectLst/>
        </p:spPr>
        <p:txBody>
          <a:bodyPr/>
          <a:lstStyle/>
          <a:p>
            <a:endParaRPr lang="en-US"/>
          </a:p>
        </p:txBody>
      </p:sp>
      <p:sp>
        <p:nvSpPr>
          <p:cNvPr id="1302682" name="Line 154"/>
          <p:cNvSpPr>
            <a:spLocks noChangeShapeType="1"/>
          </p:cNvSpPr>
          <p:nvPr/>
        </p:nvSpPr>
        <p:spPr bwMode="auto">
          <a:xfrm>
            <a:off x="4419600" y="1905000"/>
            <a:ext cx="2133600" cy="0"/>
          </a:xfrm>
          <a:prstGeom prst="line">
            <a:avLst/>
          </a:prstGeom>
          <a:noFill/>
          <a:ln w="12700">
            <a:solidFill>
              <a:schemeClr val="accent1"/>
            </a:solidFill>
            <a:round/>
            <a:headEnd/>
            <a:tailEnd type="triangle" w="med" len="med"/>
          </a:ln>
          <a:effectLst/>
        </p:spPr>
        <p:txBody>
          <a:bodyPr/>
          <a:lstStyle/>
          <a:p>
            <a:endParaRPr lang="en-US"/>
          </a:p>
        </p:txBody>
      </p:sp>
      <p:sp>
        <p:nvSpPr>
          <p:cNvPr id="1302683" name="Line 155"/>
          <p:cNvSpPr>
            <a:spLocks noChangeShapeType="1"/>
          </p:cNvSpPr>
          <p:nvPr/>
        </p:nvSpPr>
        <p:spPr bwMode="auto">
          <a:xfrm>
            <a:off x="4419600" y="1600200"/>
            <a:ext cx="609600" cy="0"/>
          </a:xfrm>
          <a:prstGeom prst="line">
            <a:avLst/>
          </a:prstGeom>
          <a:noFill/>
          <a:ln w="12700">
            <a:solidFill>
              <a:schemeClr val="accent1"/>
            </a:solidFill>
            <a:round/>
            <a:headEnd/>
            <a:tailEnd/>
          </a:ln>
          <a:effectLst/>
        </p:spPr>
        <p:txBody>
          <a:bodyPr/>
          <a:lstStyle/>
          <a:p>
            <a:endParaRPr lang="en-US"/>
          </a:p>
        </p:txBody>
      </p:sp>
      <p:sp>
        <p:nvSpPr>
          <p:cNvPr id="1302684" name="Line 156"/>
          <p:cNvSpPr>
            <a:spLocks noChangeShapeType="1"/>
          </p:cNvSpPr>
          <p:nvPr/>
        </p:nvSpPr>
        <p:spPr bwMode="auto">
          <a:xfrm>
            <a:off x="8763000" y="2743200"/>
            <a:ext cx="0" cy="304800"/>
          </a:xfrm>
          <a:prstGeom prst="line">
            <a:avLst/>
          </a:prstGeom>
          <a:noFill/>
          <a:ln w="12700">
            <a:solidFill>
              <a:schemeClr val="accent1"/>
            </a:solidFill>
            <a:round/>
            <a:headEnd/>
            <a:tailEnd type="triangle" w="med" len="med"/>
          </a:ln>
          <a:effectLst/>
        </p:spPr>
        <p:txBody>
          <a:bodyPr/>
          <a:lstStyle/>
          <a:p>
            <a:endParaRPr lang="en-US"/>
          </a:p>
        </p:txBody>
      </p:sp>
      <p:sp>
        <p:nvSpPr>
          <p:cNvPr id="1302685" name="Line 157"/>
          <p:cNvSpPr>
            <a:spLocks noChangeShapeType="1"/>
          </p:cNvSpPr>
          <p:nvPr/>
        </p:nvSpPr>
        <p:spPr bwMode="auto">
          <a:xfrm>
            <a:off x="6705600" y="1905000"/>
            <a:ext cx="685800" cy="0"/>
          </a:xfrm>
          <a:prstGeom prst="line">
            <a:avLst/>
          </a:prstGeom>
          <a:noFill/>
          <a:ln w="12700">
            <a:solidFill>
              <a:schemeClr val="accent1"/>
            </a:solidFill>
            <a:round/>
            <a:headEnd/>
            <a:tailEnd/>
          </a:ln>
          <a:effectLst/>
        </p:spPr>
        <p:txBody>
          <a:bodyPr/>
          <a:lstStyle/>
          <a:p>
            <a:endParaRPr lang="en-US"/>
          </a:p>
        </p:txBody>
      </p:sp>
      <p:sp>
        <p:nvSpPr>
          <p:cNvPr id="1302686" name="Line 158"/>
          <p:cNvSpPr>
            <a:spLocks noChangeShapeType="1"/>
          </p:cNvSpPr>
          <p:nvPr/>
        </p:nvSpPr>
        <p:spPr bwMode="auto">
          <a:xfrm>
            <a:off x="8382000" y="2743200"/>
            <a:ext cx="381000" cy="0"/>
          </a:xfrm>
          <a:prstGeom prst="line">
            <a:avLst/>
          </a:prstGeom>
          <a:noFill/>
          <a:ln w="12700">
            <a:solidFill>
              <a:schemeClr val="accent1"/>
            </a:solidFill>
            <a:round/>
            <a:headEnd/>
            <a:tailEnd/>
          </a:ln>
          <a:effectLst/>
        </p:spPr>
        <p:txBody>
          <a:bodyPr/>
          <a:lstStyle/>
          <a:p>
            <a:endParaRPr lang="en-US"/>
          </a:p>
        </p:txBody>
      </p:sp>
      <p:sp>
        <p:nvSpPr>
          <p:cNvPr id="1302687" name="Line 159"/>
          <p:cNvSpPr>
            <a:spLocks noChangeShapeType="1"/>
          </p:cNvSpPr>
          <p:nvPr/>
        </p:nvSpPr>
        <p:spPr bwMode="auto">
          <a:xfrm>
            <a:off x="7391400" y="1905000"/>
            <a:ext cx="0" cy="152400"/>
          </a:xfrm>
          <a:prstGeom prst="line">
            <a:avLst/>
          </a:prstGeom>
          <a:noFill/>
          <a:ln w="12700">
            <a:solidFill>
              <a:schemeClr val="accent1"/>
            </a:solidFill>
            <a:round/>
            <a:headEnd/>
            <a:tailEnd type="triangle" w="med" len="med"/>
          </a:ln>
          <a:effectLst/>
        </p:spPr>
        <p:txBody>
          <a:bodyPr/>
          <a:lstStyle/>
          <a:p>
            <a:endParaRPr lang="en-US"/>
          </a:p>
        </p:txBody>
      </p:sp>
      <p:sp>
        <p:nvSpPr>
          <p:cNvPr id="1302688" name="Line 160"/>
          <p:cNvSpPr>
            <a:spLocks noChangeShapeType="1"/>
          </p:cNvSpPr>
          <p:nvPr/>
        </p:nvSpPr>
        <p:spPr bwMode="auto">
          <a:xfrm>
            <a:off x="5029200" y="1600200"/>
            <a:ext cx="0" cy="228600"/>
          </a:xfrm>
          <a:prstGeom prst="line">
            <a:avLst/>
          </a:prstGeom>
          <a:noFill/>
          <a:ln w="12700">
            <a:solidFill>
              <a:schemeClr val="accent1"/>
            </a:solidFill>
            <a:round/>
            <a:headEnd/>
            <a:tailEnd type="triangle" w="med" len="med"/>
          </a:ln>
          <a:effectLst/>
        </p:spPr>
        <p:txBody>
          <a:bodyPr/>
          <a:lstStyle/>
          <a:p>
            <a:endParaRPr lang="en-US"/>
          </a:p>
        </p:txBody>
      </p:sp>
      <p:sp>
        <p:nvSpPr>
          <p:cNvPr id="1302689" name="AutoShape 161"/>
          <p:cNvSpPr>
            <a:spLocks noChangeArrowheads="1"/>
          </p:cNvSpPr>
          <p:nvPr/>
        </p:nvSpPr>
        <p:spPr bwMode="auto">
          <a:xfrm rot="-5400000">
            <a:off x="4648200" y="5257800"/>
            <a:ext cx="685800" cy="22860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tx1"/>
            </a:solidFill>
            <a:miter lim="800000"/>
            <a:headEnd/>
            <a:tailEnd/>
          </a:ln>
          <a:effectLst/>
        </p:spPr>
        <p:txBody>
          <a:bodyPr wrap="none" anchor="ctr"/>
          <a:lstStyle/>
          <a:p>
            <a:endParaRPr lang="en-US"/>
          </a:p>
        </p:txBody>
      </p:sp>
      <p:sp>
        <p:nvSpPr>
          <p:cNvPr id="1302690" name="Line 162"/>
          <p:cNvSpPr>
            <a:spLocks noChangeShapeType="1"/>
          </p:cNvSpPr>
          <p:nvPr/>
        </p:nvSpPr>
        <p:spPr bwMode="auto">
          <a:xfrm>
            <a:off x="5105400" y="5334000"/>
            <a:ext cx="1447800" cy="0"/>
          </a:xfrm>
          <a:prstGeom prst="line">
            <a:avLst/>
          </a:prstGeom>
          <a:noFill/>
          <a:ln w="19050">
            <a:solidFill>
              <a:schemeClr val="tx1"/>
            </a:solidFill>
            <a:round/>
            <a:headEnd/>
            <a:tailEnd/>
          </a:ln>
          <a:effectLst/>
        </p:spPr>
        <p:txBody>
          <a:bodyPr/>
          <a:lstStyle/>
          <a:p>
            <a:endParaRPr lang="en-US"/>
          </a:p>
        </p:txBody>
      </p:sp>
      <p:sp>
        <p:nvSpPr>
          <p:cNvPr id="1302691" name="Line 163"/>
          <p:cNvSpPr>
            <a:spLocks noChangeShapeType="1"/>
          </p:cNvSpPr>
          <p:nvPr/>
        </p:nvSpPr>
        <p:spPr bwMode="auto">
          <a:xfrm>
            <a:off x="2514600" y="5562600"/>
            <a:ext cx="1752600" cy="0"/>
          </a:xfrm>
          <a:prstGeom prst="line">
            <a:avLst/>
          </a:prstGeom>
          <a:noFill/>
          <a:ln w="19050">
            <a:solidFill>
              <a:schemeClr val="tx1"/>
            </a:solidFill>
            <a:round/>
            <a:headEnd/>
            <a:tailEnd/>
          </a:ln>
          <a:effectLst/>
        </p:spPr>
        <p:txBody>
          <a:bodyPr/>
          <a:lstStyle/>
          <a:p>
            <a:endParaRPr lang="en-US"/>
          </a:p>
        </p:txBody>
      </p:sp>
      <p:sp>
        <p:nvSpPr>
          <p:cNvPr id="1302692" name="Line 164"/>
          <p:cNvSpPr>
            <a:spLocks noChangeShapeType="1"/>
          </p:cNvSpPr>
          <p:nvPr/>
        </p:nvSpPr>
        <p:spPr bwMode="auto">
          <a:xfrm>
            <a:off x="4419600" y="5562600"/>
            <a:ext cx="457200" cy="0"/>
          </a:xfrm>
          <a:prstGeom prst="line">
            <a:avLst/>
          </a:prstGeom>
          <a:noFill/>
          <a:ln w="19050">
            <a:solidFill>
              <a:schemeClr val="tx1"/>
            </a:solidFill>
            <a:round/>
            <a:headEnd/>
            <a:tailEnd/>
          </a:ln>
          <a:effectLst/>
        </p:spPr>
        <p:txBody>
          <a:bodyPr/>
          <a:lstStyle/>
          <a:p>
            <a:endParaRPr lang="en-US"/>
          </a:p>
        </p:txBody>
      </p:sp>
      <p:sp>
        <p:nvSpPr>
          <p:cNvPr id="1302695" name="Oval 167"/>
          <p:cNvSpPr>
            <a:spLocks noChangeArrowheads="1"/>
          </p:cNvSpPr>
          <p:nvPr/>
        </p:nvSpPr>
        <p:spPr bwMode="auto">
          <a:xfrm>
            <a:off x="5943600" y="4343400"/>
            <a:ext cx="457200" cy="533400"/>
          </a:xfrm>
          <a:prstGeom prst="ellipse">
            <a:avLst/>
          </a:prstGeom>
          <a:noFill/>
          <a:ln w="12700">
            <a:solidFill>
              <a:schemeClr val="accent1"/>
            </a:solidFill>
            <a:round/>
            <a:headEnd/>
            <a:tailEnd/>
          </a:ln>
          <a:effectLst/>
        </p:spPr>
        <p:txBody>
          <a:bodyPr wrap="none" anchor="ctr"/>
          <a:lstStyle/>
          <a:p>
            <a:endParaRPr lang="en-US"/>
          </a:p>
        </p:txBody>
      </p:sp>
      <p:sp>
        <p:nvSpPr>
          <p:cNvPr id="1302696" name="Rectangle 168"/>
          <p:cNvSpPr>
            <a:spLocks noChangeArrowheads="1"/>
          </p:cNvSpPr>
          <p:nvPr/>
        </p:nvSpPr>
        <p:spPr bwMode="auto">
          <a:xfrm>
            <a:off x="5943600" y="4343400"/>
            <a:ext cx="457200" cy="457200"/>
          </a:xfrm>
          <a:prstGeom prst="rect">
            <a:avLst/>
          </a:prstGeom>
          <a:noFill/>
          <a:ln w="12700">
            <a:noFill/>
            <a:miter lim="800000"/>
            <a:headEnd/>
            <a:tailEnd/>
          </a:ln>
          <a:effectLst/>
        </p:spPr>
        <p:txBody>
          <a:bodyPr wrap="none" lIns="19050" tIns="26988" rIns="19050" bIns="26988"/>
          <a:lstStyle/>
          <a:p>
            <a:pPr algn="ctr" defTabSz="904875">
              <a:lnSpc>
                <a:spcPts val="1600"/>
              </a:lnSpc>
              <a:tabLst>
                <a:tab pos="452438" algn="l"/>
                <a:tab pos="904875" algn="l"/>
                <a:tab pos="1357313" algn="l"/>
              </a:tabLst>
            </a:pPr>
            <a:r>
              <a:rPr lang="en-US" sz="1200" b="1"/>
              <a:t>ALU</a:t>
            </a:r>
          </a:p>
          <a:p>
            <a:pPr algn="ctr" defTabSz="904875">
              <a:lnSpc>
                <a:spcPts val="1600"/>
              </a:lnSpc>
              <a:tabLst>
                <a:tab pos="452438" algn="l"/>
                <a:tab pos="904875" algn="l"/>
                <a:tab pos="1357313" algn="l"/>
              </a:tabLst>
            </a:pPr>
            <a:r>
              <a:rPr lang="en-US" sz="1200" b="1"/>
              <a:t>cntrl</a:t>
            </a:r>
          </a:p>
        </p:txBody>
      </p:sp>
      <p:sp>
        <p:nvSpPr>
          <p:cNvPr id="1302697" name="Line 169"/>
          <p:cNvSpPr>
            <a:spLocks noChangeShapeType="1"/>
          </p:cNvSpPr>
          <p:nvPr/>
        </p:nvSpPr>
        <p:spPr bwMode="auto">
          <a:xfrm>
            <a:off x="5181600" y="4648200"/>
            <a:ext cx="762000" cy="0"/>
          </a:xfrm>
          <a:prstGeom prst="line">
            <a:avLst/>
          </a:prstGeom>
          <a:noFill/>
          <a:ln w="12700">
            <a:solidFill>
              <a:schemeClr val="accent1"/>
            </a:solidFill>
            <a:round/>
            <a:headEnd/>
            <a:tailEnd type="triangle" w="med" len="med"/>
          </a:ln>
          <a:effectLst/>
        </p:spPr>
        <p:txBody>
          <a:bodyPr/>
          <a:lstStyle/>
          <a:p>
            <a:endParaRPr lang="en-US"/>
          </a:p>
        </p:txBody>
      </p:sp>
      <p:sp>
        <p:nvSpPr>
          <p:cNvPr id="1302698" name="Line 170"/>
          <p:cNvSpPr>
            <a:spLocks noChangeShapeType="1"/>
          </p:cNvSpPr>
          <p:nvPr/>
        </p:nvSpPr>
        <p:spPr bwMode="auto">
          <a:xfrm flipV="1">
            <a:off x="6172200" y="4191000"/>
            <a:ext cx="0" cy="152400"/>
          </a:xfrm>
          <a:prstGeom prst="line">
            <a:avLst/>
          </a:prstGeom>
          <a:noFill/>
          <a:ln w="12700">
            <a:solidFill>
              <a:schemeClr val="tx1"/>
            </a:solidFill>
            <a:round/>
            <a:headEnd/>
            <a:tailEnd type="triangle" w="med" len="med"/>
          </a:ln>
          <a:effectLst/>
        </p:spPr>
        <p:txBody>
          <a:bodyPr/>
          <a:lstStyle/>
          <a:p>
            <a:endParaRPr lang="en-US"/>
          </a:p>
        </p:txBody>
      </p:sp>
      <p:sp>
        <p:nvSpPr>
          <p:cNvPr id="1302700" name="AutoShape 172"/>
          <p:cNvSpPr>
            <a:spLocks noChangeArrowheads="1"/>
          </p:cNvSpPr>
          <p:nvPr/>
        </p:nvSpPr>
        <p:spPr bwMode="auto">
          <a:xfrm rot="-5400000">
            <a:off x="4522787" y="4316413"/>
            <a:ext cx="936625" cy="22860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tx1"/>
            </a:solidFill>
            <a:miter lim="800000"/>
            <a:headEnd/>
            <a:tailEnd/>
          </a:ln>
          <a:effectLst/>
        </p:spPr>
        <p:txBody>
          <a:bodyPr wrap="none" anchor="ctr"/>
          <a:lstStyle/>
          <a:p>
            <a:endParaRPr lang="en-US"/>
          </a:p>
        </p:txBody>
      </p:sp>
      <p:sp>
        <p:nvSpPr>
          <p:cNvPr id="1302701" name="AutoShape 173"/>
          <p:cNvSpPr>
            <a:spLocks noChangeArrowheads="1"/>
          </p:cNvSpPr>
          <p:nvPr/>
        </p:nvSpPr>
        <p:spPr bwMode="auto">
          <a:xfrm rot="-5400000">
            <a:off x="4522787" y="3249613"/>
            <a:ext cx="936625" cy="22860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tx1"/>
            </a:solidFill>
            <a:miter lim="800000"/>
            <a:headEnd/>
            <a:tailEnd/>
          </a:ln>
          <a:effectLst/>
        </p:spPr>
        <p:txBody>
          <a:bodyPr wrap="none" anchor="ctr"/>
          <a:lstStyle/>
          <a:p>
            <a:endParaRPr lang="en-US"/>
          </a:p>
        </p:txBody>
      </p:sp>
      <p:sp>
        <p:nvSpPr>
          <p:cNvPr id="1302702" name="Line 174"/>
          <p:cNvSpPr>
            <a:spLocks noChangeShapeType="1"/>
          </p:cNvSpPr>
          <p:nvPr/>
        </p:nvSpPr>
        <p:spPr bwMode="auto">
          <a:xfrm>
            <a:off x="4419600" y="3048000"/>
            <a:ext cx="457200" cy="0"/>
          </a:xfrm>
          <a:prstGeom prst="line">
            <a:avLst/>
          </a:prstGeom>
          <a:noFill/>
          <a:ln w="28575">
            <a:solidFill>
              <a:schemeClr val="tx1"/>
            </a:solidFill>
            <a:round/>
            <a:headEnd/>
            <a:tailEnd type="triangle" w="med" len="med"/>
          </a:ln>
          <a:effectLst/>
        </p:spPr>
        <p:txBody>
          <a:bodyPr/>
          <a:lstStyle/>
          <a:p>
            <a:endParaRPr lang="en-US"/>
          </a:p>
        </p:txBody>
      </p:sp>
      <p:sp>
        <p:nvSpPr>
          <p:cNvPr id="1302703" name="Line 175"/>
          <p:cNvSpPr>
            <a:spLocks noChangeShapeType="1"/>
          </p:cNvSpPr>
          <p:nvPr/>
        </p:nvSpPr>
        <p:spPr bwMode="auto">
          <a:xfrm>
            <a:off x="4419600" y="4114800"/>
            <a:ext cx="457200" cy="0"/>
          </a:xfrm>
          <a:prstGeom prst="line">
            <a:avLst/>
          </a:prstGeom>
          <a:noFill/>
          <a:ln w="28575">
            <a:solidFill>
              <a:schemeClr val="tx1"/>
            </a:solidFill>
            <a:round/>
            <a:headEnd/>
            <a:tailEnd type="triangle" w="med" len="med"/>
          </a:ln>
          <a:effectLst/>
        </p:spPr>
        <p:txBody>
          <a:bodyPr/>
          <a:lstStyle/>
          <a:p>
            <a:endParaRPr lang="en-US"/>
          </a:p>
        </p:txBody>
      </p:sp>
      <p:sp>
        <p:nvSpPr>
          <p:cNvPr id="1302704" name="Line 176"/>
          <p:cNvSpPr>
            <a:spLocks noChangeShapeType="1"/>
          </p:cNvSpPr>
          <p:nvPr/>
        </p:nvSpPr>
        <p:spPr bwMode="auto">
          <a:xfrm flipH="1">
            <a:off x="4724400" y="6172200"/>
            <a:ext cx="2057400" cy="0"/>
          </a:xfrm>
          <a:prstGeom prst="line">
            <a:avLst/>
          </a:prstGeom>
          <a:noFill/>
          <a:ln w="28575">
            <a:solidFill>
              <a:schemeClr val="tx1"/>
            </a:solidFill>
            <a:round/>
            <a:headEnd/>
            <a:tailEnd/>
          </a:ln>
          <a:effectLst/>
        </p:spPr>
        <p:txBody>
          <a:bodyPr/>
          <a:lstStyle/>
          <a:p>
            <a:endParaRPr lang="en-US"/>
          </a:p>
        </p:txBody>
      </p:sp>
      <p:sp>
        <p:nvSpPr>
          <p:cNvPr id="1302705" name="Line 177"/>
          <p:cNvSpPr>
            <a:spLocks noChangeShapeType="1"/>
          </p:cNvSpPr>
          <p:nvPr/>
        </p:nvSpPr>
        <p:spPr bwMode="auto">
          <a:xfrm>
            <a:off x="4724400" y="3657600"/>
            <a:ext cx="0" cy="2514600"/>
          </a:xfrm>
          <a:prstGeom prst="line">
            <a:avLst/>
          </a:prstGeom>
          <a:noFill/>
          <a:ln w="28575">
            <a:solidFill>
              <a:schemeClr val="tx1"/>
            </a:solidFill>
            <a:round/>
            <a:headEnd/>
            <a:tailEnd/>
          </a:ln>
          <a:effectLst/>
        </p:spPr>
        <p:txBody>
          <a:bodyPr/>
          <a:lstStyle/>
          <a:p>
            <a:endParaRPr lang="en-US"/>
          </a:p>
        </p:txBody>
      </p:sp>
      <p:sp>
        <p:nvSpPr>
          <p:cNvPr id="1302706" name="Line 178"/>
          <p:cNvSpPr>
            <a:spLocks noChangeShapeType="1"/>
          </p:cNvSpPr>
          <p:nvPr/>
        </p:nvSpPr>
        <p:spPr bwMode="auto">
          <a:xfrm>
            <a:off x="4724400" y="3657600"/>
            <a:ext cx="152400" cy="0"/>
          </a:xfrm>
          <a:prstGeom prst="line">
            <a:avLst/>
          </a:prstGeom>
          <a:noFill/>
          <a:ln w="28575">
            <a:solidFill>
              <a:schemeClr val="tx1"/>
            </a:solidFill>
            <a:round/>
            <a:headEnd/>
            <a:tailEnd type="triangle" w="med" len="med"/>
          </a:ln>
          <a:effectLst/>
        </p:spPr>
        <p:txBody>
          <a:bodyPr/>
          <a:lstStyle/>
          <a:p>
            <a:endParaRPr lang="en-US"/>
          </a:p>
        </p:txBody>
      </p:sp>
      <p:sp>
        <p:nvSpPr>
          <p:cNvPr id="1302707" name="Line 179"/>
          <p:cNvSpPr>
            <a:spLocks noChangeShapeType="1"/>
          </p:cNvSpPr>
          <p:nvPr/>
        </p:nvSpPr>
        <p:spPr bwMode="auto">
          <a:xfrm>
            <a:off x="4724400" y="4724400"/>
            <a:ext cx="152400" cy="0"/>
          </a:xfrm>
          <a:prstGeom prst="line">
            <a:avLst/>
          </a:prstGeom>
          <a:noFill/>
          <a:ln w="28575">
            <a:solidFill>
              <a:schemeClr val="tx1"/>
            </a:solidFill>
            <a:round/>
            <a:headEnd/>
            <a:tailEnd type="triangle" w="med" len="med"/>
          </a:ln>
          <a:effectLst/>
        </p:spPr>
        <p:txBody>
          <a:bodyPr/>
          <a:lstStyle/>
          <a:p>
            <a:endParaRPr lang="en-US"/>
          </a:p>
        </p:txBody>
      </p:sp>
      <p:sp>
        <p:nvSpPr>
          <p:cNvPr id="1302708" name="Line 180"/>
          <p:cNvSpPr>
            <a:spLocks noChangeShapeType="1"/>
          </p:cNvSpPr>
          <p:nvPr/>
        </p:nvSpPr>
        <p:spPr bwMode="auto">
          <a:xfrm>
            <a:off x="4572000" y="3352800"/>
            <a:ext cx="304800" cy="0"/>
          </a:xfrm>
          <a:prstGeom prst="line">
            <a:avLst/>
          </a:prstGeom>
          <a:noFill/>
          <a:ln w="28575">
            <a:solidFill>
              <a:schemeClr val="tx1"/>
            </a:solidFill>
            <a:round/>
            <a:headEnd/>
            <a:tailEnd type="triangle" w="med" len="med"/>
          </a:ln>
          <a:effectLst/>
        </p:spPr>
        <p:txBody>
          <a:bodyPr/>
          <a:lstStyle/>
          <a:p>
            <a:endParaRPr lang="en-US"/>
          </a:p>
        </p:txBody>
      </p:sp>
      <p:sp>
        <p:nvSpPr>
          <p:cNvPr id="1302709" name="Line 181"/>
          <p:cNvSpPr>
            <a:spLocks noChangeShapeType="1"/>
          </p:cNvSpPr>
          <p:nvPr/>
        </p:nvSpPr>
        <p:spPr bwMode="auto">
          <a:xfrm>
            <a:off x="4572000" y="4419600"/>
            <a:ext cx="304800" cy="0"/>
          </a:xfrm>
          <a:prstGeom prst="line">
            <a:avLst/>
          </a:prstGeom>
          <a:noFill/>
          <a:ln w="28575">
            <a:solidFill>
              <a:schemeClr val="tx1"/>
            </a:solidFill>
            <a:round/>
            <a:headEnd/>
            <a:tailEnd type="triangle" w="med" len="med"/>
          </a:ln>
          <a:effectLst/>
        </p:spPr>
        <p:txBody>
          <a:bodyPr/>
          <a:lstStyle/>
          <a:p>
            <a:endParaRPr lang="en-US"/>
          </a:p>
        </p:txBody>
      </p:sp>
      <p:sp>
        <p:nvSpPr>
          <p:cNvPr id="1302710" name="Line 182"/>
          <p:cNvSpPr>
            <a:spLocks noChangeShapeType="1"/>
          </p:cNvSpPr>
          <p:nvPr/>
        </p:nvSpPr>
        <p:spPr bwMode="auto">
          <a:xfrm>
            <a:off x="4572000" y="3352800"/>
            <a:ext cx="0" cy="3124200"/>
          </a:xfrm>
          <a:prstGeom prst="line">
            <a:avLst/>
          </a:prstGeom>
          <a:noFill/>
          <a:ln w="28575">
            <a:solidFill>
              <a:schemeClr val="tx1"/>
            </a:solidFill>
            <a:round/>
            <a:headEnd/>
            <a:tailEnd/>
          </a:ln>
          <a:effectLst/>
        </p:spPr>
        <p:txBody>
          <a:bodyPr/>
          <a:lstStyle/>
          <a:p>
            <a:endParaRPr lang="en-US"/>
          </a:p>
        </p:txBody>
      </p:sp>
      <p:sp>
        <p:nvSpPr>
          <p:cNvPr id="1302711" name="Oval 183"/>
          <p:cNvSpPr>
            <a:spLocks noChangeArrowheads="1"/>
          </p:cNvSpPr>
          <p:nvPr/>
        </p:nvSpPr>
        <p:spPr bwMode="auto">
          <a:xfrm>
            <a:off x="5410200" y="5562600"/>
            <a:ext cx="838200" cy="533400"/>
          </a:xfrm>
          <a:prstGeom prst="ellipse">
            <a:avLst/>
          </a:prstGeom>
          <a:noFill/>
          <a:ln w="12700">
            <a:solidFill>
              <a:schemeClr val="accent1"/>
            </a:solidFill>
            <a:round/>
            <a:headEnd/>
            <a:tailEnd/>
          </a:ln>
          <a:effectLst/>
        </p:spPr>
        <p:txBody>
          <a:bodyPr wrap="none" anchor="ctr"/>
          <a:lstStyle/>
          <a:p>
            <a:endParaRPr lang="en-US"/>
          </a:p>
        </p:txBody>
      </p:sp>
      <p:sp>
        <p:nvSpPr>
          <p:cNvPr id="1302712" name="Rectangle 184"/>
          <p:cNvSpPr>
            <a:spLocks noChangeArrowheads="1"/>
          </p:cNvSpPr>
          <p:nvPr/>
        </p:nvSpPr>
        <p:spPr bwMode="auto">
          <a:xfrm>
            <a:off x="5638800" y="5638800"/>
            <a:ext cx="457200" cy="457200"/>
          </a:xfrm>
          <a:prstGeom prst="rect">
            <a:avLst/>
          </a:prstGeom>
          <a:noFill/>
          <a:ln w="12700">
            <a:noFill/>
            <a:miter lim="800000"/>
            <a:headEnd/>
            <a:tailEnd/>
          </a:ln>
          <a:effectLst/>
        </p:spPr>
        <p:txBody>
          <a:bodyPr wrap="none" lIns="19050" tIns="26988" rIns="19050" bIns="26988"/>
          <a:lstStyle/>
          <a:p>
            <a:pPr algn="ctr" defTabSz="904875">
              <a:lnSpc>
                <a:spcPts val="1600"/>
              </a:lnSpc>
              <a:tabLst>
                <a:tab pos="452438" algn="l"/>
                <a:tab pos="904875" algn="l"/>
                <a:tab pos="1357313" algn="l"/>
              </a:tabLst>
            </a:pPr>
            <a:r>
              <a:rPr lang="en-US" sz="1200" b="1"/>
              <a:t>Forward</a:t>
            </a:r>
          </a:p>
          <a:p>
            <a:pPr algn="ctr" defTabSz="904875">
              <a:lnSpc>
                <a:spcPts val="1600"/>
              </a:lnSpc>
              <a:tabLst>
                <a:tab pos="452438" algn="l"/>
                <a:tab pos="904875" algn="l"/>
                <a:tab pos="1357313" algn="l"/>
              </a:tabLst>
            </a:pPr>
            <a:r>
              <a:rPr lang="en-US" sz="1200" b="1"/>
              <a:t>Unit</a:t>
            </a:r>
          </a:p>
        </p:txBody>
      </p:sp>
      <p:sp>
        <p:nvSpPr>
          <p:cNvPr id="1302713" name="Line 185"/>
          <p:cNvSpPr>
            <a:spLocks noChangeShapeType="1"/>
          </p:cNvSpPr>
          <p:nvPr/>
        </p:nvSpPr>
        <p:spPr bwMode="auto">
          <a:xfrm flipH="1">
            <a:off x="6934200" y="5334000"/>
            <a:ext cx="0" cy="381000"/>
          </a:xfrm>
          <a:prstGeom prst="line">
            <a:avLst/>
          </a:prstGeom>
          <a:noFill/>
          <a:ln w="12700">
            <a:solidFill>
              <a:schemeClr val="tx1"/>
            </a:solidFill>
            <a:round/>
            <a:headEnd/>
            <a:tailEnd/>
          </a:ln>
          <a:effectLst/>
        </p:spPr>
        <p:txBody>
          <a:bodyPr/>
          <a:lstStyle/>
          <a:p>
            <a:endParaRPr lang="en-US"/>
          </a:p>
        </p:txBody>
      </p:sp>
      <p:sp>
        <p:nvSpPr>
          <p:cNvPr id="1302714" name="Line 186"/>
          <p:cNvSpPr>
            <a:spLocks noChangeShapeType="1"/>
          </p:cNvSpPr>
          <p:nvPr/>
        </p:nvSpPr>
        <p:spPr bwMode="auto">
          <a:xfrm>
            <a:off x="6248400" y="5715000"/>
            <a:ext cx="685800" cy="0"/>
          </a:xfrm>
          <a:prstGeom prst="line">
            <a:avLst/>
          </a:prstGeom>
          <a:noFill/>
          <a:ln w="19050">
            <a:solidFill>
              <a:schemeClr val="tx1"/>
            </a:solidFill>
            <a:round/>
            <a:headEnd type="triangle" w="med" len="med"/>
            <a:tailEnd/>
          </a:ln>
          <a:effectLst/>
        </p:spPr>
        <p:txBody>
          <a:bodyPr/>
          <a:lstStyle/>
          <a:p>
            <a:endParaRPr lang="en-US"/>
          </a:p>
        </p:txBody>
      </p:sp>
      <p:sp>
        <p:nvSpPr>
          <p:cNvPr id="1302715" name="Line 187"/>
          <p:cNvSpPr>
            <a:spLocks noChangeShapeType="1"/>
          </p:cNvSpPr>
          <p:nvPr/>
        </p:nvSpPr>
        <p:spPr bwMode="auto">
          <a:xfrm>
            <a:off x="6248400" y="5867400"/>
            <a:ext cx="2286000" cy="0"/>
          </a:xfrm>
          <a:prstGeom prst="line">
            <a:avLst/>
          </a:prstGeom>
          <a:noFill/>
          <a:ln w="19050">
            <a:solidFill>
              <a:schemeClr val="tx1"/>
            </a:solidFill>
            <a:round/>
            <a:headEnd type="triangle" w="med" len="med"/>
            <a:tailEnd/>
          </a:ln>
          <a:effectLst/>
        </p:spPr>
        <p:txBody>
          <a:bodyPr/>
          <a:lstStyle/>
          <a:p>
            <a:endParaRPr lang="en-US"/>
          </a:p>
        </p:txBody>
      </p:sp>
      <p:sp>
        <p:nvSpPr>
          <p:cNvPr id="1302716" name="Line 188"/>
          <p:cNvSpPr>
            <a:spLocks noChangeShapeType="1"/>
          </p:cNvSpPr>
          <p:nvPr/>
        </p:nvSpPr>
        <p:spPr bwMode="auto">
          <a:xfrm>
            <a:off x="2514600" y="5791200"/>
            <a:ext cx="1752600" cy="0"/>
          </a:xfrm>
          <a:prstGeom prst="line">
            <a:avLst/>
          </a:prstGeom>
          <a:noFill/>
          <a:ln w="19050">
            <a:solidFill>
              <a:schemeClr val="tx1"/>
            </a:solidFill>
            <a:round/>
            <a:headEnd/>
            <a:tailEnd/>
          </a:ln>
          <a:effectLst/>
        </p:spPr>
        <p:txBody>
          <a:bodyPr/>
          <a:lstStyle/>
          <a:p>
            <a:endParaRPr lang="en-US"/>
          </a:p>
        </p:txBody>
      </p:sp>
      <p:sp>
        <p:nvSpPr>
          <p:cNvPr id="1302717" name="Line 189"/>
          <p:cNvSpPr>
            <a:spLocks noChangeShapeType="1"/>
          </p:cNvSpPr>
          <p:nvPr/>
        </p:nvSpPr>
        <p:spPr bwMode="auto">
          <a:xfrm>
            <a:off x="2514600" y="5943600"/>
            <a:ext cx="1752600" cy="0"/>
          </a:xfrm>
          <a:prstGeom prst="line">
            <a:avLst/>
          </a:prstGeom>
          <a:noFill/>
          <a:ln w="19050">
            <a:solidFill>
              <a:schemeClr val="tx1"/>
            </a:solidFill>
            <a:round/>
            <a:headEnd/>
            <a:tailEnd/>
          </a:ln>
          <a:effectLst/>
        </p:spPr>
        <p:txBody>
          <a:bodyPr/>
          <a:lstStyle/>
          <a:p>
            <a:endParaRPr lang="en-US"/>
          </a:p>
        </p:txBody>
      </p:sp>
      <p:sp>
        <p:nvSpPr>
          <p:cNvPr id="1302718" name="Line 190"/>
          <p:cNvSpPr>
            <a:spLocks noChangeShapeType="1"/>
          </p:cNvSpPr>
          <p:nvPr/>
        </p:nvSpPr>
        <p:spPr bwMode="auto">
          <a:xfrm>
            <a:off x="4419600" y="5791200"/>
            <a:ext cx="990600" cy="0"/>
          </a:xfrm>
          <a:prstGeom prst="line">
            <a:avLst/>
          </a:prstGeom>
          <a:noFill/>
          <a:ln w="19050">
            <a:solidFill>
              <a:schemeClr val="tx1"/>
            </a:solidFill>
            <a:round/>
            <a:headEnd/>
            <a:tailEnd type="triangle" w="med" len="med"/>
          </a:ln>
          <a:effectLst/>
        </p:spPr>
        <p:txBody>
          <a:bodyPr/>
          <a:lstStyle/>
          <a:p>
            <a:endParaRPr lang="en-US"/>
          </a:p>
        </p:txBody>
      </p:sp>
      <p:sp>
        <p:nvSpPr>
          <p:cNvPr id="1302719" name="Line 191"/>
          <p:cNvSpPr>
            <a:spLocks noChangeShapeType="1"/>
          </p:cNvSpPr>
          <p:nvPr/>
        </p:nvSpPr>
        <p:spPr bwMode="auto">
          <a:xfrm>
            <a:off x="4419600" y="5943600"/>
            <a:ext cx="990600" cy="0"/>
          </a:xfrm>
          <a:prstGeom prst="line">
            <a:avLst/>
          </a:prstGeom>
          <a:noFill/>
          <a:ln w="19050">
            <a:solidFill>
              <a:schemeClr val="tx1"/>
            </a:solidFill>
            <a:round/>
            <a:headEnd/>
            <a:tailEnd type="triangle" w="med" len="med"/>
          </a:ln>
          <a:effectLst/>
        </p:spPr>
        <p:txBody>
          <a:bodyPr/>
          <a:lstStyle/>
          <a:p>
            <a:endParaRPr lang="en-US"/>
          </a:p>
        </p:txBody>
      </p:sp>
      <p:sp>
        <p:nvSpPr>
          <p:cNvPr id="1302720" name="Line 192"/>
          <p:cNvSpPr>
            <a:spLocks noChangeShapeType="1"/>
          </p:cNvSpPr>
          <p:nvPr/>
        </p:nvSpPr>
        <p:spPr bwMode="auto">
          <a:xfrm flipH="1" flipV="1">
            <a:off x="5029200" y="3657600"/>
            <a:ext cx="762000" cy="1905000"/>
          </a:xfrm>
          <a:prstGeom prst="line">
            <a:avLst/>
          </a:prstGeom>
          <a:noFill/>
          <a:ln w="12700">
            <a:solidFill>
              <a:schemeClr val="accent1"/>
            </a:solidFill>
            <a:round/>
            <a:headEnd/>
            <a:tailEnd type="triangle" w="med" len="med"/>
          </a:ln>
          <a:effectLst/>
        </p:spPr>
        <p:txBody>
          <a:bodyPr/>
          <a:lstStyle/>
          <a:p>
            <a:endParaRPr lang="en-US"/>
          </a:p>
        </p:txBody>
      </p:sp>
      <p:sp>
        <p:nvSpPr>
          <p:cNvPr id="1302721" name="Line 193"/>
          <p:cNvSpPr>
            <a:spLocks noChangeShapeType="1"/>
          </p:cNvSpPr>
          <p:nvPr/>
        </p:nvSpPr>
        <p:spPr bwMode="auto">
          <a:xfrm flipH="1" flipV="1">
            <a:off x="5029200" y="4724400"/>
            <a:ext cx="457200" cy="990600"/>
          </a:xfrm>
          <a:prstGeom prst="line">
            <a:avLst/>
          </a:prstGeom>
          <a:noFill/>
          <a:ln w="12700">
            <a:solidFill>
              <a:schemeClr val="accent1"/>
            </a:solidFill>
            <a:round/>
            <a:headEnd/>
            <a:tailEnd type="triangle" w="med" len="med"/>
          </a:ln>
          <a:effectLst/>
        </p:spPr>
        <p:txBody>
          <a:bodyPr/>
          <a:lstStyle/>
          <a:p>
            <a:endParaRPr lang="en-US"/>
          </a:p>
        </p:txBody>
      </p:sp>
      <p:sp>
        <p:nvSpPr>
          <p:cNvPr id="1302722" name="Line 194"/>
          <p:cNvSpPr>
            <a:spLocks noChangeShapeType="1"/>
          </p:cNvSpPr>
          <p:nvPr/>
        </p:nvSpPr>
        <p:spPr bwMode="auto">
          <a:xfrm flipH="1">
            <a:off x="4267200" y="3048000"/>
            <a:ext cx="152400" cy="304800"/>
          </a:xfrm>
          <a:prstGeom prst="line">
            <a:avLst/>
          </a:prstGeom>
          <a:noFill/>
          <a:ln w="28575" cap="rnd">
            <a:solidFill>
              <a:schemeClr val="accent2"/>
            </a:solidFill>
            <a:prstDash val="sysDot"/>
            <a:round/>
            <a:headEnd/>
            <a:tailEnd/>
          </a:ln>
          <a:effectLst/>
        </p:spPr>
        <p:txBody>
          <a:bodyPr/>
          <a:lstStyle/>
          <a:p>
            <a:endParaRPr lang="en-US"/>
          </a:p>
        </p:txBody>
      </p:sp>
      <p:sp>
        <p:nvSpPr>
          <p:cNvPr id="1302723" name="Line 195"/>
          <p:cNvSpPr>
            <a:spLocks noChangeShapeType="1"/>
          </p:cNvSpPr>
          <p:nvPr/>
        </p:nvSpPr>
        <p:spPr bwMode="auto">
          <a:xfrm flipH="1">
            <a:off x="6553200" y="4191000"/>
            <a:ext cx="152400" cy="762000"/>
          </a:xfrm>
          <a:prstGeom prst="line">
            <a:avLst/>
          </a:prstGeom>
          <a:noFill/>
          <a:ln w="28575" cap="rnd">
            <a:solidFill>
              <a:schemeClr val="accent2"/>
            </a:solidFill>
            <a:prstDash val="sysDot"/>
            <a:round/>
            <a:headEnd/>
            <a:tailEnd/>
          </a:ln>
          <a:effectLst/>
        </p:spPr>
        <p:txBody>
          <a:bodyPr/>
          <a:lstStyle/>
          <a:p>
            <a:endParaRPr lang="en-US"/>
          </a:p>
        </p:txBody>
      </p:sp>
      <p:sp>
        <p:nvSpPr>
          <p:cNvPr id="1302724" name="Line 196"/>
          <p:cNvSpPr>
            <a:spLocks noChangeShapeType="1"/>
          </p:cNvSpPr>
          <p:nvPr/>
        </p:nvSpPr>
        <p:spPr bwMode="auto">
          <a:xfrm>
            <a:off x="3581400" y="2057400"/>
            <a:ext cx="457200" cy="0"/>
          </a:xfrm>
          <a:prstGeom prst="line">
            <a:avLst/>
          </a:prstGeom>
          <a:noFill/>
          <a:ln w="12700">
            <a:solidFill>
              <a:schemeClr val="accent1"/>
            </a:solidFill>
            <a:round/>
            <a:headEnd/>
            <a:tailEnd/>
          </a:ln>
          <a:effectLst/>
        </p:spPr>
        <p:txBody>
          <a:bodyPr/>
          <a:lstStyle/>
          <a:p>
            <a:endParaRPr lang="en-US"/>
          </a:p>
        </p:txBody>
      </p:sp>
      <p:sp>
        <p:nvSpPr>
          <p:cNvPr id="1302725" name="Line 197"/>
          <p:cNvSpPr>
            <a:spLocks noChangeShapeType="1"/>
          </p:cNvSpPr>
          <p:nvPr/>
        </p:nvSpPr>
        <p:spPr bwMode="auto">
          <a:xfrm>
            <a:off x="4038600" y="1600200"/>
            <a:ext cx="228600" cy="0"/>
          </a:xfrm>
          <a:prstGeom prst="line">
            <a:avLst/>
          </a:prstGeom>
          <a:noFill/>
          <a:ln w="12700">
            <a:solidFill>
              <a:schemeClr val="accent1"/>
            </a:solidFill>
            <a:round/>
            <a:headEnd/>
            <a:tailEnd type="triangle" w="med" len="med"/>
          </a:ln>
          <a:effectLst/>
        </p:spPr>
        <p:txBody>
          <a:bodyPr/>
          <a:lstStyle/>
          <a:p>
            <a:endParaRPr lang="en-US"/>
          </a:p>
        </p:txBody>
      </p:sp>
      <p:sp>
        <p:nvSpPr>
          <p:cNvPr id="1302726" name="Line 198"/>
          <p:cNvSpPr>
            <a:spLocks noChangeShapeType="1"/>
          </p:cNvSpPr>
          <p:nvPr/>
        </p:nvSpPr>
        <p:spPr bwMode="auto">
          <a:xfrm>
            <a:off x="4038600" y="1905000"/>
            <a:ext cx="228600" cy="0"/>
          </a:xfrm>
          <a:prstGeom prst="line">
            <a:avLst/>
          </a:prstGeom>
          <a:noFill/>
          <a:ln w="12700">
            <a:solidFill>
              <a:schemeClr val="accent1"/>
            </a:solidFill>
            <a:round/>
            <a:headEnd/>
            <a:tailEnd type="triangle" w="med" len="med"/>
          </a:ln>
          <a:effectLst/>
        </p:spPr>
        <p:txBody>
          <a:bodyPr/>
          <a:lstStyle/>
          <a:p>
            <a:endParaRPr lang="en-US"/>
          </a:p>
        </p:txBody>
      </p:sp>
      <p:sp>
        <p:nvSpPr>
          <p:cNvPr id="1302727" name="Line 199"/>
          <p:cNvSpPr>
            <a:spLocks noChangeShapeType="1"/>
          </p:cNvSpPr>
          <p:nvPr/>
        </p:nvSpPr>
        <p:spPr bwMode="auto">
          <a:xfrm>
            <a:off x="4038600" y="2133600"/>
            <a:ext cx="228600" cy="0"/>
          </a:xfrm>
          <a:prstGeom prst="line">
            <a:avLst/>
          </a:prstGeom>
          <a:noFill/>
          <a:ln w="12700">
            <a:solidFill>
              <a:schemeClr val="accent1"/>
            </a:solidFill>
            <a:round/>
            <a:headEnd/>
            <a:tailEnd type="triangle" w="med" len="med"/>
          </a:ln>
          <a:effectLst/>
        </p:spPr>
        <p:txBody>
          <a:bodyPr/>
          <a:lstStyle/>
          <a:p>
            <a:endParaRPr lang="en-US"/>
          </a:p>
        </p:txBody>
      </p:sp>
      <p:sp>
        <p:nvSpPr>
          <p:cNvPr id="1302744" name="Line 216"/>
          <p:cNvSpPr>
            <a:spLocks noChangeShapeType="1"/>
          </p:cNvSpPr>
          <p:nvPr/>
        </p:nvSpPr>
        <p:spPr bwMode="auto">
          <a:xfrm>
            <a:off x="4038600" y="1600200"/>
            <a:ext cx="0" cy="533400"/>
          </a:xfrm>
          <a:prstGeom prst="line">
            <a:avLst/>
          </a:prstGeom>
          <a:noFill/>
          <a:ln w="12700">
            <a:solidFill>
              <a:schemeClr val="accent1"/>
            </a:solidFill>
            <a:round/>
            <a:headEnd/>
            <a:tailEnd/>
          </a:ln>
          <a:effectLst/>
        </p:spPr>
        <p:txBody>
          <a:bodyPr/>
          <a:lstStyle/>
          <a:p>
            <a:endParaRPr lang="en-US"/>
          </a:p>
        </p:txBody>
      </p:sp>
      <p:sp>
        <p:nvSpPr>
          <p:cNvPr id="1302745" name="Line 217"/>
          <p:cNvSpPr>
            <a:spLocks noChangeShapeType="1"/>
          </p:cNvSpPr>
          <p:nvPr/>
        </p:nvSpPr>
        <p:spPr bwMode="auto">
          <a:xfrm>
            <a:off x="4419600" y="4953000"/>
            <a:ext cx="762000" cy="0"/>
          </a:xfrm>
          <a:prstGeom prst="line">
            <a:avLst/>
          </a:prstGeom>
          <a:noFill/>
          <a:ln w="28575">
            <a:solidFill>
              <a:schemeClr val="tx1"/>
            </a:solidFill>
            <a:round/>
            <a:headEnd/>
            <a:tailEnd/>
          </a:ln>
          <a:effectLst/>
        </p:spPr>
        <p:txBody>
          <a:bodyPr/>
          <a:lstStyle/>
          <a:p>
            <a:endParaRPr lang="en-US"/>
          </a:p>
        </p:txBody>
      </p:sp>
      <p:sp>
        <p:nvSpPr>
          <p:cNvPr id="1302752" name="Line 224"/>
          <p:cNvSpPr>
            <a:spLocks noChangeShapeType="1"/>
          </p:cNvSpPr>
          <p:nvPr/>
        </p:nvSpPr>
        <p:spPr bwMode="auto">
          <a:xfrm>
            <a:off x="6705600" y="2133600"/>
            <a:ext cx="1524000" cy="533400"/>
          </a:xfrm>
          <a:prstGeom prst="line">
            <a:avLst/>
          </a:prstGeom>
          <a:noFill/>
          <a:ln w="12700">
            <a:solidFill>
              <a:schemeClr val="accent1"/>
            </a:solidFill>
            <a:round/>
            <a:headEnd/>
            <a:tailEnd type="triangle" w="med" len="med"/>
          </a:ln>
          <a:effectLst/>
        </p:spPr>
        <p:txBody>
          <a:bodyPr/>
          <a:lstStyle/>
          <a:p>
            <a:endParaRPr lang="en-US"/>
          </a:p>
        </p:txBody>
      </p:sp>
      <p:grpSp>
        <p:nvGrpSpPr>
          <p:cNvPr id="4" name="Group 266"/>
          <p:cNvGrpSpPr>
            <a:grpSpLocks/>
          </p:cNvGrpSpPr>
          <p:nvPr/>
        </p:nvGrpSpPr>
        <p:grpSpPr bwMode="auto">
          <a:xfrm>
            <a:off x="152400" y="914400"/>
            <a:ext cx="7696200" cy="3505200"/>
            <a:chOff x="96" y="576"/>
            <a:chExt cx="4848" cy="2208"/>
          </a:xfrm>
        </p:grpSpPr>
        <p:sp>
          <p:nvSpPr>
            <p:cNvPr id="1302795" name="Line 267"/>
            <p:cNvSpPr>
              <a:spLocks noChangeShapeType="1"/>
            </p:cNvSpPr>
            <p:nvPr/>
          </p:nvSpPr>
          <p:spPr bwMode="auto">
            <a:xfrm>
              <a:off x="96" y="816"/>
              <a:ext cx="0" cy="1536"/>
            </a:xfrm>
            <a:prstGeom prst="line">
              <a:avLst/>
            </a:prstGeom>
            <a:noFill/>
            <a:ln w="28575">
              <a:solidFill>
                <a:schemeClr val="tx1"/>
              </a:solidFill>
              <a:round/>
              <a:headEnd/>
              <a:tailEnd/>
            </a:ln>
            <a:effectLst/>
          </p:spPr>
          <p:txBody>
            <a:bodyPr/>
            <a:lstStyle/>
            <a:p>
              <a:endParaRPr lang="en-US"/>
            </a:p>
          </p:txBody>
        </p:sp>
        <p:sp>
          <p:nvSpPr>
            <p:cNvPr id="1302796" name="AutoShape 268"/>
            <p:cNvSpPr>
              <a:spLocks noChangeArrowheads="1"/>
            </p:cNvSpPr>
            <p:nvPr/>
          </p:nvSpPr>
          <p:spPr bwMode="auto">
            <a:xfrm rot="5400000" flipH="1">
              <a:off x="720" y="850"/>
              <a:ext cx="432" cy="144"/>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tx1"/>
              </a:solidFill>
              <a:miter lim="800000"/>
              <a:headEnd/>
              <a:tailEnd/>
            </a:ln>
            <a:effectLst/>
          </p:spPr>
          <p:txBody>
            <a:bodyPr wrap="none" anchor="ctr"/>
            <a:lstStyle/>
            <a:p>
              <a:endParaRPr lang="en-US"/>
            </a:p>
          </p:txBody>
        </p:sp>
        <p:sp>
          <p:nvSpPr>
            <p:cNvPr id="1302797" name="Line 269"/>
            <p:cNvSpPr>
              <a:spLocks noChangeShapeType="1"/>
            </p:cNvSpPr>
            <p:nvPr/>
          </p:nvSpPr>
          <p:spPr bwMode="auto">
            <a:xfrm flipH="1">
              <a:off x="96" y="816"/>
              <a:ext cx="384" cy="0"/>
            </a:xfrm>
            <a:prstGeom prst="line">
              <a:avLst/>
            </a:prstGeom>
            <a:noFill/>
            <a:ln w="28575">
              <a:solidFill>
                <a:schemeClr val="tx1"/>
              </a:solidFill>
              <a:round/>
              <a:headEnd/>
              <a:tailEnd/>
            </a:ln>
            <a:effectLst/>
          </p:spPr>
          <p:txBody>
            <a:bodyPr/>
            <a:lstStyle/>
            <a:p>
              <a:endParaRPr lang="en-US"/>
            </a:p>
          </p:txBody>
        </p:sp>
        <p:sp>
          <p:nvSpPr>
            <p:cNvPr id="1302798" name="Rectangle 270"/>
            <p:cNvSpPr>
              <a:spLocks noChangeArrowheads="1"/>
            </p:cNvSpPr>
            <p:nvPr/>
          </p:nvSpPr>
          <p:spPr bwMode="auto">
            <a:xfrm flipH="1">
              <a:off x="912" y="946"/>
              <a:ext cx="96" cy="206"/>
            </a:xfrm>
            <a:prstGeom prst="rect">
              <a:avLst/>
            </a:prstGeom>
            <a:noFill/>
            <a:ln w="12700">
              <a:noFill/>
              <a:miter lim="800000"/>
              <a:headEnd/>
              <a:tailEnd/>
            </a:ln>
            <a:effectLst/>
          </p:spPr>
          <p:txBody>
            <a:bodyPr wrap="none" lIns="19050" tIns="26988" rIns="19050" bIns="26988"/>
            <a:lstStyle/>
            <a:p>
              <a:pPr>
                <a:spcBef>
                  <a:spcPts val="600"/>
                </a:spcBef>
                <a:spcAft>
                  <a:spcPts val="600"/>
                </a:spcAft>
              </a:pPr>
              <a:endParaRPr lang="en-US" sz="1400">
                <a:solidFill>
                  <a:schemeClr val="tx1"/>
                </a:solidFill>
              </a:endParaRPr>
            </a:p>
          </p:txBody>
        </p:sp>
        <p:sp>
          <p:nvSpPr>
            <p:cNvPr id="1302799" name="Rectangle 271"/>
            <p:cNvSpPr>
              <a:spLocks noChangeArrowheads="1"/>
            </p:cNvSpPr>
            <p:nvPr/>
          </p:nvSpPr>
          <p:spPr bwMode="auto">
            <a:xfrm flipH="1">
              <a:off x="912" y="706"/>
              <a:ext cx="96" cy="206"/>
            </a:xfrm>
            <a:prstGeom prst="rect">
              <a:avLst/>
            </a:prstGeom>
            <a:noFill/>
            <a:ln w="12700">
              <a:noFill/>
              <a:miter lim="800000"/>
              <a:headEnd/>
              <a:tailEnd/>
            </a:ln>
            <a:effectLst/>
          </p:spPr>
          <p:txBody>
            <a:bodyPr wrap="none" lIns="19050" tIns="26988" rIns="19050" bIns="26988"/>
            <a:lstStyle/>
            <a:p>
              <a:pPr>
                <a:spcBef>
                  <a:spcPts val="600"/>
                </a:spcBef>
                <a:spcAft>
                  <a:spcPts val="600"/>
                </a:spcAft>
              </a:pPr>
              <a:endParaRPr lang="en-US" sz="1400">
                <a:solidFill>
                  <a:schemeClr val="tx1"/>
                </a:solidFill>
              </a:endParaRPr>
            </a:p>
          </p:txBody>
        </p:sp>
        <p:sp>
          <p:nvSpPr>
            <p:cNvPr id="1302800" name="Line 272"/>
            <p:cNvSpPr>
              <a:spLocks noChangeShapeType="1"/>
            </p:cNvSpPr>
            <p:nvPr/>
          </p:nvSpPr>
          <p:spPr bwMode="auto">
            <a:xfrm flipH="1">
              <a:off x="1008" y="816"/>
              <a:ext cx="3360" cy="0"/>
            </a:xfrm>
            <a:prstGeom prst="line">
              <a:avLst/>
            </a:prstGeom>
            <a:noFill/>
            <a:ln w="28575">
              <a:solidFill>
                <a:schemeClr val="tx1"/>
              </a:solidFill>
              <a:round/>
              <a:headEnd/>
              <a:tailEnd type="triangle" w="med" len="med"/>
            </a:ln>
            <a:effectLst/>
          </p:spPr>
          <p:txBody>
            <a:bodyPr/>
            <a:lstStyle/>
            <a:p>
              <a:endParaRPr lang="en-US"/>
            </a:p>
          </p:txBody>
        </p:sp>
        <p:sp>
          <p:nvSpPr>
            <p:cNvPr id="1302801" name="Line 273"/>
            <p:cNvSpPr>
              <a:spLocks noChangeShapeType="1"/>
            </p:cNvSpPr>
            <p:nvPr/>
          </p:nvSpPr>
          <p:spPr bwMode="auto">
            <a:xfrm>
              <a:off x="1008" y="1008"/>
              <a:ext cx="240" cy="0"/>
            </a:xfrm>
            <a:prstGeom prst="line">
              <a:avLst/>
            </a:prstGeom>
            <a:noFill/>
            <a:ln w="28575">
              <a:solidFill>
                <a:schemeClr val="tx1"/>
              </a:solidFill>
              <a:round/>
              <a:headEnd type="triangle" w="med" len="med"/>
              <a:tailEnd/>
            </a:ln>
            <a:effectLst/>
          </p:spPr>
          <p:txBody>
            <a:bodyPr/>
            <a:lstStyle/>
            <a:p>
              <a:endParaRPr lang="en-US"/>
            </a:p>
          </p:txBody>
        </p:sp>
        <p:sp>
          <p:nvSpPr>
            <p:cNvPr id="1302802" name="Line 274"/>
            <p:cNvSpPr>
              <a:spLocks noChangeShapeType="1"/>
            </p:cNvSpPr>
            <p:nvPr/>
          </p:nvSpPr>
          <p:spPr bwMode="auto">
            <a:xfrm>
              <a:off x="4368" y="816"/>
              <a:ext cx="0" cy="864"/>
            </a:xfrm>
            <a:prstGeom prst="line">
              <a:avLst/>
            </a:prstGeom>
            <a:noFill/>
            <a:ln w="28575">
              <a:solidFill>
                <a:schemeClr val="tx1"/>
              </a:solidFill>
              <a:round/>
              <a:headEnd/>
              <a:tailEnd/>
            </a:ln>
            <a:effectLst/>
          </p:spPr>
          <p:txBody>
            <a:bodyPr/>
            <a:lstStyle/>
            <a:p>
              <a:endParaRPr lang="en-US"/>
            </a:p>
          </p:txBody>
        </p:sp>
        <p:sp>
          <p:nvSpPr>
            <p:cNvPr id="1302803" name="Line 275"/>
            <p:cNvSpPr>
              <a:spLocks noChangeShapeType="1"/>
            </p:cNvSpPr>
            <p:nvPr/>
          </p:nvSpPr>
          <p:spPr bwMode="auto">
            <a:xfrm>
              <a:off x="4224" y="1872"/>
              <a:ext cx="144" cy="0"/>
            </a:xfrm>
            <a:prstGeom prst="line">
              <a:avLst/>
            </a:prstGeom>
            <a:noFill/>
            <a:ln w="12700">
              <a:solidFill>
                <a:schemeClr val="accent1"/>
              </a:solidFill>
              <a:round/>
              <a:headEnd/>
              <a:tailEnd/>
            </a:ln>
            <a:effectLst/>
          </p:spPr>
          <p:txBody>
            <a:bodyPr/>
            <a:lstStyle/>
            <a:p>
              <a:endParaRPr lang="en-US"/>
            </a:p>
          </p:txBody>
        </p:sp>
        <p:sp>
          <p:nvSpPr>
            <p:cNvPr id="1302804" name="AutoShape 276"/>
            <p:cNvSpPr>
              <a:spLocks noChangeArrowheads="1"/>
            </p:cNvSpPr>
            <p:nvPr/>
          </p:nvSpPr>
          <p:spPr bwMode="auto">
            <a:xfrm>
              <a:off x="4608" y="1632"/>
              <a:ext cx="240" cy="192"/>
            </a:xfrm>
            <a:prstGeom prst="flowChartDelay">
              <a:avLst/>
            </a:prstGeom>
            <a:noFill/>
            <a:ln w="12700">
              <a:solidFill>
                <a:schemeClr val="accent1"/>
              </a:solidFill>
              <a:miter lim="800000"/>
              <a:headEnd/>
              <a:tailEnd/>
            </a:ln>
            <a:effectLst/>
          </p:spPr>
          <p:txBody>
            <a:bodyPr wrap="none" anchor="ctr"/>
            <a:lstStyle/>
            <a:p>
              <a:endParaRPr lang="en-US"/>
            </a:p>
          </p:txBody>
        </p:sp>
        <p:sp>
          <p:nvSpPr>
            <p:cNvPr id="1302805" name="Line 277"/>
            <p:cNvSpPr>
              <a:spLocks noChangeShapeType="1"/>
            </p:cNvSpPr>
            <p:nvPr/>
          </p:nvSpPr>
          <p:spPr bwMode="auto">
            <a:xfrm flipV="1">
              <a:off x="4368" y="1776"/>
              <a:ext cx="240" cy="0"/>
            </a:xfrm>
            <a:prstGeom prst="line">
              <a:avLst/>
            </a:prstGeom>
            <a:noFill/>
            <a:ln w="12700">
              <a:solidFill>
                <a:schemeClr val="accent1"/>
              </a:solidFill>
              <a:round/>
              <a:headEnd/>
              <a:tailEnd/>
            </a:ln>
            <a:effectLst/>
          </p:spPr>
          <p:txBody>
            <a:bodyPr/>
            <a:lstStyle/>
            <a:p>
              <a:endParaRPr lang="en-US"/>
            </a:p>
          </p:txBody>
        </p:sp>
        <p:sp>
          <p:nvSpPr>
            <p:cNvPr id="1302806" name="Line 278"/>
            <p:cNvSpPr>
              <a:spLocks noChangeShapeType="1"/>
            </p:cNvSpPr>
            <p:nvPr/>
          </p:nvSpPr>
          <p:spPr bwMode="auto">
            <a:xfrm>
              <a:off x="4368" y="1776"/>
              <a:ext cx="0" cy="96"/>
            </a:xfrm>
            <a:prstGeom prst="line">
              <a:avLst/>
            </a:prstGeom>
            <a:noFill/>
            <a:ln w="12700">
              <a:solidFill>
                <a:schemeClr val="accent1"/>
              </a:solidFill>
              <a:round/>
              <a:headEnd/>
              <a:tailEnd/>
            </a:ln>
            <a:effectLst/>
          </p:spPr>
          <p:txBody>
            <a:bodyPr/>
            <a:lstStyle/>
            <a:p>
              <a:endParaRPr lang="en-US"/>
            </a:p>
          </p:txBody>
        </p:sp>
        <p:sp>
          <p:nvSpPr>
            <p:cNvPr id="1302807" name="Rectangle 279"/>
            <p:cNvSpPr>
              <a:spLocks noChangeArrowheads="1"/>
            </p:cNvSpPr>
            <p:nvPr/>
          </p:nvSpPr>
          <p:spPr bwMode="auto">
            <a:xfrm>
              <a:off x="4320" y="1536"/>
              <a:ext cx="336" cy="192"/>
            </a:xfrm>
            <a:prstGeom prst="rect">
              <a:avLst/>
            </a:prstGeom>
            <a:noFill/>
            <a:ln w="12700">
              <a:noFill/>
              <a:miter lim="800000"/>
              <a:headEnd/>
              <a:tailEnd/>
            </a:ln>
            <a:effectLst/>
          </p:spPr>
          <p:txBody>
            <a:bodyPr wrap="none" lIns="19050" tIns="26988" rIns="19050" bIns="26988"/>
            <a:lstStyle/>
            <a:p>
              <a:pPr algn="ctr"/>
              <a:r>
                <a:rPr lang="en-US" sz="1200" b="1"/>
                <a:t>Branch</a:t>
              </a:r>
            </a:p>
          </p:txBody>
        </p:sp>
        <p:sp>
          <p:nvSpPr>
            <p:cNvPr id="1302808" name="Line 280"/>
            <p:cNvSpPr>
              <a:spLocks noChangeShapeType="1"/>
            </p:cNvSpPr>
            <p:nvPr/>
          </p:nvSpPr>
          <p:spPr bwMode="auto">
            <a:xfrm>
              <a:off x="4512" y="1680"/>
              <a:ext cx="96" cy="0"/>
            </a:xfrm>
            <a:prstGeom prst="line">
              <a:avLst/>
            </a:prstGeom>
            <a:noFill/>
            <a:ln w="12700">
              <a:solidFill>
                <a:schemeClr val="accent1"/>
              </a:solidFill>
              <a:round/>
              <a:headEnd/>
              <a:tailEnd/>
            </a:ln>
            <a:effectLst/>
          </p:spPr>
          <p:txBody>
            <a:bodyPr/>
            <a:lstStyle/>
            <a:p>
              <a:endParaRPr lang="en-US"/>
            </a:p>
          </p:txBody>
        </p:sp>
        <p:sp>
          <p:nvSpPr>
            <p:cNvPr id="1302809" name="Line 281"/>
            <p:cNvSpPr>
              <a:spLocks noChangeShapeType="1"/>
            </p:cNvSpPr>
            <p:nvPr/>
          </p:nvSpPr>
          <p:spPr bwMode="auto">
            <a:xfrm>
              <a:off x="4944" y="576"/>
              <a:ext cx="0" cy="1152"/>
            </a:xfrm>
            <a:prstGeom prst="line">
              <a:avLst/>
            </a:prstGeom>
            <a:noFill/>
            <a:ln w="12700">
              <a:solidFill>
                <a:schemeClr val="accent1"/>
              </a:solidFill>
              <a:round/>
              <a:headEnd/>
              <a:tailEnd/>
            </a:ln>
            <a:effectLst/>
          </p:spPr>
          <p:txBody>
            <a:bodyPr/>
            <a:lstStyle/>
            <a:p>
              <a:endParaRPr lang="en-US"/>
            </a:p>
          </p:txBody>
        </p:sp>
        <p:sp>
          <p:nvSpPr>
            <p:cNvPr id="1302810" name="Line 282"/>
            <p:cNvSpPr>
              <a:spLocks noChangeShapeType="1"/>
            </p:cNvSpPr>
            <p:nvPr/>
          </p:nvSpPr>
          <p:spPr bwMode="auto">
            <a:xfrm>
              <a:off x="912" y="576"/>
              <a:ext cx="4032" cy="0"/>
            </a:xfrm>
            <a:prstGeom prst="line">
              <a:avLst/>
            </a:prstGeom>
            <a:noFill/>
            <a:ln w="12700">
              <a:solidFill>
                <a:schemeClr val="accent1"/>
              </a:solidFill>
              <a:round/>
              <a:headEnd/>
              <a:tailEnd/>
            </a:ln>
            <a:effectLst/>
          </p:spPr>
          <p:txBody>
            <a:bodyPr/>
            <a:lstStyle/>
            <a:p>
              <a:endParaRPr lang="en-US"/>
            </a:p>
          </p:txBody>
        </p:sp>
        <p:sp>
          <p:nvSpPr>
            <p:cNvPr id="1302811" name="Rectangle 283"/>
            <p:cNvSpPr>
              <a:spLocks noChangeArrowheads="1"/>
            </p:cNvSpPr>
            <p:nvPr/>
          </p:nvSpPr>
          <p:spPr bwMode="auto">
            <a:xfrm>
              <a:off x="4560" y="576"/>
              <a:ext cx="336" cy="192"/>
            </a:xfrm>
            <a:prstGeom prst="rect">
              <a:avLst/>
            </a:prstGeom>
            <a:noFill/>
            <a:ln w="12700">
              <a:noFill/>
              <a:miter lim="800000"/>
              <a:headEnd/>
              <a:tailEnd/>
            </a:ln>
            <a:effectLst/>
          </p:spPr>
          <p:txBody>
            <a:bodyPr wrap="none" lIns="19050" tIns="26988" rIns="19050" bIns="26988"/>
            <a:lstStyle/>
            <a:p>
              <a:pPr algn="ctr"/>
              <a:r>
                <a:rPr lang="en-US" sz="1200" b="1"/>
                <a:t>PCSrc</a:t>
              </a:r>
            </a:p>
          </p:txBody>
        </p:sp>
        <p:sp>
          <p:nvSpPr>
            <p:cNvPr id="1302812" name="Line 284"/>
            <p:cNvSpPr>
              <a:spLocks noChangeShapeType="1"/>
            </p:cNvSpPr>
            <p:nvPr/>
          </p:nvSpPr>
          <p:spPr bwMode="auto">
            <a:xfrm>
              <a:off x="912" y="576"/>
              <a:ext cx="0" cy="178"/>
            </a:xfrm>
            <a:prstGeom prst="line">
              <a:avLst/>
            </a:prstGeom>
            <a:noFill/>
            <a:ln w="12700">
              <a:solidFill>
                <a:schemeClr val="accent1"/>
              </a:solidFill>
              <a:round/>
              <a:headEnd/>
              <a:tailEnd/>
            </a:ln>
            <a:effectLst/>
          </p:spPr>
          <p:txBody>
            <a:bodyPr/>
            <a:lstStyle/>
            <a:p>
              <a:endParaRPr lang="en-US"/>
            </a:p>
          </p:txBody>
        </p:sp>
        <p:sp>
          <p:nvSpPr>
            <p:cNvPr id="1302813" name="Oval 285"/>
            <p:cNvSpPr>
              <a:spLocks noChangeArrowheads="1"/>
            </p:cNvSpPr>
            <p:nvPr/>
          </p:nvSpPr>
          <p:spPr bwMode="auto">
            <a:xfrm>
              <a:off x="3408" y="1632"/>
              <a:ext cx="288" cy="336"/>
            </a:xfrm>
            <a:prstGeom prst="ellipse">
              <a:avLst/>
            </a:prstGeom>
            <a:noFill/>
            <a:ln w="12700">
              <a:solidFill>
                <a:schemeClr val="tx1"/>
              </a:solidFill>
              <a:round/>
              <a:headEnd/>
              <a:tailEnd/>
            </a:ln>
            <a:effectLst/>
          </p:spPr>
          <p:txBody>
            <a:bodyPr wrap="none" anchor="ctr"/>
            <a:lstStyle/>
            <a:p>
              <a:endParaRPr lang="en-US"/>
            </a:p>
          </p:txBody>
        </p:sp>
        <p:sp>
          <p:nvSpPr>
            <p:cNvPr id="1302814" name="Rectangle 286"/>
            <p:cNvSpPr>
              <a:spLocks noChangeArrowheads="1"/>
            </p:cNvSpPr>
            <p:nvPr/>
          </p:nvSpPr>
          <p:spPr bwMode="auto">
            <a:xfrm>
              <a:off x="3408" y="1632"/>
              <a:ext cx="288" cy="288"/>
            </a:xfrm>
            <a:prstGeom prst="rect">
              <a:avLst/>
            </a:prstGeom>
            <a:noFill/>
            <a:ln w="12700">
              <a:noFill/>
              <a:miter lim="800000"/>
              <a:headEnd/>
              <a:tailEnd/>
            </a:ln>
            <a:effectLst/>
          </p:spPr>
          <p:txBody>
            <a:bodyPr wrap="none" lIns="19050" tIns="26988" rIns="19050" bIns="26988"/>
            <a:lstStyle/>
            <a:p>
              <a:pPr algn="ctr" defTabSz="904875">
                <a:lnSpc>
                  <a:spcPts val="1600"/>
                </a:lnSpc>
                <a:tabLst>
                  <a:tab pos="452438" algn="l"/>
                  <a:tab pos="904875" algn="l"/>
                  <a:tab pos="1357313" algn="l"/>
                </a:tabLst>
              </a:pPr>
              <a:r>
                <a:rPr lang="en-US" sz="1200" b="1">
                  <a:solidFill>
                    <a:srgbClr val="000000"/>
                  </a:solidFill>
                </a:rPr>
                <a:t>Shift</a:t>
              </a:r>
            </a:p>
            <a:p>
              <a:pPr algn="ctr" defTabSz="904875">
                <a:lnSpc>
                  <a:spcPts val="1600"/>
                </a:lnSpc>
                <a:tabLst>
                  <a:tab pos="452438" algn="l"/>
                  <a:tab pos="904875" algn="l"/>
                  <a:tab pos="1357313" algn="l"/>
                </a:tabLst>
              </a:pPr>
              <a:r>
                <a:rPr lang="en-US" sz="1200" b="1">
                  <a:solidFill>
                    <a:srgbClr val="000000"/>
                  </a:solidFill>
                </a:rPr>
                <a:t>left 2</a:t>
              </a:r>
            </a:p>
          </p:txBody>
        </p:sp>
        <p:sp>
          <p:nvSpPr>
            <p:cNvPr id="1302815" name="Line 287"/>
            <p:cNvSpPr>
              <a:spLocks noChangeShapeType="1"/>
            </p:cNvSpPr>
            <p:nvPr/>
          </p:nvSpPr>
          <p:spPr bwMode="auto">
            <a:xfrm>
              <a:off x="3264" y="1824"/>
              <a:ext cx="144" cy="0"/>
            </a:xfrm>
            <a:prstGeom prst="line">
              <a:avLst/>
            </a:prstGeom>
            <a:noFill/>
            <a:ln w="28575">
              <a:solidFill>
                <a:schemeClr val="tx1"/>
              </a:solidFill>
              <a:round/>
              <a:headEnd/>
              <a:tailEnd type="triangle" w="med" len="med"/>
            </a:ln>
            <a:effectLst/>
          </p:spPr>
          <p:txBody>
            <a:bodyPr/>
            <a:lstStyle/>
            <a:p>
              <a:endParaRPr lang="en-US"/>
            </a:p>
          </p:txBody>
        </p:sp>
        <p:grpSp>
          <p:nvGrpSpPr>
            <p:cNvPr id="5" name="Group 288"/>
            <p:cNvGrpSpPr>
              <a:grpSpLocks/>
            </p:cNvGrpSpPr>
            <p:nvPr/>
          </p:nvGrpSpPr>
          <p:grpSpPr bwMode="auto">
            <a:xfrm>
              <a:off x="3840" y="1392"/>
              <a:ext cx="192" cy="576"/>
              <a:chOff x="1392" y="2880"/>
              <a:chExt cx="288" cy="480"/>
            </a:xfrm>
          </p:grpSpPr>
          <p:sp>
            <p:nvSpPr>
              <p:cNvPr id="1302817" name="Line 289"/>
              <p:cNvSpPr>
                <a:spLocks noChangeShapeType="1"/>
              </p:cNvSpPr>
              <p:nvPr/>
            </p:nvSpPr>
            <p:spPr bwMode="auto">
              <a:xfrm>
                <a:off x="1392" y="3072"/>
                <a:ext cx="48" cy="48"/>
              </a:xfrm>
              <a:prstGeom prst="line">
                <a:avLst/>
              </a:prstGeom>
              <a:noFill/>
              <a:ln w="12700">
                <a:solidFill>
                  <a:schemeClr val="tx1"/>
                </a:solidFill>
                <a:round/>
                <a:headEnd/>
                <a:tailEnd/>
              </a:ln>
              <a:effectLst/>
            </p:spPr>
            <p:txBody>
              <a:bodyPr/>
              <a:lstStyle/>
              <a:p>
                <a:endParaRPr lang="en-US"/>
              </a:p>
            </p:txBody>
          </p:sp>
          <p:sp>
            <p:nvSpPr>
              <p:cNvPr id="1302818" name="Line 290"/>
              <p:cNvSpPr>
                <a:spLocks noChangeShapeType="1"/>
              </p:cNvSpPr>
              <p:nvPr/>
            </p:nvSpPr>
            <p:spPr bwMode="auto">
              <a:xfrm flipH="1">
                <a:off x="1392" y="3120"/>
                <a:ext cx="48" cy="48"/>
              </a:xfrm>
              <a:prstGeom prst="line">
                <a:avLst/>
              </a:prstGeom>
              <a:noFill/>
              <a:ln w="12700">
                <a:solidFill>
                  <a:schemeClr val="tx1"/>
                </a:solidFill>
                <a:round/>
                <a:headEnd/>
                <a:tailEnd/>
              </a:ln>
              <a:effectLst/>
            </p:spPr>
            <p:txBody>
              <a:bodyPr/>
              <a:lstStyle/>
              <a:p>
                <a:endParaRPr lang="en-US"/>
              </a:p>
            </p:txBody>
          </p:sp>
          <p:sp>
            <p:nvSpPr>
              <p:cNvPr id="1302819" name="Line 291"/>
              <p:cNvSpPr>
                <a:spLocks noChangeShapeType="1"/>
              </p:cNvSpPr>
              <p:nvPr/>
            </p:nvSpPr>
            <p:spPr bwMode="auto">
              <a:xfrm flipV="1">
                <a:off x="1392" y="2880"/>
                <a:ext cx="0" cy="192"/>
              </a:xfrm>
              <a:prstGeom prst="line">
                <a:avLst/>
              </a:prstGeom>
              <a:noFill/>
              <a:ln w="12700">
                <a:solidFill>
                  <a:schemeClr val="tx1"/>
                </a:solidFill>
                <a:round/>
                <a:headEnd/>
                <a:tailEnd/>
              </a:ln>
              <a:effectLst/>
            </p:spPr>
            <p:txBody>
              <a:bodyPr/>
              <a:lstStyle/>
              <a:p>
                <a:endParaRPr lang="en-US"/>
              </a:p>
            </p:txBody>
          </p:sp>
          <p:sp>
            <p:nvSpPr>
              <p:cNvPr id="1302820" name="Line 292"/>
              <p:cNvSpPr>
                <a:spLocks noChangeShapeType="1"/>
              </p:cNvSpPr>
              <p:nvPr/>
            </p:nvSpPr>
            <p:spPr bwMode="auto">
              <a:xfrm flipV="1">
                <a:off x="1392" y="3168"/>
                <a:ext cx="0" cy="192"/>
              </a:xfrm>
              <a:prstGeom prst="line">
                <a:avLst/>
              </a:prstGeom>
              <a:noFill/>
              <a:ln w="12700">
                <a:solidFill>
                  <a:schemeClr val="tx1"/>
                </a:solidFill>
                <a:round/>
                <a:headEnd/>
                <a:tailEnd/>
              </a:ln>
              <a:effectLst/>
            </p:spPr>
            <p:txBody>
              <a:bodyPr/>
              <a:lstStyle/>
              <a:p>
                <a:endParaRPr lang="en-US"/>
              </a:p>
            </p:txBody>
          </p:sp>
          <p:sp>
            <p:nvSpPr>
              <p:cNvPr id="1302821" name="Line 293"/>
              <p:cNvSpPr>
                <a:spLocks noChangeShapeType="1"/>
              </p:cNvSpPr>
              <p:nvPr/>
            </p:nvSpPr>
            <p:spPr bwMode="auto">
              <a:xfrm flipV="1">
                <a:off x="1392" y="3216"/>
                <a:ext cx="288" cy="144"/>
              </a:xfrm>
              <a:prstGeom prst="line">
                <a:avLst/>
              </a:prstGeom>
              <a:noFill/>
              <a:ln w="12700">
                <a:solidFill>
                  <a:schemeClr val="tx1"/>
                </a:solidFill>
                <a:round/>
                <a:headEnd/>
                <a:tailEnd/>
              </a:ln>
              <a:effectLst/>
            </p:spPr>
            <p:txBody>
              <a:bodyPr/>
              <a:lstStyle/>
              <a:p>
                <a:endParaRPr lang="en-US"/>
              </a:p>
            </p:txBody>
          </p:sp>
          <p:sp>
            <p:nvSpPr>
              <p:cNvPr id="1302822" name="Line 294"/>
              <p:cNvSpPr>
                <a:spLocks noChangeShapeType="1"/>
              </p:cNvSpPr>
              <p:nvPr/>
            </p:nvSpPr>
            <p:spPr bwMode="auto">
              <a:xfrm flipV="1">
                <a:off x="1680" y="3024"/>
                <a:ext cx="0" cy="192"/>
              </a:xfrm>
              <a:prstGeom prst="line">
                <a:avLst/>
              </a:prstGeom>
              <a:noFill/>
              <a:ln w="12700">
                <a:solidFill>
                  <a:schemeClr val="tx1"/>
                </a:solidFill>
                <a:round/>
                <a:headEnd/>
                <a:tailEnd/>
              </a:ln>
              <a:effectLst/>
            </p:spPr>
            <p:txBody>
              <a:bodyPr/>
              <a:lstStyle/>
              <a:p>
                <a:endParaRPr lang="en-US"/>
              </a:p>
            </p:txBody>
          </p:sp>
          <p:sp>
            <p:nvSpPr>
              <p:cNvPr id="1302823" name="Line 295"/>
              <p:cNvSpPr>
                <a:spLocks noChangeShapeType="1"/>
              </p:cNvSpPr>
              <p:nvPr/>
            </p:nvSpPr>
            <p:spPr bwMode="auto">
              <a:xfrm>
                <a:off x="1392" y="2880"/>
                <a:ext cx="288" cy="144"/>
              </a:xfrm>
              <a:prstGeom prst="line">
                <a:avLst/>
              </a:prstGeom>
              <a:noFill/>
              <a:ln w="12700">
                <a:solidFill>
                  <a:schemeClr val="tx1"/>
                </a:solidFill>
                <a:round/>
                <a:headEnd/>
                <a:tailEnd/>
              </a:ln>
              <a:effectLst/>
            </p:spPr>
            <p:txBody>
              <a:bodyPr/>
              <a:lstStyle/>
              <a:p>
                <a:endParaRPr lang="en-US"/>
              </a:p>
            </p:txBody>
          </p:sp>
        </p:grpSp>
        <p:sp>
          <p:nvSpPr>
            <p:cNvPr id="1302824" name="Text Box 296"/>
            <p:cNvSpPr txBox="1">
              <a:spLocks noChangeArrowheads="1"/>
            </p:cNvSpPr>
            <p:nvPr/>
          </p:nvSpPr>
          <p:spPr bwMode="auto">
            <a:xfrm>
              <a:off x="3792" y="1584"/>
              <a:ext cx="303" cy="173"/>
            </a:xfrm>
            <a:prstGeom prst="rect">
              <a:avLst/>
            </a:prstGeom>
            <a:noFill/>
            <a:ln w="12700">
              <a:noFill/>
              <a:miter lim="800000"/>
              <a:headEnd/>
              <a:tailEnd/>
            </a:ln>
            <a:effectLst/>
          </p:spPr>
          <p:txBody>
            <a:bodyPr wrap="none">
              <a:spAutoFit/>
            </a:bodyPr>
            <a:lstStyle/>
            <a:p>
              <a:r>
                <a:rPr lang="en-US" sz="1200" b="1">
                  <a:solidFill>
                    <a:schemeClr val="tx1"/>
                  </a:solidFill>
                </a:rPr>
                <a:t>Add</a:t>
              </a:r>
            </a:p>
          </p:txBody>
        </p:sp>
        <p:sp>
          <p:nvSpPr>
            <p:cNvPr id="1302825" name="Line 297"/>
            <p:cNvSpPr>
              <a:spLocks noChangeShapeType="1"/>
            </p:cNvSpPr>
            <p:nvPr/>
          </p:nvSpPr>
          <p:spPr bwMode="auto">
            <a:xfrm>
              <a:off x="3687" y="1824"/>
              <a:ext cx="144" cy="0"/>
            </a:xfrm>
            <a:prstGeom prst="line">
              <a:avLst/>
            </a:prstGeom>
            <a:noFill/>
            <a:ln w="28575">
              <a:solidFill>
                <a:schemeClr val="tx1"/>
              </a:solidFill>
              <a:round/>
              <a:headEnd/>
              <a:tailEnd type="triangle" w="med" len="med"/>
            </a:ln>
            <a:effectLst/>
          </p:spPr>
          <p:txBody>
            <a:bodyPr/>
            <a:lstStyle/>
            <a:p>
              <a:endParaRPr lang="en-US"/>
            </a:p>
          </p:txBody>
        </p:sp>
        <p:sp>
          <p:nvSpPr>
            <p:cNvPr id="1302826" name="Line 298"/>
            <p:cNvSpPr>
              <a:spLocks noChangeShapeType="1"/>
            </p:cNvSpPr>
            <p:nvPr/>
          </p:nvSpPr>
          <p:spPr bwMode="auto">
            <a:xfrm>
              <a:off x="1248" y="1536"/>
              <a:ext cx="144" cy="0"/>
            </a:xfrm>
            <a:prstGeom prst="line">
              <a:avLst/>
            </a:prstGeom>
            <a:noFill/>
            <a:ln w="28575">
              <a:solidFill>
                <a:schemeClr val="tx1"/>
              </a:solidFill>
              <a:round/>
              <a:headEnd/>
              <a:tailEnd/>
            </a:ln>
            <a:effectLst/>
          </p:spPr>
          <p:txBody>
            <a:bodyPr/>
            <a:lstStyle/>
            <a:p>
              <a:endParaRPr lang="en-US"/>
            </a:p>
          </p:txBody>
        </p:sp>
        <p:sp>
          <p:nvSpPr>
            <p:cNvPr id="1302827" name="Line 299"/>
            <p:cNvSpPr>
              <a:spLocks noChangeShapeType="1"/>
            </p:cNvSpPr>
            <p:nvPr/>
          </p:nvSpPr>
          <p:spPr bwMode="auto">
            <a:xfrm>
              <a:off x="1488" y="1536"/>
              <a:ext cx="1200" cy="0"/>
            </a:xfrm>
            <a:prstGeom prst="line">
              <a:avLst/>
            </a:prstGeom>
            <a:noFill/>
            <a:ln w="28575">
              <a:solidFill>
                <a:schemeClr val="tx1"/>
              </a:solidFill>
              <a:round/>
              <a:headEnd/>
              <a:tailEnd/>
            </a:ln>
            <a:effectLst/>
          </p:spPr>
          <p:txBody>
            <a:bodyPr/>
            <a:lstStyle/>
            <a:p>
              <a:endParaRPr lang="en-US"/>
            </a:p>
          </p:txBody>
        </p:sp>
        <p:sp>
          <p:nvSpPr>
            <p:cNvPr id="1302828" name="Line 300"/>
            <p:cNvSpPr>
              <a:spLocks noChangeShapeType="1"/>
            </p:cNvSpPr>
            <p:nvPr/>
          </p:nvSpPr>
          <p:spPr bwMode="auto">
            <a:xfrm>
              <a:off x="4032" y="1680"/>
              <a:ext cx="96" cy="0"/>
            </a:xfrm>
            <a:prstGeom prst="line">
              <a:avLst/>
            </a:prstGeom>
            <a:noFill/>
            <a:ln w="28575">
              <a:solidFill>
                <a:schemeClr val="tx1"/>
              </a:solidFill>
              <a:round/>
              <a:headEnd/>
              <a:tailEnd/>
            </a:ln>
            <a:effectLst/>
          </p:spPr>
          <p:txBody>
            <a:bodyPr/>
            <a:lstStyle/>
            <a:p>
              <a:endParaRPr lang="en-US"/>
            </a:p>
          </p:txBody>
        </p:sp>
        <p:sp>
          <p:nvSpPr>
            <p:cNvPr id="1302829" name="Line 301"/>
            <p:cNvSpPr>
              <a:spLocks noChangeShapeType="1"/>
            </p:cNvSpPr>
            <p:nvPr/>
          </p:nvSpPr>
          <p:spPr bwMode="auto">
            <a:xfrm flipV="1">
              <a:off x="3264" y="1824"/>
              <a:ext cx="0" cy="960"/>
            </a:xfrm>
            <a:prstGeom prst="line">
              <a:avLst/>
            </a:prstGeom>
            <a:noFill/>
            <a:ln w="28575">
              <a:solidFill>
                <a:schemeClr val="tx1"/>
              </a:solidFill>
              <a:round/>
              <a:headEnd/>
              <a:tailEnd/>
            </a:ln>
            <a:effectLst/>
          </p:spPr>
          <p:txBody>
            <a:bodyPr/>
            <a:lstStyle/>
            <a:p>
              <a:endParaRPr lang="en-US"/>
            </a:p>
          </p:txBody>
        </p:sp>
        <p:sp>
          <p:nvSpPr>
            <p:cNvPr id="1302830" name="Line 302"/>
            <p:cNvSpPr>
              <a:spLocks noChangeShapeType="1"/>
            </p:cNvSpPr>
            <p:nvPr/>
          </p:nvSpPr>
          <p:spPr bwMode="auto">
            <a:xfrm>
              <a:off x="2784" y="1536"/>
              <a:ext cx="1056" cy="0"/>
            </a:xfrm>
            <a:prstGeom prst="line">
              <a:avLst/>
            </a:prstGeom>
            <a:noFill/>
            <a:ln w="28575">
              <a:solidFill>
                <a:schemeClr val="tx1"/>
              </a:solidFill>
              <a:round/>
              <a:headEnd/>
              <a:tailEnd type="triangle" w="med" len="med"/>
            </a:ln>
            <a:effectLst/>
          </p:spPr>
          <p:txBody>
            <a:bodyPr/>
            <a:lstStyle/>
            <a:p>
              <a:endParaRPr lang="en-US"/>
            </a:p>
          </p:txBody>
        </p:sp>
        <p:sp>
          <p:nvSpPr>
            <p:cNvPr id="1302831" name="Line 303"/>
            <p:cNvSpPr>
              <a:spLocks noChangeShapeType="1"/>
            </p:cNvSpPr>
            <p:nvPr/>
          </p:nvSpPr>
          <p:spPr bwMode="auto">
            <a:xfrm>
              <a:off x="1248" y="1008"/>
              <a:ext cx="0" cy="528"/>
            </a:xfrm>
            <a:prstGeom prst="line">
              <a:avLst/>
            </a:prstGeom>
            <a:noFill/>
            <a:ln w="28575">
              <a:solidFill>
                <a:schemeClr val="tx1"/>
              </a:solidFill>
              <a:round/>
              <a:headEnd/>
              <a:tailEnd/>
            </a:ln>
            <a:effectLst/>
          </p:spPr>
          <p:txBody>
            <a:bodyPr/>
            <a:lstStyle/>
            <a:p>
              <a:endParaRPr lang="en-US"/>
            </a:p>
          </p:txBody>
        </p:sp>
        <p:sp>
          <p:nvSpPr>
            <p:cNvPr id="1302832" name="Line 304"/>
            <p:cNvSpPr>
              <a:spLocks noChangeShapeType="1"/>
            </p:cNvSpPr>
            <p:nvPr/>
          </p:nvSpPr>
          <p:spPr bwMode="auto">
            <a:xfrm>
              <a:off x="4224" y="1680"/>
              <a:ext cx="144" cy="0"/>
            </a:xfrm>
            <a:prstGeom prst="line">
              <a:avLst/>
            </a:prstGeom>
            <a:noFill/>
            <a:ln w="28575">
              <a:solidFill>
                <a:schemeClr val="tx1"/>
              </a:solidFill>
              <a:round/>
              <a:headEnd/>
              <a:tailEnd/>
            </a:ln>
            <a:effectLst/>
          </p:spPr>
          <p:txBody>
            <a:bodyPr/>
            <a:lstStyle/>
            <a:p>
              <a:endParaRPr lang="en-US"/>
            </a:p>
          </p:txBody>
        </p:sp>
        <p:sp>
          <p:nvSpPr>
            <p:cNvPr id="1302833" name="Line 305"/>
            <p:cNvSpPr>
              <a:spLocks noChangeShapeType="1"/>
            </p:cNvSpPr>
            <p:nvPr/>
          </p:nvSpPr>
          <p:spPr bwMode="auto">
            <a:xfrm>
              <a:off x="4848" y="1728"/>
              <a:ext cx="96" cy="0"/>
            </a:xfrm>
            <a:prstGeom prst="line">
              <a:avLst/>
            </a:prstGeom>
            <a:noFill/>
            <a:ln w="12700">
              <a:solidFill>
                <a:schemeClr val="accent1"/>
              </a:solidFill>
              <a:round/>
              <a:headEnd/>
              <a:tailEnd/>
            </a:ln>
            <a:effectLst/>
          </p:spPr>
          <p:txBody>
            <a:bodyPr/>
            <a:lstStyle/>
            <a:p>
              <a:endParaRPr lang="en-US"/>
            </a:p>
          </p:txBody>
        </p:sp>
      </p:grpSp>
      <p:grpSp>
        <p:nvGrpSpPr>
          <p:cNvPr id="6" name="Group 308"/>
          <p:cNvGrpSpPr>
            <a:grpSpLocks/>
          </p:cNvGrpSpPr>
          <p:nvPr/>
        </p:nvGrpSpPr>
        <p:grpSpPr bwMode="auto">
          <a:xfrm>
            <a:off x="762000" y="1295400"/>
            <a:ext cx="609600" cy="152400"/>
            <a:chOff x="480" y="816"/>
            <a:chExt cx="384" cy="96"/>
          </a:xfrm>
        </p:grpSpPr>
        <p:sp>
          <p:nvSpPr>
            <p:cNvPr id="1302834" name="Line 306"/>
            <p:cNvSpPr>
              <a:spLocks noChangeShapeType="1"/>
            </p:cNvSpPr>
            <p:nvPr/>
          </p:nvSpPr>
          <p:spPr bwMode="auto">
            <a:xfrm>
              <a:off x="480" y="816"/>
              <a:ext cx="0" cy="96"/>
            </a:xfrm>
            <a:prstGeom prst="line">
              <a:avLst/>
            </a:prstGeom>
            <a:noFill/>
            <a:ln w="28575">
              <a:solidFill>
                <a:schemeClr val="tx1"/>
              </a:solidFill>
              <a:round/>
              <a:headEnd/>
              <a:tailEnd/>
            </a:ln>
            <a:effectLst/>
          </p:spPr>
          <p:txBody>
            <a:bodyPr/>
            <a:lstStyle/>
            <a:p>
              <a:endParaRPr lang="en-US"/>
            </a:p>
          </p:txBody>
        </p:sp>
        <p:sp>
          <p:nvSpPr>
            <p:cNvPr id="1302835" name="Line 307"/>
            <p:cNvSpPr>
              <a:spLocks noChangeShapeType="1"/>
            </p:cNvSpPr>
            <p:nvPr/>
          </p:nvSpPr>
          <p:spPr bwMode="auto">
            <a:xfrm>
              <a:off x="480" y="912"/>
              <a:ext cx="384" cy="0"/>
            </a:xfrm>
            <a:prstGeom prst="line">
              <a:avLst/>
            </a:prstGeom>
            <a:noFill/>
            <a:ln w="28575">
              <a:solidFill>
                <a:schemeClr val="tx1"/>
              </a:solidFill>
              <a:round/>
              <a:headEnd/>
              <a:tailEnd/>
            </a:ln>
            <a:effectLst/>
          </p:spPr>
          <p:txBody>
            <a:bodyPr/>
            <a:lstStyle/>
            <a:p>
              <a:endParaRPr lang="en-US"/>
            </a:p>
          </p:txBody>
        </p:sp>
      </p:grpSp>
      <p:grpSp>
        <p:nvGrpSpPr>
          <p:cNvPr id="7" name="Group 309"/>
          <p:cNvGrpSpPr>
            <a:grpSpLocks/>
          </p:cNvGrpSpPr>
          <p:nvPr/>
        </p:nvGrpSpPr>
        <p:grpSpPr bwMode="auto">
          <a:xfrm>
            <a:off x="762000" y="685800"/>
            <a:ext cx="3810000" cy="2438400"/>
            <a:chOff x="480" y="432"/>
            <a:chExt cx="2400" cy="1536"/>
          </a:xfrm>
        </p:grpSpPr>
        <p:sp>
          <p:nvSpPr>
            <p:cNvPr id="1302838" name="Line 310"/>
            <p:cNvSpPr>
              <a:spLocks noChangeShapeType="1"/>
            </p:cNvSpPr>
            <p:nvPr/>
          </p:nvSpPr>
          <p:spPr bwMode="auto">
            <a:xfrm>
              <a:off x="2544" y="480"/>
              <a:ext cx="0" cy="864"/>
            </a:xfrm>
            <a:prstGeom prst="line">
              <a:avLst/>
            </a:prstGeom>
            <a:noFill/>
            <a:ln w="12700">
              <a:solidFill>
                <a:schemeClr val="accent1"/>
              </a:solidFill>
              <a:round/>
              <a:headEnd/>
              <a:tailEnd/>
            </a:ln>
            <a:effectLst/>
          </p:spPr>
          <p:txBody>
            <a:bodyPr/>
            <a:lstStyle/>
            <a:p>
              <a:endParaRPr lang="en-US"/>
            </a:p>
          </p:txBody>
        </p:sp>
        <p:grpSp>
          <p:nvGrpSpPr>
            <p:cNvPr id="8" name="Group 311"/>
            <p:cNvGrpSpPr>
              <a:grpSpLocks/>
            </p:cNvGrpSpPr>
            <p:nvPr/>
          </p:nvGrpSpPr>
          <p:grpSpPr bwMode="auto">
            <a:xfrm>
              <a:off x="480" y="480"/>
              <a:ext cx="144" cy="542"/>
              <a:chOff x="480" y="480"/>
              <a:chExt cx="144" cy="542"/>
            </a:xfrm>
          </p:grpSpPr>
          <p:sp>
            <p:nvSpPr>
              <p:cNvPr id="1302840" name="AutoShape 312"/>
              <p:cNvSpPr>
                <a:spLocks noChangeArrowheads="1"/>
              </p:cNvSpPr>
              <p:nvPr/>
            </p:nvSpPr>
            <p:spPr bwMode="auto">
              <a:xfrm rot="5400000" flipH="1">
                <a:off x="336" y="720"/>
                <a:ext cx="432" cy="144"/>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tx1"/>
                </a:solidFill>
                <a:miter lim="800000"/>
                <a:headEnd/>
                <a:tailEnd/>
              </a:ln>
              <a:effectLst/>
            </p:spPr>
            <p:txBody>
              <a:bodyPr wrap="none" anchor="ctr"/>
              <a:lstStyle/>
              <a:p>
                <a:endParaRPr lang="en-US"/>
              </a:p>
            </p:txBody>
          </p:sp>
          <p:sp>
            <p:nvSpPr>
              <p:cNvPr id="1302841" name="Rectangle 313"/>
              <p:cNvSpPr>
                <a:spLocks noChangeArrowheads="1"/>
              </p:cNvSpPr>
              <p:nvPr/>
            </p:nvSpPr>
            <p:spPr bwMode="auto">
              <a:xfrm flipH="1">
                <a:off x="528" y="816"/>
                <a:ext cx="96" cy="206"/>
              </a:xfrm>
              <a:prstGeom prst="rect">
                <a:avLst/>
              </a:prstGeom>
              <a:noFill/>
              <a:ln w="12700">
                <a:noFill/>
                <a:miter lim="800000"/>
                <a:headEnd/>
                <a:tailEnd/>
              </a:ln>
              <a:effectLst/>
            </p:spPr>
            <p:txBody>
              <a:bodyPr wrap="none" lIns="19050" tIns="26988" rIns="19050" bIns="26988"/>
              <a:lstStyle/>
              <a:p>
                <a:pPr>
                  <a:spcBef>
                    <a:spcPts val="600"/>
                  </a:spcBef>
                  <a:spcAft>
                    <a:spcPts val="600"/>
                  </a:spcAft>
                </a:pPr>
                <a:endParaRPr lang="en-US" sz="1400">
                  <a:solidFill>
                    <a:schemeClr val="tx1"/>
                  </a:solidFill>
                </a:endParaRPr>
              </a:p>
            </p:txBody>
          </p:sp>
          <p:sp>
            <p:nvSpPr>
              <p:cNvPr id="1302842" name="Rectangle 314"/>
              <p:cNvSpPr>
                <a:spLocks noChangeArrowheads="1"/>
              </p:cNvSpPr>
              <p:nvPr/>
            </p:nvSpPr>
            <p:spPr bwMode="auto">
              <a:xfrm flipH="1">
                <a:off x="528" y="576"/>
                <a:ext cx="96" cy="206"/>
              </a:xfrm>
              <a:prstGeom prst="rect">
                <a:avLst/>
              </a:prstGeom>
              <a:noFill/>
              <a:ln w="12700">
                <a:noFill/>
                <a:miter lim="800000"/>
                <a:headEnd/>
                <a:tailEnd/>
              </a:ln>
              <a:effectLst/>
            </p:spPr>
            <p:txBody>
              <a:bodyPr wrap="none" lIns="19050" tIns="26988" rIns="19050" bIns="26988"/>
              <a:lstStyle/>
              <a:p>
                <a:pPr>
                  <a:spcBef>
                    <a:spcPts val="600"/>
                  </a:spcBef>
                  <a:spcAft>
                    <a:spcPts val="600"/>
                  </a:spcAft>
                </a:pPr>
                <a:endParaRPr lang="en-US" sz="1400">
                  <a:solidFill>
                    <a:schemeClr val="tx1"/>
                  </a:solidFill>
                </a:endParaRPr>
              </a:p>
            </p:txBody>
          </p:sp>
          <p:sp>
            <p:nvSpPr>
              <p:cNvPr id="1302843" name="Line 315"/>
              <p:cNvSpPr>
                <a:spLocks noChangeShapeType="1"/>
              </p:cNvSpPr>
              <p:nvPr/>
            </p:nvSpPr>
            <p:spPr bwMode="auto">
              <a:xfrm>
                <a:off x="528" y="480"/>
                <a:ext cx="0" cy="144"/>
              </a:xfrm>
              <a:prstGeom prst="line">
                <a:avLst/>
              </a:prstGeom>
              <a:noFill/>
              <a:ln w="12700">
                <a:solidFill>
                  <a:schemeClr val="accent1"/>
                </a:solidFill>
                <a:round/>
                <a:headEnd/>
                <a:tailEnd/>
              </a:ln>
              <a:effectLst/>
            </p:spPr>
            <p:txBody>
              <a:bodyPr/>
              <a:lstStyle/>
              <a:p>
                <a:endParaRPr lang="en-US"/>
              </a:p>
            </p:txBody>
          </p:sp>
        </p:grpSp>
        <p:sp>
          <p:nvSpPr>
            <p:cNvPr id="1302844" name="Line 316"/>
            <p:cNvSpPr>
              <a:spLocks noChangeShapeType="1"/>
            </p:cNvSpPr>
            <p:nvPr/>
          </p:nvSpPr>
          <p:spPr bwMode="auto">
            <a:xfrm>
              <a:off x="624" y="864"/>
              <a:ext cx="240" cy="0"/>
            </a:xfrm>
            <a:prstGeom prst="line">
              <a:avLst/>
            </a:prstGeom>
            <a:noFill/>
            <a:ln w="28575">
              <a:solidFill>
                <a:schemeClr val="tx1"/>
              </a:solidFill>
              <a:round/>
              <a:headEnd type="triangle" w="med" len="med"/>
              <a:tailEnd/>
            </a:ln>
            <a:effectLst/>
          </p:spPr>
          <p:txBody>
            <a:bodyPr/>
            <a:lstStyle/>
            <a:p>
              <a:endParaRPr lang="en-US"/>
            </a:p>
          </p:txBody>
        </p:sp>
        <p:grpSp>
          <p:nvGrpSpPr>
            <p:cNvPr id="9" name="Group 317"/>
            <p:cNvGrpSpPr>
              <a:grpSpLocks/>
            </p:cNvGrpSpPr>
            <p:nvPr/>
          </p:nvGrpSpPr>
          <p:grpSpPr bwMode="auto">
            <a:xfrm>
              <a:off x="1776" y="864"/>
              <a:ext cx="384" cy="288"/>
              <a:chOff x="1776" y="864"/>
              <a:chExt cx="384" cy="288"/>
            </a:xfrm>
          </p:grpSpPr>
          <p:sp>
            <p:nvSpPr>
              <p:cNvPr id="1302846" name="Oval 318"/>
              <p:cNvSpPr>
                <a:spLocks noChangeArrowheads="1"/>
              </p:cNvSpPr>
              <p:nvPr/>
            </p:nvSpPr>
            <p:spPr bwMode="auto">
              <a:xfrm>
                <a:off x="1776" y="864"/>
                <a:ext cx="384" cy="288"/>
              </a:xfrm>
              <a:prstGeom prst="ellipse">
                <a:avLst/>
              </a:prstGeom>
              <a:noFill/>
              <a:ln w="12700">
                <a:solidFill>
                  <a:schemeClr val="tx1"/>
                </a:solidFill>
                <a:round/>
                <a:headEnd/>
                <a:tailEnd/>
              </a:ln>
              <a:effectLst/>
            </p:spPr>
            <p:txBody>
              <a:bodyPr wrap="none" anchor="ctr"/>
              <a:lstStyle/>
              <a:p>
                <a:endParaRPr lang="en-US"/>
              </a:p>
            </p:txBody>
          </p:sp>
          <p:sp>
            <p:nvSpPr>
              <p:cNvPr id="1302847" name="Rectangle 319"/>
              <p:cNvSpPr>
                <a:spLocks noChangeArrowheads="1"/>
              </p:cNvSpPr>
              <p:nvPr/>
            </p:nvSpPr>
            <p:spPr bwMode="auto">
              <a:xfrm>
                <a:off x="1776" y="864"/>
                <a:ext cx="384" cy="288"/>
              </a:xfrm>
              <a:prstGeom prst="rect">
                <a:avLst/>
              </a:prstGeom>
              <a:noFill/>
              <a:ln w="12700">
                <a:noFill/>
                <a:miter lim="800000"/>
                <a:headEnd/>
                <a:tailEnd/>
              </a:ln>
              <a:effectLst/>
            </p:spPr>
            <p:txBody>
              <a:bodyPr wrap="none" lIns="19050" tIns="26988" rIns="19050" bIns="26988"/>
              <a:lstStyle/>
              <a:p>
                <a:pPr algn="ctr" defTabSz="904875">
                  <a:lnSpc>
                    <a:spcPts val="1600"/>
                  </a:lnSpc>
                  <a:tabLst>
                    <a:tab pos="452438" algn="l"/>
                    <a:tab pos="904875" algn="l"/>
                    <a:tab pos="1357313" algn="l"/>
                  </a:tabLst>
                </a:pPr>
                <a:r>
                  <a:rPr lang="en-US" sz="1200" b="1">
                    <a:solidFill>
                      <a:srgbClr val="000000"/>
                    </a:solidFill>
                  </a:rPr>
                  <a:t>Shift</a:t>
                </a:r>
              </a:p>
              <a:p>
                <a:pPr algn="ctr" defTabSz="904875">
                  <a:lnSpc>
                    <a:spcPts val="1600"/>
                  </a:lnSpc>
                  <a:tabLst>
                    <a:tab pos="452438" algn="l"/>
                    <a:tab pos="904875" algn="l"/>
                    <a:tab pos="1357313" algn="l"/>
                  </a:tabLst>
                </a:pPr>
                <a:r>
                  <a:rPr lang="en-US" sz="1200" b="1">
                    <a:solidFill>
                      <a:srgbClr val="000000"/>
                    </a:solidFill>
                  </a:rPr>
                  <a:t>left 2</a:t>
                </a:r>
              </a:p>
            </p:txBody>
          </p:sp>
        </p:grpSp>
        <p:sp>
          <p:nvSpPr>
            <p:cNvPr id="1302848" name="Line 320"/>
            <p:cNvSpPr>
              <a:spLocks noChangeShapeType="1"/>
            </p:cNvSpPr>
            <p:nvPr/>
          </p:nvSpPr>
          <p:spPr bwMode="auto">
            <a:xfrm>
              <a:off x="528" y="480"/>
              <a:ext cx="2016" cy="0"/>
            </a:xfrm>
            <a:prstGeom prst="line">
              <a:avLst/>
            </a:prstGeom>
            <a:noFill/>
            <a:ln w="12700">
              <a:solidFill>
                <a:schemeClr val="accent1"/>
              </a:solidFill>
              <a:round/>
              <a:headEnd/>
              <a:tailEnd/>
            </a:ln>
            <a:effectLst/>
          </p:spPr>
          <p:txBody>
            <a:bodyPr/>
            <a:lstStyle/>
            <a:p>
              <a:endParaRPr lang="en-US"/>
            </a:p>
          </p:txBody>
        </p:sp>
        <p:sp>
          <p:nvSpPr>
            <p:cNvPr id="1302849" name="Line 321"/>
            <p:cNvSpPr>
              <a:spLocks noChangeShapeType="1"/>
            </p:cNvSpPr>
            <p:nvPr/>
          </p:nvSpPr>
          <p:spPr bwMode="auto">
            <a:xfrm flipH="1">
              <a:off x="624" y="672"/>
              <a:ext cx="1728" cy="0"/>
            </a:xfrm>
            <a:prstGeom prst="line">
              <a:avLst/>
            </a:prstGeom>
            <a:noFill/>
            <a:ln w="28575">
              <a:solidFill>
                <a:schemeClr val="tx1"/>
              </a:solidFill>
              <a:round/>
              <a:headEnd/>
              <a:tailEnd type="triangle" w="med" len="med"/>
            </a:ln>
            <a:effectLst/>
          </p:spPr>
          <p:txBody>
            <a:bodyPr/>
            <a:lstStyle/>
            <a:p>
              <a:endParaRPr lang="en-US"/>
            </a:p>
          </p:txBody>
        </p:sp>
        <p:sp>
          <p:nvSpPr>
            <p:cNvPr id="1302850" name="Rectangle 322"/>
            <p:cNvSpPr>
              <a:spLocks noChangeArrowheads="1"/>
            </p:cNvSpPr>
            <p:nvPr/>
          </p:nvSpPr>
          <p:spPr bwMode="auto">
            <a:xfrm>
              <a:off x="2544" y="432"/>
              <a:ext cx="336" cy="192"/>
            </a:xfrm>
            <a:prstGeom prst="rect">
              <a:avLst/>
            </a:prstGeom>
            <a:noFill/>
            <a:ln w="12700">
              <a:noFill/>
              <a:miter lim="800000"/>
              <a:headEnd/>
              <a:tailEnd/>
            </a:ln>
            <a:effectLst/>
          </p:spPr>
          <p:txBody>
            <a:bodyPr wrap="none" lIns="19050" tIns="26988" rIns="19050" bIns="26988"/>
            <a:lstStyle/>
            <a:p>
              <a:pPr algn="ctr"/>
              <a:r>
                <a:rPr lang="en-US" sz="1200" b="1"/>
                <a:t>Jump</a:t>
              </a:r>
            </a:p>
          </p:txBody>
        </p:sp>
        <p:sp>
          <p:nvSpPr>
            <p:cNvPr id="1302851" name="Line 323"/>
            <p:cNvSpPr>
              <a:spLocks noChangeShapeType="1"/>
            </p:cNvSpPr>
            <p:nvPr/>
          </p:nvSpPr>
          <p:spPr bwMode="auto">
            <a:xfrm>
              <a:off x="1584" y="1008"/>
              <a:ext cx="192" cy="0"/>
            </a:xfrm>
            <a:prstGeom prst="line">
              <a:avLst/>
            </a:prstGeom>
            <a:noFill/>
            <a:ln w="28575">
              <a:solidFill>
                <a:schemeClr val="tx1"/>
              </a:solidFill>
              <a:round/>
              <a:headEnd/>
              <a:tailEnd type="triangle" w="med" len="med"/>
            </a:ln>
            <a:effectLst/>
          </p:spPr>
          <p:txBody>
            <a:bodyPr/>
            <a:lstStyle/>
            <a:p>
              <a:endParaRPr lang="en-US"/>
            </a:p>
          </p:txBody>
        </p:sp>
        <p:sp>
          <p:nvSpPr>
            <p:cNvPr id="1302852" name="Line 324"/>
            <p:cNvSpPr>
              <a:spLocks noChangeShapeType="1"/>
            </p:cNvSpPr>
            <p:nvPr/>
          </p:nvSpPr>
          <p:spPr bwMode="auto">
            <a:xfrm>
              <a:off x="2160" y="1008"/>
              <a:ext cx="192" cy="0"/>
            </a:xfrm>
            <a:prstGeom prst="line">
              <a:avLst/>
            </a:prstGeom>
            <a:noFill/>
            <a:ln w="28575">
              <a:solidFill>
                <a:schemeClr val="tx1"/>
              </a:solidFill>
              <a:round/>
              <a:headEnd/>
              <a:tailEnd/>
            </a:ln>
            <a:effectLst/>
          </p:spPr>
          <p:txBody>
            <a:bodyPr/>
            <a:lstStyle/>
            <a:p>
              <a:endParaRPr lang="en-US"/>
            </a:p>
          </p:txBody>
        </p:sp>
        <p:sp>
          <p:nvSpPr>
            <p:cNvPr id="1302853" name="Line 325"/>
            <p:cNvSpPr>
              <a:spLocks noChangeShapeType="1"/>
            </p:cNvSpPr>
            <p:nvPr/>
          </p:nvSpPr>
          <p:spPr bwMode="auto">
            <a:xfrm flipV="1">
              <a:off x="2352" y="1008"/>
              <a:ext cx="0" cy="528"/>
            </a:xfrm>
            <a:prstGeom prst="line">
              <a:avLst/>
            </a:prstGeom>
            <a:noFill/>
            <a:ln w="12700">
              <a:solidFill>
                <a:schemeClr val="tx1"/>
              </a:solidFill>
              <a:round/>
              <a:headEnd/>
              <a:tailEnd/>
            </a:ln>
            <a:effectLst/>
          </p:spPr>
          <p:txBody>
            <a:bodyPr/>
            <a:lstStyle/>
            <a:p>
              <a:endParaRPr lang="en-US"/>
            </a:p>
          </p:txBody>
        </p:sp>
        <p:sp>
          <p:nvSpPr>
            <p:cNvPr id="1302854" name="Line 326"/>
            <p:cNvSpPr>
              <a:spLocks noChangeShapeType="1"/>
            </p:cNvSpPr>
            <p:nvPr/>
          </p:nvSpPr>
          <p:spPr bwMode="auto">
            <a:xfrm flipV="1">
              <a:off x="2352" y="672"/>
              <a:ext cx="0" cy="336"/>
            </a:xfrm>
            <a:prstGeom prst="line">
              <a:avLst/>
            </a:prstGeom>
            <a:noFill/>
            <a:ln w="28575">
              <a:solidFill>
                <a:schemeClr val="tx1"/>
              </a:solidFill>
              <a:round/>
              <a:headEnd/>
              <a:tailEnd/>
            </a:ln>
            <a:effectLst/>
          </p:spPr>
          <p:txBody>
            <a:bodyPr/>
            <a:lstStyle/>
            <a:p>
              <a:endParaRPr lang="en-US"/>
            </a:p>
          </p:txBody>
        </p:sp>
        <p:sp>
          <p:nvSpPr>
            <p:cNvPr id="1302855" name="Rectangle 327"/>
            <p:cNvSpPr>
              <a:spLocks noChangeArrowheads="1"/>
            </p:cNvSpPr>
            <p:nvPr/>
          </p:nvSpPr>
          <p:spPr bwMode="auto">
            <a:xfrm>
              <a:off x="2112" y="1536"/>
              <a:ext cx="528" cy="206"/>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200">
                  <a:solidFill>
                    <a:schemeClr val="tx1"/>
                  </a:solidFill>
                </a:rPr>
                <a:t>PC+4[31-28]</a:t>
              </a:r>
            </a:p>
          </p:txBody>
        </p:sp>
        <p:sp>
          <p:nvSpPr>
            <p:cNvPr id="1302856" name="Line 328"/>
            <p:cNvSpPr>
              <a:spLocks noChangeShapeType="1"/>
            </p:cNvSpPr>
            <p:nvPr/>
          </p:nvSpPr>
          <p:spPr bwMode="auto">
            <a:xfrm>
              <a:off x="1584" y="1008"/>
              <a:ext cx="0" cy="960"/>
            </a:xfrm>
            <a:prstGeom prst="line">
              <a:avLst/>
            </a:prstGeom>
            <a:noFill/>
            <a:ln w="28575">
              <a:solidFill>
                <a:schemeClr val="tx1"/>
              </a:solidFill>
              <a:round/>
              <a:headEnd/>
              <a:tailEnd/>
            </a:ln>
            <a:effectLst/>
          </p:spPr>
          <p:txBody>
            <a:bodyPr/>
            <a:lstStyle/>
            <a:p>
              <a:endParaRPr 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762000" y="3352800"/>
            <a:ext cx="6019800" cy="609600"/>
            <a:chOff x="480" y="1824"/>
            <a:chExt cx="3792" cy="384"/>
          </a:xfrm>
        </p:grpSpPr>
        <p:sp>
          <p:nvSpPr>
            <p:cNvPr id="1039363" name="Rectangle 3"/>
            <p:cNvSpPr>
              <a:spLocks noChangeArrowheads="1"/>
            </p:cNvSpPr>
            <p:nvPr/>
          </p:nvSpPr>
          <p:spPr bwMode="auto">
            <a:xfrm>
              <a:off x="480" y="1824"/>
              <a:ext cx="520" cy="286"/>
            </a:xfrm>
            <a:prstGeom prst="rect">
              <a:avLst/>
            </a:prstGeom>
            <a:noFill/>
            <a:ln w="12700">
              <a:noFill/>
              <a:miter lim="800000"/>
              <a:headEnd/>
              <a:tailEnd/>
            </a:ln>
            <a:effectLst/>
          </p:spPr>
          <p:txBody>
            <a:bodyPr wrap="none" lIns="90488" tIns="44450" rIns="90488" bIns="44450">
              <a:spAutoFit/>
            </a:bodyPr>
            <a:lstStyle/>
            <a:p>
              <a:r>
                <a:rPr lang="en-US" sz="2400"/>
                <a:t>flush</a:t>
              </a:r>
            </a:p>
          </p:txBody>
        </p:sp>
        <p:sp>
          <p:nvSpPr>
            <p:cNvPr id="1039365" name="AutoShape 5" descr="Shingle"/>
            <p:cNvSpPr>
              <a:spLocks noChangeArrowheads="1"/>
            </p:cNvSpPr>
            <p:nvPr/>
          </p:nvSpPr>
          <p:spPr bwMode="auto">
            <a:xfrm>
              <a:off x="2544" y="1824"/>
              <a:ext cx="432" cy="384"/>
            </a:xfrm>
            <a:prstGeom prst="irregularSeal2">
              <a:avLst/>
            </a:prstGeom>
            <a:pattFill prst="shingle">
              <a:fgClr>
                <a:schemeClr val="accent2"/>
              </a:fgClr>
              <a:bgClr>
                <a:srgbClr val="FFFFFF"/>
              </a:bgClr>
            </a:pattFill>
            <a:ln w="12700">
              <a:solidFill>
                <a:schemeClr val="accent2"/>
              </a:solidFill>
              <a:miter lim="800000"/>
              <a:headEnd/>
              <a:tailEnd/>
            </a:ln>
            <a:effectLst/>
          </p:spPr>
          <p:txBody>
            <a:bodyPr wrap="none" anchor="ctr"/>
            <a:lstStyle/>
            <a:p>
              <a:endParaRPr lang="en-US"/>
            </a:p>
          </p:txBody>
        </p:sp>
        <p:sp>
          <p:nvSpPr>
            <p:cNvPr id="1039366" name="AutoShape 6" descr="Shingle"/>
            <p:cNvSpPr>
              <a:spLocks noChangeArrowheads="1"/>
            </p:cNvSpPr>
            <p:nvPr/>
          </p:nvSpPr>
          <p:spPr bwMode="auto">
            <a:xfrm>
              <a:off x="2976" y="1824"/>
              <a:ext cx="432" cy="384"/>
            </a:xfrm>
            <a:prstGeom prst="irregularSeal2">
              <a:avLst/>
            </a:prstGeom>
            <a:pattFill prst="shingle">
              <a:fgClr>
                <a:schemeClr val="accent2"/>
              </a:fgClr>
              <a:bgClr>
                <a:srgbClr val="FFFFFF"/>
              </a:bgClr>
            </a:pattFill>
            <a:ln w="12700">
              <a:solidFill>
                <a:schemeClr val="accent2"/>
              </a:solidFill>
              <a:miter lim="800000"/>
              <a:headEnd/>
              <a:tailEnd/>
            </a:ln>
            <a:effectLst/>
          </p:spPr>
          <p:txBody>
            <a:bodyPr wrap="none" anchor="ctr"/>
            <a:lstStyle/>
            <a:p>
              <a:endParaRPr lang="en-US"/>
            </a:p>
          </p:txBody>
        </p:sp>
        <p:sp>
          <p:nvSpPr>
            <p:cNvPr id="1039367" name="AutoShape 7" descr="Shingle"/>
            <p:cNvSpPr>
              <a:spLocks noChangeArrowheads="1"/>
            </p:cNvSpPr>
            <p:nvPr/>
          </p:nvSpPr>
          <p:spPr bwMode="auto">
            <a:xfrm>
              <a:off x="3408" y="1824"/>
              <a:ext cx="432" cy="384"/>
            </a:xfrm>
            <a:prstGeom prst="irregularSeal2">
              <a:avLst/>
            </a:prstGeom>
            <a:pattFill prst="shingle">
              <a:fgClr>
                <a:schemeClr val="accent2"/>
              </a:fgClr>
              <a:bgClr>
                <a:srgbClr val="FFFFFF"/>
              </a:bgClr>
            </a:pattFill>
            <a:ln w="12700">
              <a:solidFill>
                <a:schemeClr val="accent2"/>
              </a:solidFill>
              <a:miter lim="800000"/>
              <a:headEnd/>
              <a:tailEnd/>
            </a:ln>
            <a:effectLst/>
          </p:spPr>
          <p:txBody>
            <a:bodyPr wrap="none" anchor="ctr"/>
            <a:lstStyle/>
            <a:p>
              <a:endParaRPr lang="en-US"/>
            </a:p>
          </p:txBody>
        </p:sp>
        <p:sp>
          <p:nvSpPr>
            <p:cNvPr id="1039368" name="AutoShape 8" descr="Shingle"/>
            <p:cNvSpPr>
              <a:spLocks noChangeArrowheads="1"/>
            </p:cNvSpPr>
            <p:nvPr/>
          </p:nvSpPr>
          <p:spPr bwMode="auto">
            <a:xfrm>
              <a:off x="3840" y="1824"/>
              <a:ext cx="432" cy="384"/>
            </a:xfrm>
            <a:prstGeom prst="irregularSeal2">
              <a:avLst/>
            </a:prstGeom>
            <a:pattFill prst="shingle">
              <a:fgClr>
                <a:schemeClr val="accent2"/>
              </a:fgClr>
              <a:bgClr>
                <a:srgbClr val="FFFFFF"/>
              </a:bgClr>
            </a:pattFill>
            <a:ln w="12700">
              <a:solidFill>
                <a:schemeClr val="accent2"/>
              </a:solidFill>
              <a:miter lim="800000"/>
              <a:headEnd/>
              <a:tailEnd/>
            </a:ln>
            <a:effectLst/>
          </p:spPr>
          <p:txBody>
            <a:bodyPr wrap="none" anchor="ctr"/>
            <a:lstStyle/>
            <a:p>
              <a:endParaRPr lang="en-US"/>
            </a:p>
          </p:txBody>
        </p:sp>
      </p:grpSp>
      <p:sp>
        <p:nvSpPr>
          <p:cNvPr id="1039369" name="Rectangle 9"/>
          <p:cNvSpPr>
            <a:spLocks noGrp="1" noChangeArrowheads="1"/>
          </p:cNvSpPr>
          <p:nvPr>
            <p:ph type="title"/>
          </p:nvPr>
        </p:nvSpPr>
        <p:spPr>
          <a:xfrm>
            <a:off x="685800" y="304800"/>
            <a:ext cx="3738563" cy="422275"/>
          </a:xfrm>
          <a:noFill/>
          <a:ln/>
        </p:spPr>
        <p:txBody>
          <a:bodyPr wrap="none"/>
          <a:lstStyle/>
          <a:p>
            <a:r>
              <a:rPr lang="en-US" dirty="0"/>
              <a:t>Jumps Incur One Stall</a:t>
            </a:r>
          </a:p>
        </p:txBody>
      </p:sp>
      <p:sp>
        <p:nvSpPr>
          <p:cNvPr id="1039370" name="Rectangle 10"/>
          <p:cNvSpPr>
            <a:spLocks noChangeArrowheads="1"/>
          </p:cNvSpPr>
          <p:nvPr/>
        </p:nvSpPr>
        <p:spPr bwMode="auto">
          <a:xfrm>
            <a:off x="328613" y="2592388"/>
            <a:ext cx="358775" cy="3109912"/>
          </a:xfrm>
          <a:prstGeom prst="rect">
            <a:avLst/>
          </a:prstGeom>
          <a:noFill/>
          <a:ln w="12700">
            <a:noFill/>
            <a:miter lim="800000"/>
            <a:headEnd/>
            <a:tailEnd/>
          </a:ln>
          <a:effectLst/>
        </p:spPr>
        <p:txBody>
          <a:bodyPr wrap="none" lIns="90488" tIns="44450" rIns="90488" bIns="44450">
            <a:spAutoFit/>
          </a:bodyPr>
          <a:lstStyle/>
          <a:p>
            <a:pPr algn="ctr"/>
            <a:r>
              <a:rPr lang="en-US" i="1">
                <a:solidFill>
                  <a:schemeClr val="tx1"/>
                </a:solidFill>
              </a:rPr>
              <a:t>I</a:t>
            </a:r>
          </a:p>
          <a:p>
            <a:pPr algn="ctr"/>
            <a:r>
              <a:rPr lang="en-US" i="1">
                <a:solidFill>
                  <a:schemeClr val="tx1"/>
                </a:solidFill>
              </a:rPr>
              <a:t>n</a:t>
            </a:r>
          </a:p>
          <a:p>
            <a:pPr algn="ctr"/>
            <a:r>
              <a:rPr lang="en-US" i="1">
                <a:solidFill>
                  <a:schemeClr val="tx1"/>
                </a:solidFill>
              </a:rPr>
              <a:t>s</a:t>
            </a:r>
          </a:p>
          <a:p>
            <a:pPr algn="ctr"/>
            <a:r>
              <a:rPr lang="en-US" i="1">
                <a:solidFill>
                  <a:schemeClr val="tx1"/>
                </a:solidFill>
              </a:rPr>
              <a:t>t</a:t>
            </a:r>
          </a:p>
          <a:p>
            <a:pPr algn="ctr"/>
            <a:r>
              <a:rPr lang="en-US" i="1">
                <a:solidFill>
                  <a:schemeClr val="tx1"/>
                </a:solidFill>
              </a:rPr>
              <a:t>r.</a:t>
            </a:r>
          </a:p>
          <a:p>
            <a:pPr algn="ctr"/>
            <a:endParaRPr lang="en-US" i="1">
              <a:solidFill>
                <a:schemeClr val="tx1"/>
              </a:solidFill>
            </a:endParaRPr>
          </a:p>
          <a:p>
            <a:pPr algn="ctr"/>
            <a:r>
              <a:rPr lang="en-US" i="1">
                <a:solidFill>
                  <a:schemeClr val="tx1"/>
                </a:solidFill>
              </a:rPr>
              <a:t>O</a:t>
            </a:r>
          </a:p>
          <a:p>
            <a:pPr algn="ctr"/>
            <a:r>
              <a:rPr lang="en-US" i="1">
                <a:solidFill>
                  <a:schemeClr val="tx1"/>
                </a:solidFill>
              </a:rPr>
              <a:t>r</a:t>
            </a:r>
          </a:p>
          <a:p>
            <a:pPr algn="ctr"/>
            <a:r>
              <a:rPr lang="en-US" i="1">
                <a:solidFill>
                  <a:schemeClr val="tx1"/>
                </a:solidFill>
              </a:rPr>
              <a:t>d</a:t>
            </a:r>
          </a:p>
          <a:p>
            <a:pPr algn="ctr"/>
            <a:r>
              <a:rPr lang="en-US" i="1">
                <a:solidFill>
                  <a:schemeClr val="tx1"/>
                </a:solidFill>
              </a:rPr>
              <a:t>e</a:t>
            </a:r>
          </a:p>
          <a:p>
            <a:pPr algn="ctr"/>
            <a:r>
              <a:rPr lang="en-US" i="1">
                <a:solidFill>
                  <a:schemeClr val="tx1"/>
                </a:solidFill>
              </a:rPr>
              <a:t>r</a:t>
            </a:r>
          </a:p>
        </p:txBody>
      </p:sp>
      <p:sp>
        <p:nvSpPr>
          <p:cNvPr id="1039371" name="Line 11"/>
          <p:cNvSpPr>
            <a:spLocks noChangeShapeType="1"/>
          </p:cNvSpPr>
          <p:nvPr/>
        </p:nvSpPr>
        <p:spPr bwMode="auto">
          <a:xfrm flipV="1">
            <a:off x="1447800" y="2209800"/>
            <a:ext cx="7010400" cy="4763"/>
          </a:xfrm>
          <a:prstGeom prst="line">
            <a:avLst/>
          </a:prstGeom>
          <a:noFill/>
          <a:ln w="25400">
            <a:solidFill>
              <a:schemeClr val="tx1"/>
            </a:solidFill>
            <a:round/>
            <a:headEnd/>
            <a:tailEnd type="triangle" w="med" len="med"/>
          </a:ln>
          <a:effectLst/>
        </p:spPr>
        <p:txBody>
          <a:bodyPr wrap="none" anchor="ctr"/>
          <a:lstStyle/>
          <a:p>
            <a:endParaRPr lang="en-US"/>
          </a:p>
        </p:txBody>
      </p:sp>
      <p:sp>
        <p:nvSpPr>
          <p:cNvPr id="1039372" name="Rectangle 12"/>
          <p:cNvSpPr>
            <a:spLocks noChangeArrowheads="1"/>
          </p:cNvSpPr>
          <p:nvPr/>
        </p:nvSpPr>
        <p:spPr bwMode="auto">
          <a:xfrm>
            <a:off x="762000" y="2514600"/>
            <a:ext cx="363538" cy="454025"/>
          </a:xfrm>
          <a:prstGeom prst="rect">
            <a:avLst/>
          </a:prstGeom>
          <a:noFill/>
          <a:ln w="12700">
            <a:noFill/>
            <a:miter lim="800000"/>
            <a:headEnd/>
            <a:tailEnd/>
          </a:ln>
          <a:effectLst/>
        </p:spPr>
        <p:txBody>
          <a:bodyPr wrap="none" lIns="90488" tIns="44450" rIns="90488" bIns="44450">
            <a:spAutoFit/>
          </a:bodyPr>
          <a:lstStyle/>
          <a:p>
            <a:r>
              <a:rPr lang="en-US" sz="2400" b="1">
                <a:solidFill>
                  <a:schemeClr val="tx1"/>
                </a:solidFill>
                <a:latin typeface="Courier New" pitchFamily="49" charset="0"/>
              </a:rPr>
              <a:t>j</a:t>
            </a:r>
          </a:p>
        </p:txBody>
      </p:sp>
      <p:sp>
        <p:nvSpPr>
          <p:cNvPr id="1039373" name="Line 13"/>
          <p:cNvSpPr>
            <a:spLocks noChangeShapeType="1"/>
          </p:cNvSpPr>
          <p:nvPr/>
        </p:nvSpPr>
        <p:spPr bwMode="auto">
          <a:xfrm>
            <a:off x="685800" y="2514600"/>
            <a:ext cx="0" cy="3200400"/>
          </a:xfrm>
          <a:prstGeom prst="line">
            <a:avLst/>
          </a:prstGeom>
          <a:noFill/>
          <a:ln w="28575">
            <a:solidFill>
              <a:schemeClr val="tx1"/>
            </a:solidFill>
            <a:round/>
            <a:headEnd/>
            <a:tailEnd type="triangle" w="med" len="med"/>
          </a:ln>
          <a:effectLst/>
        </p:spPr>
        <p:txBody>
          <a:bodyPr/>
          <a:lstStyle/>
          <a:p>
            <a:endParaRPr lang="en-US"/>
          </a:p>
        </p:txBody>
      </p:sp>
      <p:sp>
        <p:nvSpPr>
          <p:cNvPr id="1039374" name="Rectangle 14"/>
          <p:cNvSpPr>
            <a:spLocks noChangeArrowheads="1"/>
          </p:cNvSpPr>
          <p:nvPr/>
        </p:nvSpPr>
        <p:spPr bwMode="auto">
          <a:xfrm>
            <a:off x="723900" y="4270375"/>
            <a:ext cx="1227138" cy="454025"/>
          </a:xfrm>
          <a:prstGeom prst="rect">
            <a:avLst/>
          </a:prstGeom>
          <a:noFill/>
          <a:ln w="12700">
            <a:noFill/>
            <a:miter lim="800000"/>
            <a:headEnd/>
            <a:tailEnd/>
          </a:ln>
          <a:effectLst/>
        </p:spPr>
        <p:txBody>
          <a:bodyPr wrap="none" lIns="90488" tIns="44450" rIns="90488" bIns="44450">
            <a:spAutoFit/>
          </a:bodyPr>
          <a:lstStyle/>
          <a:p>
            <a:r>
              <a:rPr lang="en-US" sz="2400" b="1">
                <a:solidFill>
                  <a:schemeClr val="tx1"/>
                </a:solidFill>
                <a:latin typeface="Courier New" pitchFamily="49" charset="0"/>
              </a:rPr>
              <a:t>j</a:t>
            </a:r>
            <a:r>
              <a:rPr lang="en-US" sz="2400">
                <a:solidFill>
                  <a:schemeClr val="tx1"/>
                </a:solidFill>
              </a:rPr>
              <a:t> target</a:t>
            </a:r>
          </a:p>
        </p:txBody>
      </p:sp>
      <p:grpSp>
        <p:nvGrpSpPr>
          <p:cNvPr id="3" name="Group 15"/>
          <p:cNvGrpSpPr>
            <a:grpSpLocks/>
          </p:cNvGrpSpPr>
          <p:nvPr/>
        </p:nvGrpSpPr>
        <p:grpSpPr bwMode="auto">
          <a:xfrm>
            <a:off x="2667000" y="2286000"/>
            <a:ext cx="5486400" cy="3124200"/>
            <a:chOff x="1680" y="672"/>
            <a:chExt cx="3456" cy="3408"/>
          </a:xfrm>
        </p:grpSpPr>
        <p:sp>
          <p:nvSpPr>
            <p:cNvPr id="1039376" name="Line 16"/>
            <p:cNvSpPr>
              <a:spLocks noChangeShapeType="1"/>
            </p:cNvSpPr>
            <p:nvPr/>
          </p:nvSpPr>
          <p:spPr bwMode="auto">
            <a:xfrm>
              <a:off x="5136" y="672"/>
              <a:ext cx="0" cy="3408"/>
            </a:xfrm>
            <a:prstGeom prst="line">
              <a:avLst/>
            </a:prstGeom>
            <a:noFill/>
            <a:ln w="25400">
              <a:solidFill>
                <a:schemeClr val="tx1"/>
              </a:solidFill>
              <a:prstDash val="sysDot"/>
              <a:round/>
              <a:headEnd/>
              <a:tailEnd/>
            </a:ln>
            <a:effectLst/>
          </p:spPr>
          <p:txBody>
            <a:bodyPr wrap="none" anchor="ctr"/>
            <a:lstStyle/>
            <a:p>
              <a:endParaRPr lang="en-US"/>
            </a:p>
          </p:txBody>
        </p:sp>
        <p:sp>
          <p:nvSpPr>
            <p:cNvPr id="1039377" name="Line 17"/>
            <p:cNvSpPr>
              <a:spLocks noChangeShapeType="1"/>
            </p:cNvSpPr>
            <p:nvPr/>
          </p:nvSpPr>
          <p:spPr bwMode="auto">
            <a:xfrm>
              <a:off x="4704" y="672"/>
              <a:ext cx="0" cy="3408"/>
            </a:xfrm>
            <a:prstGeom prst="line">
              <a:avLst/>
            </a:prstGeom>
            <a:noFill/>
            <a:ln w="25400">
              <a:solidFill>
                <a:schemeClr val="tx1"/>
              </a:solidFill>
              <a:prstDash val="sysDot"/>
              <a:round/>
              <a:headEnd/>
              <a:tailEnd/>
            </a:ln>
            <a:effectLst/>
          </p:spPr>
          <p:txBody>
            <a:bodyPr wrap="none" anchor="ctr"/>
            <a:lstStyle/>
            <a:p>
              <a:endParaRPr lang="en-US"/>
            </a:p>
          </p:txBody>
        </p:sp>
        <p:sp>
          <p:nvSpPr>
            <p:cNvPr id="1039378" name="Line 18"/>
            <p:cNvSpPr>
              <a:spLocks noChangeShapeType="1"/>
            </p:cNvSpPr>
            <p:nvPr/>
          </p:nvSpPr>
          <p:spPr bwMode="auto">
            <a:xfrm>
              <a:off x="4272" y="672"/>
              <a:ext cx="0" cy="3408"/>
            </a:xfrm>
            <a:prstGeom prst="line">
              <a:avLst/>
            </a:prstGeom>
            <a:noFill/>
            <a:ln w="25400">
              <a:solidFill>
                <a:schemeClr val="tx1"/>
              </a:solidFill>
              <a:prstDash val="sysDot"/>
              <a:round/>
              <a:headEnd/>
              <a:tailEnd/>
            </a:ln>
            <a:effectLst/>
          </p:spPr>
          <p:txBody>
            <a:bodyPr wrap="none" anchor="ctr"/>
            <a:lstStyle/>
            <a:p>
              <a:endParaRPr lang="en-US"/>
            </a:p>
          </p:txBody>
        </p:sp>
        <p:sp>
          <p:nvSpPr>
            <p:cNvPr id="1039379" name="Line 19"/>
            <p:cNvSpPr>
              <a:spLocks noChangeShapeType="1"/>
            </p:cNvSpPr>
            <p:nvPr/>
          </p:nvSpPr>
          <p:spPr bwMode="auto">
            <a:xfrm>
              <a:off x="3840" y="672"/>
              <a:ext cx="0" cy="3408"/>
            </a:xfrm>
            <a:prstGeom prst="line">
              <a:avLst/>
            </a:prstGeom>
            <a:noFill/>
            <a:ln w="25400">
              <a:solidFill>
                <a:schemeClr val="tx1"/>
              </a:solidFill>
              <a:prstDash val="sysDot"/>
              <a:round/>
              <a:headEnd/>
              <a:tailEnd/>
            </a:ln>
            <a:effectLst/>
          </p:spPr>
          <p:txBody>
            <a:bodyPr wrap="none" anchor="ctr"/>
            <a:lstStyle/>
            <a:p>
              <a:endParaRPr lang="en-US"/>
            </a:p>
          </p:txBody>
        </p:sp>
        <p:sp>
          <p:nvSpPr>
            <p:cNvPr id="1039380" name="Line 20"/>
            <p:cNvSpPr>
              <a:spLocks noChangeShapeType="1"/>
            </p:cNvSpPr>
            <p:nvPr/>
          </p:nvSpPr>
          <p:spPr bwMode="auto">
            <a:xfrm>
              <a:off x="3408" y="672"/>
              <a:ext cx="0" cy="3408"/>
            </a:xfrm>
            <a:prstGeom prst="line">
              <a:avLst/>
            </a:prstGeom>
            <a:noFill/>
            <a:ln w="25400">
              <a:solidFill>
                <a:schemeClr val="tx1"/>
              </a:solidFill>
              <a:prstDash val="sysDot"/>
              <a:round/>
              <a:headEnd/>
              <a:tailEnd/>
            </a:ln>
            <a:effectLst/>
          </p:spPr>
          <p:txBody>
            <a:bodyPr wrap="none" anchor="ctr"/>
            <a:lstStyle/>
            <a:p>
              <a:endParaRPr lang="en-US"/>
            </a:p>
          </p:txBody>
        </p:sp>
        <p:sp>
          <p:nvSpPr>
            <p:cNvPr id="1039381" name="Line 21"/>
            <p:cNvSpPr>
              <a:spLocks noChangeShapeType="1"/>
            </p:cNvSpPr>
            <p:nvPr/>
          </p:nvSpPr>
          <p:spPr bwMode="auto">
            <a:xfrm>
              <a:off x="2976" y="672"/>
              <a:ext cx="0" cy="3408"/>
            </a:xfrm>
            <a:prstGeom prst="line">
              <a:avLst/>
            </a:prstGeom>
            <a:noFill/>
            <a:ln w="25400">
              <a:solidFill>
                <a:schemeClr val="tx1"/>
              </a:solidFill>
              <a:prstDash val="sysDot"/>
              <a:round/>
              <a:headEnd/>
              <a:tailEnd/>
            </a:ln>
            <a:effectLst/>
          </p:spPr>
          <p:txBody>
            <a:bodyPr wrap="none" anchor="ctr"/>
            <a:lstStyle/>
            <a:p>
              <a:endParaRPr lang="en-US"/>
            </a:p>
          </p:txBody>
        </p:sp>
        <p:sp>
          <p:nvSpPr>
            <p:cNvPr id="1039382" name="Line 22"/>
            <p:cNvSpPr>
              <a:spLocks noChangeShapeType="1"/>
            </p:cNvSpPr>
            <p:nvPr/>
          </p:nvSpPr>
          <p:spPr bwMode="auto">
            <a:xfrm>
              <a:off x="2544" y="672"/>
              <a:ext cx="0" cy="3408"/>
            </a:xfrm>
            <a:prstGeom prst="line">
              <a:avLst/>
            </a:prstGeom>
            <a:noFill/>
            <a:ln w="25400">
              <a:solidFill>
                <a:schemeClr val="tx1"/>
              </a:solidFill>
              <a:prstDash val="sysDot"/>
              <a:round/>
              <a:headEnd/>
              <a:tailEnd/>
            </a:ln>
            <a:effectLst/>
          </p:spPr>
          <p:txBody>
            <a:bodyPr wrap="none" anchor="ctr"/>
            <a:lstStyle/>
            <a:p>
              <a:endParaRPr lang="en-US"/>
            </a:p>
          </p:txBody>
        </p:sp>
        <p:sp>
          <p:nvSpPr>
            <p:cNvPr id="1039383" name="Line 23"/>
            <p:cNvSpPr>
              <a:spLocks noChangeShapeType="1"/>
            </p:cNvSpPr>
            <p:nvPr/>
          </p:nvSpPr>
          <p:spPr bwMode="auto">
            <a:xfrm>
              <a:off x="2112" y="672"/>
              <a:ext cx="0" cy="3408"/>
            </a:xfrm>
            <a:prstGeom prst="line">
              <a:avLst/>
            </a:prstGeom>
            <a:noFill/>
            <a:ln w="25400">
              <a:solidFill>
                <a:schemeClr val="tx1"/>
              </a:solidFill>
              <a:prstDash val="sysDot"/>
              <a:round/>
              <a:headEnd/>
              <a:tailEnd/>
            </a:ln>
            <a:effectLst/>
          </p:spPr>
          <p:txBody>
            <a:bodyPr wrap="none" anchor="ctr"/>
            <a:lstStyle/>
            <a:p>
              <a:endParaRPr lang="en-US"/>
            </a:p>
          </p:txBody>
        </p:sp>
        <p:sp>
          <p:nvSpPr>
            <p:cNvPr id="1039384" name="Line 24"/>
            <p:cNvSpPr>
              <a:spLocks noChangeShapeType="1"/>
            </p:cNvSpPr>
            <p:nvPr/>
          </p:nvSpPr>
          <p:spPr bwMode="auto">
            <a:xfrm>
              <a:off x="1680" y="672"/>
              <a:ext cx="0" cy="3408"/>
            </a:xfrm>
            <a:prstGeom prst="line">
              <a:avLst/>
            </a:prstGeom>
            <a:noFill/>
            <a:ln w="25400">
              <a:solidFill>
                <a:schemeClr val="tx1"/>
              </a:solidFill>
              <a:prstDash val="sysDot"/>
              <a:round/>
              <a:headEnd/>
              <a:tailEnd/>
            </a:ln>
            <a:effectLst/>
          </p:spPr>
          <p:txBody>
            <a:bodyPr wrap="none" anchor="ctr"/>
            <a:lstStyle/>
            <a:p>
              <a:endParaRPr lang="en-US"/>
            </a:p>
          </p:txBody>
        </p:sp>
      </p:grpSp>
      <p:grpSp>
        <p:nvGrpSpPr>
          <p:cNvPr id="4" name="Group 25"/>
          <p:cNvGrpSpPr>
            <a:grpSpLocks/>
          </p:cNvGrpSpPr>
          <p:nvPr/>
        </p:nvGrpSpPr>
        <p:grpSpPr bwMode="auto">
          <a:xfrm>
            <a:off x="3810000" y="2514600"/>
            <a:ext cx="838200" cy="2133600"/>
            <a:chOff x="2400" y="1200"/>
            <a:chExt cx="528" cy="1344"/>
          </a:xfrm>
        </p:grpSpPr>
        <p:sp>
          <p:nvSpPr>
            <p:cNvPr id="1039386" name="Rectangle 26"/>
            <p:cNvSpPr>
              <a:spLocks noChangeArrowheads="1"/>
            </p:cNvSpPr>
            <p:nvPr/>
          </p:nvSpPr>
          <p:spPr bwMode="auto">
            <a:xfrm>
              <a:off x="2592" y="2256"/>
              <a:ext cx="336" cy="288"/>
            </a:xfrm>
            <a:prstGeom prst="rect">
              <a:avLst/>
            </a:prstGeom>
            <a:solidFill>
              <a:srgbClr val="009900"/>
            </a:solidFill>
            <a:ln w="12700">
              <a:solidFill>
                <a:srgbClr val="009900"/>
              </a:solidFill>
              <a:miter lim="800000"/>
              <a:headEnd/>
              <a:tailEnd/>
            </a:ln>
            <a:effectLst/>
          </p:spPr>
          <p:txBody>
            <a:bodyPr wrap="none" anchor="ctr"/>
            <a:lstStyle/>
            <a:p>
              <a:endParaRPr lang="en-US"/>
            </a:p>
          </p:txBody>
        </p:sp>
        <p:sp>
          <p:nvSpPr>
            <p:cNvPr id="1039387" name="Rectangle 27"/>
            <p:cNvSpPr>
              <a:spLocks noChangeArrowheads="1"/>
            </p:cNvSpPr>
            <p:nvPr/>
          </p:nvSpPr>
          <p:spPr bwMode="auto">
            <a:xfrm>
              <a:off x="2400" y="1200"/>
              <a:ext cx="96" cy="288"/>
            </a:xfrm>
            <a:prstGeom prst="rect">
              <a:avLst/>
            </a:prstGeom>
            <a:solidFill>
              <a:schemeClr val="accent1"/>
            </a:solidFill>
            <a:ln w="12700">
              <a:solidFill>
                <a:schemeClr val="tx1"/>
              </a:solidFill>
              <a:miter lim="800000"/>
              <a:headEnd/>
              <a:tailEnd/>
            </a:ln>
            <a:effectLst/>
          </p:spPr>
          <p:txBody>
            <a:bodyPr wrap="none" anchor="ctr"/>
            <a:lstStyle/>
            <a:p>
              <a:endParaRPr lang="en-US"/>
            </a:p>
          </p:txBody>
        </p:sp>
        <p:sp>
          <p:nvSpPr>
            <p:cNvPr id="1039388" name="Line 28"/>
            <p:cNvSpPr>
              <a:spLocks noChangeShapeType="1"/>
            </p:cNvSpPr>
            <p:nvPr/>
          </p:nvSpPr>
          <p:spPr bwMode="auto">
            <a:xfrm>
              <a:off x="2448" y="1488"/>
              <a:ext cx="192" cy="768"/>
            </a:xfrm>
            <a:prstGeom prst="line">
              <a:avLst/>
            </a:prstGeom>
            <a:noFill/>
            <a:ln w="28575">
              <a:solidFill>
                <a:srgbClr val="009900"/>
              </a:solidFill>
              <a:round/>
              <a:headEnd/>
              <a:tailEnd type="triangle" w="med" len="med"/>
            </a:ln>
            <a:effectLst/>
          </p:spPr>
          <p:txBody>
            <a:bodyPr/>
            <a:lstStyle/>
            <a:p>
              <a:endParaRPr lang="en-US"/>
            </a:p>
          </p:txBody>
        </p:sp>
      </p:grpSp>
      <p:grpSp>
        <p:nvGrpSpPr>
          <p:cNvPr id="5" name="Group 29"/>
          <p:cNvGrpSpPr>
            <a:grpSpLocks/>
          </p:cNvGrpSpPr>
          <p:nvPr/>
        </p:nvGrpSpPr>
        <p:grpSpPr bwMode="auto">
          <a:xfrm>
            <a:off x="2743200" y="2362200"/>
            <a:ext cx="3355975" cy="838200"/>
            <a:chOff x="1562" y="1152"/>
            <a:chExt cx="2114" cy="528"/>
          </a:xfrm>
        </p:grpSpPr>
        <p:grpSp>
          <p:nvGrpSpPr>
            <p:cNvPr id="6" name="Group 30"/>
            <p:cNvGrpSpPr>
              <a:grpSpLocks/>
            </p:cNvGrpSpPr>
            <p:nvPr/>
          </p:nvGrpSpPr>
          <p:grpSpPr bwMode="auto">
            <a:xfrm>
              <a:off x="2487" y="1152"/>
              <a:ext cx="223" cy="481"/>
              <a:chOff x="2207" y="1413"/>
              <a:chExt cx="223" cy="481"/>
            </a:xfrm>
          </p:grpSpPr>
          <p:sp>
            <p:nvSpPr>
              <p:cNvPr id="1039391" name="Freeform 31"/>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039392" name="Rectangle 32"/>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7" name="Group 33"/>
            <p:cNvGrpSpPr>
              <a:grpSpLocks/>
            </p:cNvGrpSpPr>
            <p:nvPr/>
          </p:nvGrpSpPr>
          <p:grpSpPr bwMode="auto">
            <a:xfrm>
              <a:off x="1562" y="1248"/>
              <a:ext cx="349" cy="289"/>
              <a:chOff x="1282" y="1509"/>
              <a:chExt cx="349" cy="289"/>
            </a:xfrm>
          </p:grpSpPr>
          <p:sp>
            <p:nvSpPr>
              <p:cNvPr id="1039394" name="Rectangle 34"/>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8" name="Group 35"/>
              <p:cNvGrpSpPr>
                <a:grpSpLocks/>
              </p:cNvGrpSpPr>
              <p:nvPr/>
            </p:nvGrpSpPr>
            <p:grpSpPr bwMode="auto">
              <a:xfrm>
                <a:off x="1291" y="1509"/>
                <a:ext cx="340" cy="289"/>
                <a:chOff x="1291" y="1509"/>
                <a:chExt cx="340" cy="289"/>
              </a:xfrm>
            </p:grpSpPr>
            <p:sp>
              <p:nvSpPr>
                <p:cNvPr id="1039396" name="Freeform 36"/>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039397" name="Freeform 37"/>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039398" name="Rectangle 38"/>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9" name="Group 39"/>
            <p:cNvGrpSpPr>
              <a:grpSpLocks/>
            </p:cNvGrpSpPr>
            <p:nvPr/>
          </p:nvGrpSpPr>
          <p:grpSpPr bwMode="auto">
            <a:xfrm>
              <a:off x="2031" y="1248"/>
              <a:ext cx="296" cy="289"/>
              <a:chOff x="1751" y="1509"/>
              <a:chExt cx="296" cy="289"/>
            </a:xfrm>
          </p:grpSpPr>
          <p:sp>
            <p:nvSpPr>
              <p:cNvPr id="1039400" name="Freeform 40"/>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039401" name="Freeform 41"/>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039402" name="Line 42"/>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039403" name="Freeform 43"/>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039404" name="Line 44"/>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039405" name="Rectangle 45"/>
            <p:cNvSpPr>
              <a:spLocks noChangeArrowheads="1"/>
            </p:cNvSpPr>
            <p:nvPr/>
          </p:nvSpPr>
          <p:spPr bwMode="auto">
            <a:xfrm>
              <a:off x="2829" y="1250"/>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10" name="Group 46"/>
            <p:cNvGrpSpPr>
              <a:grpSpLocks/>
            </p:cNvGrpSpPr>
            <p:nvPr/>
          </p:nvGrpSpPr>
          <p:grpSpPr bwMode="auto">
            <a:xfrm>
              <a:off x="2880" y="1248"/>
              <a:ext cx="325" cy="289"/>
              <a:chOff x="2600" y="1509"/>
              <a:chExt cx="325" cy="289"/>
            </a:xfrm>
          </p:grpSpPr>
          <p:sp>
            <p:nvSpPr>
              <p:cNvPr id="1039407" name="Freeform 47"/>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039408" name="Freeform 48"/>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039409" name="Rectangle 49"/>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11" name="Group 50"/>
            <p:cNvGrpSpPr>
              <a:grpSpLocks/>
            </p:cNvGrpSpPr>
            <p:nvPr/>
          </p:nvGrpSpPr>
          <p:grpSpPr bwMode="auto">
            <a:xfrm>
              <a:off x="3348" y="1248"/>
              <a:ext cx="284" cy="289"/>
              <a:chOff x="3068" y="1509"/>
              <a:chExt cx="284" cy="289"/>
            </a:xfrm>
          </p:grpSpPr>
          <p:sp>
            <p:nvSpPr>
              <p:cNvPr id="1039411" name="Freeform 51"/>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039412" name="Freeform 52"/>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039413" name="Line 53"/>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039414" name="Line 54"/>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039415" name="Line 55"/>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039416" name="Line 56"/>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039417" name="Line 57"/>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039418" name="Line 58"/>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039419" name="Line 59"/>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039420" name="Line 60"/>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039421" name="Line 61"/>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grpSp>
        <p:nvGrpSpPr>
          <p:cNvPr id="12" name="Group 62"/>
          <p:cNvGrpSpPr>
            <a:grpSpLocks/>
          </p:cNvGrpSpPr>
          <p:nvPr/>
        </p:nvGrpSpPr>
        <p:grpSpPr bwMode="auto">
          <a:xfrm>
            <a:off x="4114800" y="4038600"/>
            <a:ext cx="3355975" cy="838200"/>
            <a:chOff x="1562" y="1152"/>
            <a:chExt cx="2114" cy="528"/>
          </a:xfrm>
        </p:grpSpPr>
        <p:grpSp>
          <p:nvGrpSpPr>
            <p:cNvPr id="13" name="Group 63"/>
            <p:cNvGrpSpPr>
              <a:grpSpLocks/>
            </p:cNvGrpSpPr>
            <p:nvPr/>
          </p:nvGrpSpPr>
          <p:grpSpPr bwMode="auto">
            <a:xfrm>
              <a:off x="2487" y="1152"/>
              <a:ext cx="223" cy="481"/>
              <a:chOff x="2207" y="1413"/>
              <a:chExt cx="223" cy="481"/>
            </a:xfrm>
          </p:grpSpPr>
          <p:sp>
            <p:nvSpPr>
              <p:cNvPr id="1039424" name="Freeform 64"/>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039425" name="Rectangle 65"/>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14" name="Group 66"/>
            <p:cNvGrpSpPr>
              <a:grpSpLocks/>
            </p:cNvGrpSpPr>
            <p:nvPr/>
          </p:nvGrpSpPr>
          <p:grpSpPr bwMode="auto">
            <a:xfrm>
              <a:off x="1562" y="1248"/>
              <a:ext cx="349" cy="289"/>
              <a:chOff x="1282" y="1509"/>
              <a:chExt cx="349" cy="289"/>
            </a:xfrm>
          </p:grpSpPr>
          <p:sp>
            <p:nvSpPr>
              <p:cNvPr id="1039427" name="Rectangle 67"/>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15" name="Group 68"/>
              <p:cNvGrpSpPr>
                <a:grpSpLocks/>
              </p:cNvGrpSpPr>
              <p:nvPr/>
            </p:nvGrpSpPr>
            <p:grpSpPr bwMode="auto">
              <a:xfrm>
                <a:off x="1291" y="1509"/>
                <a:ext cx="340" cy="289"/>
                <a:chOff x="1291" y="1509"/>
                <a:chExt cx="340" cy="289"/>
              </a:xfrm>
            </p:grpSpPr>
            <p:sp>
              <p:nvSpPr>
                <p:cNvPr id="1039429" name="Freeform 69"/>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039430" name="Freeform 70"/>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039431" name="Rectangle 71"/>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16" name="Group 72"/>
            <p:cNvGrpSpPr>
              <a:grpSpLocks/>
            </p:cNvGrpSpPr>
            <p:nvPr/>
          </p:nvGrpSpPr>
          <p:grpSpPr bwMode="auto">
            <a:xfrm>
              <a:off x="2031" y="1248"/>
              <a:ext cx="296" cy="289"/>
              <a:chOff x="1751" y="1509"/>
              <a:chExt cx="296" cy="289"/>
            </a:xfrm>
          </p:grpSpPr>
          <p:sp>
            <p:nvSpPr>
              <p:cNvPr id="1039433" name="Freeform 73"/>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039434" name="Freeform 74"/>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039435" name="Line 75"/>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039436" name="Freeform 76"/>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039437" name="Line 77"/>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039438" name="Rectangle 78"/>
            <p:cNvSpPr>
              <a:spLocks noChangeArrowheads="1"/>
            </p:cNvSpPr>
            <p:nvPr/>
          </p:nvSpPr>
          <p:spPr bwMode="auto">
            <a:xfrm>
              <a:off x="2829" y="1250"/>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17" name="Group 79"/>
            <p:cNvGrpSpPr>
              <a:grpSpLocks/>
            </p:cNvGrpSpPr>
            <p:nvPr/>
          </p:nvGrpSpPr>
          <p:grpSpPr bwMode="auto">
            <a:xfrm>
              <a:off x="2880" y="1248"/>
              <a:ext cx="325" cy="289"/>
              <a:chOff x="2600" y="1509"/>
              <a:chExt cx="325" cy="289"/>
            </a:xfrm>
          </p:grpSpPr>
          <p:sp>
            <p:nvSpPr>
              <p:cNvPr id="1039440" name="Freeform 80"/>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039441" name="Freeform 81"/>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039442" name="Rectangle 82"/>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18" name="Group 83"/>
            <p:cNvGrpSpPr>
              <a:grpSpLocks/>
            </p:cNvGrpSpPr>
            <p:nvPr/>
          </p:nvGrpSpPr>
          <p:grpSpPr bwMode="auto">
            <a:xfrm>
              <a:off x="3348" y="1248"/>
              <a:ext cx="284" cy="289"/>
              <a:chOff x="3068" y="1509"/>
              <a:chExt cx="284" cy="289"/>
            </a:xfrm>
          </p:grpSpPr>
          <p:sp>
            <p:nvSpPr>
              <p:cNvPr id="1039444" name="Freeform 84"/>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039445" name="Freeform 85"/>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039446" name="Line 86"/>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039447" name="Line 87"/>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039448" name="Line 88"/>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039449" name="Line 89"/>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039450" name="Line 90"/>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039451" name="Line 91"/>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039452" name="Line 92"/>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039453" name="Line 93"/>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039454" name="Line 94"/>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sp>
        <p:nvSpPr>
          <p:cNvPr id="1039455" name="Rectangle 95"/>
          <p:cNvSpPr>
            <a:spLocks noGrp="1" noChangeArrowheads="1"/>
          </p:cNvSpPr>
          <p:nvPr>
            <p:ph type="body" idx="1"/>
          </p:nvPr>
        </p:nvSpPr>
        <p:spPr>
          <a:xfrm>
            <a:off x="457200" y="5791200"/>
            <a:ext cx="8382000" cy="806450"/>
          </a:xfrm>
          <a:noFill/>
          <a:ln/>
        </p:spPr>
        <p:txBody>
          <a:bodyPr/>
          <a:lstStyle/>
          <a:p>
            <a:r>
              <a:rPr lang="en-US"/>
              <a:t>Fortunately, jumps are very infrequent – only 3% of the SPECint instruction mix</a:t>
            </a:r>
          </a:p>
        </p:txBody>
      </p:sp>
      <p:sp>
        <p:nvSpPr>
          <p:cNvPr id="1039456" name="Rectangle 96"/>
          <p:cNvSpPr>
            <a:spLocks noChangeArrowheads="1"/>
          </p:cNvSpPr>
          <p:nvPr/>
        </p:nvSpPr>
        <p:spPr bwMode="auto">
          <a:xfrm>
            <a:off x="457200" y="838200"/>
            <a:ext cx="8153400" cy="1147763"/>
          </a:xfrm>
          <a:prstGeom prst="rect">
            <a:avLst/>
          </a:prstGeom>
          <a:noFill/>
          <a:ln w="12700">
            <a:noFill/>
            <a:miter lim="800000"/>
            <a:headEnd/>
            <a:tailEnd/>
          </a:ln>
          <a:effectLst/>
        </p:spPr>
        <p:txBody>
          <a:bodyPr lIns="63500" tIns="25400" rIns="63500" bIns="25400">
            <a:spAutoFit/>
          </a:bodyPr>
          <a:lstStyle/>
          <a:p>
            <a:pPr marL="287338" indent="-287338">
              <a:lnSpc>
                <a:spcPct val="95000"/>
              </a:lnSpc>
              <a:spcBef>
                <a:spcPct val="25000"/>
              </a:spcBef>
              <a:buClr>
                <a:schemeClr val="accent1"/>
              </a:buClr>
              <a:buSzPct val="75000"/>
              <a:buFont typeface="Wingdings" pitchFamily="2" charset="2"/>
              <a:buChar char="q"/>
            </a:pPr>
            <a:r>
              <a:rPr lang="en-US" sz="2600">
                <a:solidFill>
                  <a:schemeClr val="tx1"/>
                </a:solidFill>
              </a:rPr>
              <a:t>Jumps not decoded until ID, so one </a:t>
            </a:r>
            <a:r>
              <a:rPr lang="en-US" sz="2600"/>
              <a:t>flush</a:t>
            </a:r>
            <a:r>
              <a:rPr lang="en-US" sz="2600">
                <a:solidFill>
                  <a:schemeClr val="tx1"/>
                </a:solidFill>
              </a:rPr>
              <a:t> is needed</a:t>
            </a:r>
          </a:p>
          <a:p>
            <a:pPr marL="741363" lvl="1" indent="-246063">
              <a:lnSpc>
                <a:spcPct val="95000"/>
              </a:lnSpc>
              <a:spcBef>
                <a:spcPct val="25000"/>
              </a:spcBef>
              <a:buClr>
                <a:schemeClr val="accent1"/>
              </a:buClr>
              <a:buSzPct val="75000"/>
              <a:buFont typeface="Monotype Sorts" pitchFamily="2" charset="2"/>
              <a:buChar char="l"/>
            </a:pPr>
            <a:r>
              <a:rPr lang="en-US" sz="2200">
                <a:solidFill>
                  <a:schemeClr val="tx1"/>
                </a:solidFill>
              </a:rPr>
              <a:t>To flush, set </a:t>
            </a:r>
            <a:r>
              <a:rPr lang="en-US" sz="2200">
                <a:solidFill>
                  <a:schemeClr val="tx1"/>
                </a:solidFill>
                <a:latin typeface="Courier New" pitchFamily="49" charset="0"/>
              </a:rPr>
              <a:t>IF.Flush</a:t>
            </a:r>
            <a:r>
              <a:rPr lang="en-US" sz="2200">
                <a:solidFill>
                  <a:schemeClr val="tx1"/>
                </a:solidFill>
              </a:rPr>
              <a:t> to zero the instruction field of the IF/ID pipeline register (turning it into a </a:t>
            </a:r>
            <a:r>
              <a:rPr lang="en-US" sz="2200">
                <a:solidFill>
                  <a:schemeClr val="tx1"/>
                </a:solidFill>
                <a:latin typeface="Courier New" pitchFamily="49" charset="0"/>
              </a:rPr>
              <a:t>noop</a:t>
            </a:r>
            <a:r>
              <a:rPr lang="en-US" sz="2200">
                <a:solidFill>
                  <a:schemeClr val="tx1"/>
                </a:solidFill>
              </a:rPr>
              <a:t>)</a:t>
            </a:r>
          </a:p>
        </p:txBody>
      </p:sp>
      <p:sp>
        <p:nvSpPr>
          <p:cNvPr id="1039457" name="Rectangle 97"/>
          <p:cNvSpPr>
            <a:spLocks noChangeArrowheads="1"/>
          </p:cNvSpPr>
          <p:nvPr/>
        </p:nvSpPr>
        <p:spPr bwMode="auto">
          <a:xfrm>
            <a:off x="7239000" y="2362200"/>
            <a:ext cx="1676400" cy="1308100"/>
          </a:xfrm>
          <a:prstGeom prst="rect">
            <a:avLst/>
          </a:prstGeom>
          <a:noFill/>
          <a:ln w="12700">
            <a:noFill/>
            <a:miter lim="800000"/>
            <a:headEnd/>
            <a:tailEnd/>
          </a:ln>
          <a:effectLst/>
        </p:spPr>
        <p:txBody>
          <a:bodyPr lIns="90488" tIns="44450" rIns="90488" bIns="44450">
            <a:spAutoFit/>
          </a:bodyPr>
          <a:lstStyle/>
          <a:p>
            <a:pPr algn="r"/>
            <a:r>
              <a:rPr lang="en-US" sz="2000" b="1"/>
              <a:t>Fix jump hazard by waiting</a:t>
            </a:r>
            <a:r>
              <a:rPr lang="en-US" sz="2000"/>
              <a:t> – </a:t>
            </a:r>
            <a:r>
              <a:rPr lang="en-US" sz="2000">
                <a:solidFill>
                  <a:schemeClr val="accent2"/>
                </a:solidFill>
              </a:rPr>
              <a:t>flush</a:t>
            </a:r>
            <a:endParaRPr lang="en-US" sz="2000"/>
          </a:p>
        </p:txBody>
      </p:sp>
      <p:grpSp>
        <p:nvGrpSpPr>
          <p:cNvPr id="19" name="Group 98"/>
          <p:cNvGrpSpPr>
            <a:grpSpLocks/>
          </p:cNvGrpSpPr>
          <p:nvPr/>
        </p:nvGrpSpPr>
        <p:grpSpPr bwMode="auto">
          <a:xfrm>
            <a:off x="3429000" y="3276600"/>
            <a:ext cx="3355975" cy="838200"/>
            <a:chOff x="1562" y="1152"/>
            <a:chExt cx="2114" cy="528"/>
          </a:xfrm>
        </p:grpSpPr>
        <p:grpSp>
          <p:nvGrpSpPr>
            <p:cNvPr id="20" name="Group 99"/>
            <p:cNvGrpSpPr>
              <a:grpSpLocks/>
            </p:cNvGrpSpPr>
            <p:nvPr/>
          </p:nvGrpSpPr>
          <p:grpSpPr bwMode="auto">
            <a:xfrm>
              <a:off x="2487" y="1152"/>
              <a:ext cx="223" cy="481"/>
              <a:chOff x="2207" y="1413"/>
              <a:chExt cx="223" cy="481"/>
            </a:xfrm>
          </p:grpSpPr>
          <p:sp>
            <p:nvSpPr>
              <p:cNvPr id="1039460" name="Freeform 100"/>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039461" name="Rectangle 101"/>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21" name="Group 102"/>
            <p:cNvGrpSpPr>
              <a:grpSpLocks/>
            </p:cNvGrpSpPr>
            <p:nvPr/>
          </p:nvGrpSpPr>
          <p:grpSpPr bwMode="auto">
            <a:xfrm>
              <a:off x="1562" y="1248"/>
              <a:ext cx="349" cy="289"/>
              <a:chOff x="1282" y="1509"/>
              <a:chExt cx="349" cy="289"/>
            </a:xfrm>
          </p:grpSpPr>
          <p:sp>
            <p:nvSpPr>
              <p:cNvPr id="1039463" name="Rectangle 103"/>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22" name="Group 104"/>
              <p:cNvGrpSpPr>
                <a:grpSpLocks/>
              </p:cNvGrpSpPr>
              <p:nvPr/>
            </p:nvGrpSpPr>
            <p:grpSpPr bwMode="auto">
              <a:xfrm>
                <a:off x="1291" y="1509"/>
                <a:ext cx="340" cy="289"/>
                <a:chOff x="1291" y="1509"/>
                <a:chExt cx="340" cy="289"/>
              </a:xfrm>
            </p:grpSpPr>
            <p:sp>
              <p:nvSpPr>
                <p:cNvPr id="1039465" name="Freeform 105"/>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039466" name="Freeform 106"/>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039467" name="Rectangle 107"/>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23" name="Group 108"/>
            <p:cNvGrpSpPr>
              <a:grpSpLocks/>
            </p:cNvGrpSpPr>
            <p:nvPr/>
          </p:nvGrpSpPr>
          <p:grpSpPr bwMode="auto">
            <a:xfrm>
              <a:off x="2031" y="1248"/>
              <a:ext cx="296" cy="289"/>
              <a:chOff x="1751" y="1509"/>
              <a:chExt cx="296" cy="289"/>
            </a:xfrm>
          </p:grpSpPr>
          <p:sp>
            <p:nvSpPr>
              <p:cNvPr id="1039469" name="Freeform 109"/>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039470" name="Freeform 110"/>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039471" name="Line 111"/>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039472" name="Freeform 112"/>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039473" name="Line 113"/>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039474" name="Rectangle 114"/>
            <p:cNvSpPr>
              <a:spLocks noChangeArrowheads="1"/>
            </p:cNvSpPr>
            <p:nvPr/>
          </p:nvSpPr>
          <p:spPr bwMode="auto">
            <a:xfrm>
              <a:off x="2829" y="1250"/>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24" name="Group 115"/>
            <p:cNvGrpSpPr>
              <a:grpSpLocks/>
            </p:cNvGrpSpPr>
            <p:nvPr/>
          </p:nvGrpSpPr>
          <p:grpSpPr bwMode="auto">
            <a:xfrm>
              <a:off x="2880" y="1248"/>
              <a:ext cx="325" cy="289"/>
              <a:chOff x="2600" y="1509"/>
              <a:chExt cx="325" cy="289"/>
            </a:xfrm>
          </p:grpSpPr>
          <p:sp>
            <p:nvSpPr>
              <p:cNvPr id="1039476" name="Freeform 116"/>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039477" name="Freeform 117"/>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039478" name="Rectangle 118"/>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25" name="Group 119"/>
            <p:cNvGrpSpPr>
              <a:grpSpLocks/>
            </p:cNvGrpSpPr>
            <p:nvPr/>
          </p:nvGrpSpPr>
          <p:grpSpPr bwMode="auto">
            <a:xfrm>
              <a:off x="3348" y="1248"/>
              <a:ext cx="284" cy="289"/>
              <a:chOff x="3068" y="1509"/>
              <a:chExt cx="284" cy="289"/>
            </a:xfrm>
          </p:grpSpPr>
          <p:sp>
            <p:nvSpPr>
              <p:cNvPr id="1039480" name="Freeform 120"/>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039481" name="Freeform 121"/>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039482" name="Line 122"/>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039483" name="Line 123"/>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039484" name="Line 124"/>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039485" name="Line 125"/>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039486" name="Line 126"/>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039487" name="Line 127"/>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039488" name="Line 128"/>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039489" name="Line 129"/>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039490" name="Line 130"/>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03945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9455"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9330" name="Rectangle 2"/>
          <p:cNvSpPr>
            <a:spLocks noGrp="1" noChangeArrowheads="1"/>
          </p:cNvSpPr>
          <p:nvPr>
            <p:ph type="title"/>
          </p:nvPr>
        </p:nvSpPr>
        <p:spPr/>
        <p:txBody>
          <a:bodyPr/>
          <a:lstStyle/>
          <a:p>
            <a:r>
              <a:rPr lang="en-US" dirty="0" smtClean="0"/>
              <a:t>Two </a:t>
            </a:r>
            <a:r>
              <a:rPr lang="en-US" dirty="0"/>
              <a:t>“Types” of Stalls</a:t>
            </a:r>
          </a:p>
        </p:txBody>
      </p:sp>
      <p:sp>
        <p:nvSpPr>
          <p:cNvPr id="1379331" name="Rectangle 3"/>
          <p:cNvSpPr>
            <a:spLocks noGrp="1" noChangeArrowheads="1"/>
          </p:cNvSpPr>
          <p:nvPr>
            <p:ph type="body" idx="1"/>
          </p:nvPr>
        </p:nvSpPr>
        <p:spPr>
          <a:xfrm>
            <a:off x="533400" y="914400"/>
            <a:ext cx="8153400" cy="5157788"/>
          </a:xfrm>
        </p:spPr>
        <p:txBody>
          <a:bodyPr/>
          <a:lstStyle/>
          <a:p>
            <a:r>
              <a:rPr lang="en-US" dirty="0" err="1">
                <a:latin typeface="Courier New" pitchFamily="49" charset="0"/>
              </a:rPr>
              <a:t>Noop</a:t>
            </a:r>
            <a:r>
              <a:rPr lang="en-US" dirty="0"/>
              <a:t> instruction (or bubble) </a:t>
            </a:r>
            <a:r>
              <a:rPr lang="en-US" dirty="0">
                <a:solidFill>
                  <a:schemeClr val="accent1"/>
                </a:solidFill>
              </a:rPr>
              <a:t>inserted</a:t>
            </a:r>
            <a:r>
              <a:rPr lang="en-US" dirty="0"/>
              <a:t> between two instructions in the pipeline (as done for load-use situations)</a:t>
            </a:r>
          </a:p>
          <a:p>
            <a:pPr lvl="1"/>
            <a:r>
              <a:rPr lang="en-US" dirty="0"/>
              <a:t>Keep the instructions </a:t>
            </a:r>
            <a:r>
              <a:rPr lang="en-US" i="1" dirty="0"/>
              <a:t>earlier</a:t>
            </a:r>
            <a:r>
              <a:rPr lang="en-US" dirty="0"/>
              <a:t> in the pipeline (later in the code) from progressing down the pipeline for a cycle (“bounce” them in place with write control signals)</a:t>
            </a:r>
          </a:p>
          <a:p>
            <a:pPr lvl="1"/>
            <a:r>
              <a:rPr lang="en-US" dirty="0"/>
              <a:t>Insert </a:t>
            </a:r>
            <a:r>
              <a:rPr lang="en-US" dirty="0" err="1">
                <a:latin typeface="Courier New" pitchFamily="49" charset="0"/>
              </a:rPr>
              <a:t>noop</a:t>
            </a:r>
            <a:r>
              <a:rPr lang="en-US" dirty="0"/>
              <a:t> by zeroing control bits in the pipeline register at the appropriate stage</a:t>
            </a:r>
          </a:p>
          <a:p>
            <a:pPr lvl="1"/>
            <a:r>
              <a:rPr lang="en-US" dirty="0"/>
              <a:t>Let the instructions later in the pipeline (earlier in the code) progress normally down the pipeline</a:t>
            </a:r>
          </a:p>
          <a:p>
            <a:r>
              <a:rPr lang="en-US" dirty="0"/>
              <a:t>Flushes (or instruction squashing) were an instruction in the pipeline is </a:t>
            </a:r>
            <a:r>
              <a:rPr lang="en-US" dirty="0">
                <a:solidFill>
                  <a:schemeClr val="accent1"/>
                </a:solidFill>
              </a:rPr>
              <a:t>replaced</a:t>
            </a:r>
            <a:r>
              <a:rPr lang="en-US" dirty="0"/>
              <a:t> with a </a:t>
            </a:r>
            <a:r>
              <a:rPr lang="en-US" dirty="0" err="1">
                <a:latin typeface="Courier New" pitchFamily="49" charset="0"/>
              </a:rPr>
              <a:t>noop</a:t>
            </a:r>
            <a:r>
              <a:rPr lang="en-US" dirty="0"/>
              <a:t> instruction (as done for instructions located sequentially after </a:t>
            </a:r>
            <a:r>
              <a:rPr lang="en-US" dirty="0">
                <a:latin typeface="Courier New" pitchFamily="49" charset="0"/>
              </a:rPr>
              <a:t>j</a:t>
            </a:r>
            <a:r>
              <a:rPr lang="en-US" dirty="0"/>
              <a:t> instructions)</a:t>
            </a:r>
          </a:p>
          <a:p>
            <a:pPr lvl="1"/>
            <a:r>
              <a:rPr lang="en-US" dirty="0"/>
              <a:t>Zero the control bits for the instruction to be flushed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37933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7933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79331">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79331">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379331">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7933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9331"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7282" name="Rectangle 2"/>
          <p:cNvSpPr>
            <a:spLocks noGrp="1" noChangeArrowheads="1"/>
          </p:cNvSpPr>
          <p:nvPr>
            <p:ph type="title"/>
          </p:nvPr>
        </p:nvSpPr>
        <p:spPr>
          <a:xfrm>
            <a:off x="533400" y="304800"/>
            <a:ext cx="8229600" cy="422275"/>
          </a:xfrm>
        </p:spPr>
        <p:txBody>
          <a:bodyPr/>
          <a:lstStyle/>
          <a:p>
            <a:r>
              <a:rPr lang="en-US"/>
              <a:t>Supporting ID Stage Jumps</a:t>
            </a:r>
          </a:p>
        </p:txBody>
      </p:sp>
      <p:grpSp>
        <p:nvGrpSpPr>
          <p:cNvPr id="2" name="Group 239"/>
          <p:cNvGrpSpPr>
            <a:grpSpLocks/>
          </p:cNvGrpSpPr>
          <p:nvPr/>
        </p:nvGrpSpPr>
        <p:grpSpPr bwMode="auto">
          <a:xfrm>
            <a:off x="152400" y="685800"/>
            <a:ext cx="8839200" cy="5791200"/>
            <a:chOff x="96" y="432"/>
            <a:chExt cx="5568" cy="3648"/>
          </a:xfrm>
        </p:grpSpPr>
        <p:sp>
          <p:nvSpPr>
            <p:cNvPr id="1377287" name="Text Box 7"/>
            <p:cNvSpPr txBox="1">
              <a:spLocks noChangeArrowheads="1"/>
            </p:cNvSpPr>
            <p:nvPr/>
          </p:nvSpPr>
          <p:spPr bwMode="auto">
            <a:xfrm>
              <a:off x="2592" y="816"/>
              <a:ext cx="367" cy="173"/>
            </a:xfrm>
            <a:prstGeom prst="rect">
              <a:avLst/>
            </a:prstGeom>
            <a:noFill/>
            <a:ln w="12700">
              <a:noFill/>
              <a:miter lim="800000"/>
              <a:headEnd/>
              <a:tailEnd/>
            </a:ln>
            <a:effectLst/>
          </p:spPr>
          <p:txBody>
            <a:bodyPr wrap="none">
              <a:spAutoFit/>
            </a:bodyPr>
            <a:lstStyle/>
            <a:p>
              <a:r>
                <a:rPr lang="en-US" sz="1200" b="1">
                  <a:solidFill>
                    <a:schemeClr val="accent2"/>
                  </a:solidFill>
                </a:rPr>
                <a:t>ID/EX</a:t>
              </a:r>
            </a:p>
          </p:txBody>
        </p:sp>
        <p:sp>
          <p:nvSpPr>
            <p:cNvPr id="1377288" name="Line 8"/>
            <p:cNvSpPr>
              <a:spLocks noChangeShapeType="1"/>
            </p:cNvSpPr>
            <p:nvPr/>
          </p:nvSpPr>
          <p:spPr bwMode="auto">
            <a:xfrm>
              <a:off x="1584" y="1344"/>
              <a:ext cx="0" cy="624"/>
            </a:xfrm>
            <a:prstGeom prst="line">
              <a:avLst/>
            </a:prstGeom>
            <a:noFill/>
            <a:ln w="12700">
              <a:solidFill>
                <a:schemeClr val="tx1"/>
              </a:solidFill>
              <a:round/>
              <a:headEnd/>
              <a:tailEnd/>
            </a:ln>
            <a:effectLst/>
          </p:spPr>
          <p:txBody>
            <a:bodyPr/>
            <a:lstStyle/>
            <a:p>
              <a:endParaRPr lang="en-US"/>
            </a:p>
          </p:txBody>
        </p:sp>
        <p:sp>
          <p:nvSpPr>
            <p:cNvPr id="1377289" name="Line 9"/>
            <p:cNvSpPr>
              <a:spLocks noChangeShapeType="1"/>
            </p:cNvSpPr>
            <p:nvPr/>
          </p:nvSpPr>
          <p:spPr bwMode="auto">
            <a:xfrm>
              <a:off x="1584" y="3312"/>
              <a:ext cx="1104" cy="0"/>
            </a:xfrm>
            <a:prstGeom prst="line">
              <a:avLst/>
            </a:prstGeom>
            <a:noFill/>
            <a:ln w="19050">
              <a:solidFill>
                <a:schemeClr val="tx1"/>
              </a:solidFill>
              <a:round/>
              <a:headEnd/>
              <a:tailEnd/>
            </a:ln>
            <a:effectLst/>
          </p:spPr>
          <p:txBody>
            <a:bodyPr/>
            <a:lstStyle/>
            <a:p>
              <a:endParaRPr lang="en-US"/>
            </a:p>
          </p:txBody>
        </p:sp>
        <p:sp>
          <p:nvSpPr>
            <p:cNvPr id="1377290" name="Line 10"/>
            <p:cNvSpPr>
              <a:spLocks noChangeShapeType="1"/>
            </p:cNvSpPr>
            <p:nvPr/>
          </p:nvSpPr>
          <p:spPr bwMode="auto">
            <a:xfrm>
              <a:off x="2784" y="3312"/>
              <a:ext cx="288" cy="0"/>
            </a:xfrm>
            <a:prstGeom prst="line">
              <a:avLst/>
            </a:prstGeom>
            <a:noFill/>
            <a:ln w="19050">
              <a:solidFill>
                <a:schemeClr val="tx1"/>
              </a:solidFill>
              <a:round/>
              <a:headEnd/>
              <a:tailEnd/>
            </a:ln>
            <a:effectLst/>
          </p:spPr>
          <p:txBody>
            <a:bodyPr/>
            <a:lstStyle/>
            <a:p>
              <a:endParaRPr lang="en-US"/>
            </a:p>
          </p:txBody>
        </p:sp>
        <p:sp>
          <p:nvSpPr>
            <p:cNvPr id="1377291" name="Line 11"/>
            <p:cNvSpPr>
              <a:spLocks noChangeShapeType="1"/>
            </p:cNvSpPr>
            <p:nvPr/>
          </p:nvSpPr>
          <p:spPr bwMode="auto">
            <a:xfrm>
              <a:off x="4224" y="3360"/>
              <a:ext cx="960" cy="0"/>
            </a:xfrm>
            <a:prstGeom prst="line">
              <a:avLst/>
            </a:prstGeom>
            <a:noFill/>
            <a:ln w="19050">
              <a:solidFill>
                <a:schemeClr val="tx1"/>
              </a:solidFill>
              <a:round/>
              <a:headEnd/>
              <a:tailEnd/>
            </a:ln>
            <a:effectLst/>
          </p:spPr>
          <p:txBody>
            <a:bodyPr/>
            <a:lstStyle/>
            <a:p>
              <a:endParaRPr lang="en-US"/>
            </a:p>
          </p:txBody>
        </p:sp>
        <p:sp>
          <p:nvSpPr>
            <p:cNvPr id="1377292" name="Line 12"/>
            <p:cNvSpPr>
              <a:spLocks noChangeShapeType="1"/>
            </p:cNvSpPr>
            <p:nvPr/>
          </p:nvSpPr>
          <p:spPr bwMode="auto">
            <a:xfrm>
              <a:off x="1584" y="3024"/>
              <a:ext cx="0" cy="720"/>
            </a:xfrm>
            <a:prstGeom prst="line">
              <a:avLst/>
            </a:prstGeom>
            <a:noFill/>
            <a:ln w="12700">
              <a:solidFill>
                <a:schemeClr val="tx1"/>
              </a:solidFill>
              <a:round/>
              <a:headEnd/>
              <a:tailEnd/>
            </a:ln>
            <a:effectLst/>
          </p:spPr>
          <p:txBody>
            <a:bodyPr/>
            <a:lstStyle/>
            <a:p>
              <a:endParaRPr lang="en-US"/>
            </a:p>
          </p:txBody>
        </p:sp>
        <p:sp>
          <p:nvSpPr>
            <p:cNvPr id="1377293" name="Line 13"/>
            <p:cNvSpPr>
              <a:spLocks noChangeShapeType="1"/>
            </p:cNvSpPr>
            <p:nvPr/>
          </p:nvSpPr>
          <p:spPr bwMode="auto">
            <a:xfrm>
              <a:off x="1536" y="3984"/>
              <a:ext cx="3840" cy="0"/>
            </a:xfrm>
            <a:prstGeom prst="line">
              <a:avLst/>
            </a:prstGeom>
            <a:noFill/>
            <a:ln w="19050">
              <a:solidFill>
                <a:schemeClr val="tx1"/>
              </a:solidFill>
              <a:round/>
              <a:headEnd/>
              <a:tailEnd/>
            </a:ln>
            <a:effectLst/>
          </p:spPr>
          <p:txBody>
            <a:bodyPr/>
            <a:lstStyle/>
            <a:p>
              <a:endParaRPr lang="en-US"/>
            </a:p>
          </p:txBody>
        </p:sp>
        <p:sp>
          <p:nvSpPr>
            <p:cNvPr id="1377294" name="Line 14"/>
            <p:cNvSpPr>
              <a:spLocks noChangeShapeType="1"/>
            </p:cNvSpPr>
            <p:nvPr/>
          </p:nvSpPr>
          <p:spPr bwMode="auto">
            <a:xfrm>
              <a:off x="5280" y="3360"/>
              <a:ext cx="96" cy="0"/>
            </a:xfrm>
            <a:prstGeom prst="line">
              <a:avLst/>
            </a:prstGeom>
            <a:noFill/>
            <a:ln w="19050">
              <a:solidFill>
                <a:schemeClr val="tx1"/>
              </a:solidFill>
              <a:round/>
              <a:headEnd/>
              <a:tailEnd/>
            </a:ln>
            <a:effectLst/>
          </p:spPr>
          <p:txBody>
            <a:bodyPr/>
            <a:lstStyle/>
            <a:p>
              <a:endParaRPr lang="en-US"/>
            </a:p>
          </p:txBody>
        </p:sp>
        <p:sp>
          <p:nvSpPr>
            <p:cNvPr id="1377295" name="Line 15"/>
            <p:cNvSpPr>
              <a:spLocks noChangeShapeType="1"/>
            </p:cNvSpPr>
            <p:nvPr/>
          </p:nvSpPr>
          <p:spPr bwMode="auto">
            <a:xfrm>
              <a:off x="5376" y="3360"/>
              <a:ext cx="0" cy="624"/>
            </a:xfrm>
            <a:prstGeom prst="line">
              <a:avLst/>
            </a:prstGeom>
            <a:noFill/>
            <a:ln w="12700">
              <a:solidFill>
                <a:schemeClr val="tx1"/>
              </a:solidFill>
              <a:round/>
              <a:headEnd/>
              <a:tailEnd/>
            </a:ln>
            <a:effectLst/>
          </p:spPr>
          <p:txBody>
            <a:bodyPr/>
            <a:lstStyle/>
            <a:p>
              <a:endParaRPr lang="en-US"/>
            </a:p>
          </p:txBody>
        </p:sp>
        <p:sp>
          <p:nvSpPr>
            <p:cNvPr id="1377296" name="Line 16"/>
            <p:cNvSpPr>
              <a:spLocks noChangeShapeType="1"/>
            </p:cNvSpPr>
            <p:nvPr/>
          </p:nvSpPr>
          <p:spPr bwMode="auto">
            <a:xfrm flipV="1">
              <a:off x="1536" y="2448"/>
              <a:ext cx="0" cy="1536"/>
            </a:xfrm>
            <a:prstGeom prst="line">
              <a:avLst/>
            </a:prstGeom>
            <a:noFill/>
            <a:ln w="12700">
              <a:solidFill>
                <a:schemeClr val="tx1"/>
              </a:solidFill>
              <a:round/>
              <a:headEnd/>
              <a:tailEnd/>
            </a:ln>
            <a:effectLst/>
          </p:spPr>
          <p:txBody>
            <a:bodyPr/>
            <a:lstStyle/>
            <a:p>
              <a:endParaRPr lang="en-US"/>
            </a:p>
          </p:txBody>
        </p:sp>
        <p:sp>
          <p:nvSpPr>
            <p:cNvPr id="1377297" name="Line 17"/>
            <p:cNvSpPr>
              <a:spLocks noChangeShapeType="1"/>
            </p:cNvSpPr>
            <p:nvPr/>
          </p:nvSpPr>
          <p:spPr bwMode="auto">
            <a:xfrm>
              <a:off x="1536" y="2448"/>
              <a:ext cx="240" cy="0"/>
            </a:xfrm>
            <a:prstGeom prst="line">
              <a:avLst/>
            </a:prstGeom>
            <a:noFill/>
            <a:ln w="12700">
              <a:solidFill>
                <a:schemeClr val="tx1"/>
              </a:solidFill>
              <a:round/>
              <a:headEnd/>
              <a:tailEnd type="triangle" w="med" len="med"/>
            </a:ln>
            <a:effectLst/>
          </p:spPr>
          <p:txBody>
            <a:bodyPr/>
            <a:lstStyle/>
            <a:p>
              <a:endParaRPr lang="en-US"/>
            </a:p>
          </p:txBody>
        </p:sp>
        <p:grpSp>
          <p:nvGrpSpPr>
            <p:cNvPr id="3" name="Group 18"/>
            <p:cNvGrpSpPr>
              <a:grpSpLocks/>
            </p:cNvGrpSpPr>
            <p:nvPr/>
          </p:nvGrpSpPr>
          <p:grpSpPr bwMode="auto">
            <a:xfrm>
              <a:off x="912" y="1248"/>
              <a:ext cx="240" cy="576"/>
              <a:chOff x="1392" y="2880"/>
              <a:chExt cx="288" cy="480"/>
            </a:xfrm>
          </p:grpSpPr>
          <p:sp>
            <p:nvSpPr>
              <p:cNvPr id="1377299" name="Line 19"/>
              <p:cNvSpPr>
                <a:spLocks noChangeShapeType="1"/>
              </p:cNvSpPr>
              <p:nvPr/>
            </p:nvSpPr>
            <p:spPr bwMode="auto">
              <a:xfrm>
                <a:off x="1392" y="3072"/>
                <a:ext cx="48" cy="48"/>
              </a:xfrm>
              <a:prstGeom prst="line">
                <a:avLst/>
              </a:prstGeom>
              <a:noFill/>
              <a:ln w="12700">
                <a:solidFill>
                  <a:schemeClr val="tx1"/>
                </a:solidFill>
                <a:round/>
                <a:headEnd/>
                <a:tailEnd/>
              </a:ln>
              <a:effectLst/>
            </p:spPr>
            <p:txBody>
              <a:bodyPr/>
              <a:lstStyle/>
              <a:p>
                <a:endParaRPr lang="en-US"/>
              </a:p>
            </p:txBody>
          </p:sp>
          <p:sp>
            <p:nvSpPr>
              <p:cNvPr id="1377300" name="Line 20"/>
              <p:cNvSpPr>
                <a:spLocks noChangeShapeType="1"/>
              </p:cNvSpPr>
              <p:nvPr/>
            </p:nvSpPr>
            <p:spPr bwMode="auto">
              <a:xfrm flipH="1">
                <a:off x="1392" y="3120"/>
                <a:ext cx="48" cy="48"/>
              </a:xfrm>
              <a:prstGeom prst="line">
                <a:avLst/>
              </a:prstGeom>
              <a:noFill/>
              <a:ln w="12700">
                <a:solidFill>
                  <a:schemeClr val="tx1"/>
                </a:solidFill>
                <a:round/>
                <a:headEnd/>
                <a:tailEnd/>
              </a:ln>
              <a:effectLst/>
            </p:spPr>
            <p:txBody>
              <a:bodyPr/>
              <a:lstStyle/>
              <a:p>
                <a:endParaRPr lang="en-US"/>
              </a:p>
            </p:txBody>
          </p:sp>
          <p:sp>
            <p:nvSpPr>
              <p:cNvPr id="1377301" name="Line 21"/>
              <p:cNvSpPr>
                <a:spLocks noChangeShapeType="1"/>
              </p:cNvSpPr>
              <p:nvPr/>
            </p:nvSpPr>
            <p:spPr bwMode="auto">
              <a:xfrm flipV="1">
                <a:off x="1392" y="2880"/>
                <a:ext cx="0" cy="192"/>
              </a:xfrm>
              <a:prstGeom prst="line">
                <a:avLst/>
              </a:prstGeom>
              <a:noFill/>
              <a:ln w="12700">
                <a:solidFill>
                  <a:schemeClr val="tx1"/>
                </a:solidFill>
                <a:round/>
                <a:headEnd/>
                <a:tailEnd/>
              </a:ln>
              <a:effectLst/>
            </p:spPr>
            <p:txBody>
              <a:bodyPr/>
              <a:lstStyle/>
              <a:p>
                <a:endParaRPr lang="en-US"/>
              </a:p>
            </p:txBody>
          </p:sp>
          <p:sp>
            <p:nvSpPr>
              <p:cNvPr id="1377302" name="Line 22"/>
              <p:cNvSpPr>
                <a:spLocks noChangeShapeType="1"/>
              </p:cNvSpPr>
              <p:nvPr/>
            </p:nvSpPr>
            <p:spPr bwMode="auto">
              <a:xfrm flipV="1">
                <a:off x="1392" y="3168"/>
                <a:ext cx="0" cy="192"/>
              </a:xfrm>
              <a:prstGeom prst="line">
                <a:avLst/>
              </a:prstGeom>
              <a:noFill/>
              <a:ln w="12700">
                <a:solidFill>
                  <a:schemeClr val="tx1"/>
                </a:solidFill>
                <a:round/>
                <a:headEnd/>
                <a:tailEnd/>
              </a:ln>
              <a:effectLst/>
            </p:spPr>
            <p:txBody>
              <a:bodyPr/>
              <a:lstStyle/>
              <a:p>
                <a:endParaRPr lang="en-US"/>
              </a:p>
            </p:txBody>
          </p:sp>
          <p:sp>
            <p:nvSpPr>
              <p:cNvPr id="1377303" name="Line 23"/>
              <p:cNvSpPr>
                <a:spLocks noChangeShapeType="1"/>
              </p:cNvSpPr>
              <p:nvPr/>
            </p:nvSpPr>
            <p:spPr bwMode="auto">
              <a:xfrm flipV="1">
                <a:off x="1392" y="3216"/>
                <a:ext cx="288" cy="144"/>
              </a:xfrm>
              <a:prstGeom prst="line">
                <a:avLst/>
              </a:prstGeom>
              <a:noFill/>
              <a:ln w="12700">
                <a:solidFill>
                  <a:schemeClr val="tx1"/>
                </a:solidFill>
                <a:round/>
                <a:headEnd/>
                <a:tailEnd/>
              </a:ln>
              <a:effectLst/>
            </p:spPr>
            <p:txBody>
              <a:bodyPr/>
              <a:lstStyle/>
              <a:p>
                <a:endParaRPr lang="en-US"/>
              </a:p>
            </p:txBody>
          </p:sp>
          <p:sp>
            <p:nvSpPr>
              <p:cNvPr id="1377304" name="Line 24"/>
              <p:cNvSpPr>
                <a:spLocks noChangeShapeType="1"/>
              </p:cNvSpPr>
              <p:nvPr/>
            </p:nvSpPr>
            <p:spPr bwMode="auto">
              <a:xfrm flipV="1">
                <a:off x="1680" y="3024"/>
                <a:ext cx="0" cy="192"/>
              </a:xfrm>
              <a:prstGeom prst="line">
                <a:avLst/>
              </a:prstGeom>
              <a:noFill/>
              <a:ln w="12700">
                <a:solidFill>
                  <a:schemeClr val="tx1"/>
                </a:solidFill>
                <a:round/>
                <a:headEnd/>
                <a:tailEnd/>
              </a:ln>
              <a:effectLst/>
            </p:spPr>
            <p:txBody>
              <a:bodyPr/>
              <a:lstStyle/>
              <a:p>
                <a:endParaRPr lang="en-US"/>
              </a:p>
            </p:txBody>
          </p:sp>
          <p:sp>
            <p:nvSpPr>
              <p:cNvPr id="1377305" name="Line 25"/>
              <p:cNvSpPr>
                <a:spLocks noChangeShapeType="1"/>
              </p:cNvSpPr>
              <p:nvPr/>
            </p:nvSpPr>
            <p:spPr bwMode="auto">
              <a:xfrm>
                <a:off x="1392" y="2880"/>
                <a:ext cx="288" cy="144"/>
              </a:xfrm>
              <a:prstGeom prst="line">
                <a:avLst/>
              </a:prstGeom>
              <a:noFill/>
              <a:ln w="12700">
                <a:solidFill>
                  <a:schemeClr val="tx1"/>
                </a:solidFill>
                <a:round/>
                <a:headEnd/>
                <a:tailEnd/>
              </a:ln>
              <a:effectLst/>
            </p:spPr>
            <p:txBody>
              <a:bodyPr/>
              <a:lstStyle/>
              <a:p>
                <a:endParaRPr lang="en-US"/>
              </a:p>
            </p:txBody>
          </p:sp>
        </p:grpSp>
        <p:sp>
          <p:nvSpPr>
            <p:cNvPr id="1377306" name="Rectangle 26"/>
            <p:cNvSpPr>
              <a:spLocks noChangeArrowheads="1"/>
            </p:cNvSpPr>
            <p:nvPr/>
          </p:nvSpPr>
          <p:spPr bwMode="auto">
            <a:xfrm>
              <a:off x="480" y="1872"/>
              <a:ext cx="576" cy="912"/>
            </a:xfrm>
            <a:prstGeom prst="rect">
              <a:avLst/>
            </a:prstGeom>
            <a:noFill/>
            <a:ln w="12700">
              <a:solidFill>
                <a:schemeClr val="tx1"/>
              </a:solidFill>
              <a:miter lim="800000"/>
              <a:headEnd/>
              <a:tailEnd/>
            </a:ln>
            <a:effectLst/>
          </p:spPr>
          <p:txBody>
            <a:bodyPr wrap="none" anchor="ctr"/>
            <a:lstStyle/>
            <a:p>
              <a:endParaRPr lang="en-US"/>
            </a:p>
          </p:txBody>
        </p:sp>
        <p:sp>
          <p:nvSpPr>
            <p:cNvPr id="1377307" name="Rectangle 27"/>
            <p:cNvSpPr>
              <a:spLocks noChangeArrowheads="1"/>
            </p:cNvSpPr>
            <p:nvPr/>
          </p:nvSpPr>
          <p:spPr bwMode="auto">
            <a:xfrm>
              <a:off x="240" y="2112"/>
              <a:ext cx="96" cy="528"/>
            </a:xfrm>
            <a:prstGeom prst="rect">
              <a:avLst/>
            </a:prstGeom>
            <a:noFill/>
            <a:ln w="12700">
              <a:solidFill>
                <a:schemeClr val="accent2"/>
              </a:solidFill>
              <a:miter lim="800000"/>
              <a:headEnd/>
              <a:tailEnd/>
            </a:ln>
            <a:effectLst/>
          </p:spPr>
          <p:txBody>
            <a:bodyPr wrap="none" anchor="ctr"/>
            <a:lstStyle/>
            <a:p>
              <a:endParaRPr lang="en-US"/>
            </a:p>
          </p:txBody>
        </p:sp>
        <p:sp>
          <p:nvSpPr>
            <p:cNvPr id="1377308" name="Line 28"/>
            <p:cNvSpPr>
              <a:spLocks noChangeShapeType="1"/>
            </p:cNvSpPr>
            <p:nvPr/>
          </p:nvSpPr>
          <p:spPr bwMode="auto">
            <a:xfrm>
              <a:off x="336" y="2352"/>
              <a:ext cx="144" cy="0"/>
            </a:xfrm>
            <a:prstGeom prst="line">
              <a:avLst/>
            </a:prstGeom>
            <a:noFill/>
            <a:ln w="28575">
              <a:solidFill>
                <a:schemeClr val="tx1"/>
              </a:solidFill>
              <a:round/>
              <a:headEnd/>
              <a:tailEnd type="triangle" w="med" len="med"/>
            </a:ln>
            <a:effectLst/>
          </p:spPr>
          <p:txBody>
            <a:bodyPr/>
            <a:lstStyle/>
            <a:p>
              <a:endParaRPr lang="en-US"/>
            </a:p>
          </p:txBody>
        </p:sp>
        <p:sp>
          <p:nvSpPr>
            <p:cNvPr id="1377309" name="Line 29"/>
            <p:cNvSpPr>
              <a:spLocks noChangeShapeType="1"/>
            </p:cNvSpPr>
            <p:nvPr/>
          </p:nvSpPr>
          <p:spPr bwMode="auto">
            <a:xfrm>
              <a:off x="384" y="1344"/>
              <a:ext cx="528" cy="0"/>
            </a:xfrm>
            <a:prstGeom prst="line">
              <a:avLst/>
            </a:prstGeom>
            <a:noFill/>
            <a:ln w="28575">
              <a:solidFill>
                <a:schemeClr val="tx1"/>
              </a:solidFill>
              <a:round/>
              <a:headEnd/>
              <a:tailEnd type="triangle" w="med" len="med"/>
            </a:ln>
            <a:effectLst/>
          </p:spPr>
          <p:txBody>
            <a:bodyPr/>
            <a:lstStyle/>
            <a:p>
              <a:endParaRPr lang="en-US"/>
            </a:p>
          </p:txBody>
        </p:sp>
        <p:sp>
          <p:nvSpPr>
            <p:cNvPr id="1377310" name="Line 30"/>
            <p:cNvSpPr>
              <a:spLocks noChangeShapeType="1"/>
            </p:cNvSpPr>
            <p:nvPr/>
          </p:nvSpPr>
          <p:spPr bwMode="auto">
            <a:xfrm>
              <a:off x="672" y="1728"/>
              <a:ext cx="240" cy="0"/>
            </a:xfrm>
            <a:prstGeom prst="line">
              <a:avLst/>
            </a:prstGeom>
            <a:noFill/>
            <a:ln w="28575">
              <a:solidFill>
                <a:schemeClr val="tx1"/>
              </a:solidFill>
              <a:round/>
              <a:headEnd/>
              <a:tailEnd type="triangle" w="med" len="med"/>
            </a:ln>
            <a:effectLst/>
          </p:spPr>
          <p:txBody>
            <a:bodyPr/>
            <a:lstStyle/>
            <a:p>
              <a:endParaRPr lang="en-US"/>
            </a:p>
          </p:txBody>
        </p:sp>
        <p:sp>
          <p:nvSpPr>
            <p:cNvPr id="1377311" name="Text Box 31"/>
            <p:cNvSpPr txBox="1">
              <a:spLocks noChangeArrowheads="1"/>
            </p:cNvSpPr>
            <p:nvPr/>
          </p:nvSpPr>
          <p:spPr bwMode="auto">
            <a:xfrm>
              <a:off x="432" y="2208"/>
              <a:ext cx="467" cy="288"/>
            </a:xfrm>
            <a:prstGeom prst="rect">
              <a:avLst/>
            </a:prstGeom>
            <a:noFill/>
            <a:ln w="12700">
              <a:noFill/>
              <a:miter lim="800000"/>
              <a:headEnd/>
              <a:tailEnd/>
            </a:ln>
            <a:effectLst/>
          </p:spPr>
          <p:txBody>
            <a:bodyPr wrap="none">
              <a:spAutoFit/>
            </a:bodyPr>
            <a:lstStyle/>
            <a:p>
              <a:r>
                <a:rPr lang="en-US" sz="1200">
                  <a:solidFill>
                    <a:schemeClr val="tx1"/>
                  </a:solidFill>
                </a:rPr>
                <a:t>Read</a:t>
              </a:r>
            </a:p>
            <a:p>
              <a:r>
                <a:rPr lang="en-US" sz="1200">
                  <a:solidFill>
                    <a:schemeClr val="tx1"/>
                  </a:solidFill>
                </a:rPr>
                <a:t>Address</a:t>
              </a:r>
            </a:p>
          </p:txBody>
        </p:sp>
        <p:sp>
          <p:nvSpPr>
            <p:cNvPr id="1377312" name="Text Box 32"/>
            <p:cNvSpPr txBox="1">
              <a:spLocks noChangeArrowheads="1"/>
            </p:cNvSpPr>
            <p:nvPr/>
          </p:nvSpPr>
          <p:spPr bwMode="auto">
            <a:xfrm>
              <a:off x="432" y="1920"/>
              <a:ext cx="692" cy="326"/>
            </a:xfrm>
            <a:prstGeom prst="rect">
              <a:avLst/>
            </a:prstGeom>
            <a:noFill/>
            <a:ln w="12700">
              <a:noFill/>
              <a:miter lim="800000"/>
              <a:headEnd/>
              <a:tailEnd/>
            </a:ln>
            <a:effectLst/>
          </p:spPr>
          <p:txBody>
            <a:bodyPr wrap="none">
              <a:spAutoFit/>
            </a:bodyPr>
            <a:lstStyle/>
            <a:p>
              <a:pPr algn="ctr"/>
              <a:r>
                <a:rPr lang="en-US" sz="1400" b="1">
                  <a:solidFill>
                    <a:schemeClr val="tx1"/>
                  </a:solidFill>
                </a:rPr>
                <a:t>Instruction</a:t>
              </a:r>
            </a:p>
            <a:p>
              <a:pPr algn="ctr"/>
              <a:r>
                <a:rPr lang="en-US" sz="1400" b="1">
                  <a:solidFill>
                    <a:schemeClr val="tx1"/>
                  </a:solidFill>
                </a:rPr>
                <a:t>Memory</a:t>
              </a:r>
            </a:p>
          </p:txBody>
        </p:sp>
        <p:sp>
          <p:nvSpPr>
            <p:cNvPr id="1377313" name="Text Box 33"/>
            <p:cNvSpPr txBox="1">
              <a:spLocks noChangeArrowheads="1"/>
            </p:cNvSpPr>
            <p:nvPr/>
          </p:nvSpPr>
          <p:spPr bwMode="auto">
            <a:xfrm>
              <a:off x="912" y="1440"/>
              <a:ext cx="303" cy="173"/>
            </a:xfrm>
            <a:prstGeom prst="rect">
              <a:avLst/>
            </a:prstGeom>
            <a:noFill/>
            <a:ln w="12700">
              <a:noFill/>
              <a:miter lim="800000"/>
              <a:headEnd/>
              <a:tailEnd/>
            </a:ln>
            <a:effectLst/>
          </p:spPr>
          <p:txBody>
            <a:bodyPr wrap="none">
              <a:spAutoFit/>
            </a:bodyPr>
            <a:lstStyle/>
            <a:p>
              <a:r>
                <a:rPr lang="en-US" sz="1200" b="1">
                  <a:solidFill>
                    <a:schemeClr val="tx1"/>
                  </a:solidFill>
                </a:rPr>
                <a:t>Add</a:t>
              </a:r>
            </a:p>
          </p:txBody>
        </p:sp>
        <p:sp>
          <p:nvSpPr>
            <p:cNvPr id="1377314" name="Text Box 34"/>
            <p:cNvSpPr txBox="1">
              <a:spLocks noChangeArrowheads="1"/>
            </p:cNvSpPr>
            <p:nvPr/>
          </p:nvSpPr>
          <p:spPr bwMode="auto">
            <a:xfrm rot="-5400000">
              <a:off x="154" y="2246"/>
              <a:ext cx="249" cy="173"/>
            </a:xfrm>
            <a:prstGeom prst="rect">
              <a:avLst/>
            </a:prstGeom>
            <a:noFill/>
            <a:ln w="12700">
              <a:noFill/>
              <a:miter lim="800000"/>
              <a:headEnd/>
              <a:tailEnd/>
            </a:ln>
            <a:effectLst/>
          </p:spPr>
          <p:txBody>
            <a:bodyPr wrap="none">
              <a:spAutoFit/>
            </a:bodyPr>
            <a:lstStyle/>
            <a:p>
              <a:r>
                <a:rPr lang="en-US" sz="1200" b="1">
                  <a:solidFill>
                    <a:schemeClr val="accent2"/>
                  </a:solidFill>
                </a:rPr>
                <a:t>PC</a:t>
              </a:r>
            </a:p>
          </p:txBody>
        </p:sp>
        <p:sp>
          <p:nvSpPr>
            <p:cNvPr id="1377315" name="Line 35"/>
            <p:cNvSpPr>
              <a:spLocks noChangeShapeType="1"/>
            </p:cNvSpPr>
            <p:nvPr/>
          </p:nvSpPr>
          <p:spPr bwMode="auto">
            <a:xfrm>
              <a:off x="96" y="2352"/>
              <a:ext cx="144" cy="0"/>
            </a:xfrm>
            <a:prstGeom prst="line">
              <a:avLst/>
            </a:prstGeom>
            <a:noFill/>
            <a:ln w="28575">
              <a:solidFill>
                <a:schemeClr val="tx1"/>
              </a:solidFill>
              <a:round/>
              <a:headEnd/>
              <a:tailEnd type="triangle" w="med" len="med"/>
            </a:ln>
            <a:effectLst/>
          </p:spPr>
          <p:txBody>
            <a:bodyPr/>
            <a:lstStyle/>
            <a:p>
              <a:endParaRPr lang="en-US"/>
            </a:p>
          </p:txBody>
        </p:sp>
        <p:sp>
          <p:nvSpPr>
            <p:cNvPr id="1377316" name="Text Box 36"/>
            <p:cNvSpPr txBox="1">
              <a:spLocks noChangeArrowheads="1"/>
            </p:cNvSpPr>
            <p:nvPr/>
          </p:nvSpPr>
          <p:spPr bwMode="auto">
            <a:xfrm>
              <a:off x="528" y="1632"/>
              <a:ext cx="169" cy="173"/>
            </a:xfrm>
            <a:prstGeom prst="rect">
              <a:avLst/>
            </a:prstGeom>
            <a:noFill/>
            <a:ln w="12700">
              <a:noFill/>
              <a:miter lim="800000"/>
              <a:headEnd/>
              <a:tailEnd/>
            </a:ln>
            <a:effectLst/>
          </p:spPr>
          <p:txBody>
            <a:bodyPr wrap="none">
              <a:spAutoFit/>
            </a:bodyPr>
            <a:lstStyle/>
            <a:p>
              <a:r>
                <a:rPr lang="en-US" sz="1200" b="1">
                  <a:solidFill>
                    <a:schemeClr val="tx1"/>
                  </a:solidFill>
                </a:rPr>
                <a:t>4</a:t>
              </a:r>
            </a:p>
          </p:txBody>
        </p:sp>
        <p:sp>
          <p:nvSpPr>
            <p:cNvPr id="1377317" name="Line 37"/>
            <p:cNvSpPr>
              <a:spLocks noChangeShapeType="1"/>
            </p:cNvSpPr>
            <p:nvPr/>
          </p:nvSpPr>
          <p:spPr bwMode="auto">
            <a:xfrm flipH="1">
              <a:off x="1632" y="4080"/>
              <a:ext cx="4032" cy="0"/>
            </a:xfrm>
            <a:prstGeom prst="line">
              <a:avLst/>
            </a:prstGeom>
            <a:noFill/>
            <a:ln w="28575">
              <a:solidFill>
                <a:schemeClr val="tx1"/>
              </a:solidFill>
              <a:round/>
              <a:headEnd/>
              <a:tailEnd/>
            </a:ln>
            <a:effectLst/>
          </p:spPr>
          <p:txBody>
            <a:bodyPr/>
            <a:lstStyle/>
            <a:p>
              <a:endParaRPr lang="en-US"/>
            </a:p>
          </p:txBody>
        </p:sp>
        <p:sp>
          <p:nvSpPr>
            <p:cNvPr id="1377318" name="Rectangle 38"/>
            <p:cNvSpPr>
              <a:spLocks noChangeArrowheads="1"/>
            </p:cNvSpPr>
            <p:nvPr/>
          </p:nvSpPr>
          <p:spPr bwMode="auto">
            <a:xfrm>
              <a:off x="1776" y="1872"/>
              <a:ext cx="816" cy="912"/>
            </a:xfrm>
            <a:prstGeom prst="rect">
              <a:avLst/>
            </a:prstGeom>
            <a:noFill/>
            <a:ln w="12700">
              <a:solidFill>
                <a:schemeClr val="tx1"/>
              </a:solidFill>
              <a:miter lim="800000"/>
              <a:headEnd/>
              <a:tailEnd/>
            </a:ln>
            <a:effectLst/>
          </p:spPr>
          <p:txBody>
            <a:bodyPr wrap="none" anchor="ctr"/>
            <a:lstStyle/>
            <a:p>
              <a:endParaRPr lang="en-US"/>
            </a:p>
          </p:txBody>
        </p:sp>
        <p:sp>
          <p:nvSpPr>
            <p:cNvPr id="1377320" name="Line 40"/>
            <p:cNvSpPr>
              <a:spLocks noChangeShapeType="1"/>
            </p:cNvSpPr>
            <p:nvPr/>
          </p:nvSpPr>
          <p:spPr bwMode="auto">
            <a:xfrm>
              <a:off x="1584" y="2208"/>
              <a:ext cx="192" cy="0"/>
            </a:xfrm>
            <a:prstGeom prst="line">
              <a:avLst/>
            </a:prstGeom>
            <a:noFill/>
            <a:ln w="19050">
              <a:solidFill>
                <a:schemeClr val="tx1"/>
              </a:solidFill>
              <a:round/>
              <a:headEnd/>
              <a:tailEnd type="triangle" w="med" len="med"/>
            </a:ln>
            <a:effectLst/>
          </p:spPr>
          <p:txBody>
            <a:bodyPr/>
            <a:lstStyle/>
            <a:p>
              <a:endParaRPr lang="en-US"/>
            </a:p>
          </p:txBody>
        </p:sp>
        <p:sp>
          <p:nvSpPr>
            <p:cNvPr id="1377321" name="Text Box 41"/>
            <p:cNvSpPr txBox="1">
              <a:spLocks noChangeArrowheads="1"/>
            </p:cNvSpPr>
            <p:nvPr/>
          </p:nvSpPr>
          <p:spPr bwMode="auto">
            <a:xfrm>
              <a:off x="1728" y="2592"/>
              <a:ext cx="569" cy="173"/>
            </a:xfrm>
            <a:prstGeom prst="rect">
              <a:avLst/>
            </a:prstGeom>
            <a:noFill/>
            <a:ln w="12700">
              <a:noFill/>
              <a:miter lim="800000"/>
              <a:headEnd/>
              <a:tailEnd/>
            </a:ln>
            <a:effectLst/>
          </p:spPr>
          <p:txBody>
            <a:bodyPr wrap="none">
              <a:spAutoFit/>
            </a:bodyPr>
            <a:lstStyle/>
            <a:p>
              <a:r>
                <a:rPr lang="en-US" sz="1200">
                  <a:solidFill>
                    <a:schemeClr val="tx1"/>
                  </a:solidFill>
                </a:rPr>
                <a:t>Write Data</a:t>
              </a:r>
            </a:p>
          </p:txBody>
        </p:sp>
        <p:sp>
          <p:nvSpPr>
            <p:cNvPr id="1377322" name="Text Box 42"/>
            <p:cNvSpPr txBox="1">
              <a:spLocks noChangeArrowheads="1"/>
            </p:cNvSpPr>
            <p:nvPr/>
          </p:nvSpPr>
          <p:spPr bwMode="auto">
            <a:xfrm>
              <a:off x="1728" y="1872"/>
              <a:ext cx="653" cy="173"/>
            </a:xfrm>
            <a:prstGeom prst="rect">
              <a:avLst/>
            </a:prstGeom>
            <a:noFill/>
            <a:ln w="12700">
              <a:noFill/>
              <a:miter lim="800000"/>
              <a:headEnd/>
              <a:tailEnd/>
            </a:ln>
            <a:effectLst/>
          </p:spPr>
          <p:txBody>
            <a:bodyPr wrap="none">
              <a:spAutoFit/>
            </a:bodyPr>
            <a:lstStyle/>
            <a:p>
              <a:r>
                <a:rPr lang="en-US" sz="1200">
                  <a:solidFill>
                    <a:schemeClr val="tx1"/>
                  </a:solidFill>
                </a:rPr>
                <a:t>Read Addr 1</a:t>
              </a:r>
            </a:p>
          </p:txBody>
        </p:sp>
        <p:sp>
          <p:nvSpPr>
            <p:cNvPr id="1377323" name="Text Box 43"/>
            <p:cNvSpPr txBox="1">
              <a:spLocks noChangeArrowheads="1"/>
            </p:cNvSpPr>
            <p:nvPr/>
          </p:nvSpPr>
          <p:spPr bwMode="auto">
            <a:xfrm>
              <a:off x="1728" y="2112"/>
              <a:ext cx="653" cy="173"/>
            </a:xfrm>
            <a:prstGeom prst="rect">
              <a:avLst/>
            </a:prstGeom>
            <a:noFill/>
            <a:ln w="12700">
              <a:noFill/>
              <a:miter lim="800000"/>
              <a:headEnd/>
              <a:tailEnd/>
            </a:ln>
            <a:effectLst/>
          </p:spPr>
          <p:txBody>
            <a:bodyPr wrap="none">
              <a:spAutoFit/>
            </a:bodyPr>
            <a:lstStyle/>
            <a:p>
              <a:r>
                <a:rPr lang="en-US" sz="1200">
                  <a:solidFill>
                    <a:schemeClr val="tx1"/>
                  </a:solidFill>
                </a:rPr>
                <a:t>Read Addr 2</a:t>
              </a:r>
            </a:p>
          </p:txBody>
        </p:sp>
        <p:sp>
          <p:nvSpPr>
            <p:cNvPr id="1377324" name="Text Box 44"/>
            <p:cNvSpPr txBox="1">
              <a:spLocks noChangeArrowheads="1"/>
            </p:cNvSpPr>
            <p:nvPr/>
          </p:nvSpPr>
          <p:spPr bwMode="auto">
            <a:xfrm>
              <a:off x="1728" y="2352"/>
              <a:ext cx="569" cy="173"/>
            </a:xfrm>
            <a:prstGeom prst="rect">
              <a:avLst/>
            </a:prstGeom>
            <a:noFill/>
            <a:ln w="12700">
              <a:noFill/>
              <a:miter lim="800000"/>
              <a:headEnd/>
              <a:tailEnd/>
            </a:ln>
            <a:effectLst/>
          </p:spPr>
          <p:txBody>
            <a:bodyPr wrap="none">
              <a:spAutoFit/>
            </a:bodyPr>
            <a:lstStyle/>
            <a:p>
              <a:r>
                <a:rPr lang="en-US" sz="1200">
                  <a:solidFill>
                    <a:schemeClr val="tx1"/>
                  </a:solidFill>
                </a:rPr>
                <a:t>Write Addr</a:t>
              </a:r>
            </a:p>
          </p:txBody>
        </p:sp>
        <p:sp>
          <p:nvSpPr>
            <p:cNvPr id="1377325" name="Text Box 45"/>
            <p:cNvSpPr txBox="1">
              <a:spLocks noChangeArrowheads="1"/>
            </p:cNvSpPr>
            <p:nvPr/>
          </p:nvSpPr>
          <p:spPr bwMode="auto">
            <a:xfrm>
              <a:off x="1776" y="1968"/>
              <a:ext cx="563" cy="460"/>
            </a:xfrm>
            <a:prstGeom prst="rect">
              <a:avLst/>
            </a:prstGeom>
            <a:noFill/>
            <a:ln w="12700">
              <a:noFill/>
              <a:miter lim="800000"/>
              <a:headEnd/>
              <a:tailEnd/>
            </a:ln>
            <a:effectLst/>
          </p:spPr>
          <p:txBody>
            <a:bodyPr wrap="none">
              <a:spAutoFit/>
            </a:bodyPr>
            <a:lstStyle/>
            <a:p>
              <a:pPr algn="ctr"/>
              <a:r>
                <a:rPr lang="en-US" sz="1400" b="1">
                  <a:solidFill>
                    <a:schemeClr val="tx1"/>
                  </a:solidFill>
                </a:rPr>
                <a:t>Register</a:t>
              </a:r>
            </a:p>
            <a:p>
              <a:pPr algn="ctr"/>
              <a:endParaRPr lang="en-US" sz="1400" b="1">
                <a:solidFill>
                  <a:schemeClr val="tx1"/>
                </a:solidFill>
              </a:endParaRPr>
            </a:p>
            <a:p>
              <a:pPr algn="ctr"/>
              <a:r>
                <a:rPr lang="en-US" sz="1400" b="1">
                  <a:solidFill>
                    <a:schemeClr val="tx1"/>
                  </a:solidFill>
                </a:rPr>
                <a:t>File</a:t>
              </a:r>
            </a:p>
          </p:txBody>
        </p:sp>
        <p:sp>
          <p:nvSpPr>
            <p:cNvPr id="1377326" name="Text Box 46"/>
            <p:cNvSpPr txBox="1">
              <a:spLocks noChangeArrowheads="1"/>
            </p:cNvSpPr>
            <p:nvPr/>
          </p:nvSpPr>
          <p:spPr bwMode="auto">
            <a:xfrm>
              <a:off x="2208" y="1968"/>
              <a:ext cx="425" cy="288"/>
            </a:xfrm>
            <a:prstGeom prst="rect">
              <a:avLst/>
            </a:prstGeom>
            <a:noFill/>
            <a:ln w="12700">
              <a:noFill/>
              <a:miter lim="800000"/>
              <a:headEnd/>
              <a:tailEnd/>
            </a:ln>
            <a:effectLst/>
          </p:spPr>
          <p:txBody>
            <a:bodyPr wrap="none">
              <a:spAutoFit/>
            </a:bodyPr>
            <a:lstStyle/>
            <a:p>
              <a:pPr algn="r"/>
              <a:r>
                <a:rPr lang="en-US" sz="1200">
                  <a:solidFill>
                    <a:schemeClr val="tx1"/>
                  </a:solidFill>
                </a:rPr>
                <a:t>Read</a:t>
              </a:r>
            </a:p>
            <a:p>
              <a:pPr algn="r"/>
              <a:r>
                <a:rPr lang="en-US" sz="1200">
                  <a:solidFill>
                    <a:schemeClr val="tx1"/>
                  </a:solidFill>
                </a:rPr>
                <a:t> Data 1</a:t>
              </a:r>
            </a:p>
          </p:txBody>
        </p:sp>
        <p:sp>
          <p:nvSpPr>
            <p:cNvPr id="1377327" name="Text Box 47"/>
            <p:cNvSpPr txBox="1">
              <a:spLocks noChangeArrowheads="1"/>
            </p:cNvSpPr>
            <p:nvPr/>
          </p:nvSpPr>
          <p:spPr bwMode="auto">
            <a:xfrm>
              <a:off x="2208" y="2400"/>
              <a:ext cx="425" cy="288"/>
            </a:xfrm>
            <a:prstGeom prst="rect">
              <a:avLst/>
            </a:prstGeom>
            <a:noFill/>
            <a:ln w="12700">
              <a:noFill/>
              <a:miter lim="800000"/>
              <a:headEnd/>
              <a:tailEnd/>
            </a:ln>
            <a:effectLst/>
          </p:spPr>
          <p:txBody>
            <a:bodyPr wrap="none">
              <a:spAutoFit/>
            </a:bodyPr>
            <a:lstStyle/>
            <a:p>
              <a:pPr algn="r"/>
              <a:r>
                <a:rPr lang="en-US" sz="1200">
                  <a:solidFill>
                    <a:schemeClr val="tx1"/>
                  </a:solidFill>
                </a:rPr>
                <a:t>Read</a:t>
              </a:r>
            </a:p>
            <a:p>
              <a:pPr algn="r"/>
              <a:r>
                <a:rPr lang="en-US" sz="1200">
                  <a:solidFill>
                    <a:schemeClr val="tx1"/>
                  </a:solidFill>
                </a:rPr>
                <a:t> Data 2</a:t>
              </a:r>
            </a:p>
          </p:txBody>
        </p:sp>
        <p:sp>
          <p:nvSpPr>
            <p:cNvPr id="1377328" name="Line 48"/>
            <p:cNvSpPr>
              <a:spLocks noChangeShapeType="1"/>
            </p:cNvSpPr>
            <p:nvPr/>
          </p:nvSpPr>
          <p:spPr bwMode="auto">
            <a:xfrm>
              <a:off x="1584" y="3024"/>
              <a:ext cx="240" cy="0"/>
            </a:xfrm>
            <a:prstGeom prst="line">
              <a:avLst/>
            </a:prstGeom>
            <a:noFill/>
            <a:ln w="28575">
              <a:solidFill>
                <a:schemeClr val="tx1"/>
              </a:solidFill>
              <a:round/>
              <a:headEnd/>
              <a:tailEnd/>
            </a:ln>
            <a:effectLst/>
          </p:spPr>
          <p:txBody>
            <a:bodyPr/>
            <a:lstStyle/>
            <a:p>
              <a:endParaRPr lang="en-US"/>
            </a:p>
          </p:txBody>
        </p:sp>
        <p:sp>
          <p:nvSpPr>
            <p:cNvPr id="1377329" name="Line 49"/>
            <p:cNvSpPr>
              <a:spLocks noChangeShapeType="1"/>
            </p:cNvSpPr>
            <p:nvPr/>
          </p:nvSpPr>
          <p:spPr bwMode="auto">
            <a:xfrm>
              <a:off x="1632" y="2976"/>
              <a:ext cx="48" cy="96"/>
            </a:xfrm>
            <a:prstGeom prst="line">
              <a:avLst/>
            </a:prstGeom>
            <a:noFill/>
            <a:ln w="12700">
              <a:solidFill>
                <a:schemeClr val="tx1"/>
              </a:solidFill>
              <a:round/>
              <a:headEnd/>
              <a:tailEnd/>
            </a:ln>
            <a:effectLst/>
          </p:spPr>
          <p:txBody>
            <a:bodyPr/>
            <a:lstStyle/>
            <a:p>
              <a:endParaRPr lang="en-US"/>
            </a:p>
          </p:txBody>
        </p:sp>
        <p:sp>
          <p:nvSpPr>
            <p:cNvPr id="1377330" name="Line 50"/>
            <p:cNvSpPr>
              <a:spLocks noChangeShapeType="1"/>
            </p:cNvSpPr>
            <p:nvPr/>
          </p:nvSpPr>
          <p:spPr bwMode="auto">
            <a:xfrm>
              <a:off x="2400" y="2976"/>
              <a:ext cx="48" cy="96"/>
            </a:xfrm>
            <a:prstGeom prst="line">
              <a:avLst/>
            </a:prstGeom>
            <a:noFill/>
            <a:ln w="12700">
              <a:solidFill>
                <a:schemeClr val="tx1"/>
              </a:solidFill>
              <a:round/>
              <a:headEnd/>
              <a:tailEnd/>
            </a:ln>
            <a:effectLst/>
          </p:spPr>
          <p:txBody>
            <a:bodyPr/>
            <a:lstStyle/>
            <a:p>
              <a:endParaRPr lang="en-US"/>
            </a:p>
          </p:txBody>
        </p:sp>
        <p:sp>
          <p:nvSpPr>
            <p:cNvPr id="1377331" name="Text Box 51"/>
            <p:cNvSpPr txBox="1">
              <a:spLocks noChangeArrowheads="1"/>
            </p:cNvSpPr>
            <p:nvPr/>
          </p:nvSpPr>
          <p:spPr bwMode="auto">
            <a:xfrm>
              <a:off x="1632" y="2832"/>
              <a:ext cx="222" cy="173"/>
            </a:xfrm>
            <a:prstGeom prst="rect">
              <a:avLst/>
            </a:prstGeom>
            <a:noFill/>
            <a:ln w="12700">
              <a:noFill/>
              <a:miter lim="800000"/>
              <a:headEnd/>
              <a:tailEnd/>
            </a:ln>
            <a:effectLst/>
          </p:spPr>
          <p:txBody>
            <a:bodyPr wrap="none">
              <a:spAutoFit/>
            </a:bodyPr>
            <a:lstStyle/>
            <a:p>
              <a:r>
                <a:rPr lang="en-US" sz="1200">
                  <a:solidFill>
                    <a:schemeClr val="tx1"/>
                  </a:solidFill>
                </a:rPr>
                <a:t>16</a:t>
              </a:r>
            </a:p>
          </p:txBody>
        </p:sp>
        <p:sp>
          <p:nvSpPr>
            <p:cNvPr id="1377332" name="Text Box 52"/>
            <p:cNvSpPr txBox="1">
              <a:spLocks noChangeArrowheads="1"/>
            </p:cNvSpPr>
            <p:nvPr/>
          </p:nvSpPr>
          <p:spPr bwMode="auto">
            <a:xfrm>
              <a:off x="2352" y="2832"/>
              <a:ext cx="222" cy="173"/>
            </a:xfrm>
            <a:prstGeom prst="rect">
              <a:avLst/>
            </a:prstGeom>
            <a:noFill/>
            <a:ln w="12700">
              <a:noFill/>
              <a:miter lim="800000"/>
              <a:headEnd/>
              <a:tailEnd/>
            </a:ln>
            <a:effectLst/>
          </p:spPr>
          <p:txBody>
            <a:bodyPr wrap="none">
              <a:spAutoFit/>
            </a:bodyPr>
            <a:lstStyle/>
            <a:p>
              <a:r>
                <a:rPr lang="en-US" sz="1200">
                  <a:solidFill>
                    <a:schemeClr val="tx1"/>
                  </a:solidFill>
                </a:rPr>
                <a:t>32</a:t>
              </a:r>
            </a:p>
          </p:txBody>
        </p:sp>
        <p:sp>
          <p:nvSpPr>
            <p:cNvPr id="1377333" name="Line 53"/>
            <p:cNvSpPr>
              <a:spLocks noChangeShapeType="1"/>
            </p:cNvSpPr>
            <p:nvPr/>
          </p:nvSpPr>
          <p:spPr bwMode="auto">
            <a:xfrm>
              <a:off x="1632" y="2688"/>
              <a:ext cx="160" cy="0"/>
            </a:xfrm>
            <a:prstGeom prst="line">
              <a:avLst/>
            </a:prstGeom>
            <a:noFill/>
            <a:ln w="28575">
              <a:solidFill>
                <a:schemeClr val="tx1"/>
              </a:solidFill>
              <a:round/>
              <a:headEnd/>
              <a:tailEnd type="triangle" w="med" len="med"/>
            </a:ln>
            <a:effectLst/>
          </p:spPr>
          <p:txBody>
            <a:bodyPr/>
            <a:lstStyle/>
            <a:p>
              <a:endParaRPr lang="en-US"/>
            </a:p>
          </p:txBody>
        </p:sp>
        <p:sp>
          <p:nvSpPr>
            <p:cNvPr id="1377334" name="Line 54"/>
            <p:cNvSpPr>
              <a:spLocks noChangeShapeType="1"/>
            </p:cNvSpPr>
            <p:nvPr/>
          </p:nvSpPr>
          <p:spPr bwMode="auto">
            <a:xfrm>
              <a:off x="3264" y="2544"/>
              <a:ext cx="0" cy="576"/>
            </a:xfrm>
            <a:prstGeom prst="line">
              <a:avLst/>
            </a:prstGeom>
            <a:noFill/>
            <a:ln w="28575">
              <a:solidFill>
                <a:schemeClr val="tx1"/>
              </a:solidFill>
              <a:round/>
              <a:headEnd/>
              <a:tailEnd/>
            </a:ln>
            <a:effectLst/>
          </p:spPr>
          <p:txBody>
            <a:bodyPr/>
            <a:lstStyle/>
            <a:p>
              <a:endParaRPr lang="en-US"/>
            </a:p>
          </p:txBody>
        </p:sp>
        <p:sp>
          <p:nvSpPr>
            <p:cNvPr id="1377335" name="Line 55"/>
            <p:cNvSpPr>
              <a:spLocks noChangeShapeType="1"/>
            </p:cNvSpPr>
            <p:nvPr/>
          </p:nvSpPr>
          <p:spPr bwMode="auto">
            <a:xfrm>
              <a:off x="2592" y="2592"/>
              <a:ext cx="96" cy="0"/>
            </a:xfrm>
            <a:prstGeom prst="line">
              <a:avLst/>
            </a:prstGeom>
            <a:noFill/>
            <a:ln w="28575">
              <a:solidFill>
                <a:schemeClr val="tx1"/>
              </a:solidFill>
              <a:round/>
              <a:headEnd/>
              <a:tailEnd/>
            </a:ln>
            <a:effectLst/>
          </p:spPr>
          <p:txBody>
            <a:bodyPr/>
            <a:lstStyle/>
            <a:p>
              <a:endParaRPr lang="en-US"/>
            </a:p>
          </p:txBody>
        </p:sp>
        <p:sp>
          <p:nvSpPr>
            <p:cNvPr id="1377336" name="Line 56"/>
            <p:cNvSpPr>
              <a:spLocks noChangeShapeType="1"/>
            </p:cNvSpPr>
            <p:nvPr/>
          </p:nvSpPr>
          <p:spPr bwMode="auto">
            <a:xfrm>
              <a:off x="1584" y="1968"/>
              <a:ext cx="0" cy="1056"/>
            </a:xfrm>
            <a:prstGeom prst="line">
              <a:avLst/>
            </a:prstGeom>
            <a:noFill/>
            <a:ln w="28575">
              <a:solidFill>
                <a:schemeClr val="tx1"/>
              </a:solidFill>
              <a:round/>
              <a:headEnd/>
              <a:tailEnd/>
            </a:ln>
            <a:effectLst/>
          </p:spPr>
          <p:txBody>
            <a:bodyPr/>
            <a:lstStyle/>
            <a:p>
              <a:endParaRPr lang="en-US"/>
            </a:p>
          </p:txBody>
        </p:sp>
        <p:sp>
          <p:nvSpPr>
            <p:cNvPr id="1377337" name="Line 57"/>
            <p:cNvSpPr>
              <a:spLocks noChangeShapeType="1"/>
            </p:cNvSpPr>
            <p:nvPr/>
          </p:nvSpPr>
          <p:spPr bwMode="auto">
            <a:xfrm>
              <a:off x="1584" y="1968"/>
              <a:ext cx="192" cy="0"/>
            </a:xfrm>
            <a:prstGeom prst="line">
              <a:avLst/>
            </a:prstGeom>
            <a:noFill/>
            <a:ln w="19050">
              <a:solidFill>
                <a:schemeClr val="tx1"/>
              </a:solidFill>
              <a:round/>
              <a:headEnd/>
              <a:tailEnd type="triangle" w="med" len="med"/>
            </a:ln>
            <a:effectLst/>
          </p:spPr>
          <p:txBody>
            <a:bodyPr/>
            <a:lstStyle/>
            <a:p>
              <a:endParaRPr lang="en-US"/>
            </a:p>
          </p:txBody>
        </p:sp>
        <p:sp>
          <p:nvSpPr>
            <p:cNvPr id="1377338" name="Line 58"/>
            <p:cNvSpPr>
              <a:spLocks noChangeShapeType="1"/>
            </p:cNvSpPr>
            <p:nvPr/>
          </p:nvSpPr>
          <p:spPr bwMode="auto">
            <a:xfrm>
              <a:off x="3216" y="2784"/>
              <a:ext cx="192" cy="0"/>
            </a:xfrm>
            <a:prstGeom prst="line">
              <a:avLst/>
            </a:prstGeom>
            <a:noFill/>
            <a:ln w="28575">
              <a:solidFill>
                <a:schemeClr val="tx1"/>
              </a:solidFill>
              <a:round/>
              <a:headEnd/>
              <a:tailEnd type="triangle" w="med" len="med"/>
            </a:ln>
            <a:effectLst/>
          </p:spPr>
          <p:txBody>
            <a:bodyPr/>
            <a:lstStyle/>
            <a:p>
              <a:endParaRPr lang="en-US"/>
            </a:p>
          </p:txBody>
        </p:sp>
        <p:sp>
          <p:nvSpPr>
            <p:cNvPr id="1377339" name="Line 59"/>
            <p:cNvSpPr>
              <a:spLocks noChangeShapeType="1"/>
            </p:cNvSpPr>
            <p:nvPr/>
          </p:nvSpPr>
          <p:spPr bwMode="auto">
            <a:xfrm>
              <a:off x="4032" y="2400"/>
              <a:ext cx="112" cy="0"/>
            </a:xfrm>
            <a:prstGeom prst="line">
              <a:avLst/>
            </a:prstGeom>
            <a:noFill/>
            <a:ln w="28575">
              <a:solidFill>
                <a:schemeClr val="tx1"/>
              </a:solidFill>
              <a:round/>
              <a:headEnd/>
              <a:tailEnd/>
            </a:ln>
            <a:effectLst/>
          </p:spPr>
          <p:txBody>
            <a:bodyPr/>
            <a:lstStyle/>
            <a:p>
              <a:endParaRPr lang="en-US"/>
            </a:p>
          </p:txBody>
        </p:sp>
        <p:sp>
          <p:nvSpPr>
            <p:cNvPr id="1377340" name="Freeform 60"/>
            <p:cNvSpPr>
              <a:spLocks/>
            </p:cNvSpPr>
            <p:nvPr/>
          </p:nvSpPr>
          <p:spPr bwMode="auto">
            <a:xfrm>
              <a:off x="3696" y="1968"/>
              <a:ext cx="336" cy="816"/>
            </a:xfrm>
            <a:custGeom>
              <a:avLst/>
              <a:gdLst/>
              <a:ahLst/>
              <a:cxnLst>
                <a:cxn ang="0">
                  <a:pos x="0" y="0"/>
                </a:cxn>
                <a:cxn ang="0">
                  <a:pos x="0" y="427"/>
                </a:cxn>
                <a:cxn ang="0">
                  <a:pos x="111" y="553"/>
                </a:cxn>
                <a:cxn ang="0">
                  <a:pos x="0" y="671"/>
                </a:cxn>
                <a:cxn ang="0">
                  <a:pos x="0" y="1098"/>
                </a:cxn>
                <a:cxn ang="0">
                  <a:pos x="387" y="790"/>
                </a:cxn>
                <a:cxn ang="0">
                  <a:pos x="387" y="308"/>
                </a:cxn>
                <a:cxn ang="0">
                  <a:pos x="0" y="0"/>
                </a:cxn>
              </a:cxnLst>
              <a:rect l="0" t="0" r="r" b="b"/>
              <a:pathLst>
                <a:path w="388" h="1099">
                  <a:moveTo>
                    <a:pt x="0" y="0"/>
                  </a:moveTo>
                  <a:lnTo>
                    <a:pt x="0" y="427"/>
                  </a:lnTo>
                  <a:lnTo>
                    <a:pt x="111" y="553"/>
                  </a:lnTo>
                  <a:lnTo>
                    <a:pt x="0" y="671"/>
                  </a:lnTo>
                  <a:lnTo>
                    <a:pt x="0" y="1098"/>
                  </a:lnTo>
                  <a:lnTo>
                    <a:pt x="387" y="790"/>
                  </a:lnTo>
                  <a:lnTo>
                    <a:pt x="387" y="308"/>
                  </a:lnTo>
                  <a:lnTo>
                    <a:pt x="0" y="0"/>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sp>
          <p:nvSpPr>
            <p:cNvPr id="1377341" name="Rectangle 61"/>
            <p:cNvSpPr>
              <a:spLocks noChangeArrowheads="1"/>
            </p:cNvSpPr>
            <p:nvPr/>
          </p:nvSpPr>
          <p:spPr bwMode="auto">
            <a:xfrm>
              <a:off x="3760" y="2352"/>
              <a:ext cx="318" cy="210"/>
            </a:xfrm>
            <a:prstGeom prst="rect">
              <a:avLst/>
            </a:prstGeom>
            <a:noFill/>
            <a:ln w="12700">
              <a:noFill/>
              <a:miter lim="800000"/>
              <a:headEnd/>
              <a:tailEnd/>
            </a:ln>
            <a:effectLst/>
          </p:spPr>
          <p:txBody>
            <a:bodyPr wrap="none" lIns="19050" tIns="26988" rIns="19050" bIns="26988"/>
            <a:lstStyle/>
            <a:p>
              <a:pPr defTabSz="904875">
                <a:lnSpc>
                  <a:spcPts val="1600"/>
                </a:lnSpc>
                <a:tabLst>
                  <a:tab pos="452438" algn="l"/>
                  <a:tab pos="904875" algn="l"/>
                  <a:tab pos="1357313" algn="l"/>
                </a:tabLst>
              </a:pPr>
              <a:r>
                <a:rPr lang="en-US" sz="1200" b="1">
                  <a:solidFill>
                    <a:srgbClr val="000000"/>
                  </a:solidFill>
                </a:rPr>
                <a:t>ALU</a:t>
              </a:r>
            </a:p>
          </p:txBody>
        </p:sp>
        <p:sp>
          <p:nvSpPr>
            <p:cNvPr id="1377342" name="AutoShape 62"/>
            <p:cNvSpPr>
              <a:spLocks noChangeArrowheads="1"/>
            </p:cNvSpPr>
            <p:nvPr/>
          </p:nvSpPr>
          <p:spPr bwMode="auto">
            <a:xfrm rot="-5400000">
              <a:off x="3256" y="2568"/>
              <a:ext cx="480" cy="144"/>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tx1"/>
              </a:solidFill>
              <a:miter lim="800000"/>
              <a:headEnd/>
              <a:tailEnd/>
            </a:ln>
            <a:effectLst/>
          </p:spPr>
          <p:txBody>
            <a:bodyPr wrap="none" anchor="ctr"/>
            <a:lstStyle/>
            <a:p>
              <a:endParaRPr lang="en-US"/>
            </a:p>
          </p:txBody>
        </p:sp>
        <p:sp>
          <p:nvSpPr>
            <p:cNvPr id="1377343" name="Line 63"/>
            <p:cNvSpPr>
              <a:spLocks noChangeShapeType="1"/>
            </p:cNvSpPr>
            <p:nvPr/>
          </p:nvSpPr>
          <p:spPr bwMode="auto">
            <a:xfrm>
              <a:off x="3568" y="2640"/>
              <a:ext cx="144" cy="0"/>
            </a:xfrm>
            <a:prstGeom prst="line">
              <a:avLst/>
            </a:prstGeom>
            <a:noFill/>
            <a:ln w="28575">
              <a:solidFill>
                <a:schemeClr val="tx1"/>
              </a:solidFill>
              <a:round/>
              <a:headEnd/>
              <a:tailEnd type="triangle" w="med" len="med"/>
            </a:ln>
            <a:effectLst/>
          </p:spPr>
          <p:txBody>
            <a:bodyPr/>
            <a:lstStyle/>
            <a:p>
              <a:endParaRPr lang="en-US"/>
            </a:p>
          </p:txBody>
        </p:sp>
        <p:sp>
          <p:nvSpPr>
            <p:cNvPr id="1377344" name="Line 64"/>
            <p:cNvSpPr>
              <a:spLocks noChangeShapeType="1"/>
            </p:cNvSpPr>
            <p:nvPr/>
          </p:nvSpPr>
          <p:spPr bwMode="auto">
            <a:xfrm>
              <a:off x="3264" y="2544"/>
              <a:ext cx="176" cy="0"/>
            </a:xfrm>
            <a:prstGeom prst="line">
              <a:avLst/>
            </a:prstGeom>
            <a:noFill/>
            <a:ln w="28575">
              <a:solidFill>
                <a:schemeClr val="tx1"/>
              </a:solidFill>
              <a:round/>
              <a:headEnd/>
              <a:tailEnd type="triangle" w="med" len="med"/>
            </a:ln>
            <a:effectLst/>
          </p:spPr>
          <p:txBody>
            <a:bodyPr/>
            <a:lstStyle/>
            <a:p>
              <a:endParaRPr lang="en-US"/>
            </a:p>
          </p:txBody>
        </p:sp>
        <p:sp>
          <p:nvSpPr>
            <p:cNvPr id="1377345" name="Line 65"/>
            <p:cNvSpPr>
              <a:spLocks noChangeShapeType="1"/>
            </p:cNvSpPr>
            <p:nvPr/>
          </p:nvSpPr>
          <p:spPr bwMode="auto">
            <a:xfrm>
              <a:off x="3216" y="2112"/>
              <a:ext cx="480" cy="0"/>
            </a:xfrm>
            <a:prstGeom prst="line">
              <a:avLst/>
            </a:prstGeom>
            <a:noFill/>
            <a:ln w="28575">
              <a:solidFill>
                <a:schemeClr val="tx1"/>
              </a:solidFill>
              <a:round/>
              <a:headEnd/>
              <a:tailEnd type="triangle" w="med" len="med"/>
            </a:ln>
            <a:effectLst/>
          </p:spPr>
          <p:txBody>
            <a:bodyPr/>
            <a:lstStyle/>
            <a:p>
              <a:endParaRPr lang="en-US"/>
            </a:p>
          </p:txBody>
        </p:sp>
        <p:sp>
          <p:nvSpPr>
            <p:cNvPr id="1377346" name="Rectangle 66"/>
            <p:cNvSpPr>
              <a:spLocks noChangeArrowheads="1"/>
            </p:cNvSpPr>
            <p:nvPr/>
          </p:nvSpPr>
          <p:spPr bwMode="auto">
            <a:xfrm>
              <a:off x="4368" y="1920"/>
              <a:ext cx="720" cy="912"/>
            </a:xfrm>
            <a:prstGeom prst="rect">
              <a:avLst/>
            </a:prstGeom>
            <a:noFill/>
            <a:ln w="12700">
              <a:solidFill>
                <a:schemeClr val="tx1"/>
              </a:solidFill>
              <a:miter lim="800000"/>
              <a:headEnd/>
              <a:tailEnd/>
            </a:ln>
            <a:effectLst/>
          </p:spPr>
          <p:txBody>
            <a:bodyPr wrap="none" anchor="ctr"/>
            <a:lstStyle/>
            <a:p>
              <a:endParaRPr lang="en-US"/>
            </a:p>
          </p:txBody>
        </p:sp>
        <p:sp>
          <p:nvSpPr>
            <p:cNvPr id="1377347" name="Line 67"/>
            <p:cNvSpPr>
              <a:spLocks noChangeShapeType="1"/>
            </p:cNvSpPr>
            <p:nvPr/>
          </p:nvSpPr>
          <p:spPr bwMode="auto">
            <a:xfrm>
              <a:off x="4224" y="2400"/>
              <a:ext cx="160" cy="0"/>
            </a:xfrm>
            <a:prstGeom prst="line">
              <a:avLst/>
            </a:prstGeom>
            <a:noFill/>
            <a:ln w="28575">
              <a:solidFill>
                <a:schemeClr val="tx1"/>
              </a:solidFill>
              <a:round/>
              <a:headEnd/>
              <a:tailEnd type="triangle" w="med" len="med"/>
            </a:ln>
            <a:effectLst/>
          </p:spPr>
          <p:txBody>
            <a:bodyPr/>
            <a:lstStyle/>
            <a:p>
              <a:endParaRPr lang="en-US"/>
            </a:p>
          </p:txBody>
        </p:sp>
        <p:sp>
          <p:nvSpPr>
            <p:cNvPr id="1377348" name="Text Box 68"/>
            <p:cNvSpPr txBox="1">
              <a:spLocks noChangeArrowheads="1"/>
            </p:cNvSpPr>
            <p:nvPr/>
          </p:nvSpPr>
          <p:spPr bwMode="auto">
            <a:xfrm>
              <a:off x="4560" y="1920"/>
              <a:ext cx="545" cy="326"/>
            </a:xfrm>
            <a:prstGeom prst="rect">
              <a:avLst/>
            </a:prstGeom>
            <a:noFill/>
            <a:ln w="12700">
              <a:noFill/>
              <a:miter lim="800000"/>
              <a:headEnd/>
              <a:tailEnd/>
            </a:ln>
            <a:effectLst/>
          </p:spPr>
          <p:txBody>
            <a:bodyPr wrap="none">
              <a:spAutoFit/>
            </a:bodyPr>
            <a:lstStyle/>
            <a:p>
              <a:pPr algn="ctr"/>
              <a:r>
                <a:rPr lang="en-US" sz="1400" b="1">
                  <a:solidFill>
                    <a:schemeClr val="tx1"/>
                  </a:solidFill>
                </a:rPr>
                <a:t>Data</a:t>
              </a:r>
            </a:p>
            <a:p>
              <a:pPr algn="ctr"/>
              <a:r>
                <a:rPr lang="en-US" sz="1400" b="1">
                  <a:solidFill>
                    <a:schemeClr val="tx1"/>
                  </a:solidFill>
                </a:rPr>
                <a:t>Memory</a:t>
              </a:r>
            </a:p>
          </p:txBody>
        </p:sp>
        <p:sp>
          <p:nvSpPr>
            <p:cNvPr id="1377349" name="Text Box 69"/>
            <p:cNvSpPr txBox="1">
              <a:spLocks noChangeArrowheads="1"/>
            </p:cNvSpPr>
            <p:nvPr/>
          </p:nvSpPr>
          <p:spPr bwMode="auto">
            <a:xfrm>
              <a:off x="4333" y="2304"/>
              <a:ext cx="467" cy="173"/>
            </a:xfrm>
            <a:prstGeom prst="rect">
              <a:avLst/>
            </a:prstGeom>
            <a:noFill/>
            <a:ln w="12700">
              <a:noFill/>
              <a:miter lim="800000"/>
              <a:headEnd/>
              <a:tailEnd/>
            </a:ln>
            <a:effectLst/>
          </p:spPr>
          <p:txBody>
            <a:bodyPr wrap="none">
              <a:spAutoFit/>
            </a:bodyPr>
            <a:lstStyle/>
            <a:p>
              <a:r>
                <a:rPr lang="en-US" sz="1200">
                  <a:solidFill>
                    <a:schemeClr val="tx1"/>
                  </a:solidFill>
                </a:rPr>
                <a:t>Address</a:t>
              </a:r>
            </a:p>
          </p:txBody>
        </p:sp>
        <p:sp>
          <p:nvSpPr>
            <p:cNvPr id="1377350" name="Text Box 70"/>
            <p:cNvSpPr txBox="1">
              <a:spLocks noChangeArrowheads="1"/>
            </p:cNvSpPr>
            <p:nvPr/>
          </p:nvSpPr>
          <p:spPr bwMode="auto">
            <a:xfrm>
              <a:off x="4327" y="2544"/>
              <a:ext cx="569" cy="173"/>
            </a:xfrm>
            <a:prstGeom prst="rect">
              <a:avLst/>
            </a:prstGeom>
            <a:noFill/>
            <a:ln w="12700">
              <a:noFill/>
              <a:miter lim="800000"/>
              <a:headEnd/>
              <a:tailEnd/>
            </a:ln>
            <a:effectLst/>
          </p:spPr>
          <p:txBody>
            <a:bodyPr wrap="none">
              <a:spAutoFit/>
            </a:bodyPr>
            <a:lstStyle/>
            <a:p>
              <a:r>
                <a:rPr lang="en-US" sz="1200">
                  <a:solidFill>
                    <a:schemeClr val="tx1"/>
                  </a:solidFill>
                </a:rPr>
                <a:t>Write Data</a:t>
              </a:r>
            </a:p>
          </p:txBody>
        </p:sp>
        <p:sp>
          <p:nvSpPr>
            <p:cNvPr id="1377351" name="Text Box 71"/>
            <p:cNvSpPr txBox="1">
              <a:spLocks noChangeArrowheads="1"/>
            </p:cNvSpPr>
            <p:nvPr/>
          </p:nvSpPr>
          <p:spPr bwMode="auto">
            <a:xfrm>
              <a:off x="4752" y="2256"/>
              <a:ext cx="344" cy="288"/>
            </a:xfrm>
            <a:prstGeom prst="rect">
              <a:avLst/>
            </a:prstGeom>
            <a:noFill/>
            <a:ln w="12700">
              <a:noFill/>
              <a:miter lim="800000"/>
              <a:headEnd/>
              <a:tailEnd/>
            </a:ln>
            <a:effectLst/>
          </p:spPr>
          <p:txBody>
            <a:bodyPr wrap="none">
              <a:spAutoFit/>
            </a:bodyPr>
            <a:lstStyle/>
            <a:p>
              <a:r>
                <a:rPr lang="en-US" sz="1200">
                  <a:solidFill>
                    <a:schemeClr val="tx1"/>
                  </a:solidFill>
                </a:rPr>
                <a:t>Read</a:t>
              </a:r>
            </a:p>
            <a:p>
              <a:r>
                <a:rPr lang="en-US" sz="1200">
                  <a:solidFill>
                    <a:schemeClr val="tx1"/>
                  </a:solidFill>
                </a:rPr>
                <a:t>Data</a:t>
              </a:r>
            </a:p>
          </p:txBody>
        </p:sp>
        <p:sp>
          <p:nvSpPr>
            <p:cNvPr id="1377352" name="Line 72"/>
            <p:cNvSpPr>
              <a:spLocks noChangeShapeType="1"/>
            </p:cNvSpPr>
            <p:nvPr/>
          </p:nvSpPr>
          <p:spPr bwMode="auto">
            <a:xfrm>
              <a:off x="4224" y="2640"/>
              <a:ext cx="144" cy="0"/>
            </a:xfrm>
            <a:prstGeom prst="line">
              <a:avLst/>
            </a:prstGeom>
            <a:noFill/>
            <a:ln w="28575">
              <a:solidFill>
                <a:schemeClr val="tx1"/>
              </a:solidFill>
              <a:round/>
              <a:headEnd/>
              <a:tailEnd type="triangle" w="med" len="med"/>
            </a:ln>
            <a:effectLst/>
          </p:spPr>
          <p:txBody>
            <a:bodyPr/>
            <a:lstStyle/>
            <a:p>
              <a:endParaRPr lang="en-US"/>
            </a:p>
          </p:txBody>
        </p:sp>
        <p:sp>
          <p:nvSpPr>
            <p:cNvPr id="1377353" name="Line 73"/>
            <p:cNvSpPr>
              <a:spLocks noChangeShapeType="1"/>
            </p:cNvSpPr>
            <p:nvPr/>
          </p:nvSpPr>
          <p:spPr bwMode="auto">
            <a:xfrm>
              <a:off x="5280" y="2640"/>
              <a:ext cx="144" cy="1"/>
            </a:xfrm>
            <a:prstGeom prst="line">
              <a:avLst/>
            </a:prstGeom>
            <a:noFill/>
            <a:ln w="28575">
              <a:solidFill>
                <a:schemeClr val="tx1"/>
              </a:solidFill>
              <a:round/>
              <a:headEnd/>
              <a:tailEnd type="triangle" w="med" len="med"/>
            </a:ln>
            <a:effectLst/>
          </p:spPr>
          <p:txBody>
            <a:bodyPr/>
            <a:lstStyle/>
            <a:p>
              <a:endParaRPr lang="en-US"/>
            </a:p>
          </p:txBody>
        </p:sp>
        <p:sp>
          <p:nvSpPr>
            <p:cNvPr id="1377354" name="AutoShape 74"/>
            <p:cNvSpPr>
              <a:spLocks noChangeArrowheads="1"/>
            </p:cNvSpPr>
            <p:nvPr/>
          </p:nvSpPr>
          <p:spPr bwMode="auto">
            <a:xfrm rot="-5400000">
              <a:off x="5280" y="2448"/>
              <a:ext cx="432" cy="144"/>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tx1"/>
              </a:solidFill>
              <a:miter lim="800000"/>
              <a:headEnd/>
              <a:tailEnd/>
            </a:ln>
            <a:effectLst/>
          </p:spPr>
          <p:txBody>
            <a:bodyPr wrap="none" anchor="ctr"/>
            <a:lstStyle/>
            <a:p>
              <a:endParaRPr lang="en-US"/>
            </a:p>
          </p:txBody>
        </p:sp>
        <p:sp>
          <p:nvSpPr>
            <p:cNvPr id="1377355" name="Line 75"/>
            <p:cNvSpPr>
              <a:spLocks noChangeShapeType="1"/>
            </p:cNvSpPr>
            <p:nvPr/>
          </p:nvSpPr>
          <p:spPr bwMode="auto">
            <a:xfrm>
              <a:off x="5568" y="2496"/>
              <a:ext cx="96" cy="1"/>
            </a:xfrm>
            <a:prstGeom prst="line">
              <a:avLst/>
            </a:prstGeom>
            <a:noFill/>
            <a:ln w="28575">
              <a:solidFill>
                <a:schemeClr val="tx1"/>
              </a:solidFill>
              <a:round/>
              <a:headEnd/>
              <a:tailEnd/>
            </a:ln>
            <a:effectLst/>
          </p:spPr>
          <p:txBody>
            <a:bodyPr/>
            <a:lstStyle/>
            <a:p>
              <a:endParaRPr lang="en-US"/>
            </a:p>
          </p:txBody>
        </p:sp>
        <p:sp>
          <p:nvSpPr>
            <p:cNvPr id="1377356" name="Line 76"/>
            <p:cNvSpPr>
              <a:spLocks noChangeShapeType="1"/>
            </p:cNvSpPr>
            <p:nvPr/>
          </p:nvSpPr>
          <p:spPr bwMode="auto">
            <a:xfrm>
              <a:off x="2592" y="2112"/>
              <a:ext cx="96" cy="0"/>
            </a:xfrm>
            <a:prstGeom prst="line">
              <a:avLst/>
            </a:prstGeom>
            <a:noFill/>
            <a:ln w="28575">
              <a:solidFill>
                <a:schemeClr val="tx1"/>
              </a:solidFill>
              <a:round/>
              <a:headEnd/>
              <a:tailEnd/>
            </a:ln>
            <a:effectLst/>
          </p:spPr>
          <p:txBody>
            <a:bodyPr/>
            <a:lstStyle/>
            <a:p>
              <a:endParaRPr lang="en-US"/>
            </a:p>
          </p:txBody>
        </p:sp>
        <p:sp>
          <p:nvSpPr>
            <p:cNvPr id="1377357" name="Line 77"/>
            <p:cNvSpPr>
              <a:spLocks noChangeShapeType="1"/>
            </p:cNvSpPr>
            <p:nvPr/>
          </p:nvSpPr>
          <p:spPr bwMode="auto">
            <a:xfrm>
              <a:off x="1632" y="2688"/>
              <a:ext cx="0" cy="1392"/>
            </a:xfrm>
            <a:prstGeom prst="line">
              <a:avLst/>
            </a:prstGeom>
            <a:noFill/>
            <a:ln w="28575">
              <a:solidFill>
                <a:schemeClr val="tx1"/>
              </a:solidFill>
              <a:round/>
              <a:headEnd/>
              <a:tailEnd/>
            </a:ln>
            <a:effectLst/>
          </p:spPr>
          <p:txBody>
            <a:bodyPr/>
            <a:lstStyle/>
            <a:p>
              <a:endParaRPr lang="en-US"/>
            </a:p>
          </p:txBody>
        </p:sp>
        <p:sp>
          <p:nvSpPr>
            <p:cNvPr id="1377358" name="Line 78"/>
            <p:cNvSpPr>
              <a:spLocks noChangeShapeType="1"/>
            </p:cNvSpPr>
            <p:nvPr/>
          </p:nvSpPr>
          <p:spPr bwMode="auto">
            <a:xfrm>
              <a:off x="1152" y="1536"/>
              <a:ext cx="144" cy="0"/>
            </a:xfrm>
            <a:prstGeom prst="line">
              <a:avLst/>
            </a:prstGeom>
            <a:noFill/>
            <a:ln w="28575">
              <a:solidFill>
                <a:schemeClr val="tx1"/>
              </a:solidFill>
              <a:round/>
              <a:headEnd/>
              <a:tailEnd/>
            </a:ln>
            <a:effectLst/>
          </p:spPr>
          <p:txBody>
            <a:bodyPr/>
            <a:lstStyle/>
            <a:p>
              <a:endParaRPr lang="en-US"/>
            </a:p>
          </p:txBody>
        </p:sp>
        <p:sp>
          <p:nvSpPr>
            <p:cNvPr id="1377359" name="Line 79"/>
            <p:cNvSpPr>
              <a:spLocks noChangeShapeType="1"/>
            </p:cNvSpPr>
            <p:nvPr/>
          </p:nvSpPr>
          <p:spPr bwMode="auto">
            <a:xfrm>
              <a:off x="1488" y="2352"/>
              <a:ext cx="96" cy="0"/>
            </a:xfrm>
            <a:prstGeom prst="line">
              <a:avLst/>
            </a:prstGeom>
            <a:noFill/>
            <a:ln w="28575">
              <a:solidFill>
                <a:schemeClr val="tx1"/>
              </a:solidFill>
              <a:round/>
              <a:headEnd/>
              <a:tailEnd/>
            </a:ln>
            <a:effectLst/>
          </p:spPr>
          <p:txBody>
            <a:bodyPr/>
            <a:lstStyle/>
            <a:p>
              <a:endParaRPr lang="en-US"/>
            </a:p>
          </p:txBody>
        </p:sp>
        <p:sp>
          <p:nvSpPr>
            <p:cNvPr id="1377360" name="Line 80"/>
            <p:cNvSpPr>
              <a:spLocks noChangeShapeType="1"/>
            </p:cNvSpPr>
            <p:nvPr/>
          </p:nvSpPr>
          <p:spPr bwMode="auto">
            <a:xfrm>
              <a:off x="5088" y="2400"/>
              <a:ext cx="112" cy="0"/>
            </a:xfrm>
            <a:prstGeom prst="line">
              <a:avLst/>
            </a:prstGeom>
            <a:noFill/>
            <a:ln w="28575">
              <a:solidFill>
                <a:schemeClr val="tx1"/>
              </a:solidFill>
              <a:round/>
              <a:headEnd/>
              <a:tailEnd/>
            </a:ln>
            <a:effectLst/>
          </p:spPr>
          <p:txBody>
            <a:bodyPr/>
            <a:lstStyle/>
            <a:p>
              <a:endParaRPr lang="en-US"/>
            </a:p>
          </p:txBody>
        </p:sp>
        <p:sp>
          <p:nvSpPr>
            <p:cNvPr id="1377361" name="Rectangle 81"/>
            <p:cNvSpPr>
              <a:spLocks noChangeArrowheads="1"/>
            </p:cNvSpPr>
            <p:nvPr/>
          </p:nvSpPr>
          <p:spPr bwMode="auto">
            <a:xfrm>
              <a:off x="1392" y="1392"/>
              <a:ext cx="96" cy="1392"/>
            </a:xfrm>
            <a:prstGeom prst="rect">
              <a:avLst/>
            </a:prstGeom>
            <a:noFill/>
            <a:ln w="12700">
              <a:solidFill>
                <a:schemeClr val="accent2"/>
              </a:solidFill>
              <a:miter lim="800000"/>
              <a:headEnd/>
              <a:tailEnd/>
            </a:ln>
            <a:effectLst/>
          </p:spPr>
          <p:txBody>
            <a:bodyPr wrap="none" anchor="ctr"/>
            <a:lstStyle/>
            <a:p>
              <a:endParaRPr lang="en-US"/>
            </a:p>
          </p:txBody>
        </p:sp>
        <p:sp>
          <p:nvSpPr>
            <p:cNvPr id="1377362" name="Rectangle 82"/>
            <p:cNvSpPr>
              <a:spLocks noChangeArrowheads="1"/>
            </p:cNvSpPr>
            <p:nvPr/>
          </p:nvSpPr>
          <p:spPr bwMode="auto">
            <a:xfrm>
              <a:off x="2688" y="1392"/>
              <a:ext cx="96" cy="2448"/>
            </a:xfrm>
            <a:prstGeom prst="rect">
              <a:avLst/>
            </a:prstGeom>
            <a:noFill/>
            <a:ln w="12700">
              <a:solidFill>
                <a:schemeClr val="accent2"/>
              </a:solidFill>
              <a:miter lim="800000"/>
              <a:headEnd/>
              <a:tailEnd/>
            </a:ln>
            <a:effectLst/>
          </p:spPr>
          <p:txBody>
            <a:bodyPr wrap="none" anchor="ctr"/>
            <a:lstStyle/>
            <a:p>
              <a:endParaRPr lang="en-US"/>
            </a:p>
          </p:txBody>
        </p:sp>
        <p:sp>
          <p:nvSpPr>
            <p:cNvPr id="1377363" name="Line 83"/>
            <p:cNvSpPr>
              <a:spLocks noChangeShapeType="1"/>
            </p:cNvSpPr>
            <p:nvPr/>
          </p:nvSpPr>
          <p:spPr bwMode="auto">
            <a:xfrm>
              <a:off x="3312" y="2784"/>
              <a:ext cx="0" cy="336"/>
            </a:xfrm>
            <a:prstGeom prst="line">
              <a:avLst/>
            </a:prstGeom>
            <a:noFill/>
            <a:ln w="28575">
              <a:solidFill>
                <a:schemeClr val="tx1"/>
              </a:solidFill>
              <a:round/>
              <a:headEnd/>
              <a:tailEnd/>
            </a:ln>
            <a:effectLst/>
          </p:spPr>
          <p:txBody>
            <a:bodyPr/>
            <a:lstStyle/>
            <a:p>
              <a:endParaRPr lang="en-US"/>
            </a:p>
          </p:txBody>
        </p:sp>
        <p:sp>
          <p:nvSpPr>
            <p:cNvPr id="1377364" name="Line 84"/>
            <p:cNvSpPr>
              <a:spLocks noChangeShapeType="1"/>
            </p:cNvSpPr>
            <p:nvPr/>
          </p:nvSpPr>
          <p:spPr bwMode="auto">
            <a:xfrm>
              <a:off x="3312" y="3120"/>
              <a:ext cx="816" cy="0"/>
            </a:xfrm>
            <a:prstGeom prst="line">
              <a:avLst/>
            </a:prstGeom>
            <a:noFill/>
            <a:ln w="28575">
              <a:solidFill>
                <a:schemeClr val="tx1"/>
              </a:solidFill>
              <a:round/>
              <a:headEnd/>
              <a:tailEnd/>
            </a:ln>
            <a:effectLst/>
          </p:spPr>
          <p:txBody>
            <a:bodyPr/>
            <a:lstStyle/>
            <a:p>
              <a:endParaRPr lang="en-US"/>
            </a:p>
          </p:txBody>
        </p:sp>
        <p:sp>
          <p:nvSpPr>
            <p:cNvPr id="1377365" name="Rectangle 85"/>
            <p:cNvSpPr>
              <a:spLocks noChangeArrowheads="1"/>
            </p:cNvSpPr>
            <p:nvPr/>
          </p:nvSpPr>
          <p:spPr bwMode="auto">
            <a:xfrm>
              <a:off x="5184" y="1776"/>
              <a:ext cx="96" cy="1776"/>
            </a:xfrm>
            <a:prstGeom prst="rect">
              <a:avLst/>
            </a:prstGeom>
            <a:noFill/>
            <a:ln w="12700">
              <a:solidFill>
                <a:schemeClr val="accent2"/>
              </a:solidFill>
              <a:miter lim="800000"/>
              <a:headEnd/>
              <a:tailEnd/>
            </a:ln>
            <a:effectLst/>
          </p:spPr>
          <p:txBody>
            <a:bodyPr wrap="none" anchor="ctr"/>
            <a:lstStyle/>
            <a:p>
              <a:endParaRPr lang="en-US"/>
            </a:p>
          </p:txBody>
        </p:sp>
        <p:sp>
          <p:nvSpPr>
            <p:cNvPr id="1377366" name="Line 86"/>
            <p:cNvSpPr>
              <a:spLocks noChangeShapeType="1"/>
            </p:cNvSpPr>
            <p:nvPr/>
          </p:nvSpPr>
          <p:spPr bwMode="auto">
            <a:xfrm>
              <a:off x="4272" y="3120"/>
              <a:ext cx="912" cy="0"/>
            </a:xfrm>
            <a:prstGeom prst="line">
              <a:avLst/>
            </a:prstGeom>
            <a:noFill/>
            <a:ln w="28575">
              <a:solidFill>
                <a:schemeClr val="tx1"/>
              </a:solidFill>
              <a:round/>
              <a:headEnd/>
              <a:tailEnd/>
            </a:ln>
            <a:effectLst/>
          </p:spPr>
          <p:txBody>
            <a:bodyPr/>
            <a:lstStyle/>
            <a:p>
              <a:endParaRPr lang="en-US"/>
            </a:p>
          </p:txBody>
        </p:sp>
        <p:sp>
          <p:nvSpPr>
            <p:cNvPr id="1377367" name="Line 87"/>
            <p:cNvSpPr>
              <a:spLocks noChangeShapeType="1"/>
            </p:cNvSpPr>
            <p:nvPr/>
          </p:nvSpPr>
          <p:spPr bwMode="auto">
            <a:xfrm>
              <a:off x="5280" y="2400"/>
              <a:ext cx="144" cy="1"/>
            </a:xfrm>
            <a:prstGeom prst="line">
              <a:avLst/>
            </a:prstGeom>
            <a:noFill/>
            <a:ln w="28575">
              <a:solidFill>
                <a:schemeClr val="tx1"/>
              </a:solidFill>
              <a:round/>
              <a:headEnd/>
              <a:tailEnd type="triangle" w="med" len="med"/>
            </a:ln>
            <a:effectLst/>
          </p:spPr>
          <p:txBody>
            <a:bodyPr/>
            <a:lstStyle/>
            <a:p>
              <a:endParaRPr lang="en-US"/>
            </a:p>
          </p:txBody>
        </p:sp>
        <p:sp>
          <p:nvSpPr>
            <p:cNvPr id="1377368" name="Line 88"/>
            <p:cNvSpPr>
              <a:spLocks noChangeShapeType="1"/>
            </p:cNvSpPr>
            <p:nvPr/>
          </p:nvSpPr>
          <p:spPr bwMode="auto">
            <a:xfrm>
              <a:off x="5664" y="2496"/>
              <a:ext cx="0" cy="1584"/>
            </a:xfrm>
            <a:prstGeom prst="line">
              <a:avLst/>
            </a:prstGeom>
            <a:noFill/>
            <a:ln w="28575">
              <a:solidFill>
                <a:schemeClr val="tx1"/>
              </a:solidFill>
              <a:round/>
              <a:headEnd/>
              <a:tailEnd/>
            </a:ln>
            <a:effectLst/>
          </p:spPr>
          <p:txBody>
            <a:bodyPr/>
            <a:lstStyle/>
            <a:p>
              <a:endParaRPr lang="en-US"/>
            </a:p>
          </p:txBody>
        </p:sp>
        <p:sp>
          <p:nvSpPr>
            <p:cNvPr id="1377369" name="Line 89"/>
            <p:cNvSpPr>
              <a:spLocks noChangeShapeType="1"/>
            </p:cNvSpPr>
            <p:nvPr/>
          </p:nvSpPr>
          <p:spPr bwMode="auto">
            <a:xfrm flipH="1" flipV="1">
              <a:off x="2688" y="3024"/>
              <a:ext cx="96" cy="96"/>
            </a:xfrm>
            <a:prstGeom prst="line">
              <a:avLst/>
            </a:prstGeom>
            <a:noFill/>
            <a:ln w="28575" cap="rnd">
              <a:solidFill>
                <a:schemeClr val="accent2"/>
              </a:solidFill>
              <a:prstDash val="sysDot"/>
              <a:round/>
              <a:headEnd/>
              <a:tailEnd/>
            </a:ln>
            <a:effectLst/>
          </p:spPr>
          <p:txBody>
            <a:bodyPr/>
            <a:lstStyle/>
            <a:p>
              <a:endParaRPr lang="en-US"/>
            </a:p>
          </p:txBody>
        </p:sp>
        <p:sp>
          <p:nvSpPr>
            <p:cNvPr id="1377370" name="Line 90"/>
            <p:cNvSpPr>
              <a:spLocks noChangeShapeType="1"/>
            </p:cNvSpPr>
            <p:nvPr/>
          </p:nvSpPr>
          <p:spPr bwMode="auto">
            <a:xfrm flipH="1">
              <a:off x="5184" y="2640"/>
              <a:ext cx="96" cy="480"/>
            </a:xfrm>
            <a:prstGeom prst="line">
              <a:avLst/>
            </a:prstGeom>
            <a:noFill/>
            <a:ln w="28575" cap="rnd">
              <a:solidFill>
                <a:schemeClr val="accent2"/>
              </a:solidFill>
              <a:prstDash val="sysDot"/>
              <a:round/>
              <a:headEnd/>
              <a:tailEnd/>
            </a:ln>
            <a:effectLst/>
          </p:spPr>
          <p:txBody>
            <a:bodyPr/>
            <a:lstStyle/>
            <a:p>
              <a:endParaRPr lang="en-US"/>
            </a:p>
          </p:txBody>
        </p:sp>
        <p:sp>
          <p:nvSpPr>
            <p:cNvPr id="1377371" name="Text Box 91"/>
            <p:cNvSpPr txBox="1">
              <a:spLocks noChangeArrowheads="1"/>
            </p:cNvSpPr>
            <p:nvPr/>
          </p:nvSpPr>
          <p:spPr bwMode="auto">
            <a:xfrm>
              <a:off x="1296" y="1200"/>
              <a:ext cx="325" cy="173"/>
            </a:xfrm>
            <a:prstGeom prst="rect">
              <a:avLst/>
            </a:prstGeom>
            <a:noFill/>
            <a:ln w="12700">
              <a:noFill/>
              <a:miter lim="800000"/>
              <a:headEnd/>
              <a:tailEnd/>
            </a:ln>
            <a:effectLst/>
          </p:spPr>
          <p:txBody>
            <a:bodyPr wrap="none">
              <a:spAutoFit/>
            </a:bodyPr>
            <a:lstStyle/>
            <a:p>
              <a:r>
                <a:rPr lang="en-US" sz="1200" b="1">
                  <a:solidFill>
                    <a:schemeClr val="accent2"/>
                  </a:solidFill>
                </a:rPr>
                <a:t>IF/ID</a:t>
              </a:r>
            </a:p>
          </p:txBody>
        </p:sp>
        <p:sp>
          <p:nvSpPr>
            <p:cNvPr id="1377372" name="Line 92"/>
            <p:cNvSpPr>
              <a:spLocks noChangeShapeType="1"/>
            </p:cNvSpPr>
            <p:nvPr/>
          </p:nvSpPr>
          <p:spPr bwMode="auto">
            <a:xfrm>
              <a:off x="2352" y="3024"/>
              <a:ext cx="336" cy="0"/>
            </a:xfrm>
            <a:prstGeom prst="line">
              <a:avLst/>
            </a:prstGeom>
            <a:noFill/>
            <a:ln w="28575">
              <a:solidFill>
                <a:schemeClr val="tx1"/>
              </a:solidFill>
              <a:round/>
              <a:headEnd/>
              <a:tailEnd/>
            </a:ln>
            <a:effectLst/>
          </p:spPr>
          <p:txBody>
            <a:bodyPr/>
            <a:lstStyle/>
            <a:p>
              <a:endParaRPr lang="en-US"/>
            </a:p>
          </p:txBody>
        </p:sp>
        <p:sp>
          <p:nvSpPr>
            <p:cNvPr id="1377373" name="Line 93"/>
            <p:cNvSpPr>
              <a:spLocks noChangeShapeType="1"/>
            </p:cNvSpPr>
            <p:nvPr/>
          </p:nvSpPr>
          <p:spPr bwMode="auto">
            <a:xfrm flipV="1">
              <a:off x="3984" y="1872"/>
              <a:ext cx="0" cy="288"/>
            </a:xfrm>
            <a:prstGeom prst="line">
              <a:avLst/>
            </a:prstGeom>
            <a:noFill/>
            <a:ln w="12700">
              <a:solidFill>
                <a:schemeClr val="accent1"/>
              </a:solidFill>
              <a:round/>
              <a:headEnd/>
              <a:tailEnd/>
            </a:ln>
            <a:effectLst/>
          </p:spPr>
          <p:txBody>
            <a:bodyPr/>
            <a:lstStyle/>
            <a:p>
              <a:endParaRPr lang="en-US"/>
            </a:p>
          </p:txBody>
        </p:sp>
        <p:sp>
          <p:nvSpPr>
            <p:cNvPr id="1377374" name="Line 94"/>
            <p:cNvSpPr>
              <a:spLocks noChangeShapeType="1"/>
            </p:cNvSpPr>
            <p:nvPr/>
          </p:nvSpPr>
          <p:spPr bwMode="auto">
            <a:xfrm>
              <a:off x="384" y="1344"/>
              <a:ext cx="0" cy="1008"/>
            </a:xfrm>
            <a:prstGeom prst="line">
              <a:avLst/>
            </a:prstGeom>
            <a:noFill/>
            <a:ln w="28575">
              <a:solidFill>
                <a:schemeClr val="tx1"/>
              </a:solidFill>
              <a:round/>
              <a:headEnd/>
              <a:tailEnd/>
            </a:ln>
            <a:effectLst/>
          </p:spPr>
          <p:txBody>
            <a:bodyPr/>
            <a:lstStyle/>
            <a:p>
              <a:endParaRPr lang="en-US"/>
            </a:p>
          </p:txBody>
        </p:sp>
        <p:sp>
          <p:nvSpPr>
            <p:cNvPr id="1377375" name="Rectangle 95"/>
            <p:cNvSpPr>
              <a:spLocks noChangeArrowheads="1"/>
            </p:cNvSpPr>
            <p:nvPr/>
          </p:nvSpPr>
          <p:spPr bwMode="auto">
            <a:xfrm>
              <a:off x="4128" y="1392"/>
              <a:ext cx="96" cy="2160"/>
            </a:xfrm>
            <a:prstGeom prst="rect">
              <a:avLst/>
            </a:prstGeom>
            <a:noFill/>
            <a:ln w="12700">
              <a:solidFill>
                <a:schemeClr val="accent2"/>
              </a:solidFill>
              <a:miter lim="800000"/>
              <a:headEnd/>
              <a:tailEnd/>
            </a:ln>
            <a:effectLst/>
          </p:spPr>
          <p:txBody>
            <a:bodyPr wrap="none" anchor="ctr"/>
            <a:lstStyle/>
            <a:p>
              <a:endParaRPr lang="en-US"/>
            </a:p>
          </p:txBody>
        </p:sp>
        <p:sp>
          <p:nvSpPr>
            <p:cNvPr id="1377376" name="Oval 96"/>
            <p:cNvSpPr>
              <a:spLocks noChangeArrowheads="1"/>
            </p:cNvSpPr>
            <p:nvPr/>
          </p:nvSpPr>
          <p:spPr bwMode="auto">
            <a:xfrm>
              <a:off x="1824" y="2880"/>
              <a:ext cx="512" cy="288"/>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377377" name="Rectangle 97"/>
            <p:cNvSpPr>
              <a:spLocks noChangeArrowheads="1"/>
            </p:cNvSpPr>
            <p:nvPr/>
          </p:nvSpPr>
          <p:spPr bwMode="auto">
            <a:xfrm>
              <a:off x="1920" y="2880"/>
              <a:ext cx="336" cy="288"/>
            </a:xfrm>
            <a:prstGeom prst="rect">
              <a:avLst/>
            </a:prstGeom>
            <a:noFill/>
            <a:ln w="12700">
              <a:noFill/>
              <a:miter lim="800000"/>
              <a:headEnd/>
              <a:tailEnd/>
            </a:ln>
            <a:effectLst/>
          </p:spPr>
          <p:txBody>
            <a:bodyPr wrap="none" lIns="19050" tIns="26988" rIns="19050" bIns="26988"/>
            <a:lstStyle/>
            <a:p>
              <a:pPr algn="ctr"/>
              <a:r>
                <a:rPr lang="en-US" sz="1200" b="1">
                  <a:solidFill>
                    <a:srgbClr val="000000"/>
                  </a:solidFill>
                </a:rPr>
                <a:t>Sign</a:t>
              </a:r>
            </a:p>
            <a:p>
              <a:pPr algn="ctr"/>
              <a:r>
                <a:rPr lang="en-US" sz="1200" b="1">
                  <a:solidFill>
                    <a:srgbClr val="000000"/>
                  </a:solidFill>
                </a:rPr>
                <a:t>Extend</a:t>
              </a:r>
            </a:p>
          </p:txBody>
        </p:sp>
        <p:sp>
          <p:nvSpPr>
            <p:cNvPr id="1377378" name="Line 98"/>
            <p:cNvSpPr>
              <a:spLocks noChangeShapeType="1"/>
            </p:cNvSpPr>
            <p:nvPr/>
          </p:nvSpPr>
          <p:spPr bwMode="auto">
            <a:xfrm>
              <a:off x="3984" y="1872"/>
              <a:ext cx="144" cy="0"/>
            </a:xfrm>
            <a:prstGeom prst="line">
              <a:avLst/>
            </a:prstGeom>
            <a:noFill/>
            <a:ln w="12700">
              <a:solidFill>
                <a:schemeClr val="accent1"/>
              </a:solidFill>
              <a:round/>
              <a:headEnd/>
              <a:tailEnd type="triangle" w="med" len="med"/>
            </a:ln>
            <a:effectLst/>
          </p:spPr>
          <p:txBody>
            <a:bodyPr/>
            <a:lstStyle/>
            <a:p>
              <a:endParaRPr lang="en-US"/>
            </a:p>
          </p:txBody>
        </p:sp>
        <p:sp>
          <p:nvSpPr>
            <p:cNvPr id="1377379" name="Line 99"/>
            <p:cNvSpPr>
              <a:spLocks noChangeShapeType="1"/>
            </p:cNvSpPr>
            <p:nvPr/>
          </p:nvSpPr>
          <p:spPr bwMode="auto">
            <a:xfrm>
              <a:off x="4272" y="2400"/>
              <a:ext cx="0" cy="1488"/>
            </a:xfrm>
            <a:prstGeom prst="line">
              <a:avLst/>
            </a:prstGeom>
            <a:noFill/>
            <a:ln w="28575">
              <a:solidFill>
                <a:schemeClr val="tx1"/>
              </a:solidFill>
              <a:round/>
              <a:headEnd/>
              <a:tailEnd/>
            </a:ln>
            <a:effectLst/>
          </p:spPr>
          <p:txBody>
            <a:bodyPr/>
            <a:lstStyle/>
            <a:p>
              <a:endParaRPr lang="en-US"/>
            </a:p>
          </p:txBody>
        </p:sp>
        <p:sp>
          <p:nvSpPr>
            <p:cNvPr id="1377380" name="Text Box 100"/>
            <p:cNvSpPr txBox="1">
              <a:spLocks noChangeArrowheads="1"/>
            </p:cNvSpPr>
            <p:nvPr/>
          </p:nvSpPr>
          <p:spPr bwMode="auto">
            <a:xfrm>
              <a:off x="3888" y="931"/>
              <a:ext cx="495" cy="173"/>
            </a:xfrm>
            <a:prstGeom prst="rect">
              <a:avLst/>
            </a:prstGeom>
            <a:noFill/>
            <a:ln w="12700">
              <a:noFill/>
              <a:miter lim="800000"/>
              <a:headEnd/>
              <a:tailEnd/>
            </a:ln>
            <a:effectLst/>
          </p:spPr>
          <p:txBody>
            <a:bodyPr wrap="none">
              <a:spAutoFit/>
            </a:bodyPr>
            <a:lstStyle/>
            <a:p>
              <a:r>
                <a:rPr lang="en-US" sz="1200" b="1">
                  <a:solidFill>
                    <a:schemeClr val="accent2"/>
                  </a:solidFill>
                </a:rPr>
                <a:t>EX/MEM</a:t>
              </a:r>
            </a:p>
          </p:txBody>
        </p:sp>
        <p:sp>
          <p:nvSpPr>
            <p:cNvPr id="1377381" name="Text Box 101"/>
            <p:cNvSpPr txBox="1">
              <a:spLocks noChangeArrowheads="1"/>
            </p:cNvSpPr>
            <p:nvPr/>
          </p:nvSpPr>
          <p:spPr bwMode="auto">
            <a:xfrm>
              <a:off x="4992" y="1488"/>
              <a:ext cx="527" cy="173"/>
            </a:xfrm>
            <a:prstGeom prst="rect">
              <a:avLst/>
            </a:prstGeom>
            <a:noFill/>
            <a:ln w="12700">
              <a:noFill/>
              <a:miter lim="800000"/>
              <a:headEnd/>
              <a:tailEnd/>
            </a:ln>
            <a:effectLst/>
          </p:spPr>
          <p:txBody>
            <a:bodyPr wrap="none">
              <a:spAutoFit/>
            </a:bodyPr>
            <a:lstStyle/>
            <a:p>
              <a:r>
                <a:rPr lang="en-US" sz="1200" b="1">
                  <a:solidFill>
                    <a:schemeClr val="accent2"/>
                  </a:solidFill>
                </a:rPr>
                <a:t>MEM/WB</a:t>
              </a:r>
            </a:p>
          </p:txBody>
        </p:sp>
        <p:sp>
          <p:nvSpPr>
            <p:cNvPr id="1377382" name="Rectangle 102"/>
            <p:cNvSpPr>
              <a:spLocks noChangeArrowheads="1"/>
            </p:cNvSpPr>
            <p:nvPr/>
          </p:nvSpPr>
          <p:spPr bwMode="auto">
            <a:xfrm>
              <a:off x="2688" y="1248"/>
              <a:ext cx="96" cy="144"/>
            </a:xfrm>
            <a:prstGeom prst="rect">
              <a:avLst/>
            </a:prstGeom>
            <a:noFill/>
            <a:ln w="12700">
              <a:solidFill>
                <a:schemeClr val="accent1"/>
              </a:solidFill>
              <a:miter lim="800000"/>
              <a:headEnd/>
              <a:tailEnd/>
            </a:ln>
            <a:effectLst/>
          </p:spPr>
          <p:txBody>
            <a:bodyPr wrap="none" anchor="ctr"/>
            <a:lstStyle/>
            <a:p>
              <a:endParaRPr lang="en-US"/>
            </a:p>
          </p:txBody>
        </p:sp>
        <p:sp>
          <p:nvSpPr>
            <p:cNvPr id="1377383" name="Rectangle 103"/>
            <p:cNvSpPr>
              <a:spLocks noChangeArrowheads="1"/>
            </p:cNvSpPr>
            <p:nvPr/>
          </p:nvSpPr>
          <p:spPr bwMode="auto">
            <a:xfrm>
              <a:off x="2688" y="1104"/>
              <a:ext cx="96" cy="144"/>
            </a:xfrm>
            <a:prstGeom prst="rect">
              <a:avLst/>
            </a:prstGeom>
            <a:noFill/>
            <a:ln w="12700">
              <a:solidFill>
                <a:schemeClr val="accent1"/>
              </a:solidFill>
              <a:miter lim="800000"/>
              <a:headEnd/>
              <a:tailEnd/>
            </a:ln>
            <a:effectLst/>
          </p:spPr>
          <p:txBody>
            <a:bodyPr wrap="none" anchor="ctr"/>
            <a:lstStyle/>
            <a:p>
              <a:endParaRPr lang="en-US"/>
            </a:p>
          </p:txBody>
        </p:sp>
        <p:sp>
          <p:nvSpPr>
            <p:cNvPr id="1377384" name="Rectangle 104"/>
            <p:cNvSpPr>
              <a:spLocks noChangeArrowheads="1"/>
            </p:cNvSpPr>
            <p:nvPr/>
          </p:nvSpPr>
          <p:spPr bwMode="auto">
            <a:xfrm>
              <a:off x="2688" y="960"/>
              <a:ext cx="96" cy="144"/>
            </a:xfrm>
            <a:prstGeom prst="rect">
              <a:avLst/>
            </a:prstGeom>
            <a:noFill/>
            <a:ln w="12700">
              <a:solidFill>
                <a:schemeClr val="accent1"/>
              </a:solidFill>
              <a:miter lim="800000"/>
              <a:headEnd/>
              <a:tailEnd/>
            </a:ln>
            <a:effectLst/>
          </p:spPr>
          <p:txBody>
            <a:bodyPr wrap="none" anchor="ctr"/>
            <a:lstStyle/>
            <a:p>
              <a:endParaRPr lang="en-US"/>
            </a:p>
          </p:txBody>
        </p:sp>
        <p:sp>
          <p:nvSpPr>
            <p:cNvPr id="1377385" name="Rectangle 105"/>
            <p:cNvSpPr>
              <a:spLocks noChangeArrowheads="1"/>
            </p:cNvSpPr>
            <p:nvPr/>
          </p:nvSpPr>
          <p:spPr bwMode="auto">
            <a:xfrm>
              <a:off x="4128" y="1248"/>
              <a:ext cx="96" cy="144"/>
            </a:xfrm>
            <a:prstGeom prst="rect">
              <a:avLst/>
            </a:prstGeom>
            <a:noFill/>
            <a:ln w="12700">
              <a:solidFill>
                <a:schemeClr val="accent1"/>
              </a:solidFill>
              <a:miter lim="800000"/>
              <a:headEnd/>
              <a:tailEnd/>
            </a:ln>
            <a:effectLst/>
          </p:spPr>
          <p:txBody>
            <a:bodyPr wrap="none" anchor="ctr"/>
            <a:lstStyle/>
            <a:p>
              <a:endParaRPr lang="en-US"/>
            </a:p>
          </p:txBody>
        </p:sp>
        <p:sp>
          <p:nvSpPr>
            <p:cNvPr id="1377386" name="Rectangle 106"/>
            <p:cNvSpPr>
              <a:spLocks noChangeArrowheads="1"/>
            </p:cNvSpPr>
            <p:nvPr/>
          </p:nvSpPr>
          <p:spPr bwMode="auto">
            <a:xfrm>
              <a:off x="4128" y="1104"/>
              <a:ext cx="96" cy="144"/>
            </a:xfrm>
            <a:prstGeom prst="rect">
              <a:avLst/>
            </a:prstGeom>
            <a:noFill/>
            <a:ln w="12700">
              <a:solidFill>
                <a:schemeClr val="accent1"/>
              </a:solidFill>
              <a:miter lim="800000"/>
              <a:headEnd/>
              <a:tailEnd/>
            </a:ln>
            <a:effectLst/>
          </p:spPr>
          <p:txBody>
            <a:bodyPr wrap="none" anchor="ctr"/>
            <a:lstStyle/>
            <a:p>
              <a:endParaRPr lang="en-US"/>
            </a:p>
          </p:txBody>
        </p:sp>
        <p:sp>
          <p:nvSpPr>
            <p:cNvPr id="1377387" name="Rectangle 107"/>
            <p:cNvSpPr>
              <a:spLocks noChangeArrowheads="1"/>
            </p:cNvSpPr>
            <p:nvPr/>
          </p:nvSpPr>
          <p:spPr bwMode="auto">
            <a:xfrm>
              <a:off x="5184" y="1632"/>
              <a:ext cx="96" cy="144"/>
            </a:xfrm>
            <a:prstGeom prst="rect">
              <a:avLst/>
            </a:prstGeom>
            <a:noFill/>
            <a:ln w="12700">
              <a:solidFill>
                <a:schemeClr val="accent1"/>
              </a:solidFill>
              <a:miter lim="800000"/>
              <a:headEnd/>
              <a:tailEnd/>
            </a:ln>
            <a:effectLst/>
          </p:spPr>
          <p:txBody>
            <a:bodyPr wrap="none" anchor="ctr"/>
            <a:lstStyle/>
            <a:p>
              <a:endParaRPr lang="en-US"/>
            </a:p>
          </p:txBody>
        </p:sp>
        <p:sp>
          <p:nvSpPr>
            <p:cNvPr id="1377388" name="Rectangle 108"/>
            <p:cNvSpPr>
              <a:spLocks noChangeArrowheads="1"/>
            </p:cNvSpPr>
            <p:nvPr/>
          </p:nvSpPr>
          <p:spPr bwMode="auto">
            <a:xfrm>
              <a:off x="1824" y="1248"/>
              <a:ext cx="336" cy="192"/>
            </a:xfrm>
            <a:prstGeom prst="rect">
              <a:avLst/>
            </a:prstGeom>
            <a:noFill/>
            <a:ln w="12700">
              <a:noFill/>
              <a:miter lim="800000"/>
              <a:headEnd/>
              <a:tailEnd/>
            </a:ln>
            <a:effectLst/>
          </p:spPr>
          <p:txBody>
            <a:bodyPr wrap="none" lIns="19050" tIns="26988" rIns="19050" bIns="26988"/>
            <a:lstStyle/>
            <a:p>
              <a:pPr algn="ctr"/>
              <a:r>
                <a:rPr lang="en-US" sz="1200" b="1"/>
                <a:t>Control</a:t>
              </a:r>
            </a:p>
          </p:txBody>
        </p:sp>
        <p:sp>
          <p:nvSpPr>
            <p:cNvPr id="1377389" name="Oval 109"/>
            <p:cNvSpPr>
              <a:spLocks noChangeArrowheads="1"/>
            </p:cNvSpPr>
            <p:nvPr/>
          </p:nvSpPr>
          <p:spPr bwMode="auto">
            <a:xfrm>
              <a:off x="1728" y="1200"/>
              <a:ext cx="528" cy="288"/>
            </a:xfrm>
            <a:prstGeom prst="ellipse">
              <a:avLst/>
            </a:prstGeom>
            <a:noFill/>
            <a:ln w="12700">
              <a:solidFill>
                <a:schemeClr val="accent1"/>
              </a:solidFill>
              <a:round/>
              <a:headEnd/>
              <a:tailEnd/>
            </a:ln>
            <a:effectLst/>
          </p:spPr>
          <p:txBody>
            <a:bodyPr wrap="none" anchor="ctr"/>
            <a:lstStyle/>
            <a:p>
              <a:endParaRPr lang="en-US"/>
            </a:p>
          </p:txBody>
        </p:sp>
        <p:sp>
          <p:nvSpPr>
            <p:cNvPr id="1377390" name="Line 110"/>
            <p:cNvSpPr>
              <a:spLocks noChangeShapeType="1"/>
            </p:cNvSpPr>
            <p:nvPr/>
          </p:nvSpPr>
          <p:spPr bwMode="auto">
            <a:xfrm>
              <a:off x="1584" y="1344"/>
              <a:ext cx="144" cy="0"/>
            </a:xfrm>
            <a:prstGeom prst="line">
              <a:avLst/>
            </a:prstGeom>
            <a:noFill/>
            <a:ln w="12700">
              <a:solidFill>
                <a:schemeClr val="accent1"/>
              </a:solidFill>
              <a:round/>
              <a:headEnd/>
              <a:tailEnd type="triangle" w="med" len="med"/>
            </a:ln>
            <a:effectLst/>
          </p:spPr>
          <p:txBody>
            <a:bodyPr/>
            <a:lstStyle/>
            <a:p>
              <a:endParaRPr lang="en-US"/>
            </a:p>
          </p:txBody>
        </p:sp>
        <p:sp>
          <p:nvSpPr>
            <p:cNvPr id="1377391" name="Line 111"/>
            <p:cNvSpPr>
              <a:spLocks noChangeShapeType="1"/>
            </p:cNvSpPr>
            <p:nvPr/>
          </p:nvSpPr>
          <p:spPr bwMode="auto">
            <a:xfrm>
              <a:off x="2784" y="1344"/>
              <a:ext cx="1344" cy="0"/>
            </a:xfrm>
            <a:prstGeom prst="line">
              <a:avLst/>
            </a:prstGeom>
            <a:noFill/>
            <a:ln w="12700">
              <a:solidFill>
                <a:schemeClr val="accent1"/>
              </a:solidFill>
              <a:round/>
              <a:headEnd/>
              <a:tailEnd type="triangle" w="med" len="med"/>
            </a:ln>
            <a:effectLst/>
          </p:spPr>
          <p:txBody>
            <a:bodyPr/>
            <a:lstStyle/>
            <a:p>
              <a:endParaRPr lang="en-US"/>
            </a:p>
          </p:txBody>
        </p:sp>
        <p:sp>
          <p:nvSpPr>
            <p:cNvPr id="1377392" name="Line 112"/>
            <p:cNvSpPr>
              <a:spLocks noChangeShapeType="1"/>
            </p:cNvSpPr>
            <p:nvPr/>
          </p:nvSpPr>
          <p:spPr bwMode="auto">
            <a:xfrm>
              <a:off x="2784" y="1200"/>
              <a:ext cx="1344" cy="0"/>
            </a:xfrm>
            <a:prstGeom prst="line">
              <a:avLst/>
            </a:prstGeom>
            <a:noFill/>
            <a:ln w="12700">
              <a:solidFill>
                <a:schemeClr val="accent1"/>
              </a:solidFill>
              <a:round/>
              <a:headEnd/>
              <a:tailEnd type="triangle" w="med" len="med"/>
            </a:ln>
            <a:effectLst/>
          </p:spPr>
          <p:txBody>
            <a:bodyPr/>
            <a:lstStyle/>
            <a:p>
              <a:endParaRPr lang="en-US"/>
            </a:p>
          </p:txBody>
        </p:sp>
        <p:sp>
          <p:nvSpPr>
            <p:cNvPr id="1377393" name="Line 113"/>
            <p:cNvSpPr>
              <a:spLocks noChangeShapeType="1"/>
            </p:cNvSpPr>
            <p:nvPr/>
          </p:nvSpPr>
          <p:spPr bwMode="auto">
            <a:xfrm>
              <a:off x="2784" y="1008"/>
              <a:ext cx="384" cy="0"/>
            </a:xfrm>
            <a:prstGeom prst="line">
              <a:avLst/>
            </a:prstGeom>
            <a:noFill/>
            <a:ln w="12700">
              <a:solidFill>
                <a:schemeClr val="accent1"/>
              </a:solidFill>
              <a:round/>
              <a:headEnd/>
              <a:tailEnd/>
            </a:ln>
            <a:effectLst/>
          </p:spPr>
          <p:txBody>
            <a:bodyPr/>
            <a:lstStyle/>
            <a:p>
              <a:endParaRPr lang="en-US"/>
            </a:p>
          </p:txBody>
        </p:sp>
        <p:sp>
          <p:nvSpPr>
            <p:cNvPr id="1377394" name="Line 114"/>
            <p:cNvSpPr>
              <a:spLocks noChangeShapeType="1"/>
            </p:cNvSpPr>
            <p:nvPr/>
          </p:nvSpPr>
          <p:spPr bwMode="auto">
            <a:xfrm>
              <a:off x="5520" y="1728"/>
              <a:ext cx="0" cy="192"/>
            </a:xfrm>
            <a:prstGeom prst="line">
              <a:avLst/>
            </a:prstGeom>
            <a:noFill/>
            <a:ln w="12700">
              <a:solidFill>
                <a:schemeClr val="accent1"/>
              </a:solidFill>
              <a:round/>
              <a:headEnd/>
              <a:tailEnd type="triangle" w="med" len="med"/>
            </a:ln>
            <a:effectLst/>
          </p:spPr>
          <p:txBody>
            <a:bodyPr/>
            <a:lstStyle/>
            <a:p>
              <a:endParaRPr lang="en-US"/>
            </a:p>
          </p:txBody>
        </p:sp>
        <p:sp>
          <p:nvSpPr>
            <p:cNvPr id="1377395" name="Line 115"/>
            <p:cNvSpPr>
              <a:spLocks noChangeShapeType="1"/>
            </p:cNvSpPr>
            <p:nvPr/>
          </p:nvSpPr>
          <p:spPr bwMode="auto">
            <a:xfrm>
              <a:off x="4224" y="1200"/>
              <a:ext cx="432" cy="0"/>
            </a:xfrm>
            <a:prstGeom prst="line">
              <a:avLst/>
            </a:prstGeom>
            <a:noFill/>
            <a:ln w="12700">
              <a:solidFill>
                <a:schemeClr val="accent1"/>
              </a:solidFill>
              <a:round/>
              <a:headEnd/>
              <a:tailEnd/>
            </a:ln>
            <a:effectLst/>
          </p:spPr>
          <p:txBody>
            <a:bodyPr/>
            <a:lstStyle/>
            <a:p>
              <a:endParaRPr lang="en-US"/>
            </a:p>
          </p:txBody>
        </p:sp>
        <p:sp>
          <p:nvSpPr>
            <p:cNvPr id="1377396" name="Line 116"/>
            <p:cNvSpPr>
              <a:spLocks noChangeShapeType="1"/>
            </p:cNvSpPr>
            <p:nvPr/>
          </p:nvSpPr>
          <p:spPr bwMode="auto">
            <a:xfrm>
              <a:off x="5280" y="1728"/>
              <a:ext cx="240" cy="0"/>
            </a:xfrm>
            <a:prstGeom prst="line">
              <a:avLst/>
            </a:prstGeom>
            <a:noFill/>
            <a:ln w="12700">
              <a:solidFill>
                <a:schemeClr val="accent1"/>
              </a:solidFill>
              <a:round/>
              <a:headEnd/>
              <a:tailEnd/>
            </a:ln>
            <a:effectLst/>
          </p:spPr>
          <p:txBody>
            <a:bodyPr/>
            <a:lstStyle/>
            <a:p>
              <a:endParaRPr lang="en-US"/>
            </a:p>
          </p:txBody>
        </p:sp>
        <p:sp>
          <p:nvSpPr>
            <p:cNvPr id="1377397" name="Line 117"/>
            <p:cNvSpPr>
              <a:spLocks noChangeShapeType="1"/>
            </p:cNvSpPr>
            <p:nvPr/>
          </p:nvSpPr>
          <p:spPr bwMode="auto">
            <a:xfrm>
              <a:off x="4656" y="1200"/>
              <a:ext cx="0" cy="96"/>
            </a:xfrm>
            <a:prstGeom prst="line">
              <a:avLst/>
            </a:prstGeom>
            <a:noFill/>
            <a:ln w="12700">
              <a:solidFill>
                <a:schemeClr val="accent1"/>
              </a:solidFill>
              <a:round/>
              <a:headEnd/>
              <a:tailEnd type="triangle" w="med" len="med"/>
            </a:ln>
            <a:effectLst/>
          </p:spPr>
          <p:txBody>
            <a:bodyPr/>
            <a:lstStyle/>
            <a:p>
              <a:endParaRPr lang="en-US"/>
            </a:p>
          </p:txBody>
        </p:sp>
        <p:sp>
          <p:nvSpPr>
            <p:cNvPr id="1377398" name="Line 118"/>
            <p:cNvSpPr>
              <a:spLocks noChangeShapeType="1"/>
            </p:cNvSpPr>
            <p:nvPr/>
          </p:nvSpPr>
          <p:spPr bwMode="auto">
            <a:xfrm>
              <a:off x="3168" y="1008"/>
              <a:ext cx="0" cy="144"/>
            </a:xfrm>
            <a:prstGeom prst="line">
              <a:avLst/>
            </a:prstGeom>
            <a:noFill/>
            <a:ln w="12700">
              <a:solidFill>
                <a:schemeClr val="accent1"/>
              </a:solidFill>
              <a:round/>
              <a:headEnd/>
              <a:tailEnd type="triangle" w="med" len="med"/>
            </a:ln>
            <a:effectLst/>
          </p:spPr>
          <p:txBody>
            <a:bodyPr/>
            <a:lstStyle/>
            <a:p>
              <a:endParaRPr lang="en-US"/>
            </a:p>
          </p:txBody>
        </p:sp>
        <p:sp>
          <p:nvSpPr>
            <p:cNvPr id="1377399" name="AutoShape 119"/>
            <p:cNvSpPr>
              <a:spLocks noChangeArrowheads="1"/>
            </p:cNvSpPr>
            <p:nvPr/>
          </p:nvSpPr>
          <p:spPr bwMode="auto">
            <a:xfrm rot="-5400000">
              <a:off x="2928" y="3312"/>
              <a:ext cx="432" cy="144"/>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tx1"/>
              </a:solidFill>
              <a:miter lim="800000"/>
              <a:headEnd/>
              <a:tailEnd/>
            </a:ln>
            <a:effectLst/>
          </p:spPr>
          <p:txBody>
            <a:bodyPr wrap="none" anchor="ctr"/>
            <a:lstStyle/>
            <a:p>
              <a:endParaRPr lang="en-US"/>
            </a:p>
          </p:txBody>
        </p:sp>
        <p:sp>
          <p:nvSpPr>
            <p:cNvPr id="1377400" name="Line 120"/>
            <p:cNvSpPr>
              <a:spLocks noChangeShapeType="1"/>
            </p:cNvSpPr>
            <p:nvPr/>
          </p:nvSpPr>
          <p:spPr bwMode="auto">
            <a:xfrm>
              <a:off x="3216" y="3360"/>
              <a:ext cx="912" cy="0"/>
            </a:xfrm>
            <a:prstGeom prst="line">
              <a:avLst/>
            </a:prstGeom>
            <a:noFill/>
            <a:ln w="19050">
              <a:solidFill>
                <a:schemeClr val="tx1"/>
              </a:solidFill>
              <a:round/>
              <a:headEnd/>
              <a:tailEnd/>
            </a:ln>
            <a:effectLst/>
          </p:spPr>
          <p:txBody>
            <a:bodyPr/>
            <a:lstStyle/>
            <a:p>
              <a:endParaRPr lang="en-US"/>
            </a:p>
          </p:txBody>
        </p:sp>
        <p:sp>
          <p:nvSpPr>
            <p:cNvPr id="1377401" name="Line 121"/>
            <p:cNvSpPr>
              <a:spLocks noChangeShapeType="1"/>
            </p:cNvSpPr>
            <p:nvPr/>
          </p:nvSpPr>
          <p:spPr bwMode="auto">
            <a:xfrm>
              <a:off x="1584" y="3504"/>
              <a:ext cx="1104" cy="0"/>
            </a:xfrm>
            <a:prstGeom prst="line">
              <a:avLst/>
            </a:prstGeom>
            <a:noFill/>
            <a:ln w="19050">
              <a:solidFill>
                <a:schemeClr val="tx1"/>
              </a:solidFill>
              <a:round/>
              <a:headEnd/>
              <a:tailEnd/>
            </a:ln>
            <a:effectLst/>
          </p:spPr>
          <p:txBody>
            <a:bodyPr/>
            <a:lstStyle/>
            <a:p>
              <a:endParaRPr lang="en-US"/>
            </a:p>
          </p:txBody>
        </p:sp>
        <p:sp>
          <p:nvSpPr>
            <p:cNvPr id="1377402" name="Line 122"/>
            <p:cNvSpPr>
              <a:spLocks noChangeShapeType="1"/>
            </p:cNvSpPr>
            <p:nvPr/>
          </p:nvSpPr>
          <p:spPr bwMode="auto">
            <a:xfrm>
              <a:off x="2784" y="3504"/>
              <a:ext cx="288" cy="0"/>
            </a:xfrm>
            <a:prstGeom prst="line">
              <a:avLst/>
            </a:prstGeom>
            <a:noFill/>
            <a:ln w="19050">
              <a:solidFill>
                <a:schemeClr val="tx1"/>
              </a:solidFill>
              <a:round/>
              <a:headEnd/>
              <a:tailEnd/>
            </a:ln>
            <a:effectLst/>
          </p:spPr>
          <p:txBody>
            <a:bodyPr/>
            <a:lstStyle/>
            <a:p>
              <a:endParaRPr lang="en-US"/>
            </a:p>
          </p:txBody>
        </p:sp>
        <p:sp>
          <p:nvSpPr>
            <p:cNvPr id="1377403" name="Oval 123"/>
            <p:cNvSpPr>
              <a:spLocks noChangeArrowheads="1"/>
            </p:cNvSpPr>
            <p:nvPr/>
          </p:nvSpPr>
          <p:spPr bwMode="auto">
            <a:xfrm>
              <a:off x="3744" y="2736"/>
              <a:ext cx="288" cy="336"/>
            </a:xfrm>
            <a:prstGeom prst="ellipse">
              <a:avLst/>
            </a:prstGeom>
            <a:noFill/>
            <a:ln w="12700">
              <a:solidFill>
                <a:schemeClr val="accent1"/>
              </a:solidFill>
              <a:round/>
              <a:headEnd/>
              <a:tailEnd/>
            </a:ln>
            <a:effectLst/>
          </p:spPr>
          <p:txBody>
            <a:bodyPr wrap="none" anchor="ctr"/>
            <a:lstStyle/>
            <a:p>
              <a:endParaRPr lang="en-US"/>
            </a:p>
          </p:txBody>
        </p:sp>
        <p:sp>
          <p:nvSpPr>
            <p:cNvPr id="1377404" name="Rectangle 124"/>
            <p:cNvSpPr>
              <a:spLocks noChangeArrowheads="1"/>
            </p:cNvSpPr>
            <p:nvPr/>
          </p:nvSpPr>
          <p:spPr bwMode="auto">
            <a:xfrm>
              <a:off x="3744" y="2736"/>
              <a:ext cx="288" cy="288"/>
            </a:xfrm>
            <a:prstGeom prst="rect">
              <a:avLst/>
            </a:prstGeom>
            <a:noFill/>
            <a:ln w="12700">
              <a:noFill/>
              <a:miter lim="800000"/>
              <a:headEnd/>
              <a:tailEnd/>
            </a:ln>
            <a:effectLst/>
          </p:spPr>
          <p:txBody>
            <a:bodyPr wrap="none" lIns="19050" tIns="26988" rIns="19050" bIns="26988"/>
            <a:lstStyle/>
            <a:p>
              <a:pPr algn="ctr" defTabSz="904875">
                <a:lnSpc>
                  <a:spcPts val="1600"/>
                </a:lnSpc>
                <a:tabLst>
                  <a:tab pos="452438" algn="l"/>
                  <a:tab pos="904875" algn="l"/>
                  <a:tab pos="1357313" algn="l"/>
                </a:tabLst>
              </a:pPr>
              <a:r>
                <a:rPr lang="en-US" sz="1200" b="1"/>
                <a:t>ALU</a:t>
              </a:r>
            </a:p>
            <a:p>
              <a:pPr algn="ctr" defTabSz="904875">
                <a:lnSpc>
                  <a:spcPts val="1600"/>
                </a:lnSpc>
                <a:tabLst>
                  <a:tab pos="452438" algn="l"/>
                  <a:tab pos="904875" algn="l"/>
                  <a:tab pos="1357313" algn="l"/>
                </a:tabLst>
              </a:pPr>
              <a:r>
                <a:rPr lang="en-US" sz="1200" b="1"/>
                <a:t>cntrl</a:t>
              </a:r>
            </a:p>
          </p:txBody>
        </p:sp>
        <p:sp>
          <p:nvSpPr>
            <p:cNvPr id="1377405" name="Line 125"/>
            <p:cNvSpPr>
              <a:spLocks noChangeShapeType="1"/>
            </p:cNvSpPr>
            <p:nvPr/>
          </p:nvSpPr>
          <p:spPr bwMode="auto">
            <a:xfrm>
              <a:off x="3264" y="2928"/>
              <a:ext cx="480" cy="0"/>
            </a:xfrm>
            <a:prstGeom prst="line">
              <a:avLst/>
            </a:prstGeom>
            <a:noFill/>
            <a:ln w="12700">
              <a:solidFill>
                <a:schemeClr val="accent1"/>
              </a:solidFill>
              <a:round/>
              <a:headEnd/>
              <a:tailEnd type="triangle" w="med" len="med"/>
            </a:ln>
            <a:effectLst/>
          </p:spPr>
          <p:txBody>
            <a:bodyPr/>
            <a:lstStyle/>
            <a:p>
              <a:endParaRPr lang="en-US"/>
            </a:p>
          </p:txBody>
        </p:sp>
        <p:sp>
          <p:nvSpPr>
            <p:cNvPr id="1377406" name="Line 126"/>
            <p:cNvSpPr>
              <a:spLocks noChangeShapeType="1"/>
            </p:cNvSpPr>
            <p:nvPr/>
          </p:nvSpPr>
          <p:spPr bwMode="auto">
            <a:xfrm flipV="1">
              <a:off x="3888" y="2640"/>
              <a:ext cx="0" cy="96"/>
            </a:xfrm>
            <a:prstGeom prst="line">
              <a:avLst/>
            </a:prstGeom>
            <a:noFill/>
            <a:ln w="12700">
              <a:solidFill>
                <a:schemeClr val="tx1"/>
              </a:solidFill>
              <a:round/>
              <a:headEnd/>
              <a:tailEnd type="triangle" w="med" len="med"/>
            </a:ln>
            <a:effectLst/>
          </p:spPr>
          <p:txBody>
            <a:bodyPr/>
            <a:lstStyle/>
            <a:p>
              <a:endParaRPr lang="en-US"/>
            </a:p>
          </p:txBody>
        </p:sp>
        <p:sp>
          <p:nvSpPr>
            <p:cNvPr id="1377407" name="AutoShape 127"/>
            <p:cNvSpPr>
              <a:spLocks noChangeArrowheads="1"/>
            </p:cNvSpPr>
            <p:nvPr/>
          </p:nvSpPr>
          <p:spPr bwMode="auto">
            <a:xfrm rot="-5400000">
              <a:off x="2849" y="2719"/>
              <a:ext cx="590" cy="144"/>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tx1"/>
              </a:solidFill>
              <a:miter lim="800000"/>
              <a:headEnd/>
              <a:tailEnd/>
            </a:ln>
            <a:effectLst/>
          </p:spPr>
          <p:txBody>
            <a:bodyPr wrap="none" anchor="ctr"/>
            <a:lstStyle/>
            <a:p>
              <a:endParaRPr lang="en-US"/>
            </a:p>
          </p:txBody>
        </p:sp>
        <p:sp>
          <p:nvSpPr>
            <p:cNvPr id="1377408" name="AutoShape 128"/>
            <p:cNvSpPr>
              <a:spLocks noChangeArrowheads="1"/>
            </p:cNvSpPr>
            <p:nvPr/>
          </p:nvSpPr>
          <p:spPr bwMode="auto">
            <a:xfrm rot="-5400000">
              <a:off x="2849" y="2047"/>
              <a:ext cx="590" cy="144"/>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tx1"/>
              </a:solidFill>
              <a:miter lim="800000"/>
              <a:headEnd/>
              <a:tailEnd/>
            </a:ln>
            <a:effectLst/>
          </p:spPr>
          <p:txBody>
            <a:bodyPr wrap="none" anchor="ctr"/>
            <a:lstStyle/>
            <a:p>
              <a:endParaRPr lang="en-US"/>
            </a:p>
          </p:txBody>
        </p:sp>
        <p:sp>
          <p:nvSpPr>
            <p:cNvPr id="1377409" name="Line 129"/>
            <p:cNvSpPr>
              <a:spLocks noChangeShapeType="1"/>
            </p:cNvSpPr>
            <p:nvPr/>
          </p:nvSpPr>
          <p:spPr bwMode="auto">
            <a:xfrm>
              <a:off x="2784" y="1920"/>
              <a:ext cx="288" cy="0"/>
            </a:xfrm>
            <a:prstGeom prst="line">
              <a:avLst/>
            </a:prstGeom>
            <a:noFill/>
            <a:ln w="28575">
              <a:solidFill>
                <a:schemeClr val="tx1"/>
              </a:solidFill>
              <a:round/>
              <a:headEnd/>
              <a:tailEnd type="triangle" w="med" len="med"/>
            </a:ln>
            <a:effectLst/>
          </p:spPr>
          <p:txBody>
            <a:bodyPr/>
            <a:lstStyle/>
            <a:p>
              <a:endParaRPr lang="en-US"/>
            </a:p>
          </p:txBody>
        </p:sp>
        <p:sp>
          <p:nvSpPr>
            <p:cNvPr id="1377410" name="Line 130"/>
            <p:cNvSpPr>
              <a:spLocks noChangeShapeType="1"/>
            </p:cNvSpPr>
            <p:nvPr/>
          </p:nvSpPr>
          <p:spPr bwMode="auto">
            <a:xfrm>
              <a:off x="2784" y="2592"/>
              <a:ext cx="288" cy="0"/>
            </a:xfrm>
            <a:prstGeom prst="line">
              <a:avLst/>
            </a:prstGeom>
            <a:noFill/>
            <a:ln w="28575">
              <a:solidFill>
                <a:schemeClr val="tx1"/>
              </a:solidFill>
              <a:round/>
              <a:headEnd/>
              <a:tailEnd type="triangle" w="med" len="med"/>
            </a:ln>
            <a:effectLst/>
          </p:spPr>
          <p:txBody>
            <a:bodyPr/>
            <a:lstStyle/>
            <a:p>
              <a:endParaRPr lang="en-US"/>
            </a:p>
          </p:txBody>
        </p:sp>
        <p:sp>
          <p:nvSpPr>
            <p:cNvPr id="1377411" name="Line 131"/>
            <p:cNvSpPr>
              <a:spLocks noChangeShapeType="1"/>
            </p:cNvSpPr>
            <p:nvPr/>
          </p:nvSpPr>
          <p:spPr bwMode="auto">
            <a:xfrm flipH="1">
              <a:off x="2976" y="3888"/>
              <a:ext cx="1296" cy="0"/>
            </a:xfrm>
            <a:prstGeom prst="line">
              <a:avLst/>
            </a:prstGeom>
            <a:noFill/>
            <a:ln w="28575">
              <a:solidFill>
                <a:schemeClr val="tx1"/>
              </a:solidFill>
              <a:round/>
              <a:headEnd/>
              <a:tailEnd/>
            </a:ln>
            <a:effectLst/>
          </p:spPr>
          <p:txBody>
            <a:bodyPr/>
            <a:lstStyle/>
            <a:p>
              <a:endParaRPr lang="en-US"/>
            </a:p>
          </p:txBody>
        </p:sp>
        <p:sp>
          <p:nvSpPr>
            <p:cNvPr id="1377412" name="Line 132"/>
            <p:cNvSpPr>
              <a:spLocks noChangeShapeType="1"/>
            </p:cNvSpPr>
            <p:nvPr/>
          </p:nvSpPr>
          <p:spPr bwMode="auto">
            <a:xfrm>
              <a:off x="2976" y="2304"/>
              <a:ext cx="0" cy="1584"/>
            </a:xfrm>
            <a:prstGeom prst="line">
              <a:avLst/>
            </a:prstGeom>
            <a:noFill/>
            <a:ln w="28575">
              <a:solidFill>
                <a:schemeClr val="tx1"/>
              </a:solidFill>
              <a:round/>
              <a:headEnd/>
              <a:tailEnd/>
            </a:ln>
            <a:effectLst/>
          </p:spPr>
          <p:txBody>
            <a:bodyPr/>
            <a:lstStyle/>
            <a:p>
              <a:endParaRPr lang="en-US"/>
            </a:p>
          </p:txBody>
        </p:sp>
        <p:sp>
          <p:nvSpPr>
            <p:cNvPr id="1377413" name="Line 133"/>
            <p:cNvSpPr>
              <a:spLocks noChangeShapeType="1"/>
            </p:cNvSpPr>
            <p:nvPr/>
          </p:nvSpPr>
          <p:spPr bwMode="auto">
            <a:xfrm>
              <a:off x="2976" y="2304"/>
              <a:ext cx="96" cy="0"/>
            </a:xfrm>
            <a:prstGeom prst="line">
              <a:avLst/>
            </a:prstGeom>
            <a:noFill/>
            <a:ln w="28575">
              <a:solidFill>
                <a:schemeClr val="tx1"/>
              </a:solidFill>
              <a:round/>
              <a:headEnd/>
              <a:tailEnd type="triangle" w="med" len="med"/>
            </a:ln>
            <a:effectLst/>
          </p:spPr>
          <p:txBody>
            <a:bodyPr/>
            <a:lstStyle/>
            <a:p>
              <a:endParaRPr lang="en-US"/>
            </a:p>
          </p:txBody>
        </p:sp>
        <p:sp>
          <p:nvSpPr>
            <p:cNvPr id="1377414" name="Line 134"/>
            <p:cNvSpPr>
              <a:spLocks noChangeShapeType="1"/>
            </p:cNvSpPr>
            <p:nvPr/>
          </p:nvSpPr>
          <p:spPr bwMode="auto">
            <a:xfrm>
              <a:off x="2976" y="2976"/>
              <a:ext cx="96" cy="0"/>
            </a:xfrm>
            <a:prstGeom prst="line">
              <a:avLst/>
            </a:prstGeom>
            <a:noFill/>
            <a:ln w="28575">
              <a:solidFill>
                <a:schemeClr val="tx1"/>
              </a:solidFill>
              <a:round/>
              <a:headEnd/>
              <a:tailEnd type="triangle" w="med" len="med"/>
            </a:ln>
            <a:effectLst/>
          </p:spPr>
          <p:txBody>
            <a:bodyPr/>
            <a:lstStyle/>
            <a:p>
              <a:endParaRPr lang="en-US"/>
            </a:p>
          </p:txBody>
        </p:sp>
        <p:sp>
          <p:nvSpPr>
            <p:cNvPr id="1377415" name="Line 135"/>
            <p:cNvSpPr>
              <a:spLocks noChangeShapeType="1"/>
            </p:cNvSpPr>
            <p:nvPr/>
          </p:nvSpPr>
          <p:spPr bwMode="auto">
            <a:xfrm>
              <a:off x="2880" y="2112"/>
              <a:ext cx="192" cy="0"/>
            </a:xfrm>
            <a:prstGeom prst="line">
              <a:avLst/>
            </a:prstGeom>
            <a:noFill/>
            <a:ln w="28575">
              <a:solidFill>
                <a:schemeClr val="tx1"/>
              </a:solidFill>
              <a:round/>
              <a:headEnd/>
              <a:tailEnd type="triangle" w="med" len="med"/>
            </a:ln>
            <a:effectLst/>
          </p:spPr>
          <p:txBody>
            <a:bodyPr/>
            <a:lstStyle/>
            <a:p>
              <a:endParaRPr lang="en-US"/>
            </a:p>
          </p:txBody>
        </p:sp>
        <p:sp>
          <p:nvSpPr>
            <p:cNvPr id="1377416" name="Line 136"/>
            <p:cNvSpPr>
              <a:spLocks noChangeShapeType="1"/>
            </p:cNvSpPr>
            <p:nvPr/>
          </p:nvSpPr>
          <p:spPr bwMode="auto">
            <a:xfrm>
              <a:off x="2880" y="2784"/>
              <a:ext cx="192" cy="0"/>
            </a:xfrm>
            <a:prstGeom prst="line">
              <a:avLst/>
            </a:prstGeom>
            <a:noFill/>
            <a:ln w="28575">
              <a:solidFill>
                <a:schemeClr val="tx1"/>
              </a:solidFill>
              <a:round/>
              <a:headEnd/>
              <a:tailEnd type="triangle" w="med" len="med"/>
            </a:ln>
            <a:effectLst/>
          </p:spPr>
          <p:txBody>
            <a:bodyPr/>
            <a:lstStyle/>
            <a:p>
              <a:endParaRPr lang="en-US"/>
            </a:p>
          </p:txBody>
        </p:sp>
        <p:sp>
          <p:nvSpPr>
            <p:cNvPr id="1377417" name="Line 137"/>
            <p:cNvSpPr>
              <a:spLocks noChangeShapeType="1"/>
            </p:cNvSpPr>
            <p:nvPr/>
          </p:nvSpPr>
          <p:spPr bwMode="auto">
            <a:xfrm>
              <a:off x="2880" y="2112"/>
              <a:ext cx="0" cy="1968"/>
            </a:xfrm>
            <a:prstGeom prst="line">
              <a:avLst/>
            </a:prstGeom>
            <a:noFill/>
            <a:ln w="28575">
              <a:solidFill>
                <a:schemeClr val="tx1"/>
              </a:solidFill>
              <a:round/>
              <a:headEnd/>
              <a:tailEnd/>
            </a:ln>
            <a:effectLst/>
          </p:spPr>
          <p:txBody>
            <a:bodyPr/>
            <a:lstStyle/>
            <a:p>
              <a:endParaRPr lang="en-US"/>
            </a:p>
          </p:txBody>
        </p:sp>
        <p:sp>
          <p:nvSpPr>
            <p:cNvPr id="1377418" name="Oval 138"/>
            <p:cNvSpPr>
              <a:spLocks noChangeArrowheads="1"/>
            </p:cNvSpPr>
            <p:nvPr/>
          </p:nvSpPr>
          <p:spPr bwMode="auto">
            <a:xfrm>
              <a:off x="3408" y="3504"/>
              <a:ext cx="528" cy="336"/>
            </a:xfrm>
            <a:prstGeom prst="ellipse">
              <a:avLst/>
            </a:prstGeom>
            <a:noFill/>
            <a:ln w="12700">
              <a:solidFill>
                <a:schemeClr val="accent1"/>
              </a:solidFill>
              <a:round/>
              <a:headEnd/>
              <a:tailEnd/>
            </a:ln>
            <a:effectLst/>
          </p:spPr>
          <p:txBody>
            <a:bodyPr wrap="none" anchor="ctr"/>
            <a:lstStyle/>
            <a:p>
              <a:endParaRPr lang="en-US"/>
            </a:p>
          </p:txBody>
        </p:sp>
        <p:sp>
          <p:nvSpPr>
            <p:cNvPr id="1377419" name="Rectangle 139"/>
            <p:cNvSpPr>
              <a:spLocks noChangeArrowheads="1"/>
            </p:cNvSpPr>
            <p:nvPr/>
          </p:nvSpPr>
          <p:spPr bwMode="auto">
            <a:xfrm>
              <a:off x="3552" y="3552"/>
              <a:ext cx="288" cy="288"/>
            </a:xfrm>
            <a:prstGeom prst="rect">
              <a:avLst/>
            </a:prstGeom>
            <a:noFill/>
            <a:ln w="12700">
              <a:noFill/>
              <a:miter lim="800000"/>
              <a:headEnd/>
              <a:tailEnd/>
            </a:ln>
            <a:effectLst/>
          </p:spPr>
          <p:txBody>
            <a:bodyPr wrap="none" lIns="19050" tIns="26988" rIns="19050" bIns="26988"/>
            <a:lstStyle/>
            <a:p>
              <a:pPr algn="ctr" defTabSz="904875">
                <a:lnSpc>
                  <a:spcPts val="1600"/>
                </a:lnSpc>
                <a:tabLst>
                  <a:tab pos="452438" algn="l"/>
                  <a:tab pos="904875" algn="l"/>
                  <a:tab pos="1357313" algn="l"/>
                </a:tabLst>
              </a:pPr>
              <a:r>
                <a:rPr lang="en-US" sz="1200" b="1"/>
                <a:t>Forward</a:t>
              </a:r>
            </a:p>
            <a:p>
              <a:pPr algn="ctr" defTabSz="904875">
                <a:lnSpc>
                  <a:spcPts val="1600"/>
                </a:lnSpc>
                <a:tabLst>
                  <a:tab pos="452438" algn="l"/>
                  <a:tab pos="904875" algn="l"/>
                  <a:tab pos="1357313" algn="l"/>
                </a:tabLst>
              </a:pPr>
              <a:r>
                <a:rPr lang="en-US" sz="1200" b="1"/>
                <a:t>Unit</a:t>
              </a:r>
            </a:p>
          </p:txBody>
        </p:sp>
        <p:sp>
          <p:nvSpPr>
            <p:cNvPr id="1377420" name="Line 140"/>
            <p:cNvSpPr>
              <a:spLocks noChangeShapeType="1"/>
            </p:cNvSpPr>
            <p:nvPr/>
          </p:nvSpPr>
          <p:spPr bwMode="auto">
            <a:xfrm flipH="1">
              <a:off x="4368" y="3360"/>
              <a:ext cx="0" cy="240"/>
            </a:xfrm>
            <a:prstGeom prst="line">
              <a:avLst/>
            </a:prstGeom>
            <a:noFill/>
            <a:ln w="12700">
              <a:solidFill>
                <a:schemeClr val="tx1"/>
              </a:solidFill>
              <a:round/>
              <a:headEnd/>
              <a:tailEnd/>
            </a:ln>
            <a:effectLst/>
          </p:spPr>
          <p:txBody>
            <a:bodyPr/>
            <a:lstStyle/>
            <a:p>
              <a:endParaRPr lang="en-US"/>
            </a:p>
          </p:txBody>
        </p:sp>
        <p:sp>
          <p:nvSpPr>
            <p:cNvPr id="1377421" name="Line 141"/>
            <p:cNvSpPr>
              <a:spLocks noChangeShapeType="1"/>
            </p:cNvSpPr>
            <p:nvPr/>
          </p:nvSpPr>
          <p:spPr bwMode="auto">
            <a:xfrm>
              <a:off x="3936" y="3600"/>
              <a:ext cx="432" cy="0"/>
            </a:xfrm>
            <a:prstGeom prst="line">
              <a:avLst/>
            </a:prstGeom>
            <a:noFill/>
            <a:ln w="19050">
              <a:solidFill>
                <a:schemeClr val="tx1"/>
              </a:solidFill>
              <a:round/>
              <a:headEnd type="triangle" w="med" len="med"/>
              <a:tailEnd/>
            </a:ln>
            <a:effectLst/>
          </p:spPr>
          <p:txBody>
            <a:bodyPr/>
            <a:lstStyle/>
            <a:p>
              <a:endParaRPr lang="en-US"/>
            </a:p>
          </p:txBody>
        </p:sp>
        <p:sp>
          <p:nvSpPr>
            <p:cNvPr id="1377422" name="Line 142"/>
            <p:cNvSpPr>
              <a:spLocks noChangeShapeType="1"/>
            </p:cNvSpPr>
            <p:nvPr/>
          </p:nvSpPr>
          <p:spPr bwMode="auto">
            <a:xfrm>
              <a:off x="3936" y="3696"/>
              <a:ext cx="1440" cy="0"/>
            </a:xfrm>
            <a:prstGeom prst="line">
              <a:avLst/>
            </a:prstGeom>
            <a:noFill/>
            <a:ln w="19050">
              <a:solidFill>
                <a:schemeClr val="tx1"/>
              </a:solidFill>
              <a:round/>
              <a:headEnd type="triangle" w="med" len="med"/>
              <a:tailEnd/>
            </a:ln>
            <a:effectLst/>
          </p:spPr>
          <p:txBody>
            <a:bodyPr/>
            <a:lstStyle/>
            <a:p>
              <a:endParaRPr lang="en-US"/>
            </a:p>
          </p:txBody>
        </p:sp>
        <p:sp>
          <p:nvSpPr>
            <p:cNvPr id="1377423" name="Line 143"/>
            <p:cNvSpPr>
              <a:spLocks noChangeShapeType="1"/>
            </p:cNvSpPr>
            <p:nvPr/>
          </p:nvSpPr>
          <p:spPr bwMode="auto">
            <a:xfrm>
              <a:off x="1584" y="3648"/>
              <a:ext cx="1104" cy="0"/>
            </a:xfrm>
            <a:prstGeom prst="line">
              <a:avLst/>
            </a:prstGeom>
            <a:noFill/>
            <a:ln w="19050">
              <a:solidFill>
                <a:schemeClr val="tx1"/>
              </a:solidFill>
              <a:round/>
              <a:headEnd/>
              <a:tailEnd/>
            </a:ln>
            <a:effectLst/>
          </p:spPr>
          <p:txBody>
            <a:bodyPr/>
            <a:lstStyle/>
            <a:p>
              <a:endParaRPr lang="en-US"/>
            </a:p>
          </p:txBody>
        </p:sp>
        <p:sp>
          <p:nvSpPr>
            <p:cNvPr id="1377424" name="Line 144"/>
            <p:cNvSpPr>
              <a:spLocks noChangeShapeType="1"/>
            </p:cNvSpPr>
            <p:nvPr/>
          </p:nvSpPr>
          <p:spPr bwMode="auto">
            <a:xfrm>
              <a:off x="1584" y="3744"/>
              <a:ext cx="1104" cy="0"/>
            </a:xfrm>
            <a:prstGeom prst="line">
              <a:avLst/>
            </a:prstGeom>
            <a:noFill/>
            <a:ln w="19050">
              <a:solidFill>
                <a:schemeClr val="tx1"/>
              </a:solidFill>
              <a:round/>
              <a:headEnd/>
              <a:tailEnd/>
            </a:ln>
            <a:effectLst/>
          </p:spPr>
          <p:txBody>
            <a:bodyPr/>
            <a:lstStyle/>
            <a:p>
              <a:endParaRPr lang="en-US"/>
            </a:p>
          </p:txBody>
        </p:sp>
        <p:sp>
          <p:nvSpPr>
            <p:cNvPr id="1377425" name="Line 145"/>
            <p:cNvSpPr>
              <a:spLocks noChangeShapeType="1"/>
            </p:cNvSpPr>
            <p:nvPr/>
          </p:nvSpPr>
          <p:spPr bwMode="auto">
            <a:xfrm>
              <a:off x="2784" y="3648"/>
              <a:ext cx="624" cy="0"/>
            </a:xfrm>
            <a:prstGeom prst="line">
              <a:avLst/>
            </a:prstGeom>
            <a:noFill/>
            <a:ln w="19050">
              <a:solidFill>
                <a:schemeClr val="tx1"/>
              </a:solidFill>
              <a:round/>
              <a:headEnd/>
              <a:tailEnd type="triangle" w="med" len="med"/>
            </a:ln>
            <a:effectLst/>
          </p:spPr>
          <p:txBody>
            <a:bodyPr/>
            <a:lstStyle/>
            <a:p>
              <a:endParaRPr lang="en-US"/>
            </a:p>
          </p:txBody>
        </p:sp>
        <p:sp>
          <p:nvSpPr>
            <p:cNvPr id="1377426" name="Line 146"/>
            <p:cNvSpPr>
              <a:spLocks noChangeShapeType="1"/>
            </p:cNvSpPr>
            <p:nvPr/>
          </p:nvSpPr>
          <p:spPr bwMode="auto">
            <a:xfrm>
              <a:off x="2784" y="3744"/>
              <a:ext cx="624" cy="0"/>
            </a:xfrm>
            <a:prstGeom prst="line">
              <a:avLst/>
            </a:prstGeom>
            <a:noFill/>
            <a:ln w="19050">
              <a:solidFill>
                <a:schemeClr val="tx1"/>
              </a:solidFill>
              <a:round/>
              <a:headEnd/>
              <a:tailEnd type="triangle" w="med" len="med"/>
            </a:ln>
            <a:effectLst/>
          </p:spPr>
          <p:txBody>
            <a:bodyPr/>
            <a:lstStyle/>
            <a:p>
              <a:endParaRPr lang="en-US"/>
            </a:p>
          </p:txBody>
        </p:sp>
        <p:sp>
          <p:nvSpPr>
            <p:cNvPr id="1377427" name="Line 147"/>
            <p:cNvSpPr>
              <a:spLocks noChangeShapeType="1"/>
            </p:cNvSpPr>
            <p:nvPr/>
          </p:nvSpPr>
          <p:spPr bwMode="auto">
            <a:xfrm flipH="1" flipV="1">
              <a:off x="3168" y="2304"/>
              <a:ext cx="480" cy="1200"/>
            </a:xfrm>
            <a:prstGeom prst="line">
              <a:avLst/>
            </a:prstGeom>
            <a:noFill/>
            <a:ln w="12700">
              <a:solidFill>
                <a:schemeClr val="accent1"/>
              </a:solidFill>
              <a:round/>
              <a:headEnd/>
              <a:tailEnd type="triangle" w="med" len="med"/>
            </a:ln>
            <a:effectLst/>
          </p:spPr>
          <p:txBody>
            <a:bodyPr/>
            <a:lstStyle/>
            <a:p>
              <a:endParaRPr lang="en-US"/>
            </a:p>
          </p:txBody>
        </p:sp>
        <p:sp>
          <p:nvSpPr>
            <p:cNvPr id="1377428" name="Line 148"/>
            <p:cNvSpPr>
              <a:spLocks noChangeShapeType="1"/>
            </p:cNvSpPr>
            <p:nvPr/>
          </p:nvSpPr>
          <p:spPr bwMode="auto">
            <a:xfrm flipH="1" flipV="1">
              <a:off x="3168" y="2976"/>
              <a:ext cx="288" cy="624"/>
            </a:xfrm>
            <a:prstGeom prst="line">
              <a:avLst/>
            </a:prstGeom>
            <a:noFill/>
            <a:ln w="12700">
              <a:solidFill>
                <a:schemeClr val="accent1"/>
              </a:solidFill>
              <a:round/>
              <a:headEnd/>
              <a:tailEnd type="triangle" w="med" len="med"/>
            </a:ln>
            <a:effectLst/>
          </p:spPr>
          <p:txBody>
            <a:bodyPr/>
            <a:lstStyle/>
            <a:p>
              <a:endParaRPr lang="en-US"/>
            </a:p>
          </p:txBody>
        </p:sp>
        <p:sp>
          <p:nvSpPr>
            <p:cNvPr id="1377429" name="Line 149"/>
            <p:cNvSpPr>
              <a:spLocks noChangeShapeType="1"/>
            </p:cNvSpPr>
            <p:nvPr/>
          </p:nvSpPr>
          <p:spPr bwMode="auto">
            <a:xfrm flipH="1">
              <a:off x="2688" y="1920"/>
              <a:ext cx="96" cy="192"/>
            </a:xfrm>
            <a:prstGeom prst="line">
              <a:avLst/>
            </a:prstGeom>
            <a:noFill/>
            <a:ln w="28575" cap="rnd">
              <a:solidFill>
                <a:schemeClr val="accent2"/>
              </a:solidFill>
              <a:prstDash val="sysDot"/>
              <a:round/>
              <a:headEnd/>
              <a:tailEnd/>
            </a:ln>
            <a:effectLst/>
          </p:spPr>
          <p:txBody>
            <a:bodyPr/>
            <a:lstStyle/>
            <a:p>
              <a:endParaRPr lang="en-US"/>
            </a:p>
          </p:txBody>
        </p:sp>
        <p:sp>
          <p:nvSpPr>
            <p:cNvPr id="1377430" name="Line 150"/>
            <p:cNvSpPr>
              <a:spLocks noChangeShapeType="1"/>
            </p:cNvSpPr>
            <p:nvPr/>
          </p:nvSpPr>
          <p:spPr bwMode="auto">
            <a:xfrm flipH="1">
              <a:off x="4128" y="2640"/>
              <a:ext cx="96" cy="480"/>
            </a:xfrm>
            <a:prstGeom prst="line">
              <a:avLst/>
            </a:prstGeom>
            <a:noFill/>
            <a:ln w="28575" cap="rnd">
              <a:solidFill>
                <a:schemeClr val="accent2"/>
              </a:solidFill>
              <a:prstDash val="sysDot"/>
              <a:round/>
              <a:headEnd/>
              <a:tailEnd/>
            </a:ln>
            <a:effectLst/>
          </p:spPr>
          <p:txBody>
            <a:bodyPr/>
            <a:lstStyle/>
            <a:p>
              <a:endParaRPr lang="en-US"/>
            </a:p>
          </p:txBody>
        </p:sp>
        <p:sp>
          <p:nvSpPr>
            <p:cNvPr id="1377431" name="Line 151"/>
            <p:cNvSpPr>
              <a:spLocks noChangeShapeType="1"/>
            </p:cNvSpPr>
            <p:nvPr/>
          </p:nvSpPr>
          <p:spPr bwMode="auto">
            <a:xfrm>
              <a:off x="2256" y="1296"/>
              <a:ext cx="288" cy="0"/>
            </a:xfrm>
            <a:prstGeom prst="line">
              <a:avLst/>
            </a:prstGeom>
            <a:noFill/>
            <a:ln w="12700">
              <a:solidFill>
                <a:schemeClr val="accent1"/>
              </a:solidFill>
              <a:round/>
              <a:headEnd/>
              <a:tailEnd/>
            </a:ln>
            <a:effectLst/>
          </p:spPr>
          <p:txBody>
            <a:bodyPr/>
            <a:lstStyle/>
            <a:p>
              <a:endParaRPr lang="en-US"/>
            </a:p>
          </p:txBody>
        </p:sp>
        <p:sp>
          <p:nvSpPr>
            <p:cNvPr id="1377432" name="Line 152"/>
            <p:cNvSpPr>
              <a:spLocks noChangeShapeType="1"/>
            </p:cNvSpPr>
            <p:nvPr/>
          </p:nvSpPr>
          <p:spPr bwMode="auto">
            <a:xfrm>
              <a:off x="2544" y="1008"/>
              <a:ext cx="144" cy="0"/>
            </a:xfrm>
            <a:prstGeom prst="line">
              <a:avLst/>
            </a:prstGeom>
            <a:noFill/>
            <a:ln w="12700">
              <a:solidFill>
                <a:schemeClr val="accent1"/>
              </a:solidFill>
              <a:round/>
              <a:headEnd/>
              <a:tailEnd type="triangle" w="med" len="med"/>
            </a:ln>
            <a:effectLst/>
          </p:spPr>
          <p:txBody>
            <a:bodyPr/>
            <a:lstStyle/>
            <a:p>
              <a:endParaRPr lang="en-US"/>
            </a:p>
          </p:txBody>
        </p:sp>
        <p:sp>
          <p:nvSpPr>
            <p:cNvPr id="1377433" name="Line 153"/>
            <p:cNvSpPr>
              <a:spLocks noChangeShapeType="1"/>
            </p:cNvSpPr>
            <p:nvPr/>
          </p:nvSpPr>
          <p:spPr bwMode="auto">
            <a:xfrm>
              <a:off x="2544" y="1200"/>
              <a:ext cx="144" cy="0"/>
            </a:xfrm>
            <a:prstGeom prst="line">
              <a:avLst/>
            </a:prstGeom>
            <a:noFill/>
            <a:ln w="12700">
              <a:solidFill>
                <a:schemeClr val="accent1"/>
              </a:solidFill>
              <a:round/>
              <a:headEnd/>
              <a:tailEnd type="triangle" w="med" len="med"/>
            </a:ln>
            <a:effectLst/>
          </p:spPr>
          <p:txBody>
            <a:bodyPr/>
            <a:lstStyle/>
            <a:p>
              <a:endParaRPr lang="en-US"/>
            </a:p>
          </p:txBody>
        </p:sp>
        <p:sp>
          <p:nvSpPr>
            <p:cNvPr id="1377434" name="Line 154"/>
            <p:cNvSpPr>
              <a:spLocks noChangeShapeType="1"/>
            </p:cNvSpPr>
            <p:nvPr/>
          </p:nvSpPr>
          <p:spPr bwMode="auto">
            <a:xfrm>
              <a:off x="2544" y="1344"/>
              <a:ext cx="144" cy="0"/>
            </a:xfrm>
            <a:prstGeom prst="line">
              <a:avLst/>
            </a:prstGeom>
            <a:noFill/>
            <a:ln w="12700">
              <a:solidFill>
                <a:schemeClr val="accent1"/>
              </a:solidFill>
              <a:round/>
              <a:headEnd/>
              <a:tailEnd type="triangle" w="med" len="med"/>
            </a:ln>
            <a:effectLst/>
          </p:spPr>
          <p:txBody>
            <a:bodyPr/>
            <a:lstStyle/>
            <a:p>
              <a:endParaRPr lang="en-US"/>
            </a:p>
          </p:txBody>
        </p:sp>
        <p:sp>
          <p:nvSpPr>
            <p:cNvPr id="1377435" name="Line 155"/>
            <p:cNvSpPr>
              <a:spLocks noChangeShapeType="1"/>
            </p:cNvSpPr>
            <p:nvPr/>
          </p:nvSpPr>
          <p:spPr bwMode="auto">
            <a:xfrm>
              <a:off x="2544" y="1008"/>
              <a:ext cx="0" cy="336"/>
            </a:xfrm>
            <a:prstGeom prst="line">
              <a:avLst/>
            </a:prstGeom>
            <a:noFill/>
            <a:ln w="12700">
              <a:solidFill>
                <a:schemeClr val="accent1"/>
              </a:solidFill>
              <a:round/>
              <a:headEnd/>
              <a:tailEnd/>
            </a:ln>
            <a:effectLst/>
          </p:spPr>
          <p:txBody>
            <a:bodyPr/>
            <a:lstStyle/>
            <a:p>
              <a:endParaRPr lang="en-US"/>
            </a:p>
          </p:txBody>
        </p:sp>
        <p:sp>
          <p:nvSpPr>
            <p:cNvPr id="1377436" name="Line 156"/>
            <p:cNvSpPr>
              <a:spLocks noChangeShapeType="1"/>
            </p:cNvSpPr>
            <p:nvPr/>
          </p:nvSpPr>
          <p:spPr bwMode="auto">
            <a:xfrm>
              <a:off x="2784" y="3120"/>
              <a:ext cx="480" cy="0"/>
            </a:xfrm>
            <a:prstGeom prst="line">
              <a:avLst/>
            </a:prstGeom>
            <a:noFill/>
            <a:ln w="28575">
              <a:solidFill>
                <a:schemeClr val="tx1"/>
              </a:solidFill>
              <a:round/>
              <a:headEnd/>
              <a:tailEnd/>
            </a:ln>
            <a:effectLst/>
          </p:spPr>
          <p:txBody>
            <a:bodyPr/>
            <a:lstStyle/>
            <a:p>
              <a:endParaRPr lang="en-US"/>
            </a:p>
          </p:txBody>
        </p:sp>
        <p:sp>
          <p:nvSpPr>
            <p:cNvPr id="1377437" name="Line 157"/>
            <p:cNvSpPr>
              <a:spLocks noChangeShapeType="1"/>
            </p:cNvSpPr>
            <p:nvPr/>
          </p:nvSpPr>
          <p:spPr bwMode="auto">
            <a:xfrm>
              <a:off x="4224" y="1344"/>
              <a:ext cx="960" cy="336"/>
            </a:xfrm>
            <a:prstGeom prst="line">
              <a:avLst/>
            </a:prstGeom>
            <a:noFill/>
            <a:ln w="12700">
              <a:solidFill>
                <a:schemeClr val="accent1"/>
              </a:solidFill>
              <a:round/>
              <a:headEnd/>
              <a:tailEnd type="triangle" w="med" len="med"/>
            </a:ln>
            <a:effectLst/>
          </p:spPr>
          <p:txBody>
            <a:bodyPr/>
            <a:lstStyle/>
            <a:p>
              <a:endParaRPr lang="en-US"/>
            </a:p>
          </p:txBody>
        </p:sp>
        <p:grpSp>
          <p:nvGrpSpPr>
            <p:cNvPr id="4" name="Group 158"/>
            <p:cNvGrpSpPr>
              <a:grpSpLocks/>
            </p:cNvGrpSpPr>
            <p:nvPr/>
          </p:nvGrpSpPr>
          <p:grpSpPr bwMode="auto">
            <a:xfrm>
              <a:off x="96" y="576"/>
              <a:ext cx="4848" cy="2208"/>
              <a:chOff x="96" y="576"/>
              <a:chExt cx="4848" cy="2208"/>
            </a:xfrm>
          </p:grpSpPr>
          <p:sp>
            <p:nvSpPr>
              <p:cNvPr id="1377439" name="Line 159"/>
              <p:cNvSpPr>
                <a:spLocks noChangeShapeType="1"/>
              </p:cNvSpPr>
              <p:nvPr/>
            </p:nvSpPr>
            <p:spPr bwMode="auto">
              <a:xfrm>
                <a:off x="96" y="816"/>
                <a:ext cx="0" cy="1536"/>
              </a:xfrm>
              <a:prstGeom prst="line">
                <a:avLst/>
              </a:prstGeom>
              <a:noFill/>
              <a:ln w="28575">
                <a:solidFill>
                  <a:schemeClr val="tx1"/>
                </a:solidFill>
                <a:round/>
                <a:headEnd/>
                <a:tailEnd/>
              </a:ln>
              <a:effectLst/>
            </p:spPr>
            <p:txBody>
              <a:bodyPr/>
              <a:lstStyle/>
              <a:p>
                <a:endParaRPr lang="en-US"/>
              </a:p>
            </p:txBody>
          </p:sp>
          <p:sp>
            <p:nvSpPr>
              <p:cNvPr id="1377440" name="AutoShape 160"/>
              <p:cNvSpPr>
                <a:spLocks noChangeArrowheads="1"/>
              </p:cNvSpPr>
              <p:nvPr/>
            </p:nvSpPr>
            <p:spPr bwMode="auto">
              <a:xfrm rot="5400000" flipH="1">
                <a:off x="720" y="850"/>
                <a:ext cx="432" cy="144"/>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tx1"/>
                </a:solidFill>
                <a:miter lim="800000"/>
                <a:headEnd/>
                <a:tailEnd/>
              </a:ln>
              <a:effectLst/>
            </p:spPr>
            <p:txBody>
              <a:bodyPr wrap="none" anchor="ctr"/>
              <a:lstStyle/>
              <a:p>
                <a:endParaRPr lang="en-US"/>
              </a:p>
            </p:txBody>
          </p:sp>
          <p:sp>
            <p:nvSpPr>
              <p:cNvPr id="1377441" name="Line 161"/>
              <p:cNvSpPr>
                <a:spLocks noChangeShapeType="1"/>
              </p:cNvSpPr>
              <p:nvPr/>
            </p:nvSpPr>
            <p:spPr bwMode="auto">
              <a:xfrm flipH="1">
                <a:off x="96" y="816"/>
                <a:ext cx="384" cy="0"/>
              </a:xfrm>
              <a:prstGeom prst="line">
                <a:avLst/>
              </a:prstGeom>
              <a:noFill/>
              <a:ln w="28575">
                <a:solidFill>
                  <a:schemeClr val="tx1"/>
                </a:solidFill>
                <a:round/>
                <a:headEnd/>
                <a:tailEnd/>
              </a:ln>
              <a:effectLst/>
            </p:spPr>
            <p:txBody>
              <a:bodyPr/>
              <a:lstStyle/>
              <a:p>
                <a:endParaRPr lang="en-US"/>
              </a:p>
            </p:txBody>
          </p:sp>
          <p:sp>
            <p:nvSpPr>
              <p:cNvPr id="1377442" name="Rectangle 162"/>
              <p:cNvSpPr>
                <a:spLocks noChangeArrowheads="1"/>
              </p:cNvSpPr>
              <p:nvPr/>
            </p:nvSpPr>
            <p:spPr bwMode="auto">
              <a:xfrm flipH="1">
                <a:off x="912" y="946"/>
                <a:ext cx="96" cy="206"/>
              </a:xfrm>
              <a:prstGeom prst="rect">
                <a:avLst/>
              </a:prstGeom>
              <a:noFill/>
              <a:ln w="12700">
                <a:noFill/>
                <a:miter lim="800000"/>
                <a:headEnd/>
                <a:tailEnd/>
              </a:ln>
              <a:effectLst/>
            </p:spPr>
            <p:txBody>
              <a:bodyPr wrap="none" lIns="19050" tIns="26988" rIns="19050" bIns="26988"/>
              <a:lstStyle/>
              <a:p>
                <a:pPr>
                  <a:spcBef>
                    <a:spcPts val="600"/>
                  </a:spcBef>
                  <a:spcAft>
                    <a:spcPts val="600"/>
                  </a:spcAft>
                </a:pPr>
                <a:endParaRPr lang="en-US" sz="1400">
                  <a:solidFill>
                    <a:schemeClr val="tx1"/>
                  </a:solidFill>
                </a:endParaRPr>
              </a:p>
            </p:txBody>
          </p:sp>
          <p:sp>
            <p:nvSpPr>
              <p:cNvPr id="1377443" name="Rectangle 163"/>
              <p:cNvSpPr>
                <a:spLocks noChangeArrowheads="1"/>
              </p:cNvSpPr>
              <p:nvPr/>
            </p:nvSpPr>
            <p:spPr bwMode="auto">
              <a:xfrm flipH="1">
                <a:off x="912" y="706"/>
                <a:ext cx="96" cy="206"/>
              </a:xfrm>
              <a:prstGeom prst="rect">
                <a:avLst/>
              </a:prstGeom>
              <a:noFill/>
              <a:ln w="12700">
                <a:noFill/>
                <a:miter lim="800000"/>
                <a:headEnd/>
                <a:tailEnd/>
              </a:ln>
              <a:effectLst/>
            </p:spPr>
            <p:txBody>
              <a:bodyPr wrap="none" lIns="19050" tIns="26988" rIns="19050" bIns="26988"/>
              <a:lstStyle/>
              <a:p>
                <a:pPr>
                  <a:spcBef>
                    <a:spcPts val="600"/>
                  </a:spcBef>
                  <a:spcAft>
                    <a:spcPts val="600"/>
                  </a:spcAft>
                </a:pPr>
                <a:endParaRPr lang="en-US" sz="1400">
                  <a:solidFill>
                    <a:schemeClr val="tx1"/>
                  </a:solidFill>
                </a:endParaRPr>
              </a:p>
            </p:txBody>
          </p:sp>
          <p:sp>
            <p:nvSpPr>
              <p:cNvPr id="1377444" name="Line 164"/>
              <p:cNvSpPr>
                <a:spLocks noChangeShapeType="1"/>
              </p:cNvSpPr>
              <p:nvPr/>
            </p:nvSpPr>
            <p:spPr bwMode="auto">
              <a:xfrm flipH="1">
                <a:off x="1008" y="816"/>
                <a:ext cx="3360" cy="0"/>
              </a:xfrm>
              <a:prstGeom prst="line">
                <a:avLst/>
              </a:prstGeom>
              <a:noFill/>
              <a:ln w="28575">
                <a:solidFill>
                  <a:schemeClr val="tx1"/>
                </a:solidFill>
                <a:round/>
                <a:headEnd/>
                <a:tailEnd type="triangle" w="med" len="med"/>
              </a:ln>
              <a:effectLst/>
            </p:spPr>
            <p:txBody>
              <a:bodyPr/>
              <a:lstStyle/>
              <a:p>
                <a:endParaRPr lang="en-US"/>
              </a:p>
            </p:txBody>
          </p:sp>
          <p:sp>
            <p:nvSpPr>
              <p:cNvPr id="1377445" name="Line 165"/>
              <p:cNvSpPr>
                <a:spLocks noChangeShapeType="1"/>
              </p:cNvSpPr>
              <p:nvPr/>
            </p:nvSpPr>
            <p:spPr bwMode="auto">
              <a:xfrm>
                <a:off x="1008" y="1008"/>
                <a:ext cx="240" cy="0"/>
              </a:xfrm>
              <a:prstGeom prst="line">
                <a:avLst/>
              </a:prstGeom>
              <a:noFill/>
              <a:ln w="28575">
                <a:solidFill>
                  <a:schemeClr val="tx1"/>
                </a:solidFill>
                <a:round/>
                <a:headEnd type="triangle" w="med" len="med"/>
                <a:tailEnd/>
              </a:ln>
              <a:effectLst/>
            </p:spPr>
            <p:txBody>
              <a:bodyPr/>
              <a:lstStyle/>
              <a:p>
                <a:endParaRPr lang="en-US"/>
              </a:p>
            </p:txBody>
          </p:sp>
          <p:sp>
            <p:nvSpPr>
              <p:cNvPr id="1377446" name="Line 166"/>
              <p:cNvSpPr>
                <a:spLocks noChangeShapeType="1"/>
              </p:cNvSpPr>
              <p:nvPr/>
            </p:nvSpPr>
            <p:spPr bwMode="auto">
              <a:xfrm>
                <a:off x="4368" y="816"/>
                <a:ext cx="0" cy="864"/>
              </a:xfrm>
              <a:prstGeom prst="line">
                <a:avLst/>
              </a:prstGeom>
              <a:noFill/>
              <a:ln w="28575">
                <a:solidFill>
                  <a:schemeClr val="tx1"/>
                </a:solidFill>
                <a:round/>
                <a:headEnd/>
                <a:tailEnd/>
              </a:ln>
              <a:effectLst/>
            </p:spPr>
            <p:txBody>
              <a:bodyPr/>
              <a:lstStyle/>
              <a:p>
                <a:endParaRPr lang="en-US"/>
              </a:p>
            </p:txBody>
          </p:sp>
          <p:sp>
            <p:nvSpPr>
              <p:cNvPr id="1377447" name="Line 167"/>
              <p:cNvSpPr>
                <a:spLocks noChangeShapeType="1"/>
              </p:cNvSpPr>
              <p:nvPr/>
            </p:nvSpPr>
            <p:spPr bwMode="auto">
              <a:xfrm>
                <a:off x="4224" y="1872"/>
                <a:ext cx="144" cy="0"/>
              </a:xfrm>
              <a:prstGeom prst="line">
                <a:avLst/>
              </a:prstGeom>
              <a:noFill/>
              <a:ln w="12700">
                <a:solidFill>
                  <a:schemeClr val="accent1"/>
                </a:solidFill>
                <a:round/>
                <a:headEnd/>
                <a:tailEnd/>
              </a:ln>
              <a:effectLst/>
            </p:spPr>
            <p:txBody>
              <a:bodyPr/>
              <a:lstStyle/>
              <a:p>
                <a:endParaRPr lang="en-US"/>
              </a:p>
            </p:txBody>
          </p:sp>
          <p:sp>
            <p:nvSpPr>
              <p:cNvPr id="1377448" name="AutoShape 168"/>
              <p:cNvSpPr>
                <a:spLocks noChangeArrowheads="1"/>
              </p:cNvSpPr>
              <p:nvPr/>
            </p:nvSpPr>
            <p:spPr bwMode="auto">
              <a:xfrm>
                <a:off x="4608" y="1632"/>
                <a:ext cx="240" cy="192"/>
              </a:xfrm>
              <a:prstGeom prst="flowChartDelay">
                <a:avLst/>
              </a:prstGeom>
              <a:noFill/>
              <a:ln w="12700">
                <a:solidFill>
                  <a:schemeClr val="accent1"/>
                </a:solidFill>
                <a:miter lim="800000"/>
                <a:headEnd/>
                <a:tailEnd/>
              </a:ln>
              <a:effectLst/>
            </p:spPr>
            <p:txBody>
              <a:bodyPr wrap="none" anchor="ctr"/>
              <a:lstStyle/>
              <a:p>
                <a:endParaRPr lang="en-US"/>
              </a:p>
            </p:txBody>
          </p:sp>
          <p:sp>
            <p:nvSpPr>
              <p:cNvPr id="1377449" name="Line 169"/>
              <p:cNvSpPr>
                <a:spLocks noChangeShapeType="1"/>
              </p:cNvSpPr>
              <p:nvPr/>
            </p:nvSpPr>
            <p:spPr bwMode="auto">
              <a:xfrm flipV="1">
                <a:off x="4368" y="1776"/>
                <a:ext cx="240" cy="0"/>
              </a:xfrm>
              <a:prstGeom prst="line">
                <a:avLst/>
              </a:prstGeom>
              <a:noFill/>
              <a:ln w="12700">
                <a:solidFill>
                  <a:schemeClr val="accent1"/>
                </a:solidFill>
                <a:round/>
                <a:headEnd/>
                <a:tailEnd/>
              </a:ln>
              <a:effectLst/>
            </p:spPr>
            <p:txBody>
              <a:bodyPr/>
              <a:lstStyle/>
              <a:p>
                <a:endParaRPr lang="en-US"/>
              </a:p>
            </p:txBody>
          </p:sp>
          <p:sp>
            <p:nvSpPr>
              <p:cNvPr id="1377450" name="Line 170"/>
              <p:cNvSpPr>
                <a:spLocks noChangeShapeType="1"/>
              </p:cNvSpPr>
              <p:nvPr/>
            </p:nvSpPr>
            <p:spPr bwMode="auto">
              <a:xfrm>
                <a:off x="4368" y="1776"/>
                <a:ext cx="0" cy="96"/>
              </a:xfrm>
              <a:prstGeom prst="line">
                <a:avLst/>
              </a:prstGeom>
              <a:noFill/>
              <a:ln w="12700">
                <a:solidFill>
                  <a:schemeClr val="accent1"/>
                </a:solidFill>
                <a:round/>
                <a:headEnd/>
                <a:tailEnd/>
              </a:ln>
              <a:effectLst/>
            </p:spPr>
            <p:txBody>
              <a:bodyPr/>
              <a:lstStyle/>
              <a:p>
                <a:endParaRPr lang="en-US"/>
              </a:p>
            </p:txBody>
          </p:sp>
          <p:sp>
            <p:nvSpPr>
              <p:cNvPr id="1377451" name="Rectangle 171"/>
              <p:cNvSpPr>
                <a:spLocks noChangeArrowheads="1"/>
              </p:cNvSpPr>
              <p:nvPr/>
            </p:nvSpPr>
            <p:spPr bwMode="auto">
              <a:xfrm>
                <a:off x="4320" y="1536"/>
                <a:ext cx="336" cy="192"/>
              </a:xfrm>
              <a:prstGeom prst="rect">
                <a:avLst/>
              </a:prstGeom>
              <a:noFill/>
              <a:ln w="12700">
                <a:noFill/>
                <a:miter lim="800000"/>
                <a:headEnd/>
                <a:tailEnd/>
              </a:ln>
              <a:effectLst/>
            </p:spPr>
            <p:txBody>
              <a:bodyPr wrap="none" lIns="19050" tIns="26988" rIns="19050" bIns="26988"/>
              <a:lstStyle/>
              <a:p>
                <a:pPr algn="ctr"/>
                <a:r>
                  <a:rPr lang="en-US" sz="1200" b="1"/>
                  <a:t>Branch</a:t>
                </a:r>
              </a:p>
            </p:txBody>
          </p:sp>
          <p:sp>
            <p:nvSpPr>
              <p:cNvPr id="1377452" name="Line 172"/>
              <p:cNvSpPr>
                <a:spLocks noChangeShapeType="1"/>
              </p:cNvSpPr>
              <p:nvPr/>
            </p:nvSpPr>
            <p:spPr bwMode="auto">
              <a:xfrm>
                <a:off x="4512" y="1680"/>
                <a:ext cx="96" cy="0"/>
              </a:xfrm>
              <a:prstGeom prst="line">
                <a:avLst/>
              </a:prstGeom>
              <a:noFill/>
              <a:ln w="12700">
                <a:solidFill>
                  <a:schemeClr val="accent1"/>
                </a:solidFill>
                <a:round/>
                <a:headEnd/>
                <a:tailEnd/>
              </a:ln>
              <a:effectLst/>
            </p:spPr>
            <p:txBody>
              <a:bodyPr/>
              <a:lstStyle/>
              <a:p>
                <a:endParaRPr lang="en-US"/>
              </a:p>
            </p:txBody>
          </p:sp>
          <p:sp>
            <p:nvSpPr>
              <p:cNvPr id="1377453" name="Line 173"/>
              <p:cNvSpPr>
                <a:spLocks noChangeShapeType="1"/>
              </p:cNvSpPr>
              <p:nvPr/>
            </p:nvSpPr>
            <p:spPr bwMode="auto">
              <a:xfrm>
                <a:off x="4944" y="576"/>
                <a:ext cx="0" cy="1152"/>
              </a:xfrm>
              <a:prstGeom prst="line">
                <a:avLst/>
              </a:prstGeom>
              <a:noFill/>
              <a:ln w="12700">
                <a:solidFill>
                  <a:schemeClr val="accent1"/>
                </a:solidFill>
                <a:round/>
                <a:headEnd/>
                <a:tailEnd/>
              </a:ln>
              <a:effectLst/>
            </p:spPr>
            <p:txBody>
              <a:bodyPr/>
              <a:lstStyle/>
              <a:p>
                <a:endParaRPr lang="en-US"/>
              </a:p>
            </p:txBody>
          </p:sp>
          <p:sp>
            <p:nvSpPr>
              <p:cNvPr id="1377454" name="Line 174"/>
              <p:cNvSpPr>
                <a:spLocks noChangeShapeType="1"/>
              </p:cNvSpPr>
              <p:nvPr/>
            </p:nvSpPr>
            <p:spPr bwMode="auto">
              <a:xfrm>
                <a:off x="912" y="576"/>
                <a:ext cx="4032" cy="0"/>
              </a:xfrm>
              <a:prstGeom prst="line">
                <a:avLst/>
              </a:prstGeom>
              <a:noFill/>
              <a:ln w="12700">
                <a:solidFill>
                  <a:schemeClr val="accent1"/>
                </a:solidFill>
                <a:round/>
                <a:headEnd/>
                <a:tailEnd/>
              </a:ln>
              <a:effectLst/>
            </p:spPr>
            <p:txBody>
              <a:bodyPr/>
              <a:lstStyle/>
              <a:p>
                <a:endParaRPr lang="en-US"/>
              </a:p>
            </p:txBody>
          </p:sp>
          <p:sp>
            <p:nvSpPr>
              <p:cNvPr id="1377455" name="Rectangle 175"/>
              <p:cNvSpPr>
                <a:spLocks noChangeArrowheads="1"/>
              </p:cNvSpPr>
              <p:nvPr/>
            </p:nvSpPr>
            <p:spPr bwMode="auto">
              <a:xfrm>
                <a:off x="4560" y="576"/>
                <a:ext cx="336" cy="192"/>
              </a:xfrm>
              <a:prstGeom prst="rect">
                <a:avLst/>
              </a:prstGeom>
              <a:noFill/>
              <a:ln w="12700">
                <a:noFill/>
                <a:miter lim="800000"/>
                <a:headEnd/>
                <a:tailEnd/>
              </a:ln>
              <a:effectLst/>
            </p:spPr>
            <p:txBody>
              <a:bodyPr wrap="none" lIns="19050" tIns="26988" rIns="19050" bIns="26988"/>
              <a:lstStyle/>
              <a:p>
                <a:pPr algn="ctr"/>
                <a:r>
                  <a:rPr lang="en-US" sz="1200" b="1"/>
                  <a:t>PCSrc</a:t>
                </a:r>
              </a:p>
            </p:txBody>
          </p:sp>
          <p:sp>
            <p:nvSpPr>
              <p:cNvPr id="1377456" name="Line 176"/>
              <p:cNvSpPr>
                <a:spLocks noChangeShapeType="1"/>
              </p:cNvSpPr>
              <p:nvPr/>
            </p:nvSpPr>
            <p:spPr bwMode="auto">
              <a:xfrm>
                <a:off x="912" y="576"/>
                <a:ext cx="0" cy="178"/>
              </a:xfrm>
              <a:prstGeom prst="line">
                <a:avLst/>
              </a:prstGeom>
              <a:noFill/>
              <a:ln w="12700">
                <a:solidFill>
                  <a:schemeClr val="accent1"/>
                </a:solidFill>
                <a:round/>
                <a:headEnd/>
                <a:tailEnd/>
              </a:ln>
              <a:effectLst/>
            </p:spPr>
            <p:txBody>
              <a:bodyPr/>
              <a:lstStyle/>
              <a:p>
                <a:endParaRPr lang="en-US"/>
              </a:p>
            </p:txBody>
          </p:sp>
          <p:sp>
            <p:nvSpPr>
              <p:cNvPr id="1377457" name="Oval 177"/>
              <p:cNvSpPr>
                <a:spLocks noChangeArrowheads="1"/>
              </p:cNvSpPr>
              <p:nvPr/>
            </p:nvSpPr>
            <p:spPr bwMode="auto">
              <a:xfrm>
                <a:off x="3408" y="1632"/>
                <a:ext cx="288" cy="336"/>
              </a:xfrm>
              <a:prstGeom prst="ellipse">
                <a:avLst/>
              </a:prstGeom>
              <a:noFill/>
              <a:ln w="12700">
                <a:solidFill>
                  <a:schemeClr val="tx1"/>
                </a:solidFill>
                <a:round/>
                <a:headEnd/>
                <a:tailEnd/>
              </a:ln>
              <a:effectLst/>
            </p:spPr>
            <p:txBody>
              <a:bodyPr wrap="none" anchor="ctr"/>
              <a:lstStyle/>
              <a:p>
                <a:endParaRPr lang="en-US"/>
              </a:p>
            </p:txBody>
          </p:sp>
          <p:sp>
            <p:nvSpPr>
              <p:cNvPr id="1377458" name="Rectangle 178"/>
              <p:cNvSpPr>
                <a:spLocks noChangeArrowheads="1"/>
              </p:cNvSpPr>
              <p:nvPr/>
            </p:nvSpPr>
            <p:spPr bwMode="auto">
              <a:xfrm>
                <a:off x="3408" y="1632"/>
                <a:ext cx="288" cy="288"/>
              </a:xfrm>
              <a:prstGeom prst="rect">
                <a:avLst/>
              </a:prstGeom>
              <a:noFill/>
              <a:ln w="12700">
                <a:noFill/>
                <a:miter lim="800000"/>
                <a:headEnd/>
                <a:tailEnd/>
              </a:ln>
              <a:effectLst/>
            </p:spPr>
            <p:txBody>
              <a:bodyPr wrap="none" lIns="19050" tIns="26988" rIns="19050" bIns="26988"/>
              <a:lstStyle/>
              <a:p>
                <a:pPr algn="ctr" defTabSz="904875">
                  <a:lnSpc>
                    <a:spcPts val="1600"/>
                  </a:lnSpc>
                  <a:tabLst>
                    <a:tab pos="452438" algn="l"/>
                    <a:tab pos="904875" algn="l"/>
                    <a:tab pos="1357313" algn="l"/>
                  </a:tabLst>
                </a:pPr>
                <a:r>
                  <a:rPr lang="en-US" sz="1200" b="1">
                    <a:solidFill>
                      <a:srgbClr val="000000"/>
                    </a:solidFill>
                  </a:rPr>
                  <a:t>Shift</a:t>
                </a:r>
              </a:p>
              <a:p>
                <a:pPr algn="ctr" defTabSz="904875">
                  <a:lnSpc>
                    <a:spcPts val="1600"/>
                  </a:lnSpc>
                  <a:tabLst>
                    <a:tab pos="452438" algn="l"/>
                    <a:tab pos="904875" algn="l"/>
                    <a:tab pos="1357313" algn="l"/>
                  </a:tabLst>
                </a:pPr>
                <a:r>
                  <a:rPr lang="en-US" sz="1200" b="1">
                    <a:solidFill>
                      <a:srgbClr val="000000"/>
                    </a:solidFill>
                  </a:rPr>
                  <a:t>left 2</a:t>
                </a:r>
              </a:p>
            </p:txBody>
          </p:sp>
          <p:sp>
            <p:nvSpPr>
              <p:cNvPr id="1377459" name="Line 179"/>
              <p:cNvSpPr>
                <a:spLocks noChangeShapeType="1"/>
              </p:cNvSpPr>
              <p:nvPr/>
            </p:nvSpPr>
            <p:spPr bwMode="auto">
              <a:xfrm>
                <a:off x="3264" y="1824"/>
                <a:ext cx="144" cy="0"/>
              </a:xfrm>
              <a:prstGeom prst="line">
                <a:avLst/>
              </a:prstGeom>
              <a:noFill/>
              <a:ln w="28575">
                <a:solidFill>
                  <a:schemeClr val="tx1"/>
                </a:solidFill>
                <a:round/>
                <a:headEnd/>
                <a:tailEnd type="triangle" w="med" len="med"/>
              </a:ln>
              <a:effectLst/>
            </p:spPr>
            <p:txBody>
              <a:bodyPr/>
              <a:lstStyle/>
              <a:p>
                <a:endParaRPr lang="en-US"/>
              </a:p>
            </p:txBody>
          </p:sp>
          <p:grpSp>
            <p:nvGrpSpPr>
              <p:cNvPr id="5" name="Group 180"/>
              <p:cNvGrpSpPr>
                <a:grpSpLocks/>
              </p:cNvGrpSpPr>
              <p:nvPr/>
            </p:nvGrpSpPr>
            <p:grpSpPr bwMode="auto">
              <a:xfrm>
                <a:off x="3840" y="1392"/>
                <a:ext cx="192" cy="576"/>
                <a:chOff x="1392" y="2880"/>
                <a:chExt cx="288" cy="480"/>
              </a:xfrm>
            </p:grpSpPr>
            <p:sp>
              <p:nvSpPr>
                <p:cNvPr id="1377461" name="Line 181"/>
                <p:cNvSpPr>
                  <a:spLocks noChangeShapeType="1"/>
                </p:cNvSpPr>
                <p:nvPr/>
              </p:nvSpPr>
              <p:spPr bwMode="auto">
                <a:xfrm>
                  <a:off x="1392" y="3072"/>
                  <a:ext cx="48" cy="48"/>
                </a:xfrm>
                <a:prstGeom prst="line">
                  <a:avLst/>
                </a:prstGeom>
                <a:noFill/>
                <a:ln w="12700">
                  <a:solidFill>
                    <a:schemeClr val="tx1"/>
                  </a:solidFill>
                  <a:round/>
                  <a:headEnd/>
                  <a:tailEnd/>
                </a:ln>
                <a:effectLst/>
              </p:spPr>
              <p:txBody>
                <a:bodyPr/>
                <a:lstStyle/>
                <a:p>
                  <a:endParaRPr lang="en-US"/>
                </a:p>
              </p:txBody>
            </p:sp>
            <p:sp>
              <p:nvSpPr>
                <p:cNvPr id="1377462" name="Line 182"/>
                <p:cNvSpPr>
                  <a:spLocks noChangeShapeType="1"/>
                </p:cNvSpPr>
                <p:nvPr/>
              </p:nvSpPr>
              <p:spPr bwMode="auto">
                <a:xfrm flipH="1">
                  <a:off x="1392" y="3120"/>
                  <a:ext cx="48" cy="48"/>
                </a:xfrm>
                <a:prstGeom prst="line">
                  <a:avLst/>
                </a:prstGeom>
                <a:noFill/>
                <a:ln w="12700">
                  <a:solidFill>
                    <a:schemeClr val="tx1"/>
                  </a:solidFill>
                  <a:round/>
                  <a:headEnd/>
                  <a:tailEnd/>
                </a:ln>
                <a:effectLst/>
              </p:spPr>
              <p:txBody>
                <a:bodyPr/>
                <a:lstStyle/>
                <a:p>
                  <a:endParaRPr lang="en-US"/>
                </a:p>
              </p:txBody>
            </p:sp>
            <p:sp>
              <p:nvSpPr>
                <p:cNvPr id="1377463" name="Line 183"/>
                <p:cNvSpPr>
                  <a:spLocks noChangeShapeType="1"/>
                </p:cNvSpPr>
                <p:nvPr/>
              </p:nvSpPr>
              <p:spPr bwMode="auto">
                <a:xfrm flipV="1">
                  <a:off x="1392" y="2880"/>
                  <a:ext cx="0" cy="192"/>
                </a:xfrm>
                <a:prstGeom prst="line">
                  <a:avLst/>
                </a:prstGeom>
                <a:noFill/>
                <a:ln w="12700">
                  <a:solidFill>
                    <a:schemeClr val="tx1"/>
                  </a:solidFill>
                  <a:round/>
                  <a:headEnd/>
                  <a:tailEnd/>
                </a:ln>
                <a:effectLst/>
              </p:spPr>
              <p:txBody>
                <a:bodyPr/>
                <a:lstStyle/>
                <a:p>
                  <a:endParaRPr lang="en-US"/>
                </a:p>
              </p:txBody>
            </p:sp>
            <p:sp>
              <p:nvSpPr>
                <p:cNvPr id="1377464" name="Line 184"/>
                <p:cNvSpPr>
                  <a:spLocks noChangeShapeType="1"/>
                </p:cNvSpPr>
                <p:nvPr/>
              </p:nvSpPr>
              <p:spPr bwMode="auto">
                <a:xfrm flipV="1">
                  <a:off x="1392" y="3168"/>
                  <a:ext cx="0" cy="192"/>
                </a:xfrm>
                <a:prstGeom prst="line">
                  <a:avLst/>
                </a:prstGeom>
                <a:noFill/>
                <a:ln w="12700">
                  <a:solidFill>
                    <a:schemeClr val="tx1"/>
                  </a:solidFill>
                  <a:round/>
                  <a:headEnd/>
                  <a:tailEnd/>
                </a:ln>
                <a:effectLst/>
              </p:spPr>
              <p:txBody>
                <a:bodyPr/>
                <a:lstStyle/>
                <a:p>
                  <a:endParaRPr lang="en-US"/>
                </a:p>
              </p:txBody>
            </p:sp>
            <p:sp>
              <p:nvSpPr>
                <p:cNvPr id="1377465" name="Line 185"/>
                <p:cNvSpPr>
                  <a:spLocks noChangeShapeType="1"/>
                </p:cNvSpPr>
                <p:nvPr/>
              </p:nvSpPr>
              <p:spPr bwMode="auto">
                <a:xfrm flipV="1">
                  <a:off x="1392" y="3216"/>
                  <a:ext cx="288" cy="144"/>
                </a:xfrm>
                <a:prstGeom prst="line">
                  <a:avLst/>
                </a:prstGeom>
                <a:noFill/>
                <a:ln w="12700">
                  <a:solidFill>
                    <a:schemeClr val="tx1"/>
                  </a:solidFill>
                  <a:round/>
                  <a:headEnd/>
                  <a:tailEnd/>
                </a:ln>
                <a:effectLst/>
              </p:spPr>
              <p:txBody>
                <a:bodyPr/>
                <a:lstStyle/>
                <a:p>
                  <a:endParaRPr lang="en-US"/>
                </a:p>
              </p:txBody>
            </p:sp>
            <p:sp>
              <p:nvSpPr>
                <p:cNvPr id="1377466" name="Line 186"/>
                <p:cNvSpPr>
                  <a:spLocks noChangeShapeType="1"/>
                </p:cNvSpPr>
                <p:nvPr/>
              </p:nvSpPr>
              <p:spPr bwMode="auto">
                <a:xfrm flipV="1">
                  <a:off x="1680" y="3024"/>
                  <a:ext cx="0" cy="192"/>
                </a:xfrm>
                <a:prstGeom prst="line">
                  <a:avLst/>
                </a:prstGeom>
                <a:noFill/>
                <a:ln w="12700">
                  <a:solidFill>
                    <a:schemeClr val="tx1"/>
                  </a:solidFill>
                  <a:round/>
                  <a:headEnd/>
                  <a:tailEnd/>
                </a:ln>
                <a:effectLst/>
              </p:spPr>
              <p:txBody>
                <a:bodyPr/>
                <a:lstStyle/>
                <a:p>
                  <a:endParaRPr lang="en-US"/>
                </a:p>
              </p:txBody>
            </p:sp>
            <p:sp>
              <p:nvSpPr>
                <p:cNvPr id="1377467" name="Line 187"/>
                <p:cNvSpPr>
                  <a:spLocks noChangeShapeType="1"/>
                </p:cNvSpPr>
                <p:nvPr/>
              </p:nvSpPr>
              <p:spPr bwMode="auto">
                <a:xfrm>
                  <a:off x="1392" y="2880"/>
                  <a:ext cx="288" cy="144"/>
                </a:xfrm>
                <a:prstGeom prst="line">
                  <a:avLst/>
                </a:prstGeom>
                <a:noFill/>
                <a:ln w="12700">
                  <a:solidFill>
                    <a:schemeClr val="tx1"/>
                  </a:solidFill>
                  <a:round/>
                  <a:headEnd/>
                  <a:tailEnd/>
                </a:ln>
                <a:effectLst/>
              </p:spPr>
              <p:txBody>
                <a:bodyPr/>
                <a:lstStyle/>
                <a:p>
                  <a:endParaRPr lang="en-US"/>
                </a:p>
              </p:txBody>
            </p:sp>
          </p:grpSp>
          <p:sp>
            <p:nvSpPr>
              <p:cNvPr id="1377468" name="Text Box 188"/>
              <p:cNvSpPr txBox="1">
                <a:spLocks noChangeArrowheads="1"/>
              </p:cNvSpPr>
              <p:nvPr/>
            </p:nvSpPr>
            <p:spPr bwMode="auto">
              <a:xfrm>
                <a:off x="3792" y="1584"/>
                <a:ext cx="303" cy="173"/>
              </a:xfrm>
              <a:prstGeom prst="rect">
                <a:avLst/>
              </a:prstGeom>
              <a:noFill/>
              <a:ln w="12700">
                <a:noFill/>
                <a:miter lim="800000"/>
                <a:headEnd/>
                <a:tailEnd/>
              </a:ln>
              <a:effectLst/>
            </p:spPr>
            <p:txBody>
              <a:bodyPr wrap="none">
                <a:spAutoFit/>
              </a:bodyPr>
              <a:lstStyle/>
              <a:p>
                <a:r>
                  <a:rPr lang="en-US" sz="1200" b="1">
                    <a:solidFill>
                      <a:schemeClr val="tx1"/>
                    </a:solidFill>
                  </a:rPr>
                  <a:t>Add</a:t>
                </a:r>
              </a:p>
            </p:txBody>
          </p:sp>
          <p:sp>
            <p:nvSpPr>
              <p:cNvPr id="1377469" name="Line 189"/>
              <p:cNvSpPr>
                <a:spLocks noChangeShapeType="1"/>
              </p:cNvSpPr>
              <p:nvPr/>
            </p:nvSpPr>
            <p:spPr bwMode="auto">
              <a:xfrm>
                <a:off x="3687" y="1824"/>
                <a:ext cx="144" cy="0"/>
              </a:xfrm>
              <a:prstGeom prst="line">
                <a:avLst/>
              </a:prstGeom>
              <a:noFill/>
              <a:ln w="28575">
                <a:solidFill>
                  <a:schemeClr val="tx1"/>
                </a:solidFill>
                <a:round/>
                <a:headEnd/>
                <a:tailEnd type="triangle" w="med" len="med"/>
              </a:ln>
              <a:effectLst/>
            </p:spPr>
            <p:txBody>
              <a:bodyPr/>
              <a:lstStyle/>
              <a:p>
                <a:endParaRPr lang="en-US"/>
              </a:p>
            </p:txBody>
          </p:sp>
          <p:sp>
            <p:nvSpPr>
              <p:cNvPr id="1377470" name="Line 190"/>
              <p:cNvSpPr>
                <a:spLocks noChangeShapeType="1"/>
              </p:cNvSpPr>
              <p:nvPr/>
            </p:nvSpPr>
            <p:spPr bwMode="auto">
              <a:xfrm>
                <a:off x="1248" y="1536"/>
                <a:ext cx="144" cy="0"/>
              </a:xfrm>
              <a:prstGeom prst="line">
                <a:avLst/>
              </a:prstGeom>
              <a:noFill/>
              <a:ln w="28575">
                <a:solidFill>
                  <a:schemeClr val="tx1"/>
                </a:solidFill>
                <a:round/>
                <a:headEnd/>
                <a:tailEnd/>
              </a:ln>
              <a:effectLst/>
            </p:spPr>
            <p:txBody>
              <a:bodyPr/>
              <a:lstStyle/>
              <a:p>
                <a:endParaRPr lang="en-US"/>
              </a:p>
            </p:txBody>
          </p:sp>
          <p:sp>
            <p:nvSpPr>
              <p:cNvPr id="1377471" name="Line 191"/>
              <p:cNvSpPr>
                <a:spLocks noChangeShapeType="1"/>
              </p:cNvSpPr>
              <p:nvPr/>
            </p:nvSpPr>
            <p:spPr bwMode="auto">
              <a:xfrm>
                <a:off x="1488" y="1536"/>
                <a:ext cx="1200" cy="0"/>
              </a:xfrm>
              <a:prstGeom prst="line">
                <a:avLst/>
              </a:prstGeom>
              <a:noFill/>
              <a:ln w="28575">
                <a:solidFill>
                  <a:schemeClr val="tx1"/>
                </a:solidFill>
                <a:round/>
                <a:headEnd/>
                <a:tailEnd/>
              </a:ln>
              <a:effectLst/>
            </p:spPr>
            <p:txBody>
              <a:bodyPr/>
              <a:lstStyle/>
              <a:p>
                <a:endParaRPr lang="en-US"/>
              </a:p>
            </p:txBody>
          </p:sp>
          <p:sp>
            <p:nvSpPr>
              <p:cNvPr id="1377472" name="Line 192"/>
              <p:cNvSpPr>
                <a:spLocks noChangeShapeType="1"/>
              </p:cNvSpPr>
              <p:nvPr/>
            </p:nvSpPr>
            <p:spPr bwMode="auto">
              <a:xfrm>
                <a:off x="4032" y="1680"/>
                <a:ext cx="96" cy="0"/>
              </a:xfrm>
              <a:prstGeom prst="line">
                <a:avLst/>
              </a:prstGeom>
              <a:noFill/>
              <a:ln w="28575">
                <a:solidFill>
                  <a:schemeClr val="tx1"/>
                </a:solidFill>
                <a:round/>
                <a:headEnd/>
                <a:tailEnd/>
              </a:ln>
              <a:effectLst/>
            </p:spPr>
            <p:txBody>
              <a:bodyPr/>
              <a:lstStyle/>
              <a:p>
                <a:endParaRPr lang="en-US"/>
              </a:p>
            </p:txBody>
          </p:sp>
          <p:sp>
            <p:nvSpPr>
              <p:cNvPr id="1377473" name="Line 193"/>
              <p:cNvSpPr>
                <a:spLocks noChangeShapeType="1"/>
              </p:cNvSpPr>
              <p:nvPr/>
            </p:nvSpPr>
            <p:spPr bwMode="auto">
              <a:xfrm flipV="1">
                <a:off x="3264" y="1824"/>
                <a:ext cx="0" cy="960"/>
              </a:xfrm>
              <a:prstGeom prst="line">
                <a:avLst/>
              </a:prstGeom>
              <a:noFill/>
              <a:ln w="28575">
                <a:solidFill>
                  <a:schemeClr val="tx1"/>
                </a:solidFill>
                <a:round/>
                <a:headEnd/>
                <a:tailEnd/>
              </a:ln>
              <a:effectLst/>
            </p:spPr>
            <p:txBody>
              <a:bodyPr/>
              <a:lstStyle/>
              <a:p>
                <a:endParaRPr lang="en-US"/>
              </a:p>
            </p:txBody>
          </p:sp>
          <p:sp>
            <p:nvSpPr>
              <p:cNvPr id="1377474" name="Line 194"/>
              <p:cNvSpPr>
                <a:spLocks noChangeShapeType="1"/>
              </p:cNvSpPr>
              <p:nvPr/>
            </p:nvSpPr>
            <p:spPr bwMode="auto">
              <a:xfrm>
                <a:off x="2784" y="1536"/>
                <a:ext cx="1056" cy="0"/>
              </a:xfrm>
              <a:prstGeom prst="line">
                <a:avLst/>
              </a:prstGeom>
              <a:noFill/>
              <a:ln w="28575">
                <a:solidFill>
                  <a:schemeClr val="tx1"/>
                </a:solidFill>
                <a:round/>
                <a:headEnd/>
                <a:tailEnd type="triangle" w="med" len="med"/>
              </a:ln>
              <a:effectLst/>
            </p:spPr>
            <p:txBody>
              <a:bodyPr/>
              <a:lstStyle/>
              <a:p>
                <a:endParaRPr lang="en-US"/>
              </a:p>
            </p:txBody>
          </p:sp>
          <p:sp>
            <p:nvSpPr>
              <p:cNvPr id="1377475" name="Line 195"/>
              <p:cNvSpPr>
                <a:spLocks noChangeShapeType="1"/>
              </p:cNvSpPr>
              <p:nvPr/>
            </p:nvSpPr>
            <p:spPr bwMode="auto">
              <a:xfrm>
                <a:off x="1248" y="1008"/>
                <a:ext cx="0" cy="528"/>
              </a:xfrm>
              <a:prstGeom prst="line">
                <a:avLst/>
              </a:prstGeom>
              <a:noFill/>
              <a:ln w="28575">
                <a:solidFill>
                  <a:schemeClr val="tx1"/>
                </a:solidFill>
                <a:round/>
                <a:headEnd/>
                <a:tailEnd/>
              </a:ln>
              <a:effectLst/>
            </p:spPr>
            <p:txBody>
              <a:bodyPr/>
              <a:lstStyle/>
              <a:p>
                <a:endParaRPr lang="en-US"/>
              </a:p>
            </p:txBody>
          </p:sp>
          <p:sp>
            <p:nvSpPr>
              <p:cNvPr id="1377476" name="Line 196"/>
              <p:cNvSpPr>
                <a:spLocks noChangeShapeType="1"/>
              </p:cNvSpPr>
              <p:nvPr/>
            </p:nvSpPr>
            <p:spPr bwMode="auto">
              <a:xfrm>
                <a:off x="4224" y="1680"/>
                <a:ext cx="144" cy="0"/>
              </a:xfrm>
              <a:prstGeom prst="line">
                <a:avLst/>
              </a:prstGeom>
              <a:noFill/>
              <a:ln w="28575">
                <a:solidFill>
                  <a:schemeClr val="tx1"/>
                </a:solidFill>
                <a:round/>
                <a:headEnd/>
                <a:tailEnd/>
              </a:ln>
              <a:effectLst/>
            </p:spPr>
            <p:txBody>
              <a:bodyPr/>
              <a:lstStyle/>
              <a:p>
                <a:endParaRPr lang="en-US"/>
              </a:p>
            </p:txBody>
          </p:sp>
          <p:sp>
            <p:nvSpPr>
              <p:cNvPr id="1377477" name="Line 197"/>
              <p:cNvSpPr>
                <a:spLocks noChangeShapeType="1"/>
              </p:cNvSpPr>
              <p:nvPr/>
            </p:nvSpPr>
            <p:spPr bwMode="auto">
              <a:xfrm>
                <a:off x="4848" y="1728"/>
                <a:ext cx="96" cy="0"/>
              </a:xfrm>
              <a:prstGeom prst="line">
                <a:avLst/>
              </a:prstGeom>
              <a:noFill/>
              <a:ln w="12700">
                <a:solidFill>
                  <a:schemeClr val="accent1"/>
                </a:solidFill>
                <a:round/>
                <a:headEnd/>
                <a:tailEnd/>
              </a:ln>
              <a:effectLst/>
            </p:spPr>
            <p:txBody>
              <a:bodyPr/>
              <a:lstStyle/>
              <a:p>
                <a:endParaRPr lang="en-US"/>
              </a:p>
            </p:txBody>
          </p:sp>
        </p:grpSp>
        <p:grpSp>
          <p:nvGrpSpPr>
            <p:cNvPr id="6" name="Group 201"/>
            <p:cNvGrpSpPr>
              <a:grpSpLocks/>
            </p:cNvGrpSpPr>
            <p:nvPr/>
          </p:nvGrpSpPr>
          <p:grpSpPr bwMode="auto">
            <a:xfrm>
              <a:off x="480" y="432"/>
              <a:ext cx="2400" cy="1536"/>
              <a:chOff x="480" y="432"/>
              <a:chExt cx="2400" cy="1536"/>
            </a:xfrm>
          </p:grpSpPr>
          <p:sp>
            <p:nvSpPr>
              <p:cNvPr id="1377482" name="Line 202"/>
              <p:cNvSpPr>
                <a:spLocks noChangeShapeType="1"/>
              </p:cNvSpPr>
              <p:nvPr/>
            </p:nvSpPr>
            <p:spPr bwMode="auto">
              <a:xfrm>
                <a:off x="2544" y="480"/>
                <a:ext cx="0" cy="864"/>
              </a:xfrm>
              <a:prstGeom prst="line">
                <a:avLst/>
              </a:prstGeom>
              <a:noFill/>
              <a:ln w="12700">
                <a:solidFill>
                  <a:schemeClr val="accent1"/>
                </a:solidFill>
                <a:round/>
                <a:headEnd/>
                <a:tailEnd/>
              </a:ln>
              <a:effectLst/>
            </p:spPr>
            <p:txBody>
              <a:bodyPr/>
              <a:lstStyle/>
              <a:p>
                <a:endParaRPr lang="en-US"/>
              </a:p>
            </p:txBody>
          </p:sp>
          <p:grpSp>
            <p:nvGrpSpPr>
              <p:cNvPr id="7" name="Group 203"/>
              <p:cNvGrpSpPr>
                <a:grpSpLocks/>
              </p:cNvGrpSpPr>
              <p:nvPr/>
            </p:nvGrpSpPr>
            <p:grpSpPr bwMode="auto">
              <a:xfrm>
                <a:off x="480" y="480"/>
                <a:ext cx="144" cy="542"/>
                <a:chOff x="480" y="480"/>
                <a:chExt cx="144" cy="542"/>
              </a:xfrm>
            </p:grpSpPr>
            <p:sp>
              <p:nvSpPr>
                <p:cNvPr id="1377484" name="AutoShape 204"/>
                <p:cNvSpPr>
                  <a:spLocks noChangeArrowheads="1"/>
                </p:cNvSpPr>
                <p:nvPr/>
              </p:nvSpPr>
              <p:spPr bwMode="auto">
                <a:xfrm rot="5400000" flipH="1">
                  <a:off x="336" y="720"/>
                  <a:ext cx="432" cy="144"/>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tx1"/>
                  </a:solidFill>
                  <a:miter lim="800000"/>
                  <a:headEnd/>
                  <a:tailEnd/>
                </a:ln>
                <a:effectLst/>
              </p:spPr>
              <p:txBody>
                <a:bodyPr wrap="none" anchor="ctr"/>
                <a:lstStyle/>
                <a:p>
                  <a:endParaRPr lang="en-US"/>
                </a:p>
              </p:txBody>
            </p:sp>
            <p:sp>
              <p:nvSpPr>
                <p:cNvPr id="1377485" name="Rectangle 205"/>
                <p:cNvSpPr>
                  <a:spLocks noChangeArrowheads="1"/>
                </p:cNvSpPr>
                <p:nvPr/>
              </p:nvSpPr>
              <p:spPr bwMode="auto">
                <a:xfrm flipH="1">
                  <a:off x="528" y="816"/>
                  <a:ext cx="96" cy="206"/>
                </a:xfrm>
                <a:prstGeom prst="rect">
                  <a:avLst/>
                </a:prstGeom>
                <a:noFill/>
                <a:ln w="12700">
                  <a:noFill/>
                  <a:miter lim="800000"/>
                  <a:headEnd/>
                  <a:tailEnd/>
                </a:ln>
                <a:effectLst/>
              </p:spPr>
              <p:txBody>
                <a:bodyPr wrap="none" lIns="19050" tIns="26988" rIns="19050" bIns="26988"/>
                <a:lstStyle/>
                <a:p>
                  <a:pPr>
                    <a:spcBef>
                      <a:spcPts val="600"/>
                    </a:spcBef>
                    <a:spcAft>
                      <a:spcPts val="600"/>
                    </a:spcAft>
                  </a:pPr>
                  <a:endParaRPr lang="en-US" sz="1400">
                    <a:solidFill>
                      <a:schemeClr val="tx1"/>
                    </a:solidFill>
                  </a:endParaRPr>
                </a:p>
              </p:txBody>
            </p:sp>
            <p:sp>
              <p:nvSpPr>
                <p:cNvPr id="1377486" name="Rectangle 206"/>
                <p:cNvSpPr>
                  <a:spLocks noChangeArrowheads="1"/>
                </p:cNvSpPr>
                <p:nvPr/>
              </p:nvSpPr>
              <p:spPr bwMode="auto">
                <a:xfrm flipH="1">
                  <a:off x="528" y="576"/>
                  <a:ext cx="96" cy="206"/>
                </a:xfrm>
                <a:prstGeom prst="rect">
                  <a:avLst/>
                </a:prstGeom>
                <a:noFill/>
                <a:ln w="12700">
                  <a:noFill/>
                  <a:miter lim="800000"/>
                  <a:headEnd/>
                  <a:tailEnd/>
                </a:ln>
                <a:effectLst/>
              </p:spPr>
              <p:txBody>
                <a:bodyPr wrap="none" lIns="19050" tIns="26988" rIns="19050" bIns="26988"/>
                <a:lstStyle/>
                <a:p>
                  <a:pPr>
                    <a:spcBef>
                      <a:spcPts val="600"/>
                    </a:spcBef>
                    <a:spcAft>
                      <a:spcPts val="600"/>
                    </a:spcAft>
                  </a:pPr>
                  <a:endParaRPr lang="en-US" sz="1400">
                    <a:solidFill>
                      <a:schemeClr val="tx1"/>
                    </a:solidFill>
                  </a:endParaRPr>
                </a:p>
              </p:txBody>
            </p:sp>
            <p:sp>
              <p:nvSpPr>
                <p:cNvPr id="1377487" name="Line 207"/>
                <p:cNvSpPr>
                  <a:spLocks noChangeShapeType="1"/>
                </p:cNvSpPr>
                <p:nvPr/>
              </p:nvSpPr>
              <p:spPr bwMode="auto">
                <a:xfrm>
                  <a:off x="528" y="480"/>
                  <a:ext cx="0" cy="144"/>
                </a:xfrm>
                <a:prstGeom prst="line">
                  <a:avLst/>
                </a:prstGeom>
                <a:noFill/>
                <a:ln w="12700">
                  <a:solidFill>
                    <a:schemeClr val="accent1"/>
                  </a:solidFill>
                  <a:round/>
                  <a:headEnd/>
                  <a:tailEnd/>
                </a:ln>
                <a:effectLst/>
              </p:spPr>
              <p:txBody>
                <a:bodyPr/>
                <a:lstStyle/>
                <a:p>
                  <a:endParaRPr lang="en-US"/>
                </a:p>
              </p:txBody>
            </p:sp>
          </p:grpSp>
          <p:sp>
            <p:nvSpPr>
              <p:cNvPr id="1377488" name="Line 208"/>
              <p:cNvSpPr>
                <a:spLocks noChangeShapeType="1"/>
              </p:cNvSpPr>
              <p:nvPr/>
            </p:nvSpPr>
            <p:spPr bwMode="auto">
              <a:xfrm>
                <a:off x="624" y="864"/>
                <a:ext cx="240" cy="0"/>
              </a:xfrm>
              <a:prstGeom prst="line">
                <a:avLst/>
              </a:prstGeom>
              <a:noFill/>
              <a:ln w="28575">
                <a:solidFill>
                  <a:schemeClr val="tx1"/>
                </a:solidFill>
                <a:round/>
                <a:headEnd type="triangle" w="med" len="med"/>
                <a:tailEnd/>
              </a:ln>
              <a:effectLst/>
            </p:spPr>
            <p:txBody>
              <a:bodyPr/>
              <a:lstStyle/>
              <a:p>
                <a:endParaRPr lang="en-US"/>
              </a:p>
            </p:txBody>
          </p:sp>
          <p:grpSp>
            <p:nvGrpSpPr>
              <p:cNvPr id="8" name="Group 209"/>
              <p:cNvGrpSpPr>
                <a:grpSpLocks/>
              </p:cNvGrpSpPr>
              <p:nvPr/>
            </p:nvGrpSpPr>
            <p:grpSpPr bwMode="auto">
              <a:xfrm>
                <a:off x="1776" y="864"/>
                <a:ext cx="384" cy="288"/>
                <a:chOff x="1776" y="864"/>
                <a:chExt cx="384" cy="288"/>
              </a:xfrm>
            </p:grpSpPr>
            <p:sp>
              <p:nvSpPr>
                <p:cNvPr id="1377490" name="Oval 210"/>
                <p:cNvSpPr>
                  <a:spLocks noChangeArrowheads="1"/>
                </p:cNvSpPr>
                <p:nvPr/>
              </p:nvSpPr>
              <p:spPr bwMode="auto">
                <a:xfrm>
                  <a:off x="1776" y="864"/>
                  <a:ext cx="384" cy="288"/>
                </a:xfrm>
                <a:prstGeom prst="ellipse">
                  <a:avLst/>
                </a:prstGeom>
                <a:noFill/>
                <a:ln w="12700">
                  <a:solidFill>
                    <a:schemeClr val="tx1"/>
                  </a:solidFill>
                  <a:round/>
                  <a:headEnd/>
                  <a:tailEnd/>
                </a:ln>
                <a:effectLst/>
              </p:spPr>
              <p:txBody>
                <a:bodyPr wrap="none" anchor="ctr"/>
                <a:lstStyle/>
                <a:p>
                  <a:endParaRPr lang="en-US"/>
                </a:p>
              </p:txBody>
            </p:sp>
            <p:sp>
              <p:nvSpPr>
                <p:cNvPr id="1377491" name="Rectangle 211"/>
                <p:cNvSpPr>
                  <a:spLocks noChangeArrowheads="1"/>
                </p:cNvSpPr>
                <p:nvPr/>
              </p:nvSpPr>
              <p:spPr bwMode="auto">
                <a:xfrm>
                  <a:off x="1776" y="864"/>
                  <a:ext cx="384" cy="288"/>
                </a:xfrm>
                <a:prstGeom prst="rect">
                  <a:avLst/>
                </a:prstGeom>
                <a:noFill/>
                <a:ln w="12700">
                  <a:noFill/>
                  <a:miter lim="800000"/>
                  <a:headEnd/>
                  <a:tailEnd/>
                </a:ln>
                <a:effectLst/>
              </p:spPr>
              <p:txBody>
                <a:bodyPr wrap="none" lIns="19050" tIns="26988" rIns="19050" bIns="26988"/>
                <a:lstStyle/>
                <a:p>
                  <a:pPr algn="ctr" defTabSz="904875">
                    <a:lnSpc>
                      <a:spcPts val="1600"/>
                    </a:lnSpc>
                    <a:tabLst>
                      <a:tab pos="452438" algn="l"/>
                      <a:tab pos="904875" algn="l"/>
                      <a:tab pos="1357313" algn="l"/>
                    </a:tabLst>
                  </a:pPr>
                  <a:r>
                    <a:rPr lang="en-US" sz="1200" b="1">
                      <a:solidFill>
                        <a:srgbClr val="000000"/>
                      </a:solidFill>
                    </a:rPr>
                    <a:t>Shift</a:t>
                  </a:r>
                </a:p>
                <a:p>
                  <a:pPr algn="ctr" defTabSz="904875">
                    <a:lnSpc>
                      <a:spcPts val="1600"/>
                    </a:lnSpc>
                    <a:tabLst>
                      <a:tab pos="452438" algn="l"/>
                      <a:tab pos="904875" algn="l"/>
                      <a:tab pos="1357313" algn="l"/>
                    </a:tabLst>
                  </a:pPr>
                  <a:r>
                    <a:rPr lang="en-US" sz="1200" b="1">
                      <a:solidFill>
                        <a:srgbClr val="000000"/>
                      </a:solidFill>
                    </a:rPr>
                    <a:t>left 2</a:t>
                  </a:r>
                </a:p>
              </p:txBody>
            </p:sp>
          </p:grpSp>
          <p:sp>
            <p:nvSpPr>
              <p:cNvPr id="1377492" name="Line 212"/>
              <p:cNvSpPr>
                <a:spLocks noChangeShapeType="1"/>
              </p:cNvSpPr>
              <p:nvPr/>
            </p:nvSpPr>
            <p:spPr bwMode="auto">
              <a:xfrm>
                <a:off x="528" y="480"/>
                <a:ext cx="2016" cy="0"/>
              </a:xfrm>
              <a:prstGeom prst="line">
                <a:avLst/>
              </a:prstGeom>
              <a:noFill/>
              <a:ln w="12700">
                <a:solidFill>
                  <a:schemeClr val="accent1"/>
                </a:solidFill>
                <a:round/>
                <a:headEnd/>
                <a:tailEnd/>
              </a:ln>
              <a:effectLst/>
            </p:spPr>
            <p:txBody>
              <a:bodyPr/>
              <a:lstStyle/>
              <a:p>
                <a:endParaRPr lang="en-US"/>
              </a:p>
            </p:txBody>
          </p:sp>
          <p:sp>
            <p:nvSpPr>
              <p:cNvPr id="1377493" name="Line 213"/>
              <p:cNvSpPr>
                <a:spLocks noChangeShapeType="1"/>
              </p:cNvSpPr>
              <p:nvPr/>
            </p:nvSpPr>
            <p:spPr bwMode="auto">
              <a:xfrm flipH="1">
                <a:off x="624" y="672"/>
                <a:ext cx="1728" cy="0"/>
              </a:xfrm>
              <a:prstGeom prst="line">
                <a:avLst/>
              </a:prstGeom>
              <a:noFill/>
              <a:ln w="28575">
                <a:solidFill>
                  <a:schemeClr val="tx1"/>
                </a:solidFill>
                <a:round/>
                <a:headEnd/>
                <a:tailEnd type="triangle" w="med" len="med"/>
              </a:ln>
              <a:effectLst/>
            </p:spPr>
            <p:txBody>
              <a:bodyPr/>
              <a:lstStyle/>
              <a:p>
                <a:endParaRPr lang="en-US"/>
              </a:p>
            </p:txBody>
          </p:sp>
          <p:sp>
            <p:nvSpPr>
              <p:cNvPr id="1377494" name="Rectangle 214"/>
              <p:cNvSpPr>
                <a:spLocks noChangeArrowheads="1"/>
              </p:cNvSpPr>
              <p:nvPr/>
            </p:nvSpPr>
            <p:spPr bwMode="auto">
              <a:xfrm>
                <a:off x="2544" y="432"/>
                <a:ext cx="336" cy="192"/>
              </a:xfrm>
              <a:prstGeom prst="rect">
                <a:avLst/>
              </a:prstGeom>
              <a:noFill/>
              <a:ln w="12700">
                <a:noFill/>
                <a:miter lim="800000"/>
                <a:headEnd/>
                <a:tailEnd/>
              </a:ln>
              <a:effectLst/>
            </p:spPr>
            <p:txBody>
              <a:bodyPr wrap="none" lIns="19050" tIns="26988" rIns="19050" bIns="26988"/>
              <a:lstStyle/>
              <a:p>
                <a:pPr algn="ctr"/>
                <a:r>
                  <a:rPr lang="en-US" sz="1200" b="1"/>
                  <a:t>Jump</a:t>
                </a:r>
              </a:p>
            </p:txBody>
          </p:sp>
          <p:sp>
            <p:nvSpPr>
              <p:cNvPr id="1377495" name="Line 215"/>
              <p:cNvSpPr>
                <a:spLocks noChangeShapeType="1"/>
              </p:cNvSpPr>
              <p:nvPr/>
            </p:nvSpPr>
            <p:spPr bwMode="auto">
              <a:xfrm>
                <a:off x="1584" y="1008"/>
                <a:ext cx="192" cy="0"/>
              </a:xfrm>
              <a:prstGeom prst="line">
                <a:avLst/>
              </a:prstGeom>
              <a:noFill/>
              <a:ln w="28575">
                <a:solidFill>
                  <a:schemeClr val="tx1"/>
                </a:solidFill>
                <a:round/>
                <a:headEnd/>
                <a:tailEnd type="triangle" w="med" len="med"/>
              </a:ln>
              <a:effectLst/>
            </p:spPr>
            <p:txBody>
              <a:bodyPr/>
              <a:lstStyle/>
              <a:p>
                <a:endParaRPr lang="en-US"/>
              </a:p>
            </p:txBody>
          </p:sp>
          <p:sp>
            <p:nvSpPr>
              <p:cNvPr id="1377496" name="Line 216"/>
              <p:cNvSpPr>
                <a:spLocks noChangeShapeType="1"/>
              </p:cNvSpPr>
              <p:nvPr/>
            </p:nvSpPr>
            <p:spPr bwMode="auto">
              <a:xfrm>
                <a:off x="2160" y="1008"/>
                <a:ext cx="192" cy="0"/>
              </a:xfrm>
              <a:prstGeom prst="line">
                <a:avLst/>
              </a:prstGeom>
              <a:noFill/>
              <a:ln w="28575">
                <a:solidFill>
                  <a:schemeClr val="tx1"/>
                </a:solidFill>
                <a:round/>
                <a:headEnd/>
                <a:tailEnd/>
              </a:ln>
              <a:effectLst/>
            </p:spPr>
            <p:txBody>
              <a:bodyPr/>
              <a:lstStyle/>
              <a:p>
                <a:endParaRPr lang="en-US"/>
              </a:p>
            </p:txBody>
          </p:sp>
          <p:sp>
            <p:nvSpPr>
              <p:cNvPr id="1377497" name="Line 217"/>
              <p:cNvSpPr>
                <a:spLocks noChangeShapeType="1"/>
              </p:cNvSpPr>
              <p:nvPr/>
            </p:nvSpPr>
            <p:spPr bwMode="auto">
              <a:xfrm flipV="1">
                <a:off x="2352" y="1008"/>
                <a:ext cx="0" cy="528"/>
              </a:xfrm>
              <a:prstGeom prst="line">
                <a:avLst/>
              </a:prstGeom>
              <a:noFill/>
              <a:ln w="12700">
                <a:solidFill>
                  <a:schemeClr val="tx1"/>
                </a:solidFill>
                <a:round/>
                <a:headEnd/>
                <a:tailEnd/>
              </a:ln>
              <a:effectLst/>
            </p:spPr>
            <p:txBody>
              <a:bodyPr/>
              <a:lstStyle/>
              <a:p>
                <a:endParaRPr lang="en-US"/>
              </a:p>
            </p:txBody>
          </p:sp>
          <p:sp>
            <p:nvSpPr>
              <p:cNvPr id="1377498" name="Line 218"/>
              <p:cNvSpPr>
                <a:spLocks noChangeShapeType="1"/>
              </p:cNvSpPr>
              <p:nvPr/>
            </p:nvSpPr>
            <p:spPr bwMode="auto">
              <a:xfrm flipV="1">
                <a:off x="2352" y="672"/>
                <a:ext cx="0" cy="336"/>
              </a:xfrm>
              <a:prstGeom prst="line">
                <a:avLst/>
              </a:prstGeom>
              <a:noFill/>
              <a:ln w="28575">
                <a:solidFill>
                  <a:schemeClr val="tx1"/>
                </a:solidFill>
                <a:round/>
                <a:headEnd/>
                <a:tailEnd/>
              </a:ln>
              <a:effectLst/>
            </p:spPr>
            <p:txBody>
              <a:bodyPr/>
              <a:lstStyle/>
              <a:p>
                <a:endParaRPr lang="en-US"/>
              </a:p>
            </p:txBody>
          </p:sp>
          <p:sp>
            <p:nvSpPr>
              <p:cNvPr id="1377499" name="Rectangle 219"/>
              <p:cNvSpPr>
                <a:spLocks noChangeArrowheads="1"/>
              </p:cNvSpPr>
              <p:nvPr/>
            </p:nvSpPr>
            <p:spPr bwMode="auto">
              <a:xfrm>
                <a:off x="2112" y="1536"/>
                <a:ext cx="528" cy="206"/>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200">
                    <a:solidFill>
                      <a:schemeClr val="tx1"/>
                    </a:solidFill>
                  </a:rPr>
                  <a:t>PC+4[31-28]</a:t>
                </a:r>
              </a:p>
            </p:txBody>
          </p:sp>
          <p:sp>
            <p:nvSpPr>
              <p:cNvPr id="1377500" name="Line 220"/>
              <p:cNvSpPr>
                <a:spLocks noChangeShapeType="1"/>
              </p:cNvSpPr>
              <p:nvPr/>
            </p:nvSpPr>
            <p:spPr bwMode="auto">
              <a:xfrm>
                <a:off x="1584" y="1008"/>
                <a:ext cx="0" cy="960"/>
              </a:xfrm>
              <a:prstGeom prst="line">
                <a:avLst/>
              </a:prstGeom>
              <a:noFill/>
              <a:ln w="28575">
                <a:solidFill>
                  <a:schemeClr val="tx1"/>
                </a:solidFill>
                <a:round/>
                <a:headEnd/>
                <a:tailEnd/>
              </a:ln>
              <a:effectLst/>
            </p:spPr>
            <p:txBody>
              <a:bodyPr/>
              <a:lstStyle/>
              <a:p>
                <a:endParaRPr lang="en-US"/>
              </a:p>
            </p:txBody>
          </p:sp>
        </p:grpSp>
      </p:grpSp>
      <p:grpSp>
        <p:nvGrpSpPr>
          <p:cNvPr id="9" name="Group 240"/>
          <p:cNvGrpSpPr>
            <a:grpSpLocks/>
          </p:cNvGrpSpPr>
          <p:nvPr/>
        </p:nvGrpSpPr>
        <p:grpSpPr bwMode="auto">
          <a:xfrm>
            <a:off x="1676400" y="762000"/>
            <a:ext cx="533400" cy="3200400"/>
            <a:chOff x="1056" y="480"/>
            <a:chExt cx="336" cy="2016"/>
          </a:xfrm>
        </p:grpSpPr>
        <p:sp>
          <p:nvSpPr>
            <p:cNvPr id="1377508" name="Line 228"/>
            <p:cNvSpPr>
              <a:spLocks noChangeShapeType="1"/>
            </p:cNvSpPr>
            <p:nvPr/>
          </p:nvSpPr>
          <p:spPr bwMode="auto">
            <a:xfrm>
              <a:off x="1344" y="2352"/>
              <a:ext cx="48" cy="0"/>
            </a:xfrm>
            <a:prstGeom prst="line">
              <a:avLst/>
            </a:prstGeom>
            <a:noFill/>
            <a:ln w="28575">
              <a:solidFill>
                <a:schemeClr val="tx1"/>
              </a:solidFill>
              <a:round/>
              <a:headEnd/>
              <a:tailEnd/>
            </a:ln>
            <a:effectLst/>
          </p:spPr>
          <p:txBody>
            <a:bodyPr/>
            <a:lstStyle/>
            <a:p>
              <a:endParaRPr lang="en-US"/>
            </a:p>
          </p:txBody>
        </p:sp>
        <p:sp>
          <p:nvSpPr>
            <p:cNvPr id="1377509" name="AutoShape 229"/>
            <p:cNvSpPr>
              <a:spLocks noChangeArrowheads="1"/>
            </p:cNvSpPr>
            <p:nvPr/>
          </p:nvSpPr>
          <p:spPr bwMode="auto">
            <a:xfrm rot="-5400000">
              <a:off x="1152" y="2304"/>
              <a:ext cx="288" cy="96"/>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tx1"/>
              </a:solidFill>
              <a:miter lim="800000"/>
              <a:headEnd/>
              <a:tailEnd/>
            </a:ln>
            <a:effectLst/>
          </p:spPr>
          <p:txBody>
            <a:bodyPr wrap="none" anchor="ctr"/>
            <a:lstStyle/>
            <a:p>
              <a:endParaRPr lang="en-US"/>
            </a:p>
          </p:txBody>
        </p:sp>
        <p:sp>
          <p:nvSpPr>
            <p:cNvPr id="1377510" name="Line 230"/>
            <p:cNvSpPr>
              <a:spLocks noChangeShapeType="1"/>
            </p:cNvSpPr>
            <p:nvPr/>
          </p:nvSpPr>
          <p:spPr bwMode="auto">
            <a:xfrm>
              <a:off x="1056" y="2400"/>
              <a:ext cx="192" cy="0"/>
            </a:xfrm>
            <a:prstGeom prst="line">
              <a:avLst/>
            </a:prstGeom>
            <a:noFill/>
            <a:ln w="28575">
              <a:solidFill>
                <a:schemeClr val="tx1"/>
              </a:solidFill>
              <a:round/>
              <a:headEnd/>
              <a:tailEnd/>
            </a:ln>
            <a:effectLst/>
          </p:spPr>
          <p:txBody>
            <a:bodyPr/>
            <a:lstStyle/>
            <a:p>
              <a:endParaRPr lang="en-US"/>
            </a:p>
          </p:txBody>
        </p:sp>
        <p:sp>
          <p:nvSpPr>
            <p:cNvPr id="1377512" name="Line 232"/>
            <p:cNvSpPr>
              <a:spLocks noChangeShapeType="1"/>
            </p:cNvSpPr>
            <p:nvPr/>
          </p:nvSpPr>
          <p:spPr bwMode="auto">
            <a:xfrm>
              <a:off x="1296" y="480"/>
              <a:ext cx="0" cy="1728"/>
            </a:xfrm>
            <a:prstGeom prst="line">
              <a:avLst/>
            </a:prstGeom>
            <a:noFill/>
            <a:ln w="12700">
              <a:solidFill>
                <a:schemeClr val="accent1"/>
              </a:solidFill>
              <a:round/>
              <a:headEnd/>
              <a:tailEnd type="triangle" w="med" len="med"/>
            </a:ln>
            <a:effectLst/>
          </p:spPr>
          <p:txBody>
            <a:bodyPr/>
            <a:lstStyle/>
            <a:p>
              <a:endParaRPr lang="en-US"/>
            </a:p>
          </p:txBody>
        </p:sp>
        <p:sp>
          <p:nvSpPr>
            <p:cNvPr id="1377515" name="Line 235"/>
            <p:cNvSpPr>
              <a:spLocks noChangeShapeType="1"/>
            </p:cNvSpPr>
            <p:nvPr/>
          </p:nvSpPr>
          <p:spPr bwMode="auto">
            <a:xfrm>
              <a:off x="1152" y="2256"/>
              <a:ext cx="96" cy="0"/>
            </a:xfrm>
            <a:prstGeom prst="line">
              <a:avLst/>
            </a:prstGeom>
            <a:noFill/>
            <a:ln w="28575">
              <a:solidFill>
                <a:schemeClr val="tx1"/>
              </a:solidFill>
              <a:round/>
              <a:headEnd/>
              <a:tailEnd/>
            </a:ln>
            <a:effectLst/>
          </p:spPr>
          <p:txBody>
            <a:bodyPr/>
            <a:lstStyle/>
            <a:p>
              <a:endParaRPr lang="en-US"/>
            </a:p>
          </p:txBody>
        </p:sp>
        <p:sp>
          <p:nvSpPr>
            <p:cNvPr id="1377516" name="Rectangle 236"/>
            <p:cNvSpPr>
              <a:spLocks noChangeArrowheads="1"/>
            </p:cNvSpPr>
            <p:nvPr/>
          </p:nvSpPr>
          <p:spPr bwMode="auto">
            <a:xfrm>
              <a:off x="1056" y="2160"/>
              <a:ext cx="96" cy="192"/>
            </a:xfrm>
            <a:prstGeom prst="rect">
              <a:avLst/>
            </a:prstGeom>
            <a:noFill/>
            <a:ln w="12700">
              <a:noFill/>
              <a:miter lim="800000"/>
              <a:headEnd/>
              <a:tailEnd/>
            </a:ln>
            <a:effectLst/>
          </p:spPr>
          <p:txBody>
            <a:bodyPr wrap="none" lIns="19050" tIns="26988" rIns="19050" bIns="26988"/>
            <a:lstStyle/>
            <a:p>
              <a:pPr algn="ctr"/>
              <a:r>
                <a:rPr lang="en-US" sz="1400" b="1"/>
                <a:t>0</a:t>
              </a: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90"/>
          <p:cNvGrpSpPr>
            <a:grpSpLocks/>
          </p:cNvGrpSpPr>
          <p:nvPr/>
        </p:nvGrpSpPr>
        <p:grpSpPr bwMode="auto">
          <a:xfrm>
            <a:off x="3429000" y="1828800"/>
            <a:ext cx="1524000" cy="1295400"/>
            <a:chOff x="2160" y="1680"/>
            <a:chExt cx="960" cy="816"/>
          </a:xfrm>
        </p:grpSpPr>
        <p:sp>
          <p:nvSpPr>
            <p:cNvPr id="1219587" name="Rectangle 3"/>
            <p:cNvSpPr>
              <a:spLocks noChangeArrowheads="1"/>
            </p:cNvSpPr>
            <p:nvPr/>
          </p:nvSpPr>
          <p:spPr bwMode="auto">
            <a:xfrm>
              <a:off x="2160" y="2208"/>
              <a:ext cx="336" cy="288"/>
            </a:xfrm>
            <a:prstGeom prst="rect">
              <a:avLst/>
            </a:prstGeom>
            <a:solidFill>
              <a:schemeClr val="accent1"/>
            </a:solidFill>
            <a:ln w="12700">
              <a:solidFill>
                <a:schemeClr val="tx1"/>
              </a:solidFill>
              <a:miter lim="800000"/>
              <a:headEnd/>
              <a:tailEnd/>
            </a:ln>
            <a:effectLst/>
          </p:spPr>
          <p:txBody>
            <a:bodyPr wrap="none" anchor="ctr"/>
            <a:lstStyle/>
            <a:p>
              <a:endParaRPr lang="en-US"/>
            </a:p>
          </p:txBody>
        </p:sp>
        <p:sp>
          <p:nvSpPr>
            <p:cNvPr id="1219588" name="Rectangle 4"/>
            <p:cNvSpPr>
              <a:spLocks noChangeArrowheads="1"/>
            </p:cNvSpPr>
            <p:nvPr/>
          </p:nvSpPr>
          <p:spPr bwMode="auto">
            <a:xfrm>
              <a:off x="3024" y="1680"/>
              <a:ext cx="96" cy="288"/>
            </a:xfrm>
            <a:prstGeom prst="rect">
              <a:avLst/>
            </a:prstGeom>
            <a:solidFill>
              <a:schemeClr val="accent1"/>
            </a:solidFill>
            <a:ln w="12700">
              <a:solidFill>
                <a:schemeClr val="tx1"/>
              </a:solidFill>
              <a:miter lim="800000"/>
              <a:headEnd/>
              <a:tailEnd/>
            </a:ln>
            <a:effectLst/>
          </p:spPr>
          <p:txBody>
            <a:bodyPr wrap="none" anchor="ctr"/>
            <a:lstStyle/>
            <a:p>
              <a:endParaRPr lang="en-US"/>
            </a:p>
          </p:txBody>
        </p:sp>
        <p:sp>
          <p:nvSpPr>
            <p:cNvPr id="1219589" name="Line 5"/>
            <p:cNvSpPr>
              <a:spLocks noChangeShapeType="1"/>
            </p:cNvSpPr>
            <p:nvPr/>
          </p:nvSpPr>
          <p:spPr bwMode="auto">
            <a:xfrm flipH="1">
              <a:off x="2160" y="1968"/>
              <a:ext cx="864" cy="240"/>
            </a:xfrm>
            <a:prstGeom prst="line">
              <a:avLst/>
            </a:prstGeom>
            <a:noFill/>
            <a:ln w="28575">
              <a:solidFill>
                <a:schemeClr val="accent1"/>
              </a:solidFill>
              <a:round/>
              <a:headEnd/>
              <a:tailEnd type="triangle" w="med" len="med"/>
            </a:ln>
            <a:effectLst/>
          </p:spPr>
          <p:txBody>
            <a:bodyPr/>
            <a:lstStyle/>
            <a:p>
              <a:endParaRPr lang="en-US"/>
            </a:p>
          </p:txBody>
        </p:sp>
      </p:grpSp>
      <p:sp>
        <p:nvSpPr>
          <p:cNvPr id="1219590" name="Rectangle 6"/>
          <p:cNvSpPr>
            <a:spLocks noGrp="1" noChangeArrowheads="1"/>
          </p:cNvSpPr>
          <p:nvPr>
            <p:ph type="title"/>
          </p:nvPr>
        </p:nvSpPr>
        <p:spPr>
          <a:xfrm>
            <a:off x="652463" y="304800"/>
            <a:ext cx="8180124" cy="426142"/>
          </a:xfrm>
          <a:noFill/>
          <a:ln/>
        </p:spPr>
        <p:txBody>
          <a:bodyPr wrap="none"/>
          <a:lstStyle/>
          <a:p>
            <a:r>
              <a:rPr lang="en-US" dirty="0" smtClean="0"/>
              <a:t>Review: Branch </a:t>
            </a:r>
            <a:r>
              <a:rPr lang="en-US" dirty="0" err="1" smtClean="0"/>
              <a:t>Instr’s</a:t>
            </a:r>
            <a:r>
              <a:rPr lang="en-US" dirty="0" smtClean="0"/>
              <a:t> </a:t>
            </a:r>
            <a:r>
              <a:rPr lang="en-US" dirty="0"/>
              <a:t>Cause Control Hazards</a:t>
            </a:r>
          </a:p>
        </p:txBody>
      </p:sp>
      <p:sp>
        <p:nvSpPr>
          <p:cNvPr id="1219591" name="Rectangle 7"/>
          <p:cNvSpPr>
            <a:spLocks noChangeArrowheads="1"/>
          </p:cNvSpPr>
          <p:nvPr/>
        </p:nvSpPr>
        <p:spPr bwMode="auto">
          <a:xfrm>
            <a:off x="328613" y="1906588"/>
            <a:ext cx="358775" cy="3109912"/>
          </a:xfrm>
          <a:prstGeom prst="rect">
            <a:avLst/>
          </a:prstGeom>
          <a:noFill/>
          <a:ln w="12700">
            <a:noFill/>
            <a:miter lim="800000"/>
            <a:headEnd/>
            <a:tailEnd/>
          </a:ln>
          <a:effectLst/>
        </p:spPr>
        <p:txBody>
          <a:bodyPr wrap="none" lIns="90488" tIns="44450" rIns="90488" bIns="44450">
            <a:spAutoFit/>
          </a:bodyPr>
          <a:lstStyle/>
          <a:p>
            <a:pPr algn="ctr"/>
            <a:r>
              <a:rPr lang="en-US" i="1">
                <a:solidFill>
                  <a:schemeClr val="tx1"/>
                </a:solidFill>
              </a:rPr>
              <a:t>I</a:t>
            </a:r>
          </a:p>
          <a:p>
            <a:pPr algn="ctr"/>
            <a:r>
              <a:rPr lang="en-US" i="1">
                <a:solidFill>
                  <a:schemeClr val="tx1"/>
                </a:solidFill>
              </a:rPr>
              <a:t>n</a:t>
            </a:r>
          </a:p>
          <a:p>
            <a:pPr algn="ctr"/>
            <a:r>
              <a:rPr lang="en-US" i="1">
                <a:solidFill>
                  <a:schemeClr val="tx1"/>
                </a:solidFill>
              </a:rPr>
              <a:t>s</a:t>
            </a:r>
          </a:p>
          <a:p>
            <a:pPr algn="ctr"/>
            <a:r>
              <a:rPr lang="en-US" i="1">
                <a:solidFill>
                  <a:schemeClr val="tx1"/>
                </a:solidFill>
              </a:rPr>
              <a:t>t</a:t>
            </a:r>
          </a:p>
          <a:p>
            <a:pPr algn="ctr"/>
            <a:r>
              <a:rPr lang="en-US" i="1">
                <a:solidFill>
                  <a:schemeClr val="tx1"/>
                </a:solidFill>
              </a:rPr>
              <a:t>r.</a:t>
            </a:r>
          </a:p>
          <a:p>
            <a:pPr algn="ctr"/>
            <a:endParaRPr lang="en-US" i="1">
              <a:solidFill>
                <a:schemeClr val="tx1"/>
              </a:solidFill>
            </a:endParaRPr>
          </a:p>
          <a:p>
            <a:pPr algn="ctr"/>
            <a:r>
              <a:rPr lang="en-US" i="1">
                <a:solidFill>
                  <a:schemeClr val="tx1"/>
                </a:solidFill>
              </a:rPr>
              <a:t>O</a:t>
            </a:r>
          </a:p>
          <a:p>
            <a:pPr algn="ctr"/>
            <a:r>
              <a:rPr lang="en-US" i="1">
                <a:solidFill>
                  <a:schemeClr val="tx1"/>
                </a:solidFill>
              </a:rPr>
              <a:t>r</a:t>
            </a:r>
          </a:p>
          <a:p>
            <a:pPr algn="ctr"/>
            <a:r>
              <a:rPr lang="en-US" i="1">
                <a:solidFill>
                  <a:schemeClr val="tx1"/>
                </a:solidFill>
              </a:rPr>
              <a:t>d</a:t>
            </a:r>
          </a:p>
          <a:p>
            <a:pPr algn="ctr"/>
            <a:r>
              <a:rPr lang="en-US" i="1">
                <a:solidFill>
                  <a:schemeClr val="tx1"/>
                </a:solidFill>
              </a:rPr>
              <a:t>e</a:t>
            </a:r>
          </a:p>
          <a:p>
            <a:pPr algn="ctr"/>
            <a:r>
              <a:rPr lang="en-US" i="1">
                <a:solidFill>
                  <a:schemeClr val="tx1"/>
                </a:solidFill>
              </a:rPr>
              <a:t>r</a:t>
            </a:r>
          </a:p>
        </p:txBody>
      </p:sp>
      <p:sp>
        <p:nvSpPr>
          <p:cNvPr id="1219592" name="Line 8"/>
          <p:cNvSpPr>
            <a:spLocks noChangeShapeType="1"/>
          </p:cNvSpPr>
          <p:nvPr/>
        </p:nvSpPr>
        <p:spPr bwMode="auto">
          <a:xfrm>
            <a:off x="1447800" y="1300163"/>
            <a:ext cx="6311900" cy="0"/>
          </a:xfrm>
          <a:prstGeom prst="line">
            <a:avLst/>
          </a:prstGeom>
          <a:noFill/>
          <a:ln w="25400">
            <a:solidFill>
              <a:schemeClr val="tx1"/>
            </a:solidFill>
            <a:round/>
            <a:headEnd/>
            <a:tailEnd type="triangle" w="med" len="med"/>
          </a:ln>
          <a:effectLst/>
        </p:spPr>
        <p:txBody>
          <a:bodyPr wrap="none" anchor="ctr"/>
          <a:lstStyle/>
          <a:p>
            <a:endParaRPr lang="en-US"/>
          </a:p>
        </p:txBody>
      </p:sp>
      <p:sp>
        <p:nvSpPr>
          <p:cNvPr id="1219595" name="Rectangle 11"/>
          <p:cNvSpPr>
            <a:spLocks noChangeArrowheads="1"/>
          </p:cNvSpPr>
          <p:nvPr/>
        </p:nvSpPr>
        <p:spPr bwMode="auto">
          <a:xfrm>
            <a:off x="762000" y="2633663"/>
            <a:ext cx="546100" cy="454025"/>
          </a:xfrm>
          <a:prstGeom prst="rect">
            <a:avLst/>
          </a:prstGeom>
          <a:noFill/>
          <a:ln w="12700">
            <a:noFill/>
            <a:miter lim="800000"/>
            <a:headEnd/>
            <a:tailEnd/>
          </a:ln>
          <a:effectLst/>
        </p:spPr>
        <p:txBody>
          <a:bodyPr wrap="none" lIns="90488" tIns="44450" rIns="90488" bIns="44450">
            <a:spAutoFit/>
          </a:bodyPr>
          <a:lstStyle/>
          <a:p>
            <a:r>
              <a:rPr lang="en-US" sz="2400" b="1">
                <a:solidFill>
                  <a:schemeClr val="tx1"/>
                </a:solidFill>
                <a:latin typeface="Courier New" pitchFamily="49" charset="0"/>
              </a:rPr>
              <a:t>lw</a:t>
            </a:r>
          </a:p>
        </p:txBody>
      </p:sp>
      <p:sp>
        <p:nvSpPr>
          <p:cNvPr id="1219596" name="Rectangle 12"/>
          <p:cNvSpPr>
            <a:spLocks noChangeArrowheads="1"/>
          </p:cNvSpPr>
          <p:nvPr/>
        </p:nvSpPr>
        <p:spPr bwMode="auto">
          <a:xfrm>
            <a:off x="762000" y="4343400"/>
            <a:ext cx="925513" cy="454025"/>
          </a:xfrm>
          <a:prstGeom prst="rect">
            <a:avLst/>
          </a:prstGeom>
          <a:noFill/>
          <a:ln w="12700">
            <a:noFill/>
            <a:miter lim="800000"/>
            <a:headEnd/>
            <a:tailEnd/>
          </a:ln>
          <a:effectLst/>
        </p:spPr>
        <p:txBody>
          <a:bodyPr wrap="none" lIns="90488" tIns="44450" rIns="90488" bIns="44450">
            <a:spAutoFit/>
          </a:bodyPr>
          <a:lstStyle/>
          <a:p>
            <a:r>
              <a:rPr lang="en-US" sz="2400">
                <a:solidFill>
                  <a:schemeClr val="tx1"/>
                </a:solidFill>
              </a:rPr>
              <a:t>Inst 4</a:t>
            </a:r>
          </a:p>
        </p:txBody>
      </p:sp>
      <p:sp>
        <p:nvSpPr>
          <p:cNvPr id="1219597" name="Line 13"/>
          <p:cNvSpPr>
            <a:spLocks noChangeShapeType="1"/>
          </p:cNvSpPr>
          <p:nvPr/>
        </p:nvSpPr>
        <p:spPr bwMode="auto">
          <a:xfrm>
            <a:off x="2628900" y="1427163"/>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19598" name="Line 14"/>
          <p:cNvSpPr>
            <a:spLocks noChangeShapeType="1"/>
          </p:cNvSpPr>
          <p:nvPr/>
        </p:nvSpPr>
        <p:spPr bwMode="auto">
          <a:xfrm>
            <a:off x="3314700" y="1427163"/>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19599" name="Line 15"/>
          <p:cNvSpPr>
            <a:spLocks noChangeShapeType="1"/>
          </p:cNvSpPr>
          <p:nvPr/>
        </p:nvSpPr>
        <p:spPr bwMode="auto">
          <a:xfrm>
            <a:off x="4000500" y="1427163"/>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19600" name="Line 16"/>
          <p:cNvSpPr>
            <a:spLocks noChangeShapeType="1"/>
          </p:cNvSpPr>
          <p:nvPr/>
        </p:nvSpPr>
        <p:spPr bwMode="auto">
          <a:xfrm>
            <a:off x="4686300" y="1427163"/>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19601" name="Line 17"/>
          <p:cNvSpPr>
            <a:spLocks noChangeShapeType="1"/>
          </p:cNvSpPr>
          <p:nvPr/>
        </p:nvSpPr>
        <p:spPr bwMode="auto">
          <a:xfrm>
            <a:off x="5372100" y="1427163"/>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19602" name="Line 18"/>
          <p:cNvSpPr>
            <a:spLocks noChangeShapeType="1"/>
          </p:cNvSpPr>
          <p:nvPr/>
        </p:nvSpPr>
        <p:spPr bwMode="auto">
          <a:xfrm>
            <a:off x="6057900" y="1427163"/>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19603" name="Line 19"/>
          <p:cNvSpPr>
            <a:spLocks noChangeShapeType="1"/>
          </p:cNvSpPr>
          <p:nvPr/>
        </p:nvSpPr>
        <p:spPr bwMode="auto">
          <a:xfrm>
            <a:off x="6743700" y="1427163"/>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19604" name="Line 20"/>
          <p:cNvSpPr>
            <a:spLocks noChangeShapeType="1"/>
          </p:cNvSpPr>
          <p:nvPr/>
        </p:nvSpPr>
        <p:spPr bwMode="auto">
          <a:xfrm>
            <a:off x="7429500" y="1427163"/>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19605" name="Rectangle 21"/>
          <p:cNvSpPr>
            <a:spLocks noChangeArrowheads="1"/>
          </p:cNvSpPr>
          <p:nvPr/>
        </p:nvSpPr>
        <p:spPr bwMode="auto">
          <a:xfrm>
            <a:off x="762000" y="3471863"/>
            <a:ext cx="925513" cy="454025"/>
          </a:xfrm>
          <a:prstGeom prst="rect">
            <a:avLst/>
          </a:prstGeom>
          <a:noFill/>
          <a:ln w="12700">
            <a:noFill/>
            <a:miter lim="800000"/>
            <a:headEnd/>
            <a:tailEnd/>
          </a:ln>
          <a:effectLst/>
        </p:spPr>
        <p:txBody>
          <a:bodyPr wrap="none" lIns="90488" tIns="44450" rIns="90488" bIns="44450">
            <a:spAutoFit/>
          </a:bodyPr>
          <a:lstStyle/>
          <a:p>
            <a:r>
              <a:rPr lang="en-US" sz="2400">
                <a:solidFill>
                  <a:schemeClr val="tx1"/>
                </a:solidFill>
              </a:rPr>
              <a:t>Inst 3</a:t>
            </a:r>
          </a:p>
        </p:txBody>
      </p:sp>
      <p:sp>
        <p:nvSpPr>
          <p:cNvPr id="1219606" name="Line 22"/>
          <p:cNvSpPr>
            <a:spLocks noChangeShapeType="1"/>
          </p:cNvSpPr>
          <p:nvPr/>
        </p:nvSpPr>
        <p:spPr bwMode="auto">
          <a:xfrm>
            <a:off x="685800" y="1828800"/>
            <a:ext cx="0" cy="3886200"/>
          </a:xfrm>
          <a:prstGeom prst="line">
            <a:avLst/>
          </a:prstGeom>
          <a:noFill/>
          <a:ln w="28575">
            <a:solidFill>
              <a:schemeClr val="tx1"/>
            </a:solidFill>
            <a:round/>
            <a:headEnd/>
            <a:tailEnd type="triangle" w="med" len="med"/>
          </a:ln>
          <a:effectLst/>
        </p:spPr>
        <p:txBody>
          <a:bodyPr/>
          <a:lstStyle/>
          <a:p>
            <a:endParaRPr lang="en-US"/>
          </a:p>
        </p:txBody>
      </p:sp>
      <p:grpSp>
        <p:nvGrpSpPr>
          <p:cNvPr id="3" name="Group 189"/>
          <p:cNvGrpSpPr>
            <a:grpSpLocks/>
          </p:cNvGrpSpPr>
          <p:nvPr/>
        </p:nvGrpSpPr>
        <p:grpSpPr bwMode="auto">
          <a:xfrm>
            <a:off x="762000" y="1676400"/>
            <a:ext cx="5337175" cy="838200"/>
            <a:chOff x="480" y="1584"/>
            <a:chExt cx="3362" cy="528"/>
          </a:xfrm>
        </p:grpSpPr>
        <p:sp>
          <p:nvSpPr>
            <p:cNvPr id="1219594" name="Rectangle 10"/>
            <p:cNvSpPr>
              <a:spLocks noChangeArrowheads="1"/>
            </p:cNvSpPr>
            <p:nvPr/>
          </p:nvSpPr>
          <p:spPr bwMode="auto">
            <a:xfrm>
              <a:off x="480" y="1632"/>
              <a:ext cx="459" cy="286"/>
            </a:xfrm>
            <a:prstGeom prst="rect">
              <a:avLst/>
            </a:prstGeom>
            <a:noFill/>
            <a:ln w="12700">
              <a:noFill/>
              <a:miter lim="800000"/>
              <a:headEnd/>
              <a:tailEnd/>
            </a:ln>
            <a:effectLst/>
          </p:spPr>
          <p:txBody>
            <a:bodyPr wrap="none" lIns="90488" tIns="44450" rIns="90488" bIns="44450">
              <a:spAutoFit/>
            </a:bodyPr>
            <a:lstStyle/>
            <a:p>
              <a:r>
                <a:rPr lang="en-US" sz="2400" b="1">
                  <a:latin typeface="Courier New" pitchFamily="49" charset="0"/>
                </a:rPr>
                <a:t>beq</a:t>
              </a:r>
            </a:p>
          </p:txBody>
        </p:sp>
        <p:grpSp>
          <p:nvGrpSpPr>
            <p:cNvPr id="4" name="Group 57"/>
            <p:cNvGrpSpPr>
              <a:grpSpLocks/>
            </p:cNvGrpSpPr>
            <p:nvPr/>
          </p:nvGrpSpPr>
          <p:grpSpPr bwMode="auto">
            <a:xfrm>
              <a:off x="2640" y="1584"/>
              <a:ext cx="223" cy="481"/>
              <a:chOff x="2207" y="1413"/>
              <a:chExt cx="223" cy="481"/>
            </a:xfrm>
          </p:grpSpPr>
          <p:sp>
            <p:nvSpPr>
              <p:cNvPr id="1219642" name="Freeform 58"/>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9643" name="Rectangle 59"/>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5" name="Group 60"/>
            <p:cNvGrpSpPr>
              <a:grpSpLocks/>
            </p:cNvGrpSpPr>
            <p:nvPr/>
          </p:nvGrpSpPr>
          <p:grpSpPr bwMode="auto">
            <a:xfrm>
              <a:off x="1728" y="1680"/>
              <a:ext cx="349" cy="289"/>
              <a:chOff x="1282" y="1509"/>
              <a:chExt cx="349" cy="289"/>
            </a:xfrm>
          </p:grpSpPr>
          <p:sp>
            <p:nvSpPr>
              <p:cNvPr id="1219645" name="Rectangle 61"/>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6" name="Group 62"/>
              <p:cNvGrpSpPr>
                <a:grpSpLocks/>
              </p:cNvGrpSpPr>
              <p:nvPr/>
            </p:nvGrpSpPr>
            <p:grpSpPr bwMode="auto">
              <a:xfrm>
                <a:off x="1291" y="1509"/>
                <a:ext cx="340" cy="289"/>
                <a:chOff x="1291" y="1509"/>
                <a:chExt cx="340" cy="289"/>
              </a:xfrm>
            </p:grpSpPr>
            <p:sp>
              <p:nvSpPr>
                <p:cNvPr id="1219647" name="Freeform 63"/>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9648" name="Freeform 64"/>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219649" name="Rectangle 65"/>
            <p:cNvSpPr>
              <a:spLocks noChangeArrowheads="1"/>
            </p:cNvSpPr>
            <p:nvPr/>
          </p:nvSpPr>
          <p:spPr bwMode="auto">
            <a:xfrm>
              <a:off x="2178" y="1687"/>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7" name="Group 66"/>
            <p:cNvGrpSpPr>
              <a:grpSpLocks/>
            </p:cNvGrpSpPr>
            <p:nvPr/>
          </p:nvGrpSpPr>
          <p:grpSpPr bwMode="auto">
            <a:xfrm>
              <a:off x="2197" y="1680"/>
              <a:ext cx="296" cy="289"/>
              <a:chOff x="1751" y="1509"/>
              <a:chExt cx="296" cy="289"/>
            </a:xfrm>
          </p:grpSpPr>
          <p:sp>
            <p:nvSpPr>
              <p:cNvPr id="1219651" name="Freeform 67"/>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9652" name="Freeform 68"/>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19653" name="Line 69"/>
            <p:cNvSpPr>
              <a:spLocks noChangeShapeType="1"/>
            </p:cNvSpPr>
            <p:nvPr/>
          </p:nvSpPr>
          <p:spPr bwMode="auto">
            <a:xfrm>
              <a:off x="2082" y="1824"/>
              <a:ext cx="116" cy="0"/>
            </a:xfrm>
            <a:prstGeom prst="line">
              <a:avLst/>
            </a:prstGeom>
            <a:noFill/>
            <a:ln w="25400">
              <a:solidFill>
                <a:schemeClr val="tx1"/>
              </a:solidFill>
              <a:round/>
              <a:headEnd/>
              <a:tailEnd/>
            </a:ln>
            <a:effectLst/>
          </p:spPr>
          <p:txBody>
            <a:bodyPr wrap="none" anchor="ctr"/>
            <a:lstStyle/>
            <a:p>
              <a:endParaRPr lang="en-US"/>
            </a:p>
          </p:txBody>
        </p:sp>
        <p:sp>
          <p:nvSpPr>
            <p:cNvPr id="1219654" name="Freeform 70"/>
            <p:cNvSpPr>
              <a:spLocks/>
            </p:cNvSpPr>
            <p:nvPr/>
          </p:nvSpPr>
          <p:spPr bwMode="auto">
            <a:xfrm>
              <a:off x="2150" y="1728"/>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9655" name="Line 71"/>
            <p:cNvSpPr>
              <a:spLocks noChangeShapeType="1"/>
            </p:cNvSpPr>
            <p:nvPr/>
          </p:nvSpPr>
          <p:spPr bwMode="auto">
            <a:xfrm>
              <a:off x="2498" y="1728"/>
              <a:ext cx="157" cy="0"/>
            </a:xfrm>
            <a:prstGeom prst="line">
              <a:avLst/>
            </a:prstGeom>
            <a:noFill/>
            <a:ln w="25400">
              <a:solidFill>
                <a:schemeClr val="tx1"/>
              </a:solidFill>
              <a:round/>
              <a:headEnd/>
              <a:tailEnd/>
            </a:ln>
            <a:effectLst/>
          </p:spPr>
          <p:txBody>
            <a:bodyPr wrap="none" anchor="ctr"/>
            <a:lstStyle/>
            <a:p>
              <a:endParaRPr lang="en-US"/>
            </a:p>
          </p:txBody>
        </p:sp>
        <p:sp>
          <p:nvSpPr>
            <p:cNvPr id="1219656" name="Rectangle 72"/>
            <p:cNvSpPr>
              <a:spLocks noChangeArrowheads="1"/>
            </p:cNvSpPr>
            <p:nvPr/>
          </p:nvSpPr>
          <p:spPr bwMode="auto">
            <a:xfrm>
              <a:off x="2995" y="1682"/>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8" name="Group 73"/>
            <p:cNvGrpSpPr>
              <a:grpSpLocks/>
            </p:cNvGrpSpPr>
            <p:nvPr/>
          </p:nvGrpSpPr>
          <p:grpSpPr bwMode="auto">
            <a:xfrm>
              <a:off x="3046" y="1680"/>
              <a:ext cx="325" cy="289"/>
              <a:chOff x="2600" y="1509"/>
              <a:chExt cx="325" cy="289"/>
            </a:xfrm>
          </p:grpSpPr>
          <p:sp>
            <p:nvSpPr>
              <p:cNvPr id="1219658" name="Freeform 74"/>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9659" name="Freeform 75"/>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19660" name="Rectangle 76"/>
            <p:cNvSpPr>
              <a:spLocks noChangeArrowheads="1"/>
            </p:cNvSpPr>
            <p:nvPr/>
          </p:nvSpPr>
          <p:spPr bwMode="auto">
            <a:xfrm>
              <a:off x="3487" y="1682"/>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9" name="Group 77"/>
            <p:cNvGrpSpPr>
              <a:grpSpLocks/>
            </p:cNvGrpSpPr>
            <p:nvPr/>
          </p:nvGrpSpPr>
          <p:grpSpPr bwMode="auto">
            <a:xfrm>
              <a:off x="3514" y="1680"/>
              <a:ext cx="284" cy="289"/>
              <a:chOff x="3068" y="1509"/>
              <a:chExt cx="284" cy="289"/>
            </a:xfrm>
          </p:grpSpPr>
          <p:sp>
            <p:nvSpPr>
              <p:cNvPr id="1219662" name="Freeform 78"/>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9663" name="Freeform 79"/>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19664" name="Line 80"/>
            <p:cNvSpPr>
              <a:spLocks noChangeShapeType="1"/>
            </p:cNvSpPr>
            <p:nvPr/>
          </p:nvSpPr>
          <p:spPr bwMode="auto">
            <a:xfrm>
              <a:off x="3367" y="1824"/>
              <a:ext cx="139" cy="0"/>
            </a:xfrm>
            <a:prstGeom prst="line">
              <a:avLst/>
            </a:prstGeom>
            <a:noFill/>
            <a:ln w="25400">
              <a:solidFill>
                <a:schemeClr val="tx1"/>
              </a:solidFill>
              <a:round/>
              <a:headEnd/>
              <a:tailEnd/>
            </a:ln>
            <a:effectLst/>
          </p:spPr>
          <p:txBody>
            <a:bodyPr wrap="none" anchor="ctr"/>
            <a:lstStyle/>
            <a:p>
              <a:endParaRPr lang="en-US"/>
            </a:p>
          </p:txBody>
        </p:sp>
        <p:sp>
          <p:nvSpPr>
            <p:cNvPr id="1219665" name="Line 81"/>
            <p:cNvSpPr>
              <a:spLocks noChangeShapeType="1"/>
            </p:cNvSpPr>
            <p:nvPr/>
          </p:nvSpPr>
          <p:spPr bwMode="auto">
            <a:xfrm>
              <a:off x="2883" y="1824"/>
              <a:ext cx="155" cy="0"/>
            </a:xfrm>
            <a:prstGeom prst="line">
              <a:avLst/>
            </a:prstGeom>
            <a:noFill/>
            <a:ln w="25400">
              <a:solidFill>
                <a:schemeClr val="tx1"/>
              </a:solidFill>
              <a:round/>
              <a:headEnd/>
              <a:tailEnd/>
            </a:ln>
            <a:effectLst/>
          </p:spPr>
          <p:txBody>
            <a:bodyPr wrap="none" anchor="ctr"/>
            <a:lstStyle/>
            <a:p>
              <a:endParaRPr lang="en-US"/>
            </a:p>
          </p:txBody>
        </p:sp>
        <p:sp>
          <p:nvSpPr>
            <p:cNvPr id="1219666" name="Line 82"/>
            <p:cNvSpPr>
              <a:spLocks noChangeShapeType="1"/>
            </p:cNvSpPr>
            <p:nvPr/>
          </p:nvSpPr>
          <p:spPr bwMode="auto">
            <a:xfrm>
              <a:off x="2498" y="1920"/>
              <a:ext cx="157" cy="0"/>
            </a:xfrm>
            <a:prstGeom prst="line">
              <a:avLst/>
            </a:prstGeom>
            <a:noFill/>
            <a:ln w="25400">
              <a:solidFill>
                <a:schemeClr val="tx1"/>
              </a:solidFill>
              <a:round/>
              <a:headEnd/>
              <a:tailEnd/>
            </a:ln>
            <a:effectLst/>
          </p:spPr>
          <p:txBody>
            <a:bodyPr wrap="none" anchor="ctr"/>
            <a:lstStyle/>
            <a:p>
              <a:endParaRPr lang="en-US"/>
            </a:p>
          </p:txBody>
        </p:sp>
        <p:sp>
          <p:nvSpPr>
            <p:cNvPr id="1219667" name="Line 83"/>
            <p:cNvSpPr>
              <a:spLocks noChangeShapeType="1"/>
            </p:cNvSpPr>
            <p:nvPr/>
          </p:nvSpPr>
          <p:spPr bwMode="auto">
            <a:xfrm>
              <a:off x="2582" y="1920"/>
              <a:ext cx="0" cy="192"/>
            </a:xfrm>
            <a:prstGeom prst="line">
              <a:avLst/>
            </a:prstGeom>
            <a:noFill/>
            <a:ln w="28575">
              <a:solidFill>
                <a:schemeClr val="tx1"/>
              </a:solidFill>
              <a:round/>
              <a:headEnd/>
              <a:tailEnd/>
            </a:ln>
            <a:effectLst/>
          </p:spPr>
          <p:txBody>
            <a:bodyPr/>
            <a:lstStyle/>
            <a:p>
              <a:endParaRPr lang="en-US"/>
            </a:p>
          </p:txBody>
        </p:sp>
        <p:sp>
          <p:nvSpPr>
            <p:cNvPr id="1219668" name="Line 84"/>
            <p:cNvSpPr>
              <a:spLocks noChangeShapeType="1"/>
            </p:cNvSpPr>
            <p:nvPr/>
          </p:nvSpPr>
          <p:spPr bwMode="auto">
            <a:xfrm>
              <a:off x="2582" y="2112"/>
              <a:ext cx="336" cy="0"/>
            </a:xfrm>
            <a:prstGeom prst="line">
              <a:avLst/>
            </a:prstGeom>
            <a:noFill/>
            <a:ln w="28575">
              <a:solidFill>
                <a:schemeClr val="tx1"/>
              </a:solidFill>
              <a:round/>
              <a:headEnd/>
              <a:tailEnd/>
            </a:ln>
            <a:effectLst/>
          </p:spPr>
          <p:txBody>
            <a:bodyPr/>
            <a:lstStyle/>
            <a:p>
              <a:endParaRPr lang="en-US"/>
            </a:p>
          </p:txBody>
        </p:sp>
        <p:sp>
          <p:nvSpPr>
            <p:cNvPr id="1219669" name="Line 85"/>
            <p:cNvSpPr>
              <a:spLocks noChangeShapeType="1"/>
            </p:cNvSpPr>
            <p:nvPr/>
          </p:nvSpPr>
          <p:spPr bwMode="auto">
            <a:xfrm>
              <a:off x="2918" y="1824"/>
              <a:ext cx="0" cy="288"/>
            </a:xfrm>
            <a:prstGeom prst="line">
              <a:avLst/>
            </a:prstGeom>
            <a:noFill/>
            <a:ln w="28575">
              <a:solidFill>
                <a:schemeClr val="tx1"/>
              </a:solidFill>
              <a:round/>
              <a:headEnd/>
              <a:tailEnd/>
            </a:ln>
            <a:effectLst/>
          </p:spPr>
          <p:txBody>
            <a:bodyPr/>
            <a:lstStyle/>
            <a:p>
              <a:endParaRPr lang="en-US"/>
            </a:p>
          </p:txBody>
        </p:sp>
        <p:sp>
          <p:nvSpPr>
            <p:cNvPr id="1219670" name="Line 86"/>
            <p:cNvSpPr>
              <a:spLocks noChangeShapeType="1"/>
            </p:cNvSpPr>
            <p:nvPr/>
          </p:nvSpPr>
          <p:spPr bwMode="auto">
            <a:xfrm flipH="1">
              <a:off x="2998" y="1824"/>
              <a:ext cx="0" cy="240"/>
            </a:xfrm>
            <a:prstGeom prst="line">
              <a:avLst/>
            </a:prstGeom>
            <a:noFill/>
            <a:ln w="28575">
              <a:solidFill>
                <a:schemeClr val="tx1"/>
              </a:solidFill>
              <a:round/>
              <a:headEnd/>
              <a:tailEnd/>
            </a:ln>
            <a:effectLst/>
          </p:spPr>
          <p:txBody>
            <a:bodyPr/>
            <a:lstStyle/>
            <a:p>
              <a:endParaRPr lang="en-US"/>
            </a:p>
          </p:txBody>
        </p:sp>
        <p:sp>
          <p:nvSpPr>
            <p:cNvPr id="1219671" name="Line 87"/>
            <p:cNvSpPr>
              <a:spLocks noChangeShapeType="1"/>
            </p:cNvSpPr>
            <p:nvPr/>
          </p:nvSpPr>
          <p:spPr bwMode="auto">
            <a:xfrm>
              <a:off x="2998" y="2064"/>
              <a:ext cx="432" cy="0"/>
            </a:xfrm>
            <a:prstGeom prst="line">
              <a:avLst/>
            </a:prstGeom>
            <a:noFill/>
            <a:ln w="28575">
              <a:solidFill>
                <a:schemeClr val="tx1"/>
              </a:solidFill>
              <a:round/>
              <a:headEnd/>
              <a:tailEnd/>
            </a:ln>
            <a:effectLst/>
          </p:spPr>
          <p:txBody>
            <a:bodyPr/>
            <a:lstStyle/>
            <a:p>
              <a:endParaRPr lang="en-US"/>
            </a:p>
          </p:txBody>
        </p:sp>
        <p:sp>
          <p:nvSpPr>
            <p:cNvPr id="1219672" name="Line 88"/>
            <p:cNvSpPr>
              <a:spLocks noChangeShapeType="1"/>
            </p:cNvSpPr>
            <p:nvPr/>
          </p:nvSpPr>
          <p:spPr bwMode="auto">
            <a:xfrm>
              <a:off x="3430" y="1824"/>
              <a:ext cx="0" cy="240"/>
            </a:xfrm>
            <a:prstGeom prst="line">
              <a:avLst/>
            </a:prstGeom>
            <a:noFill/>
            <a:ln w="28575">
              <a:solidFill>
                <a:schemeClr val="tx1"/>
              </a:solidFill>
              <a:round/>
              <a:headEnd/>
              <a:tailEnd/>
            </a:ln>
            <a:effectLst/>
          </p:spPr>
          <p:txBody>
            <a:bodyPr/>
            <a:lstStyle/>
            <a:p>
              <a:endParaRPr lang="en-US"/>
            </a:p>
          </p:txBody>
        </p:sp>
      </p:grpSp>
      <p:grpSp>
        <p:nvGrpSpPr>
          <p:cNvPr id="10" name="Group 89"/>
          <p:cNvGrpSpPr>
            <a:grpSpLocks/>
          </p:cNvGrpSpPr>
          <p:nvPr/>
        </p:nvGrpSpPr>
        <p:grpSpPr bwMode="auto">
          <a:xfrm>
            <a:off x="3429000" y="2514600"/>
            <a:ext cx="3355975" cy="838200"/>
            <a:chOff x="1562" y="1152"/>
            <a:chExt cx="2114" cy="528"/>
          </a:xfrm>
        </p:grpSpPr>
        <p:grpSp>
          <p:nvGrpSpPr>
            <p:cNvPr id="11" name="Group 90"/>
            <p:cNvGrpSpPr>
              <a:grpSpLocks/>
            </p:cNvGrpSpPr>
            <p:nvPr/>
          </p:nvGrpSpPr>
          <p:grpSpPr bwMode="auto">
            <a:xfrm>
              <a:off x="2487" y="1152"/>
              <a:ext cx="223" cy="481"/>
              <a:chOff x="2207" y="1413"/>
              <a:chExt cx="223" cy="481"/>
            </a:xfrm>
          </p:grpSpPr>
          <p:sp>
            <p:nvSpPr>
              <p:cNvPr id="1219675" name="Freeform 91"/>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9676" name="Rectangle 92"/>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12" name="Group 93"/>
            <p:cNvGrpSpPr>
              <a:grpSpLocks/>
            </p:cNvGrpSpPr>
            <p:nvPr/>
          </p:nvGrpSpPr>
          <p:grpSpPr bwMode="auto">
            <a:xfrm>
              <a:off x="1562" y="1248"/>
              <a:ext cx="349" cy="289"/>
              <a:chOff x="1282" y="1509"/>
              <a:chExt cx="349" cy="289"/>
            </a:xfrm>
          </p:grpSpPr>
          <p:sp>
            <p:nvSpPr>
              <p:cNvPr id="1219678" name="Rectangle 94"/>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13" name="Group 95"/>
              <p:cNvGrpSpPr>
                <a:grpSpLocks/>
              </p:cNvGrpSpPr>
              <p:nvPr/>
            </p:nvGrpSpPr>
            <p:grpSpPr bwMode="auto">
              <a:xfrm>
                <a:off x="1291" y="1509"/>
                <a:ext cx="340" cy="289"/>
                <a:chOff x="1291" y="1509"/>
                <a:chExt cx="340" cy="289"/>
              </a:xfrm>
            </p:grpSpPr>
            <p:sp>
              <p:nvSpPr>
                <p:cNvPr id="1219680" name="Freeform 96"/>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9681" name="Freeform 97"/>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219682" name="Rectangle 98"/>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14" name="Group 99"/>
            <p:cNvGrpSpPr>
              <a:grpSpLocks/>
            </p:cNvGrpSpPr>
            <p:nvPr/>
          </p:nvGrpSpPr>
          <p:grpSpPr bwMode="auto">
            <a:xfrm>
              <a:off x="2031" y="1248"/>
              <a:ext cx="296" cy="289"/>
              <a:chOff x="1751" y="1509"/>
              <a:chExt cx="296" cy="289"/>
            </a:xfrm>
          </p:grpSpPr>
          <p:sp>
            <p:nvSpPr>
              <p:cNvPr id="1219684" name="Freeform 100"/>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9685" name="Freeform 101"/>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19686" name="Line 102"/>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219687" name="Freeform 103"/>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9688" name="Line 104"/>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219689" name="Rectangle 105"/>
            <p:cNvSpPr>
              <a:spLocks noChangeArrowheads="1"/>
            </p:cNvSpPr>
            <p:nvPr/>
          </p:nvSpPr>
          <p:spPr bwMode="auto">
            <a:xfrm>
              <a:off x="2829" y="1250"/>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15" name="Group 106"/>
            <p:cNvGrpSpPr>
              <a:grpSpLocks/>
            </p:cNvGrpSpPr>
            <p:nvPr/>
          </p:nvGrpSpPr>
          <p:grpSpPr bwMode="auto">
            <a:xfrm>
              <a:off x="2880" y="1248"/>
              <a:ext cx="325" cy="289"/>
              <a:chOff x="2600" y="1509"/>
              <a:chExt cx="325" cy="289"/>
            </a:xfrm>
          </p:grpSpPr>
          <p:sp>
            <p:nvSpPr>
              <p:cNvPr id="1219691" name="Freeform 107"/>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9692" name="Freeform 108"/>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19693" name="Rectangle 109"/>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16" name="Group 110"/>
            <p:cNvGrpSpPr>
              <a:grpSpLocks/>
            </p:cNvGrpSpPr>
            <p:nvPr/>
          </p:nvGrpSpPr>
          <p:grpSpPr bwMode="auto">
            <a:xfrm>
              <a:off x="3348" y="1248"/>
              <a:ext cx="284" cy="289"/>
              <a:chOff x="3068" y="1509"/>
              <a:chExt cx="284" cy="289"/>
            </a:xfrm>
          </p:grpSpPr>
          <p:sp>
            <p:nvSpPr>
              <p:cNvPr id="1219695" name="Freeform 111"/>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9696" name="Freeform 112"/>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19697" name="Line 113"/>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219698" name="Line 114"/>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219699" name="Line 115"/>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219700" name="Line 116"/>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219701" name="Line 117"/>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219702" name="Line 118"/>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219703" name="Line 119"/>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219704" name="Line 120"/>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219705" name="Line 121"/>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grpSp>
        <p:nvGrpSpPr>
          <p:cNvPr id="17" name="Group 122"/>
          <p:cNvGrpSpPr>
            <a:grpSpLocks/>
          </p:cNvGrpSpPr>
          <p:nvPr/>
        </p:nvGrpSpPr>
        <p:grpSpPr bwMode="auto">
          <a:xfrm>
            <a:off x="4114800" y="3352800"/>
            <a:ext cx="3355975" cy="838200"/>
            <a:chOff x="1562" y="1152"/>
            <a:chExt cx="2114" cy="528"/>
          </a:xfrm>
        </p:grpSpPr>
        <p:grpSp>
          <p:nvGrpSpPr>
            <p:cNvPr id="18" name="Group 123"/>
            <p:cNvGrpSpPr>
              <a:grpSpLocks/>
            </p:cNvGrpSpPr>
            <p:nvPr/>
          </p:nvGrpSpPr>
          <p:grpSpPr bwMode="auto">
            <a:xfrm>
              <a:off x="2487" y="1152"/>
              <a:ext cx="223" cy="481"/>
              <a:chOff x="2207" y="1413"/>
              <a:chExt cx="223" cy="481"/>
            </a:xfrm>
          </p:grpSpPr>
          <p:sp>
            <p:nvSpPr>
              <p:cNvPr id="1219708" name="Freeform 124"/>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9709" name="Rectangle 125"/>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19" name="Group 126"/>
            <p:cNvGrpSpPr>
              <a:grpSpLocks/>
            </p:cNvGrpSpPr>
            <p:nvPr/>
          </p:nvGrpSpPr>
          <p:grpSpPr bwMode="auto">
            <a:xfrm>
              <a:off x="1562" y="1248"/>
              <a:ext cx="349" cy="289"/>
              <a:chOff x="1282" y="1509"/>
              <a:chExt cx="349" cy="289"/>
            </a:xfrm>
          </p:grpSpPr>
          <p:sp>
            <p:nvSpPr>
              <p:cNvPr id="1219711" name="Rectangle 127"/>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20" name="Group 128"/>
              <p:cNvGrpSpPr>
                <a:grpSpLocks/>
              </p:cNvGrpSpPr>
              <p:nvPr/>
            </p:nvGrpSpPr>
            <p:grpSpPr bwMode="auto">
              <a:xfrm>
                <a:off x="1291" y="1509"/>
                <a:ext cx="340" cy="289"/>
                <a:chOff x="1291" y="1509"/>
                <a:chExt cx="340" cy="289"/>
              </a:xfrm>
            </p:grpSpPr>
            <p:sp>
              <p:nvSpPr>
                <p:cNvPr id="1219713" name="Freeform 129"/>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9714" name="Freeform 130"/>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219715" name="Rectangle 131"/>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21" name="Group 132"/>
            <p:cNvGrpSpPr>
              <a:grpSpLocks/>
            </p:cNvGrpSpPr>
            <p:nvPr/>
          </p:nvGrpSpPr>
          <p:grpSpPr bwMode="auto">
            <a:xfrm>
              <a:off x="2031" y="1248"/>
              <a:ext cx="296" cy="289"/>
              <a:chOff x="1751" y="1509"/>
              <a:chExt cx="296" cy="289"/>
            </a:xfrm>
          </p:grpSpPr>
          <p:sp>
            <p:nvSpPr>
              <p:cNvPr id="1219717" name="Freeform 133"/>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9718" name="Freeform 134"/>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19719" name="Line 135"/>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219720" name="Freeform 136"/>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9721" name="Line 137"/>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219722" name="Rectangle 138"/>
            <p:cNvSpPr>
              <a:spLocks noChangeArrowheads="1"/>
            </p:cNvSpPr>
            <p:nvPr/>
          </p:nvSpPr>
          <p:spPr bwMode="auto">
            <a:xfrm>
              <a:off x="2829" y="1250"/>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22" name="Group 139"/>
            <p:cNvGrpSpPr>
              <a:grpSpLocks/>
            </p:cNvGrpSpPr>
            <p:nvPr/>
          </p:nvGrpSpPr>
          <p:grpSpPr bwMode="auto">
            <a:xfrm>
              <a:off x="2880" y="1248"/>
              <a:ext cx="325" cy="289"/>
              <a:chOff x="2600" y="1509"/>
              <a:chExt cx="325" cy="289"/>
            </a:xfrm>
          </p:grpSpPr>
          <p:sp>
            <p:nvSpPr>
              <p:cNvPr id="1219724" name="Freeform 140"/>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9725" name="Freeform 141"/>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19726" name="Rectangle 142"/>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23" name="Group 143"/>
            <p:cNvGrpSpPr>
              <a:grpSpLocks/>
            </p:cNvGrpSpPr>
            <p:nvPr/>
          </p:nvGrpSpPr>
          <p:grpSpPr bwMode="auto">
            <a:xfrm>
              <a:off x="3348" y="1248"/>
              <a:ext cx="284" cy="289"/>
              <a:chOff x="3068" y="1509"/>
              <a:chExt cx="284" cy="289"/>
            </a:xfrm>
          </p:grpSpPr>
          <p:sp>
            <p:nvSpPr>
              <p:cNvPr id="1219728" name="Freeform 144"/>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9729" name="Freeform 145"/>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19730" name="Line 146"/>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219731" name="Line 147"/>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219732" name="Line 148"/>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219733" name="Line 149"/>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219734" name="Line 150"/>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219735" name="Line 151"/>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219736" name="Line 152"/>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219737" name="Line 153"/>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219738" name="Line 154"/>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grpSp>
        <p:nvGrpSpPr>
          <p:cNvPr id="24" name="Group 155"/>
          <p:cNvGrpSpPr>
            <a:grpSpLocks/>
          </p:cNvGrpSpPr>
          <p:nvPr/>
        </p:nvGrpSpPr>
        <p:grpSpPr bwMode="auto">
          <a:xfrm>
            <a:off x="4800600" y="4191000"/>
            <a:ext cx="3355975" cy="838200"/>
            <a:chOff x="1562" y="1152"/>
            <a:chExt cx="2114" cy="528"/>
          </a:xfrm>
        </p:grpSpPr>
        <p:grpSp>
          <p:nvGrpSpPr>
            <p:cNvPr id="25" name="Group 156"/>
            <p:cNvGrpSpPr>
              <a:grpSpLocks/>
            </p:cNvGrpSpPr>
            <p:nvPr/>
          </p:nvGrpSpPr>
          <p:grpSpPr bwMode="auto">
            <a:xfrm>
              <a:off x="2487" y="1152"/>
              <a:ext cx="223" cy="481"/>
              <a:chOff x="2207" y="1413"/>
              <a:chExt cx="223" cy="481"/>
            </a:xfrm>
          </p:grpSpPr>
          <p:sp>
            <p:nvSpPr>
              <p:cNvPr id="1219741" name="Freeform 157"/>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9742" name="Rectangle 158"/>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26" name="Group 159"/>
            <p:cNvGrpSpPr>
              <a:grpSpLocks/>
            </p:cNvGrpSpPr>
            <p:nvPr/>
          </p:nvGrpSpPr>
          <p:grpSpPr bwMode="auto">
            <a:xfrm>
              <a:off x="1562" y="1248"/>
              <a:ext cx="349" cy="289"/>
              <a:chOff x="1282" y="1509"/>
              <a:chExt cx="349" cy="289"/>
            </a:xfrm>
          </p:grpSpPr>
          <p:sp>
            <p:nvSpPr>
              <p:cNvPr id="1219744" name="Rectangle 160"/>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27" name="Group 161"/>
              <p:cNvGrpSpPr>
                <a:grpSpLocks/>
              </p:cNvGrpSpPr>
              <p:nvPr/>
            </p:nvGrpSpPr>
            <p:grpSpPr bwMode="auto">
              <a:xfrm>
                <a:off x="1291" y="1509"/>
                <a:ext cx="340" cy="289"/>
                <a:chOff x="1291" y="1509"/>
                <a:chExt cx="340" cy="289"/>
              </a:xfrm>
            </p:grpSpPr>
            <p:sp>
              <p:nvSpPr>
                <p:cNvPr id="1219746" name="Freeform 162"/>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9747" name="Freeform 163"/>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219748" name="Rectangle 164"/>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28" name="Group 165"/>
            <p:cNvGrpSpPr>
              <a:grpSpLocks/>
            </p:cNvGrpSpPr>
            <p:nvPr/>
          </p:nvGrpSpPr>
          <p:grpSpPr bwMode="auto">
            <a:xfrm>
              <a:off x="2031" y="1248"/>
              <a:ext cx="296" cy="289"/>
              <a:chOff x="1751" y="1509"/>
              <a:chExt cx="296" cy="289"/>
            </a:xfrm>
          </p:grpSpPr>
          <p:sp>
            <p:nvSpPr>
              <p:cNvPr id="1219750" name="Freeform 166"/>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9751" name="Freeform 167"/>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19752" name="Line 168"/>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219753" name="Freeform 169"/>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9754" name="Line 170"/>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219755" name="Rectangle 171"/>
            <p:cNvSpPr>
              <a:spLocks noChangeArrowheads="1"/>
            </p:cNvSpPr>
            <p:nvPr/>
          </p:nvSpPr>
          <p:spPr bwMode="auto">
            <a:xfrm>
              <a:off x="2829" y="1250"/>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29" name="Group 172"/>
            <p:cNvGrpSpPr>
              <a:grpSpLocks/>
            </p:cNvGrpSpPr>
            <p:nvPr/>
          </p:nvGrpSpPr>
          <p:grpSpPr bwMode="auto">
            <a:xfrm>
              <a:off x="2880" y="1248"/>
              <a:ext cx="325" cy="289"/>
              <a:chOff x="2600" y="1509"/>
              <a:chExt cx="325" cy="289"/>
            </a:xfrm>
          </p:grpSpPr>
          <p:sp>
            <p:nvSpPr>
              <p:cNvPr id="1219757" name="Freeform 173"/>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9758" name="Freeform 174"/>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19759" name="Rectangle 175"/>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30" name="Group 176"/>
            <p:cNvGrpSpPr>
              <a:grpSpLocks/>
            </p:cNvGrpSpPr>
            <p:nvPr/>
          </p:nvGrpSpPr>
          <p:grpSpPr bwMode="auto">
            <a:xfrm>
              <a:off x="3348" y="1248"/>
              <a:ext cx="284" cy="289"/>
              <a:chOff x="3068" y="1509"/>
              <a:chExt cx="284" cy="289"/>
            </a:xfrm>
          </p:grpSpPr>
          <p:sp>
            <p:nvSpPr>
              <p:cNvPr id="1219761" name="Freeform 177"/>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9762" name="Freeform 178"/>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19763" name="Line 179"/>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219764" name="Line 180"/>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219765" name="Line 181"/>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219766" name="Line 182"/>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219767" name="Line 183"/>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219768" name="Line 184"/>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219769" name="Line 185"/>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219770" name="Line 186"/>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219771" name="Line 187"/>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sp>
        <p:nvSpPr>
          <p:cNvPr id="1219772" name="Rectangle 188"/>
          <p:cNvSpPr>
            <a:spLocks noGrp="1" noChangeArrowheads="1"/>
          </p:cNvSpPr>
          <p:nvPr>
            <p:ph type="body" idx="1"/>
          </p:nvPr>
        </p:nvSpPr>
        <p:spPr>
          <a:xfrm>
            <a:off x="609600" y="762000"/>
            <a:ext cx="7391400" cy="379413"/>
          </a:xfrm>
          <a:noFill/>
          <a:ln/>
        </p:spPr>
        <p:txBody>
          <a:bodyPr/>
          <a:lstStyle/>
          <a:p>
            <a:r>
              <a:rPr lang="en-US"/>
              <a:t>Dependencies backward in time cause </a:t>
            </a:r>
            <a:r>
              <a:rPr lang="en-US">
                <a:solidFill>
                  <a:schemeClr val="accent1"/>
                </a:solidFill>
              </a:rPr>
              <a:t>hazards</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6450" name="Rectangle 2"/>
          <p:cNvSpPr>
            <a:spLocks noGrp="1" noChangeArrowheads="1"/>
          </p:cNvSpPr>
          <p:nvPr>
            <p:ph type="title"/>
          </p:nvPr>
        </p:nvSpPr>
        <p:spPr>
          <a:xfrm>
            <a:off x="533400" y="304800"/>
            <a:ext cx="8229600" cy="422275"/>
          </a:xfrm>
        </p:spPr>
        <p:txBody>
          <a:bodyPr/>
          <a:lstStyle/>
          <a:p>
            <a:r>
              <a:rPr lang="en-US" dirty="0" smtClean="0"/>
              <a:t>Review:  MIPS </a:t>
            </a:r>
            <a:r>
              <a:rPr lang="en-US" dirty="0"/>
              <a:t>Pipeline Data and Control Paths</a:t>
            </a:r>
          </a:p>
        </p:txBody>
      </p:sp>
      <p:sp>
        <p:nvSpPr>
          <p:cNvPr id="1256453" name="Line 5"/>
          <p:cNvSpPr>
            <a:spLocks noChangeShapeType="1"/>
          </p:cNvSpPr>
          <p:nvPr/>
        </p:nvSpPr>
        <p:spPr bwMode="auto">
          <a:xfrm>
            <a:off x="2743200" y="5334000"/>
            <a:ext cx="1752600" cy="0"/>
          </a:xfrm>
          <a:prstGeom prst="line">
            <a:avLst/>
          </a:prstGeom>
          <a:noFill/>
          <a:ln w="19050">
            <a:solidFill>
              <a:schemeClr val="tx1"/>
            </a:solidFill>
            <a:round/>
            <a:headEnd/>
            <a:tailEnd/>
          </a:ln>
          <a:effectLst/>
        </p:spPr>
        <p:txBody>
          <a:bodyPr/>
          <a:lstStyle/>
          <a:p>
            <a:endParaRPr lang="en-US"/>
          </a:p>
        </p:txBody>
      </p:sp>
      <p:sp>
        <p:nvSpPr>
          <p:cNvPr id="1256454" name="Line 6"/>
          <p:cNvSpPr>
            <a:spLocks noChangeShapeType="1"/>
          </p:cNvSpPr>
          <p:nvPr/>
        </p:nvSpPr>
        <p:spPr bwMode="auto">
          <a:xfrm>
            <a:off x="4648200" y="5334000"/>
            <a:ext cx="304800" cy="0"/>
          </a:xfrm>
          <a:prstGeom prst="line">
            <a:avLst/>
          </a:prstGeom>
          <a:noFill/>
          <a:ln w="19050">
            <a:solidFill>
              <a:schemeClr val="tx1"/>
            </a:solidFill>
            <a:round/>
            <a:headEnd/>
            <a:tailEnd/>
          </a:ln>
          <a:effectLst/>
        </p:spPr>
        <p:txBody>
          <a:bodyPr/>
          <a:lstStyle/>
          <a:p>
            <a:endParaRPr lang="en-US"/>
          </a:p>
        </p:txBody>
      </p:sp>
      <p:sp>
        <p:nvSpPr>
          <p:cNvPr id="1256455" name="Line 7"/>
          <p:cNvSpPr>
            <a:spLocks noChangeShapeType="1"/>
          </p:cNvSpPr>
          <p:nvPr/>
        </p:nvSpPr>
        <p:spPr bwMode="auto">
          <a:xfrm>
            <a:off x="6324600" y="5410200"/>
            <a:ext cx="1676400" cy="0"/>
          </a:xfrm>
          <a:prstGeom prst="line">
            <a:avLst/>
          </a:prstGeom>
          <a:noFill/>
          <a:ln w="19050">
            <a:solidFill>
              <a:schemeClr val="tx1"/>
            </a:solidFill>
            <a:round/>
            <a:headEnd/>
            <a:tailEnd/>
          </a:ln>
          <a:effectLst/>
        </p:spPr>
        <p:txBody>
          <a:bodyPr/>
          <a:lstStyle/>
          <a:p>
            <a:endParaRPr lang="en-US"/>
          </a:p>
        </p:txBody>
      </p:sp>
      <p:sp>
        <p:nvSpPr>
          <p:cNvPr id="1256456" name="Line 8"/>
          <p:cNvSpPr>
            <a:spLocks noChangeShapeType="1"/>
          </p:cNvSpPr>
          <p:nvPr/>
        </p:nvSpPr>
        <p:spPr bwMode="auto">
          <a:xfrm>
            <a:off x="2743200" y="4953000"/>
            <a:ext cx="0" cy="685800"/>
          </a:xfrm>
          <a:prstGeom prst="line">
            <a:avLst/>
          </a:prstGeom>
          <a:noFill/>
          <a:ln w="12700">
            <a:solidFill>
              <a:schemeClr val="tx1"/>
            </a:solidFill>
            <a:round/>
            <a:headEnd/>
            <a:tailEnd/>
          </a:ln>
          <a:effectLst/>
        </p:spPr>
        <p:txBody>
          <a:bodyPr/>
          <a:lstStyle/>
          <a:p>
            <a:endParaRPr lang="en-US"/>
          </a:p>
        </p:txBody>
      </p:sp>
      <p:sp>
        <p:nvSpPr>
          <p:cNvPr id="1256457" name="Line 9"/>
          <p:cNvSpPr>
            <a:spLocks noChangeShapeType="1"/>
          </p:cNvSpPr>
          <p:nvPr/>
        </p:nvSpPr>
        <p:spPr bwMode="auto">
          <a:xfrm>
            <a:off x="2667000" y="6019800"/>
            <a:ext cx="5638800" cy="0"/>
          </a:xfrm>
          <a:prstGeom prst="line">
            <a:avLst/>
          </a:prstGeom>
          <a:noFill/>
          <a:ln w="19050">
            <a:solidFill>
              <a:schemeClr val="tx1"/>
            </a:solidFill>
            <a:round/>
            <a:headEnd/>
            <a:tailEnd/>
          </a:ln>
          <a:effectLst/>
        </p:spPr>
        <p:txBody>
          <a:bodyPr/>
          <a:lstStyle/>
          <a:p>
            <a:endParaRPr lang="en-US"/>
          </a:p>
        </p:txBody>
      </p:sp>
      <p:sp>
        <p:nvSpPr>
          <p:cNvPr id="1256458" name="Line 10"/>
          <p:cNvSpPr>
            <a:spLocks noChangeShapeType="1"/>
          </p:cNvSpPr>
          <p:nvPr/>
        </p:nvSpPr>
        <p:spPr bwMode="auto">
          <a:xfrm>
            <a:off x="8153400" y="5410200"/>
            <a:ext cx="152400" cy="0"/>
          </a:xfrm>
          <a:prstGeom prst="line">
            <a:avLst/>
          </a:prstGeom>
          <a:noFill/>
          <a:ln w="19050">
            <a:solidFill>
              <a:schemeClr val="tx1"/>
            </a:solidFill>
            <a:round/>
            <a:headEnd/>
            <a:tailEnd/>
          </a:ln>
          <a:effectLst/>
        </p:spPr>
        <p:txBody>
          <a:bodyPr/>
          <a:lstStyle/>
          <a:p>
            <a:endParaRPr lang="en-US"/>
          </a:p>
        </p:txBody>
      </p:sp>
      <p:sp>
        <p:nvSpPr>
          <p:cNvPr id="1256459" name="Line 11"/>
          <p:cNvSpPr>
            <a:spLocks noChangeShapeType="1"/>
          </p:cNvSpPr>
          <p:nvPr/>
        </p:nvSpPr>
        <p:spPr bwMode="auto">
          <a:xfrm>
            <a:off x="8305800" y="5410200"/>
            <a:ext cx="0" cy="609600"/>
          </a:xfrm>
          <a:prstGeom prst="line">
            <a:avLst/>
          </a:prstGeom>
          <a:noFill/>
          <a:ln w="12700">
            <a:solidFill>
              <a:schemeClr val="tx1"/>
            </a:solidFill>
            <a:round/>
            <a:headEnd/>
            <a:tailEnd/>
          </a:ln>
          <a:effectLst/>
        </p:spPr>
        <p:txBody>
          <a:bodyPr/>
          <a:lstStyle/>
          <a:p>
            <a:endParaRPr lang="en-US"/>
          </a:p>
        </p:txBody>
      </p:sp>
      <p:sp>
        <p:nvSpPr>
          <p:cNvPr id="1256460" name="Line 12"/>
          <p:cNvSpPr>
            <a:spLocks noChangeShapeType="1"/>
          </p:cNvSpPr>
          <p:nvPr/>
        </p:nvSpPr>
        <p:spPr bwMode="auto">
          <a:xfrm flipV="1">
            <a:off x="2667000" y="3886200"/>
            <a:ext cx="0" cy="2133600"/>
          </a:xfrm>
          <a:prstGeom prst="line">
            <a:avLst/>
          </a:prstGeom>
          <a:noFill/>
          <a:ln w="12700">
            <a:solidFill>
              <a:schemeClr val="tx1"/>
            </a:solidFill>
            <a:round/>
            <a:headEnd/>
            <a:tailEnd/>
          </a:ln>
          <a:effectLst/>
        </p:spPr>
        <p:txBody>
          <a:bodyPr/>
          <a:lstStyle/>
          <a:p>
            <a:endParaRPr lang="en-US"/>
          </a:p>
        </p:txBody>
      </p:sp>
      <p:sp>
        <p:nvSpPr>
          <p:cNvPr id="1256461" name="Line 13"/>
          <p:cNvSpPr>
            <a:spLocks noChangeShapeType="1"/>
          </p:cNvSpPr>
          <p:nvPr/>
        </p:nvSpPr>
        <p:spPr bwMode="auto">
          <a:xfrm>
            <a:off x="2667000" y="3886200"/>
            <a:ext cx="381000" cy="0"/>
          </a:xfrm>
          <a:prstGeom prst="line">
            <a:avLst/>
          </a:prstGeom>
          <a:noFill/>
          <a:ln w="12700">
            <a:solidFill>
              <a:schemeClr val="tx1"/>
            </a:solidFill>
            <a:round/>
            <a:headEnd/>
            <a:tailEnd type="triangle" w="med" len="med"/>
          </a:ln>
          <a:effectLst/>
        </p:spPr>
        <p:txBody>
          <a:bodyPr/>
          <a:lstStyle/>
          <a:p>
            <a:endParaRPr lang="en-US"/>
          </a:p>
        </p:txBody>
      </p:sp>
      <p:grpSp>
        <p:nvGrpSpPr>
          <p:cNvPr id="2" name="Group 15"/>
          <p:cNvGrpSpPr>
            <a:grpSpLocks/>
          </p:cNvGrpSpPr>
          <p:nvPr/>
        </p:nvGrpSpPr>
        <p:grpSpPr bwMode="auto">
          <a:xfrm>
            <a:off x="1676400" y="1981200"/>
            <a:ext cx="381000" cy="914400"/>
            <a:chOff x="1392" y="2880"/>
            <a:chExt cx="288" cy="480"/>
          </a:xfrm>
        </p:grpSpPr>
        <p:sp>
          <p:nvSpPr>
            <p:cNvPr id="1256464" name="Line 16"/>
            <p:cNvSpPr>
              <a:spLocks noChangeShapeType="1"/>
            </p:cNvSpPr>
            <p:nvPr/>
          </p:nvSpPr>
          <p:spPr bwMode="auto">
            <a:xfrm>
              <a:off x="1392" y="3072"/>
              <a:ext cx="48" cy="48"/>
            </a:xfrm>
            <a:prstGeom prst="line">
              <a:avLst/>
            </a:prstGeom>
            <a:noFill/>
            <a:ln w="12700">
              <a:solidFill>
                <a:schemeClr val="tx1"/>
              </a:solidFill>
              <a:round/>
              <a:headEnd/>
              <a:tailEnd/>
            </a:ln>
            <a:effectLst/>
          </p:spPr>
          <p:txBody>
            <a:bodyPr/>
            <a:lstStyle/>
            <a:p>
              <a:endParaRPr lang="en-US"/>
            </a:p>
          </p:txBody>
        </p:sp>
        <p:sp>
          <p:nvSpPr>
            <p:cNvPr id="1256465" name="Line 17"/>
            <p:cNvSpPr>
              <a:spLocks noChangeShapeType="1"/>
            </p:cNvSpPr>
            <p:nvPr/>
          </p:nvSpPr>
          <p:spPr bwMode="auto">
            <a:xfrm flipH="1">
              <a:off x="1392" y="3120"/>
              <a:ext cx="48" cy="48"/>
            </a:xfrm>
            <a:prstGeom prst="line">
              <a:avLst/>
            </a:prstGeom>
            <a:noFill/>
            <a:ln w="12700">
              <a:solidFill>
                <a:schemeClr val="tx1"/>
              </a:solidFill>
              <a:round/>
              <a:headEnd/>
              <a:tailEnd/>
            </a:ln>
            <a:effectLst/>
          </p:spPr>
          <p:txBody>
            <a:bodyPr/>
            <a:lstStyle/>
            <a:p>
              <a:endParaRPr lang="en-US"/>
            </a:p>
          </p:txBody>
        </p:sp>
        <p:sp>
          <p:nvSpPr>
            <p:cNvPr id="1256466" name="Line 18"/>
            <p:cNvSpPr>
              <a:spLocks noChangeShapeType="1"/>
            </p:cNvSpPr>
            <p:nvPr/>
          </p:nvSpPr>
          <p:spPr bwMode="auto">
            <a:xfrm flipV="1">
              <a:off x="1392" y="2880"/>
              <a:ext cx="0" cy="192"/>
            </a:xfrm>
            <a:prstGeom prst="line">
              <a:avLst/>
            </a:prstGeom>
            <a:noFill/>
            <a:ln w="12700">
              <a:solidFill>
                <a:schemeClr val="tx1"/>
              </a:solidFill>
              <a:round/>
              <a:headEnd/>
              <a:tailEnd/>
            </a:ln>
            <a:effectLst/>
          </p:spPr>
          <p:txBody>
            <a:bodyPr/>
            <a:lstStyle/>
            <a:p>
              <a:endParaRPr lang="en-US"/>
            </a:p>
          </p:txBody>
        </p:sp>
        <p:sp>
          <p:nvSpPr>
            <p:cNvPr id="1256467" name="Line 19"/>
            <p:cNvSpPr>
              <a:spLocks noChangeShapeType="1"/>
            </p:cNvSpPr>
            <p:nvPr/>
          </p:nvSpPr>
          <p:spPr bwMode="auto">
            <a:xfrm flipV="1">
              <a:off x="1392" y="3168"/>
              <a:ext cx="0" cy="192"/>
            </a:xfrm>
            <a:prstGeom prst="line">
              <a:avLst/>
            </a:prstGeom>
            <a:noFill/>
            <a:ln w="12700">
              <a:solidFill>
                <a:schemeClr val="tx1"/>
              </a:solidFill>
              <a:round/>
              <a:headEnd/>
              <a:tailEnd/>
            </a:ln>
            <a:effectLst/>
          </p:spPr>
          <p:txBody>
            <a:bodyPr/>
            <a:lstStyle/>
            <a:p>
              <a:endParaRPr lang="en-US"/>
            </a:p>
          </p:txBody>
        </p:sp>
        <p:sp>
          <p:nvSpPr>
            <p:cNvPr id="1256468" name="Line 20"/>
            <p:cNvSpPr>
              <a:spLocks noChangeShapeType="1"/>
            </p:cNvSpPr>
            <p:nvPr/>
          </p:nvSpPr>
          <p:spPr bwMode="auto">
            <a:xfrm flipV="1">
              <a:off x="1392" y="3216"/>
              <a:ext cx="288" cy="144"/>
            </a:xfrm>
            <a:prstGeom prst="line">
              <a:avLst/>
            </a:prstGeom>
            <a:noFill/>
            <a:ln w="12700">
              <a:solidFill>
                <a:schemeClr val="tx1"/>
              </a:solidFill>
              <a:round/>
              <a:headEnd/>
              <a:tailEnd/>
            </a:ln>
            <a:effectLst/>
          </p:spPr>
          <p:txBody>
            <a:bodyPr/>
            <a:lstStyle/>
            <a:p>
              <a:endParaRPr lang="en-US"/>
            </a:p>
          </p:txBody>
        </p:sp>
        <p:sp>
          <p:nvSpPr>
            <p:cNvPr id="1256469" name="Line 21"/>
            <p:cNvSpPr>
              <a:spLocks noChangeShapeType="1"/>
            </p:cNvSpPr>
            <p:nvPr/>
          </p:nvSpPr>
          <p:spPr bwMode="auto">
            <a:xfrm flipV="1">
              <a:off x="1680" y="3024"/>
              <a:ext cx="0" cy="192"/>
            </a:xfrm>
            <a:prstGeom prst="line">
              <a:avLst/>
            </a:prstGeom>
            <a:noFill/>
            <a:ln w="12700">
              <a:solidFill>
                <a:schemeClr val="tx1"/>
              </a:solidFill>
              <a:round/>
              <a:headEnd/>
              <a:tailEnd/>
            </a:ln>
            <a:effectLst/>
          </p:spPr>
          <p:txBody>
            <a:bodyPr/>
            <a:lstStyle/>
            <a:p>
              <a:endParaRPr lang="en-US"/>
            </a:p>
          </p:txBody>
        </p:sp>
        <p:sp>
          <p:nvSpPr>
            <p:cNvPr id="1256470" name="Line 22"/>
            <p:cNvSpPr>
              <a:spLocks noChangeShapeType="1"/>
            </p:cNvSpPr>
            <p:nvPr/>
          </p:nvSpPr>
          <p:spPr bwMode="auto">
            <a:xfrm>
              <a:off x="1392" y="2880"/>
              <a:ext cx="288" cy="144"/>
            </a:xfrm>
            <a:prstGeom prst="line">
              <a:avLst/>
            </a:prstGeom>
            <a:noFill/>
            <a:ln w="12700">
              <a:solidFill>
                <a:schemeClr val="tx1"/>
              </a:solidFill>
              <a:round/>
              <a:headEnd/>
              <a:tailEnd/>
            </a:ln>
            <a:effectLst/>
          </p:spPr>
          <p:txBody>
            <a:bodyPr/>
            <a:lstStyle/>
            <a:p>
              <a:endParaRPr lang="en-US"/>
            </a:p>
          </p:txBody>
        </p:sp>
      </p:grpSp>
      <p:sp>
        <p:nvSpPr>
          <p:cNvPr id="1256471" name="Rectangle 23"/>
          <p:cNvSpPr>
            <a:spLocks noChangeArrowheads="1"/>
          </p:cNvSpPr>
          <p:nvPr/>
        </p:nvSpPr>
        <p:spPr bwMode="auto">
          <a:xfrm>
            <a:off x="990600" y="2971800"/>
            <a:ext cx="1295400" cy="1447800"/>
          </a:xfrm>
          <a:prstGeom prst="rect">
            <a:avLst/>
          </a:prstGeom>
          <a:noFill/>
          <a:ln w="12700">
            <a:solidFill>
              <a:schemeClr val="tx1"/>
            </a:solidFill>
            <a:miter lim="800000"/>
            <a:headEnd/>
            <a:tailEnd/>
          </a:ln>
          <a:effectLst/>
        </p:spPr>
        <p:txBody>
          <a:bodyPr wrap="none" anchor="ctr"/>
          <a:lstStyle/>
          <a:p>
            <a:endParaRPr lang="en-US"/>
          </a:p>
        </p:txBody>
      </p:sp>
      <p:sp>
        <p:nvSpPr>
          <p:cNvPr id="1256472" name="Rectangle 24"/>
          <p:cNvSpPr>
            <a:spLocks noChangeArrowheads="1"/>
          </p:cNvSpPr>
          <p:nvPr/>
        </p:nvSpPr>
        <p:spPr bwMode="auto">
          <a:xfrm>
            <a:off x="533400" y="3352800"/>
            <a:ext cx="152400" cy="838200"/>
          </a:xfrm>
          <a:prstGeom prst="rect">
            <a:avLst/>
          </a:prstGeom>
          <a:noFill/>
          <a:ln w="12700">
            <a:solidFill>
              <a:schemeClr val="accent2"/>
            </a:solidFill>
            <a:miter lim="800000"/>
            <a:headEnd/>
            <a:tailEnd/>
          </a:ln>
          <a:effectLst/>
        </p:spPr>
        <p:txBody>
          <a:bodyPr wrap="none" anchor="ctr"/>
          <a:lstStyle/>
          <a:p>
            <a:endParaRPr lang="en-US"/>
          </a:p>
        </p:txBody>
      </p:sp>
      <p:sp>
        <p:nvSpPr>
          <p:cNvPr id="1256473" name="Line 25"/>
          <p:cNvSpPr>
            <a:spLocks noChangeShapeType="1"/>
          </p:cNvSpPr>
          <p:nvPr/>
        </p:nvSpPr>
        <p:spPr bwMode="auto">
          <a:xfrm>
            <a:off x="685800" y="3733800"/>
            <a:ext cx="304800" cy="0"/>
          </a:xfrm>
          <a:prstGeom prst="line">
            <a:avLst/>
          </a:prstGeom>
          <a:noFill/>
          <a:ln w="28575">
            <a:solidFill>
              <a:schemeClr val="tx1"/>
            </a:solidFill>
            <a:round/>
            <a:headEnd/>
            <a:tailEnd type="triangle" w="med" len="med"/>
          </a:ln>
          <a:effectLst/>
        </p:spPr>
        <p:txBody>
          <a:bodyPr/>
          <a:lstStyle/>
          <a:p>
            <a:endParaRPr lang="en-US"/>
          </a:p>
        </p:txBody>
      </p:sp>
      <p:sp>
        <p:nvSpPr>
          <p:cNvPr id="1256474" name="Line 26"/>
          <p:cNvSpPr>
            <a:spLocks noChangeShapeType="1"/>
          </p:cNvSpPr>
          <p:nvPr/>
        </p:nvSpPr>
        <p:spPr bwMode="auto">
          <a:xfrm>
            <a:off x="762000" y="2133600"/>
            <a:ext cx="914400" cy="0"/>
          </a:xfrm>
          <a:prstGeom prst="line">
            <a:avLst/>
          </a:prstGeom>
          <a:noFill/>
          <a:ln w="28575">
            <a:solidFill>
              <a:schemeClr val="tx1"/>
            </a:solidFill>
            <a:round/>
            <a:headEnd/>
            <a:tailEnd type="triangle" w="med" len="med"/>
          </a:ln>
          <a:effectLst/>
        </p:spPr>
        <p:txBody>
          <a:bodyPr/>
          <a:lstStyle/>
          <a:p>
            <a:endParaRPr lang="en-US"/>
          </a:p>
        </p:txBody>
      </p:sp>
      <p:sp>
        <p:nvSpPr>
          <p:cNvPr id="1256475" name="Line 27"/>
          <p:cNvSpPr>
            <a:spLocks noChangeShapeType="1"/>
          </p:cNvSpPr>
          <p:nvPr/>
        </p:nvSpPr>
        <p:spPr bwMode="auto">
          <a:xfrm>
            <a:off x="1295400" y="2743200"/>
            <a:ext cx="381000" cy="0"/>
          </a:xfrm>
          <a:prstGeom prst="line">
            <a:avLst/>
          </a:prstGeom>
          <a:noFill/>
          <a:ln w="28575">
            <a:solidFill>
              <a:schemeClr val="tx1"/>
            </a:solidFill>
            <a:round/>
            <a:headEnd/>
            <a:tailEnd type="triangle" w="med" len="med"/>
          </a:ln>
          <a:effectLst/>
        </p:spPr>
        <p:txBody>
          <a:bodyPr/>
          <a:lstStyle/>
          <a:p>
            <a:endParaRPr lang="en-US"/>
          </a:p>
        </p:txBody>
      </p:sp>
      <p:sp>
        <p:nvSpPr>
          <p:cNvPr id="1256476" name="Text Box 28"/>
          <p:cNvSpPr txBox="1">
            <a:spLocks noChangeArrowheads="1"/>
          </p:cNvSpPr>
          <p:nvPr/>
        </p:nvSpPr>
        <p:spPr bwMode="auto">
          <a:xfrm>
            <a:off x="914400" y="3505200"/>
            <a:ext cx="741363" cy="457200"/>
          </a:xfrm>
          <a:prstGeom prst="rect">
            <a:avLst/>
          </a:prstGeom>
          <a:noFill/>
          <a:ln w="12700">
            <a:noFill/>
            <a:miter lim="800000"/>
            <a:headEnd/>
            <a:tailEnd/>
          </a:ln>
          <a:effectLst/>
        </p:spPr>
        <p:txBody>
          <a:bodyPr wrap="none">
            <a:spAutoFit/>
          </a:bodyPr>
          <a:lstStyle/>
          <a:p>
            <a:r>
              <a:rPr lang="en-US" sz="1200">
                <a:solidFill>
                  <a:schemeClr val="tx1"/>
                </a:solidFill>
              </a:rPr>
              <a:t>Read</a:t>
            </a:r>
          </a:p>
          <a:p>
            <a:r>
              <a:rPr lang="en-US" sz="1200">
                <a:solidFill>
                  <a:schemeClr val="tx1"/>
                </a:solidFill>
              </a:rPr>
              <a:t>Address</a:t>
            </a:r>
          </a:p>
        </p:txBody>
      </p:sp>
      <p:sp>
        <p:nvSpPr>
          <p:cNvPr id="1256477" name="Text Box 29"/>
          <p:cNvSpPr txBox="1">
            <a:spLocks noChangeArrowheads="1"/>
          </p:cNvSpPr>
          <p:nvPr/>
        </p:nvSpPr>
        <p:spPr bwMode="auto">
          <a:xfrm>
            <a:off x="1157288" y="3025775"/>
            <a:ext cx="1098550" cy="517525"/>
          </a:xfrm>
          <a:prstGeom prst="rect">
            <a:avLst/>
          </a:prstGeom>
          <a:noFill/>
          <a:ln w="12700">
            <a:noFill/>
            <a:miter lim="800000"/>
            <a:headEnd/>
            <a:tailEnd/>
          </a:ln>
          <a:effectLst/>
        </p:spPr>
        <p:txBody>
          <a:bodyPr wrap="none">
            <a:spAutoFit/>
          </a:bodyPr>
          <a:lstStyle/>
          <a:p>
            <a:pPr algn="ctr"/>
            <a:r>
              <a:rPr lang="en-US" sz="1400" b="1">
                <a:solidFill>
                  <a:schemeClr val="tx1"/>
                </a:solidFill>
              </a:rPr>
              <a:t>Instruction</a:t>
            </a:r>
          </a:p>
          <a:p>
            <a:pPr algn="ctr"/>
            <a:r>
              <a:rPr lang="en-US" sz="1400" b="1">
                <a:solidFill>
                  <a:schemeClr val="tx1"/>
                </a:solidFill>
              </a:rPr>
              <a:t>Memory</a:t>
            </a:r>
          </a:p>
        </p:txBody>
      </p:sp>
      <p:sp>
        <p:nvSpPr>
          <p:cNvPr id="1256478" name="Text Box 30"/>
          <p:cNvSpPr txBox="1">
            <a:spLocks noChangeArrowheads="1"/>
          </p:cNvSpPr>
          <p:nvPr/>
        </p:nvSpPr>
        <p:spPr bwMode="auto">
          <a:xfrm>
            <a:off x="1676400" y="2286000"/>
            <a:ext cx="481013" cy="274638"/>
          </a:xfrm>
          <a:prstGeom prst="rect">
            <a:avLst/>
          </a:prstGeom>
          <a:noFill/>
          <a:ln w="12700">
            <a:noFill/>
            <a:miter lim="800000"/>
            <a:headEnd/>
            <a:tailEnd/>
          </a:ln>
          <a:effectLst/>
        </p:spPr>
        <p:txBody>
          <a:bodyPr wrap="none">
            <a:spAutoFit/>
          </a:bodyPr>
          <a:lstStyle/>
          <a:p>
            <a:r>
              <a:rPr lang="en-US" sz="1200" b="1">
                <a:solidFill>
                  <a:schemeClr val="tx1"/>
                </a:solidFill>
              </a:rPr>
              <a:t>Add</a:t>
            </a:r>
          </a:p>
        </p:txBody>
      </p:sp>
      <p:sp>
        <p:nvSpPr>
          <p:cNvPr id="1256479" name="Text Box 31"/>
          <p:cNvSpPr txBox="1">
            <a:spLocks noChangeArrowheads="1"/>
          </p:cNvSpPr>
          <p:nvPr/>
        </p:nvSpPr>
        <p:spPr bwMode="auto">
          <a:xfrm rot="-5400000">
            <a:off x="396875" y="3565525"/>
            <a:ext cx="395288" cy="274638"/>
          </a:xfrm>
          <a:prstGeom prst="rect">
            <a:avLst/>
          </a:prstGeom>
          <a:noFill/>
          <a:ln w="12700">
            <a:noFill/>
            <a:miter lim="800000"/>
            <a:headEnd/>
            <a:tailEnd/>
          </a:ln>
          <a:effectLst/>
        </p:spPr>
        <p:txBody>
          <a:bodyPr wrap="none">
            <a:spAutoFit/>
          </a:bodyPr>
          <a:lstStyle/>
          <a:p>
            <a:r>
              <a:rPr lang="en-US" sz="1200" b="1">
                <a:solidFill>
                  <a:schemeClr val="accent2"/>
                </a:solidFill>
              </a:rPr>
              <a:t>PC</a:t>
            </a:r>
          </a:p>
        </p:txBody>
      </p:sp>
      <p:sp>
        <p:nvSpPr>
          <p:cNvPr id="1256480" name="Line 32"/>
          <p:cNvSpPr>
            <a:spLocks noChangeShapeType="1"/>
          </p:cNvSpPr>
          <p:nvPr/>
        </p:nvSpPr>
        <p:spPr bwMode="auto">
          <a:xfrm>
            <a:off x="228600" y="3733800"/>
            <a:ext cx="304800" cy="0"/>
          </a:xfrm>
          <a:prstGeom prst="line">
            <a:avLst/>
          </a:prstGeom>
          <a:noFill/>
          <a:ln w="28575">
            <a:solidFill>
              <a:schemeClr val="tx1"/>
            </a:solidFill>
            <a:round/>
            <a:headEnd/>
            <a:tailEnd type="triangle" w="med" len="med"/>
          </a:ln>
          <a:effectLst/>
        </p:spPr>
        <p:txBody>
          <a:bodyPr/>
          <a:lstStyle/>
          <a:p>
            <a:endParaRPr lang="en-US"/>
          </a:p>
        </p:txBody>
      </p:sp>
      <p:sp>
        <p:nvSpPr>
          <p:cNvPr id="1256481" name="Text Box 33"/>
          <p:cNvSpPr txBox="1">
            <a:spLocks noChangeArrowheads="1"/>
          </p:cNvSpPr>
          <p:nvPr/>
        </p:nvSpPr>
        <p:spPr bwMode="auto">
          <a:xfrm>
            <a:off x="1066800" y="2590800"/>
            <a:ext cx="268288" cy="274638"/>
          </a:xfrm>
          <a:prstGeom prst="rect">
            <a:avLst/>
          </a:prstGeom>
          <a:noFill/>
          <a:ln w="12700">
            <a:noFill/>
            <a:miter lim="800000"/>
            <a:headEnd/>
            <a:tailEnd/>
          </a:ln>
          <a:effectLst/>
        </p:spPr>
        <p:txBody>
          <a:bodyPr wrap="none">
            <a:spAutoFit/>
          </a:bodyPr>
          <a:lstStyle/>
          <a:p>
            <a:r>
              <a:rPr lang="en-US" sz="1200" b="1">
                <a:solidFill>
                  <a:schemeClr val="tx1"/>
                </a:solidFill>
              </a:rPr>
              <a:t>4</a:t>
            </a:r>
          </a:p>
        </p:txBody>
      </p:sp>
      <p:sp>
        <p:nvSpPr>
          <p:cNvPr id="1256482" name="Line 34"/>
          <p:cNvSpPr>
            <a:spLocks noChangeShapeType="1"/>
          </p:cNvSpPr>
          <p:nvPr/>
        </p:nvSpPr>
        <p:spPr bwMode="auto">
          <a:xfrm>
            <a:off x="228600" y="1295400"/>
            <a:ext cx="0" cy="2438400"/>
          </a:xfrm>
          <a:prstGeom prst="line">
            <a:avLst/>
          </a:prstGeom>
          <a:noFill/>
          <a:ln w="28575">
            <a:solidFill>
              <a:schemeClr val="tx1"/>
            </a:solidFill>
            <a:round/>
            <a:headEnd/>
            <a:tailEnd/>
          </a:ln>
          <a:effectLst/>
        </p:spPr>
        <p:txBody>
          <a:bodyPr/>
          <a:lstStyle/>
          <a:p>
            <a:endParaRPr lang="en-US"/>
          </a:p>
        </p:txBody>
      </p:sp>
      <p:sp>
        <p:nvSpPr>
          <p:cNvPr id="1256483" name="AutoShape 35"/>
          <p:cNvSpPr>
            <a:spLocks noChangeArrowheads="1"/>
          </p:cNvSpPr>
          <p:nvPr/>
        </p:nvSpPr>
        <p:spPr bwMode="auto">
          <a:xfrm rot="5400000" flipH="1">
            <a:off x="838200" y="1219200"/>
            <a:ext cx="685800" cy="22860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tx1"/>
            </a:solidFill>
            <a:miter lim="800000"/>
            <a:headEnd/>
            <a:tailEnd/>
          </a:ln>
          <a:effectLst/>
        </p:spPr>
        <p:txBody>
          <a:bodyPr wrap="none" anchor="ctr"/>
          <a:lstStyle/>
          <a:p>
            <a:endParaRPr lang="en-US"/>
          </a:p>
        </p:txBody>
      </p:sp>
      <p:sp>
        <p:nvSpPr>
          <p:cNvPr id="1256484" name="Line 36"/>
          <p:cNvSpPr>
            <a:spLocks noChangeShapeType="1"/>
          </p:cNvSpPr>
          <p:nvPr/>
        </p:nvSpPr>
        <p:spPr bwMode="auto">
          <a:xfrm flipH="1">
            <a:off x="228600" y="1295400"/>
            <a:ext cx="852488" cy="0"/>
          </a:xfrm>
          <a:prstGeom prst="line">
            <a:avLst/>
          </a:prstGeom>
          <a:noFill/>
          <a:ln w="28575">
            <a:solidFill>
              <a:schemeClr val="tx1"/>
            </a:solidFill>
            <a:round/>
            <a:headEnd/>
            <a:tailEnd/>
          </a:ln>
          <a:effectLst/>
        </p:spPr>
        <p:txBody>
          <a:bodyPr/>
          <a:lstStyle/>
          <a:p>
            <a:endParaRPr lang="en-US"/>
          </a:p>
        </p:txBody>
      </p:sp>
      <p:sp>
        <p:nvSpPr>
          <p:cNvPr id="1256487" name="Line 39"/>
          <p:cNvSpPr>
            <a:spLocks noChangeShapeType="1"/>
          </p:cNvSpPr>
          <p:nvPr/>
        </p:nvSpPr>
        <p:spPr bwMode="auto">
          <a:xfrm flipH="1">
            <a:off x="1295400" y="1143000"/>
            <a:ext cx="5257800" cy="0"/>
          </a:xfrm>
          <a:prstGeom prst="line">
            <a:avLst/>
          </a:prstGeom>
          <a:noFill/>
          <a:ln w="28575">
            <a:solidFill>
              <a:srgbClr val="CC3399"/>
            </a:solidFill>
            <a:round/>
            <a:headEnd/>
            <a:tailEnd type="triangle" w="med" len="med"/>
          </a:ln>
          <a:effectLst/>
        </p:spPr>
        <p:txBody>
          <a:bodyPr/>
          <a:lstStyle/>
          <a:p>
            <a:endParaRPr lang="en-US"/>
          </a:p>
        </p:txBody>
      </p:sp>
      <p:sp>
        <p:nvSpPr>
          <p:cNvPr id="1256488" name="Line 40"/>
          <p:cNvSpPr>
            <a:spLocks noChangeShapeType="1"/>
          </p:cNvSpPr>
          <p:nvPr/>
        </p:nvSpPr>
        <p:spPr bwMode="auto">
          <a:xfrm flipH="1">
            <a:off x="2819400" y="6172200"/>
            <a:ext cx="5943600" cy="0"/>
          </a:xfrm>
          <a:prstGeom prst="line">
            <a:avLst/>
          </a:prstGeom>
          <a:noFill/>
          <a:ln w="28575">
            <a:solidFill>
              <a:srgbClr val="CC3399"/>
            </a:solidFill>
            <a:round/>
            <a:headEnd/>
            <a:tailEnd/>
          </a:ln>
          <a:effectLst/>
        </p:spPr>
        <p:txBody>
          <a:bodyPr/>
          <a:lstStyle/>
          <a:p>
            <a:endParaRPr lang="en-US"/>
          </a:p>
        </p:txBody>
      </p:sp>
      <p:sp>
        <p:nvSpPr>
          <p:cNvPr id="1256489" name="Rectangle 41"/>
          <p:cNvSpPr>
            <a:spLocks noChangeArrowheads="1"/>
          </p:cNvSpPr>
          <p:nvPr/>
        </p:nvSpPr>
        <p:spPr bwMode="auto">
          <a:xfrm>
            <a:off x="3048000" y="2971800"/>
            <a:ext cx="1295400" cy="1447800"/>
          </a:xfrm>
          <a:prstGeom prst="rect">
            <a:avLst/>
          </a:prstGeom>
          <a:noFill/>
          <a:ln w="12700">
            <a:solidFill>
              <a:schemeClr val="tx1"/>
            </a:solidFill>
            <a:miter lim="800000"/>
            <a:headEnd/>
            <a:tailEnd/>
          </a:ln>
          <a:effectLst/>
        </p:spPr>
        <p:txBody>
          <a:bodyPr wrap="none" anchor="ctr"/>
          <a:lstStyle/>
          <a:p>
            <a:endParaRPr lang="en-US"/>
          </a:p>
        </p:txBody>
      </p:sp>
      <p:sp>
        <p:nvSpPr>
          <p:cNvPr id="1256490" name="Line 42"/>
          <p:cNvSpPr>
            <a:spLocks noChangeShapeType="1"/>
          </p:cNvSpPr>
          <p:nvPr/>
        </p:nvSpPr>
        <p:spPr bwMode="auto">
          <a:xfrm>
            <a:off x="2286000" y="3733800"/>
            <a:ext cx="152400" cy="0"/>
          </a:xfrm>
          <a:prstGeom prst="line">
            <a:avLst/>
          </a:prstGeom>
          <a:noFill/>
          <a:ln w="28575">
            <a:solidFill>
              <a:schemeClr val="tx1"/>
            </a:solidFill>
            <a:round/>
            <a:headEnd/>
            <a:tailEnd/>
          </a:ln>
          <a:effectLst/>
        </p:spPr>
        <p:txBody>
          <a:bodyPr/>
          <a:lstStyle/>
          <a:p>
            <a:endParaRPr lang="en-US"/>
          </a:p>
        </p:txBody>
      </p:sp>
      <p:sp>
        <p:nvSpPr>
          <p:cNvPr id="1256491" name="Line 43"/>
          <p:cNvSpPr>
            <a:spLocks noChangeShapeType="1"/>
          </p:cNvSpPr>
          <p:nvPr/>
        </p:nvSpPr>
        <p:spPr bwMode="auto">
          <a:xfrm>
            <a:off x="2743200" y="3505200"/>
            <a:ext cx="304800" cy="0"/>
          </a:xfrm>
          <a:prstGeom prst="line">
            <a:avLst/>
          </a:prstGeom>
          <a:noFill/>
          <a:ln w="19050">
            <a:solidFill>
              <a:schemeClr val="tx1"/>
            </a:solidFill>
            <a:round/>
            <a:headEnd/>
            <a:tailEnd type="triangle" w="med" len="med"/>
          </a:ln>
          <a:effectLst/>
        </p:spPr>
        <p:txBody>
          <a:bodyPr/>
          <a:lstStyle/>
          <a:p>
            <a:endParaRPr lang="en-US"/>
          </a:p>
        </p:txBody>
      </p:sp>
      <p:sp>
        <p:nvSpPr>
          <p:cNvPr id="1256492" name="Text Box 44"/>
          <p:cNvSpPr txBox="1">
            <a:spLocks noChangeArrowheads="1"/>
          </p:cNvSpPr>
          <p:nvPr/>
        </p:nvSpPr>
        <p:spPr bwMode="auto">
          <a:xfrm>
            <a:off x="2971800" y="4114800"/>
            <a:ext cx="903288" cy="274638"/>
          </a:xfrm>
          <a:prstGeom prst="rect">
            <a:avLst/>
          </a:prstGeom>
          <a:noFill/>
          <a:ln w="12700">
            <a:noFill/>
            <a:miter lim="800000"/>
            <a:headEnd/>
            <a:tailEnd/>
          </a:ln>
          <a:effectLst/>
        </p:spPr>
        <p:txBody>
          <a:bodyPr wrap="none">
            <a:spAutoFit/>
          </a:bodyPr>
          <a:lstStyle/>
          <a:p>
            <a:r>
              <a:rPr lang="en-US" sz="1200">
                <a:solidFill>
                  <a:schemeClr val="tx1"/>
                </a:solidFill>
              </a:rPr>
              <a:t>Write Data</a:t>
            </a:r>
          </a:p>
        </p:txBody>
      </p:sp>
      <p:sp>
        <p:nvSpPr>
          <p:cNvPr id="1256493" name="Text Box 45"/>
          <p:cNvSpPr txBox="1">
            <a:spLocks noChangeArrowheads="1"/>
          </p:cNvSpPr>
          <p:nvPr/>
        </p:nvSpPr>
        <p:spPr bwMode="auto">
          <a:xfrm>
            <a:off x="2971800" y="2971800"/>
            <a:ext cx="1036638" cy="274638"/>
          </a:xfrm>
          <a:prstGeom prst="rect">
            <a:avLst/>
          </a:prstGeom>
          <a:noFill/>
          <a:ln w="12700">
            <a:noFill/>
            <a:miter lim="800000"/>
            <a:headEnd/>
            <a:tailEnd/>
          </a:ln>
          <a:effectLst/>
        </p:spPr>
        <p:txBody>
          <a:bodyPr wrap="none">
            <a:spAutoFit/>
          </a:bodyPr>
          <a:lstStyle/>
          <a:p>
            <a:r>
              <a:rPr lang="en-US" sz="1200">
                <a:solidFill>
                  <a:schemeClr val="tx1"/>
                </a:solidFill>
              </a:rPr>
              <a:t>Read Addr 1</a:t>
            </a:r>
          </a:p>
        </p:txBody>
      </p:sp>
      <p:sp>
        <p:nvSpPr>
          <p:cNvPr id="1256494" name="Text Box 46"/>
          <p:cNvSpPr txBox="1">
            <a:spLocks noChangeArrowheads="1"/>
          </p:cNvSpPr>
          <p:nvPr/>
        </p:nvSpPr>
        <p:spPr bwMode="auto">
          <a:xfrm>
            <a:off x="2971800" y="3352800"/>
            <a:ext cx="1036638" cy="274638"/>
          </a:xfrm>
          <a:prstGeom prst="rect">
            <a:avLst/>
          </a:prstGeom>
          <a:noFill/>
          <a:ln w="12700">
            <a:noFill/>
            <a:miter lim="800000"/>
            <a:headEnd/>
            <a:tailEnd/>
          </a:ln>
          <a:effectLst/>
        </p:spPr>
        <p:txBody>
          <a:bodyPr wrap="none">
            <a:spAutoFit/>
          </a:bodyPr>
          <a:lstStyle/>
          <a:p>
            <a:r>
              <a:rPr lang="en-US" sz="1200">
                <a:solidFill>
                  <a:schemeClr val="tx1"/>
                </a:solidFill>
              </a:rPr>
              <a:t>Read Addr 2</a:t>
            </a:r>
          </a:p>
        </p:txBody>
      </p:sp>
      <p:sp>
        <p:nvSpPr>
          <p:cNvPr id="1256495" name="Text Box 47"/>
          <p:cNvSpPr txBox="1">
            <a:spLocks noChangeArrowheads="1"/>
          </p:cNvSpPr>
          <p:nvPr/>
        </p:nvSpPr>
        <p:spPr bwMode="auto">
          <a:xfrm>
            <a:off x="2971800" y="3733800"/>
            <a:ext cx="903288" cy="274638"/>
          </a:xfrm>
          <a:prstGeom prst="rect">
            <a:avLst/>
          </a:prstGeom>
          <a:noFill/>
          <a:ln w="12700">
            <a:noFill/>
            <a:miter lim="800000"/>
            <a:headEnd/>
            <a:tailEnd/>
          </a:ln>
          <a:effectLst/>
        </p:spPr>
        <p:txBody>
          <a:bodyPr wrap="none">
            <a:spAutoFit/>
          </a:bodyPr>
          <a:lstStyle/>
          <a:p>
            <a:r>
              <a:rPr lang="en-US" sz="1200">
                <a:solidFill>
                  <a:schemeClr val="tx1"/>
                </a:solidFill>
              </a:rPr>
              <a:t>Write Addr</a:t>
            </a:r>
          </a:p>
        </p:txBody>
      </p:sp>
      <p:sp>
        <p:nvSpPr>
          <p:cNvPr id="1256496" name="Text Box 48"/>
          <p:cNvSpPr txBox="1">
            <a:spLocks noChangeArrowheads="1"/>
          </p:cNvSpPr>
          <p:nvPr/>
        </p:nvSpPr>
        <p:spPr bwMode="auto">
          <a:xfrm>
            <a:off x="3048000" y="3124200"/>
            <a:ext cx="893763" cy="730250"/>
          </a:xfrm>
          <a:prstGeom prst="rect">
            <a:avLst/>
          </a:prstGeom>
          <a:noFill/>
          <a:ln w="12700">
            <a:noFill/>
            <a:miter lim="800000"/>
            <a:headEnd/>
            <a:tailEnd/>
          </a:ln>
          <a:effectLst/>
        </p:spPr>
        <p:txBody>
          <a:bodyPr wrap="none">
            <a:spAutoFit/>
          </a:bodyPr>
          <a:lstStyle/>
          <a:p>
            <a:pPr algn="ctr"/>
            <a:r>
              <a:rPr lang="en-US" sz="1400" b="1">
                <a:solidFill>
                  <a:schemeClr val="tx1"/>
                </a:solidFill>
              </a:rPr>
              <a:t>Register</a:t>
            </a:r>
          </a:p>
          <a:p>
            <a:pPr algn="ctr"/>
            <a:endParaRPr lang="en-US" sz="1400" b="1">
              <a:solidFill>
                <a:schemeClr val="tx1"/>
              </a:solidFill>
            </a:endParaRPr>
          </a:p>
          <a:p>
            <a:pPr algn="ctr"/>
            <a:r>
              <a:rPr lang="en-US" sz="1400" b="1">
                <a:solidFill>
                  <a:schemeClr val="tx1"/>
                </a:solidFill>
              </a:rPr>
              <a:t>File</a:t>
            </a:r>
          </a:p>
        </p:txBody>
      </p:sp>
      <p:sp>
        <p:nvSpPr>
          <p:cNvPr id="1256497" name="Text Box 49"/>
          <p:cNvSpPr txBox="1">
            <a:spLocks noChangeArrowheads="1"/>
          </p:cNvSpPr>
          <p:nvPr/>
        </p:nvSpPr>
        <p:spPr bwMode="auto">
          <a:xfrm>
            <a:off x="3733800" y="3124200"/>
            <a:ext cx="674688" cy="457200"/>
          </a:xfrm>
          <a:prstGeom prst="rect">
            <a:avLst/>
          </a:prstGeom>
          <a:noFill/>
          <a:ln w="12700">
            <a:noFill/>
            <a:miter lim="800000"/>
            <a:headEnd/>
            <a:tailEnd/>
          </a:ln>
          <a:effectLst/>
        </p:spPr>
        <p:txBody>
          <a:bodyPr wrap="none">
            <a:spAutoFit/>
          </a:bodyPr>
          <a:lstStyle/>
          <a:p>
            <a:pPr algn="r"/>
            <a:r>
              <a:rPr lang="en-US" sz="1200">
                <a:solidFill>
                  <a:schemeClr val="tx1"/>
                </a:solidFill>
              </a:rPr>
              <a:t>Read</a:t>
            </a:r>
          </a:p>
          <a:p>
            <a:pPr algn="r"/>
            <a:r>
              <a:rPr lang="en-US" sz="1200">
                <a:solidFill>
                  <a:schemeClr val="tx1"/>
                </a:solidFill>
              </a:rPr>
              <a:t> Data 1</a:t>
            </a:r>
          </a:p>
        </p:txBody>
      </p:sp>
      <p:sp>
        <p:nvSpPr>
          <p:cNvPr id="1256498" name="Text Box 50"/>
          <p:cNvSpPr txBox="1">
            <a:spLocks noChangeArrowheads="1"/>
          </p:cNvSpPr>
          <p:nvPr/>
        </p:nvSpPr>
        <p:spPr bwMode="auto">
          <a:xfrm>
            <a:off x="3733800" y="3810000"/>
            <a:ext cx="674688" cy="457200"/>
          </a:xfrm>
          <a:prstGeom prst="rect">
            <a:avLst/>
          </a:prstGeom>
          <a:noFill/>
          <a:ln w="12700">
            <a:noFill/>
            <a:miter lim="800000"/>
            <a:headEnd/>
            <a:tailEnd/>
          </a:ln>
          <a:effectLst/>
        </p:spPr>
        <p:txBody>
          <a:bodyPr wrap="none">
            <a:spAutoFit/>
          </a:bodyPr>
          <a:lstStyle/>
          <a:p>
            <a:pPr algn="r"/>
            <a:r>
              <a:rPr lang="en-US" sz="1200">
                <a:solidFill>
                  <a:schemeClr val="tx1"/>
                </a:solidFill>
              </a:rPr>
              <a:t>Read</a:t>
            </a:r>
          </a:p>
          <a:p>
            <a:pPr algn="r"/>
            <a:r>
              <a:rPr lang="en-US" sz="1200">
                <a:solidFill>
                  <a:schemeClr val="tx1"/>
                </a:solidFill>
              </a:rPr>
              <a:t> Data 2</a:t>
            </a:r>
          </a:p>
        </p:txBody>
      </p:sp>
      <p:sp>
        <p:nvSpPr>
          <p:cNvPr id="1256499" name="Line 51"/>
          <p:cNvSpPr>
            <a:spLocks noChangeShapeType="1"/>
          </p:cNvSpPr>
          <p:nvPr/>
        </p:nvSpPr>
        <p:spPr bwMode="auto">
          <a:xfrm>
            <a:off x="2743200" y="4953000"/>
            <a:ext cx="381000" cy="0"/>
          </a:xfrm>
          <a:prstGeom prst="line">
            <a:avLst/>
          </a:prstGeom>
          <a:noFill/>
          <a:ln w="28575">
            <a:solidFill>
              <a:schemeClr val="tx1"/>
            </a:solidFill>
            <a:round/>
            <a:headEnd/>
            <a:tailEnd/>
          </a:ln>
          <a:effectLst/>
        </p:spPr>
        <p:txBody>
          <a:bodyPr/>
          <a:lstStyle/>
          <a:p>
            <a:endParaRPr lang="en-US"/>
          </a:p>
        </p:txBody>
      </p:sp>
      <p:sp>
        <p:nvSpPr>
          <p:cNvPr id="1256500" name="Line 52"/>
          <p:cNvSpPr>
            <a:spLocks noChangeShapeType="1"/>
          </p:cNvSpPr>
          <p:nvPr/>
        </p:nvSpPr>
        <p:spPr bwMode="auto">
          <a:xfrm>
            <a:off x="2819400" y="4876800"/>
            <a:ext cx="76200" cy="152400"/>
          </a:xfrm>
          <a:prstGeom prst="line">
            <a:avLst/>
          </a:prstGeom>
          <a:noFill/>
          <a:ln w="12700">
            <a:solidFill>
              <a:schemeClr val="tx1"/>
            </a:solidFill>
            <a:round/>
            <a:headEnd/>
            <a:tailEnd/>
          </a:ln>
          <a:effectLst/>
        </p:spPr>
        <p:txBody>
          <a:bodyPr/>
          <a:lstStyle/>
          <a:p>
            <a:endParaRPr lang="en-US"/>
          </a:p>
        </p:txBody>
      </p:sp>
      <p:sp>
        <p:nvSpPr>
          <p:cNvPr id="1256501" name="Line 53"/>
          <p:cNvSpPr>
            <a:spLocks noChangeShapeType="1"/>
          </p:cNvSpPr>
          <p:nvPr/>
        </p:nvSpPr>
        <p:spPr bwMode="auto">
          <a:xfrm>
            <a:off x="4038600" y="4876800"/>
            <a:ext cx="76200" cy="152400"/>
          </a:xfrm>
          <a:prstGeom prst="line">
            <a:avLst/>
          </a:prstGeom>
          <a:noFill/>
          <a:ln w="12700">
            <a:solidFill>
              <a:schemeClr val="tx1"/>
            </a:solidFill>
            <a:round/>
            <a:headEnd/>
            <a:tailEnd/>
          </a:ln>
          <a:effectLst/>
        </p:spPr>
        <p:txBody>
          <a:bodyPr/>
          <a:lstStyle/>
          <a:p>
            <a:endParaRPr lang="en-US"/>
          </a:p>
        </p:txBody>
      </p:sp>
      <p:sp>
        <p:nvSpPr>
          <p:cNvPr id="1256502" name="Text Box 54"/>
          <p:cNvSpPr txBox="1">
            <a:spLocks noChangeArrowheads="1"/>
          </p:cNvSpPr>
          <p:nvPr/>
        </p:nvSpPr>
        <p:spPr bwMode="auto">
          <a:xfrm>
            <a:off x="2819400" y="4953000"/>
            <a:ext cx="352425" cy="274638"/>
          </a:xfrm>
          <a:prstGeom prst="rect">
            <a:avLst/>
          </a:prstGeom>
          <a:noFill/>
          <a:ln w="12700">
            <a:noFill/>
            <a:miter lim="800000"/>
            <a:headEnd/>
            <a:tailEnd/>
          </a:ln>
          <a:effectLst/>
        </p:spPr>
        <p:txBody>
          <a:bodyPr wrap="none">
            <a:spAutoFit/>
          </a:bodyPr>
          <a:lstStyle/>
          <a:p>
            <a:r>
              <a:rPr lang="en-US" sz="1200">
                <a:solidFill>
                  <a:schemeClr val="tx1"/>
                </a:solidFill>
              </a:rPr>
              <a:t>16</a:t>
            </a:r>
          </a:p>
        </p:txBody>
      </p:sp>
      <p:sp>
        <p:nvSpPr>
          <p:cNvPr id="1256503" name="Text Box 55"/>
          <p:cNvSpPr txBox="1">
            <a:spLocks noChangeArrowheads="1"/>
          </p:cNvSpPr>
          <p:nvPr/>
        </p:nvSpPr>
        <p:spPr bwMode="auto">
          <a:xfrm>
            <a:off x="4038600" y="4953000"/>
            <a:ext cx="352425" cy="274638"/>
          </a:xfrm>
          <a:prstGeom prst="rect">
            <a:avLst/>
          </a:prstGeom>
          <a:noFill/>
          <a:ln w="12700">
            <a:noFill/>
            <a:miter lim="800000"/>
            <a:headEnd/>
            <a:tailEnd/>
          </a:ln>
          <a:effectLst/>
        </p:spPr>
        <p:txBody>
          <a:bodyPr wrap="none">
            <a:spAutoFit/>
          </a:bodyPr>
          <a:lstStyle/>
          <a:p>
            <a:r>
              <a:rPr lang="en-US" sz="1200">
                <a:solidFill>
                  <a:schemeClr val="tx1"/>
                </a:solidFill>
              </a:rPr>
              <a:t>32</a:t>
            </a:r>
          </a:p>
        </p:txBody>
      </p:sp>
      <p:sp>
        <p:nvSpPr>
          <p:cNvPr id="1256504" name="Line 56"/>
          <p:cNvSpPr>
            <a:spLocks noChangeShapeType="1"/>
          </p:cNvSpPr>
          <p:nvPr/>
        </p:nvSpPr>
        <p:spPr bwMode="auto">
          <a:xfrm>
            <a:off x="2819400" y="4267200"/>
            <a:ext cx="254000" cy="0"/>
          </a:xfrm>
          <a:prstGeom prst="line">
            <a:avLst/>
          </a:prstGeom>
          <a:noFill/>
          <a:ln w="28575">
            <a:solidFill>
              <a:srgbClr val="CC3399"/>
            </a:solidFill>
            <a:round/>
            <a:headEnd/>
            <a:tailEnd type="triangle" w="med" len="med"/>
          </a:ln>
          <a:effectLst/>
        </p:spPr>
        <p:txBody>
          <a:bodyPr/>
          <a:lstStyle/>
          <a:p>
            <a:endParaRPr lang="en-US"/>
          </a:p>
        </p:txBody>
      </p:sp>
      <p:sp>
        <p:nvSpPr>
          <p:cNvPr id="1256505" name="Line 57"/>
          <p:cNvSpPr>
            <a:spLocks noChangeShapeType="1"/>
          </p:cNvSpPr>
          <p:nvPr/>
        </p:nvSpPr>
        <p:spPr bwMode="auto">
          <a:xfrm>
            <a:off x="4800600" y="4419600"/>
            <a:ext cx="0" cy="533400"/>
          </a:xfrm>
          <a:prstGeom prst="line">
            <a:avLst/>
          </a:prstGeom>
          <a:noFill/>
          <a:ln w="28575">
            <a:solidFill>
              <a:schemeClr val="tx1"/>
            </a:solidFill>
            <a:round/>
            <a:headEnd/>
            <a:tailEnd/>
          </a:ln>
          <a:effectLst/>
        </p:spPr>
        <p:txBody>
          <a:bodyPr/>
          <a:lstStyle/>
          <a:p>
            <a:endParaRPr lang="en-US"/>
          </a:p>
        </p:txBody>
      </p:sp>
      <p:sp>
        <p:nvSpPr>
          <p:cNvPr id="1256506" name="Line 58"/>
          <p:cNvSpPr>
            <a:spLocks noChangeShapeType="1"/>
          </p:cNvSpPr>
          <p:nvPr/>
        </p:nvSpPr>
        <p:spPr bwMode="auto">
          <a:xfrm>
            <a:off x="4343400" y="4038600"/>
            <a:ext cx="152400" cy="0"/>
          </a:xfrm>
          <a:prstGeom prst="line">
            <a:avLst/>
          </a:prstGeom>
          <a:noFill/>
          <a:ln w="28575">
            <a:solidFill>
              <a:schemeClr val="tx1"/>
            </a:solidFill>
            <a:round/>
            <a:headEnd/>
            <a:tailEnd/>
          </a:ln>
          <a:effectLst/>
        </p:spPr>
        <p:txBody>
          <a:bodyPr/>
          <a:lstStyle/>
          <a:p>
            <a:endParaRPr lang="en-US"/>
          </a:p>
        </p:txBody>
      </p:sp>
      <p:sp>
        <p:nvSpPr>
          <p:cNvPr id="1256507" name="Line 59"/>
          <p:cNvSpPr>
            <a:spLocks noChangeShapeType="1"/>
          </p:cNvSpPr>
          <p:nvPr/>
        </p:nvSpPr>
        <p:spPr bwMode="auto">
          <a:xfrm>
            <a:off x="2743200" y="3124200"/>
            <a:ext cx="0" cy="1828800"/>
          </a:xfrm>
          <a:prstGeom prst="line">
            <a:avLst/>
          </a:prstGeom>
          <a:noFill/>
          <a:ln w="28575">
            <a:solidFill>
              <a:schemeClr val="tx1"/>
            </a:solidFill>
            <a:round/>
            <a:headEnd/>
            <a:tailEnd/>
          </a:ln>
          <a:effectLst/>
        </p:spPr>
        <p:txBody>
          <a:bodyPr/>
          <a:lstStyle/>
          <a:p>
            <a:endParaRPr lang="en-US"/>
          </a:p>
        </p:txBody>
      </p:sp>
      <p:sp>
        <p:nvSpPr>
          <p:cNvPr id="1256508" name="Line 60"/>
          <p:cNvSpPr>
            <a:spLocks noChangeShapeType="1"/>
          </p:cNvSpPr>
          <p:nvPr/>
        </p:nvSpPr>
        <p:spPr bwMode="auto">
          <a:xfrm>
            <a:off x="2743200" y="3124200"/>
            <a:ext cx="304800" cy="0"/>
          </a:xfrm>
          <a:prstGeom prst="line">
            <a:avLst/>
          </a:prstGeom>
          <a:noFill/>
          <a:ln w="19050">
            <a:solidFill>
              <a:schemeClr val="tx1"/>
            </a:solidFill>
            <a:round/>
            <a:headEnd/>
            <a:tailEnd type="triangle" w="med" len="med"/>
          </a:ln>
          <a:effectLst/>
        </p:spPr>
        <p:txBody>
          <a:bodyPr/>
          <a:lstStyle/>
          <a:p>
            <a:endParaRPr lang="en-US"/>
          </a:p>
        </p:txBody>
      </p:sp>
      <p:sp>
        <p:nvSpPr>
          <p:cNvPr id="1256509" name="Line 61"/>
          <p:cNvSpPr>
            <a:spLocks noChangeShapeType="1"/>
          </p:cNvSpPr>
          <p:nvPr/>
        </p:nvSpPr>
        <p:spPr bwMode="auto">
          <a:xfrm>
            <a:off x="4648200" y="4038600"/>
            <a:ext cx="431800" cy="0"/>
          </a:xfrm>
          <a:prstGeom prst="line">
            <a:avLst/>
          </a:prstGeom>
          <a:noFill/>
          <a:ln w="28575">
            <a:solidFill>
              <a:schemeClr val="tx1"/>
            </a:solidFill>
            <a:round/>
            <a:headEnd/>
            <a:tailEnd type="triangle" w="med" len="med"/>
          </a:ln>
          <a:effectLst/>
        </p:spPr>
        <p:txBody>
          <a:bodyPr/>
          <a:lstStyle/>
          <a:p>
            <a:endParaRPr lang="en-US"/>
          </a:p>
        </p:txBody>
      </p:sp>
      <p:sp>
        <p:nvSpPr>
          <p:cNvPr id="1256510" name="Line 62"/>
          <p:cNvSpPr>
            <a:spLocks noChangeShapeType="1"/>
          </p:cNvSpPr>
          <p:nvPr/>
        </p:nvSpPr>
        <p:spPr bwMode="auto">
          <a:xfrm>
            <a:off x="6019800" y="3810000"/>
            <a:ext cx="177800" cy="0"/>
          </a:xfrm>
          <a:prstGeom prst="line">
            <a:avLst/>
          </a:prstGeom>
          <a:noFill/>
          <a:ln w="28575">
            <a:solidFill>
              <a:schemeClr val="tx1"/>
            </a:solidFill>
            <a:round/>
            <a:headEnd/>
            <a:tailEnd/>
          </a:ln>
          <a:effectLst/>
        </p:spPr>
        <p:txBody>
          <a:bodyPr/>
          <a:lstStyle/>
          <a:p>
            <a:endParaRPr lang="en-US"/>
          </a:p>
        </p:txBody>
      </p:sp>
      <p:sp>
        <p:nvSpPr>
          <p:cNvPr id="1256511" name="Freeform 63"/>
          <p:cNvSpPr>
            <a:spLocks/>
          </p:cNvSpPr>
          <p:nvPr/>
        </p:nvSpPr>
        <p:spPr bwMode="auto">
          <a:xfrm>
            <a:off x="5486400" y="3124200"/>
            <a:ext cx="533400" cy="1295400"/>
          </a:xfrm>
          <a:custGeom>
            <a:avLst/>
            <a:gdLst/>
            <a:ahLst/>
            <a:cxnLst>
              <a:cxn ang="0">
                <a:pos x="0" y="0"/>
              </a:cxn>
              <a:cxn ang="0">
                <a:pos x="0" y="427"/>
              </a:cxn>
              <a:cxn ang="0">
                <a:pos x="111" y="553"/>
              </a:cxn>
              <a:cxn ang="0">
                <a:pos x="0" y="671"/>
              </a:cxn>
              <a:cxn ang="0">
                <a:pos x="0" y="1098"/>
              </a:cxn>
              <a:cxn ang="0">
                <a:pos x="387" y="790"/>
              </a:cxn>
              <a:cxn ang="0">
                <a:pos x="387" y="308"/>
              </a:cxn>
              <a:cxn ang="0">
                <a:pos x="0" y="0"/>
              </a:cxn>
            </a:cxnLst>
            <a:rect l="0" t="0" r="r" b="b"/>
            <a:pathLst>
              <a:path w="388" h="1099">
                <a:moveTo>
                  <a:pt x="0" y="0"/>
                </a:moveTo>
                <a:lnTo>
                  <a:pt x="0" y="427"/>
                </a:lnTo>
                <a:lnTo>
                  <a:pt x="111" y="553"/>
                </a:lnTo>
                <a:lnTo>
                  <a:pt x="0" y="671"/>
                </a:lnTo>
                <a:lnTo>
                  <a:pt x="0" y="1098"/>
                </a:lnTo>
                <a:lnTo>
                  <a:pt x="387" y="790"/>
                </a:lnTo>
                <a:lnTo>
                  <a:pt x="387" y="308"/>
                </a:lnTo>
                <a:lnTo>
                  <a:pt x="0" y="0"/>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sp>
        <p:nvSpPr>
          <p:cNvPr id="1256512" name="Rectangle 64"/>
          <p:cNvSpPr>
            <a:spLocks noChangeArrowheads="1"/>
          </p:cNvSpPr>
          <p:nvPr/>
        </p:nvSpPr>
        <p:spPr bwMode="auto">
          <a:xfrm>
            <a:off x="5588000" y="3733800"/>
            <a:ext cx="504825" cy="333375"/>
          </a:xfrm>
          <a:prstGeom prst="rect">
            <a:avLst/>
          </a:prstGeom>
          <a:noFill/>
          <a:ln w="12700">
            <a:noFill/>
            <a:miter lim="800000"/>
            <a:headEnd/>
            <a:tailEnd/>
          </a:ln>
          <a:effectLst/>
        </p:spPr>
        <p:txBody>
          <a:bodyPr wrap="none" lIns="19050" tIns="26988" rIns="19050" bIns="26988"/>
          <a:lstStyle/>
          <a:p>
            <a:pPr defTabSz="904875">
              <a:lnSpc>
                <a:spcPts val="1600"/>
              </a:lnSpc>
              <a:tabLst>
                <a:tab pos="452438" algn="l"/>
                <a:tab pos="904875" algn="l"/>
                <a:tab pos="1357313" algn="l"/>
              </a:tabLst>
            </a:pPr>
            <a:r>
              <a:rPr lang="en-US" sz="1200" b="1">
                <a:solidFill>
                  <a:srgbClr val="000000"/>
                </a:solidFill>
              </a:rPr>
              <a:t>ALU</a:t>
            </a:r>
          </a:p>
        </p:txBody>
      </p:sp>
      <p:sp>
        <p:nvSpPr>
          <p:cNvPr id="1256513" name="AutoShape 65"/>
          <p:cNvSpPr>
            <a:spLocks noChangeArrowheads="1"/>
          </p:cNvSpPr>
          <p:nvPr/>
        </p:nvSpPr>
        <p:spPr bwMode="auto">
          <a:xfrm rot="-5400000">
            <a:off x="4787900" y="4076700"/>
            <a:ext cx="762000" cy="22860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tx1"/>
            </a:solidFill>
            <a:miter lim="800000"/>
            <a:headEnd/>
            <a:tailEnd/>
          </a:ln>
          <a:effectLst/>
        </p:spPr>
        <p:txBody>
          <a:bodyPr wrap="none" anchor="ctr"/>
          <a:lstStyle/>
          <a:p>
            <a:endParaRPr lang="en-US"/>
          </a:p>
        </p:txBody>
      </p:sp>
      <p:sp>
        <p:nvSpPr>
          <p:cNvPr id="1256514" name="Line 66"/>
          <p:cNvSpPr>
            <a:spLocks noChangeShapeType="1"/>
          </p:cNvSpPr>
          <p:nvPr/>
        </p:nvSpPr>
        <p:spPr bwMode="auto">
          <a:xfrm>
            <a:off x="5283200" y="4191000"/>
            <a:ext cx="228600" cy="0"/>
          </a:xfrm>
          <a:prstGeom prst="line">
            <a:avLst/>
          </a:prstGeom>
          <a:noFill/>
          <a:ln w="28575">
            <a:solidFill>
              <a:schemeClr val="tx1"/>
            </a:solidFill>
            <a:round/>
            <a:headEnd/>
            <a:tailEnd type="triangle" w="med" len="med"/>
          </a:ln>
          <a:effectLst/>
        </p:spPr>
        <p:txBody>
          <a:bodyPr/>
          <a:lstStyle/>
          <a:p>
            <a:endParaRPr lang="en-US"/>
          </a:p>
        </p:txBody>
      </p:sp>
      <p:sp>
        <p:nvSpPr>
          <p:cNvPr id="1256517" name="Line 69"/>
          <p:cNvSpPr>
            <a:spLocks noChangeShapeType="1"/>
          </p:cNvSpPr>
          <p:nvPr/>
        </p:nvSpPr>
        <p:spPr bwMode="auto">
          <a:xfrm>
            <a:off x="4800600" y="4419600"/>
            <a:ext cx="279400" cy="0"/>
          </a:xfrm>
          <a:prstGeom prst="line">
            <a:avLst/>
          </a:prstGeom>
          <a:noFill/>
          <a:ln w="28575">
            <a:solidFill>
              <a:schemeClr val="tx1"/>
            </a:solidFill>
            <a:round/>
            <a:headEnd/>
            <a:tailEnd type="triangle" w="med" len="med"/>
          </a:ln>
          <a:effectLst/>
        </p:spPr>
        <p:txBody>
          <a:bodyPr/>
          <a:lstStyle/>
          <a:p>
            <a:endParaRPr lang="en-US"/>
          </a:p>
        </p:txBody>
      </p:sp>
      <p:sp>
        <p:nvSpPr>
          <p:cNvPr id="1256518" name="Line 70"/>
          <p:cNvSpPr>
            <a:spLocks noChangeShapeType="1"/>
          </p:cNvSpPr>
          <p:nvPr/>
        </p:nvSpPr>
        <p:spPr bwMode="auto">
          <a:xfrm>
            <a:off x="4648200" y="3352800"/>
            <a:ext cx="812800" cy="0"/>
          </a:xfrm>
          <a:prstGeom prst="line">
            <a:avLst/>
          </a:prstGeom>
          <a:noFill/>
          <a:ln w="28575">
            <a:solidFill>
              <a:schemeClr val="tx1"/>
            </a:solidFill>
            <a:round/>
            <a:headEnd/>
            <a:tailEnd type="triangle" w="med" len="med"/>
          </a:ln>
          <a:effectLst/>
        </p:spPr>
        <p:txBody>
          <a:bodyPr/>
          <a:lstStyle/>
          <a:p>
            <a:endParaRPr lang="en-US"/>
          </a:p>
        </p:txBody>
      </p:sp>
      <p:sp>
        <p:nvSpPr>
          <p:cNvPr id="1256519" name="Oval 71"/>
          <p:cNvSpPr>
            <a:spLocks noChangeArrowheads="1"/>
          </p:cNvSpPr>
          <p:nvPr/>
        </p:nvSpPr>
        <p:spPr bwMode="auto">
          <a:xfrm>
            <a:off x="5029200" y="2590800"/>
            <a:ext cx="457200" cy="533400"/>
          </a:xfrm>
          <a:prstGeom prst="ellipse">
            <a:avLst/>
          </a:prstGeom>
          <a:noFill/>
          <a:ln w="12700">
            <a:solidFill>
              <a:schemeClr val="tx1"/>
            </a:solidFill>
            <a:round/>
            <a:headEnd/>
            <a:tailEnd/>
          </a:ln>
          <a:effectLst/>
        </p:spPr>
        <p:txBody>
          <a:bodyPr wrap="none" anchor="ctr"/>
          <a:lstStyle/>
          <a:p>
            <a:endParaRPr lang="en-US"/>
          </a:p>
        </p:txBody>
      </p:sp>
      <p:sp>
        <p:nvSpPr>
          <p:cNvPr id="1256520" name="Rectangle 72"/>
          <p:cNvSpPr>
            <a:spLocks noChangeArrowheads="1"/>
          </p:cNvSpPr>
          <p:nvPr/>
        </p:nvSpPr>
        <p:spPr bwMode="auto">
          <a:xfrm>
            <a:off x="5029200" y="2590800"/>
            <a:ext cx="457200" cy="457200"/>
          </a:xfrm>
          <a:prstGeom prst="rect">
            <a:avLst/>
          </a:prstGeom>
          <a:noFill/>
          <a:ln w="12700">
            <a:noFill/>
            <a:miter lim="800000"/>
            <a:headEnd/>
            <a:tailEnd/>
          </a:ln>
          <a:effectLst/>
        </p:spPr>
        <p:txBody>
          <a:bodyPr wrap="none" lIns="19050" tIns="26988" rIns="19050" bIns="26988"/>
          <a:lstStyle/>
          <a:p>
            <a:pPr algn="ctr" defTabSz="904875">
              <a:lnSpc>
                <a:spcPts val="1600"/>
              </a:lnSpc>
              <a:tabLst>
                <a:tab pos="452438" algn="l"/>
                <a:tab pos="904875" algn="l"/>
                <a:tab pos="1357313" algn="l"/>
              </a:tabLst>
            </a:pPr>
            <a:r>
              <a:rPr lang="en-US" sz="1200" b="1">
                <a:solidFill>
                  <a:srgbClr val="000000"/>
                </a:solidFill>
              </a:rPr>
              <a:t>Shift</a:t>
            </a:r>
          </a:p>
          <a:p>
            <a:pPr algn="ctr" defTabSz="904875">
              <a:lnSpc>
                <a:spcPts val="1600"/>
              </a:lnSpc>
              <a:tabLst>
                <a:tab pos="452438" algn="l"/>
                <a:tab pos="904875" algn="l"/>
                <a:tab pos="1357313" algn="l"/>
              </a:tabLst>
            </a:pPr>
            <a:r>
              <a:rPr lang="en-US" sz="1200" b="1">
                <a:solidFill>
                  <a:srgbClr val="000000"/>
                </a:solidFill>
              </a:rPr>
              <a:t>left 2</a:t>
            </a:r>
          </a:p>
        </p:txBody>
      </p:sp>
      <p:sp>
        <p:nvSpPr>
          <p:cNvPr id="1256521" name="Line 73"/>
          <p:cNvSpPr>
            <a:spLocks noChangeShapeType="1"/>
          </p:cNvSpPr>
          <p:nvPr/>
        </p:nvSpPr>
        <p:spPr bwMode="auto">
          <a:xfrm>
            <a:off x="4800600" y="2895600"/>
            <a:ext cx="228600" cy="0"/>
          </a:xfrm>
          <a:prstGeom prst="line">
            <a:avLst/>
          </a:prstGeom>
          <a:noFill/>
          <a:ln w="28575">
            <a:solidFill>
              <a:schemeClr val="tx1"/>
            </a:solidFill>
            <a:round/>
            <a:headEnd/>
            <a:tailEnd type="triangle" w="med" len="med"/>
          </a:ln>
          <a:effectLst/>
        </p:spPr>
        <p:txBody>
          <a:bodyPr/>
          <a:lstStyle/>
          <a:p>
            <a:endParaRPr lang="en-US"/>
          </a:p>
        </p:txBody>
      </p:sp>
      <p:grpSp>
        <p:nvGrpSpPr>
          <p:cNvPr id="3" name="Group 74"/>
          <p:cNvGrpSpPr>
            <a:grpSpLocks/>
          </p:cNvGrpSpPr>
          <p:nvPr/>
        </p:nvGrpSpPr>
        <p:grpSpPr bwMode="auto">
          <a:xfrm>
            <a:off x="5715000" y="2209800"/>
            <a:ext cx="304800" cy="914400"/>
            <a:chOff x="1392" y="2880"/>
            <a:chExt cx="288" cy="480"/>
          </a:xfrm>
        </p:grpSpPr>
        <p:sp>
          <p:nvSpPr>
            <p:cNvPr id="1256523" name="Line 75"/>
            <p:cNvSpPr>
              <a:spLocks noChangeShapeType="1"/>
            </p:cNvSpPr>
            <p:nvPr/>
          </p:nvSpPr>
          <p:spPr bwMode="auto">
            <a:xfrm>
              <a:off x="1392" y="3072"/>
              <a:ext cx="48" cy="48"/>
            </a:xfrm>
            <a:prstGeom prst="line">
              <a:avLst/>
            </a:prstGeom>
            <a:noFill/>
            <a:ln w="12700">
              <a:solidFill>
                <a:schemeClr val="tx1"/>
              </a:solidFill>
              <a:round/>
              <a:headEnd/>
              <a:tailEnd/>
            </a:ln>
            <a:effectLst/>
          </p:spPr>
          <p:txBody>
            <a:bodyPr/>
            <a:lstStyle/>
            <a:p>
              <a:endParaRPr lang="en-US"/>
            </a:p>
          </p:txBody>
        </p:sp>
        <p:sp>
          <p:nvSpPr>
            <p:cNvPr id="1256524" name="Line 76"/>
            <p:cNvSpPr>
              <a:spLocks noChangeShapeType="1"/>
            </p:cNvSpPr>
            <p:nvPr/>
          </p:nvSpPr>
          <p:spPr bwMode="auto">
            <a:xfrm flipH="1">
              <a:off x="1392" y="3120"/>
              <a:ext cx="48" cy="48"/>
            </a:xfrm>
            <a:prstGeom prst="line">
              <a:avLst/>
            </a:prstGeom>
            <a:noFill/>
            <a:ln w="12700">
              <a:solidFill>
                <a:schemeClr val="tx1"/>
              </a:solidFill>
              <a:round/>
              <a:headEnd/>
              <a:tailEnd/>
            </a:ln>
            <a:effectLst/>
          </p:spPr>
          <p:txBody>
            <a:bodyPr/>
            <a:lstStyle/>
            <a:p>
              <a:endParaRPr lang="en-US"/>
            </a:p>
          </p:txBody>
        </p:sp>
        <p:sp>
          <p:nvSpPr>
            <p:cNvPr id="1256525" name="Line 77"/>
            <p:cNvSpPr>
              <a:spLocks noChangeShapeType="1"/>
            </p:cNvSpPr>
            <p:nvPr/>
          </p:nvSpPr>
          <p:spPr bwMode="auto">
            <a:xfrm flipV="1">
              <a:off x="1392" y="2880"/>
              <a:ext cx="0" cy="192"/>
            </a:xfrm>
            <a:prstGeom prst="line">
              <a:avLst/>
            </a:prstGeom>
            <a:noFill/>
            <a:ln w="12700">
              <a:solidFill>
                <a:schemeClr val="tx1"/>
              </a:solidFill>
              <a:round/>
              <a:headEnd/>
              <a:tailEnd/>
            </a:ln>
            <a:effectLst/>
          </p:spPr>
          <p:txBody>
            <a:bodyPr/>
            <a:lstStyle/>
            <a:p>
              <a:endParaRPr lang="en-US"/>
            </a:p>
          </p:txBody>
        </p:sp>
        <p:sp>
          <p:nvSpPr>
            <p:cNvPr id="1256526" name="Line 78"/>
            <p:cNvSpPr>
              <a:spLocks noChangeShapeType="1"/>
            </p:cNvSpPr>
            <p:nvPr/>
          </p:nvSpPr>
          <p:spPr bwMode="auto">
            <a:xfrm flipV="1">
              <a:off x="1392" y="3168"/>
              <a:ext cx="0" cy="192"/>
            </a:xfrm>
            <a:prstGeom prst="line">
              <a:avLst/>
            </a:prstGeom>
            <a:noFill/>
            <a:ln w="12700">
              <a:solidFill>
                <a:schemeClr val="tx1"/>
              </a:solidFill>
              <a:round/>
              <a:headEnd/>
              <a:tailEnd/>
            </a:ln>
            <a:effectLst/>
          </p:spPr>
          <p:txBody>
            <a:bodyPr/>
            <a:lstStyle/>
            <a:p>
              <a:endParaRPr lang="en-US"/>
            </a:p>
          </p:txBody>
        </p:sp>
        <p:sp>
          <p:nvSpPr>
            <p:cNvPr id="1256527" name="Line 79"/>
            <p:cNvSpPr>
              <a:spLocks noChangeShapeType="1"/>
            </p:cNvSpPr>
            <p:nvPr/>
          </p:nvSpPr>
          <p:spPr bwMode="auto">
            <a:xfrm flipV="1">
              <a:off x="1392" y="3216"/>
              <a:ext cx="288" cy="144"/>
            </a:xfrm>
            <a:prstGeom prst="line">
              <a:avLst/>
            </a:prstGeom>
            <a:noFill/>
            <a:ln w="12700">
              <a:solidFill>
                <a:schemeClr val="tx1"/>
              </a:solidFill>
              <a:round/>
              <a:headEnd/>
              <a:tailEnd/>
            </a:ln>
            <a:effectLst/>
          </p:spPr>
          <p:txBody>
            <a:bodyPr/>
            <a:lstStyle/>
            <a:p>
              <a:endParaRPr lang="en-US"/>
            </a:p>
          </p:txBody>
        </p:sp>
        <p:sp>
          <p:nvSpPr>
            <p:cNvPr id="1256528" name="Line 80"/>
            <p:cNvSpPr>
              <a:spLocks noChangeShapeType="1"/>
            </p:cNvSpPr>
            <p:nvPr/>
          </p:nvSpPr>
          <p:spPr bwMode="auto">
            <a:xfrm flipV="1">
              <a:off x="1680" y="3024"/>
              <a:ext cx="0" cy="192"/>
            </a:xfrm>
            <a:prstGeom prst="line">
              <a:avLst/>
            </a:prstGeom>
            <a:noFill/>
            <a:ln w="12700">
              <a:solidFill>
                <a:schemeClr val="tx1"/>
              </a:solidFill>
              <a:round/>
              <a:headEnd/>
              <a:tailEnd/>
            </a:ln>
            <a:effectLst/>
          </p:spPr>
          <p:txBody>
            <a:bodyPr/>
            <a:lstStyle/>
            <a:p>
              <a:endParaRPr lang="en-US"/>
            </a:p>
          </p:txBody>
        </p:sp>
        <p:sp>
          <p:nvSpPr>
            <p:cNvPr id="1256529" name="Line 81"/>
            <p:cNvSpPr>
              <a:spLocks noChangeShapeType="1"/>
            </p:cNvSpPr>
            <p:nvPr/>
          </p:nvSpPr>
          <p:spPr bwMode="auto">
            <a:xfrm>
              <a:off x="1392" y="2880"/>
              <a:ext cx="288" cy="144"/>
            </a:xfrm>
            <a:prstGeom prst="line">
              <a:avLst/>
            </a:prstGeom>
            <a:noFill/>
            <a:ln w="12700">
              <a:solidFill>
                <a:schemeClr val="tx1"/>
              </a:solidFill>
              <a:round/>
              <a:headEnd/>
              <a:tailEnd/>
            </a:ln>
            <a:effectLst/>
          </p:spPr>
          <p:txBody>
            <a:bodyPr/>
            <a:lstStyle/>
            <a:p>
              <a:endParaRPr lang="en-US"/>
            </a:p>
          </p:txBody>
        </p:sp>
      </p:grpSp>
      <p:sp>
        <p:nvSpPr>
          <p:cNvPr id="1256530" name="Text Box 82"/>
          <p:cNvSpPr txBox="1">
            <a:spLocks noChangeArrowheads="1"/>
          </p:cNvSpPr>
          <p:nvPr/>
        </p:nvSpPr>
        <p:spPr bwMode="auto">
          <a:xfrm>
            <a:off x="5638800" y="2514600"/>
            <a:ext cx="481013" cy="274638"/>
          </a:xfrm>
          <a:prstGeom prst="rect">
            <a:avLst/>
          </a:prstGeom>
          <a:noFill/>
          <a:ln w="12700">
            <a:noFill/>
            <a:miter lim="800000"/>
            <a:headEnd/>
            <a:tailEnd/>
          </a:ln>
          <a:effectLst/>
        </p:spPr>
        <p:txBody>
          <a:bodyPr wrap="none">
            <a:spAutoFit/>
          </a:bodyPr>
          <a:lstStyle/>
          <a:p>
            <a:r>
              <a:rPr lang="en-US" sz="1200" b="1">
                <a:solidFill>
                  <a:schemeClr val="tx1"/>
                </a:solidFill>
              </a:rPr>
              <a:t>Add</a:t>
            </a:r>
          </a:p>
        </p:txBody>
      </p:sp>
      <p:sp>
        <p:nvSpPr>
          <p:cNvPr id="1256531" name="Line 83"/>
          <p:cNvSpPr>
            <a:spLocks noChangeShapeType="1"/>
          </p:cNvSpPr>
          <p:nvPr/>
        </p:nvSpPr>
        <p:spPr bwMode="auto">
          <a:xfrm>
            <a:off x="5472113" y="2895600"/>
            <a:ext cx="228600" cy="0"/>
          </a:xfrm>
          <a:prstGeom prst="line">
            <a:avLst/>
          </a:prstGeom>
          <a:noFill/>
          <a:ln w="28575">
            <a:solidFill>
              <a:schemeClr val="tx1"/>
            </a:solidFill>
            <a:round/>
            <a:headEnd/>
            <a:tailEnd type="triangle" w="med" len="med"/>
          </a:ln>
          <a:effectLst/>
        </p:spPr>
        <p:txBody>
          <a:bodyPr/>
          <a:lstStyle/>
          <a:p>
            <a:endParaRPr lang="en-US"/>
          </a:p>
        </p:txBody>
      </p:sp>
      <p:sp>
        <p:nvSpPr>
          <p:cNvPr id="1256532" name="Rectangle 84"/>
          <p:cNvSpPr>
            <a:spLocks noChangeArrowheads="1"/>
          </p:cNvSpPr>
          <p:nvPr/>
        </p:nvSpPr>
        <p:spPr bwMode="auto">
          <a:xfrm>
            <a:off x="6553200" y="3048000"/>
            <a:ext cx="1295400" cy="1447800"/>
          </a:xfrm>
          <a:prstGeom prst="rect">
            <a:avLst/>
          </a:prstGeom>
          <a:noFill/>
          <a:ln w="12700">
            <a:solidFill>
              <a:schemeClr val="tx1"/>
            </a:solidFill>
            <a:miter lim="800000"/>
            <a:headEnd/>
            <a:tailEnd/>
          </a:ln>
          <a:effectLst/>
        </p:spPr>
        <p:txBody>
          <a:bodyPr wrap="none" anchor="ctr"/>
          <a:lstStyle/>
          <a:p>
            <a:endParaRPr lang="en-US"/>
          </a:p>
        </p:txBody>
      </p:sp>
      <p:sp>
        <p:nvSpPr>
          <p:cNvPr id="1256533" name="Line 85"/>
          <p:cNvSpPr>
            <a:spLocks noChangeShapeType="1"/>
          </p:cNvSpPr>
          <p:nvPr/>
        </p:nvSpPr>
        <p:spPr bwMode="auto">
          <a:xfrm>
            <a:off x="6324600" y="3810000"/>
            <a:ext cx="254000" cy="0"/>
          </a:xfrm>
          <a:prstGeom prst="line">
            <a:avLst/>
          </a:prstGeom>
          <a:noFill/>
          <a:ln w="28575">
            <a:solidFill>
              <a:schemeClr val="tx1"/>
            </a:solidFill>
            <a:round/>
            <a:headEnd/>
            <a:tailEnd type="triangle" w="med" len="med"/>
          </a:ln>
          <a:effectLst/>
        </p:spPr>
        <p:txBody>
          <a:bodyPr/>
          <a:lstStyle/>
          <a:p>
            <a:endParaRPr lang="en-US"/>
          </a:p>
        </p:txBody>
      </p:sp>
      <p:sp>
        <p:nvSpPr>
          <p:cNvPr id="1256534" name="Text Box 86"/>
          <p:cNvSpPr txBox="1">
            <a:spLocks noChangeArrowheads="1"/>
          </p:cNvSpPr>
          <p:nvPr/>
        </p:nvSpPr>
        <p:spPr bwMode="auto">
          <a:xfrm>
            <a:off x="7010400" y="3048000"/>
            <a:ext cx="865188" cy="517525"/>
          </a:xfrm>
          <a:prstGeom prst="rect">
            <a:avLst/>
          </a:prstGeom>
          <a:noFill/>
          <a:ln w="12700">
            <a:noFill/>
            <a:miter lim="800000"/>
            <a:headEnd/>
            <a:tailEnd/>
          </a:ln>
          <a:effectLst/>
        </p:spPr>
        <p:txBody>
          <a:bodyPr wrap="none">
            <a:spAutoFit/>
          </a:bodyPr>
          <a:lstStyle/>
          <a:p>
            <a:pPr algn="ctr"/>
            <a:r>
              <a:rPr lang="en-US" sz="1400" b="1">
                <a:solidFill>
                  <a:schemeClr val="tx1"/>
                </a:solidFill>
              </a:rPr>
              <a:t>Data</a:t>
            </a:r>
          </a:p>
          <a:p>
            <a:pPr algn="ctr"/>
            <a:r>
              <a:rPr lang="en-US" sz="1400" b="1">
                <a:solidFill>
                  <a:schemeClr val="tx1"/>
                </a:solidFill>
              </a:rPr>
              <a:t>Memory</a:t>
            </a:r>
          </a:p>
        </p:txBody>
      </p:sp>
      <p:sp>
        <p:nvSpPr>
          <p:cNvPr id="1256535" name="Text Box 87"/>
          <p:cNvSpPr txBox="1">
            <a:spLocks noChangeArrowheads="1"/>
          </p:cNvSpPr>
          <p:nvPr/>
        </p:nvSpPr>
        <p:spPr bwMode="auto">
          <a:xfrm>
            <a:off x="6477000" y="3657600"/>
            <a:ext cx="741363" cy="274638"/>
          </a:xfrm>
          <a:prstGeom prst="rect">
            <a:avLst/>
          </a:prstGeom>
          <a:noFill/>
          <a:ln w="12700">
            <a:noFill/>
            <a:miter lim="800000"/>
            <a:headEnd/>
            <a:tailEnd/>
          </a:ln>
          <a:effectLst/>
        </p:spPr>
        <p:txBody>
          <a:bodyPr wrap="none">
            <a:spAutoFit/>
          </a:bodyPr>
          <a:lstStyle/>
          <a:p>
            <a:r>
              <a:rPr lang="en-US" sz="1200">
                <a:solidFill>
                  <a:schemeClr val="tx1"/>
                </a:solidFill>
              </a:rPr>
              <a:t>Address</a:t>
            </a:r>
          </a:p>
        </p:txBody>
      </p:sp>
      <p:sp>
        <p:nvSpPr>
          <p:cNvPr id="1256536" name="Text Box 88"/>
          <p:cNvSpPr txBox="1">
            <a:spLocks noChangeArrowheads="1"/>
          </p:cNvSpPr>
          <p:nvPr/>
        </p:nvSpPr>
        <p:spPr bwMode="auto">
          <a:xfrm>
            <a:off x="6477000" y="4038600"/>
            <a:ext cx="903288" cy="274638"/>
          </a:xfrm>
          <a:prstGeom prst="rect">
            <a:avLst/>
          </a:prstGeom>
          <a:noFill/>
          <a:ln w="12700">
            <a:noFill/>
            <a:miter lim="800000"/>
            <a:headEnd/>
            <a:tailEnd/>
          </a:ln>
          <a:effectLst/>
        </p:spPr>
        <p:txBody>
          <a:bodyPr wrap="none">
            <a:spAutoFit/>
          </a:bodyPr>
          <a:lstStyle/>
          <a:p>
            <a:r>
              <a:rPr lang="en-US" sz="1200">
                <a:solidFill>
                  <a:schemeClr val="tx1"/>
                </a:solidFill>
              </a:rPr>
              <a:t>Write Data</a:t>
            </a:r>
          </a:p>
        </p:txBody>
      </p:sp>
      <p:sp>
        <p:nvSpPr>
          <p:cNvPr id="1256537" name="Text Box 89"/>
          <p:cNvSpPr txBox="1">
            <a:spLocks noChangeArrowheads="1"/>
          </p:cNvSpPr>
          <p:nvPr/>
        </p:nvSpPr>
        <p:spPr bwMode="auto">
          <a:xfrm>
            <a:off x="7315200" y="3581400"/>
            <a:ext cx="546100" cy="457200"/>
          </a:xfrm>
          <a:prstGeom prst="rect">
            <a:avLst/>
          </a:prstGeom>
          <a:noFill/>
          <a:ln w="12700">
            <a:noFill/>
            <a:miter lim="800000"/>
            <a:headEnd/>
            <a:tailEnd/>
          </a:ln>
          <a:effectLst/>
        </p:spPr>
        <p:txBody>
          <a:bodyPr wrap="none">
            <a:spAutoFit/>
          </a:bodyPr>
          <a:lstStyle/>
          <a:p>
            <a:r>
              <a:rPr lang="en-US" sz="1200">
                <a:solidFill>
                  <a:schemeClr val="tx1"/>
                </a:solidFill>
              </a:rPr>
              <a:t>Read</a:t>
            </a:r>
          </a:p>
          <a:p>
            <a:r>
              <a:rPr lang="en-US" sz="1200">
                <a:solidFill>
                  <a:schemeClr val="tx1"/>
                </a:solidFill>
              </a:rPr>
              <a:t>Data</a:t>
            </a:r>
          </a:p>
        </p:txBody>
      </p:sp>
      <p:sp>
        <p:nvSpPr>
          <p:cNvPr id="1256538" name="Line 90"/>
          <p:cNvSpPr>
            <a:spLocks noChangeShapeType="1"/>
          </p:cNvSpPr>
          <p:nvPr/>
        </p:nvSpPr>
        <p:spPr bwMode="auto">
          <a:xfrm>
            <a:off x="6324600" y="4191000"/>
            <a:ext cx="228600" cy="0"/>
          </a:xfrm>
          <a:prstGeom prst="line">
            <a:avLst/>
          </a:prstGeom>
          <a:noFill/>
          <a:ln w="28575">
            <a:solidFill>
              <a:schemeClr val="tx1"/>
            </a:solidFill>
            <a:round/>
            <a:headEnd/>
            <a:tailEnd type="triangle" w="med" len="med"/>
          </a:ln>
          <a:effectLst/>
        </p:spPr>
        <p:txBody>
          <a:bodyPr/>
          <a:lstStyle/>
          <a:p>
            <a:endParaRPr lang="en-US"/>
          </a:p>
        </p:txBody>
      </p:sp>
      <p:sp>
        <p:nvSpPr>
          <p:cNvPr id="1256539" name="Line 91"/>
          <p:cNvSpPr>
            <a:spLocks noChangeShapeType="1"/>
          </p:cNvSpPr>
          <p:nvPr/>
        </p:nvSpPr>
        <p:spPr bwMode="auto">
          <a:xfrm>
            <a:off x="8153400" y="4191000"/>
            <a:ext cx="228600" cy="1588"/>
          </a:xfrm>
          <a:prstGeom prst="line">
            <a:avLst/>
          </a:prstGeom>
          <a:noFill/>
          <a:ln w="28575">
            <a:solidFill>
              <a:schemeClr val="tx1"/>
            </a:solidFill>
            <a:round/>
            <a:headEnd/>
            <a:tailEnd type="triangle" w="med" len="med"/>
          </a:ln>
          <a:effectLst/>
        </p:spPr>
        <p:txBody>
          <a:bodyPr/>
          <a:lstStyle/>
          <a:p>
            <a:endParaRPr lang="en-US"/>
          </a:p>
        </p:txBody>
      </p:sp>
      <p:sp>
        <p:nvSpPr>
          <p:cNvPr id="1256540" name="AutoShape 92"/>
          <p:cNvSpPr>
            <a:spLocks noChangeArrowheads="1"/>
          </p:cNvSpPr>
          <p:nvPr/>
        </p:nvSpPr>
        <p:spPr bwMode="auto">
          <a:xfrm rot="-5400000">
            <a:off x="8153400" y="3886200"/>
            <a:ext cx="685800" cy="22860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tx1"/>
            </a:solidFill>
            <a:miter lim="800000"/>
            <a:headEnd/>
            <a:tailEnd/>
          </a:ln>
          <a:effectLst/>
        </p:spPr>
        <p:txBody>
          <a:bodyPr wrap="none" anchor="ctr"/>
          <a:lstStyle/>
          <a:p>
            <a:endParaRPr lang="en-US"/>
          </a:p>
        </p:txBody>
      </p:sp>
      <p:sp>
        <p:nvSpPr>
          <p:cNvPr id="1256541" name="Line 93"/>
          <p:cNvSpPr>
            <a:spLocks noChangeShapeType="1"/>
          </p:cNvSpPr>
          <p:nvPr/>
        </p:nvSpPr>
        <p:spPr bwMode="auto">
          <a:xfrm>
            <a:off x="8610600" y="3962400"/>
            <a:ext cx="152400" cy="1588"/>
          </a:xfrm>
          <a:prstGeom prst="line">
            <a:avLst/>
          </a:prstGeom>
          <a:noFill/>
          <a:ln w="28575">
            <a:solidFill>
              <a:schemeClr val="tx1"/>
            </a:solidFill>
            <a:round/>
            <a:headEnd/>
            <a:tailEnd/>
          </a:ln>
          <a:effectLst/>
        </p:spPr>
        <p:txBody>
          <a:bodyPr/>
          <a:lstStyle/>
          <a:p>
            <a:endParaRPr lang="en-US"/>
          </a:p>
        </p:txBody>
      </p:sp>
      <p:sp>
        <p:nvSpPr>
          <p:cNvPr id="1256544" name="Line 96"/>
          <p:cNvSpPr>
            <a:spLocks noChangeShapeType="1"/>
          </p:cNvSpPr>
          <p:nvPr/>
        </p:nvSpPr>
        <p:spPr bwMode="auto">
          <a:xfrm>
            <a:off x="4343400" y="3352800"/>
            <a:ext cx="152400" cy="0"/>
          </a:xfrm>
          <a:prstGeom prst="line">
            <a:avLst/>
          </a:prstGeom>
          <a:noFill/>
          <a:ln w="28575">
            <a:solidFill>
              <a:schemeClr val="tx1"/>
            </a:solidFill>
            <a:round/>
            <a:headEnd/>
            <a:tailEnd/>
          </a:ln>
          <a:effectLst/>
        </p:spPr>
        <p:txBody>
          <a:bodyPr/>
          <a:lstStyle/>
          <a:p>
            <a:endParaRPr lang="en-US"/>
          </a:p>
        </p:txBody>
      </p:sp>
      <p:sp>
        <p:nvSpPr>
          <p:cNvPr id="1256545" name="Line 97"/>
          <p:cNvSpPr>
            <a:spLocks noChangeShapeType="1"/>
          </p:cNvSpPr>
          <p:nvPr/>
        </p:nvSpPr>
        <p:spPr bwMode="auto">
          <a:xfrm>
            <a:off x="2819400" y="4267200"/>
            <a:ext cx="0" cy="1905000"/>
          </a:xfrm>
          <a:prstGeom prst="line">
            <a:avLst/>
          </a:prstGeom>
          <a:noFill/>
          <a:ln w="28575">
            <a:solidFill>
              <a:srgbClr val="CC3399"/>
            </a:solidFill>
            <a:round/>
            <a:headEnd/>
            <a:tailEnd/>
          </a:ln>
          <a:effectLst/>
        </p:spPr>
        <p:txBody>
          <a:bodyPr/>
          <a:lstStyle/>
          <a:p>
            <a:endParaRPr lang="en-US"/>
          </a:p>
        </p:txBody>
      </p:sp>
      <p:sp>
        <p:nvSpPr>
          <p:cNvPr id="1256546" name="Line 98"/>
          <p:cNvSpPr>
            <a:spLocks noChangeShapeType="1"/>
          </p:cNvSpPr>
          <p:nvPr/>
        </p:nvSpPr>
        <p:spPr bwMode="auto">
          <a:xfrm>
            <a:off x="2057400" y="2438400"/>
            <a:ext cx="228600" cy="0"/>
          </a:xfrm>
          <a:prstGeom prst="line">
            <a:avLst/>
          </a:prstGeom>
          <a:noFill/>
          <a:ln w="28575">
            <a:solidFill>
              <a:schemeClr val="tx1"/>
            </a:solidFill>
            <a:round/>
            <a:headEnd/>
            <a:tailEnd/>
          </a:ln>
          <a:effectLst/>
        </p:spPr>
        <p:txBody>
          <a:bodyPr/>
          <a:lstStyle/>
          <a:p>
            <a:endParaRPr lang="en-US"/>
          </a:p>
        </p:txBody>
      </p:sp>
      <p:sp>
        <p:nvSpPr>
          <p:cNvPr id="1256547" name="Line 99"/>
          <p:cNvSpPr>
            <a:spLocks noChangeShapeType="1"/>
          </p:cNvSpPr>
          <p:nvPr/>
        </p:nvSpPr>
        <p:spPr bwMode="auto">
          <a:xfrm>
            <a:off x="1295400" y="1447800"/>
            <a:ext cx="914400" cy="0"/>
          </a:xfrm>
          <a:prstGeom prst="line">
            <a:avLst/>
          </a:prstGeom>
          <a:noFill/>
          <a:ln w="28575">
            <a:solidFill>
              <a:schemeClr val="tx1"/>
            </a:solidFill>
            <a:round/>
            <a:headEnd type="triangle" w="med" len="med"/>
            <a:tailEnd/>
          </a:ln>
          <a:effectLst/>
        </p:spPr>
        <p:txBody>
          <a:bodyPr/>
          <a:lstStyle/>
          <a:p>
            <a:endParaRPr lang="en-US"/>
          </a:p>
        </p:txBody>
      </p:sp>
      <p:sp>
        <p:nvSpPr>
          <p:cNvPr id="1256548" name="Line 100"/>
          <p:cNvSpPr>
            <a:spLocks noChangeShapeType="1"/>
          </p:cNvSpPr>
          <p:nvPr/>
        </p:nvSpPr>
        <p:spPr bwMode="auto">
          <a:xfrm>
            <a:off x="2590800" y="3733800"/>
            <a:ext cx="152400" cy="0"/>
          </a:xfrm>
          <a:prstGeom prst="line">
            <a:avLst/>
          </a:prstGeom>
          <a:noFill/>
          <a:ln w="28575">
            <a:solidFill>
              <a:schemeClr val="tx1"/>
            </a:solidFill>
            <a:round/>
            <a:headEnd/>
            <a:tailEnd/>
          </a:ln>
          <a:effectLst/>
        </p:spPr>
        <p:txBody>
          <a:bodyPr/>
          <a:lstStyle/>
          <a:p>
            <a:endParaRPr lang="en-US"/>
          </a:p>
        </p:txBody>
      </p:sp>
      <p:sp>
        <p:nvSpPr>
          <p:cNvPr id="1256549" name="Line 101"/>
          <p:cNvSpPr>
            <a:spLocks noChangeShapeType="1"/>
          </p:cNvSpPr>
          <p:nvPr/>
        </p:nvSpPr>
        <p:spPr bwMode="auto">
          <a:xfrm>
            <a:off x="7848600" y="3810000"/>
            <a:ext cx="177800" cy="0"/>
          </a:xfrm>
          <a:prstGeom prst="line">
            <a:avLst/>
          </a:prstGeom>
          <a:noFill/>
          <a:ln w="28575">
            <a:solidFill>
              <a:schemeClr val="tx1"/>
            </a:solidFill>
            <a:round/>
            <a:headEnd/>
            <a:tailEnd/>
          </a:ln>
          <a:effectLst/>
        </p:spPr>
        <p:txBody>
          <a:bodyPr/>
          <a:lstStyle/>
          <a:p>
            <a:endParaRPr lang="en-US"/>
          </a:p>
        </p:txBody>
      </p:sp>
      <p:sp>
        <p:nvSpPr>
          <p:cNvPr id="1256550" name="Rectangle 102"/>
          <p:cNvSpPr>
            <a:spLocks noChangeArrowheads="1"/>
          </p:cNvSpPr>
          <p:nvPr/>
        </p:nvSpPr>
        <p:spPr bwMode="auto">
          <a:xfrm>
            <a:off x="2438400" y="2209800"/>
            <a:ext cx="152400" cy="2209800"/>
          </a:xfrm>
          <a:prstGeom prst="rect">
            <a:avLst/>
          </a:prstGeom>
          <a:noFill/>
          <a:ln w="12700">
            <a:solidFill>
              <a:schemeClr val="accent2"/>
            </a:solidFill>
            <a:miter lim="800000"/>
            <a:headEnd/>
            <a:tailEnd/>
          </a:ln>
          <a:effectLst/>
        </p:spPr>
        <p:txBody>
          <a:bodyPr wrap="none" anchor="ctr"/>
          <a:lstStyle/>
          <a:p>
            <a:endParaRPr lang="en-US"/>
          </a:p>
        </p:txBody>
      </p:sp>
      <p:sp>
        <p:nvSpPr>
          <p:cNvPr id="1256551" name="Rectangle 103"/>
          <p:cNvSpPr>
            <a:spLocks noChangeArrowheads="1"/>
          </p:cNvSpPr>
          <p:nvPr/>
        </p:nvSpPr>
        <p:spPr bwMode="auto">
          <a:xfrm>
            <a:off x="4495800" y="2209800"/>
            <a:ext cx="152400" cy="3733800"/>
          </a:xfrm>
          <a:prstGeom prst="rect">
            <a:avLst/>
          </a:prstGeom>
          <a:noFill/>
          <a:ln w="12700">
            <a:solidFill>
              <a:schemeClr val="accent2"/>
            </a:solidFill>
            <a:miter lim="800000"/>
            <a:headEnd/>
            <a:tailEnd/>
          </a:ln>
          <a:effectLst/>
        </p:spPr>
        <p:txBody>
          <a:bodyPr wrap="none" anchor="ctr"/>
          <a:lstStyle/>
          <a:p>
            <a:endParaRPr lang="en-US"/>
          </a:p>
        </p:txBody>
      </p:sp>
      <p:sp>
        <p:nvSpPr>
          <p:cNvPr id="1256552" name="Line 104"/>
          <p:cNvSpPr>
            <a:spLocks noChangeShapeType="1"/>
          </p:cNvSpPr>
          <p:nvPr/>
        </p:nvSpPr>
        <p:spPr bwMode="auto">
          <a:xfrm>
            <a:off x="2209800" y="2438400"/>
            <a:ext cx="228600" cy="0"/>
          </a:xfrm>
          <a:prstGeom prst="line">
            <a:avLst/>
          </a:prstGeom>
          <a:noFill/>
          <a:ln w="28575">
            <a:solidFill>
              <a:schemeClr val="tx1"/>
            </a:solidFill>
            <a:round/>
            <a:headEnd/>
            <a:tailEnd/>
          </a:ln>
          <a:effectLst/>
        </p:spPr>
        <p:txBody>
          <a:bodyPr/>
          <a:lstStyle/>
          <a:p>
            <a:endParaRPr lang="en-US"/>
          </a:p>
        </p:txBody>
      </p:sp>
      <p:sp>
        <p:nvSpPr>
          <p:cNvPr id="1256553" name="Line 105"/>
          <p:cNvSpPr>
            <a:spLocks noChangeShapeType="1"/>
          </p:cNvSpPr>
          <p:nvPr/>
        </p:nvSpPr>
        <p:spPr bwMode="auto">
          <a:xfrm>
            <a:off x="2590800" y="2438400"/>
            <a:ext cx="1905000" cy="0"/>
          </a:xfrm>
          <a:prstGeom prst="line">
            <a:avLst/>
          </a:prstGeom>
          <a:noFill/>
          <a:ln w="28575">
            <a:solidFill>
              <a:schemeClr val="tx1"/>
            </a:solidFill>
            <a:round/>
            <a:headEnd/>
            <a:tailEnd/>
          </a:ln>
          <a:effectLst/>
        </p:spPr>
        <p:txBody>
          <a:bodyPr/>
          <a:lstStyle/>
          <a:p>
            <a:endParaRPr lang="en-US"/>
          </a:p>
        </p:txBody>
      </p:sp>
      <p:sp>
        <p:nvSpPr>
          <p:cNvPr id="1256554" name="Line 106"/>
          <p:cNvSpPr>
            <a:spLocks noChangeShapeType="1"/>
          </p:cNvSpPr>
          <p:nvPr/>
        </p:nvSpPr>
        <p:spPr bwMode="auto">
          <a:xfrm>
            <a:off x="6019800" y="2667000"/>
            <a:ext cx="152400" cy="0"/>
          </a:xfrm>
          <a:prstGeom prst="line">
            <a:avLst/>
          </a:prstGeom>
          <a:noFill/>
          <a:ln w="28575">
            <a:solidFill>
              <a:schemeClr val="tx1"/>
            </a:solidFill>
            <a:round/>
            <a:headEnd/>
            <a:tailEnd/>
          </a:ln>
          <a:effectLst/>
        </p:spPr>
        <p:txBody>
          <a:bodyPr/>
          <a:lstStyle/>
          <a:p>
            <a:endParaRPr lang="en-US"/>
          </a:p>
        </p:txBody>
      </p:sp>
      <p:sp>
        <p:nvSpPr>
          <p:cNvPr id="1256555" name="Line 107"/>
          <p:cNvSpPr>
            <a:spLocks noChangeShapeType="1"/>
          </p:cNvSpPr>
          <p:nvPr/>
        </p:nvSpPr>
        <p:spPr bwMode="auto">
          <a:xfrm>
            <a:off x="4648200" y="4953000"/>
            <a:ext cx="152400" cy="0"/>
          </a:xfrm>
          <a:prstGeom prst="line">
            <a:avLst/>
          </a:prstGeom>
          <a:noFill/>
          <a:ln w="28575">
            <a:solidFill>
              <a:schemeClr val="tx1"/>
            </a:solidFill>
            <a:round/>
            <a:headEnd/>
            <a:tailEnd/>
          </a:ln>
          <a:effectLst/>
        </p:spPr>
        <p:txBody>
          <a:bodyPr/>
          <a:lstStyle/>
          <a:p>
            <a:endParaRPr lang="en-US"/>
          </a:p>
        </p:txBody>
      </p:sp>
      <p:sp>
        <p:nvSpPr>
          <p:cNvPr id="1256556" name="Line 108"/>
          <p:cNvSpPr>
            <a:spLocks noChangeShapeType="1"/>
          </p:cNvSpPr>
          <p:nvPr/>
        </p:nvSpPr>
        <p:spPr bwMode="auto">
          <a:xfrm>
            <a:off x="4876800" y="4038600"/>
            <a:ext cx="0" cy="914400"/>
          </a:xfrm>
          <a:prstGeom prst="line">
            <a:avLst/>
          </a:prstGeom>
          <a:noFill/>
          <a:ln w="28575">
            <a:solidFill>
              <a:schemeClr val="tx1"/>
            </a:solidFill>
            <a:round/>
            <a:headEnd/>
            <a:tailEnd/>
          </a:ln>
          <a:effectLst/>
        </p:spPr>
        <p:txBody>
          <a:bodyPr/>
          <a:lstStyle/>
          <a:p>
            <a:endParaRPr lang="en-US"/>
          </a:p>
        </p:txBody>
      </p:sp>
      <p:sp>
        <p:nvSpPr>
          <p:cNvPr id="1256557" name="Line 109"/>
          <p:cNvSpPr>
            <a:spLocks noChangeShapeType="1"/>
          </p:cNvSpPr>
          <p:nvPr/>
        </p:nvSpPr>
        <p:spPr bwMode="auto">
          <a:xfrm>
            <a:off x="4876800" y="4953000"/>
            <a:ext cx="1295400" cy="0"/>
          </a:xfrm>
          <a:prstGeom prst="line">
            <a:avLst/>
          </a:prstGeom>
          <a:noFill/>
          <a:ln w="28575">
            <a:solidFill>
              <a:schemeClr val="tx1"/>
            </a:solidFill>
            <a:round/>
            <a:headEnd/>
            <a:tailEnd/>
          </a:ln>
          <a:effectLst/>
        </p:spPr>
        <p:txBody>
          <a:bodyPr/>
          <a:lstStyle/>
          <a:p>
            <a:endParaRPr lang="en-US"/>
          </a:p>
        </p:txBody>
      </p:sp>
      <p:sp>
        <p:nvSpPr>
          <p:cNvPr id="1256558" name="Rectangle 110"/>
          <p:cNvSpPr>
            <a:spLocks noChangeArrowheads="1"/>
          </p:cNvSpPr>
          <p:nvPr/>
        </p:nvSpPr>
        <p:spPr bwMode="auto">
          <a:xfrm>
            <a:off x="8001000" y="2819400"/>
            <a:ext cx="152400" cy="2819400"/>
          </a:xfrm>
          <a:prstGeom prst="rect">
            <a:avLst/>
          </a:prstGeom>
          <a:noFill/>
          <a:ln w="12700">
            <a:solidFill>
              <a:schemeClr val="accent2"/>
            </a:solidFill>
            <a:miter lim="800000"/>
            <a:headEnd/>
            <a:tailEnd/>
          </a:ln>
          <a:effectLst/>
        </p:spPr>
        <p:txBody>
          <a:bodyPr wrap="none" anchor="ctr"/>
          <a:lstStyle/>
          <a:p>
            <a:endParaRPr lang="en-US"/>
          </a:p>
        </p:txBody>
      </p:sp>
      <p:sp>
        <p:nvSpPr>
          <p:cNvPr id="1256559" name="Line 111"/>
          <p:cNvSpPr>
            <a:spLocks noChangeShapeType="1"/>
          </p:cNvSpPr>
          <p:nvPr/>
        </p:nvSpPr>
        <p:spPr bwMode="auto">
          <a:xfrm>
            <a:off x="6400800" y="4953000"/>
            <a:ext cx="1600200" cy="0"/>
          </a:xfrm>
          <a:prstGeom prst="line">
            <a:avLst/>
          </a:prstGeom>
          <a:noFill/>
          <a:ln w="28575">
            <a:solidFill>
              <a:schemeClr val="tx1"/>
            </a:solidFill>
            <a:round/>
            <a:headEnd/>
            <a:tailEnd/>
          </a:ln>
          <a:effectLst/>
        </p:spPr>
        <p:txBody>
          <a:bodyPr/>
          <a:lstStyle/>
          <a:p>
            <a:endParaRPr lang="en-US"/>
          </a:p>
        </p:txBody>
      </p:sp>
      <p:sp>
        <p:nvSpPr>
          <p:cNvPr id="1256560" name="Line 112"/>
          <p:cNvSpPr>
            <a:spLocks noChangeShapeType="1"/>
          </p:cNvSpPr>
          <p:nvPr/>
        </p:nvSpPr>
        <p:spPr bwMode="auto">
          <a:xfrm>
            <a:off x="8153400" y="3810000"/>
            <a:ext cx="228600" cy="1588"/>
          </a:xfrm>
          <a:prstGeom prst="line">
            <a:avLst/>
          </a:prstGeom>
          <a:noFill/>
          <a:ln w="28575">
            <a:solidFill>
              <a:schemeClr val="tx1"/>
            </a:solidFill>
            <a:round/>
            <a:headEnd/>
            <a:tailEnd type="triangle" w="med" len="med"/>
          </a:ln>
          <a:effectLst/>
        </p:spPr>
        <p:txBody>
          <a:bodyPr/>
          <a:lstStyle/>
          <a:p>
            <a:endParaRPr lang="en-US"/>
          </a:p>
        </p:txBody>
      </p:sp>
      <p:sp>
        <p:nvSpPr>
          <p:cNvPr id="1256561" name="Line 113"/>
          <p:cNvSpPr>
            <a:spLocks noChangeShapeType="1"/>
          </p:cNvSpPr>
          <p:nvPr/>
        </p:nvSpPr>
        <p:spPr bwMode="auto">
          <a:xfrm>
            <a:off x="8763000" y="3962400"/>
            <a:ext cx="0" cy="2209800"/>
          </a:xfrm>
          <a:prstGeom prst="line">
            <a:avLst/>
          </a:prstGeom>
          <a:noFill/>
          <a:ln w="28575">
            <a:solidFill>
              <a:srgbClr val="CC3399"/>
            </a:solidFill>
            <a:round/>
            <a:headEnd/>
            <a:tailEnd/>
          </a:ln>
          <a:effectLst/>
        </p:spPr>
        <p:txBody>
          <a:bodyPr/>
          <a:lstStyle/>
          <a:p>
            <a:endParaRPr lang="en-US"/>
          </a:p>
        </p:txBody>
      </p:sp>
      <p:sp>
        <p:nvSpPr>
          <p:cNvPr id="1256562" name="Line 114"/>
          <p:cNvSpPr>
            <a:spLocks noChangeShapeType="1"/>
          </p:cNvSpPr>
          <p:nvPr/>
        </p:nvSpPr>
        <p:spPr bwMode="auto">
          <a:xfrm>
            <a:off x="6553200" y="1143000"/>
            <a:ext cx="0" cy="1524000"/>
          </a:xfrm>
          <a:prstGeom prst="line">
            <a:avLst/>
          </a:prstGeom>
          <a:noFill/>
          <a:ln w="28575">
            <a:solidFill>
              <a:srgbClr val="CC3399"/>
            </a:solidFill>
            <a:round/>
            <a:headEnd/>
            <a:tailEnd/>
          </a:ln>
          <a:effectLst/>
        </p:spPr>
        <p:txBody>
          <a:bodyPr/>
          <a:lstStyle/>
          <a:p>
            <a:endParaRPr lang="en-US"/>
          </a:p>
        </p:txBody>
      </p:sp>
      <p:sp>
        <p:nvSpPr>
          <p:cNvPr id="1256563" name="Line 115"/>
          <p:cNvSpPr>
            <a:spLocks noChangeShapeType="1"/>
          </p:cNvSpPr>
          <p:nvPr/>
        </p:nvSpPr>
        <p:spPr bwMode="auto">
          <a:xfrm flipH="1">
            <a:off x="6172200" y="4191000"/>
            <a:ext cx="152400" cy="762000"/>
          </a:xfrm>
          <a:prstGeom prst="line">
            <a:avLst/>
          </a:prstGeom>
          <a:noFill/>
          <a:ln w="28575" cap="rnd">
            <a:solidFill>
              <a:schemeClr val="accent2"/>
            </a:solidFill>
            <a:prstDash val="sysDot"/>
            <a:round/>
            <a:headEnd/>
            <a:tailEnd/>
          </a:ln>
          <a:effectLst/>
        </p:spPr>
        <p:txBody>
          <a:bodyPr/>
          <a:lstStyle/>
          <a:p>
            <a:endParaRPr lang="en-US"/>
          </a:p>
        </p:txBody>
      </p:sp>
      <p:sp>
        <p:nvSpPr>
          <p:cNvPr id="1256564" name="Line 116"/>
          <p:cNvSpPr>
            <a:spLocks noChangeShapeType="1"/>
          </p:cNvSpPr>
          <p:nvPr/>
        </p:nvSpPr>
        <p:spPr bwMode="auto">
          <a:xfrm flipH="1">
            <a:off x="8001000" y="4191000"/>
            <a:ext cx="152400" cy="762000"/>
          </a:xfrm>
          <a:prstGeom prst="line">
            <a:avLst/>
          </a:prstGeom>
          <a:noFill/>
          <a:ln w="28575" cap="rnd">
            <a:solidFill>
              <a:schemeClr val="accent2"/>
            </a:solidFill>
            <a:prstDash val="sysDot"/>
            <a:round/>
            <a:headEnd/>
            <a:tailEnd/>
          </a:ln>
          <a:effectLst/>
        </p:spPr>
        <p:txBody>
          <a:bodyPr/>
          <a:lstStyle/>
          <a:p>
            <a:endParaRPr lang="en-US"/>
          </a:p>
        </p:txBody>
      </p:sp>
      <p:sp>
        <p:nvSpPr>
          <p:cNvPr id="1256565" name="Text Box 117"/>
          <p:cNvSpPr txBox="1">
            <a:spLocks noChangeArrowheads="1"/>
          </p:cNvSpPr>
          <p:nvPr/>
        </p:nvSpPr>
        <p:spPr bwMode="auto">
          <a:xfrm>
            <a:off x="2286000" y="1905000"/>
            <a:ext cx="515938" cy="274638"/>
          </a:xfrm>
          <a:prstGeom prst="rect">
            <a:avLst/>
          </a:prstGeom>
          <a:noFill/>
          <a:ln w="12700">
            <a:noFill/>
            <a:miter lim="800000"/>
            <a:headEnd/>
            <a:tailEnd/>
          </a:ln>
          <a:effectLst/>
        </p:spPr>
        <p:txBody>
          <a:bodyPr wrap="none">
            <a:spAutoFit/>
          </a:bodyPr>
          <a:lstStyle/>
          <a:p>
            <a:r>
              <a:rPr lang="en-US" sz="1200" b="1">
                <a:solidFill>
                  <a:schemeClr val="accent2"/>
                </a:solidFill>
              </a:rPr>
              <a:t>IF/ID</a:t>
            </a:r>
          </a:p>
        </p:txBody>
      </p:sp>
      <p:sp>
        <p:nvSpPr>
          <p:cNvPr id="1256566" name="Line 118"/>
          <p:cNvSpPr>
            <a:spLocks noChangeShapeType="1"/>
          </p:cNvSpPr>
          <p:nvPr/>
        </p:nvSpPr>
        <p:spPr bwMode="auto">
          <a:xfrm flipV="1">
            <a:off x="4800600" y="2895600"/>
            <a:ext cx="0" cy="1524000"/>
          </a:xfrm>
          <a:prstGeom prst="line">
            <a:avLst/>
          </a:prstGeom>
          <a:noFill/>
          <a:ln w="28575">
            <a:solidFill>
              <a:schemeClr val="tx1"/>
            </a:solidFill>
            <a:round/>
            <a:headEnd/>
            <a:tailEnd/>
          </a:ln>
          <a:effectLst/>
        </p:spPr>
        <p:txBody>
          <a:bodyPr/>
          <a:lstStyle/>
          <a:p>
            <a:endParaRPr lang="en-US"/>
          </a:p>
        </p:txBody>
      </p:sp>
      <p:sp>
        <p:nvSpPr>
          <p:cNvPr id="1256567" name="Line 119"/>
          <p:cNvSpPr>
            <a:spLocks noChangeShapeType="1"/>
          </p:cNvSpPr>
          <p:nvPr/>
        </p:nvSpPr>
        <p:spPr bwMode="auto">
          <a:xfrm>
            <a:off x="3962400" y="4953000"/>
            <a:ext cx="533400" cy="0"/>
          </a:xfrm>
          <a:prstGeom prst="line">
            <a:avLst/>
          </a:prstGeom>
          <a:noFill/>
          <a:ln w="28575">
            <a:solidFill>
              <a:schemeClr val="tx1"/>
            </a:solidFill>
            <a:round/>
            <a:headEnd/>
            <a:tailEnd/>
          </a:ln>
          <a:effectLst/>
        </p:spPr>
        <p:txBody>
          <a:bodyPr/>
          <a:lstStyle/>
          <a:p>
            <a:endParaRPr lang="en-US"/>
          </a:p>
        </p:txBody>
      </p:sp>
      <p:sp>
        <p:nvSpPr>
          <p:cNvPr id="1256568" name="Line 120"/>
          <p:cNvSpPr>
            <a:spLocks noChangeShapeType="1"/>
          </p:cNvSpPr>
          <p:nvPr/>
        </p:nvSpPr>
        <p:spPr bwMode="auto">
          <a:xfrm>
            <a:off x="4648200" y="2438400"/>
            <a:ext cx="1066800" cy="0"/>
          </a:xfrm>
          <a:prstGeom prst="line">
            <a:avLst/>
          </a:prstGeom>
          <a:noFill/>
          <a:ln w="28575">
            <a:solidFill>
              <a:schemeClr val="tx1"/>
            </a:solidFill>
            <a:round/>
            <a:headEnd/>
            <a:tailEnd type="triangle" w="med" len="med"/>
          </a:ln>
          <a:effectLst/>
        </p:spPr>
        <p:txBody>
          <a:bodyPr/>
          <a:lstStyle/>
          <a:p>
            <a:endParaRPr lang="en-US"/>
          </a:p>
        </p:txBody>
      </p:sp>
      <p:sp>
        <p:nvSpPr>
          <p:cNvPr id="1256569" name="Line 121"/>
          <p:cNvSpPr>
            <a:spLocks noChangeShapeType="1"/>
          </p:cNvSpPr>
          <p:nvPr/>
        </p:nvSpPr>
        <p:spPr bwMode="auto">
          <a:xfrm>
            <a:off x="2209800" y="1447800"/>
            <a:ext cx="0" cy="990600"/>
          </a:xfrm>
          <a:prstGeom prst="line">
            <a:avLst/>
          </a:prstGeom>
          <a:noFill/>
          <a:ln w="28575">
            <a:solidFill>
              <a:schemeClr val="tx1"/>
            </a:solidFill>
            <a:round/>
            <a:headEnd/>
            <a:tailEnd/>
          </a:ln>
          <a:effectLst/>
        </p:spPr>
        <p:txBody>
          <a:bodyPr/>
          <a:lstStyle/>
          <a:p>
            <a:endParaRPr lang="en-US"/>
          </a:p>
        </p:txBody>
      </p:sp>
      <p:sp>
        <p:nvSpPr>
          <p:cNvPr id="1256570" name="Line 122"/>
          <p:cNvSpPr>
            <a:spLocks noChangeShapeType="1"/>
          </p:cNvSpPr>
          <p:nvPr/>
        </p:nvSpPr>
        <p:spPr bwMode="auto">
          <a:xfrm flipV="1">
            <a:off x="5943600" y="2971800"/>
            <a:ext cx="0" cy="457200"/>
          </a:xfrm>
          <a:prstGeom prst="line">
            <a:avLst/>
          </a:prstGeom>
          <a:noFill/>
          <a:ln w="12700">
            <a:solidFill>
              <a:schemeClr val="accent1"/>
            </a:solidFill>
            <a:round/>
            <a:headEnd/>
            <a:tailEnd/>
          </a:ln>
          <a:effectLst/>
        </p:spPr>
        <p:txBody>
          <a:bodyPr/>
          <a:lstStyle/>
          <a:p>
            <a:endParaRPr lang="en-US"/>
          </a:p>
        </p:txBody>
      </p:sp>
      <p:sp>
        <p:nvSpPr>
          <p:cNvPr id="1256571" name="Line 123"/>
          <p:cNvSpPr>
            <a:spLocks noChangeShapeType="1"/>
          </p:cNvSpPr>
          <p:nvPr/>
        </p:nvSpPr>
        <p:spPr bwMode="auto">
          <a:xfrm>
            <a:off x="762000" y="2133600"/>
            <a:ext cx="0" cy="1600200"/>
          </a:xfrm>
          <a:prstGeom prst="line">
            <a:avLst/>
          </a:prstGeom>
          <a:noFill/>
          <a:ln w="28575">
            <a:solidFill>
              <a:schemeClr val="tx1"/>
            </a:solidFill>
            <a:round/>
            <a:headEnd/>
            <a:tailEnd/>
          </a:ln>
          <a:effectLst/>
        </p:spPr>
        <p:txBody>
          <a:bodyPr/>
          <a:lstStyle/>
          <a:p>
            <a:endParaRPr lang="en-US"/>
          </a:p>
        </p:txBody>
      </p:sp>
      <p:sp>
        <p:nvSpPr>
          <p:cNvPr id="1256572" name="Rectangle 124"/>
          <p:cNvSpPr>
            <a:spLocks noChangeArrowheads="1"/>
          </p:cNvSpPr>
          <p:nvPr/>
        </p:nvSpPr>
        <p:spPr bwMode="auto">
          <a:xfrm>
            <a:off x="6172200" y="2209800"/>
            <a:ext cx="152400" cy="3429000"/>
          </a:xfrm>
          <a:prstGeom prst="rect">
            <a:avLst/>
          </a:prstGeom>
          <a:noFill/>
          <a:ln w="12700">
            <a:solidFill>
              <a:schemeClr val="accent2"/>
            </a:solidFill>
            <a:miter lim="800000"/>
            <a:headEnd/>
            <a:tailEnd/>
          </a:ln>
          <a:effectLst/>
        </p:spPr>
        <p:txBody>
          <a:bodyPr wrap="none" anchor="ctr"/>
          <a:lstStyle/>
          <a:p>
            <a:endParaRPr lang="en-US"/>
          </a:p>
        </p:txBody>
      </p:sp>
      <p:sp>
        <p:nvSpPr>
          <p:cNvPr id="1256573" name="Oval 125"/>
          <p:cNvSpPr>
            <a:spLocks noChangeArrowheads="1"/>
          </p:cNvSpPr>
          <p:nvPr/>
        </p:nvSpPr>
        <p:spPr bwMode="auto">
          <a:xfrm>
            <a:off x="3124200" y="4724400"/>
            <a:ext cx="812800" cy="457200"/>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256574" name="Rectangle 126"/>
          <p:cNvSpPr>
            <a:spLocks noChangeArrowheads="1"/>
          </p:cNvSpPr>
          <p:nvPr/>
        </p:nvSpPr>
        <p:spPr bwMode="auto">
          <a:xfrm>
            <a:off x="3276600" y="4724400"/>
            <a:ext cx="533400" cy="457200"/>
          </a:xfrm>
          <a:prstGeom prst="rect">
            <a:avLst/>
          </a:prstGeom>
          <a:noFill/>
          <a:ln w="12700">
            <a:noFill/>
            <a:miter lim="800000"/>
            <a:headEnd/>
            <a:tailEnd/>
          </a:ln>
          <a:effectLst/>
        </p:spPr>
        <p:txBody>
          <a:bodyPr wrap="none" lIns="19050" tIns="26988" rIns="19050" bIns="26988"/>
          <a:lstStyle/>
          <a:p>
            <a:pPr algn="ctr"/>
            <a:r>
              <a:rPr lang="en-US" sz="1200" b="1">
                <a:solidFill>
                  <a:srgbClr val="000000"/>
                </a:solidFill>
              </a:rPr>
              <a:t>Sign</a:t>
            </a:r>
          </a:p>
          <a:p>
            <a:pPr algn="ctr"/>
            <a:r>
              <a:rPr lang="en-US" sz="1200" b="1">
                <a:solidFill>
                  <a:srgbClr val="000000"/>
                </a:solidFill>
              </a:rPr>
              <a:t>Extend</a:t>
            </a:r>
          </a:p>
        </p:txBody>
      </p:sp>
      <p:sp>
        <p:nvSpPr>
          <p:cNvPr id="1256575" name="Line 127"/>
          <p:cNvSpPr>
            <a:spLocks noChangeShapeType="1"/>
          </p:cNvSpPr>
          <p:nvPr/>
        </p:nvSpPr>
        <p:spPr bwMode="auto">
          <a:xfrm>
            <a:off x="6324600" y="2667000"/>
            <a:ext cx="228600" cy="0"/>
          </a:xfrm>
          <a:prstGeom prst="line">
            <a:avLst/>
          </a:prstGeom>
          <a:noFill/>
          <a:ln w="28575">
            <a:solidFill>
              <a:schemeClr val="tx1"/>
            </a:solidFill>
            <a:round/>
            <a:headEnd/>
            <a:tailEnd/>
          </a:ln>
          <a:effectLst/>
        </p:spPr>
        <p:txBody>
          <a:bodyPr/>
          <a:lstStyle/>
          <a:p>
            <a:endParaRPr lang="en-US"/>
          </a:p>
        </p:txBody>
      </p:sp>
      <p:sp>
        <p:nvSpPr>
          <p:cNvPr id="1256576" name="Line 128"/>
          <p:cNvSpPr>
            <a:spLocks noChangeShapeType="1"/>
          </p:cNvSpPr>
          <p:nvPr/>
        </p:nvSpPr>
        <p:spPr bwMode="auto">
          <a:xfrm>
            <a:off x="5943600" y="2971800"/>
            <a:ext cx="228600" cy="0"/>
          </a:xfrm>
          <a:prstGeom prst="line">
            <a:avLst/>
          </a:prstGeom>
          <a:noFill/>
          <a:ln w="12700">
            <a:solidFill>
              <a:schemeClr val="accent1"/>
            </a:solidFill>
            <a:round/>
            <a:headEnd/>
            <a:tailEnd type="triangle" w="med" len="med"/>
          </a:ln>
          <a:effectLst/>
        </p:spPr>
        <p:txBody>
          <a:bodyPr/>
          <a:lstStyle/>
          <a:p>
            <a:endParaRPr lang="en-US"/>
          </a:p>
        </p:txBody>
      </p:sp>
      <p:sp>
        <p:nvSpPr>
          <p:cNvPr id="1256577" name="Line 129"/>
          <p:cNvSpPr>
            <a:spLocks noChangeShapeType="1"/>
          </p:cNvSpPr>
          <p:nvPr/>
        </p:nvSpPr>
        <p:spPr bwMode="auto">
          <a:xfrm>
            <a:off x="6324600" y="2971800"/>
            <a:ext cx="228600" cy="0"/>
          </a:xfrm>
          <a:prstGeom prst="line">
            <a:avLst/>
          </a:prstGeom>
          <a:noFill/>
          <a:ln w="12700">
            <a:solidFill>
              <a:schemeClr val="accent1"/>
            </a:solidFill>
            <a:round/>
            <a:headEnd/>
            <a:tailEnd/>
          </a:ln>
          <a:effectLst/>
        </p:spPr>
        <p:txBody>
          <a:bodyPr/>
          <a:lstStyle/>
          <a:p>
            <a:endParaRPr lang="en-US"/>
          </a:p>
        </p:txBody>
      </p:sp>
      <p:sp>
        <p:nvSpPr>
          <p:cNvPr id="1256578" name="Line 130"/>
          <p:cNvSpPr>
            <a:spLocks noChangeShapeType="1"/>
          </p:cNvSpPr>
          <p:nvPr/>
        </p:nvSpPr>
        <p:spPr bwMode="auto">
          <a:xfrm>
            <a:off x="6400800" y="3810000"/>
            <a:ext cx="0" cy="1143000"/>
          </a:xfrm>
          <a:prstGeom prst="line">
            <a:avLst/>
          </a:prstGeom>
          <a:noFill/>
          <a:ln w="28575">
            <a:solidFill>
              <a:schemeClr val="tx1"/>
            </a:solidFill>
            <a:round/>
            <a:headEnd/>
            <a:tailEnd/>
          </a:ln>
          <a:effectLst/>
        </p:spPr>
        <p:txBody>
          <a:bodyPr/>
          <a:lstStyle/>
          <a:p>
            <a:endParaRPr lang="en-US"/>
          </a:p>
        </p:txBody>
      </p:sp>
      <p:sp>
        <p:nvSpPr>
          <p:cNvPr id="1256579" name="Text Box 131"/>
          <p:cNvSpPr txBox="1">
            <a:spLocks noChangeArrowheads="1"/>
          </p:cNvSpPr>
          <p:nvPr/>
        </p:nvSpPr>
        <p:spPr bwMode="auto">
          <a:xfrm>
            <a:off x="4267200" y="1295400"/>
            <a:ext cx="582613" cy="274638"/>
          </a:xfrm>
          <a:prstGeom prst="rect">
            <a:avLst/>
          </a:prstGeom>
          <a:noFill/>
          <a:ln w="12700">
            <a:noFill/>
            <a:miter lim="800000"/>
            <a:headEnd/>
            <a:tailEnd/>
          </a:ln>
          <a:effectLst/>
        </p:spPr>
        <p:txBody>
          <a:bodyPr wrap="none">
            <a:spAutoFit/>
          </a:bodyPr>
          <a:lstStyle/>
          <a:p>
            <a:r>
              <a:rPr lang="en-US" sz="1200" b="1">
                <a:solidFill>
                  <a:schemeClr val="accent2"/>
                </a:solidFill>
              </a:rPr>
              <a:t>ID/EX</a:t>
            </a:r>
          </a:p>
        </p:txBody>
      </p:sp>
      <p:sp>
        <p:nvSpPr>
          <p:cNvPr id="1256580" name="Text Box 132"/>
          <p:cNvSpPr txBox="1">
            <a:spLocks noChangeArrowheads="1"/>
          </p:cNvSpPr>
          <p:nvPr/>
        </p:nvSpPr>
        <p:spPr bwMode="auto">
          <a:xfrm>
            <a:off x="5791200" y="1477963"/>
            <a:ext cx="785813" cy="274637"/>
          </a:xfrm>
          <a:prstGeom prst="rect">
            <a:avLst/>
          </a:prstGeom>
          <a:noFill/>
          <a:ln w="12700">
            <a:noFill/>
            <a:miter lim="800000"/>
            <a:headEnd/>
            <a:tailEnd/>
          </a:ln>
          <a:effectLst/>
        </p:spPr>
        <p:txBody>
          <a:bodyPr wrap="none">
            <a:spAutoFit/>
          </a:bodyPr>
          <a:lstStyle/>
          <a:p>
            <a:r>
              <a:rPr lang="en-US" sz="1200" b="1">
                <a:solidFill>
                  <a:schemeClr val="accent2"/>
                </a:solidFill>
              </a:rPr>
              <a:t>EX/MEM</a:t>
            </a:r>
          </a:p>
        </p:txBody>
      </p:sp>
      <p:sp>
        <p:nvSpPr>
          <p:cNvPr id="1256581" name="Text Box 133"/>
          <p:cNvSpPr txBox="1">
            <a:spLocks noChangeArrowheads="1"/>
          </p:cNvSpPr>
          <p:nvPr/>
        </p:nvSpPr>
        <p:spPr bwMode="auto">
          <a:xfrm>
            <a:off x="7696200" y="2362200"/>
            <a:ext cx="836613" cy="274638"/>
          </a:xfrm>
          <a:prstGeom prst="rect">
            <a:avLst/>
          </a:prstGeom>
          <a:noFill/>
          <a:ln w="12700">
            <a:noFill/>
            <a:miter lim="800000"/>
            <a:headEnd/>
            <a:tailEnd/>
          </a:ln>
          <a:effectLst/>
        </p:spPr>
        <p:txBody>
          <a:bodyPr wrap="none">
            <a:spAutoFit/>
          </a:bodyPr>
          <a:lstStyle/>
          <a:p>
            <a:r>
              <a:rPr lang="en-US" sz="1200" b="1">
                <a:solidFill>
                  <a:schemeClr val="accent2"/>
                </a:solidFill>
              </a:rPr>
              <a:t>MEM/WB</a:t>
            </a:r>
          </a:p>
        </p:txBody>
      </p:sp>
      <p:sp>
        <p:nvSpPr>
          <p:cNvPr id="1256611" name="Rectangle 163"/>
          <p:cNvSpPr>
            <a:spLocks noChangeArrowheads="1"/>
          </p:cNvSpPr>
          <p:nvPr/>
        </p:nvSpPr>
        <p:spPr bwMode="auto">
          <a:xfrm>
            <a:off x="4495800" y="1981200"/>
            <a:ext cx="152400" cy="228600"/>
          </a:xfrm>
          <a:prstGeom prst="rect">
            <a:avLst/>
          </a:prstGeom>
          <a:noFill/>
          <a:ln w="12700">
            <a:solidFill>
              <a:schemeClr val="accent1"/>
            </a:solidFill>
            <a:miter lim="800000"/>
            <a:headEnd/>
            <a:tailEnd/>
          </a:ln>
          <a:effectLst/>
        </p:spPr>
        <p:txBody>
          <a:bodyPr wrap="none" anchor="ctr"/>
          <a:lstStyle/>
          <a:p>
            <a:endParaRPr lang="en-US"/>
          </a:p>
        </p:txBody>
      </p:sp>
      <p:sp>
        <p:nvSpPr>
          <p:cNvPr id="1256612" name="Rectangle 164"/>
          <p:cNvSpPr>
            <a:spLocks noChangeArrowheads="1"/>
          </p:cNvSpPr>
          <p:nvPr/>
        </p:nvSpPr>
        <p:spPr bwMode="auto">
          <a:xfrm>
            <a:off x="4495800" y="1752600"/>
            <a:ext cx="152400" cy="228600"/>
          </a:xfrm>
          <a:prstGeom prst="rect">
            <a:avLst/>
          </a:prstGeom>
          <a:noFill/>
          <a:ln w="12700">
            <a:solidFill>
              <a:schemeClr val="accent1"/>
            </a:solidFill>
            <a:miter lim="800000"/>
            <a:headEnd/>
            <a:tailEnd/>
          </a:ln>
          <a:effectLst/>
        </p:spPr>
        <p:txBody>
          <a:bodyPr wrap="none" anchor="ctr"/>
          <a:lstStyle/>
          <a:p>
            <a:endParaRPr lang="en-US"/>
          </a:p>
        </p:txBody>
      </p:sp>
      <p:sp>
        <p:nvSpPr>
          <p:cNvPr id="1256613" name="Rectangle 165"/>
          <p:cNvSpPr>
            <a:spLocks noChangeArrowheads="1"/>
          </p:cNvSpPr>
          <p:nvPr/>
        </p:nvSpPr>
        <p:spPr bwMode="auto">
          <a:xfrm>
            <a:off x="4495800" y="1524000"/>
            <a:ext cx="152400" cy="228600"/>
          </a:xfrm>
          <a:prstGeom prst="rect">
            <a:avLst/>
          </a:prstGeom>
          <a:noFill/>
          <a:ln w="12700">
            <a:solidFill>
              <a:schemeClr val="accent1"/>
            </a:solidFill>
            <a:miter lim="800000"/>
            <a:headEnd/>
            <a:tailEnd/>
          </a:ln>
          <a:effectLst/>
        </p:spPr>
        <p:txBody>
          <a:bodyPr wrap="none" anchor="ctr"/>
          <a:lstStyle/>
          <a:p>
            <a:endParaRPr lang="en-US"/>
          </a:p>
        </p:txBody>
      </p:sp>
      <p:sp>
        <p:nvSpPr>
          <p:cNvPr id="1256614" name="Rectangle 166"/>
          <p:cNvSpPr>
            <a:spLocks noChangeArrowheads="1"/>
          </p:cNvSpPr>
          <p:nvPr/>
        </p:nvSpPr>
        <p:spPr bwMode="auto">
          <a:xfrm>
            <a:off x="6172200" y="1981200"/>
            <a:ext cx="152400" cy="228600"/>
          </a:xfrm>
          <a:prstGeom prst="rect">
            <a:avLst/>
          </a:prstGeom>
          <a:noFill/>
          <a:ln w="12700">
            <a:solidFill>
              <a:schemeClr val="accent1"/>
            </a:solidFill>
            <a:miter lim="800000"/>
            <a:headEnd/>
            <a:tailEnd/>
          </a:ln>
          <a:effectLst/>
        </p:spPr>
        <p:txBody>
          <a:bodyPr wrap="none" anchor="ctr"/>
          <a:lstStyle/>
          <a:p>
            <a:endParaRPr lang="en-US"/>
          </a:p>
        </p:txBody>
      </p:sp>
      <p:sp>
        <p:nvSpPr>
          <p:cNvPr id="1256615" name="Rectangle 167"/>
          <p:cNvSpPr>
            <a:spLocks noChangeArrowheads="1"/>
          </p:cNvSpPr>
          <p:nvPr/>
        </p:nvSpPr>
        <p:spPr bwMode="auto">
          <a:xfrm>
            <a:off x="6172200" y="1752600"/>
            <a:ext cx="152400" cy="228600"/>
          </a:xfrm>
          <a:prstGeom prst="rect">
            <a:avLst/>
          </a:prstGeom>
          <a:noFill/>
          <a:ln w="12700">
            <a:solidFill>
              <a:schemeClr val="accent1"/>
            </a:solidFill>
            <a:miter lim="800000"/>
            <a:headEnd/>
            <a:tailEnd/>
          </a:ln>
          <a:effectLst/>
        </p:spPr>
        <p:txBody>
          <a:bodyPr wrap="none" anchor="ctr"/>
          <a:lstStyle/>
          <a:p>
            <a:endParaRPr lang="en-US"/>
          </a:p>
        </p:txBody>
      </p:sp>
      <p:sp>
        <p:nvSpPr>
          <p:cNvPr id="1256616" name="Rectangle 168"/>
          <p:cNvSpPr>
            <a:spLocks noChangeArrowheads="1"/>
          </p:cNvSpPr>
          <p:nvPr/>
        </p:nvSpPr>
        <p:spPr bwMode="auto">
          <a:xfrm>
            <a:off x="8001000" y="2590800"/>
            <a:ext cx="152400" cy="228600"/>
          </a:xfrm>
          <a:prstGeom prst="rect">
            <a:avLst/>
          </a:prstGeom>
          <a:noFill/>
          <a:ln w="12700">
            <a:solidFill>
              <a:schemeClr val="accent1"/>
            </a:solidFill>
            <a:miter lim="800000"/>
            <a:headEnd/>
            <a:tailEnd/>
          </a:ln>
          <a:effectLst/>
        </p:spPr>
        <p:txBody>
          <a:bodyPr wrap="none" anchor="ctr"/>
          <a:lstStyle/>
          <a:p>
            <a:endParaRPr lang="en-US"/>
          </a:p>
        </p:txBody>
      </p:sp>
      <p:sp>
        <p:nvSpPr>
          <p:cNvPr id="1256617" name="Rectangle 169"/>
          <p:cNvSpPr>
            <a:spLocks noChangeArrowheads="1"/>
          </p:cNvSpPr>
          <p:nvPr/>
        </p:nvSpPr>
        <p:spPr bwMode="auto">
          <a:xfrm>
            <a:off x="3429000" y="1752600"/>
            <a:ext cx="533400" cy="304800"/>
          </a:xfrm>
          <a:prstGeom prst="rect">
            <a:avLst/>
          </a:prstGeom>
          <a:noFill/>
          <a:ln w="12700">
            <a:noFill/>
            <a:miter lim="800000"/>
            <a:headEnd/>
            <a:tailEnd/>
          </a:ln>
          <a:effectLst/>
        </p:spPr>
        <p:txBody>
          <a:bodyPr wrap="none" lIns="19050" tIns="26988" rIns="19050" bIns="26988"/>
          <a:lstStyle/>
          <a:p>
            <a:pPr algn="ctr"/>
            <a:r>
              <a:rPr lang="en-US" sz="1200" b="1"/>
              <a:t>Control</a:t>
            </a:r>
          </a:p>
        </p:txBody>
      </p:sp>
      <p:sp>
        <p:nvSpPr>
          <p:cNvPr id="1256618" name="Oval 170"/>
          <p:cNvSpPr>
            <a:spLocks noChangeArrowheads="1"/>
          </p:cNvSpPr>
          <p:nvPr/>
        </p:nvSpPr>
        <p:spPr bwMode="auto">
          <a:xfrm>
            <a:off x="3276600" y="1371600"/>
            <a:ext cx="762000" cy="990600"/>
          </a:xfrm>
          <a:prstGeom prst="ellipse">
            <a:avLst/>
          </a:prstGeom>
          <a:noFill/>
          <a:ln w="12700">
            <a:solidFill>
              <a:schemeClr val="accent1"/>
            </a:solidFill>
            <a:round/>
            <a:headEnd/>
            <a:tailEnd/>
          </a:ln>
          <a:effectLst/>
        </p:spPr>
        <p:txBody>
          <a:bodyPr wrap="none" anchor="ctr"/>
          <a:lstStyle/>
          <a:p>
            <a:endParaRPr lang="en-US"/>
          </a:p>
        </p:txBody>
      </p:sp>
      <p:sp>
        <p:nvSpPr>
          <p:cNvPr id="1256619" name="Line 171"/>
          <p:cNvSpPr>
            <a:spLocks noChangeShapeType="1"/>
          </p:cNvSpPr>
          <p:nvPr/>
        </p:nvSpPr>
        <p:spPr bwMode="auto">
          <a:xfrm>
            <a:off x="2743200" y="1905000"/>
            <a:ext cx="0" cy="1219200"/>
          </a:xfrm>
          <a:prstGeom prst="line">
            <a:avLst/>
          </a:prstGeom>
          <a:noFill/>
          <a:ln w="12700">
            <a:solidFill>
              <a:schemeClr val="accent1"/>
            </a:solidFill>
            <a:round/>
            <a:headEnd/>
            <a:tailEnd/>
          </a:ln>
          <a:effectLst/>
        </p:spPr>
        <p:txBody>
          <a:bodyPr/>
          <a:lstStyle/>
          <a:p>
            <a:endParaRPr lang="en-US"/>
          </a:p>
        </p:txBody>
      </p:sp>
      <p:sp>
        <p:nvSpPr>
          <p:cNvPr id="1256620" name="Line 172"/>
          <p:cNvSpPr>
            <a:spLocks noChangeShapeType="1"/>
          </p:cNvSpPr>
          <p:nvPr/>
        </p:nvSpPr>
        <p:spPr bwMode="auto">
          <a:xfrm>
            <a:off x="2743200" y="1905000"/>
            <a:ext cx="533400" cy="0"/>
          </a:xfrm>
          <a:prstGeom prst="line">
            <a:avLst/>
          </a:prstGeom>
          <a:noFill/>
          <a:ln w="12700">
            <a:solidFill>
              <a:schemeClr val="accent1"/>
            </a:solidFill>
            <a:round/>
            <a:headEnd/>
            <a:tailEnd type="triangle" w="med" len="med"/>
          </a:ln>
          <a:effectLst/>
        </p:spPr>
        <p:txBody>
          <a:bodyPr/>
          <a:lstStyle/>
          <a:p>
            <a:endParaRPr lang="en-US"/>
          </a:p>
        </p:txBody>
      </p:sp>
      <p:sp>
        <p:nvSpPr>
          <p:cNvPr id="1256621" name="Line 173"/>
          <p:cNvSpPr>
            <a:spLocks noChangeShapeType="1"/>
          </p:cNvSpPr>
          <p:nvPr/>
        </p:nvSpPr>
        <p:spPr bwMode="auto">
          <a:xfrm>
            <a:off x="3962400" y="1676400"/>
            <a:ext cx="533400" cy="0"/>
          </a:xfrm>
          <a:prstGeom prst="line">
            <a:avLst/>
          </a:prstGeom>
          <a:noFill/>
          <a:ln w="12700">
            <a:solidFill>
              <a:schemeClr val="accent1"/>
            </a:solidFill>
            <a:round/>
            <a:headEnd/>
            <a:tailEnd type="triangle" w="med" len="med"/>
          </a:ln>
          <a:effectLst/>
        </p:spPr>
        <p:txBody>
          <a:bodyPr/>
          <a:lstStyle/>
          <a:p>
            <a:endParaRPr lang="en-US"/>
          </a:p>
        </p:txBody>
      </p:sp>
      <p:sp>
        <p:nvSpPr>
          <p:cNvPr id="1256622" name="Line 174"/>
          <p:cNvSpPr>
            <a:spLocks noChangeShapeType="1"/>
          </p:cNvSpPr>
          <p:nvPr/>
        </p:nvSpPr>
        <p:spPr bwMode="auto">
          <a:xfrm>
            <a:off x="4038600" y="1905000"/>
            <a:ext cx="457200" cy="0"/>
          </a:xfrm>
          <a:prstGeom prst="line">
            <a:avLst/>
          </a:prstGeom>
          <a:noFill/>
          <a:ln w="12700">
            <a:solidFill>
              <a:schemeClr val="accent1"/>
            </a:solidFill>
            <a:round/>
            <a:headEnd/>
            <a:tailEnd type="triangle" w="med" len="med"/>
          </a:ln>
          <a:effectLst/>
        </p:spPr>
        <p:txBody>
          <a:bodyPr/>
          <a:lstStyle/>
          <a:p>
            <a:endParaRPr lang="en-US"/>
          </a:p>
        </p:txBody>
      </p:sp>
      <p:sp>
        <p:nvSpPr>
          <p:cNvPr id="1256623" name="Line 175"/>
          <p:cNvSpPr>
            <a:spLocks noChangeShapeType="1"/>
          </p:cNvSpPr>
          <p:nvPr/>
        </p:nvSpPr>
        <p:spPr bwMode="auto">
          <a:xfrm>
            <a:off x="3962400" y="2133600"/>
            <a:ext cx="533400" cy="0"/>
          </a:xfrm>
          <a:prstGeom prst="line">
            <a:avLst/>
          </a:prstGeom>
          <a:noFill/>
          <a:ln w="12700">
            <a:solidFill>
              <a:schemeClr val="accent1"/>
            </a:solidFill>
            <a:round/>
            <a:headEnd/>
            <a:tailEnd type="triangle" w="med" len="med"/>
          </a:ln>
          <a:effectLst/>
        </p:spPr>
        <p:txBody>
          <a:bodyPr/>
          <a:lstStyle/>
          <a:p>
            <a:endParaRPr lang="en-US"/>
          </a:p>
        </p:txBody>
      </p:sp>
      <p:sp>
        <p:nvSpPr>
          <p:cNvPr id="1256624" name="Line 176"/>
          <p:cNvSpPr>
            <a:spLocks noChangeShapeType="1"/>
          </p:cNvSpPr>
          <p:nvPr/>
        </p:nvSpPr>
        <p:spPr bwMode="auto">
          <a:xfrm>
            <a:off x="6324600" y="2133600"/>
            <a:ext cx="1676400" cy="533400"/>
          </a:xfrm>
          <a:prstGeom prst="line">
            <a:avLst/>
          </a:prstGeom>
          <a:noFill/>
          <a:ln w="12700">
            <a:solidFill>
              <a:schemeClr val="accent1"/>
            </a:solidFill>
            <a:round/>
            <a:headEnd/>
            <a:tailEnd type="triangle" w="med" len="med"/>
          </a:ln>
          <a:effectLst/>
        </p:spPr>
        <p:txBody>
          <a:bodyPr/>
          <a:lstStyle/>
          <a:p>
            <a:endParaRPr lang="en-US"/>
          </a:p>
        </p:txBody>
      </p:sp>
      <p:sp>
        <p:nvSpPr>
          <p:cNvPr id="1256625" name="Line 177"/>
          <p:cNvSpPr>
            <a:spLocks noChangeShapeType="1"/>
          </p:cNvSpPr>
          <p:nvPr/>
        </p:nvSpPr>
        <p:spPr bwMode="auto">
          <a:xfrm>
            <a:off x="4648200" y="2133600"/>
            <a:ext cx="1524000" cy="0"/>
          </a:xfrm>
          <a:prstGeom prst="line">
            <a:avLst/>
          </a:prstGeom>
          <a:noFill/>
          <a:ln w="12700">
            <a:solidFill>
              <a:schemeClr val="accent1"/>
            </a:solidFill>
            <a:round/>
            <a:headEnd/>
            <a:tailEnd type="triangle" w="med" len="med"/>
          </a:ln>
          <a:effectLst/>
        </p:spPr>
        <p:txBody>
          <a:bodyPr/>
          <a:lstStyle/>
          <a:p>
            <a:endParaRPr lang="en-US"/>
          </a:p>
        </p:txBody>
      </p:sp>
      <p:sp>
        <p:nvSpPr>
          <p:cNvPr id="1256626" name="Line 178"/>
          <p:cNvSpPr>
            <a:spLocks noChangeShapeType="1"/>
          </p:cNvSpPr>
          <p:nvPr/>
        </p:nvSpPr>
        <p:spPr bwMode="auto">
          <a:xfrm>
            <a:off x="4648200" y="1905000"/>
            <a:ext cx="1524000" cy="0"/>
          </a:xfrm>
          <a:prstGeom prst="line">
            <a:avLst/>
          </a:prstGeom>
          <a:noFill/>
          <a:ln w="12700">
            <a:solidFill>
              <a:schemeClr val="accent1"/>
            </a:solidFill>
            <a:round/>
            <a:headEnd/>
            <a:tailEnd type="triangle" w="med" len="med"/>
          </a:ln>
          <a:effectLst/>
        </p:spPr>
        <p:txBody>
          <a:bodyPr/>
          <a:lstStyle/>
          <a:p>
            <a:endParaRPr lang="en-US"/>
          </a:p>
        </p:txBody>
      </p:sp>
      <p:sp>
        <p:nvSpPr>
          <p:cNvPr id="1256627" name="Line 179"/>
          <p:cNvSpPr>
            <a:spLocks noChangeShapeType="1"/>
          </p:cNvSpPr>
          <p:nvPr/>
        </p:nvSpPr>
        <p:spPr bwMode="auto">
          <a:xfrm>
            <a:off x="4648200" y="1600200"/>
            <a:ext cx="609600" cy="0"/>
          </a:xfrm>
          <a:prstGeom prst="line">
            <a:avLst/>
          </a:prstGeom>
          <a:noFill/>
          <a:ln w="12700">
            <a:solidFill>
              <a:schemeClr val="accent1"/>
            </a:solidFill>
            <a:round/>
            <a:headEnd/>
            <a:tailEnd/>
          </a:ln>
          <a:effectLst/>
        </p:spPr>
        <p:txBody>
          <a:bodyPr/>
          <a:lstStyle/>
          <a:p>
            <a:endParaRPr lang="en-US"/>
          </a:p>
        </p:txBody>
      </p:sp>
      <p:sp>
        <p:nvSpPr>
          <p:cNvPr id="1256628" name="Line 180"/>
          <p:cNvSpPr>
            <a:spLocks noChangeShapeType="1"/>
          </p:cNvSpPr>
          <p:nvPr/>
        </p:nvSpPr>
        <p:spPr bwMode="auto">
          <a:xfrm>
            <a:off x="8534400" y="2743200"/>
            <a:ext cx="0" cy="304800"/>
          </a:xfrm>
          <a:prstGeom prst="line">
            <a:avLst/>
          </a:prstGeom>
          <a:noFill/>
          <a:ln w="12700">
            <a:solidFill>
              <a:schemeClr val="accent1"/>
            </a:solidFill>
            <a:round/>
            <a:headEnd/>
            <a:tailEnd type="triangle" w="med" len="med"/>
          </a:ln>
          <a:effectLst/>
        </p:spPr>
        <p:txBody>
          <a:bodyPr/>
          <a:lstStyle/>
          <a:p>
            <a:endParaRPr lang="en-US"/>
          </a:p>
        </p:txBody>
      </p:sp>
      <p:sp>
        <p:nvSpPr>
          <p:cNvPr id="1256629" name="Line 181"/>
          <p:cNvSpPr>
            <a:spLocks noChangeShapeType="1"/>
          </p:cNvSpPr>
          <p:nvPr/>
        </p:nvSpPr>
        <p:spPr bwMode="auto">
          <a:xfrm>
            <a:off x="6324600" y="1905000"/>
            <a:ext cx="762000" cy="0"/>
          </a:xfrm>
          <a:prstGeom prst="line">
            <a:avLst/>
          </a:prstGeom>
          <a:noFill/>
          <a:ln w="12700">
            <a:solidFill>
              <a:schemeClr val="accent1"/>
            </a:solidFill>
            <a:round/>
            <a:headEnd/>
            <a:tailEnd/>
          </a:ln>
          <a:effectLst/>
        </p:spPr>
        <p:txBody>
          <a:bodyPr/>
          <a:lstStyle/>
          <a:p>
            <a:endParaRPr lang="en-US"/>
          </a:p>
        </p:txBody>
      </p:sp>
      <p:sp>
        <p:nvSpPr>
          <p:cNvPr id="1256630" name="Line 182"/>
          <p:cNvSpPr>
            <a:spLocks noChangeShapeType="1"/>
          </p:cNvSpPr>
          <p:nvPr/>
        </p:nvSpPr>
        <p:spPr bwMode="auto">
          <a:xfrm>
            <a:off x="8153400" y="2743200"/>
            <a:ext cx="381000" cy="0"/>
          </a:xfrm>
          <a:prstGeom prst="line">
            <a:avLst/>
          </a:prstGeom>
          <a:noFill/>
          <a:ln w="12700">
            <a:solidFill>
              <a:schemeClr val="accent1"/>
            </a:solidFill>
            <a:round/>
            <a:headEnd/>
            <a:tailEnd/>
          </a:ln>
          <a:effectLst/>
        </p:spPr>
        <p:txBody>
          <a:bodyPr/>
          <a:lstStyle/>
          <a:p>
            <a:endParaRPr lang="en-US"/>
          </a:p>
        </p:txBody>
      </p:sp>
      <p:sp>
        <p:nvSpPr>
          <p:cNvPr id="1256631" name="Line 183"/>
          <p:cNvSpPr>
            <a:spLocks noChangeShapeType="1"/>
          </p:cNvSpPr>
          <p:nvPr/>
        </p:nvSpPr>
        <p:spPr bwMode="auto">
          <a:xfrm>
            <a:off x="7086600" y="1905000"/>
            <a:ext cx="0" cy="152400"/>
          </a:xfrm>
          <a:prstGeom prst="line">
            <a:avLst/>
          </a:prstGeom>
          <a:noFill/>
          <a:ln w="12700">
            <a:solidFill>
              <a:schemeClr val="accent1"/>
            </a:solidFill>
            <a:round/>
            <a:headEnd/>
            <a:tailEnd type="triangle" w="med" len="med"/>
          </a:ln>
          <a:effectLst/>
        </p:spPr>
        <p:txBody>
          <a:bodyPr/>
          <a:lstStyle/>
          <a:p>
            <a:endParaRPr lang="en-US"/>
          </a:p>
        </p:txBody>
      </p:sp>
      <p:sp>
        <p:nvSpPr>
          <p:cNvPr id="1256632" name="Line 184"/>
          <p:cNvSpPr>
            <a:spLocks noChangeShapeType="1"/>
          </p:cNvSpPr>
          <p:nvPr/>
        </p:nvSpPr>
        <p:spPr bwMode="auto">
          <a:xfrm>
            <a:off x="5257800" y="1600200"/>
            <a:ext cx="0" cy="228600"/>
          </a:xfrm>
          <a:prstGeom prst="line">
            <a:avLst/>
          </a:prstGeom>
          <a:noFill/>
          <a:ln w="12700">
            <a:solidFill>
              <a:schemeClr val="accent1"/>
            </a:solidFill>
            <a:round/>
            <a:headEnd/>
            <a:tailEnd type="triangle" w="med" len="med"/>
          </a:ln>
          <a:effectLst/>
        </p:spPr>
        <p:txBody>
          <a:bodyPr/>
          <a:lstStyle/>
          <a:p>
            <a:endParaRPr lang="en-US"/>
          </a:p>
        </p:txBody>
      </p:sp>
      <p:sp>
        <p:nvSpPr>
          <p:cNvPr id="1256636" name="AutoShape 188"/>
          <p:cNvSpPr>
            <a:spLocks noChangeArrowheads="1"/>
          </p:cNvSpPr>
          <p:nvPr/>
        </p:nvSpPr>
        <p:spPr bwMode="auto">
          <a:xfrm rot="-5400000">
            <a:off x="4724400" y="5334000"/>
            <a:ext cx="685800" cy="22860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tx1"/>
            </a:solidFill>
            <a:miter lim="800000"/>
            <a:headEnd/>
            <a:tailEnd/>
          </a:ln>
          <a:effectLst/>
        </p:spPr>
        <p:txBody>
          <a:bodyPr wrap="none" anchor="ctr"/>
          <a:lstStyle/>
          <a:p>
            <a:endParaRPr lang="en-US"/>
          </a:p>
        </p:txBody>
      </p:sp>
      <p:sp>
        <p:nvSpPr>
          <p:cNvPr id="1256637" name="Line 189"/>
          <p:cNvSpPr>
            <a:spLocks noChangeShapeType="1"/>
          </p:cNvSpPr>
          <p:nvPr/>
        </p:nvSpPr>
        <p:spPr bwMode="auto">
          <a:xfrm>
            <a:off x="5181600" y="5410200"/>
            <a:ext cx="990600" cy="0"/>
          </a:xfrm>
          <a:prstGeom prst="line">
            <a:avLst/>
          </a:prstGeom>
          <a:noFill/>
          <a:ln w="19050">
            <a:solidFill>
              <a:schemeClr val="tx1"/>
            </a:solidFill>
            <a:round/>
            <a:headEnd/>
            <a:tailEnd/>
          </a:ln>
          <a:effectLst/>
        </p:spPr>
        <p:txBody>
          <a:bodyPr/>
          <a:lstStyle/>
          <a:p>
            <a:endParaRPr lang="en-US"/>
          </a:p>
        </p:txBody>
      </p:sp>
      <p:sp>
        <p:nvSpPr>
          <p:cNvPr id="1256638" name="Line 190"/>
          <p:cNvSpPr>
            <a:spLocks noChangeShapeType="1"/>
          </p:cNvSpPr>
          <p:nvPr/>
        </p:nvSpPr>
        <p:spPr bwMode="auto">
          <a:xfrm>
            <a:off x="2743200" y="5638800"/>
            <a:ext cx="1752600" cy="0"/>
          </a:xfrm>
          <a:prstGeom prst="line">
            <a:avLst/>
          </a:prstGeom>
          <a:noFill/>
          <a:ln w="19050">
            <a:solidFill>
              <a:schemeClr val="tx1"/>
            </a:solidFill>
            <a:round/>
            <a:headEnd/>
            <a:tailEnd/>
          </a:ln>
          <a:effectLst/>
        </p:spPr>
        <p:txBody>
          <a:bodyPr/>
          <a:lstStyle/>
          <a:p>
            <a:endParaRPr lang="en-US"/>
          </a:p>
        </p:txBody>
      </p:sp>
      <p:sp>
        <p:nvSpPr>
          <p:cNvPr id="1256639" name="Line 191"/>
          <p:cNvSpPr>
            <a:spLocks noChangeShapeType="1"/>
          </p:cNvSpPr>
          <p:nvPr/>
        </p:nvSpPr>
        <p:spPr bwMode="auto">
          <a:xfrm>
            <a:off x="4648200" y="5638800"/>
            <a:ext cx="304800" cy="0"/>
          </a:xfrm>
          <a:prstGeom prst="line">
            <a:avLst/>
          </a:prstGeom>
          <a:noFill/>
          <a:ln w="19050">
            <a:solidFill>
              <a:schemeClr val="tx1"/>
            </a:solidFill>
            <a:round/>
            <a:headEnd/>
            <a:tailEnd/>
          </a:ln>
          <a:effectLst/>
        </p:spPr>
        <p:txBody>
          <a:bodyPr/>
          <a:lstStyle/>
          <a:p>
            <a:endParaRPr lang="en-US"/>
          </a:p>
        </p:txBody>
      </p:sp>
      <p:sp>
        <p:nvSpPr>
          <p:cNvPr id="1256642" name="Oval 194"/>
          <p:cNvSpPr>
            <a:spLocks noChangeArrowheads="1"/>
          </p:cNvSpPr>
          <p:nvPr/>
        </p:nvSpPr>
        <p:spPr bwMode="auto">
          <a:xfrm>
            <a:off x="5562600" y="4343400"/>
            <a:ext cx="457200" cy="533400"/>
          </a:xfrm>
          <a:prstGeom prst="ellipse">
            <a:avLst/>
          </a:prstGeom>
          <a:noFill/>
          <a:ln w="12700">
            <a:solidFill>
              <a:schemeClr val="accent1"/>
            </a:solidFill>
            <a:round/>
            <a:headEnd/>
            <a:tailEnd/>
          </a:ln>
          <a:effectLst/>
        </p:spPr>
        <p:txBody>
          <a:bodyPr wrap="none" anchor="ctr"/>
          <a:lstStyle/>
          <a:p>
            <a:endParaRPr lang="en-US"/>
          </a:p>
        </p:txBody>
      </p:sp>
      <p:sp>
        <p:nvSpPr>
          <p:cNvPr id="1256643" name="Rectangle 195"/>
          <p:cNvSpPr>
            <a:spLocks noChangeArrowheads="1"/>
          </p:cNvSpPr>
          <p:nvPr/>
        </p:nvSpPr>
        <p:spPr bwMode="auto">
          <a:xfrm>
            <a:off x="5562600" y="4343400"/>
            <a:ext cx="457200" cy="457200"/>
          </a:xfrm>
          <a:prstGeom prst="rect">
            <a:avLst/>
          </a:prstGeom>
          <a:noFill/>
          <a:ln w="12700">
            <a:noFill/>
            <a:miter lim="800000"/>
            <a:headEnd/>
            <a:tailEnd/>
          </a:ln>
          <a:effectLst/>
        </p:spPr>
        <p:txBody>
          <a:bodyPr wrap="none" lIns="19050" tIns="26988" rIns="19050" bIns="26988"/>
          <a:lstStyle/>
          <a:p>
            <a:pPr algn="ctr" defTabSz="904875">
              <a:lnSpc>
                <a:spcPts val="1600"/>
              </a:lnSpc>
              <a:tabLst>
                <a:tab pos="452438" algn="l"/>
                <a:tab pos="904875" algn="l"/>
                <a:tab pos="1357313" algn="l"/>
              </a:tabLst>
            </a:pPr>
            <a:r>
              <a:rPr lang="en-US" sz="1200" b="1"/>
              <a:t>ALU</a:t>
            </a:r>
          </a:p>
          <a:p>
            <a:pPr algn="ctr" defTabSz="904875">
              <a:lnSpc>
                <a:spcPts val="1600"/>
              </a:lnSpc>
              <a:tabLst>
                <a:tab pos="452438" algn="l"/>
                <a:tab pos="904875" algn="l"/>
                <a:tab pos="1357313" algn="l"/>
              </a:tabLst>
            </a:pPr>
            <a:r>
              <a:rPr lang="en-US" sz="1200" b="1"/>
              <a:t>cntrl</a:t>
            </a:r>
          </a:p>
        </p:txBody>
      </p:sp>
      <p:sp>
        <p:nvSpPr>
          <p:cNvPr id="1256644" name="Line 196"/>
          <p:cNvSpPr>
            <a:spLocks noChangeShapeType="1"/>
          </p:cNvSpPr>
          <p:nvPr/>
        </p:nvSpPr>
        <p:spPr bwMode="auto">
          <a:xfrm>
            <a:off x="4800600" y="4648200"/>
            <a:ext cx="762000" cy="0"/>
          </a:xfrm>
          <a:prstGeom prst="line">
            <a:avLst/>
          </a:prstGeom>
          <a:noFill/>
          <a:ln w="12700">
            <a:solidFill>
              <a:schemeClr val="accent1"/>
            </a:solidFill>
            <a:round/>
            <a:headEnd/>
            <a:tailEnd type="triangle" w="med" len="med"/>
          </a:ln>
          <a:effectLst/>
        </p:spPr>
        <p:txBody>
          <a:bodyPr/>
          <a:lstStyle/>
          <a:p>
            <a:endParaRPr lang="en-US"/>
          </a:p>
        </p:txBody>
      </p:sp>
      <p:sp>
        <p:nvSpPr>
          <p:cNvPr id="1256645" name="Line 197"/>
          <p:cNvSpPr>
            <a:spLocks noChangeShapeType="1"/>
          </p:cNvSpPr>
          <p:nvPr/>
        </p:nvSpPr>
        <p:spPr bwMode="auto">
          <a:xfrm flipV="1">
            <a:off x="5791200" y="4191000"/>
            <a:ext cx="0" cy="152400"/>
          </a:xfrm>
          <a:prstGeom prst="line">
            <a:avLst/>
          </a:prstGeom>
          <a:noFill/>
          <a:ln w="12700">
            <a:solidFill>
              <a:schemeClr val="tx1"/>
            </a:solidFill>
            <a:round/>
            <a:headEnd/>
            <a:tailEnd type="triangle" w="med" len="med"/>
          </a:ln>
          <a:effectLst/>
        </p:spPr>
        <p:txBody>
          <a:bodyPr/>
          <a:lstStyle/>
          <a:p>
            <a:endParaRPr lang="en-US"/>
          </a:p>
        </p:txBody>
      </p:sp>
      <p:sp>
        <p:nvSpPr>
          <p:cNvPr id="1256646" name="AutoShape 198"/>
          <p:cNvSpPr>
            <a:spLocks noChangeArrowheads="1"/>
          </p:cNvSpPr>
          <p:nvPr/>
        </p:nvSpPr>
        <p:spPr bwMode="auto">
          <a:xfrm>
            <a:off x="7086600" y="2590800"/>
            <a:ext cx="381000" cy="304800"/>
          </a:xfrm>
          <a:prstGeom prst="flowChartDelay">
            <a:avLst/>
          </a:prstGeom>
          <a:noFill/>
          <a:ln w="12700">
            <a:solidFill>
              <a:schemeClr val="accent1"/>
            </a:solidFill>
            <a:miter lim="800000"/>
            <a:headEnd/>
            <a:tailEnd/>
          </a:ln>
          <a:effectLst/>
        </p:spPr>
        <p:txBody>
          <a:bodyPr wrap="none" anchor="ctr"/>
          <a:lstStyle/>
          <a:p>
            <a:endParaRPr lang="en-US"/>
          </a:p>
        </p:txBody>
      </p:sp>
      <p:sp>
        <p:nvSpPr>
          <p:cNvPr id="1256647" name="Line 199"/>
          <p:cNvSpPr>
            <a:spLocks noChangeShapeType="1"/>
          </p:cNvSpPr>
          <p:nvPr/>
        </p:nvSpPr>
        <p:spPr bwMode="auto">
          <a:xfrm>
            <a:off x="6553200" y="2819400"/>
            <a:ext cx="533400" cy="0"/>
          </a:xfrm>
          <a:prstGeom prst="line">
            <a:avLst/>
          </a:prstGeom>
          <a:noFill/>
          <a:ln w="12700">
            <a:solidFill>
              <a:schemeClr val="accent1"/>
            </a:solidFill>
            <a:round/>
            <a:headEnd/>
            <a:tailEnd/>
          </a:ln>
          <a:effectLst/>
        </p:spPr>
        <p:txBody>
          <a:bodyPr/>
          <a:lstStyle/>
          <a:p>
            <a:endParaRPr lang="en-US"/>
          </a:p>
        </p:txBody>
      </p:sp>
      <p:sp>
        <p:nvSpPr>
          <p:cNvPr id="1256648" name="Line 200"/>
          <p:cNvSpPr>
            <a:spLocks noChangeShapeType="1"/>
          </p:cNvSpPr>
          <p:nvPr/>
        </p:nvSpPr>
        <p:spPr bwMode="auto">
          <a:xfrm>
            <a:off x="6553200" y="2819400"/>
            <a:ext cx="0" cy="152400"/>
          </a:xfrm>
          <a:prstGeom prst="line">
            <a:avLst/>
          </a:prstGeom>
          <a:noFill/>
          <a:ln w="12700">
            <a:solidFill>
              <a:schemeClr val="accent1"/>
            </a:solidFill>
            <a:round/>
            <a:headEnd/>
            <a:tailEnd/>
          </a:ln>
          <a:effectLst/>
        </p:spPr>
        <p:txBody>
          <a:bodyPr/>
          <a:lstStyle/>
          <a:p>
            <a:endParaRPr lang="en-US"/>
          </a:p>
        </p:txBody>
      </p:sp>
      <p:sp>
        <p:nvSpPr>
          <p:cNvPr id="1256649" name="Rectangle 201"/>
          <p:cNvSpPr>
            <a:spLocks noChangeArrowheads="1"/>
          </p:cNvSpPr>
          <p:nvPr/>
        </p:nvSpPr>
        <p:spPr bwMode="auto">
          <a:xfrm>
            <a:off x="3352800" y="2590800"/>
            <a:ext cx="533400" cy="304800"/>
          </a:xfrm>
          <a:prstGeom prst="rect">
            <a:avLst/>
          </a:prstGeom>
          <a:noFill/>
          <a:ln w="12700">
            <a:noFill/>
            <a:miter lim="800000"/>
            <a:headEnd/>
            <a:tailEnd/>
          </a:ln>
          <a:effectLst/>
        </p:spPr>
        <p:txBody>
          <a:bodyPr wrap="none" lIns="19050" tIns="26988" rIns="19050" bIns="26988"/>
          <a:lstStyle/>
          <a:p>
            <a:pPr algn="ctr"/>
            <a:r>
              <a:rPr lang="en-US" sz="1200" b="1"/>
              <a:t>RegWrite</a:t>
            </a:r>
          </a:p>
        </p:txBody>
      </p:sp>
      <p:sp>
        <p:nvSpPr>
          <p:cNvPr id="1256650" name="Rectangle 202"/>
          <p:cNvSpPr>
            <a:spLocks noChangeArrowheads="1"/>
          </p:cNvSpPr>
          <p:nvPr/>
        </p:nvSpPr>
        <p:spPr bwMode="auto">
          <a:xfrm>
            <a:off x="6553200" y="4648200"/>
            <a:ext cx="533400" cy="304800"/>
          </a:xfrm>
          <a:prstGeom prst="rect">
            <a:avLst/>
          </a:prstGeom>
          <a:noFill/>
          <a:ln w="12700">
            <a:noFill/>
            <a:miter lim="800000"/>
            <a:headEnd/>
            <a:tailEnd/>
          </a:ln>
          <a:effectLst/>
        </p:spPr>
        <p:txBody>
          <a:bodyPr wrap="none" lIns="19050" tIns="26988" rIns="19050" bIns="26988"/>
          <a:lstStyle/>
          <a:p>
            <a:pPr algn="ctr"/>
            <a:r>
              <a:rPr lang="en-US" sz="1200" b="1"/>
              <a:t>MemWrite</a:t>
            </a:r>
          </a:p>
        </p:txBody>
      </p:sp>
      <p:sp>
        <p:nvSpPr>
          <p:cNvPr id="1256651" name="Rectangle 203"/>
          <p:cNvSpPr>
            <a:spLocks noChangeArrowheads="1"/>
          </p:cNvSpPr>
          <p:nvPr/>
        </p:nvSpPr>
        <p:spPr bwMode="auto">
          <a:xfrm>
            <a:off x="7315200" y="4648200"/>
            <a:ext cx="533400" cy="304800"/>
          </a:xfrm>
          <a:prstGeom prst="rect">
            <a:avLst/>
          </a:prstGeom>
          <a:noFill/>
          <a:ln w="12700">
            <a:noFill/>
            <a:miter lim="800000"/>
            <a:headEnd/>
            <a:tailEnd/>
          </a:ln>
          <a:effectLst/>
        </p:spPr>
        <p:txBody>
          <a:bodyPr wrap="none" lIns="19050" tIns="26988" rIns="19050" bIns="26988"/>
          <a:lstStyle/>
          <a:p>
            <a:pPr algn="ctr"/>
            <a:r>
              <a:rPr lang="en-US" sz="1200" b="1"/>
              <a:t>MemRead</a:t>
            </a:r>
          </a:p>
        </p:txBody>
      </p:sp>
      <p:sp>
        <p:nvSpPr>
          <p:cNvPr id="1256652" name="Rectangle 204"/>
          <p:cNvSpPr>
            <a:spLocks noChangeArrowheads="1"/>
          </p:cNvSpPr>
          <p:nvPr/>
        </p:nvSpPr>
        <p:spPr bwMode="auto">
          <a:xfrm>
            <a:off x="8305800" y="3352800"/>
            <a:ext cx="533400" cy="304800"/>
          </a:xfrm>
          <a:prstGeom prst="rect">
            <a:avLst/>
          </a:prstGeom>
          <a:noFill/>
          <a:ln w="12700">
            <a:noFill/>
            <a:miter lim="800000"/>
            <a:headEnd/>
            <a:tailEnd/>
          </a:ln>
          <a:effectLst/>
        </p:spPr>
        <p:txBody>
          <a:bodyPr wrap="none" lIns="19050" tIns="26988" rIns="19050" bIns="26988"/>
          <a:lstStyle/>
          <a:p>
            <a:pPr algn="ctr"/>
            <a:r>
              <a:rPr lang="en-US" sz="1200" b="1"/>
              <a:t>MemtoReg</a:t>
            </a:r>
          </a:p>
        </p:txBody>
      </p:sp>
      <p:sp>
        <p:nvSpPr>
          <p:cNvPr id="1256653" name="Rectangle 205"/>
          <p:cNvSpPr>
            <a:spLocks noChangeArrowheads="1"/>
          </p:cNvSpPr>
          <p:nvPr/>
        </p:nvSpPr>
        <p:spPr bwMode="auto">
          <a:xfrm>
            <a:off x="4800600" y="5791200"/>
            <a:ext cx="533400" cy="304800"/>
          </a:xfrm>
          <a:prstGeom prst="rect">
            <a:avLst/>
          </a:prstGeom>
          <a:noFill/>
          <a:ln w="12700">
            <a:noFill/>
            <a:miter lim="800000"/>
            <a:headEnd/>
            <a:tailEnd/>
          </a:ln>
          <a:effectLst/>
        </p:spPr>
        <p:txBody>
          <a:bodyPr wrap="none" lIns="19050" tIns="26988" rIns="19050" bIns="26988"/>
          <a:lstStyle/>
          <a:p>
            <a:pPr algn="ctr"/>
            <a:r>
              <a:rPr lang="en-US" sz="1200" b="1"/>
              <a:t>RegDst</a:t>
            </a:r>
          </a:p>
        </p:txBody>
      </p:sp>
      <p:sp>
        <p:nvSpPr>
          <p:cNvPr id="1256654" name="Rectangle 206"/>
          <p:cNvSpPr>
            <a:spLocks noChangeArrowheads="1"/>
          </p:cNvSpPr>
          <p:nvPr/>
        </p:nvSpPr>
        <p:spPr bwMode="auto">
          <a:xfrm>
            <a:off x="5562600" y="5029200"/>
            <a:ext cx="533400" cy="304800"/>
          </a:xfrm>
          <a:prstGeom prst="rect">
            <a:avLst/>
          </a:prstGeom>
          <a:noFill/>
          <a:ln w="12700">
            <a:noFill/>
            <a:miter lim="800000"/>
            <a:headEnd/>
            <a:tailEnd/>
          </a:ln>
          <a:effectLst/>
        </p:spPr>
        <p:txBody>
          <a:bodyPr wrap="none" lIns="19050" tIns="26988" rIns="19050" bIns="26988"/>
          <a:lstStyle/>
          <a:p>
            <a:pPr algn="ctr"/>
            <a:r>
              <a:rPr lang="en-US" sz="1200" b="1"/>
              <a:t>ALUOp</a:t>
            </a:r>
          </a:p>
        </p:txBody>
      </p:sp>
      <p:sp>
        <p:nvSpPr>
          <p:cNvPr id="1256655" name="Rectangle 207"/>
          <p:cNvSpPr>
            <a:spLocks noChangeArrowheads="1"/>
          </p:cNvSpPr>
          <p:nvPr/>
        </p:nvSpPr>
        <p:spPr bwMode="auto">
          <a:xfrm>
            <a:off x="4876800" y="3505200"/>
            <a:ext cx="533400" cy="304800"/>
          </a:xfrm>
          <a:prstGeom prst="rect">
            <a:avLst/>
          </a:prstGeom>
          <a:noFill/>
          <a:ln w="12700">
            <a:noFill/>
            <a:miter lim="800000"/>
            <a:headEnd/>
            <a:tailEnd/>
          </a:ln>
          <a:effectLst/>
        </p:spPr>
        <p:txBody>
          <a:bodyPr wrap="none" lIns="19050" tIns="26988" rIns="19050" bIns="26988"/>
          <a:lstStyle/>
          <a:p>
            <a:pPr algn="ctr"/>
            <a:r>
              <a:rPr lang="en-US" sz="1200" b="1"/>
              <a:t>ALUSrc</a:t>
            </a:r>
          </a:p>
        </p:txBody>
      </p:sp>
      <p:sp>
        <p:nvSpPr>
          <p:cNvPr id="1256656" name="Rectangle 208"/>
          <p:cNvSpPr>
            <a:spLocks noChangeArrowheads="1"/>
          </p:cNvSpPr>
          <p:nvPr/>
        </p:nvSpPr>
        <p:spPr bwMode="auto">
          <a:xfrm>
            <a:off x="6477000" y="2438400"/>
            <a:ext cx="533400" cy="304800"/>
          </a:xfrm>
          <a:prstGeom prst="rect">
            <a:avLst/>
          </a:prstGeom>
          <a:noFill/>
          <a:ln w="12700">
            <a:noFill/>
            <a:miter lim="800000"/>
            <a:headEnd/>
            <a:tailEnd/>
          </a:ln>
          <a:effectLst/>
        </p:spPr>
        <p:txBody>
          <a:bodyPr wrap="none" lIns="19050" tIns="26988" rIns="19050" bIns="26988"/>
          <a:lstStyle/>
          <a:p>
            <a:pPr algn="ctr"/>
            <a:r>
              <a:rPr lang="en-US" sz="1200" b="1"/>
              <a:t>Branch</a:t>
            </a:r>
          </a:p>
        </p:txBody>
      </p:sp>
      <p:sp>
        <p:nvSpPr>
          <p:cNvPr id="1256657" name="Line 209"/>
          <p:cNvSpPr>
            <a:spLocks noChangeShapeType="1"/>
          </p:cNvSpPr>
          <p:nvPr/>
        </p:nvSpPr>
        <p:spPr bwMode="auto">
          <a:xfrm>
            <a:off x="6934200" y="2667000"/>
            <a:ext cx="152400" cy="0"/>
          </a:xfrm>
          <a:prstGeom prst="line">
            <a:avLst/>
          </a:prstGeom>
          <a:noFill/>
          <a:ln w="12700">
            <a:solidFill>
              <a:schemeClr val="accent1"/>
            </a:solidFill>
            <a:round/>
            <a:headEnd/>
            <a:tailEnd/>
          </a:ln>
          <a:effectLst/>
        </p:spPr>
        <p:txBody>
          <a:bodyPr/>
          <a:lstStyle/>
          <a:p>
            <a:endParaRPr lang="en-US"/>
          </a:p>
        </p:txBody>
      </p:sp>
      <p:sp>
        <p:nvSpPr>
          <p:cNvPr id="1256658" name="Line 210"/>
          <p:cNvSpPr>
            <a:spLocks noChangeShapeType="1"/>
          </p:cNvSpPr>
          <p:nvPr/>
        </p:nvSpPr>
        <p:spPr bwMode="auto">
          <a:xfrm>
            <a:off x="7620000" y="914400"/>
            <a:ext cx="0" cy="1828800"/>
          </a:xfrm>
          <a:prstGeom prst="line">
            <a:avLst/>
          </a:prstGeom>
          <a:noFill/>
          <a:ln w="12700">
            <a:solidFill>
              <a:schemeClr val="accent1"/>
            </a:solidFill>
            <a:round/>
            <a:headEnd/>
            <a:tailEnd/>
          </a:ln>
          <a:effectLst/>
        </p:spPr>
        <p:txBody>
          <a:bodyPr/>
          <a:lstStyle/>
          <a:p>
            <a:endParaRPr lang="en-US"/>
          </a:p>
        </p:txBody>
      </p:sp>
      <p:sp>
        <p:nvSpPr>
          <p:cNvPr id="1256659" name="Line 211"/>
          <p:cNvSpPr>
            <a:spLocks noChangeShapeType="1"/>
          </p:cNvSpPr>
          <p:nvPr/>
        </p:nvSpPr>
        <p:spPr bwMode="auto">
          <a:xfrm>
            <a:off x="7467600" y="2743200"/>
            <a:ext cx="152400" cy="0"/>
          </a:xfrm>
          <a:prstGeom prst="line">
            <a:avLst/>
          </a:prstGeom>
          <a:noFill/>
          <a:ln w="12700">
            <a:solidFill>
              <a:schemeClr val="accent1"/>
            </a:solidFill>
            <a:round/>
            <a:headEnd/>
            <a:tailEnd/>
          </a:ln>
          <a:effectLst/>
        </p:spPr>
        <p:txBody>
          <a:bodyPr/>
          <a:lstStyle/>
          <a:p>
            <a:endParaRPr lang="en-US"/>
          </a:p>
        </p:txBody>
      </p:sp>
      <p:sp>
        <p:nvSpPr>
          <p:cNvPr id="1256660" name="Line 212"/>
          <p:cNvSpPr>
            <a:spLocks noChangeShapeType="1"/>
          </p:cNvSpPr>
          <p:nvPr/>
        </p:nvSpPr>
        <p:spPr bwMode="auto">
          <a:xfrm>
            <a:off x="1143000" y="914400"/>
            <a:ext cx="6477000" cy="0"/>
          </a:xfrm>
          <a:prstGeom prst="line">
            <a:avLst/>
          </a:prstGeom>
          <a:noFill/>
          <a:ln w="12700">
            <a:solidFill>
              <a:schemeClr val="accent1"/>
            </a:solidFill>
            <a:round/>
            <a:headEnd/>
            <a:tailEnd/>
          </a:ln>
          <a:effectLst/>
        </p:spPr>
        <p:txBody>
          <a:bodyPr/>
          <a:lstStyle/>
          <a:p>
            <a:endParaRPr lang="en-US"/>
          </a:p>
        </p:txBody>
      </p:sp>
      <p:sp>
        <p:nvSpPr>
          <p:cNvPr id="1256661" name="Rectangle 213"/>
          <p:cNvSpPr>
            <a:spLocks noChangeArrowheads="1"/>
          </p:cNvSpPr>
          <p:nvPr/>
        </p:nvSpPr>
        <p:spPr bwMode="auto">
          <a:xfrm>
            <a:off x="7620000" y="1066800"/>
            <a:ext cx="533400" cy="304800"/>
          </a:xfrm>
          <a:prstGeom prst="rect">
            <a:avLst/>
          </a:prstGeom>
          <a:noFill/>
          <a:ln w="12700">
            <a:noFill/>
            <a:miter lim="800000"/>
            <a:headEnd/>
            <a:tailEnd/>
          </a:ln>
          <a:effectLst/>
        </p:spPr>
        <p:txBody>
          <a:bodyPr wrap="none" lIns="19050" tIns="26988" rIns="19050" bIns="26988"/>
          <a:lstStyle/>
          <a:p>
            <a:pPr algn="ctr"/>
            <a:r>
              <a:rPr lang="en-US" sz="1200" b="1"/>
              <a:t>PCSrc</a:t>
            </a:r>
          </a:p>
        </p:txBody>
      </p:sp>
      <p:sp>
        <p:nvSpPr>
          <p:cNvPr id="1256662" name="Line 214"/>
          <p:cNvSpPr>
            <a:spLocks noChangeShapeType="1"/>
          </p:cNvSpPr>
          <p:nvPr/>
        </p:nvSpPr>
        <p:spPr bwMode="auto">
          <a:xfrm>
            <a:off x="1143000" y="914400"/>
            <a:ext cx="0" cy="152400"/>
          </a:xfrm>
          <a:prstGeom prst="line">
            <a:avLst/>
          </a:prstGeom>
          <a:noFill/>
          <a:ln w="12700">
            <a:solidFill>
              <a:schemeClr val="accent1"/>
            </a:solidFill>
            <a:round/>
            <a:headEnd/>
            <a:tailEnd/>
          </a:ln>
          <a:effectLst/>
        </p:spPr>
        <p:txBody>
          <a:bodyPr/>
          <a:lstStyle/>
          <a:p>
            <a:endParaRPr lang="en-US"/>
          </a:p>
        </p:txBody>
      </p:sp>
      <p:sp>
        <p:nvSpPr>
          <p:cNvPr id="1256663" name="Line 215"/>
          <p:cNvSpPr>
            <a:spLocks noChangeShapeType="1"/>
          </p:cNvSpPr>
          <p:nvPr/>
        </p:nvSpPr>
        <p:spPr bwMode="auto">
          <a:xfrm>
            <a:off x="3581400" y="2819400"/>
            <a:ext cx="0" cy="152400"/>
          </a:xfrm>
          <a:prstGeom prst="line">
            <a:avLst/>
          </a:prstGeom>
          <a:noFill/>
          <a:ln w="12700">
            <a:solidFill>
              <a:schemeClr val="accent1"/>
            </a:solidFill>
            <a:round/>
            <a:headEnd/>
            <a:tailEnd/>
          </a:ln>
          <a:effectLst/>
        </p:spPr>
        <p:txBody>
          <a:bodyPr/>
          <a:lstStyle/>
          <a:p>
            <a:endParaRPr lang="en-US"/>
          </a:p>
        </p:txBody>
      </p:sp>
      <p:sp>
        <p:nvSpPr>
          <p:cNvPr id="1256664" name="Line 216"/>
          <p:cNvSpPr>
            <a:spLocks noChangeShapeType="1"/>
          </p:cNvSpPr>
          <p:nvPr/>
        </p:nvSpPr>
        <p:spPr bwMode="auto">
          <a:xfrm>
            <a:off x="6858000" y="4495800"/>
            <a:ext cx="0" cy="152400"/>
          </a:xfrm>
          <a:prstGeom prst="line">
            <a:avLst/>
          </a:prstGeom>
          <a:noFill/>
          <a:ln w="12700">
            <a:solidFill>
              <a:schemeClr val="accent1"/>
            </a:solidFill>
            <a:round/>
            <a:headEnd/>
            <a:tailEnd/>
          </a:ln>
          <a:effectLst/>
        </p:spPr>
        <p:txBody>
          <a:bodyPr/>
          <a:lstStyle/>
          <a:p>
            <a:endParaRPr lang="en-US"/>
          </a:p>
        </p:txBody>
      </p:sp>
      <p:sp>
        <p:nvSpPr>
          <p:cNvPr id="1256665" name="Line 217"/>
          <p:cNvSpPr>
            <a:spLocks noChangeShapeType="1"/>
          </p:cNvSpPr>
          <p:nvPr/>
        </p:nvSpPr>
        <p:spPr bwMode="auto">
          <a:xfrm>
            <a:off x="7467600" y="4495800"/>
            <a:ext cx="0" cy="152400"/>
          </a:xfrm>
          <a:prstGeom prst="line">
            <a:avLst/>
          </a:prstGeom>
          <a:noFill/>
          <a:ln w="12700">
            <a:solidFill>
              <a:schemeClr val="accent1"/>
            </a:solidFill>
            <a:round/>
            <a:headEnd/>
            <a:tailEnd/>
          </a:ln>
          <a:effectLst/>
        </p:spPr>
        <p:txBody>
          <a:bodyPr/>
          <a:lstStyle/>
          <a:p>
            <a:endParaRPr lang="en-US"/>
          </a:p>
        </p:txBody>
      </p:sp>
      <p:sp>
        <p:nvSpPr>
          <p:cNvPr id="1256668" name="Line 220"/>
          <p:cNvSpPr>
            <a:spLocks noChangeShapeType="1"/>
          </p:cNvSpPr>
          <p:nvPr/>
        </p:nvSpPr>
        <p:spPr bwMode="auto">
          <a:xfrm>
            <a:off x="8458200" y="3581400"/>
            <a:ext cx="0" cy="152400"/>
          </a:xfrm>
          <a:prstGeom prst="line">
            <a:avLst/>
          </a:prstGeom>
          <a:noFill/>
          <a:ln w="12700">
            <a:solidFill>
              <a:schemeClr val="accent1"/>
            </a:solidFill>
            <a:round/>
            <a:headEnd/>
            <a:tailEnd/>
          </a:ln>
          <a:effectLst/>
        </p:spPr>
        <p:txBody>
          <a:bodyPr/>
          <a:lstStyle/>
          <a:p>
            <a:endParaRPr lang="en-US"/>
          </a:p>
        </p:txBody>
      </p:sp>
      <p:sp>
        <p:nvSpPr>
          <p:cNvPr id="1256669" name="Line 221"/>
          <p:cNvSpPr>
            <a:spLocks noChangeShapeType="1"/>
          </p:cNvSpPr>
          <p:nvPr/>
        </p:nvSpPr>
        <p:spPr bwMode="auto">
          <a:xfrm>
            <a:off x="5105400" y="5715000"/>
            <a:ext cx="0" cy="152400"/>
          </a:xfrm>
          <a:prstGeom prst="line">
            <a:avLst/>
          </a:prstGeom>
          <a:noFill/>
          <a:ln w="12700">
            <a:solidFill>
              <a:schemeClr val="accent1"/>
            </a:solidFill>
            <a:round/>
            <a:headEnd/>
            <a:tailEnd/>
          </a:ln>
          <a:effectLst/>
        </p:spPr>
        <p:txBody>
          <a:bodyPr/>
          <a:lstStyle/>
          <a:p>
            <a:endParaRPr lang="en-US"/>
          </a:p>
        </p:txBody>
      </p:sp>
      <p:sp>
        <p:nvSpPr>
          <p:cNvPr id="1256672" name="Line 224"/>
          <p:cNvSpPr>
            <a:spLocks noChangeShapeType="1"/>
          </p:cNvSpPr>
          <p:nvPr/>
        </p:nvSpPr>
        <p:spPr bwMode="auto">
          <a:xfrm>
            <a:off x="5791200" y="4876800"/>
            <a:ext cx="0" cy="152400"/>
          </a:xfrm>
          <a:prstGeom prst="line">
            <a:avLst/>
          </a:prstGeom>
          <a:noFill/>
          <a:ln w="12700">
            <a:solidFill>
              <a:schemeClr val="accent1"/>
            </a:solidFill>
            <a:round/>
            <a:headEnd/>
            <a:tailEnd/>
          </a:ln>
          <a:effectLst/>
        </p:spPr>
        <p:txBody>
          <a:bodyPr/>
          <a:lstStyle/>
          <a:p>
            <a:endParaRPr lang="en-US"/>
          </a:p>
        </p:txBody>
      </p:sp>
      <p:sp>
        <p:nvSpPr>
          <p:cNvPr id="1256673" name="Line 225"/>
          <p:cNvSpPr>
            <a:spLocks noChangeShapeType="1"/>
          </p:cNvSpPr>
          <p:nvPr/>
        </p:nvSpPr>
        <p:spPr bwMode="auto">
          <a:xfrm>
            <a:off x="5181600" y="3733800"/>
            <a:ext cx="0" cy="152400"/>
          </a:xfrm>
          <a:prstGeom prst="line">
            <a:avLst/>
          </a:prstGeom>
          <a:noFill/>
          <a:ln w="12700">
            <a:solidFill>
              <a:schemeClr val="accent1"/>
            </a:solidFill>
            <a:round/>
            <a:headEnd/>
            <a:tailEnd/>
          </a:ln>
          <a:effectLst/>
        </p:spPr>
        <p:txBody>
          <a:bodyPr/>
          <a:lstStyle/>
          <a:p>
            <a:endParaRPr lang="en-US"/>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762000" y="2819400"/>
            <a:ext cx="6705600" cy="609600"/>
            <a:chOff x="480" y="2256"/>
            <a:chExt cx="4224" cy="384"/>
          </a:xfrm>
        </p:grpSpPr>
        <p:sp>
          <p:nvSpPr>
            <p:cNvPr id="1017859" name="Rectangle 3"/>
            <p:cNvSpPr>
              <a:spLocks noChangeArrowheads="1"/>
            </p:cNvSpPr>
            <p:nvPr/>
          </p:nvSpPr>
          <p:spPr bwMode="auto">
            <a:xfrm>
              <a:off x="480" y="2352"/>
              <a:ext cx="520" cy="286"/>
            </a:xfrm>
            <a:prstGeom prst="rect">
              <a:avLst/>
            </a:prstGeom>
            <a:noFill/>
            <a:ln w="12700">
              <a:noFill/>
              <a:miter lim="800000"/>
              <a:headEnd/>
              <a:tailEnd/>
            </a:ln>
            <a:effectLst/>
          </p:spPr>
          <p:txBody>
            <a:bodyPr wrap="none" lIns="90488" tIns="44450" rIns="90488" bIns="44450">
              <a:spAutoFit/>
            </a:bodyPr>
            <a:lstStyle/>
            <a:p>
              <a:r>
                <a:rPr lang="en-US" sz="2400"/>
                <a:t>flush</a:t>
              </a:r>
            </a:p>
          </p:txBody>
        </p:sp>
        <p:sp>
          <p:nvSpPr>
            <p:cNvPr id="1017862" name="AutoShape 6" descr="Shingle"/>
            <p:cNvSpPr>
              <a:spLocks noChangeArrowheads="1"/>
            </p:cNvSpPr>
            <p:nvPr/>
          </p:nvSpPr>
          <p:spPr bwMode="auto">
            <a:xfrm>
              <a:off x="3408" y="2256"/>
              <a:ext cx="432" cy="384"/>
            </a:xfrm>
            <a:prstGeom prst="irregularSeal2">
              <a:avLst/>
            </a:prstGeom>
            <a:pattFill prst="shingle">
              <a:fgClr>
                <a:schemeClr val="accent2"/>
              </a:fgClr>
              <a:bgClr>
                <a:srgbClr val="FFFFFF"/>
              </a:bgClr>
            </a:pattFill>
            <a:ln w="12700">
              <a:solidFill>
                <a:schemeClr val="accent2"/>
              </a:solidFill>
              <a:miter lim="800000"/>
              <a:headEnd/>
              <a:tailEnd/>
            </a:ln>
            <a:effectLst/>
          </p:spPr>
          <p:txBody>
            <a:bodyPr wrap="none" anchor="ctr"/>
            <a:lstStyle/>
            <a:p>
              <a:endParaRPr lang="en-US"/>
            </a:p>
          </p:txBody>
        </p:sp>
        <p:sp>
          <p:nvSpPr>
            <p:cNvPr id="1017863" name="AutoShape 7" descr="Shingle"/>
            <p:cNvSpPr>
              <a:spLocks noChangeArrowheads="1"/>
            </p:cNvSpPr>
            <p:nvPr/>
          </p:nvSpPr>
          <p:spPr bwMode="auto">
            <a:xfrm>
              <a:off x="3840" y="2256"/>
              <a:ext cx="432" cy="384"/>
            </a:xfrm>
            <a:prstGeom prst="irregularSeal2">
              <a:avLst/>
            </a:prstGeom>
            <a:pattFill prst="shingle">
              <a:fgClr>
                <a:schemeClr val="accent2"/>
              </a:fgClr>
              <a:bgClr>
                <a:srgbClr val="FFFFFF"/>
              </a:bgClr>
            </a:pattFill>
            <a:ln w="12700">
              <a:solidFill>
                <a:schemeClr val="accent2"/>
              </a:solidFill>
              <a:miter lim="800000"/>
              <a:headEnd/>
              <a:tailEnd/>
            </a:ln>
            <a:effectLst/>
          </p:spPr>
          <p:txBody>
            <a:bodyPr wrap="none" anchor="ctr"/>
            <a:lstStyle/>
            <a:p>
              <a:endParaRPr lang="en-US"/>
            </a:p>
          </p:txBody>
        </p:sp>
        <p:sp>
          <p:nvSpPr>
            <p:cNvPr id="1017864" name="AutoShape 8" descr="Shingle"/>
            <p:cNvSpPr>
              <a:spLocks noChangeArrowheads="1"/>
            </p:cNvSpPr>
            <p:nvPr/>
          </p:nvSpPr>
          <p:spPr bwMode="auto">
            <a:xfrm>
              <a:off x="4272" y="2256"/>
              <a:ext cx="432" cy="384"/>
            </a:xfrm>
            <a:prstGeom prst="irregularSeal2">
              <a:avLst/>
            </a:prstGeom>
            <a:pattFill prst="shingle">
              <a:fgClr>
                <a:schemeClr val="accent2"/>
              </a:fgClr>
              <a:bgClr>
                <a:srgbClr val="FFFFFF"/>
              </a:bgClr>
            </a:pattFill>
            <a:ln w="12700">
              <a:solidFill>
                <a:schemeClr val="accent2"/>
              </a:solidFill>
              <a:miter lim="800000"/>
              <a:headEnd/>
              <a:tailEnd/>
            </a:ln>
            <a:effectLst/>
          </p:spPr>
          <p:txBody>
            <a:bodyPr wrap="none" anchor="ctr"/>
            <a:lstStyle/>
            <a:p>
              <a:endParaRPr lang="en-US"/>
            </a:p>
          </p:txBody>
        </p:sp>
      </p:grpSp>
      <p:grpSp>
        <p:nvGrpSpPr>
          <p:cNvPr id="3" name="Group 9"/>
          <p:cNvGrpSpPr>
            <a:grpSpLocks/>
          </p:cNvGrpSpPr>
          <p:nvPr/>
        </p:nvGrpSpPr>
        <p:grpSpPr bwMode="auto">
          <a:xfrm>
            <a:off x="762000" y="3584575"/>
            <a:ext cx="7391400" cy="682625"/>
            <a:chOff x="480" y="2688"/>
            <a:chExt cx="4656" cy="430"/>
          </a:xfrm>
        </p:grpSpPr>
        <p:sp>
          <p:nvSpPr>
            <p:cNvPr id="1017866" name="Rectangle 10"/>
            <p:cNvSpPr>
              <a:spLocks noChangeArrowheads="1"/>
            </p:cNvSpPr>
            <p:nvPr/>
          </p:nvSpPr>
          <p:spPr bwMode="auto">
            <a:xfrm>
              <a:off x="480" y="2832"/>
              <a:ext cx="520" cy="286"/>
            </a:xfrm>
            <a:prstGeom prst="rect">
              <a:avLst/>
            </a:prstGeom>
            <a:noFill/>
            <a:ln w="12700">
              <a:noFill/>
              <a:miter lim="800000"/>
              <a:headEnd/>
              <a:tailEnd/>
            </a:ln>
            <a:effectLst/>
          </p:spPr>
          <p:txBody>
            <a:bodyPr wrap="none" lIns="90488" tIns="44450" rIns="90488" bIns="44450">
              <a:spAutoFit/>
            </a:bodyPr>
            <a:lstStyle/>
            <a:p>
              <a:r>
                <a:rPr lang="en-US" sz="2400"/>
                <a:t>flush</a:t>
              </a:r>
            </a:p>
          </p:txBody>
        </p:sp>
        <p:sp>
          <p:nvSpPr>
            <p:cNvPr id="1017868" name="AutoShape 12" descr="Shingle"/>
            <p:cNvSpPr>
              <a:spLocks noChangeArrowheads="1"/>
            </p:cNvSpPr>
            <p:nvPr/>
          </p:nvSpPr>
          <p:spPr bwMode="auto">
            <a:xfrm>
              <a:off x="3360" y="2688"/>
              <a:ext cx="432" cy="384"/>
            </a:xfrm>
            <a:prstGeom prst="irregularSeal2">
              <a:avLst/>
            </a:prstGeom>
            <a:pattFill prst="shingle">
              <a:fgClr>
                <a:schemeClr val="accent2"/>
              </a:fgClr>
              <a:bgClr>
                <a:srgbClr val="FFFFFF"/>
              </a:bgClr>
            </a:pattFill>
            <a:ln w="12700">
              <a:solidFill>
                <a:schemeClr val="accent2"/>
              </a:solidFill>
              <a:miter lim="800000"/>
              <a:headEnd/>
              <a:tailEnd/>
            </a:ln>
            <a:effectLst/>
          </p:spPr>
          <p:txBody>
            <a:bodyPr wrap="none" anchor="ctr"/>
            <a:lstStyle/>
            <a:p>
              <a:endParaRPr lang="en-US"/>
            </a:p>
          </p:txBody>
        </p:sp>
        <p:sp>
          <p:nvSpPr>
            <p:cNvPr id="1017869" name="AutoShape 13" descr="Shingle"/>
            <p:cNvSpPr>
              <a:spLocks noChangeArrowheads="1"/>
            </p:cNvSpPr>
            <p:nvPr/>
          </p:nvSpPr>
          <p:spPr bwMode="auto">
            <a:xfrm>
              <a:off x="3840" y="2688"/>
              <a:ext cx="432" cy="384"/>
            </a:xfrm>
            <a:prstGeom prst="irregularSeal2">
              <a:avLst/>
            </a:prstGeom>
            <a:pattFill prst="shingle">
              <a:fgClr>
                <a:schemeClr val="accent2"/>
              </a:fgClr>
              <a:bgClr>
                <a:srgbClr val="FFFFFF"/>
              </a:bgClr>
            </a:pattFill>
            <a:ln w="12700">
              <a:solidFill>
                <a:schemeClr val="accent2"/>
              </a:solidFill>
              <a:miter lim="800000"/>
              <a:headEnd/>
              <a:tailEnd/>
            </a:ln>
            <a:effectLst/>
          </p:spPr>
          <p:txBody>
            <a:bodyPr wrap="none" anchor="ctr"/>
            <a:lstStyle/>
            <a:p>
              <a:endParaRPr lang="en-US"/>
            </a:p>
          </p:txBody>
        </p:sp>
        <p:sp>
          <p:nvSpPr>
            <p:cNvPr id="1017870" name="AutoShape 14" descr="Shingle"/>
            <p:cNvSpPr>
              <a:spLocks noChangeArrowheads="1"/>
            </p:cNvSpPr>
            <p:nvPr/>
          </p:nvSpPr>
          <p:spPr bwMode="auto">
            <a:xfrm>
              <a:off x="4272" y="2688"/>
              <a:ext cx="432" cy="384"/>
            </a:xfrm>
            <a:prstGeom prst="irregularSeal2">
              <a:avLst/>
            </a:prstGeom>
            <a:pattFill prst="shingle">
              <a:fgClr>
                <a:schemeClr val="accent2"/>
              </a:fgClr>
              <a:bgClr>
                <a:srgbClr val="FFFFFF"/>
              </a:bgClr>
            </a:pattFill>
            <a:ln w="12700">
              <a:solidFill>
                <a:schemeClr val="accent2"/>
              </a:solidFill>
              <a:miter lim="800000"/>
              <a:headEnd/>
              <a:tailEnd/>
            </a:ln>
            <a:effectLst/>
          </p:spPr>
          <p:txBody>
            <a:bodyPr wrap="none" anchor="ctr"/>
            <a:lstStyle/>
            <a:p>
              <a:endParaRPr lang="en-US"/>
            </a:p>
          </p:txBody>
        </p:sp>
        <p:sp>
          <p:nvSpPr>
            <p:cNvPr id="1017871" name="AutoShape 15" descr="Shingle"/>
            <p:cNvSpPr>
              <a:spLocks noChangeArrowheads="1"/>
            </p:cNvSpPr>
            <p:nvPr/>
          </p:nvSpPr>
          <p:spPr bwMode="auto">
            <a:xfrm>
              <a:off x="4704" y="2688"/>
              <a:ext cx="432" cy="384"/>
            </a:xfrm>
            <a:prstGeom prst="irregularSeal2">
              <a:avLst/>
            </a:prstGeom>
            <a:pattFill prst="shingle">
              <a:fgClr>
                <a:schemeClr val="accent2"/>
              </a:fgClr>
              <a:bgClr>
                <a:srgbClr val="FFFFFF"/>
              </a:bgClr>
            </a:pattFill>
            <a:ln w="12700">
              <a:solidFill>
                <a:schemeClr val="accent2"/>
              </a:solidFill>
              <a:miter lim="800000"/>
              <a:headEnd/>
              <a:tailEnd/>
            </a:ln>
            <a:effectLst/>
          </p:spPr>
          <p:txBody>
            <a:bodyPr wrap="none" anchor="ctr"/>
            <a:lstStyle/>
            <a:p>
              <a:endParaRPr lang="en-US"/>
            </a:p>
          </p:txBody>
        </p:sp>
      </p:grpSp>
      <p:grpSp>
        <p:nvGrpSpPr>
          <p:cNvPr id="4" name="Group 16"/>
          <p:cNvGrpSpPr>
            <a:grpSpLocks/>
          </p:cNvGrpSpPr>
          <p:nvPr/>
        </p:nvGrpSpPr>
        <p:grpSpPr bwMode="auto">
          <a:xfrm>
            <a:off x="762000" y="2133600"/>
            <a:ext cx="6019800" cy="609600"/>
            <a:chOff x="480" y="1824"/>
            <a:chExt cx="3792" cy="384"/>
          </a:xfrm>
        </p:grpSpPr>
        <p:sp>
          <p:nvSpPr>
            <p:cNvPr id="1017873" name="Rectangle 17"/>
            <p:cNvSpPr>
              <a:spLocks noChangeArrowheads="1"/>
            </p:cNvSpPr>
            <p:nvPr/>
          </p:nvSpPr>
          <p:spPr bwMode="auto">
            <a:xfrm>
              <a:off x="480" y="1824"/>
              <a:ext cx="520" cy="286"/>
            </a:xfrm>
            <a:prstGeom prst="rect">
              <a:avLst/>
            </a:prstGeom>
            <a:noFill/>
            <a:ln w="12700">
              <a:noFill/>
              <a:miter lim="800000"/>
              <a:headEnd/>
              <a:tailEnd/>
            </a:ln>
            <a:effectLst/>
          </p:spPr>
          <p:txBody>
            <a:bodyPr wrap="none" lIns="90488" tIns="44450" rIns="90488" bIns="44450">
              <a:spAutoFit/>
            </a:bodyPr>
            <a:lstStyle/>
            <a:p>
              <a:r>
                <a:rPr lang="en-US" sz="2400"/>
                <a:t>flush</a:t>
              </a:r>
            </a:p>
          </p:txBody>
        </p:sp>
        <p:sp>
          <p:nvSpPr>
            <p:cNvPr id="1017877" name="AutoShape 21" descr="Shingle"/>
            <p:cNvSpPr>
              <a:spLocks noChangeArrowheads="1"/>
            </p:cNvSpPr>
            <p:nvPr/>
          </p:nvSpPr>
          <p:spPr bwMode="auto">
            <a:xfrm>
              <a:off x="3408" y="1824"/>
              <a:ext cx="432" cy="384"/>
            </a:xfrm>
            <a:prstGeom prst="irregularSeal2">
              <a:avLst/>
            </a:prstGeom>
            <a:pattFill prst="shingle">
              <a:fgClr>
                <a:schemeClr val="accent2"/>
              </a:fgClr>
              <a:bgClr>
                <a:srgbClr val="FFFFFF"/>
              </a:bgClr>
            </a:pattFill>
            <a:ln w="12700">
              <a:solidFill>
                <a:schemeClr val="accent2"/>
              </a:solidFill>
              <a:miter lim="800000"/>
              <a:headEnd/>
              <a:tailEnd/>
            </a:ln>
            <a:effectLst/>
          </p:spPr>
          <p:txBody>
            <a:bodyPr wrap="none" anchor="ctr"/>
            <a:lstStyle/>
            <a:p>
              <a:endParaRPr lang="en-US"/>
            </a:p>
          </p:txBody>
        </p:sp>
        <p:sp>
          <p:nvSpPr>
            <p:cNvPr id="1017878" name="AutoShape 22" descr="Shingle"/>
            <p:cNvSpPr>
              <a:spLocks noChangeArrowheads="1"/>
            </p:cNvSpPr>
            <p:nvPr/>
          </p:nvSpPr>
          <p:spPr bwMode="auto">
            <a:xfrm>
              <a:off x="3840" y="1824"/>
              <a:ext cx="432" cy="384"/>
            </a:xfrm>
            <a:prstGeom prst="irregularSeal2">
              <a:avLst/>
            </a:prstGeom>
            <a:pattFill prst="shingle">
              <a:fgClr>
                <a:schemeClr val="accent2"/>
              </a:fgClr>
              <a:bgClr>
                <a:srgbClr val="FFFFFF"/>
              </a:bgClr>
            </a:pattFill>
            <a:ln w="12700">
              <a:solidFill>
                <a:schemeClr val="accent2"/>
              </a:solidFill>
              <a:miter lim="800000"/>
              <a:headEnd/>
              <a:tailEnd/>
            </a:ln>
            <a:effectLst/>
          </p:spPr>
          <p:txBody>
            <a:bodyPr wrap="none" anchor="ctr"/>
            <a:lstStyle/>
            <a:p>
              <a:endParaRPr lang="en-US"/>
            </a:p>
          </p:txBody>
        </p:sp>
      </p:grpSp>
      <p:grpSp>
        <p:nvGrpSpPr>
          <p:cNvPr id="5" name="Group 23"/>
          <p:cNvGrpSpPr>
            <a:grpSpLocks/>
          </p:cNvGrpSpPr>
          <p:nvPr/>
        </p:nvGrpSpPr>
        <p:grpSpPr bwMode="auto">
          <a:xfrm>
            <a:off x="4800600" y="1371600"/>
            <a:ext cx="1219200" cy="3581400"/>
            <a:chOff x="3024" y="864"/>
            <a:chExt cx="768" cy="2256"/>
          </a:xfrm>
        </p:grpSpPr>
        <p:sp>
          <p:nvSpPr>
            <p:cNvPr id="1017880" name="Rectangle 24"/>
            <p:cNvSpPr>
              <a:spLocks noChangeArrowheads="1"/>
            </p:cNvSpPr>
            <p:nvPr/>
          </p:nvSpPr>
          <p:spPr bwMode="auto">
            <a:xfrm>
              <a:off x="3456" y="2832"/>
              <a:ext cx="336" cy="288"/>
            </a:xfrm>
            <a:prstGeom prst="rect">
              <a:avLst/>
            </a:prstGeom>
            <a:solidFill>
              <a:srgbClr val="009900"/>
            </a:solidFill>
            <a:ln w="12700">
              <a:solidFill>
                <a:srgbClr val="009900"/>
              </a:solidFill>
              <a:miter lim="800000"/>
              <a:headEnd/>
              <a:tailEnd/>
            </a:ln>
            <a:effectLst/>
          </p:spPr>
          <p:txBody>
            <a:bodyPr wrap="none" anchor="ctr"/>
            <a:lstStyle/>
            <a:p>
              <a:endParaRPr lang="en-US"/>
            </a:p>
          </p:txBody>
        </p:sp>
        <p:sp>
          <p:nvSpPr>
            <p:cNvPr id="1017881" name="Rectangle 25"/>
            <p:cNvSpPr>
              <a:spLocks noChangeArrowheads="1"/>
            </p:cNvSpPr>
            <p:nvPr/>
          </p:nvSpPr>
          <p:spPr bwMode="auto">
            <a:xfrm>
              <a:off x="3024" y="864"/>
              <a:ext cx="96" cy="341"/>
            </a:xfrm>
            <a:prstGeom prst="rect">
              <a:avLst/>
            </a:prstGeom>
            <a:solidFill>
              <a:schemeClr val="accent1"/>
            </a:solidFill>
            <a:ln w="12700">
              <a:solidFill>
                <a:schemeClr val="tx1"/>
              </a:solidFill>
              <a:miter lim="800000"/>
              <a:headEnd/>
              <a:tailEnd/>
            </a:ln>
            <a:effectLst/>
          </p:spPr>
          <p:txBody>
            <a:bodyPr wrap="none" anchor="ctr"/>
            <a:lstStyle/>
            <a:p>
              <a:endParaRPr lang="en-US"/>
            </a:p>
          </p:txBody>
        </p:sp>
        <p:sp>
          <p:nvSpPr>
            <p:cNvPr id="1017882" name="Line 26"/>
            <p:cNvSpPr>
              <a:spLocks noChangeShapeType="1"/>
            </p:cNvSpPr>
            <p:nvPr/>
          </p:nvSpPr>
          <p:spPr bwMode="auto">
            <a:xfrm>
              <a:off x="3120" y="1200"/>
              <a:ext cx="432" cy="1632"/>
            </a:xfrm>
            <a:prstGeom prst="line">
              <a:avLst/>
            </a:prstGeom>
            <a:noFill/>
            <a:ln w="28575">
              <a:solidFill>
                <a:srgbClr val="009900"/>
              </a:solidFill>
              <a:round/>
              <a:headEnd/>
              <a:tailEnd type="triangle" w="med" len="med"/>
            </a:ln>
            <a:effectLst/>
          </p:spPr>
          <p:txBody>
            <a:bodyPr/>
            <a:lstStyle/>
            <a:p>
              <a:endParaRPr lang="en-US"/>
            </a:p>
          </p:txBody>
        </p:sp>
      </p:grpSp>
      <p:sp>
        <p:nvSpPr>
          <p:cNvPr id="1017883" name="Rectangle 27"/>
          <p:cNvSpPr>
            <a:spLocks noGrp="1" noChangeArrowheads="1"/>
          </p:cNvSpPr>
          <p:nvPr>
            <p:ph type="title"/>
          </p:nvPr>
        </p:nvSpPr>
        <p:spPr>
          <a:xfrm>
            <a:off x="600075" y="304800"/>
            <a:ext cx="7324725" cy="422275"/>
          </a:xfrm>
          <a:noFill/>
          <a:ln/>
        </p:spPr>
        <p:txBody>
          <a:bodyPr wrap="none"/>
          <a:lstStyle/>
          <a:p>
            <a:r>
              <a:rPr lang="en-US" dirty="0"/>
              <a:t>One Way to “Fix” a Branch Control Hazard</a:t>
            </a:r>
          </a:p>
        </p:txBody>
      </p:sp>
      <p:sp>
        <p:nvSpPr>
          <p:cNvPr id="1017884" name="Rectangle 28"/>
          <p:cNvSpPr>
            <a:spLocks noChangeArrowheads="1"/>
          </p:cNvSpPr>
          <p:nvPr/>
        </p:nvSpPr>
        <p:spPr bwMode="auto">
          <a:xfrm>
            <a:off x="328613" y="1373188"/>
            <a:ext cx="358775" cy="3109912"/>
          </a:xfrm>
          <a:prstGeom prst="rect">
            <a:avLst/>
          </a:prstGeom>
          <a:noFill/>
          <a:ln w="12700">
            <a:noFill/>
            <a:miter lim="800000"/>
            <a:headEnd/>
            <a:tailEnd/>
          </a:ln>
          <a:effectLst/>
        </p:spPr>
        <p:txBody>
          <a:bodyPr wrap="none" lIns="90488" tIns="44450" rIns="90488" bIns="44450">
            <a:spAutoFit/>
          </a:bodyPr>
          <a:lstStyle/>
          <a:p>
            <a:pPr algn="ctr"/>
            <a:r>
              <a:rPr lang="en-US" i="1">
                <a:solidFill>
                  <a:schemeClr val="tx1"/>
                </a:solidFill>
              </a:rPr>
              <a:t>I</a:t>
            </a:r>
          </a:p>
          <a:p>
            <a:pPr algn="ctr"/>
            <a:r>
              <a:rPr lang="en-US" i="1">
                <a:solidFill>
                  <a:schemeClr val="tx1"/>
                </a:solidFill>
              </a:rPr>
              <a:t>n</a:t>
            </a:r>
          </a:p>
          <a:p>
            <a:pPr algn="ctr"/>
            <a:r>
              <a:rPr lang="en-US" i="1">
                <a:solidFill>
                  <a:schemeClr val="tx1"/>
                </a:solidFill>
              </a:rPr>
              <a:t>s</a:t>
            </a:r>
          </a:p>
          <a:p>
            <a:pPr algn="ctr"/>
            <a:r>
              <a:rPr lang="en-US" i="1">
                <a:solidFill>
                  <a:schemeClr val="tx1"/>
                </a:solidFill>
              </a:rPr>
              <a:t>t</a:t>
            </a:r>
          </a:p>
          <a:p>
            <a:pPr algn="ctr"/>
            <a:r>
              <a:rPr lang="en-US" i="1">
                <a:solidFill>
                  <a:schemeClr val="tx1"/>
                </a:solidFill>
              </a:rPr>
              <a:t>r.</a:t>
            </a:r>
          </a:p>
          <a:p>
            <a:pPr algn="ctr"/>
            <a:endParaRPr lang="en-US" i="1">
              <a:solidFill>
                <a:schemeClr val="tx1"/>
              </a:solidFill>
            </a:endParaRPr>
          </a:p>
          <a:p>
            <a:pPr algn="ctr"/>
            <a:r>
              <a:rPr lang="en-US" i="1">
                <a:solidFill>
                  <a:schemeClr val="tx1"/>
                </a:solidFill>
              </a:rPr>
              <a:t>O</a:t>
            </a:r>
          </a:p>
          <a:p>
            <a:pPr algn="ctr"/>
            <a:r>
              <a:rPr lang="en-US" i="1">
                <a:solidFill>
                  <a:schemeClr val="tx1"/>
                </a:solidFill>
              </a:rPr>
              <a:t>r</a:t>
            </a:r>
          </a:p>
          <a:p>
            <a:pPr algn="ctr"/>
            <a:r>
              <a:rPr lang="en-US" i="1">
                <a:solidFill>
                  <a:schemeClr val="tx1"/>
                </a:solidFill>
              </a:rPr>
              <a:t>d</a:t>
            </a:r>
          </a:p>
          <a:p>
            <a:pPr algn="ctr"/>
            <a:r>
              <a:rPr lang="en-US" i="1">
                <a:solidFill>
                  <a:schemeClr val="tx1"/>
                </a:solidFill>
              </a:rPr>
              <a:t>e</a:t>
            </a:r>
          </a:p>
          <a:p>
            <a:pPr algn="ctr"/>
            <a:r>
              <a:rPr lang="en-US" i="1">
                <a:solidFill>
                  <a:schemeClr val="tx1"/>
                </a:solidFill>
              </a:rPr>
              <a:t>r</a:t>
            </a:r>
          </a:p>
        </p:txBody>
      </p:sp>
      <p:sp>
        <p:nvSpPr>
          <p:cNvPr id="1017885" name="Line 29"/>
          <p:cNvSpPr>
            <a:spLocks noChangeShapeType="1"/>
          </p:cNvSpPr>
          <p:nvPr/>
        </p:nvSpPr>
        <p:spPr bwMode="auto">
          <a:xfrm flipV="1">
            <a:off x="1447800" y="990600"/>
            <a:ext cx="7010400" cy="4763"/>
          </a:xfrm>
          <a:prstGeom prst="line">
            <a:avLst/>
          </a:prstGeom>
          <a:noFill/>
          <a:ln w="25400">
            <a:solidFill>
              <a:schemeClr val="tx1"/>
            </a:solidFill>
            <a:round/>
            <a:headEnd/>
            <a:tailEnd type="triangle" w="med" len="med"/>
          </a:ln>
          <a:effectLst/>
        </p:spPr>
        <p:txBody>
          <a:bodyPr wrap="none" anchor="ctr"/>
          <a:lstStyle/>
          <a:p>
            <a:endParaRPr lang="en-US"/>
          </a:p>
        </p:txBody>
      </p:sp>
      <p:sp>
        <p:nvSpPr>
          <p:cNvPr id="1017886" name="Rectangle 30"/>
          <p:cNvSpPr>
            <a:spLocks noChangeArrowheads="1"/>
          </p:cNvSpPr>
          <p:nvPr/>
        </p:nvSpPr>
        <p:spPr bwMode="auto">
          <a:xfrm>
            <a:off x="762000" y="1295400"/>
            <a:ext cx="728663" cy="454025"/>
          </a:xfrm>
          <a:prstGeom prst="rect">
            <a:avLst/>
          </a:prstGeom>
          <a:noFill/>
          <a:ln w="12700">
            <a:noFill/>
            <a:miter lim="800000"/>
            <a:headEnd/>
            <a:tailEnd/>
          </a:ln>
          <a:effectLst/>
        </p:spPr>
        <p:txBody>
          <a:bodyPr wrap="none" lIns="90488" tIns="44450" rIns="90488" bIns="44450">
            <a:spAutoFit/>
          </a:bodyPr>
          <a:lstStyle/>
          <a:p>
            <a:r>
              <a:rPr lang="en-US" sz="2400" b="1">
                <a:solidFill>
                  <a:schemeClr val="tx1"/>
                </a:solidFill>
                <a:latin typeface="Courier New" pitchFamily="49" charset="0"/>
              </a:rPr>
              <a:t>beq</a:t>
            </a:r>
          </a:p>
        </p:txBody>
      </p:sp>
      <p:sp>
        <p:nvSpPr>
          <p:cNvPr id="1017887" name="Line 31"/>
          <p:cNvSpPr>
            <a:spLocks noChangeShapeType="1"/>
          </p:cNvSpPr>
          <p:nvPr/>
        </p:nvSpPr>
        <p:spPr bwMode="auto">
          <a:xfrm>
            <a:off x="685800" y="1295400"/>
            <a:ext cx="0" cy="5105400"/>
          </a:xfrm>
          <a:prstGeom prst="line">
            <a:avLst/>
          </a:prstGeom>
          <a:noFill/>
          <a:ln w="28575">
            <a:solidFill>
              <a:schemeClr val="tx1"/>
            </a:solidFill>
            <a:round/>
            <a:headEnd/>
            <a:tailEnd type="triangle" w="med" len="med"/>
          </a:ln>
          <a:effectLst/>
        </p:spPr>
        <p:txBody>
          <a:bodyPr/>
          <a:lstStyle/>
          <a:p>
            <a:endParaRPr lang="en-US"/>
          </a:p>
        </p:txBody>
      </p:sp>
      <p:grpSp>
        <p:nvGrpSpPr>
          <p:cNvPr id="6" name="Group 32"/>
          <p:cNvGrpSpPr>
            <a:grpSpLocks/>
          </p:cNvGrpSpPr>
          <p:nvPr/>
        </p:nvGrpSpPr>
        <p:grpSpPr bwMode="auto">
          <a:xfrm>
            <a:off x="2743200" y="1219200"/>
            <a:ext cx="3355975" cy="838200"/>
            <a:chOff x="1562" y="1152"/>
            <a:chExt cx="2114" cy="528"/>
          </a:xfrm>
        </p:grpSpPr>
        <p:grpSp>
          <p:nvGrpSpPr>
            <p:cNvPr id="7" name="Group 33"/>
            <p:cNvGrpSpPr>
              <a:grpSpLocks/>
            </p:cNvGrpSpPr>
            <p:nvPr/>
          </p:nvGrpSpPr>
          <p:grpSpPr bwMode="auto">
            <a:xfrm>
              <a:off x="2487" y="1152"/>
              <a:ext cx="223" cy="481"/>
              <a:chOff x="2207" y="1413"/>
              <a:chExt cx="223" cy="481"/>
            </a:xfrm>
          </p:grpSpPr>
          <p:sp>
            <p:nvSpPr>
              <p:cNvPr id="1017890" name="Freeform 34"/>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017891" name="Rectangle 35"/>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8" name="Group 36"/>
            <p:cNvGrpSpPr>
              <a:grpSpLocks/>
            </p:cNvGrpSpPr>
            <p:nvPr/>
          </p:nvGrpSpPr>
          <p:grpSpPr bwMode="auto">
            <a:xfrm>
              <a:off x="1562" y="1248"/>
              <a:ext cx="349" cy="289"/>
              <a:chOff x="1282" y="1509"/>
              <a:chExt cx="349" cy="289"/>
            </a:xfrm>
          </p:grpSpPr>
          <p:sp>
            <p:nvSpPr>
              <p:cNvPr id="1017893" name="Rectangle 37"/>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9" name="Group 38"/>
              <p:cNvGrpSpPr>
                <a:grpSpLocks/>
              </p:cNvGrpSpPr>
              <p:nvPr/>
            </p:nvGrpSpPr>
            <p:grpSpPr bwMode="auto">
              <a:xfrm>
                <a:off x="1291" y="1509"/>
                <a:ext cx="340" cy="289"/>
                <a:chOff x="1291" y="1509"/>
                <a:chExt cx="340" cy="289"/>
              </a:xfrm>
            </p:grpSpPr>
            <p:sp>
              <p:nvSpPr>
                <p:cNvPr id="1017895" name="Freeform 39"/>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017896" name="Freeform 40"/>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017897" name="Rectangle 41"/>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10" name="Group 42"/>
            <p:cNvGrpSpPr>
              <a:grpSpLocks/>
            </p:cNvGrpSpPr>
            <p:nvPr/>
          </p:nvGrpSpPr>
          <p:grpSpPr bwMode="auto">
            <a:xfrm>
              <a:off x="2031" y="1248"/>
              <a:ext cx="296" cy="289"/>
              <a:chOff x="1751" y="1509"/>
              <a:chExt cx="296" cy="289"/>
            </a:xfrm>
          </p:grpSpPr>
          <p:sp>
            <p:nvSpPr>
              <p:cNvPr id="1017899" name="Freeform 43"/>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017900" name="Freeform 44"/>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017901" name="Line 45"/>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017902" name="Freeform 46"/>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017903" name="Line 47"/>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017904" name="Rectangle 48"/>
            <p:cNvSpPr>
              <a:spLocks noChangeArrowheads="1"/>
            </p:cNvSpPr>
            <p:nvPr/>
          </p:nvSpPr>
          <p:spPr bwMode="auto">
            <a:xfrm>
              <a:off x="2829" y="1250"/>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11" name="Group 49"/>
            <p:cNvGrpSpPr>
              <a:grpSpLocks/>
            </p:cNvGrpSpPr>
            <p:nvPr/>
          </p:nvGrpSpPr>
          <p:grpSpPr bwMode="auto">
            <a:xfrm>
              <a:off x="2880" y="1248"/>
              <a:ext cx="325" cy="289"/>
              <a:chOff x="2600" y="1509"/>
              <a:chExt cx="325" cy="289"/>
            </a:xfrm>
          </p:grpSpPr>
          <p:sp>
            <p:nvSpPr>
              <p:cNvPr id="1017906" name="Freeform 50"/>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017907" name="Freeform 51"/>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017908" name="Rectangle 52"/>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12" name="Group 53"/>
            <p:cNvGrpSpPr>
              <a:grpSpLocks/>
            </p:cNvGrpSpPr>
            <p:nvPr/>
          </p:nvGrpSpPr>
          <p:grpSpPr bwMode="auto">
            <a:xfrm>
              <a:off x="3348" y="1248"/>
              <a:ext cx="284" cy="289"/>
              <a:chOff x="3068" y="1509"/>
              <a:chExt cx="284" cy="289"/>
            </a:xfrm>
          </p:grpSpPr>
          <p:sp>
            <p:nvSpPr>
              <p:cNvPr id="1017910" name="Freeform 54"/>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017911" name="Freeform 55"/>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017912" name="Line 56"/>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017913" name="Line 57"/>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017914" name="Line 58"/>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017915" name="Line 59"/>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017916" name="Line 60"/>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017917" name="Line 61"/>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017918" name="Line 62"/>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017919" name="Line 63"/>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017920" name="Line 64"/>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grpSp>
        <p:nvGrpSpPr>
          <p:cNvPr id="13" name="Group 65"/>
          <p:cNvGrpSpPr>
            <a:grpSpLocks/>
          </p:cNvGrpSpPr>
          <p:nvPr/>
        </p:nvGrpSpPr>
        <p:grpSpPr bwMode="auto">
          <a:xfrm>
            <a:off x="723900" y="4343400"/>
            <a:ext cx="8267700" cy="1676400"/>
            <a:chOff x="456" y="2736"/>
            <a:chExt cx="5208" cy="1056"/>
          </a:xfrm>
        </p:grpSpPr>
        <p:grpSp>
          <p:nvGrpSpPr>
            <p:cNvPr id="14" name="Group 66"/>
            <p:cNvGrpSpPr>
              <a:grpSpLocks/>
            </p:cNvGrpSpPr>
            <p:nvPr/>
          </p:nvGrpSpPr>
          <p:grpSpPr bwMode="auto">
            <a:xfrm>
              <a:off x="480" y="2736"/>
              <a:ext cx="5088" cy="528"/>
              <a:chOff x="480" y="2736"/>
              <a:chExt cx="5088" cy="528"/>
            </a:xfrm>
          </p:grpSpPr>
          <p:sp>
            <p:nvSpPr>
              <p:cNvPr id="1017923" name="Rectangle 67"/>
              <p:cNvSpPr>
                <a:spLocks noChangeArrowheads="1"/>
              </p:cNvSpPr>
              <p:nvPr/>
            </p:nvSpPr>
            <p:spPr bwMode="auto">
              <a:xfrm>
                <a:off x="480" y="2882"/>
                <a:ext cx="1065" cy="286"/>
              </a:xfrm>
              <a:prstGeom prst="rect">
                <a:avLst/>
              </a:prstGeom>
              <a:noFill/>
              <a:ln w="12700">
                <a:noFill/>
                <a:miter lim="800000"/>
                <a:headEnd/>
                <a:tailEnd/>
              </a:ln>
              <a:effectLst/>
            </p:spPr>
            <p:txBody>
              <a:bodyPr wrap="none" lIns="90488" tIns="44450" rIns="90488" bIns="44450">
                <a:spAutoFit/>
              </a:bodyPr>
              <a:lstStyle/>
              <a:p>
                <a:r>
                  <a:rPr lang="en-US" sz="2400" b="1">
                    <a:solidFill>
                      <a:schemeClr val="tx1"/>
                    </a:solidFill>
                    <a:latin typeface="Courier New" pitchFamily="49" charset="0"/>
                  </a:rPr>
                  <a:t>beq </a:t>
                </a:r>
                <a:r>
                  <a:rPr lang="en-US" sz="2400">
                    <a:solidFill>
                      <a:schemeClr val="tx1"/>
                    </a:solidFill>
                  </a:rPr>
                  <a:t>target</a:t>
                </a:r>
              </a:p>
            </p:txBody>
          </p:sp>
          <p:grpSp>
            <p:nvGrpSpPr>
              <p:cNvPr id="15" name="Group 68"/>
              <p:cNvGrpSpPr>
                <a:grpSpLocks/>
              </p:cNvGrpSpPr>
              <p:nvPr/>
            </p:nvGrpSpPr>
            <p:grpSpPr bwMode="auto">
              <a:xfrm>
                <a:off x="3454" y="2736"/>
                <a:ext cx="2114" cy="528"/>
                <a:chOff x="1562" y="1152"/>
                <a:chExt cx="2114" cy="528"/>
              </a:xfrm>
            </p:grpSpPr>
            <p:grpSp>
              <p:nvGrpSpPr>
                <p:cNvPr id="16" name="Group 69"/>
                <p:cNvGrpSpPr>
                  <a:grpSpLocks/>
                </p:cNvGrpSpPr>
                <p:nvPr/>
              </p:nvGrpSpPr>
              <p:grpSpPr bwMode="auto">
                <a:xfrm>
                  <a:off x="2487" y="1152"/>
                  <a:ext cx="223" cy="481"/>
                  <a:chOff x="2207" y="1413"/>
                  <a:chExt cx="223" cy="481"/>
                </a:xfrm>
              </p:grpSpPr>
              <p:sp>
                <p:nvSpPr>
                  <p:cNvPr id="1017926" name="Freeform 70"/>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017927" name="Rectangle 71"/>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17" name="Group 72"/>
                <p:cNvGrpSpPr>
                  <a:grpSpLocks/>
                </p:cNvGrpSpPr>
                <p:nvPr/>
              </p:nvGrpSpPr>
              <p:grpSpPr bwMode="auto">
                <a:xfrm>
                  <a:off x="1562" y="1248"/>
                  <a:ext cx="349" cy="289"/>
                  <a:chOff x="1282" y="1509"/>
                  <a:chExt cx="349" cy="289"/>
                </a:xfrm>
              </p:grpSpPr>
              <p:sp>
                <p:nvSpPr>
                  <p:cNvPr id="1017929" name="Rectangle 73"/>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18" name="Group 74"/>
                  <p:cNvGrpSpPr>
                    <a:grpSpLocks/>
                  </p:cNvGrpSpPr>
                  <p:nvPr/>
                </p:nvGrpSpPr>
                <p:grpSpPr bwMode="auto">
                  <a:xfrm>
                    <a:off x="1291" y="1509"/>
                    <a:ext cx="340" cy="289"/>
                    <a:chOff x="1291" y="1509"/>
                    <a:chExt cx="340" cy="289"/>
                  </a:xfrm>
                </p:grpSpPr>
                <p:sp>
                  <p:nvSpPr>
                    <p:cNvPr id="1017931" name="Freeform 75"/>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017932" name="Freeform 76"/>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017933" name="Rectangle 77"/>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19" name="Group 78"/>
                <p:cNvGrpSpPr>
                  <a:grpSpLocks/>
                </p:cNvGrpSpPr>
                <p:nvPr/>
              </p:nvGrpSpPr>
              <p:grpSpPr bwMode="auto">
                <a:xfrm>
                  <a:off x="2031" y="1248"/>
                  <a:ext cx="296" cy="289"/>
                  <a:chOff x="1751" y="1509"/>
                  <a:chExt cx="296" cy="289"/>
                </a:xfrm>
              </p:grpSpPr>
              <p:sp>
                <p:nvSpPr>
                  <p:cNvPr id="1017935" name="Freeform 79"/>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017936" name="Freeform 80"/>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017937" name="Line 81"/>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017938" name="Freeform 82"/>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017939" name="Line 83"/>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017940" name="Rectangle 84"/>
                <p:cNvSpPr>
                  <a:spLocks noChangeArrowheads="1"/>
                </p:cNvSpPr>
                <p:nvPr/>
              </p:nvSpPr>
              <p:spPr bwMode="auto">
                <a:xfrm>
                  <a:off x="2829" y="1250"/>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20" name="Group 85"/>
                <p:cNvGrpSpPr>
                  <a:grpSpLocks/>
                </p:cNvGrpSpPr>
                <p:nvPr/>
              </p:nvGrpSpPr>
              <p:grpSpPr bwMode="auto">
                <a:xfrm>
                  <a:off x="2880" y="1248"/>
                  <a:ext cx="325" cy="289"/>
                  <a:chOff x="2600" y="1509"/>
                  <a:chExt cx="325" cy="289"/>
                </a:xfrm>
              </p:grpSpPr>
              <p:sp>
                <p:nvSpPr>
                  <p:cNvPr id="1017942" name="Freeform 86"/>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017943" name="Freeform 87"/>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017944" name="Rectangle 88"/>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21" name="Group 89"/>
                <p:cNvGrpSpPr>
                  <a:grpSpLocks/>
                </p:cNvGrpSpPr>
                <p:nvPr/>
              </p:nvGrpSpPr>
              <p:grpSpPr bwMode="auto">
                <a:xfrm>
                  <a:off x="3348" y="1248"/>
                  <a:ext cx="284" cy="289"/>
                  <a:chOff x="3068" y="1509"/>
                  <a:chExt cx="284" cy="289"/>
                </a:xfrm>
              </p:grpSpPr>
              <p:sp>
                <p:nvSpPr>
                  <p:cNvPr id="1017946" name="Freeform 90"/>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017947" name="Freeform 91"/>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017948" name="Line 92"/>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017949" name="Line 93"/>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017950" name="Line 94"/>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017951" name="Line 95"/>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017952" name="Line 96"/>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017953" name="Line 97"/>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017954" name="Line 98"/>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017955" name="Line 99"/>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017956" name="Line 100"/>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grpSp>
        <p:grpSp>
          <p:nvGrpSpPr>
            <p:cNvPr id="22" name="Group 101"/>
            <p:cNvGrpSpPr>
              <a:grpSpLocks/>
            </p:cNvGrpSpPr>
            <p:nvPr/>
          </p:nvGrpSpPr>
          <p:grpSpPr bwMode="auto">
            <a:xfrm>
              <a:off x="4811" y="3264"/>
              <a:ext cx="223" cy="481"/>
              <a:chOff x="2207" y="1413"/>
              <a:chExt cx="223" cy="481"/>
            </a:xfrm>
          </p:grpSpPr>
          <p:sp>
            <p:nvSpPr>
              <p:cNvPr id="1017958" name="Freeform 102"/>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017959" name="Rectangle 103"/>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23" name="Group 104"/>
            <p:cNvGrpSpPr>
              <a:grpSpLocks/>
            </p:cNvGrpSpPr>
            <p:nvPr/>
          </p:nvGrpSpPr>
          <p:grpSpPr bwMode="auto">
            <a:xfrm>
              <a:off x="456" y="3360"/>
              <a:ext cx="5208" cy="432"/>
              <a:chOff x="456" y="3360"/>
              <a:chExt cx="5208" cy="432"/>
            </a:xfrm>
          </p:grpSpPr>
          <p:sp>
            <p:nvSpPr>
              <p:cNvPr id="1017961" name="Rectangle 105"/>
              <p:cNvSpPr>
                <a:spLocks noChangeArrowheads="1"/>
              </p:cNvSpPr>
              <p:nvPr/>
            </p:nvSpPr>
            <p:spPr bwMode="auto">
              <a:xfrm>
                <a:off x="456" y="3429"/>
                <a:ext cx="636" cy="286"/>
              </a:xfrm>
              <a:prstGeom prst="rect">
                <a:avLst/>
              </a:prstGeom>
              <a:noFill/>
              <a:ln w="12700">
                <a:noFill/>
                <a:miter lim="800000"/>
                <a:headEnd/>
                <a:tailEnd/>
              </a:ln>
              <a:effectLst/>
            </p:spPr>
            <p:txBody>
              <a:bodyPr wrap="none" lIns="90488" tIns="44450" rIns="90488" bIns="44450">
                <a:spAutoFit/>
              </a:bodyPr>
              <a:lstStyle/>
              <a:p>
                <a:r>
                  <a:rPr lang="en-US" sz="2400">
                    <a:solidFill>
                      <a:schemeClr val="tx1"/>
                    </a:solidFill>
                  </a:rPr>
                  <a:t> Inst 3</a:t>
                </a:r>
              </a:p>
            </p:txBody>
          </p:sp>
          <p:grpSp>
            <p:nvGrpSpPr>
              <p:cNvPr id="24" name="Group 106"/>
              <p:cNvGrpSpPr>
                <a:grpSpLocks/>
              </p:cNvGrpSpPr>
              <p:nvPr/>
            </p:nvGrpSpPr>
            <p:grpSpPr bwMode="auto">
              <a:xfrm>
                <a:off x="3886" y="3360"/>
                <a:ext cx="349" cy="289"/>
                <a:chOff x="1282" y="1509"/>
                <a:chExt cx="349" cy="289"/>
              </a:xfrm>
            </p:grpSpPr>
            <p:sp>
              <p:nvSpPr>
                <p:cNvPr id="1017963" name="Rectangle 107"/>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25" name="Group 108"/>
                <p:cNvGrpSpPr>
                  <a:grpSpLocks/>
                </p:cNvGrpSpPr>
                <p:nvPr/>
              </p:nvGrpSpPr>
              <p:grpSpPr bwMode="auto">
                <a:xfrm>
                  <a:off x="1291" y="1509"/>
                  <a:ext cx="340" cy="289"/>
                  <a:chOff x="1291" y="1509"/>
                  <a:chExt cx="340" cy="289"/>
                </a:xfrm>
              </p:grpSpPr>
              <p:sp>
                <p:nvSpPr>
                  <p:cNvPr id="1017965" name="Freeform 109"/>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017966" name="Freeform 110"/>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017967" name="Rectangle 111"/>
              <p:cNvSpPr>
                <a:spLocks noChangeArrowheads="1"/>
              </p:cNvSpPr>
              <p:nvPr/>
            </p:nvSpPr>
            <p:spPr bwMode="auto">
              <a:xfrm>
                <a:off x="4336" y="3367"/>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26" name="Group 112"/>
              <p:cNvGrpSpPr>
                <a:grpSpLocks/>
              </p:cNvGrpSpPr>
              <p:nvPr/>
            </p:nvGrpSpPr>
            <p:grpSpPr bwMode="auto">
              <a:xfrm>
                <a:off x="4355" y="3360"/>
                <a:ext cx="296" cy="289"/>
                <a:chOff x="1751" y="1509"/>
                <a:chExt cx="296" cy="289"/>
              </a:xfrm>
            </p:grpSpPr>
            <p:sp>
              <p:nvSpPr>
                <p:cNvPr id="1017969" name="Freeform 113"/>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017970" name="Freeform 114"/>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017971" name="Line 115"/>
              <p:cNvSpPr>
                <a:spLocks noChangeShapeType="1"/>
              </p:cNvSpPr>
              <p:nvPr/>
            </p:nvSpPr>
            <p:spPr bwMode="auto">
              <a:xfrm>
                <a:off x="4240" y="3504"/>
                <a:ext cx="116" cy="0"/>
              </a:xfrm>
              <a:prstGeom prst="line">
                <a:avLst/>
              </a:prstGeom>
              <a:noFill/>
              <a:ln w="25400">
                <a:solidFill>
                  <a:schemeClr val="tx1"/>
                </a:solidFill>
                <a:round/>
                <a:headEnd/>
                <a:tailEnd/>
              </a:ln>
              <a:effectLst/>
            </p:spPr>
            <p:txBody>
              <a:bodyPr wrap="none" anchor="ctr"/>
              <a:lstStyle/>
              <a:p>
                <a:endParaRPr lang="en-US"/>
              </a:p>
            </p:txBody>
          </p:sp>
          <p:sp>
            <p:nvSpPr>
              <p:cNvPr id="1017972" name="Freeform 116"/>
              <p:cNvSpPr>
                <a:spLocks/>
              </p:cNvSpPr>
              <p:nvPr/>
            </p:nvSpPr>
            <p:spPr bwMode="auto">
              <a:xfrm>
                <a:off x="4308" y="3408"/>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017973" name="Line 117"/>
              <p:cNvSpPr>
                <a:spLocks noChangeShapeType="1"/>
              </p:cNvSpPr>
              <p:nvPr/>
            </p:nvSpPr>
            <p:spPr bwMode="auto">
              <a:xfrm>
                <a:off x="4656" y="3408"/>
                <a:ext cx="157" cy="0"/>
              </a:xfrm>
              <a:prstGeom prst="line">
                <a:avLst/>
              </a:prstGeom>
              <a:noFill/>
              <a:ln w="25400">
                <a:solidFill>
                  <a:schemeClr val="tx1"/>
                </a:solidFill>
                <a:round/>
                <a:headEnd/>
                <a:tailEnd/>
              </a:ln>
              <a:effectLst/>
            </p:spPr>
            <p:txBody>
              <a:bodyPr wrap="none" anchor="ctr"/>
              <a:lstStyle/>
              <a:p>
                <a:endParaRPr lang="en-US"/>
              </a:p>
            </p:txBody>
          </p:sp>
          <p:sp>
            <p:nvSpPr>
              <p:cNvPr id="1017974" name="Rectangle 118"/>
              <p:cNvSpPr>
                <a:spLocks noChangeArrowheads="1"/>
              </p:cNvSpPr>
              <p:nvPr/>
            </p:nvSpPr>
            <p:spPr bwMode="auto">
              <a:xfrm>
                <a:off x="5153" y="3362"/>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27" name="Group 119"/>
              <p:cNvGrpSpPr>
                <a:grpSpLocks/>
              </p:cNvGrpSpPr>
              <p:nvPr/>
            </p:nvGrpSpPr>
            <p:grpSpPr bwMode="auto">
              <a:xfrm>
                <a:off x="5204" y="3360"/>
                <a:ext cx="325" cy="289"/>
                <a:chOff x="2600" y="1509"/>
                <a:chExt cx="325" cy="289"/>
              </a:xfrm>
            </p:grpSpPr>
            <p:sp>
              <p:nvSpPr>
                <p:cNvPr id="1017976" name="Freeform 120"/>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017977" name="Freeform 121"/>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017978" name="Line 122"/>
              <p:cNvSpPr>
                <a:spLocks noChangeShapeType="1"/>
              </p:cNvSpPr>
              <p:nvPr/>
            </p:nvSpPr>
            <p:spPr bwMode="auto">
              <a:xfrm>
                <a:off x="5525" y="3504"/>
                <a:ext cx="139" cy="0"/>
              </a:xfrm>
              <a:prstGeom prst="line">
                <a:avLst/>
              </a:prstGeom>
              <a:noFill/>
              <a:ln w="25400">
                <a:solidFill>
                  <a:schemeClr val="tx1"/>
                </a:solidFill>
                <a:round/>
                <a:headEnd/>
                <a:tailEnd/>
              </a:ln>
              <a:effectLst/>
            </p:spPr>
            <p:txBody>
              <a:bodyPr wrap="none" anchor="ctr"/>
              <a:lstStyle/>
              <a:p>
                <a:endParaRPr lang="en-US"/>
              </a:p>
            </p:txBody>
          </p:sp>
          <p:sp>
            <p:nvSpPr>
              <p:cNvPr id="1017979" name="Line 123"/>
              <p:cNvSpPr>
                <a:spLocks noChangeShapeType="1"/>
              </p:cNvSpPr>
              <p:nvPr/>
            </p:nvSpPr>
            <p:spPr bwMode="auto">
              <a:xfrm>
                <a:off x="5041" y="3504"/>
                <a:ext cx="155" cy="0"/>
              </a:xfrm>
              <a:prstGeom prst="line">
                <a:avLst/>
              </a:prstGeom>
              <a:noFill/>
              <a:ln w="25400">
                <a:solidFill>
                  <a:schemeClr val="tx1"/>
                </a:solidFill>
                <a:round/>
                <a:headEnd/>
                <a:tailEnd/>
              </a:ln>
              <a:effectLst/>
            </p:spPr>
            <p:txBody>
              <a:bodyPr wrap="none" anchor="ctr"/>
              <a:lstStyle/>
              <a:p>
                <a:endParaRPr lang="en-US"/>
              </a:p>
            </p:txBody>
          </p:sp>
          <p:sp>
            <p:nvSpPr>
              <p:cNvPr id="1017980" name="Line 124"/>
              <p:cNvSpPr>
                <a:spLocks noChangeShapeType="1"/>
              </p:cNvSpPr>
              <p:nvPr/>
            </p:nvSpPr>
            <p:spPr bwMode="auto">
              <a:xfrm>
                <a:off x="4656" y="3600"/>
                <a:ext cx="157" cy="0"/>
              </a:xfrm>
              <a:prstGeom prst="line">
                <a:avLst/>
              </a:prstGeom>
              <a:noFill/>
              <a:ln w="25400">
                <a:solidFill>
                  <a:schemeClr val="tx1"/>
                </a:solidFill>
                <a:round/>
                <a:headEnd/>
                <a:tailEnd/>
              </a:ln>
              <a:effectLst/>
            </p:spPr>
            <p:txBody>
              <a:bodyPr wrap="none" anchor="ctr"/>
              <a:lstStyle/>
              <a:p>
                <a:endParaRPr lang="en-US"/>
              </a:p>
            </p:txBody>
          </p:sp>
          <p:sp>
            <p:nvSpPr>
              <p:cNvPr id="1017981" name="Line 125"/>
              <p:cNvSpPr>
                <a:spLocks noChangeShapeType="1"/>
              </p:cNvSpPr>
              <p:nvPr/>
            </p:nvSpPr>
            <p:spPr bwMode="auto">
              <a:xfrm>
                <a:off x="4740" y="3600"/>
                <a:ext cx="0" cy="192"/>
              </a:xfrm>
              <a:prstGeom prst="line">
                <a:avLst/>
              </a:prstGeom>
              <a:noFill/>
              <a:ln w="28575">
                <a:solidFill>
                  <a:schemeClr val="tx1"/>
                </a:solidFill>
                <a:round/>
                <a:headEnd/>
                <a:tailEnd/>
              </a:ln>
              <a:effectLst/>
            </p:spPr>
            <p:txBody>
              <a:bodyPr/>
              <a:lstStyle/>
              <a:p>
                <a:endParaRPr lang="en-US"/>
              </a:p>
            </p:txBody>
          </p:sp>
          <p:sp>
            <p:nvSpPr>
              <p:cNvPr id="1017982" name="Line 126"/>
              <p:cNvSpPr>
                <a:spLocks noChangeShapeType="1"/>
              </p:cNvSpPr>
              <p:nvPr/>
            </p:nvSpPr>
            <p:spPr bwMode="auto">
              <a:xfrm>
                <a:off x="4740" y="3792"/>
                <a:ext cx="336" cy="0"/>
              </a:xfrm>
              <a:prstGeom prst="line">
                <a:avLst/>
              </a:prstGeom>
              <a:noFill/>
              <a:ln w="28575">
                <a:solidFill>
                  <a:schemeClr val="tx1"/>
                </a:solidFill>
                <a:round/>
                <a:headEnd/>
                <a:tailEnd/>
              </a:ln>
              <a:effectLst/>
            </p:spPr>
            <p:txBody>
              <a:bodyPr/>
              <a:lstStyle/>
              <a:p>
                <a:endParaRPr lang="en-US"/>
              </a:p>
            </p:txBody>
          </p:sp>
          <p:sp>
            <p:nvSpPr>
              <p:cNvPr id="1017983" name="Line 127"/>
              <p:cNvSpPr>
                <a:spLocks noChangeShapeType="1"/>
              </p:cNvSpPr>
              <p:nvPr/>
            </p:nvSpPr>
            <p:spPr bwMode="auto">
              <a:xfrm>
                <a:off x="5076" y="3504"/>
                <a:ext cx="0" cy="288"/>
              </a:xfrm>
              <a:prstGeom prst="line">
                <a:avLst/>
              </a:prstGeom>
              <a:noFill/>
              <a:ln w="28575">
                <a:solidFill>
                  <a:schemeClr val="tx1"/>
                </a:solidFill>
                <a:round/>
                <a:headEnd/>
                <a:tailEnd/>
              </a:ln>
              <a:effectLst/>
            </p:spPr>
            <p:txBody>
              <a:bodyPr/>
              <a:lstStyle/>
              <a:p>
                <a:endParaRPr lang="en-US"/>
              </a:p>
            </p:txBody>
          </p:sp>
          <p:sp>
            <p:nvSpPr>
              <p:cNvPr id="1017984" name="Line 128"/>
              <p:cNvSpPr>
                <a:spLocks noChangeShapeType="1"/>
              </p:cNvSpPr>
              <p:nvPr/>
            </p:nvSpPr>
            <p:spPr bwMode="auto">
              <a:xfrm flipH="1">
                <a:off x="5156" y="3504"/>
                <a:ext cx="0" cy="240"/>
              </a:xfrm>
              <a:prstGeom prst="line">
                <a:avLst/>
              </a:prstGeom>
              <a:noFill/>
              <a:ln w="28575">
                <a:solidFill>
                  <a:schemeClr val="tx1"/>
                </a:solidFill>
                <a:round/>
                <a:headEnd/>
                <a:tailEnd/>
              </a:ln>
              <a:effectLst/>
            </p:spPr>
            <p:txBody>
              <a:bodyPr/>
              <a:lstStyle/>
              <a:p>
                <a:endParaRPr lang="en-US"/>
              </a:p>
            </p:txBody>
          </p:sp>
          <p:sp>
            <p:nvSpPr>
              <p:cNvPr id="1017985" name="Line 129"/>
              <p:cNvSpPr>
                <a:spLocks noChangeShapeType="1"/>
              </p:cNvSpPr>
              <p:nvPr/>
            </p:nvSpPr>
            <p:spPr bwMode="auto">
              <a:xfrm>
                <a:off x="5156" y="3744"/>
                <a:ext cx="432" cy="0"/>
              </a:xfrm>
              <a:prstGeom prst="line">
                <a:avLst/>
              </a:prstGeom>
              <a:noFill/>
              <a:ln w="28575">
                <a:solidFill>
                  <a:schemeClr val="tx1"/>
                </a:solidFill>
                <a:round/>
                <a:headEnd/>
                <a:tailEnd/>
              </a:ln>
              <a:effectLst/>
            </p:spPr>
            <p:txBody>
              <a:bodyPr/>
              <a:lstStyle/>
              <a:p>
                <a:endParaRPr lang="en-US"/>
              </a:p>
            </p:txBody>
          </p:sp>
          <p:sp>
            <p:nvSpPr>
              <p:cNvPr id="1017986" name="Line 130"/>
              <p:cNvSpPr>
                <a:spLocks noChangeShapeType="1"/>
              </p:cNvSpPr>
              <p:nvPr/>
            </p:nvSpPr>
            <p:spPr bwMode="auto">
              <a:xfrm>
                <a:off x="5588" y="3504"/>
                <a:ext cx="0" cy="240"/>
              </a:xfrm>
              <a:prstGeom prst="line">
                <a:avLst/>
              </a:prstGeom>
              <a:noFill/>
              <a:ln w="28575">
                <a:solidFill>
                  <a:schemeClr val="tx1"/>
                </a:solidFill>
                <a:round/>
                <a:headEnd/>
                <a:tailEnd/>
              </a:ln>
              <a:effectLst/>
            </p:spPr>
            <p:txBody>
              <a:bodyPr/>
              <a:lstStyle/>
              <a:p>
                <a:endParaRPr lang="en-US"/>
              </a:p>
            </p:txBody>
          </p:sp>
        </p:grpSp>
      </p:grpSp>
      <p:sp>
        <p:nvSpPr>
          <p:cNvPr id="1017987" name="Rectangle 131"/>
          <p:cNvSpPr>
            <a:spLocks noChangeArrowheads="1"/>
          </p:cNvSpPr>
          <p:nvPr/>
        </p:nvSpPr>
        <p:spPr bwMode="auto">
          <a:xfrm>
            <a:off x="7086600" y="1066800"/>
            <a:ext cx="1676400" cy="1612900"/>
          </a:xfrm>
          <a:prstGeom prst="rect">
            <a:avLst/>
          </a:prstGeom>
          <a:noFill/>
          <a:ln w="12700">
            <a:noFill/>
            <a:miter lim="800000"/>
            <a:headEnd/>
            <a:tailEnd/>
          </a:ln>
          <a:effectLst/>
        </p:spPr>
        <p:txBody>
          <a:bodyPr lIns="90488" tIns="44450" rIns="90488" bIns="44450">
            <a:spAutoFit/>
          </a:bodyPr>
          <a:lstStyle/>
          <a:p>
            <a:pPr algn="r"/>
            <a:r>
              <a:rPr lang="en-US" sz="2000" b="1"/>
              <a:t>Fix branch hazard by waiting</a:t>
            </a:r>
            <a:r>
              <a:rPr lang="en-US" sz="2000"/>
              <a:t> – </a:t>
            </a:r>
            <a:r>
              <a:rPr lang="en-US" sz="2000">
                <a:solidFill>
                  <a:schemeClr val="accent2"/>
                </a:solidFill>
              </a:rPr>
              <a:t>flush</a:t>
            </a:r>
            <a:r>
              <a:rPr lang="en-US" sz="2000"/>
              <a:t> – </a:t>
            </a:r>
            <a:r>
              <a:rPr lang="en-US" sz="2000" b="1"/>
              <a:t>but affects CPI</a:t>
            </a:r>
          </a:p>
        </p:txBody>
      </p:sp>
      <p:sp>
        <p:nvSpPr>
          <p:cNvPr id="1017988" name="Line 132"/>
          <p:cNvSpPr>
            <a:spLocks noChangeShapeType="1"/>
          </p:cNvSpPr>
          <p:nvPr/>
        </p:nvSpPr>
        <p:spPr bwMode="auto">
          <a:xfrm>
            <a:off x="8153400" y="1143000"/>
            <a:ext cx="0" cy="5410200"/>
          </a:xfrm>
          <a:prstGeom prst="line">
            <a:avLst/>
          </a:prstGeom>
          <a:noFill/>
          <a:ln w="25400">
            <a:solidFill>
              <a:schemeClr val="tx1"/>
            </a:solidFill>
            <a:prstDash val="sysDot"/>
            <a:round/>
            <a:headEnd/>
            <a:tailEnd/>
          </a:ln>
          <a:effectLst/>
        </p:spPr>
        <p:txBody>
          <a:bodyPr wrap="none" anchor="ctr"/>
          <a:lstStyle/>
          <a:p>
            <a:endParaRPr lang="en-US"/>
          </a:p>
        </p:txBody>
      </p:sp>
      <p:sp>
        <p:nvSpPr>
          <p:cNvPr id="1017989" name="Line 133"/>
          <p:cNvSpPr>
            <a:spLocks noChangeShapeType="1"/>
          </p:cNvSpPr>
          <p:nvPr/>
        </p:nvSpPr>
        <p:spPr bwMode="auto">
          <a:xfrm>
            <a:off x="8763000" y="1143000"/>
            <a:ext cx="0" cy="5410200"/>
          </a:xfrm>
          <a:prstGeom prst="line">
            <a:avLst/>
          </a:prstGeom>
          <a:noFill/>
          <a:ln w="25400">
            <a:solidFill>
              <a:schemeClr val="tx1"/>
            </a:solidFill>
            <a:prstDash val="sysDot"/>
            <a:round/>
            <a:headEnd/>
            <a:tailEnd/>
          </a:ln>
          <a:effectLst/>
        </p:spPr>
        <p:txBody>
          <a:bodyPr wrap="none" anchor="ctr"/>
          <a:lstStyle/>
          <a:p>
            <a:endParaRPr lang="en-US"/>
          </a:p>
        </p:txBody>
      </p:sp>
      <p:sp>
        <p:nvSpPr>
          <p:cNvPr id="1017990" name="Line 134"/>
          <p:cNvSpPr>
            <a:spLocks noChangeShapeType="1"/>
          </p:cNvSpPr>
          <p:nvPr/>
        </p:nvSpPr>
        <p:spPr bwMode="auto">
          <a:xfrm>
            <a:off x="7467600" y="1143000"/>
            <a:ext cx="0" cy="5410200"/>
          </a:xfrm>
          <a:prstGeom prst="line">
            <a:avLst/>
          </a:prstGeom>
          <a:noFill/>
          <a:ln w="25400">
            <a:solidFill>
              <a:schemeClr val="tx1"/>
            </a:solidFill>
            <a:prstDash val="sysDot"/>
            <a:round/>
            <a:headEnd/>
            <a:tailEnd/>
          </a:ln>
          <a:effectLst/>
        </p:spPr>
        <p:txBody>
          <a:bodyPr wrap="none" anchor="ctr"/>
          <a:lstStyle/>
          <a:p>
            <a:endParaRPr lang="en-US"/>
          </a:p>
        </p:txBody>
      </p:sp>
      <p:sp>
        <p:nvSpPr>
          <p:cNvPr id="1017991" name="Line 135"/>
          <p:cNvSpPr>
            <a:spLocks noChangeShapeType="1"/>
          </p:cNvSpPr>
          <p:nvPr/>
        </p:nvSpPr>
        <p:spPr bwMode="auto">
          <a:xfrm>
            <a:off x="6781800" y="1143000"/>
            <a:ext cx="0" cy="5410200"/>
          </a:xfrm>
          <a:prstGeom prst="line">
            <a:avLst/>
          </a:prstGeom>
          <a:noFill/>
          <a:ln w="25400">
            <a:solidFill>
              <a:schemeClr val="tx1"/>
            </a:solidFill>
            <a:prstDash val="sysDot"/>
            <a:round/>
            <a:headEnd/>
            <a:tailEnd/>
          </a:ln>
          <a:effectLst/>
        </p:spPr>
        <p:txBody>
          <a:bodyPr wrap="none" anchor="ctr"/>
          <a:lstStyle/>
          <a:p>
            <a:endParaRPr lang="en-US"/>
          </a:p>
        </p:txBody>
      </p:sp>
      <p:sp>
        <p:nvSpPr>
          <p:cNvPr id="1017992" name="Line 136"/>
          <p:cNvSpPr>
            <a:spLocks noChangeShapeType="1"/>
          </p:cNvSpPr>
          <p:nvPr/>
        </p:nvSpPr>
        <p:spPr bwMode="auto">
          <a:xfrm>
            <a:off x="6096000" y="1143000"/>
            <a:ext cx="0" cy="5410200"/>
          </a:xfrm>
          <a:prstGeom prst="line">
            <a:avLst/>
          </a:prstGeom>
          <a:noFill/>
          <a:ln w="25400">
            <a:solidFill>
              <a:schemeClr val="tx1"/>
            </a:solidFill>
            <a:prstDash val="sysDot"/>
            <a:round/>
            <a:headEnd/>
            <a:tailEnd/>
          </a:ln>
          <a:effectLst/>
        </p:spPr>
        <p:txBody>
          <a:bodyPr wrap="none" anchor="ctr"/>
          <a:lstStyle/>
          <a:p>
            <a:endParaRPr lang="en-US"/>
          </a:p>
        </p:txBody>
      </p:sp>
      <p:sp>
        <p:nvSpPr>
          <p:cNvPr id="1017993" name="Line 137"/>
          <p:cNvSpPr>
            <a:spLocks noChangeShapeType="1"/>
          </p:cNvSpPr>
          <p:nvPr/>
        </p:nvSpPr>
        <p:spPr bwMode="auto">
          <a:xfrm>
            <a:off x="5410200" y="1066800"/>
            <a:ext cx="0" cy="5410200"/>
          </a:xfrm>
          <a:prstGeom prst="line">
            <a:avLst/>
          </a:prstGeom>
          <a:noFill/>
          <a:ln w="25400">
            <a:solidFill>
              <a:schemeClr val="tx1"/>
            </a:solidFill>
            <a:prstDash val="sysDot"/>
            <a:round/>
            <a:headEnd/>
            <a:tailEnd/>
          </a:ln>
          <a:effectLst/>
        </p:spPr>
        <p:txBody>
          <a:bodyPr wrap="none" anchor="ctr"/>
          <a:lstStyle/>
          <a:p>
            <a:endParaRPr lang="en-US"/>
          </a:p>
        </p:txBody>
      </p:sp>
      <p:sp>
        <p:nvSpPr>
          <p:cNvPr id="1017994" name="Line 138"/>
          <p:cNvSpPr>
            <a:spLocks noChangeShapeType="1"/>
          </p:cNvSpPr>
          <p:nvPr/>
        </p:nvSpPr>
        <p:spPr bwMode="auto">
          <a:xfrm>
            <a:off x="4724400" y="1066800"/>
            <a:ext cx="0" cy="5410200"/>
          </a:xfrm>
          <a:prstGeom prst="line">
            <a:avLst/>
          </a:prstGeom>
          <a:noFill/>
          <a:ln w="25400">
            <a:solidFill>
              <a:schemeClr val="tx1"/>
            </a:solidFill>
            <a:prstDash val="sysDot"/>
            <a:round/>
            <a:headEnd/>
            <a:tailEnd/>
          </a:ln>
          <a:effectLst/>
        </p:spPr>
        <p:txBody>
          <a:bodyPr wrap="none" anchor="ctr"/>
          <a:lstStyle/>
          <a:p>
            <a:endParaRPr lang="en-US"/>
          </a:p>
        </p:txBody>
      </p:sp>
      <p:sp>
        <p:nvSpPr>
          <p:cNvPr id="1017995" name="Line 139"/>
          <p:cNvSpPr>
            <a:spLocks noChangeShapeType="1"/>
          </p:cNvSpPr>
          <p:nvPr/>
        </p:nvSpPr>
        <p:spPr bwMode="auto">
          <a:xfrm>
            <a:off x="4038600" y="1066800"/>
            <a:ext cx="0" cy="5410200"/>
          </a:xfrm>
          <a:prstGeom prst="line">
            <a:avLst/>
          </a:prstGeom>
          <a:noFill/>
          <a:ln w="25400">
            <a:solidFill>
              <a:schemeClr val="tx1"/>
            </a:solidFill>
            <a:prstDash val="sysDot"/>
            <a:round/>
            <a:headEnd/>
            <a:tailEnd/>
          </a:ln>
          <a:effectLst/>
        </p:spPr>
        <p:txBody>
          <a:bodyPr wrap="none" anchor="ctr"/>
          <a:lstStyle/>
          <a:p>
            <a:endParaRPr lang="en-US"/>
          </a:p>
        </p:txBody>
      </p:sp>
      <p:sp>
        <p:nvSpPr>
          <p:cNvPr id="1017996" name="Line 140"/>
          <p:cNvSpPr>
            <a:spLocks noChangeShapeType="1"/>
          </p:cNvSpPr>
          <p:nvPr/>
        </p:nvSpPr>
        <p:spPr bwMode="auto">
          <a:xfrm>
            <a:off x="3352800" y="1066800"/>
            <a:ext cx="0" cy="5410200"/>
          </a:xfrm>
          <a:prstGeom prst="line">
            <a:avLst/>
          </a:prstGeom>
          <a:noFill/>
          <a:ln w="25400">
            <a:solidFill>
              <a:schemeClr val="tx1"/>
            </a:solidFill>
            <a:prstDash val="sysDot"/>
            <a:round/>
            <a:headEnd/>
            <a:tailEnd/>
          </a:ln>
          <a:effectLst/>
        </p:spPr>
        <p:txBody>
          <a:bodyPr wrap="none" anchor="ctr"/>
          <a:lstStyle/>
          <a:p>
            <a:endParaRPr lang="en-US"/>
          </a:p>
        </p:txBody>
      </p:sp>
      <p:sp>
        <p:nvSpPr>
          <p:cNvPr id="1017997" name="Line 141"/>
          <p:cNvSpPr>
            <a:spLocks noChangeShapeType="1"/>
          </p:cNvSpPr>
          <p:nvPr/>
        </p:nvSpPr>
        <p:spPr bwMode="auto">
          <a:xfrm>
            <a:off x="2667000" y="990600"/>
            <a:ext cx="0" cy="5410200"/>
          </a:xfrm>
          <a:prstGeom prst="line">
            <a:avLst/>
          </a:prstGeom>
          <a:noFill/>
          <a:ln w="25400">
            <a:solidFill>
              <a:schemeClr val="tx1"/>
            </a:solidFill>
            <a:prstDash val="sysDot"/>
            <a:round/>
            <a:headEnd/>
            <a:tailEnd/>
          </a:ln>
          <a:effectLst/>
        </p:spPr>
        <p:txBody>
          <a:bodyPr wrap="none" anchor="ctr"/>
          <a:lstStyle/>
          <a:p>
            <a:endParaRPr lang="en-US"/>
          </a:p>
        </p:txBody>
      </p:sp>
      <p:grpSp>
        <p:nvGrpSpPr>
          <p:cNvPr id="28" name="Group 142"/>
          <p:cNvGrpSpPr>
            <a:grpSpLocks/>
          </p:cNvGrpSpPr>
          <p:nvPr/>
        </p:nvGrpSpPr>
        <p:grpSpPr bwMode="auto">
          <a:xfrm>
            <a:off x="3429000" y="2057400"/>
            <a:ext cx="3355975" cy="838200"/>
            <a:chOff x="1562" y="1152"/>
            <a:chExt cx="2114" cy="528"/>
          </a:xfrm>
        </p:grpSpPr>
        <p:grpSp>
          <p:nvGrpSpPr>
            <p:cNvPr id="29" name="Group 143"/>
            <p:cNvGrpSpPr>
              <a:grpSpLocks/>
            </p:cNvGrpSpPr>
            <p:nvPr/>
          </p:nvGrpSpPr>
          <p:grpSpPr bwMode="auto">
            <a:xfrm>
              <a:off x="2487" y="1152"/>
              <a:ext cx="223" cy="481"/>
              <a:chOff x="2207" y="1413"/>
              <a:chExt cx="223" cy="481"/>
            </a:xfrm>
          </p:grpSpPr>
          <p:sp>
            <p:nvSpPr>
              <p:cNvPr id="1018000" name="Freeform 144"/>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018001" name="Rectangle 145"/>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30" name="Group 146"/>
            <p:cNvGrpSpPr>
              <a:grpSpLocks/>
            </p:cNvGrpSpPr>
            <p:nvPr/>
          </p:nvGrpSpPr>
          <p:grpSpPr bwMode="auto">
            <a:xfrm>
              <a:off x="1562" y="1248"/>
              <a:ext cx="349" cy="289"/>
              <a:chOff x="1282" y="1509"/>
              <a:chExt cx="349" cy="289"/>
            </a:xfrm>
          </p:grpSpPr>
          <p:sp>
            <p:nvSpPr>
              <p:cNvPr id="1018003" name="Rectangle 147"/>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31" name="Group 148"/>
              <p:cNvGrpSpPr>
                <a:grpSpLocks/>
              </p:cNvGrpSpPr>
              <p:nvPr/>
            </p:nvGrpSpPr>
            <p:grpSpPr bwMode="auto">
              <a:xfrm>
                <a:off x="1291" y="1509"/>
                <a:ext cx="340" cy="289"/>
                <a:chOff x="1291" y="1509"/>
                <a:chExt cx="340" cy="289"/>
              </a:xfrm>
            </p:grpSpPr>
            <p:sp>
              <p:nvSpPr>
                <p:cNvPr id="1018005" name="Freeform 149"/>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018006" name="Freeform 150"/>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018007" name="Rectangle 151"/>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dirty="0" err="1">
                  <a:solidFill>
                    <a:schemeClr val="tx1"/>
                  </a:solidFill>
                </a:rPr>
                <a:t>Reg</a:t>
              </a:r>
              <a:endParaRPr lang="en-US" sz="1600" b="1" dirty="0">
                <a:solidFill>
                  <a:schemeClr val="tx1"/>
                </a:solidFill>
              </a:endParaRPr>
            </a:p>
          </p:txBody>
        </p:sp>
        <p:grpSp>
          <p:nvGrpSpPr>
            <p:cNvPr id="1018081" name="Group 152"/>
            <p:cNvGrpSpPr>
              <a:grpSpLocks/>
            </p:cNvGrpSpPr>
            <p:nvPr/>
          </p:nvGrpSpPr>
          <p:grpSpPr bwMode="auto">
            <a:xfrm>
              <a:off x="2031" y="1248"/>
              <a:ext cx="296" cy="289"/>
              <a:chOff x="1751" y="1509"/>
              <a:chExt cx="296" cy="289"/>
            </a:xfrm>
          </p:grpSpPr>
          <p:sp>
            <p:nvSpPr>
              <p:cNvPr id="1018009" name="Freeform 153"/>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018010" name="Freeform 154"/>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018011" name="Line 155"/>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018012" name="Freeform 156"/>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018013" name="Line 157"/>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018014" name="Rectangle 158"/>
            <p:cNvSpPr>
              <a:spLocks noChangeArrowheads="1"/>
            </p:cNvSpPr>
            <p:nvPr/>
          </p:nvSpPr>
          <p:spPr bwMode="auto">
            <a:xfrm>
              <a:off x="2829" y="1250"/>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1018085" name="Group 159"/>
            <p:cNvGrpSpPr>
              <a:grpSpLocks/>
            </p:cNvGrpSpPr>
            <p:nvPr/>
          </p:nvGrpSpPr>
          <p:grpSpPr bwMode="auto">
            <a:xfrm>
              <a:off x="2880" y="1248"/>
              <a:ext cx="325" cy="289"/>
              <a:chOff x="2600" y="1509"/>
              <a:chExt cx="325" cy="289"/>
            </a:xfrm>
          </p:grpSpPr>
          <p:sp>
            <p:nvSpPr>
              <p:cNvPr id="1018016" name="Freeform 160"/>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018017" name="Freeform 161"/>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018018" name="Rectangle 162"/>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1018097" name="Group 163"/>
            <p:cNvGrpSpPr>
              <a:grpSpLocks/>
            </p:cNvGrpSpPr>
            <p:nvPr/>
          </p:nvGrpSpPr>
          <p:grpSpPr bwMode="auto">
            <a:xfrm>
              <a:off x="3348" y="1248"/>
              <a:ext cx="284" cy="289"/>
              <a:chOff x="3068" y="1509"/>
              <a:chExt cx="284" cy="289"/>
            </a:xfrm>
          </p:grpSpPr>
          <p:sp>
            <p:nvSpPr>
              <p:cNvPr id="1018020" name="Freeform 164"/>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018021" name="Freeform 165"/>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018022" name="Line 166"/>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018023" name="Line 167"/>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018024" name="Line 168"/>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018025" name="Line 169"/>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018026" name="Line 170"/>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018027" name="Line 171"/>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018028" name="Line 172"/>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018029" name="Line 173"/>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018030" name="Line 174"/>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grpSp>
        <p:nvGrpSpPr>
          <p:cNvPr id="1018098" name="Group 175"/>
          <p:cNvGrpSpPr>
            <a:grpSpLocks/>
          </p:cNvGrpSpPr>
          <p:nvPr/>
        </p:nvGrpSpPr>
        <p:grpSpPr bwMode="auto">
          <a:xfrm>
            <a:off x="4114800" y="2743200"/>
            <a:ext cx="3355975" cy="838200"/>
            <a:chOff x="1562" y="1152"/>
            <a:chExt cx="2114" cy="528"/>
          </a:xfrm>
        </p:grpSpPr>
        <p:grpSp>
          <p:nvGrpSpPr>
            <p:cNvPr id="1018099" name="Group 176"/>
            <p:cNvGrpSpPr>
              <a:grpSpLocks/>
            </p:cNvGrpSpPr>
            <p:nvPr/>
          </p:nvGrpSpPr>
          <p:grpSpPr bwMode="auto">
            <a:xfrm>
              <a:off x="2487" y="1152"/>
              <a:ext cx="223" cy="481"/>
              <a:chOff x="2207" y="1413"/>
              <a:chExt cx="223" cy="481"/>
            </a:xfrm>
          </p:grpSpPr>
          <p:sp>
            <p:nvSpPr>
              <p:cNvPr id="1018033" name="Freeform 177"/>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018034" name="Rectangle 178"/>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1018100" name="Group 179"/>
            <p:cNvGrpSpPr>
              <a:grpSpLocks/>
            </p:cNvGrpSpPr>
            <p:nvPr/>
          </p:nvGrpSpPr>
          <p:grpSpPr bwMode="auto">
            <a:xfrm>
              <a:off x="1562" y="1248"/>
              <a:ext cx="349" cy="289"/>
              <a:chOff x="1282" y="1509"/>
              <a:chExt cx="349" cy="289"/>
            </a:xfrm>
          </p:grpSpPr>
          <p:sp>
            <p:nvSpPr>
              <p:cNvPr id="1018036" name="Rectangle 180"/>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1018101" name="Group 181"/>
              <p:cNvGrpSpPr>
                <a:grpSpLocks/>
              </p:cNvGrpSpPr>
              <p:nvPr/>
            </p:nvGrpSpPr>
            <p:grpSpPr bwMode="auto">
              <a:xfrm>
                <a:off x="1291" y="1509"/>
                <a:ext cx="340" cy="289"/>
                <a:chOff x="1291" y="1509"/>
                <a:chExt cx="340" cy="289"/>
              </a:xfrm>
            </p:grpSpPr>
            <p:sp>
              <p:nvSpPr>
                <p:cNvPr id="1018038" name="Freeform 182"/>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018039" name="Freeform 183"/>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018040" name="Rectangle 184"/>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1018102" name="Group 185"/>
            <p:cNvGrpSpPr>
              <a:grpSpLocks/>
            </p:cNvGrpSpPr>
            <p:nvPr/>
          </p:nvGrpSpPr>
          <p:grpSpPr bwMode="auto">
            <a:xfrm>
              <a:off x="2031" y="1248"/>
              <a:ext cx="296" cy="289"/>
              <a:chOff x="1751" y="1509"/>
              <a:chExt cx="296" cy="289"/>
            </a:xfrm>
          </p:grpSpPr>
          <p:sp>
            <p:nvSpPr>
              <p:cNvPr id="1018042" name="Freeform 186"/>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018043" name="Freeform 187"/>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018044" name="Line 188"/>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018045" name="Freeform 189"/>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018046" name="Line 190"/>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018047" name="Rectangle 191"/>
            <p:cNvSpPr>
              <a:spLocks noChangeArrowheads="1"/>
            </p:cNvSpPr>
            <p:nvPr/>
          </p:nvSpPr>
          <p:spPr bwMode="auto">
            <a:xfrm>
              <a:off x="2829" y="1250"/>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1018103" name="Group 192"/>
            <p:cNvGrpSpPr>
              <a:grpSpLocks/>
            </p:cNvGrpSpPr>
            <p:nvPr/>
          </p:nvGrpSpPr>
          <p:grpSpPr bwMode="auto">
            <a:xfrm>
              <a:off x="2880" y="1248"/>
              <a:ext cx="325" cy="289"/>
              <a:chOff x="2600" y="1509"/>
              <a:chExt cx="325" cy="289"/>
            </a:xfrm>
          </p:grpSpPr>
          <p:sp>
            <p:nvSpPr>
              <p:cNvPr id="1018049" name="Freeform 193"/>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018050" name="Freeform 194"/>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018051" name="Rectangle 195"/>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1018104" name="Group 196"/>
            <p:cNvGrpSpPr>
              <a:grpSpLocks/>
            </p:cNvGrpSpPr>
            <p:nvPr/>
          </p:nvGrpSpPr>
          <p:grpSpPr bwMode="auto">
            <a:xfrm>
              <a:off x="3348" y="1248"/>
              <a:ext cx="284" cy="289"/>
              <a:chOff x="3068" y="1509"/>
              <a:chExt cx="284" cy="289"/>
            </a:xfrm>
          </p:grpSpPr>
          <p:sp>
            <p:nvSpPr>
              <p:cNvPr id="1018053" name="Freeform 197"/>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018054" name="Freeform 198"/>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018055" name="Line 199"/>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018056" name="Line 200"/>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018057" name="Line 201"/>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018058" name="Line 202"/>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018059" name="Line 203"/>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018060" name="Line 204"/>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018061" name="Line 205"/>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018062" name="Line 206"/>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018063" name="Line 207"/>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grpSp>
        <p:nvGrpSpPr>
          <p:cNvPr id="1018105" name="Group 208"/>
          <p:cNvGrpSpPr>
            <a:grpSpLocks/>
          </p:cNvGrpSpPr>
          <p:nvPr/>
        </p:nvGrpSpPr>
        <p:grpSpPr bwMode="auto">
          <a:xfrm>
            <a:off x="4724400" y="3505200"/>
            <a:ext cx="3355975" cy="838200"/>
            <a:chOff x="1562" y="1152"/>
            <a:chExt cx="2114" cy="528"/>
          </a:xfrm>
        </p:grpSpPr>
        <p:grpSp>
          <p:nvGrpSpPr>
            <p:cNvPr id="1018106" name="Group 209"/>
            <p:cNvGrpSpPr>
              <a:grpSpLocks/>
            </p:cNvGrpSpPr>
            <p:nvPr/>
          </p:nvGrpSpPr>
          <p:grpSpPr bwMode="auto">
            <a:xfrm>
              <a:off x="2487" y="1152"/>
              <a:ext cx="223" cy="481"/>
              <a:chOff x="2207" y="1413"/>
              <a:chExt cx="223" cy="481"/>
            </a:xfrm>
          </p:grpSpPr>
          <p:sp>
            <p:nvSpPr>
              <p:cNvPr id="1018066" name="Freeform 210"/>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018067" name="Rectangle 211"/>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1018107" name="Group 212"/>
            <p:cNvGrpSpPr>
              <a:grpSpLocks/>
            </p:cNvGrpSpPr>
            <p:nvPr/>
          </p:nvGrpSpPr>
          <p:grpSpPr bwMode="auto">
            <a:xfrm>
              <a:off x="1562" y="1248"/>
              <a:ext cx="349" cy="289"/>
              <a:chOff x="1282" y="1509"/>
              <a:chExt cx="349" cy="289"/>
            </a:xfrm>
          </p:grpSpPr>
          <p:sp>
            <p:nvSpPr>
              <p:cNvPr id="1018069" name="Rectangle 213"/>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1018108" name="Group 214"/>
              <p:cNvGrpSpPr>
                <a:grpSpLocks/>
              </p:cNvGrpSpPr>
              <p:nvPr/>
            </p:nvGrpSpPr>
            <p:grpSpPr bwMode="auto">
              <a:xfrm>
                <a:off x="1291" y="1509"/>
                <a:ext cx="340" cy="289"/>
                <a:chOff x="1291" y="1509"/>
                <a:chExt cx="340" cy="289"/>
              </a:xfrm>
            </p:grpSpPr>
            <p:sp>
              <p:nvSpPr>
                <p:cNvPr id="1018071" name="Freeform 215"/>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018072" name="Freeform 216"/>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018073" name="Rectangle 217"/>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1018109" name="Group 218"/>
            <p:cNvGrpSpPr>
              <a:grpSpLocks/>
            </p:cNvGrpSpPr>
            <p:nvPr/>
          </p:nvGrpSpPr>
          <p:grpSpPr bwMode="auto">
            <a:xfrm>
              <a:off x="2031" y="1248"/>
              <a:ext cx="296" cy="289"/>
              <a:chOff x="1751" y="1509"/>
              <a:chExt cx="296" cy="289"/>
            </a:xfrm>
          </p:grpSpPr>
          <p:sp>
            <p:nvSpPr>
              <p:cNvPr id="1018075" name="Freeform 219"/>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018076" name="Freeform 220"/>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018077" name="Line 221"/>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018078" name="Freeform 222"/>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018079" name="Line 223"/>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018080" name="Rectangle 224"/>
            <p:cNvSpPr>
              <a:spLocks noChangeArrowheads="1"/>
            </p:cNvSpPr>
            <p:nvPr/>
          </p:nvSpPr>
          <p:spPr bwMode="auto">
            <a:xfrm>
              <a:off x="2829" y="1250"/>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1018110" name="Group 225"/>
            <p:cNvGrpSpPr>
              <a:grpSpLocks/>
            </p:cNvGrpSpPr>
            <p:nvPr/>
          </p:nvGrpSpPr>
          <p:grpSpPr bwMode="auto">
            <a:xfrm>
              <a:off x="2880" y="1248"/>
              <a:ext cx="325" cy="289"/>
              <a:chOff x="2600" y="1509"/>
              <a:chExt cx="325" cy="289"/>
            </a:xfrm>
          </p:grpSpPr>
          <p:sp>
            <p:nvSpPr>
              <p:cNvPr id="1018082" name="Freeform 226"/>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018083" name="Freeform 227"/>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018084" name="Rectangle 228"/>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1018111" name="Group 229"/>
            <p:cNvGrpSpPr>
              <a:grpSpLocks/>
            </p:cNvGrpSpPr>
            <p:nvPr/>
          </p:nvGrpSpPr>
          <p:grpSpPr bwMode="auto">
            <a:xfrm>
              <a:off x="3348" y="1248"/>
              <a:ext cx="284" cy="289"/>
              <a:chOff x="3068" y="1509"/>
              <a:chExt cx="284" cy="289"/>
            </a:xfrm>
          </p:grpSpPr>
          <p:sp>
            <p:nvSpPr>
              <p:cNvPr id="1018086" name="Freeform 230"/>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018087" name="Freeform 231"/>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018088" name="Line 232"/>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018089" name="Line 233"/>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018090" name="Line 234"/>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018091" name="Line 235"/>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018092" name="Line 236"/>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018093" name="Line 237"/>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018094" name="Line 238"/>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018095" name="Line 239"/>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018096" name="Line 240"/>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1798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1"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up)">
                                      <p:cBhvr>
                                        <p:cTn id="11" dur="500"/>
                                        <p:tgtEl>
                                          <p:spTgt spid="5"/>
                                        </p:tgtEl>
                                      </p:cBhvr>
                                    </p:animEffect>
                                  </p:childTnLst>
                                </p:cTn>
                              </p:par>
                            </p:childTnLst>
                          </p:cTn>
                        </p:par>
                        <p:par>
                          <p:cTn id="12" fill="hold">
                            <p:stCondLst>
                              <p:cond delay="500"/>
                            </p:stCondLst>
                            <p:childTnLst>
                              <p:par>
                                <p:cTn id="13" presetID="1" presetClass="entr" presetSubtype="0" fill="hold" nodeType="after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par>
                          <p:cTn id="15" fill="hold">
                            <p:stCondLst>
                              <p:cond delay="500"/>
                            </p:stCondLst>
                            <p:childTnLst>
                              <p:par>
                                <p:cTn id="16" presetID="1" presetClass="entr" presetSubtype="0" fill="hold" nodeType="afterEffect">
                                  <p:stCondLst>
                                    <p:cond delay="500"/>
                                  </p:stCondLst>
                                  <p:childTnLst>
                                    <p:set>
                                      <p:cBhvr>
                                        <p:cTn id="17" dur="1" fill="hold">
                                          <p:stCondLst>
                                            <p:cond delay="0"/>
                                          </p:stCondLst>
                                        </p:cTn>
                                        <p:tgtEl>
                                          <p:spTgt spid="2"/>
                                        </p:tgtEl>
                                        <p:attrNameLst>
                                          <p:attrName>style.visibility</p:attrName>
                                        </p:attrNameLst>
                                      </p:cBhvr>
                                      <p:to>
                                        <p:strVal val="visible"/>
                                      </p:to>
                                    </p:set>
                                  </p:childTnLst>
                                </p:cTn>
                              </p:par>
                            </p:childTnLst>
                          </p:cTn>
                        </p:par>
                        <p:par>
                          <p:cTn id="18" fill="hold">
                            <p:stCondLst>
                              <p:cond delay="1000"/>
                            </p:stCondLst>
                            <p:childTnLst>
                              <p:par>
                                <p:cTn id="19" presetID="1" presetClass="entr" presetSubtype="0" fill="hold" nodeType="afterEffect">
                                  <p:stCondLst>
                                    <p:cond delay="500"/>
                                  </p:stCondLst>
                                  <p:childTnLst>
                                    <p:set>
                                      <p:cBhvr>
                                        <p:cTn id="2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7987"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6"/>
          <p:cNvGrpSpPr>
            <a:grpSpLocks/>
          </p:cNvGrpSpPr>
          <p:nvPr/>
        </p:nvGrpSpPr>
        <p:grpSpPr bwMode="auto">
          <a:xfrm>
            <a:off x="762000" y="3352800"/>
            <a:ext cx="6019800" cy="609600"/>
            <a:chOff x="480" y="1824"/>
            <a:chExt cx="3792" cy="384"/>
          </a:xfrm>
        </p:grpSpPr>
        <p:sp>
          <p:nvSpPr>
            <p:cNvPr id="1034257" name="Rectangle 17"/>
            <p:cNvSpPr>
              <a:spLocks noChangeArrowheads="1"/>
            </p:cNvSpPr>
            <p:nvPr/>
          </p:nvSpPr>
          <p:spPr bwMode="auto">
            <a:xfrm>
              <a:off x="480" y="1824"/>
              <a:ext cx="520" cy="286"/>
            </a:xfrm>
            <a:prstGeom prst="rect">
              <a:avLst/>
            </a:prstGeom>
            <a:noFill/>
            <a:ln w="12700">
              <a:noFill/>
              <a:miter lim="800000"/>
              <a:headEnd/>
              <a:tailEnd/>
            </a:ln>
            <a:effectLst/>
          </p:spPr>
          <p:txBody>
            <a:bodyPr wrap="none" lIns="90488" tIns="44450" rIns="90488" bIns="44450">
              <a:spAutoFit/>
            </a:bodyPr>
            <a:lstStyle/>
            <a:p>
              <a:r>
                <a:rPr lang="en-US" sz="2400"/>
                <a:t>flush</a:t>
              </a:r>
            </a:p>
          </p:txBody>
        </p:sp>
        <p:sp>
          <p:nvSpPr>
            <p:cNvPr id="1034259" name="AutoShape 19" descr="Shingle"/>
            <p:cNvSpPr>
              <a:spLocks noChangeArrowheads="1"/>
            </p:cNvSpPr>
            <p:nvPr/>
          </p:nvSpPr>
          <p:spPr bwMode="auto">
            <a:xfrm>
              <a:off x="2544" y="1824"/>
              <a:ext cx="432" cy="384"/>
            </a:xfrm>
            <a:prstGeom prst="irregularSeal2">
              <a:avLst/>
            </a:prstGeom>
            <a:pattFill prst="shingle">
              <a:fgClr>
                <a:schemeClr val="accent2"/>
              </a:fgClr>
              <a:bgClr>
                <a:srgbClr val="FFFFFF"/>
              </a:bgClr>
            </a:pattFill>
            <a:ln w="12700">
              <a:solidFill>
                <a:schemeClr val="accent2"/>
              </a:solidFill>
              <a:miter lim="800000"/>
              <a:headEnd/>
              <a:tailEnd/>
            </a:ln>
            <a:effectLst/>
          </p:spPr>
          <p:txBody>
            <a:bodyPr wrap="none" anchor="ctr"/>
            <a:lstStyle/>
            <a:p>
              <a:endParaRPr lang="en-US"/>
            </a:p>
          </p:txBody>
        </p:sp>
        <p:sp>
          <p:nvSpPr>
            <p:cNvPr id="1034260" name="AutoShape 20" descr="Shingle"/>
            <p:cNvSpPr>
              <a:spLocks noChangeArrowheads="1"/>
            </p:cNvSpPr>
            <p:nvPr/>
          </p:nvSpPr>
          <p:spPr bwMode="auto">
            <a:xfrm>
              <a:off x="2976" y="1824"/>
              <a:ext cx="432" cy="384"/>
            </a:xfrm>
            <a:prstGeom prst="irregularSeal2">
              <a:avLst/>
            </a:prstGeom>
            <a:pattFill prst="shingle">
              <a:fgClr>
                <a:schemeClr val="accent2"/>
              </a:fgClr>
              <a:bgClr>
                <a:srgbClr val="FFFFFF"/>
              </a:bgClr>
            </a:pattFill>
            <a:ln w="12700">
              <a:solidFill>
                <a:schemeClr val="accent2"/>
              </a:solidFill>
              <a:miter lim="800000"/>
              <a:headEnd/>
              <a:tailEnd/>
            </a:ln>
            <a:effectLst/>
          </p:spPr>
          <p:txBody>
            <a:bodyPr wrap="none" anchor="ctr"/>
            <a:lstStyle/>
            <a:p>
              <a:endParaRPr lang="en-US"/>
            </a:p>
          </p:txBody>
        </p:sp>
        <p:sp>
          <p:nvSpPr>
            <p:cNvPr id="1034261" name="AutoShape 21" descr="Shingle"/>
            <p:cNvSpPr>
              <a:spLocks noChangeArrowheads="1"/>
            </p:cNvSpPr>
            <p:nvPr/>
          </p:nvSpPr>
          <p:spPr bwMode="auto">
            <a:xfrm>
              <a:off x="3408" y="1824"/>
              <a:ext cx="432" cy="384"/>
            </a:xfrm>
            <a:prstGeom prst="irregularSeal2">
              <a:avLst/>
            </a:prstGeom>
            <a:pattFill prst="shingle">
              <a:fgClr>
                <a:schemeClr val="accent2"/>
              </a:fgClr>
              <a:bgClr>
                <a:srgbClr val="FFFFFF"/>
              </a:bgClr>
            </a:pattFill>
            <a:ln w="12700">
              <a:solidFill>
                <a:schemeClr val="accent2"/>
              </a:solidFill>
              <a:miter lim="800000"/>
              <a:headEnd/>
              <a:tailEnd/>
            </a:ln>
            <a:effectLst/>
          </p:spPr>
          <p:txBody>
            <a:bodyPr wrap="none" anchor="ctr"/>
            <a:lstStyle/>
            <a:p>
              <a:endParaRPr lang="en-US"/>
            </a:p>
          </p:txBody>
        </p:sp>
        <p:sp>
          <p:nvSpPr>
            <p:cNvPr id="1034262" name="AutoShape 22" descr="Shingle"/>
            <p:cNvSpPr>
              <a:spLocks noChangeArrowheads="1"/>
            </p:cNvSpPr>
            <p:nvPr/>
          </p:nvSpPr>
          <p:spPr bwMode="auto">
            <a:xfrm>
              <a:off x="3840" y="1824"/>
              <a:ext cx="432" cy="384"/>
            </a:xfrm>
            <a:prstGeom prst="irregularSeal2">
              <a:avLst/>
            </a:prstGeom>
            <a:pattFill prst="shingle">
              <a:fgClr>
                <a:schemeClr val="accent2"/>
              </a:fgClr>
              <a:bgClr>
                <a:srgbClr val="FFFFFF"/>
              </a:bgClr>
            </a:pattFill>
            <a:ln w="12700">
              <a:solidFill>
                <a:schemeClr val="accent2"/>
              </a:solidFill>
              <a:miter lim="800000"/>
              <a:headEnd/>
              <a:tailEnd/>
            </a:ln>
            <a:effectLst/>
          </p:spPr>
          <p:txBody>
            <a:bodyPr wrap="none" anchor="ctr"/>
            <a:lstStyle/>
            <a:p>
              <a:endParaRPr lang="en-US"/>
            </a:p>
          </p:txBody>
        </p:sp>
      </p:grpSp>
      <p:grpSp>
        <p:nvGrpSpPr>
          <p:cNvPr id="3" name="Group 144"/>
          <p:cNvGrpSpPr>
            <a:grpSpLocks/>
          </p:cNvGrpSpPr>
          <p:nvPr/>
        </p:nvGrpSpPr>
        <p:grpSpPr bwMode="auto">
          <a:xfrm>
            <a:off x="3810000" y="2362200"/>
            <a:ext cx="838200" cy="2362200"/>
            <a:chOff x="2400" y="864"/>
            <a:chExt cx="528" cy="1344"/>
          </a:xfrm>
        </p:grpSpPr>
        <p:sp>
          <p:nvSpPr>
            <p:cNvPr id="1034264" name="Rectangle 24"/>
            <p:cNvSpPr>
              <a:spLocks noChangeArrowheads="1"/>
            </p:cNvSpPr>
            <p:nvPr/>
          </p:nvSpPr>
          <p:spPr bwMode="auto">
            <a:xfrm>
              <a:off x="2592" y="1920"/>
              <a:ext cx="336" cy="288"/>
            </a:xfrm>
            <a:prstGeom prst="rect">
              <a:avLst/>
            </a:prstGeom>
            <a:solidFill>
              <a:srgbClr val="009900"/>
            </a:solidFill>
            <a:ln w="12700">
              <a:solidFill>
                <a:srgbClr val="009900"/>
              </a:solidFill>
              <a:miter lim="800000"/>
              <a:headEnd/>
              <a:tailEnd/>
            </a:ln>
            <a:effectLst/>
          </p:spPr>
          <p:txBody>
            <a:bodyPr wrap="none" anchor="ctr"/>
            <a:lstStyle/>
            <a:p>
              <a:endParaRPr lang="en-US"/>
            </a:p>
          </p:txBody>
        </p:sp>
        <p:sp>
          <p:nvSpPr>
            <p:cNvPr id="1034265" name="Rectangle 25"/>
            <p:cNvSpPr>
              <a:spLocks noChangeArrowheads="1"/>
            </p:cNvSpPr>
            <p:nvPr/>
          </p:nvSpPr>
          <p:spPr bwMode="auto">
            <a:xfrm>
              <a:off x="2400" y="864"/>
              <a:ext cx="96" cy="341"/>
            </a:xfrm>
            <a:prstGeom prst="rect">
              <a:avLst/>
            </a:prstGeom>
            <a:solidFill>
              <a:schemeClr val="accent1"/>
            </a:solidFill>
            <a:ln w="12700">
              <a:solidFill>
                <a:schemeClr val="tx1"/>
              </a:solidFill>
              <a:miter lim="800000"/>
              <a:headEnd/>
              <a:tailEnd/>
            </a:ln>
            <a:effectLst/>
          </p:spPr>
          <p:txBody>
            <a:bodyPr wrap="none" anchor="ctr"/>
            <a:lstStyle/>
            <a:p>
              <a:endParaRPr lang="en-US"/>
            </a:p>
          </p:txBody>
        </p:sp>
        <p:sp>
          <p:nvSpPr>
            <p:cNvPr id="1034266" name="Line 26"/>
            <p:cNvSpPr>
              <a:spLocks noChangeShapeType="1"/>
            </p:cNvSpPr>
            <p:nvPr/>
          </p:nvSpPr>
          <p:spPr bwMode="auto">
            <a:xfrm>
              <a:off x="2496" y="1200"/>
              <a:ext cx="144" cy="720"/>
            </a:xfrm>
            <a:prstGeom prst="line">
              <a:avLst/>
            </a:prstGeom>
            <a:noFill/>
            <a:ln w="28575">
              <a:solidFill>
                <a:srgbClr val="009900"/>
              </a:solidFill>
              <a:round/>
              <a:headEnd/>
              <a:tailEnd type="triangle" w="med" len="med"/>
            </a:ln>
            <a:effectLst/>
          </p:spPr>
          <p:txBody>
            <a:bodyPr/>
            <a:lstStyle/>
            <a:p>
              <a:endParaRPr lang="en-US"/>
            </a:p>
          </p:txBody>
        </p:sp>
      </p:grpSp>
      <p:sp>
        <p:nvSpPr>
          <p:cNvPr id="1034267" name="Rectangle 27"/>
          <p:cNvSpPr>
            <a:spLocks noGrp="1" noChangeArrowheads="1"/>
          </p:cNvSpPr>
          <p:nvPr>
            <p:ph type="title"/>
          </p:nvPr>
        </p:nvSpPr>
        <p:spPr>
          <a:xfrm>
            <a:off x="533400" y="304800"/>
            <a:ext cx="7997825" cy="422275"/>
          </a:xfrm>
          <a:noFill/>
          <a:ln/>
        </p:spPr>
        <p:txBody>
          <a:bodyPr wrap="none"/>
          <a:lstStyle/>
          <a:p>
            <a:r>
              <a:rPr lang="en-US" dirty="0"/>
              <a:t>Another Way to “Fix” a Branch Control Hazard</a:t>
            </a:r>
          </a:p>
        </p:txBody>
      </p:sp>
      <p:sp>
        <p:nvSpPr>
          <p:cNvPr id="1034268" name="Rectangle 28"/>
          <p:cNvSpPr>
            <a:spLocks noChangeArrowheads="1"/>
          </p:cNvSpPr>
          <p:nvPr/>
        </p:nvSpPr>
        <p:spPr bwMode="auto">
          <a:xfrm>
            <a:off x="328613" y="2592388"/>
            <a:ext cx="358775" cy="3109912"/>
          </a:xfrm>
          <a:prstGeom prst="rect">
            <a:avLst/>
          </a:prstGeom>
          <a:noFill/>
          <a:ln w="12700">
            <a:noFill/>
            <a:miter lim="800000"/>
            <a:headEnd/>
            <a:tailEnd/>
          </a:ln>
          <a:effectLst/>
        </p:spPr>
        <p:txBody>
          <a:bodyPr wrap="none" lIns="90488" tIns="44450" rIns="90488" bIns="44450">
            <a:spAutoFit/>
          </a:bodyPr>
          <a:lstStyle/>
          <a:p>
            <a:pPr algn="ctr"/>
            <a:r>
              <a:rPr lang="en-US" i="1">
                <a:solidFill>
                  <a:schemeClr val="tx1"/>
                </a:solidFill>
              </a:rPr>
              <a:t>I</a:t>
            </a:r>
          </a:p>
          <a:p>
            <a:pPr algn="ctr"/>
            <a:r>
              <a:rPr lang="en-US" i="1">
                <a:solidFill>
                  <a:schemeClr val="tx1"/>
                </a:solidFill>
              </a:rPr>
              <a:t>n</a:t>
            </a:r>
          </a:p>
          <a:p>
            <a:pPr algn="ctr"/>
            <a:r>
              <a:rPr lang="en-US" i="1">
                <a:solidFill>
                  <a:schemeClr val="tx1"/>
                </a:solidFill>
              </a:rPr>
              <a:t>s</a:t>
            </a:r>
          </a:p>
          <a:p>
            <a:pPr algn="ctr"/>
            <a:r>
              <a:rPr lang="en-US" i="1">
                <a:solidFill>
                  <a:schemeClr val="tx1"/>
                </a:solidFill>
              </a:rPr>
              <a:t>t</a:t>
            </a:r>
          </a:p>
          <a:p>
            <a:pPr algn="ctr"/>
            <a:r>
              <a:rPr lang="en-US" i="1">
                <a:solidFill>
                  <a:schemeClr val="tx1"/>
                </a:solidFill>
              </a:rPr>
              <a:t>r.</a:t>
            </a:r>
          </a:p>
          <a:p>
            <a:pPr algn="ctr"/>
            <a:endParaRPr lang="en-US" i="1">
              <a:solidFill>
                <a:schemeClr val="tx1"/>
              </a:solidFill>
            </a:endParaRPr>
          </a:p>
          <a:p>
            <a:pPr algn="ctr"/>
            <a:r>
              <a:rPr lang="en-US" i="1">
                <a:solidFill>
                  <a:schemeClr val="tx1"/>
                </a:solidFill>
              </a:rPr>
              <a:t>O</a:t>
            </a:r>
          </a:p>
          <a:p>
            <a:pPr algn="ctr"/>
            <a:r>
              <a:rPr lang="en-US" i="1">
                <a:solidFill>
                  <a:schemeClr val="tx1"/>
                </a:solidFill>
              </a:rPr>
              <a:t>r</a:t>
            </a:r>
          </a:p>
          <a:p>
            <a:pPr algn="ctr"/>
            <a:r>
              <a:rPr lang="en-US" i="1">
                <a:solidFill>
                  <a:schemeClr val="tx1"/>
                </a:solidFill>
              </a:rPr>
              <a:t>d</a:t>
            </a:r>
          </a:p>
          <a:p>
            <a:pPr algn="ctr"/>
            <a:r>
              <a:rPr lang="en-US" i="1">
                <a:solidFill>
                  <a:schemeClr val="tx1"/>
                </a:solidFill>
              </a:rPr>
              <a:t>e</a:t>
            </a:r>
          </a:p>
          <a:p>
            <a:pPr algn="ctr"/>
            <a:r>
              <a:rPr lang="en-US" i="1">
                <a:solidFill>
                  <a:schemeClr val="tx1"/>
                </a:solidFill>
              </a:rPr>
              <a:t>r</a:t>
            </a:r>
          </a:p>
        </p:txBody>
      </p:sp>
      <p:sp>
        <p:nvSpPr>
          <p:cNvPr id="1034269" name="Line 29"/>
          <p:cNvSpPr>
            <a:spLocks noChangeShapeType="1"/>
          </p:cNvSpPr>
          <p:nvPr/>
        </p:nvSpPr>
        <p:spPr bwMode="auto">
          <a:xfrm flipV="1">
            <a:off x="1447800" y="2209800"/>
            <a:ext cx="7010400" cy="4763"/>
          </a:xfrm>
          <a:prstGeom prst="line">
            <a:avLst/>
          </a:prstGeom>
          <a:noFill/>
          <a:ln w="25400">
            <a:solidFill>
              <a:schemeClr val="tx1"/>
            </a:solidFill>
            <a:round/>
            <a:headEnd/>
            <a:tailEnd type="triangle" w="med" len="med"/>
          </a:ln>
          <a:effectLst/>
        </p:spPr>
        <p:txBody>
          <a:bodyPr wrap="none" anchor="ctr"/>
          <a:lstStyle/>
          <a:p>
            <a:endParaRPr lang="en-US"/>
          </a:p>
        </p:txBody>
      </p:sp>
      <p:sp>
        <p:nvSpPr>
          <p:cNvPr id="1034270" name="Rectangle 30"/>
          <p:cNvSpPr>
            <a:spLocks noChangeArrowheads="1"/>
          </p:cNvSpPr>
          <p:nvPr/>
        </p:nvSpPr>
        <p:spPr bwMode="auto">
          <a:xfrm>
            <a:off x="762000" y="2514600"/>
            <a:ext cx="728663" cy="454025"/>
          </a:xfrm>
          <a:prstGeom prst="rect">
            <a:avLst/>
          </a:prstGeom>
          <a:noFill/>
          <a:ln w="12700">
            <a:noFill/>
            <a:miter lim="800000"/>
            <a:headEnd/>
            <a:tailEnd/>
          </a:ln>
          <a:effectLst/>
        </p:spPr>
        <p:txBody>
          <a:bodyPr wrap="none" lIns="90488" tIns="44450" rIns="90488" bIns="44450">
            <a:spAutoFit/>
          </a:bodyPr>
          <a:lstStyle/>
          <a:p>
            <a:r>
              <a:rPr lang="en-US" sz="2400" b="1">
                <a:solidFill>
                  <a:schemeClr val="tx1"/>
                </a:solidFill>
                <a:latin typeface="Courier New" pitchFamily="49" charset="0"/>
              </a:rPr>
              <a:t>beq</a:t>
            </a:r>
          </a:p>
        </p:txBody>
      </p:sp>
      <p:sp>
        <p:nvSpPr>
          <p:cNvPr id="1034271" name="Line 31"/>
          <p:cNvSpPr>
            <a:spLocks noChangeShapeType="1"/>
          </p:cNvSpPr>
          <p:nvPr/>
        </p:nvSpPr>
        <p:spPr bwMode="auto">
          <a:xfrm>
            <a:off x="685800" y="2514600"/>
            <a:ext cx="0" cy="3581400"/>
          </a:xfrm>
          <a:prstGeom prst="line">
            <a:avLst/>
          </a:prstGeom>
          <a:noFill/>
          <a:ln w="28575">
            <a:solidFill>
              <a:schemeClr val="tx1"/>
            </a:solidFill>
            <a:round/>
            <a:headEnd/>
            <a:tailEnd type="triangle" w="med" len="med"/>
          </a:ln>
          <a:effectLst/>
        </p:spPr>
        <p:txBody>
          <a:bodyPr/>
          <a:lstStyle/>
          <a:p>
            <a:endParaRPr lang="en-US"/>
          </a:p>
        </p:txBody>
      </p:sp>
      <p:grpSp>
        <p:nvGrpSpPr>
          <p:cNvPr id="4" name="Group 143"/>
          <p:cNvGrpSpPr>
            <a:grpSpLocks/>
          </p:cNvGrpSpPr>
          <p:nvPr/>
        </p:nvGrpSpPr>
        <p:grpSpPr bwMode="auto">
          <a:xfrm>
            <a:off x="685800" y="4114800"/>
            <a:ext cx="6937375" cy="1676400"/>
            <a:chOff x="432" y="1824"/>
            <a:chExt cx="4370" cy="1056"/>
          </a:xfrm>
        </p:grpSpPr>
        <p:sp>
          <p:nvSpPr>
            <p:cNvPr id="1034307" name="Rectangle 67"/>
            <p:cNvSpPr>
              <a:spLocks noChangeArrowheads="1"/>
            </p:cNvSpPr>
            <p:nvPr/>
          </p:nvSpPr>
          <p:spPr bwMode="auto">
            <a:xfrm>
              <a:off x="480" y="1970"/>
              <a:ext cx="1065" cy="286"/>
            </a:xfrm>
            <a:prstGeom prst="rect">
              <a:avLst/>
            </a:prstGeom>
            <a:noFill/>
            <a:ln w="12700">
              <a:noFill/>
              <a:miter lim="800000"/>
              <a:headEnd/>
              <a:tailEnd/>
            </a:ln>
            <a:effectLst/>
          </p:spPr>
          <p:txBody>
            <a:bodyPr wrap="none" lIns="90488" tIns="44450" rIns="90488" bIns="44450">
              <a:spAutoFit/>
            </a:bodyPr>
            <a:lstStyle/>
            <a:p>
              <a:r>
                <a:rPr lang="en-US" sz="2400" b="1">
                  <a:solidFill>
                    <a:schemeClr val="tx1"/>
                  </a:solidFill>
                  <a:latin typeface="Courier New" pitchFamily="49" charset="0"/>
                </a:rPr>
                <a:t>beq </a:t>
              </a:r>
              <a:r>
                <a:rPr lang="en-US" sz="2400">
                  <a:solidFill>
                    <a:schemeClr val="tx1"/>
                  </a:solidFill>
                </a:rPr>
                <a:t>target</a:t>
              </a:r>
            </a:p>
          </p:txBody>
        </p:sp>
        <p:grpSp>
          <p:nvGrpSpPr>
            <p:cNvPr id="5" name="Group 68"/>
            <p:cNvGrpSpPr>
              <a:grpSpLocks/>
            </p:cNvGrpSpPr>
            <p:nvPr/>
          </p:nvGrpSpPr>
          <p:grpSpPr bwMode="auto">
            <a:xfrm>
              <a:off x="2592" y="1824"/>
              <a:ext cx="2114" cy="528"/>
              <a:chOff x="1562" y="1152"/>
              <a:chExt cx="2114" cy="528"/>
            </a:xfrm>
          </p:grpSpPr>
          <p:grpSp>
            <p:nvGrpSpPr>
              <p:cNvPr id="6" name="Group 69"/>
              <p:cNvGrpSpPr>
                <a:grpSpLocks/>
              </p:cNvGrpSpPr>
              <p:nvPr/>
            </p:nvGrpSpPr>
            <p:grpSpPr bwMode="auto">
              <a:xfrm>
                <a:off x="2487" y="1152"/>
                <a:ext cx="223" cy="481"/>
                <a:chOff x="2207" y="1413"/>
                <a:chExt cx="223" cy="481"/>
              </a:xfrm>
            </p:grpSpPr>
            <p:sp>
              <p:nvSpPr>
                <p:cNvPr id="1034310" name="Freeform 70"/>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034311" name="Rectangle 71"/>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7" name="Group 72"/>
              <p:cNvGrpSpPr>
                <a:grpSpLocks/>
              </p:cNvGrpSpPr>
              <p:nvPr/>
            </p:nvGrpSpPr>
            <p:grpSpPr bwMode="auto">
              <a:xfrm>
                <a:off x="1562" y="1248"/>
                <a:ext cx="349" cy="289"/>
                <a:chOff x="1282" y="1509"/>
                <a:chExt cx="349" cy="289"/>
              </a:xfrm>
            </p:grpSpPr>
            <p:sp>
              <p:nvSpPr>
                <p:cNvPr id="1034313" name="Rectangle 73"/>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8" name="Group 74"/>
                <p:cNvGrpSpPr>
                  <a:grpSpLocks/>
                </p:cNvGrpSpPr>
                <p:nvPr/>
              </p:nvGrpSpPr>
              <p:grpSpPr bwMode="auto">
                <a:xfrm>
                  <a:off x="1291" y="1509"/>
                  <a:ext cx="340" cy="289"/>
                  <a:chOff x="1291" y="1509"/>
                  <a:chExt cx="340" cy="289"/>
                </a:xfrm>
              </p:grpSpPr>
              <p:sp>
                <p:nvSpPr>
                  <p:cNvPr id="1034315" name="Freeform 75"/>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034316" name="Freeform 76"/>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034317" name="Rectangle 77"/>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9" name="Group 78"/>
              <p:cNvGrpSpPr>
                <a:grpSpLocks/>
              </p:cNvGrpSpPr>
              <p:nvPr/>
            </p:nvGrpSpPr>
            <p:grpSpPr bwMode="auto">
              <a:xfrm>
                <a:off x="2031" y="1248"/>
                <a:ext cx="296" cy="289"/>
                <a:chOff x="1751" y="1509"/>
                <a:chExt cx="296" cy="289"/>
              </a:xfrm>
            </p:grpSpPr>
            <p:sp>
              <p:nvSpPr>
                <p:cNvPr id="1034319" name="Freeform 79"/>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034320" name="Freeform 80"/>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034321" name="Line 81"/>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034322" name="Freeform 82"/>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034323" name="Line 83"/>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034324" name="Rectangle 84"/>
              <p:cNvSpPr>
                <a:spLocks noChangeArrowheads="1"/>
              </p:cNvSpPr>
              <p:nvPr/>
            </p:nvSpPr>
            <p:spPr bwMode="auto">
              <a:xfrm>
                <a:off x="2829" y="1250"/>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10" name="Group 85"/>
              <p:cNvGrpSpPr>
                <a:grpSpLocks/>
              </p:cNvGrpSpPr>
              <p:nvPr/>
            </p:nvGrpSpPr>
            <p:grpSpPr bwMode="auto">
              <a:xfrm>
                <a:off x="2880" y="1248"/>
                <a:ext cx="325" cy="289"/>
                <a:chOff x="2600" y="1509"/>
                <a:chExt cx="325" cy="289"/>
              </a:xfrm>
            </p:grpSpPr>
            <p:sp>
              <p:nvSpPr>
                <p:cNvPr id="1034326" name="Freeform 86"/>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034327" name="Freeform 87"/>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034328" name="Rectangle 88"/>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11" name="Group 89"/>
              <p:cNvGrpSpPr>
                <a:grpSpLocks/>
              </p:cNvGrpSpPr>
              <p:nvPr/>
            </p:nvGrpSpPr>
            <p:grpSpPr bwMode="auto">
              <a:xfrm>
                <a:off x="3348" y="1248"/>
                <a:ext cx="284" cy="289"/>
                <a:chOff x="3068" y="1509"/>
                <a:chExt cx="284" cy="289"/>
              </a:xfrm>
            </p:grpSpPr>
            <p:sp>
              <p:nvSpPr>
                <p:cNvPr id="1034330" name="Freeform 90"/>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034331" name="Freeform 91"/>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034332" name="Line 92"/>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034333" name="Line 93"/>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034334" name="Line 94"/>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034335" name="Line 95"/>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034336" name="Line 96"/>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034337" name="Line 97"/>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034338" name="Line 98"/>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034339" name="Line 99"/>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034340" name="Line 100"/>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sp>
          <p:nvSpPr>
            <p:cNvPr id="1034345" name="Rectangle 105"/>
            <p:cNvSpPr>
              <a:spLocks noChangeArrowheads="1"/>
            </p:cNvSpPr>
            <p:nvPr/>
          </p:nvSpPr>
          <p:spPr bwMode="auto">
            <a:xfrm>
              <a:off x="432" y="2517"/>
              <a:ext cx="636" cy="286"/>
            </a:xfrm>
            <a:prstGeom prst="rect">
              <a:avLst/>
            </a:prstGeom>
            <a:noFill/>
            <a:ln w="12700">
              <a:noFill/>
              <a:miter lim="800000"/>
              <a:headEnd/>
              <a:tailEnd/>
            </a:ln>
            <a:effectLst/>
          </p:spPr>
          <p:txBody>
            <a:bodyPr wrap="none" lIns="90488" tIns="44450" rIns="90488" bIns="44450">
              <a:spAutoFit/>
            </a:bodyPr>
            <a:lstStyle/>
            <a:p>
              <a:r>
                <a:rPr lang="en-US" sz="2400">
                  <a:solidFill>
                    <a:schemeClr val="tx1"/>
                  </a:solidFill>
                </a:rPr>
                <a:t> Inst 3</a:t>
              </a:r>
            </a:p>
          </p:txBody>
        </p:sp>
        <p:grpSp>
          <p:nvGrpSpPr>
            <p:cNvPr id="12" name="Group 142"/>
            <p:cNvGrpSpPr>
              <a:grpSpLocks/>
            </p:cNvGrpSpPr>
            <p:nvPr/>
          </p:nvGrpSpPr>
          <p:grpSpPr bwMode="auto">
            <a:xfrm>
              <a:off x="3024" y="2352"/>
              <a:ext cx="1778" cy="528"/>
              <a:chOff x="3862" y="2352"/>
              <a:chExt cx="1778" cy="528"/>
            </a:xfrm>
          </p:grpSpPr>
          <p:grpSp>
            <p:nvGrpSpPr>
              <p:cNvPr id="13" name="Group 101"/>
              <p:cNvGrpSpPr>
                <a:grpSpLocks/>
              </p:cNvGrpSpPr>
              <p:nvPr/>
            </p:nvGrpSpPr>
            <p:grpSpPr bwMode="auto">
              <a:xfrm>
                <a:off x="4811" y="2352"/>
                <a:ext cx="223" cy="481"/>
                <a:chOff x="2207" y="1413"/>
                <a:chExt cx="223" cy="481"/>
              </a:xfrm>
            </p:grpSpPr>
            <p:sp>
              <p:nvSpPr>
                <p:cNvPr id="1034342" name="Freeform 102"/>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034343" name="Rectangle 103"/>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14" name="Group 106"/>
              <p:cNvGrpSpPr>
                <a:grpSpLocks/>
              </p:cNvGrpSpPr>
              <p:nvPr/>
            </p:nvGrpSpPr>
            <p:grpSpPr bwMode="auto">
              <a:xfrm>
                <a:off x="3862" y="2448"/>
                <a:ext cx="349" cy="289"/>
                <a:chOff x="1282" y="1509"/>
                <a:chExt cx="349" cy="289"/>
              </a:xfrm>
            </p:grpSpPr>
            <p:sp>
              <p:nvSpPr>
                <p:cNvPr id="1034347" name="Rectangle 107"/>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15" name="Group 108"/>
                <p:cNvGrpSpPr>
                  <a:grpSpLocks/>
                </p:cNvGrpSpPr>
                <p:nvPr/>
              </p:nvGrpSpPr>
              <p:grpSpPr bwMode="auto">
                <a:xfrm>
                  <a:off x="1291" y="1509"/>
                  <a:ext cx="340" cy="289"/>
                  <a:chOff x="1291" y="1509"/>
                  <a:chExt cx="340" cy="289"/>
                </a:xfrm>
              </p:grpSpPr>
              <p:sp>
                <p:nvSpPr>
                  <p:cNvPr id="1034349" name="Freeform 109"/>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034350" name="Freeform 110"/>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034351" name="Rectangle 111"/>
              <p:cNvSpPr>
                <a:spLocks noChangeArrowheads="1"/>
              </p:cNvSpPr>
              <p:nvPr/>
            </p:nvSpPr>
            <p:spPr bwMode="auto">
              <a:xfrm>
                <a:off x="4312" y="2455"/>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16" name="Group 112"/>
              <p:cNvGrpSpPr>
                <a:grpSpLocks/>
              </p:cNvGrpSpPr>
              <p:nvPr/>
            </p:nvGrpSpPr>
            <p:grpSpPr bwMode="auto">
              <a:xfrm>
                <a:off x="4331" y="2448"/>
                <a:ext cx="296" cy="289"/>
                <a:chOff x="1751" y="1509"/>
                <a:chExt cx="296" cy="289"/>
              </a:xfrm>
            </p:grpSpPr>
            <p:sp>
              <p:nvSpPr>
                <p:cNvPr id="1034353" name="Freeform 113"/>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034354" name="Freeform 114"/>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034355" name="Line 115"/>
              <p:cNvSpPr>
                <a:spLocks noChangeShapeType="1"/>
              </p:cNvSpPr>
              <p:nvPr/>
            </p:nvSpPr>
            <p:spPr bwMode="auto">
              <a:xfrm>
                <a:off x="4216" y="2592"/>
                <a:ext cx="116" cy="0"/>
              </a:xfrm>
              <a:prstGeom prst="line">
                <a:avLst/>
              </a:prstGeom>
              <a:noFill/>
              <a:ln w="25400">
                <a:solidFill>
                  <a:schemeClr val="tx1"/>
                </a:solidFill>
                <a:round/>
                <a:headEnd/>
                <a:tailEnd/>
              </a:ln>
              <a:effectLst/>
            </p:spPr>
            <p:txBody>
              <a:bodyPr wrap="none" anchor="ctr"/>
              <a:lstStyle/>
              <a:p>
                <a:endParaRPr lang="en-US"/>
              </a:p>
            </p:txBody>
          </p:sp>
          <p:sp>
            <p:nvSpPr>
              <p:cNvPr id="1034356" name="Freeform 116"/>
              <p:cNvSpPr>
                <a:spLocks/>
              </p:cNvSpPr>
              <p:nvPr/>
            </p:nvSpPr>
            <p:spPr bwMode="auto">
              <a:xfrm>
                <a:off x="4284" y="24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034357" name="Line 117"/>
              <p:cNvSpPr>
                <a:spLocks noChangeShapeType="1"/>
              </p:cNvSpPr>
              <p:nvPr/>
            </p:nvSpPr>
            <p:spPr bwMode="auto">
              <a:xfrm>
                <a:off x="4632" y="2496"/>
                <a:ext cx="157" cy="0"/>
              </a:xfrm>
              <a:prstGeom prst="line">
                <a:avLst/>
              </a:prstGeom>
              <a:noFill/>
              <a:ln w="25400">
                <a:solidFill>
                  <a:schemeClr val="tx1"/>
                </a:solidFill>
                <a:round/>
                <a:headEnd/>
                <a:tailEnd/>
              </a:ln>
              <a:effectLst/>
            </p:spPr>
            <p:txBody>
              <a:bodyPr wrap="none" anchor="ctr"/>
              <a:lstStyle/>
              <a:p>
                <a:endParaRPr lang="en-US"/>
              </a:p>
            </p:txBody>
          </p:sp>
          <p:sp>
            <p:nvSpPr>
              <p:cNvPr id="1034358" name="Rectangle 118"/>
              <p:cNvSpPr>
                <a:spLocks noChangeArrowheads="1"/>
              </p:cNvSpPr>
              <p:nvPr/>
            </p:nvSpPr>
            <p:spPr bwMode="auto">
              <a:xfrm>
                <a:off x="5129" y="2450"/>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17" name="Group 119"/>
              <p:cNvGrpSpPr>
                <a:grpSpLocks/>
              </p:cNvGrpSpPr>
              <p:nvPr/>
            </p:nvGrpSpPr>
            <p:grpSpPr bwMode="auto">
              <a:xfrm>
                <a:off x="5180" y="2448"/>
                <a:ext cx="325" cy="289"/>
                <a:chOff x="2600" y="1509"/>
                <a:chExt cx="325" cy="289"/>
              </a:xfrm>
            </p:grpSpPr>
            <p:sp>
              <p:nvSpPr>
                <p:cNvPr id="1034360" name="Freeform 120"/>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034361" name="Freeform 121"/>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034362" name="Line 122"/>
              <p:cNvSpPr>
                <a:spLocks noChangeShapeType="1"/>
              </p:cNvSpPr>
              <p:nvPr/>
            </p:nvSpPr>
            <p:spPr bwMode="auto">
              <a:xfrm>
                <a:off x="5501" y="2592"/>
                <a:ext cx="139" cy="0"/>
              </a:xfrm>
              <a:prstGeom prst="line">
                <a:avLst/>
              </a:prstGeom>
              <a:noFill/>
              <a:ln w="25400">
                <a:solidFill>
                  <a:schemeClr val="tx1"/>
                </a:solidFill>
                <a:round/>
                <a:headEnd/>
                <a:tailEnd/>
              </a:ln>
              <a:effectLst/>
            </p:spPr>
            <p:txBody>
              <a:bodyPr wrap="none" anchor="ctr"/>
              <a:lstStyle/>
              <a:p>
                <a:endParaRPr lang="en-US"/>
              </a:p>
            </p:txBody>
          </p:sp>
          <p:sp>
            <p:nvSpPr>
              <p:cNvPr id="1034363" name="Line 123"/>
              <p:cNvSpPr>
                <a:spLocks noChangeShapeType="1"/>
              </p:cNvSpPr>
              <p:nvPr/>
            </p:nvSpPr>
            <p:spPr bwMode="auto">
              <a:xfrm>
                <a:off x="5017" y="2592"/>
                <a:ext cx="155" cy="0"/>
              </a:xfrm>
              <a:prstGeom prst="line">
                <a:avLst/>
              </a:prstGeom>
              <a:noFill/>
              <a:ln w="25400">
                <a:solidFill>
                  <a:schemeClr val="tx1"/>
                </a:solidFill>
                <a:round/>
                <a:headEnd/>
                <a:tailEnd/>
              </a:ln>
              <a:effectLst/>
            </p:spPr>
            <p:txBody>
              <a:bodyPr wrap="none" anchor="ctr"/>
              <a:lstStyle/>
              <a:p>
                <a:endParaRPr lang="en-US"/>
              </a:p>
            </p:txBody>
          </p:sp>
          <p:sp>
            <p:nvSpPr>
              <p:cNvPr id="1034364" name="Line 124"/>
              <p:cNvSpPr>
                <a:spLocks noChangeShapeType="1"/>
              </p:cNvSpPr>
              <p:nvPr/>
            </p:nvSpPr>
            <p:spPr bwMode="auto">
              <a:xfrm>
                <a:off x="4632" y="2688"/>
                <a:ext cx="157" cy="0"/>
              </a:xfrm>
              <a:prstGeom prst="line">
                <a:avLst/>
              </a:prstGeom>
              <a:noFill/>
              <a:ln w="25400">
                <a:solidFill>
                  <a:schemeClr val="tx1"/>
                </a:solidFill>
                <a:round/>
                <a:headEnd/>
                <a:tailEnd/>
              </a:ln>
              <a:effectLst/>
            </p:spPr>
            <p:txBody>
              <a:bodyPr wrap="none" anchor="ctr"/>
              <a:lstStyle/>
              <a:p>
                <a:endParaRPr lang="en-US"/>
              </a:p>
            </p:txBody>
          </p:sp>
          <p:sp>
            <p:nvSpPr>
              <p:cNvPr id="1034365" name="Line 125"/>
              <p:cNvSpPr>
                <a:spLocks noChangeShapeType="1"/>
              </p:cNvSpPr>
              <p:nvPr/>
            </p:nvSpPr>
            <p:spPr bwMode="auto">
              <a:xfrm>
                <a:off x="4716" y="2688"/>
                <a:ext cx="0" cy="192"/>
              </a:xfrm>
              <a:prstGeom prst="line">
                <a:avLst/>
              </a:prstGeom>
              <a:noFill/>
              <a:ln w="28575">
                <a:solidFill>
                  <a:schemeClr val="tx1"/>
                </a:solidFill>
                <a:round/>
                <a:headEnd/>
                <a:tailEnd/>
              </a:ln>
              <a:effectLst/>
            </p:spPr>
            <p:txBody>
              <a:bodyPr/>
              <a:lstStyle/>
              <a:p>
                <a:endParaRPr lang="en-US"/>
              </a:p>
            </p:txBody>
          </p:sp>
          <p:sp>
            <p:nvSpPr>
              <p:cNvPr id="1034366" name="Line 126"/>
              <p:cNvSpPr>
                <a:spLocks noChangeShapeType="1"/>
              </p:cNvSpPr>
              <p:nvPr/>
            </p:nvSpPr>
            <p:spPr bwMode="auto">
              <a:xfrm>
                <a:off x="4716" y="2880"/>
                <a:ext cx="336" cy="0"/>
              </a:xfrm>
              <a:prstGeom prst="line">
                <a:avLst/>
              </a:prstGeom>
              <a:noFill/>
              <a:ln w="28575">
                <a:solidFill>
                  <a:schemeClr val="tx1"/>
                </a:solidFill>
                <a:round/>
                <a:headEnd/>
                <a:tailEnd/>
              </a:ln>
              <a:effectLst/>
            </p:spPr>
            <p:txBody>
              <a:bodyPr/>
              <a:lstStyle/>
              <a:p>
                <a:endParaRPr lang="en-US"/>
              </a:p>
            </p:txBody>
          </p:sp>
          <p:sp>
            <p:nvSpPr>
              <p:cNvPr id="1034367" name="Line 127"/>
              <p:cNvSpPr>
                <a:spLocks noChangeShapeType="1"/>
              </p:cNvSpPr>
              <p:nvPr/>
            </p:nvSpPr>
            <p:spPr bwMode="auto">
              <a:xfrm>
                <a:off x="5052" y="2592"/>
                <a:ext cx="0" cy="288"/>
              </a:xfrm>
              <a:prstGeom prst="line">
                <a:avLst/>
              </a:prstGeom>
              <a:noFill/>
              <a:ln w="28575">
                <a:solidFill>
                  <a:schemeClr val="tx1"/>
                </a:solidFill>
                <a:round/>
                <a:headEnd/>
                <a:tailEnd/>
              </a:ln>
              <a:effectLst/>
            </p:spPr>
            <p:txBody>
              <a:bodyPr/>
              <a:lstStyle/>
              <a:p>
                <a:endParaRPr lang="en-US"/>
              </a:p>
            </p:txBody>
          </p:sp>
          <p:sp>
            <p:nvSpPr>
              <p:cNvPr id="1034368" name="Line 128"/>
              <p:cNvSpPr>
                <a:spLocks noChangeShapeType="1"/>
              </p:cNvSpPr>
              <p:nvPr/>
            </p:nvSpPr>
            <p:spPr bwMode="auto">
              <a:xfrm flipH="1">
                <a:off x="5132" y="2592"/>
                <a:ext cx="0" cy="240"/>
              </a:xfrm>
              <a:prstGeom prst="line">
                <a:avLst/>
              </a:prstGeom>
              <a:noFill/>
              <a:ln w="28575">
                <a:solidFill>
                  <a:schemeClr val="tx1"/>
                </a:solidFill>
                <a:round/>
                <a:headEnd/>
                <a:tailEnd/>
              </a:ln>
              <a:effectLst/>
            </p:spPr>
            <p:txBody>
              <a:bodyPr/>
              <a:lstStyle/>
              <a:p>
                <a:endParaRPr lang="en-US"/>
              </a:p>
            </p:txBody>
          </p:sp>
          <p:sp>
            <p:nvSpPr>
              <p:cNvPr id="1034369" name="Line 129"/>
              <p:cNvSpPr>
                <a:spLocks noChangeShapeType="1"/>
              </p:cNvSpPr>
              <p:nvPr/>
            </p:nvSpPr>
            <p:spPr bwMode="auto">
              <a:xfrm>
                <a:off x="5132" y="2832"/>
                <a:ext cx="432" cy="0"/>
              </a:xfrm>
              <a:prstGeom prst="line">
                <a:avLst/>
              </a:prstGeom>
              <a:noFill/>
              <a:ln w="28575">
                <a:solidFill>
                  <a:schemeClr val="tx1"/>
                </a:solidFill>
                <a:round/>
                <a:headEnd/>
                <a:tailEnd/>
              </a:ln>
              <a:effectLst/>
            </p:spPr>
            <p:txBody>
              <a:bodyPr/>
              <a:lstStyle/>
              <a:p>
                <a:endParaRPr lang="en-US"/>
              </a:p>
            </p:txBody>
          </p:sp>
          <p:sp>
            <p:nvSpPr>
              <p:cNvPr id="1034370" name="Line 130"/>
              <p:cNvSpPr>
                <a:spLocks noChangeShapeType="1"/>
              </p:cNvSpPr>
              <p:nvPr/>
            </p:nvSpPr>
            <p:spPr bwMode="auto">
              <a:xfrm>
                <a:off x="5564" y="2592"/>
                <a:ext cx="0" cy="240"/>
              </a:xfrm>
              <a:prstGeom prst="line">
                <a:avLst/>
              </a:prstGeom>
              <a:noFill/>
              <a:ln w="28575">
                <a:solidFill>
                  <a:schemeClr val="tx1"/>
                </a:solidFill>
                <a:round/>
                <a:headEnd/>
                <a:tailEnd/>
              </a:ln>
              <a:effectLst/>
            </p:spPr>
            <p:txBody>
              <a:bodyPr/>
              <a:lstStyle/>
              <a:p>
                <a:endParaRPr lang="en-US"/>
              </a:p>
            </p:txBody>
          </p:sp>
        </p:grpSp>
      </p:grpSp>
      <p:sp>
        <p:nvSpPr>
          <p:cNvPr id="1034371" name="Rectangle 131"/>
          <p:cNvSpPr>
            <a:spLocks noChangeArrowheads="1"/>
          </p:cNvSpPr>
          <p:nvPr/>
        </p:nvSpPr>
        <p:spPr bwMode="auto">
          <a:xfrm>
            <a:off x="7162800" y="2438400"/>
            <a:ext cx="1676400" cy="1308100"/>
          </a:xfrm>
          <a:prstGeom prst="rect">
            <a:avLst/>
          </a:prstGeom>
          <a:noFill/>
          <a:ln w="12700">
            <a:noFill/>
            <a:miter lim="800000"/>
            <a:headEnd/>
            <a:tailEnd/>
          </a:ln>
          <a:effectLst/>
        </p:spPr>
        <p:txBody>
          <a:bodyPr lIns="90488" tIns="44450" rIns="90488" bIns="44450">
            <a:spAutoFit/>
          </a:bodyPr>
          <a:lstStyle/>
          <a:p>
            <a:pPr algn="r"/>
            <a:r>
              <a:rPr lang="en-US" sz="2000" b="1"/>
              <a:t>Fix branch hazard by waiting</a:t>
            </a:r>
            <a:r>
              <a:rPr lang="en-US" sz="2000"/>
              <a:t> – </a:t>
            </a:r>
            <a:r>
              <a:rPr lang="en-US" sz="2000">
                <a:solidFill>
                  <a:schemeClr val="accent2"/>
                </a:solidFill>
              </a:rPr>
              <a:t>flush</a:t>
            </a:r>
            <a:endParaRPr lang="en-US" sz="2000"/>
          </a:p>
        </p:txBody>
      </p:sp>
      <p:grpSp>
        <p:nvGrpSpPr>
          <p:cNvPr id="18" name="Group 145"/>
          <p:cNvGrpSpPr>
            <a:grpSpLocks/>
          </p:cNvGrpSpPr>
          <p:nvPr/>
        </p:nvGrpSpPr>
        <p:grpSpPr bwMode="auto">
          <a:xfrm>
            <a:off x="2667000" y="2209800"/>
            <a:ext cx="6096000" cy="4114800"/>
            <a:chOff x="1680" y="624"/>
            <a:chExt cx="3840" cy="3504"/>
          </a:xfrm>
        </p:grpSpPr>
        <p:grpSp>
          <p:nvGrpSpPr>
            <p:cNvPr id="19" name="Group 32"/>
            <p:cNvGrpSpPr>
              <a:grpSpLocks/>
            </p:cNvGrpSpPr>
            <p:nvPr/>
          </p:nvGrpSpPr>
          <p:grpSpPr bwMode="auto">
            <a:xfrm>
              <a:off x="1728" y="768"/>
              <a:ext cx="2114" cy="547"/>
              <a:chOff x="1562" y="1152"/>
              <a:chExt cx="2114" cy="547"/>
            </a:xfrm>
          </p:grpSpPr>
          <p:grpSp>
            <p:nvGrpSpPr>
              <p:cNvPr id="20" name="Group 33"/>
              <p:cNvGrpSpPr>
                <a:grpSpLocks/>
              </p:cNvGrpSpPr>
              <p:nvPr/>
            </p:nvGrpSpPr>
            <p:grpSpPr bwMode="auto">
              <a:xfrm>
                <a:off x="2487" y="1152"/>
                <a:ext cx="223" cy="547"/>
                <a:chOff x="2207" y="1413"/>
                <a:chExt cx="223" cy="547"/>
              </a:xfrm>
            </p:grpSpPr>
            <p:sp>
              <p:nvSpPr>
                <p:cNvPr id="1034274" name="Freeform 34"/>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034275" name="Rectangle 35"/>
                <p:cNvSpPr>
                  <a:spLocks noChangeArrowheads="1"/>
                </p:cNvSpPr>
                <p:nvPr/>
              </p:nvSpPr>
              <p:spPr bwMode="auto">
                <a:xfrm rot="5400000">
                  <a:off x="2057" y="1601"/>
                  <a:ext cx="509"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21" name="Group 36"/>
              <p:cNvGrpSpPr>
                <a:grpSpLocks/>
              </p:cNvGrpSpPr>
              <p:nvPr/>
            </p:nvGrpSpPr>
            <p:grpSpPr bwMode="auto">
              <a:xfrm>
                <a:off x="1562" y="1248"/>
                <a:ext cx="349" cy="289"/>
                <a:chOff x="1282" y="1509"/>
                <a:chExt cx="349" cy="289"/>
              </a:xfrm>
            </p:grpSpPr>
            <p:sp>
              <p:nvSpPr>
                <p:cNvPr id="1034277" name="Rectangle 37"/>
                <p:cNvSpPr>
                  <a:spLocks noChangeArrowheads="1"/>
                </p:cNvSpPr>
                <p:nvPr/>
              </p:nvSpPr>
              <p:spPr bwMode="auto">
                <a:xfrm>
                  <a:off x="1282" y="1510"/>
                  <a:ext cx="257" cy="285"/>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22" name="Group 38"/>
                <p:cNvGrpSpPr>
                  <a:grpSpLocks/>
                </p:cNvGrpSpPr>
                <p:nvPr/>
              </p:nvGrpSpPr>
              <p:grpSpPr bwMode="auto">
                <a:xfrm>
                  <a:off x="1291" y="1509"/>
                  <a:ext cx="340" cy="289"/>
                  <a:chOff x="1291" y="1509"/>
                  <a:chExt cx="340" cy="289"/>
                </a:xfrm>
              </p:grpSpPr>
              <p:sp>
                <p:nvSpPr>
                  <p:cNvPr id="1034279" name="Freeform 39"/>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034280" name="Freeform 40"/>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034281" name="Rectangle 41"/>
              <p:cNvSpPr>
                <a:spLocks noChangeArrowheads="1"/>
              </p:cNvSpPr>
              <p:nvPr/>
            </p:nvSpPr>
            <p:spPr bwMode="auto">
              <a:xfrm>
                <a:off x="2012" y="1255"/>
                <a:ext cx="355" cy="284"/>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23" name="Group 42"/>
              <p:cNvGrpSpPr>
                <a:grpSpLocks/>
              </p:cNvGrpSpPr>
              <p:nvPr/>
            </p:nvGrpSpPr>
            <p:grpSpPr bwMode="auto">
              <a:xfrm>
                <a:off x="2031" y="1248"/>
                <a:ext cx="296" cy="289"/>
                <a:chOff x="1751" y="1509"/>
                <a:chExt cx="296" cy="289"/>
              </a:xfrm>
            </p:grpSpPr>
            <p:sp>
              <p:nvSpPr>
                <p:cNvPr id="1034283" name="Freeform 43"/>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034284" name="Freeform 44"/>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034285" name="Line 45"/>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034286" name="Freeform 46"/>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034287" name="Line 47"/>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034288" name="Rectangle 48"/>
              <p:cNvSpPr>
                <a:spLocks noChangeArrowheads="1"/>
              </p:cNvSpPr>
              <p:nvPr/>
            </p:nvSpPr>
            <p:spPr bwMode="auto">
              <a:xfrm>
                <a:off x="2829" y="1249"/>
                <a:ext cx="313" cy="285"/>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24" name="Group 49"/>
              <p:cNvGrpSpPr>
                <a:grpSpLocks/>
              </p:cNvGrpSpPr>
              <p:nvPr/>
            </p:nvGrpSpPr>
            <p:grpSpPr bwMode="auto">
              <a:xfrm>
                <a:off x="2880" y="1248"/>
                <a:ext cx="325" cy="289"/>
                <a:chOff x="2600" y="1509"/>
                <a:chExt cx="325" cy="289"/>
              </a:xfrm>
            </p:grpSpPr>
            <p:sp>
              <p:nvSpPr>
                <p:cNvPr id="1034290" name="Freeform 50"/>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034291" name="Freeform 51"/>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034292" name="Rectangle 52"/>
              <p:cNvSpPr>
                <a:spLocks noChangeArrowheads="1"/>
              </p:cNvSpPr>
              <p:nvPr/>
            </p:nvSpPr>
            <p:spPr bwMode="auto">
              <a:xfrm>
                <a:off x="3321" y="1249"/>
                <a:ext cx="355" cy="285"/>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25" name="Group 53"/>
              <p:cNvGrpSpPr>
                <a:grpSpLocks/>
              </p:cNvGrpSpPr>
              <p:nvPr/>
            </p:nvGrpSpPr>
            <p:grpSpPr bwMode="auto">
              <a:xfrm>
                <a:off x="3348" y="1248"/>
                <a:ext cx="284" cy="289"/>
                <a:chOff x="3068" y="1509"/>
                <a:chExt cx="284" cy="289"/>
              </a:xfrm>
            </p:grpSpPr>
            <p:sp>
              <p:nvSpPr>
                <p:cNvPr id="1034294" name="Freeform 54"/>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034295" name="Freeform 55"/>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034296" name="Line 56"/>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034297" name="Line 57"/>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034298" name="Line 58"/>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034299" name="Line 59"/>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034300" name="Line 60"/>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034301" name="Line 61"/>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034302" name="Line 62"/>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034303" name="Line 63"/>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034304" name="Line 64"/>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sp>
          <p:nvSpPr>
            <p:cNvPr id="1034372" name="Line 132"/>
            <p:cNvSpPr>
              <a:spLocks noChangeShapeType="1"/>
            </p:cNvSpPr>
            <p:nvPr/>
          </p:nvSpPr>
          <p:spPr bwMode="auto">
            <a:xfrm>
              <a:off x="5136" y="720"/>
              <a:ext cx="0" cy="3408"/>
            </a:xfrm>
            <a:prstGeom prst="line">
              <a:avLst/>
            </a:prstGeom>
            <a:noFill/>
            <a:ln w="25400">
              <a:solidFill>
                <a:schemeClr val="tx1"/>
              </a:solidFill>
              <a:prstDash val="sysDot"/>
              <a:round/>
              <a:headEnd/>
              <a:tailEnd/>
            </a:ln>
            <a:effectLst/>
          </p:spPr>
          <p:txBody>
            <a:bodyPr wrap="none" anchor="ctr"/>
            <a:lstStyle/>
            <a:p>
              <a:endParaRPr lang="en-US"/>
            </a:p>
          </p:txBody>
        </p:sp>
        <p:sp>
          <p:nvSpPr>
            <p:cNvPr id="1034373" name="Line 133"/>
            <p:cNvSpPr>
              <a:spLocks noChangeShapeType="1"/>
            </p:cNvSpPr>
            <p:nvPr/>
          </p:nvSpPr>
          <p:spPr bwMode="auto">
            <a:xfrm>
              <a:off x="5520" y="672"/>
              <a:ext cx="0" cy="3408"/>
            </a:xfrm>
            <a:prstGeom prst="line">
              <a:avLst/>
            </a:prstGeom>
            <a:noFill/>
            <a:ln w="25400">
              <a:solidFill>
                <a:schemeClr val="tx1"/>
              </a:solidFill>
              <a:prstDash val="sysDot"/>
              <a:round/>
              <a:headEnd/>
              <a:tailEnd/>
            </a:ln>
            <a:effectLst/>
          </p:spPr>
          <p:txBody>
            <a:bodyPr wrap="none" anchor="ctr"/>
            <a:lstStyle/>
            <a:p>
              <a:endParaRPr lang="en-US"/>
            </a:p>
          </p:txBody>
        </p:sp>
        <p:sp>
          <p:nvSpPr>
            <p:cNvPr id="1034374" name="Line 134"/>
            <p:cNvSpPr>
              <a:spLocks noChangeShapeType="1"/>
            </p:cNvSpPr>
            <p:nvPr/>
          </p:nvSpPr>
          <p:spPr bwMode="auto">
            <a:xfrm>
              <a:off x="4704" y="720"/>
              <a:ext cx="0" cy="3408"/>
            </a:xfrm>
            <a:prstGeom prst="line">
              <a:avLst/>
            </a:prstGeom>
            <a:noFill/>
            <a:ln w="25400">
              <a:solidFill>
                <a:schemeClr val="tx1"/>
              </a:solidFill>
              <a:prstDash val="sysDot"/>
              <a:round/>
              <a:headEnd/>
              <a:tailEnd/>
            </a:ln>
            <a:effectLst/>
          </p:spPr>
          <p:txBody>
            <a:bodyPr wrap="none" anchor="ctr"/>
            <a:lstStyle/>
            <a:p>
              <a:endParaRPr lang="en-US"/>
            </a:p>
          </p:txBody>
        </p:sp>
        <p:sp>
          <p:nvSpPr>
            <p:cNvPr id="1034375" name="Line 135"/>
            <p:cNvSpPr>
              <a:spLocks noChangeShapeType="1"/>
            </p:cNvSpPr>
            <p:nvPr/>
          </p:nvSpPr>
          <p:spPr bwMode="auto">
            <a:xfrm>
              <a:off x="4272" y="720"/>
              <a:ext cx="0" cy="3408"/>
            </a:xfrm>
            <a:prstGeom prst="line">
              <a:avLst/>
            </a:prstGeom>
            <a:noFill/>
            <a:ln w="25400">
              <a:solidFill>
                <a:schemeClr val="tx1"/>
              </a:solidFill>
              <a:prstDash val="sysDot"/>
              <a:round/>
              <a:headEnd/>
              <a:tailEnd/>
            </a:ln>
            <a:effectLst/>
          </p:spPr>
          <p:txBody>
            <a:bodyPr wrap="none" anchor="ctr"/>
            <a:lstStyle/>
            <a:p>
              <a:endParaRPr lang="en-US"/>
            </a:p>
          </p:txBody>
        </p:sp>
        <p:sp>
          <p:nvSpPr>
            <p:cNvPr id="1034376" name="Line 136"/>
            <p:cNvSpPr>
              <a:spLocks noChangeShapeType="1"/>
            </p:cNvSpPr>
            <p:nvPr/>
          </p:nvSpPr>
          <p:spPr bwMode="auto">
            <a:xfrm>
              <a:off x="3840" y="720"/>
              <a:ext cx="0" cy="3408"/>
            </a:xfrm>
            <a:prstGeom prst="line">
              <a:avLst/>
            </a:prstGeom>
            <a:noFill/>
            <a:ln w="25400">
              <a:solidFill>
                <a:schemeClr val="tx1"/>
              </a:solidFill>
              <a:prstDash val="sysDot"/>
              <a:round/>
              <a:headEnd/>
              <a:tailEnd/>
            </a:ln>
            <a:effectLst/>
          </p:spPr>
          <p:txBody>
            <a:bodyPr wrap="none" anchor="ctr"/>
            <a:lstStyle/>
            <a:p>
              <a:endParaRPr lang="en-US"/>
            </a:p>
          </p:txBody>
        </p:sp>
        <p:sp>
          <p:nvSpPr>
            <p:cNvPr id="1034377" name="Line 137"/>
            <p:cNvSpPr>
              <a:spLocks noChangeShapeType="1"/>
            </p:cNvSpPr>
            <p:nvPr/>
          </p:nvSpPr>
          <p:spPr bwMode="auto">
            <a:xfrm>
              <a:off x="3408" y="672"/>
              <a:ext cx="0" cy="3408"/>
            </a:xfrm>
            <a:prstGeom prst="line">
              <a:avLst/>
            </a:prstGeom>
            <a:noFill/>
            <a:ln w="25400">
              <a:solidFill>
                <a:schemeClr val="tx1"/>
              </a:solidFill>
              <a:prstDash val="sysDot"/>
              <a:round/>
              <a:headEnd/>
              <a:tailEnd/>
            </a:ln>
            <a:effectLst/>
          </p:spPr>
          <p:txBody>
            <a:bodyPr wrap="none" anchor="ctr"/>
            <a:lstStyle/>
            <a:p>
              <a:endParaRPr lang="en-US"/>
            </a:p>
          </p:txBody>
        </p:sp>
        <p:sp>
          <p:nvSpPr>
            <p:cNvPr id="1034378" name="Line 138"/>
            <p:cNvSpPr>
              <a:spLocks noChangeShapeType="1"/>
            </p:cNvSpPr>
            <p:nvPr/>
          </p:nvSpPr>
          <p:spPr bwMode="auto">
            <a:xfrm>
              <a:off x="2976" y="672"/>
              <a:ext cx="0" cy="3408"/>
            </a:xfrm>
            <a:prstGeom prst="line">
              <a:avLst/>
            </a:prstGeom>
            <a:noFill/>
            <a:ln w="25400">
              <a:solidFill>
                <a:schemeClr val="tx1"/>
              </a:solidFill>
              <a:prstDash val="sysDot"/>
              <a:round/>
              <a:headEnd/>
              <a:tailEnd/>
            </a:ln>
            <a:effectLst/>
          </p:spPr>
          <p:txBody>
            <a:bodyPr wrap="none" anchor="ctr"/>
            <a:lstStyle/>
            <a:p>
              <a:endParaRPr lang="en-US"/>
            </a:p>
          </p:txBody>
        </p:sp>
        <p:sp>
          <p:nvSpPr>
            <p:cNvPr id="1034379" name="Line 139"/>
            <p:cNvSpPr>
              <a:spLocks noChangeShapeType="1"/>
            </p:cNvSpPr>
            <p:nvPr/>
          </p:nvSpPr>
          <p:spPr bwMode="auto">
            <a:xfrm>
              <a:off x="2544" y="672"/>
              <a:ext cx="0" cy="3408"/>
            </a:xfrm>
            <a:prstGeom prst="line">
              <a:avLst/>
            </a:prstGeom>
            <a:noFill/>
            <a:ln w="25400">
              <a:solidFill>
                <a:schemeClr val="tx1"/>
              </a:solidFill>
              <a:prstDash val="sysDot"/>
              <a:round/>
              <a:headEnd/>
              <a:tailEnd/>
            </a:ln>
            <a:effectLst/>
          </p:spPr>
          <p:txBody>
            <a:bodyPr wrap="none" anchor="ctr"/>
            <a:lstStyle/>
            <a:p>
              <a:endParaRPr lang="en-US"/>
            </a:p>
          </p:txBody>
        </p:sp>
        <p:sp>
          <p:nvSpPr>
            <p:cNvPr id="1034380" name="Line 140"/>
            <p:cNvSpPr>
              <a:spLocks noChangeShapeType="1"/>
            </p:cNvSpPr>
            <p:nvPr/>
          </p:nvSpPr>
          <p:spPr bwMode="auto">
            <a:xfrm>
              <a:off x="2112" y="672"/>
              <a:ext cx="0" cy="3408"/>
            </a:xfrm>
            <a:prstGeom prst="line">
              <a:avLst/>
            </a:prstGeom>
            <a:noFill/>
            <a:ln w="25400">
              <a:solidFill>
                <a:schemeClr val="tx1"/>
              </a:solidFill>
              <a:prstDash val="sysDot"/>
              <a:round/>
              <a:headEnd/>
              <a:tailEnd/>
            </a:ln>
            <a:effectLst/>
          </p:spPr>
          <p:txBody>
            <a:bodyPr wrap="none" anchor="ctr"/>
            <a:lstStyle/>
            <a:p>
              <a:endParaRPr lang="en-US"/>
            </a:p>
          </p:txBody>
        </p:sp>
        <p:sp>
          <p:nvSpPr>
            <p:cNvPr id="1034381" name="Line 141"/>
            <p:cNvSpPr>
              <a:spLocks noChangeShapeType="1"/>
            </p:cNvSpPr>
            <p:nvPr/>
          </p:nvSpPr>
          <p:spPr bwMode="auto">
            <a:xfrm>
              <a:off x="1680" y="624"/>
              <a:ext cx="0" cy="3408"/>
            </a:xfrm>
            <a:prstGeom prst="line">
              <a:avLst/>
            </a:prstGeom>
            <a:noFill/>
            <a:ln w="25400">
              <a:solidFill>
                <a:schemeClr val="tx1"/>
              </a:solidFill>
              <a:prstDash val="sysDot"/>
              <a:round/>
              <a:headEnd/>
              <a:tailEnd/>
            </a:ln>
            <a:effectLst/>
          </p:spPr>
          <p:txBody>
            <a:bodyPr wrap="none" anchor="ctr"/>
            <a:lstStyle/>
            <a:p>
              <a:endParaRPr lang="en-US"/>
            </a:p>
          </p:txBody>
        </p:sp>
      </p:grpSp>
      <p:sp>
        <p:nvSpPr>
          <p:cNvPr id="1034386" name="Rectangle 146"/>
          <p:cNvSpPr>
            <a:spLocks noGrp="1" noChangeArrowheads="1"/>
          </p:cNvSpPr>
          <p:nvPr>
            <p:ph type="body" idx="1"/>
          </p:nvPr>
        </p:nvSpPr>
        <p:spPr>
          <a:xfrm>
            <a:off x="609600" y="762000"/>
            <a:ext cx="7772400" cy="1184275"/>
          </a:xfrm>
          <a:noFill/>
          <a:ln/>
        </p:spPr>
        <p:txBody>
          <a:bodyPr/>
          <a:lstStyle/>
          <a:p>
            <a:r>
              <a:rPr lang="en-US"/>
              <a:t>Move branch decision hardware back to as </a:t>
            </a:r>
            <a:r>
              <a:rPr lang="en-US">
                <a:solidFill>
                  <a:schemeClr val="accent1"/>
                </a:solidFill>
              </a:rPr>
              <a:t>early</a:t>
            </a:r>
            <a:r>
              <a:rPr lang="en-US"/>
              <a:t> in the pipeline as possible – i.e., during the decode cycle</a:t>
            </a:r>
          </a:p>
        </p:txBody>
      </p:sp>
      <p:grpSp>
        <p:nvGrpSpPr>
          <p:cNvPr id="26" name="Group 147"/>
          <p:cNvGrpSpPr>
            <a:grpSpLocks/>
          </p:cNvGrpSpPr>
          <p:nvPr/>
        </p:nvGrpSpPr>
        <p:grpSpPr bwMode="auto">
          <a:xfrm>
            <a:off x="3429000" y="3276600"/>
            <a:ext cx="3355975" cy="838200"/>
            <a:chOff x="1562" y="1152"/>
            <a:chExt cx="2114" cy="528"/>
          </a:xfrm>
        </p:grpSpPr>
        <p:grpSp>
          <p:nvGrpSpPr>
            <p:cNvPr id="27" name="Group 148"/>
            <p:cNvGrpSpPr>
              <a:grpSpLocks/>
            </p:cNvGrpSpPr>
            <p:nvPr/>
          </p:nvGrpSpPr>
          <p:grpSpPr bwMode="auto">
            <a:xfrm>
              <a:off x="2487" y="1152"/>
              <a:ext cx="223" cy="481"/>
              <a:chOff x="2207" y="1413"/>
              <a:chExt cx="223" cy="481"/>
            </a:xfrm>
          </p:grpSpPr>
          <p:sp>
            <p:nvSpPr>
              <p:cNvPr id="1034389" name="Freeform 149"/>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034390" name="Rectangle 150"/>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28" name="Group 151"/>
            <p:cNvGrpSpPr>
              <a:grpSpLocks/>
            </p:cNvGrpSpPr>
            <p:nvPr/>
          </p:nvGrpSpPr>
          <p:grpSpPr bwMode="auto">
            <a:xfrm>
              <a:off x="1562" y="1248"/>
              <a:ext cx="349" cy="289"/>
              <a:chOff x="1282" y="1509"/>
              <a:chExt cx="349" cy="289"/>
            </a:xfrm>
          </p:grpSpPr>
          <p:sp>
            <p:nvSpPr>
              <p:cNvPr id="1034392" name="Rectangle 152"/>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29" name="Group 153"/>
              <p:cNvGrpSpPr>
                <a:grpSpLocks/>
              </p:cNvGrpSpPr>
              <p:nvPr/>
            </p:nvGrpSpPr>
            <p:grpSpPr bwMode="auto">
              <a:xfrm>
                <a:off x="1291" y="1509"/>
                <a:ext cx="340" cy="289"/>
                <a:chOff x="1291" y="1509"/>
                <a:chExt cx="340" cy="289"/>
              </a:xfrm>
            </p:grpSpPr>
            <p:sp>
              <p:nvSpPr>
                <p:cNvPr id="1034394" name="Freeform 154"/>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034395" name="Freeform 155"/>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034396" name="Rectangle 156"/>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30" name="Group 157"/>
            <p:cNvGrpSpPr>
              <a:grpSpLocks/>
            </p:cNvGrpSpPr>
            <p:nvPr/>
          </p:nvGrpSpPr>
          <p:grpSpPr bwMode="auto">
            <a:xfrm>
              <a:off x="2031" y="1248"/>
              <a:ext cx="296" cy="289"/>
              <a:chOff x="1751" y="1509"/>
              <a:chExt cx="296" cy="289"/>
            </a:xfrm>
          </p:grpSpPr>
          <p:sp>
            <p:nvSpPr>
              <p:cNvPr id="1034398" name="Freeform 158"/>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034399" name="Freeform 159"/>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034400" name="Line 160"/>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034401" name="Freeform 161"/>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034402" name="Line 162"/>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034403" name="Rectangle 163"/>
            <p:cNvSpPr>
              <a:spLocks noChangeArrowheads="1"/>
            </p:cNvSpPr>
            <p:nvPr/>
          </p:nvSpPr>
          <p:spPr bwMode="auto">
            <a:xfrm>
              <a:off x="2829" y="1250"/>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31" name="Group 164"/>
            <p:cNvGrpSpPr>
              <a:grpSpLocks/>
            </p:cNvGrpSpPr>
            <p:nvPr/>
          </p:nvGrpSpPr>
          <p:grpSpPr bwMode="auto">
            <a:xfrm>
              <a:off x="2880" y="1248"/>
              <a:ext cx="325" cy="289"/>
              <a:chOff x="2600" y="1509"/>
              <a:chExt cx="325" cy="289"/>
            </a:xfrm>
          </p:grpSpPr>
          <p:sp>
            <p:nvSpPr>
              <p:cNvPr id="1034405" name="Freeform 165"/>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034406" name="Freeform 166"/>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034407" name="Rectangle 167"/>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1034240" name="Group 168"/>
            <p:cNvGrpSpPr>
              <a:grpSpLocks/>
            </p:cNvGrpSpPr>
            <p:nvPr/>
          </p:nvGrpSpPr>
          <p:grpSpPr bwMode="auto">
            <a:xfrm>
              <a:off x="3348" y="1248"/>
              <a:ext cx="284" cy="289"/>
              <a:chOff x="3068" y="1509"/>
              <a:chExt cx="284" cy="289"/>
            </a:xfrm>
          </p:grpSpPr>
          <p:sp>
            <p:nvSpPr>
              <p:cNvPr id="1034409" name="Freeform 169"/>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034410" name="Freeform 170"/>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034411" name="Line 171"/>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034412" name="Line 172"/>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034413" name="Line 173"/>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034414" name="Line 174"/>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034415" name="Line 175"/>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034416" name="Line 176"/>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034417" name="Line 177"/>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034418" name="Line 178"/>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034419" name="Line 179"/>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2770" name="Rectangle 2"/>
          <p:cNvSpPr>
            <a:spLocks noGrp="1" noChangeArrowheads="1"/>
          </p:cNvSpPr>
          <p:nvPr>
            <p:ph type="title"/>
          </p:nvPr>
        </p:nvSpPr>
        <p:spPr/>
        <p:txBody>
          <a:bodyPr/>
          <a:lstStyle/>
          <a:p>
            <a:r>
              <a:rPr lang="en-US" dirty="0" smtClean="0"/>
              <a:t>Reducing the Delay of Branches</a:t>
            </a:r>
            <a:endParaRPr lang="en-US" dirty="0"/>
          </a:p>
        </p:txBody>
      </p:sp>
      <p:sp>
        <p:nvSpPr>
          <p:cNvPr id="1312771" name="Rectangle 3"/>
          <p:cNvSpPr>
            <a:spLocks noGrp="1" noChangeArrowheads="1"/>
          </p:cNvSpPr>
          <p:nvPr>
            <p:ph type="body" idx="1"/>
          </p:nvPr>
        </p:nvSpPr>
        <p:spPr>
          <a:xfrm>
            <a:off x="381000" y="762000"/>
            <a:ext cx="8382000" cy="5411788"/>
          </a:xfrm>
        </p:spPr>
        <p:txBody>
          <a:bodyPr/>
          <a:lstStyle/>
          <a:p>
            <a:pPr>
              <a:lnSpc>
                <a:spcPct val="95000"/>
              </a:lnSpc>
            </a:pPr>
            <a:r>
              <a:rPr lang="en-US" dirty="0"/>
              <a:t>Move the branch decision hardware back to the EX stage</a:t>
            </a:r>
          </a:p>
          <a:p>
            <a:pPr lvl="1">
              <a:lnSpc>
                <a:spcPct val="95000"/>
              </a:lnSpc>
            </a:pPr>
            <a:r>
              <a:rPr lang="en-US" dirty="0"/>
              <a:t>Reduces the number of stall (flush) cycles to two</a:t>
            </a:r>
          </a:p>
          <a:p>
            <a:pPr lvl="1">
              <a:lnSpc>
                <a:spcPct val="95000"/>
              </a:lnSpc>
            </a:pPr>
            <a:r>
              <a:rPr lang="en-US" dirty="0"/>
              <a:t>Adds an </a:t>
            </a:r>
            <a:r>
              <a:rPr lang="en-US" dirty="0">
                <a:latin typeface="Courier New" pitchFamily="49" charset="0"/>
              </a:rPr>
              <a:t>and</a:t>
            </a:r>
            <a:r>
              <a:rPr lang="en-US" dirty="0"/>
              <a:t> gate and a 2x1 </a:t>
            </a:r>
            <a:r>
              <a:rPr lang="en-US" dirty="0" err="1">
                <a:latin typeface="Courier New" pitchFamily="49" charset="0"/>
              </a:rPr>
              <a:t>mux</a:t>
            </a:r>
            <a:r>
              <a:rPr lang="en-US" dirty="0"/>
              <a:t> to the EX timing path</a:t>
            </a:r>
          </a:p>
          <a:p>
            <a:pPr>
              <a:lnSpc>
                <a:spcPct val="95000"/>
              </a:lnSpc>
            </a:pPr>
            <a:r>
              <a:rPr lang="en-US" dirty="0"/>
              <a:t>Add hardware to compute the branch target address and evaluate the branch decision to the ID stage</a:t>
            </a:r>
          </a:p>
          <a:p>
            <a:pPr lvl="1">
              <a:lnSpc>
                <a:spcPct val="95000"/>
              </a:lnSpc>
            </a:pPr>
            <a:r>
              <a:rPr lang="en-US" dirty="0"/>
              <a:t>Reduces the number of stall (flush) cycles to one                                (like with jumps)</a:t>
            </a:r>
          </a:p>
          <a:p>
            <a:pPr lvl="2">
              <a:lnSpc>
                <a:spcPct val="95000"/>
              </a:lnSpc>
            </a:pPr>
            <a:r>
              <a:rPr lang="en-US" dirty="0"/>
              <a:t>But now need to add </a:t>
            </a:r>
            <a:r>
              <a:rPr lang="en-US" dirty="0">
                <a:solidFill>
                  <a:schemeClr val="accent1"/>
                </a:solidFill>
              </a:rPr>
              <a:t>forwarding hardware</a:t>
            </a:r>
            <a:r>
              <a:rPr lang="en-US" dirty="0"/>
              <a:t> in ID stage</a:t>
            </a:r>
          </a:p>
          <a:p>
            <a:pPr lvl="1">
              <a:lnSpc>
                <a:spcPct val="95000"/>
              </a:lnSpc>
            </a:pPr>
            <a:r>
              <a:rPr lang="en-US" dirty="0"/>
              <a:t>Computing branch target address can be done in parallel with </a:t>
            </a:r>
            <a:r>
              <a:rPr lang="en-US" dirty="0" err="1"/>
              <a:t>RegFile</a:t>
            </a:r>
            <a:r>
              <a:rPr lang="en-US" dirty="0"/>
              <a:t> read (done for all instructions – only used when needed)</a:t>
            </a:r>
          </a:p>
          <a:p>
            <a:pPr lvl="1">
              <a:lnSpc>
                <a:spcPct val="95000"/>
              </a:lnSpc>
            </a:pPr>
            <a:r>
              <a:rPr lang="en-US" dirty="0"/>
              <a:t>Comparing the registers can’t be done until after </a:t>
            </a:r>
            <a:r>
              <a:rPr lang="en-US" dirty="0" err="1"/>
              <a:t>RegFile</a:t>
            </a:r>
            <a:r>
              <a:rPr lang="en-US" dirty="0"/>
              <a:t> read, so comparing and updating the PC adds a </a:t>
            </a:r>
            <a:r>
              <a:rPr lang="en-US" dirty="0" err="1"/>
              <a:t>mux</a:t>
            </a:r>
            <a:r>
              <a:rPr lang="en-US" dirty="0"/>
              <a:t>, a comparator, and an </a:t>
            </a:r>
            <a:r>
              <a:rPr lang="en-US" dirty="0">
                <a:latin typeface="Courier New" pitchFamily="49" charset="0"/>
              </a:rPr>
              <a:t>and</a:t>
            </a:r>
            <a:r>
              <a:rPr lang="en-US" dirty="0"/>
              <a:t> gate to the ID timing path</a:t>
            </a:r>
          </a:p>
          <a:p>
            <a:pPr>
              <a:lnSpc>
                <a:spcPct val="95000"/>
              </a:lnSpc>
            </a:pPr>
            <a:r>
              <a:rPr lang="en-US" dirty="0"/>
              <a:t>For deeper pipelines, branch decision points can be even </a:t>
            </a:r>
            <a:r>
              <a:rPr lang="en-US" i="1" dirty="0"/>
              <a:t>later</a:t>
            </a:r>
            <a:r>
              <a:rPr lang="en-US" dirty="0"/>
              <a:t> in the pipeline, incurring more stalls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31277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1277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1277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12771">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12771">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12771">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12771">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12771">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1277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2771"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4514" name="Rectangle 2"/>
          <p:cNvSpPr>
            <a:spLocks noGrp="1" noChangeArrowheads="1"/>
          </p:cNvSpPr>
          <p:nvPr>
            <p:ph type="title"/>
          </p:nvPr>
        </p:nvSpPr>
        <p:spPr/>
        <p:txBody>
          <a:bodyPr/>
          <a:lstStyle/>
          <a:p>
            <a:r>
              <a:rPr lang="en-US"/>
              <a:t>ID Branch Forwarding Issues</a:t>
            </a:r>
          </a:p>
        </p:txBody>
      </p:sp>
      <p:sp>
        <p:nvSpPr>
          <p:cNvPr id="1344515" name="Rectangle 3"/>
          <p:cNvSpPr>
            <a:spLocks noGrp="1" noChangeArrowheads="1"/>
          </p:cNvSpPr>
          <p:nvPr>
            <p:ph type="body" idx="1"/>
          </p:nvPr>
        </p:nvSpPr>
        <p:spPr>
          <a:xfrm>
            <a:off x="457200" y="762000"/>
            <a:ext cx="3581400" cy="1511300"/>
          </a:xfrm>
        </p:spPr>
        <p:txBody>
          <a:bodyPr/>
          <a:lstStyle/>
          <a:p>
            <a:r>
              <a:rPr lang="en-US"/>
              <a:t>MEM/WB “forwarding” is taken care of by the normal RegFile write before read operation</a:t>
            </a:r>
          </a:p>
        </p:txBody>
      </p:sp>
      <p:sp>
        <p:nvSpPr>
          <p:cNvPr id="1344516" name="Rectangle 4"/>
          <p:cNvSpPr>
            <a:spLocks noChangeArrowheads="1"/>
          </p:cNvSpPr>
          <p:nvPr/>
        </p:nvSpPr>
        <p:spPr bwMode="auto">
          <a:xfrm>
            <a:off x="4800600" y="787400"/>
            <a:ext cx="3886200" cy="1574800"/>
          </a:xfrm>
          <a:prstGeom prst="rect">
            <a:avLst/>
          </a:prstGeom>
          <a:noFill/>
          <a:ln w="12700">
            <a:noFill/>
            <a:miter lim="800000"/>
            <a:headEnd/>
            <a:tailEnd/>
          </a:ln>
          <a:effectLst/>
        </p:spPr>
        <p:txBody>
          <a:bodyPr lIns="63500" tIns="25400" rIns="63500" bIns="25400">
            <a:spAutoFit/>
          </a:bodyPr>
          <a:lstStyle/>
          <a:p>
            <a:pPr marL="287338" indent="-287338">
              <a:buClr>
                <a:schemeClr val="accent1"/>
              </a:buClr>
              <a:buSzPct val="75000"/>
              <a:buFont typeface="Wingdings" pitchFamily="2" charset="2"/>
              <a:buNone/>
            </a:pPr>
            <a:r>
              <a:rPr lang="en-US" sz="2000"/>
              <a:t>WB</a:t>
            </a:r>
            <a:r>
              <a:rPr lang="en-US" sz="2000">
                <a:solidFill>
                  <a:schemeClr val="tx1"/>
                </a:solidFill>
                <a:latin typeface="Courier New" pitchFamily="49" charset="0"/>
              </a:rPr>
              <a:t>	add3   </a:t>
            </a:r>
            <a:r>
              <a:rPr lang="en-US" sz="2000">
                <a:latin typeface="Courier New" pitchFamily="49" charset="0"/>
              </a:rPr>
              <a:t>$1</a:t>
            </a:r>
            <a:r>
              <a:rPr lang="en-US" sz="2000">
                <a:solidFill>
                  <a:schemeClr val="tx1"/>
                </a:solidFill>
                <a:latin typeface="Courier New" pitchFamily="49" charset="0"/>
              </a:rPr>
              <a:t>,</a:t>
            </a:r>
          </a:p>
          <a:p>
            <a:pPr marL="287338" indent="-287338">
              <a:buClr>
                <a:schemeClr val="accent1"/>
              </a:buClr>
              <a:buSzPct val="75000"/>
              <a:buFont typeface="Wingdings" pitchFamily="2" charset="2"/>
              <a:buNone/>
            </a:pPr>
            <a:r>
              <a:rPr lang="en-US" sz="2000">
                <a:solidFill>
                  <a:schemeClr val="tx1"/>
                </a:solidFill>
              </a:rPr>
              <a:t>MEM</a:t>
            </a:r>
            <a:r>
              <a:rPr lang="en-US" sz="2000">
                <a:solidFill>
                  <a:schemeClr val="tx1"/>
                </a:solidFill>
                <a:latin typeface="Courier New" pitchFamily="49" charset="0"/>
              </a:rPr>
              <a:t>	add2   $3,</a:t>
            </a:r>
          </a:p>
          <a:p>
            <a:pPr marL="287338" indent="-287338">
              <a:buClr>
                <a:schemeClr val="accent1"/>
              </a:buClr>
              <a:buSzPct val="75000"/>
              <a:buFont typeface="Wingdings" pitchFamily="2" charset="2"/>
              <a:buNone/>
            </a:pPr>
            <a:r>
              <a:rPr lang="en-US" sz="2000">
                <a:solidFill>
                  <a:schemeClr val="tx1"/>
                </a:solidFill>
              </a:rPr>
              <a:t>EX</a:t>
            </a:r>
            <a:r>
              <a:rPr lang="en-US" sz="2000">
                <a:solidFill>
                  <a:schemeClr val="tx1"/>
                </a:solidFill>
                <a:latin typeface="Courier New" pitchFamily="49" charset="0"/>
              </a:rPr>
              <a:t>	add1   $4,</a:t>
            </a:r>
          </a:p>
          <a:p>
            <a:pPr marL="287338" indent="-287338">
              <a:buClr>
                <a:schemeClr val="accent1"/>
              </a:buClr>
              <a:buSzPct val="75000"/>
              <a:buFont typeface="Wingdings" pitchFamily="2" charset="2"/>
              <a:buNone/>
            </a:pPr>
            <a:r>
              <a:rPr lang="en-US" sz="2000"/>
              <a:t>ID</a:t>
            </a:r>
            <a:r>
              <a:rPr lang="en-US" sz="2000">
                <a:solidFill>
                  <a:schemeClr val="tx1"/>
                </a:solidFill>
                <a:latin typeface="Courier New" pitchFamily="49" charset="0"/>
              </a:rPr>
              <a:t>		beq    </a:t>
            </a:r>
            <a:r>
              <a:rPr lang="en-US" sz="2000">
                <a:solidFill>
                  <a:srgbClr val="009900"/>
                </a:solidFill>
                <a:latin typeface="Courier New" pitchFamily="49" charset="0"/>
              </a:rPr>
              <a:t>$1</a:t>
            </a:r>
            <a:r>
              <a:rPr lang="en-US" sz="2000">
                <a:solidFill>
                  <a:schemeClr val="tx1"/>
                </a:solidFill>
                <a:latin typeface="Courier New" pitchFamily="49" charset="0"/>
              </a:rPr>
              <a:t>,$2,Loop</a:t>
            </a:r>
          </a:p>
          <a:p>
            <a:pPr marL="287338" indent="-287338">
              <a:buClr>
                <a:schemeClr val="accent1"/>
              </a:buClr>
              <a:buSzPct val="75000"/>
              <a:buFont typeface="Wingdings" pitchFamily="2" charset="2"/>
              <a:buNone/>
            </a:pPr>
            <a:r>
              <a:rPr lang="en-US" sz="2000">
                <a:solidFill>
                  <a:schemeClr val="tx1"/>
                </a:solidFill>
              </a:rPr>
              <a:t>IF</a:t>
            </a:r>
            <a:r>
              <a:rPr lang="en-US" sz="2000">
                <a:solidFill>
                  <a:schemeClr val="tx1"/>
                </a:solidFill>
                <a:latin typeface="Courier New" pitchFamily="49" charset="0"/>
              </a:rPr>
              <a:t>		next_seq_instr</a:t>
            </a:r>
          </a:p>
        </p:txBody>
      </p:sp>
      <p:sp>
        <p:nvSpPr>
          <p:cNvPr id="1344518" name="Rectangle 6"/>
          <p:cNvSpPr>
            <a:spLocks noChangeArrowheads="1"/>
          </p:cNvSpPr>
          <p:nvPr/>
        </p:nvSpPr>
        <p:spPr bwMode="auto">
          <a:xfrm>
            <a:off x="533400" y="2667000"/>
            <a:ext cx="4038600" cy="1511300"/>
          </a:xfrm>
          <a:prstGeom prst="rect">
            <a:avLst/>
          </a:prstGeom>
          <a:noFill/>
          <a:ln w="12700">
            <a:noFill/>
            <a:miter lim="800000"/>
            <a:headEnd/>
            <a:tailEnd/>
          </a:ln>
          <a:effectLst/>
        </p:spPr>
        <p:txBody>
          <a:bodyPr lIns="63500" tIns="25400" rIns="63500" bIns="25400">
            <a:spAutoFit/>
          </a:bodyPr>
          <a:lstStyle/>
          <a:p>
            <a:pPr marL="287338" indent="-287338">
              <a:spcBef>
                <a:spcPct val="30000"/>
              </a:spcBef>
              <a:buClr>
                <a:schemeClr val="accent1"/>
              </a:buClr>
              <a:buSzPct val="75000"/>
              <a:buFont typeface="Wingdings" pitchFamily="2" charset="2"/>
              <a:buChar char="q"/>
            </a:pPr>
            <a:r>
              <a:rPr lang="en-US" sz="2400">
                <a:solidFill>
                  <a:schemeClr val="tx1"/>
                </a:solidFill>
              </a:rPr>
              <a:t>Need to forward from the EX/MEM pipeline stage to the ID comparison hardware for cases like</a:t>
            </a:r>
          </a:p>
        </p:txBody>
      </p:sp>
      <p:sp>
        <p:nvSpPr>
          <p:cNvPr id="1344519" name="Rectangle 7"/>
          <p:cNvSpPr>
            <a:spLocks noChangeArrowheads="1"/>
          </p:cNvSpPr>
          <p:nvPr/>
        </p:nvSpPr>
        <p:spPr bwMode="auto">
          <a:xfrm>
            <a:off x="4800600" y="2768600"/>
            <a:ext cx="3886200" cy="1574800"/>
          </a:xfrm>
          <a:prstGeom prst="rect">
            <a:avLst/>
          </a:prstGeom>
          <a:noFill/>
          <a:ln w="12700">
            <a:noFill/>
            <a:miter lim="800000"/>
            <a:headEnd/>
            <a:tailEnd/>
          </a:ln>
          <a:effectLst/>
        </p:spPr>
        <p:txBody>
          <a:bodyPr lIns="63500" tIns="25400" rIns="63500" bIns="25400">
            <a:spAutoFit/>
          </a:bodyPr>
          <a:lstStyle/>
          <a:p>
            <a:pPr marL="287338" indent="-287338">
              <a:buClr>
                <a:schemeClr val="accent1"/>
              </a:buClr>
              <a:buSzPct val="75000"/>
              <a:buFont typeface="Wingdings" pitchFamily="2" charset="2"/>
              <a:buNone/>
            </a:pPr>
            <a:r>
              <a:rPr lang="en-US" sz="2000">
                <a:solidFill>
                  <a:schemeClr val="tx1"/>
                </a:solidFill>
              </a:rPr>
              <a:t>WB</a:t>
            </a:r>
            <a:r>
              <a:rPr lang="en-US" sz="2000">
                <a:solidFill>
                  <a:schemeClr val="tx1"/>
                </a:solidFill>
                <a:latin typeface="Courier New" pitchFamily="49" charset="0"/>
              </a:rPr>
              <a:t>	add3   $3,</a:t>
            </a:r>
          </a:p>
          <a:p>
            <a:pPr marL="287338" indent="-287338">
              <a:buClr>
                <a:schemeClr val="accent1"/>
              </a:buClr>
              <a:buSzPct val="75000"/>
              <a:buFont typeface="Wingdings" pitchFamily="2" charset="2"/>
              <a:buNone/>
            </a:pPr>
            <a:r>
              <a:rPr lang="en-US" sz="2000"/>
              <a:t>MEM</a:t>
            </a:r>
            <a:r>
              <a:rPr lang="en-US" sz="2000">
                <a:solidFill>
                  <a:schemeClr val="tx1"/>
                </a:solidFill>
                <a:latin typeface="Courier New" pitchFamily="49" charset="0"/>
              </a:rPr>
              <a:t>	add2   </a:t>
            </a:r>
            <a:r>
              <a:rPr lang="en-US" sz="2000">
                <a:latin typeface="Courier New" pitchFamily="49" charset="0"/>
              </a:rPr>
              <a:t>$1</a:t>
            </a:r>
            <a:r>
              <a:rPr lang="en-US" sz="2000">
                <a:solidFill>
                  <a:schemeClr val="tx1"/>
                </a:solidFill>
                <a:latin typeface="Courier New" pitchFamily="49" charset="0"/>
              </a:rPr>
              <a:t>,</a:t>
            </a:r>
          </a:p>
          <a:p>
            <a:pPr marL="287338" indent="-287338">
              <a:buClr>
                <a:schemeClr val="accent1"/>
              </a:buClr>
              <a:buSzPct val="75000"/>
              <a:buFont typeface="Wingdings" pitchFamily="2" charset="2"/>
              <a:buNone/>
            </a:pPr>
            <a:r>
              <a:rPr lang="en-US" sz="2000">
                <a:solidFill>
                  <a:schemeClr val="tx1"/>
                </a:solidFill>
              </a:rPr>
              <a:t>EX</a:t>
            </a:r>
            <a:r>
              <a:rPr lang="en-US" sz="2000">
                <a:solidFill>
                  <a:schemeClr val="tx1"/>
                </a:solidFill>
                <a:latin typeface="Courier New" pitchFamily="49" charset="0"/>
              </a:rPr>
              <a:t>	add1   $4,</a:t>
            </a:r>
          </a:p>
          <a:p>
            <a:pPr marL="287338" indent="-287338">
              <a:buClr>
                <a:schemeClr val="accent1"/>
              </a:buClr>
              <a:buSzPct val="75000"/>
              <a:buFont typeface="Wingdings" pitchFamily="2" charset="2"/>
              <a:buNone/>
            </a:pPr>
            <a:r>
              <a:rPr lang="en-US" sz="2000"/>
              <a:t>ID</a:t>
            </a:r>
            <a:r>
              <a:rPr lang="en-US" sz="2000">
                <a:solidFill>
                  <a:schemeClr val="tx1"/>
                </a:solidFill>
                <a:latin typeface="Courier New" pitchFamily="49" charset="0"/>
              </a:rPr>
              <a:t>		beq    </a:t>
            </a:r>
            <a:r>
              <a:rPr lang="en-US" sz="2000">
                <a:latin typeface="Courier New" pitchFamily="49" charset="0"/>
              </a:rPr>
              <a:t>$1</a:t>
            </a:r>
            <a:r>
              <a:rPr lang="en-US" sz="2000">
                <a:solidFill>
                  <a:schemeClr val="tx1"/>
                </a:solidFill>
                <a:latin typeface="Courier New" pitchFamily="49" charset="0"/>
              </a:rPr>
              <a:t>,$2,Loop</a:t>
            </a:r>
          </a:p>
          <a:p>
            <a:pPr marL="287338" indent="-287338">
              <a:buClr>
                <a:schemeClr val="accent1"/>
              </a:buClr>
              <a:buSzPct val="75000"/>
              <a:buFont typeface="Wingdings" pitchFamily="2" charset="2"/>
              <a:buNone/>
            </a:pPr>
            <a:r>
              <a:rPr lang="en-US" sz="2000">
                <a:solidFill>
                  <a:schemeClr val="tx1"/>
                </a:solidFill>
              </a:rPr>
              <a:t>IF</a:t>
            </a:r>
            <a:r>
              <a:rPr lang="en-US" sz="2000">
                <a:solidFill>
                  <a:schemeClr val="tx1"/>
                </a:solidFill>
                <a:latin typeface="Courier New" pitchFamily="49" charset="0"/>
              </a:rPr>
              <a:t>		next_seq_instr</a:t>
            </a:r>
          </a:p>
        </p:txBody>
      </p:sp>
      <p:sp>
        <p:nvSpPr>
          <p:cNvPr id="1344520" name="Rectangle 8"/>
          <p:cNvSpPr>
            <a:spLocks noChangeArrowheads="1"/>
          </p:cNvSpPr>
          <p:nvPr/>
        </p:nvSpPr>
        <p:spPr bwMode="auto">
          <a:xfrm>
            <a:off x="990600" y="4267200"/>
            <a:ext cx="6477000" cy="2247900"/>
          </a:xfrm>
          <a:prstGeom prst="rect">
            <a:avLst/>
          </a:prstGeom>
          <a:noFill/>
          <a:ln w="12700">
            <a:noFill/>
            <a:miter lim="800000"/>
            <a:headEnd/>
            <a:tailEnd/>
          </a:ln>
          <a:effectLst/>
        </p:spPr>
        <p:txBody>
          <a:bodyPr lIns="63500" tIns="25400" rIns="63500" bIns="25400">
            <a:spAutoFit/>
          </a:bodyPr>
          <a:lstStyle/>
          <a:p>
            <a:pPr marL="287338" indent="-287338">
              <a:buClr>
                <a:schemeClr val="accent1"/>
              </a:buClr>
              <a:buSzPct val="75000"/>
              <a:buFont typeface="Wingdings" pitchFamily="2" charset="2"/>
              <a:buNone/>
            </a:pPr>
            <a:r>
              <a:rPr lang="en-US">
                <a:solidFill>
                  <a:schemeClr val="tx1"/>
                </a:solidFill>
                <a:latin typeface="Courier New" pitchFamily="49" charset="0"/>
              </a:rPr>
              <a:t>if (IDcontrol.Branch</a:t>
            </a:r>
          </a:p>
          <a:p>
            <a:pPr marL="287338" indent="-287338">
              <a:buClr>
                <a:schemeClr val="accent1"/>
              </a:buClr>
              <a:buSzPct val="75000"/>
              <a:buFont typeface="Wingdings" pitchFamily="2" charset="2"/>
              <a:buNone/>
            </a:pPr>
            <a:r>
              <a:rPr lang="en-US">
                <a:solidFill>
                  <a:schemeClr val="tx1"/>
                </a:solidFill>
                <a:latin typeface="Courier New" pitchFamily="49" charset="0"/>
              </a:rPr>
              <a:t>and (EX/MEM.RegisterRd != 0)</a:t>
            </a:r>
          </a:p>
          <a:p>
            <a:pPr marL="287338" indent="-287338">
              <a:buClr>
                <a:schemeClr val="accent1"/>
              </a:buClr>
              <a:buSzPct val="75000"/>
              <a:buFont typeface="Wingdings" pitchFamily="2" charset="2"/>
              <a:buNone/>
            </a:pPr>
            <a:r>
              <a:rPr lang="en-US">
                <a:solidFill>
                  <a:schemeClr val="tx1"/>
                </a:solidFill>
                <a:latin typeface="Courier New" pitchFamily="49" charset="0"/>
              </a:rPr>
              <a:t>and (EX/MEM.RegisterRd = IF/ID.RegisterRs))</a:t>
            </a:r>
          </a:p>
          <a:p>
            <a:pPr marL="287338" indent="-287338">
              <a:buClr>
                <a:schemeClr val="accent1"/>
              </a:buClr>
              <a:buSzPct val="75000"/>
              <a:buFont typeface="Wingdings" pitchFamily="2" charset="2"/>
              <a:buNone/>
            </a:pPr>
            <a:r>
              <a:rPr lang="en-US">
                <a:solidFill>
                  <a:schemeClr val="tx1"/>
                </a:solidFill>
                <a:latin typeface="Courier New" pitchFamily="49" charset="0"/>
              </a:rPr>
              <a:t>		ForwardC = 1</a:t>
            </a:r>
          </a:p>
          <a:p>
            <a:pPr marL="287338" indent="-287338">
              <a:buClr>
                <a:schemeClr val="accent1"/>
              </a:buClr>
              <a:buSzPct val="75000"/>
              <a:buFont typeface="Wingdings" pitchFamily="2" charset="2"/>
              <a:buNone/>
            </a:pPr>
            <a:r>
              <a:rPr lang="en-US">
                <a:solidFill>
                  <a:schemeClr val="tx1"/>
                </a:solidFill>
                <a:latin typeface="Courier New" pitchFamily="49" charset="0"/>
              </a:rPr>
              <a:t>if (IDcontrol.Branch</a:t>
            </a:r>
          </a:p>
          <a:p>
            <a:pPr marL="287338" indent="-287338">
              <a:buClr>
                <a:schemeClr val="accent1"/>
              </a:buClr>
              <a:buSzPct val="75000"/>
              <a:buFont typeface="Wingdings" pitchFamily="2" charset="2"/>
              <a:buNone/>
            </a:pPr>
            <a:r>
              <a:rPr lang="en-US">
                <a:solidFill>
                  <a:schemeClr val="tx1"/>
                </a:solidFill>
                <a:latin typeface="Courier New" pitchFamily="49" charset="0"/>
              </a:rPr>
              <a:t>and (EX/MEM.RegisterRd != 0)</a:t>
            </a:r>
          </a:p>
          <a:p>
            <a:pPr marL="287338" indent="-287338">
              <a:buClr>
                <a:schemeClr val="accent1"/>
              </a:buClr>
              <a:buSzPct val="75000"/>
              <a:buFont typeface="Wingdings" pitchFamily="2" charset="2"/>
              <a:buNone/>
            </a:pPr>
            <a:r>
              <a:rPr lang="en-US">
                <a:solidFill>
                  <a:schemeClr val="tx1"/>
                </a:solidFill>
                <a:latin typeface="Courier New" pitchFamily="49" charset="0"/>
              </a:rPr>
              <a:t>and (EX/MEM.RegisterRd = IF/ID.RegisterRt))</a:t>
            </a:r>
          </a:p>
          <a:p>
            <a:pPr marL="287338" indent="-287338">
              <a:buClr>
                <a:schemeClr val="accent1"/>
              </a:buClr>
              <a:buSzPct val="75000"/>
              <a:buFont typeface="Wingdings" pitchFamily="2" charset="2"/>
              <a:buNone/>
            </a:pPr>
            <a:r>
              <a:rPr lang="en-US">
                <a:solidFill>
                  <a:schemeClr val="tx1"/>
                </a:solidFill>
                <a:latin typeface="Courier New" pitchFamily="49" charset="0"/>
              </a:rPr>
              <a:t>		ForwardD = 1</a:t>
            </a:r>
          </a:p>
        </p:txBody>
      </p:sp>
      <p:sp>
        <p:nvSpPr>
          <p:cNvPr id="1344521" name="Rectangle 9"/>
          <p:cNvSpPr>
            <a:spLocks noChangeArrowheads="1"/>
          </p:cNvSpPr>
          <p:nvPr/>
        </p:nvSpPr>
        <p:spPr bwMode="auto">
          <a:xfrm>
            <a:off x="7010400" y="4419600"/>
            <a:ext cx="1905000" cy="1917700"/>
          </a:xfrm>
          <a:prstGeom prst="rect">
            <a:avLst/>
          </a:prstGeom>
          <a:noFill/>
          <a:ln w="12700">
            <a:noFill/>
            <a:miter lim="800000"/>
            <a:headEnd/>
            <a:tailEnd/>
          </a:ln>
          <a:effectLst/>
        </p:spPr>
        <p:txBody>
          <a:bodyPr lIns="90488" tIns="44450" rIns="90488" bIns="44450">
            <a:spAutoFit/>
          </a:bodyPr>
          <a:lstStyle/>
          <a:p>
            <a:pPr algn="r"/>
            <a:r>
              <a:rPr lang="en-US" sz="2000"/>
              <a:t>Forwards the result from the second previous instr. to either input of the compare</a:t>
            </a:r>
          </a:p>
        </p:txBody>
      </p:sp>
      <p:sp>
        <p:nvSpPr>
          <p:cNvPr id="1344525" name="Arc 13"/>
          <p:cNvSpPr>
            <a:spLocks/>
          </p:cNvSpPr>
          <p:nvPr/>
        </p:nvSpPr>
        <p:spPr bwMode="auto">
          <a:xfrm flipH="1">
            <a:off x="6629400" y="992188"/>
            <a:ext cx="304800" cy="911225"/>
          </a:xfrm>
          <a:custGeom>
            <a:avLst/>
            <a:gdLst>
              <a:gd name="G0" fmla="+- 0 0 0"/>
              <a:gd name="G1" fmla="+- 21600 0 0"/>
              <a:gd name="G2" fmla="+- 21600 0 0"/>
              <a:gd name="T0" fmla="*/ 0 w 21600"/>
              <a:gd name="T1" fmla="*/ 0 h 43137"/>
              <a:gd name="T2" fmla="*/ 1650 w 21600"/>
              <a:gd name="T3" fmla="*/ 43137 h 43137"/>
              <a:gd name="T4" fmla="*/ 0 w 21600"/>
              <a:gd name="T5" fmla="*/ 21600 h 43137"/>
            </a:gdLst>
            <a:ahLst/>
            <a:cxnLst>
              <a:cxn ang="0">
                <a:pos x="T0" y="T1"/>
              </a:cxn>
              <a:cxn ang="0">
                <a:pos x="T2" y="T3"/>
              </a:cxn>
              <a:cxn ang="0">
                <a:pos x="T4" y="T5"/>
              </a:cxn>
            </a:cxnLst>
            <a:rect l="0" t="0" r="r" b="b"/>
            <a:pathLst>
              <a:path w="21600" h="43137" fill="none" extrusionOk="0">
                <a:moveTo>
                  <a:pt x="-1" y="0"/>
                </a:moveTo>
                <a:cubicBezTo>
                  <a:pt x="11929" y="0"/>
                  <a:pt x="21600" y="9670"/>
                  <a:pt x="21600" y="21600"/>
                </a:cubicBezTo>
                <a:cubicBezTo>
                  <a:pt x="21600" y="32889"/>
                  <a:pt x="12906" y="42274"/>
                  <a:pt x="1649" y="43136"/>
                </a:cubicBezTo>
              </a:path>
              <a:path w="21600" h="43137" stroke="0" extrusionOk="0">
                <a:moveTo>
                  <a:pt x="-1" y="0"/>
                </a:moveTo>
                <a:cubicBezTo>
                  <a:pt x="11929" y="0"/>
                  <a:pt x="21600" y="9670"/>
                  <a:pt x="21600" y="21600"/>
                </a:cubicBezTo>
                <a:cubicBezTo>
                  <a:pt x="21600" y="32889"/>
                  <a:pt x="12906" y="42274"/>
                  <a:pt x="1649" y="43136"/>
                </a:cubicBezTo>
                <a:lnTo>
                  <a:pt x="0" y="21600"/>
                </a:lnTo>
                <a:close/>
              </a:path>
            </a:pathLst>
          </a:custGeom>
          <a:noFill/>
          <a:ln w="12700">
            <a:solidFill>
              <a:schemeClr val="tx1"/>
            </a:solidFill>
            <a:round/>
            <a:headEnd/>
            <a:tailEnd type="triangle" w="med" len="med"/>
          </a:ln>
          <a:effectLst/>
        </p:spPr>
        <p:txBody>
          <a:bodyPr wrap="none" anchor="ctr"/>
          <a:lstStyle/>
          <a:p>
            <a:endParaRPr lang="en-US"/>
          </a:p>
        </p:txBody>
      </p:sp>
      <p:sp>
        <p:nvSpPr>
          <p:cNvPr id="1344526" name="Arc 14"/>
          <p:cNvSpPr>
            <a:spLocks/>
          </p:cNvSpPr>
          <p:nvPr/>
        </p:nvSpPr>
        <p:spPr bwMode="auto">
          <a:xfrm flipH="1">
            <a:off x="6629400" y="3276600"/>
            <a:ext cx="304800" cy="609600"/>
          </a:xfrm>
          <a:custGeom>
            <a:avLst/>
            <a:gdLst>
              <a:gd name="G0" fmla="+- 0 0 0"/>
              <a:gd name="G1" fmla="+- 21600 0 0"/>
              <a:gd name="G2" fmla="+- 21600 0 0"/>
              <a:gd name="T0" fmla="*/ 0 w 21600"/>
              <a:gd name="T1" fmla="*/ 0 h 43137"/>
              <a:gd name="T2" fmla="*/ 1650 w 21600"/>
              <a:gd name="T3" fmla="*/ 43137 h 43137"/>
              <a:gd name="T4" fmla="*/ 0 w 21600"/>
              <a:gd name="T5" fmla="*/ 21600 h 43137"/>
            </a:gdLst>
            <a:ahLst/>
            <a:cxnLst>
              <a:cxn ang="0">
                <a:pos x="T0" y="T1"/>
              </a:cxn>
              <a:cxn ang="0">
                <a:pos x="T2" y="T3"/>
              </a:cxn>
              <a:cxn ang="0">
                <a:pos x="T4" y="T5"/>
              </a:cxn>
            </a:cxnLst>
            <a:rect l="0" t="0" r="r" b="b"/>
            <a:pathLst>
              <a:path w="21600" h="43137" fill="none" extrusionOk="0">
                <a:moveTo>
                  <a:pt x="-1" y="0"/>
                </a:moveTo>
                <a:cubicBezTo>
                  <a:pt x="11929" y="0"/>
                  <a:pt x="21600" y="9670"/>
                  <a:pt x="21600" y="21600"/>
                </a:cubicBezTo>
                <a:cubicBezTo>
                  <a:pt x="21600" y="32889"/>
                  <a:pt x="12906" y="42274"/>
                  <a:pt x="1649" y="43136"/>
                </a:cubicBezTo>
              </a:path>
              <a:path w="21600" h="43137" stroke="0" extrusionOk="0">
                <a:moveTo>
                  <a:pt x="-1" y="0"/>
                </a:moveTo>
                <a:cubicBezTo>
                  <a:pt x="11929" y="0"/>
                  <a:pt x="21600" y="9670"/>
                  <a:pt x="21600" y="21600"/>
                </a:cubicBezTo>
                <a:cubicBezTo>
                  <a:pt x="21600" y="32889"/>
                  <a:pt x="12906" y="42274"/>
                  <a:pt x="1649" y="43136"/>
                </a:cubicBezTo>
                <a:lnTo>
                  <a:pt x="0" y="21600"/>
                </a:lnTo>
                <a:close/>
              </a:path>
            </a:pathLst>
          </a:custGeom>
          <a:noFill/>
          <a:ln w="12700">
            <a:solidFill>
              <a:schemeClr val="tx1"/>
            </a:solidFill>
            <a:round/>
            <a:headEnd/>
            <a:tailEnd type="triangle" w="med" len="med"/>
          </a:ln>
          <a:effectLst/>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4451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4451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4452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4452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445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4518" grpId="0"/>
      <p:bldP spid="1344519" grpId="0"/>
      <p:bldP spid="1344520" grpId="0"/>
      <p:bldP spid="1344521" grpId="0"/>
      <p:bldP spid="1344526"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9938" name="Rectangle 2"/>
          <p:cNvSpPr>
            <a:spLocks noGrp="1" noChangeArrowheads="1"/>
          </p:cNvSpPr>
          <p:nvPr>
            <p:ph type="title"/>
          </p:nvPr>
        </p:nvSpPr>
        <p:spPr/>
        <p:txBody>
          <a:bodyPr/>
          <a:lstStyle/>
          <a:p>
            <a:r>
              <a:rPr lang="en-US"/>
              <a:t>ID Branch Forwarding Issues, con’t</a:t>
            </a:r>
          </a:p>
        </p:txBody>
      </p:sp>
      <p:sp>
        <p:nvSpPr>
          <p:cNvPr id="1319941" name="Rectangle 5"/>
          <p:cNvSpPr>
            <a:spLocks noChangeArrowheads="1"/>
          </p:cNvSpPr>
          <p:nvPr/>
        </p:nvSpPr>
        <p:spPr bwMode="auto">
          <a:xfrm>
            <a:off x="457200" y="838200"/>
            <a:ext cx="8229600" cy="2971800"/>
          </a:xfrm>
          <a:prstGeom prst="rect">
            <a:avLst/>
          </a:prstGeom>
          <a:noFill/>
          <a:ln w="12700">
            <a:noFill/>
            <a:miter lim="800000"/>
            <a:headEnd/>
            <a:tailEnd/>
          </a:ln>
          <a:effectLst/>
        </p:spPr>
        <p:txBody>
          <a:bodyPr lIns="63500" tIns="25400" rIns="63500" bIns="25400">
            <a:spAutoFit/>
          </a:bodyPr>
          <a:lstStyle/>
          <a:p>
            <a:pPr marL="287338" indent="-287338">
              <a:spcBef>
                <a:spcPct val="30000"/>
              </a:spcBef>
              <a:buClr>
                <a:schemeClr val="accent1"/>
              </a:buClr>
              <a:buSzPct val="75000"/>
              <a:buFont typeface="Wingdings" pitchFamily="2" charset="2"/>
              <a:buChar char="q"/>
            </a:pPr>
            <a:r>
              <a:rPr lang="en-US" sz="2400">
                <a:solidFill>
                  <a:schemeClr val="tx1"/>
                </a:solidFill>
              </a:rPr>
              <a:t>If the instruction immediately                                       before the branch produces                                                  one of the branch source                                                     operands, then a </a:t>
            </a:r>
            <a:r>
              <a:rPr lang="en-US" sz="2400"/>
              <a:t>stall</a:t>
            </a:r>
            <a:r>
              <a:rPr lang="en-US" sz="2400">
                <a:solidFill>
                  <a:schemeClr val="tx1"/>
                </a:solidFill>
              </a:rPr>
              <a:t> needs                                             to be inserted (between the                                                             </a:t>
            </a:r>
            <a:r>
              <a:rPr lang="en-US" sz="2400">
                <a:solidFill>
                  <a:schemeClr val="tx1"/>
                </a:solidFill>
                <a:latin typeface="Courier New" pitchFamily="49" charset="0"/>
              </a:rPr>
              <a:t>beq</a:t>
            </a:r>
            <a:r>
              <a:rPr lang="en-US" sz="2400">
                <a:solidFill>
                  <a:schemeClr val="tx1"/>
                </a:solidFill>
              </a:rPr>
              <a:t> and </a:t>
            </a:r>
            <a:r>
              <a:rPr lang="en-US" sz="2400">
                <a:solidFill>
                  <a:schemeClr val="tx1"/>
                </a:solidFill>
                <a:latin typeface="Courier New" pitchFamily="49" charset="0"/>
              </a:rPr>
              <a:t>add1</a:t>
            </a:r>
            <a:r>
              <a:rPr lang="en-US" sz="2400">
                <a:solidFill>
                  <a:schemeClr val="tx1"/>
                </a:solidFill>
              </a:rPr>
              <a:t>) since the EX stage ALU operation is occurring at the </a:t>
            </a:r>
            <a:r>
              <a:rPr lang="en-US" sz="2400" i="1">
                <a:solidFill>
                  <a:schemeClr val="tx1"/>
                </a:solidFill>
              </a:rPr>
              <a:t>same time</a:t>
            </a:r>
            <a:r>
              <a:rPr lang="en-US" sz="2400">
                <a:solidFill>
                  <a:schemeClr val="tx1"/>
                </a:solidFill>
              </a:rPr>
              <a:t> as the ID stage branch compare operation</a:t>
            </a:r>
          </a:p>
        </p:txBody>
      </p:sp>
      <p:sp>
        <p:nvSpPr>
          <p:cNvPr id="1319945" name="Rectangle 9"/>
          <p:cNvSpPr>
            <a:spLocks noChangeArrowheads="1"/>
          </p:cNvSpPr>
          <p:nvPr/>
        </p:nvSpPr>
        <p:spPr bwMode="auto">
          <a:xfrm>
            <a:off x="5105400" y="914400"/>
            <a:ext cx="3886200" cy="1574800"/>
          </a:xfrm>
          <a:prstGeom prst="rect">
            <a:avLst/>
          </a:prstGeom>
          <a:noFill/>
          <a:ln w="12700">
            <a:noFill/>
            <a:miter lim="800000"/>
            <a:headEnd/>
            <a:tailEnd/>
          </a:ln>
          <a:effectLst/>
        </p:spPr>
        <p:txBody>
          <a:bodyPr lIns="63500" tIns="25400" rIns="63500" bIns="25400">
            <a:spAutoFit/>
          </a:bodyPr>
          <a:lstStyle/>
          <a:p>
            <a:pPr marL="287338" indent="-287338">
              <a:buClr>
                <a:schemeClr val="accent1"/>
              </a:buClr>
              <a:buSzPct val="75000"/>
              <a:buFont typeface="Wingdings" pitchFamily="2" charset="2"/>
              <a:buNone/>
            </a:pPr>
            <a:r>
              <a:rPr lang="en-US" sz="2000">
                <a:solidFill>
                  <a:schemeClr val="tx1"/>
                </a:solidFill>
              </a:rPr>
              <a:t>WB</a:t>
            </a:r>
            <a:r>
              <a:rPr lang="en-US" sz="2000">
                <a:solidFill>
                  <a:schemeClr val="tx1"/>
                </a:solidFill>
                <a:latin typeface="Courier New" pitchFamily="49" charset="0"/>
              </a:rPr>
              <a:t>	add3   $3,</a:t>
            </a:r>
          </a:p>
          <a:p>
            <a:pPr marL="287338" indent="-287338">
              <a:buClr>
                <a:schemeClr val="accent1"/>
              </a:buClr>
              <a:buSzPct val="75000"/>
              <a:buFont typeface="Wingdings" pitchFamily="2" charset="2"/>
              <a:buNone/>
            </a:pPr>
            <a:r>
              <a:rPr lang="en-US" sz="2000">
                <a:solidFill>
                  <a:schemeClr val="tx1"/>
                </a:solidFill>
              </a:rPr>
              <a:t>MEM</a:t>
            </a:r>
            <a:r>
              <a:rPr lang="en-US" sz="2000">
                <a:solidFill>
                  <a:schemeClr val="tx1"/>
                </a:solidFill>
                <a:latin typeface="Courier New" pitchFamily="49" charset="0"/>
              </a:rPr>
              <a:t>	add2   $4,</a:t>
            </a:r>
          </a:p>
          <a:p>
            <a:pPr marL="287338" indent="-287338">
              <a:buClr>
                <a:schemeClr val="accent1"/>
              </a:buClr>
              <a:buSzPct val="75000"/>
              <a:buFont typeface="Wingdings" pitchFamily="2" charset="2"/>
              <a:buNone/>
            </a:pPr>
            <a:r>
              <a:rPr lang="en-US" sz="2000"/>
              <a:t>EX</a:t>
            </a:r>
            <a:r>
              <a:rPr lang="en-US" sz="2000">
                <a:solidFill>
                  <a:schemeClr val="tx1"/>
                </a:solidFill>
                <a:latin typeface="Courier New" pitchFamily="49" charset="0"/>
              </a:rPr>
              <a:t>	add1   </a:t>
            </a:r>
            <a:r>
              <a:rPr lang="en-US" sz="2000">
                <a:latin typeface="Courier New" pitchFamily="49" charset="0"/>
              </a:rPr>
              <a:t>$1</a:t>
            </a:r>
            <a:r>
              <a:rPr lang="en-US" sz="2000">
                <a:solidFill>
                  <a:schemeClr val="tx1"/>
                </a:solidFill>
                <a:latin typeface="Courier New" pitchFamily="49" charset="0"/>
              </a:rPr>
              <a:t>,</a:t>
            </a:r>
          </a:p>
          <a:p>
            <a:pPr marL="287338" indent="-287338">
              <a:buClr>
                <a:schemeClr val="accent1"/>
              </a:buClr>
              <a:buSzPct val="75000"/>
              <a:buFont typeface="Wingdings" pitchFamily="2" charset="2"/>
              <a:buNone/>
            </a:pPr>
            <a:r>
              <a:rPr lang="en-US" sz="2000"/>
              <a:t>ID</a:t>
            </a:r>
            <a:r>
              <a:rPr lang="en-US" sz="2000">
                <a:solidFill>
                  <a:schemeClr val="tx1"/>
                </a:solidFill>
                <a:latin typeface="Courier New" pitchFamily="49" charset="0"/>
              </a:rPr>
              <a:t>		beq    </a:t>
            </a:r>
            <a:r>
              <a:rPr lang="en-US" sz="2000">
                <a:latin typeface="Courier New" pitchFamily="49" charset="0"/>
              </a:rPr>
              <a:t>$1</a:t>
            </a:r>
            <a:r>
              <a:rPr lang="en-US" sz="2000">
                <a:solidFill>
                  <a:schemeClr val="tx1"/>
                </a:solidFill>
                <a:latin typeface="Courier New" pitchFamily="49" charset="0"/>
              </a:rPr>
              <a:t>,$2,Loop</a:t>
            </a:r>
          </a:p>
          <a:p>
            <a:pPr marL="287338" indent="-287338">
              <a:buClr>
                <a:schemeClr val="accent1"/>
              </a:buClr>
              <a:buSzPct val="75000"/>
              <a:buFont typeface="Wingdings" pitchFamily="2" charset="2"/>
              <a:buNone/>
            </a:pPr>
            <a:r>
              <a:rPr lang="en-US" sz="2000">
                <a:solidFill>
                  <a:schemeClr val="tx1"/>
                </a:solidFill>
              </a:rPr>
              <a:t>IF</a:t>
            </a:r>
            <a:r>
              <a:rPr lang="en-US" sz="2000">
                <a:solidFill>
                  <a:schemeClr val="tx1"/>
                </a:solidFill>
                <a:latin typeface="Courier New" pitchFamily="49" charset="0"/>
              </a:rPr>
              <a:t>		next_seq_instr</a:t>
            </a:r>
          </a:p>
        </p:txBody>
      </p:sp>
      <p:sp>
        <p:nvSpPr>
          <p:cNvPr id="1319946" name="Rectangle 10"/>
          <p:cNvSpPr>
            <a:spLocks noChangeArrowheads="1"/>
          </p:cNvSpPr>
          <p:nvPr/>
        </p:nvSpPr>
        <p:spPr bwMode="auto">
          <a:xfrm>
            <a:off x="685800" y="3886200"/>
            <a:ext cx="7848600" cy="1666875"/>
          </a:xfrm>
          <a:prstGeom prst="rect">
            <a:avLst/>
          </a:prstGeom>
          <a:noFill/>
          <a:ln w="12700">
            <a:noFill/>
            <a:miter lim="800000"/>
            <a:headEnd/>
            <a:tailEnd/>
          </a:ln>
          <a:effectLst/>
        </p:spPr>
        <p:txBody>
          <a:bodyPr lIns="63500" tIns="25400" rIns="63500" bIns="25400">
            <a:spAutoFit/>
          </a:bodyPr>
          <a:lstStyle/>
          <a:p>
            <a:pPr marL="741363" lvl="1" indent="-246063">
              <a:spcBef>
                <a:spcPct val="30000"/>
              </a:spcBef>
              <a:buClr>
                <a:schemeClr val="accent1"/>
              </a:buClr>
              <a:buSzPct val="75000"/>
              <a:buFont typeface="Monotype Sorts" pitchFamily="2" charset="2"/>
              <a:buChar char="l"/>
            </a:pPr>
            <a:r>
              <a:rPr lang="en-US" sz="2000">
                <a:solidFill>
                  <a:schemeClr val="tx1"/>
                </a:solidFill>
              </a:rPr>
              <a:t>“Bounce” the </a:t>
            </a:r>
            <a:r>
              <a:rPr lang="en-US" sz="2000">
                <a:solidFill>
                  <a:schemeClr val="tx1"/>
                </a:solidFill>
                <a:latin typeface="Courier New" pitchFamily="49" charset="0"/>
              </a:rPr>
              <a:t>beq</a:t>
            </a:r>
            <a:r>
              <a:rPr lang="en-US" sz="2000">
                <a:solidFill>
                  <a:schemeClr val="tx1"/>
                </a:solidFill>
              </a:rPr>
              <a:t> (in ID) and next_seq_instr (in IF) in place (ID Hazard Unit deasserts </a:t>
            </a:r>
            <a:r>
              <a:rPr lang="en-US" sz="2000">
                <a:solidFill>
                  <a:schemeClr val="tx1"/>
                </a:solidFill>
                <a:latin typeface="Courier New" pitchFamily="49" charset="0"/>
              </a:rPr>
              <a:t>PC.Write</a:t>
            </a:r>
            <a:r>
              <a:rPr lang="en-US" sz="2000">
                <a:solidFill>
                  <a:schemeClr val="tx1"/>
                </a:solidFill>
              </a:rPr>
              <a:t> and </a:t>
            </a:r>
            <a:r>
              <a:rPr lang="en-US" sz="2000">
                <a:solidFill>
                  <a:schemeClr val="tx1"/>
                </a:solidFill>
                <a:latin typeface="Courier New" pitchFamily="49" charset="0"/>
              </a:rPr>
              <a:t>IF/ID.Write</a:t>
            </a:r>
            <a:r>
              <a:rPr lang="en-US" sz="2000">
                <a:solidFill>
                  <a:schemeClr val="tx1"/>
                </a:solidFill>
              </a:rPr>
              <a:t>) </a:t>
            </a:r>
          </a:p>
          <a:p>
            <a:pPr marL="741363" lvl="1" indent="-246063">
              <a:spcBef>
                <a:spcPct val="30000"/>
              </a:spcBef>
              <a:buClr>
                <a:schemeClr val="accent1"/>
              </a:buClr>
              <a:buSzPct val="75000"/>
              <a:buFont typeface="Monotype Sorts" pitchFamily="2" charset="2"/>
              <a:buChar char="l"/>
            </a:pPr>
            <a:r>
              <a:rPr lang="en-US" sz="2000">
                <a:solidFill>
                  <a:schemeClr val="tx1"/>
                </a:solidFill>
              </a:rPr>
              <a:t>Insert a stall between the </a:t>
            </a:r>
            <a:r>
              <a:rPr lang="en-US" sz="2000">
                <a:solidFill>
                  <a:schemeClr val="tx1"/>
                </a:solidFill>
                <a:latin typeface="Courier New" pitchFamily="49" charset="0"/>
              </a:rPr>
              <a:t>add</a:t>
            </a:r>
            <a:r>
              <a:rPr lang="en-US" sz="2000">
                <a:solidFill>
                  <a:schemeClr val="tx1"/>
                </a:solidFill>
              </a:rPr>
              <a:t> in the EX stage and the </a:t>
            </a:r>
            <a:r>
              <a:rPr lang="en-US" sz="2000">
                <a:solidFill>
                  <a:schemeClr val="tx1"/>
                </a:solidFill>
                <a:latin typeface="Courier New" pitchFamily="49" charset="0"/>
              </a:rPr>
              <a:t>beq</a:t>
            </a:r>
            <a:r>
              <a:rPr lang="en-US" sz="2000">
                <a:solidFill>
                  <a:schemeClr val="tx1"/>
                </a:solidFill>
              </a:rPr>
              <a:t> in the ID stage by zeroing the control bits going into the ID/EX pipeline register (done by the ID Hazard Unit)</a:t>
            </a:r>
          </a:p>
        </p:txBody>
      </p:sp>
      <p:sp>
        <p:nvSpPr>
          <p:cNvPr id="1319947" name="Rectangle 11"/>
          <p:cNvSpPr>
            <a:spLocks noChangeArrowheads="1"/>
          </p:cNvSpPr>
          <p:nvPr/>
        </p:nvSpPr>
        <p:spPr bwMode="auto">
          <a:xfrm>
            <a:off x="457200" y="5638800"/>
            <a:ext cx="7696200" cy="781050"/>
          </a:xfrm>
          <a:prstGeom prst="rect">
            <a:avLst/>
          </a:prstGeom>
          <a:noFill/>
          <a:ln w="12700">
            <a:noFill/>
            <a:miter lim="800000"/>
            <a:headEnd/>
            <a:tailEnd/>
          </a:ln>
          <a:effectLst/>
        </p:spPr>
        <p:txBody>
          <a:bodyPr lIns="63500" tIns="25400" rIns="63500" bIns="25400">
            <a:spAutoFit/>
          </a:bodyPr>
          <a:lstStyle/>
          <a:p>
            <a:pPr marL="287338" indent="-287338">
              <a:spcBef>
                <a:spcPct val="30000"/>
              </a:spcBef>
              <a:buClr>
                <a:schemeClr val="accent1"/>
              </a:buClr>
              <a:buSzPct val="75000"/>
              <a:buFont typeface="Wingdings" pitchFamily="2" charset="2"/>
              <a:buChar char="q"/>
            </a:pPr>
            <a:r>
              <a:rPr lang="en-US" sz="2400">
                <a:solidFill>
                  <a:schemeClr val="tx1"/>
                </a:solidFill>
              </a:rPr>
              <a:t>If the branch is found to be taken, then flush the instruction currently in IF (</a:t>
            </a:r>
            <a:r>
              <a:rPr lang="en-US" sz="2400">
                <a:latin typeface="Courier New" pitchFamily="49" charset="0"/>
              </a:rPr>
              <a:t>IF.Flush</a:t>
            </a:r>
            <a:r>
              <a:rPr lang="en-US" sz="2400">
                <a:solidFill>
                  <a:schemeClr val="tx1"/>
                </a:solidFill>
              </a:rPr>
              <a:t>)</a:t>
            </a:r>
          </a:p>
        </p:txBody>
      </p:sp>
      <p:sp>
        <p:nvSpPr>
          <p:cNvPr id="1319948" name="Arc 12"/>
          <p:cNvSpPr>
            <a:spLocks/>
          </p:cNvSpPr>
          <p:nvPr/>
        </p:nvSpPr>
        <p:spPr bwMode="auto">
          <a:xfrm flipH="1">
            <a:off x="6858000" y="1676400"/>
            <a:ext cx="304800" cy="304800"/>
          </a:xfrm>
          <a:custGeom>
            <a:avLst/>
            <a:gdLst>
              <a:gd name="G0" fmla="+- 0 0 0"/>
              <a:gd name="G1" fmla="+- 21600 0 0"/>
              <a:gd name="G2" fmla="+- 21600 0 0"/>
              <a:gd name="T0" fmla="*/ 0 w 21600"/>
              <a:gd name="T1" fmla="*/ 0 h 43137"/>
              <a:gd name="T2" fmla="*/ 1650 w 21600"/>
              <a:gd name="T3" fmla="*/ 43137 h 43137"/>
              <a:gd name="T4" fmla="*/ 0 w 21600"/>
              <a:gd name="T5" fmla="*/ 21600 h 43137"/>
            </a:gdLst>
            <a:ahLst/>
            <a:cxnLst>
              <a:cxn ang="0">
                <a:pos x="T0" y="T1"/>
              </a:cxn>
              <a:cxn ang="0">
                <a:pos x="T2" y="T3"/>
              </a:cxn>
              <a:cxn ang="0">
                <a:pos x="T4" y="T5"/>
              </a:cxn>
            </a:cxnLst>
            <a:rect l="0" t="0" r="r" b="b"/>
            <a:pathLst>
              <a:path w="21600" h="43137" fill="none" extrusionOk="0">
                <a:moveTo>
                  <a:pt x="-1" y="0"/>
                </a:moveTo>
                <a:cubicBezTo>
                  <a:pt x="11929" y="0"/>
                  <a:pt x="21600" y="9670"/>
                  <a:pt x="21600" y="21600"/>
                </a:cubicBezTo>
                <a:cubicBezTo>
                  <a:pt x="21600" y="32889"/>
                  <a:pt x="12906" y="42274"/>
                  <a:pt x="1649" y="43136"/>
                </a:cubicBezTo>
              </a:path>
              <a:path w="21600" h="43137" stroke="0" extrusionOk="0">
                <a:moveTo>
                  <a:pt x="-1" y="0"/>
                </a:moveTo>
                <a:cubicBezTo>
                  <a:pt x="11929" y="0"/>
                  <a:pt x="21600" y="9670"/>
                  <a:pt x="21600" y="21600"/>
                </a:cubicBezTo>
                <a:cubicBezTo>
                  <a:pt x="21600" y="32889"/>
                  <a:pt x="12906" y="42274"/>
                  <a:pt x="1649" y="43136"/>
                </a:cubicBezTo>
                <a:lnTo>
                  <a:pt x="0" y="21600"/>
                </a:lnTo>
                <a:close/>
              </a:path>
            </a:pathLst>
          </a:custGeom>
          <a:noFill/>
          <a:ln w="12700">
            <a:solidFill>
              <a:schemeClr val="tx1"/>
            </a:solidFill>
            <a:round/>
            <a:headEnd/>
            <a:tailEnd type="triangle" w="med" len="med"/>
          </a:ln>
          <a:effectLst/>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1994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19946">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199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9946" grpId="0" build="p"/>
      <p:bldP spid="1319947"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5234" name="Rectangle 2"/>
          <p:cNvSpPr>
            <a:spLocks noGrp="1" noChangeArrowheads="1"/>
          </p:cNvSpPr>
          <p:nvPr>
            <p:ph type="title"/>
          </p:nvPr>
        </p:nvSpPr>
        <p:spPr>
          <a:xfrm>
            <a:off x="533400" y="263525"/>
            <a:ext cx="8229600" cy="422275"/>
          </a:xfrm>
        </p:spPr>
        <p:txBody>
          <a:bodyPr/>
          <a:lstStyle/>
          <a:p>
            <a:r>
              <a:rPr lang="en-US"/>
              <a:t>Supporting ID Stage Branches</a:t>
            </a:r>
          </a:p>
        </p:txBody>
      </p:sp>
      <p:sp>
        <p:nvSpPr>
          <p:cNvPr id="1375235" name="Line 3"/>
          <p:cNvSpPr>
            <a:spLocks noChangeShapeType="1"/>
          </p:cNvSpPr>
          <p:nvPr/>
        </p:nvSpPr>
        <p:spPr bwMode="auto">
          <a:xfrm>
            <a:off x="2578100" y="5486400"/>
            <a:ext cx="1905000" cy="0"/>
          </a:xfrm>
          <a:prstGeom prst="line">
            <a:avLst/>
          </a:prstGeom>
          <a:noFill/>
          <a:ln w="19050">
            <a:solidFill>
              <a:schemeClr val="tx1"/>
            </a:solidFill>
            <a:round/>
            <a:headEnd/>
            <a:tailEnd/>
          </a:ln>
          <a:effectLst/>
        </p:spPr>
        <p:txBody>
          <a:bodyPr/>
          <a:lstStyle/>
          <a:p>
            <a:endParaRPr lang="en-US"/>
          </a:p>
        </p:txBody>
      </p:sp>
      <p:sp>
        <p:nvSpPr>
          <p:cNvPr id="1375236" name="Line 4"/>
          <p:cNvSpPr>
            <a:spLocks noChangeShapeType="1"/>
          </p:cNvSpPr>
          <p:nvPr/>
        </p:nvSpPr>
        <p:spPr bwMode="auto">
          <a:xfrm>
            <a:off x="4635500" y="5486400"/>
            <a:ext cx="457200" cy="0"/>
          </a:xfrm>
          <a:prstGeom prst="line">
            <a:avLst/>
          </a:prstGeom>
          <a:noFill/>
          <a:ln w="19050">
            <a:solidFill>
              <a:schemeClr val="tx1"/>
            </a:solidFill>
            <a:round/>
            <a:headEnd/>
            <a:tailEnd/>
          </a:ln>
          <a:effectLst/>
        </p:spPr>
        <p:txBody>
          <a:bodyPr/>
          <a:lstStyle/>
          <a:p>
            <a:endParaRPr lang="en-US"/>
          </a:p>
        </p:txBody>
      </p:sp>
      <p:sp>
        <p:nvSpPr>
          <p:cNvPr id="1375237" name="Line 5"/>
          <p:cNvSpPr>
            <a:spLocks noChangeShapeType="1"/>
          </p:cNvSpPr>
          <p:nvPr/>
        </p:nvSpPr>
        <p:spPr bwMode="auto">
          <a:xfrm>
            <a:off x="6934200" y="5486400"/>
            <a:ext cx="1295400" cy="0"/>
          </a:xfrm>
          <a:prstGeom prst="line">
            <a:avLst/>
          </a:prstGeom>
          <a:noFill/>
          <a:ln w="19050">
            <a:solidFill>
              <a:schemeClr val="tx1"/>
            </a:solidFill>
            <a:round/>
            <a:headEnd/>
            <a:tailEnd/>
          </a:ln>
          <a:effectLst/>
        </p:spPr>
        <p:txBody>
          <a:bodyPr/>
          <a:lstStyle/>
          <a:p>
            <a:endParaRPr lang="en-US"/>
          </a:p>
        </p:txBody>
      </p:sp>
      <p:sp>
        <p:nvSpPr>
          <p:cNvPr id="1375238" name="Line 6"/>
          <p:cNvSpPr>
            <a:spLocks noChangeShapeType="1"/>
          </p:cNvSpPr>
          <p:nvPr/>
        </p:nvSpPr>
        <p:spPr bwMode="auto">
          <a:xfrm>
            <a:off x="2578100" y="4724400"/>
            <a:ext cx="0" cy="1219200"/>
          </a:xfrm>
          <a:prstGeom prst="line">
            <a:avLst/>
          </a:prstGeom>
          <a:noFill/>
          <a:ln w="12700">
            <a:solidFill>
              <a:schemeClr val="tx1"/>
            </a:solidFill>
            <a:round/>
            <a:headEnd/>
            <a:tailEnd/>
          </a:ln>
          <a:effectLst/>
        </p:spPr>
        <p:txBody>
          <a:bodyPr/>
          <a:lstStyle/>
          <a:p>
            <a:endParaRPr lang="en-US"/>
          </a:p>
        </p:txBody>
      </p:sp>
      <p:sp>
        <p:nvSpPr>
          <p:cNvPr id="1375239" name="Line 7"/>
          <p:cNvSpPr>
            <a:spLocks noChangeShapeType="1"/>
          </p:cNvSpPr>
          <p:nvPr/>
        </p:nvSpPr>
        <p:spPr bwMode="auto">
          <a:xfrm>
            <a:off x="2514600" y="6400800"/>
            <a:ext cx="6019800" cy="0"/>
          </a:xfrm>
          <a:prstGeom prst="line">
            <a:avLst/>
          </a:prstGeom>
          <a:noFill/>
          <a:ln w="19050">
            <a:solidFill>
              <a:schemeClr val="tx1"/>
            </a:solidFill>
            <a:round/>
            <a:headEnd/>
            <a:tailEnd/>
          </a:ln>
          <a:effectLst/>
        </p:spPr>
        <p:txBody>
          <a:bodyPr/>
          <a:lstStyle/>
          <a:p>
            <a:endParaRPr lang="en-US"/>
          </a:p>
        </p:txBody>
      </p:sp>
      <p:sp>
        <p:nvSpPr>
          <p:cNvPr id="1375240" name="Line 8"/>
          <p:cNvSpPr>
            <a:spLocks noChangeShapeType="1"/>
          </p:cNvSpPr>
          <p:nvPr/>
        </p:nvSpPr>
        <p:spPr bwMode="auto">
          <a:xfrm>
            <a:off x="8382000" y="5486400"/>
            <a:ext cx="152400" cy="0"/>
          </a:xfrm>
          <a:prstGeom prst="line">
            <a:avLst/>
          </a:prstGeom>
          <a:noFill/>
          <a:ln w="19050">
            <a:solidFill>
              <a:schemeClr val="tx1"/>
            </a:solidFill>
            <a:round/>
            <a:headEnd/>
            <a:tailEnd/>
          </a:ln>
          <a:effectLst/>
        </p:spPr>
        <p:txBody>
          <a:bodyPr/>
          <a:lstStyle/>
          <a:p>
            <a:endParaRPr lang="en-US"/>
          </a:p>
        </p:txBody>
      </p:sp>
      <p:sp>
        <p:nvSpPr>
          <p:cNvPr id="1375241" name="Line 9"/>
          <p:cNvSpPr>
            <a:spLocks noChangeShapeType="1"/>
          </p:cNvSpPr>
          <p:nvPr/>
        </p:nvSpPr>
        <p:spPr bwMode="auto">
          <a:xfrm>
            <a:off x="8534400" y="5486400"/>
            <a:ext cx="0" cy="914400"/>
          </a:xfrm>
          <a:prstGeom prst="line">
            <a:avLst/>
          </a:prstGeom>
          <a:noFill/>
          <a:ln w="12700">
            <a:solidFill>
              <a:schemeClr val="tx1"/>
            </a:solidFill>
            <a:round/>
            <a:headEnd/>
            <a:tailEnd/>
          </a:ln>
          <a:effectLst/>
        </p:spPr>
        <p:txBody>
          <a:bodyPr/>
          <a:lstStyle/>
          <a:p>
            <a:endParaRPr lang="en-US"/>
          </a:p>
        </p:txBody>
      </p:sp>
      <p:sp>
        <p:nvSpPr>
          <p:cNvPr id="1375242" name="Line 10"/>
          <p:cNvSpPr>
            <a:spLocks noChangeShapeType="1"/>
          </p:cNvSpPr>
          <p:nvPr/>
        </p:nvSpPr>
        <p:spPr bwMode="auto">
          <a:xfrm flipV="1">
            <a:off x="2501900" y="3886200"/>
            <a:ext cx="0" cy="2514600"/>
          </a:xfrm>
          <a:prstGeom prst="line">
            <a:avLst/>
          </a:prstGeom>
          <a:noFill/>
          <a:ln w="12700">
            <a:solidFill>
              <a:schemeClr val="tx1"/>
            </a:solidFill>
            <a:round/>
            <a:headEnd/>
            <a:tailEnd/>
          </a:ln>
          <a:effectLst/>
        </p:spPr>
        <p:txBody>
          <a:bodyPr/>
          <a:lstStyle/>
          <a:p>
            <a:endParaRPr lang="en-US"/>
          </a:p>
        </p:txBody>
      </p:sp>
      <p:sp>
        <p:nvSpPr>
          <p:cNvPr id="1375243" name="Line 11"/>
          <p:cNvSpPr>
            <a:spLocks noChangeShapeType="1"/>
          </p:cNvSpPr>
          <p:nvPr/>
        </p:nvSpPr>
        <p:spPr bwMode="auto">
          <a:xfrm>
            <a:off x="2501900" y="3886200"/>
            <a:ext cx="381000" cy="0"/>
          </a:xfrm>
          <a:prstGeom prst="line">
            <a:avLst/>
          </a:prstGeom>
          <a:noFill/>
          <a:ln w="12700">
            <a:solidFill>
              <a:schemeClr val="tx1"/>
            </a:solidFill>
            <a:round/>
            <a:headEnd/>
            <a:tailEnd type="triangle" w="med" len="med"/>
          </a:ln>
          <a:effectLst/>
        </p:spPr>
        <p:txBody>
          <a:bodyPr/>
          <a:lstStyle/>
          <a:p>
            <a:endParaRPr lang="en-US"/>
          </a:p>
        </p:txBody>
      </p:sp>
      <p:sp>
        <p:nvSpPr>
          <p:cNvPr id="1375244" name="Rectangle 12"/>
          <p:cNvSpPr>
            <a:spLocks noChangeArrowheads="1"/>
          </p:cNvSpPr>
          <p:nvPr/>
        </p:nvSpPr>
        <p:spPr bwMode="auto">
          <a:xfrm>
            <a:off x="762000" y="2971800"/>
            <a:ext cx="914400" cy="1447800"/>
          </a:xfrm>
          <a:prstGeom prst="rect">
            <a:avLst/>
          </a:prstGeom>
          <a:noFill/>
          <a:ln w="12700">
            <a:solidFill>
              <a:schemeClr val="tx1"/>
            </a:solidFill>
            <a:miter lim="800000"/>
            <a:headEnd/>
            <a:tailEnd/>
          </a:ln>
          <a:effectLst/>
        </p:spPr>
        <p:txBody>
          <a:bodyPr wrap="none" anchor="ctr"/>
          <a:lstStyle/>
          <a:p>
            <a:endParaRPr lang="en-US"/>
          </a:p>
        </p:txBody>
      </p:sp>
      <p:sp>
        <p:nvSpPr>
          <p:cNvPr id="1375245" name="Rectangle 13"/>
          <p:cNvSpPr>
            <a:spLocks noChangeArrowheads="1"/>
          </p:cNvSpPr>
          <p:nvPr/>
        </p:nvSpPr>
        <p:spPr bwMode="auto">
          <a:xfrm>
            <a:off x="381000" y="3352800"/>
            <a:ext cx="152400" cy="838200"/>
          </a:xfrm>
          <a:prstGeom prst="rect">
            <a:avLst/>
          </a:prstGeom>
          <a:noFill/>
          <a:ln w="12700">
            <a:solidFill>
              <a:schemeClr val="accent2"/>
            </a:solidFill>
            <a:miter lim="800000"/>
            <a:headEnd/>
            <a:tailEnd/>
          </a:ln>
          <a:effectLst/>
        </p:spPr>
        <p:txBody>
          <a:bodyPr wrap="none" anchor="ctr"/>
          <a:lstStyle/>
          <a:p>
            <a:endParaRPr lang="en-US"/>
          </a:p>
        </p:txBody>
      </p:sp>
      <p:sp>
        <p:nvSpPr>
          <p:cNvPr id="1375246" name="Line 14"/>
          <p:cNvSpPr>
            <a:spLocks noChangeShapeType="1"/>
          </p:cNvSpPr>
          <p:nvPr/>
        </p:nvSpPr>
        <p:spPr bwMode="auto">
          <a:xfrm>
            <a:off x="533400" y="3733800"/>
            <a:ext cx="228600" cy="0"/>
          </a:xfrm>
          <a:prstGeom prst="line">
            <a:avLst/>
          </a:prstGeom>
          <a:noFill/>
          <a:ln w="28575">
            <a:solidFill>
              <a:schemeClr val="tx1"/>
            </a:solidFill>
            <a:round/>
            <a:headEnd/>
            <a:tailEnd type="triangle" w="med" len="med"/>
          </a:ln>
          <a:effectLst/>
        </p:spPr>
        <p:txBody>
          <a:bodyPr/>
          <a:lstStyle/>
          <a:p>
            <a:endParaRPr lang="en-US"/>
          </a:p>
        </p:txBody>
      </p:sp>
      <p:sp>
        <p:nvSpPr>
          <p:cNvPr id="1375247" name="Line 15"/>
          <p:cNvSpPr>
            <a:spLocks noChangeShapeType="1"/>
          </p:cNvSpPr>
          <p:nvPr/>
        </p:nvSpPr>
        <p:spPr bwMode="auto">
          <a:xfrm>
            <a:off x="609600" y="2133600"/>
            <a:ext cx="990600" cy="0"/>
          </a:xfrm>
          <a:prstGeom prst="line">
            <a:avLst/>
          </a:prstGeom>
          <a:noFill/>
          <a:ln w="28575">
            <a:solidFill>
              <a:schemeClr val="tx1"/>
            </a:solidFill>
            <a:round/>
            <a:headEnd/>
            <a:tailEnd type="triangle" w="med" len="med"/>
          </a:ln>
          <a:effectLst/>
        </p:spPr>
        <p:txBody>
          <a:bodyPr/>
          <a:lstStyle/>
          <a:p>
            <a:endParaRPr lang="en-US"/>
          </a:p>
        </p:txBody>
      </p:sp>
      <p:sp>
        <p:nvSpPr>
          <p:cNvPr id="1375248" name="Line 16"/>
          <p:cNvSpPr>
            <a:spLocks noChangeShapeType="1"/>
          </p:cNvSpPr>
          <p:nvPr/>
        </p:nvSpPr>
        <p:spPr bwMode="auto">
          <a:xfrm>
            <a:off x="1335088" y="2590800"/>
            <a:ext cx="265112" cy="0"/>
          </a:xfrm>
          <a:prstGeom prst="line">
            <a:avLst/>
          </a:prstGeom>
          <a:noFill/>
          <a:ln w="28575">
            <a:solidFill>
              <a:schemeClr val="tx1"/>
            </a:solidFill>
            <a:round/>
            <a:headEnd/>
            <a:tailEnd type="triangle" w="med" len="med"/>
          </a:ln>
          <a:effectLst/>
        </p:spPr>
        <p:txBody>
          <a:bodyPr/>
          <a:lstStyle/>
          <a:p>
            <a:endParaRPr lang="en-US"/>
          </a:p>
        </p:txBody>
      </p:sp>
      <p:sp>
        <p:nvSpPr>
          <p:cNvPr id="1375249" name="Text Box 17"/>
          <p:cNvSpPr txBox="1">
            <a:spLocks noChangeArrowheads="1"/>
          </p:cNvSpPr>
          <p:nvPr/>
        </p:nvSpPr>
        <p:spPr bwMode="auto">
          <a:xfrm>
            <a:off x="685800" y="3505200"/>
            <a:ext cx="741363" cy="457200"/>
          </a:xfrm>
          <a:prstGeom prst="rect">
            <a:avLst/>
          </a:prstGeom>
          <a:noFill/>
          <a:ln w="12700">
            <a:noFill/>
            <a:miter lim="800000"/>
            <a:headEnd/>
            <a:tailEnd/>
          </a:ln>
          <a:effectLst/>
        </p:spPr>
        <p:txBody>
          <a:bodyPr wrap="none">
            <a:spAutoFit/>
          </a:bodyPr>
          <a:lstStyle/>
          <a:p>
            <a:r>
              <a:rPr lang="en-US" sz="1200">
                <a:solidFill>
                  <a:schemeClr val="tx1"/>
                </a:solidFill>
              </a:rPr>
              <a:t>Read</a:t>
            </a:r>
          </a:p>
          <a:p>
            <a:r>
              <a:rPr lang="en-US" sz="1200">
                <a:solidFill>
                  <a:schemeClr val="tx1"/>
                </a:solidFill>
              </a:rPr>
              <a:t>Address</a:t>
            </a:r>
          </a:p>
        </p:txBody>
      </p:sp>
      <p:sp>
        <p:nvSpPr>
          <p:cNvPr id="1375250" name="Text Box 18"/>
          <p:cNvSpPr txBox="1">
            <a:spLocks noChangeArrowheads="1"/>
          </p:cNvSpPr>
          <p:nvPr/>
        </p:nvSpPr>
        <p:spPr bwMode="auto">
          <a:xfrm>
            <a:off x="685800" y="3048000"/>
            <a:ext cx="1098550" cy="517525"/>
          </a:xfrm>
          <a:prstGeom prst="rect">
            <a:avLst/>
          </a:prstGeom>
          <a:noFill/>
          <a:ln w="12700">
            <a:noFill/>
            <a:miter lim="800000"/>
            <a:headEnd/>
            <a:tailEnd/>
          </a:ln>
          <a:effectLst/>
        </p:spPr>
        <p:txBody>
          <a:bodyPr wrap="none">
            <a:spAutoFit/>
          </a:bodyPr>
          <a:lstStyle/>
          <a:p>
            <a:pPr algn="ctr"/>
            <a:r>
              <a:rPr lang="en-US" sz="1400" b="1">
                <a:solidFill>
                  <a:schemeClr val="tx1"/>
                </a:solidFill>
              </a:rPr>
              <a:t>Instruction</a:t>
            </a:r>
          </a:p>
          <a:p>
            <a:pPr algn="ctr"/>
            <a:r>
              <a:rPr lang="en-US" sz="1400" b="1">
                <a:solidFill>
                  <a:schemeClr val="tx1"/>
                </a:solidFill>
              </a:rPr>
              <a:t>Memory</a:t>
            </a:r>
          </a:p>
        </p:txBody>
      </p:sp>
      <p:sp>
        <p:nvSpPr>
          <p:cNvPr id="1375251" name="Text Box 19"/>
          <p:cNvSpPr txBox="1">
            <a:spLocks noChangeArrowheads="1"/>
          </p:cNvSpPr>
          <p:nvPr/>
        </p:nvSpPr>
        <p:spPr bwMode="auto">
          <a:xfrm rot="-5400000">
            <a:off x="244475" y="3565525"/>
            <a:ext cx="395288" cy="274638"/>
          </a:xfrm>
          <a:prstGeom prst="rect">
            <a:avLst/>
          </a:prstGeom>
          <a:noFill/>
          <a:ln w="12700">
            <a:noFill/>
            <a:miter lim="800000"/>
            <a:headEnd/>
            <a:tailEnd/>
          </a:ln>
          <a:effectLst/>
        </p:spPr>
        <p:txBody>
          <a:bodyPr wrap="none">
            <a:spAutoFit/>
          </a:bodyPr>
          <a:lstStyle/>
          <a:p>
            <a:r>
              <a:rPr lang="en-US" sz="1200" b="1">
                <a:solidFill>
                  <a:schemeClr val="accent2"/>
                </a:solidFill>
              </a:rPr>
              <a:t>PC</a:t>
            </a:r>
          </a:p>
        </p:txBody>
      </p:sp>
      <p:sp>
        <p:nvSpPr>
          <p:cNvPr id="1375252" name="Line 20"/>
          <p:cNvSpPr>
            <a:spLocks noChangeShapeType="1"/>
          </p:cNvSpPr>
          <p:nvPr/>
        </p:nvSpPr>
        <p:spPr bwMode="auto">
          <a:xfrm>
            <a:off x="152400" y="3733800"/>
            <a:ext cx="228600" cy="0"/>
          </a:xfrm>
          <a:prstGeom prst="line">
            <a:avLst/>
          </a:prstGeom>
          <a:noFill/>
          <a:ln w="28575">
            <a:solidFill>
              <a:schemeClr val="tx1"/>
            </a:solidFill>
            <a:round/>
            <a:headEnd/>
            <a:tailEnd type="triangle" w="med" len="med"/>
          </a:ln>
          <a:effectLst/>
        </p:spPr>
        <p:txBody>
          <a:bodyPr/>
          <a:lstStyle/>
          <a:p>
            <a:endParaRPr lang="en-US"/>
          </a:p>
        </p:txBody>
      </p:sp>
      <p:sp>
        <p:nvSpPr>
          <p:cNvPr id="1375253" name="Text Box 21"/>
          <p:cNvSpPr txBox="1">
            <a:spLocks noChangeArrowheads="1"/>
          </p:cNvSpPr>
          <p:nvPr/>
        </p:nvSpPr>
        <p:spPr bwMode="auto">
          <a:xfrm>
            <a:off x="1143000" y="2438400"/>
            <a:ext cx="268288" cy="274638"/>
          </a:xfrm>
          <a:prstGeom prst="rect">
            <a:avLst/>
          </a:prstGeom>
          <a:noFill/>
          <a:ln w="12700">
            <a:noFill/>
            <a:miter lim="800000"/>
            <a:headEnd/>
            <a:tailEnd/>
          </a:ln>
          <a:effectLst/>
        </p:spPr>
        <p:txBody>
          <a:bodyPr wrap="none">
            <a:spAutoFit/>
          </a:bodyPr>
          <a:lstStyle/>
          <a:p>
            <a:r>
              <a:rPr lang="en-US" sz="1200" b="1">
                <a:solidFill>
                  <a:schemeClr val="tx1"/>
                </a:solidFill>
              </a:rPr>
              <a:t>4</a:t>
            </a:r>
          </a:p>
        </p:txBody>
      </p:sp>
      <p:sp>
        <p:nvSpPr>
          <p:cNvPr id="1375254" name="Line 22"/>
          <p:cNvSpPr>
            <a:spLocks noChangeShapeType="1"/>
          </p:cNvSpPr>
          <p:nvPr/>
        </p:nvSpPr>
        <p:spPr bwMode="auto">
          <a:xfrm>
            <a:off x="152400" y="1295400"/>
            <a:ext cx="0" cy="2438400"/>
          </a:xfrm>
          <a:prstGeom prst="line">
            <a:avLst/>
          </a:prstGeom>
          <a:noFill/>
          <a:ln w="28575">
            <a:solidFill>
              <a:schemeClr val="tx1"/>
            </a:solidFill>
            <a:round/>
            <a:headEnd/>
            <a:tailEnd/>
          </a:ln>
          <a:effectLst/>
        </p:spPr>
        <p:txBody>
          <a:bodyPr/>
          <a:lstStyle/>
          <a:p>
            <a:endParaRPr lang="en-US"/>
          </a:p>
        </p:txBody>
      </p:sp>
      <p:sp>
        <p:nvSpPr>
          <p:cNvPr id="1375255" name="AutoShape 23"/>
          <p:cNvSpPr>
            <a:spLocks noChangeArrowheads="1"/>
          </p:cNvSpPr>
          <p:nvPr/>
        </p:nvSpPr>
        <p:spPr bwMode="auto">
          <a:xfrm rot="5400000" flipH="1">
            <a:off x="838200" y="1219200"/>
            <a:ext cx="685800" cy="22860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tx1"/>
            </a:solidFill>
            <a:miter lim="800000"/>
            <a:headEnd/>
            <a:tailEnd/>
          </a:ln>
          <a:effectLst/>
        </p:spPr>
        <p:txBody>
          <a:bodyPr wrap="none" anchor="ctr"/>
          <a:lstStyle/>
          <a:p>
            <a:endParaRPr lang="en-US"/>
          </a:p>
        </p:txBody>
      </p:sp>
      <p:sp>
        <p:nvSpPr>
          <p:cNvPr id="1375256" name="Line 24"/>
          <p:cNvSpPr>
            <a:spLocks noChangeShapeType="1"/>
          </p:cNvSpPr>
          <p:nvPr/>
        </p:nvSpPr>
        <p:spPr bwMode="auto">
          <a:xfrm flipH="1">
            <a:off x="152400" y="1295400"/>
            <a:ext cx="928688" cy="0"/>
          </a:xfrm>
          <a:prstGeom prst="line">
            <a:avLst/>
          </a:prstGeom>
          <a:noFill/>
          <a:ln w="28575">
            <a:solidFill>
              <a:schemeClr val="tx1"/>
            </a:solidFill>
            <a:round/>
            <a:headEnd/>
            <a:tailEnd/>
          </a:ln>
          <a:effectLst/>
        </p:spPr>
        <p:txBody>
          <a:bodyPr/>
          <a:lstStyle/>
          <a:p>
            <a:endParaRPr lang="en-US"/>
          </a:p>
        </p:txBody>
      </p:sp>
      <p:sp>
        <p:nvSpPr>
          <p:cNvPr id="1375257" name="Line 25"/>
          <p:cNvSpPr>
            <a:spLocks noChangeShapeType="1"/>
          </p:cNvSpPr>
          <p:nvPr/>
        </p:nvSpPr>
        <p:spPr bwMode="auto">
          <a:xfrm flipH="1">
            <a:off x="1295400" y="1143000"/>
            <a:ext cx="2743200" cy="0"/>
          </a:xfrm>
          <a:prstGeom prst="line">
            <a:avLst/>
          </a:prstGeom>
          <a:noFill/>
          <a:ln w="28575">
            <a:solidFill>
              <a:schemeClr val="tx1"/>
            </a:solidFill>
            <a:round/>
            <a:headEnd/>
            <a:tailEnd type="triangle" w="med" len="med"/>
          </a:ln>
          <a:effectLst/>
        </p:spPr>
        <p:txBody>
          <a:bodyPr/>
          <a:lstStyle/>
          <a:p>
            <a:endParaRPr lang="en-US"/>
          </a:p>
        </p:txBody>
      </p:sp>
      <p:sp>
        <p:nvSpPr>
          <p:cNvPr id="1375258" name="Line 26"/>
          <p:cNvSpPr>
            <a:spLocks noChangeShapeType="1"/>
          </p:cNvSpPr>
          <p:nvPr/>
        </p:nvSpPr>
        <p:spPr bwMode="auto">
          <a:xfrm flipH="1">
            <a:off x="2667000" y="6553200"/>
            <a:ext cx="6324600" cy="0"/>
          </a:xfrm>
          <a:prstGeom prst="line">
            <a:avLst/>
          </a:prstGeom>
          <a:noFill/>
          <a:ln w="28575">
            <a:solidFill>
              <a:schemeClr val="tx1"/>
            </a:solidFill>
            <a:round/>
            <a:headEnd/>
            <a:tailEnd/>
          </a:ln>
          <a:effectLst/>
        </p:spPr>
        <p:txBody>
          <a:bodyPr/>
          <a:lstStyle/>
          <a:p>
            <a:endParaRPr lang="en-US"/>
          </a:p>
        </p:txBody>
      </p:sp>
      <p:sp>
        <p:nvSpPr>
          <p:cNvPr id="1375259" name="Rectangle 27"/>
          <p:cNvSpPr>
            <a:spLocks noChangeArrowheads="1"/>
          </p:cNvSpPr>
          <p:nvPr/>
        </p:nvSpPr>
        <p:spPr bwMode="auto">
          <a:xfrm>
            <a:off x="2882900" y="2971800"/>
            <a:ext cx="990600" cy="1447800"/>
          </a:xfrm>
          <a:prstGeom prst="rect">
            <a:avLst/>
          </a:prstGeom>
          <a:noFill/>
          <a:ln w="12700">
            <a:solidFill>
              <a:schemeClr val="tx1"/>
            </a:solidFill>
            <a:miter lim="800000"/>
            <a:headEnd/>
            <a:tailEnd/>
          </a:ln>
          <a:effectLst/>
        </p:spPr>
        <p:txBody>
          <a:bodyPr wrap="none" anchor="ctr"/>
          <a:lstStyle/>
          <a:p>
            <a:endParaRPr lang="en-US"/>
          </a:p>
        </p:txBody>
      </p:sp>
      <p:sp>
        <p:nvSpPr>
          <p:cNvPr id="1375260" name="Line 28"/>
          <p:cNvSpPr>
            <a:spLocks noChangeShapeType="1"/>
          </p:cNvSpPr>
          <p:nvPr/>
        </p:nvSpPr>
        <p:spPr bwMode="auto">
          <a:xfrm>
            <a:off x="2133600" y="3733800"/>
            <a:ext cx="152400" cy="0"/>
          </a:xfrm>
          <a:prstGeom prst="line">
            <a:avLst/>
          </a:prstGeom>
          <a:noFill/>
          <a:ln w="28575">
            <a:solidFill>
              <a:schemeClr val="tx1"/>
            </a:solidFill>
            <a:round/>
            <a:headEnd/>
            <a:tailEnd/>
          </a:ln>
          <a:effectLst/>
        </p:spPr>
        <p:txBody>
          <a:bodyPr/>
          <a:lstStyle/>
          <a:p>
            <a:endParaRPr lang="en-US"/>
          </a:p>
        </p:txBody>
      </p:sp>
      <p:sp>
        <p:nvSpPr>
          <p:cNvPr id="1375261" name="Line 29"/>
          <p:cNvSpPr>
            <a:spLocks noChangeShapeType="1"/>
          </p:cNvSpPr>
          <p:nvPr/>
        </p:nvSpPr>
        <p:spPr bwMode="auto">
          <a:xfrm>
            <a:off x="2578100" y="3505200"/>
            <a:ext cx="304800" cy="0"/>
          </a:xfrm>
          <a:prstGeom prst="line">
            <a:avLst/>
          </a:prstGeom>
          <a:noFill/>
          <a:ln w="19050">
            <a:solidFill>
              <a:schemeClr val="tx1"/>
            </a:solidFill>
            <a:round/>
            <a:headEnd/>
            <a:tailEnd type="triangle" w="med" len="med"/>
          </a:ln>
          <a:effectLst/>
        </p:spPr>
        <p:txBody>
          <a:bodyPr/>
          <a:lstStyle/>
          <a:p>
            <a:endParaRPr lang="en-US"/>
          </a:p>
        </p:txBody>
      </p:sp>
      <p:sp>
        <p:nvSpPr>
          <p:cNvPr id="1375262" name="Text Box 30"/>
          <p:cNvSpPr txBox="1">
            <a:spLocks noChangeArrowheads="1"/>
          </p:cNvSpPr>
          <p:nvPr/>
        </p:nvSpPr>
        <p:spPr bwMode="auto">
          <a:xfrm>
            <a:off x="2806700" y="4114800"/>
            <a:ext cx="903288" cy="274638"/>
          </a:xfrm>
          <a:prstGeom prst="rect">
            <a:avLst/>
          </a:prstGeom>
          <a:noFill/>
          <a:ln w="12700">
            <a:noFill/>
            <a:miter lim="800000"/>
            <a:headEnd/>
            <a:tailEnd/>
          </a:ln>
          <a:effectLst/>
        </p:spPr>
        <p:txBody>
          <a:bodyPr wrap="none">
            <a:spAutoFit/>
          </a:bodyPr>
          <a:lstStyle/>
          <a:p>
            <a:r>
              <a:rPr lang="en-US" sz="1200">
                <a:solidFill>
                  <a:schemeClr val="tx1"/>
                </a:solidFill>
              </a:rPr>
              <a:t>Write Data</a:t>
            </a:r>
          </a:p>
        </p:txBody>
      </p:sp>
      <p:sp>
        <p:nvSpPr>
          <p:cNvPr id="1375263" name="Text Box 31"/>
          <p:cNvSpPr txBox="1">
            <a:spLocks noChangeArrowheads="1"/>
          </p:cNvSpPr>
          <p:nvPr/>
        </p:nvSpPr>
        <p:spPr bwMode="auto">
          <a:xfrm>
            <a:off x="2806700" y="2971800"/>
            <a:ext cx="1036638" cy="274638"/>
          </a:xfrm>
          <a:prstGeom prst="rect">
            <a:avLst/>
          </a:prstGeom>
          <a:noFill/>
          <a:ln w="12700">
            <a:noFill/>
            <a:miter lim="800000"/>
            <a:headEnd/>
            <a:tailEnd/>
          </a:ln>
          <a:effectLst/>
        </p:spPr>
        <p:txBody>
          <a:bodyPr wrap="none">
            <a:spAutoFit/>
          </a:bodyPr>
          <a:lstStyle/>
          <a:p>
            <a:r>
              <a:rPr lang="en-US" sz="1200">
                <a:solidFill>
                  <a:schemeClr val="tx1"/>
                </a:solidFill>
              </a:rPr>
              <a:t>Read Addr 1</a:t>
            </a:r>
          </a:p>
        </p:txBody>
      </p:sp>
      <p:sp>
        <p:nvSpPr>
          <p:cNvPr id="1375264" name="Text Box 32"/>
          <p:cNvSpPr txBox="1">
            <a:spLocks noChangeArrowheads="1"/>
          </p:cNvSpPr>
          <p:nvPr/>
        </p:nvSpPr>
        <p:spPr bwMode="auto">
          <a:xfrm>
            <a:off x="2806700" y="3352800"/>
            <a:ext cx="1036638" cy="274638"/>
          </a:xfrm>
          <a:prstGeom prst="rect">
            <a:avLst/>
          </a:prstGeom>
          <a:noFill/>
          <a:ln w="12700">
            <a:noFill/>
            <a:miter lim="800000"/>
            <a:headEnd/>
            <a:tailEnd/>
          </a:ln>
          <a:effectLst/>
        </p:spPr>
        <p:txBody>
          <a:bodyPr wrap="none">
            <a:spAutoFit/>
          </a:bodyPr>
          <a:lstStyle/>
          <a:p>
            <a:r>
              <a:rPr lang="en-US" sz="1200">
                <a:solidFill>
                  <a:schemeClr val="tx1"/>
                </a:solidFill>
              </a:rPr>
              <a:t>Read Addr 2</a:t>
            </a:r>
          </a:p>
        </p:txBody>
      </p:sp>
      <p:sp>
        <p:nvSpPr>
          <p:cNvPr id="1375265" name="Text Box 33"/>
          <p:cNvSpPr txBox="1">
            <a:spLocks noChangeArrowheads="1"/>
          </p:cNvSpPr>
          <p:nvPr/>
        </p:nvSpPr>
        <p:spPr bwMode="auto">
          <a:xfrm>
            <a:off x="2806700" y="3733800"/>
            <a:ext cx="903288" cy="274638"/>
          </a:xfrm>
          <a:prstGeom prst="rect">
            <a:avLst/>
          </a:prstGeom>
          <a:noFill/>
          <a:ln w="12700">
            <a:noFill/>
            <a:miter lim="800000"/>
            <a:headEnd/>
            <a:tailEnd/>
          </a:ln>
          <a:effectLst/>
        </p:spPr>
        <p:txBody>
          <a:bodyPr wrap="none">
            <a:spAutoFit/>
          </a:bodyPr>
          <a:lstStyle/>
          <a:p>
            <a:r>
              <a:rPr lang="en-US" sz="1200">
                <a:solidFill>
                  <a:schemeClr val="tx1"/>
                </a:solidFill>
              </a:rPr>
              <a:t>Write Addr</a:t>
            </a:r>
          </a:p>
        </p:txBody>
      </p:sp>
      <p:sp>
        <p:nvSpPr>
          <p:cNvPr id="1375266" name="Text Box 34"/>
          <p:cNvSpPr txBox="1">
            <a:spLocks noChangeArrowheads="1"/>
          </p:cNvSpPr>
          <p:nvPr/>
        </p:nvSpPr>
        <p:spPr bwMode="auto">
          <a:xfrm>
            <a:off x="2959100" y="3124200"/>
            <a:ext cx="823913" cy="304800"/>
          </a:xfrm>
          <a:prstGeom prst="rect">
            <a:avLst/>
          </a:prstGeom>
          <a:noFill/>
          <a:ln w="12700">
            <a:noFill/>
            <a:miter lim="800000"/>
            <a:headEnd/>
            <a:tailEnd/>
          </a:ln>
          <a:effectLst/>
        </p:spPr>
        <p:txBody>
          <a:bodyPr wrap="none">
            <a:spAutoFit/>
          </a:bodyPr>
          <a:lstStyle/>
          <a:p>
            <a:pPr algn="ctr"/>
            <a:r>
              <a:rPr lang="en-US" sz="1400" b="1">
                <a:solidFill>
                  <a:schemeClr val="tx1"/>
                </a:solidFill>
              </a:rPr>
              <a:t>RegFile</a:t>
            </a:r>
          </a:p>
        </p:txBody>
      </p:sp>
      <p:sp>
        <p:nvSpPr>
          <p:cNvPr id="1375267" name="Text Box 35"/>
          <p:cNvSpPr txBox="1">
            <a:spLocks noChangeArrowheads="1"/>
          </p:cNvSpPr>
          <p:nvPr/>
        </p:nvSpPr>
        <p:spPr bwMode="auto">
          <a:xfrm>
            <a:off x="2730500" y="3535363"/>
            <a:ext cx="1208088" cy="274637"/>
          </a:xfrm>
          <a:prstGeom prst="rect">
            <a:avLst/>
          </a:prstGeom>
          <a:noFill/>
          <a:ln w="12700">
            <a:noFill/>
            <a:miter lim="800000"/>
            <a:headEnd/>
            <a:tailEnd/>
          </a:ln>
          <a:effectLst/>
        </p:spPr>
        <p:txBody>
          <a:bodyPr>
            <a:spAutoFit/>
          </a:bodyPr>
          <a:lstStyle/>
          <a:p>
            <a:pPr algn="r"/>
            <a:r>
              <a:rPr lang="en-US" sz="1200">
                <a:solidFill>
                  <a:schemeClr val="tx1"/>
                </a:solidFill>
              </a:rPr>
              <a:t>Read Data 1</a:t>
            </a:r>
          </a:p>
        </p:txBody>
      </p:sp>
      <p:sp>
        <p:nvSpPr>
          <p:cNvPr id="1375268" name="Text Box 36"/>
          <p:cNvSpPr txBox="1">
            <a:spLocks noChangeArrowheads="1"/>
          </p:cNvSpPr>
          <p:nvPr/>
        </p:nvSpPr>
        <p:spPr bwMode="auto">
          <a:xfrm>
            <a:off x="2806700" y="3916363"/>
            <a:ext cx="1131888" cy="274637"/>
          </a:xfrm>
          <a:prstGeom prst="rect">
            <a:avLst/>
          </a:prstGeom>
          <a:noFill/>
          <a:ln w="12700">
            <a:noFill/>
            <a:miter lim="800000"/>
            <a:headEnd/>
            <a:tailEnd/>
          </a:ln>
          <a:effectLst/>
        </p:spPr>
        <p:txBody>
          <a:bodyPr>
            <a:spAutoFit/>
          </a:bodyPr>
          <a:lstStyle/>
          <a:p>
            <a:pPr algn="r"/>
            <a:r>
              <a:rPr lang="en-US" sz="1200">
                <a:solidFill>
                  <a:schemeClr val="tx1"/>
                </a:solidFill>
              </a:rPr>
              <a:t>ReadData 2</a:t>
            </a:r>
          </a:p>
        </p:txBody>
      </p:sp>
      <p:sp>
        <p:nvSpPr>
          <p:cNvPr id="1375269" name="Line 37"/>
          <p:cNvSpPr>
            <a:spLocks noChangeShapeType="1"/>
          </p:cNvSpPr>
          <p:nvPr/>
        </p:nvSpPr>
        <p:spPr bwMode="auto">
          <a:xfrm>
            <a:off x="2578100" y="4724400"/>
            <a:ext cx="381000" cy="0"/>
          </a:xfrm>
          <a:prstGeom prst="line">
            <a:avLst/>
          </a:prstGeom>
          <a:noFill/>
          <a:ln w="28575">
            <a:solidFill>
              <a:schemeClr val="tx1"/>
            </a:solidFill>
            <a:round/>
            <a:headEnd/>
            <a:tailEnd/>
          </a:ln>
          <a:effectLst/>
        </p:spPr>
        <p:txBody>
          <a:bodyPr/>
          <a:lstStyle/>
          <a:p>
            <a:endParaRPr lang="en-US"/>
          </a:p>
        </p:txBody>
      </p:sp>
      <p:sp>
        <p:nvSpPr>
          <p:cNvPr id="1375270" name="Line 38"/>
          <p:cNvSpPr>
            <a:spLocks noChangeShapeType="1"/>
          </p:cNvSpPr>
          <p:nvPr/>
        </p:nvSpPr>
        <p:spPr bwMode="auto">
          <a:xfrm>
            <a:off x="2882900" y="4648200"/>
            <a:ext cx="76200" cy="152400"/>
          </a:xfrm>
          <a:prstGeom prst="line">
            <a:avLst/>
          </a:prstGeom>
          <a:noFill/>
          <a:ln w="12700">
            <a:solidFill>
              <a:schemeClr val="tx1"/>
            </a:solidFill>
            <a:round/>
            <a:headEnd/>
            <a:tailEnd/>
          </a:ln>
          <a:effectLst/>
        </p:spPr>
        <p:txBody>
          <a:bodyPr/>
          <a:lstStyle/>
          <a:p>
            <a:endParaRPr lang="en-US"/>
          </a:p>
        </p:txBody>
      </p:sp>
      <p:sp>
        <p:nvSpPr>
          <p:cNvPr id="1375271" name="Line 39"/>
          <p:cNvSpPr>
            <a:spLocks noChangeShapeType="1"/>
          </p:cNvSpPr>
          <p:nvPr/>
        </p:nvSpPr>
        <p:spPr bwMode="auto">
          <a:xfrm>
            <a:off x="3797300" y="4648200"/>
            <a:ext cx="76200" cy="152400"/>
          </a:xfrm>
          <a:prstGeom prst="line">
            <a:avLst/>
          </a:prstGeom>
          <a:noFill/>
          <a:ln w="12700">
            <a:solidFill>
              <a:schemeClr val="tx1"/>
            </a:solidFill>
            <a:round/>
            <a:headEnd/>
            <a:tailEnd/>
          </a:ln>
          <a:effectLst/>
        </p:spPr>
        <p:txBody>
          <a:bodyPr/>
          <a:lstStyle/>
          <a:p>
            <a:endParaRPr lang="en-US"/>
          </a:p>
        </p:txBody>
      </p:sp>
      <p:sp>
        <p:nvSpPr>
          <p:cNvPr id="1375272" name="Text Box 40"/>
          <p:cNvSpPr txBox="1">
            <a:spLocks noChangeArrowheads="1"/>
          </p:cNvSpPr>
          <p:nvPr/>
        </p:nvSpPr>
        <p:spPr bwMode="auto">
          <a:xfrm>
            <a:off x="2759075" y="4419600"/>
            <a:ext cx="352425" cy="274638"/>
          </a:xfrm>
          <a:prstGeom prst="rect">
            <a:avLst/>
          </a:prstGeom>
          <a:noFill/>
          <a:ln w="12700">
            <a:noFill/>
            <a:miter lim="800000"/>
            <a:headEnd/>
            <a:tailEnd/>
          </a:ln>
          <a:effectLst/>
        </p:spPr>
        <p:txBody>
          <a:bodyPr>
            <a:spAutoFit/>
          </a:bodyPr>
          <a:lstStyle/>
          <a:p>
            <a:r>
              <a:rPr lang="en-US" sz="1200">
                <a:solidFill>
                  <a:schemeClr val="tx1"/>
                </a:solidFill>
              </a:rPr>
              <a:t>16</a:t>
            </a:r>
          </a:p>
        </p:txBody>
      </p:sp>
      <p:sp>
        <p:nvSpPr>
          <p:cNvPr id="1375273" name="Text Box 41"/>
          <p:cNvSpPr txBox="1">
            <a:spLocks noChangeArrowheads="1"/>
          </p:cNvSpPr>
          <p:nvPr/>
        </p:nvSpPr>
        <p:spPr bwMode="auto">
          <a:xfrm>
            <a:off x="3644900" y="4724400"/>
            <a:ext cx="352425" cy="274638"/>
          </a:xfrm>
          <a:prstGeom prst="rect">
            <a:avLst/>
          </a:prstGeom>
          <a:noFill/>
          <a:ln w="12700">
            <a:noFill/>
            <a:miter lim="800000"/>
            <a:headEnd/>
            <a:tailEnd/>
          </a:ln>
          <a:effectLst/>
        </p:spPr>
        <p:txBody>
          <a:bodyPr wrap="none">
            <a:spAutoFit/>
          </a:bodyPr>
          <a:lstStyle/>
          <a:p>
            <a:r>
              <a:rPr lang="en-US" sz="1200">
                <a:solidFill>
                  <a:schemeClr val="tx1"/>
                </a:solidFill>
              </a:rPr>
              <a:t>32</a:t>
            </a:r>
          </a:p>
        </p:txBody>
      </p:sp>
      <p:sp>
        <p:nvSpPr>
          <p:cNvPr id="1375274" name="Line 42"/>
          <p:cNvSpPr>
            <a:spLocks noChangeShapeType="1"/>
          </p:cNvSpPr>
          <p:nvPr/>
        </p:nvSpPr>
        <p:spPr bwMode="auto">
          <a:xfrm>
            <a:off x="2654300" y="4267200"/>
            <a:ext cx="254000" cy="0"/>
          </a:xfrm>
          <a:prstGeom prst="line">
            <a:avLst/>
          </a:prstGeom>
          <a:noFill/>
          <a:ln w="28575">
            <a:solidFill>
              <a:schemeClr val="tx1"/>
            </a:solidFill>
            <a:round/>
            <a:headEnd/>
            <a:tailEnd type="triangle" w="med" len="med"/>
          </a:ln>
          <a:effectLst/>
        </p:spPr>
        <p:txBody>
          <a:bodyPr/>
          <a:lstStyle/>
          <a:p>
            <a:endParaRPr lang="en-US"/>
          </a:p>
        </p:txBody>
      </p:sp>
      <p:sp>
        <p:nvSpPr>
          <p:cNvPr id="1375275" name="Line 43"/>
          <p:cNvSpPr>
            <a:spLocks noChangeShapeType="1"/>
          </p:cNvSpPr>
          <p:nvPr/>
        </p:nvSpPr>
        <p:spPr bwMode="auto">
          <a:xfrm>
            <a:off x="5397500" y="4038600"/>
            <a:ext cx="0" cy="914400"/>
          </a:xfrm>
          <a:prstGeom prst="line">
            <a:avLst/>
          </a:prstGeom>
          <a:noFill/>
          <a:ln w="28575">
            <a:solidFill>
              <a:schemeClr val="tx1"/>
            </a:solidFill>
            <a:round/>
            <a:headEnd/>
            <a:tailEnd/>
          </a:ln>
          <a:effectLst/>
        </p:spPr>
        <p:txBody>
          <a:bodyPr/>
          <a:lstStyle/>
          <a:p>
            <a:endParaRPr lang="en-US"/>
          </a:p>
        </p:txBody>
      </p:sp>
      <p:sp>
        <p:nvSpPr>
          <p:cNvPr id="1375276" name="Line 44"/>
          <p:cNvSpPr>
            <a:spLocks noChangeShapeType="1"/>
          </p:cNvSpPr>
          <p:nvPr/>
        </p:nvSpPr>
        <p:spPr bwMode="auto">
          <a:xfrm>
            <a:off x="3873500" y="4114800"/>
            <a:ext cx="609600" cy="0"/>
          </a:xfrm>
          <a:prstGeom prst="line">
            <a:avLst/>
          </a:prstGeom>
          <a:noFill/>
          <a:ln w="28575">
            <a:solidFill>
              <a:schemeClr val="tx1"/>
            </a:solidFill>
            <a:round/>
            <a:headEnd/>
            <a:tailEnd/>
          </a:ln>
          <a:effectLst/>
        </p:spPr>
        <p:txBody>
          <a:bodyPr/>
          <a:lstStyle/>
          <a:p>
            <a:endParaRPr lang="en-US"/>
          </a:p>
        </p:txBody>
      </p:sp>
      <p:sp>
        <p:nvSpPr>
          <p:cNvPr id="1375277" name="Line 45"/>
          <p:cNvSpPr>
            <a:spLocks noChangeShapeType="1"/>
          </p:cNvSpPr>
          <p:nvPr/>
        </p:nvSpPr>
        <p:spPr bwMode="auto">
          <a:xfrm>
            <a:off x="2578100" y="3124200"/>
            <a:ext cx="0" cy="1600200"/>
          </a:xfrm>
          <a:prstGeom prst="line">
            <a:avLst/>
          </a:prstGeom>
          <a:noFill/>
          <a:ln w="28575">
            <a:solidFill>
              <a:schemeClr val="tx1"/>
            </a:solidFill>
            <a:round/>
            <a:headEnd/>
            <a:tailEnd/>
          </a:ln>
          <a:effectLst/>
        </p:spPr>
        <p:txBody>
          <a:bodyPr/>
          <a:lstStyle/>
          <a:p>
            <a:endParaRPr lang="en-US"/>
          </a:p>
        </p:txBody>
      </p:sp>
      <p:sp>
        <p:nvSpPr>
          <p:cNvPr id="1375278" name="Line 46"/>
          <p:cNvSpPr>
            <a:spLocks noChangeShapeType="1"/>
          </p:cNvSpPr>
          <p:nvPr/>
        </p:nvSpPr>
        <p:spPr bwMode="auto">
          <a:xfrm>
            <a:off x="2578100" y="3124200"/>
            <a:ext cx="304800" cy="0"/>
          </a:xfrm>
          <a:prstGeom prst="line">
            <a:avLst/>
          </a:prstGeom>
          <a:noFill/>
          <a:ln w="19050">
            <a:solidFill>
              <a:schemeClr val="tx1"/>
            </a:solidFill>
            <a:round/>
            <a:headEnd/>
            <a:tailEnd type="triangle" w="med" len="med"/>
          </a:ln>
          <a:effectLst/>
        </p:spPr>
        <p:txBody>
          <a:bodyPr/>
          <a:lstStyle/>
          <a:p>
            <a:endParaRPr lang="en-US"/>
          </a:p>
        </p:txBody>
      </p:sp>
      <p:sp>
        <p:nvSpPr>
          <p:cNvPr id="1375279" name="Line 47"/>
          <p:cNvSpPr>
            <a:spLocks noChangeShapeType="1"/>
          </p:cNvSpPr>
          <p:nvPr/>
        </p:nvSpPr>
        <p:spPr bwMode="auto">
          <a:xfrm>
            <a:off x="5321300" y="4419600"/>
            <a:ext cx="304800" cy="0"/>
          </a:xfrm>
          <a:prstGeom prst="line">
            <a:avLst/>
          </a:prstGeom>
          <a:noFill/>
          <a:ln w="28575">
            <a:solidFill>
              <a:schemeClr val="tx1"/>
            </a:solidFill>
            <a:round/>
            <a:headEnd/>
            <a:tailEnd type="triangle" w="med" len="med"/>
          </a:ln>
          <a:effectLst/>
        </p:spPr>
        <p:txBody>
          <a:bodyPr/>
          <a:lstStyle/>
          <a:p>
            <a:endParaRPr lang="en-US"/>
          </a:p>
        </p:txBody>
      </p:sp>
      <p:sp>
        <p:nvSpPr>
          <p:cNvPr id="1375280" name="Line 48"/>
          <p:cNvSpPr>
            <a:spLocks noChangeShapeType="1"/>
          </p:cNvSpPr>
          <p:nvPr/>
        </p:nvSpPr>
        <p:spPr bwMode="auto">
          <a:xfrm>
            <a:off x="6616700" y="3810000"/>
            <a:ext cx="177800" cy="0"/>
          </a:xfrm>
          <a:prstGeom prst="line">
            <a:avLst/>
          </a:prstGeom>
          <a:noFill/>
          <a:ln w="28575">
            <a:solidFill>
              <a:schemeClr val="tx1"/>
            </a:solidFill>
            <a:round/>
            <a:headEnd/>
            <a:tailEnd/>
          </a:ln>
          <a:effectLst/>
        </p:spPr>
        <p:txBody>
          <a:bodyPr/>
          <a:lstStyle/>
          <a:p>
            <a:endParaRPr lang="en-US"/>
          </a:p>
        </p:txBody>
      </p:sp>
      <p:sp>
        <p:nvSpPr>
          <p:cNvPr id="1375281" name="Freeform 49"/>
          <p:cNvSpPr>
            <a:spLocks/>
          </p:cNvSpPr>
          <p:nvPr/>
        </p:nvSpPr>
        <p:spPr bwMode="auto">
          <a:xfrm>
            <a:off x="6083300" y="3124200"/>
            <a:ext cx="533400" cy="1295400"/>
          </a:xfrm>
          <a:custGeom>
            <a:avLst/>
            <a:gdLst/>
            <a:ahLst/>
            <a:cxnLst>
              <a:cxn ang="0">
                <a:pos x="0" y="0"/>
              </a:cxn>
              <a:cxn ang="0">
                <a:pos x="0" y="427"/>
              </a:cxn>
              <a:cxn ang="0">
                <a:pos x="111" y="553"/>
              </a:cxn>
              <a:cxn ang="0">
                <a:pos x="0" y="671"/>
              </a:cxn>
              <a:cxn ang="0">
                <a:pos x="0" y="1098"/>
              </a:cxn>
              <a:cxn ang="0">
                <a:pos x="387" y="790"/>
              </a:cxn>
              <a:cxn ang="0">
                <a:pos x="387" y="308"/>
              </a:cxn>
              <a:cxn ang="0">
                <a:pos x="0" y="0"/>
              </a:cxn>
            </a:cxnLst>
            <a:rect l="0" t="0" r="r" b="b"/>
            <a:pathLst>
              <a:path w="388" h="1099">
                <a:moveTo>
                  <a:pt x="0" y="0"/>
                </a:moveTo>
                <a:lnTo>
                  <a:pt x="0" y="427"/>
                </a:lnTo>
                <a:lnTo>
                  <a:pt x="111" y="553"/>
                </a:lnTo>
                <a:lnTo>
                  <a:pt x="0" y="671"/>
                </a:lnTo>
                <a:lnTo>
                  <a:pt x="0" y="1098"/>
                </a:lnTo>
                <a:lnTo>
                  <a:pt x="387" y="790"/>
                </a:lnTo>
                <a:lnTo>
                  <a:pt x="387" y="308"/>
                </a:lnTo>
                <a:lnTo>
                  <a:pt x="0" y="0"/>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sp>
        <p:nvSpPr>
          <p:cNvPr id="1375282" name="Rectangle 50"/>
          <p:cNvSpPr>
            <a:spLocks noChangeArrowheads="1"/>
          </p:cNvSpPr>
          <p:nvPr/>
        </p:nvSpPr>
        <p:spPr bwMode="auto">
          <a:xfrm>
            <a:off x="6184900" y="3733800"/>
            <a:ext cx="504825" cy="333375"/>
          </a:xfrm>
          <a:prstGeom prst="rect">
            <a:avLst/>
          </a:prstGeom>
          <a:noFill/>
          <a:ln w="12700">
            <a:noFill/>
            <a:miter lim="800000"/>
            <a:headEnd/>
            <a:tailEnd/>
          </a:ln>
          <a:effectLst/>
        </p:spPr>
        <p:txBody>
          <a:bodyPr wrap="none" lIns="19050" tIns="26988" rIns="19050" bIns="26988"/>
          <a:lstStyle/>
          <a:p>
            <a:pPr defTabSz="904875">
              <a:lnSpc>
                <a:spcPts val="1600"/>
              </a:lnSpc>
              <a:tabLst>
                <a:tab pos="452438" algn="l"/>
                <a:tab pos="904875" algn="l"/>
                <a:tab pos="1357313" algn="l"/>
              </a:tabLst>
            </a:pPr>
            <a:r>
              <a:rPr lang="en-US" sz="1200" b="1">
                <a:solidFill>
                  <a:srgbClr val="000000"/>
                </a:solidFill>
              </a:rPr>
              <a:t>ALU</a:t>
            </a:r>
          </a:p>
        </p:txBody>
      </p:sp>
      <p:sp>
        <p:nvSpPr>
          <p:cNvPr id="1375283" name="AutoShape 51"/>
          <p:cNvSpPr>
            <a:spLocks noChangeArrowheads="1"/>
          </p:cNvSpPr>
          <p:nvPr/>
        </p:nvSpPr>
        <p:spPr bwMode="auto">
          <a:xfrm rot="-5400000">
            <a:off x="5384800" y="4076700"/>
            <a:ext cx="762000" cy="22860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tx1"/>
            </a:solidFill>
            <a:miter lim="800000"/>
            <a:headEnd/>
            <a:tailEnd/>
          </a:ln>
          <a:effectLst/>
        </p:spPr>
        <p:txBody>
          <a:bodyPr wrap="none" anchor="ctr"/>
          <a:lstStyle/>
          <a:p>
            <a:endParaRPr lang="en-US"/>
          </a:p>
        </p:txBody>
      </p:sp>
      <p:sp>
        <p:nvSpPr>
          <p:cNvPr id="1375284" name="Line 52"/>
          <p:cNvSpPr>
            <a:spLocks noChangeShapeType="1"/>
          </p:cNvSpPr>
          <p:nvPr/>
        </p:nvSpPr>
        <p:spPr bwMode="auto">
          <a:xfrm>
            <a:off x="5880100" y="4191000"/>
            <a:ext cx="228600" cy="0"/>
          </a:xfrm>
          <a:prstGeom prst="line">
            <a:avLst/>
          </a:prstGeom>
          <a:noFill/>
          <a:ln w="28575">
            <a:solidFill>
              <a:schemeClr val="tx1"/>
            </a:solidFill>
            <a:round/>
            <a:headEnd/>
            <a:tailEnd type="triangle" w="med" len="med"/>
          </a:ln>
          <a:effectLst/>
        </p:spPr>
        <p:txBody>
          <a:bodyPr/>
          <a:lstStyle/>
          <a:p>
            <a:endParaRPr lang="en-US"/>
          </a:p>
        </p:txBody>
      </p:sp>
      <p:sp>
        <p:nvSpPr>
          <p:cNvPr id="1375285" name="Line 53"/>
          <p:cNvSpPr>
            <a:spLocks noChangeShapeType="1"/>
          </p:cNvSpPr>
          <p:nvPr/>
        </p:nvSpPr>
        <p:spPr bwMode="auto">
          <a:xfrm>
            <a:off x="5397500" y="4038600"/>
            <a:ext cx="279400" cy="0"/>
          </a:xfrm>
          <a:prstGeom prst="line">
            <a:avLst/>
          </a:prstGeom>
          <a:noFill/>
          <a:ln w="28575">
            <a:solidFill>
              <a:schemeClr val="tx1"/>
            </a:solidFill>
            <a:round/>
            <a:headEnd/>
            <a:tailEnd type="triangle" w="med" len="med"/>
          </a:ln>
          <a:effectLst/>
        </p:spPr>
        <p:txBody>
          <a:bodyPr/>
          <a:lstStyle/>
          <a:p>
            <a:endParaRPr lang="en-US"/>
          </a:p>
        </p:txBody>
      </p:sp>
      <p:sp>
        <p:nvSpPr>
          <p:cNvPr id="1375286" name="Line 54"/>
          <p:cNvSpPr>
            <a:spLocks noChangeShapeType="1"/>
          </p:cNvSpPr>
          <p:nvPr/>
        </p:nvSpPr>
        <p:spPr bwMode="auto">
          <a:xfrm>
            <a:off x="5321300" y="3352800"/>
            <a:ext cx="762000" cy="0"/>
          </a:xfrm>
          <a:prstGeom prst="line">
            <a:avLst/>
          </a:prstGeom>
          <a:noFill/>
          <a:ln w="28575">
            <a:solidFill>
              <a:schemeClr val="tx1"/>
            </a:solidFill>
            <a:round/>
            <a:headEnd/>
            <a:tailEnd type="triangle" w="med" len="med"/>
          </a:ln>
          <a:effectLst/>
        </p:spPr>
        <p:txBody>
          <a:bodyPr/>
          <a:lstStyle/>
          <a:p>
            <a:endParaRPr lang="en-US"/>
          </a:p>
        </p:txBody>
      </p:sp>
      <p:sp>
        <p:nvSpPr>
          <p:cNvPr id="1375287" name="Oval 55"/>
          <p:cNvSpPr>
            <a:spLocks noChangeArrowheads="1"/>
          </p:cNvSpPr>
          <p:nvPr/>
        </p:nvSpPr>
        <p:spPr bwMode="auto">
          <a:xfrm>
            <a:off x="2806700" y="2438400"/>
            <a:ext cx="533400" cy="457200"/>
          </a:xfrm>
          <a:prstGeom prst="ellipse">
            <a:avLst/>
          </a:prstGeom>
          <a:noFill/>
          <a:ln w="12700">
            <a:solidFill>
              <a:schemeClr val="tx1"/>
            </a:solidFill>
            <a:round/>
            <a:headEnd/>
            <a:tailEnd/>
          </a:ln>
          <a:effectLst/>
        </p:spPr>
        <p:txBody>
          <a:bodyPr wrap="none" anchor="ctr"/>
          <a:lstStyle/>
          <a:p>
            <a:endParaRPr lang="en-US"/>
          </a:p>
        </p:txBody>
      </p:sp>
      <p:sp>
        <p:nvSpPr>
          <p:cNvPr id="1375288" name="Rectangle 56"/>
          <p:cNvSpPr>
            <a:spLocks noChangeArrowheads="1"/>
          </p:cNvSpPr>
          <p:nvPr/>
        </p:nvSpPr>
        <p:spPr bwMode="auto">
          <a:xfrm>
            <a:off x="2806700" y="2438400"/>
            <a:ext cx="533400" cy="457200"/>
          </a:xfrm>
          <a:prstGeom prst="rect">
            <a:avLst/>
          </a:prstGeom>
          <a:noFill/>
          <a:ln w="12700">
            <a:noFill/>
            <a:miter lim="800000"/>
            <a:headEnd/>
            <a:tailEnd/>
          </a:ln>
          <a:effectLst/>
        </p:spPr>
        <p:txBody>
          <a:bodyPr wrap="none" lIns="19050" tIns="26988" rIns="19050" bIns="26988"/>
          <a:lstStyle/>
          <a:p>
            <a:pPr algn="ctr" defTabSz="904875">
              <a:lnSpc>
                <a:spcPts val="1600"/>
              </a:lnSpc>
              <a:tabLst>
                <a:tab pos="452438" algn="l"/>
                <a:tab pos="904875" algn="l"/>
                <a:tab pos="1357313" algn="l"/>
              </a:tabLst>
            </a:pPr>
            <a:r>
              <a:rPr lang="en-US" sz="1200" b="1">
                <a:solidFill>
                  <a:srgbClr val="000000"/>
                </a:solidFill>
              </a:rPr>
              <a:t>Shift</a:t>
            </a:r>
          </a:p>
          <a:p>
            <a:pPr algn="ctr" defTabSz="904875">
              <a:lnSpc>
                <a:spcPts val="1600"/>
              </a:lnSpc>
              <a:tabLst>
                <a:tab pos="452438" algn="l"/>
                <a:tab pos="904875" algn="l"/>
                <a:tab pos="1357313" algn="l"/>
              </a:tabLst>
            </a:pPr>
            <a:r>
              <a:rPr lang="en-US" sz="1200" b="1">
                <a:solidFill>
                  <a:srgbClr val="000000"/>
                </a:solidFill>
              </a:rPr>
              <a:t>left 2</a:t>
            </a:r>
          </a:p>
        </p:txBody>
      </p:sp>
      <p:sp>
        <p:nvSpPr>
          <p:cNvPr id="1375289" name="Line 57"/>
          <p:cNvSpPr>
            <a:spLocks noChangeShapeType="1"/>
          </p:cNvSpPr>
          <p:nvPr/>
        </p:nvSpPr>
        <p:spPr bwMode="auto">
          <a:xfrm>
            <a:off x="3340100" y="2743200"/>
            <a:ext cx="228600" cy="0"/>
          </a:xfrm>
          <a:prstGeom prst="line">
            <a:avLst/>
          </a:prstGeom>
          <a:noFill/>
          <a:ln w="28575">
            <a:solidFill>
              <a:schemeClr val="tx1"/>
            </a:solidFill>
            <a:round/>
            <a:headEnd/>
            <a:tailEnd type="triangle" w="med" len="med"/>
          </a:ln>
          <a:effectLst/>
        </p:spPr>
        <p:txBody>
          <a:bodyPr/>
          <a:lstStyle/>
          <a:p>
            <a:endParaRPr lang="en-US"/>
          </a:p>
        </p:txBody>
      </p:sp>
      <p:grpSp>
        <p:nvGrpSpPr>
          <p:cNvPr id="2" name="Group 58"/>
          <p:cNvGrpSpPr>
            <a:grpSpLocks/>
          </p:cNvGrpSpPr>
          <p:nvPr/>
        </p:nvGrpSpPr>
        <p:grpSpPr bwMode="auto">
          <a:xfrm>
            <a:off x="3568700" y="2209800"/>
            <a:ext cx="304800" cy="685800"/>
            <a:chOff x="1392" y="2880"/>
            <a:chExt cx="288" cy="480"/>
          </a:xfrm>
        </p:grpSpPr>
        <p:sp>
          <p:nvSpPr>
            <p:cNvPr id="1375291" name="Line 59"/>
            <p:cNvSpPr>
              <a:spLocks noChangeShapeType="1"/>
            </p:cNvSpPr>
            <p:nvPr/>
          </p:nvSpPr>
          <p:spPr bwMode="auto">
            <a:xfrm>
              <a:off x="1392" y="3072"/>
              <a:ext cx="48" cy="48"/>
            </a:xfrm>
            <a:prstGeom prst="line">
              <a:avLst/>
            </a:prstGeom>
            <a:noFill/>
            <a:ln w="12700">
              <a:solidFill>
                <a:schemeClr val="tx1"/>
              </a:solidFill>
              <a:round/>
              <a:headEnd/>
              <a:tailEnd/>
            </a:ln>
            <a:effectLst/>
          </p:spPr>
          <p:txBody>
            <a:bodyPr/>
            <a:lstStyle/>
            <a:p>
              <a:endParaRPr lang="en-US"/>
            </a:p>
          </p:txBody>
        </p:sp>
        <p:sp>
          <p:nvSpPr>
            <p:cNvPr id="1375292" name="Line 60"/>
            <p:cNvSpPr>
              <a:spLocks noChangeShapeType="1"/>
            </p:cNvSpPr>
            <p:nvPr/>
          </p:nvSpPr>
          <p:spPr bwMode="auto">
            <a:xfrm flipH="1">
              <a:off x="1392" y="3120"/>
              <a:ext cx="48" cy="48"/>
            </a:xfrm>
            <a:prstGeom prst="line">
              <a:avLst/>
            </a:prstGeom>
            <a:noFill/>
            <a:ln w="12700">
              <a:solidFill>
                <a:schemeClr val="tx1"/>
              </a:solidFill>
              <a:round/>
              <a:headEnd/>
              <a:tailEnd/>
            </a:ln>
            <a:effectLst/>
          </p:spPr>
          <p:txBody>
            <a:bodyPr/>
            <a:lstStyle/>
            <a:p>
              <a:endParaRPr lang="en-US"/>
            </a:p>
          </p:txBody>
        </p:sp>
        <p:sp>
          <p:nvSpPr>
            <p:cNvPr id="1375293" name="Line 61"/>
            <p:cNvSpPr>
              <a:spLocks noChangeShapeType="1"/>
            </p:cNvSpPr>
            <p:nvPr/>
          </p:nvSpPr>
          <p:spPr bwMode="auto">
            <a:xfrm flipV="1">
              <a:off x="1392" y="2880"/>
              <a:ext cx="0" cy="192"/>
            </a:xfrm>
            <a:prstGeom prst="line">
              <a:avLst/>
            </a:prstGeom>
            <a:noFill/>
            <a:ln w="12700">
              <a:solidFill>
                <a:schemeClr val="tx1"/>
              </a:solidFill>
              <a:round/>
              <a:headEnd/>
              <a:tailEnd/>
            </a:ln>
            <a:effectLst/>
          </p:spPr>
          <p:txBody>
            <a:bodyPr/>
            <a:lstStyle/>
            <a:p>
              <a:endParaRPr lang="en-US"/>
            </a:p>
          </p:txBody>
        </p:sp>
        <p:sp>
          <p:nvSpPr>
            <p:cNvPr id="1375294" name="Line 62"/>
            <p:cNvSpPr>
              <a:spLocks noChangeShapeType="1"/>
            </p:cNvSpPr>
            <p:nvPr/>
          </p:nvSpPr>
          <p:spPr bwMode="auto">
            <a:xfrm flipV="1">
              <a:off x="1392" y="3168"/>
              <a:ext cx="0" cy="192"/>
            </a:xfrm>
            <a:prstGeom prst="line">
              <a:avLst/>
            </a:prstGeom>
            <a:noFill/>
            <a:ln w="12700">
              <a:solidFill>
                <a:schemeClr val="tx1"/>
              </a:solidFill>
              <a:round/>
              <a:headEnd/>
              <a:tailEnd/>
            </a:ln>
            <a:effectLst/>
          </p:spPr>
          <p:txBody>
            <a:bodyPr/>
            <a:lstStyle/>
            <a:p>
              <a:endParaRPr lang="en-US"/>
            </a:p>
          </p:txBody>
        </p:sp>
        <p:sp>
          <p:nvSpPr>
            <p:cNvPr id="1375295" name="Line 63"/>
            <p:cNvSpPr>
              <a:spLocks noChangeShapeType="1"/>
            </p:cNvSpPr>
            <p:nvPr/>
          </p:nvSpPr>
          <p:spPr bwMode="auto">
            <a:xfrm flipV="1">
              <a:off x="1392" y="3216"/>
              <a:ext cx="288" cy="144"/>
            </a:xfrm>
            <a:prstGeom prst="line">
              <a:avLst/>
            </a:prstGeom>
            <a:noFill/>
            <a:ln w="12700">
              <a:solidFill>
                <a:schemeClr val="tx1"/>
              </a:solidFill>
              <a:round/>
              <a:headEnd/>
              <a:tailEnd/>
            </a:ln>
            <a:effectLst/>
          </p:spPr>
          <p:txBody>
            <a:bodyPr/>
            <a:lstStyle/>
            <a:p>
              <a:endParaRPr lang="en-US"/>
            </a:p>
          </p:txBody>
        </p:sp>
        <p:sp>
          <p:nvSpPr>
            <p:cNvPr id="1375296" name="Line 64"/>
            <p:cNvSpPr>
              <a:spLocks noChangeShapeType="1"/>
            </p:cNvSpPr>
            <p:nvPr/>
          </p:nvSpPr>
          <p:spPr bwMode="auto">
            <a:xfrm flipV="1">
              <a:off x="1680" y="3024"/>
              <a:ext cx="0" cy="192"/>
            </a:xfrm>
            <a:prstGeom prst="line">
              <a:avLst/>
            </a:prstGeom>
            <a:noFill/>
            <a:ln w="12700">
              <a:solidFill>
                <a:schemeClr val="tx1"/>
              </a:solidFill>
              <a:round/>
              <a:headEnd/>
              <a:tailEnd/>
            </a:ln>
            <a:effectLst/>
          </p:spPr>
          <p:txBody>
            <a:bodyPr/>
            <a:lstStyle/>
            <a:p>
              <a:endParaRPr lang="en-US"/>
            </a:p>
          </p:txBody>
        </p:sp>
        <p:sp>
          <p:nvSpPr>
            <p:cNvPr id="1375297" name="Line 65"/>
            <p:cNvSpPr>
              <a:spLocks noChangeShapeType="1"/>
            </p:cNvSpPr>
            <p:nvPr/>
          </p:nvSpPr>
          <p:spPr bwMode="auto">
            <a:xfrm>
              <a:off x="1392" y="2880"/>
              <a:ext cx="288" cy="144"/>
            </a:xfrm>
            <a:prstGeom prst="line">
              <a:avLst/>
            </a:prstGeom>
            <a:noFill/>
            <a:ln w="12700">
              <a:solidFill>
                <a:schemeClr val="tx1"/>
              </a:solidFill>
              <a:round/>
              <a:headEnd/>
              <a:tailEnd/>
            </a:ln>
            <a:effectLst/>
          </p:spPr>
          <p:txBody>
            <a:bodyPr/>
            <a:lstStyle/>
            <a:p>
              <a:endParaRPr lang="en-US"/>
            </a:p>
          </p:txBody>
        </p:sp>
      </p:grpSp>
      <p:sp>
        <p:nvSpPr>
          <p:cNvPr id="1375298" name="Text Box 66"/>
          <p:cNvSpPr txBox="1">
            <a:spLocks noChangeArrowheads="1"/>
          </p:cNvSpPr>
          <p:nvPr/>
        </p:nvSpPr>
        <p:spPr bwMode="auto">
          <a:xfrm>
            <a:off x="3492500" y="2438400"/>
            <a:ext cx="481013" cy="274638"/>
          </a:xfrm>
          <a:prstGeom prst="rect">
            <a:avLst/>
          </a:prstGeom>
          <a:noFill/>
          <a:ln w="12700">
            <a:noFill/>
            <a:miter lim="800000"/>
            <a:headEnd/>
            <a:tailEnd/>
          </a:ln>
          <a:effectLst/>
        </p:spPr>
        <p:txBody>
          <a:bodyPr wrap="none">
            <a:spAutoFit/>
          </a:bodyPr>
          <a:lstStyle/>
          <a:p>
            <a:r>
              <a:rPr lang="en-US" sz="1200" b="1">
                <a:solidFill>
                  <a:schemeClr val="tx1"/>
                </a:solidFill>
              </a:rPr>
              <a:t>Add</a:t>
            </a:r>
          </a:p>
        </p:txBody>
      </p:sp>
      <p:sp>
        <p:nvSpPr>
          <p:cNvPr id="1375299" name="Rectangle 67"/>
          <p:cNvSpPr>
            <a:spLocks noChangeArrowheads="1"/>
          </p:cNvSpPr>
          <p:nvPr/>
        </p:nvSpPr>
        <p:spPr bwMode="auto">
          <a:xfrm>
            <a:off x="7150100" y="3048000"/>
            <a:ext cx="914400" cy="1447800"/>
          </a:xfrm>
          <a:prstGeom prst="rect">
            <a:avLst/>
          </a:prstGeom>
          <a:noFill/>
          <a:ln w="12700">
            <a:solidFill>
              <a:schemeClr val="tx1"/>
            </a:solidFill>
            <a:miter lim="800000"/>
            <a:headEnd/>
            <a:tailEnd/>
          </a:ln>
          <a:effectLst/>
        </p:spPr>
        <p:txBody>
          <a:bodyPr wrap="none" anchor="ctr"/>
          <a:lstStyle/>
          <a:p>
            <a:endParaRPr lang="en-US"/>
          </a:p>
        </p:txBody>
      </p:sp>
      <p:sp>
        <p:nvSpPr>
          <p:cNvPr id="1375300" name="Line 68"/>
          <p:cNvSpPr>
            <a:spLocks noChangeShapeType="1"/>
          </p:cNvSpPr>
          <p:nvPr/>
        </p:nvSpPr>
        <p:spPr bwMode="auto">
          <a:xfrm>
            <a:off x="6921500" y="3810000"/>
            <a:ext cx="254000" cy="0"/>
          </a:xfrm>
          <a:prstGeom prst="line">
            <a:avLst/>
          </a:prstGeom>
          <a:noFill/>
          <a:ln w="28575">
            <a:solidFill>
              <a:schemeClr val="tx1"/>
            </a:solidFill>
            <a:round/>
            <a:headEnd/>
            <a:tailEnd type="triangle" w="med" len="med"/>
          </a:ln>
          <a:effectLst/>
        </p:spPr>
        <p:txBody>
          <a:bodyPr/>
          <a:lstStyle/>
          <a:p>
            <a:endParaRPr lang="en-US"/>
          </a:p>
        </p:txBody>
      </p:sp>
      <p:sp>
        <p:nvSpPr>
          <p:cNvPr id="1375301" name="Text Box 69"/>
          <p:cNvSpPr txBox="1">
            <a:spLocks noChangeArrowheads="1"/>
          </p:cNvSpPr>
          <p:nvPr/>
        </p:nvSpPr>
        <p:spPr bwMode="auto">
          <a:xfrm>
            <a:off x="7199313" y="3048000"/>
            <a:ext cx="865187" cy="517525"/>
          </a:xfrm>
          <a:prstGeom prst="rect">
            <a:avLst/>
          </a:prstGeom>
          <a:noFill/>
          <a:ln w="12700">
            <a:noFill/>
            <a:miter lim="800000"/>
            <a:headEnd/>
            <a:tailEnd/>
          </a:ln>
          <a:effectLst/>
        </p:spPr>
        <p:txBody>
          <a:bodyPr wrap="none">
            <a:spAutoFit/>
          </a:bodyPr>
          <a:lstStyle/>
          <a:p>
            <a:pPr algn="ctr"/>
            <a:r>
              <a:rPr lang="en-US" sz="1400" b="1">
                <a:solidFill>
                  <a:schemeClr val="tx1"/>
                </a:solidFill>
              </a:rPr>
              <a:t>Data</a:t>
            </a:r>
          </a:p>
          <a:p>
            <a:pPr algn="ctr"/>
            <a:r>
              <a:rPr lang="en-US" sz="1400" b="1">
                <a:solidFill>
                  <a:schemeClr val="tx1"/>
                </a:solidFill>
              </a:rPr>
              <a:t>Memory</a:t>
            </a:r>
          </a:p>
        </p:txBody>
      </p:sp>
      <p:sp>
        <p:nvSpPr>
          <p:cNvPr id="1375302" name="Text Box 70"/>
          <p:cNvSpPr txBox="1">
            <a:spLocks noChangeArrowheads="1"/>
          </p:cNvSpPr>
          <p:nvPr/>
        </p:nvSpPr>
        <p:spPr bwMode="auto">
          <a:xfrm>
            <a:off x="7094538" y="3763963"/>
            <a:ext cx="741362" cy="274637"/>
          </a:xfrm>
          <a:prstGeom prst="rect">
            <a:avLst/>
          </a:prstGeom>
          <a:noFill/>
          <a:ln w="12700">
            <a:noFill/>
            <a:miter lim="800000"/>
            <a:headEnd/>
            <a:tailEnd/>
          </a:ln>
          <a:effectLst/>
        </p:spPr>
        <p:txBody>
          <a:bodyPr wrap="none">
            <a:spAutoFit/>
          </a:bodyPr>
          <a:lstStyle/>
          <a:p>
            <a:r>
              <a:rPr lang="en-US" sz="1200">
                <a:solidFill>
                  <a:schemeClr val="tx1"/>
                </a:solidFill>
              </a:rPr>
              <a:t>Address</a:t>
            </a:r>
          </a:p>
        </p:txBody>
      </p:sp>
      <p:sp>
        <p:nvSpPr>
          <p:cNvPr id="1375303" name="Text Box 71"/>
          <p:cNvSpPr txBox="1">
            <a:spLocks noChangeArrowheads="1"/>
          </p:cNvSpPr>
          <p:nvPr/>
        </p:nvSpPr>
        <p:spPr bwMode="auto">
          <a:xfrm>
            <a:off x="7085013" y="4038600"/>
            <a:ext cx="903287" cy="274638"/>
          </a:xfrm>
          <a:prstGeom prst="rect">
            <a:avLst/>
          </a:prstGeom>
          <a:noFill/>
          <a:ln w="12700">
            <a:noFill/>
            <a:miter lim="800000"/>
            <a:headEnd/>
            <a:tailEnd/>
          </a:ln>
          <a:effectLst/>
        </p:spPr>
        <p:txBody>
          <a:bodyPr wrap="none">
            <a:spAutoFit/>
          </a:bodyPr>
          <a:lstStyle/>
          <a:p>
            <a:r>
              <a:rPr lang="en-US" sz="1200">
                <a:solidFill>
                  <a:schemeClr val="tx1"/>
                </a:solidFill>
              </a:rPr>
              <a:t>Write Data</a:t>
            </a:r>
          </a:p>
        </p:txBody>
      </p:sp>
      <p:sp>
        <p:nvSpPr>
          <p:cNvPr id="1375304" name="Text Box 72"/>
          <p:cNvSpPr txBox="1">
            <a:spLocks noChangeArrowheads="1"/>
          </p:cNvSpPr>
          <p:nvPr/>
        </p:nvSpPr>
        <p:spPr bwMode="auto">
          <a:xfrm>
            <a:off x="7226300" y="3581400"/>
            <a:ext cx="927100" cy="274638"/>
          </a:xfrm>
          <a:prstGeom prst="rect">
            <a:avLst/>
          </a:prstGeom>
          <a:noFill/>
          <a:ln w="12700">
            <a:noFill/>
            <a:miter lim="800000"/>
            <a:headEnd/>
            <a:tailEnd/>
          </a:ln>
          <a:effectLst/>
        </p:spPr>
        <p:txBody>
          <a:bodyPr>
            <a:spAutoFit/>
          </a:bodyPr>
          <a:lstStyle/>
          <a:p>
            <a:r>
              <a:rPr lang="en-US" sz="1200">
                <a:solidFill>
                  <a:schemeClr val="tx1"/>
                </a:solidFill>
              </a:rPr>
              <a:t>Read Data</a:t>
            </a:r>
          </a:p>
        </p:txBody>
      </p:sp>
      <p:sp>
        <p:nvSpPr>
          <p:cNvPr id="1375305" name="Line 73"/>
          <p:cNvSpPr>
            <a:spLocks noChangeShapeType="1"/>
          </p:cNvSpPr>
          <p:nvPr/>
        </p:nvSpPr>
        <p:spPr bwMode="auto">
          <a:xfrm>
            <a:off x="6921500" y="4191000"/>
            <a:ext cx="228600" cy="0"/>
          </a:xfrm>
          <a:prstGeom prst="line">
            <a:avLst/>
          </a:prstGeom>
          <a:noFill/>
          <a:ln w="28575">
            <a:solidFill>
              <a:schemeClr val="tx1"/>
            </a:solidFill>
            <a:round/>
            <a:headEnd/>
            <a:tailEnd type="triangle" w="med" len="med"/>
          </a:ln>
          <a:effectLst/>
        </p:spPr>
        <p:txBody>
          <a:bodyPr/>
          <a:lstStyle/>
          <a:p>
            <a:endParaRPr lang="en-US"/>
          </a:p>
        </p:txBody>
      </p:sp>
      <p:sp>
        <p:nvSpPr>
          <p:cNvPr id="1375306" name="Line 74"/>
          <p:cNvSpPr>
            <a:spLocks noChangeShapeType="1"/>
          </p:cNvSpPr>
          <p:nvPr/>
        </p:nvSpPr>
        <p:spPr bwMode="auto">
          <a:xfrm>
            <a:off x="8382000" y="4191000"/>
            <a:ext cx="228600" cy="1588"/>
          </a:xfrm>
          <a:prstGeom prst="line">
            <a:avLst/>
          </a:prstGeom>
          <a:noFill/>
          <a:ln w="28575">
            <a:solidFill>
              <a:schemeClr val="tx1"/>
            </a:solidFill>
            <a:round/>
            <a:headEnd/>
            <a:tailEnd type="triangle" w="med" len="med"/>
          </a:ln>
          <a:effectLst/>
        </p:spPr>
        <p:txBody>
          <a:bodyPr/>
          <a:lstStyle/>
          <a:p>
            <a:endParaRPr lang="en-US"/>
          </a:p>
        </p:txBody>
      </p:sp>
      <p:sp>
        <p:nvSpPr>
          <p:cNvPr id="1375307" name="AutoShape 75"/>
          <p:cNvSpPr>
            <a:spLocks noChangeArrowheads="1"/>
          </p:cNvSpPr>
          <p:nvPr/>
        </p:nvSpPr>
        <p:spPr bwMode="auto">
          <a:xfrm rot="-5400000">
            <a:off x="8382000" y="3886200"/>
            <a:ext cx="685800" cy="22860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tx1"/>
            </a:solidFill>
            <a:miter lim="800000"/>
            <a:headEnd/>
            <a:tailEnd/>
          </a:ln>
          <a:effectLst/>
        </p:spPr>
        <p:txBody>
          <a:bodyPr wrap="none" anchor="ctr"/>
          <a:lstStyle/>
          <a:p>
            <a:endParaRPr lang="en-US"/>
          </a:p>
        </p:txBody>
      </p:sp>
      <p:sp>
        <p:nvSpPr>
          <p:cNvPr id="1375308" name="Line 76"/>
          <p:cNvSpPr>
            <a:spLocks noChangeShapeType="1"/>
          </p:cNvSpPr>
          <p:nvPr/>
        </p:nvSpPr>
        <p:spPr bwMode="auto">
          <a:xfrm>
            <a:off x="8839200" y="3962400"/>
            <a:ext cx="152400" cy="1588"/>
          </a:xfrm>
          <a:prstGeom prst="line">
            <a:avLst/>
          </a:prstGeom>
          <a:noFill/>
          <a:ln w="28575">
            <a:solidFill>
              <a:schemeClr val="tx1"/>
            </a:solidFill>
            <a:round/>
            <a:headEnd/>
            <a:tailEnd/>
          </a:ln>
          <a:effectLst/>
        </p:spPr>
        <p:txBody>
          <a:bodyPr/>
          <a:lstStyle/>
          <a:p>
            <a:endParaRPr lang="en-US"/>
          </a:p>
        </p:txBody>
      </p:sp>
      <p:sp>
        <p:nvSpPr>
          <p:cNvPr id="1375309" name="Line 77"/>
          <p:cNvSpPr>
            <a:spLocks noChangeShapeType="1"/>
          </p:cNvSpPr>
          <p:nvPr/>
        </p:nvSpPr>
        <p:spPr bwMode="auto">
          <a:xfrm>
            <a:off x="3873500" y="3581400"/>
            <a:ext cx="609600" cy="0"/>
          </a:xfrm>
          <a:prstGeom prst="line">
            <a:avLst/>
          </a:prstGeom>
          <a:noFill/>
          <a:ln w="28575">
            <a:solidFill>
              <a:schemeClr val="tx1"/>
            </a:solidFill>
            <a:round/>
            <a:headEnd/>
            <a:tailEnd/>
          </a:ln>
          <a:effectLst/>
        </p:spPr>
        <p:txBody>
          <a:bodyPr/>
          <a:lstStyle/>
          <a:p>
            <a:endParaRPr lang="en-US"/>
          </a:p>
        </p:txBody>
      </p:sp>
      <p:sp>
        <p:nvSpPr>
          <p:cNvPr id="1375310" name="Line 78"/>
          <p:cNvSpPr>
            <a:spLocks noChangeShapeType="1"/>
          </p:cNvSpPr>
          <p:nvPr/>
        </p:nvSpPr>
        <p:spPr bwMode="auto">
          <a:xfrm>
            <a:off x="2654300" y="4267200"/>
            <a:ext cx="0" cy="2286000"/>
          </a:xfrm>
          <a:prstGeom prst="line">
            <a:avLst/>
          </a:prstGeom>
          <a:noFill/>
          <a:ln w="28575">
            <a:solidFill>
              <a:schemeClr val="tx1"/>
            </a:solidFill>
            <a:round/>
            <a:headEnd/>
            <a:tailEnd/>
          </a:ln>
          <a:effectLst/>
        </p:spPr>
        <p:txBody>
          <a:bodyPr/>
          <a:lstStyle/>
          <a:p>
            <a:endParaRPr lang="en-US"/>
          </a:p>
        </p:txBody>
      </p:sp>
      <p:sp>
        <p:nvSpPr>
          <p:cNvPr id="1375311" name="Line 79"/>
          <p:cNvSpPr>
            <a:spLocks noChangeShapeType="1"/>
          </p:cNvSpPr>
          <p:nvPr/>
        </p:nvSpPr>
        <p:spPr bwMode="auto">
          <a:xfrm>
            <a:off x="1828800" y="2438400"/>
            <a:ext cx="457200" cy="0"/>
          </a:xfrm>
          <a:prstGeom prst="line">
            <a:avLst/>
          </a:prstGeom>
          <a:noFill/>
          <a:ln w="28575">
            <a:solidFill>
              <a:schemeClr val="tx1"/>
            </a:solidFill>
            <a:round/>
            <a:headEnd/>
            <a:tailEnd/>
          </a:ln>
          <a:effectLst/>
        </p:spPr>
        <p:txBody>
          <a:bodyPr/>
          <a:lstStyle/>
          <a:p>
            <a:endParaRPr lang="en-US"/>
          </a:p>
        </p:txBody>
      </p:sp>
      <p:sp>
        <p:nvSpPr>
          <p:cNvPr id="1375312" name="Line 80"/>
          <p:cNvSpPr>
            <a:spLocks noChangeShapeType="1"/>
          </p:cNvSpPr>
          <p:nvPr/>
        </p:nvSpPr>
        <p:spPr bwMode="auto">
          <a:xfrm>
            <a:off x="1295400" y="1524000"/>
            <a:ext cx="914400" cy="0"/>
          </a:xfrm>
          <a:prstGeom prst="line">
            <a:avLst/>
          </a:prstGeom>
          <a:noFill/>
          <a:ln w="28575">
            <a:solidFill>
              <a:schemeClr val="tx1"/>
            </a:solidFill>
            <a:round/>
            <a:headEnd type="triangle" w="med" len="med"/>
            <a:tailEnd/>
          </a:ln>
          <a:effectLst/>
        </p:spPr>
        <p:txBody>
          <a:bodyPr/>
          <a:lstStyle/>
          <a:p>
            <a:endParaRPr lang="en-US"/>
          </a:p>
        </p:txBody>
      </p:sp>
      <p:sp>
        <p:nvSpPr>
          <p:cNvPr id="1375313" name="Line 81"/>
          <p:cNvSpPr>
            <a:spLocks noChangeShapeType="1"/>
          </p:cNvSpPr>
          <p:nvPr/>
        </p:nvSpPr>
        <p:spPr bwMode="auto">
          <a:xfrm>
            <a:off x="2425700" y="3733800"/>
            <a:ext cx="152400" cy="0"/>
          </a:xfrm>
          <a:prstGeom prst="line">
            <a:avLst/>
          </a:prstGeom>
          <a:noFill/>
          <a:ln w="28575">
            <a:solidFill>
              <a:schemeClr val="tx1"/>
            </a:solidFill>
            <a:round/>
            <a:headEnd/>
            <a:tailEnd/>
          </a:ln>
          <a:effectLst/>
        </p:spPr>
        <p:txBody>
          <a:bodyPr/>
          <a:lstStyle/>
          <a:p>
            <a:endParaRPr lang="en-US"/>
          </a:p>
        </p:txBody>
      </p:sp>
      <p:sp>
        <p:nvSpPr>
          <p:cNvPr id="1375314" name="Line 82"/>
          <p:cNvSpPr>
            <a:spLocks noChangeShapeType="1"/>
          </p:cNvSpPr>
          <p:nvPr/>
        </p:nvSpPr>
        <p:spPr bwMode="auto">
          <a:xfrm>
            <a:off x="8077200" y="3810000"/>
            <a:ext cx="177800" cy="0"/>
          </a:xfrm>
          <a:prstGeom prst="line">
            <a:avLst/>
          </a:prstGeom>
          <a:noFill/>
          <a:ln w="28575">
            <a:solidFill>
              <a:schemeClr val="tx1"/>
            </a:solidFill>
            <a:round/>
            <a:headEnd/>
            <a:tailEnd/>
          </a:ln>
          <a:effectLst/>
        </p:spPr>
        <p:txBody>
          <a:bodyPr/>
          <a:lstStyle/>
          <a:p>
            <a:endParaRPr lang="en-US"/>
          </a:p>
        </p:txBody>
      </p:sp>
      <p:sp>
        <p:nvSpPr>
          <p:cNvPr id="1375315" name="Rectangle 83"/>
          <p:cNvSpPr>
            <a:spLocks noChangeArrowheads="1"/>
          </p:cNvSpPr>
          <p:nvPr/>
        </p:nvSpPr>
        <p:spPr bwMode="auto">
          <a:xfrm>
            <a:off x="2273300" y="2209800"/>
            <a:ext cx="152400" cy="2209800"/>
          </a:xfrm>
          <a:prstGeom prst="rect">
            <a:avLst/>
          </a:prstGeom>
          <a:noFill/>
          <a:ln w="12700">
            <a:solidFill>
              <a:schemeClr val="accent2"/>
            </a:solidFill>
            <a:miter lim="800000"/>
            <a:headEnd/>
            <a:tailEnd/>
          </a:ln>
          <a:effectLst/>
        </p:spPr>
        <p:txBody>
          <a:bodyPr wrap="none" anchor="ctr"/>
          <a:lstStyle/>
          <a:p>
            <a:endParaRPr lang="en-US"/>
          </a:p>
        </p:txBody>
      </p:sp>
      <p:sp>
        <p:nvSpPr>
          <p:cNvPr id="1375316" name="Rectangle 84"/>
          <p:cNvSpPr>
            <a:spLocks noChangeArrowheads="1"/>
          </p:cNvSpPr>
          <p:nvPr/>
        </p:nvSpPr>
        <p:spPr bwMode="auto">
          <a:xfrm>
            <a:off x="4483100" y="2209800"/>
            <a:ext cx="152400" cy="3886200"/>
          </a:xfrm>
          <a:prstGeom prst="rect">
            <a:avLst/>
          </a:prstGeom>
          <a:noFill/>
          <a:ln w="12700">
            <a:solidFill>
              <a:schemeClr val="accent2"/>
            </a:solidFill>
            <a:miter lim="800000"/>
            <a:headEnd/>
            <a:tailEnd/>
          </a:ln>
          <a:effectLst/>
        </p:spPr>
        <p:txBody>
          <a:bodyPr wrap="none" anchor="ctr"/>
          <a:lstStyle/>
          <a:p>
            <a:endParaRPr lang="en-US"/>
          </a:p>
        </p:txBody>
      </p:sp>
      <p:sp>
        <p:nvSpPr>
          <p:cNvPr id="1375317" name="Line 85"/>
          <p:cNvSpPr>
            <a:spLocks noChangeShapeType="1"/>
          </p:cNvSpPr>
          <p:nvPr/>
        </p:nvSpPr>
        <p:spPr bwMode="auto">
          <a:xfrm>
            <a:off x="2209800" y="2438400"/>
            <a:ext cx="76200" cy="0"/>
          </a:xfrm>
          <a:prstGeom prst="line">
            <a:avLst/>
          </a:prstGeom>
          <a:noFill/>
          <a:ln w="28575">
            <a:solidFill>
              <a:schemeClr val="tx1"/>
            </a:solidFill>
            <a:round/>
            <a:headEnd/>
            <a:tailEnd/>
          </a:ln>
          <a:effectLst/>
        </p:spPr>
        <p:txBody>
          <a:bodyPr/>
          <a:lstStyle/>
          <a:p>
            <a:endParaRPr lang="en-US"/>
          </a:p>
        </p:txBody>
      </p:sp>
      <p:sp>
        <p:nvSpPr>
          <p:cNvPr id="1375318" name="Line 86"/>
          <p:cNvSpPr>
            <a:spLocks noChangeShapeType="1"/>
          </p:cNvSpPr>
          <p:nvPr/>
        </p:nvSpPr>
        <p:spPr bwMode="auto">
          <a:xfrm>
            <a:off x="2425700" y="2362200"/>
            <a:ext cx="1143000" cy="0"/>
          </a:xfrm>
          <a:prstGeom prst="line">
            <a:avLst/>
          </a:prstGeom>
          <a:noFill/>
          <a:ln w="28575">
            <a:solidFill>
              <a:schemeClr val="tx1"/>
            </a:solidFill>
            <a:round/>
            <a:headEnd/>
            <a:tailEnd type="triangle" w="med" len="med"/>
          </a:ln>
          <a:effectLst/>
        </p:spPr>
        <p:txBody>
          <a:bodyPr/>
          <a:lstStyle/>
          <a:p>
            <a:endParaRPr lang="en-US"/>
          </a:p>
        </p:txBody>
      </p:sp>
      <p:sp>
        <p:nvSpPr>
          <p:cNvPr id="1375319" name="Line 87"/>
          <p:cNvSpPr>
            <a:spLocks noChangeShapeType="1"/>
          </p:cNvSpPr>
          <p:nvPr/>
        </p:nvSpPr>
        <p:spPr bwMode="auto">
          <a:xfrm>
            <a:off x="3873500" y="2590800"/>
            <a:ext cx="152400" cy="0"/>
          </a:xfrm>
          <a:prstGeom prst="line">
            <a:avLst/>
          </a:prstGeom>
          <a:noFill/>
          <a:ln w="28575">
            <a:solidFill>
              <a:schemeClr val="tx1"/>
            </a:solidFill>
            <a:round/>
            <a:headEnd/>
            <a:tailEnd/>
          </a:ln>
          <a:effectLst/>
        </p:spPr>
        <p:txBody>
          <a:bodyPr/>
          <a:lstStyle/>
          <a:p>
            <a:endParaRPr lang="en-US"/>
          </a:p>
        </p:txBody>
      </p:sp>
      <p:sp>
        <p:nvSpPr>
          <p:cNvPr id="1375320" name="Line 88"/>
          <p:cNvSpPr>
            <a:spLocks noChangeShapeType="1"/>
          </p:cNvSpPr>
          <p:nvPr/>
        </p:nvSpPr>
        <p:spPr bwMode="auto">
          <a:xfrm>
            <a:off x="4635500" y="4953000"/>
            <a:ext cx="762000" cy="0"/>
          </a:xfrm>
          <a:prstGeom prst="line">
            <a:avLst/>
          </a:prstGeom>
          <a:noFill/>
          <a:ln w="28575">
            <a:solidFill>
              <a:schemeClr val="tx1"/>
            </a:solidFill>
            <a:round/>
            <a:headEnd/>
            <a:tailEnd/>
          </a:ln>
          <a:effectLst/>
        </p:spPr>
        <p:txBody>
          <a:bodyPr/>
          <a:lstStyle/>
          <a:p>
            <a:endParaRPr lang="en-US"/>
          </a:p>
        </p:txBody>
      </p:sp>
      <p:sp>
        <p:nvSpPr>
          <p:cNvPr id="1375321" name="Line 89"/>
          <p:cNvSpPr>
            <a:spLocks noChangeShapeType="1"/>
          </p:cNvSpPr>
          <p:nvPr/>
        </p:nvSpPr>
        <p:spPr bwMode="auto">
          <a:xfrm>
            <a:off x="5473700" y="4419600"/>
            <a:ext cx="0" cy="533400"/>
          </a:xfrm>
          <a:prstGeom prst="line">
            <a:avLst/>
          </a:prstGeom>
          <a:noFill/>
          <a:ln w="28575">
            <a:solidFill>
              <a:schemeClr val="tx1"/>
            </a:solidFill>
            <a:round/>
            <a:headEnd/>
            <a:tailEnd/>
          </a:ln>
          <a:effectLst/>
        </p:spPr>
        <p:txBody>
          <a:bodyPr/>
          <a:lstStyle/>
          <a:p>
            <a:endParaRPr lang="en-US"/>
          </a:p>
        </p:txBody>
      </p:sp>
      <p:sp>
        <p:nvSpPr>
          <p:cNvPr id="1375322" name="Line 90"/>
          <p:cNvSpPr>
            <a:spLocks noChangeShapeType="1"/>
          </p:cNvSpPr>
          <p:nvPr/>
        </p:nvSpPr>
        <p:spPr bwMode="auto">
          <a:xfrm>
            <a:off x="5473700" y="4953000"/>
            <a:ext cx="1295400" cy="0"/>
          </a:xfrm>
          <a:prstGeom prst="line">
            <a:avLst/>
          </a:prstGeom>
          <a:noFill/>
          <a:ln w="28575">
            <a:solidFill>
              <a:schemeClr val="tx1"/>
            </a:solidFill>
            <a:round/>
            <a:headEnd/>
            <a:tailEnd/>
          </a:ln>
          <a:effectLst/>
        </p:spPr>
        <p:txBody>
          <a:bodyPr/>
          <a:lstStyle/>
          <a:p>
            <a:endParaRPr lang="en-US"/>
          </a:p>
        </p:txBody>
      </p:sp>
      <p:sp>
        <p:nvSpPr>
          <p:cNvPr id="1375323" name="Rectangle 91"/>
          <p:cNvSpPr>
            <a:spLocks noChangeArrowheads="1"/>
          </p:cNvSpPr>
          <p:nvPr/>
        </p:nvSpPr>
        <p:spPr bwMode="auto">
          <a:xfrm>
            <a:off x="8229600" y="2819400"/>
            <a:ext cx="152400" cy="2819400"/>
          </a:xfrm>
          <a:prstGeom prst="rect">
            <a:avLst/>
          </a:prstGeom>
          <a:noFill/>
          <a:ln w="12700">
            <a:solidFill>
              <a:schemeClr val="accent2"/>
            </a:solidFill>
            <a:miter lim="800000"/>
            <a:headEnd/>
            <a:tailEnd/>
          </a:ln>
          <a:effectLst/>
        </p:spPr>
        <p:txBody>
          <a:bodyPr wrap="none" anchor="ctr"/>
          <a:lstStyle/>
          <a:p>
            <a:endParaRPr lang="en-US"/>
          </a:p>
        </p:txBody>
      </p:sp>
      <p:sp>
        <p:nvSpPr>
          <p:cNvPr id="1375324" name="Line 92"/>
          <p:cNvSpPr>
            <a:spLocks noChangeShapeType="1"/>
          </p:cNvSpPr>
          <p:nvPr/>
        </p:nvSpPr>
        <p:spPr bwMode="auto">
          <a:xfrm>
            <a:off x="7010400" y="4953000"/>
            <a:ext cx="1219200" cy="0"/>
          </a:xfrm>
          <a:prstGeom prst="line">
            <a:avLst/>
          </a:prstGeom>
          <a:noFill/>
          <a:ln w="28575">
            <a:solidFill>
              <a:schemeClr val="tx1"/>
            </a:solidFill>
            <a:round/>
            <a:headEnd/>
            <a:tailEnd/>
          </a:ln>
          <a:effectLst/>
        </p:spPr>
        <p:txBody>
          <a:bodyPr/>
          <a:lstStyle/>
          <a:p>
            <a:endParaRPr lang="en-US"/>
          </a:p>
        </p:txBody>
      </p:sp>
      <p:sp>
        <p:nvSpPr>
          <p:cNvPr id="1375325" name="Line 93"/>
          <p:cNvSpPr>
            <a:spLocks noChangeShapeType="1"/>
          </p:cNvSpPr>
          <p:nvPr/>
        </p:nvSpPr>
        <p:spPr bwMode="auto">
          <a:xfrm>
            <a:off x="8382000" y="3810000"/>
            <a:ext cx="228600" cy="1588"/>
          </a:xfrm>
          <a:prstGeom prst="line">
            <a:avLst/>
          </a:prstGeom>
          <a:noFill/>
          <a:ln w="28575">
            <a:solidFill>
              <a:schemeClr val="tx1"/>
            </a:solidFill>
            <a:round/>
            <a:headEnd/>
            <a:tailEnd type="triangle" w="med" len="med"/>
          </a:ln>
          <a:effectLst/>
        </p:spPr>
        <p:txBody>
          <a:bodyPr/>
          <a:lstStyle/>
          <a:p>
            <a:endParaRPr lang="en-US"/>
          </a:p>
        </p:txBody>
      </p:sp>
      <p:sp>
        <p:nvSpPr>
          <p:cNvPr id="1375326" name="Line 94"/>
          <p:cNvSpPr>
            <a:spLocks noChangeShapeType="1"/>
          </p:cNvSpPr>
          <p:nvPr/>
        </p:nvSpPr>
        <p:spPr bwMode="auto">
          <a:xfrm>
            <a:off x="8991600" y="3962400"/>
            <a:ext cx="0" cy="2590800"/>
          </a:xfrm>
          <a:prstGeom prst="line">
            <a:avLst/>
          </a:prstGeom>
          <a:noFill/>
          <a:ln w="28575">
            <a:solidFill>
              <a:schemeClr val="tx1"/>
            </a:solidFill>
            <a:round/>
            <a:headEnd/>
            <a:tailEnd/>
          </a:ln>
          <a:effectLst/>
        </p:spPr>
        <p:txBody>
          <a:bodyPr/>
          <a:lstStyle/>
          <a:p>
            <a:endParaRPr lang="en-US"/>
          </a:p>
        </p:txBody>
      </p:sp>
      <p:sp>
        <p:nvSpPr>
          <p:cNvPr id="1375327" name="Line 95"/>
          <p:cNvSpPr>
            <a:spLocks noChangeShapeType="1"/>
          </p:cNvSpPr>
          <p:nvPr/>
        </p:nvSpPr>
        <p:spPr bwMode="auto">
          <a:xfrm>
            <a:off x="4025900" y="1143000"/>
            <a:ext cx="0" cy="1447800"/>
          </a:xfrm>
          <a:prstGeom prst="line">
            <a:avLst/>
          </a:prstGeom>
          <a:noFill/>
          <a:ln w="28575">
            <a:solidFill>
              <a:schemeClr val="tx1"/>
            </a:solidFill>
            <a:round/>
            <a:headEnd/>
            <a:tailEnd/>
          </a:ln>
          <a:effectLst/>
        </p:spPr>
        <p:txBody>
          <a:bodyPr/>
          <a:lstStyle/>
          <a:p>
            <a:endParaRPr lang="en-US"/>
          </a:p>
        </p:txBody>
      </p:sp>
      <p:sp>
        <p:nvSpPr>
          <p:cNvPr id="1375328" name="Line 96"/>
          <p:cNvSpPr>
            <a:spLocks noChangeShapeType="1"/>
          </p:cNvSpPr>
          <p:nvPr/>
        </p:nvSpPr>
        <p:spPr bwMode="auto">
          <a:xfrm flipH="1" flipV="1">
            <a:off x="4483100" y="4724400"/>
            <a:ext cx="152400" cy="228600"/>
          </a:xfrm>
          <a:prstGeom prst="line">
            <a:avLst/>
          </a:prstGeom>
          <a:noFill/>
          <a:ln w="28575" cap="rnd">
            <a:solidFill>
              <a:schemeClr val="accent2"/>
            </a:solidFill>
            <a:prstDash val="sysDot"/>
            <a:round/>
            <a:headEnd/>
            <a:tailEnd/>
          </a:ln>
          <a:effectLst/>
        </p:spPr>
        <p:txBody>
          <a:bodyPr/>
          <a:lstStyle/>
          <a:p>
            <a:endParaRPr lang="en-US"/>
          </a:p>
        </p:txBody>
      </p:sp>
      <p:sp>
        <p:nvSpPr>
          <p:cNvPr id="1375329" name="Line 97"/>
          <p:cNvSpPr>
            <a:spLocks noChangeShapeType="1"/>
          </p:cNvSpPr>
          <p:nvPr/>
        </p:nvSpPr>
        <p:spPr bwMode="auto">
          <a:xfrm flipH="1">
            <a:off x="8229600" y="4191000"/>
            <a:ext cx="152400" cy="762000"/>
          </a:xfrm>
          <a:prstGeom prst="line">
            <a:avLst/>
          </a:prstGeom>
          <a:noFill/>
          <a:ln w="28575" cap="rnd">
            <a:solidFill>
              <a:schemeClr val="accent2"/>
            </a:solidFill>
            <a:prstDash val="sysDot"/>
            <a:round/>
            <a:headEnd/>
            <a:tailEnd/>
          </a:ln>
          <a:effectLst/>
        </p:spPr>
        <p:txBody>
          <a:bodyPr/>
          <a:lstStyle/>
          <a:p>
            <a:endParaRPr lang="en-US"/>
          </a:p>
        </p:txBody>
      </p:sp>
      <p:sp>
        <p:nvSpPr>
          <p:cNvPr id="1375330" name="Text Box 98"/>
          <p:cNvSpPr txBox="1">
            <a:spLocks noChangeArrowheads="1"/>
          </p:cNvSpPr>
          <p:nvPr/>
        </p:nvSpPr>
        <p:spPr bwMode="auto">
          <a:xfrm>
            <a:off x="2151063" y="1935163"/>
            <a:ext cx="515937" cy="274637"/>
          </a:xfrm>
          <a:prstGeom prst="rect">
            <a:avLst/>
          </a:prstGeom>
          <a:noFill/>
          <a:ln w="12700">
            <a:noFill/>
            <a:miter lim="800000"/>
            <a:headEnd/>
            <a:tailEnd/>
          </a:ln>
          <a:effectLst/>
        </p:spPr>
        <p:txBody>
          <a:bodyPr wrap="none">
            <a:spAutoFit/>
          </a:bodyPr>
          <a:lstStyle/>
          <a:p>
            <a:r>
              <a:rPr lang="en-US" sz="1200" b="1">
                <a:solidFill>
                  <a:schemeClr val="accent2"/>
                </a:solidFill>
              </a:rPr>
              <a:t>IF/ID</a:t>
            </a:r>
          </a:p>
        </p:txBody>
      </p:sp>
      <p:sp>
        <p:nvSpPr>
          <p:cNvPr id="1375331" name="Line 99"/>
          <p:cNvSpPr>
            <a:spLocks noChangeShapeType="1"/>
          </p:cNvSpPr>
          <p:nvPr/>
        </p:nvSpPr>
        <p:spPr bwMode="auto">
          <a:xfrm flipH="1" flipV="1">
            <a:off x="2882900" y="2819400"/>
            <a:ext cx="1066800" cy="1905000"/>
          </a:xfrm>
          <a:prstGeom prst="line">
            <a:avLst/>
          </a:prstGeom>
          <a:noFill/>
          <a:ln w="28575">
            <a:solidFill>
              <a:schemeClr val="tx1"/>
            </a:solidFill>
            <a:round/>
            <a:headEnd/>
            <a:tailEnd/>
          </a:ln>
          <a:effectLst/>
        </p:spPr>
        <p:txBody>
          <a:bodyPr/>
          <a:lstStyle/>
          <a:p>
            <a:endParaRPr lang="en-US"/>
          </a:p>
        </p:txBody>
      </p:sp>
      <p:sp>
        <p:nvSpPr>
          <p:cNvPr id="1375332" name="Line 100"/>
          <p:cNvSpPr>
            <a:spLocks noChangeShapeType="1"/>
          </p:cNvSpPr>
          <p:nvPr/>
        </p:nvSpPr>
        <p:spPr bwMode="auto">
          <a:xfrm>
            <a:off x="3797300" y="4724400"/>
            <a:ext cx="685800" cy="0"/>
          </a:xfrm>
          <a:prstGeom prst="line">
            <a:avLst/>
          </a:prstGeom>
          <a:noFill/>
          <a:ln w="28575">
            <a:solidFill>
              <a:schemeClr val="tx1"/>
            </a:solidFill>
            <a:round/>
            <a:headEnd/>
            <a:tailEnd/>
          </a:ln>
          <a:effectLst/>
        </p:spPr>
        <p:txBody>
          <a:bodyPr/>
          <a:lstStyle/>
          <a:p>
            <a:endParaRPr lang="en-US"/>
          </a:p>
        </p:txBody>
      </p:sp>
      <p:sp>
        <p:nvSpPr>
          <p:cNvPr id="1375333" name="Line 101"/>
          <p:cNvSpPr>
            <a:spLocks noChangeShapeType="1"/>
          </p:cNvSpPr>
          <p:nvPr/>
        </p:nvSpPr>
        <p:spPr bwMode="auto">
          <a:xfrm>
            <a:off x="2209800" y="1524000"/>
            <a:ext cx="0" cy="914400"/>
          </a:xfrm>
          <a:prstGeom prst="line">
            <a:avLst/>
          </a:prstGeom>
          <a:noFill/>
          <a:ln w="28575">
            <a:solidFill>
              <a:schemeClr val="tx1"/>
            </a:solidFill>
            <a:round/>
            <a:headEnd/>
            <a:tailEnd/>
          </a:ln>
          <a:effectLst/>
        </p:spPr>
        <p:txBody>
          <a:bodyPr/>
          <a:lstStyle/>
          <a:p>
            <a:endParaRPr lang="en-US"/>
          </a:p>
        </p:txBody>
      </p:sp>
      <p:sp>
        <p:nvSpPr>
          <p:cNvPr id="1375334" name="Line 102"/>
          <p:cNvSpPr>
            <a:spLocks noChangeShapeType="1"/>
          </p:cNvSpPr>
          <p:nvPr/>
        </p:nvSpPr>
        <p:spPr bwMode="auto">
          <a:xfrm>
            <a:off x="609600" y="2133600"/>
            <a:ext cx="0" cy="1600200"/>
          </a:xfrm>
          <a:prstGeom prst="line">
            <a:avLst/>
          </a:prstGeom>
          <a:noFill/>
          <a:ln w="28575">
            <a:solidFill>
              <a:schemeClr val="tx1"/>
            </a:solidFill>
            <a:round/>
            <a:headEnd/>
            <a:tailEnd/>
          </a:ln>
          <a:effectLst/>
        </p:spPr>
        <p:txBody>
          <a:bodyPr/>
          <a:lstStyle/>
          <a:p>
            <a:endParaRPr lang="en-US"/>
          </a:p>
        </p:txBody>
      </p:sp>
      <p:sp>
        <p:nvSpPr>
          <p:cNvPr id="1375335" name="Rectangle 103"/>
          <p:cNvSpPr>
            <a:spLocks noChangeArrowheads="1"/>
          </p:cNvSpPr>
          <p:nvPr/>
        </p:nvSpPr>
        <p:spPr bwMode="auto">
          <a:xfrm>
            <a:off x="6769100" y="2209800"/>
            <a:ext cx="152400" cy="3429000"/>
          </a:xfrm>
          <a:prstGeom prst="rect">
            <a:avLst/>
          </a:prstGeom>
          <a:noFill/>
          <a:ln w="12700">
            <a:solidFill>
              <a:schemeClr val="accent2"/>
            </a:solidFill>
            <a:miter lim="800000"/>
            <a:headEnd/>
            <a:tailEnd/>
          </a:ln>
          <a:effectLst/>
        </p:spPr>
        <p:txBody>
          <a:bodyPr wrap="none" anchor="ctr"/>
          <a:lstStyle/>
          <a:p>
            <a:endParaRPr lang="en-US"/>
          </a:p>
        </p:txBody>
      </p:sp>
      <p:sp>
        <p:nvSpPr>
          <p:cNvPr id="1375336" name="Oval 104"/>
          <p:cNvSpPr>
            <a:spLocks noChangeArrowheads="1"/>
          </p:cNvSpPr>
          <p:nvPr/>
        </p:nvSpPr>
        <p:spPr bwMode="auto">
          <a:xfrm>
            <a:off x="2959100" y="4495800"/>
            <a:ext cx="812800" cy="457200"/>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375337" name="Rectangle 105"/>
          <p:cNvSpPr>
            <a:spLocks noChangeArrowheads="1"/>
          </p:cNvSpPr>
          <p:nvPr/>
        </p:nvSpPr>
        <p:spPr bwMode="auto">
          <a:xfrm>
            <a:off x="3111500" y="4495800"/>
            <a:ext cx="533400" cy="457200"/>
          </a:xfrm>
          <a:prstGeom prst="rect">
            <a:avLst/>
          </a:prstGeom>
          <a:noFill/>
          <a:ln w="12700">
            <a:noFill/>
            <a:miter lim="800000"/>
            <a:headEnd/>
            <a:tailEnd/>
          </a:ln>
          <a:effectLst/>
        </p:spPr>
        <p:txBody>
          <a:bodyPr wrap="none" lIns="19050" tIns="26988" rIns="19050" bIns="26988"/>
          <a:lstStyle/>
          <a:p>
            <a:pPr algn="ctr"/>
            <a:r>
              <a:rPr lang="en-US" sz="1200" b="1">
                <a:solidFill>
                  <a:srgbClr val="000000"/>
                </a:solidFill>
              </a:rPr>
              <a:t>Sign</a:t>
            </a:r>
          </a:p>
          <a:p>
            <a:pPr algn="ctr"/>
            <a:r>
              <a:rPr lang="en-US" sz="1200" b="1">
                <a:solidFill>
                  <a:srgbClr val="000000"/>
                </a:solidFill>
              </a:rPr>
              <a:t>Extend</a:t>
            </a:r>
          </a:p>
        </p:txBody>
      </p:sp>
      <p:sp>
        <p:nvSpPr>
          <p:cNvPr id="1375338" name="Line 106"/>
          <p:cNvSpPr>
            <a:spLocks noChangeShapeType="1"/>
          </p:cNvSpPr>
          <p:nvPr/>
        </p:nvSpPr>
        <p:spPr bwMode="auto">
          <a:xfrm>
            <a:off x="6997700" y="3810000"/>
            <a:ext cx="0" cy="2362200"/>
          </a:xfrm>
          <a:prstGeom prst="line">
            <a:avLst/>
          </a:prstGeom>
          <a:noFill/>
          <a:ln w="28575">
            <a:solidFill>
              <a:schemeClr val="tx1"/>
            </a:solidFill>
            <a:round/>
            <a:headEnd/>
            <a:tailEnd/>
          </a:ln>
          <a:effectLst/>
        </p:spPr>
        <p:txBody>
          <a:bodyPr/>
          <a:lstStyle/>
          <a:p>
            <a:endParaRPr lang="en-US"/>
          </a:p>
        </p:txBody>
      </p:sp>
      <p:sp>
        <p:nvSpPr>
          <p:cNvPr id="1375339" name="Text Box 107"/>
          <p:cNvSpPr txBox="1">
            <a:spLocks noChangeArrowheads="1"/>
          </p:cNvSpPr>
          <p:nvPr/>
        </p:nvSpPr>
        <p:spPr bwMode="auto">
          <a:xfrm>
            <a:off x="4330700" y="1295400"/>
            <a:ext cx="582613" cy="274638"/>
          </a:xfrm>
          <a:prstGeom prst="rect">
            <a:avLst/>
          </a:prstGeom>
          <a:noFill/>
          <a:ln w="12700">
            <a:noFill/>
            <a:miter lim="800000"/>
            <a:headEnd/>
            <a:tailEnd/>
          </a:ln>
          <a:effectLst/>
        </p:spPr>
        <p:txBody>
          <a:bodyPr wrap="none">
            <a:spAutoFit/>
          </a:bodyPr>
          <a:lstStyle/>
          <a:p>
            <a:r>
              <a:rPr lang="en-US" sz="1200" b="1">
                <a:solidFill>
                  <a:schemeClr val="accent2"/>
                </a:solidFill>
              </a:rPr>
              <a:t>ID/EX</a:t>
            </a:r>
          </a:p>
        </p:txBody>
      </p:sp>
      <p:sp>
        <p:nvSpPr>
          <p:cNvPr id="1375340" name="Text Box 108"/>
          <p:cNvSpPr txBox="1">
            <a:spLocks noChangeArrowheads="1"/>
          </p:cNvSpPr>
          <p:nvPr/>
        </p:nvSpPr>
        <p:spPr bwMode="auto">
          <a:xfrm>
            <a:off x="6388100" y="1477963"/>
            <a:ext cx="785813" cy="274637"/>
          </a:xfrm>
          <a:prstGeom prst="rect">
            <a:avLst/>
          </a:prstGeom>
          <a:noFill/>
          <a:ln w="12700">
            <a:noFill/>
            <a:miter lim="800000"/>
            <a:headEnd/>
            <a:tailEnd/>
          </a:ln>
          <a:effectLst/>
        </p:spPr>
        <p:txBody>
          <a:bodyPr wrap="none">
            <a:spAutoFit/>
          </a:bodyPr>
          <a:lstStyle/>
          <a:p>
            <a:r>
              <a:rPr lang="en-US" sz="1200" b="1">
                <a:solidFill>
                  <a:schemeClr val="accent2"/>
                </a:solidFill>
              </a:rPr>
              <a:t>EX/MEM</a:t>
            </a:r>
          </a:p>
        </p:txBody>
      </p:sp>
      <p:sp>
        <p:nvSpPr>
          <p:cNvPr id="1375341" name="Text Box 109"/>
          <p:cNvSpPr txBox="1">
            <a:spLocks noChangeArrowheads="1"/>
          </p:cNvSpPr>
          <p:nvPr/>
        </p:nvSpPr>
        <p:spPr bwMode="auto">
          <a:xfrm>
            <a:off x="7924800" y="2362200"/>
            <a:ext cx="836613" cy="274638"/>
          </a:xfrm>
          <a:prstGeom prst="rect">
            <a:avLst/>
          </a:prstGeom>
          <a:noFill/>
          <a:ln w="12700">
            <a:noFill/>
            <a:miter lim="800000"/>
            <a:headEnd/>
            <a:tailEnd/>
          </a:ln>
          <a:effectLst/>
        </p:spPr>
        <p:txBody>
          <a:bodyPr wrap="none">
            <a:spAutoFit/>
          </a:bodyPr>
          <a:lstStyle/>
          <a:p>
            <a:r>
              <a:rPr lang="en-US" sz="1200" b="1">
                <a:solidFill>
                  <a:schemeClr val="accent2"/>
                </a:solidFill>
              </a:rPr>
              <a:t>MEM/WB</a:t>
            </a:r>
          </a:p>
        </p:txBody>
      </p:sp>
      <p:sp>
        <p:nvSpPr>
          <p:cNvPr id="1375342" name="Rectangle 110"/>
          <p:cNvSpPr>
            <a:spLocks noChangeArrowheads="1"/>
          </p:cNvSpPr>
          <p:nvPr/>
        </p:nvSpPr>
        <p:spPr bwMode="auto">
          <a:xfrm>
            <a:off x="4483100" y="1981200"/>
            <a:ext cx="152400" cy="228600"/>
          </a:xfrm>
          <a:prstGeom prst="rect">
            <a:avLst/>
          </a:prstGeom>
          <a:noFill/>
          <a:ln w="12700">
            <a:solidFill>
              <a:schemeClr val="accent1"/>
            </a:solidFill>
            <a:miter lim="800000"/>
            <a:headEnd/>
            <a:tailEnd/>
          </a:ln>
          <a:effectLst/>
        </p:spPr>
        <p:txBody>
          <a:bodyPr wrap="none" anchor="ctr"/>
          <a:lstStyle/>
          <a:p>
            <a:endParaRPr lang="en-US"/>
          </a:p>
        </p:txBody>
      </p:sp>
      <p:sp>
        <p:nvSpPr>
          <p:cNvPr id="1375343" name="Rectangle 111"/>
          <p:cNvSpPr>
            <a:spLocks noChangeArrowheads="1"/>
          </p:cNvSpPr>
          <p:nvPr/>
        </p:nvSpPr>
        <p:spPr bwMode="auto">
          <a:xfrm>
            <a:off x="4483100" y="1752600"/>
            <a:ext cx="152400" cy="228600"/>
          </a:xfrm>
          <a:prstGeom prst="rect">
            <a:avLst/>
          </a:prstGeom>
          <a:noFill/>
          <a:ln w="12700">
            <a:solidFill>
              <a:schemeClr val="accent1"/>
            </a:solidFill>
            <a:miter lim="800000"/>
            <a:headEnd/>
            <a:tailEnd/>
          </a:ln>
          <a:effectLst/>
        </p:spPr>
        <p:txBody>
          <a:bodyPr wrap="none" anchor="ctr"/>
          <a:lstStyle/>
          <a:p>
            <a:endParaRPr lang="en-US"/>
          </a:p>
        </p:txBody>
      </p:sp>
      <p:sp>
        <p:nvSpPr>
          <p:cNvPr id="1375344" name="Rectangle 112"/>
          <p:cNvSpPr>
            <a:spLocks noChangeArrowheads="1"/>
          </p:cNvSpPr>
          <p:nvPr/>
        </p:nvSpPr>
        <p:spPr bwMode="auto">
          <a:xfrm>
            <a:off x="4483100" y="1524000"/>
            <a:ext cx="152400" cy="228600"/>
          </a:xfrm>
          <a:prstGeom prst="rect">
            <a:avLst/>
          </a:prstGeom>
          <a:noFill/>
          <a:ln w="12700">
            <a:solidFill>
              <a:schemeClr val="accent1"/>
            </a:solidFill>
            <a:miter lim="800000"/>
            <a:headEnd/>
            <a:tailEnd/>
          </a:ln>
          <a:effectLst/>
        </p:spPr>
        <p:txBody>
          <a:bodyPr wrap="none" anchor="ctr"/>
          <a:lstStyle/>
          <a:p>
            <a:endParaRPr lang="en-US"/>
          </a:p>
        </p:txBody>
      </p:sp>
      <p:sp>
        <p:nvSpPr>
          <p:cNvPr id="1375345" name="Rectangle 113"/>
          <p:cNvSpPr>
            <a:spLocks noChangeArrowheads="1"/>
          </p:cNvSpPr>
          <p:nvPr/>
        </p:nvSpPr>
        <p:spPr bwMode="auto">
          <a:xfrm>
            <a:off x="6769100" y="1981200"/>
            <a:ext cx="152400" cy="228600"/>
          </a:xfrm>
          <a:prstGeom prst="rect">
            <a:avLst/>
          </a:prstGeom>
          <a:noFill/>
          <a:ln w="12700">
            <a:solidFill>
              <a:schemeClr val="accent1"/>
            </a:solidFill>
            <a:miter lim="800000"/>
            <a:headEnd/>
            <a:tailEnd/>
          </a:ln>
          <a:effectLst/>
        </p:spPr>
        <p:txBody>
          <a:bodyPr wrap="none" anchor="ctr"/>
          <a:lstStyle/>
          <a:p>
            <a:endParaRPr lang="en-US"/>
          </a:p>
        </p:txBody>
      </p:sp>
      <p:sp>
        <p:nvSpPr>
          <p:cNvPr id="1375346" name="Rectangle 114"/>
          <p:cNvSpPr>
            <a:spLocks noChangeArrowheads="1"/>
          </p:cNvSpPr>
          <p:nvPr/>
        </p:nvSpPr>
        <p:spPr bwMode="auto">
          <a:xfrm>
            <a:off x="6769100" y="1752600"/>
            <a:ext cx="152400" cy="228600"/>
          </a:xfrm>
          <a:prstGeom prst="rect">
            <a:avLst/>
          </a:prstGeom>
          <a:noFill/>
          <a:ln w="12700">
            <a:solidFill>
              <a:schemeClr val="accent1"/>
            </a:solidFill>
            <a:miter lim="800000"/>
            <a:headEnd/>
            <a:tailEnd/>
          </a:ln>
          <a:effectLst/>
        </p:spPr>
        <p:txBody>
          <a:bodyPr wrap="none" anchor="ctr"/>
          <a:lstStyle/>
          <a:p>
            <a:endParaRPr lang="en-US"/>
          </a:p>
        </p:txBody>
      </p:sp>
      <p:sp>
        <p:nvSpPr>
          <p:cNvPr id="1375347" name="Rectangle 115"/>
          <p:cNvSpPr>
            <a:spLocks noChangeArrowheads="1"/>
          </p:cNvSpPr>
          <p:nvPr/>
        </p:nvSpPr>
        <p:spPr bwMode="auto">
          <a:xfrm>
            <a:off x="8229600" y="2590800"/>
            <a:ext cx="152400" cy="228600"/>
          </a:xfrm>
          <a:prstGeom prst="rect">
            <a:avLst/>
          </a:prstGeom>
          <a:noFill/>
          <a:ln w="12700">
            <a:solidFill>
              <a:schemeClr val="accent1"/>
            </a:solidFill>
            <a:miter lim="800000"/>
            <a:headEnd/>
            <a:tailEnd/>
          </a:ln>
          <a:effectLst/>
        </p:spPr>
        <p:txBody>
          <a:bodyPr wrap="none" anchor="ctr"/>
          <a:lstStyle/>
          <a:p>
            <a:endParaRPr lang="en-US"/>
          </a:p>
        </p:txBody>
      </p:sp>
      <p:sp>
        <p:nvSpPr>
          <p:cNvPr id="1375348" name="Rectangle 116"/>
          <p:cNvSpPr>
            <a:spLocks noChangeArrowheads="1"/>
          </p:cNvSpPr>
          <p:nvPr/>
        </p:nvSpPr>
        <p:spPr bwMode="auto">
          <a:xfrm>
            <a:off x="2882900" y="1905000"/>
            <a:ext cx="533400" cy="304800"/>
          </a:xfrm>
          <a:prstGeom prst="rect">
            <a:avLst/>
          </a:prstGeom>
          <a:noFill/>
          <a:ln w="12700">
            <a:noFill/>
            <a:miter lim="800000"/>
            <a:headEnd/>
            <a:tailEnd/>
          </a:ln>
          <a:effectLst/>
        </p:spPr>
        <p:txBody>
          <a:bodyPr wrap="none" lIns="19050" tIns="26988" rIns="19050" bIns="26988"/>
          <a:lstStyle/>
          <a:p>
            <a:pPr algn="ctr"/>
            <a:r>
              <a:rPr lang="en-US" sz="1200" b="1"/>
              <a:t>Control</a:t>
            </a:r>
          </a:p>
        </p:txBody>
      </p:sp>
      <p:sp>
        <p:nvSpPr>
          <p:cNvPr id="1375349" name="Oval 117"/>
          <p:cNvSpPr>
            <a:spLocks noChangeArrowheads="1"/>
          </p:cNvSpPr>
          <p:nvPr/>
        </p:nvSpPr>
        <p:spPr bwMode="auto">
          <a:xfrm>
            <a:off x="2882900" y="1828800"/>
            <a:ext cx="609600" cy="457200"/>
          </a:xfrm>
          <a:prstGeom prst="ellipse">
            <a:avLst/>
          </a:prstGeom>
          <a:noFill/>
          <a:ln w="12700">
            <a:solidFill>
              <a:schemeClr val="accent1"/>
            </a:solidFill>
            <a:round/>
            <a:headEnd/>
            <a:tailEnd/>
          </a:ln>
          <a:effectLst/>
        </p:spPr>
        <p:txBody>
          <a:bodyPr wrap="none" anchor="ctr"/>
          <a:lstStyle/>
          <a:p>
            <a:endParaRPr lang="en-US"/>
          </a:p>
        </p:txBody>
      </p:sp>
      <p:sp>
        <p:nvSpPr>
          <p:cNvPr id="1375350" name="Line 118"/>
          <p:cNvSpPr>
            <a:spLocks noChangeShapeType="1"/>
          </p:cNvSpPr>
          <p:nvPr/>
        </p:nvSpPr>
        <p:spPr bwMode="auto">
          <a:xfrm>
            <a:off x="2578100" y="2057400"/>
            <a:ext cx="304800" cy="0"/>
          </a:xfrm>
          <a:prstGeom prst="line">
            <a:avLst/>
          </a:prstGeom>
          <a:noFill/>
          <a:ln w="12700">
            <a:solidFill>
              <a:schemeClr val="accent1"/>
            </a:solidFill>
            <a:round/>
            <a:headEnd/>
            <a:tailEnd type="triangle" w="med" len="med"/>
          </a:ln>
          <a:effectLst/>
        </p:spPr>
        <p:txBody>
          <a:bodyPr/>
          <a:lstStyle/>
          <a:p>
            <a:endParaRPr lang="en-US"/>
          </a:p>
        </p:txBody>
      </p:sp>
      <p:sp>
        <p:nvSpPr>
          <p:cNvPr id="1375351" name="Line 119"/>
          <p:cNvSpPr>
            <a:spLocks noChangeShapeType="1"/>
          </p:cNvSpPr>
          <p:nvPr/>
        </p:nvSpPr>
        <p:spPr bwMode="auto">
          <a:xfrm>
            <a:off x="6934200" y="2133600"/>
            <a:ext cx="1295400" cy="533400"/>
          </a:xfrm>
          <a:prstGeom prst="line">
            <a:avLst/>
          </a:prstGeom>
          <a:noFill/>
          <a:ln w="12700">
            <a:solidFill>
              <a:schemeClr val="accent1"/>
            </a:solidFill>
            <a:round/>
            <a:headEnd/>
            <a:tailEnd type="triangle" w="med" len="med"/>
          </a:ln>
          <a:effectLst/>
        </p:spPr>
        <p:txBody>
          <a:bodyPr/>
          <a:lstStyle/>
          <a:p>
            <a:endParaRPr lang="en-US"/>
          </a:p>
        </p:txBody>
      </p:sp>
      <p:sp>
        <p:nvSpPr>
          <p:cNvPr id="1375352" name="Line 120"/>
          <p:cNvSpPr>
            <a:spLocks noChangeShapeType="1"/>
          </p:cNvSpPr>
          <p:nvPr/>
        </p:nvSpPr>
        <p:spPr bwMode="auto">
          <a:xfrm>
            <a:off x="4635500" y="2133600"/>
            <a:ext cx="2133600" cy="0"/>
          </a:xfrm>
          <a:prstGeom prst="line">
            <a:avLst/>
          </a:prstGeom>
          <a:noFill/>
          <a:ln w="12700">
            <a:solidFill>
              <a:schemeClr val="accent1"/>
            </a:solidFill>
            <a:round/>
            <a:headEnd/>
            <a:tailEnd type="triangle" w="med" len="med"/>
          </a:ln>
          <a:effectLst/>
        </p:spPr>
        <p:txBody>
          <a:bodyPr/>
          <a:lstStyle/>
          <a:p>
            <a:endParaRPr lang="en-US"/>
          </a:p>
        </p:txBody>
      </p:sp>
      <p:sp>
        <p:nvSpPr>
          <p:cNvPr id="1375353" name="Line 121"/>
          <p:cNvSpPr>
            <a:spLocks noChangeShapeType="1"/>
          </p:cNvSpPr>
          <p:nvPr/>
        </p:nvSpPr>
        <p:spPr bwMode="auto">
          <a:xfrm>
            <a:off x="4635500" y="1905000"/>
            <a:ext cx="2133600" cy="0"/>
          </a:xfrm>
          <a:prstGeom prst="line">
            <a:avLst/>
          </a:prstGeom>
          <a:noFill/>
          <a:ln w="12700">
            <a:solidFill>
              <a:schemeClr val="accent1"/>
            </a:solidFill>
            <a:round/>
            <a:headEnd/>
            <a:tailEnd type="triangle" w="med" len="med"/>
          </a:ln>
          <a:effectLst/>
        </p:spPr>
        <p:txBody>
          <a:bodyPr/>
          <a:lstStyle/>
          <a:p>
            <a:endParaRPr lang="en-US"/>
          </a:p>
        </p:txBody>
      </p:sp>
      <p:sp>
        <p:nvSpPr>
          <p:cNvPr id="1375354" name="Line 122"/>
          <p:cNvSpPr>
            <a:spLocks noChangeShapeType="1"/>
          </p:cNvSpPr>
          <p:nvPr/>
        </p:nvSpPr>
        <p:spPr bwMode="auto">
          <a:xfrm>
            <a:off x="4635500" y="1600200"/>
            <a:ext cx="609600" cy="0"/>
          </a:xfrm>
          <a:prstGeom prst="line">
            <a:avLst/>
          </a:prstGeom>
          <a:noFill/>
          <a:ln w="12700">
            <a:solidFill>
              <a:schemeClr val="accent1"/>
            </a:solidFill>
            <a:round/>
            <a:headEnd/>
            <a:tailEnd/>
          </a:ln>
          <a:effectLst/>
        </p:spPr>
        <p:txBody>
          <a:bodyPr/>
          <a:lstStyle/>
          <a:p>
            <a:endParaRPr lang="en-US"/>
          </a:p>
        </p:txBody>
      </p:sp>
      <p:sp>
        <p:nvSpPr>
          <p:cNvPr id="1375355" name="Line 123"/>
          <p:cNvSpPr>
            <a:spLocks noChangeShapeType="1"/>
          </p:cNvSpPr>
          <p:nvPr/>
        </p:nvSpPr>
        <p:spPr bwMode="auto">
          <a:xfrm>
            <a:off x="8763000" y="2743200"/>
            <a:ext cx="0" cy="304800"/>
          </a:xfrm>
          <a:prstGeom prst="line">
            <a:avLst/>
          </a:prstGeom>
          <a:noFill/>
          <a:ln w="12700">
            <a:solidFill>
              <a:schemeClr val="accent1"/>
            </a:solidFill>
            <a:round/>
            <a:headEnd/>
            <a:tailEnd type="triangle" w="med" len="med"/>
          </a:ln>
          <a:effectLst/>
        </p:spPr>
        <p:txBody>
          <a:bodyPr/>
          <a:lstStyle/>
          <a:p>
            <a:endParaRPr lang="en-US"/>
          </a:p>
        </p:txBody>
      </p:sp>
      <p:sp>
        <p:nvSpPr>
          <p:cNvPr id="1375356" name="Line 124"/>
          <p:cNvSpPr>
            <a:spLocks noChangeShapeType="1"/>
          </p:cNvSpPr>
          <p:nvPr/>
        </p:nvSpPr>
        <p:spPr bwMode="auto">
          <a:xfrm>
            <a:off x="6921500" y="1905000"/>
            <a:ext cx="685800" cy="0"/>
          </a:xfrm>
          <a:prstGeom prst="line">
            <a:avLst/>
          </a:prstGeom>
          <a:noFill/>
          <a:ln w="12700">
            <a:solidFill>
              <a:schemeClr val="accent1"/>
            </a:solidFill>
            <a:round/>
            <a:headEnd/>
            <a:tailEnd/>
          </a:ln>
          <a:effectLst/>
        </p:spPr>
        <p:txBody>
          <a:bodyPr/>
          <a:lstStyle/>
          <a:p>
            <a:endParaRPr lang="en-US"/>
          </a:p>
        </p:txBody>
      </p:sp>
      <p:sp>
        <p:nvSpPr>
          <p:cNvPr id="1375357" name="Line 125"/>
          <p:cNvSpPr>
            <a:spLocks noChangeShapeType="1"/>
          </p:cNvSpPr>
          <p:nvPr/>
        </p:nvSpPr>
        <p:spPr bwMode="auto">
          <a:xfrm>
            <a:off x="8382000" y="2743200"/>
            <a:ext cx="381000" cy="0"/>
          </a:xfrm>
          <a:prstGeom prst="line">
            <a:avLst/>
          </a:prstGeom>
          <a:noFill/>
          <a:ln w="12700">
            <a:solidFill>
              <a:schemeClr val="accent1"/>
            </a:solidFill>
            <a:round/>
            <a:headEnd/>
            <a:tailEnd/>
          </a:ln>
          <a:effectLst/>
        </p:spPr>
        <p:txBody>
          <a:bodyPr/>
          <a:lstStyle/>
          <a:p>
            <a:endParaRPr lang="en-US"/>
          </a:p>
        </p:txBody>
      </p:sp>
      <p:sp>
        <p:nvSpPr>
          <p:cNvPr id="1375358" name="Line 126"/>
          <p:cNvSpPr>
            <a:spLocks noChangeShapeType="1"/>
          </p:cNvSpPr>
          <p:nvPr/>
        </p:nvSpPr>
        <p:spPr bwMode="auto">
          <a:xfrm>
            <a:off x="7607300" y="1905000"/>
            <a:ext cx="0" cy="152400"/>
          </a:xfrm>
          <a:prstGeom prst="line">
            <a:avLst/>
          </a:prstGeom>
          <a:noFill/>
          <a:ln w="12700">
            <a:solidFill>
              <a:schemeClr val="accent1"/>
            </a:solidFill>
            <a:round/>
            <a:headEnd/>
            <a:tailEnd type="triangle" w="med" len="med"/>
          </a:ln>
          <a:effectLst/>
        </p:spPr>
        <p:txBody>
          <a:bodyPr/>
          <a:lstStyle/>
          <a:p>
            <a:endParaRPr lang="en-US"/>
          </a:p>
        </p:txBody>
      </p:sp>
      <p:sp>
        <p:nvSpPr>
          <p:cNvPr id="1375359" name="Line 127"/>
          <p:cNvSpPr>
            <a:spLocks noChangeShapeType="1"/>
          </p:cNvSpPr>
          <p:nvPr/>
        </p:nvSpPr>
        <p:spPr bwMode="auto">
          <a:xfrm>
            <a:off x="5245100" y="1600200"/>
            <a:ext cx="0" cy="228600"/>
          </a:xfrm>
          <a:prstGeom prst="line">
            <a:avLst/>
          </a:prstGeom>
          <a:noFill/>
          <a:ln w="12700">
            <a:solidFill>
              <a:schemeClr val="accent1"/>
            </a:solidFill>
            <a:round/>
            <a:headEnd/>
            <a:tailEnd type="triangle" w="med" len="med"/>
          </a:ln>
          <a:effectLst/>
        </p:spPr>
        <p:txBody>
          <a:bodyPr/>
          <a:lstStyle/>
          <a:p>
            <a:endParaRPr lang="en-US"/>
          </a:p>
        </p:txBody>
      </p:sp>
      <p:sp>
        <p:nvSpPr>
          <p:cNvPr id="1375360" name="Line 128"/>
          <p:cNvSpPr>
            <a:spLocks noChangeShapeType="1"/>
          </p:cNvSpPr>
          <p:nvPr/>
        </p:nvSpPr>
        <p:spPr bwMode="auto">
          <a:xfrm>
            <a:off x="5321300" y="5486400"/>
            <a:ext cx="1447800" cy="0"/>
          </a:xfrm>
          <a:prstGeom prst="line">
            <a:avLst/>
          </a:prstGeom>
          <a:noFill/>
          <a:ln w="19050">
            <a:solidFill>
              <a:schemeClr val="tx1"/>
            </a:solidFill>
            <a:round/>
            <a:headEnd/>
            <a:tailEnd/>
          </a:ln>
          <a:effectLst/>
        </p:spPr>
        <p:txBody>
          <a:bodyPr/>
          <a:lstStyle/>
          <a:p>
            <a:endParaRPr lang="en-US"/>
          </a:p>
        </p:txBody>
      </p:sp>
      <p:sp>
        <p:nvSpPr>
          <p:cNvPr id="1375361" name="Line 129"/>
          <p:cNvSpPr>
            <a:spLocks noChangeShapeType="1"/>
          </p:cNvSpPr>
          <p:nvPr/>
        </p:nvSpPr>
        <p:spPr bwMode="auto">
          <a:xfrm>
            <a:off x="2578100" y="5638800"/>
            <a:ext cx="1905000" cy="0"/>
          </a:xfrm>
          <a:prstGeom prst="line">
            <a:avLst/>
          </a:prstGeom>
          <a:noFill/>
          <a:ln w="19050">
            <a:solidFill>
              <a:schemeClr val="tx1"/>
            </a:solidFill>
            <a:round/>
            <a:headEnd/>
            <a:tailEnd/>
          </a:ln>
          <a:effectLst/>
        </p:spPr>
        <p:txBody>
          <a:bodyPr/>
          <a:lstStyle/>
          <a:p>
            <a:endParaRPr lang="en-US"/>
          </a:p>
        </p:txBody>
      </p:sp>
      <p:sp>
        <p:nvSpPr>
          <p:cNvPr id="1375362" name="Line 130"/>
          <p:cNvSpPr>
            <a:spLocks noChangeShapeType="1"/>
          </p:cNvSpPr>
          <p:nvPr/>
        </p:nvSpPr>
        <p:spPr bwMode="auto">
          <a:xfrm>
            <a:off x="4635500" y="5638800"/>
            <a:ext cx="457200" cy="0"/>
          </a:xfrm>
          <a:prstGeom prst="line">
            <a:avLst/>
          </a:prstGeom>
          <a:noFill/>
          <a:ln w="19050">
            <a:solidFill>
              <a:schemeClr val="tx1"/>
            </a:solidFill>
            <a:round/>
            <a:headEnd/>
            <a:tailEnd/>
          </a:ln>
          <a:effectLst/>
        </p:spPr>
        <p:txBody>
          <a:bodyPr/>
          <a:lstStyle/>
          <a:p>
            <a:endParaRPr lang="en-US"/>
          </a:p>
        </p:txBody>
      </p:sp>
      <p:grpSp>
        <p:nvGrpSpPr>
          <p:cNvPr id="3" name="Group 131"/>
          <p:cNvGrpSpPr>
            <a:grpSpLocks/>
          </p:cNvGrpSpPr>
          <p:nvPr/>
        </p:nvGrpSpPr>
        <p:grpSpPr bwMode="auto">
          <a:xfrm>
            <a:off x="5092700" y="5257800"/>
            <a:ext cx="228600" cy="533400"/>
            <a:chOff x="3072" y="3168"/>
            <a:chExt cx="144" cy="432"/>
          </a:xfrm>
        </p:grpSpPr>
        <p:sp>
          <p:nvSpPr>
            <p:cNvPr id="1375364" name="AutoShape 132"/>
            <p:cNvSpPr>
              <a:spLocks noChangeArrowheads="1"/>
            </p:cNvSpPr>
            <p:nvPr/>
          </p:nvSpPr>
          <p:spPr bwMode="auto">
            <a:xfrm rot="-5400000">
              <a:off x="2928" y="3312"/>
              <a:ext cx="432" cy="144"/>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tx1"/>
              </a:solidFill>
              <a:miter lim="800000"/>
              <a:headEnd/>
              <a:tailEnd/>
            </a:ln>
            <a:effectLst/>
          </p:spPr>
          <p:txBody>
            <a:bodyPr wrap="none" anchor="ctr"/>
            <a:lstStyle/>
            <a:p>
              <a:endParaRPr lang="en-US"/>
            </a:p>
          </p:txBody>
        </p:sp>
        <p:sp>
          <p:nvSpPr>
            <p:cNvPr id="1375365" name="Rectangle 133"/>
            <p:cNvSpPr>
              <a:spLocks noChangeArrowheads="1"/>
            </p:cNvSpPr>
            <p:nvPr/>
          </p:nvSpPr>
          <p:spPr bwMode="auto">
            <a:xfrm>
              <a:off x="3072" y="3216"/>
              <a:ext cx="96" cy="206"/>
            </a:xfrm>
            <a:prstGeom prst="rect">
              <a:avLst/>
            </a:prstGeom>
            <a:noFill/>
            <a:ln w="12700">
              <a:noFill/>
              <a:miter lim="800000"/>
              <a:headEnd/>
              <a:tailEnd/>
            </a:ln>
            <a:effectLst/>
          </p:spPr>
          <p:txBody>
            <a:bodyPr wrap="none" lIns="19050" tIns="26988" rIns="19050" bIns="26988"/>
            <a:lstStyle/>
            <a:p>
              <a:pPr>
                <a:spcBef>
                  <a:spcPts val="600"/>
                </a:spcBef>
                <a:spcAft>
                  <a:spcPts val="600"/>
                </a:spcAft>
              </a:pPr>
              <a:endParaRPr lang="en-US" sz="1400"/>
            </a:p>
          </p:txBody>
        </p:sp>
        <p:sp>
          <p:nvSpPr>
            <p:cNvPr id="1375366" name="Rectangle 134"/>
            <p:cNvSpPr>
              <a:spLocks noChangeArrowheads="1"/>
            </p:cNvSpPr>
            <p:nvPr/>
          </p:nvSpPr>
          <p:spPr bwMode="auto">
            <a:xfrm>
              <a:off x="3072" y="3394"/>
              <a:ext cx="96" cy="206"/>
            </a:xfrm>
            <a:prstGeom prst="rect">
              <a:avLst/>
            </a:prstGeom>
            <a:noFill/>
            <a:ln w="12700">
              <a:noFill/>
              <a:miter lim="800000"/>
              <a:headEnd/>
              <a:tailEnd/>
            </a:ln>
            <a:effectLst/>
          </p:spPr>
          <p:txBody>
            <a:bodyPr wrap="none" lIns="19050" tIns="26988" rIns="19050" bIns="26988"/>
            <a:lstStyle/>
            <a:p>
              <a:pPr>
                <a:spcBef>
                  <a:spcPts val="600"/>
                </a:spcBef>
                <a:spcAft>
                  <a:spcPts val="600"/>
                </a:spcAft>
              </a:pPr>
              <a:endParaRPr lang="en-US" sz="1400"/>
            </a:p>
          </p:txBody>
        </p:sp>
      </p:grpSp>
      <p:sp>
        <p:nvSpPr>
          <p:cNvPr id="1375367" name="Oval 135"/>
          <p:cNvSpPr>
            <a:spLocks noChangeArrowheads="1"/>
          </p:cNvSpPr>
          <p:nvPr/>
        </p:nvSpPr>
        <p:spPr bwMode="auto">
          <a:xfrm>
            <a:off x="6159500" y="4343400"/>
            <a:ext cx="457200" cy="533400"/>
          </a:xfrm>
          <a:prstGeom prst="ellipse">
            <a:avLst/>
          </a:prstGeom>
          <a:noFill/>
          <a:ln w="12700">
            <a:solidFill>
              <a:schemeClr val="accent1"/>
            </a:solidFill>
            <a:round/>
            <a:headEnd/>
            <a:tailEnd/>
          </a:ln>
          <a:effectLst/>
        </p:spPr>
        <p:txBody>
          <a:bodyPr wrap="none" anchor="ctr"/>
          <a:lstStyle/>
          <a:p>
            <a:endParaRPr lang="en-US"/>
          </a:p>
        </p:txBody>
      </p:sp>
      <p:sp>
        <p:nvSpPr>
          <p:cNvPr id="1375368" name="Rectangle 136"/>
          <p:cNvSpPr>
            <a:spLocks noChangeArrowheads="1"/>
          </p:cNvSpPr>
          <p:nvPr/>
        </p:nvSpPr>
        <p:spPr bwMode="auto">
          <a:xfrm>
            <a:off x="6159500" y="4343400"/>
            <a:ext cx="457200" cy="457200"/>
          </a:xfrm>
          <a:prstGeom prst="rect">
            <a:avLst/>
          </a:prstGeom>
          <a:noFill/>
          <a:ln w="12700">
            <a:noFill/>
            <a:miter lim="800000"/>
            <a:headEnd/>
            <a:tailEnd/>
          </a:ln>
          <a:effectLst/>
        </p:spPr>
        <p:txBody>
          <a:bodyPr wrap="none" lIns="19050" tIns="26988" rIns="19050" bIns="26988"/>
          <a:lstStyle/>
          <a:p>
            <a:pPr algn="ctr" defTabSz="904875">
              <a:lnSpc>
                <a:spcPts val="1600"/>
              </a:lnSpc>
              <a:tabLst>
                <a:tab pos="452438" algn="l"/>
                <a:tab pos="904875" algn="l"/>
                <a:tab pos="1357313" algn="l"/>
              </a:tabLst>
            </a:pPr>
            <a:r>
              <a:rPr lang="en-US" sz="1200" b="1"/>
              <a:t>ALU</a:t>
            </a:r>
          </a:p>
          <a:p>
            <a:pPr algn="ctr" defTabSz="904875">
              <a:lnSpc>
                <a:spcPts val="1600"/>
              </a:lnSpc>
              <a:tabLst>
                <a:tab pos="452438" algn="l"/>
                <a:tab pos="904875" algn="l"/>
                <a:tab pos="1357313" algn="l"/>
              </a:tabLst>
            </a:pPr>
            <a:r>
              <a:rPr lang="en-US" sz="1200" b="1"/>
              <a:t>cntrl</a:t>
            </a:r>
          </a:p>
        </p:txBody>
      </p:sp>
      <p:sp>
        <p:nvSpPr>
          <p:cNvPr id="1375369" name="Line 137"/>
          <p:cNvSpPr>
            <a:spLocks noChangeShapeType="1"/>
          </p:cNvSpPr>
          <p:nvPr/>
        </p:nvSpPr>
        <p:spPr bwMode="auto">
          <a:xfrm>
            <a:off x="5397500" y="4648200"/>
            <a:ext cx="762000" cy="0"/>
          </a:xfrm>
          <a:prstGeom prst="line">
            <a:avLst/>
          </a:prstGeom>
          <a:noFill/>
          <a:ln w="12700">
            <a:solidFill>
              <a:schemeClr val="accent1"/>
            </a:solidFill>
            <a:round/>
            <a:headEnd/>
            <a:tailEnd type="triangle" w="med" len="med"/>
          </a:ln>
          <a:effectLst/>
        </p:spPr>
        <p:txBody>
          <a:bodyPr/>
          <a:lstStyle/>
          <a:p>
            <a:endParaRPr lang="en-US"/>
          </a:p>
        </p:txBody>
      </p:sp>
      <p:sp>
        <p:nvSpPr>
          <p:cNvPr id="1375370" name="Line 138"/>
          <p:cNvSpPr>
            <a:spLocks noChangeShapeType="1"/>
          </p:cNvSpPr>
          <p:nvPr/>
        </p:nvSpPr>
        <p:spPr bwMode="auto">
          <a:xfrm flipV="1">
            <a:off x="6388100" y="4191000"/>
            <a:ext cx="0" cy="152400"/>
          </a:xfrm>
          <a:prstGeom prst="line">
            <a:avLst/>
          </a:prstGeom>
          <a:noFill/>
          <a:ln w="12700">
            <a:solidFill>
              <a:schemeClr val="accent1"/>
            </a:solidFill>
            <a:round/>
            <a:headEnd/>
            <a:tailEnd type="triangle" w="med" len="med"/>
          </a:ln>
          <a:effectLst/>
        </p:spPr>
        <p:txBody>
          <a:bodyPr/>
          <a:lstStyle/>
          <a:p>
            <a:endParaRPr lang="en-US"/>
          </a:p>
        </p:txBody>
      </p:sp>
      <p:sp>
        <p:nvSpPr>
          <p:cNvPr id="1375371" name="AutoShape 139"/>
          <p:cNvSpPr>
            <a:spLocks noChangeArrowheads="1"/>
          </p:cNvSpPr>
          <p:nvPr/>
        </p:nvSpPr>
        <p:spPr bwMode="auto">
          <a:xfrm flipH="1">
            <a:off x="3568700" y="762000"/>
            <a:ext cx="381000" cy="304800"/>
          </a:xfrm>
          <a:prstGeom prst="flowChartDelay">
            <a:avLst/>
          </a:prstGeom>
          <a:noFill/>
          <a:ln w="12700">
            <a:solidFill>
              <a:schemeClr val="accent1"/>
            </a:solidFill>
            <a:miter lim="800000"/>
            <a:headEnd/>
            <a:tailEnd/>
          </a:ln>
          <a:effectLst/>
        </p:spPr>
        <p:txBody>
          <a:bodyPr wrap="none" anchor="ctr"/>
          <a:lstStyle/>
          <a:p>
            <a:endParaRPr lang="en-US"/>
          </a:p>
        </p:txBody>
      </p:sp>
      <p:sp>
        <p:nvSpPr>
          <p:cNvPr id="1375372" name="Rectangle 140"/>
          <p:cNvSpPr>
            <a:spLocks noChangeArrowheads="1"/>
          </p:cNvSpPr>
          <p:nvPr/>
        </p:nvSpPr>
        <p:spPr bwMode="auto">
          <a:xfrm>
            <a:off x="3962400" y="609600"/>
            <a:ext cx="533400" cy="304800"/>
          </a:xfrm>
          <a:prstGeom prst="rect">
            <a:avLst/>
          </a:prstGeom>
          <a:noFill/>
          <a:ln w="12700">
            <a:noFill/>
            <a:miter lim="800000"/>
            <a:headEnd/>
            <a:tailEnd/>
          </a:ln>
          <a:effectLst/>
        </p:spPr>
        <p:txBody>
          <a:bodyPr wrap="none" lIns="19050" tIns="26988" rIns="19050" bIns="26988"/>
          <a:lstStyle/>
          <a:p>
            <a:pPr algn="ctr"/>
            <a:r>
              <a:rPr lang="en-US" sz="1200" b="1"/>
              <a:t>Branch</a:t>
            </a:r>
          </a:p>
        </p:txBody>
      </p:sp>
      <p:sp>
        <p:nvSpPr>
          <p:cNvPr id="1375373" name="Line 141"/>
          <p:cNvSpPr>
            <a:spLocks noChangeShapeType="1"/>
          </p:cNvSpPr>
          <p:nvPr/>
        </p:nvSpPr>
        <p:spPr bwMode="auto">
          <a:xfrm>
            <a:off x="3949700" y="990600"/>
            <a:ext cx="228600" cy="0"/>
          </a:xfrm>
          <a:prstGeom prst="line">
            <a:avLst/>
          </a:prstGeom>
          <a:noFill/>
          <a:ln w="12700">
            <a:solidFill>
              <a:schemeClr val="accent1"/>
            </a:solidFill>
            <a:round/>
            <a:headEnd/>
            <a:tailEnd/>
          </a:ln>
          <a:effectLst/>
        </p:spPr>
        <p:txBody>
          <a:bodyPr/>
          <a:lstStyle/>
          <a:p>
            <a:endParaRPr lang="en-US"/>
          </a:p>
        </p:txBody>
      </p:sp>
      <p:sp>
        <p:nvSpPr>
          <p:cNvPr id="1375374" name="Line 142"/>
          <p:cNvSpPr>
            <a:spLocks noChangeShapeType="1"/>
          </p:cNvSpPr>
          <p:nvPr/>
        </p:nvSpPr>
        <p:spPr bwMode="auto">
          <a:xfrm>
            <a:off x="4178300" y="990600"/>
            <a:ext cx="0" cy="1066800"/>
          </a:xfrm>
          <a:prstGeom prst="line">
            <a:avLst/>
          </a:prstGeom>
          <a:noFill/>
          <a:ln w="12700">
            <a:solidFill>
              <a:schemeClr val="accent1"/>
            </a:solidFill>
            <a:round/>
            <a:headEnd/>
            <a:tailEnd/>
          </a:ln>
          <a:effectLst/>
        </p:spPr>
        <p:txBody>
          <a:bodyPr/>
          <a:lstStyle/>
          <a:p>
            <a:endParaRPr lang="en-US"/>
          </a:p>
        </p:txBody>
      </p:sp>
      <p:sp>
        <p:nvSpPr>
          <p:cNvPr id="1375375" name="Line 143"/>
          <p:cNvSpPr>
            <a:spLocks noChangeShapeType="1"/>
          </p:cNvSpPr>
          <p:nvPr/>
        </p:nvSpPr>
        <p:spPr bwMode="auto">
          <a:xfrm>
            <a:off x="1143000" y="914400"/>
            <a:ext cx="2438400" cy="0"/>
          </a:xfrm>
          <a:prstGeom prst="line">
            <a:avLst/>
          </a:prstGeom>
          <a:noFill/>
          <a:ln w="12700">
            <a:solidFill>
              <a:schemeClr val="accent1"/>
            </a:solidFill>
            <a:round/>
            <a:headEnd/>
            <a:tailEnd/>
          </a:ln>
          <a:effectLst/>
        </p:spPr>
        <p:txBody>
          <a:bodyPr/>
          <a:lstStyle/>
          <a:p>
            <a:endParaRPr lang="en-US"/>
          </a:p>
        </p:txBody>
      </p:sp>
      <p:sp>
        <p:nvSpPr>
          <p:cNvPr id="1375376" name="Rectangle 144"/>
          <p:cNvSpPr>
            <a:spLocks noChangeArrowheads="1"/>
          </p:cNvSpPr>
          <p:nvPr/>
        </p:nvSpPr>
        <p:spPr bwMode="auto">
          <a:xfrm>
            <a:off x="2362200" y="685800"/>
            <a:ext cx="533400" cy="304800"/>
          </a:xfrm>
          <a:prstGeom prst="rect">
            <a:avLst/>
          </a:prstGeom>
          <a:noFill/>
          <a:ln w="12700">
            <a:noFill/>
            <a:miter lim="800000"/>
            <a:headEnd/>
            <a:tailEnd/>
          </a:ln>
          <a:effectLst/>
        </p:spPr>
        <p:txBody>
          <a:bodyPr wrap="none" lIns="19050" tIns="26988" rIns="19050" bIns="26988"/>
          <a:lstStyle/>
          <a:p>
            <a:pPr algn="ctr"/>
            <a:r>
              <a:rPr lang="en-US" sz="1200" b="1"/>
              <a:t>PCSrc</a:t>
            </a:r>
          </a:p>
        </p:txBody>
      </p:sp>
      <p:sp>
        <p:nvSpPr>
          <p:cNvPr id="1375377" name="Line 145"/>
          <p:cNvSpPr>
            <a:spLocks noChangeShapeType="1"/>
          </p:cNvSpPr>
          <p:nvPr/>
        </p:nvSpPr>
        <p:spPr bwMode="auto">
          <a:xfrm>
            <a:off x="1143000" y="914400"/>
            <a:ext cx="0" cy="152400"/>
          </a:xfrm>
          <a:prstGeom prst="line">
            <a:avLst/>
          </a:prstGeom>
          <a:noFill/>
          <a:ln w="12700">
            <a:solidFill>
              <a:schemeClr val="accent1"/>
            </a:solidFill>
            <a:round/>
            <a:headEnd/>
            <a:tailEnd/>
          </a:ln>
          <a:effectLst/>
        </p:spPr>
        <p:txBody>
          <a:bodyPr/>
          <a:lstStyle/>
          <a:p>
            <a:endParaRPr lang="en-US"/>
          </a:p>
        </p:txBody>
      </p:sp>
      <p:sp>
        <p:nvSpPr>
          <p:cNvPr id="1375378" name="AutoShape 146"/>
          <p:cNvSpPr>
            <a:spLocks noChangeArrowheads="1"/>
          </p:cNvSpPr>
          <p:nvPr/>
        </p:nvSpPr>
        <p:spPr bwMode="auto">
          <a:xfrm rot="-5400000">
            <a:off x="4738687" y="4316413"/>
            <a:ext cx="936625" cy="22860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tx1"/>
            </a:solidFill>
            <a:miter lim="800000"/>
            <a:headEnd/>
            <a:tailEnd/>
          </a:ln>
          <a:effectLst/>
        </p:spPr>
        <p:txBody>
          <a:bodyPr wrap="none" anchor="ctr"/>
          <a:lstStyle/>
          <a:p>
            <a:endParaRPr lang="en-US"/>
          </a:p>
        </p:txBody>
      </p:sp>
      <p:sp>
        <p:nvSpPr>
          <p:cNvPr id="1375379" name="AutoShape 147"/>
          <p:cNvSpPr>
            <a:spLocks noChangeArrowheads="1"/>
          </p:cNvSpPr>
          <p:nvPr/>
        </p:nvSpPr>
        <p:spPr bwMode="auto">
          <a:xfrm rot="-5400000">
            <a:off x="4738687" y="3249613"/>
            <a:ext cx="936625" cy="22860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tx1"/>
            </a:solidFill>
            <a:miter lim="800000"/>
            <a:headEnd/>
            <a:tailEnd/>
          </a:ln>
          <a:effectLst/>
        </p:spPr>
        <p:txBody>
          <a:bodyPr wrap="none" anchor="ctr"/>
          <a:lstStyle/>
          <a:p>
            <a:endParaRPr lang="en-US"/>
          </a:p>
        </p:txBody>
      </p:sp>
      <p:sp>
        <p:nvSpPr>
          <p:cNvPr id="1375380" name="Line 148"/>
          <p:cNvSpPr>
            <a:spLocks noChangeShapeType="1"/>
          </p:cNvSpPr>
          <p:nvPr/>
        </p:nvSpPr>
        <p:spPr bwMode="auto">
          <a:xfrm>
            <a:off x="4635500" y="3048000"/>
            <a:ext cx="457200" cy="0"/>
          </a:xfrm>
          <a:prstGeom prst="line">
            <a:avLst/>
          </a:prstGeom>
          <a:noFill/>
          <a:ln w="28575">
            <a:solidFill>
              <a:schemeClr val="tx1"/>
            </a:solidFill>
            <a:round/>
            <a:headEnd/>
            <a:tailEnd type="triangle" w="med" len="med"/>
          </a:ln>
          <a:effectLst/>
        </p:spPr>
        <p:txBody>
          <a:bodyPr/>
          <a:lstStyle/>
          <a:p>
            <a:endParaRPr lang="en-US"/>
          </a:p>
        </p:txBody>
      </p:sp>
      <p:sp>
        <p:nvSpPr>
          <p:cNvPr id="1375381" name="Line 149"/>
          <p:cNvSpPr>
            <a:spLocks noChangeShapeType="1"/>
          </p:cNvSpPr>
          <p:nvPr/>
        </p:nvSpPr>
        <p:spPr bwMode="auto">
          <a:xfrm>
            <a:off x="4635500" y="4114800"/>
            <a:ext cx="457200" cy="0"/>
          </a:xfrm>
          <a:prstGeom prst="line">
            <a:avLst/>
          </a:prstGeom>
          <a:noFill/>
          <a:ln w="28575">
            <a:solidFill>
              <a:schemeClr val="tx1"/>
            </a:solidFill>
            <a:round/>
            <a:headEnd/>
            <a:tailEnd type="triangle" w="med" len="med"/>
          </a:ln>
          <a:effectLst/>
        </p:spPr>
        <p:txBody>
          <a:bodyPr/>
          <a:lstStyle/>
          <a:p>
            <a:endParaRPr lang="en-US"/>
          </a:p>
        </p:txBody>
      </p:sp>
      <p:sp>
        <p:nvSpPr>
          <p:cNvPr id="1375382" name="Line 150"/>
          <p:cNvSpPr>
            <a:spLocks noChangeShapeType="1"/>
          </p:cNvSpPr>
          <p:nvPr/>
        </p:nvSpPr>
        <p:spPr bwMode="auto">
          <a:xfrm flipH="1">
            <a:off x="4940300" y="6172200"/>
            <a:ext cx="2057400" cy="0"/>
          </a:xfrm>
          <a:prstGeom prst="line">
            <a:avLst/>
          </a:prstGeom>
          <a:noFill/>
          <a:ln w="28575">
            <a:solidFill>
              <a:schemeClr val="tx1"/>
            </a:solidFill>
            <a:round/>
            <a:headEnd/>
            <a:tailEnd/>
          </a:ln>
          <a:effectLst/>
        </p:spPr>
        <p:txBody>
          <a:bodyPr/>
          <a:lstStyle/>
          <a:p>
            <a:endParaRPr lang="en-US"/>
          </a:p>
        </p:txBody>
      </p:sp>
      <p:sp>
        <p:nvSpPr>
          <p:cNvPr id="1375383" name="Line 151"/>
          <p:cNvSpPr>
            <a:spLocks noChangeShapeType="1"/>
          </p:cNvSpPr>
          <p:nvPr/>
        </p:nvSpPr>
        <p:spPr bwMode="auto">
          <a:xfrm>
            <a:off x="4940300" y="3657600"/>
            <a:ext cx="0" cy="2514600"/>
          </a:xfrm>
          <a:prstGeom prst="line">
            <a:avLst/>
          </a:prstGeom>
          <a:noFill/>
          <a:ln w="28575">
            <a:solidFill>
              <a:schemeClr val="tx1"/>
            </a:solidFill>
            <a:round/>
            <a:headEnd/>
            <a:tailEnd/>
          </a:ln>
          <a:effectLst/>
        </p:spPr>
        <p:txBody>
          <a:bodyPr/>
          <a:lstStyle/>
          <a:p>
            <a:endParaRPr lang="en-US"/>
          </a:p>
        </p:txBody>
      </p:sp>
      <p:sp>
        <p:nvSpPr>
          <p:cNvPr id="1375384" name="Line 152"/>
          <p:cNvSpPr>
            <a:spLocks noChangeShapeType="1"/>
          </p:cNvSpPr>
          <p:nvPr/>
        </p:nvSpPr>
        <p:spPr bwMode="auto">
          <a:xfrm>
            <a:off x="4940300" y="3657600"/>
            <a:ext cx="152400" cy="0"/>
          </a:xfrm>
          <a:prstGeom prst="line">
            <a:avLst/>
          </a:prstGeom>
          <a:noFill/>
          <a:ln w="28575">
            <a:solidFill>
              <a:schemeClr val="tx1"/>
            </a:solidFill>
            <a:round/>
            <a:headEnd/>
            <a:tailEnd type="triangle" w="med" len="med"/>
          </a:ln>
          <a:effectLst/>
        </p:spPr>
        <p:txBody>
          <a:bodyPr/>
          <a:lstStyle/>
          <a:p>
            <a:endParaRPr lang="en-US"/>
          </a:p>
        </p:txBody>
      </p:sp>
      <p:sp>
        <p:nvSpPr>
          <p:cNvPr id="1375385" name="Line 153"/>
          <p:cNvSpPr>
            <a:spLocks noChangeShapeType="1"/>
          </p:cNvSpPr>
          <p:nvPr/>
        </p:nvSpPr>
        <p:spPr bwMode="auto">
          <a:xfrm>
            <a:off x="4940300" y="4724400"/>
            <a:ext cx="152400" cy="0"/>
          </a:xfrm>
          <a:prstGeom prst="line">
            <a:avLst/>
          </a:prstGeom>
          <a:noFill/>
          <a:ln w="28575">
            <a:solidFill>
              <a:schemeClr val="tx1"/>
            </a:solidFill>
            <a:round/>
            <a:headEnd/>
            <a:tailEnd type="triangle" w="med" len="med"/>
          </a:ln>
          <a:effectLst/>
        </p:spPr>
        <p:txBody>
          <a:bodyPr/>
          <a:lstStyle/>
          <a:p>
            <a:endParaRPr lang="en-US"/>
          </a:p>
        </p:txBody>
      </p:sp>
      <p:sp>
        <p:nvSpPr>
          <p:cNvPr id="1375386" name="Line 154"/>
          <p:cNvSpPr>
            <a:spLocks noChangeShapeType="1"/>
          </p:cNvSpPr>
          <p:nvPr/>
        </p:nvSpPr>
        <p:spPr bwMode="auto">
          <a:xfrm>
            <a:off x="4787900" y="3352800"/>
            <a:ext cx="304800" cy="0"/>
          </a:xfrm>
          <a:prstGeom prst="line">
            <a:avLst/>
          </a:prstGeom>
          <a:noFill/>
          <a:ln w="28575">
            <a:solidFill>
              <a:schemeClr val="tx1"/>
            </a:solidFill>
            <a:round/>
            <a:headEnd/>
            <a:tailEnd type="triangle" w="med" len="med"/>
          </a:ln>
          <a:effectLst/>
        </p:spPr>
        <p:txBody>
          <a:bodyPr/>
          <a:lstStyle/>
          <a:p>
            <a:endParaRPr lang="en-US"/>
          </a:p>
        </p:txBody>
      </p:sp>
      <p:sp>
        <p:nvSpPr>
          <p:cNvPr id="1375387" name="Line 155"/>
          <p:cNvSpPr>
            <a:spLocks noChangeShapeType="1"/>
          </p:cNvSpPr>
          <p:nvPr/>
        </p:nvSpPr>
        <p:spPr bwMode="auto">
          <a:xfrm>
            <a:off x="4787900" y="4419600"/>
            <a:ext cx="304800" cy="0"/>
          </a:xfrm>
          <a:prstGeom prst="line">
            <a:avLst/>
          </a:prstGeom>
          <a:noFill/>
          <a:ln w="28575">
            <a:solidFill>
              <a:schemeClr val="tx1"/>
            </a:solidFill>
            <a:round/>
            <a:headEnd/>
            <a:tailEnd type="triangle" w="med" len="med"/>
          </a:ln>
          <a:effectLst/>
        </p:spPr>
        <p:txBody>
          <a:bodyPr/>
          <a:lstStyle/>
          <a:p>
            <a:endParaRPr lang="en-US"/>
          </a:p>
        </p:txBody>
      </p:sp>
      <p:sp>
        <p:nvSpPr>
          <p:cNvPr id="1375388" name="Line 156"/>
          <p:cNvSpPr>
            <a:spLocks noChangeShapeType="1"/>
          </p:cNvSpPr>
          <p:nvPr/>
        </p:nvSpPr>
        <p:spPr bwMode="auto">
          <a:xfrm>
            <a:off x="4787900" y="3352800"/>
            <a:ext cx="0" cy="3200400"/>
          </a:xfrm>
          <a:prstGeom prst="line">
            <a:avLst/>
          </a:prstGeom>
          <a:noFill/>
          <a:ln w="28575">
            <a:solidFill>
              <a:schemeClr val="tx1"/>
            </a:solidFill>
            <a:round/>
            <a:headEnd/>
            <a:tailEnd/>
          </a:ln>
          <a:effectLst/>
        </p:spPr>
        <p:txBody>
          <a:bodyPr/>
          <a:lstStyle/>
          <a:p>
            <a:endParaRPr lang="en-US"/>
          </a:p>
        </p:txBody>
      </p:sp>
      <p:sp>
        <p:nvSpPr>
          <p:cNvPr id="1375389" name="Oval 157"/>
          <p:cNvSpPr>
            <a:spLocks noChangeArrowheads="1"/>
          </p:cNvSpPr>
          <p:nvPr/>
        </p:nvSpPr>
        <p:spPr bwMode="auto">
          <a:xfrm>
            <a:off x="5626100" y="5562600"/>
            <a:ext cx="838200" cy="533400"/>
          </a:xfrm>
          <a:prstGeom prst="ellipse">
            <a:avLst/>
          </a:prstGeom>
          <a:noFill/>
          <a:ln w="12700">
            <a:solidFill>
              <a:schemeClr val="accent1"/>
            </a:solidFill>
            <a:round/>
            <a:headEnd/>
            <a:tailEnd/>
          </a:ln>
          <a:effectLst/>
        </p:spPr>
        <p:txBody>
          <a:bodyPr wrap="none" anchor="ctr"/>
          <a:lstStyle/>
          <a:p>
            <a:endParaRPr lang="en-US"/>
          </a:p>
        </p:txBody>
      </p:sp>
      <p:sp>
        <p:nvSpPr>
          <p:cNvPr id="1375390" name="Rectangle 158"/>
          <p:cNvSpPr>
            <a:spLocks noChangeArrowheads="1"/>
          </p:cNvSpPr>
          <p:nvPr/>
        </p:nvSpPr>
        <p:spPr bwMode="auto">
          <a:xfrm>
            <a:off x="5854700" y="5638800"/>
            <a:ext cx="457200" cy="457200"/>
          </a:xfrm>
          <a:prstGeom prst="rect">
            <a:avLst/>
          </a:prstGeom>
          <a:noFill/>
          <a:ln w="12700">
            <a:noFill/>
            <a:miter lim="800000"/>
            <a:headEnd/>
            <a:tailEnd/>
          </a:ln>
          <a:effectLst/>
        </p:spPr>
        <p:txBody>
          <a:bodyPr wrap="none" lIns="19050" tIns="26988" rIns="19050" bIns="26988"/>
          <a:lstStyle/>
          <a:p>
            <a:pPr algn="ctr" defTabSz="904875">
              <a:lnSpc>
                <a:spcPts val="1600"/>
              </a:lnSpc>
              <a:tabLst>
                <a:tab pos="452438" algn="l"/>
                <a:tab pos="904875" algn="l"/>
                <a:tab pos="1357313" algn="l"/>
              </a:tabLst>
            </a:pPr>
            <a:r>
              <a:rPr lang="en-US" sz="1200" b="1"/>
              <a:t>Forward</a:t>
            </a:r>
          </a:p>
          <a:p>
            <a:pPr algn="ctr" defTabSz="904875">
              <a:lnSpc>
                <a:spcPts val="1600"/>
              </a:lnSpc>
              <a:tabLst>
                <a:tab pos="452438" algn="l"/>
                <a:tab pos="904875" algn="l"/>
                <a:tab pos="1357313" algn="l"/>
              </a:tabLst>
            </a:pPr>
            <a:r>
              <a:rPr lang="en-US" sz="1200" b="1"/>
              <a:t>Unit</a:t>
            </a:r>
          </a:p>
        </p:txBody>
      </p:sp>
      <p:sp>
        <p:nvSpPr>
          <p:cNvPr id="1375391" name="Line 159"/>
          <p:cNvSpPr>
            <a:spLocks noChangeShapeType="1"/>
          </p:cNvSpPr>
          <p:nvPr/>
        </p:nvSpPr>
        <p:spPr bwMode="auto">
          <a:xfrm>
            <a:off x="6464300" y="5715000"/>
            <a:ext cx="685800" cy="0"/>
          </a:xfrm>
          <a:prstGeom prst="line">
            <a:avLst/>
          </a:prstGeom>
          <a:noFill/>
          <a:ln w="19050">
            <a:solidFill>
              <a:schemeClr val="tx1"/>
            </a:solidFill>
            <a:round/>
            <a:headEnd type="triangle" w="med" len="med"/>
            <a:tailEnd/>
          </a:ln>
          <a:effectLst/>
        </p:spPr>
        <p:txBody>
          <a:bodyPr/>
          <a:lstStyle/>
          <a:p>
            <a:endParaRPr lang="en-US"/>
          </a:p>
        </p:txBody>
      </p:sp>
      <p:sp>
        <p:nvSpPr>
          <p:cNvPr id="1375392" name="Line 160"/>
          <p:cNvSpPr>
            <a:spLocks noChangeShapeType="1"/>
          </p:cNvSpPr>
          <p:nvPr/>
        </p:nvSpPr>
        <p:spPr bwMode="auto">
          <a:xfrm>
            <a:off x="6477000" y="5867400"/>
            <a:ext cx="2057400" cy="0"/>
          </a:xfrm>
          <a:prstGeom prst="line">
            <a:avLst/>
          </a:prstGeom>
          <a:noFill/>
          <a:ln w="19050">
            <a:solidFill>
              <a:schemeClr val="tx1"/>
            </a:solidFill>
            <a:round/>
            <a:headEnd type="triangle" w="med" len="med"/>
            <a:tailEnd/>
          </a:ln>
          <a:effectLst/>
        </p:spPr>
        <p:txBody>
          <a:bodyPr/>
          <a:lstStyle/>
          <a:p>
            <a:endParaRPr lang="en-US"/>
          </a:p>
        </p:txBody>
      </p:sp>
      <p:sp>
        <p:nvSpPr>
          <p:cNvPr id="1375393" name="Line 161"/>
          <p:cNvSpPr>
            <a:spLocks noChangeShapeType="1"/>
          </p:cNvSpPr>
          <p:nvPr/>
        </p:nvSpPr>
        <p:spPr bwMode="auto">
          <a:xfrm>
            <a:off x="2578100" y="5791200"/>
            <a:ext cx="1905000" cy="0"/>
          </a:xfrm>
          <a:prstGeom prst="line">
            <a:avLst/>
          </a:prstGeom>
          <a:noFill/>
          <a:ln w="19050">
            <a:solidFill>
              <a:schemeClr val="tx1"/>
            </a:solidFill>
            <a:round/>
            <a:headEnd/>
            <a:tailEnd/>
          </a:ln>
          <a:effectLst/>
        </p:spPr>
        <p:txBody>
          <a:bodyPr/>
          <a:lstStyle/>
          <a:p>
            <a:endParaRPr lang="en-US"/>
          </a:p>
        </p:txBody>
      </p:sp>
      <p:sp>
        <p:nvSpPr>
          <p:cNvPr id="1375394" name="Line 162"/>
          <p:cNvSpPr>
            <a:spLocks noChangeShapeType="1"/>
          </p:cNvSpPr>
          <p:nvPr/>
        </p:nvSpPr>
        <p:spPr bwMode="auto">
          <a:xfrm>
            <a:off x="2578100" y="5943600"/>
            <a:ext cx="1905000" cy="0"/>
          </a:xfrm>
          <a:prstGeom prst="line">
            <a:avLst/>
          </a:prstGeom>
          <a:noFill/>
          <a:ln w="19050">
            <a:solidFill>
              <a:schemeClr val="tx1"/>
            </a:solidFill>
            <a:round/>
            <a:headEnd/>
            <a:tailEnd/>
          </a:ln>
          <a:effectLst/>
        </p:spPr>
        <p:txBody>
          <a:bodyPr/>
          <a:lstStyle/>
          <a:p>
            <a:endParaRPr lang="en-US"/>
          </a:p>
        </p:txBody>
      </p:sp>
      <p:sp>
        <p:nvSpPr>
          <p:cNvPr id="1375395" name="Line 163"/>
          <p:cNvSpPr>
            <a:spLocks noChangeShapeType="1"/>
          </p:cNvSpPr>
          <p:nvPr/>
        </p:nvSpPr>
        <p:spPr bwMode="auto">
          <a:xfrm>
            <a:off x="4635500" y="5791200"/>
            <a:ext cx="990600" cy="0"/>
          </a:xfrm>
          <a:prstGeom prst="line">
            <a:avLst/>
          </a:prstGeom>
          <a:noFill/>
          <a:ln w="19050">
            <a:solidFill>
              <a:schemeClr val="tx1"/>
            </a:solidFill>
            <a:round/>
            <a:headEnd/>
            <a:tailEnd type="triangle" w="med" len="med"/>
          </a:ln>
          <a:effectLst/>
        </p:spPr>
        <p:txBody>
          <a:bodyPr/>
          <a:lstStyle/>
          <a:p>
            <a:endParaRPr lang="en-US"/>
          </a:p>
        </p:txBody>
      </p:sp>
      <p:sp>
        <p:nvSpPr>
          <p:cNvPr id="1375396" name="Line 164"/>
          <p:cNvSpPr>
            <a:spLocks noChangeShapeType="1"/>
          </p:cNvSpPr>
          <p:nvPr/>
        </p:nvSpPr>
        <p:spPr bwMode="auto">
          <a:xfrm>
            <a:off x="4635500" y="5943600"/>
            <a:ext cx="990600" cy="0"/>
          </a:xfrm>
          <a:prstGeom prst="line">
            <a:avLst/>
          </a:prstGeom>
          <a:noFill/>
          <a:ln w="19050">
            <a:solidFill>
              <a:schemeClr val="tx1"/>
            </a:solidFill>
            <a:round/>
            <a:headEnd/>
            <a:tailEnd type="triangle" w="med" len="med"/>
          </a:ln>
          <a:effectLst/>
        </p:spPr>
        <p:txBody>
          <a:bodyPr/>
          <a:lstStyle/>
          <a:p>
            <a:endParaRPr lang="en-US"/>
          </a:p>
        </p:txBody>
      </p:sp>
      <p:sp>
        <p:nvSpPr>
          <p:cNvPr id="1375397" name="Line 165"/>
          <p:cNvSpPr>
            <a:spLocks noChangeShapeType="1"/>
          </p:cNvSpPr>
          <p:nvPr/>
        </p:nvSpPr>
        <p:spPr bwMode="auto">
          <a:xfrm flipH="1" flipV="1">
            <a:off x="5245100" y="3657600"/>
            <a:ext cx="762000" cy="1905000"/>
          </a:xfrm>
          <a:prstGeom prst="line">
            <a:avLst/>
          </a:prstGeom>
          <a:noFill/>
          <a:ln w="12700">
            <a:solidFill>
              <a:schemeClr val="accent1"/>
            </a:solidFill>
            <a:round/>
            <a:headEnd/>
            <a:tailEnd type="triangle" w="med" len="med"/>
          </a:ln>
          <a:effectLst/>
        </p:spPr>
        <p:txBody>
          <a:bodyPr/>
          <a:lstStyle/>
          <a:p>
            <a:endParaRPr lang="en-US"/>
          </a:p>
        </p:txBody>
      </p:sp>
      <p:sp>
        <p:nvSpPr>
          <p:cNvPr id="1375398" name="Line 166"/>
          <p:cNvSpPr>
            <a:spLocks noChangeShapeType="1"/>
          </p:cNvSpPr>
          <p:nvPr/>
        </p:nvSpPr>
        <p:spPr bwMode="auto">
          <a:xfrm flipH="1" flipV="1">
            <a:off x="5245100" y="4724400"/>
            <a:ext cx="457200" cy="990600"/>
          </a:xfrm>
          <a:prstGeom prst="line">
            <a:avLst/>
          </a:prstGeom>
          <a:noFill/>
          <a:ln w="12700">
            <a:solidFill>
              <a:schemeClr val="accent1"/>
            </a:solidFill>
            <a:round/>
            <a:headEnd/>
            <a:tailEnd type="triangle" w="med" len="med"/>
          </a:ln>
          <a:effectLst/>
        </p:spPr>
        <p:txBody>
          <a:bodyPr/>
          <a:lstStyle/>
          <a:p>
            <a:endParaRPr lang="en-US"/>
          </a:p>
        </p:txBody>
      </p:sp>
      <p:sp>
        <p:nvSpPr>
          <p:cNvPr id="1375399" name="Line 167"/>
          <p:cNvSpPr>
            <a:spLocks noChangeShapeType="1"/>
          </p:cNvSpPr>
          <p:nvPr/>
        </p:nvSpPr>
        <p:spPr bwMode="auto">
          <a:xfrm flipH="1">
            <a:off x="4483100" y="3048000"/>
            <a:ext cx="152400" cy="533400"/>
          </a:xfrm>
          <a:prstGeom prst="line">
            <a:avLst/>
          </a:prstGeom>
          <a:noFill/>
          <a:ln w="28575" cap="rnd">
            <a:solidFill>
              <a:schemeClr val="accent2"/>
            </a:solidFill>
            <a:prstDash val="sysDot"/>
            <a:round/>
            <a:headEnd/>
            <a:tailEnd/>
          </a:ln>
          <a:effectLst/>
        </p:spPr>
        <p:txBody>
          <a:bodyPr/>
          <a:lstStyle/>
          <a:p>
            <a:endParaRPr lang="en-US"/>
          </a:p>
        </p:txBody>
      </p:sp>
      <p:sp>
        <p:nvSpPr>
          <p:cNvPr id="1375400" name="Line 168"/>
          <p:cNvSpPr>
            <a:spLocks noChangeShapeType="1"/>
          </p:cNvSpPr>
          <p:nvPr/>
        </p:nvSpPr>
        <p:spPr bwMode="auto">
          <a:xfrm flipH="1">
            <a:off x="6769100" y="4191000"/>
            <a:ext cx="152400" cy="762000"/>
          </a:xfrm>
          <a:prstGeom prst="line">
            <a:avLst/>
          </a:prstGeom>
          <a:noFill/>
          <a:ln w="28575" cap="rnd">
            <a:solidFill>
              <a:schemeClr val="accent2"/>
            </a:solidFill>
            <a:prstDash val="sysDot"/>
            <a:round/>
            <a:headEnd/>
            <a:tailEnd/>
          </a:ln>
          <a:effectLst/>
        </p:spPr>
        <p:txBody>
          <a:bodyPr/>
          <a:lstStyle/>
          <a:p>
            <a:endParaRPr lang="en-US"/>
          </a:p>
        </p:txBody>
      </p:sp>
      <p:sp>
        <p:nvSpPr>
          <p:cNvPr id="1375401" name="Oval 169"/>
          <p:cNvSpPr>
            <a:spLocks noChangeArrowheads="1"/>
          </p:cNvSpPr>
          <p:nvPr/>
        </p:nvSpPr>
        <p:spPr bwMode="auto">
          <a:xfrm>
            <a:off x="2654300" y="1219200"/>
            <a:ext cx="838200" cy="533400"/>
          </a:xfrm>
          <a:prstGeom prst="ellipse">
            <a:avLst/>
          </a:prstGeom>
          <a:noFill/>
          <a:ln w="12700">
            <a:solidFill>
              <a:schemeClr val="accent1"/>
            </a:solidFill>
            <a:round/>
            <a:headEnd/>
            <a:tailEnd/>
          </a:ln>
          <a:effectLst/>
        </p:spPr>
        <p:txBody>
          <a:bodyPr wrap="none" anchor="ctr"/>
          <a:lstStyle/>
          <a:p>
            <a:endParaRPr lang="en-US"/>
          </a:p>
        </p:txBody>
      </p:sp>
      <p:sp>
        <p:nvSpPr>
          <p:cNvPr id="1375402" name="Rectangle 170"/>
          <p:cNvSpPr>
            <a:spLocks noChangeArrowheads="1"/>
          </p:cNvSpPr>
          <p:nvPr/>
        </p:nvSpPr>
        <p:spPr bwMode="auto">
          <a:xfrm>
            <a:off x="2882900" y="1295400"/>
            <a:ext cx="457200" cy="457200"/>
          </a:xfrm>
          <a:prstGeom prst="rect">
            <a:avLst/>
          </a:prstGeom>
          <a:noFill/>
          <a:ln w="12700">
            <a:noFill/>
            <a:miter lim="800000"/>
            <a:headEnd/>
            <a:tailEnd/>
          </a:ln>
          <a:effectLst/>
        </p:spPr>
        <p:txBody>
          <a:bodyPr wrap="none" lIns="19050" tIns="26988" rIns="19050" bIns="26988"/>
          <a:lstStyle/>
          <a:p>
            <a:pPr algn="ctr" defTabSz="904875">
              <a:lnSpc>
                <a:spcPts val="1600"/>
              </a:lnSpc>
              <a:tabLst>
                <a:tab pos="452438" algn="l"/>
                <a:tab pos="904875" algn="l"/>
                <a:tab pos="1357313" algn="l"/>
              </a:tabLst>
            </a:pPr>
            <a:r>
              <a:rPr lang="en-US" sz="1200" b="1"/>
              <a:t>Hazard</a:t>
            </a:r>
          </a:p>
          <a:p>
            <a:pPr algn="ctr" defTabSz="904875">
              <a:lnSpc>
                <a:spcPts val="1600"/>
              </a:lnSpc>
              <a:tabLst>
                <a:tab pos="452438" algn="l"/>
                <a:tab pos="904875" algn="l"/>
                <a:tab pos="1357313" algn="l"/>
              </a:tabLst>
            </a:pPr>
            <a:r>
              <a:rPr lang="en-US" sz="1200" b="1"/>
              <a:t>Unit</a:t>
            </a:r>
          </a:p>
        </p:txBody>
      </p:sp>
      <p:sp>
        <p:nvSpPr>
          <p:cNvPr id="1375403" name="Line 171"/>
          <p:cNvSpPr>
            <a:spLocks noChangeShapeType="1"/>
          </p:cNvSpPr>
          <p:nvPr/>
        </p:nvSpPr>
        <p:spPr bwMode="auto">
          <a:xfrm>
            <a:off x="4330700" y="1600200"/>
            <a:ext cx="0" cy="533400"/>
          </a:xfrm>
          <a:prstGeom prst="line">
            <a:avLst/>
          </a:prstGeom>
          <a:noFill/>
          <a:ln w="12700">
            <a:solidFill>
              <a:schemeClr val="accent1"/>
            </a:solidFill>
            <a:round/>
            <a:headEnd/>
            <a:tailEnd/>
          </a:ln>
          <a:effectLst/>
        </p:spPr>
        <p:txBody>
          <a:bodyPr/>
          <a:lstStyle/>
          <a:p>
            <a:endParaRPr lang="en-US"/>
          </a:p>
        </p:txBody>
      </p:sp>
      <p:sp>
        <p:nvSpPr>
          <p:cNvPr id="1375404" name="Line 172"/>
          <p:cNvSpPr>
            <a:spLocks noChangeShapeType="1"/>
          </p:cNvSpPr>
          <p:nvPr/>
        </p:nvSpPr>
        <p:spPr bwMode="auto">
          <a:xfrm>
            <a:off x="4330700" y="1600200"/>
            <a:ext cx="152400" cy="0"/>
          </a:xfrm>
          <a:prstGeom prst="line">
            <a:avLst/>
          </a:prstGeom>
          <a:noFill/>
          <a:ln w="12700">
            <a:solidFill>
              <a:schemeClr val="accent1"/>
            </a:solidFill>
            <a:round/>
            <a:headEnd/>
            <a:tailEnd type="triangle" w="med" len="med"/>
          </a:ln>
          <a:effectLst/>
        </p:spPr>
        <p:txBody>
          <a:bodyPr/>
          <a:lstStyle/>
          <a:p>
            <a:endParaRPr lang="en-US"/>
          </a:p>
        </p:txBody>
      </p:sp>
      <p:sp>
        <p:nvSpPr>
          <p:cNvPr id="1375405" name="Line 173"/>
          <p:cNvSpPr>
            <a:spLocks noChangeShapeType="1"/>
          </p:cNvSpPr>
          <p:nvPr/>
        </p:nvSpPr>
        <p:spPr bwMode="auto">
          <a:xfrm>
            <a:off x="4330700" y="2133600"/>
            <a:ext cx="152400" cy="0"/>
          </a:xfrm>
          <a:prstGeom prst="line">
            <a:avLst/>
          </a:prstGeom>
          <a:noFill/>
          <a:ln w="12700">
            <a:solidFill>
              <a:schemeClr val="accent1"/>
            </a:solidFill>
            <a:round/>
            <a:headEnd/>
            <a:tailEnd type="triangle" w="med" len="med"/>
          </a:ln>
          <a:effectLst/>
        </p:spPr>
        <p:txBody>
          <a:bodyPr/>
          <a:lstStyle/>
          <a:p>
            <a:endParaRPr lang="en-US"/>
          </a:p>
        </p:txBody>
      </p:sp>
      <p:sp>
        <p:nvSpPr>
          <p:cNvPr id="1375406" name="Line 174"/>
          <p:cNvSpPr>
            <a:spLocks noChangeShapeType="1"/>
          </p:cNvSpPr>
          <p:nvPr/>
        </p:nvSpPr>
        <p:spPr bwMode="auto">
          <a:xfrm>
            <a:off x="4711700" y="5486400"/>
            <a:ext cx="0" cy="762000"/>
          </a:xfrm>
          <a:prstGeom prst="line">
            <a:avLst/>
          </a:prstGeom>
          <a:noFill/>
          <a:ln w="12700">
            <a:solidFill>
              <a:schemeClr val="accent1"/>
            </a:solidFill>
            <a:round/>
            <a:headEnd/>
            <a:tailEnd/>
          </a:ln>
          <a:effectLst/>
        </p:spPr>
        <p:txBody>
          <a:bodyPr/>
          <a:lstStyle/>
          <a:p>
            <a:endParaRPr lang="en-US"/>
          </a:p>
        </p:txBody>
      </p:sp>
      <p:sp>
        <p:nvSpPr>
          <p:cNvPr id="1375407" name="Line 175"/>
          <p:cNvSpPr>
            <a:spLocks noChangeShapeType="1"/>
          </p:cNvSpPr>
          <p:nvPr/>
        </p:nvSpPr>
        <p:spPr bwMode="auto">
          <a:xfrm flipH="1">
            <a:off x="2730500" y="6248400"/>
            <a:ext cx="1981200" cy="0"/>
          </a:xfrm>
          <a:prstGeom prst="line">
            <a:avLst/>
          </a:prstGeom>
          <a:noFill/>
          <a:ln w="12700">
            <a:solidFill>
              <a:schemeClr val="accent1"/>
            </a:solidFill>
            <a:round/>
            <a:headEnd/>
            <a:tailEnd/>
          </a:ln>
          <a:effectLst/>
        </p:spPr>
        <p:txBody>
          <a:bodyPr/>
          <a:lstStyle/>
          <a:p>
            <a:endParaRPr lang="en-US"/>
          </a:p>
        </p:txBody>
      </p:sp>
      <p:sp>
        <p:nvSpPr>
          <p:cNvPr id="1375408" name="Line 176"/>
          <p:cNvSpPr>
            <a:spLocks noChangeShapeType="1"/>
          </p:cNvSpPr>
          <p:nvPr/>
        </p:nvSpPr>
        <p:spPr bwMode="auto">
          <a:xfrm>
            <a:off x="2730500" y="1676400"/>
            <a:ext cx="0" cy="4572000"/>
          </a:xfrm>
          <a:prstGeom prst="line">
            <a:avLst/>
          </a:prstGeom>
          <a:noFill/>
          <a:ln w="12700">
            <a:solidFill>
              <a:schemeClr val="accent1"/>
            </a:solidFill>
            <a:round/>
            <a:headEnd type="triangle" w="med" len="med"/>
            <a:tailEnd/>
          </a:ln>
          <a:effectLst/>
        </p:spPr>
        <p:txBody>
          <a:bodyPr/>
          <a:lstStyle/>
          <a:p>
            <a:endParaRPr lang="en-US"/>
          </a:p>
        </p:txBody>
      </p:sp>
      <p:sp>
        <p:nvSpPr>
          <p:cNvPr id="1375409" name="Line 177"/>
          <p:cNvSpPr>
            <a:spLocks noChangeShapeType="1"/>
          </p:cNvSpPr>
          <p:nvPr/>
        </p:nvSpPr>
        <p:spPr bwMode="auto">
          <a:xfrm flipV="1">
            <a:off x="2578100" y="1676400"/>
            <a:ext cx="0" cy="1447800"/>
          </a:xfrm>
          <a:prstGeom prst="line">
            <a:avLst/>
          </a:prstGeom>
          <a:noFill/>
          <a:ln w="12700">
            <a:solidFill>
              <a:schemeClr val="accent1"/>
            </a:solidFill>
            <a:round/>
            <a:headEnd/>
            <a:tailEnd/>
          </a:ln>
          <a:effectLst/>
        </p:spPr>
        <p:txBody>
          <a:bodyPr/>
          <a:lstStyle/>
          <a:p>
            <a:endParaRPr lang="en-US"/>
          </a:p>
        </p:txBody>
      </p:sp>
      <p:sp>
        <p:nvSpPr>
          <p:cNvPr id="1375410" name="Line 178"/>
          <p:cNvSpPr>
            <a:spLocks noChangeShapeType="1"/>
          </p:cNvSpPr>
          <p:nvPr/>
        </p:nvSpPr>
        <p:spPr bwMode="auto">
          <a:xfrm flipV="1">
            <a:off x="2578100" y="1600200"/>
            <a:ext cx="152400" cy="76200"/>
          </a:xfrm>
          <a:prstGeom prst="line">
            <a:avLst/>
          </a:prstGeom>
          <a:noFill/>
          <a:ln w="12700">
            <a:solidFill>
              <a:schemeClr val="accent1"/>
            </a:solidFill>
            <a:round/>
            <a:headEnd/>
            <a:tailEnd type="triangle" w="med" len="med"/>
          </a:ln>
          <a:effectLst/>
        </p:spPr>
        <p:txBody>
          <a:bodyPr/>
          <a:lstStyle/>
          <a:p>
            <a:endParaRPr lang="en-US"/>
          </a:p>
        </p:txBody>
      </p:sp>
      <p:sp>
        <p:nvSpPr>
          <p:cNvPr id="1375411" name="Line 179"/>
          <p:cNvSpPr>
            <a:spLocks noChangeShapeType="1"/>
          </p:cNvSpPr>
          <p:nvPr/>
        </p:nvSpPr>
        <p:spPr bwMode="auto">
          <a:xfrm flipV="1">
            <a:off x="5397500" y="1295400"/>
            <a:ext cx="0" cy="609600"/>
          </a:xfrm>
          <a:prstGeom prst="line">
            <a:avLst/>
          </a:prstGeom>
          <a:noFill/>
          <a:ln w="12700">
            <a:solidFill>
              <a:schemeClr val="accent1"/>
            </a:solidFill>
            <a:round/>
            <a:headEnd/>
            <a:tailEnd/>
          </a:ln>
          <a:effectLst/>
        </p:spPr>
        <p:txBody>
          <a:bodyPr/>
          <a:lstStyle/>
          <a:p>
            <a:endParaRPr lang="en-US"/>
          </a:p>
        </p:txBody>
      </p:sp>
      <p:sp>
        <p:nvSpPr>
          <p:cNvPr id="1375412" name="Line 180"/>
          <p:cNvSpPr>
            <a:spLocks noChangeShapeType="1"/>
          </p:cNvSpPr>
          <p:nvPr/>
        </p:nvSpPr>
        <p:spPr bwMode="auto">
          <a:xfrm>
            <a:off x="3340100" y="1295400"/>
            <a:ext cx="2057400" cy="0"/>
          </a:xfrm>
          <a:prstGeom prst="line">
            <a:avLst/>
          </a:prstGeom>
          <a:noFill/>
          <a:ln w="12700">
            <a:solidFill>
              <a:schemeClr val="accent1"/>
            </a:solidFill>
            <a:round/>
            <a:headEnd type="triangle" w="med" len="med"/>
            <a:tailEnd/>
          </a:ln>
          <a:effectLst/>
        </p:spPr>
        <p:txBody>
          <a:bodyPr/>
          <a:lstStyle/>
          <a:p>
            <a:endParaRPr lang="en-US"/>
          </a:p>
        </p:txBody>
      </p:sp>
      <p:sp>
        <p:nvSpPr>
          <p:cNvPr id="1375413" name="Rectangle 181"/>
          <p:cNvSpPr>
            <a:spLocks noChangeArrowheads="1"/>
          </p:cNvSpPr>
          <p:nvPr/>
        </p:nvSpPr>
        <p:spPr bwMode="auto">
          <a:xfrm rot="-5400000">
            <a:off x="3924300" y="2705100"/>
            <a:ext cx="533400" cy="304800"/>
          </a:xfrm>
          <a:prstGeom prst="rect">
            <a:avLst/>
          </a:prstGeom>
          <a:noFill/>
          <a:ln w="12700">
            <a:noFill/>
            <a:miter lim="800000"/>
            <a:headEnd/>
            <a:tailEnd/>
          </a:ln>
          <a:effectLst/>
        </p:spPr>
        <p:txBody>
          <a:bodyPr wrap="none" lIns="19050" tIns="26988" rIns="19050" bIns="26988"/>
          <a:lstStyle/>
          <a:p>
            <a:pPr algn="ctr" defTabSz="904875">
              <a:lnSpc>
                <a:spcPts val="1600"/>
              </a:lnSpc>
              <a:tabLst>
                <a:tab pos="452438" algn="l"/>
                <a:tab pos="904875" algn="l"/>
                <a:tab pos="1357313" algn="l"/>
              </a:tabLst>
            </a:pPr>
            <a:r>
              <a:rPr lang="en-US" sz="1200" b="1">
                <a:solidFill>
                  <a:srgbClr val="000000"/>
                </a:solidFill>
              </a:rPr>
              <a:t>Compare</a:t>
            </a:r>
          </a:p>
        </p:txBody>
      </p:sp>
      <p:sp>
        <p:nvSpPr>
          <p:cNvPr id="1375414" name="Oval 182"/>
          <p:cNvSpPr>
            <a:spLocks noChangeArrowheads="1"/>
          </p:cNvSpPr>
          <p:nvPr/>
        </p:nvSpPr>
        <p:spPr bwMode="auto">
          <a:xfrm>
            <a:off x="4025900" y="2438400"/>
            <a:ext cx="381000" cy="762000"/>
          </a:xfrm>
          <a:prstGeom prst="ellipse">
            <a:avLst/>
          </a:prstGeom>
          <a:noFill/>
          <a:ln w="12700">
            <a:solidFill>
              <a:schemeClr val="tx1"/>
            </a:solidFill>
            <a:round/>
            <a:headEnd/>
            <a:tailEnd/>
          </a:ln>
          <a:effectLst/>
        </p:spPr>
        <p:txBody>
          <a:bodyPr wrap="none" anchor="ctr"/>
          <a:lstStyle/>
          <a:p>
            <a:endParaRPr lang="en-US"/>
          </a:p>
        </p:txBody>
      </p:sp>
      <p:sp>
        <p:nvSpPr>
          <p:cNvPr id="1375415" name="Line 183"/>
          <p:cNvSpPr>
            <a:spLocks noChangeShapeType="1"/>
          </p:cNvSpPr>
          <p:nvPr/>
        </p:nvSpPr>
        <p:spPr bwMode="auto">
          <a:xfrm flipV="1">
            <a:off x="4102100" y="3124200"/>
            <a:ext cx="0" cy="152400"/>
          </a:xfrm>
          <a:prstGeom prst="line">
            <a:avLst/>
          </a:prstGeom>
          <a:noFill/>
          <a:ln w="28575">
            <a:solidFill>
              <a:schemeClr val="tx1"/>
            </a:solidFill>
            <a:round/>
            <a:headEnd/>
            <a:tailEnd/>
          </a:ln>
          <a:effectLst/>
        </p:spPr>
        <p:txBody>
          <a:bodyPr/>
          <a:lstStyle/>
          <a:p>
            <a:endParaRPr lang="en-US"/>
          </a:p>
        </p:txBody>
      </p:sp>
      <p:sp>
        <p:nvSpPr>
          <p:cNvPr id="1375416" name="Line 184"/>
          <p:cNvSpPr>
            <a:spLocks noChangeShapeType="1"/>
          </p:cNvSpPr>
          <p:nvPr/>
        </p:nvSpPr>
        <p:spPr bwMode="auto">
          <a:xfrm flipV="1">
            <a:off x="4330700" y="3124200"/>
            <a:ext cx="0" cy="685800"/>
          </a:xfrm>
          <a:prstGeom prst="line">
            <a:avLst/>
          </a:prstGeom>
          <a:noFill/>
          <a:ln w="28575">
            <a:solidFill>
              <a:schemeClr val="tx1"/>
            </a:solidFill>
            <a:round/>
            <a:headEnd/>
            <a:tailEnd/>
          </a:ln>
          <a:effectLst/>
        </p:spPr>
        <p:txBody>
          <a:bodyPr/>
          <a:lstStyle/>
          <a:p>
            <a:endParaRPr lang="en-US"/>
          </a:p>
        </p:txBody>
      </p:sp>
      <p:sp>
        <p:nvSpPr>
          <p:cNvPr id="1375417" name="Line 185"/>
          <p:cNvSpPr>
            <a:spLocks noChangeShapeType="1"/>
          </p:cNvSpPr>
          <p:nvPr/>
        </p:nvSpPr>
        <p:spPr bwMode="auto">
          <a:xfrm>
            <a:off x="4254500" y="838200"/>
            <a:ext cx="0" cy="1600200"/>
          </a:xfrm>
          <a:prstGeom prst="line">
            <a:avLst/>
          </a:prstGeom>
          <a:noFill/>
          <a:ln w="12700">
            <a:solidFill>
              <a:schemeClr val="accent1"/>
            </a:solidFill>
            <a:round/>
            <a:headEnd/>
            <a:tailEnd/>
          </a:ln>
          <a:effectLst/>
        </p:spPr>
        <p:txBody>
          <a:bodyPr/>
          <a:lstStyle/>
          <a:p>
            <a:endParaRPr lang="en-US"/>
          </a:p>
        </p:txBody>
      </p:sp>
      <p:sp>
        <p:nvSpPr>
          <p:cNvPr id="1375418" name="Line 186"/>
          <p:cNvSpPr>
            <a:spLocks noChangeShapeType="1"/>
          </p:cNvSpPr>
          <p:nvPr/>
        </p:nvSpPr>
        <p:spPr bwMode="auto">
          <a:xfrm>
            <a:off x="3949700" y="838200"/>
            <a:ext cx="304800" cy="0"/>
          </a:xfrm>
          <a:prstGeom prst="line">
            <a:avLst/>
          </a:prstGeom>
          <a:noFill/>
          <a:ln w="12700">
            <a:solidFill>
              <a:schemeClr val="accent1"/>
            </a:solidFill>
            <a:round/>
            <a:headEnd/>
            <a:tailEnd/>
          </a:ln>
          <a:effectLst/>
        </p:spPr>
        <p:txBody>
          <a:bodyPr/>
          <a:lstStyle/>
          <a:p>
            <a:endParaRPr lang="en-US"/>
          </a:p>
        </p:txBody>
      </p:sp>
      <p:sp>
        <p:nvSpPr>
          <p:cNvPr id="1375419" name="Line 187"/>
          <p:cNvSpPr>
            <a:spLocks noChangeShapeType="1"/>
          </p:cNvSpPr>
          <p:nvPr/>
        </p:nvSpPr>
        <p:spPr bwMode="auto">
          <a:xfrm flipV="1">
            <a:off x="3949700" y="3429000"/>
            <a:ext cx="0" cy="152400"/>
          </a:xfrm>
          <a:prstGeom prst="line">
            <a:avLst/>
          </a:prstGeom>
          <a:noFill/>
          <a:ln w="28575">
            <a:solidFill>
              <a:schemeClr val="tx1"/>
            </a:solidFill>
            <a:round/>
            <a:headEnd/>
            <a:tailEnd/>
          </a:ln>
          <a:effectLst/>
        </p:spPr>
        <p:txBody>
          <a:bodyPr/>
          <a:lstStyle/>
          <a:p>
            <a:endParaRPr lang="en-US"/>
          </a:p>
        </p:txBody>
      </p:sp>
      <p:sp>
        <p:nvSpPr>
          <p:cNvPr id="1375420" name="Line 188"/>
          <p:cNvSpPr>
            <a:spLocks noChangeShapeType="1"/>
          </p:cNvSpPr>
          <p:nvPr/>
        </p:nvSpPr>
        <p:spPr bwMode="auto">
          <a:xfrm flipV="1">
            <a:off x="4406900" y="3962400"/>
            <a:ext cx="0" cy="152400"/>
          </a:xfrm>
          <a:prstGeom prst="line">
            <a:avLst/>
          </a:prstGeom>
          <a:noFill/>
          <a:ln w="28575">
            <a:solidFill>
              <a:schemeClr val="tx1"/>
            </a:solidFill>
            <a:round/>
            <a:headEnd/>
            <a:tailEnd/>
          </a:ln>
          <a:effectLst/>
        </p:spPr>
        <p:txBody>
          <a:bodyPr/>
          <a:lstStyle/>
          <a:p>
            <a:endParaRPr lang="en-US"/>
          </a:p>
        </p:txBody>
      </p:sp>
      <p:sp>
        <p:nvSpPr>
          <p:cNvPr id="1375421" name="AutoShape 189"/>
          <p:cNvSpPr>
            <a:spLocks noChangeArrowheads="1"/>
          </p:cNvSpPr>
          <p:nvPr/>
        </p:nvSpPr>
        <p:spPr bwMode="auto">
          <a:xfrm rot="-10800000">
            <a:off x="3873500" y="3276600"/>
            <a:ext cx="457200" cy="15240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tx1"/>
            </a:solidFill>
            <a:miter lim="800000"/>
            <a:headEnd/>
            <a:tailEnd/>
          </a:ln>
          <a:effectLst/>
        </p:spPr>
        <p:txBody>
          <a:bodyPr wrap="none" anchor="ctr"/>
          <a:lstStyle/>
          <a:p>
            <a:endParaRPr lang="en-US"/>
          </a:p>
        </p:txBody>
      </p:sp>
      <p:sp>
        <p:nvSpPr>
          <p:cNvPr id="1375422" name="AutoShape 190"/>
          <p:cNvSpPr>
            <a:spLocks noChangeArrowheads="1"/>
          </p:cNvSpPr>
          <p:nvPr/>
        </p:nvSpPr>
        <p:spPr bwMode="auto">
          <a:xfrm rot="-10800000">
            <a:off x="4102100" y="3810000"/>
            <a:ext cx="457200" cy="15240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tx1"/>
            </a:solidFill>
            <a:miter lim="800000"/>
            <a:headEnd/>
            <a:tailEnd/>
          </a:ln>
          <a:effectLst/>
        </p:spPr>
        <p:txBody>
          <a:bodyPr wrap="none" anchor="ctr"/>
          <a:lstStyle/>
          <a:p>
            <a:endParaRPr lang="en-US"/>
          </a:p>
        </p:txBody>
      </p:sp>
      <p:grpSp>
        <p:nvGrpSpPr>
          <p:cNvPr id="4" name="Group 191"/>
          <p:cNvGrpSpPr>
            <a:grpSpLocks/>
          </p:cNvGrpSpPr>
          <p:nvPr/>
        </p:nvGrpSpPr>
        <p:grpSpPr bwMode="auto">
          <a:xfrm>
            <a:off x="4178300" y="3429000"/>
            <a:ext cx="762000" cy="2743200"/>
            <a:chOff x="2496" y="2160"/>
            <a:chExt cx="480" cy="1728"/>
          </a:xfrm>
        </p:grpSpPr>
        <p:sp>
          <p:nvSpPr>
            <p:cNvPr id="1375424" name="Line 192"/>
            <p:cNvSpPr>
              <a:spLocks noChangeShapeType="1"/>
            </p:cNvSpPr>
            <p:nvPr/>
          </p:nvSpPr>
          <p:spPr bwMode="auto">
            <a:xfrm flipH="1">
              <a:off x="2496" y="3888"/>
              <a:ext cx="480" cy="0"/>
            </a:xfrm>
            <a:prstGeom prst="line">
              <a:avLst/>
            </a:prstGeom>
            <a:noFill/>
            <a:ln w="28575">
              <a:solidFill>
                <a:schemeClr val="tx1"/>
              </a:solidFill>
              <a:round/>
              <a:headEnd/>
              <a:tailEnd/>
            </a:ln>
            <a:effectLst/>
          </p:spPr>
          <p:txBody>
            <a:bodyPr/>
            <a:lstStyle/>
            <a:p>
              <a:endParaRPr lang="en-US"/>
            </a:p>
          </p:txBody>
        </p:sp>
        <p:sp>
          <p:nvSpPr>
            <p:cNvPr id="1375425" name="Line 193"/>
            <p:cNvSpPr>
              <a:spLocks noChangeShapeType="1"/>
            </p:cNvSpPr>
            <p:nvPr/>
          </p:nvSpPr>
          <p:spPr bwMode="auto">
            <a:xfrm>
              <a:off x="2496" y="2496"/>
              <a:ext cx="0" cy="1392"/>
            </a:xfrm>
            <a:prstGeom prst="line">
              <a:avLst/>
            </a:prstGeom>
            <a:noFill/>
            <a:ln w="28575">
              <a:solidFill>
                <a:schemeClr val="tx1"/>
              </a:solidFill>
              <a:round/>
              <a:headEnd type="triangle" w="med" len="med"/>
              <a:tailEnd/>
            </a:ln>
            <a:effectLst/>
          </p:spPr>
          <p:txBody>
            <a:bodyPr/>
            <a:lstStyle/>
            <a:p>
              <a:endParaRPr lang="en-US"/>
            </a:p>
          </p:txBody>
        </p:sp>
        <p:sp>
          <p:nvSpPr>
            <p:cNvPr id="1375426" name="Line 194"/>
            <p:cNvSpPr>
              <a:spLocks noChangeShapeType="1"/>
            </p:cNvSpPr>
            <p:nvPr/>
          </p:nvSpPr>
          <p:spPr bwMode="auto">
            <a:xfrm>
              <a:off x="2496" y="2160"/>
              <a:ext cx="0" cy="336"/>
            </a:xfrm>
            <a:prstGeom prst="line">
              <a:avLst/>
            </a:prstGeom>
            <a:noFill/>
            <a:ln w="28575">
              <a:solidFill>
                <a:schemeClr val="tx1"/>
              </a:solidFill>
              <a:round/>
              <a:headEnd type="triangle" w="med" len="med"/>
              <a:tailEnd/>
            </a:ln>
            <a:effectLst/>
          </p:spPr>
          <p:txBody>
            <a:bodyPr/>
            <a:lstStyle/>
            <a:p>
              <a:endParaRPr lang="en-US"/>
            </a:p>
          </p:txBody>
        </p:sp>
      </p:grpSp>
      <p:sp>
        <p:nvSpPr>
          <p:cNvPr id="1375427" name="Oval 195"/>
          <p:cNvSpPr>
            <a:spLocks noChangeArrowheads="1"/>
          </p:cNvSpPr>
          <p:nvPr/>
        </p:nvSpPr>
        <p:spPr bwMode="auto">
          <a:xfrm>
            <a:off x="2959100" y="5029200"/>
            <a:ext cx="838200" cy="457200"/>
          </a:xfrm>
          <a:prstGeom prst="ellipse">
            <a:avLst/>
          </a:prstGeom>
          <a:noFill/>
          <a:ln w="12700">
            <a:solidFill>
              <a:schemeClr val="accent1"/>
            </a:solidFill>
            <a:round/>
            <a:headEnd/>
            <a:tailEnd/>
          </a:ln>
          <a:effectLst/>
        </p:spPr>
        <p:txBody>
          <a:bodyPr wrap="none" anchor="ctr"/>
          <a:lstStyle/>
          <a:p>
            <a:endParaRPr lang="en-US"/>
          </a:p>
        </p:txBody>
      </p:sp>
      <p:sp>
        <p:nvSpPr>
          <p:cNvPr id="1375428" name="Rectangle 196"/>
          <p:cNvSpPr>
            <a:spLocks noChangeArrowheads="1"/>
          </p:cNvSpPr>
          <p:nvPr/>
        </p:nvSpPr>
        <p:spPr bwMode="auto">
          <a:xfrm>
            <a:off x="3187700" y="5029200"/>
            <a:ext cx="457200" cy="457200"/>
          </a:xfrm>
          <a:prstGeom prst="rect">
            <a:avLst/>
          </a:prstGeom>
          <a:noFill/>
          <a:ln w="12700">
            <a:noFill/>
            <a:miter lim="800000"/>
            <a:headEnd/>
            <a:tailEnd/>
          </a:ln>
          <a:effectLst/>
        </p:spPr>
        <p:txBody>
          <a:bodyPr wrap="none" lIns="19050" tIns="26988" rIns="19050" bIns="26988"/>
          <a:lstStyle/>
          <a:p>
            <a:pPr algn="ctr" defTabSz="904875">
              <a:lnSpc>
                <a:spcPts val="1600"/>
              </a:lnSpc>
              <a:tabLst>
                <a:tab pos="452438" algn="l"/>
                <a:tab pos="904875" algn="l"/>
                <a:tab pos="1357313" algn="l"/>
              </a:tabLst>
            </a:pPr>
            <a:r>
              <a:rPr lang="en-US" sz="1200" b="1"/>
              <a:t>Forward</a:t>
            </a:r>
          </a:p>
          <a:p>
            <a:pPr algn="ctr" defTabSz="904875">
              <a:lnSpc>
                <a:spcPts val="1600"/>
              </a:lnSpc>
              <a:tabLst>
                <a:tab pos="452438" algn="l"/>
                <a:tab pos="904875" algn="l"/>
                <a:tab pos="1357313" algn="l"/>
              </a:tabLst>
            </a:pPr>
            <a:r>
              <a:rPr lang="en-US" sz="1200" b="1"/>
              <a:t>Unit</a:t>
            </a:r>
          </a:p>
        </p:txBody>
      </p:sp>
      <p:sp>
        <p:nvSpPr>
          <p:cNvPr id="1375429" name="Line 197"/>
          <p:cNvSpPr>
            <a:spLocks noChangeShapeType="1"/>
          </p:cNvSpPr>
          <p:nvPr/>
        </p:nvSpPr>
        <p:spPr bwMode="auto">
          <a:xfrm flipV="1">
            <a:off x="3263900" y="3429000"/>
            <a:ext cx="609600" cy="1600200"/>
          </a:xfrm>
          <a:prstGeom prst="line">
            <a:avLst/>
          </a:prstGeom>
          <a:noFill/>
          <a:ln w="12700">
            <a:solidFill>
              <a:schemeClr val="accent1"/>
            </a:solidFill>
            <a:round/>
            <a:headEnd/>
            <a:tailEnd type="triangle" w="med" len="med"/>
          </a:ln>
          <a:effectLst/>
        </p:spPr>
        <p:txBody>
          <a:bodyPr/>
          <a:lstStyle/>
          <a:p>
            <a:endParaRPr lang="en-US"/>
          </a:p>
        </p:txBody>
      </p:sp>
      <p:sp>
        <p:nvSpPr>
          <p:cNvPr id="1375430" name="Line 198"/>
          <p:cNvSpPr>
            <a:spLocks noChangeShapeType="1"/>
          </p:cNvSpPr>
          <p:nvPr/>
        </p:nvSpPr>
        <p:spPr bwMode="auto">
          <a:xfrm flipV="1">
            <a:off x="3568700" y="3962400"/>
            <a:ext cx="533400" cy="1066800"/>
          </a:xfrm>
          <a:prstGeom prst="line">
            <a:avLst/>
          </a:prstGeom>
          <a:noFill/>
          <a:ln w="12700">
            <a:solidFill>
              <a:schemeClr val="accent1"/>
            </a:solidFill>
            <a:round/>
            <a:headEnd/>
            <a:tailEnd type="triangle" w="med" len="med"/>
          </a:ln>
          <a:effectLst/>
        </p:spPr>
        <p:txBody>
          <a:bodyPr/>
          <a:lstStyle/>
          <a:p>
            <a:endParaRPr lang="en-US"/>
          </a:p>
        </p:txBody>
      </p:sp>
      <p:grpSp>
        <p:nvGrpSpPr>
          <p:cNvPr id="5" name="Group 199"/>
          <p:cNvGrpSpPr>
            <a:grpSpLocks/>
          </p:cNvGrpSpPr>
          <p:nvPr/>
        </p:nvGrpSpPr>
        <p:grpSpPr bwMode="auto">
          <a:xfrm>
            <a:off x="2578100" y="5181600"/>
            <a:ext cx="381000" cy="152400"/>
            <a:chOff x="1488" y="3264"/>
            <a:chExt cx="240" cy="96"/>
          </a:xfrm>
        </p:grpSpPr>
        <p:sp>
          <p:nvSpPr>
            <p:cNvPr id="1375432" name="Line 200"/>
            <p:cNvSpPr>
              <a:spLocks noChangeShapeType="1"/>
            </p:cNvSpPr>
            <p:nvPr/>
          </p:nvSpPr>
          <p:spPr bwMode="auto">
            <a:xfrm>
              <a:off x="1488" y="3264"/>
              <a:ext cx="240" cy="0"/>
            </a:xfrm>
            <a:prstGeom prst="line">
              <a:avLst/>
            </a:prstGeom>
            <a:noFill/>
            <a:ln w="19050">
              <a:solidFill>
                <a:schemeClr val="tx1"/>
              </a:solidFill>
              <a:round/>
              <a:headEnd/>
              <a:tailEnd type="triangle" w="med" len="med"/>
            </a:ln>
            <a:effectLst/>
          </p:spPr>
          <p:txBody>
            <a:bodyPr/>
            <a:lstStyle/>
            <a:p>
              <a:endParaRPr lang="en-US"/>
            </a:p>
          </p:txBody>
        </p:sp>
        <p:sp>
          <p:nvSpPr>
            <p:cNvPr id="1375433" name="Line 201"/>
            <p:cNvSpPr>
              <a:spLocks noChangeShapeType="1"/>
            </p:cNvSpPr>
            <p:nvPr/>
          </p:nvSpPr>
          <p:spPr bwMode="auto">
            <a:xfrm>
              <a:off x="1488" y="3360"/>
              <a:ext cx="240" cy="0"/>
            </a:xfrm>
            <a:prstGeom prst="line">
              <a:avLst/>
            </a:prstGeom>
            <a:noFill/>
            <a:ln w="19050">
              <a:solidFill>
                <a:schemeClr val="tx1"/>
              </a:solidFill>
              <a:round/>
              <a:headEnd/>
              <a:tailEnd type="triangle" w="med" len="med"/>
            </a:ln>
            <a:effectLst/>
          </p:spPr>
          <p:txBody>
            <a:bodyPr/>
            <a:lstStyle/>
            <a:p>
              <a:endParaRPr lang="en-US"/>
            </a:p>
          </p:txBody>
        </p:sp>
      </p:grpSp>
      <p:grpSp>
        <p:nvGrpSpPr>
          <p:cNvPr id="6" name="Group 202"/>
          <p:cNvGrpSpPr>
            <a:grpSpLocks/>
          </p:cNvGrpSpPr>
          <p:nvPr/>
        </p:nvGrpSpPr>
        <p:grpSpPr bwMode="auto">
          <a:xfrm>
            <a:off x="3797300" y="5181600"/>
            <a:ext cx="3352800" cy="304800"/>
            <a:chOff x="2256" y="3264"/>
            <a:chExt cx="2112" cy="192"/>
          </a:xfrm>
        </p:grpSpPr>
        <p:sp>
          <p:nvSpPr>
            <p:cNvPr id="1375435" name="Line 203"/>
            <p:cNvSpPr>
              <a:spLocks noChangeShapeType="1"/>
            </p:cNvSpPr>
            <p:nvPr/>
          </p:nvSpPr>
          <p:spPr bwMode="auto">
            <a:xfrm flipH="1">
              <a:off x="4368" y="3264"/>
              <a:ext cx="0" cy="192"/>
            </a:xfrm>
            <a:prstGeom prst="line">
              <a:avLst/>
            </a:prstGeom>
            <a:noFill/>
            <a:ln w="12700">
              <a:solidFill>
                <a:schemeClr val="tx1"/>
              </a:solidFill>
              <a:round/>
              <a:headEnd/>
              <a:tailEnd/>
            </a:ln>
            <a:effectLst/>
          </p:spPr>
          <p:txBody>
            <a:bodyPr/>
            <a:lstStyle/>
            <a:p>
              <a:endParaRPr lang="en-US"/>
            </a:p>
          </p:txBody>
        </p:sp>
        <p:sp>
          <p:nvSpPr>
            <p:cNvPr id="1375436" name="Line 204"/>
            <p:cNvSpPr>
              <a:spLocks noChangeShapeType="1"/>
            </p:cNvSpPr>
            <p:nvPr/>
          </p:nvSpPr>
          <p:spPr bwMode="auto">
            <a:xfrm flipH="1">
              <a:off x="2256" y="3264"/>
              <a:ext cx="2112" cy="0"/>
            </a:xfrm>
            <a:prstGeom prst="line">
              <a:avLst/>
            </a:prstGeom>
            <a:noFill/>
            <a:ln w="12700">
              <a:solidFill>
                <a:schemeClr val="tx1"/>
              </a:solidFill>
              <a:round/>
              <a:headEnd/>
              <a:tailEnd type="triangle" w="med" len="med"/>
            </a:ln>
            <a:effectLst/>
          </p:spPr>
          <p:txBody>
            <a:bodyPr/>
            <a:lstStyle/>
            <a:p>
              <a:endParaRPr lang="en-US"/>
            </a:p>
          </p:txBody>
        </p:sp>
      </p:grpSp>
      <p:sp>
        <p:nvSpPr>
          <p:cNvPr id="1375437" name="Line 205"/>
          <p:cNvSpPr>
            <a:spLocks noChangeShapeType="1"/>
          </p:cNvSpPr>
          <p:nvPr/>
        </p:nvSpPr>
        <p:spPr bwMode="auto">
          <a:xfrm flipV="1">
            <a:off x="3505200" y="2057400"/>
            <a:ext cx="685800" cy="0"/>
          </a:xfrm>
          <a:prstGeom prst="line">
            <a:avLst/>
          </a:prstGeom>
          <a:noFill/>
          <a:ln w="12700">
            <a:solidFill>
              <a:schemeClr val="accent1"/>
            </a:solidFill>
            <a:round/>
            <a:headEnd/>
            <a:tailEnd/>
          </a:ln>
          <a:effectLst/>
        </p:spPr>
        <p:txBody>
          <a:bodyPr/>
          <a:lstStyle/>
          <a:p>
            <a:endParaRPr lang="en-US"/>
          </a:p>
        </p:txBody>
      </p:sp>
      <p:sp>
        <p:nvSpPr>
          <p:cNvPr id="1375438" name="Line 206"/>
          <p:cNvSpPr>
            <a:spLocks noChangeShapeType="1"/>
          </p:cNvSpPr>
          <p:nvPr/>
        </p:nvSpPr>
        <p:spPr bwMode="auto">
          <a:xfrm>
            <a:off x="3263900" y="914400"/>
            <a:ext cx="0" cy="381000"/>
          </a:xfrm>
          <a:prstGeom prst="line">
            <a:avLst/>
          </a:prstGeom>
          <a:noFill/>
          <a:ln w="12700">
            <a:solidFill>
              <a:schemeClr val="accent1"/>
            </a:solidFill>
            <a:round/>
            <a:headEnd/>
            <a:tailEnd type="triangle" w="med" len="med"/>
          </a:ln>
          <a:effectLst/>
        </p:spPr>
        <p:txBody>
          <a:bodyPr/>
          <a:lstStyle/>
          <a:p>
            <a:endParaRPr lang="en-US"/>
          </a:p>
        </p:txBody>
      </p:sp>
      <p:sp>
        <p:nvSpPr>
          <p:cNvPr id="1375439" name="Line 207"/>
          <p:cNvSpPr>
            <a:spLocks noChangeShapeType="1"/>
          </p:cNvSpPr>
          <p:nvPr/>
        </p:nvSpPr>
        <p:spPr bwMode="auto">
          <a:xfrm flipH="1">
            <a:off x="7150100" y="5486400"/>
            <a:ext cx="0" cy="228600"/>
          </a:xfrm>
          <a:prstGeom prst="line">
            <a:avLst/>
          </a:prstGeom>
          <a:noFill/>
          <a:ln w="12700">
            <a:solidFill>
              <a:schemeClr val="tx1"/>
            </a:solidFill>
            <a:round/>
            <a:headEnd/>
            <a:tailEnd/>
          </a:ln>
          <a:effectLst/>
        </p:spPr>
        <p:txBody>
          <a:bodyPr/>
          <a:lstStyle/>
          <a:p>
            <a:endParaRPr lang="en-US"/>
          </a:p>
        </p:txBody>
      </p:sp>
      <p:grpSp>
        <p:nvGrpSpPr>
          <p:cNvPr id="7" name="Group 208"/>
          <p:cNvGrpSpPr>
            <a:grpSpLocks/>
          </p:cNvGrpSpPr>
          <p:nvPr/>
        </p:nvGrpSpPr>
        <p:grpSpPr bwMode="auto">
          <a:xfrm>
            <a:off x="1600200" y="2057400"/>
            <a:ext cx="304800" cy="685800"/>
            <a:chOff x="1392" y="2880"/>
            <a:chExt cx="288" cy="480"/>
          </a:xfrm>
        </p:grpSpPr>
        <p:sp>
          <p:nvSpPr>
            <p:cNvPr id="1375441" name="Line 209"/>
            <p:cNvSpPr>
              <a:spLocks noChangeShapeType="1"/>
            </p:cNvSpPr>
            <p:nvPr/>
          </p:nvSpPr>
          <p:spPr bwMode="auto">
            <a:xfrm>
              <a:off x="1392" y="3072"/>
              <a:ext cx="48" cy="48"/>
            </a:xfrm>
            <a:prstGeom prst="line">
              <a:avLst/>
            </a:prstGeom>
            <a:noFill/>
            <a:ln w="12700">
              <a:solidFill>
                <a:schemeClr val="tx1"/>
              </a:solidFill>
              <a:round/>
              <a:headEnd/>
              <a:tailEnd/>
            </a:ln>
            <a:effectLst/>
          </p:spPr>
          <p:txBody>
            <a:bodyPr/>
            <a:lstStyle/>
            <a:p>
              <a:endParaRPr lang="en-US"/>
            </a:p>
          </p:txBody>
        </p:sp>
        <p:sp>
          <p:nvSpPr>
            <p:cNvPr id="1375442" name="Line 210"/>
            <p:cNvSpPr>
              <a:spLocks noChangeShapeType="1"/>
            </p:cNvSpPr>
            <p:nvPr/>
          </p:nvSpPr>
          <p:spPr bwMode="auto">
            <a:xfrm flipH="1">
              <a:off x="1392" y="3120"/>
              <a:ext cx="48" cy="48"/>
            </a:xfrm>
            <a:prstGeom prst="line">
              <a:avLst/>
            </a:prstGeom>
            <a:noFill/>
            <a:ln w="12700">
              <a:solidFill>
                <a:schemeClr val="tx1"/>
              </a:solidFill>
              <a:round/>
              <a:headEnd/>
              <a:tailEnd/>
            </a:ln>
            <a:effectLst/>
          </p:spPr>
          <p:txBody>
            <a:bodyPr/>
            <a:lstStyle/>
            <a:p>
              <a:endParaRPr lang="en-US"/>
            </a:p>
          </p:txBody>
        </p:sp>
        <p:sp>
          <p:nvSpPr>
            <p:cNvPr id="1375443" name="Line 211"/>
            <p:cNvSpPr>
              <a:spLocks noChangeShapeType="1"/>
            </p:cNvSpPr>
            <p:nvPr/>
          </p:nvSpPr>
          <p:spPr bwMode="auto">
            <a:xfrm flipV="1">
              <a:off x="1392" y="2880"/>
              <a:ext cx="0" cy="192"/>
            </a:xfrm>
            <a:prstGeom prst="line">
              <a:avLst/>
            </a:prstGeom>
            <a:noFill/>
            <a:ln w="12700">
              <a:solidFill>
                <a:schemeClr val="tx1"/>
              </a:solidFill>
              <a:round/>
              <a:headEnd/>
              <a:tailEnd/>
            </a:ln>
            <a:effectLst/>
          </p:spPr>
          <p:txBody>
            <a:bodyPr/>
            <a:lstStyle/>
            <a:p>
              <a:endParaRPr lang="en-US"/>
            </a:p>
          </p:txBody>
        </p:sp>
        <p:sp>
          <p:nvSpPr>
            <p:cNvPr id="1375444" name="Line 212"/>
            <p:cNvSpPr>
              <a:spLocks noChangeShapeType="1"/>
            </p:cNvSpPr>
            <p:nvPr/>
          </p:nvSpPr>
          <p:spPr bwMode="auto">
            <a:xfrm flipV="1">
              <a:off x="1392" y="3168"/>
              <a:ext cx="0" cy="192"/>
            </a:xfrm>
            <a:prstGeom prst="line">
              <a:avLst/>
            </a:prstGeom>
            <a:noFill/>
            <a:ln w="12700">
              <a:solidFill>
                <a:schemeClr val="tx1"/>
              </a:solidFill>
              <a:round/>
              <a:headEnd/>
              <a:tailEnd/>
            </a:ln>
            <a:effectLst/>
          </p:spPr>
          <p:txBody>
            <a:bodyPr/>
            <a:lstStyle/>
            <a:p>
              <a:endParaRPr lang="en-US"/>
            </a:p>
          </p:txBody>
        </p:sp>
        <p:sp>
          <p:nvSpPr>
            <p:cNvPr id="1375445" name="Line 213"/>
            <p:cNvSpPr>
              <a:spLocks noChangeShapeType="1"/>
            </p:cNvSpPr>
            <p:nvPr/>
          </p:nvSpPr>
          <p:spPr bwMode="auto">
            <a:xfrm flipV="1">
              <a:off x="1392" y="3216"/>
              <a:ext cx="288" cy="144"/>
            </a:xfrm>
            <a:prstGeom prst="line">
              <a:avLst/>
            </a:prstGeom>
            <a:noFill/>
            <a:ln w="12700">
              <a:solidFill>
                <a:schemeClr val="tx1"/>
              </a:solidFill>
              <a:round/>
              <a:headEnd/>
              <a:tailEnd/>
            </a:ln>
            <a:effectLst/>
          </p:spPr>
          <p:txBody>
            <a:bodyPr/>
            <a:lstStyle/>
            <a:p>
              <a:endParaRPr lang="en-US"/>
            </a:p>
          </p:txBody>
        </p:sp>
        <p:sp>
          <p:nvSpPr>
            <p:cNvPr id="1375446" name="Line 214"/>
            <p:cNvSpPr>
              <a:spLocks noChangeShapeType="1"/>
            </p:cNvSpPr>
            <p:nvPr/>
          </p:nvSpPr>
          <p:spPr bwMode="auto">
            <a:xfrm flipV="1">
              <a:off x="1680" y="3024"/>
              <a:ext cx="0" cy="192"/>
            </a:xfrm>
            <a:prstGeom prst="line">
              <a:avLst/>
            </a:prstGeom>
            <a:noFill/>
            <a:ln w="12700">
              <a:solidFill>
                <a:schemeClr val="tx1"/>
              </a:solidFill>
              <a:round/>
              <a:headEnd/>
              <a:tailEnd/>
            </a:ln>
            <a:effectLst/>
          </p:spPr>
          <p:txBody>
            <a:bodyPr/>
            <a:lstStyle/>
            <a:p>
              <a:endParaRPr lang="en-US"/>
            </a:p>
          </p:txBody>
        </p:sp>
        <p:sp>
          <p:nvSpPr>
            <p:cNvPr id="1375447" name="Line 215"/>
            <p:cNvSpPr>
              <a:spLocks noChangeShapeType="1"/>
            </p:cNvSpPr>
            <p:nvPr/>
          </p:nvSpPr>
          <p:spPr bwMode="auto">
            <a:xfrm>
              <a:off x="1392" y="2880"/>
              <a:ext cx="288" cy="144"/>
            </a:xfrm>
            <a:prstGeom prst="line">
              <a:avLst/>
            </a:prstGeom>
            <a:noFill/>
            <a:ln w="12700">
              <a:solidFill>
                <a:schemeClr val="tx1"/>
              </a:solidFill>
              <a:round/>
              <a:headEnd/>
              <a:tailEnd/>
            </a:ln>
            <a:effectLst/>
          </p:spPr>
          <p:txBody>
            <a:bodyPr/>
            <a:lstStyle/>
            <a:p>
              <a:endParaRPr lang="en-US"/>
            </a:p>
          </p:txBody>
        </p:sp>
      </p:grpSp>
      <p:sp>
        <p:nvSpPr>
          <p:cNvPr id="1375448" name="Text Box 216"/>
          <p:cNvSpPr txBox="1">
            <a:spLocks noChangeArrowheads="1"/>
          </p:cNvSpPr>
          <p:nvPr/>
        </p:nvSpPr>
        <p:spPr bwMode="auto">
          <a:xfrm>
            <a:off x="1524000" y="2286000"/>
            <a:ext cx="481013" cy="274638"/>
          </a:xfrm>
          <a:prstGeom prst="rect">
            <a:avLst/>
          </a:prstGeom>
          <a:noFill/>
          <a:ln w="12700">
            <a:noFill/>
            <a:miter lim="800000"/>
            <a:headEnd/>
            <a:tailEnd/>
          </a:ln>
          <a:effectLst/>
        </p:spPr>
        <p:txBody>
          <a:bodyPr wrap="none">
            <a:spAutoFit/>
          </a:bodyPr>
          <a:lstStyle/>
          <a:p>
            <a:r>
              <a:rPr lang="en-US" sz="1200" b="1">
                <a:solidFill>
                  <a:schemeClr val="tx1"/>
                </a:solidFill>
              </a:rPr>
              <a:t>Add</a:t>
            </a:r>
          </a:p>
        </p:txBody>
      </p:sp>
      <p:sp>
        <p:nvSpPr>
          <p:cNvPr id="1375449" name="AutoShape 217"/>
          <p:cNvSpPr>
            <a:spLocks noChangeArrowheads="1"/>
          </p:cNvSpPr>
          <p:nvPr/>
        </p:nvSpPr>
        <p:spPr bwMode="auto">
          <a:xfrm rot="-5400000">
            <a:off x="1828800" y="3657600"/>
            <a:ext cx="457200" cy="15240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tx1"/>
            </a:solidFill>
            <a:miter lim="800000"/>
            <a:headEnd/>
            <a:tailEnd/>
          </a:ln>
          <a:effectLst/>
        </p:spPr>
        <p:txBody>
          <a:bodyPr wrap="none" anchor="ctr"/>
          <a:lstStyle/>
          <a:p>
            <a:endParaRPr lang="en-US"/>
          </a:p>
        </p:txBody>
      </p:sp>
      <p:sp>
        <p:nvSpPr>
          <p:cNvPr id="1375450" name="Line 218"/>
          <p:cNvSpPr>
            <a:spLocks noChangeShapeType="1"/>
          </p:cNvSpPr>
          <p:nvPr/>
        </p:nvSpPr>
        <p:spPr bwMode="auto">
          <a:xfrm>
            <a:off x="1676400" y="3810000"/>
            <a:ext cx="304800" cy="0"/>
          </a:xfrm>
          <a:prstGeom prst="line">
            <a:avLst/>
          </a:prstGeom>
          <a:noFill/>
          <a:ln w="28575">
            <a:solidFill>
              <a:schemeClr val="tx1"/>
            </a:solidFill>
            <a:round/>
            <a:headEnd/>
            <a:tailEnd/>
          </a:ln>
          <a:effectLst/>
        </p:spPr>
        <p:txBody>
          <a:bodyPr/>
          <a:lstStyle/>
          <a:p>
            <a:endParaRPr lang="en-US"/>
          </a:p>
        </p:txBody>
      </p:sp>
      <p:grpSp>
        <p:nvGrpSpPr>
          <p:cNvPr id="8" name="Group 219"/>
          <p:cNvGrpSpPr>
            <a:grpSpLocks/>
          </p:cNvGrpSpPr>
          <p:nvPr/>
        </p:nvGrpSpPr>
        <p:grpSpPr bwMode="auto">
          <a:xfrm>
            <a:off x="1676400" y="1447800"/>
            <a:ext cx="990600" cy="2286000"/>
            <a:chOff x="1056" y="912"/>
            <a:chExt cx="624" cy="1440"/>
          </a:xfrm>
        </p:grpSpPr>
        <p:sp>
          <p:nvSpPr>
            <p:cNvPr id="1375452" name="Line 220"/>
            <p:cNvSpPr>
              <a:spLocks noChangeShapeType="1"/>
            </p:cNvSpPr>
            <p:nvPr/>
          </p:nvSpPr>
          <p:spPr bwMode="auto">
            <a:xfrm>
              <a:off x="1296" y="1008"/>
              <a:ext cx="0" cy="1200"/>
            </a:xfrm>
            <a:prstGeom prst="line">
              <a:avLst/>
            </a:prstGeom>
            <a:noFill/>
            <a:ln w="12700">
              <a:solidFill>
                <a:schemeClr val="accent1"/>
              </a:solidFill>
              <a:round/>
              <a:headEnd/>
              <a:tailEnd type="triangle" w="med" len="med"/>
            </a:ln>
            <a:effectLst/>
          </p:spPr>
          <p:txBody>
            <a:bodyPr/>
            <a:lstStyle/>
            <a:p>
              <a:endParaRPr lang="en-US"/>
            </a:p>
          </p:txBody>
        </p:sp>
        <p:sp>
          <p:nvSpPr>
            <p:cNvPr id="1375453" name="Line 221"/>
            <p:cNvSpPr>
              <a:spLocks noChangeShapeType="1"/>
            </p:cNvSpPr>
            <p:nvPr/>
          </p:nvSpPr>
          <p:spPr bwMode="auto">
            <a:xfrm flipH="1">
              <a:off x="1296" y="912"/>
              <a:ext cx="384" cy="96"/>
            </a:xfrm>
            <a:prstGeom prst="line">
              <a:avLst/>
            </a:prstGeom>
            <a:noFill/>
            <a:ln w="12700">
              <a:solidFill>
                <a:schemeClr val="accent1"/>
              </a:solidFill>
              <a:round/>
              <a:headEnd/>
              <a:tailEnd/>
            </a:ln>
            <a:effectLst/>
          </p:spPr>
          <p:txBody>
            <a:bodyPr/>
            <a:lstStyle/>
            <a:p>
              <a:endParaRPr lang="en-US"/>
            </a:p>
          </p:txBody>
        </p:sp>
        <p:sp>
          <p:nvSpPr>
            <p:cNvPr id="1375454" name="Rectangle 222"/>
            <p:cNvSpPr>
              <a:spLocks noChangeArrowheads="1"/>
            </p:cNvSpPr>
            <p:nvPr/>
          </p:nvSpPr>
          <p:spPr bwMode="auto">
            <a:xfrm rot="16200000">
              <a:off x="1080" y="1728"/>
              <a:ext cx="336" cy="192"/>
            </a:xfrm>
            <a:prstGeom prst="rect">
              <a:avLst/>
            </a:prstGeom>
            <a:noFill/>
            <a:ln w="12700">
              <a:noFill/>
              <a:miter lim="800000"/>
              <a:headEnd/>
              <a:tailEnd/>
            </a:ln>
            <a:effectLst/>
          </p:spPr>
          <p:txBody>
            <a:bodyPr wrap="none" lIns="19050" tIns="26988" rIns="19050" bIns="26988"/>
            <a:lstStyle/>
            <a:p>
              <a:pPr algn="ctr"/>
              <a:r>
                <a:rPr lang="en-US" sz="1200" b="1"/>
                <a:t>IF.Flush</a:t>
              </a:r>
            </a:p>
          </p:txBody>
        </p:sp>
        <p:sp>
          <p:nvSpPr>
            <p:cNvPr id="1375455" name="Line 223"/>
            <p:cNvSpPr>
              <a:spLocks noChangeShapeType="1"/>
            </p:cNvSpPr>
            <p:nvPr/>
          </p:nvSpPr>
          <p:spPr bwMode="auto">
            <a:xfrm>
              <a:off x="1152" y="2256"/>
              <a:ext cx="96" cy="0"/>
            </a:xfrm>
            <a:prstGeom prst="line">
              <a:avLst/>
            </a:prstGeom>
            <a:noFill/>
            <a:ln w="28575">
              <a:solidFill>
                <a:schemeClr val="tx1"/>
              </a:solidFill>
              <a:round/>
              <a:headEnd/>
              <a:tailEnd/>
            </a:ln>
            <a:effectLst/>
          </p:spPr>
          <p:txBody>
            <a:bodyPr/>
            <a:lstStyle/>
            <a:p>
              <a:endParaRPr lang="en-US"/>
            </a:p>
          </p:txBody>
        </p:sp>
        <p:sp>
          <p:nvSpPr>
            <p:cNvPr id="1375456" name="Rectangle 224"/>
            <p:cNvSpPr>
              <a:spLocks noChangeArrowheads="1"/>
            </p:cNvSpPr>
            <p:nvPr/>
          </p:nvSpPr>
          <p:spPr bwMode="auto">
            <a:xfrm>
              <a:off x="1056" y="2160"/>
              <a:ext cx="96" cy="192"/>
            </a:xfrm>
            <a:prstGeom prst="rect">
              <a:avLst/>
            </a:prstGeom>
            <a:noFill/>
            <a:ln w="12700">
              <a:noFill/>
              <a:miter lim="800000"/>
              <a:headEnd/>
              <a:tailEnd/>
            </a:ln>
            <a:effectLst/>
          </p:spPr>
          <p:txBody>
            <a:bodyPr wrap="none" lIns="19050" tIns="26988" rIns="19050" bIns="26988"/>
            <a:lstStyle/>
            <a:p>
              <a:pPr algn="ctr"/>
              <a:r>
                <a:rPr lang="en-US" sz="1400" b="1"/>
                <a:t>0</a:t>
              </a:r>
            </a:p>
          </p:txBody>
        </p:sp>
      </p:grpSp>
      <p:grpSp>
        <p:nvGrpSpPr>
          <p:cNvPr id="9" name="Group 226"/>
          <p:cNvGrpSpPr>
            <a:grpSpLocks/>
          </p:cNvGrpSpPr>
          <p:nvPr/>
        </p:nvGrpSpPr>
        <p:grpSpPr bwMode="auto">
          <a:xfrm>
            <a:off x="457200" y="1295400"/>
            <a:ext cx="2362200" cy="2057400"/>
            <a:chOff x="288" y="816"/>
            <a:chExt cx="1488" cy="1296"/>
          </a:xfrm>
        </p:grpSpPr>
        <p:sp>
          <p:nvSpPr>
            <p:cNvPr id="1375459" name="Line 227"/>
            <p:cNvSpPr>
              <a:spLocks noChangeShapeType="1"/>
            </p:cNvSpPr>
            <p:nvPr/>
          </p:nvSpPr>
          <p:spPr bwMode="auto">
            <a:xfrm flipH="1">
              <a:off x="1480" y="960"/>
              <a:ext cx="192" cy="96"/>
            </a:xfrm>
            <a:prstGeom prst="line">
              <a:avLst/>
            </a:prstGeom>
            <a:noFill/>
            <a:ln w="12700">
              <a:solidFill>
                <a:schemeClr val="accent1"/>
              </a:solidFill>
              <a:round/>
              <a:headEnd/>
              <a:tailEnd/>
            </a:ln>
            <a:effectLst/>
          </p:spPr>
          <p:txBody>
            <a:bodyPr/>
            <a:lstStyle/>
            <a:p>
              <a:endParaRPr lang="en-US"/>
            </a:p>
          </p:txBody>
        </p:sp>
        <p:sp>
          <p:nvSpPr>
            <p:cNvPr id="1375460" name="Line 228"/>
            <p:cNvSpPr>
              <a:spLocks noChangeShapeType="1"/>
            </p:cNvSpPr>
            <p:nvPr/>
          </p:nvSpPr>
          <p:spPr bwMode="auto">
            <a:xfrm>
              <a:off x="1480" y="1056"/>
              <a:ext cx="0" cy="336"/>
            </a:xfrm>
            <a:prstGeom prst="line">
              <a:avLst/>
            </a:prstGeom>
            <a:noFill/>
            <a:ln w="12700">
              <a:solidFill>
                <a:schemeClr val="accent1"/>
              </a:solidFill>
              <a:round/>
              <a:headEnd/>
              <a:tailEnd type="triangle" w="med" len="med"/>
            </a:ln>
            <a:effectLst/>
          </p:spPr>
          <p:txBody>
            <a:bodyPr/>
            <a:lstStyle/>
            <a:p>
              <a:endParaRPr lang="en-US"/>
            </a:p>
          </p:txBody>
        </p:sp>
        <p:sp>
          <p:nvSpPr>
            <p:cNvPr id="1375461" name="Line 229"/>
            <p:cNvSpPr>
              <a:spLocks noChangeShapeType="1"/>
            </p:cNvSpPr>
            <p:nvPr/>
          </p:nvSpPr>
          <p:spPr bwMode="auto">
            <a:xfrm flipH="1">
              <a:off x="288" y="816"/>
              <a:ext cx="1488" cy="384"/>
            </a:xfrm>
            <a:prstGeom prst="line">
              <a:avLst/>
            </a:prstGeom>
            <a:noFill/>
            <a:ln w="12700">
              <a:solidFill>
                <a:schemeClr val="accent1"/>
              </a:solidFill>
              <a:round/>
              <a:headEnd/>
              <a:tailEnd/>
            </a:ln>
            <a:effectLst/>
          </p:spPr>
          <p:txBody>
            <a:bodyPr/>
            <a:lstStyle/>
            <a:p>
              <a:endParaRPr lang="en-US"/>
            </a:p>
          </p:txBody>
        </p:sp>
        <p:sp>
          <p:nvSpPr>
            <p:cNvPr id="1375462" name="Line 230"/>
            <p:cNvSpPr>
              <a:spLocks noChangeShapeType="1"/>
            </p:cNvSpPr>
            <p:nvPr/>
          </p:nvSpPr>
          <p:spPr bwMode="auto">
            <a:xfrm>
              <a:off x="288" y="1200"/>
              <a:ext cx="0" cy="912"/>
            </a:xfrm>
            <a:prstGeom prst="line">
              <a:avLst/>
            </a:prstGeom>
            <a:noFill/>
            <a:ln w="12700">
              <a:solidFill>
                <a:schemeClr val="accent1"/>
              </a:solidFill>
              <a:round/>
              <a:headEnd/>
              <a:tailEnd type="triangle" w="med" len="med"/>
            </a:ln>
            <a:effectLst/>
          </p:spPr>
          <p:txBody>
            <a:bodyPr/>
            <a:lstStyle/>
            <a:p>
              <a:endParaRPr lang="en-US"/>
            </a:p>
          </p:txBody>
        </p:sp>
      </p:grpSp>
      <p:grpSp>
        <p:nvGrpSpPr>
          <p:cNvPr id="10" name="Group 231"/>
          <p:cNvGrpSpPr>
            <a:grpSpLocks/>
          </p:cNvGrpSpPr>
          <p:nvPr/>
        </p:nvGrpSpPr>
        <p:grpSpPr bwMode="auto">
          <a:xfrm>
            <a:off x="3429000" y="1447800"/>
            <a:ext cx="990600" cy="784225"/>
            <a:chOff x="3936" y="192"/>
            <a:chExt cx="624" cy="494"/>
          </a:xfrm>
        </p:grpSpPr>
        <p:sp>
          <p:nvSpPr>
            <p:cNvPr id="1375464" name="Line 232"/>
            <p:cNvSpPr>
              <a:spLocks noChangeShapeType="1"/>
            </p:cNvSpPr>
            <p:nvPr/>
          </p:nvSpPr>
          <p:spPr bwMode="auto">
            <a:xfrm>
              <a:off x="4272" y="480"/>
              <a:ext cx="288" cy="0"/>
            </a:xfrm>
            <a:prstGeom prst="line">
              <a:avLst/>
            </a:prstGeom>
            <a:noFill/>
            <a:ln w="12700">
              <a:solidFill>
                <a:schemeClr val="accent1"/>
              </a:solidFill>
              <a:round/>
              <a:headEnd/>
              <a:tailEnd/>
            </a:ln>
            <a:effectLst/>
          </p:spPr>
          <p:txBody>
            <a:bodyPr/>
            <a:lstStyle/>
            <a:p>
              <a:endParaRPr lang="en-US"/>
            </a:p>
          </p:txBody>
        </p:sp>
        <p:grpSp>
          <p:nvGrpSpPr>
            <p:cNvPr id="11" name="Group 233"/>
            <p:cNvGrpSpPr>
              <a:grpSpLocks/>
            </p:cNvGrpSpPr>
            <p:nvPr/>
          </p:nvGrpSpPr>
          <p:grpSpPr bwMode="auto">
            <a:xfrm>
              <a:off x="3936" y="192"/>
              <a:ext cx="336" cy="494"/>
              <a:chOff x="3936" y="192"/>
              <a:chExt cx="336" cy="494"/>
            </a:xfrm>
          </p:grpSpPr>
          <p:sp>
            <p:nvSpPr>
              <p:cNvPr id="1375466" name="AutoShape 234"/>
              <p:cNvSpPr>
                <a:spLocks noChangeArrowheads="1"/>
              </p:cNvSpPr>
              <p:nvPr/>
            </p:nvSpPr>
            <p:spPr bwMode="auto">
              <a:xfrm rot="-5400000">
                <a:off x="3984" y="398"/>
                <a:ext cx="432" cy="144"/>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accent1"/>
                </a:solidFill>
                <a:miter lim="800000"/>
                <a:headEnd/>
                <a:tailEnd/>
              </a:ln>
              <a:effectLst/>
            </p:spPr>
            <p:txBody>
              <a:bodyPr wrap="none" anchor="ctr"/>
              <a:lstStyle/>
              <a:p>
                <a:endParaRPr lang="en-US"/>
              </a:p>
            </p:txBody>
          </p:sp>
          <p:sp>
            <p:nvSpPr>
              <p:cNvPr id="1375467" name="Rectangle 235"/>
              <p:cNvSpPr>
                <a:spLocks noChangeArrowheads="1"/>
              </p:cNvSpPr>
              <p:nvPr/>
            </p:nvSpPr>
            <p:spPr bwMode="auto">
              <a:xfrm>
                <a:off x="4128" y="466"/>
                <a:ext cx="96" cy="206"/>
              </a:xfrm>
              <a:prstGeom prst="rect">
                <a:avLst/>
              </a:prstGeom>
              <a:noFill/>
              <a:ln w="12700">
                <a:noFill/>
                <a:miter lim="800000"/>
                <a:headEnd/>
                <a:tailEnd/>
              </a:ln>
              <a:effectLst/>
            </p:spPr>
            <p:txBody>
              <a:bodyPr wrap="none" lIns="19050" tIns="26988" rIns="19050" bIns="26988"/>
              <a:lstStyle/>
              <a:p>
                <a:pPr>
                  <a:spcBef>
                    <a:spcPts val="600"/>
                  </a:spcBef>
                  <a:spcAft>
                    <a:spcPts val="600"/>
                  </a:spcAft>
                </a:pPr>
                <a:r>
                  <a:rPr lang="en-US" sz="1400"/>
                  <a:t>0</a:t>
                </a:r>
              </a:p>
            </p:txBody>
          </p:sp>
          <p:sp>
            <p:nvSpPr>
              <p:cNvPr id="1375468" name="Rectangle 236"/>
              <p:cNvSpPr>
                <a:spLocks noChangeArrowheads="1"/>
              </p:cNvSpPr>
              <p:nvPr/>
            </p:nvSpPr>
            <p:spPr bwMode="auto">
              <a:xfrm>
                <a:off x="4136" y="288"/>
                <a:ext cx="96" cy="206"/>
              </a:xfrm>
              <a:prstGeom prst="rect">
                <a:avLst/>
              </a:prstGeom>
              <a:noFill/>
              <a:ln w="12700">
                <a:noFill/>
                <a:miter lim="800000"/>
                <a:headEnd/>
                <a:tailEnd/>
              </a:ln>
              <a:effectLst/>
            </p:spPr>
            <p:txBody>
              <a:bodyPr wrap="none" lIns="19050" tIns="26988" rIns="19050" bIns="26988"/>
              <a:lstStyle/>
              <a:p>
                <a:pPr>
                  <a:spcBef>
                    <a:spcPts val="600"/>
                  </a:spcBef>
                  <a:spcAft>
                    <a:spcPts val="600"/>
                  </a:spcAft>
                </a:pPr>
                <a:r>
                  <a:rPr lang="en-US" sz="1400"/>
                  <a:t>1</a:t>
                </a:r>
              </a:p>
            </p:txBody>
          </p:sp>
          <p:sp>
            <p:nvSpPr>
              <p:cNvPr id="1375469" name="Line 237"/>
              <p:cNvSpPr>
                <a:spLocks noChangeShapeType="1"/>
              </p:cNvSpPr>
              <p:nvPr/>
            </p:nvSpPr>
            <p:spPr bwMode="auto">
              <a:xfrm flipV="1">
                <a:off x="3984" y="576"/>
                <a:ext cx="144" cy="0"/>
              </a:xfrm>
              <a:prstGeom prst="line">
                <a:avLst/>
              </a:prstGeom>
              <a:noFill/>
              <a:ln w="12700">
                <a:solidFill>
                  <a:schemeClr val="accent1"/>
                </a:solidFill>
                <a:round/>
                <a:headEnd/>
                <a:tailEnd type="triangle" w="med" len="med"/>
              </a:ln>
              <a:effectLst/>
            </p:spPr>
            <p:txBody>
              <a:bodyPr/>
              <a:lstStyle/>
              <a:p>
                <a:endParaRPr lang="en-US"/>
              </a:p>
            </p:txBody>
          </p:sp>
          <p:sp>
            <p:nvSpPr>
              <p:cNvPr id="1375470" name="Line 238"/>
              <p:cNvSpPr>
                <a:spLocks noChangeShapeType="1"/>
              </p:cNvSpPr>
              <p:nvPr/>
            </p:nvSpPr>
            <p:spPr bwMode="auto">
              <a:xfrm flipV="1">
                <a:off x="4032" y="384"/>
                <a:ext cx="96" cy="0"/>
              </a:xfrm>
              <a:prstGeom prst="line">
                <a:avLst/>
              </a:prstGeom>
              <a:noFill/>
              <a:ln w="12700">
                <a:solidFill>
                  <a:schemeClr val="accent1"/>
                </a:solidFill>
                <a:round/>
                <a:headEnd/>
                <a:tailEnd type="triangle" w="med" len="med"/>
              </a:ln>
              <a:effectLst/>
            </p:spPr>
            <p:txBody>
              <a:bodyPr/>
              <a:lstStyle/>
              <a:p>
                <a:endParaRPr lang="en-US"/>
              </a:p>
            </p:txBody>
          </p:sp>
          <p:sp>
            <p:nvSpPr>
              <p:cNvPr id="1375471" name="Rectangle 239"/>
              <p:cNvSpPr>
                <a:spLocks noChangeArrowheads="1"/>
              </p:cNvSpPr>
              <p:nvPr/>
            </p:nvSpPr>
            <p:spPr bwMode="auto">
              <a:xfrm>
                <a:off x="3936" y="288"/>
                <a:ext cx="96" cy="192"/>
              </a:xfrm>
              <a:prstGeom prst="rect">
                <a:avLst/>
              </a:prstGeom>
              <a:noFill/>
              <a:ln w="12700">
                <a:noFill/>
                <a:miter lim="800000"/>
                <a:headEnd/>
                <a:tailEnd/>
              </a:ln>
              <a:effectLst/>
            </p:spPr>
            <p:txBody>
              <a:bodyPr wrap="none" lIns="19050" tIns="26988" rIns="19050" bIns="26988"/>
              <a:lstStyle/>
              <a:p>
                <a:pPr algn="ctr"/>
                <a:r>
                  <a:rPr lang="en-US" sz="1400" b="1"/>
                  <a:t>0</a:t>
                </a:r>
              </a:p>
            </p:txBody>
          </p:sp>
          <p:sp>
            <p:nvSpPr>
              <p:cNvPr id="1375472" name="Line 240"/>
              <p:cNvSpPr>
                <a:spLocks noChangeShapeType="1"/>
              </p:cNvSpPr>
              <p:nvPr/>
            </p:nvSpPr>
            <p:spPr bwMode="auto">
              <a:xfrm>
                <a:off x="3984" y="192"/>
                <a:ext cx="192" cy="0"/>
              </a:xfrm>
              <a:prstGeom prst="line">
                <a:avLst/>
              </a:prstGeom>
              <a:noFill/>
              <a:ln w="12700">
                <a:solidFill>
                  <a:schemeClr val="accent1"/>
                </a:solidFill>
                <a:round/>
                <a:headEnd/>
                <a:tailEnd/>
              </a:ln>
              <a:effectLst/>
            </p:spPr>
            <p:txBody>
              <a:bodyPr/>
              <a:lstStyle/>
              <a:p>
                <a:endParaRPr lang="en-US"/>
              </a:p>
            </p:txBody>
          </p:sp>
          <p:sp>
            <p:nvSpPr>
              <p:cNvPr id="1375473" name="Line 241"/>
              <p:cNvSpPr>
                <a:spLocks noChangeShapeType="1"/>
              </p:cNvSpPr>
              <p:nvPr/>
            </p:nvSpPr>
            <p:spPr bwMode="auto">
              <a:xfrm>
                <a:off x="4176" y="192"/>
                <a:ext cx="0" cy="96"/>
              </a:xfrm>
              <a:prstGeom prst="line">
                <a:avLst/>
              </a:prstGeom>
              <a:noFill/>
              <a:ln w="12700">
                <a:solidFill>
                  <a:schemeClr val="accent1"/>
                </a:solidFill>
                <a:round/>
                <a:headEnd/>
                <a:tailEnd type="triangle" w="med" len="med"/>
              </a:ln>
              <a:effectLst/>
            </p:spPr>
            <p:txBody>
              <a:bodyPr/>
              <a:lstStyle/>
              <a:p>
                <a:endParaRPr lang="en-US"/>
              </a:p>
            </p:txBody>
          </p:sp>
        </p:grpSp>
      </p:grpSp>
      <p:sp>
        <p:nvSpPr>
          <p:cNvPr id="1375474" name="Line 242"/>
          <p:cNvSpPr>
            <a:spLocks noChangeShapeType="1"/>
          </p:cNvSpPr>
          <p:nvPr/>
        </p:nvSpPr>
        <p:spPr bwMode="auto">
          <a:xfrm>
            <a:off x="4343400" y="1905000"/>
            <a:ext cx="152400" cy="0"/>
          </a:xfrm>
          <a:prstGeom prst="line">
            <a:avLst/>
          </a:prstGeom>
          <a:noFill/>
          <a:ln w="12700">
            <a:solidFill>
              <a:schemeClr val="accent1"/>
            </a:solidFill>
            <a:round/>
            <a:headEnd/>
            <a:tailEnd type="triangle" w="med" len="med"/>
          </a:ln>
          <a:effectLst/>
        </p:spPr>
        <p:txBody>
          <a:bodyPr/>
          <a:lstStyle/>
          <a:p>
            <a:endParaRPr lang="en-US"/>
          </a:p>
        </p:txBody>
      </p:sp>
      <p:sp>
        <p:nvSpPr>
          <p:cNvPr id="1375475" name="Line 243"/>
          <p:cNvSpPr>
            <a:spLocks noChangeShapeType="1"/>
          </p:cNvSpPr>
          <p:nvPr/>
        </p:nvSpPr>
        <p:spPr bwMode="auto">
          <a:xfrm>
            <a:off x="4191000" y="1905000"/>
            <a:ext cx="152400" cy="0"/>
          </a:xfrm>
          <a:prstGeom prst="line">
            <a:avLst/>
          </a:prstGeom>
          <a:noFill/>
          <a:ln w="12700">
            <a:solidFill>
              <a:schemeClr val="accent1"/>
            </a:solidFill>
            <a:round/>
            <a:headEnd/>
            <a:tailEnd type="triangle" w="med" len="med"/>
          </a:ln>
          <a:effectLst/>
        </p:spPr>
        <p:txBody>
          <a:bodyPr/>
          <a:lstStyle/>
          <a:p>
            <a:endParaRPr lang="en-US"/>
          </a:p>
        </p:txBody>
      </p:sp>
      <p:sp>
        <p:nvSpPr>
          <p:cNvPr id="243" name="Line 102"/>
          <p:cNvSpPr>
            <a:spLocks noChangeShapeType="1"/>
          </p:cNvSpPr>
          <p:nvPr/>
        </p:nvSpPr>
        <p:spPr bwMode="auto">
          <a:xfrm flipH="1">
            <a:off x="2286000" y="2362200"/>
            <a:ext cx="152400" cy="76200"/>
          </a:xfrm>
          <a:prstGeom prst="line">
            <a:avLst/>
          </a:prstGeom>
          <a:noFill/>
          <a:ln w="28575" cap="rnd">
            <a:solidFill>
              <a:schemeClr val="accent2"/>
            </a:solidFill>
            <a:prstDash val="sysDot"/>
            <a:round/>
            <a:headEnd/>
            <a:tailEnd/>
          </a:ln>
          <a:effectLst/>
        </p:spPr>
        <p:txBody>
          <a:bodyPr/>
          <a:lstStyle/>
          <a:p>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fill="hold"/>
                                        <p:tgtEl>
                                          <p:spTgt spid="4"/>
                                        </p:tgtEl>
                                        <p:attrNameLst>
                                          <p:attrName>ppt_x</p:attrName>
                                        </p:attrNameLst>
                                      </p:cBhvr>
                                      <p:tavLst>
                                        <p:tav tm="0">
                                          <p:val>
                                            <p:strVal val="#ppt_x"/>
                                          </p:val>
                                        </p:tav>
                                        <p:tav tm="100000">
                                          <p:val>
                                            <p:strVal val="#ppt_x"/>
                                          </p:val>
                                        </p:tav>
                                      </p:tavLst>
                                    </p:anim>
                                    <p:anim calcmode="lin" valueType="num">
                                      <p:cBhvr additive="base">
                                        <p:cTn id="1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 presetClass="entr" presetSubtype="1"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4818" name="Rectangle 2"/>
          <p:cNvSpPr>
            <a:spLocks noGrp="1" noChangeArrowheads="1"/>
          </p:cNvSpPr>
          <p:nvPr>
            <p:ph type="title"/>
          </p:nvPr>
        </p:nvSpPr>
        <p:spPr/>
        <p:txBody>
          <a:bodyPr/>
          <a:lstStyle/>
          <a:p>
            <a:r>
              <a:rPr lang="en-US" dirty="0"/>
              <a:t>Delayed </a:t>
            </a:r>
            <a:r>
              <a:rPr lang="en-US" dirty="0" smtClean="0"/>
              <a:t>Branches</a:t>
            </a:r>
            <a:endParaRPr lang="en-US" dirty="0"/>
          </a:p>
        </p:txBody>
      </p:sp>
      <p:sp>
        <p:nvSpPr>
          <p:cNvPr id="1314819" name="Rectangle 3"/>
          <p:cNvSpPr>
            <a:spLocks noGrp="1" noChangeArrowheads="1"/>
          </p:cNvSpPr>
          <p:nvPr>
            <p:ph type="body" idx="1"/>
          </p:nvPr>
        </p:nvSpPr>
        <p:spPr>
          <a:xfrm>
            <a:off x="457200" y="762000"/>
            <a:ext cx="8458200" cy="2882900"/>
          </a:xfrm>
        </p:spPr>
        <p:txBody>
          <a:bodyPr/>
          <a:lstStyle/>
          <a:p>
            <a:r>
              <a:rPr lang="en-US"/>
              <a:t>If the branch hardware has been moved to the ID stage, then we can eliminate all branch stalls with </a:t>
            </a:r>
            <a:r>
              <a:rPr lang="en-US">
                <a:solidFill>
                  <a:schemeClr val="accent1"/>
                </a:solidFill>
              </a:rPr>
              <a:t>delayed branches</a:t>
            </a:r>
            <a:r>
              <a:rPr lang="en-US"/>
              <a:t> which are defined as always executing the next sequential instruction after the branch instruction – the branch takes effect </a:t>
            </a:r>
            <a:r>
              <a:rPr lang="en-US" i="1">
                <a:solidFill>
                  <a:schemeClr val="accent1"/>
                </a:solidFill>
              </a:rPr>
              <a:t>after</a:t>
            </a:r>
            <a:r>
              <a:rPr lang="en-US"/>
              <a:t> that next instruction</a:t>
            </a:r>
          </a:p>
          <a:p>
            <a:pPr lvl="1"/>
            <a:r>
              <a:rPr lang="en-US"/>
              <a:t>MIPS compiler moves an instruction to immediately after the branch that is not affected by the branch (a </a:t>
            </a:r>
            <a:r>
              <a:rPr lang="en-US">
                <a:solidFill>
                  <a:schemeClr val="accent1"/>
                </a:solidFill>
              </a:rPr>
              <a:t>safe</a:t>
            </a:r>
            <a:r>
              <a:rPr lang="en-US"/>
              <a:t> instruction) thereby </a:t>
            </a:r>
            <a:r>
              <a:rPr lang="en-US">
                <a:solidFill>
                  <a:schemeClr val="accent1"/>
                </a:solidFill>
              </a:rPr>
              <a:t>hiding</a:t>
            </a:r>
            <a:r>
              <a:rPr lang="en-US"/>
              <a:t> the branch delay</a:t>
            </a:r>
          </a:p>
        </p:txBody>
      </p:sp>
      <p:sp>
        <p:nvSpPr>
          <p:cNvPr id="1314820" name="Rectangle 4"/>
          <p:cNvSpPr>
            <a:spLocks noChangeArrowheads="1"/>
          </p:cNvSpPr>
          <p:nvPr/>
        </p:nvSpPr>
        <p:spPr bwMode="auto">
          <a:xfrm>
            <a:off x="457200" y="3851275"/>
            <a:ext cx="8382000" cy="2184400"/>
          </a:xfrm>
          <a:prstGeom prst="rect">
            <a:avLst/>
          </a:prstGeom>
          <a:noFill/>
          <a:ln w="12700">
            <a:noFill/>
            <a:miter lim="800000"/>
            <a:headEnd/>
            <a:tailEnd/>
          </a:ln>
          <a:effectLst/>
        </p:spPr>
        <p:txBody>
          <a:bodyPr lIns="63500" tIns="25400" rIns="63500" bIns="25400">
            <a:spAutoFit/>
          </a:bodyPr>
          <a:lstStyle/>
          <a:p>
            <a:pPr marL="287338" indent="-287338">
              <a:spcBef>
                <a:spcPct val="30000"/>
              </a:spcBef>
              <a:buClr>
                <a:schemeClr val="accent1"/>
              </a:buClr>
              <a:buSzPct val="75000"/>
              <a:buFont typeface="Wingdings" pitchFamily="2" charset="2"/>
              <a:buChar char="q"/>
            </a:pPr>
            <a:r>
              <a:rPr lang="en-US" sz="2400">
                <a:solidFill>
                  <a:schemeClr val="tx1"/>
                </a:solidFill>
              </a:rPr>
              <a:t>With deeper pipelines, the branch delay grows requiring more than one delay slot</a:t>
            </a:r>
          </a:p>
          <a:p>
            <a:pPr marL="741363" lvl="1" indent="-246063">
              <a:spcBef>
                <a:spcPct val="30000"/>
              </a:spcBef>
              <a:buClr>
                <a:schemeClr val="accent1"/>
              </a:buClr>
              <a:buSzPct val="75000"/>
              <a:buFont typeface="Monotype Sorts" pitchFamily="2" charset="2"/>
              <a:buChar char="l"/>
            </a:pPr>
            <a:r>
              <a:rPr lang="en-US" sz="2000">
                <a:solidFill>
                  <a:schemeClr val="tx1"/>
                </a:solidFill>
              </a:rPr>
              <a:t>Delayed branches have lost popularity compared to more expensive but more flexible (dynamic) hardware branch prediction </a:t>
            </a:r>
          </a:p>
          <a:p>
            <a:pPr marL="741363" lvl="1" indent="-246063">
              <a:spcBef>
                <a:spcPct val="30000"/>
              </a:spcBef>
              <a:buClr>
                <a:schemeClr val="accent1"/>
              </a:buClr>
              <a:buSzPct val="75000"/>
              <a:buFont typeface="Monotype Sorts" pitchFamily="2" charset="2"/>
              <a:buChar char="l"/>
            </a:pPr>
            <a:r>
              <a:rPr lang="en-US" sz="2000">
                <a:solidFill>
                  <a:schemeClr val="tx1"/>
                </a:solidFill>
              </a:rPr>
              <a:t>Growth in available transistors has made hardware branch prediction relatively cheaper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148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4820"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9394" name="Rectangle 2"/>
          <p:cNvSpPr>
            <a:spLocks noGrp="1" noChangeArrowheads="1"/>
          </p:cNvSpPr>
          <p:nvPr>
            <p:ph type="title"/>
          </p:nvPr>
        </p:nvSpPr>
        <p:spPr/>
        <p:txBody>
          <a:bodyPr/>
          <a:lstStyle/>
          <a:p>
            <a:r>
              <a:rPr lang="en-US"/>
              <a:t>Scheduling Branch Delay Slots</a:t>
            </a:r>
          </a:p>
        </p:txBody>
      </p:sp>
      <p:sp>
        <p:nvSpPr>
          <p:cNvPr id="1339395" name="Rectangle 3"/>
          <p:cNvSpPr>
            <a:spLocks noGrp="1" noChangeArrowheads="1"/>
          </p:cNvSpPr>
          <p:nvPr>
            <p:ph type="body" idx="1"/>
          </p:nvPr>
        </p:nvSpPr>
        <p:spPr>
          <a:xfrm>
            <a:off x="533400" y="5334000"/>
            <a:ext cx="8153400" cy="1149350"/>
          </a:xfrm>
        </p:spPr>
        <p:txBody>
          <a:bodyPr/>
          <a:lstStyle/>
          <a:p>
            <a:r>
              <a:rPr lang="en-US" sz="2000"/>
              <a:t>A is the best choice, fills delay slot and reduces IC</a:t>
            </a:r>
          </a:p>
          <a:p>
            <a:r>
              <a:rPr lang="en-US" sz="2000"/>
              <a:t>In B and C, the </a:t>
            </a:r>
            <a:r>
              <a:rPr lang="en-US" sz="2000">
                <a:latin typeface="Courier New" pitchFamily="49" charset="0"/>
              </a:rPr>
              <a:t>sub</a:t>
            </a:r>
            <a:r>
              <a:rPr lang="en-US" sz="2000"/>
              <a:t> instruction may need to be copied, increasing IC</a:t>
            </a:r>
          </a:p>
          <a:p>
            <a:r>
              <a:rPr lang="en-US" sz="2000"/>
              <a:t>In B and C, must be okay to execute </a:t>
            </a:r>
            <a:r>
              <a:rPr lang="en-US" sz="2000">
                <a:latin typeface="Courier New" pitchFamily="49" charset="0"/>
              </a:rPr>
              <a:t>sub</a:t>
            </a:r>
            <a:r>
              <a:rPr lang="en-US" sz="2000"/>
              <a:t> when branch fails</a:t>
            </a:r>
          </a:p>
        </p:txBody>
      </p:sp>
      <p:sp>
        <p:nvSpPr>
          <p:cNvPr id="1339396" name="Rectangle 4"/>
          <p:cNvSpPr>
            <a:spLocks noChangeArrowheads="1"/>
          </p:cNvSpPr>
          <p:nvPr/>
        </p:nvSpPr>
        <p:spPr bwMode="auto">
          <a:xfrm>
            <a:off x="762000" y="1171575"/>
            <a:ext cx="2286000" cy="1828800"/>
          </a:xfrm>
          <a:prstGeom prst="rect">
            <a:avLst/>
          </a:prstGeom>
          <a:noFill/>
          <a:ln w="12700">
            <a:solidFill>
              <a:schemeClr val="tx1"/>
            </a:solidFill>
            <a:miter lim="800000"/>
            <a:headEnd/>
            <a:tailEnd/>
          </a:ln>
          <a:effectLst/>
        </p:spPr>
        <p:txBody>
          <a:bodyPr wrap="none" anchor="ctr"/>
          <a:lstStyle/>
          <a:p>
            <a:endParaRPr lang="en-US"/>
          </a:p>
        </p:txBody>
      </p:sp>
      <p:sp>
        <p:nvSpPr>
          <p:cNvPr id="1339397" name="Rectangle 5"/>
          <p:cNvSpPr>
            <a:spLocks noChangeArrowheads="1"/>
          </p:cNvSpPr>
          <p:nvPr/>
        </p:nvSpPr>
        <p:spPr bwMode="auto">
          <a:xfrm>
            <a:off x="838200" y="1157288"/>
            <a:ext cx="2057400" cy="638175"/>
          </a:xfrm>
          <a:prstGeom prst="rect">
            <a:avLst/>
          </a:prstGeom>
          <a:noFill/>
          <a:ln w="12700">
            <a:noFill/>
            <a:miter lim="800000"/>
            <a:headEnd/>
            <a:tailEnd/>
          </a:ln>
          <a:effectLst/>
        </p:spPr>
        <p:txBody>
          <a:bodyPr lIns="90488" tIns="44450" rIns="90488" bIns="44450">
            <a:spAutoFit/>
          </a:bodyPr>
          <a:lstStyle/>
          <a:p>
            <a:r>
              <a:rPr lang="en-US">
                <a:solidFill>
                  <a:schemeClr val="tx1"/>
                </a:solidFill>
                <a:latin typeface="Courier New" pitchFamily="49" charset="0"/>
              </a:rPr>
              <a:t>add  $1,$2,$3</a:t>
            </a:r>
          </a:p>
          <a:p>
            <a:r>
              <a:rPr lang="en-US">
                <a:solidFill>
                  <a:schemeClr val="tx1"/>
                </a:solidFill>
                <a:latin typeface="Courier New" pitchFamily="49" charset="0"/>
              </a:rPr>
              <a:t>if $2=0 then</a:t>
            </a:r>
          </a:p>
        </p:txBody>
      </p:sp>
      <p:sp>
        <p:nvSpPr>
          <p:cNvPr id="1339399" name="Text Box 7"/>
          <p:cNvSpPr txBox="1">
            <a:spLocks noChangeArrowheads="1"/>
          </p:cNvSpPr>
          <p:nvPr/>
        </p:nvSpPr>
        <p:spPr bwMode="auto">
          <a:xfrm>
            <a:off x="914400" y="1781175"/>
            <a:ext cx="1600200" cy="366713"/>
          </a:xfrm>
          <a:prstGeom prst="rect">
            <a:avLst/>
          </a:prstGeom>
          <a:solidFill>
            <a:srgbClr val="BEBEBE"/>
          </a:solidFill>
          <a:ln w="12700">
            <a:noFill/>
            <a:miter lim="800000"/>
            <a:headEnd/>
            <a:tailEnd/>
          </a:ln>
          <a:effectLst/>
        </p:spPr>
        <p:txBody>
          <a:bodyPr>
            <a:spAutoFit/>
          </a:bodyPr>
          <a:lstStyle/>
          <a:p>
            <a:r>
              <a:rPr lang="en-US"/>
              <a:t>delay slot</a:t>
            </a:r>
          </a:p>
        </p:txBody>
      </p:sp>
      <p:sp>
        <p:nvSpPr>
          <p:cNvPr id="1339400" name="Rectangle 8"/>
          <p:cNvSpPr>
            <a:spLocks noChangeArrowheads="1"/>
          </p:cNvSpPr>
          <p:nvPr/>
        </p:nvSpPr>
        <p:spPr bwMode="auto">
          <a:xfrm>
            <a:off x="533400" y="779463"/>
            <a:ext cx="2590800" cy="363537"/>
          </a:xfrm>
          <a:prstGeom prst="rect">
            <a:avLst/>
          </a:prstGeom>
          <a:noFill/>
          <a:ln w="12700">
            <a:noFill/>
            <a:miter lim="800000"/>
            <a:headEnd/>
            <a:tailEnd/>
          </a:ln>
          <a:effectLst/>
        </p:spPr>
        <p:txBody>
          <a:bodyPr lIns="90488" tIns="44450" rIns="90488" bIns="44450">
            <a:spAutoFit/>
          </a:bodyPr>
          <a:lstStyle/>
          <a:p>
            <a:r>
              <a:rPr lang="en-US">
                <a:solidFill>
                  <a:schemeClr val="tx1"/>
                </a:solidFill>
              </a:rPr>
              <a:t>A. From before branch</a:t>
            </a:r>
          </a:p>
        </p:txBody>
      </p:sp>
      <p:sp>
        <p:nvSpPr>
          <p:cNvPr id="1339401" name="Rectangle 9"/>
          <p:cNvSpPr>
            <a:spLocks noChangeArrowheads="1"/>
          </p:cNvSpPr>
          <p:nvPr/>
        </p:nvSpPr>
        <p:spPr bwMode="auto">
          <a:xfrm>
            <a:off x="3429000" y="779463"/>
            <a:ext cx="2514600" cy="363537"/>
          </a:xfrm>
          <a:prstGeom prst="rect">
            <a:avLst/>
          </a:prstGeom>
          <a:noFill/>
          <a:ln w="12700">
            <a:noFill/>
            <a:miter lim="800000"/>
            <a:headEnd/>
            <a:tailEnd/>
          </a:ln>
          <a:effectLst/>
        </p:spPr>
        <p:txBody>
          <a:bodyPr lIns="90488" tIns="44450" rIns="90488" bIns="44450">
            <a:spAutoFit/>
          </a:bodyPr>
          <a:lstStyle/>
          <a:p>
            <a:r>
              <a:rPr lang="en-US">
                <a:solidFill>
                  <a:schemeClr val="tx1"/>
                </a:solidFill>
              </a:rPr>
              <a:t>B. From branch target</a:t>
            </a:r>
          </a:p>
        </p:txBody>
      </p:sp>
      <p:sp>
        <p:nvSpPr>
          <p:cNvPr id="1339402" name="Rectangle 10"/>
          <p:cNvSpPr>
            <a:spLocks noChangeArrowheads="1"/>
          </p:cNvSpPr>
          <p:nvPr/>
        </p:nvSpPr>
        <p:spPr bwMode="auto">
          <a:xfrm>
            <a:off x="6324600" y="779463"/>
            <a:ext cx="2362200" cy="363537"/>
          </a:xfrm>
          <a:prstGeom prst="rect">
            <a:avLst/>
          </a:prstGeom>
          <a:noFill/>
          <a:ln w="12700">
            <a:noFill/>
            <a:miter lim="800000"/>
            <a:headEnd/>
            <a:tailEnd/>
          </a:ln>
          <a:effectLst/>
        </p:spPr>
        <p:txBody>
          <a:bodyPr lIns="90488" tIns="44450" rIns="90488" bIns="44450">
            <a:spAutoFit/>
          </a:bodyPr>
          <a:lstStyle/>
          <a:p>
            <a:r>
              <a:rPr lang="en-US">
                <a:solidFill>
                  <a:schemeClr val="tx1"/>
                </a:solidFill>
              </a:rPr>
              <a:t>C. From fall through</a:t>
            </a:r>
          </a:p>
        </p:txBody>
      </p:sp>
      <p:sp>
        <p:nvSpPr>
          <p:cNvPr id="1339403" name="Line 11"/>
          <p:cNvSpPr>
            <a:spLocks noChangeShapeType="1"/>
          </p:cNvSpPr>
          <p:nvPr/>
        </p:nvSpPr>
        <p:spPr bwMode="auto">
          <a:xfrm>
            <a:off x="2667000" y="1628775"/>
            <a:ext cx="228600" cy="0"/>
          </a:xfrm>
          <a:prstGeom prst="line">
            <a:avLst/>
          </a:prstGeom>
          <a:noFill/>
          <a:ln w="12700">
            <a:solidFill>
              <a:schemeClr val="tx1"/>
            </a:solidFill>
            <a:round/>
            <a:headEnd/>
            <a:tailEnd/>
          </a:ln>
          <a:effectLst/>
        </p:spPr>
        <p:txBody>
          <a:bodyPr/>
          <a:lstStyle/>
          <a:p>
            <a:endParaRPr lang="en-US"/>
          </a:p>
        </p:txBody>
      </p:sp>
      <p:sp>
        <p:nvSpPr>
          <p:cNvPr id="1339404" name="Line 12"/>
          <p:cNvSpPr>
            <a:spLocks noChangeShapeType="1"/>
          </p:cNvSpPr>
          <p:nvPr/>
        </p:nvSpPr>
        <p:spPr bwMode="auto">
          <a:xfrm>
            <a:off x="2895600" y="1628775"/>
            <a:ext cx="0" cy="1066800"/>
          </a:xfrm>
          <a:prstGeom prst="line">
            <a:avLst/>
          </a:prstGeom>
          <a:noFill/>
          <a:ln w="12700">
            <a:solidFill>
              <a:schemeClr val="tx1"/>
            </a:solidFill>
            <a:round/>
            <a:headEnd/>
            <a:tailEnd/>
          </a:ln>
          <a:effectLst/>
        </p:spPr>
        <p:txBody>
          <a:bodyPr/>
          <a:lstStyle/>
          <a:p>
            <a:endParaRPr lang="en-US"/>
          </a:p>
        </p:txBody>
      </p:sp>
      <p:sp>
        <p:nvSpPr>
          <p:cNvPr id="1339405" name="Line 13"/>
          <p:cNvSpPr>
            <a:spLocks noChangeShapeType="1"/>
          </p:cNvSpPr>
          <p:nvPr/>
        </p:nvSpPr>
        <p:spPr bwMode="auto">
          <a:xfrm flipH="1">
            <a:off x="2438400" y="2695575"/>
            <a:ext cx="457200" cy="0"/>
          </a:xfrm>
          <a:prstGeom prst="line">
            <a:avLst/>
          </a:prstGeom>
          <a:noFill/>
          <a:ln w="12700">
            <a:solidFill>
              <a:schemeClr val="tx1"/>
            </a:solidFill>
            <a:round/>
            <a:headEnd/>
            <a:tailEnd type="triangle" w="med" len="med"/>
          </a:ln>
          <a:effectLst/>
        </p:spPr>
        <p:txBody>
          <a:bodyPr/>
          <a:lstStyle/>
          <a:p>
            <a:endParaRPr lang="en-US"/>
          </a:p>
        </p:txBody>
      </p:sp>
      <p:sp>
        <p:nvSpPr>
          <p:cNvPr id="1339406" name="Rectangle 14"/>
          <p:cNvSpPr>
            <a:spLocks noChangeArrowheads="1"/>
          </p:cNvSpPr>
          <p:nvPr/>
        </p:nvSpPr>
        <p:spPr bwMode="auto">
          <a:xfrm>
            <a:off x="3505200" y="1157288"/>
            <a:ext cx="2286000" cy="1828800"/>
          </a:xfrm>
          <a:prstGeom prst="rect">
            <a:avLst/>
          </a:prstGeom>
          <a:noFill/>
          <a:ln w="12700">
            <a:solidFill>
              <a:schemeClr val="tx1"/>
            </a:solidFill>
            <a:miter lim="800000"/>
            <a:headEnd/>
            <a:tailEnd/>
          </a:ln>
          <a:effectLst/>
        </p:spPr>
        <p:txBody>
          <a:bodyPr wrap="none" anchor="ctr"/>
          <a:lstStyle/>
          <a:p>
            <a:endParaRPr lang="en-US"/>
          </a:p>
        </p:txBody>
      </p:sp>
      <p:sp>
        <p:nvSpPr>
          <p:cNvPr id="1339407" name="Rectangle 15"/>
          <p:cNvSpPr>
            <a:spLocks noChangeArrowheads="1"/>
          </p:cNvSpPr>
          <p:nvPr/>
        </p:nvSpPr>
        <p:spPr bwMode="auto">
          <a:xfrm>
            <a:off x="3581400" y="1966913"/>
            <a:ext cx="2057400" cy="638175"/>
          </a:xfrm>
          <a:prstGeom prst="rect">
            <a:avLst/>
          </a:prstGeom>
          <a:noFill/>
          <a:ln w="12700">
            <a:noFill/>
            <a:miter lim="800000"/>
            <a:headEnd/>
            <a:tailEnd/>
          </a:ln>
          <a:effectLst/>
        </p:spPr>
        <p:txBody>
          <a:bodyPr lIns="90488" tIns="44450" rIns="90488" bIns="44450">
            <a:spAutoFit/>
          </a:bodyPr>
          <a:lstStyle/>
          <a:p>
            <a:r>
              <a:rPr lang="en-US">
                <a:solidFill>
                  <a:schemeClr val="tx1"/>
                </a:solidFill>
                <a:latin typeface="Courier New" pitchFamily="49" charset="0"/>
              </a:rPr>
              <a:t>add  $1,$2,$3</a:t>
            </a:r>
          </a:p>
          <a:p>
            <a:r>
              <a:rPr lang="en-US">
                <a:solidFill>
                  <a:schemeClr val="tx1"/>
                </a:solidFill>
                <a:latin typeface="Courier New" pitchFamily="49" charset="0"/>
              </a:rPr>
              <a:t>if $1=0 then</a:t>
            </a:r>
          </a:p>
        </p:txBody>
      </p:sp>
      <p:sp>
        <p:nvSpPr>
          <p:cNvPr id="1339408" name="Text Box 16"/>
          <p:cNvSpPr txBox="1">
            <a:spLocks noChangeArrowheads="1"/>
          </p:cNvSpPr>
          <p:nvPr/>
        </p:nvSpPr>
        <p:spPr bwMode="auto">
          <a:xfrm>
            <a:off x="3657600" y="2543175"/>
            <a:ext cx="1600200" cy="366713"/>
          </a:xfrm>
          <a:prstGeom prst="rect">
            <a:avLst/>
          </a:prstGeom>
          <a:solidFill>
            <a:srgbClr val="BEBEBE"/>
          </a:solidFill>
          <a:ln w="12700">
            <a:noFill/>
            <a:miter lim="800000"/>
            <a:headEnd/>
            <a:tailEnd/>
          </a:ln>
          <a:effectLst/>
        </p:spPr>
        <p:txBody>
          <a:bodyPr>
            <a:spAutoFit/>
          </a:bodyPr>
          <a:lstStyle/>
          <a:p>
            <a:r>
              <a:rPr lang="en-US"/>
              <a:t>delay slot</a:t>
            </a:r>
          </a:p>
        </p:txBody>
      </p:sp>
      <p:sp>
        <p:nvSpPr>
          <p:cNvPr id="1339409" name="Line 17"/>
          <p:cNvSpPr>
            <a:spLocks noChangeShapeType="1"/>
          </p:cNvSpPr>
          <p:nvPr/>
        </p:nvSpPr>
        <p:spPr bwMode="auto">
          <a:xfrm>
            <a:off x="5410200" y="2452688"/>
            <a:ext cx="228600" cy="0"/>
          </a:xfrm>
          <a:prstGeom prst="line">
            <a:avLst/>
          </a:prstGeom>
          <a:noFill/>
          <a:ln w="12700">
            <a:solidFill>
              <a:schemeClr val="tx1"/>
            </a:solidFill>
            <a:round/>
            <a:headEnd/>
            <a:tailEnd/>
          </a:ln>
          <a:effectLst/>
        </p:spPr>
        <p:txBody>
          <a:bodyPr/>
          <a:lstStyle/>
          <a:p>
            <a:endParaRPr lang="en-US"/>
          </a:p>
        </p:txBody>
      </p:sp>
      <p:sp>
        <p:nvSpPr>
          <p:cNvPr id="1339410" name="Line 18"/>
          <p:cNvSpPr>
            <a:spLocks noChangeShapeType="1"/>
          </p:cNvSpPr>
          <p:nvPr/>
        </p:nvSpPr>
        <p:spPr bwMode="auto">
          <a:xfrm>
            <a:off x="5638800" y="1385888"/>
            <a:ext cx="0" cy="1066800"/>
          </a:xfrm>
          <a:prstGeom prst="line">
            <a:avLst/>
          </a:prstGeom>
          <a:noFill/>
          <a:ln w="12700">
            <a:solidFill>
              <a:schemeClr val="tx1"/>
            </a:solidFill>
            <a:round/>
            <a:headEnd/>
            <a:tailEnd/>
          </a:ln>
          <a:effectLst/>
        </p:spPr>
        <p:txBody>
          <a:bodyPr/>
          <a:lstStyle/>
          <a:p>
            <a:endParaRPr lang="en-US"/>
          </a:p>
        </p:txBody>
      </p:sp>
      <p:sp>
        <p:nvSpPr>
          <p:cNvPr id="1339411" name="Line 19"/>
          <p:cNvSpPr>
            <a:spLocks noChangeShapeType="1"/>
          </p:cNvSpPr>
          <p:nvPr/>
        </p:nvSpPr>
        <p:spPr bwMode="auto">
          <a:xfrm flipH="1">
            <a:off x="5410200" y="1385888"/>
            <a:ext cx="228600" cy="0"/>
          </a:xfrm>
          <a:prstGeom prst="line">
            <a:avLst/>
          </a:prstGeom>
          <a:noFill/>
          <a:ln w="12700">
            <a:solidFill>
              <a:schemeClr val="tx1"/>
            </a:solidFill>
            <a:round/>
            <a:headEnd/>
            <a:tailEnd type="triangle" w="med" len="med"/>
          </a:ln>
          <a:effectLst/>
        </p:spPr>
        <p:txBody>
          <a:bodyPr/>
          <a:lstStyle/>
          <a:p>
            <a:endParaRPr lang="en-US"/>
          </a:p>
        </p:txBody>
      </p:sp>
      <p:sp>
        <p:nvSpPr>
          <p:cNvPr id="1339412" name="Rectangle 20"/>
          <p:cNvSpPr>
            <a:spLocks noChangeArrowheads="1"/>
          </p:cNvSpPr>
          <p:nvPr/>
        </p:nvSpPr>
        <p:spPr bwMode="auto">
          <a:xfrm>
            <a:off x="6248400" y="1157288"/>
            <a:ext cx="2286000" cy="1828800"/>
          </a:xfrm>
          <a:prstGeom prst="rect">
            <a:avLst/>
          </a:prstGeom>
          <a:noFill/>
          <a:ln w="12700">
            <a:solidFill>
              <a:schemeClr val="tx1"/>
            </a:solidFill>
            <a:miter lim="800000"/>
            <a:headEnd/>
            <a:tailEnd/>
          </a:ln>
          <a:effectLst/>
        </p:spPr>
        <p:txBody>
          <a:bodyPr wrap="none" anchor="ctr"/>
          <a:lstStyle/>
          <a:p>
            <a:endParaRPr lang="en-US"/>
          </a:p>
        </p:txBody>
      </p:sp>
      <p:sp>
        <p:nvSpPr>
          <p:cNvPr id="1339413" name="Rectangle 21"/>
          <p:cNvSpPr>
            <a:spLocks noChangeArrowheads="1"/>
          </p:cNvSpPr>
          <p:nvPr/>
        </p:nvSpPr>
        <p:spPr bwMode="auto">
          <a:xfrm>
            <a:off x="6324600" y="1143000"/>
            <a:ext cx="2057400" cy="638175"/>
          </a:xfrm>
          <a:prstGeom prst="rect">
            <a:avLst/>
          </a:prstGeom>
          <a:noFill/>
          <a:ln w="12700">
            <a:noFill/>
            <a:miter lim="800000"/>
            <a:headEnd/>
            <a:tailEnd/>
          </a:ln>
          <a:effectLst/>
        </p:spPr>
        <p:txBody>
          <a:bodyPr lIns="90488" tIns="44450" rIns="90488" bIns="44450">
            <a:spAutoFit/>
          </a:bodyPr>
          <a:lstStyle/>
          <a:p>
            <a:r>
              <a:rPr lang="en-US">
                <a:solidFill>
                  <a:schemeClr val="tx1"/>
                </a:solidFill>
                <a:latin typeface="Courier New" pitchFamily="49" charset="0"/>
              </a:rPr>
              <a:t>add  $1,$2,$3</a:t>
            </a:r>
          </a:p>
          <a:p>
            <a:r>
              <a:rPr lang="en-US">
                <a:solidFill>
                  <a:schemeClr val="tx1"/>
                </a:solidFill>
                <a:latin typeface="Courier New" pitchFamily="49" charset="0"/>
              </a:rPr>
              <a:t>if $1=0 then</a:t>
            </a:r>
          </a:p>
        </p:txBody>
      </p:sp>
      <p:sp>
        <p:nvSpPr>
          <p:cNvPr id="1339414" name="Text Box 22"/>
          <p:cNvSpPr txBox="1">
            <a:spLocks noChangeArrowheads="1"/>
          </p:cNvSpPr>
          <p:nvPr/>
        </p:nvSpPr>
        <p:spPr bwMode="auto">
          <a:xfrm>
            <a:off x="6400800" y="1766888"/>
            <a:ext cx="1600200" cy="366712"/>
          </a:xfrm>
          <a:prstGeom prst="rect">
            <a:avLst/>
          </a:prstGeom>
          <a:solidFill>
            <a:srgbClr val="BEBEBE"/>
          </a:solidFill>
          <a:ln w="12700">
            <a:noFill/>
            <a:miter lim="800000"/>
            <a:headEnd/>
            <a:tailEnd/>
          </a:ln>
          <a:effectLst/>
        </p:spPr>
        <p:txBody>
          <a:bodyPr>
            <a:spAutoFit/>
          </a:bodyPr>
          <a:lstStyle/>
          <a:p>
            <a:r>
              <a:rPr lang="en-US"/>
              <a:t>delay slot</a:t>
            </a:r>
          </a:p>
        </p:txBody>
      </p:sp>
      <p:sp>
        <p:nvSpPr>
          <p:cNvPr id="1339415" name="Line 23"/>
          <p:cNvSpPr>
            <a:spLocks noChangeShapeType="1"/>
          </p:cNvSpPr>
          <p:nvPr/>
        </p:nvSpPr>
        <p:spPr bwMode="auto">
          <a:xfrm>
            <a:off x="8153400" y="1614488"/>
            <a:ext cx="228600" cy="0"/>
          </a:xfrm>
          <a:prstGeom prst="line">
            <a:avLst/>
          </a:prstGeom>
          <a:noFill/>
          <a:ln w="12700">
            <a:solidFill>
              <a:schemeClr val="tx1"/>
            </a:solidFill>
            <a:round/>
            <a:headEnd/>
            <a:tailEnd/>
          </a:ln>
          <a:effectLst/>
        </p:spPr>
        <p:txBody>
          <a:bodyPr/>
          <a:lstStyle/>
          <a:p>
            <a:endParaRPr lang="en-US"/>
          </a:p>
        </p:txBody>
      </p:sp>
      <p:sp>
        <p:nvSpPr>
          <p:cNvPr id="1339416" name="Line 24"/>
          <p:cNvSpPr>
            <a:spLocks noChangeShapeType="1"/>
          </p:cNvSpPr>
          <p:nvPr/>
        </p:nvSpPr>
        <p:spPr bwMode="auto">
          <a:xfrm>
            <a:off x="8382000" y="1614488"/>
            <a:ext cx="0" cy="1066800"/>
          </a:xfrm>
          <a:prstGeom prst="line">
            <a:avLst/>
          </a:prstGeom>
          <a:noFill/>
          <a:ln w="12700">
            <a:solidFill>
              <a:schemeClr val="tx1"/>
            </a:solidFill>
            <a:round/>
            <a:headEnd/>
            <a:tailEnd/>
          </a:ln>
          <a:effectLst/>
        </p:spPr>
        <p:txBody>
          <a:bodyPr/>
          <a:lstStyle/>
          <a:p>
            <a:endParaRPr lang="en-US"/>
          </a:p>
        </p:txBody>
      </p:sp>
      <p:sp>
        <p:nvSpPr>
          <p:cNvPr id="1339417" name="Line 25"/>
          <p:cNvSpPr>
            <a:spLocks noChangeShapeType="1"/>
          </p:cNvSpPr>
          <p:nvPr/>
        </p:nvSpPr>
        <p:spPr bwMode="auto">
          <a:xfrm flipH="1">
            <a:off x="8077200" y="2681288"/>
            <a:ext cx="304800" cy="0"/>
          </a:xfrm>
          <a:prstGeom prst="line">
            <a:avLst/>
          </a:prstGeom>
          <a:noFill/>
          <a:ln w="12700">
            <a:solidFill>
              <a:schemeClr val="tx1"/>
            </a:solidFill>
            <a:round/>
            <a:headEnd/>
            <a:tailEnd type="triangle" w="med" len="med"/>
          </a:ln>
          <a:effectLst/>
        </p:spPr>
        <p:txBody>
          <a:bodyPr/>
          <a:lstStyle/>
          <a:p>
            <a:endParaRPr lang="en-US"/>
          </a:p>
        </p:txBody>
      </p:sp>
      <p:sp>
        <p:nvSpPr>
          <p:cNvPr id="1339418" name="Rectangle 26"/>
          <p:cNvSpPr>
            <a:spLocks noChangeArrowheads="1"/>
          </p:cNvSpPr>
          <p:nvPr/>
        </p:nvSpPr>
        <p:spPr bwMode="auto">
          <a:xfrm>
            <a:off x="3581400" y="1233488"/>
            <a:ext cx="2057400" cy="363537"/>
          </a:xfrm>
          <a:prstGeom prst="rect">
            <a:avLst/>
          </a:prstGeom>
          <a:noFill/>
          <a:ln w="12700">
            <a:noFill/>
            <a:miter lim="800000"/>
            <a:headEnd/>
            <a:tailEnd/>
          </a:ln>
          <a:effectLst/>
        </p:spPr>
        <p:txBody>
          <a:bodyPr lIns="90488" tIns="44450" rIns="90488" bIns="44450">
            <a:spAutoFit/>
          </a:bodyPr>
          <a:lstStyle/>
          <a:p>
            <a:r>
              <a:rPr lang="en-US">
                <a:solidFill>
                  <a:schemeClr val="tx1"/>
                </a:solidFill>
                <a:latin typeface="Courier New" pitchFamily="49" charset="0"/>
              </a:rPr>
              <a:t>sub $4,$5,$6</a:t>
            </a:r>
          </a:p>
        </p:txBody>
      </p:sp>
      <p:sp>
        <p:nvSpPr>
          <p:cNvPr id="1339419" name="Rectangle 27"/>
          <p:cNvSpPr>
            <a:spLocks noChangeArrowheads="1"/>
          </p:cNvSpPr>
          <p:nvPr/>
        </p:nvSpPr>
        <p:spPr bwMode="auto">
          <a:xfrm>
            <a:off x="6324600" y="2528888"/>
            <a:ext cx="2057400" cy="363537"/>
          </a:xfrm>
          <a:prstGeom prst="rect">
            <a:avLst/>
          </a:prstGeom>
          <a:noFill/>
          <a:ln w="12700">
            <a:noFill/>
            <a:miter lim="800000"/>
            <a:headEnd/>
            <a:tailEnd/>
          </a:ln>
          <a:effectLst/>
        </p:spPr>
        <p:txBody>
          <a:bodyPr lIns="90488" tIns="44450" rIns="90488" bIns="44450">
            <a:spAutoFit/>
          </a:bodyPr>
          <a:lstStyle/>
          <a:p>
            <a:r>
              <a:rPr lang="en-US">
                <a:solidFill>
                  <a:schemeClr val="tx1"/>
                </a:solidFill>
                <a:latin typeface="Courier New" pitchFamily="49" charset="0"/>
              </a:rPr>
              <a:t>sub $4,$5,$6</a:t>
            </a:r>
          </a:p>
        </p:txBody>
      </p:sp>
      <p:grpSp>
        <p:nvGrpSpPr>
          <p:cNvPr id="2" name="Group 30"/>
          <p:cNvGrpSpPr>
            <a:grpSpLocks/>
          </p:cNvGrpSpPr>
          <p:nvPr/>
        </p:nvGrpSpPr>
        <p:grpSpPr bwMode="auto">
          <a:xfrm>
            <a:off x="685800" y="2971800"/>
            <a:ext cx="1143000" cy="439738"/>
            <a:chOff x="432" y="1920"/>
            <a:chExt cx="720" cy="277"/>
          </a:xfrm>
        </p:grpSpPr>
        <p:sp>
          <p:nvSpPr>
            <p:cNvPr id="1339420" name="Line 28"/>
            <p:cNvSpPr>
              <a:spLocks noChangeShapeType="1"/>
            </p:cNvSpPr>
            <p:nvPr/>
          </p:nvSpPr>
          <p:spPr bwMode="auto">
            <a:xfrm>
              <a:off x="1152" y="1920"/>
              <a:ext cx="0" cy="240"/>
            </a:xfrm>
            <a:prstGeom prst="line">
              <a:avLst/>
            </a:prstGeom>
            <a:noFill/>
            <a:ln w="28575">
              <a:solidFill>
                <a:schemeClr val="tx1"/>
              </a:solidFill>
              <a:round/>
              <a:headEnd/>
              <a:tailEnd type="triangle" w="med" len="med"/>
            </a:ln>
            <a:effectLst/>
          </p:spPr>
          <p:txBody>
            <a:bodyPr/>
            <a:lstStyle/>
            <a:p>
              <a:endParaRPr lang="en-US"/>
            </a:p>
          </p:txBody>
        </p:sp>
        <p:sp>
          <p:nvSpPr>
            <p:cNvPr id="1339421" name="Rectangle 29"/>
            <p:cNvSpPr>
              <a:spLocks noChangeArrowheads="1"/>
            </p:cNvSpPr>
            <p:nvPr/>
          </p:nvSpPr>
          <p:spPr bwMode="auto">
            <a:xfrm>
              <a:off x="432" y="1968"/>
              <a:ext cx="720" cy="229"/>
            </a:xfrm>
            <a:prstGeom prst="rect">
              <a:avLst/>
            </a:prstGeom>
            <a:noFill/>
            <a:ln w="12700">
              <a:noFill/>
              <a:miter lim="800000"/>
              <a:headEnd/>
              <a:tailEnd/>
            </a:ln>
            <a:effectLst/>
          </p:spPr>
          <p:txBody>
            <a:bodyPr lIns="90488" tIns="44450" rIns="90488" bIns="44450">
              <a:spAutoFit/>
            </a:bodyPr>
            <a:lstStyle/>
            <a:p>
              <a:r>
                <a:rPr lang="en-US">
                  <a:solidFill>
                    <a:schemeClr val="tx1"/>
                  </a:solidFill>
                </a:rPr>
                <a:t>becomes</a:t>
              </a:r>
            </a:p>
          </p:txBody>
        </p:sp>
      </p:grpSp>
      <p:grpSp>
        <p:nvGrpSpPr>
          <p:cNvPr id="3" name="Group 31"/>
          <p:cNvGrpSpPr>
            <a:grpSpLocks/>
          </p:cNvGrpSpPr>
          <p:nvPr/>
        </p:nvGrpSpPr>
        <p:grpSpPr bwMode="auto">
          <a:xfrm>
            <a:off x="3581400" y="2971800"/>
            <a:ext cx="1143000" cy="439738"/>
            <a:chOff x="432" y="1920"/>
            <a:chExt cx="720" cy="277"/>
          </a:xfrm>
        </p:grpSpPr>
        <p:sp>
          <p:nvSpPr>
            <p:cNvPr id="1339424" name="Line 32"/>
            <p:cNvSpPr>
              <a:spLocks noChangeShapeType="1"/>
            </p:cNvSpPr>
            <p:nvPr/>
          </p:nvSpPr>
          <p:spPr bwMode="auto">
            <a:xfrm>
              <a:off x="1152" y="1920"/>
              <a:ext cx="0" cy="240"/>
            </a:xfrm>
            <a:prstGeom prst="line">
              <a:avLst/>
            </a:prstGeom>
            <a:noFill/>
            <a:ln w="28575">
              <a:solidFill>
                <a:schemeClr val="tx1"/>
              </a:solidFill>
              <a:round/>
              <a:headEnd/>
              <a:tailEnd type="triangle" w="med" len="med"/>
            </a:ln>
            <a:effectLst/>
          </p:spPr>
          <p:txBody>
            <a:bodyPr/>
            <a:lstStyle/>
            <a:p>
              <a:endParaRPr lang="en-US"/>
            </a:p>
          </p:txBody>
        </p:sp>
        <p:sp>
          <p:nvSpPr>
            <p:cNvPr id="1339425" name="Rectangle 33"/>
            <p:cNvSpPr>
              <a:spLocks noChangeArrowheads="1"/>
            </p:cNvSpPr>
            <p:nvPr/>
          </p:nvSpPr>
          <p:spPr bwMode="auto">
            <a:xfrm>
              <a:off x="432" y="1968"/>
              <a:ext cx="720" cy="229"/>
            </a:xfrm>
            <a:prstGeom prst="rect">
              <a:avLst/>
            </a:prstGeom>
            <a:noFill/>
            <a:ln w="12700">
              <a:noFill/>
              <a:miter lim="800000"/>
              <a:headEnd/>
              <a:tailEnd/>
            </a:ln>
            <a:effectLst/>
          </p:spPr>
          <p:txBody>
            <a:bodyPr lIns="90488" tIns="44450" rIns="90488" bIns="44450">
              <a:spAutoFit/>
            </a:bodyPr>
            <a:lstStyle/>
            <a:p>
              <a:r>
                <a:rPr lang="en-US">
                  <a:solidFill>
                    <a:schemeClr val="tx1"/>
                  </a:solidFill>
                </a:rPr>
                <a:t>becomes</a:t>
              </a:r>
            </a:p>
          </p:txBody>
        </p:sp>
      </p:grpSp>
      <p:grpSp>
        <p:nvGrpSpPr>
          <p:cNvPr id="4" name="Group 34"/>
          <p:cNvGrpSpPr>
            <a:grpSpLocks/>
          </p:cNvGrpSpPr>
          <p:nvPr/>
        </p:nvGrpSpPr>
        <p:grpSpPr bwMode="auto">
          <a:xfrm>
            <a:off x="6324600" y="2971800"/>
            <a:ext cx="1143000" cy="439738"/>
            <a:chOff x="432" y="1920"/>
            <a:chExt cx="720" cy="277"/>
          </a:xfrm>
        </p:grpSpPr>
        <p:sp>
          <p:nvSpPr>
            <p:cNvPr id="1339427" name="Line 35"/>
            <p:cNvSpPr>
              <a:spLocks noChangeShapeType="1"/>
            </p:cNvSpPr>
            <p:nvPr/>
          </p:nvSpPr>
          <p:spPr bwMode="auto">
            <a:xfrm>
              <a:off x="1152" y="1920"/>
              <a:ext cx="0" cy="240"/>
            </a:xfrm>
            <a:prstGeom prst="line">
              <a:avLst/>
            </a:prstGeom>
            <a:noFill/>
            <a:ln w="28575">
              <a:solidFill>
                <a:schemeClr val="tx1"/>
              </a:solidFill>
              <a:round/>
              <a:headEnd/>
              <a:tailEnd type="triangle" w="med" len="med"/>
            </a:ln>
            <a:effectLst/>
          </p:spPr>
          <p:txBody>
            <a:bodyPr/>
            <a:lstStyle/>
            <a:p>
              <a:endParaRPr lang="en-US"/>
            </a:p>
          </p:txBody>
        </p:sp>
        <p:sp>
          <p:nvSpPr>
            <p:cNvPr id="1339428" name="Rectangle 36"/>
            <p:cNvSpPr>
              <a:spLocks noChangeArrowheads="1"/>
            </p:cNvSpPr>
            <p:nvPr/>
          </p:nvSpPr>
          <p:spPr bwMode="auto">
            <a:xfrm>
              <a:off x="432" y="1968"/>
              <a:ext cx="720" cy="229"/>
            </a:xfrm>
            <a:prstGeom prst="rect">
              <a:avLst/>
            </a:prstGeom>
            <a:noFill/>
            <a:ln w="12700">
              <a:noFill/>
              <a:miter lim="800000"/>
              <a:headEnd/>
              <a:tailEnd/>
            </a:ln>
            <a:effectLst/>
          </p:spPr>
          <p:txBody>
            <a:bodyPr lIns="90488" tIns="44450" rIns="90488" bIns="44450">
              <a:spAutoFit/>
            </a:bodyPr>
            <a:lstStyle/>
            <a:p>
              <a:r>
                <a:rPr lang="en-US">
                  <a:solidFill>
                    <a:schemeClr val="tx1"/>
                  </a:solidFill>
                </a:rPr>
                <a:t>becomes</a:t>
              </a:r>
            </a:p>
          </p:txBody>
        </p:sp>
      </p:grpSp>
      <p:grpSp>
        <p:nvGrpSpPr>
          <p:cNvPr id="5" name="Group 43"/>
          <p:cNvGrpSpPr>
            <a:grpSpLocks/>
          </p:cNvGrpSpPr>
          <p:nvPr/>
        </p:nvGrpSpPr>
        <p:grpSpPr bwMode="auto">
          <a:xfrm>
            <a:off x="762000" y="3338513"/>
            <a:ext cx="2286000" cy="1843087"/>
            <a:chOff x="480" y="2151"/>
            <a:chExt cx="1440" cy="1161"/>
          </a:xfrm>
        </p:grpSpPr>
        <p:sp>
          <p:nvSpPr>
            <p:cNvPr id="1339429" name="Rectangle 37"/>
            <p:cNvSpPr>
              <a:spLocks noChangeArrowheads="1"/>
            </p:cNvSpPr>
            <p:nvPr/>
          </p:nvSpPr>
          <p:spPr bwMode="auto">
            <a:xfrm>
              <a:off x="480" y="2160"/>
              <a:ext cx="1440" cy="1152"/>
            </a:xfrm>
            <a:prstGeom prst="rect">
              <a:avLst/>
            </a:prstGeom>
            <a:noFill/>
            <a:ln w="12700">
              <a:solidFill>
                <a:schemeClr val="tx1"/>
              </a:solidFill>
              <a:miter lim="800000"/>
              <a:headEnd/>
              <a:tailEnd/>
            </a:ln>
            <a:effectLst/>
          </p:spPr>
          <p:txBody>
            <a:bodyPr wrap="none" anchor="ctr"/>
            <a:lstStyle/>
            <a:p>
              <a:endParaRPr lang="en-US"/>
            </a:p>
          </p:txBody>
        </p:sp>
        <p:sp>
          <p:nvSpPr>
            <p:cNvPr id="1339430" name="Rectangle 38"/>
            <p:cNvSpPr>
              <a:spLocks noChangeArrowheads="1"/>
            </p:cNvSpPr>
            <p:nvPr/>
          </p:nvSpPr>
          <p:spPr bwMode="auto">
            <a:xfrm>
              <a:off x="528" y="2151"/>
              <a:ext cx="1296" cy="402"/>
            </a:xfrm>
            <a:prstGeom prst="rect">
              <a:avLst/>
            </a:prstGeom>
            <a:noFill/>
            <a:ln w="12700">
              <a:noFill/>
              <a:miter lim="800000"/>
              <a:headEnd/>
              <a:tailEnd/>
            </a:ln>
            <a:effectLst/>
          </p:spPr>
          <p:txBody>
            <a:bodyPr lIns="90488" tIns="44450" rIns="90488" bIns="44450">
              <a:spAutoFit/>
            </a:bodyPr>
            <a:lstStyle/>
            <a:p>
              <a:r>
                <a:rPr lang="en-US">
                  <a:solidFill>
                    <a:schemeClr val="tx1"/>
                  </a:solidFill>
                  <a:latin typeface="Courier New" pitchFamily="49" charset="0"/>
                </a:rPr>
                <a:t> </a:t>
              </a:r>
            </a:p>
            <a:p>
              <a:r>
                <a:rPr lang="en-US">
                  <a:solidFill>
                    <a:schemeClr val="tx1"/>
                  </a:solidFill>
                  <a:latin typeface="Courier New" pitchFamily="49" charset="0"/>
                </a:rPr>
                <a:t>if $2=0 then</a:t>
              </a:r>
            </a:p>
          </p:txBody>
        </p:sp>
        <p:sp>
          <p:nvSpPr>
            <p:cNvPr id="1339431" name="Text Box 39"/>
            <p:cNvSpPr txBox="1">
              <a:spLocks noChangeArrowheads="1"/>
            </p:cNvSpPr>
            <p:nvPr/>
          </p:nvSpPr>
          <p:spPr bwMode="auto">
            <a:xfrm>
              <a:off x="576" y="2544"/>
              <a:ext cx="1008" cy="231"/>
            </a:xfrm>
            <a:prstGeom prst="rect">
              <a:avLst/>
            </a:prstGeom>
            <a:solidFill>
              <a:srgbClr val="BEBEBE"/>
            </a:solidFill>
            <a:ln w="12700">
              <a:noFill/>
              <a:miter lim="800000"/>
              <a:headEnd/>
              <a:tailEnd/>
            </a:ln>
            <a:effectLst/>
          </p:spPr>
          <p:txBody>
            <a:bodyPr>
              <a:spAutoFit/>
            </a:bodyPr>
            <a:lstStyle/>
            <a:p>
              <a:r>
                <a:rPr lang="en-US">
                  <a:solidFill>
                    <a:schemeClr val="tx1"/>
                  </a:solidFill>
                </a:rPr>
                <a:t>add  $1,$2,$3</a:t>
              </a:r>
            </a:p>
          </p:txBody>
        </p:sp>
        <p:sp>
          <p:nvSpPr>
            <p:cNvPr id="1339432" name="Line 40"/>
            <p:cNvSpPr>
              <a:spLocks noChangeShapeType="1"/>
            </p:cNvSpPr>
            <p:nvPr/>
          </p:nvSpPr>
          <p:spPr bwMode="auto">
            <a:xfrm>
              <a:off x="1680" y="2448"/>
              <a:ext cx="144" cy="0"/>
            </a:xfrm>
            <a:prstGeom prst="line">
              <a:avLst/>
            </a:prstGeom>
            <a:noFill/>
            <a:ln w="12700">
              <a:solidFill>
                <a:schemeClr val="tx1"/>
              </a:solidFill>
              <a:round/>
              <a:headEnd/>
              <a:tailEnd/>
            </a:ln>
            <a:effectLst/>
          </p:spPr>
          <p:txBody>
            <a:bodyPr/>
            <a:lstStyle/>
            <a:p>
              <a:endParaRPr lang="en-US"/>
            </a:p>
          </p:txBody>
        </p:sp>
        <p:sp>
          <p:nvSpPr>
            <p:cNvPr id="1339433" name="Line 41"/>
            <p:cNvSpPr>
              <a:spLocks noChangeShapeType="1"/>
            </p:cNvSpPr>
            <p:nvPr/>
          </p:nvSpPr>
          <p:spPr bwMode="auto">
            <a:xfrm>
              <a:off x="1824" y="2448"/>
              <a:ext cx="0" cy="672"/>
            </a:xfrm>
            <a:prstGeom prst="line">
              <a:avLst/>
            </a:prstGeom>
            <a:noFill/>
            <a:ln w="12700">
              <a:solidFill>
                <a:schemeClr val="tx1"/>
              </a:solidFill>
              <a:round/>
              <a:headEnd/>
              <a:tailEnd/>
            </a:ln>
            <a:effectLst/>
          </p:spPr>
          <p:txBody>
            <a:bodyPr/>
            <a:lstStyle/>
            <a:p>
              <a:endParaRPr lang="en-US"/>
            </a:p>
          </p:txBody>
        </p:sp>
        <p:sp>
          <p:nvSpPr>
            <p:cNvPr id="1339434" name="Line 42"/>
            <p:cNvSpPr>
              <a:spLocks noChangeShapeType="1"/>
            </p:cNvSpPr>
            <p:nvPr/>
          </p:nvSpPr>
          <p:spPr bwMode="auto">
            <a:xfrm flipH="1">
              <a:off x="1536" y="3120"/>
              <a:ext cx="288" cy="0"/>
            </a:xfrm>
            <a:prstGeom prst="line">
              <a:avLst/>
            </a:prstGeom>
            <a:noFill/>
            <a:ln w="12700">
              <a:solidFill>
                <a:schemeClr val="tx1"/>
              </a:solidFill>
              <a:round/>
              <a:headEnd/>
              <a:tailEnd type="triangle" w="med" len="med"/>
            </a:ln>
            <a:effectLst/>
          </p:spPr>
          <p:txBody>
            <a:bodyPr/>
            <a:lstStyle/>
            <a:p>
              <a:endParaRPr lang="en-US"/>
            </a:p>
          </p:txBody>
        </p:sp>
      </p:grpSp>
      <p:grpSp>
        <p:nvGrpSpPr>
          <p:cNvPr id="6" name="Group 58"/>
          <p:cNvGrpSpPr>
            <a:grpSpLocks/>
          </p:cNvGrpSpPr>
          <p:nvPr/>
        </p:nvGrpSpPr>
        <p:grpSpPr bwMode="auto">
          <a:xfrm>
            <a:off x="3505200" y="3338513"/>
            <a:ext cx="2286000" cy="1828800"/>
            <a:chOff x="2208" y="2151"/>
            <a:chExt cx="1440" cy="1152"/>
          </a:xfrm>
        </p:grpSpPr>
        <p:sp>
          <p:nvSpPr>
            <p:cNvPr id="1339436" name="Rectangle 44"/>
            <p:cNvSpPr>
              <a:spLocks noChangeArrowheads="1"/>
            </p:cNvSpPr>
            <p:nvPr/>
          </p:nvSpPr>
          <p:spPr bwMode="auto">
            <a:xfrm>
              <a:off x="2208" y="2151"/>
              <a:ext cx="1440" cy="1152"/>
            </a:xfrm>
            <a:prstGeom prst="rect">
              <a:avLst/>
            </a:prstGeom>
            <a:noFill/>
            <a:ln w="12700">
              <a:solidFill>
                <a:schemeClr val="tx1"/>
              </a:solidFill>
              <a:miter lim="800000"/>
              <a:headEnd/>
              <a:tailEnd/>
            </a:ln>
            <a:effectLst/>
          </p:spPr>
          <p:txBody>
            <a:bodyPr wrap="none" anchor="ctr"/>
            <a:lstStyle/>
            <a:p>
              <a:endParaRPr lang="en-US"/>
            </a:p>
          </p:txBody>
        </p:sp>
        <p:sp>
          <p:nvSpPr>
            <p:cNvPr id="1339437" name="Rectangle 45"/>
            <p:cNvSpPr>
              <a:spLocks noChangeArrowheads="1"/>
            </p:cNvSpPr>
            <p:nvPr/>
          </p:nvSpPr>
          <p:spPr bwMode="auto">
            <a:xfrm>
              <a:off x="2256" y="2661"/>
              <a:ext cx="1296" cy="402"/>
            </a:xfrm>
            <a:prstGeom prst="rect">
              <a:avLst/>
            </a:prstGeom>
            <a:noFill/>
            <a:ln w="12700">
              <a:noFill/>
              <a:miter lim="800000"/>
              <a:headEnd/>
              <a:tailEnd/>
            </a:ln>
            <a:effectLst/>
          </p:spPr>
          <p:txBody>
            <a:bodyPr lIns="90488" tIns="44450" rIns="90488" bIns="44450">
              <a:spAutoFit/>
            </a:bodyPr>
            <a:lstStyle/>
            <a:p>
              <a:r>
                <a:rPr lang="en-US">
                  <a:solidFill>
                    <a:schemeClr val="tx1"/>
                  </a:solidFill>
                  <a:latin typeface="Courier New" pitchFamily="49" charset="0"/>
                </a:rPr>
                <a:t>add  $1,$2,$3</a:t>
              </a:r>
            </a:p>
            <a:p>
              <a:r>
                <a:rPr lang="en-US">
                  <a:solidFill>
                    <a:schemeClr val="tx1"/>
                  </a:solidFill>
                  <a:latin typeface="Courier New" pitchFamily="49" charset="0"/>
                </a:rPr>
                <a:t>if $1=0 then</a:t>
              </a:r>
            </a:p>
          </p:txBody>
        </p:sp>
        <p:sp>
          <p:nvSpPr>
            <p:cNvPr id="1339438" name="Text Box 46"/>
            <p:cNvSpPr txBox="1">
              <a:spLocks noChangeArrowheads="1"/>
            </p:cNvSpPr>
            <p:nvPr/>
          </p:nvSpPr>
          <p:spPr bwMode="auto">
            <a:xfrm>
              <a:off x="2304" y="3024"/>
              <a:ext cx="1008" cy="231"/>
            </a:xfrm>
            <a:prstGeom prst="rect">
              <a:avLst/>
            </a:prstGeom>
            <a:solidFill>
              <a:srgbClr val="BEBEBE"/>
            </a:solidFill>
            <a:ln w="12700">
              <a:noFill/>
              <a:miter lim="800000"/>
              <a:headEnd/>
              <a:tailEnd/>
            </a:ln>
            <a:effectLst/>
          </p:spPr>
          <p:txBody>
            <a:bodyPr>
              <a:spAutoFit/>
            </a:bodyPr>
            <a:lstStyle/>
            <a:p>
              <a:r>
                <a:rPr lang="en-US">
                  <a:solidFill>
                    <a:schemeClr val="tx1"/>
                  </a:solidFill>
                </a:rPr>
                <a:t>sub $4,$5,$6</a:t>
              </a:r>
            </a:p>
          </p:txBody>
        </p:sp>
        <p:sp>
          <p:nvSpPr>
            <p:cNvPr id="1339439" name="Line 47"/>
            <p:cNvSpPr>
              <a:spLocks noChangeShapeType="1"/>
            </p:cNvSpPr>
            <p:nvPr/>
          </p:nvSpPr>
          <p:spPr bwMode="auto">
            <a:xfrm>
              <a:off x="3408" y="2967"/>
              <a:ext cx="144" cy="0"/>
            </a:xfrm>
            <a:prstGeom prst="line">
              <a:avLst/>
            </a:prstGeom>
            <a:noFill/>
            <a:ln w="12700">
              <a:solidFill>
                <a:schemeClr val="tx1"/>
              </a:solidFill>
              <a:round/>
              <a:headEnd/>
              <a:tailEnd/>
            </a:ln>
            <a:effectLst/>
          </p:spPr>
          <p:txBody>
            <a:bodyPr/>
            <a:lstStyle/>
            <a:p>
              <a:endParaRPr lang="en-US"/>
            </a:p>
          </p:txBody>
        </p:sp>
        <p:sp>
          <p:nvSpPr>
            <p:cNvPr id="1339440" name="Line 48"/>
            <p:cNvSpPr>
              <a:spLocks noChangeShapeType="1"/>
            </p:cNvSpPr>
            <p:nvPr/>
          </p:nvSpPr>
          <p:spPr bwMode="auto">
            <a:xfrm>
              <a:off x="3552" y="2448"/>
              <a:ext cx="0" cy="519"/>
            </a:xfrm>
            <a:prstGeom prst="line">
              <a:avLst/>
            </a:prstGeom>
            <a:noFill/>
            <a:ln w="12700">
              <a:solidFill>
                <a:schemeClr val="tx1"/>
              </a:solidFill>
              <a:round/>
              <a:headEnd/>
              <a:tailEnd/>
            </a:ln>
            <a:effectLst/>
          </p:spPr>
          <p:txBody>
            <a:bodyPr/>
            <a:lstStyle/>
            <a:p>
              <a:endParaRPr lang="en-US"/>
            </a:p>
          </p:txBody>
        </p:sp>
        <p:sp>
          <p:nvSpPr>
            <p:cNvPr id="1339441" name="Line 49"/>
            <p:cNvSpPr>
              <a:spLocks noChangeShapeType="1"/>
            </p:cNvSpPr>
            <p:nvPr/>
          </p:nvSpPr>
          <p:spPr bwMode="auto">
            <a:xfrm flipH="1">
              <a:off x="3024" y="2448"/>
              <a:ext cx="528" cy="0"/>
            </a:xfrm>
            <a:prstGeom prst="line">
              <a:avLst/>
            </a:prstGeom>
            <a:noFill/>
            <a:ln w="12700">
              <a:solidFill>
                <a:schemeClr val="tx1"/>
              </a:solidFill>
              <a:round/>
              <a:headEnd/>
              <a:tailEnd type="triangle" w="med" len="med"/>
            </a:ln>
            <a:effectLst/>
          </p:spPr>
          <p:txBody>
            <a:bodyPr/>
            <a:lstStyle/>
            <a:p>
              <a:endParaRPr lang="en-US"/>
            </a:p>
          </p:txBody>
        </p:sp>
      </p:grpSp>
      <p:grpSp>
        <p:nvGrpSpPr>
          <p:cNvPr id="7" name="Group 59"/>
          <p:cNvGrpSpPr>
            <a:grpSpLocks/>
          </p:cNvGrpSpPr>
          <p:nvPr/>
        </p:nvGrpSpPr>
        <p:grpSpPr bwMode="auto">
          <a:xfrm>
            <a:off x="6248400" y="3338513"/>
            <a:ext cx="2286000" cy="1843087"/>
            <a:chOff x="3936" y="2151"/>
            <a:chExt cx="1440" cy="1161"/>
          </a:xfrm>
        </p:grpSpPr>
        <p:sp>
          <p:nvSpPr>
            <p:cNvPr id="1339443" name="Rectangle 51"/>
            <p:cNvSpPr>
              <a:spLocks noChangeArrowheads="1"/>
            </p:cNvSpPr>
            <p:nvPr/>
          </p:nvSpPr>
          <p:spPr bwMode="auto">
            <a:xfrm>
              <a:off x="3936" y="2160"/>
              <a:ext cx="1440" cy="1152"/>
            </a:xfrm>
            <a:prstGeom prst="rect">
              <a:avLst/>
            </a:prstGeom>
            <a:noFill/>
            <a:ln w="12700">
              <a:solidFill>
                <a:schemeClr val="tx1"/>
              </a:solidFill>
              <a:miter lim="800000"/>
              <a:headEnd/>
              <a:tailEnd/>
            </a:ln>
            <a:effectLst/>
          </p:spPr>
          <p:txBody>
            <a:bodyPr wrap="none" anchor="ctr"/>
            <a:lstStyle/>
            <a:p>
              <a:endParaRPr lang="en-US"/>
            </a:p>
          </p:txBody>
        </p:sp>
        <p:sp>
          <p:nvSpPr>
            <p:cNvPr id="1339444" name="Rectangle 52"/>
            <p:cNvSpPr>
              <a:spLocks noChangeArrowheads="1"/>
            </p:cNvSpPr>
            <p:nvPr/>
          </p:nvSpPr>
          <p:spPr bwMode="auto">
            <a:xfrm>
              <a:off x="3984" y="2151"/>
              <a:ext cx="1296" cy="402"/>
            </a:xfrm>
            <a:prstGeom prst="rect">
              <a:avLst/>
            </a:prstGeom>
            <a:noFill/>
            <a:ln w="12700">
              <a:noFill/>
              <a:miter lim="800000"/>
              <a:headEnd/>
              <a:tailEnd/>
            </a:ln>
            <a:effectLst/>
          </p:spPr>
          <p:txBody>
            <a:bodyPr lIns="90488" tIns="44450" rIns="90488" bIns="44450">
              <a:spAutoFit/>
            </a:bodyPr>
            <a:lstStyle/>
            <a:p>
              <a:r>
                <a:rPr lang="en-US">
                  <a:solidFill>
                    <a:schemeClr val="tx1"/>
                  </a:solidFill>
                  <a:latin typeface="Courier New" pitchFamily="49" charset="0"/>
                </a:rPr>
                <a:t>add  $1,$2,$3</a:t>
              </a:r>
            </a:p>
            <a:p>
              <a:r>
                <a:rPr lang="en-US">
                  <a:solidFill>
                    <a:schemeClr val="tx1"/>
                  </a:solidFill>
                  <a:latin typeface="Courier New" pitchFamily="49" charset="0"/>
                </a:rPr>
                <a:t>if $1=0 then</a:t>
              </a:r>
            </a:p>
          </p:txBody>
        </p:sp>
        <p:sp>
          <p:nvSpPr>
            <p:cNvPr id="1339445" name="Text Box 53"/>
            <p:cNvSpPr txBox="1">
              <a:spLocks noChangeArrowheads="1"/>
            </p:cNvSpPr>
            <p:nvPr/>
          </p:nvSpPr>
          <p:spPr bwMode="auto">
            <a:xfrm>
              <a:off x="4032" y="2544"/>
              <a:ext cx="1008" cy="231"/>
            </a:xfrm>
            <a:prstGeom prst="rect">
              <a:avLst/>
            </a:prstGeom>
            <a:solidFill>
              <a:srgbClr val="BEBEBE"/>
            </a:solidFill>
            <a:ln w="12700">
              <a:noFill/>
              <a:miter lim="800000"/>
              <a:headEnd/>
              <a:tailEnd/>
            </a:ln>
            <a:effectLst/>
          </p:spPr>
          <p:txBody>
            <a:bodyPr>
              <a:spAutoFit/>
            </a:bodyPr>
            <a:lstStyle/>
            <a:p>
              <a:r>
                <a:rPr lang="en-US">
                  <a:solidFill>
                    <a:schemeClr val="tx1"/>
                  </a:solidFill>
                </a:rPr>
                <a:t>sub $4,$5,$6</a:t>
              </a:r>
            </a:p>
          </p:txBody>
        </p:sp>
        <p:sp>
          <p:nvSpPr>
            <p:cNvPr id="1339446" name="Line 54"/>
            <p:cNvSpPr>
              <a:spLocks noChangeShapeType="1"/>
            </p:cNvSpPr>
            <p:nvPr/>
          </p:nvSpPr>
          <p:spPr bwMode="auto">
            <a:xfrm>
              <a:off x="5136" y="2448"/>
              <a:ext cx="144" cy="0"/>
            </a:xfrm>
            <a:prstGeom prst="line">
              <a:avLst/>
            </a:prstGeom>
            <a:noFill/>
            <a:ln w="12700">
              <a:solidFill>
                <a:schemeClr val="tx1"/>
              </a:solidFill>
              <a:round/>
              <a:headEnd/>
              <a:tailEnd/>
            </a:ln>
            <a:effectLst/>
          </p:spPr>
          <p:txBody>
            <a:bodyPr/>
            <a:lstStyle/>
            <a:p>
              <a:endParaRPr lang="en-US"/>
            </a:p>
          </p:txBody>
        </p:sp>
        <p:sp>
          <p:nvSpPr>
            <p:cNvPr id="1339447" name="Line 55"/>
            <p:cNvSpPr>
              <a:spLocks noChangeShapeType="1"/>
            </p:cNvSpPr>
            <p:nvPr/>
          </p:nvSpPr>
          <p:spPr bwMode="auto">
            <a:xfrm>
              <a:off x="5280" y="2448"/>
              <a:ext cx="0" cy="672"/>
            </a:xfrm>
            <a:prstGeom prst="line">
              <a:avLst/>
            </a:prstGeom>
            <a:noFill/>
            <a:ln w="12700">
              <a:solidFill>
                <a:schemeClr val="tx1"/>
              </a:solidFill>
              <a:round/>
              <a:headEnd/>
              <a:tailEnd/>
            </a:ln>
            <a:effectLst/>
          </p:spPr>
          <p:txBody>
            <a:bodyPr/>
            <a:lstStyle/>
            <a:p>
              <a:endParaRPr lang="en-US"/>
            </a:p>
          </p:txBody>
        </p:sp>
        <p:sp>
          <p:nvSpPr>
            <p:cNvPr id="1339448" name="Line 56"/>
            <p:cNvSpPr>
              <a:spLocks noChangeShapeType="1"/>
            </p:cNvSpPr>
            <p:nvPr/>
          </p:nvSpPr>
          <p:spPr bwMode="auto">
            <a:xfrm flipH="1" flipV="1">
              <a:off x="4560" y="3120"/>
              <a:ext cx="720" cy="0"/>
            </a:xfrm>
            <a:prstGeom prst="line">
              <a:avLst/>
            </a:prstGeom>
            <a:noFill/>
            <a:ln w="12700">
              <a:solidFill>
                <a:schemeClr val="tx1"/>
              </a:solidFill>
              <a:round/>
              <a:headEnd/>
              <a:tailEnd type="triangle" w="med" len="med"/>
            </a:ln>
            <a:effectLst/>
          </p:spPr>
          <p:txBody>
            <a:bodyP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up)">
                                      <p:cBhvr>
                                        <p:cTn id="15" dur="500"/>
                                        <p:tgtEl>
                                          <p:spTgt spid="3"/>
                                        </p:tgtEl>
                                      </p:cBhvr>
                                    </p:animEffect>
                                  </p:childTnLst>
                                </p:cTn>
                              </p:par>
                            </p:childTnLst>
                          </p:cTn>
                        </p:par>
                        <p:par>
                          <p:cTn id="16" fill="hold">
                            <p:stCondLst>
                              <p:cond delay="500"/>
                            </p:stCondLst>
                            <p:childTnLst>
                              <p:par>
                                <p:cTn id="17" presetID="1" presetClass="entr" presetSubtype="0"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wipe(up)">
                                      <p:cBhvr>
                                        <p:cTn id="23" dur="500"/>
                                        <p:tgtEl>
                                          <p:spTgt spid="4"/>
                                        </p:tgtEl>
                                      </p:cBhvr>
                                    </p:animEffect>
                                  </p:childTnLst>
                                </p:cTn>
                              </p:par>
                            </p:childTnLst>
                          </p:cTn>
                        </p:par>
                        <p:par>
                          <p:cTn id="24" fill="hold">
                            <p:stCondLst>
                              <p:cond delay="500"/>
                            </p:stCondLst>
                            <p:childTnLst>
                              <p:par>
                                <p:cTn id="25" presetID="1" presetClass="entr" presetSubtype="0" fill="hold" nodeType="after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39395">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339395">
                                            <p:txEl>
                                              <p:pRg st="1" end="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33939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9395"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3794" name="Rectangle 2"/>
          <p:cNvSpPr>
            <a:spLocks noGrp="1" noChangeArrowheads="1"/>
          </p:cNvSpPr>
          <p:nvPr>
            <p:ph type="title"/>
          </p:nvPr>
        </p:nvSpPr>
        <p:spPr/>
        <p:txBody>
          <a:bodyPr/>
          <a:lstStyle/>
          <a:p>
            <a:r>
              <a:rPr lang="en-US"/>
              <a:t>Static Branch Prediction</a:t>
            </a:r>
          </a:p>
        </p:txBody>
      </p:sp>
      <p:sp>
        <p:nvSpPr>
          <p:cNvPr id="1313795" name="Rectangle 3"/>
          <p:cNvSpPr>
            <a:spLocks noGrp="1" noChangeArrowheads="1"/>
          </p:cNvSpPr>
          <p:nvPr>
            <p:ph type="body" idx="1"/>
          </p:nvPr>
        </p:nvSpPr>
        <p:spPr>
          <a:xfrm>
            <a:off x="533400" y="838200"/>
            <a:ext cx="8382000" cy="5527675"/>
          </a:xfrm>
        </p:spPr>
        <p:txBody>
          <a:bodyPr/>
          <a:lstStyle/>
          <a:p>
            <a:pPr marL="457200" indent="-457200"/>
            <a:r>
              <a:rPr lang="en-US" dirty="0"/>
              <a:t>Resolve branch hazards by assuming a given outcome and proceeding without waiting to see the actual branch outcome</a:t>
            </a:r>
          </a:p>
          <a:p>
            <a:pPr marL="457200" indent="-457200">
              <a:buFont typeface="Wingdings" pitchFamily="2" charset="2"/>
              <a:buAutoNum type="arabicPeriod"/>
            </a:pPr>
            <a:r>
              <a:rPr lang="en-US" dirty="0">
                <a:solidFill>
                  <a:schemeClr val="accent1"/>
                </a:solidFill>
              </a:rPr>
              <a:t>Predict not taken</a:t>
            </a:r>
            <a:r>
              <a:rPr lang="en-US" dirty="0"/>
              <a:t> – always predict branches will </a:t>
            </a:r>
            <a:r>
              <a:rPr lang="en-US" dirty="0">
                <a:solidFill>
                  <a:schemeClr val="accent1"/>
                </a:solidFill>
              </a:rPr>
              <a:t>not</a:t>
            </a:r>
            <a:r>
              <a:rPr lang="en-US" dirty="0"/>
              <a:t> be taken, continue to fetch from the sequential instruction stream, only when branch </a:t>
            </a:r>
            <a:r>
              <a:rPr lang="en-US" i="1" dirty="0"/>
              <a:t>is</a:t>
            </a:r>
            <a:r>
              <a:rPr lang="en-US" dirty="0"/>
              <a:t> taken does the pipeline stall</a:t>
            </a:r>
          </a:p>
          <a:p>
            <a:pPr marL="876300" lvl="1" indent="-381000"/>
            <a:r>
              <a:rPr lang="en-US" dirty="0"/>
              <a:t>If taken, </a:t>
            </a:r>
            <a:r>
              <a:rPr lang="en-US" dirty="0">
                <a:solidFill>
                  <a:schemeClr val="accent1"/>
                </a:solidFill>
              </a:rPr>
              <a:t>flush</a:t>
            </a:r>
            <a:r>
              <a:rPr lang="en-US" dirty="0"/>
              <a:t> instructions </a:t>
            </a:r>
            <a:r>
              <a:rPr lang="en-US" dirty="0">
                <a:solidFill>
                  <a:schemeClr val="accent1"/>
                </a:solidFill>
              </a:rPr>
              <a:t>after</a:t>
            </a:r>
            <a:r>
              <a:rPr lang="en-US" dirty="0"/>
              <a:t> the branch (earlier in the pipeline)</a:t>
            </a:r>
          </a:p>
          <a:p>
            <a:pPr marL="1312863" lvl="2" indent="-342900"/>
            <a:r>
              <a:rPr lang="en-US" dirty="0"/>
              <a:t>in IF, ID, and EX stages if branch logic in MEM – </a:t>
            </a:r>
            <a:r>
              <a:rPr lang="en-US" dirty="0">
                <a:solidFill>
                  <a:schemeClr val="accent1"/>
                </a:solidFill>
              </a:rPr>
              <a:t>three</a:t>
            </a:r>
            <a:r>
              <a:rPr lang="en-US" dirty="0"/>
              <a:t> stalls</a:t>
            </a:r>
          </a:p>
          <a:p>
            <a:pPr marL="1312863" lvl="2" indent="-342900"/>
            <a:r>
              <a:rPr lang="en-US" dirty="0"/>
              <a:t>In IF and ID stages if branch logic in EX – </a:t>
            </a:r>
            <a:r>
              <a:rPr lang="en-US" dirty="0">
                <a:solidFill>
                  <a:schemeClr val="accent1"/>
                </a:solidFill>
              </a:rPr>
              <a:t>two</a:t>
            </a:r>
            <a:r>
              <a:rPr lang="en-US" dirty="0"/>
              <a:t> stalls</a:t>
            </a:r>
          </a:p>
          <a:p>
            <a:pPr marL="1312863" lvl="2" indent="-342900"/>
            <a:r>
              <a:rPr lang="en-US" dirty="0"/>
              <a:t>in IF stage if branch logic in ID – </a:t>
            </a:r>
            <a:r>
              <a:rPr lang="en-US" dirty="0">
                <a:solidFill>
                  <a:schemeClr val="accent1"/>
                </a:solidFill>
              </a:rPr>
              <a:t>one</a:t>
            </a:r>
            <a:r>
              <a:rPr lang="en-US" dirty="0"/>
              <a:t> stall</a:t>
            </a:r>
          </a:p>
          <a:p>
            <a:pPr marL="876300" lvl="1" indent="-381000"/>
            <a:r>
              <a:rPr lang="en-US" dirty="0"/>
              <a:t>ensure that those flushed instructions haven’t changed the machine state – automatic in the MIPS pipeline since machine state changing operations are at the tail end of the pipeline (</a:t>
            </a:r>
            <a:r>
              <a:rPr lang="en-US" dirty="0" err="1"/>
              <a:t>MemWrite</a:t>
            </a:r>
            <a:r>
              <a:rPr lang="en-US" dirty="0"/>
              <a:t> (in MEM) or </a:t>
            </a:r>
            <a:r>
              <a:rPr lang="en-US" dirty="0" err="1"/>
              <a:t>RegWrite</a:t>
            </a:r>
            <a:r>
              <a:rPr lang="en-US" dirty="0"/>
              <a:t> (in WB)) </a:t>
            </a:r>
          </a:p>
          <a:p>
            <a:pPr marL="876300" lvl="1" indent="-381000"/>
            <a:r>
              <a:rPr lang="en-US" dirty="0"/>
              <a:t>restart the pipeline at the branch destination</a:t>
            </a:r>
          </a:p>
        </p:txBody>
      </p:sp>
      <p:sp>
        <p:nvSpPr>
          <p:cNvPr id="1313796" name="Oval 4"/>
          <p:cNvSpPr>
            <a:spLocks noChangeArrowheads="1"/>
          </p:cNvSpPr>
          <p:nvPr/>
        </p:nvSpPr>
        <p:spPr bwMode="auto">
          <a:xfrm>
            <a:off x="1371600" y="4191000"/>
            <a:ext cx="5562600" cy="381000"/>
          </a:xfrm>
          <a:prstGeom prst="ellipse">
            <a:avLst/>
          </a:prstGeom>
          <a:noFill/>
          <a:ln w="12700">
            <a:solidFill>
              <a:schemeClr val="tx1"/>
            </a:solidFill>
            <a:round/>
            <a:headEnd/>
            <a:tailEnd/>
          </a:ln>
          <a:effectLst/>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31379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13795">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13795">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13795">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13795">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13795">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13795">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13795">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55" presetClass="entr" presetSubtype="0" fill="hold" grpId="0" nodeType="clickEffect">
                                  <p:stCondLst>
                                    <p:cond delay="0"/>
                                  </p:stCondLst>
                                  <p:childTnLst>
                                    <p:set>
                                      <p:cBhvr>
                                        <p:cTn id="26" dur="1" fill="hold">
                                          <p:stCondLst>
                                            <p:cond delay="0"/>
                                          </p:stCondLst>
                                        </p:cTn>
                                        <p:tgtEl>
                                          <p:spTgt spid="1313796"/>
                                        </p:tgtEl>
                                        <p:attrNameLst>
                                          <p:attrName>style.visibility</p:attrName>
                                        </p:attrNameLst>
                                      </p:cBhvr>
                                      <p:to>
                                        <p:strVal val="visible"/>
                                      </p:to>
                                    </p:set>
                                    <p:anim calcmode="lin" valueType="num">
                                      <p:cBhvr>
                                        <p:cTn id="27" dur="1000" fill="hold"/>
                                        <p:tgtEl>
                                          <p:spTgt spid="1313796"/>
                                        </p:tgtEl>
                                        <p:attrNameLst>
                                          <p:attrName>ppt_w</p:attrName>
                                        </p:attrNameLst>
                                      </p:cBhvr>
                                      <p:tavLst>
                                        <p:tav tm="0">
                                          <p:val>
                                            <p:strVal val="#ppt_w*0.70"/>
                                          </p:val>
                                        </p:tav>
                                        <p:tav tm="100000">
                                          <p:val>
                                            <p:strVal val="#ppt_w"/>
                                          </p:val>
                                        </p:tav>
                                      </p:tavLst>
                                    </p:anim>
                                    <p:anim calcmode="lin" valueType="num">
                                      <p:cBhvr>
                                        <p:cTn id="28" dur="1000" fill="hold"/>
                                        <p:tgtEl>
                                          <p:spTgt spid="1313796"/>
                                        </p:tgtEl>
                                        <p:attrNameLst>
                                          <p:attrName>ppt_h</p:attrName>
                                        </p:attrNameLst>
                                      </p:cBhvr>
                                      <p:tavLst>
                                        <p:tav tm="0">
                                          <p:val>
                                            <p:strVal val="#ppt_h"/>
                                          </p:val>
                                        </p:tav>
                                        <p:tav tm="100000">
                                          <p:val>
                                            <p:strVal val="#ppt_h"/>
                                          </p:val>
                                        </p:tav>
                                      </p:tavLst>
                                    </p:anim>
                                    <p:animEffect transition="in" filter="fade">
                                      <p:cBhvr>
                                        <p:cTn id="29" dur="1000"/>
                                        <p:tgtEl>
                                          <p:spTgt spid="13137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3795" grpId="0" build="p"/>
      <p:bldP spid="1313796" grpId="0" animBg="1"/>
    </p:bldLst>
  </p:timing>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32245" name="Rectangle 21"/>
          <p:cNvSpPr>
            <a:spLocks noGrp="1" noChangeArrowheads="1"/>
          </p:cNvSpPr>
          <p:nvPr>
            <p:ph type="title"/>
          </p:nvPr>
        </p:nvSpPr>
        <p:spPr>
          <a:xfrm>
            <a:off x="652463" y="304800"/>
            <a:ext cx="6891337" cy="422275"/>
          </a:xfrm>
          <a:noFill/>
          <a:ln/>
        </p:spPr>
        <p:txBody>
          <a:bodyPr wrap="none"/>
          <a:lstStyle/>
          <a:p>
            <a:r>
              <a:rPr lang="en-US"/>
              <a:t>Flushing with Misprediction (Not Taken)</a:t>
            </a:r>
          </a:p>
        </p:txBody>
      </p:sp>
      <p:sp>
        <p:nvSpPr>
          <p:cNvPr id="1332247" name="Line 23"/>
          <p:cNvSpPr>
            <a:spLocks noChangeShapeType="1"/>
          </p:cNvSpPr>
          <p:nvPr/>
        </p:nvSpPr>
        <p:spPr bwMode="auto">
          <a:xfrm>
            <a:off x="2603500" y="914400"/>
            <a:ext cx="6311900" cy="0"/>
          </a:xfrm>
          <a:prstGeom prst="line">
            <a:avLst/>
          </a:prstGeom>
          <a:noFill/>
          <a:ln w="25400">
            <a:solidFill>
              <a:schemeClr val="tx1"/>
            </a:solidFill>
            <a:round/>
            <a:headEnd/>
            <a:tailEnd type="triangle" w="med" len="med"/>
          </a:ln>
          <a:effectLst/>
        </p:spPr>
        <p:txBody>
          <a:bodyPr wrap="none" anchor="ctr"/>
          <a:lstStyle/>
          <a:p>
            <a:endParaRPr lang="en-US"/>
          </a:p>
        </p:txBody>
      </p:sp>
      <p:sp>
        <p:nvSpPr>
          <p:cNvPr id="1332248" name="Rectangle 24"/>
          <p:cNvSpPr>
            <a:spLocks noChangeArrowheads="1"/>
          </p:cNvSpPr>
          <p:nvPr/>
        </p:nvSpPr>
        <p:spPr bwMode="auto">
          <a:xfrm>
            <a:off x="739775" y="1295400"/>
            <a:ext cx="2554288" cy="454025"/>
          </a:xfrm>
          <a:prstGeom prst="rect">
            <a:avLst/>
          </a:prstGeom>
          <a:noFill/>
          <a:ln w="12700">
            <a:noFill/>
            <a:miter lim="800000"/>
            <a:headEnd/>
            <a:tailEnd/>
          </a:ln>
          <a:effectLst/>
        </p:spPr>
        <p:txBody>
          <a:bodyPr wrap="none" lIns="90488" tIns="44450" rIns="90488" bIns="44450">
            <a:spAutoFit/>
          </a:bodyPr>
          <a:lstStyle/>
          <a:p>
            <a:r>
              <a:rPr lang="en-US" sz="2400" b="1">
                <a:solidFill>
                  <a:schemeClr val="tx1"/>
                </a:solidFill>
                <a:latin typeface="Courier New" pitchFamily="49" charset="0"/>
              </a:rPr>
              <a:t>4 beq $1,$2,2</a:t>
            </a:r>
          </a:p>
        </p:txBody>
      </p:sp>
      <p:grpSp>
        <p:nvGrpSpPr>
          <p:cNvPr id="2" name="Group 26"/>
          <p:cNvGrpSpPr>
            <a:grpSpLocks/>
          </p:cNvGrpSpPr>
          <p:nvPr/>
        </p:nvGrpSpPr>
        <p:grpSpPr bwMode="auto">
          <a:xfrm>
            <a:off x="3886200" y="914400"/>
            <a:ext cx="4800600" cy="4038600"/>
            <a:chOff x="2088" y="656"/>
            <a:chExt cx="3024" cy="2816"/>
          </a:xfrm>
        </p:grpSpPr>
        <p:sp>
          <p:nvSpPr>
            <p:cNvPr id="1332251" name="Line 27"/>
            <p:cNvSpPr>
              <a:spLocks noChangeShapeType="1"/>
            </p:cNvSpPr>
            <p:nvPr/>
          </p:nvSpPr>
          <p:spPr bwMode="auto">
            <a:xfrm>
              <a:off x="2088" y="656"/>
              <a:ext cx="0" cy="2816"/>
            </a:xfrm>
            <a:prstGeom prst="line">
              <a:avLst/>
            </a:prstGeom>
            <a:noFill/>
            <a:ln w="25400">
              <a:solidFill>
                <a:schemeClr val="tx1"/>
              </a:solidFill>
              <a:prstDash val="sysDot"/>
              <a:round/>
              <a:headEnd/>
              <a:tailEnd/>
            </a:ln>
            <a:effectLst/>
          </p:spPr>
          <p:txBody>
            <a:bodyPr wrap="none" anchor="ctr"/>
            <a:lstStyle/>
            <a:p>
              <a:endParaRPr lang="en-US"/>
            </a:p>
          </p:txBody>
        </p:sp>
        <p:sp>
          <p:nvSpPr>
            <p:cNvPr id="1332252" name="Line 28"/>
            <p:cNvSpPr>
              <a:spLocks noChangeShapeType="1"/>
            </p:cNvSpPr>
            <p:nvPr/>
          </p:nvSpPr>
          <p:spPr bwMode="auto">
            <a:xfrm>
              <a:off x="2520" y="656"/>
              <a:ext cx="0" cy="2816"/>
            </a:xfrm>
            <a:prstGeom prst="line">
              <a:avLst/>
            </a:prstGeom>
            <a:noFill/>
            <a:ln w="25400">
              <a:solidFill>
                <a:schemeClr val="tx1"/>
              </a:solidFill>
              <a:prstDash val="sysDot"/>
              <a:round/>
              <a:headEnd/>
              <a:tailEnd/>
            </a:ln>
            <a:effectLst/>
          </p:spPr>
          <p:txBody>
            <a:bodyPr wrap="none" anchor="ctr"/>
            <a:lstStyle/>
            <a:p>
              <a:endParaRPr lang="en-US"/>
            </a:p>
          </p:txBody>
        </p:sp>
        <p:sp>
          <p:nvSpPr>
            <p:cNvPr id="1332253" name="Line 29"/>
            <p:cNvSpPr>
              <a:spLocks noChangeShapeType="1"/>
            </p:cNvSpPr>
            <p:nvPr/>
          </p:nvSpPr>
          <p:spPr bwMode="auto">
            <a:xfrm>
              <a:off x="2952" y="656"/>
              <a:ext cx="0" cy="2816"/>
            </a:xfrm>
            <a:prstGeom prst="line">
              <a:avLst/>
            </a:prstGeom>
            <a:noFill/>
            <a:ln w="25400">
              <a:solidFill>
                <a:schemeClr val="tx1"/>
              </a:solidFill>
              <a:prstDash val="sysDot"/>
              <a:round/>
              <a:headEnd/>
              <a:tailEnd/>
            </a:ln>
            <a:effectLst/>
          </p:spPr>
          <p:txBody>
            <a:bodyPr wrap="none" anchor="ctr"/>
            <a:lstStyle/>
            <a:p>
              <a:endParaRPr lang="en-US"/>
            </a:p>
          </p:txBody>
        </p:sp>
        <p:sp>
          <p:nvSpPr>
            <p:cNvPr id="1332254" name="Line 30"/>
            <p:cNvSpPr>
              <a:spLocks noChangeShapeType="1"/>
            </p:cNvSpPr>
            <p:nvPr/>
          </p:nvSpPr>
          <p:spPr bwMode="auto">
            <a:xfrm>
              <a:off x="3384" y="656"/>
              <a:ext cx="0" cy="2816"/>
            </a:xfrm>
            <a:prstGeom prst="line">
              <a:avLst/>
            </a:prstGeom>
            <a:noFill/>
            <a:ln w="25400">
              <a:solidFill>
                <a:schemeClr val="tx1"/>
              </a:solidFill>
              <a:prstDash val="sysDot"/>
              <a:round/>
              <a:headEnd/>
              <a:tailEnd/>
            </a:ln>
            <a:effectLst/>
          </p:spPr>
          <p:txBody>
            <a:bodyPr wrap="none" anchor="ctr"/>
            <a:lstStyle/>
            <a:p>
              <a:endParaRPr lang="en-US"/>
            </a:p>
          </p:txBody>
        </p:sp>
        <p:sp>
          <p:nvSpPr>
            <p:cNvPr id="1332255" name="Line 31"/>
            <p:cNvSpPr>
              <a:spLocks noChangeShapeType="1"/>
            </p:cNvSpPr>
            <p:nvPr/>
          </p:nvSpPr>
          <p:spPr bwMode="auto">
            <a:xfrm>
              <a:off x="3816" y="656"/>
              <a:ext cx="0" cy="2816"/>
            </a:xfrm>
            <a:prstGeom prst="line">
              <a:avLst/>
            </a:prstGeom>
            <a:noFill/>
            <a:ln w="25400">
              <a:solidFill>
                <a:schemeClr val="tx1"/>
              </a:solidFill>
              <a:prstDash val="sysDot"/>
              <a:round/>
              <a:headEnd/>
              <a:tailEnd/>
            </a:ln>
            <a:effectLst/>
          </p:spPr>
          <p:txBody>
            <a:bodyPr wrap="none" anchor="ctr"/>
            <a:lstStyle/>
            <a:p>
              <a:endParaRPr lang="en-US"/>
            </a:p>
          </p:txBody>
        </p:sp>
        <p:sp>
          <p:nvSpPr>
            <p:cNvPr id="1332256" name="Line 32"/>
            <p:cNvSpPr>
              <a:spLocks noChangeShapeType="1"/>
            </p:cNvSpPr>
            <p:nvPr/>
          </p:nvSpPr>
          <p:spPr bwMode="auto">
            <a:xfrm>
              <a:off x="4248" y="656"/>
              <a:ext cx="0" cy="2816"/>
            </a:xfrm>
            <a:prstGeom prst="line">
              <a:avLst/>
            </a:prstGeom>
            <a:noFill/>
            <a:ln w="25400">
              <a:solidFill>
                <a:schemeClr val="tx1"/>
              </a:solidFill>
              <a:prstDash val="sysDot"/>
              <a:round/>
              <a:headEnd/>
              <a:tailEnd/>
            </a:ln>
            <a:effectLst/>
          </p:spPr>
          <p:txBody>
            <a:bodyPr wrap="none" anchor="ctr"/>
            <a:lstStyle/>
            <a:p>
              <a:endParaRPr lang="en-US"/>
            </a:p>
          </p:txBody>
        </p:sp>
        <p:sp>
          <p:nvSpPr>
            <p:cNvPr id="1332257" name="Line 33"/>
            <p:cNvSpPr>
              <a:spLocks noChangeShapeType="1"/>
            </p:cNvSpPr>
            <p:nvPr/>
          </p:nvSpPr>
          <p:spPr bwMode="auto">
            <a:xfrm>
              <a:off x="4680" y="656"/>
              <a:ext cx="0" cy="2816"/>
            </a:xfrm>
            <a:prstGeom prst="line">
              <a:avLst/>
            </a:prstGeom>
            <a:noFill/>
            <a:ln w="25400">
              <a:solidFill>
                <a:schemeClr val="tx1"/>
              </a:solidFill>
              <a:prstDash val="sysDot"/>
              <a:round/>
              <a:headEnd/>
              <a:tailEnd/>
            </a:ln>
            <a:effectLst/>
          </p:spPr>
          <p:txBody>
            <a:bodyPr wrap="none" anchor="ctr"/>
            <a:lstStyle/>
            <a:p>
              <a:endParaRPr lang="en-US"/>
            </a:p>
          </p:txBody>
        </p:sp>
        <p:sp>
          <p:nvSpPr>
            <p:cNvPr id="1332258" name="Line 34"/>
            <p:cNvSpPr>
              <a:spLocks noChangeShapeType="1"/>
            </p:cNvSpPr>
            <p:nvPr/>
          </p:nvSpPr>
          <p:spPr bwMode="auto">
            <a:xfrm>
              <a:off x="5112" y="656"/>
              <a:ext cx="0" cy="2816"/>
            </a:xfrm>
            <a:prstGeom prst="line">
              <a:avLst/>
            </a:prstGeom>
            <a:noFill/>
            <a:ln w="25400">
              <a:solidFill>
                <a:schemeClr val="tx1"/>
              </a:solidFill>
              <a:prstDash val="sysDot"/>
              <a:round/>
              <a:headEnd/>
              <a:tailEnd/>
            </a:ln>
            <a:effectLst/>
          </p:spPr>
          <p:txBody>
            <a:bodyPr wrap="none" anchor="ctr"/>
            <a:lstStyle/>
            <a:p>
              <a:endParaRPr lang="en-US"/>
            </a:p>
          </p:txBody>
        </p:sp>
      </p:grpSp>
      <p:grpSp>
        <p:nvGrpSpPr>
          <p:cNvPr id="3" name="Group 240"/>
          <p:cNvGrpSpPr>
            <a:grpSpLocks/>
          </p:cNvGrpSpPr>
          <p:nvPr/>
        </p:nvGrpSpPr>
        <p:grpSpPr bwMode="auto">
          <a:xfrm>
            <a:off x="304800" y="1295400"/>
            <a:ext cx="358775" cy="3429000"/>
            <a:chOff x="0" y="816"/>
            <a:chExt cx="226" cy="2400"/>
          </a:xfrm>
        </p:grpSpPr>
        <p:sp>
          <p:nvSpPr>
            <p:cNvPr id="1332246" name="Rectangle 22"/>
            <p:cNvSpPr>
              <a:spLocks noChangeArrowheads="1"/>
            </p:cNvSpPr>
            <p:nvPr/>
          </p:nvSpPr>
          <p:spPr bwMode="auto">
            <a:xfrm>
              <a:off x="0" y="864"/>
              <a:ext cx="226" cy="2176"/>
            </a:xfrm>
            <a:prstGeom prst="rect">
              <a:avLst/>
            </a:prstGeom>
            <a:noFill/>
            <a:ln w="12700">
              <a:noFill/>
              <a:miter lim="800000"/>
              <a:headEnd/>
              <a:tailEnd/>
            </a:ln>
            <a:effectLst/>
          </p:spPr>
          <p:txBody>
            <a:bodyPr wrap="none" lIns="90488" tIns="44450" rIns="90488" bIns="44450">
              <a:spAutoFit/>
            </a:bodyPr>
            <a:lstStyle/>
            <a:p>
              <a:pPr algn="ctr"/>
              <a:r>
                <a:rPr lang="en-US" i="1">
                  <a:solidFill>
                    <a:schemeClr val="tx1"/>
                  </a:solidFill>
                </a:rPr>
                <a:t>I</a:t>
              </a:r>
            </a:p>
            <a:p>
              <a:pPr algn="ctr"/>
              <a:r>
                <a:rPr lang="en-US" i="1">
                  <a:solidFill>
                    <a:schemeClr val="tx1"/>
                  </a:solidFill>
                </a:rPr>
                <a:t>n</a:t>
              </a:r>
            </a:p>
            <a:p>
              <a:pPr algn="ctr"/>
              <a:r>
                <a:rPr lang="en-US" i="1">
                  <a:solidFill>
                    <a:schemeClr val="tx1"/>
                  </a:solidFill>
                </a:rPr>
                <a:t>s</a:t>
              </a:r>
            </a:p>
            <a:p>
              <a:pPr algn="ctr"/>
              <a:r>
                <a:rPr lang="en-US" i="1">
                  <a:solidFill>
                    <a:schemeClr val="tx1"/>
                  </a:solidFill>
                </a:rPr>
                <a:t>t</a:t>
              </a:r>
            </a:p>
            <a:p>
              <a:pPr algn="ctr"/>
              <a:r>
                <a:rPr lang="en-US" i="1">
                  <a:solidFill>
                    <a:schemeClr val="tx1"/>
                  </a:solidFill>
                </a:rPr>
                <a:t>r.</a:t>
              </a:r>
            </a:p>
            <a:p>
              <a:pPr algn="ctr"/>
              <a:endParaRPr lang="en-US" i="1">
                <a:solidFill>
                  <a:schemeClr val="tx1"/>
                </a:solidFill>
              </a:endParaRPr>
            </a:p>
            <a:p>
              <a:pPr algn="ctr"/>
              <a:r>
                <a:rPr lang="en-US" i="1">
                  <a:solidFill>
                    <a:schemeClr val="tx1"/>
                  </a:solidFill>
                </a:rPr>
                <a:t>O</a:t>
              </a:r>
            </a:p>
            <a:p>
              <a:pPr algn="ctr"/>
              <a:r>
                <a:rPr lang="en-US" i="1">
                  <a:solidFill>
                    <a:schemeClr val="tx1"/>
                  </a:solidFill>
                </a:rPr>
                <a:t>r</a:t>
              </a:r>
            </a:p>
            <a:p>
              <a:pPr algn="ctr"/>
              <a:r>
                <a:rPr lang="en-US" i="1">
                  <a:solidFill>
                    <a:schemeClr val="tx1"/>
                  </a:solidFill>
                </a:rPr>
                <a:t>d</a:t>
              </a:r>
            </a:p>
            <a:p>
              <a:pPr algn="ctr"/>
              <a:r>
                <a:rPr lang="en-US" i="1">
                  <a:solidFill>
                    <a:schemeClr val="tx1"/>
                  </a:solidFill>
                </a:rPr>
                <a:t>e</a:t>
              </a:r>
            </a:p>
            <a:p>
              <a:pPr algn="ctr"/>
              <a:r>
                <a:rPr lang="en-US" i="1">
                  <a:solidFill>
                    <a:schemeClr val="tx1"/>
                  </a:solidFill>
                </a:rPr>
                <a:t>r</a:t>
              </a:r>
            </a:p>
          </p:txBody>
        </p:sp>
        <p:sp>
          <p:nvSpPr>
            <p:cNvPr id="1332263" name="Line 39"/>
            <p:cNvSpPr>
              <a:spLocks noChangeShapeType="1"/>
            </p:cNvSpPr>
            <p:nvPr/>
          </p:nvSpPr>
          <p:spPr bwMode="auto">
            <a:xfrm>
              <a:off x="192" y="816"/>
              <a:ext cx="0" cy="2400"/>
            </a:xfrm>
            <a:prstGeom prst="line">
              <a:avLst/>
            </a:prstGeom>
            <a:noFill/>
            <a:ln w="28575">
              <a:solidFill>
                <a:schemeClr val="tx1"/>
              </a:solidFill>
              <a:round/>
              <a:headEnd/>
              <a:tailEnd type="triangle" w="med" len="med"/>
            </a:ln>
            <a:effectLst/>
          </p:spPr>
          <p:txBody>
            <a:bodyPr/>
            <a:lstStyle/>
            <a:p>
              <a:endParaRPr lang="en-US"/>
            </a:p>
          </p:txBody>
        </p:sp>
      </p:grpSp>
      <p:grpSp>
        <p:nvGrpSpPr>
          <p:cNvPr id="4" name="Group 40"/>
          <p:cNvGrpSpPr>
            <a:grpSpLocks/>
          </p:cNvGrpSpPr>
          <p:nvPr/>
        </p:nvGrpSpPr>
        <p:grpSpPr bwMode="auto">
          <a:xfrm>
            <a:off x="3289300" y="1066800"/>
            <a:ext cx="3355975" cy="838200"/>
            <a:chOff x="1562" y="1152"/>
            <a:chExt cx="2114" cy="528"/>
          </a:xfrm>
        </p:grpSpPr>
        <p:grpSp>
          <p:nvGrpSpPr>
            <p:cNvPr id="5" name="Group 41"/>
            <p:cNvGrpSpPr>
              <a:grpSpLocks/>
            </p:cNvGrpSpPr>
            <p:nvPr/>
          </p:nvGrpSpPr>
          <p:grpSpPr bwMode="auto">
            <a:xfrm>
              <a:off x="2487" y="1152"/>
              <a:ext cx="223" cy="481"/>
              <a:chOff x="2207" y="1413"/>
              <a:chExt cx="223" cy="481"/>
            </a:xfrm>
          </p:grpSpPr>
          <p:sp>
            <p:nvSpPr>
              <p:cNvPr id="1332266" name="Freeform 42"/>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332267" name="Rectangle 43"/>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6" name="Group 44"/>
            <p:cNvGrpSpPr>
              <a:grpSpLocks/>
            </p:cNvGrpSpPr>
            <p:nvPr/>
          </p:nvGrpSpPr>
          <p:grpSpPr bwMode="auto">
            <a:xfrm>
              <a:off x="1562" y="1248"/>
              <a:ext cx="349" cy="289"/>
              <a:chOff x="1282" y="1509"/>
              <a:chExt cx="349" cy="289"/>
            </a:xfrm>
          </p:grpSpPr>
          <p:sp>
            <p:nvSpPr>
              <p:cNvPr id="1332269" name="Rectangle 45"/>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7" name="Group 46"/>
              <p:cNvGrpSpPr>
                <a:grpSpLocks/>
              </p:cNvGrpSpPr>
              <p:nvPr/>
            </p:nvGrpSpPr>
            <p:grpSpPr bwMode="auto">
              <a:xfrm>
                <a:off x="1291" y="1509"/>
                <a:ext cx="340" cy="289"/>
                <a:chOff x="1291" y="1509"/>
                <a:chExt cx="340" cy="289"/>
              </a:xfrm>
            </p:grpSpPr>
            <p:sp>
              <p:nvSpPr>
                <p:cNvPr id="1332271" name="Freeform 47"/>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332272" name="Freeform 48"/>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332273" name="Rectangle 49"/>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8" name="Group 50"/>
            <p:cNvGrpSpPr>
              <a:grpSpLocks/>
            </p:cNvGrpSpPr>
            <p:nvPr/>
          </p:nvGrpSpPr>
          <p:grpSpPr bwMode="auto">
            <a:xfrm>
              <a:off x="2031" y="1248"/>
              <a:ext cx="296" cy="289"/>
              <a:chOff x="1751" y="1509"/>
              <a:chExt cx="296" cy="289"/>
            </a:xfrm>
          </p:grpSpPr>
          <p:sp>
            <p:nvSpPr>
              <p:cNvPr id="1332275" name="Freeform 51"/>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332276" name="Freeform 52"/>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332277" name="Line 53"/>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332278" name="Freeform 54"/>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332279" name="Line 55"/>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332280" name="Rectangle 56"/>
            <p:cNvSpPr>
              <a:spLocks noChangeArrowheads="1"/>
            </p:cNvSpPr>
            <p:nvPr/>
          </p:nvSpPr>
          <p:spPr bwMode="auto">
            <a:xfrm>
              <a:off x="2829" y="1250"/>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9" name="Group 57"/>
            <p:cNvGrpSpPr>
              <a:grpSpLocks/>
            </p:cNvGrpSpPr>
            <p:nvPr/>
          </p:nvGrpSpPr>
          <p:grpSpPr bwMode="auto">
            <a:xfrm>
              <a:off x="2880" y="1248"/>
              <a:ext cx="325" cy="289"/>
              <a:chOff x="2600" y="1509"/>
              <a:chExt cx="325" cy="289"/>
            </a:xfrm>
          </p:grpSpPr>
          <p:sp>
            <p:nvSpPr>
              <p:cNvPr id="1332282" name="Freeform 58"/>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332283" name="Freeform 59"/>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332284" name="Rectangle 60"/>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10" name="Group 61"/>
            <p:cNvGrpSpPr>
              <a:grpSpLocks/>
            </p:cNvGrpSpPr>
            <p:nvPr/>
          </p:nvGrpSpPr>
          <p:grpSpPr bwMode="auto">
            <a:xfrm>
              <a:off x="3348" y="1248"/>
              <a:ext cx="284" cy="289"/>
              <a:chOff x="3068" y="1509"/>
              <a:chExt cx="284" cy="289"/>
            </a:xfrm>
          </p:grpSpPr>
          <p:sp>
            <p:nvSpPr>
              <p:cNvPr id="1332286" name="Freeform 62"/>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332287" name="Freeform 63"/>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332288" name="Line 64"/>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332289" name="Line 65"/>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332290" name="Line 66"/>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332291" name="Line 67"/>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332292" name="Line 68"/>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332293" name="Line 69"/>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332294" name="Line 70"/>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332295" name="Line 71"/>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332296" name="Line 72"/>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grpSp>
        <p:nvGrpSpPr>
          <p:cNvPr id="11" name="Group 201"/>
          <p:cNvGrpSpPr>
            <a:grpSpLocks/>
          </p:cNvGrpSpPr>
          <p:nvPr/>
        </p:nvGrpSpPr>
        <p:grpSpPr bwMode="auto">
          <a:xfrm>
            <a:off x="3975100" y="1905000"/>
            <a:ext cx="3355975" cy="838200"/>
            <a:chOff x="1562" y="1152"/>
            <a:chExt cx="2114" cy="528"/>
          </a:xfrm>
        </p:grpSpPr>
        <p:grpSp>
          <p:nvGrpSpPr>
            <p:cNvPr id="12" name="Group 202"/>
            <p:cNvGrpSpPr>
              <a:grpSpLocks/>
            </p:cNvGrpSpPr>
            <p:nvPr/>
          </p:nvGrpSpPr>
          <p:grpSpPr bwMode="auto">
            <a:xfrm>
              <a:off x="2487" y="1152"/>
              <a:ext cx="223" cy="481"/>
              <a:chOff x="2207" y="1413"/>
              <a:chExt cx="223" cy="481"/>
            </a:xfrm>
          </p:grpSpPr>
          <p:sp>
            <p:nvSpPr>
              <p:cNvPr id="1332427" name="Freeform 203"/>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332428" name="Rectangle 204"/>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13" name="Group 205"/>
            <p:cNvGrpSpPr>
              <a:grpSpLocks/>
            </p:cNvGrpSpPr>
            <p:nvPr/>
          </p:nvGrpSpPr>
          <p:grpSpPr bwMode="auto">
            <a:xfrm>
              <a:off x="1562" y="1248"/>
              <a:ext cx="349" cy="289"/>
              <a:chOff x="1282" y="1509"/>
              <a:chExt cx="349" cy="289"/>
            </a:xfrm>
          </p:grpSpPr>
          <p:sp>
            <p:nvSpPr>
              <p:cNvPr id="1332430" name="Rectangle 206"/>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14" name="Group 207"/>
              <p:cNvGrpSpPr>
                <a:grpSpLocks/>
              </p:cNvGrpSpPr>
              <p:nvPr/>
            </p:nvGrpSpPr>
            <p:grpSpPr bwMode="auto">
              <a:xfrm>
                <a:off x="1291" y="1509"/>
                <a:ext cx="340" cy="289"/>
                <a:chOff x="1291" y="1509"/>
                <a:chExt cx="340" cy="289"/>
              </a:xfrm>
            </p:grpSpPr>
            <p:sp>
              <p:nvSpPr>
                <p:cNvPr id="1332432" name="Freeform 208"/>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332433" name="Freeform 209"/>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332434" name="Rectangle 210"/>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15" name="Group 211"/>
            <p:cNvGrpSpPr>
              <a:grpSpLocks/>
            </p:cNvGrpSpPr>
            <p:nvPr/>
          </p:nvGrpSpPr>
          <p:grpSpPr bwMode="auto">
            <a:xfrm>
              <a:off x="2031" y="1248"/>
              <a:ext cx="296" cy="289"/>
              <a:chOff x="1751" y="1509"/>
              <a:chExt cx="296" cy="289"/>
            </a:xfrm>
          </p:grpSpPr>
          <p:sp>
            <p:nvSpPr>
              <p:cNvPr id="1332436" name="Freeform 212"/>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332437" name="Freeform 213"/>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332438" name="Line 214"/>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332439" name="Freeform 215"/>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332440" name="Line 216"/>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332441" name="Rectangle 217"/>
            <p:cNvSpPr>
              <a:spLocks noChangeArrowheads="1"/>
            </p:cNvSpPr>
            <p:nvPr/>
          </p:nvSpPr>
          <p:spPr bwMode="auto">
            <a:xfrm>
              <a:off x="2829" y="1250"/>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16" name="Group 218"/>
            <p:cNvGrpSpPr>
              <a:grpSpLocks/>
            </p:cNvGrpSpPr>
            <p:nvPr/>
          </p:nvGrpSpPr>
          <p:grpSpPr bwMode="auto">
            <a:xfrm>
              <a:off x="2880" y="1248"/>
              <a:ext cx="325" cy="289"/>
              <a:chOff x="2600" y="1509"/>
              <a:chExt cx="325" cy="289"/>
            </a:xfrm>
          </p:grpSpPr>
          <p:sp>
            <p:nvSpPr>
              <p:cNvPr id="1332443" name="Freeform 219"/>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332444" name="Freeform 220"/>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332445" name="Rectangle 221"/>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17" name="Group 222"/>
            <p:cNvGrpSpPr>
              <a:grpSpLocks/>
            </p:cNvGrpSpPr>
            <p:nvPr/>
          </p:nvGrpSpPr>
          <p:grpSpPr bwMode="auto">
            <a:xfrm>
              <a:off x="3348" y="1248"/>
              <a:ext cx="284" cy="289"/>
              <a:chOff x="3068" y="1509"/>
              <a:chExt cx="284" cy="289"/>
            </a:xfrm>
          </p:grpSpPr>
          <p:sp>
            <p:nvSpPr>
              <p:cNvPr id="1332447" name="Freeform 223"/>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332448" name="Freeform 224"/>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332449" name="Line 225"/>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332450" name="Line 226"/>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332451" name="Line 227"/>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332452" name="Line 228"/>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332453" name="Line 229"/>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332454" name="Line 230"/>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332455" name="Line 231"/>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332456" name="Line 232"/>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332457" name="Line 233"/>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sp>
        <p:nvSpPr>
          <p:cNvPr id="1332458" name="Rectangle 234"/>
          <p:cNvSpPr>
            <a:spLocks noChangeArrowheads="1"/>
          </p:cNvSpPr>
          <p:nvPr/>
        </p:nvSpPr>
        <p:spPr bwMode="auto">
          <a:xfrm>
            <a:off x="739775" y="2060575"/>
            <a:ext cx="2736850" cy="454025"/>
          </a:xfrm>
          <a:prstGeom prst="rect">
            <a:avLst/>
          </a:prstGeom>
          <a:noFill/>
          <a:ln w="12700">
            <a:noFill/>
            <a:miter lim="800000"/>
            <a:headEnd/>
            <a:tailEnd/>
          </a:ln>
          <a:effectLst/>
        </p:spPr>
        <p:txBody>
          <a:bodyPr wrap="none" lIns="90488" tIns="44450" rIns="90488" bIns="44450">
            <a:spAutoFit/>
          </a:bodyPr>
          <a:lstStyle/>
          <a:p>
            <a:r>
              <a:rPr lang="en-US" sz="2400" b="1">
                <a:solidFill>
                  <a:schemeClr val="tx1"/>
                </a:solidFill>
                <a:latin typeface="Courier New" pitchFamily="49" charset="0"/>
              </a:rPr>
              <a:t>8 sub $4,$1,$5</a:t>
            </a:r>
          </a:p>
        </p:txBody>
      </p:sp>
      <p:sp>
        <p:nvSpPr>
          <p:cNvPr id="1332468" name="Oval 244"/>
          <p:cNvSpPr>
            <a:spLocks noChangeArrowheads="1"/>
          </p:cNvSpPr>
          <p:nvPr/>
        </p:nvSpPr>
        <p:spPr bwMode="auto">
          <a:xfrm>
            <a:off x="4267200" y="1066800"/>
            <a:ext cx="304800" cy="762000"/>
          </a:xfrm>
          <a:prstGeom prst="ellipse">
            <a:avLst/>
          </a:prstGeom>
          <a:noFill/>
          <a:ln w="28575">
            <a:solidFill>
              <a:schemeClr val="accent1"/>
            </a:solidFill>
            <a:round/>
            <a:headEnd/>
            <a:tailEnd/>
          </a:ln>
          <a:effectLst/>
        </p:spPr>
        <p:txBody>
          <a:bodyPr wrap="none" anchor="ctr"/>
          <a:lstStyle/>
          <a:p>
            <a:endParaRPr lang="en-US"/>
          </a:p>
        </p:txBody>
      </p:sp>
      <p:sp>
        <p:nvSpPr>
          <p:cNvPr id="1332469" name="Rectangle 245"/>
          <p:cNvSpPr>
            <a:spLocks noGrp="1" noChangeArrowheads="1"/>
          </p:cNvSpPr>
          <p:nvPr>
            <p:ph type="body" idx="1"/>
          </p:nvPr>
        </p:nvSpPr>
        <p:spPr>
          <a:xfrm>
            <a:off x="457200" y="5105400"/>
            <a:ext cx="8153400" cy="1146175"/>
          </a:xfrm>
          <a:noFill/>
          <a:ln/>
        </p:spPr>
        <p:txBody>
          <a:bodyPr/>
          <a:lstStyle/>
          <a:p>
            <a:pPr marL="457200" indent="-457200"/>
            <a:r>
              <a:rPr lang="en-US"/>
              <a:t>To flush the IF stage instruction, assert </a:t>
            </a:r>
            <a:r>
              <a:rPr lang="en-US">
                <a:latin typeface="Courier New" pitchFamily="49" charset="0"/>
              </a:rPr>
              <a:t>IF.Flush</a:t>
            </a:r>
            <a:r>
              <a:rPr lang="en-US"/>
              <a:t> to zero the instruction field of the IF/ID pipeline register (transforming it into a </a:t>
            </a:r>
            <a:r>
              <a:rPr lang="en-US">
                <a:latin typeface="Courier New" pitchFamily="49" charset="0"/>
              </a:rPr>
              <a:t>noop</a:t>
            </a:r>
            <a:r>
              <a:rPr lang="en-US"/>
              <a:t>)</a:t>
            </a: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91234" name="Rectangle 2"/>
          <p:cNvSpPr>
            <a:spLocks noGrp="1" noChangeArrowheads="1"/>
          </p:cNvSpPr>
          <p:nvPr>
            <p:ph type="title"/>
          </p:nvPr>
        </p:nvSpPr>
        <p:spPr>
          <a:xfrm>
            <a:off x="533400" y="304800"/>
            <a:ext cx="7833876" cy="426142"/>
          </a:xfrm>
          <a:noFill/>
          <a:ln/>
        </p:spPr>
        <p:txBody>
          <a:bodyPr wrap="none"/>
          <a:lstStyle/>
          <a:p>
            <a:r>
              <a:rPr lang="en-US" dirty="0" smtClean="0"/>
              <a:t>Review:  Can </a:t>
            </a:r>
            <a:r>
              <a:rPr lang="en-US" dirty="0"/>
              <a:t>Pipelining Get Us Into Trouble?</a:t>
            </a:r>
          </a:p>
        </p:txBody>
      </p:sp>
      <p:sp>
        <p:nvSpPr>
          <p:cNvPr id="991235" name="Rectangle 3"/>
          <p:cNvSpPr>
            <a:spLocks noGrp="1" noChangeArrowheads="1"/>
          </p:cNvSpPr>
          <p:nvPr>
            <p:ph type="body" idx="1"/>
          </p:nvPr>
        </p:nvSpPr>
        <p:spPr>
          <a:xfrm>
            <a:off x="685800" y="893763"/>
            <a:ext cx="7848600" cy="3856037"/>
          </a:xfrm>
          <a:noFill/>
          <a:ln/>
        </p:spPr>
        <p:txBody>
          <a:bodyPr/>
          <a:lstStyle/>
          <a:p>
            <a:pPr>
              <a:lnSpc>
                <a:spcPct val="100000"/>
              </a:lnSpc>
              <a:spcBef>
                <a:spcPct val="30000"/>
              </a:spcBef>
            </a:pPr>
            <a:r>
              <a:rPr lang="en-US" dirty="0"/>
              <a:t>Yes:</a:t>
            </a:r>
            <a:r>
              <a:rPr lang="en-US" dirty="0">
                <a:solidFill>
                  <a:schemeClr val="hlink"/>
                </a:solidFill>
              </a:rPr>
              <a:t>  </a:t>
            </a:r>
            <a:r>
              <a:rPr lang="en-US" dirty="0">
                <a:solidFill>
                  <a:schemeClr val="accent1"/>
                </a:solidFill>
              </a:rPr>
              <a:t>Pipeline Hazards</a:t>
            </a:r>
          </a:p>
          <a:p>
            <a:pPr lvl="1">
              <a:lnSpc>
                <a:spcPct val="100000"/>
              </a:lnSpc>
              <a:spcBef>
                <a:spcPct val="30000"/>
              </a:spcBef>
            </a:pPr>
            <a:r>
              <a:rPr lang="en-US" dirty="0">
                <a:solidFill>
                  <a:schemeClr val="accent1"/>
                </a:solidFill>
              </a:rPr>
              <a:t>structural hazards</a:t>
            </a:r>
            <a:r>
              <a:rPr lang="en-US" dirty="0"/>
              <a:t>: attempt to use the same resource by two different instructions at the same time</a:t>
            </a:r>
          </a:p>
          <a:p>
            <a:pPr lvl="1">
              <a:lnSpc>
                <a:spcPct val="100000"/>
              </a:lnSpc>
              <a:spcBef>
                <a:spcPct val="30000"/>
              </a:spcBef>
            </a:pPr>
            <a:r>
              <a:rPr lang="en-US" dirty="0">
                <a:solidFill>
                  <a:schemeClr val="accent1"/>
                </a:solidFill>
              </a:rPr>
              <a:t>data hazards</a:t>
            </a:r>
            <a:r>
              <a:rPr lang="en-US" dirty="0"/>
              <a:t>: attempt to use data before it is ready</a:t>
            </a:r>
          </a:p>
          <a:p>
            <a:pPr lvl="2">
              <a:lnSpc>
                <a:spcPct val="100000"/>
              </a:lnSpc>
              <a:spcBef>
                <a:spcPct val="30000"/>
              </a:spcBef>
            </a:pPr>
            <a:r>
              <a:rPr lang="en-US" dirty="0"/>
              <a:t>An instruction’s source operand(s) are produced by a prior instruction still in the pipeline</a:t>
            </a:r>
          </a:p>
          <a:p>
            <a:pPr lvl="1">
              <a:lnSpc>
                <a:spcPct val="100000"/>
              </a:lnSpc>
              <a:spcBef>
                <a:spcPct val="30000"/>
              </a:spcBef>
            </a:pPr>
            <a:r>
              <a:rPr lang="en-US" dirty="0">
                <a:solidFill>
                  <a:schemeClr val="accent1"/>
                </a:solidFill>
              </a:rPr>
              <a:t>control hazards</a:t>
            </a:r>
            <a:r>
              <a:rPr lang="en-US" dirty="0"/>
              <a:t>: attempt to make a decision about program control flow before the condition has been evaluated and the new PC target address calculated</a:t>
            </a:r>
          </a:p>
          <a:p>
            <a:pPr lvl="2">
              <a:lnSpc>
                <a:spcPct val="100000"/>
              </a:lnSpc>
              <a:spcBef>
                <a:spcPct val="30000"/>
              </a:spcBef>
            </a:pPr>
            <a:r>
              <a:rPr lang="en-US" dirty="0"/>
              <a:t>branch and jump instructions, exceptions</a:t>
            </a:r>
          </a:p>
        </p:txBody>
      </p:sp>
      <p:sp>
        <p:nvSpPr>
          <p:cNvPr id="991236" name="Rectangle 4"/>
          <p:cNvSpPr>
            <a:spLocks noChangeArrowheads="1"/>
          </p:cNvSpPr>
          <p:nvPr/>
        </p:nvSpPr>
        <p:spPr bwMode="auto">
          <a:xfrm>
            <a:off x="685800" y="5105400"/>
            <a:ext cx="7848600" cy="753027"/>
          </a:xfrm>
          <a:prstGeom prst="rect">
            <a:avLst/>
          </a:prstGeom>
          <a:noFill/>
          <a:ln w="12700">
            <a:noFill/>
            <a:miter lim="800000"/>
            <a:headEnd/>
            <a:tailEnd/>
          </a:ln>
          <a:effectLst/>
        </p:spPr>
        <p:txBody>
          <a:bodyPr lIns="63500" tIns="25400" rIns="63500" bIns="25400">
            <a:spAutoFit/>
          </a:bodyPr>
          <a:lstStyle/>
          <a:p>
            <a:pPr marL="287338" indent="-287338">
              <a:lnSpc>
                <a:spcPct val="95000"/>
              </a:lnSpc>
              <a:spcBef>
                <a:spcPct val="25000"/>
              </a:spcBef>
              <a:buClr>
                <a:schemeClr val="accent1"/>
              </a:buClr>
              <a:buSzPct val="75000"/>
              <a:buFont typeface="Wingdings" pitchFamily="2" charset="2"/>
              <a:buChar char="q"/>
            </a:pPr>
            <a:r>
              <a:rPr lang="en-US" sz="2400" dirty="0" smtClean="0">
                <a:solidFill>
                  <a:schemeClr val="tx1"/>
                </a:solidFill>
              </a:rPr>
              <a:t>Pipeline </a:t>
            </a:r>
            <a:r>
              <a:rPr lang="en-US" sz="2400" dirty="0">
                <a:solidFill>
                  <a:schemeClr val="tx1"/>
                </a:solidFill>
              </a:rPr>
              <a:t>control must </a:t>
            </a:r>
            <a:r>
              <a:rPr lang="en-US" sz="2400" dirty="0"/>
              <a:t>detect</a:t>
            </a:r>
            <a:r>
              <a:rPr lang="en-US" sz="2400" dirty="0">
                <a:solidFill>
                  <a:schemeClr val="tx1"/>
                </a:solidFill>
              </a:rPr>
              <a:t> the </a:t>
            </a:r>
            <a:r>
              <a:rPr lang="en-US" sz="2400" dirty="0" smtClean="0">
                <a:solidFill>
                  <a:schemeClr val="tx1"/>
                </a:solidFill>
              </a:rPr>
              <a:t>hazard and then take </a:t>
            </a:r>
            <a:r>
              <a:rPr lang="en-US" sz="2400" dirty="0">
                <a:solidFill>
                  <a:schemeClr val="tx1"/>
                </a:solidFill>
              </a:rPr>
              <a:t>action to </a:t>
            </a:r>
            <a:r>
              <a:rPr lang="en-US" sz="2400" dirty="0"/>
              <a:t>resolve</a:t>
            </a:r>
            <a:r>
              <a:rPr lang="en-US" sz="2400" dirty="0">
                <a:solidFill>
                  <a:schemeClr val="tx1"/>
                </a:solidFill>
              </a:rPr>
              <a:t> hazards</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9123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1236"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1155700" y="1930400"/>
            <a:ext cx="6019800" cy="685800"/>
            <a:chOff x="480" y="1344"/>
            <a:chExt cx="3792" cy="432"/>
          </a:xfrm>
        </p:grpSpPr>
        <p:sp>
          <p:nvSpPr>
            <p:cNvPr id="1337347" name="Rectangle 3"/>
            <p:cNvSpPr>
              <a:spLocks noChangeArrowheads="1"/>
            </p:cNvSpPr>
            <p:nvPr/>
          </p:nvSpPr>
          <p:spPr bwMode="auto">
            <a:xfrm>
              <a:off x="480" y="1440"/>
              <a:ext cx="520" cy="286"/>
            </a:xfrm>
            <a:prstGeom prst="rect">
              <a:avLst/>
            </a:prstGeom>
            <a:noFill/>
            <a:ln w="12700">
              <a:noFill/>
              <a:miter lim="800000"/>
              <a:headEnd/>
              <a:tailEnd/>
            </a:ln>
            <a:effectLst/>
          </p:spPr>
          <p:txBody>
            <a:bodyPr wrap="none" lIns="90488" tIns="44450" rIns="90488" bIns="44450">
              <a:spAutoFit/>
            </a:bodyPr>
            <a:lstStyle/>
            <a:p>
              <a:r>
                <a:rPr lang="en-US" sz="2400">
                  <a:solidFill>
                    <a:schemeClr val="tx1"/>
                  </a:solidFill>
                </a:rPr>
                <a:t>flush</a:t>
              </a:r>
            </a:p>
          </p:txBody>
        </p:sp>
        <p:sp>
          <p:nvSpPr>
            <p:cNvPr id="1337349" name="AutoShape 5" descr="Shingle"/>
            <p:cNvSpPr>
              <a:spLocks noChangeArrowheads="1"/>
            </p:cNvSpPr>
            <p:nvPr/>
          </p:nvSpPr>
          <p:spPr bwMode="auto">
            <a:xfrm>
              <a:off x="2544" y="1392"/>
              <a:ext cx="432" cy="384"/>
            </a:xfrm>
            <a:prstGeom prst="irregularSeal2">
              <a:avLst/>
            </a:prstGeom>
            <a:pattFill prst="shingle">
              <a:fgClr>
                <a:schemeClr val="accent2"/>
              </a:fgClr>
              <a:bgClr>
                <a:srgbClr val="FFFFFF"/>
              </a:bgClr>
            </a:pattFill>
            <a:ln w="12700">
              <a:solidFill>
                <a:schemeClr val="accent2"/>
              </a:solidFill>
              <a:miter lim="800000"/>
              <a:headEnd/>
              <a:tailEnd/>
            </a:ln>
            <a:effectLst/>
          </p:spPr>
          <p:txBody>
            <a:bodyPr wrap="none" anchor="ctr"/>
            <a:lstStyle/>
            <a:p>
              <a:endParaRPr lang="en-US"/>
            </a:p>
          </p:txBody>
        </p:sp>
        <p:sp>
          <p:nvSpPr>
            <p:cNvPr id="1337350" name="AutoShape 6" descr="Shingle"/>
            <p:cNvSpPr>
              <a:spLocks noChangeArrowheads="1"/>
            </p:cNvSpPr>
            <p:nvPr/>
          </p:nvSpPr>
          <p:spPr bwMode="auto">
            <a:xfrm>
              <a:off x="2976" y="1392"/>
              <a:ext cx="432" cy="384"/>
            </a:xfrm>
            <a:prstGeom prst="irregularSeal2">
              <a:avLst/>
            </a:prstGeom>
            <a:pattFill prst="shingle">
              <a:fgClr>
                <a:schemeClr val="accent2"/>
              </a:fgClr>
              <a:bgClr>
                <a:srgbClr val="FFFFFF"/>
              </a:bgClr>
            </a:pattFill>
            <a:ln w="12700">
              <a:solidFill>
                <a:schemeClr val="accent2"/>
              </a:solidFill>
              <a:miter lim="800000"/>
              <a:headEnd/>
              <a:tailEnd/>
            </a:ln>
            <a:effectLst/>
          </p:spPr>
          <p:txBody>
            <a:bodyPr wrap="none" anchor="ctr"/>
            <a:lstStyle/>
            <a:p>
              <a:endParaRPr lang="en-US"/>
            </a:p>
          </p:txBody>
        </p:sp>
        <p:sp>
          <p:nvSpPr>
            <p:cNvPr id="1337351" name="AutoShape 7" descr="Shingle"/>
            <p:cNvSpPr>
              <a:spLocks noChangeArrowheads="1"/>
            </p:cNvSpPr>
            <p:nvPr/>
          </p:nvSpPr>
          <p:spPr bwMode="auto">
            <a:xfrm>
              <a:off x="3408" y="1392"/>
              <a:ext cx="432" cy="384"/>
            </a:xfrm>
            <a:prstGeom prst="irregularSeal2">
              <a:avLst/>
            </a:prstGeom>
            <a:pattFill prst="shingle">
              <a:fgClr>
                <a:schemeClr val="accent2"/>
              </a:fgClr>
              <a:bgClr>
                <a:srgbClr val="FFFFFF"/>
              </a:bgClr>
            </a:pattFill>
            <a:ln w="12700">
              <a:solidFill>
                <a:schemeClr val="accent2"/>
              </a:solidFill>
              <a:miter lim="800000"/>
              <a:headEnd/>
              <a:tailEnd/>
            </a:ln>
            <a:effectLst/>
          </p:spPr>
          <p:txBody>
            <a:bodyPr wrap="none" anchor="ctr"/>
            <a:lstStyle/>
            <a:p>
              <a:endParaRPr lang="en-US"/>
            </a:p>
          </p:txBody>
        </p:sp>
        <p:sp>
          <p:nvSpPr>
            <p:cNvPr id="1337352" name="AutoShape 8" descr="Shingle"/>
            <p:cNvSpPr>
              <a:spLocks noChangeArrowheads="1"/>
            </p:cNvSpPr>
            <p:nvPr/>
          </p:nvSpPr>
          <p:spPr bwMode="auto">
            <a:xfrm>
              <a:off x="3840" y="1344"/>
              <a:ext cx="432" cy="384"/>
            </a:xfrm>
            <a:prstGeom prst="irregularSeal2">
              <a:avLst/>
            </a:prstGeom>
            <a:pattFill prst="shingle">
              <a:fgClr>
                <a:schemeClr val="accent2"/>
              </a:fgClr>
              <a:bgClr>
                <a:srgbClr val="FFFFFF"/>
              </a:bgClr>
            </a:pattFill>
            <a:ln w="12700">
              <a:solidFill>
                <a:schemeClr val="accent2"/>
              </a:solidFill>
              <a:miter lim="800000"/>
              <a:headEnd/>
              <a:tailEnd/>
            </a:ln>
            <a:effectLst/>
          </p:spPr>
          <p:txBody>
            <a:bodyPr wrap="none" anchor="ctr"/>
            <a:lstStyle/>
            <a:p>
              <a:endParaRPr lang="en-US"/>
            </a:p>
          </p:txBody>
        </p:sp>
      </p:grpSp>
      <p:grpSp>
        <p:nvGrpSpPr>
          <p:cNvPr id="3" name="Group 9"/>
          <p:cNvGrpSpPr>
            <a:grpSpLocks/>
          </p:cNvGrpSpPr>
          <p:nvPr/>
        </p:nvGrpSpPr>
        <p:grpSpPr bwMode="auto">
          <a:xfrm>
            <a:off x="4203700" y="1219200"/>
            <a:ext cx="825500" cy="2133600"/>
            <a:chOff x="2648" y="768"/>
            <a:chExt cx="520" cy="1344"/>
          </a:xfrm>
        </p:grpSpPr>
        <p:sp>
          <p:nvSpPr>
            <p:cNvPr id="1337354" name="Rectangle 10"/>
            <p:cNvSpPr>
              <a:spLocks noChangeArrowheads="1"/>
            </p:cNvSpPr>
            <p:nvPr/>
          </p:nvSpPr>
          <p:spPr bwMode="auto">
            <a:xfrm>
              <a:off x="2832" y="1817"/>
              <a:ext cx="336" cy="295"/>
            </a:xfrm>
            <a:prstGeom prst="rect">
              <a:avLst/>
            </a:prstGeom>
            <a:solidFill>
              <a:srgbClr val="009900"/>
            </a:solidFill>
            <a:ln w="12700">
              <a:solidFill>
                <a:srgbClr val="009900"/>
              </a:solidFill>
              <a:miter lim="800000"/>
              <a:headEnd/>
              <a:tailEnd/>
            </a:ln>
            <a:effectLst/>
          </p:spPr>
          <p:txBody>
            <a:bodyPr wrap="none" anchor="ctr"/>
            <a:lstStyle/>
            <a:p>
              <a:endParaRPr lang="en-US"/>
            </a:p>
          </p:txBody>
        </p:sp>
        <p:sp>
          <p:nvSpPr>
            <p:cNvPr id="1337355" name="Rectangle 11"/>
            <p:cNvSpPr>
              <a:spLocks noChangeArrowheads="1"/>
            </p:cNvSpPr>
            <p:nvPr/>
          </p:nvSpPr>
          <p:spPr bwMode="auto">
            <a:xfrm>
              <a:off x="2648" y="768"/>
              <a:ext cx="96" cy="295"/>
            </a:xfrm>
            <a:prstGeom prst="rect">
              <a:avLst/>
            </a:prstGeom>
            <a:solidFill>
              <a:schemeClr val="accent1"/>
            </a:solidFill>
            <a:ln w="12700">
              <a:solidFill>
                <a:schemeClr val="tx1"/>
              </a:solidFill>
              <a:miter lim="800000"/>
              <a:headEnd/>
              <a:tailEnd/>
            </a:ln>
            <a:effectLst/>
          </p:spPr>
          <p:txBody>
            <a:bodyPr wrap="none" anchor="ctr"/>
            <a:lstStyle/>
            <a:p>
              <a:endParaRPr lang="en-US"/>
            </a:p>
          </p:txBody>
        </p:sp>
        <p:sp>
          <p:nvSpPr>
            <p:cNvPr id="1337356" name="Line 12"/>
            <p:cNvSpPr>
              <a:spLocks noChangeShapeType="1"/>
            </p:cNvSpPr>
            <p:nvPr/>
          </p:nvSpPr>
          <p:spPr bwMode="auto">
            <a:xfrm>
              <a:off x="2696" y="1063"/>
              <a:ext cx="136" cy="761"/>
            </a:xfrm>
            <a:prstGeom prst="line">
              <a:avLst/>
            </a:prstGeom>
            <a:noFill/>
            <a:ln w="28575">
              <a:solidFill>
                <a:srgbClr val="009900"/>
              </a:solidFill>
              <a:round/>
              <a:headEnd/>
              <a:tailEnd type="triangle" w="med" len="med"/>
            </a:ln>
            <a:effectLst/>
          </p:spPr>
          <p:txBody>
            <a:bodyPr/>
            <a:lstStyle/>
            <a:p>
              <a:endParaRPr lang="en-US"/>
            </a:p>
          </p:txBody>
        </p:sp>
      </p:grpSp>
      <p:sp>
        <p:nvSpPr>
          <p:cNvPr id="1337357" name="Rectangle 13"/>
          <p:cNvSpPr>
            <a:spLocks noGrp="1" noChangeArrowheads="1"/>
          </p:cNvSpPr>
          <p:nvPr>
            <p:ph type="title"/>
          </p:nvPr>
        </p:nvSpPr>
        <p:spPr>
          <a:xfrm>
            <a:off x="652463" y="304800"/>
            <a:ext cx="6891337" cy="422275"/>
          </a:xfrm>
          <a:noFill/>
          <a:ln/>
        </p:spPr>
        <p:txBody>
          <a:bodyPr wrap="none"/>
          <a:lstStyle/>
          <a:p>
            <a:r>
              <a:rPr lang="en-US"/>
              <a:t>Flushing with Misprediction (Not Taken)</a:t>
            </a:r>
          </a:p>
        </p:txBody>
      </p:sp>
      <p:sp>
        <p:nvSpPr>
          <p:cNvPr id="1337358" name="Line 14"/>
          <p:cNvSpPr>
            <a:spLocks noChangeShapeType="1"/>
          </p:cNvSpPr>
          <p:nvPr/>
        </p:nvSpPr>
        <p:spPr bwMode="auto">
          <a:xfrm>
            <a:off x="2527300" y="914400"/>
            <a:ext cx="6311900" cy="0"/>
          </a:xfrm>
          <a:prstGeom prst="line">
            <a:avLst/>
          </a:prstGeom>
          <a:noFill/>
          <a:ln w="25400">
            <a:solidFill>
              <a:schemeClr val="tx1"/>
            </a:solidFill>
            <a:round/>
            <a:headEnd/>
            <a:tailEnd type="triangle" w="med" len="med"/>
          </a:ln>
          <a:effectLst/>
        </p:spPr>
        <p:txBody>
          <a:bodyPr wrap="none" anchor="ctr"/>
          <a:lstStyle/>
          <a:p>
            <a:endParaRPr lang="en-US"/>
          </a:p>
        </p:txBody>
      </p:sp>
      <p:sp>
        <p:nvSpPr>
          <p:cNvPr id="1337359" name="Rectangle 15"/>
          <p:cNvSpPr>
            <a:spLocks noChangeArrowheads="1"/>
          </p:cNvSpPr>
          <p:nvPr/>
        </p:nvSpPr>
        <p:spPr bwMode="auto">
          <a:xfrm>
            <a:off x="927100" y="1295400"/>
            <a:ext cx="2046288" cy="454025"/>
          </a:xfrm>
          <a:prstGeom prst="rect">
            <a:avLst/>
          </a:prstGeom>
          <a:noFill/>
          <a:ln w="12700">
            <a:noFill/>
            <a:miter lim="800000"/>
            <a:headEnd/>
            <a:tailEnd/>
          </a:ln>
          <a:effectLst/>
        </p:spPr>
        <p:txBody>
          <a:bodyPr wrap="none" lIns="90488" tIns="44450" rIns="90488" bIns="44450">
            <a:spAutoFit/>
          </a:bodyPr>
          <a:lstStyle/>
          <a:p>
            <a:r>
              <a:rPr lang="en-US" sz="2400">
                <a:solidFill>
                  <a:schemeClr val="tx1"/>
                </a:solidFill>
              </a:rPr>
              <a:t>4 beq $1,$2,2</a:t>
            </a:r>
          </a:p>
        </p:txBody>
      </p:sp>
      <p:grpSp>
        <p:nvGrpSpPr>
          <p:cNvPr id="4" name="Group 16"/>
          <p:cNvGrpSpPr>
            <a:grpSpLocks/>
          </p:cNvGrpSpPr>
          <p:nvPr/>
        </p:nvGrpSpPr>
        <p:grpSpPr bwMode="auto">
          <a:xfrm>
            <a:off x="3733800" y="914400"/>
            <a:ext cx="4800600" cy="4038600"/>
            <a:chOff x="2088" y="656"/>
            <a:chExt cx="3024" cy="2816"/>
          </a:xfrm>
        </p:grpSpPr>
        <p:sp>
          <p:nvSpPr>
            <p:cNvPr id="1337361" name="Line 17"/>
            <p:cNvSpPr>
              <a:spLocks noChangeShapeType="1"/>
            </p:cNvSpPr>
            <p:nvPr/>
          </p:nvSpPr>
          <p:spPr bwMode="auto">
            <a:xfrm>
              <a:off x="2088" y="656"/>
              <a:ext cx="0" cy="2816"/>
            </a:xfrm>
            <a:prstGeom prst="line">
              <a:avLst/>
            </a:prstGeom>
            <a:noFill/>
            <a:ln w="25400">
              <a:solidFill>
                <a:schemeClr val="tx1"/>
              </a:solidFill>
              <a:prstDash val="sysDot"/>
              <a:round/>
              <a:headEnd/>
              <a:tailEnd/>
            </a:ln>
            <a:effectLst/>
          </p:spPr>
          <p:txBody>
            <a:bodyPr wrap="none" anchor="ctr"/>
            <a:lstStyle/>
            <a:p>
              <a:endParaRPr lang="en-US"/>
            </a:p>
          </p:txBody>
        </p:sp>
        <p:sp>
          <p:nvSpPr>
            <p:cNvPr id="1337362" name="Line 18"/>
            <p:cNvSpPr>
              <a:spLocks noChangeShapeType="1"/>
            </p:cNvSpPr>
            <p:nvPr/>
          </p:nvSpPr>
          <p:spPr bwMode="auto">
            <a:xfrm>
              <a:off x="2520" y="656"/>
              <a:ext cx="0" cy="2816"/>
            </a:xfrm>
            <a:prstGeom prst="line">
              <a:avLst/>
            </a:prstGeom>
            <a:noFill/>
            <a:ln w="25400">
              <a:solidFill>
                <a:schemeClr val="tx1"/>
              </a:solidFill>
              <a:prstDash val="sysDot"/>
              <a:round/>
              <a:headEnd/>
              <a:tailEnd/>
            </a:ln>
            <a:effectLst/>
          </p:spPr>
          <p:txBody>
            <a:bodyPr wrap="none" anchor="ctr"/>
            <a:lstStyle/>
            <a:p>
              <a:endParaRPr lang="en-US"/>
            </a:p>
          </p:txBody>
        </p:sp>
        <p:sp>
          <p:nvSpPr>
            <p:cNvPr id="1337363" name="Line 19"/>
            <p:cNvSpPr>
              <a:spLocks noChangeShapeType="1"/>
            </p:cNvSpPr>
            <p:nvPr/>
          </p:nvSpPr>
          <p:spPr bwMode="auto">
            <a:xfrm>
              <a:off x="2952" y="656"/>
              <a:ext cx="0" cy="2816"/>
            </a:xfrm>
            <a:prstGeom prst="line">
              <a:avLst/>
            </a:prstGeom>
            <a:noFill/>
            <a:ln w="25400">
              <a:solidFill>
                <a:schemeClr val="tx1"/>
              </a:solidFill>
              <a:prstDash val="sysDot"/>
              <a:round/>
              <a:headEnd/>
              <a:tailEnd/>
            </a:ln>
            <a:effectLst/>
          </p:spPr>
          <p:txBody>
            <a:bodyPr wrap="none" anchor="ctr"/>
            <a:lstStyle/>
            <a:p>
              <a:endParaRPr lang="en-US"/>
            </a:p>
          </p:txBody>
        </p:sp>
        <p:sp>
          <p:nvSpPr>
            <p:cNvPr id="1337364" name="Line 20"/>
            <p:cNvSpPr>
              <a:spLocks noChangeShapeType="1"/>
            </p:cNvSpPr>
            <p:nvPr/>
          </p:nvSpPr>
          <p:spPr bwMode="auto">
            <a:xfrm>
              <a:off x="3384" y="656"/>
              <a:ext cx="0" cy="2816"/>
            </a:xfrm>
            <a:prstGeom prst="line">
              <a:avLst/>
            </a:prstGeom>
            <a:noFill/>
            <a:ln w="25400">
              <a:solidFill>
                <a:schemeClr val="tx1"/>
              </a:solidFill>
              <a:prstDash val="sysDot"/>
              <a:round/>
              <a:headEnd/>
              <a:tailEnd/>
            </a:ln>
            <a:effectLst/>
          </p:spPr>
          <p:txBody>
            <a:bodyPr wrap="none" anchor="ctr"/>
            <a:lstStyle/>
            <a:p>
              <a:endParaRPr lang="en-US"/>
            </a:p>
          </p:txBody>
        </p:sp>
        <p:sp>
          <p:nvSpPr>
            <p:cNvPr id="1337365" name="Line 21"/>
            <p:cNvSpPr>
              <a:spLocks noChangeShapeType="1"/>
            </p:cNvSpPr>
            <p:nvPr/>
          </p:nvSpPr>
          <p:spPr bwMode="auto">
            <a:xfrm>
              <a:off x="3816" y="656"/>
              <a:ext cx="0" cy="2816"/>
            </a:xfrm>
            <a:prstGeom prst="line">
              <a:avLst/>
            </a:prstGeom>
            <a:noFill/>
            <a:ln w="25400">
              <a:solidFill>
                <a:schemeClr val="tx1"/>
              </a:solidFill>
              <a:prstDash val="sysDot"/>
              <a:round/>
              <a:headEnd/>
              <a:tailEnd/>
            </a:ln>
            <a:effectLst/>
          </p:spPr>
          <p:txBody>
            <a:bodyPr wrap="none" anchor="ctr"/>
            <a:lstStyle/>
            <a:p>
              <a:endParaRPr lang="en-US"/>
            </a:p>
          </p:txBody>
        </p:sp>
        <p:sp>
          <p:nvSpPr>
            <p:cNvPr id="1337366" name="Line 22"/>
            <p:cNvSpPr>
              <a:spLocks noChangeShapeType="1"/>
            </p:cNvSpPr>
            <p:nvPr/>
          </p:nvSpPr>
          <p:spPr bwMode="auto">
            <a:xfrm>
              <a:off x="4248" y="656"/>
              <a:ext cx="0" cy="2816"/>
            </a:xfrm>
            <a:prstGeom prst="line">
              <a:avLst/>
            </a:prstGeom>
            <a:noFill/>
            <a:ln w="25400">
              <a:solidFill>
                <a:schemeClr val="tx1"/>
              </a:solidFill>
              <a:prstDash val="sysDot"/>
              <a:round/>
              <a:headEnd/>
              <a:tailEnd/>
            </a:ln>
            <a:effectLst/>
          </p:spPr>
          <p:txBody>
            <a:bodyPr wrap="none" anchor="ctr"/>
            <a:lstStyle/>
            <a:p>
              <a:endParaRPr lang="en-US"/>
            </a:p>
          </p:txBody>
        </p:sp>
        <p:sp>
          <p:nvSpPr>
            <p:cNvPr id="1337367" name="Line 23"/>
            <p:cNvSpPr>
              <a:spLocks noChangeShapeType="1"/>
            </p:cNvSpPr>
            <p:nvPr/>
          </p:nvSpPr>
          <p:spPr bwMode="auto">
            <a:xfrm>
              <a:off x="4680" y="656"/>
              <a:ext cx="0" cy="2816"/>
            </a:xfrm>
            <a:prstGeom prst="line">
              <a:avLst/>
            </a:prstGeom>
            <a:noFill/>
            <a:ln w="25400">
              <a:solidFill>
                <a:schemeClr val="tx1"/>
              </a:solidFill>
              <a:prstDash val="sysDot"/>
              <a:round/>
              <a:headEnd/>
              <a:tailEnd/>
            </a:ln>
            <a:effectLst/>
          </p:spPr>
          <p:txBody>
            <a:bodyPr wrap="none" anchor="ctr"/>
            <a:lstStyle/>
            <a:p>
              <a:endParaRPr lang="en-US"/>
            </a:p>
          </p:txBody>
        </p:sp>
        <p:sp>
          <p:nvSpPr>
            <p:cNvPr id="1337368" name="Line 24"/>
            <p:cNvSpPr>
              <a:spLocks noChangeShapeType="1"/>
            </p:cNvSpPr>
            <p:nvPr/>
          </p:nvSpPr>
          <p:spPr bwMode="auto">
            <a:xfrm>
              <a:off x="5112" y="656"/>
              <a:ext cx="0" cy="2816"/>
            </a:xfrm>
            <a:prstGeom prst="line">
              <a:avLst/>
            </a:prstGeom>
            <a:noFill/>
            <a:ln w="25400">
              <a:solidFill>
                <a:schemeClr val="tx1"/>
              </a:solidFill>
              <a:prstDash val="sysDot"/>
              <a:round/>
              <a:headEnd/>
              <a:tailEnd/>
            </a:ln>
            <a:effectLst/>
          </p:spPr>
          <p:txBody>
            <a:bodyPr wrap="none" anchor="ctr"/>
            <a:lstStyle/>
            <a:p>
              <a:endParaRPr lang="en-US"/>
            </a:p>
          </p:txBody>
        </p:sp>
      </p:grpSp>
      <p:grpSp>
        <p:nvGrpSpPr>
          <p:cNvPr id="5" name="Group 25"/>
          <p:cNvGrpSpPr>
            <a:grpSpLocks/>
          </p:cNvGrpSpPr>
          <p:nvPr/>
        </p:nvGrpSpPr>
        <p:grpSpPr bwMode="auto">
          <a:xfrm>
            <a:off x="174625" y="1295400"/>
            <a:ext cx="358775" cy="3429000"/>
            <a:chOff x="0" y="816"/>
            <a:chExt cx="226" cy="2400"/>
          </a:xfrm>
        </p:grpSpPr>
        <p:sp>
          <p:nvSpPr>
            <p:cNvPr id="1337370" name="Rectangle 26"/>
            <p:cNvSpPr>
              <a:spLocks noChangeArrowheads="1"/>
            </p:cNvSpPr>
            <p:nvPr/>
          </p:nvSpPr>
          <p:spPr bwMode="auto">
            <a:xfrm>
              <a:off x="0" y="864"/>
              <a:ext cx="226" cy="2176"/>
            </a:xfrm>
            <a:prstGeom prst="rect">
              <a:avLst/>
            </a:prstGeom>
            <a:noFill/>
            <a:ln w="12700">
              <a:noFill/>
              <a:miter lim="800000"/>
              <a:headEnd/>
              <a:tailEnd/>
            </a:ln>
            <a:effectLst/>
          </p:spPr>
          <p:txBody>
            <a:bodyPr wrap="none" lIns="90488" tIns="44450" rIns="90488" bIns="44450">
              <a:spAutoFit/>
            </a:bodyPr>
            <a:lstStyle/>
            <a:p>
              <a:pPr algn="ctr"/>
              <a:r>
                <a:rPr lang="en-US" i="1">
                  <a:solidFill>
                    <a:schemeClr val="tx1"/>
                  </a:solidFill>
                </a:rPr>
                <a:t>I</a:t>
              </a:r>
            </a:p>
            <a:p>
              <a:pPr algn="ctr"/>
              <a:r>
                <a:rPr lang="en-US" i="1">
                  <a:solidFill>
                    <a:schemeClr val="tx1"/>
                  </a:solidFill>
                </a:rPr>
                <a:t>n</a:t>
              </a:r>
            </a:p>
            <a:p>
              <a:pPr algn="ctr"/>
              <a:r>
                <a:rPr lang="en-US" i="1">
                  <a:solidFill>
                    <a:schemeClr val="tx1"/>
                  </a:solidFill>
                </a:rPr>
                <a:t>s</a:t>
              </a:r>
            </a:p>
            <a:p>
              <a:pPr algn="ctr"/>
              <a:r>
                <a:rPr lang="en-US" i="1">
                  <a:solidFill>
                    <a:schemeClr val="tx1"/>
                  </a:solidFill>
                </a:rPr>
                <a:t>t</a:t>
              </a:r>
            </a:p>
            <a:p>
              <a:pPr algn="ctr"/>
              <a:r>
                <a:rPr lang="en-US" i="1">
                  <a:solidFill>
                    <a:schemeClr val="tx1"/>
                  </a:solidFill>
                </a:rPr>
                <a:t>r.</a:t>
              </a:r>
            </a:p>
            <a:p>
              <a:pPr algn="ctr"/>
              <a:endParaRPr lang="en-US" i="1">
                <a:solidFill>
                  <a:schemeClr val="tx1"/>
                </a:solidFill>
              </a:endParaRPr>
            </a:p>
            <a:p>
              <a:pPr algn="ctr"/>
              <a:r>
                <a:rPr lang="en-US" i="1">
                  <a:solidFill>
                    <a:schemeClr val="tx1"/>
                  </a:solidFill>
                </a:rPr>
                <a:t>O</a:t>
              </a:r>
            </a:p>
            <a:p>
              <a:pPr algn="ctr"/>
              <a:r>
                <a:rPr lang="en-US" i="1">
                  <a:solidFill>
                    <a:schemeClr val="tx1"/>
                  </a:solidFill>
                </a:rPr>
                <a:t>r</a:t>
              </a:r>
            </a:p>
            <a:p>
              <a:pPr algn="ctr"/>
              <a:r>
                <a:rPr lang="en-US" i="1">
                  <a:solidFill>
                    <a:schemeClr val="tx1"/>
                  </a:solidFill>
                </a:rPr>
                <a:t>d</a:t>
              </a:r>
            </a:p>
            <a:p>
              <a:pPr algn="ctr"/>
              <a:r>
                <a:rPr lang="en-US" i="1">
                  <a:solidFill>
                    <a:schemeClr val="tx1"/>
                  </a:solidFill>
                </a:rPr>
                <a:t>e</a:t>
              </a:r>
            </a:p>
            <a:p>
              <a:pPr algn="ctr"/>
              <a:r>
                <a:rPr lang="en-US" i="1">
                  <a:solidFill>
                    <a:schemeClr val="tx1"/>
                  </a:solidFill>
                </a:rPr>
                <a:t>r</a:t>
              </a:r>
            </a:p>
          </p:txBody>
        </p:sp>
        <p:sp>
          <p:nvSpPr>
            <p:cNvPr id="1337371" name="Line 27"/>
            <p:cNvSpPr>
              <a:spLocks noChangeShapeType="1"/>
            </p:cNvSpPr>
            <p:nvPr/>
          </p:nvSpPr>
          <p:spPr bwMode="auto">
            <a:xfrm>
              <a:off x="192" y="816"/>
              <a:ext cx="0" cy="2400"/>
            </a:xfrm>
            <a:prstGeom prst="line">
              <a:avLst/>
            </a:prstGeom>
            <a:noFill/>
            <a:ln w="28575">
              <a:solidFill>
                <a:schemeClr val="tx1"/>
              </a:solidFill>
              <a:round/>
              <a:headEnd/>
              <a:tailEnd type="triangle" w="med" len="med"/>
            </a:ln>
            <a:effectLst/>
          </p:spPr>
          <p:txBody>
            <a:bodyPr/>
            <a:lstStyle/>
            <a:p>
              <a:endParaRPr lang="en-US"/>
            </a:p>
          </p:txBody>
        </p:sp>
      </p:grpSp>
      <p:grpSp>
        <p:nvGrpSpPr>
          <p:cNvPr id="6" name="Group 28"/>
          <p:cNvGrpSpPr>
            <a:grpSpLocks/>
          </p:cNvGrpSpPr>
          <p:nvPr/>
        </p:nvGrpSpPr>
        <p:grpSpPr bwMode="auto">
          <a:xfrm>
            <a:off x="3136900" y="1066800"/>
            <a:ext cx="3355975" cy="838200"/>
            <a:chOff x="1562" y="1152"/>
            <a:chExt cx="2114" cy="528"/>
          </a:xfrm>
        </p:grpSpPr>
        <p:grpSp>
          <p:nvGrpSpPr>
            <p:cNvPr id="7" name="Group 29"/>
            <p:cNvGrpSpPr>
              <a:grpSpLocks/>
            </p:cNvGrpSpPr>
            <p:nvPr/>
          </p:nvGrpSpPr>
          <p:grpSpPr bwMode="auto">
            <a:xfrm>
              <a:off x="2487" y="1152"/>
              <a:ext cx="223" cy="481"/>
              <a:chOff x="2207" y="1413"/>
              <a:chExt cx="223" cy="481"/>
            </a:xfrm>
          </p:grpSpPr>
          <p:sp>
            <p:nvSpPr>
              <p:cNvPr id="1337374" name="Freeform 30"/>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337375" name="Rectangle 31"/>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8" name="Group 32"/>
            <p:cNvGrpSpPr>
              <a:grpSpLocks/>
            </p:cNvGrpSpPr>
            <p:nvPr/>
          </p:nvGrpSpPr>
          <p:grpSpPr bwMode="auto">
            <a:xfrm>
              <a:off x="1562" y="1248"/>
              <a:ext cx="349" cy="289"/>
              <a:chOff x="1282" y="1509"/>
              <a:chExt cx="349" cy="289"/>
            </a:xfrm>
          </p:grpSpPr>
          <p:sp>
            <p:nvSpPr>
              <p:cNvPr id="1337377" name="Rectangle 33"/>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9" name="Group 34"/>
              <p:cNvGrpSpPr>
                <a:grpSpLocks/>
              </p:cNvGrpSpPr>
              <p:nvPr/>
            </p:nvGrpSpPr>
            <p:grpSpPr bwMode="auto">
              <a:xfrm>
                <a:off x="1291" y="1509"/>
                <a:ext cx="340" cy="289"/>
                <a:chOff x="1291" y="1509"/>
                <a:chExt cx="340" cy="289"/>
              </a:xfrm>
            </p:grpSpPr>
            <p:sp>
              <p:nvSpPr>
                <p:cNvPr id="1337379" name="Freeform 35"/>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337380" name="Freeform 36"/>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337381" name="Rectangle 37"/>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10" name="Group 38"/>
            <p:cNvGrpSpPr>
              <a:grpSpLocks/>
            </p:cNvGrpSpPr>
            <p:nvPr/>
          </p:nvGrpSpPr>
          <p:grpSpPr bwMode="auto">
            <a:xfrm>
              <a:off x="2031" y="1248"/>
              <a:ext cx="296" cy="289"/>
              <a:chOff x="1751" y="1509"/>
              <a:chExt cx="296" cy="289"/>
            </a:xfrm>
          </p:grpSpPr>
          <p:sp>
            <p:nvSpPr>
              <p:cNvPr id="1337383" name="Freeform 39"/>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337384" name="Freeform 40"/>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337385" name="Line 41"/>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337386" name="Freeform 42"/>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337387" name="Line 43"/>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337388" name="Rectangle 44"/>
            <p:cNvSpPr>
              <a:spLocks noChangeArrowheads="1"/>
            </p:cNvSpPr>
            <p:nvPr/>
          </p:nvSpPr>
          <p:spPr bwMode="auto">
            <a:xfrm>
              <a:off x="2829" y="1250"/>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11" name="Group 45"/>
            <p:cNvGrpSpPr>
              <a:grpSpLocks/>
            </p:cNvGrpSpPr>
            <p:nvPr/>
          </p:nvGrpSpPr>
          <p:grpSpPr bwMode="auto">
            <a:xfrm>
              <a:off x="2880" y="1248"/>
              <a:ext cx="325" cy="289"/>
              <a:chOff x="2600" y="1509"/>
              <a:chExt cx="325" cy="289"/>
            </a:xfrm>
          </p:grpSpPr>
          <p:sp>
            <p:nvSpPr>
              <p:cNvPr id="1337390" name="Freeform 46"/>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337391" name="Freeform 47"/>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337392" name="Rectangle 48"/>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12" name="Group 49"/>
            <p:cNvGrpSpPr>
              <a:grpSpLocks/>
            </p:cNvGrpSpPr>
            <p:nvPr/>
          </p:nvGrpSpPr>
          <p:grpSpPr bwMode="auto">
            <a:xfrm>
              <a:off x="3348" y="1248"/>
              <a:ext cx="284" cy="289"/>
              <a:chOff x="3068" y="1509"/>
              <a:chExt cx="284" cy="289"/>
            </a:xfrm>
          </p:grpSpPr>
          <p:sp>
            <p:nvSpPr>
              <p:cNvPr id="1337394" name="Freeform 50"/>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337395" name="Freeform 51"/>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337396" name="Line 52"/>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337397" name="Line 53"/>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337398" name="Line 54"/>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337399" name="Line 55"/>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337400" name="Line 56"/>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337401" name="Line 57"/>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337402" name="Line 58"/>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337403" name="Line 59"/>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337404" name="Line 60"/>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grpSp>
        <p:nvGrpSpPr>
          <p:cNvPr id="13" name="Group 61"/>
          <p:cNvGrpSpPr>
            <a:grpSpLocks/>
          </p:cNvGrpSpPr>
          <p:nvPr/>
        </p:nvGrpSpPr>
        <p:grpSpPr bwMode="auto">
          <a:xfrm>
            <a:off x="774700" y="2743200"/>
            <a:ext cx="7775575" cy="1676400"/>
            <a:chOff x="488" y="1728"/>
            <a:chExt cx="4898" cy="1056"/>
          </a:xfrm>
        </p:grpSpPr>
        <p:sp>
          <p:nvSpPr>
            <p:cNvPr id="1337406" name="Rectangle 62"/>
            <p:cNvSpPr>
              <a:spLocks noChangeArrowheads="1"/>
            </p:cNvSpPr>
            <p:nvPr/>
          </p:nvSpPr>
          <p:spPr bwMode="auto">
            <a:xfrm>
              <a:off x="488" y="1824"/>
              <a:ext cx="1503" cy="286"/>
            </a:xfrm>
            <a:prstGeom prst="rect">
              <a:avLst/>
            </a:prstGeom>
            <a:noFill/>
            <a:ln w="12700">
              <a:noFill/>
              <a:miter lim="800000"/>
              <a:headEnd/>
              <a:tailEnd/>
            </a:ln>
            <a:effectLst/>
          </p:spPr>
          <p:txBody>
            <a:bodyPr wrap="none" lIns="90488" tIns="44450" rIns="90488" bIns="44450">
              <a:spAutoFit/>
            </a:bodyPr>
            <a:lstStyle/>
            <a:p>
              <a:r>
                <a:rPr lang="en-US" sz="2400">
                  <a:solidFill>
                    <a:schemeClr val="tx1"/>
                  </a:solidFill>
                </a:rPr>
                <a:t>16 and $6,$1,$7</a:t>
              </a:r>
            </a:p>
          </p:txBody>
        </p:sp>
        <p:sp>
          <p:nvSpPr>
            <p:cNvPr id="1337407" name="Rectangle 63"/>
            <p:cNvSpPr>
              <a:spLocks noChangeArrowheads="1"/>
            </p:cNvSpPr>
            <p:nvPr/>
          </p:nvSpPr>
          <p:spPr bwMode="auto">
            <a:xfrm>
              <a:off x="488" y="2354"/>
              <a:ext cx="1363" cy="286"/>
            </a:xfrm>
            <a:prstGeom prst="rect">
              <a:avLst/>
            </a:prstGeom>
            <a:noFill/>
            <a:ln w="12700">
              <a:noFill/>
              <a:miter lim="800000"/>
              <a:headEnd/>
              <a:tailEnd/>
            </a:ln>
            <a:effectLst/>
          </p:spPr>
          <p:txBody>
            <a:bodyPr wrap="none" lIns="90488" tIns="44450" rIns="90488" bIns="44450">
              <a:spAutoFit/>
            </a:bodyPr>
            <a:lstStyle/>
            <a:p>
              <a:r>
                <a:rPr lang="en-US" sz="2400">
                  <a:solidFill>
                    <a:schemeClr val="tx1"/>
                  </a:solidFill>
                </a:rPr>
                <a:t>20 or  r8,$1,$9</a:t>
              </a:r>
            </a:p>
          </p:txBody>
        </p:sp>
        <p:grpSp>
          <p:nvGrpSpPr>
            <p:cNvPr id="14" name="Group 64"/>
            <p:cNvGrpSpPr>
              <a:grpSpLocks/>
            </p:cNvGrpSpPr>
            <p:nvPr/>
          </p:nvGrpSpPr>
          <p:grpSpPr bwMode="auto">
            <a:xfrm>
              <a:off x="2832" y="1728"/>
              <a:ext cx="2114" cy="528"/>
              <a:chOff x="1562" y="1152"/>
              <a:chExt cx="2114" cy="528"/>
            </a:xfrm>
          </p:grpSpPr>
          <p:grpSp>
            <p:nvGrpSpPr>
              <p:cNvPr id="15" name="Group 65"/>
              <p:cNvGrpSpPr>
                <a:grpSpLocks/>
              </p:cNvGrpSpPr>
              <p:nvPr/>
            </p:nvGrpSpPr>
            <p:grpSpPr bwMode="auto">
              <a:xfrm>
                <a:off x="2487" y="1152"/>
                <a:ext cx="223" cy="481"/>
                <a:chOff x="2207" y="1413"/>
                <a:chExt cx="223" cy="481"/>
              </a:xfrm>
            </p:grpSpPr>
            <p:sp>
              <p:nvSpPr>
                <p:cNvPr id="1337410" name="Freeform 66"/>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337411" name="Rectangle 67"/>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16" name="Group 68"/>
              <p:cNvGrpSpPr>
                <a:grpSpLocks/>
              </p:cNvGrpSpPr>
              <p:nvPr/>
            </p:nvGrpSpPr>
            <p:grpSpPr bwMode="auto">
              <a:xfrm>
                <a:off x="1562" y="1248"/>
                <a:ext cx="349" cy="289"/>
                <a:chOff x="1282" y="1509"/>
                <a:chExt cx="349" cy="289"/>
              </a:xfrm>
            </p:grpSpPr>
            <p:sp>
              <p:nvSpPr>
                <p:cNvPr id="1337413" name="Rectangle 69"/>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17" name="Group 70"/>
                <p:cNvGrpSpPr>
                  <a:grpSpLocks/>
                </p:cNvGrpSpPr>
                <p:nvPr/>
              </p:nvGrpSpPr>
              <p:grpSpPr bwMode="auto">
                <a:xfrm>
                  <a:off x="1291" y="1509"/>
                  <a:ext cx="340" cy="289"/>
                  <a:chOff x="1291" y="1509"/>
                  <a:chExt cx="340" cy="289"/>
                </a:xfrm>
              </p:grpSpPr>
              <p:sp>
                <p:nvSpPr>
                  <p:cNvPr id="1337415" name="Freeform 71"/>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337416" name="Freeform 72"/>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337417" name="Rectangle 73"/>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18" name="Group 74"/>
              <p:cNvGrpSpPr>
                <a:grpSpLocks/>
              </p:cNvGrpSpPr>
              <p:nvPr/>
            </p:nvGrpSpPr>
            <p:grpSpPr bwMode="auto">
              <a:xfrm>
                <a:off x="2031" y="1248"/>
                <a:ext cx="296" cy="289"/>
                <a:chOff x="1751" y="1509"/>
                <a:chExt cx="296" cy="289"/>
              </a:xfrm>
            </p:grpSpPr>
            <p:sp>
              <p:nvSpPr>
                <p:cNvPr id="1337419" name="Freeform 75"/>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337420" name="Freeform 76"/>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337421" name="Line 77"/>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337422" name="Freeform 78"/>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337423" name="Line 79"/>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337424" name="Rectangle 80"/>
              <p:cNvSpPr>
                <a:spLocks noChangeArrowheads="1"/>
              </p:cNvSpPr>
              <p:nvPr/>
            </p:nvSpPr>
            <p:spPr bwMode="auto">
              <a:xfrm>
                <a:off x="2829" y="1250"/>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19" name="Group 81"/>
              <p:cNvGrpSpPr>
                <a:grpSpLocks/>
              </p:cNvGrpSpPr>
              <p:nvPr/>
            </p:nvGrpSpPr>
            <p:grpSpPr bwMode="auto">
              <a:xfrm>
                <a:off x="2880" y="1248"/>
                <a:ext cx="325" cy="289"/>
                <a:chOff x="2600" y="1509"/>
                <a:chExt cx="325" cy="289"/>
              </a:xfrm>
            </p:grpSpPr>
            <p:sp>
              <p:nvSpPr>
                <p:cNvPr id="1337426" name="Freeform 82"/>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337427" name="Freeform 83"/>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337428" name="Rectangle 84"/>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20" name="Group 85"/>
              <p:cNvGrpSpPr>
                <a:grpSpLocks/>
              </p:cNvGrpSpPr>
              <p:nvPr/>
            </p:nvGrpSpPr>
            <p:grpSpPr bwMode="auto">
              <a:xfrm>
                <a:off x="3348" y="1248"/>
                <a:ext cx="284" cy="289"/>
                <a:chOff x="3068" y="1509"/>
                <a:chExt cx="284" cy="289"/>
              </a:xfrm>
            </p:grpSpPr>
            <p:sp>
              <p:nvSpPr>
                <p:cNvPr id="1337430" name="Freeform 86"/>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337431" name="Freeform 87"/>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337432" name="Line 88"/>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337433" name="Line 89"/>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337434" name="Line 90"/>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337435" name="Line 91"/>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337436" name="Line 92"/>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337437" name="Line 93"/>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337438" name="Line 94"/>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337439" name="Line 95"/>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337440" name="Line 96"/>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grpSp>
          <p:nvGrpSpPr>
            <p:cNvPr id="21" name="Group 97"/>
            <p:cNvGrpSpPr>
              <a:grpSpLocks/>
            </p:cNvGrpSpPr>
            <p:nvPr/>
          </p:nvGrpSpPr>
          <p:grpSpPr bwMode="auto">
            <a:xfrm>
              <a:off x="3272" y="2256"/>
              <a:ext cx="2114" cy="528"/>
              <a:chOff x="1562" y="1152"/>
              <a:chExt cx="2114" cy="528"/>
            </a:xfrm>
          </p:grpSpPr>
          <p:grpSp>
            <p:nvGrpSpPr>
              <p:cNvPr id="22" name="Group 98"/>
              <p:cNvGrpSpPr>
                <a:grpSpLocks/>
              </p:cNvGrpSpPr>
              <p:nvPr/>
            </p:nvGrpSpPr>
            <p:grpSpPr bwMode="auto">
              <a:xfrm>
                <a:off x="2487" y="1152"/>
                <a:ext cx="223" cy="481"/>
                <a:chOff x="2207" y="1413"/>
                <a:chExt cx="223" cy="481"/>
              </a:xfrm>
            </p:grpSpPr>
            <p:sp>
              <p:nvSpPr>
                <p:cNvPr id="1337443" name="Freeform 99"/>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337444" name="Rectangle 100"/>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23" name="Group 101"/>
              <p:cNvGrpSpPr>
                <a:grpSpLocks/>
              </p:cNvGrpSpPr>
              <p:nvPr/>
            </p:nvGrpSpPr>
            <p:grpSpPr bwMode="auto">
              <a:xfrm>
                <a:off x="1562" y="1248"/>
                <a:ext cx="349" cy="289"/>
                <a:chOff x="1282" y="1509"/>
                <a:chExt cx="349" cy="289"/>
              </a:xfrm>
            </p:grpSpPr>
            <p:sp>
              <p:nvSpPr>
                <p:cNvPr id="1337446" name="Rectangle 102"/>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24" name="Group 103"/>
                <p:cNvGrpSpPr>
                  <a:grpSpLocks/>
                </p:cNvGrpSpPr>
                <p:nvPr/>
              </p:nvGrpSpPr>
              <p:grpSpPr bwMode="auto">
                <a:xfrm>
                  <a:off x="1291" y="1509"/>
                  <a:ext cx="340" cy="289"/>
                  <a:chOff x="1291" y="1509"/>
                  <a:chExt cx="340" cy="289"/>
                </a:xfrm>
              </p:grpSpPr>
              <p:sp>
                <p:nvSpPr>
                  <p:cNvPr id="1337448" name="Freeform 104"/>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337449" name="Freeform 105"/>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337450" name="Rectangle 106"/>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25" name="Group 107"/>
              <p:cNvGrpSpPr>
                <a:grpSpLocks/>
              </p:cNvGrpSpPr>
              <p:nvPr/>
            </p:nvGrpSpPr>
            <p:grpSpPr bwMode="auto">
              <a:xfrm>
                <a:off x="2031" y="1248"/>
                <a:ext cx="296" cy="289"/>
                <a:chOff x="1751" y="1509"/>
                <a:chExt cx="296" cy="289"/>
              </a:xfrm>
            </p:grpSpPr>
            <p:sp>
              <p:nvSpPr>
                <p:cNvPr id="1337452" name="Freeform 108"/>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337453" name="Freeform 109"/>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337454" name="Line 110"/>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337455" name="Freeform 111"/>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337456" name="Line 112"/>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337457" name="Rectangle 113"/>
              <p:cNvSpPr>
                <a:spLocks noChangeArrowheads="1"/>
              </p:cNvSpPr>
              <p:nvPr/>
            </p:nvSpPr>
            <p:spPr bwMode="auto">
              <a:xfrm>
                <a:off x="2829" y="1250"/>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26" name="Group 114"/>
              <p:cNvGrpSpPr>
                <a:grpSpLocks/>
              </p:cNvGrpSpPr>
              <p:nvPr/>
            </p:nvGrpSpPr>
            <p:grpSpPr bwMode="auto">
              <a:xfrm>
                <a:off x="2880" y="1248"/>
                <a:ext cx="325" cy="289"/>
                <a:chOff x="2600" y="1509"/>
                <a:chExt cx="325" cy="289"/>
              </a:xfrm>
            </p:grpSpPr>
            <p:sp>
              <p:nvSpPr>
                <p:cNvPr id="1337459" name="Freeform 115"/>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337460" name="Freeform 116"/>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337461" name="Rectangle 117"/>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27" name="Group 118"/>
              <p:cNvGrpSpPr>
                <a:grpSpLocks/>
              </p:cNvGrpSpPr>
              <p:nvPr/>
            </p:nvGrpSpPr>
            <p:grpSpPr bwMode="auto">
              <a:xfrm>
                <a:off x="3348" y="1248"/>
                <a:ext cx="284" cy="289"/>
                <a:chOff x="3068" y="1509"/>
                <a:chExt cx="284" cy="289"/>
              </a:xfrm>
            </p:grpSpPr>
            <p:sp>
              <p:nvSpPr>
                <p:cNvPr id="1337463" name="Freeform 119"/>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337464" name="Freeform 120"/>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337465" name="Line 121"/>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337466" name="Line 122"/>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337467" name="Line 123"/>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337468" name="Line 124"/>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337469" name="Line 125"/>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337470" name="Line 126"/>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337471" name="Line 127"/>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337472" name="Line 128"/>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337473" name="Line 129"/>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grpSp>
      <p:grpSp>
        <p:nvGrpSpPr>
          <p:cNvPr id="28" name="Group 130"/>
          <p:cNvGrpSpPr>
            <a:grpSpLocks/>
          </p:cNvGrpSpPr>
          <p:nvPr/>
        </p:nvGrpSpPr>
        <p:grpSpPr bwMode="auto">
          <a:xfrm>
            <a:off x="3822700" y="1905000"/>
            <a:ext cx="3355975" cy="838200"/>
            <a:chOff x="1562" y="1152"/>
            <a:chExt cx="2114" cy="528"/>
          </a:xfrm>
        </p:grpSpPr>
        <p:grpSp>
          <p:nvGrpSpPr>
            <p:cNvPr id="29" name="Group 131"/>
            <p:cNvGrpSpPr>
              <a:grpSpLocks/>
            </p:cNvGrpSpPr>
            <p:nvPr/>
          </p:nvGrpSpPr>
          <p:grpSpPr bwMode="auto">
            <a:xfrm>
              <a:off x="2487" y="1152"/>
              <a:ext cx="223" cy="481"/>
              <a:chOff x="2207" y="1413"/>
              <a:chExt cx="223" cy="481"/>
            </a:xfrm>
          </p:grpSpPr>
          <p:sp>
            <p:nvSpPr>
              <p:cNvPr id="1337476" name="Freeform 132"/>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337477" name="Rectangle 133"/>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30" name="Group 134"/>
            <p:cNvGrpSpPr>
              <a:grpSpLocks/>
            </p:cNvGrpSpPr>
            <p:nvPr/>
          </p:nvGrpSpPr>
          <p:grpSpPr bwMode="auto">
            <a:xfrm>
              <a:off x="1562" y="1248"/>
              <a:ext cx="349" cy="289"/>
              <a:chOff x="1282" y="1509"/>
              <a:chExt cx="349" cy="289"/>
            </a:xfrm>
          </p:grpSpPr>
          <p:sp>
            <p:nvSpPr>
              <p:cNvPr id="1337479" name="Rectangle 135"/>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31" name="Group 136"/>
              <p:cNvGrpSpPr>
                <a:grpSpLocks/>
              </p:cNvGrpSpPr>
              <p:nvPr/>
            </p:nvGrpSpPr>
            <p:grpSpPr bwMode="auto">
              <a:xfrm>
                <a:off x="1291" y="1509"/>
                <a:ext cx="340" cy="289"/>
                <a:chOff x="1291" y="1509"/>
                <a:chExt cx="340" cy="289"/>
              </a:xfrm>
            </p:grpSpPr>
            <p:sp>
              <p:nvSpPr>
                <p:cNvPr id="1337481" name="Freeform 137"/>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337482" name="Freeform 138"/>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337483" name="Rectangle 139"/>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1337511" name="Group 140"/>
            <p:cNvGrpSpPr>
              <a:grpSpLocks/>
            </p:cNvGrpSpPr>
            <p:nvPr/>
          </p:nvGrpSpPr>
          <p:grpSpPr bwMode="auto">
            <a:xfrm>
              <a:off x="2031" y="1248"/>
              <a:ext cx="296" cy="289"/>
              <a:chOff x="1751" y="1509"/>
              <a:chExt cx="296" cy="289"/>
            </a:xfrm>
          </p:grpSpPr>
          <p:sp>
            <p:nvSpPr>
              <p:cNvPr id="1337485" name="Freeform 141"/>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337486" name="Freeform 142"/>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337487" name="Line 143"/>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337488" name="Freeform 144"/>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337489" name="Line 145"/>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337490" name="Rectangle 146"/>
            <p:cNvSpPr>
              <a:spLocks noChangeArrowheads="1"/>
            </p:cNvSpPr>
            <p:nvPr/>
          </p:nvSpPr>
          <p:spPr bwMode="auto">
            <a:xfrm>
              <a:off x="2829" y="1250"/>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1337512" name="Group 147"/>
            <p:cNvGrpSpPr>
              <a:grpSpLocks/>
            </p:cNvGrpSpPr>
            <p:nvPr/>
          </p:nvGrpSpPr>
          <p:grpSpPr bwMode="auto">
            <a:xfrm>
              <a:off x="2880" y="1248"/>
              <a:ext cx="325" cy="289"/>
              <a:chOff x="2600" y="1509"/>
              <a:chExt cx="325" cy="289"/>
            </a:xfrm>
          </p:grpSpPr>
          <p:sp>
            <p:nvSpPr>
              <p:cNvPr id="1337492" name="Freeform 148"/>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337493" name="Freeform 149"/>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337494" name="Rectangle 150"/>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1337513" name="Group 151"/>
            <p:cNvGrpSpPr>
              <a:grpSpLocks/>
            </p:cNvGrpSpPr>
            <p:nvPr/>
          </p:nvGrpSpPr>
          <p:grpSpPr bwMode="auto">
            <a:xfrm>
              <a:off x="3348" y="1248"/>
              <a:ext cx="284" cy="289"/>
              <a:chOff x="3068" y="1509"/>
              <a:chExt cx="284" cy="289"/>
            </a:xfrm>
          </p:grpSpPr>
          <p:sp>
            <p:nvSpPr>
              <p:cNvPr id="1337496" name="Freeform 152"/>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337497" name="Freeform 153"/>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337498" name="Line 154"/>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337499" name="Line 155"/>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337500" name="Line 156"/>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337501" name="Line 157"/>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337502" name="Line 158"/>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337503" name="Line 159"/>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337504" name="Line 160"/>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337505" name="Line 161"/>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337506" name="Line 162"/>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sp>
        <p:nvSpPr>
          <p:cNvPr id="1337507" name="Rectangle 163"/>
          <p:cNvSpPr>
            <a:spLocks noChangeArrowheads="1"/>
          </p:cNvSpPr>
          <p:nvPr/>
        </p:nvSpPr>
        <p:spPr bwMode="auto">
          <a:xfrm>
            <a:off x="914400" y="2057400"/>
            <a:ext cx="2198688" cy="454025"/>
          </a:xfrm>
          <a:prstGeom prst="rect">
            <a:avLst/>
          </a:prstGeom>
          <a:noFill/>
          <a:ln w="12700">
            <a:noFill/>
            <a:miter lim="800000"/>
            <a:headEnd/>
            <a:tailEnd/>
          </a:ln>
          <a:effectLst/>
        </p:spPr>
        <p:txBody>
          <a:bodyPr wrap="none" lIns="90488" tIns="44450" rIns="90488" bIns="44450">
            <a:spAutoFit/>
          </a:bodyPr>
          <a:lstStyle/>
          <a:p>
            <a:r>
              <a:rPr lang="en-US" sz="2400">
                <a:solidFill>
                  <a:schemeClr val="tx1"/>
                </a:solidFill>
              </a:rPr>
              <a:t>8 sub $4,$1,$5</a:t>
            </a:r>
          </a:p>
        </p:txBody>
      </p:sp>
      <p:cxnSp>
        <p:nvCxnSpPr>
          <p:cNvPr id="1337508" name="AutoShape 164"/>
          <p:cNvCxnSpPr>
            <a:cxnSpLocks noChangeShapeType="1"/>
            <a:stCxn id="1337359" idx="3"/>
            <a:endCxn id="1337406" idx="1"/>
          </p:cNvCxnSpPr>
          <p:nvPr/>
        </p:nvCxnSpPr>
        <p:spPr bwMode="auto">
          <a:xfrm flipH="1">
            <a:off x="774700" y="1522413"/>
            <a:ext cx="2198688" cy="1600200"/>
          </a:xfrm>
          <a:prstGeom prst="curvedConnector5">
            <a:avLst>
              <a:gd name="adj1" fmla="val -10324"/>
              <a:gd name="adj2" fmla="val 50000"/>
              <a:gd name="adj3" fmla="val 110398"/>
            </a:avLst>
          </a:prstGeom>
          <a:noFill/>
          <a:ln w="28575">
            <a:solidFill>
              <a:schemeClr val="accent1"/>
            </a:solidFill>
            <a:round/>
            <a:headEnd/>
            <a:tailEnd type="triangle" w="med" len="med"/>
          </a:ln>
          <a:effectLst/>
        </p:spPr>
      </p:cxnSp>
      <p:sp>
        <p:nvSpPr>
          <p:cNvPr id="1337509" name="Oval 165"/>
          <p:cNvSpPr>
            <a:spLocks noChangeArrowheads="1"/>
          </p:cNvSpPr>
          <p:nvPr/>
        </p:nvSpPr>
        <p:spPr bwMode="auto">
          <a:xfrm>
            <a:off x="4114800" y="1066800"/>
            <a:ext cx="304800" cy="762000"/>
          </a:xfrm>
          <a:prstGeom prst="ellipse">
            <a:avLst/>
          </a:prstGeom>
          <a:noFill/>
          <a:ln w="28575">
            <a:solidFill>
              <a:schemeClr val="accent1"/>
            </a:solidFill>
            <a:round/>
            <a:headEnd/>
            <a:tailEnd/>
          </a:ln>
          <a:effectLst/>
        </p:spPr>
        <p:txBody>
          <a:bodyPr wrap="none" anchor="ctr"/>
          <a:lstStyle/>
          <a:p>
            <a:endParaRPr lang="en-US"/>
          </a:p>
        </p:txBody>
      </p:sp>
      <p:sp>
        <p:nvSpPr>
          <p:cNvPr id="1337510" name="Rectangle 166"/>
          <p:cNvSpPr>
            <a:spLocks noGrp="1" noChangeArrowheads="1"/>
          </p:cNvSpPr>
          <p:nvPr>
            <p:ph type="body" idx="1"/>
          </p:nvPr>
        </p:nvSpPr>
        <p:spPr>
          <a:xfrm>
            <a:off x="457200" y="5181600"/>
            <a:ext cx="8153400" cy="1146175"/>
          </a:xfrm>
          <a:noFill/>
          <a:ln/>
        </p:spPr>
        <p:txBody>
          <a:bodyPr/>
          <a:lstStyle/>
          <a:p>
            <a:pPr marL="457200" indent="-457200"/>
            <a:r>
              <a:rPr lang="en-US"/>
              <a:t>To flush the IF stage instruction, assert </a:t>
            </a:r>
            <a:r>
              <a:rPr lang="en-US">
                <a:latin typeface="Courier New" pitchFamily="49" charset="0"/>
              </a:rPr>
              <a:t>IF.Flush</a:t>
            </a:r>
            <a:r>
              <a:rPr lang="en-US"/>
              <a:t> to zero the instruction field of the IF/ID pipeline register (transforming it into a </a:t>
            </a:r>
            <a:r>
              <a:rPr lang="en-US">
                <a:latin typeface="Courier New" pitchFamily="49" charset="0"/>
              </a:rPr>
              <a:t>noop</a:t>
            </a:r>
            <a:r>
              <a:rPr lang="en-US"/>
              <a: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337507"/>
                                        </p:tgtEl>
                                        <p:attrNameLst>
                                          <p:attrName>style.visibility</p:attrName>
                                        </p:attrNameLst>
                                      </p:cBhvr>
                                      <p:to>
                                        <p:strVal val="visible"/>
                                      </p:to>
                                    </p:set>
                                  </p:childTnLst>
                                  <p:subTnLst>
                                    <p:set>
                                      <p:cBhvr override="childStyle">
                                        <p:cTn dur="1" fill="hold" display="0" masterRel="nextClick" afterEffect="1"/>
                                        <p:tgtEl>
                                          <p:spTgt spid="1337507"/>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37509"/>
                                        </p:tgtEl>
                                        <p:attrNameLst>
                                          <p:attrName>style.visibility</p:attrName>
                                        </p:attrNameLst>
                                      </p:cBhvr>
                                      <p:to>
                                        <p:strVal val="visible"/>
                                      </p:to>
                                    </p:set>
                                  </p:childTnLst>
                                  <p:subTnLst>
                                    <p:set>
                                      <p:cBhvr override="childStyle">
                                        <p:cTn dur="1" fill="hold" display="0" masterRel="nextClick" afterEffect="1"/>
                                        <p:tgtEl>
                                          <p:spTgt spid="1337509"/>
                                        </p:tgtEl>
                                        <p:attrNameLst>
                                          <p:attrName>style.visibility</p:attrName>
                                        </p:attrNameLst>
                                      </p:cBhvr>
                                      <p:to>
                                        <p:strVal val="hidden"/>
                                      </p:to>
                                    </p:set>
                                  </p:sub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1337508"/>
                                        </p:tgtEl>
                                        <p:attrNameLst>
                                          <p:attrName>style.visibility</p:attrName>
                                        </p:attrNameLst>
                                      </p:cBhvr>
                                      <p:to>
                                        <p:strVal val="visible"/>
                                      </p:to>
                                    </p:set>
                                    <p:animEffect transition="in" filter="wipe(up)">
                                      <p:cBhvr>
                                        <p:cTn id="17" dur="500"/>
                                        <p:tgtEl>
                                          <p:spTgt spid="1337508"/>
                                        </p:tgtEl>
                                      </p:cBhvr>
                                    </p:animEffect>
                                  </p:childTnLst>
                                </p:cTn>
                              </p:par>
                            </p:childTnLst>
                          </p:cTn>
                        </p:par>
                        <p:par>
                          <p:cTn id="18" fill="hold">
                            <p:stCondLst>
                              <p:cond delay="500"/>
                            </p:stCondLst>
                            <p:childTnLst>
                              <p:par>
                                <p:cTn id="19" presetID="1" presetClass="entr" presetSubtype="0" fill="hold" nodeType="after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nodeType="click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wipe(up)">
                                      <p:cBhvr>
                                        <p:cTn id="2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7507" grpId="0"/>
      <p:bldP spid="1337509"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5538" name="Rectangle 2"/>
          <p:cNvSpPr>
            <a:spLocks noGrp="1" noChangeArrowheads="1"/>
          </p:cNvSpPr>
          <p:nvPr>
            <p:ph type="title"/>
          </p:nvPr>
        </p:nvSpPr>
        <p:spPr/>
        <p:txBody>
          <a:bodyPr/>
          <a:lstStyle/>
          <a:p>
            <a:r>
              <a:rPr lang="en-US"/>
              <a:t>Branching Structures</a:t>
            </a:r>
          </a:p>
        </p:txBody>
      </p:sp>
      <p:sp>
        <p:nvSpPr>
          <p:cNvPr id="1345539" name="Rectangle 3"/>
          <p:cNvSpPr>
            <a:spLocks noGrp="1" noChangeArrowheads="1"/>
          </p:cNvSpPr>
          <p:nvPr>
            <p:ph type="body" idx="1"/>
          </p:nvPr>
        </p:nvSpPr>
        <p:spPr>
          <a:xfrm>
            <a:off x="533400" y="838200"/>
            <a:ext cx="8153400" cy="781050"/>
          </a:xfrm>
        </p:spPr>
        <p:txBody>
          <a:bodyPr/>
          <a:lstStyle/>
          <a:p>
            <a:r>
              <a:rPr lang="en-US"/>
              <a:t>Predict not taken works well for “top of the loop” branching structures</a:t>
            </a:r>
          </a:p>
        </p:txBody>
      </p:sp>
      <p:sp>
        <p:nvSpPr>
          <p:cNvPr id="1345540" name="Rectangle 4"/>
          <p:cNvSpPr>
            <a:spLocks noChangeArrowheads="1"/>
          </p:cNvSpPr>
          <p:nvPr/>
        </p:nvSpPr>
        <p:spPr bwMode="auto">
          <a:xfrm>
            <a:off x="5562600" y="1371600"/>
            <a:ext cx="3048000" cy="2159000"/>
          </a:xfrm>
          <a:prstGeom prst="rect">
            <a:avLst/>
          </a:prstGeom>
          <a:noFill/>
          <a:ln w="12700">
            <a:noFill/>
            <a:miter lim="800000"/>
            <a:headEnd/>
            <a:tailEnd/>
          </a:ln>
          <a:effectLst/>
        </p:spPr>
        <p:txBody>
          <a:bodyPr lIns="90488" tIns="44450" rIns="90488" bIns="44450">
            <a:spAutoFit/>
          </a:bodyPr>
          <a:lstStyle/>
          <a:p>
            <a:r>
              <a:rPr lang="en-US" sz="1700">
                <a:solidFill>
                  <a:schemeClr val="tx1"/>
                </a:solidFill>
                <a:latin typeface="Courier New" pitchFamily="49" charset="0"/>
              </a:rPr>
              <a:t>Loop: beq $1,$2,Out</a:t>
            </a:r>
          </a:p>
          <a:p>
            <a:r>
              <a:rPr lang="en-US" sz="1700">
                <a:solidFill>
                  <a:schemeClr val="tx1"/>
                </a:solidFill>
                <a:latin typeface="Courier New" pitchFamily="49" charset="0"/>
              </a:rPr>
              <a:t>      1</a:t>
            </a:r>
            <a:r>
              <a:rPr lang="en-US" sz="1700" baseline="30000">
                <a:solidFill>
                  <a:schemeClr val="tx1"/>
                </a:solidFill>
                <a:latin typeface="Courier New" pitchFamily="49" charset="0"/>
              </a:rPr>
              <a:t>nd</a:t>
            </a:r>
            <a:r>
              <a:rPr lang="en-US" sz="1700">
                <a:solidFill>
                  <a:schemeClr val="tx1"/>
                </a:solidFill>
                <a:latin typeface="Courier New" pitchFamily="49" charset="0"/>
              </a:rPr>
              <a:t> loop instr</a:t>
            </a:r>
          </a:p>
          <a:p>
            <a:r>
              <a:rPr lang="en-US" sz="1700" b="1">
                <a:solidFill>
                  <a:schemeClr val="tx1"/>
                </a:solidFill>
                <a:latin typeface="Courier New" pitchFamily="49" charset="0"/>
              </a:rPr>
              <a:t>           .</a:t>
            </a:r>
          </a:p>
          <a:p>
            <a:r>
              <a:rPr lang="en-US" sz="1700" b="1">
                <a:solidFill>
                  <a:schemeClr val="tx1"/>
                </a:solidFill>
                <a:latin typeface="Courier New" pitchFamily="49" charset="0"/>
              </a:rPr>
              <a:t>           .</a:t>
            </a:r>
          </a:p>
          <a:p>
            <a:r>
              <a:rPr lang="en-US" sz="1700" b="1">
                <a:solidFill>
                  <a:schemeClr val="tx1"/>
                </a:solidFill>
                <a:latin typeface="Courier New" pitchFamily="49" charset="0"/>
              </a:rPr>
              <a:t>           .</a:t>
            </a:r>
          </a:p>
          <a:p>
            <a:r>
              <a:rPr lang="en-US" sz="1700">
                <a:solidFill>
                  <a:schemeClr val="tx1"/>
                </a:solidFill>
                <a:latin typeface="Courier New" pitchFamily="49" charset="0"/>
              </a:rPr>
              <a:t>      last loop instr</a:t>
            </a:r>
          </a:p>
          <a:p>
            <a:r>
              <a:rPr lang="en-US" sz="1700">
                <a:solidFill>
                  <a:schemeClr val="tx1"/>
                </a:solidFill>
                <a:latin typeface="Courier New" pitchFamily="49" charset="0"/>
              </a:rPr>
              <a:t>      j  Loop</a:t>
            </a:r>
          </a:p>
          <a:p>
            <a:r>
              <a:rPr lang="en-US" sz="1700">
                <a:solidFill>
                  <a:schemeClr val="tx1"/>
                </a:solidFill>
                <a:latin typeface="Courier New" pitchFamily="49" charset="0"/>
              </a:rPr>
              <a:t>Out:  fall out instr</a:t>
            </a:r>
          </a:p>
        </p:txBody>
      </p:sp>
      <p:sp>
        <p:nvSpPr>
          <p:cNvPr id="1345541" name="Rectangle 5"/>
          <p:cNvSpPr>
            <a:spLocks noChangeArrowheads="1"/>
          </p:cNvSpPr>
          <p:nvPr/>
        </p:nvSpPr>
        <p:spPr bwMode="auto">
          <a:xfrm>
            <a:off x="609600" y="1752600"/>
            <a:ext cx="4800600" cy="1270000"/>
          </a:xfrm>
          <a:prstGeom prst="rect">
            <a:avLst/>
          </a:prstGeom>
          <a:noFill/>
          <a:ln w="12700">
            <a:noFill/>
            <a:miter lim="800000"/>
            <a:headEnd/>
            <a:tailEnd/>
          </a:ln>
          <a:effectLst/>
        </p:spPr>
        <p:txBody>
          <a:bodyPr lIns="63500" tIns="25400" rIns="63500" bIns="25400">
            <a:spAutoFit/>
          </a:bodyPr>
          <a:lstStyle/>
          <a:p>
            <a:pPr marL="741363" lvl="1" indent="-246063">
              <a:spcBef>
                <a:spcPct val="30000"/>
              </a:spcBef>
              <a:buClr>
                <a:schemeClr val="accent1"/>
              </a:buClr>
              <a:buSzPct val="75000"/>
              <a:buFont typeface="Monotype Sorts" pitchFamily="2" charset="2"/>
              <a:buChar char="l"/>
            </a:pPr>
            <a:r>
              <a:rPr lang="en-US" sz="2000">
                <a:solidFill>
                  <a:schemeClr val="tx1"/>
                </a:solidFill>
              </a:rPr>
              <a:t>But such loops have jumps at the bottom of the loop to return to the top of the loop – and incur the jump stall overhead</a:t>
            </a:r>
          </a:p>
        </p:txBody>
      </p:sp>
      <p:sp>
        <p:nvSpPr>
          <p:cNvPr id="1345542" name="Rectangle 6"/>
          <p:cNvSpPr>
            <a:spLocks noChangeArrowheads="1"/>
          </p:cNvSpPr>
          <p:nvPr/>
        </p:nvSpPr>
        <p:spPr bwMode="auto">
          <a:xfrm>
            <a:off x="609600" y="3657600"/>
            <a:ext cx="8153400" cy="781050"/>
          </a:xfrm>
          <a:prstGeom prst="rect">
            <a:avLst/>
          </a:prstGeom>
          <a:noFill/>
          <a:ln w="12700">
            <a:noFill/>
            <a:miter lim="800000"/>
            <a:headEnd/>
            <a:tailEnd/>
          </a:ln>
          <a:effectLst/>
        </p:spPr>
        <p:txBody>
          <a:bodyPr lIns="63500" tIns="25400" rIns="63500" bIns="25400">
            <a:spAutoFit/>
          </a:bodyPr>
          <a:lstStyle/>
          <a:p>
            <a:pPr marL="287338" indent="-287338">
              <a:spcBef>
                <a:spcPct val="30000"/>
              </a:spcBef>
              <a:buClr>
                <a:schemeClr val="accent1"/>
              </a:buClr>
              <a:buSzPct val="75000"/>
              <a:buFont typeface="Wingdings" pitchFamily="2" charset="2"/>
              <a:buChar char="q"/>
            </a:pPr>
            <a:r>
              <a:rPr lang="en-US" sz="2400">
                <a:solidFill>
                  <a:schemeClr val="tx1"/>
                </a:solidFill>
              </a:rPr>
              <a:t>Predict not taken doesn’t work well for “bottom of the loop” branching structures</a:t>
            </a:r>
          </a:p>
        </p:txBody>
      </p:sp>
      <p:sp>
        <p:nvSpPr>
          <p:cNvPr id="1345543" name="Rectangle 7"/>
          <p:cNvSpPr>
            <a:spLocks noChangeArrowheads="1"/>
          </p:cNvSpPr>
          <p:nvPr/>
        </p:nvSpPr>
        <p:spPr bwMode="auto">
          <a:xfrm>
            <a:off x="5562600" y="4191000"/>
            <a:ext cx="3048000" cy="2159000"/>
          </a:xfrm>
          <a:prstGeom prst="rect">
            <a:avLst/>
          </a:prstGeom>
          <a:noFill/>
          <a:ln w="12700">
            <a:noFill/>
            <a:miter lim="800000"/>
            <a:headEnd/>
            <a:tailEnd/>
          </a:ln>
          <a:effectLst/>
        </p:spPr>
        <p:txBody>
          <a:bodyPr lIns="90488" tIns="44450" rIns="90488" bIns="44450">
            <a:spAutoFit/>
          </a:bodyPr>
          <a:lstStyle/>
          <a:p>
            <a:r>
              <a:rPr lang="en-US" sz="1700">
                <a:solidFill>
                  <a:schemeClr val="tx1"/>
                </a:solidFill>
                <a:latin typeface="Courier New" pitchFamily="49" charset="0"/>
              </a:rPr>
              <a:t>Loop: 1</a:t>
            </a:r>
            <a:r>
              <a:rPr lang="en-US" sz="1700" baseline="30000">
                <a:solidFill>
                  <a:schemeClr val="tx1"/>
                </a:solidFill>
                <a:latin typeface="Courier New" pitchFamily="49" charset="0"/>
              </a:rPr>
              <a:t>st</a:t>
            </a:r>
            <a:r>
              <a:rPr lang="en-US" sz="1700">
                <a:solidFill>
                  <a:schemeClr val="tx1"/>
                </a:solidFill>
                <a:latin typeface="Courier New" pitchFamily="49" charset="0"/>
              </a:rPr>
              <a:t> loop instr</a:t>
            </a:r>
          </a:p>
          <a:p>
            <a:r>
              <a:rPr lang="en-US" sz="1700">
                <a:solidFill>
                  <a:schemeClr val="tx1"/>
                </a:solidFill>
                <a:latin typeface="Courier New" pitchFamily="49" charset="0"/>
              </a:rPr>
              <a:t>      2</a:t>
            </a:r>
            <a:r>
              <a:rPr lang="en-US" sz="1700" baseline="30000">
                <a:solidFill>
                  <a:schemeClr val="tx1"/>
                </a:solidFill>
                <a:latin typeface="Courier New" pitchFamily="49" charset="0"/>
              </a:rPr>
              <a:t>nd</a:t>
            </a:r>
            <a:r>
              <a:rPr lang="en-US" sz="1700">
                <a:solidFill>
                  <a:schemeClr val="tx1"/>
                </a:solidFill>
                <a:latin typeface="Courier New" pitchFamily="49" charset="0"/>
              </a:rPr>
              <a:t> loop instr</a:t>
            </a:r>
          </a:p>
          <a:p>
            <a:r>
              <a:rPr lang="en-US" sz="1700" b="1">
                <a:solidFill>
                  <a:schemeClr val="tx1"/>
                </a:solidFill>
                <a:latin typeface="Courier New" pitchFamily="49" charset="0"/>
              </a:rPr>
              <a:t>           .</a:t>
            </a:r>
          </a:p>
          <a:p>
            <a:r>
              <a:rPr lang="en-US" sz="1700" b="1">
                <a:solidFill>
                  <a:schemeClr val="tx1"/>
                </a:solidFill>
                <a:latin typeface="Courier New" pitchFamily="49" charset="0"/>
              </a:rPr>
              <a:t>           .</a:t>
            </a:r>
          </a:p>
          <a:p>
            <a:r>
              <a:rPr lang="en-US" sz="1700" b="1">
                <a:solidFill>
                  <a:schemeClr val="tx1"/>
                </a:solidFill>
                <a:latin typeface="Courier New" pitchFamily="49" charset="0"/>
              </a:rPr>
              <a:t>           .</a:t>
            </a:r>
          </a:p>
          <a:p>
            <a:r>
              <a:rPr lang="en-US" sz="1700">
                <a:solidFill>
                  <a:schemeClr val="tx1"/>
                </a:solidFill>
                <a:latin typeface="Courier New" pitchFamily="49" charset="0"/>
              </a:rPr>
              <a:t>      last loop instr</a:t>
            </a:r>
          </a:p>
          <a:p>
            <a:r>
              <a:rPr lang="en-US" sz="1700">
                <a:solidFill>
                  <a:schemeClr val="tx1"/>
                </a:solidFill>
                <a:latin typeface="Courier New" pitchFamily="49" charset="0"/>
              </a:rPr>
              <a:t>      bne $1,$2,Loop</a:t>
            </a:r>
          </a:p>
          <a:p>
            <a:r>
              <a:rPr lang="en-US" sz="1700">
                <a:solidFill>
                  <a:schemeClr val="tx1"/>
                </a:solidFill>
                <a:latin typeface="Courier New" pitchFamily="49" charset="0"/>
              </a:rPr>
              <a:t>      fall out instr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4554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455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5542" grpId="0"/>
      <p:bldP spid="1345543"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0178" name="Rectangle 2"/>
          <p:cNvSpPr>
            <a:spLocks noGrp="1" noChangeArrowheads="1"/>
          </p:cNvSpPr>
          <p:nvPr>
            <p:ph type="title"/>
          </p:nvPr>
        </p:nvSpPr>
        <p:spPr/>
        <p:txBody>
          <a:bodyPr/>
          <a:lstStyle/>
          <a:p>
            <a:r>
              <a:rPr lang="en-US"/>
              <a:t>Static Branch Prediction, con’t</a:t>
            </a:r>
          </a:p>
        </p:txBody>
      </p:sp>
      <p:sp>
        <p:nvSpPr>
          <p:cNvPr id="1330179" name="Rectangle 3"/>
          <p:cNvSpPr>
            <a:spLocks noGrp="1" noChangeArrowheads="1"/>
          </p:cNvSpPr>
          <p:nvPr>
            <p:ph type="body" idx="1"/>
          </p:nvPr>
        </p:nvSpPr>
        <p:spPr>
          <a:xfrm>
            <a:off x="533400" y="838200"/>
            <a:ext cx="8153400" cy="781050"/>
          </a:xfrm>
        </p:spPr>
        <p:txBody>
          <a:bodyPr/>
          <a:lstStyle/>
          <a:p>
            <a:pPr marL="457200" indent="-457200"/>
            <a:r>
              <a:rPr lang="en-US"/>
              <a:t>Resolve branch hazards by assuming a given outcome and proceeding</a:t>
            </a:r>
          </a:p>
        </p:txBody>
      </p:sp>
      <p:sp>
        <p:nvSpPr>
          <p:cNvPr id="1330180" name="Rectangle 4"/>
          <p:cNvSpPr>
            <a:spLocks noChangeArrowheads="1"/>
          </p:cNvSpPr>
          <p:nvPr/>
        </p:nvSpPr>
        <p:spPr bwMode="auto">
          <a:xfrm>
            <a:off x="533400" y="1752600"/>
            <a:ext cx="8153400" cy="4625975"/>
          </a:xfrm>
          <a:prstGeom prst="rect">
            <a:avLst/>
          </a:prstGeom>
          <a:noFill/>
          <a:ln w="12700">
            <a:noFill/>
            <a:miter lim="800000"/>
            <a:headEnd/>
            <a:tailEnd/>
          </a:ln>
          <a:effectLst/>
        </p:spPr>
        <p:txBody>
          <a:bodyPr lIns="63500" tIns="25400" rIns="63500" bIns="25400">
            <a:spAutoFit/>
          </a:bodyPr>
          <a:lstStyle/>
          <a:p>
            <a:pPr marL="457200" indent="-457200">
              <a:spcBef>
                <a:spcPct val="30000"/>
              </a:spcBef>
              <a:buClr>
                <a:schemeClr val="accent1"/>
              </a:buClr>
              <a:buSzPct val="75000"/>
              <a:buFont typeface="Wingdings" pitchFamily="2" charset="2"/>
              <a:buAutoNum type="arabicPeriod" startAt="2"/>
            </a:pPr>
            <a:r>
              <a:rPr lang="en-US" sz="2400"/>
              <a:t>Predict taken</a:t>
            </a:r>
            <a:r>
              <a:rPr lang="en-US" sz="2400">
                <a:solidFill>
                  <a:schemeClr val="tx1"/>
                </a:solidFill>
              </a:rPr>
              <a:t> – predict branches will always be taken</a:t>
            </a:r>
          </a:p>
          <a:p>
            <a:pPr marL="876300" lvl="1" indent="-381000">
              <a:spcBef>
                <a:spcPct val="30000"/>
              </a:spcBef>
              <a:buClr>
                <a:schemeClr val="accent1"/>
              </a:buClr>
              <a:buSzPct val="75000"/>
              <a:buFont typeface="Monotype Sorts" pitchFamily="2" charset="2"/>
              <a:buChar char="l"/>
            </a:pPr>
            <a:r>
              <a:rPr lang="en-US" sz="2000">
                <a:solidFill>
                  <a:schemeClr val="tx1"/>
                </a:solidFill>
              </a:rPr>
              <a:t>Predict taken </a:t>
            </a:r>
            <a:r>
              <a:rPr lang="en-US" sz="2000" i="1">
                <a:solidFill>
                  <a:schemeClr val="tx1"/>
                </a:solidFill>
              </a:rPr>
              <a:t>always</a:t>
            </a:r>
            <a:r>
              <a:rPr lang="en-US" sz="2000">
                <a:solidFill>
                  <a:schemeClr val="tx1"/>
                </a:solidFill>
              </a:rPr>
              <a:t> incurs one stall cycle (if branch destination hardware has been moved to the ID stage)</a:t>
            </a:r>
          </a:p>
          <a:p>
            <a:pPr marL="876300" lvl="1" indent="-381000">
              <a:spcBef>
                <a:spcPct val="30000"/>
              </a:spcBef>
              <a:buClr>
                <a:schemeClr val="accent1"/>
              </a:buClr>
              <a:buSzPct val="75000"/>
              <a:buFont typeface="Monotype Sorts" pitchFamily="2" charset="2"/>
              <a:buChar char="l"/>
            </a:pPr>
            <a:r>
              <a:rPr lang="en-US" sz="2000">
                <a:solidFill>
                  <a:schemeClr val="tx1"/>
                </a:solidFill>
              </a:rPr>
              <a:t>Is there a way to “cache” the address of the branch target instruction ??</a:t>
            </a:r>
          </a:p>
          <a:p>
            <a:pPr marL="876300" lvl="1" indent="-381000">
              <a:spcBef>
                <a:spcPct val="30000"/>
              </a:spcBef>
              <a:buClr>
                <a:schemeClr val="accent1"/>
              </a:buClr>
              <a:buSzPct val="75000"/>
              <a:buFont typeface="Monotype Sorts" pitchFamily="2" charset="2"/>
              <a:buChar char="l"/>
            </a:pPr>
            <a:endParaRPr lang="en-US" sz="2000">
              <a:solidFill>
                <a:schemeClr val="tx1"/>
              </a:solidFill>
            </a:endParaRPr>
          </a:p>
          <a:p>
            <a:pPr marL="457200" indent="-457200">
              <a:spcBef>
                <a:spcPct val="30000"/>
              </a:spcBef>
              <a:buClr>
                <a:schemeClr val="accent1"/>
              </a:buClr>
              <a:buSzPct val="75000"/>
              <a:buFont typeface="Wingdings" pitchFamily="2" charset="2"/>
              <a:buChar char="q"/>
            </a:pPr>
            <a:r>
              <a:rPr lang="en-US" sz="2400">
                <a:solidFill>
                  <a:schemeClr val="tx1"/>
                </a:solidFill>
              </a:rPr>
              <a:t>As the branch penalty increases (for deeper pipelines), a simple static prediction scheme will hurt performance.  With more hardware, it is possible to try to predict branch behavior </a:t>
            </a:r>
            <a:r>
              <a:rPr lang="en-US" sz="2400"/>
              <a:t>dynamically</a:t>
            </a:r>
            <a:r>
              <a:rPr lang="en-US" sz="2400">
                <a:solidFill>
                  <a:schemeClr val="tx1"/>
                </a:solidFill>
              </a:rPr>
              <a:t> during program execution</a:t>
            </a:r>
          </a:p>
          <a:p>
            <a:pPr marL="457200" indent="-457200">
              <a:spcBef>
                <a:spcPct val="30000"/>
              </a:spcBef>
              <a:buClr>
                <a:schemeClr val="accent1"/>
              </a:buClr>
              <a:buSzPct val="75000"/>
              <a:buFont typeface="Wingdings" pitchFamily="2" charset="2"/>
              <a:buAutoNum type="arabicPeriod" startAt="3"/>
            </a:pPr>
            <a:r>
              <a:rPr lang="en-US" sz="2400"/>
              <a:t>Dynamic branch prediction</a:t>
            </a:r>
            <a:r>
              <a:rPr lang="en-US" sz="2400">
                <a:solidFill>
                  <a:schemeClr val="tx1"/>
                </a:solidFill>
              </a:rPr>
              <a:t> – predict branches at run-time using </a:t>
            </a:r>
            <a:r>
              <a:rPr lang="en-US" sz="2400" i="1">
                <a:solidFill>
                  <a:schemeClr val="tx1"/>
                </a:solidFill>
              </a:rPr>
              <a:t>run-time</a:t>
            </a:r>
            <a:r>
              <a:rPr lang="en-US" sz="2400">
                <a:solidFill>
                  <a:schemeClr val="tx1"/>
                </a:solidFill>
              </a:rPr>
              <a:t> information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30180">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30180">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30180">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30180">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30180">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0180"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6562" name="Rectangle 2"/>
          <p:cNvSpPr>
            <a:spLocks noGrp="1" noChangeArrowheads="1"/>
          </p:cNvSpPr>
          <p:nvPr>
            <p:ph type="title"/>
          </p:nvPr>
        </p:nvSpPr>
        <p:spPr/>
        <p:txBody>
          <a:bodyPr/>
          <a:lstStyle/>
          <a:p>
            <a:r>
              <a:rPr lang="en-US"/>
              <a:t>Dynamic Branch Prediction</a:t>
            </a:r>
          </a:p>
        </p:txBody>
      </p:sp>
      <p:sp>
        <p:nvSpPr>
          <p:cNvPr id="1346563" name="Rectangle 3"/>
          <p:cNvSpPr>
            <a:spLocks noGrp="1" noChangeArrowheads="1"/>
          </p:cNvSpPr>
          <p:nvPr>
            <p:ph type="body" idx="1"/>
          </p:nvPr>
        </p:nvSpPr>
        <p:spPr>
          <a:xfrm>
            <a:off x="457200" y="790575"/>
            <a:ext cx="8229600" cy="4954177"/>
          </a:xfrm>
        </p:spPr>
        <p:txBody>
          <a:bodyPr/>
          <a:lstStyle/>
          <a:p>
            <a:r>
              <a:rPr lang="en-US" dirty="0"/>
              <a:t>A </a:t>
            </a:r>
            <a:r>
              <a:rPr lang="en-US" dirty="0">
                <a:solidFill>
                  <a:schemeClr val="accent1"/>
                </a:solidFill>
              </a:rPr>
              <a:t>branch prediction buffer</a:t>
            </a:r>
            <a:r>
              <a:rPr lang="en-US" dirty="0"/>
              <a:t> (aka branch history table (</a:t>
            </a:r>
            <a:r>
              <a:rPr lang="en-US" dirty="0">
                <a:solidFill>
                  <a:schemeClr val="accent1"/>
                </a:solidFill>
              </a:rPr>
              <a:t>BHT</a:t>
            </a:r>
            <a:r>
              <a:rPr lang="en-US" dirty="0"/>
              <a:t>)) in the IF stage addressed by the lower bits of the PC, contains </a:t>
            </a:r>
            <a:r>
              <a:rPr lang="en-US" dirty="0" smtClean="0"/>
              <a:t>bit(s) passed </a:t>
            </a:r>
            <a:r>
              <a:rPr lang="en-US" dirty="0"/>
              <a:t>to the ID stage through the IF/ID pipeline register that tells whether the branch was taken the last time it was execute</a:t>
            </a:r>
          </a:p>
          <a:p>
            <a:pPr lvl="1"/>
            <a:r>
              <a:rPr lang="en-US" dirty="0"/>
              <a:t>Prediction bit may predict incorrectly (may be a wrong prediction for this branch this iteration or may be from a different branch with the same low order PC bits) but the doesn’t affect </a:t>
            </a:r>
            <a:r>
              <a:rPr lang="en-US" dirty="0">
                <a:solidFill>
                  <a:schemeClr val="accent1"/>
                </a:solidFill>
              </a:rPr>
              <a:t>correctness</a:t>
            </a:r>
            <a:r>
              <a:rPr lang="en-US" dirty="0"/>
              <a:t>, just </a:t>
            </a:r>
            <a:r>
              <a:rPr lang="en-US" dirty="0">
                <a:solidFill>
                  <a:schemeClr val="accent1"/>
                </a:solidFill>
              </a:rPr>
              <a:t>performance</a:t>
            </a:r>
          </a:p>
          <a:p>
            <a:pPr lvl="2"/>
            <a:r>
              <a:rPr lang="en-US" dirty="0"/>
              <a:t>Branch decision occurs in the ID stage after determining that the fetched instruction is a branch and checking the prediction </a:t>
            </a:r>
            <a:r>
              <a:rPr lang="en-US" dirty="0" smtClean="0"/>
              <a:t>bit(s)</a:t>
            </a:r>
            <a:endParaRPr lang="en-US" dirty="0"/>
          </a:p>
          <a:p>
            <a:pPr lvl="1"/>
            <a:r>
              <a:rPr lang="en-US" dirty="0"/>
              <a:t>If the prediction is wrong, flush the incorrect instruction(s) in pipeline, restart the pipeline with the right instruction, and invert the prediction </a:t>
            </a:r>
            <a:r>
              <a:rPr lang="en-US" dirty="0" smtClean="0"/>
              <a:t>bit(s)</a:t>
            </a:r>
            <a:endParaRPr lang="en-US" dirty="0"/>
          </a:p>
          <a:p>
            <a:pPr lvl="2"/>
            <a:r>
              <a:rPr lang="en-US" dirty="0"/>
              <a:t>A 4096 bit BHT varies from 1% </a:t>
            </a:r>
            <a:r>
              <a:rPr lang="en-US" dirty="0" err="1"/>
              <a:t>misprediction</a:t>
            </a:r>
            <a:r>
              <a:rPr lang="en-US" dirty="0"/>
              <a:t> (nasa7, </a:t>
            </a:r>
            <a:r>
              <a:rPr lang="en-US" dirty="0" err="1"/>
              <a:t>tomcatv</a:t>
            </a:r>
            <a:r>
              <a:rPr lang="en-US" dirty="0"/>
              <a:t>) to 18% (</a:t>
            </a:r>
            <a:r>
              <a:rPr lang="en-US" dirty="0" err="1"/>
              <a:t>eqntott</a:t>
            </a:r>
            <a:r>
              <a:rPr lang="en-US" dirty="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34656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4656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4656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34656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4656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6563" grpId="0" build="p" bldLvl="2"/>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7890" name="Rectangle 2"/>
          <p:cNvSpPr>
            <a:spLocks noGrp="1" noChangeArrowheads="1"/>
          </p:cNvSpPr>
          <p:nvPr>
            <p:ph type="title"/>
          </p:nvPr>
        </p:nvSpPr>
        <p:spPr/>
        <p:txBody>
          <a:bodyPr/>
          <a:lstStyle/>
          <a:p>
            <a:r>
              <a:rPr lang="en-US"/>
              <a:t>Branch Target Buffer</a:t>
            </a:r>
          </a:p>
        </p:txBody>
      </p:sp>
      <p:sp>
        <p:nvSpPr>
          <p:cNvPr id="1317891" name="Rectangle 3"/>
          <p:cNvSpPr>
            <a:spLocks noGrp="1" noChangeArrowheads="1"/>
          </p:cNvSpPr>
          <p:nvPr>
            <p:ph type="body" idx="1"/>
          </p:nvPr>
        </p:nvSpPr>
        <p:spPr>
          <a:xfrm>
            <a:off x="457200" y="762000"/>
            <a:ext cx="8229600" cy="2467342"/>
          </a:xfrm>
        </p:spPr>
        <p:txBody>
          <a:bodyPr/>
          <a:lstStyle/>
          <a:p>
            <a:r>
              <a:rPr lang="en-US" dirty="0"/>
              <a:t>The BHT predicts </a:t>
            </a:r>
            <a:r>
              <a:rPr lang="en-US" i="1" dirty="0">
                <a:solidFill>
                  <a:schemeClr val="accent1"/>
                </a:solidFill>
              </a:rPr>
              <a:t>when</a:t>
            </a:r>
            <a:r>
              <a:rPr lang="en-US" dirty="0"/>
              <a:t> a branch is taken, but does not tell </a:t>
            </a:r>
            <a:r>
              <a:rPr lang="en-US" i="1" dirty="0">
                <a:solidFill>
                  <a:schemeClr val="accent1"/>
                </a:solidFill>
              </a:rPr>
              <a:t>where</a:t>
            </a:r>
            <a:r>
              <a:rPr lang="en-US" dirty="0"/>
              <a:t> its taken to!</a:t>
            </a:r>
          </a:p>
          <a:p>
            <a:pPr lvl="1"/>
            <a:r>
              <a:rPr lang="en-US" dirty="0"/>
              <a:t>A </a:t>
            </a:r>
            <a:r>
              <a:rPr lang="en-US" dirty="0">
                <a:solidFill>
                  <a:schemeClr val="accent1"/>
                </a:solidFill>
              </a:rPr>
              <a:t>branch target buffer (BTB)</a:t>
            </a:r>
            <a:r>
              <a:rPr lang="en-US" dirty="0"/>
              <a:t> in the IF stage </a:t>
            </a:r>
            <a:r>
              <a:rPr lang="en-US" dirty="0" smtClean="0"/>
              <a:t>caches </a:t>
            </a:r>
            <a:r>
              <a:rPr lang="en-US" dirty="0"/>
              <a:t>the branch target address, but we also need to fetch the next sequential instruction.  The prediction bit in IF/ID selects which “next” instruction will be loaded into IF/ID at the next clock edge</a:t>
            </a:r>
          </a:p>
          <a:p>
            <a:pPr lvl="2"/>
            <a:r>
              <a:rPr lang="en-US" dirty="0"/>
              <a:t>Would need a two read port                                                               instruction memory</a:t>
            </a:r>
          </a:p>
        </p:txBody>
      </p:sp>
      <p:sp>
        <p:nvSpPr>
          <p:cNvPr id="1317892" name="Rectangle 4"/>
          <p:cNvSpPr>
            <a:spLocks noChangeArrowheads="1"/>
          </p:cNvSpPr>
          <p:nvPr/>
        </p:nvSpPr>
        <p:spPr bwMode="auto">
          <a:xfrm>
            <a:off x="381000" y="5543550"/>
            <a:ext cx="8458200" cy="781050"/>
          </a:xfrm>
          <a:prstGeom prst="rect">
            <a:avLst/>
          </a:prstGeom>
          <a:noFill/>
          <a:ln w="12700">
            <a:noFill/>
            <a:miter lim="800000"/>
            <a:headEnd/>
            <a:tailEnd/>
          </a:ln>
          <a:effectLst/>
        </p:spPr>
        <p:txBody>
          <a:bodyPr lIns="63500" tIns="25400" rIns="63500" bIns="25400">
            <a:spAutoFit/>
          </a:bodyPr>
          <a:lstStyle/>
          <a:p>
            <a:pPr marL="287338" indent="-287338">
              <a:spcBef>
                <a:spcPct val="30000"/>
              </a:spcBef>
              <a:buClr>
                <a:schemeClr val="accent1"/>
              </a:buClr>
              <a:buSzPct val="75000"/>
              <a:buFont typeface="Wingdings" pitchFamily="2" charset="2"/>
              <a:buChar char="q"/>
            </a:pPr>
            <a:r>
              <a:rPr lang="en-US" sz="2400">
                <a:solidFill>
                  <a:schemeClr val="tx1"/>
                </a:solidFill>
              </a:rPr>
              <a:t>If the prediction is correct, stalls can be avoided no matter which direction they go</a:t>
            </a:r>
          </a:p>
        </p:txBody>
      </p:sp>
      <p:sp>
        <p:nvSpPr>
          <p:cNvPr id="1317943" name="Rectangle 55"/>
          <p:cNvSpPr>
            <a:spLocks noChangeArrowheads="1"/>
          </p:cNvSpPr>
          <p:nvPr/>
        </p:nvSpPr>
        <p:spPr bwMode="auto">
          <a:xfrm>
            <a:off x="533400" y="3911600"/>
            <a:ext cx="5105400" cy="1270000"/>
          </a:xfrm>
          <a:prstGeom prst="rect">
            <a:avLst/>
          </a:prstGeom>
          <a:noFill/>
          <a:ln w="12700">
            <a:noFill/>
            <a:miter lim="800000"/>
            <a:headEnd/>
            <a:tailEnd/>
          </a:ln>
          <a:effectLst/>
        </p:spPr>
        <p:txBody>
          <a:bodyPr lIns="63500" tIns="25400" rIns="63500" bIns="25400">
            <a:spAutoFit/>
          </a:bodyPr>
          <a:lstStyle/>
          <a:p>
            <a:pPr marL="741363" lvl="1" indent="-246063">
              <a:spcBef>
                <a:spcPct val="30000"/>
              </a:spcBef>
              <a:buClr>
                <a:schemeClr val="accent1"/>
              </a:buClr>
              <a:buSzPct val="75000"/>
              <a:buFont typeface="Monotype Sorts" pitchFamily="2" charset="2"/>
              <a:buChar char="l"/>
            </a:pPr>
            <a:r>
              <a:rPr lang="en-US" sz="2000">
                <a:solidFill>
                  <a:schemeClr val="tx1"/>
                </a:solidFill>
              </a:rPr>
              <a:t>Or the BTB can cache the                                                                        branch taken</a:t>
            </a:r>
            <a:r>
              <a:rPr lang="en-US" sz="2000"/>
              <a:t> instruction </a:t>
            </a:r>
            <a:r>
              <a:rPr lang="en-US" sz="2000">
                <a:solidFill>
                  <a:schemeClr val="tx1"/>
                </a:solidFill>
              </a:rPr>
              <a:t>while the instruction memory is fetching the next sequential instruction</a:t>
            </a:r>
          </a:p>
        </p:txBody>
      </p:sp>
      <p:grpSp>
        <p:nvGrpSpPr>
          <p:cNvPr id="2" name="Group 62"/>
          <p:cNvGrpSpPr>
            <a:grpSpLocks/>
          </p:cNvGrpSpPr>
          <p:nvPr/>
        </p:nvGrpSpPr>
        <p:grpSpPr bwMode="auto">
          <a:xfrm>
            <a:off x="6184900" y="2895600"/>
            <a:ext cx="2273300" cy="2514600"/>
            <a:chOff x="3896" y="1824"/>
            <a:chExt cx="1432" cy="1584"/>
          </a:xfrm>
        </p:grpSpPr>
        <p:sp>
          <p:nvSpPr>
            <p:cNvPr id="1317893" name="Rectangle 5"/>
            <p:cNvSpPr>
              <a:spLocks noChangeArrowheads="1"/>
            </p:cNvSpPr>
            <p:nvPr/>
          </p:nvSpPr>
          <p:spPr bwMode="auto">
            <a:xfrm>
              <a:off x="4280" y="2592"/>
              <a:ext cx="576" cy="768"/>
            </a:xfrm>
            <a:prstGeom prst="rect">
              <a:avLst/>
            </a:prstGeom>
            <a:noFill/>
            <a:ln w="12700">
              <a:solidFill>
                <a:schemeClr val="tx1"/>
              </a:solidFill>
              <a:miter lim="800000"/>
              <a:headEnd/>
              <a:tailEnd/>
            </a:ln>
            <a:effectLst/>
          </p:spPr>
          <p:txBody>
            <a:bodyPr wrap="none" anchor="ctr"/>
            <a:lstStyle/>
            <a:p>
              <a:endParaRPr lang="en-US"/>
            </a:p>
          </p:txBody>
        </p:sp>
        <p:sp>
          <p:nvSpPr>
            <p:cNvPr id="1317894" name="Rectangle 6"/>
            <p:cNvSpPr>
              <a:spLocks noChangeArrowheads="1"/>
            </p:cNvSpPr>
            <p:nvPr/>
          </p:nvSpPr>
          <p:spPr bwMode="auto">
            <a:xfrm>
              <a:off x="4040" y="2832"/>
              <a:ext cx="96" cy="528"/>
            </a:xfrm>
            <a:prstGeom prst="rect">
              <a:avLst/>
            </a:prstGeom>
            <a:noFill/>
            <a:ln w="12700">
              <a:solidFill>
                <a:schemeClr val="accent2"/>
              </a:solidFill>
              <a:miter lim="800000"/>
              <a:headEnd/>
              <a:tailEnd/>
            </a:ln>
            <a:effectLst/>
          </p:spPr>
          <p:txBody>
            <a:bodyPr wrap="none" anchor="ctr"/>
            <a:lstStyle/>
            <a:p>
              <a:endParaRPr lang="en-US"/>
            </a:p>
          </p:txBody>
        </p:sp>
        <p:sp>
          <p:nvSpPr>
            <p:cNvPr id="1317895" name="Line 7"/>
            <p:cNvSpPr>
              <a:spLocks noChangeShapeType="1"/>
            </p:cNvSpPr>
            <p:nvPr/>
          </p:nvSpPr>
          <p:spPr bwMode="auto">
            <a:xfrm>
              <a:off x="4136" y="3072"/>
              <a:ext cx="144" cy="0"/>
            </a:xfrm>
            <a:prstGeom prst="line">
              <a:avLst/>
            </a:prstGeom>
            <a:noFill/>
            <a:ln w="28575">
              <a:solidFill>
                <a:schemeClr val="tx1"/>
              </a:solidFill>
              <a:round/>
              <a:headEnd/>
              <a:tailEnd type="triangle" w="med" len="med"/>
            </a:ln>
            <a:effectLst/>
          </p:spPr>
          <p:txBody>
            <a:bodyPr/>
            <a:lstStyle/>
            <a:p>
              <a:endParaRPr lang="en-US"/>
            </a:p>
          </p:txBody>
        </p:sp>
        <p:sp>
          <p:nvSpPr>
            <p:cNvPr id="1317898" name="Text Box 10"/>
            <p:cNvSpPr txBox="1">
              <a:spLocks noChangeArrowheads="1"/>
            </p:cNvSpPr>
            <p:nvPr/>
          </p:nvSpPr>
          <p:spPr bwMode="auto">
            <a:xfrm>
              <a:off x="4232" y="2928"/>
              <a:ext cx="467" cy="288"/>
            </a:xfrm>
            <a:prstGeom prst="rect">
              <a:avLst/>
            </a:prstGeom>
            <a:noFill/>
            <a:ln w="12700">
              <a:noFill/>
              <a:miter lim="800000"/>
              <a:headEnd/>
              <a:tailEnd/>
            </a:ln>
            <a:effectLst/>
          </p:spPr>
          <p:txBody>
            <a:bodyPr wrap="none">
              <a:spAutoFit/>
            </a:bodyPr>
            <a:lstStyle/>
            <a:p>
              <a:r>
                <a:rPr lang="en-US" sz="1200">
                  <a:solidFill>
                    <a:schemeClr val="tx1"/>
                  </a:solidFill>
                </a:rPr>
                <a:t>Read</a:t>
              </a:r>
            </a:p>
            <a:p>
              <a:r>
                <a:rPr lang="en-US" sz="1200">
                  <a:solidFill>
                    <a:schemeClr val="tx1"/>
                  </a:solidFill>
                </a:rPr>
                <a:t>Address</a:t>
              </a:r>
            </a:p>
          </p:txBody>
        </p:sp>
        <p:sp>
          <p:nvSpPr>
            <p:cNvPr id="1317899" name="Text Box 11"/>
            <p:cNvSpPr txBox="1">
              <a:spLocks noChangeArrowheads="1"/>
            </p:cNvSpPr>
            <p:nvPr/>
          </p:nvSpPr>
          <p:spPr bwMode="auto">
            <a:xfrm>
              <a:off x="4232" y="2640"/>
              <a:ext cx="692" cy="326"/>
            </a:xfrm>
            <a:prstGeom prst="rect">
              <a:avLst/>
            </a:prstGeom>
            <a:noFill/>
            <a:ln w="12700">
              <a:noFill/>
              <a:miter lim="800000"/>
              <a:headEnd/>
              <a:tailEnd/>
            </a:ln>
            <a:effectLst/>
          </p:spPr>
          <p:txBody>
            <a:bodyPr wrap="none">
              <a:spAutoFit/>
            </a:bodyPr>
            <a:lstStyle/>
            <a:p>
              <a:pPr algn="ctr"/>
              <a:r>
                <a:rPr lang="en-US" sz="1400" b="1">
                  <a:solidFill>
                    <a:schemeClr val="tx1"/>
                  </a:solidFill>
                </a:rPr>
                <a:t>Instruction</a:t>
              </a:r>
            </a:p>
            <a:p>
              <a:pPr algn="ctr"/>
              <a:r>
                <a:rPr lang="en-US" sz="1400" b="1">
                  <a:solidFill>
                    <a:schemeClr val="tx1"/>
                  </a:solidFill>
                </a:rPr>
                <a:t>Memory</a:t>
              </a:r>
            </a:p>
          </p:txBody>
        </p:sp>
        <p:sp>
          <p:nvSpPr>
            <p:cNvPr id="1317900" name="Text Box 12"/>
            <p:cNvSpPr txBox="1">
              <a:spLocks noChangeArrowheads="1"/>
            </p:cNvSpPr>
            <p:nvPr/>
          </p:nvSpPr>
          <p:spPr bwMode="auto">
            <a:xfrm rot="-5400000">
              <a:off x="3954" y="2966"/>
              <a:ext cx="249" cy="173"/>
            </a:xfrm>
            <a:prstGeom prst="rect">
              <a:avLst/>
            </a:prstGeom>
            <a:noFill/>
            <a:ln w="12700">
              <a:noFill/>
              <a:miter lim="800000"/>
              <a:headEnd/>
              <a:tailEnd/>
            </a:ln>
            <a:effectLst/>
          </p:spPr>
          <p:txBody>
            <a:bodyPr wrap="none">
              <a:spAutoFit/>
            </a:bodyPr>
            <a:lstStyle/>
            <a:p>
              <a:r>
                <a:rPr lang="en-US" sz="1200" b="1">
                  <a:solidFill>
                    <a:schemeClr val="accent2"/>
                  </a:solidFill>
                </a:rPr>
                <a:t>PC</a:t>
              </a:r>
            </a:p>
          </p:txBody>
        </p:sp>
        <p:sp>
          <p:nvSpPr>
            <p:cNvPr id="1317901" name="Line 13"/>
            <p:cNvSpPr>
              <a:spLocks noChangeShapeType="1"/>
            </p:cNvSpPr>
            <p:nvPr/>
          </p:nvSpPr>
          <p:spPr bwMode="auto">
            <a:xfrm>
              <a:off x="3896" y="3072"/>
              <a:ext cx="144" cy="0"/>
            </a:xfrm>
            <a:prstGeom prst="line">
              <a:avLst/>
            </a:prstGeom>
            <a:noFill/>
            <a:ln w="28575">
              <a:solidFill>
                <a:schemeClr val="tx1"/>
              </a:solidFill>
              <a:round/>
              <a:headEnd/>
              <a:tailEnd type="triangle" w="med" len="med"/>
            </a:ln>
            <a:effectLst/>
          </p:spPr>
          <p:txBody>
            <a:bodyPr/>
            <a:lstStyle/>
            <a:p>
              <a:endParaRPr lang="en-US"/>
            </a:p>
          </p:txBody>
        </p:sp>
        <p:sp>
          <p:nvSpPr>
            <p:cNvPr id="1317908" name="Line 20"/>
            <p:cNvSpPr>
              <a:spLocks noChangeShapeType="1"/>
            </p:cNvSpPr>
            <p:nvPr/>
          </p:nvSpPr>
          <p:spPr bwMode="auto">
            <a:xfrm>
              <a:off x="5144" y="2976"/>
              <a:ext cx="96" cy="0"/>
            </a:xfrm>
            <a:prstGeom prst="line">
              <a:avLst/>
            </a:prstGeom>
            <a:noFill/>
            <a:ln w="28575">
              <a:solidFill>
                <a:schemeClr val="tx1"/>
              </a:solidFill>
              <a:round/>
              <a:headEnd/>
              <a:tailEnd/>
            </a:ln>
            <a:effectLst/>
          </p:spPr>
          <p:txBody>
            <a:bodyPr/>
            <a:lstStyle/>
            <a:p>
              <a:endParaRPr lang="en-US"/>
            </a:p>
          </p:txBody>
        </p:sp>
        <p:sp>
          <p:nvSpPr>
            <p:cNvPr id="1317911" name="Rectangle 23"/>
            <p:cNvSpPr>
              <a:spLocks noChangeArrowheads="1"/>
            </p:cNvSpPr>
            <p:nvPr/>
          </p:nvSpPr>
          <p:spPr bwMode="auto">
            <a:xfrm>
              <a:off x="5232" y="2016"/>
              <a:ext cx="96" cy="1392"/>
            </a:xfrm>
            <a:prstGeom prst="rect">
              <a:avLst/>
            </a:prstGeom>
            <a:noFill/>
            <a:ln w="12700">
              <a:solidFill>
                <a:schemeClr val="accent2"/>
              </a:solidFill>
              <a:miter lim="800000"/>
              <a:headEnd/>
              <a:tailEnd/>
            </a:ln>
            <a:effectLst/>
          </p:spPr>
          <p:txBody>
            <a:bodyPr wrap="none" anchor="ctr"/>
            <a:lstStyle/>
            <a:p>
              <a:endParaRPr lang="en-US"/>
            </a:p>
          </p:txBody>
        </p:sp>
        <p:sp>
          <p:nvSpPr>
            <p:cNvPr id="1317915" name="Line 27"/>
            <p:cNvSpPr>
              <a:spLocks noChangeShapeType="1"/>
            </p:cNvSpPr>
            <p:nvPr/>
          </p:nvSpPr>
          <p:spPr bwMode="auto">
            <a:xfrm>
              <a:off x="5280" y="1824"/>
              <a:ext cx="0" cy="192"/>
            </a:xfrm>
            <a:prstGeom prst="line">
              <a:avLst/>
            </a:prstGeom>
            <a:noFill/>
            <a:ln w="12700">
              <a:solidFill>
                <a:schemeClr val="accent1"/>
              </a:solidFill>
              <a:round/>
              <a:headEnd/>
              <a:tailEnd type="triangle" w="med" len="med"/>
            </a:ln>
            <a:effectLst/>
          </p:spPr>
          <p:txBody>
            <a:bodyPr/>
            <a:lstStyle/>
            <a:p>
              <a:endParaRPr lang="en-US"/>
            </a:p>
          </p:txBody>
        </p:sp>
        <p:sp>
          <p:nvSpPr>
            <p:cNvPr id="1317926" name="AutoShape 38"/>
            <p:cNvSpPr>
              <a:spLocks noChangeArrowheads="1"/>
            </p:cNvSpPr>
            <p:nvPr/>
          </p:nvSpPr>
          <p:spPr bwMode="auto">
            <a:xfrm rot="-5400000">
              <a:off x="4852" y="2932"/>
              <a:ext cx="480" cy="88"/>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tx1"/>
              </a:solidFill>
              <a:miter lim="800000"/>
              <a:headEnd/>
              <a:tailEnd/>
            </a:ln>
            <a:effectLst/>
          </p:spPr>
          <p:txBody>
            <a:bodyPr wrap="none" anchor="ctr"/>
            <a:lstStyle/>
            <a:p>
              <a:endParaRPr lang="en-US"/>
            </a:p>
          </p:txBody>
        </p:sp>
        <p:sp>
          <p:nvSpPr>
            <p:cNvPr id="1317927" name="Line 39"/>
            <p:cNvSpPr>
              <a:spLocks noChangeShapeType="1"/>
            </p:cNvSpPr>
            <p:nvPr/>
          </p:nvSpPr>
          <p:spPr bwMode="auto">
            <a:xfrm>
              <a:off x="4856" y="3120"/>
              <a:ext cx="192" cy="0"/>
            </a:xfrm>
            <a:prstGeom prst="line">
              <a:avLst/>
            </a:prstGeom>
            <a:noFill/>
            <a:ln w="28575">
              <a:solidFill>
                <a:schemeClr val="tx1"/>
              </a:solidFill>
              <a:round/>
              <a:headEnd/>
              <a:tailEnd/>
            </a:ln>
            <a:effectLst/>
          </p:spPr>
          <p:txBody>
            <a:bodyPr/>
            <a:lstStyle/>
            <a:p>
              <a:endParaRPr lang="en-US"/>
            </a:p>
          </p:txBody>
        </p:sp>
        <p:sp>
          <p:nvSpPr>
            <p:cNvPr id="1317929" name="Line 41"/>
            <p:cNvSpPr>
              <a:spLocks noChangeShapeType="1"/>
            </p:cNvSpPr>
            <p:nvPr/>
          </p:nvSpPr>
          <p:spPr bwMode="auto">
            <a:xfrm>
              <a:off x="4080" y="2640"/>
              <a:ext cx="0" cy="192"/>
            </a:xfrm>
            <a:prstGeom prst="line">
              <a:avLst/>
            </a:prstGeom>
            <a:noFill/>
            <a:ln w="12700">
              <a:solidFill>
                <a:schemeClr val="accent1"/>
              </a:solidFill>
              <a:round/>
              <a:headEnd/>
              <a:tailEnd type="triangle" w="med" len="med"/>
            </a:ln>
            <a:effectLst/>
          </p:spPr>
          <p:txBody>
            <a:bodyPr/>
            <a:lstStyle/>
            <a:p>
              <a:endParaRPr lang="en-US"/>
            </a:p>
          </p:txBody>
        </p:sp>
        <p:sp>
          <p:nvSpPr>
            <p:cNvPr id="1317934" name="Line 46"/>
            <p:cNvSpPr>
              <a:spLocks noChangeShapeType="1"/>
            </p:cNvSpPr>
            <p:nvPr/>
          </p:nvSpPr>
          <p:spPr bwMode="auto">
            <a:xfrm>
              <a:off x="4944" y="2976"/>
              <a:ext cx="96" cy="0"/>
            </a:xfrm>
            <a:prstGeom prst="line">
              <a:avLst/>
            </a:prstGeom>
            <a:noFill/>
            <a:ln w="28575">
              <a:solidFill>
                <a:schemeClr val="tx1"/>
              </a:solidFill>
              <a:round/>
              <a:headEnd/>
              <a:tailEnd/>
            </a:ln>
            <a:effectLst/>
          </p:spPr>
          <p:txBody>
            <a:bodyPr/>
            <a:lstStyle/>
            <a:p>
              <a:endParaRPr lang="en-US"/>
            </a:p>
          </p:txBody>
        </p:sp>
        <p:sp>
          <p:nvSpPr>
            <p:cNvPr id="1317935" name="Rectangle 47"/>
            <p:cNvSpPr>
              <a:spLocks noChangeArrowheads="1"/>
            </p:cNvSpPr>
            <p:nvPr/>
          </p:nvSpPr>
          <p:spPr bwMode="auto">
            <a:xfrm>
              <a:off x="4848" y="2880"/>
              <a:ext cx="96" cy="192"/>
            </a:xfrm>
            <a:prstGeom prst="rect">
              <a:avLst/>
            </a:prstGeom>
            <a:noFill/>
            <a:ln w="12700">
              <a:noFill/>
              <a:miter lim="800000"/>
              <a:headEnd/>
              <a:tailEnd/>
            </a:ln>
            <a:effectLst/>
          </p:spPr>
          <p:txBody>
            <a:bodyPr wrap="none" lIns="19050" tIns="26988" rIns="19050" bIns="26988"/>
            <a:lstStyle/>
            <a:p>
              <a:pPr algn="ctr"/>
              <a:r>
                <a:rPr lang="en-US" sz="1400" b="1"/>
                <a:t>0</a:t>
              </a:r>
            </a:p>
          </p:txBody>
        </p:sp>
        <p:sp>
          <p:nvSpPr>
            <p:cNvPr id="1317936" name="Rectangle 48"/>
            <p:cNvSpPr>
              <a:spLocks noChangeArrowheads="1"/>
            </p:cNvSpPr>
            <p:nvPr/>
          </p:nvSpPr>
          <p:spPr bwMode="auto">
            <a:xfrm>
              <a:off x="4272" y="2208"/>
              <a:ext cx="576" cy="288"/>
            </a:xfrm>
            <a:prstGeom prst="rect">
              <a:avLst/>
            </a:prstGeom>
            <a:noFill/>
            <a:ln w="12700">
              <a:solidFill>
                <a:schemeClr val="tx1"/>
              </a:solidFill>
              <a:miter lim="800000"/>
              <a:headEnd/>
              <a:tailEnd/>
            </a:ln>
            <a:effectLst/>
          </p:spPr>
          <p:txBody>
            <a:bodyPr wrap="none" anchor="ctr"/>
            <a:lstStyle/>
            <a:p>
              <a:endParaRPr lang="en-US"/>
            </a:p>
          </p:txBody>
        </p:sp>
        <p:sp>
          <p:nvSpPr>
            <p:cNvPr id="1317937" name="Text Box 49"/>
            <p:cNvSpPr txBox="1">
              <a:spLocks noChangeArrowheads="1"/>
            </p:cNvSpPr>
            <p:nvPr/>
          </p:nvSpPr>
          <p:spPr bwMode="auto">
            <a:xfrm>
              <a:off x="4368" y="2256"/>
              <a:ext cx="346" cy="192"/>
            </a:xfrm>
            <a:prstGeom prst="rect">
              <a:avLst/>
            </a:prstGeom>
            <a:noFill/>
            <a:ln w="12700">
              <a:noFill/>
              <a:miter lim="800000"/>
              <a:headEnd/>
              <a:tailEnd/>
            </a:ln>
            <a:effectLst/>
          </p:spPr>
          <p:txBody>
            <a:bodyPr wrap="none">
              <a:spAutoFit/>
            </a:bodyPr>
            <a:lstStyle/>
            <a:p>
              <a:pPr algn="ctr"/>
              <a:r>
                <a:rPr lang="en-US" sz="1400" b="1">
                  <a:solidFill>
                    <a:schemeClr val="tx1"/>
                  </a:solidFill>
                </a:rPr>
                <a:t>BTB</a:t>
              </a:r>
            </a:p>
          </p:txBody>
        </p:sp>
        <p:sp>
          <p:nvSpPr>
            <p:cNvPr id="1317938" name="Line 50"/>
            <p:cNvSpPr>
              <a:spLocks noChangeShapeType="1"/>
            </p:cNvSpPr>
            <p:nvPr/>
          </p:nvSpPr>
          <p:spPr bwMode="auto">
            <a:xfrm>
              <a:off x="3984" y="2352"/>
              <a:ext cx="0" cy="720"/>
            </a:xfrm>
            <a:prstGeom prst="line">
              <a:avLst/>
            </a:prstGeom>
            <a:noFill/>
            <a:ln w="12700">
              <a:solidFill>
                <a:schemeClr val="tx1"/>
              </a:solidFill>
              <a:round/>
              <a:headEnd/>
              <a:tailEnd/>
            </a:ln>
            <a:effectLst/>
          </p:spPr>
          <p:txBody>
            <a:bodyPr/>
            <a:lstStyle/>
            <a:p>
              <a:endParaRPr lang="en-US"/>
            </a:p>
          </p:txBody>
        </p:sp>
        <p:sp>
          <p:nvSpPr>
            <p:cNvPr id="1317939" name="Line 51"/>
            <p:cNvSpPr>
              <a:spLocks noChangeShapeType="1"/>
            </p:cNvSpPr>
            <p:nvPr/>
          </p:nvSpPr>
          <p:spPr bwMode="auto">
            <a:xfrm>
              <a:off x="3984" y="2352"/>
              <a:ext cx="288" cy="0"/>
            </a:xfrm>
            <a:prstGeom prst="line">
              <a:avLst/>
            </a:prstGeom>
            <a:noFill/>
            <a:ln w="12700">
              <a:solidFill>
                <a:schemeClr val="tx1"/>
              </a:solidFill>
              <a:round/>
              <a:headEnd/>
              <a:tailEnd type="triangle" w="med" len="med"/>
            </a:ln>
            <a:effectLst/>
          </p:spPr>
          <p:txBody>
            <a:bodyPr/>
            <a:lstStyle/>
            <a:p>
              <a:endParaRPr lang="en-US"/>
            </a:p>
          </p:txBody>
        </p:sp>
        <p:sp>
          <p:nvSpPr>
            <p:cNvPr id="1317940" name="Line 52"/>
            <p:cNvSpPr>
              <a:spLocks noChangeShapeType="1"/>
            </p:cNvSpPr>
            <p:nvPr/>
          </p:nvSpPr>
          <p:spPr bwMode="auto">
            <a:xfrm>
              <a:off x="4848" y="2352"/>
              <a:ext cx="96" cy="0"/>
            </a:xfrm>
            <a:prstGeom prst="line">
              <a:avLst/>
            </a:prstGeom>
            <a:noFill/>
            <a:ln w="28575">
              <a:solidFill>
                <a:schemeClr val="tx1"/>
              </a:solidFill>
              <a:round/>
              <a:headEnd/>
              <a:tailEnd/>
            </a:ln>
            <a:effectLst/>
          </p:spPr>
          <p:txBody>
            <a:bodyPr/>
            <a:lstStyle/>
            <a:p>
              <a:endParaRPr lang="en-US"/>
            </a:p>
          </p:txBody>
        </p:sp>
        <p:sp>
          <p:nvSpPr>
            <p:cNvPr id="1317941" name="Line 53"/>
            <p:cNvSpPr>
              <a:spLocks noChangeShapeType="1"/>
            </p:cNvSpPr>
            <p:nvPr/>
          </p:nvSpPr>
          <p:spPr bwMode="auto">
            <a:xfrm>
              <a:off x="4944" y="2352"/>
              <a:ext cx="0" cy="480"/>
            </a:xfrm>
            <a:prstGeom prst="line">
              <a:avLst/>
            </a:prstGeom>
            <a:noFill/>
            <a:ln w="28575">
              <a:solidFill>
                <a:schemeClr val="tx1"/>
              </a:solidFill>
              <a:round/>
              <a:headEnd/>
              <a:tailEnd/>
            </a:ln>
            <a:effectLst/>
          </p:spPr>
          <p:txBody>
            <a:bodyPr/>
            <a:lstStyle/>
            <a:p>
              <a:endParaRPr lang="en-US"/>
            </a:p>
          </p:txBody>
        </p:sp>
        <p:sp>
          <p:nvSpPr>
            <p:cNvPr id="1317942" name="Line 54"/>
            <p:cNvSpPr>
              <a:spLocks noChangeShapeType="1"/>
            </p:cNvSpPr>
            <p:nvPr/>
          </p:nvSpPr>
          <p:spPr bwMode="auto">
            <a:xfrm>
              <a:off x="4944" y="2832"/>
              <a:ext cx="96" cy="0"/>
            </a:xfrm>
            <a:prstGeom prst="line">
              <a:avLst/>
            </a:prstGeom>
            <a:noFill/>
            <a:ln w="28575">
              <a:solidFill>
                <a:schemeClr val="tx1"/>
              </a:solidFill>
              <a:round/>
              <a:headEnd/>
              <a:tailEnd/>
            </a:ln>
            <a:effectLst/>
          </p:spPr>
          <p:txBody>
            <a:bodyPr/>
            <a:lstStyle/>
            <a:p>
              <a:endParaRPr lang="en-US"/>
            </a:p>
          </p:txBody>
        </p:sp>
        <p:sp>
          <p:nvSpPr>
            <p:cNvPr id="1317944" name="Line 56"/>
            <p:cNvSpPr>
              <a:spLocks noChangeShapeType="1"/>
            </p:cNvSpPr>
            <p:nvPr/>
          </p:nvSpPr>
          <p:spPr bwMode="auto">
            <a:xfrm>
              <a:off x="5088" y="2016"/>
              <a:ext cx="0" cy="768"/>
            </a:xfrm>
            <a:prstGeom prst="line">
              <a:avLst/>
            </a:prstGeom>
            <a:noFill/>
            <a:ln w="12700">
              <a:solidFill>
                <a:schemeClr val="accent1"/>
              </a:solidFill>
              <a:round/>
              <a:headEnd/>
              <a:tailEnd type="triangle" w="med" len="med"/>
            </a:ln>
            <a:effectLst/>
          </p:spPr>
          <p:txBody>
            <a:bodyP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1794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178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7892" grpId="0"/>
      <p:bldP spid="1317943"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8130" name="Rectangle 2"/>
          <p:cNvSpPr>
            <a:spLocks noGrp="1" noChangeArrowheads="1"/>
          </p:cNvSpPr>
          <p:nvPr>
            <p:ph type="title"/>
          </p:nvPr>
        </p:nvSpPr>
        <p:spPr/>
        <p:txBody>
          <a:bodyPr/>
          <a:lstStyle/>
          <a:p>
            <a:r>
              <a:rPr lang="en-US"/>
              <a:t>1-bit Prediction Accuracy</a:t>
            </a:r>
          </a:p>
        </p:txBody>
      </p:sp>
      <p:sp>
        <p:nvSpPr>
          <p:cNvPr id="1328131" name="Rectangle 3"/>
          <p:cNvSpPr>
            <a:spLocks noGrp="1" noChangeArrowheads="1"/>
          </p:cNvSpPr>
          <p:nvPr>
            <p:ph type="body" idx="1"/>
          </p:nvPr>
        </p:nvSpPr>
        <p:spPr>
          <a:xfrm>
            <a:off x="457200" y="762000"/>
            <a:ext cx="8153400" cy="415925"/>
          </a:xfrm>
        </p:spPr>
        <p:txBody>
          <a:bodyPr/>
          <a:lstStyle/>
          <a:p>
            <a:pPr marL="457200" indent="-457200"/>
            <a:r>
              <a:rPr lang="en-US"/>
              <a:t>A 1-bit predictor will be incorrect twice when not taken</a:t>
            </a:r>
          </a:p>
        </p:txBody>
      </p:sp>
      <p:sp>
        <p:nvSpPr>
          <p:cNvPr id="1328132" name="Rectangle 4"/>
          <p:cNvSpPr>
            <a:spLocks noChangeArrowheads="1"/>
          </p:cNvSpPr>
          <p:nvPr/>
        </p:nvSpPr>
        <p:spPr bwMode="auto">
          <a:xfrm>
            <a:off x="381000" y="5562600"/>
            <a:ext cx="8382000" cy="781050"/>
          </a:xfrm>
          <a:prstGeom prst="rect">
            <a:avLst/>
          </a:prstGeom>
          <a:noFill/>
          <a:ln w="12700">
            <a:noFill/>
            <a:miter lim="800000"/>
            <a:headEnd/>
            <a:tailEnd/>
          </a:ln>
          <a:effectLst/>
        </p:spPr>
        <p:txBody>
          <a:bodyPr lIns="63500" tIns="25400" rIns="63500" bIns="25400">
            <a:spAutoFit/>
          </a:bodyPr>
          <a:lstStyle/>
          <a:p>
            <a:pPr marL="457200" indent="-457200">
              <a:spcBef>
                <a:spcPct val="30000"/>
              </a:spcBef>
              <a:buClr>
                <a:schemeClr val="accent1"/>
              </a:buClr>
              <a:buSzPct val="75000"/>
              <a:buFont typeface="Wingdings" pitchFamily="2" charset="2"/>
              <a:buChar char="q"/>
            </a:pPr>
            <a:r>
              <a:rPr lang="en-US" sz="2400">
                <a:solidFill>
                  <a:schemeClr val="tx1"/>
                </a:solidFill>
              </a:rPr>
              <a:t>For 10 times through the loop we have a 80% prediction accuracy for a branch that is taken 90% of the time</a:t>
            </a:r>
          </a:p>
        </p:txBody>
      </p:sp>
      <p:sp>
        <p:nvSpPr>
          <p:cNvPr id="1328133" name="Rectangle 5"/>
          <p:cNvSpPr>
            <a:spLocks noChangeArrowheads="1"/>
          </p:cNvSpPr>
          <p:nvPr/>
        </p:nvSpPr>
        <p:spPr bwMode="auto">
          <a:xfrm>
            <a:off x="381000" y="1219200"/>
            <a:ext cx="5791200" cy="4289425"/>
          </a:xfrm>
          <a:prstGeom prst="rect">
            <a:avLst/>
          </a:prstGeom>
          <a:noFill/>
          <a:ln w="12700">
            <a:noFill/>
            <a:miter lim="800000"/>
            <a:headEnd/>
            <a:tailEnd/>
          </a:ln>
          <a:effectLst/>
        </p:spPr>
        <p:txBody>
          <a:bodyPr lIns="63500" tIns="25400" rIns="63500" bIns="25400">
            <a:spAutoFit/>
          </a:bodyPr>
          <a:lstStyle/>
          <a:p>
            <a:pPr marL="876300" lvl="1" indent="-381000">
              <a:spcBef>
                <a:spcPct val="30000"/>
              </a:spcBef>
              <a:buClr>
                <a:schemeClr val="accent1"/>
              </a:buClr>
              <a:buSzPct val="75000"/>
              <a:buFont typeface="Monotype Sorts" pitchFamily="2" charset="2"/>
              <a:buChar char="l"/>
            </a:pPr>
            <a:r>
              <a:rPr lang="en-US" sz="2000" dirty="0">
                <a:solidFill>
                  <a:schemeClr val="tx1"/>
                </a:solidFill>
              </a:rPr>
              <a:t>Assume </a:t>
            </a:r>
            <a:r>
              <a:rPr lang="en-US" sz="2000" dirty="0" err="1">
                <a:solidFill>
                  <a:schemeClr val="tx1"/>
                </a:solidFill>
              </a:rPr>
              <a:t>predict_bit</a:t>
            </a:r>
            <a:r>
              <a:rPr lang="en-US" sz="2000" dirty="0">
                <a:solidFill>
                  <a:schemeClr val="tx1"/>
                </a:solidFill>
              </a:rPr>
              <a:t> = </a:t>
            </a:r>
            <a:r>
              <a:rPr lang="en-US" sz="2000" dirty="0">
                <a:solidFill>
                  <a:srgbClr val="FF0000"/>
                </a:solidFill>
              </a:rPr>
              <a:t>0</a:t>
            </a:r>
            <a:r>
              <a:rPr lang="en-US" sz="2000" dirty="0">
                <a:solidFill>
                  <a:schemeClr val="tx1"/>
                </a:solidFill>
              </a:rPr>
              <a:t> to start (indicating branch not taken) and loop control is at the bottom of the loop code</a:t>
            </a:r>
          </a:p>
          <a:p>
            <a:pPr marL="876300" lvl="1" indent="-381000">
              <a:spcBef>
                <a:spcPct val="30000"/>
              </a:spcBef>
              <a:buClr>
                <a:schemeClr val="accent1"/>
              </a:buClr>
              <a:buSzPct val="75000"/>
              <a:buFont typeface="Monotype Sorts" pitchFamily="2" charset="2"/>
              <a:buAutoNum type="arabicPeriod"/>
            </a:pPr>
            <a:r>
              <a:rPr lang="en-US" sz="2000" dirty="0">
                <a:solidFill>
                  <a:schemeClr val="tx1"/>
                </a:solidFill>
              </a:rPr>
              <a:t>First time through the loop, the predictor </a:t>
            </a:r>
            <a:r>
              <a:rPr lang="en-US" sz="2000" dirty="0" err="1">
                <a:solidFill>
                  <a:schemeClr val="tx1"/>
                </a:solidFill>
              </a:rPr>
              <a:t>mispredicts</a:t>
            </a:r>
            <a:r>
              <a:rPr lang="en-US" sz="2000" dirty="0">
                <a:solidFill>
                  <a:schemeClr val="tx1"/>
                </a:solidFill>
              </a:rPr>
              <a:t> the branch since the branch is taken back to the top of the loop; invert prediction bit (</a:t>
            </a:r>
            <a:r>
              <a:rPr lang="en-US" sz="2000" dirty="0" err="1">
                <a:solidFill>
                  <a:schemeClr val="tx1"/>
                </a:solidFill>
              </a:rPr>
              <a:t>predict_bit</a:t>
            </a:r>
            <a:r>
              <a:rPr lang="en-US" sz="2000" dirty="0">
                <a:solidFill>
                  <a:schemeClr val="tx1"/>
                </a:solidFill>
              </a:rPr>
              <a:t> = </a:t>
            </a:r>
            <a:r>
              <a:rPr lang="en-US" sz="2000" dirty="0">
                <a:solidFill>
                  <a:srgbClr val="FF0000"/>
                </a:solidFill>
              </a:rPr>
              <a:t>1</a:t>
            </a:r>
            <a:r>
              <a:rPr lang="en-US" sz="2000" dirty="0">
                <a:solidFill>
                  <a:schemeClr val="tx1"/>
                </a:solidFill>
              </a:rPr>
              <a:t>)</a:t>
            </a:r>
          </a:p>
          <a:p>
            <a:pPr marL="876300" lvl="1" indent="-381000">
              <a:spcBef>
                <a:spcPct val="30000"/>
              </a:spcBef>
              <a:buClr>
                <a:schemeClr val="accent1"/>
              </a:buClr>
              <a:buSzPct val="75000"/>
              <a:buFont typeface="Monotype Sorts" pitchFamily="2" charset="2"/>
              <a:buAutoNum type="arabicPeriod"/>
            </a:pPr>
            <a:r>
              <a:rPr lang="en-US" sz="2000" dirty="0">
                <a:solidFill>
                  <a:schemeClr val="tx1"/>
                </a:solidFill>
              </a:rPr>
              <a:t>As long as branch is taken (looping), prediction is correct</a:t>
            </a:r>
          </a:p>
          <a:p>
            <a:pPr marL="876300" lvl="1" indent="-381000">
              <a:spcBef>
                <a:spcPct val="30000"/>
              </a:spcBef>
              <a:buClr>
                <a:schemeClr val="accent1"/>
              </a:buClr>
              <a:buSzPct val="75000"/>
              <a:buFont typeface="Monotype Sorts" pitchFamily="2" charset="2"/>
              <a:buAutoNum type="arabicPeriod"/>
            </a:pPr>
            <a:r>
              <a:rPr lang="en-US" sz="2000" dirty="0">
                <a:solidFill>
                  <a:schemeClr val="tx1"/>
                </a:solidFill>
              </a:rPr>
              <a:t>Exiting the loop, the predictor again </a:t>
            </a:r>
            <a:r>
              <a:rPr lang="en-US" sz="2000" dirty="0" err="1">
                <a:solidFill>
                  <a:schemeClr val="tx1"/>
                </a:solidFill>
              </a:rPr>
              <a:t>mispredicts</a:t>
            </a:r>
            <a:r>
              <a:rPr lang="en-US" sz="2000" dirty="0">
                <a:solidFill>
                  <a:schemeClr val="tx1"/>
                </a:solidFill>
              </a:rPr>
              <a:t> the branch since this time the branch is not taken falling out of the loop; invert prediction bit (</a:t>
            </a:r>
            <a:r>
              <a:rPr lang="en-US" sz="2000" dirty="0" err="1">
                <a:solidFill>
                  <a:schemeClr val="tx1"/>
                </a:solidFill>
              </a:rPr>
              <a:t>predict_bit</a:t>
            </a:r>
            <a:r>
              <a:rPr lang="en-US" sz="2000" dirty="0">
                <a:solidFill>
                  <a:schemeClr val="tx1"/>
                </a:solidFill>
              </a:rPr>
              <a:t> = </a:t>
            </a:r>
            <a:r>
              <a:rPr lang="en-US" sz="2000" dirty="0">
                <a:solidFill>
                  <a:srgbClr val="FF0000"/>
                </a:solidFill>
              </a:rPr>
              <a:t>0</a:t>
            </a:r>
            <a:r>
              <a:rPr lang="en-US" sz="2000" dirty="0">
                <a:solidFill>
                  <a:schemeClr val="tx1"/>
                </a:solidFill>
              </a:rPr>
              <a:t>)</a:t>
            </a:r>
          </a:p>
        </p:txBody>
      </p:sp>
      <p:sp>
        <p:nvSpPr>
          <p:cNvPr id="1328134" name="Rectangle 6"/>
          <p:cNvSpPr>
            <a:spLocks noChangeArrowheads="1"/>
          </p:cNvSpPr>
          <p:nvPr/>
        </p:nvSpPr>
        <p:spPr bwMode="auto">
          <a:xfrm>
            <a:off x="5943600" y="1828800"/>
            <a:ext cx="3048000" cy="2159000"/>
          </a:xfrm>
          <a:prstGeom prst="rect">
            <a:avLst/>
          </a:prstGeom>
          <a:noFill/>
          <a:ln w="12700">
            <a:noFill/>
            <a:miter lim="800000"/>
            <a:headEnd/>
            <a:tailEnd/>
          </a:ln>
          <a:effectLst/>
        </p:spPr>
        <p:txBody>
          <a:bodyPr lIns="90488" tIns="44450" rIns="90488" bIns="44450">
            <a:spAutoFit/>
          </a:bodyPr>
          <a:lstStyle/>
          <a:p>
            <a:r>
              <a:rPr lang="en-US" sz="1700">
                <a:solidFill>
                  <a:schemeClr val="tx1"/>
                </a:solidFill>
                <a:latin typeface="Courier New" pitchFamily="49" charset="0"/>
              </a:rPr>
              <a:t>Loop: 1</a:t>
            </a:r>
            <a:r>
              <a:rPr lang="en-US" sz="1700" baseline="30000">
                <a:solidFill>
                  <a:schemeClr val="tx1"/>
                </a:solidFill>
                <a:latin typeface="Courier New" pitchFamily="49" charset="0"/>
              </a:rPr>
              <a:t>st</a:t>
            </a:r>
            <a:r>
              <a:rPr lang="en-US" sz="1700">
                <a:solidFill>
                  <a:schemeClr val="tx1"/>
                </a:solidFill>
                <a:latin typeface="Courier New" pitchFamily="49" charset="0"/>
              </a:rPr>
              <a:t> loop instr</a:t>
            </a:r>
          </a:p>
          <a:p>
            <a:r>
              <a:rPr lang="en-US" sz="1700">
                <a:solidFill>
                  <a:schemeClr val="tx1"/>
                </a:solidFill>
                <a:latin typeface="Courier New" pitchFamily="49" charset="0"/>
              </a:rPr>
              <a:t>      2</a:t>
            </a:r>
            <a:r>
              <a:rPr lang="en-US" sz="1700" baseline="30000">
                <a:solidFill>
                  <a:schemeClr val="tx1"/>
                </a:solidFill>
                <a:latin typeface="Courier New" pitchFamily="49" charset="0"/>
              </a:rPr>
              <a:t>nd</a:t>
            </a:r>
            <a:r>
              <a:rPr lang="en-US" sz="1700">
                <a:solidFill>
                  <a:schemeClr val="tx1"/>
                </a:solidFill>
                <a:latin typeface="Courier New" pitchFamily="49" charset="0"/>
              </a:rPr>
              <a:t> loop instr</a:t>
            </a:r>
          </a:p>
          <a:p>
            <a:r>
              <a:rPr lang="en-US" sz="1700" b="1">
                <a:solidFill>
                  <a:schemeClr val="tx1"/>
                </a:solidFill>
                <a:latin typeface="Courier New" pitchFamily="49" charset="0"/>
              </a:rPr>
              <a:t>           .</a:t>
            </a:r>
          </a:p>
          <a:p>
            <a:r>
              <a:rPr lang="en-US" sz="1700" b="1">
                <a:solidFill>
                  <a:schemeClr val="tx1"/>
                </a:solidFill>
                <a:latin typeface="Courier New" pitchFamily="49" charset="0"/>
              </a:rPr>
              <a:t>           .</a:t>
            </a:r>
          </a:p>
          <a:p>
            <a:r>
              <a:rPr lang="en-US" sz="1700" b="1">
                <a:solidFill>
                  <a:schemeClr val="tx1"/>
                </a:solidFill>
                <a:latin typeface="Courier New" pitchFamily="49" charset="0"/>
              </a:rPr>
              <a:t>           .</a:t>
            </a:r>
          </a:p>
          <a:p>
            <a:r>
              <a:rPr lang="en-US" sz="1700">
                <a:solidFill>
                  <a:schemeClr val="tx1"/>
                </a:solidFill>
                <a:latin typeface="Courier New" pitchFamily="49" charset="0"/>
              </a:rPr>
              <a:t>      last loop instr</a:t>
            </a:r>
          </a:p>
          <a:p>
            <a:r>
              <a:rPr lang="en-US" sz="1700">
                <a:solidFill>
                  <a:schemeClr val="tx1"/>
                </a:solidFill>
                <a:latin typeface="Courier New" pitchFamily="49" charset="0"/>
              </a:rPr>
              <a:t>      bne $1,$2,Loop</a:t>
            </a:r>
          </a:p>
          <a:p>
            <a:r>
              <a:rPr lang="en-US" sz="1700">
                <a:solidFill>
                  <a:schemeClr val="tx1"/>
                </a:solidFill>
                <a:latin typeface="Courier New" pitchFamily="49" charset="0"/>
              </a:rPr>
              <a:t>      fall out instr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281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8132" grpId="0"/>
    </p:bldLst>
  </p:timing>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34274" name="Rectangle 2"/>
          <p:cNvSpPr>
            <a:spLocks noGrp="1" noChangeArrowheads="1"/>
          </p:cNvSpPr>
          <p:nvPr>
            <p:ph type="title"/>
          </p:nvPr>
        </p:nvSpPr>
        <p:spPr/>
        <p:txBody>
          <a:bodyPr/>
          <a:lstStyle/>
          <a:p>
            <a:r>
              <a:rPr lang="en-US"/>
              <a:t>2-bit Predictors</a:t>
            </a:r>
          </a:p>
        </p:txBody>
      </p:sp>
      <p:sp>
        <p:nvSpPr>
          <p:cNvPr id="1334275" name="Rectangle 3"/>
          <p:cNvSpPr>
            <a:spLocks noGrp="1" noChangeArrowheads="1"/>
          </p:cNvSpPr>
          <p:nvPr>
            <p:ph type="body" idx="1"/>
          </p:nvPr>
        </p:nvSpPr>
        <p:spPr>
          <a:xfrm>
            <a:off x="457200" y="838200"/>
            <a:ext cx="8153400" cy="781050"/>
          </a:xfrm>
        </p:spPr>
        <p:txBody>
          <a:bodyPr/>
          <a:lstStyle/>
          <a:p>
            <a:r>
              <a:rPr lang="en-US"/>
              <a:t>A 2-bit scheme can give 90% accuracy since a prediction must be wrong twice before the prediction bit is changed</a:t>
            </a:r>
          </a:p>
        </p:txBody>
      </p:sp>
      <p:sp>
        <p:nvSpPr>
          <p:cNvPr id="1334277" name="Oval 5"/>
          <p:cNvSpPr>
            <a:spLocks noChangeArrowheads="1"/>
          </p:cNvSpPr>
          <p:nvPr/>
        </p:nvSpPr>
        <p:spPr bwMode="auto">
          <a:xfrm>
            <a:off x="1066800" y="3060700"/>
            <a:ext cx="1676400" cy="762000"/>
          </a:xfrm>
          <a:prstGeom prst="ellipse">
            <a:avLst/>
          </a:prstGeom>
          <a:noFill/>
          <a:ln w="12700">
            <a:solidFill>
              <a:schemeClr val="tx1"/>
            </a:solidFill>
            <a:round/>
            <a:headEnd/>
            <a:tailEnd/>
          </a:ln>
          <a:effectLst/>
        </p:spPr>
        <p:txBody>
          <a:bodyPr wrap="none" anchor="ctr"/>
          <a:lstStyle/>
          <a:p>
            <a:endParaRPr lang="en-US"/>
          </a:p>
        </p:txBody>
      </p:sp>
      <p:sp>
        <p:nvSpPr>
          <p:cNvPr id="1334278" name="Rectangle 6"/>
          <p:cNvSpPr>
            <a:spLocks noChangeArrowheads="1"/>
          </p:cNvSpPr>
          <p:nvPr/>
        </p:nvSpPr>
        <p:spPr bwMode="auto">
          <a:xfrm>
            <a:off x="1524000" y="3136900"/>
            <a:ext cx="762000" cy="457200"/>
          </a:xfrm>
          <a:prstGeom prst="rect">
            <a:avLst/>
          </a:prstGeom>
          <a:noFill/>
          <a:ln w="12700">
            <a:noFill/>
            <a:miter lim="800000"/>
            <a:headEnd/>
            <a:tailEnd/>
          </a:ln>
          <a:effectLst/>
        </p:spPr>
        <p:txBody>
          <a:bodyPr wrap="none" lIns="19050" tIns="26988" rIns="19050" bIns="26988"/>
          <a:lstStyle/>
          <a:p>
            <a:pPr algn="ctr" defTabSz="904875">
              <a:tabLst>
                <a:tab pos="452438" algn="l"/>
                <a:tab pos="904875" algn="l"/>
                <a:tab pos="1357313" algn="l"/>
              </a:tabLst>
            </a:pPr>
            <a:r>
              <a:rPr lang="en-US" sz="2000" b="1">
                <a:solidFill>
                  <a:srgbClr val="000000"/>
                </a:solidFill>
              </a:rPr>
              <a:t>Predict</a:t>
            </a:r>
          </a:p>
          <a:p>
            <a:pPr algn="ctr" defTabSz="904875">
              <a:tabLst>
                <a:tab pos="452438" algn="l"/>
                <a:tab pos="904875" algn="l"/>
                <a:tab pos="1357313" algn="l"/>
              </a:tabLst>
            </a:pPr>
            <a:r>
              <a:rPr lang="en-US" sz="2000" b="1">
                <a:solidFill>
                  <a:srgbClr val="000000"/>
                </a:solidFill>
              </a:rPr>
              <a:t>Taken</a:t>
            </a:r>
          </a:p>
        </p:txBody>
      </p:sp>
      <p:sp>
        <p:nvSpPr>
          <p:cNvPr id="1334279" name="Oval 7"/>
          <p:cNvSpPr>
            <a:spLocks noChangeArrowheads="1"/>
          </p:cNvSpPr>
          <p:nvPr/>
        </p:nvSpPr>
        <p:spPr bwMode="auto">
          <a:xfrm>
            <a:off x="1066800" y="4660900"/>
            <a:ext cx="1676400" cy="762000"/>
          </a:xfrm>
          <a:prstGeom prst="ellipse">
            <a:avLst/>
          </a:prstGeom>
          <a:noFill/>
          <a:ln w="12700">
            <a:solidFill>
              <a:schemeClr val="tx1"/>
            </a:solidFill>
            <a:round/>
            <a:headEnd/>
            <a:tailEnd/>
          </a:ln>
          <a:effectLst/>
        </p:spPr>
        <p:txBody>
          <a:bodyPr wrap="none" anchor="ctr"/>
          <a:lstStyle/>
          <a:p>
            <a:endParaRPr lang="en-US"/>
          </a:p>
        </p:txBody>
      </p:sp>
      <p:sp>
        <p:nvSpPr>
          <p:cNvPr id="1334280" name="Rectangle 8"/>
          <p:cNvSpPr>
            <a:spLocks noChangeArrowheads="1"/>
          </p:cNvSpPr>
          <p:nvPr/>
        </p:nvSpPr>
        <p:spPr bwMode="auto">
          <a:xfrm>
            <a:off x="1524000" y="4660900"/>
            <a:ext cx="762000" cy="457200"/>
          </a:xfrm>
          <a:prstGeom prst="rect">
            <a:avLst/>
          </a:prstGeom>
          <a:noFill/>
          <a:ln w="12700">
            <a:noFill/>
            <a:miter lim="800000"/>
            <a:headEnd/>
            <a:tailEnd/>
          </a:ln>
          <a:effectLst/>
        </p:spPr>
        <p:txBody>
          <a:bodyPr wrap="none" lIns="19050" tIns="26988" rIns="19050" bIns="26988"/>
          <a:lstStyle/>
          <a:p>
            <a:pPr algn="ctr" defTabSz="904875">
              <a:tabLst>
                <a:tab pos="452438" algn="l"/>
                <a:tab pos="904875" algn="l"/>
                <a:tab pos="1357313" algn="l"/>
              </a:tabLst>
            </a:pPr>
            <a:r>
              <a:rPr lang="en-US" sz="2000" b="1">
                <a:solidFill>
                  <a:srgbClr val="000000"/>
                </a:solidFill>
              </a:rPr>
              <a:t>Predict</a:t>
            </a:r>
          </a:p>
          <a:p>
            <a:pPr algn="ctr" defTabSz="904875">
              <a:tabLst>
                <a:tab pos="452438" algn="l"/>
                <a:tab pos="904875" algn="l"/>
                <a:tab pos="1357313" algn="l"/>
              </a:tabLst>
            </a:pPr>
            <a:r>
              <a:rPr lang="en-US" sz="2000" b="1">
                <a:solidFill>
                  <a:srgbClr val="000000"/>
                </a:solidFill>
              </a:rPr>
              <a:t>Not Taken</a:t>
            </a:r>
          </a:p>
        </p:txBody>
      </p:sp>
      <p:sp>
        <p:nvSpPr>
          <p:cNvPr id="1334281" name="Oval 9"/>
          <p:cNvSpPr>
            <a:spLocks noChangeArrowheads="1"/>
          </p:cNvSpPr>
          <p:nvPr/>
        </p:nvSpPr>
        <p:spPr bwMode="auto">
          <a:xfrm>
            <a:off x="4191000" y="2984500"/>
            <a:ext cx="1676400" cy="762000"/>
          </a:xfrm>
          <a:prstGeom prst="ellipse">
            <a:avLst/>
          </a:prstGeom>
          <a:noFill/>
          <a:ln w="12700">
            <a:solidFill>
              <a:schemeClr val="tx1"/>
            </a:solidFill>
            <a:round/>
            <a:headEnd/>
            <a:tailEnd/>
          </a:ln>
          <a:effectLst/>
        </p:spPr>
        <p:txBody>
          <a:bodyPr wrap="none" anchor="ctr"/>
          <a:lstStyle/>
          <a:p>
            <a:endParaRPr lang="en-US"/>
          </a:p>
        </p:txBody>
      </p:sp>
      <p:sp>
        <p:nvSpPr>
          <p:cNvPr id="1334282" name="Rectangle 10"/>
          <p:cNvSpPr>
            <a:spLocks noChangeArrowheads="1"/>
          </p:cNvSpPr>
          <p:nvPr/>
        </p:nvSpPr>
        <p:spPr bwMode="auto">
          <a:xfrm>
            <a:off x="4648200" y="3060700"/>
            <a:ext cx="762000" cy="457200"/>
          </a:xfrm>
          <a:prstGeom prst="rect">
            <a:avLst/>
          </a:prstGeom>
          <a:noFill/>
          <a:ln w="12700">
            <a:noFill/>
            <a:miter lim="800000"/>
            <a:headEnd/>
            <a:tailEnd/>
          </a:ln>
          <a:effectLst/>
        </p:spPr>
        <p:txBody>
          <a:bodyPr wrap="none" lIns="19050" tIns="26988" rIns="19050" bIns="26988"/>
          <a:lstStyle/>
          <a:p>
            <a:pPr algn="ctr" defTabSz="904875">
              <a:tabLst>
                <a:tab pos="452438" algn="l"/>
                <a:tab pos="904875" algn="l"/>
                <a:tab pos="1357313" algn="l"/>
              </a:tabLst>
            </a:pPr>
            <a:r>
              <a:rPr lang="en-US" sz="2000" b="1">
                <a:solidFill>
                  <a:srgbClr val="000000"/>
                </a:solidFill>
              </a:rPr>
              <a:t>Predict</a:t>
            </a:r>
          </a:p>
          <a:p>
            <a:pPr algn="ctr" defTabSz="904875">
              <a:tabLst>
                <a:tab pos="452438" algn="l"/>
                <a:tab pos="904875" algn="l"/>
                <a:tab pos="1357313" algn="l"/>
              </a:tabLst>
            </a:pPr>
            <a:r>
              <a:rPr lang="en-US" sz="2000" b="1">
                <a:solidFill>
                  <a:srgbClr val="000000"/>
                </a:solidFill>
              </a:rPr>
              <a:t>Taken</a:t>
            </a:r>
          </a:p>
        </p:txBody>
      </p:sp>
      <p:sp>
        <p:nvSpPr>
          <p:cNvPr id="1334283" name="Oval 11"/>
          <p:cNvSpPr>
            <a:spLocks noChangeArrowheads="1"/>
          </p:cNvSpPr>
          <p:nvPr/>
        </p:nvSpPr>
        <p:spPr bwMode="auto">
          <a:xfrm>
            <a:off x="4191000" y="4584700"/>
            <a:ext cx="1676400" cy="762000"/>
          </a:xfrm>
          <a:prstGeom prst="ellipse">
            <a:avLst/>
          </a:prstGeom>
          <a:noFill/>
          <a:ln w="12700">
            <a:solidFill>
              <a:schemeClr val="tx1"/>
            </a:solidFill>
            <a:round/>
            <a:headEnd/>
            <a:tailEnd/>
          </a:ln>
          <a:effectLst/>
        </p:spPr>
        <p:txBody>
          <a:bodyPr wrap="none" anchor="ctr"/>
          <a:lstStyle/>
          <a:p>
            <a:endParaRPr lang="en-US"/>
          </a:p>
        </p:txBody>
      </p:sp>
      <p:sp>
        <p:nvSpPr>
          <p:cNvPr id="1334284" name="Rectangle 12"/>
          <p:cNvSpPr>
            <a:spLocks noChangeArrowheads="1"/>
          </p:cNvSpPr>
          <p:nvPr/>
        </p:nvSpPr>
        <p:spPr bwMode="auto">
          <a:xfrm>
            <a:off x="4648200" y="4584700"/>
            <a:ext cx="762000" cy="457200"/>
          </a:xfrm>
          <a:prstGeom prst="rect">
            <a:avLst/>
          </a:prstGeom>
          <a:noFill/>
          <a:ln w="12700">
            <a:noFill/>
            <a:miter lim="800000"/>
            <a:headEnd/>
            <a:tailEnd/>
          </a:ln>
          <a:effectLst/>
        </p:spPr>
        <p:txBody>
          <a:bodyPr wrap="none" lIns="19050" tIns="26988" rIns="19050" bIns="26988"/>
          <a:lstStyle/>
          <a:p>
            <a:pPr algn="ctr" defTabSz="904875">
              <a:tabLst>
                <a:tab pos="452438" algn="l"/>
                <a:tab pos="904875" algn="l"/>
                <a:tab pos="1357313" algn="l"/>
              </a:tabLst>
            </a:pPr>
            <a:r>
              <a:rPr lang="en-US" sz="2000" b="1">
                <a:solidFill>
                  <a:srgbClr val="000000"/>
                </a:solidFill>
              </a:rPr>
              <a:t>Predict</a:t>
            </a:r>
          </a:p>
          <a:p>
            <a:pPr algn="ctr" defTabSz="904875">
              <a:tabLst>
                <a:tab pos="452438" algn="l"/>
                <a:tab pos="904875" algn="l"/>
                <a:tab pos="1357313" algn="l"/>
              </a:tabLst>
            </a:pPr>
            <a:r>
              <a:rPr lang="en-US" sz="2000" b="1">
                <a:solidFill>
                  <a:srgbClr val="000000"/>
                </a:solidFill>
              </a:rPr>
              <a:t>Not Taken</a:t>
            </a:r>
          </a:p>
        </p:txBody>
      </p:sp>
      <p:sp>
        <p:nvSpPr>
          <p:cNvPr id="1334285" name="Rectangle 13"/>
          <p:cNvSpPr>
            <a:spLocks noChangeArrowheads="1"/>
          </p:cNvSpPr>
          <p:nvPr/>
        </p:nvSpPr>
        <p:spPr bwMode="auto">
          <a:xfrm>
            <a:off x="1524000" y="2603500"/>
            <a:ext cx="762000" cy="457200"/>
          </a:xfrm>
          <a:prstGeom prst="rect">
            <a:avLst/>
          </a:prstGeom>
          <a:noFill/>
          <a:ln w="12700">
            <a:noFill/>
            <a:miter lim="800000"/>
            <a:headEnd/>
            <a:tailEnd/>
          </a:ln>
          <a:effectLst/>
        </p:spPr>
        <p:txBody>
          <a:bodyPr wrap="none" lIns="19050" tIns="26988" rIns="19050" bIns="26988"/>
          <a:lstStyle/>
          <a:p>
            <a:pPr algn="ctr" defTabSz="904875">
              <a:tabLst>
                <a:tab pos="452438" algn="l"/>
                <a:tab pos="904875" algn="l"/>
                <a:tab pos="1357313" algn="l"/>
              </a:tabLst>
            </a:pPr>
            <a:r>
              <a:rPr lang="en-US" sz="2000">
                <a:solidFill>
                  <a:srgbClr val="000000"/>
                </a:solidFill>
              </a:rPr>
              <a:t>Taken</a:t>
            </a:r>
          </a:p>
        </p:txBody>
      </p:sp>
      <p:sp>
        <p:nvSpPr>
          <p:cNvPr id="1334286" name="Rectangle 14"/>
          <p:cNvSpPr>
            <a:spLocks noChangeArrowheads="1"/>
          </p:cNvSpPr>
          <p:nvPr/>
        </p:nvSpPr>
        <p:spPr bwMode="auto">
          <a:xfrm>
            <a:off x="3124200" y="2908300"/>
            <a:ext cx="762000" cy="457200"/>
          </a:xfrm>
          <a:prstGeom prst="rect">
            <a:avLst/>
          </a:prstGeom>
          <a:noFill/>
          <a:ln w="12700">
            <a:noFill/>
            <a:miter lim="800000"/>
            <a:headEnd/>
            <a:tailEnd/>
          </a:ln>
          <a:effectLst/>
        </p:spPr>
        <p:txBody>
          <a:bodyPr wrap="none" lIns="19050" tIns="26988" rIns="19050" bIns="26988"/>
          <a:lstStyle/>
          <a:p>
            <a:pPr algn="ctr" defTabSz="904875">
              <a:tabLst>
                <a:tab pos="452438" algn="l"/>
                <a:tab pos="904875" algn="l"/>
                <a:tab pos="1357313" algn="l"/>
              </a:tabLst>
            </a:pPr>
            <a:r>
              <a:rPr lang="en-US" sz="2000">
                <a:solidFill>
                  <a:srgbClr val="000000"/>
                </a:solidFill>
              </a:rPr>
              <a:t>Not taken</a:t>
            </a:r>
          </a:p>
        </p:txBody>
      </p:sp>
      <p:sp>
        <p:nvSpPr>
          <p:cNvPr id="1334287" name="Rectangle 15"/>
          <p:cNvSpPr>
            <a:spLocks noChangeArrowheads="1"/>
          </p:cNvSpPr>
          <p:nvPr/>
        </p:nvSpPr>
        <p:spPr bwMode="auto">
          <a:xfrm>
            <a:off x="5257800" y="3898900"/>
            <a:ext cx="762000" cy="457200"/>
          </a:xfrm>
          <a:prstGeom prst="rect">
            <a:avLst/>
          </a:prstGeom>
          <a:noFill/>
          <a:ln w="12700">
            <a:noFill/>
            <a:miter lim="800000"/>
            <a:headEnd/>
            <a:tailEnd/>
          </a:ln>
          <a:effectLst/>
        </p:spPr>
        <p:txBody>
          <a:bodyPr wrap="none" lIns="19050" tIns="26988" rIns="19050" bIns="26988"/>
          <a:lstStyle/>
          <a:p>
            <a:pPr algn="ctr" defTabSz="904875">
              <a:tabLst>
                <a:tab pos="452438" algn="l"/>
                <a:tab pos="904875" algn="l"/>
                <a:tab pos="1357313" algn="l"/>
              </a:tabLst>
            </a:pPr>
            <a:r>
              <a:rPr lang="en-US" sz="2000">
                <a:solidFill>
                  <a:srgbClr val="000000"/>
                </a:solidFill>
              </a:rPr>
              <a:t>Not taken</a:t>
            </a:r>
          </a:p>
        </p:txBody>
      </p:sp>
      <p:sp>
        <p:nvSpPr>
          <p:cNvPr id="1334288" name="Rectangle 16"/>
          <p:cNvSpPr>
            <a:spLocks noChangeArrowheads="1"/>
          </p:cNvSpPr>
          <p:nvPr/>
        </p:nvSpPr>
        <p:spPr bwMode="auto">
          <a:xfrm>
            <a:off x="4724400" y="5346700"/>
            <a:ext cx="762000" cy="457200"/>
          </a:xfrm>
          <a:prstGeom prst="rect">
            <a:avLst/>
          </a:prstGeom>
          <a:noFill/>
          <a:ln w="12700">
            <a:noFill/>
            <a:miter lim="800000"/>
            <a:headEnd/>
            <a:tailEnd/>
          </a:ln>
          <a:effectLst/>
        </p:spPr>
        <p:txBody>
          <a:bodyPr wrap="none" lIns="19050" tIns="26988" rIns="19050" bIns="26988"/>
          <a:lstStyle/>
          <a:p>
            <a:pPr algn="ctr" defTabSz="904875">
              <a:tabLst>
                <a:tab pos="452438" algn="l"/>
                <a:tab pos="904875" algn="l"/>
                <a:tab pos="1357313" algn="l"/>
              </a:tabLst>
            </a:pPr>
            <a:r>
              <a:rPr lang="en-US" sz="2000">
                <a:solidFill>
                  <a:srgbClr val="000000"/>
                </a:solidFill>
              </a:rPr>
              <a:t>Not taken</a:t>
            </a:r>
          </a:p>
        </p:txBody>
      </p:sp>
      <p:sp>
        <p:nvSpPr>
          <p:cNvPr id="1334289" name="Rectangle 17"/>
          <p:cNvSpPr>
            <a:spLocks noChangeArrowheads="1"/>
          </p:cNvSpPr>
          <p:nvPr/>
        </p:nvSpPr>
        <p:spPr bwMode="auto">
          <a:xfrm>
            <a:off x="3048000" y="4356100"/>
            <a:ext cx="762000" cy="457200"/>
          </a:xfrm>
          <a:prstGeom prst="rect">
            <a:avLst/>
          </a:prstGeom>
          <a:noFill/>
          <a:ln w="12700">
            <a:noFill/>
            <a:miter lim="800000"/>
            <a:headEnd/>
            <a:tailEnd/>
          </a:ln>
          <a:effectLst/>
        </p:spPr>
        <p:txBody>
          <a:bodyPr wrap="none" lIns="19050" tIns="26988" rIns="19050" bIns="26988"/>
          <a:lstStyle/>
          <a:p>
            <a:pPr algn="ctr" defTabSz="904875">
              <a:tabLst>
                <a:tab pos="452438" algn="l"/>
                <a:tab pos="904875" algn="l"/>
                <a:tab pos="1357313" algn="l"/>
              </a:tabLst>
            </a:pPr>
            <a:r>
              <a:rPr lang="en-US" sz="2000">
                <a:solidFill>
                  <a:srgbClr val="000000"/>
                </a:solidFill>
              </a:rPr>
              <a:t>Not taken</a:t>
            </a:r>
          </a:p>
        </p:txBody>
      </p:sp>
      <p:sp>
        <p:nvSpPr>
          <p:cNvPr id="1334290" name="Rectangle 18"/>
          <p:cNvSpPr>
            <a:spLocks noChangeArrowheads="1"/>
          </p:cNvSpPr>
          <p:nvPr/>
        </p:nvSpPr>
        <p:spPr bwMode="auto">
          <a:xfrm>
            <a:off x="990600" y="3975100"/>
            <a:ext cx="762000" cy="457200"/>
          </a:xfrm>
          <a:prstGeom prst="rect">
            <a:avLst/>
          </a:prstGeom>
          <a:noFill/>
          <a:ln w="12700">
            <a:noFill/>
            <a:miter lim="800000"/>
            <a:headEnd/>
            <a:tailEnd/>
          </a:ln>
          <a:effectLst/>
        </p:spPr>
        <p:txBody>
          <a:bodyPr wrap="none" lIns="19050" tIns="26988" rIns="19050" bIns="26988"/>
          <a:lstStyle/>
          <a:p>
            <a:pPr algn="ctr" defTabSz="904875">
              <a:tabLst>
                <a:tab pos="452438" algn="l"/>
                <a:tab pos="904875" algn="l"/>
                <a:tab pos="1357313" algn="l"/>
              </a:tabLst>
            </a:pPr>
            <a:r>
              <a:rPr lang="en-US" sz="2000">
                <a:solidFill>
                  <a:srgbClr val="000000"/>
                </a:solidFill>
              </a:rPr>
              <a:t>Taken</a:t>
            </a:r>
          </a:p>
        </p:txBody>
      </p:sp>
      <p:sp>
        <p:nvSpPr>
          <p:cNvPr id="1334291" name="Rectangle 19"/>
          <p:cNvSpPr>
            <a:spLocks noChangeArrowheads="1"/>
          </p:cNvSpPr>
          <p:nvPr/>
        </p:nvSpPr>
        <p:spPr bwMode="auto">
          <a:xfrm>
            <a:off x="3048000" y="3594100"/>
            <a:ext cx="762000" cy="457200"/>
          </a:xfrm>
          <a:prstGeom prst="rect">
            <a:avLst/>
          </a:prstGeom>
          <a:noFill/>
          <a:ln w="12700">
            <a:noFill/>
            <a:miter lim="800000"/>
            <a:headEnd/>
            <a:tailEnd/>
          </a:ln>
          <a:effectLst/>
        </p:spPr>
        <p:txBody>
          <a:bodyPr wrap="none" lIns="19050" tIns="26988" rIns="19050" bIns="26988"/>
          <a:lstStyle/>
          <a:p>
            <a:pPr algn="ctr" defTabSz="904875">
              <a:tabLst>
                <a:tab pos="452438" algn="l"/>
                <a:tab pos="904875" algn="l"/>
                <a:tab pos="1357313" algn="l"/>
              </a:tabLst>
            </a:pPr>
            <a:r>
              <a:rPr lang="en-US" sz="2000">
                <a:solidFill>
                  <a:srgbClr val="000000"/>
                </a:solidFill>
              </a:rPr>
              <a:t>Taken</a:t>
            </a:r>
          </a:p>
        </p:txBody>
      </p:sp>
      <p:sp>
        <p:nvSpPr>
          <p:cNvPr id="1334292" name="Rectangle 20"/>
          <p:cNvSpPr>
            <a:spLocks noChangeArrowheads="1"/>
          </p:cNvSpPr>
          <p:nvPr/>
        </p:nvSpPr>
        <p:spPr bwMode="auto">
          <a:xfrm>
            <a:off x="3048000" y="5194300"/>
            <a:ext cx="762000" cy="457200"/>
          </a:xfrm>
          <a:prstGeom prst="rect">
            <a:avLst/>
          </a:prstGeom>
          <a:noFill/>
          <a:ln w="12700">
            <a:noFill/>
            <a:miter lim="800000"/>
            <a:headEnd/>
            <a:tailEnd/>
          </a:ln>
          <a:effectLst/>
        </p:spPr>
        <p:txBody>
          <a:bodyPr wrap="none" lIns="19050" tIns="26988" rIns="19050" bIns="26988"/>
          <a:lstStyle/>
          <a:p>
            <a:pPr algn="ctr" defTabSz="904875">
              <a:tabLst>
                <a:tab pos="452438" algn="l"/>
                <a:tab pos="904875" algn="l"/>
                <a:tab pos="1357313" algn="l"/>
              </a:tabLst>
            </a:pPr>
            <a:r>
              <a:rPr lang="en-US" sz="2000">
                <a:solidFill>
                  <a:srgbClr val="000000"/>
                </a:solidFill>
              </a:rPr>
              <a:t>Taken</a:t>
            </a:r>
          </a:p>
        </p:txBody>
      </p:sp>
      <p:sp>
        <p:nvSpPr>
          <p:cNvPr id="1334293" name="Line 21"/>
          <p:cNvSpPr>
            <a:spLocks noChangeShapeType="1"/>
          </p:cNvSpPr>
          <p:nvPr/>
        </p:nvSpPr>
        <p:spPr bwMode="auto">
          <a:xfrm flipV="1">
            <a:off x="1905000" y="3822700"/>
            <a:ext cx="0" cy="838200"/>
          </a:xfrm>
          <a:prstGeom prst="line">
            <a:avLst/>
          </a:prstGeom>
          <a:noFill/>
          <a:ln w="28575">
            <a:solidFill>
              <a:schemeClr val="tx1"/>
            </a:solidFill>
            <a:round/>
            <a:headEnd/>
            <a:tailEnd type="triangle" w="lg" len="lg"/>
          </a:ln>
          <a:effectLst/>
        </p:spPr>
        <p:txBody>
          <a:bodyPr/>
          <a:lstStyle/>
          <a:p>
            <a:endParaRPr lang="en-US"/>
          </a:p>
        </p:txBody>
      </p:sp>
      <p:sp>
        <p:nvSpPr>
          <p:cNvPr id="1334294" name="Line 22"/>
          <p:cNvSpPr>
            <a:spLocks noChangeShapeType="1"/>
          </p:cNvSpPr>
          <p:nvPr/>
        </p:nvSpPr>
        <p:spPr bwMode="auto">
          <a:xfrm flipV="1">
            <a:off x="5029200" y="3746500"/>
            <a:ext cx="0" cy="838200"/>
          </a:xfrm>
          <a:prstGeom prst="line">
            <a:avLst/>
          </a:prstGeom>
          <a:noFill/>
          <a:ln w="28575">
            <a:solidFill>
              <a:schemeClr val="tx1"/>
            </a:solidFill>
            <a:round/>
            <a:headEnd type="triangle" w="lg" len="lg"/>
            <a:tailEnd type="none" w="lg" len="lg"/>
          </a:ln>
          <a:effectLst/>
        </p:spPr>
        <p:txBody>
          <a:bodyPr/>
          <a:lstStyle/>
          <a:p>
            <a:endParaRPr lang="en-US"/>
          </a:p>
        </p:txBody>
      </p:sp>
      <p:sp>
        <p:nvSpPr>
          <p:cNvPr id="1334295" name="Line 23"/>
          <p:cNvSpPr>
            <a:spLocks noChangeShapeType="1"/>
          </p:cNvSpPr>
          <p:nvPr/>
        </p:nvSpPr>
        <p:spPr bwMode="auto">
          <a:xfrm>
            <a:off x="2590800" y="4813300"/>
            <a:ext cx="1676400" cy="0"/>
          </a:xfrm>
          <a:prstGeom prst="line">
            <a:avLst/>
          </a:prstGeom>
          <a:noFill/>
          <a:ln w="28575">
            <a:solidFill>
              <a:schemeClr val="tx1"/>
            </a:solidFill>
            <a:round/>
            <a:headEnd/>
            <a:tailEnd type="triangle" w="lg" len="lg"/>
          </a:ln>
          <a:effectLst/>
        </p:spPr>
        <p:txBody>
          <a:bodyPr/>
          <a:lstStyle/>
          <a:p>
            <a:endParaRPr lang="en-US"/>
          </a:p>
        </p:txBody>
      </p:sp>
      <p:sp>
        <p:nvSpPr>
          <p:cNvPr id="1334296" name="Line 24"/>
          <p:cNvSpPr>
            <a:spLocks noChangeShapeType="1"/>
          </p:cNvSpPr>
          <p:nvPr/>
        </p:nvSpPr>
        <p:spPr bwMode="auto">
          <a:xfrm>
            <a:off x="2590800" y="3213100"/>
            <a:ext cx="1676400" cy="0"/>
          </a:xfrm>
          <a:prstGeom prst="line">
            <a:avLst/>
          </a:prstGeom>
          <a:noFill/>
          <a:ln w="28575">
            <a:solidFill>
              <a:schemeClr val="tx1"/>
            </a:solidFill>
            <a:round/>
            <a:headEnd/>
            <a:tailEnd type="triangle" w="lg" len="lg"/>
          </a:ln>
          <a:effectLst/>
        </p:spPr>
        <p:txBody>
          <a:bodyPr/>
          <a:lstStyle/>
          <a:p>
            <a:endParaRPr lang="en-US"/>
          </a:p>
        </p:txBody>
      </p:sp>
      <p:sp>
        <p:nvSpPr>
          <p:cNvPr id="1334297" name="Line 25"/>
          <p:cNvSpPr>
            <a:spLocks noChangeShapeType="1"/>
          </p:cNvSpPr>
          <p:nvPr/>
        </p:nvSpPr>
        <p:spPr bwMode="auto">
          <a:xfrm>
            <a:off x="2667000" y="5194300"/>
            <a:ext cx="1676400" cy="0"/>
          </a:xfrm>
          <a:prstGeom prst="line">
            <a:avLst/>
          </a:prstGeom>
          <a:noFill/>
          <a:ln w="28575">
            <a:solidFill>
              <a:schemeClr val="tx1"/>
            </a:solidFill>
            <a:round/>
            <a:headEnd type="triangle" w="lg" len="lg"/>
            <a:tailEnd type="none" w="lg" len="lg"/>
          </a:ln>
          <a:effectLst/>
        </p:spPr>
        <p:txBody>
          <a:bodyPr/>
          <a:lstStyle/>
          <a:p>
            <a:endParaRPr lang="en-US"/>
          </a:p>
        </p:txBody>
      </p:sp>
      <p:sp>
        <p:nvSpPr>
          <p:cNvPr id="1334298" name="Line 26"/>
          <p:cNvSpPr>
            <a:spLocks noChangeShapeType="1"/>
          </p:cNvSpPr>
          <p:nvPr/>
        </p:nvSpPr>
        <p:spPr bwMode="auto">
          <a:xfrm>
            <a:off x="2667000" y="3594100"/>
            <a:ext cx="1676400" cy="0"/>
          </a:xfrm>
          <a:prstGeom prst="line">
            <a:avLst/>
          </a:prstGeom>
          <a:noFill/>
          <a:ln w="28575">
            <a:solidFill>
              <a:schemeClr val="tx1"/>
            </a:solidFill>
            <a:round/>
            <a:headEnd type="triangle" w="lg" len="lg"/>
            <a:tailEnd type="none" w="lg" len="lg"/>
          </a:ln>
          <a:effectLst/>
        </p:spPr>
        <p:txBody>
          <a:bodyPr/>
          <a:lstStyle/>
          <a:p>
            <a:endParaRPr lang="en-US"/>
          </a:p>
        </p:txBody>
      </p:sp>
      <p:sp>
        <p:nvSpPr>
          <p:cNvPr id="1334299" name="Freeform 27"/>
          <p:cNvSpPr>
            <a:spLocks/>
          </p:cNvSpPr>
          <p:nvPr/>
        </p:nvSpPr>
        <p:spPr bwMode="auto">
          <a:xfrm>
            <a:off x="1333500" y="2311400"/>
            <a:ext cx="1054100" cy="825500"/>
          </a:xfrm>
          <a:custGeom>
            <a:avLst/>
            <a:gdLst/>
            <a:ahLst/>
            <a:cxnLst>
              <a:cxn ang="0">
                <a:pos x="72" y="472"/>
              </a:cxn>
              <a:cxn ang="0">
                <a:pos x="24" y="280"/>
              </a:cxn>
              <a:cxn ang="0">
                <a:pos x="216" y="40"/>
              </a:cxn>
              <a:cxn ang="0">
                <a:pos x="504" y="40"/>
              </a:cxn>
              <a:cxn ang="0">
                <a:pos x="648" y="280"/>
              </a:cxn>
              <a:cxn ang="0">
                <a:pos x="600" y="520"/>
              </a:cxn>
            </a:cxnLst>
            <a:rect l="0" t="0" r="r" b="b"/>
            <a:pathLst>
              <a:path w="664" h="520">
                <a:moveTo>
                  <a:pt x="72" y="472"/>
                </a:moveTo>
                <a:cubicBezTo>
                  <a:pt x="36" y="412"/>
                  <a:pt x="0" y="352"/>
                  <a:pt x="24" y="280"/>
                </a:cubicBezTo>
                <a:cubicBezTo>
                  <a:pt x="48" y="208"/>
                  <a:pt x="136" y="80"/>
                  <a:pt x="216" y="40"/>
                </a:cubicBezTo>
                <a:cubicBezTo>
                  <a:pt x="296" y="0"/>
                  <a:pt x="432" y="0"/>
                  <a:pt x="504" y="40"/>
                </a:cubicBezTo>
                <a:cubicBezTo>
                  <a:pt x="576" y="80"/>
                  <a:pt x="632" y="200"/>
                  <a:pt x="648" y="280"/>
                </a:cubicBezTo>
                <a:cubicBezTo>
                  <a:pt x="664" y="360"/>
                  <a:pt x="632" y="440"/>
                  <a:pt x="600" y="520"/>
                </a:cubicBezTo>
              </a:path>
            </a:pathLst>
          </a:custGeom>
          <a:noFill/>
          <a:ln w="12700" cap="flat" cmpd="sng">
            <a:solidFill>
              <a:schemeClr val="tx1"/>
            </a:solidFill>
            <a:prstDash val="solid"/>
            <a:round/>
            <a:headEnd type="none" w="med" len="med"/>
            <a:tailEnd type="triangle" w="lg" len="lg"/>
          </a:ln>
          <a:effectLst/>
        </p:spPr>
        <p:txBody>
          <a:bodyPr/>
          <a:lstStyle/>
          <a:p>
            <a:endParaRPr lang="en-US"/>
          </a:p>
        </p:txBody>
      </p:sp>
      <p:sp>
        <p:nvSpPr>
          <p:cNvPr id="1334300" name="Freeform 28"/>
          <p:cNvSpPr>
            <a:spLocks/>
          </p:cNvSpPr>
          <p:nvPr/>
        </p:nvSpPr>
        <p:spPr bwMode="auto">
          <a:xfrm flipV="1">
            <a:off x="4419600" y="5194300"/>
            <a:ext cx="1295400" cy="825500"/>
          </a:xfrm>
          <a:custGeom>
            <a:avLst/>
            <a:gdLst/>
            <a:ahLst/>
            <a:cxnLst>
              <a:cxn ang="0">
                <a:pos x="72" y="472"/>
              </a:cxn>
              <a:cxn ang="0">
                <a:pos x="24" y="280"/>
              </a:cxn>
              <a:cxn ang="0">
                <a:pos x="216" y="40"/>
              </a:cxn>
              <a:cxn ang="0">
                <a:pos x="504" y="40"/>
              </a:cxn>
              <a:cxn ang="0">
                <a:pos x="648" y="280"/>
              </a:cxn>
              <a:cxn ang="0">
                <a:pos x="600" y="520"/>
              </a:cxn>
            </a:cxnLst>
            <a:rect l="0" t="0" r="r" b="b"/>
            <a:pathLst>
              <a:path w="664" h="520">
                <a:moveTo>
                  <a:pt x="72" y="472"/>
                </a:moveTo>
                <a:cubicBezTo>
                  <a:pt x="36" y="412"/>
                  <a:pt x="0" y="352"/>
                  <a:pt x="24" y="280"/>
                </a:cubicBezTo>
                <a:cubicBezTo>
                  <a:pt x="48" y="208"/>
                  <a:pt x="136" y="80"/>
                  <a:pt x="216" y="40"/>
                </a:cubicBezTo>
                <a:cubicBezTo>
                  <a:pt x="296" y="0"/>
                  <a:pt x="432" y="0"/>
                  <a:pt x="504" y="40"/>
                </a:cubicBezTo>
                <a:cubicBezTo>
                  <a:pt x="576" y="80"/>
                  <a:pt x="632" y="200"/>
                  <a:pt x="648" y="280"/>
                </a:cubicBezTo>
                <a:cubicBezTo>
                  <a:pt x="664" y="360"/>
                  <a:pt x="632" y="440"/>
                  <a:pt x="600" y="520"/>
                </a:cubicBezTo>
              </a:path>
            </a:pathLst>
          </a:custGeom>
          <a:noFill/>
          <a:ln w="12700" cap="flat" cmpd="sng">
            <a:solidFill>
              <a:schemeClr val="tx1"/>
            </a:solidFill>
            <a:prstDash val="solid"/>
            <a:round/>
            <a:headEnd type="none" w="med" len="med"/>
            <a:tailEnd type="triangle" w="lg" len="lg"/>
          </a:ln>
          <a:effectLst/>
        </p:spPr>
        <p:txBody>
          <a:bodyPr/>
          <a:lstStyle/>
          <a:p>
            <a:endParaRPr lang="en-US"/>
          </a:p>
        </p:txBody>
      </p:sp>
      <p:sp>
        <p:nvSpPr>
          <p:cNvPr id="1334301" name="Rectangle 29"/>
          <p:cNvSpPr>
            <a:spLocks noChangeArrowheads="1"/>
          </p:cNvSpPr>
          <p:nvPr/>
        </p:nvSpPr>
        <p:spPr bwMode="auto">
          <a:xfrm>
            <a:off x="5943600" y="1828800"/>
            <a:ext cx="3048000" cy="2159000"/>
          </a:xfrm>
          <a:prstGeom prst="rect">
            <a:avLst/>
          </a:prstGeom>
          <a:noFill/>
          <a:ln w="12700">
            <a:noFill/>
            <a:miter lim="800000"/>
            <a:headEnd/>
            <a:tailEnd/>
          </a:ln>
          <a:effectLst/>
        </p:spPr>
        <p:txBody>
          <a:bodyPr lIns="90488" tIns="44450" rIns="90488" bIns="44450">
            <a:spAutoFit/>
          </a:bodyPr>
          <a:lstStyle/>
          <a:p>
            <a:r>
              <a:rPr lang="en-US" sz="1700">
                <a:solidFill>
                  <a:schemeClr val="tx1"/>
                </a:solidFill>
                <a:latin typeface="Courier New" pitchFamily="49" charset="0"/>
              </a:rPr>
              <a:t>Loop: 1</a:t>
            </a:r>
            <a:r>
              <a:rPr lang="en-US" sz="1700" baseline="30000">
                <a:solidFill>
                  <a:schemeClr val="tx1"/>
                </a:solidFill>
                <a:latin typeface="Courier New" pitchFamily="49" charset="0"/>
              </a:rPr>
              <a:t>st</a:t>
            </a:r>
            <a:r>
              <a:rPr lang="en-US" sz="1700">
                <a:solidFill>
                  <a:schemeClr val="tx1"/>
                </a:solidFill>
                <a:latin typeface="Courier New" pitchFamily="49" charset="0"/>
              </a:rPr>
              <a:t> loop instr</a:t>
            </a:r>
          </a:p>
          <a:p>
            <a:r>
              <a:rPr lang="en-US" sz="1700">
                <a:solidFill>
                  <a:schemeClr val="tx1"/>
                </a:solidFill>
                <a:latin typeface="Courier New" pitchFamily="49" charset="0"/>
              </a:rPr>
              <a:t>      2</a:t>
            </a:r>
            <a:r>
              <a:rPr lang="en-US" sz="1700" baseline="30000">
                <a:solidFill>
                  <a:schemeClr val="tx1"/>
                </a:solidFill>
                <a:latin typeface="Courier New" pitchFamily="49" charset="0"/>
              </a:rPr>
              <a:t>nd</a:t>
            </a:r>
            <a:r>
              <a:rPr lang="en-US" sz="1700">
                <a:solidFill>
                  <a:schemeClr val="tx1"/>
                </a:solidFill>
                <a:latin typeface="Courier New" pitchFamily="49" charset="0"/>
              </a:rPr>
              <a:t> loop instr</a:t>
            </a:r>
          </a:p>
          <a:p>
            <a:r>
              <a:rPr lang="en-US" sz="1700" b="1">
                <a:solidFill>
                  <a:schemeClr val="tx1"/>
                </a:solidFill>
                <a:latin typeface="Courier New" pitchFamily="49" charset="0"/>
              </a:rPr>
              <a:t>           .</a:t>
            </a:r>
          </a:p>
          <a:p>
            <a:r>
              <a:rPr lang="en-US" sz="1700" b="1">
                <a:solidFill>
                  <a:schemeClr val="tx1"/>
                </a:solidFill>
                <a:latin typeface="Courier New" pitchFamily="49" charset="0"/>
              </a:rPr>
              <a:t>           .</a:t>
            </a:r>
          </a:p>
          <a:p>
            <a:r>
              <a:rPr lang="en-US" sz="1700" b="1">
                <a:solidFill>
                  <a:schemeClr val="tx1"/>
                </a:solidFill>
                <a:latin typeface="Courier New" pitchFamily="49" charset="0"/>
              </a:rPr>
              <a:t>           .</a:t>
            </a:r>
          </a:p>
          <a:p>
            <a:r>
              <a:rPr lang="en-US" sz="1700">
                <a:solidFill>
                  <a:schemeClr val="tx1"/>
                </a:solidFill>
                <a:latin typeface="Courier New" pitchFamily="49" charset="0"/>
              </a:rPr>
              <a:t>      last loop instr</a:t>
            </a:r>
          </a:p>
          <a:p>
            <a:r>
              <a:rPr lang="en-US" sz="1700">
                <a:solidFill>
                  <a:schemeClr val="tx1"/>
                </a:solidFill>
                <a:latin typeface="Courier New" pitchFamily="49" charset="0"/>
              </a:rPr>
              <a:t>      bne $1,$2,Loop</a:t>
            </a:r>
          </a:p>
          <a:p>
            <a:r>
              <a:rPr lang="en-US" sz="1700">
                <a:solidFill>
                  <a:schemeClr val="tx1"/>
                </a:solidFill>
                <a:latin typeface="Courier New" pitchFamily="49" charset="0"/>
              </a:rPr>
              <a:t>      fall out instr</a:t>
            </a:r>
          </a:p>
        </p:txBody>
      </p:sp>
    </p:spTree>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9154" name="Rectangle 2"/>
          <p:cNvSpPr>
            <a:spLocks noGrp="1" noChangeArrowheads="1"/>
          </p:cNvSpPr>
          <p:nvPr>
            <p:ph type="title"/>
          </p:nvPr>
        </p:nvSpPr>
        <p:spPr/>
        <p:txBody>
          <a:bodyPr/>
          <a:lstStyle/>
          <a:p>
            <a:r>
              <a:rPr lang="en-US"/>
              <a:t>2-bit Predictors</a:t>
            </a:r>
          </a:p>
        </p:txBody>
      </p:sp>
      <p:sp>
        <p:nvSpPr>
          <p:cNvPr id="1329155" name="Rectangle 3"/>
          <p:cNvSpPr>
            <a:spLocks noGrp="1" noChangeArrowheads="1"/>
          </p:cNvSpPr>
          <p:nvPr>
            <p:ph type="body" idx="1"/>
          </p:nvPr>
        </p:nvSpPr>
        <p:spPr>
          <a:xfrm>
            <a:off x="457200" y="838200"/>
            <a:ext cx="8153400" cy="781050"/>
          </a:xfrm>
        </p:spPr>
        <p:txBody>
          <a:bodyPr/>
          <a:lstStyle/>
          <a:p>
            <a:r>
              <a:rPr lang="en-US"/>
              <a:t>A 2-bit scheme can give 90% accuracy since a prediction must be wrong twice before the prediction bit is changed</a:t>
            </a:r>
          </a:p>
        </p:txBody>
      </p:sp>
      <p:sp>
        <p:nvSpPr>
          <p:cNvPr id="1329156" name="Oval 4"/>
          <p:cNvSpPr>
            <a:spLocks noChangeArrowheads="1"/>
          </p:cNvSpPr>
          <p:nvPr/>
        </p:nvSpPr>
        <p:spPr bwMode="auto">
          <a:xfrm>
            <a:off x="1066800" y="3060700"/>
            <a:ext cx="1676400" cy="762000"/>
          </a:xfrm>
          <a:prstGeom prst="ellipse">
            <a:avLst/>
          </a:prstGeom>
          <a:noFill/>
          <a:ln w="12700">
            <a:solidFill>
              <a:schemeClr val="tx1"/>
            </a:solidFill>
            <a:round/>
            <a:headEnd/>
            <a:tailEnd/>
          </a:ln>
          <a:effectLst/>
        </p:spPr>
        <p:txBody>
          <a:bodyPr wrap="none" anchor="ctr"/>
          <a:lstStyle/>
          <a:p>
            <a:endParaRPr lang="en-US"/>
          </a:p>
        </p:txBody>
      </p:sp>
      <p:sp>
        <p:nvSpPr>
          <p:cNvPr id="1329157" name="Rectangle 5"/>
          <p:cNvSpPr>
            <a:spLocks noChangeArrowheads="1"/>
          </p:cNvSpPr>
          <p:nvPr/>
        </p:nvSpPr>
        <p:spPr bwMode="auto">
          <a:xfrm>
            <a:off x="1524000" y="3136900"/>
            <a:ext cx="762000" cy="457200"/>
          </a:xfrm>
          <a:prstGeom prst="rect">
            <a:avLst/>
          </a:prstGeom>
          <a:noFill/>
          <a:ln w="12700">
            <a:noFill/>
            <a:miter lim="800000"/>
            <a:headEnd/>
            <a:tailEnd/>
          </a:ln>
          <a:effectLst/>
        </p:spPr>
        <p:txBody>
          <a:bodyPr wrap="none" lIns="19050" tIns="26988" rIns="19050" bIns="26988"/>
          <a:lstStyle/>
          <a:p>
            <a:pPr algn="ctr" defTabSz="904875">
              <a:tabLst>
                <a:tab pos="452438" algn="l"/>
                <a:tab pos="904875" algn="l"/>
                <a:tab pos="1357313" algn="l"/>
              </a:tabLst>
            </a:pPr>
            <a:r>
              <a:rPr lang="en-US" sz="2000" b="1">
                <a:solidFill>
                  <a:srgbClr val="000000"/>
                </a:solidFill>
              </a:rPr>
              <a:t>Predict</a:t>
            </a:r>
          </a:p>
          <a:p>
            <a:pPr algn="ctr" defTabSz="904875">
              <a:tabLst>
                <a:tab pos="452438" algn="l"/>
                <a:tab pos="904875" algn="l"/>
                <a:tab pos="1357313" algn="l"/>
              </a:tabLst>
            </a:pPr>
            <a:r>
              <a:rPr lang="en-US" sz="2000" b="1">
                <a:solidFill>
                  <a:srgbClr val="000000"/>
                </a:solidFill>
              </a:rPr>
              <a:t>Taken</a:t>
            </a:r>
          </a:p>
        </p:txBody>
      </p:sp>
      <p:sp>
        <p:nvSpPr>
          <p:cNvPr id="1329158" name="Oval 6"/>
          <p:cNvSpPr>
            <a:spLocks noChangeArrowheads="1"/>
          </p:cNvSpPr>
          <p:nvPr/>
        </p:nvSpPr>
        <p:spPr bwMode="auto">
          <a:xfrm>
            <a:off x="1066800" y="4660900"/>
            <a:ext cx="1676400" cy="762000"/>
          </a:xfrm>
          <a:prstGeom prst="ellipse">
            <a:avLst/>
          </a:prstGeom>
          <a:noFill/>
          <a:ln w="12700">
            <a:solidFill>
              <a:schemeClr val="tx1"/>
            </a:solidFill>
            <a:round/>
            <a:headEnd/>
            <a:tailEnd/>
          </a:ln>
          <a:effectLst/>
        </p:spPr>
        <p:txBody>
          <a:bodyPr wrap="none" anchor="ctr"/>
          <a:lstStyle/>
          <a:p>
            <a:endParaRPr lang="en-US"/>
          </a:p>
        </p:txBody>
      </p:sp>
      <p:sp>
        <p:nvSpPr>
          <p:cNvPr id="1329160" name="Rectangle 8"/>
          <p:cNvSpPr>
            <a:spLocks noChangeArrowheads="1"/>
          </p:cNvSpPr>
          <p:nvPr/>
        </p:nvSpPr>
        <p:spPr bwMode="auto">
          <a:xfrm>
            <a:off x="1524000" y="4660900"/>
            <a:ext cx="762000" cy="457200"/>
          </a:xfrm>
          <a:prstGeom prst="rect">
            <a:avLst/>
          </a:prstGeom>
          <a:noFill/>
          <a:ln w="12700">
            <a:noFill/>
            <a:miter lim="800000"/>
            <a:headEnd/>
            <a:tailEnd/>
          </a:ln>
          <a:effectLst/>
        </p:spPr>
        <p:txBody>
          <a:bodyPr wrap="none" lIns="19050" tIns="26988" rIns="19050" bIns="26988"/>
          <a:lstStyle/>
          <a:p>
            <a:pPr algn="ctr" defTabSz="904875">
              <a:tabLst>
                <a:tab pos="452438" algn="l"/>
                <a:tab pos="904875" algn="l"/>
                <a:tab pos="1357313" algn="l"/>
              </a:tabLst>
            </a:pPr>
            <a:r>
              <a:rPr lang="en-US" sz="2000" b="1">
                <a:solidFill>
                  <a:srgbClr val="000000"/>
                </a:solidFill>
              </a:rPr>
              <a:t>Predict</a:t>
            </a:r>
          </a:p>
          <a:p>
            <a:pPr algn="ctr" defTabSz="904875">
              <a:tabLst>
                <a:tab pos="452438" algn="l"/>
                <a:tab pos="904875" algn="l"/>
                <a:tab pos="1357313" algn="l"/>
              </a:tabLst>
            </a:pPr>
            <a:r>
              <a:rPr lang="en-US" sz="2000" b="1">
                <a:solidFill>
                  <a:srgbClr val="000000"/>
                </a:solidFill>
              </a:rPr>
              <a:t>Not Taken</a:t>
            </a:r>
          </a:p>
        </p:txBody>
      </p:sp>
      <p:sp>
        <p:nvSpPr>
          <p:cNvPr id="1329161" name="Oval 9"/>
          <p:cNvSpPr>
            <a:spLocks noChangeArrowheads="1"/>
          </p:cNvSpPr>
          <p:nvPr/>
        </p:nvSpPr>
        <p:spPr bwMode="auto">
          <a:xfrm>
            <a:off x="4191000" y="2984500"/>
            <a:ext cx="1676400" cy="762000"/>
          </a:xfrm>
          <a:prstGeom prst="ellipse">
            <a:avLst/>
          </a:prstGeom>
          <a:noFill/>
          <a:ln w="12700">
            <a:solidFill>
              <a:schemeClr val="tx1"/>
            </a:solidFill>
            <a:round/>
            <a:headEnd/>
            <a:tailEnd/>
          </a:ln>
          <a:effectLst/>
        </p:spPr>
        <p:txBody>
          <a:bodyPr wrap="none" anchor="ctr"/>
          <a:lstStyle/>
          <a:p>
            <a:endParaRPr lang="en-US"/>
          </a:p>
        </p:txBody>
      </p:sp>
      <p:sp>
        <p:nvSpPr>
          <p:cNvPr id="1329162" name="Rectangle 10"/>
          <p:cNvSpPr>
            <a:spLocks noChangeArrowheads="1"/>
          </p:cNvSpPr>
          <p:nvPr/>
        </p:nvSpPr>
        <p:spPr bwMode="auto">
          <a:xfrm>
            <a:off x="4648200" y="3060700"/>
            <a:ext cx="762000" cy="457200"/>
          </a:xfrm>
          <a:prstGeom prst="rect">
            <a:avLst/>
          </a:prstGeom>
          <a:noFill/>
          <a:ln w="12700">
            <a:noFill/>
            <a:miter lim="800000"/>
            <a:headEnd/>
            <a:tailEnd/>
          </a:ln>
          <a:effectLst/>
        </p:spPr>
        <p:txBody>
          <a:bodyPr wrap="none" lIns="19050" tIns="26988" rIns="19050" bIns="26988"/>
          <a:lstStyle/>
          <a:p>
            <a:pPr algn="ctr" defTabSz="904875">
              <a:tabLst>
                <a:tab pos="452438" algn="l"/>
                <a:tab pos="904875" algn="l"/>
                <a:tab pos="1357313" algn="l"/>
              </a:tabLst>
            </a:pPr>
            <a:r>
              <a:rPr lang="en-US" sz="2000" b="1">
                <a:solidFill>
                  <a:srgbClr val="000000"/>
                </a:solidFill>
              </a:rPr>
              <a:t>Predict</a:t>
            </a:r>
          </a:p>
          <a:p>
            <a:pPr algn="ctr" defTabSz="904875">
              <a:tabLst>
                <a:tab pos="452438" algn="l"/>
                <a:tab pos="904875" algn="l"/>
                <a:tab pos="1357313" algn="l"/>
              </a:tabLst>
            </a:pPr>
            <a:r>
              <a:rPr lang="en-US" sz="2000" b="1">
                <a:solidFill>
                  <a:srgbClr val="000000"/>
                </a:solidFill>
              </a:rPr>
              <a:t>Taken</a:t>
            </a:r>
          </a:p>
        </p:txBody>
      </p:sp>
      <p:sp>
        <p:nvSpPr>
          <p:cNvPr id="1329163" name="Oval 11"/>
          <p:cNvSpPr>
            <a:spLocks noChangeArrowheads="1"/>
          </p:cNvSpPr>
          <p:nvPr/>
        </p:nvSpPr>
        <p:spPr bwMode="auto">
          <a:xfrm>
            <a:off x="4191000" y="4584700"/>
            <a:ext cx="1676400" cy="762000"/>
          </a:xfrm>
          <a:prstGeom prst="ellipse">
            <a:avLst/>
          </a:prstGeom>
          <a:noFill/>
          <a:ln w="12700">
            <a:solidFill>
              <a:schemeClr val="tx1"/>
            </a:solidFill>
            <a:round/>
            <a:headEnd/>
            <a:tailEnd/>
          </a:ln>
          <a:effectLst/>
        </p:spPr>
        <p:txBody>
          <a:bodyPr wrap="none" anchor="ctr"/>
          <a:lstStyle/>
          <a:p>
            <a:endParaRPr lang="en-US"/>
          </a:p>
        </p:txBody>
      </p:sp>
      <p:sp>
        <p:nvSpPr>
          <p:cNvPr id="1329164" name="Rectangle 12"/>
          <p:cNvSpPr>
            <a:spLocks noChangeArrowheads="1"/>
          </p:cNvSpPr>
          <p:nvPr/>
        </p:nvSpPr>
        <p:spPr bwMode="auto">
          <a:xfrm>
            <a:off x="4648200" y="4584700"/>
            <a:ext cx="762000" cy="457200"/>
          </a:xfrm>
          <a:prstGeom prst="rect">
            <a:avLst/>
          </a:prstGeom>
          <a:noFill/>
          <a:ln w="12700">
            <a:noFill/>
            <a:miter lim="800000"/>
            <a:headEnd/>
            <a:tailEnd/>
          </a:ln>
          <a:effectLst/>
        </p:spPr>
        <p:txBody>
          <a:bodyPr wrap="none" lIns="19050" tIns="26988" rIns="19050" bIns="26988"/>
          <a:lstStyle/>
          <a:p>
            <a:pPr algn="ctr" defTabSz="904875">
              <a:tabLst>
                <a:tab pos="452438" algn="l"/>
                <a:tab pos="904875" algn="l"/>
                <a:tab pos="1357313" algn="l"/>
              </a:tabLst>
            </a:pPr>
            <a:r>
              <a:rPr lang="en-US" sz="2000" b="1">
                <a:solidFill>
                  <a:srgbClr val="000000"/>
                </a:solidFill>
              </a:rPr>
              <a:t>Predict</a:t>
            </a:r>
          </a:p>
          <a:p>
            <a:pPr algn="ctr" defTabSz="904875">
              <a:tabLst>
                <a:tab pos="452438" algn="l"/>
                <a:tab pos="904875" algn="l"/>
                <a:tab pos="1357313" algn="l"/>
              </a:tabLst>
            </a:pPr>
            <a:r>
              <a:rPr lang="en-US" sz="2000" b="1">
                <a:solidFill>
                  <a:srgbClr val="000000"/>
                </a:solidFill>
              </a:rPr>
              <a:t>Not Taken</a:t>
            </a:r>
          </a:p>
        </p:txBody>
      </p:sp>
      <p:sp>
        <p:nvSpPr>
          <p:cNvPr id="1329165" name="Rectangle 13"/>
          <p:cNvSpPr>
            <a:spLocks noChangeArrowheads="1"/>
          </p:cNvSpPr>
          <p:nvPr/>
        </p:nvSpPr>
        <p:spPr bwMode="auto">
          <a:xfrm>
            <a:off x="1524000" y="2603500"/>
            <a:ext cx="762000" cy="457200"/>
          </a:xfrm>
          <a:prstGeom prst="rect">
            <a:avLst/>
          </a:prstGeom>
          <a:noFill/>
          <a:ln w="12700">
            <a:noFill/>
            <a:miter lim="800000"/>
            <a:headEnd/>
            <a:tailEnd/>
          </a:ln>
          <a:effectLst/>
        </p:spPr>
        <p:txBody>
          <a:bodyPr wrap="none" lIns="19050" tIns="26988" rIns="19050" bIns="26988"/>
          <a:lstStyle/>
          <a:p>
            <a:pPr algn="ctr" defTabSz="904875">
              <a:tabLst>
                <a:tab pos="452438" algn="l"/>
                <a:tab pos="904875" algn="l"/>
                <a:tab pos="1357313" algn="l"/>
              </a:tabLst>
            </a:pPr>
            <a:r>
              <a:rPr lang="en-US" sz="2000">
                <a:solidFill>
                  <a:srgbClr val="000000"/>
                </a:solidFill>
              </a:rPr>
              <a:t>Taken</a:t>
            </a:r>
          </a:p>
        </p:txBody>
      </p:sp>
      <p:sp>
        <p:nvSpPr>
          <p:cNvPr id="1329166" name="Rectangle 14"/>
          <p:cNvSpPr>
            <a:spLocks noChangeArrowheads="1"/>
          </p:cNvSpPr>
          <p:nvPr/>
        </p:nvSpPr>
        <p:spPr bwMode="auto">
          <a:xfrm>
            <a:off x="3124200" y="2908300"/>
            <a:ext cx="762000" cy="457200"/>
          </a:xfrm>
          <a:prstGeom prst="rect">
            <a:avLst/>
          </a:prstGeom>
          <a:noFill/>
          <a:ln w="12700">
            <a:noFill/>
            <a:miter lim="800000"/>
            <a:headEnd/>
            <a:tailEnd/>
          </a:ln>
          <a:effectLst/>
        </p:spPr>
        <p:txBody>
          <a:bodyPr wrap="none" lIns="19050" tIns="26988" rIns="19050" bIns="26988"/>
          <a:lstStyle/>
          <a:p>
            <a:pPr algn="ctr" defTabSz="904875">
              <a:tabLst>
                <a:tab pos="452438" algn="l"/>
                <a:tab pos="904875" algn="l"/>
                <a:tab pos="1357313" algn="l"/>
              </a:tabLst>
            </a:pPr>
            <a:r>
              <a:rPr lang="en-US" sz="2000">
                <a:solidFill>
                  <a:srgbClr val="000000"/>
                </a:solidFill>
              </a:rPr>
              <a:t>Not taken</a:t>
            </a:r>
          </a:p>
        </p:txBody>
      </p:sp>
      <p:sp>
        <p:nvSpPr>
          <p:cNvPr id="1329167" name="Rectangle 15"/>
          <p:cNvSpPr>
            <a:spLocks noChangeArrowheads="1"/>
          </p:cNvSpPr>
          <p:nvPr/>
        </p:nvSpPr>
        <p:spPr bwMode="auto">
          <a:xfrm>
            <a:off x="5257800" y="3898900"/>
            <a:ext cx="762000" cy="457200"/>
          </a:xfrm>
          <a:prstGeom prst="rect">
            <a:avLst/>
          </a:prstGeom>
          <a:noFill/>
          <a:ln w="12700">
            <a:noFill/>
            <a:miter lim="800000"/>
            <a:headEnd/>
            <a:tailEnd/>
          </a:ln>
          <a:effectLst/>
        </p:spPr>
        <p:txBody>
          <a:bodyPr wrap="none" lIns="19050" tIns="26988" rIns="19050" bIns="26988"/>
          <a:lstStyle/>
          <a:p>
            <a:pPr algn="ctr" defTabSz="904875">
              <a:tabLst>
                <a:tab pos="452438" algn="l"/>
                <a:tab pos="904875" algn="l"/>
                <a:tab pos="1357313" algn="l"/>
              </a:tabLst>
            </a:pPr>
            <a:r>
              <a:rPr lang="en-US" sz="2000">
                <a:solidFill>
                  <a:srgbClr val="000000"/>
                </a:solidFill>
              </a:rPr>
              <a:t>Not taken</a:t>
            </a:r>
          </a:p>
        </p:txBody>
      </p:sp>
      <p:sp>
        <p:nvSpPr>
          <p:cNvPr id="1329168" name="Rectangle 16"/>
          <p:cNvSpPr>
            <a:spLocks noChangeArrowheads="1"/>
          </p:cNvSpPr>
          <p:nvPr/>
        </p:nvSpPr>
        <p:spPr bwMode="auto">
          <a:xfrm>
            <a:off x="4724400" y="5346700"/>
            <a:ext cx="762000" cy="457200"/>
          </a:xfrm>
          <a:prstGeom prst="rect">
            <a:avLst/>
          </a:prstGeom>
          <a:noFill/>
          <a:ln w="12700">
            <a:noFill/>
            <a:miter lim="800000"/>
            <a:headEnd/>
            <a:tailEnd/>
          </a:ln>
          <a:effectLst/>
        </p:spPr>
        <p:txBody>
          <a:bodyPr wrap="none" lIns="19050" tIns="26988" rIns="19050" bIns="26988"/>
          <a:lstStyle/>
          <a:p>
            <a:pPr algn="ctr" defTabSz="904875">
              <a:tabLst>
                <a:tab pos="452438" algn="l"/>
                <a:tab pos="904875" algn="l"/>
                <a:tab pos="1357313" algn="l"/>
              </a:tabLst>
            </a:pPr>
            <a:r>
              <a:rPr lang="en-US" sz="2000">
                <a:solidFill>
                  <a:srgbClr val="000000"/>
                </a:solidFill>
              </a:rPr>
              <a:t>Not taken</a:t>
            </a:r>
          </a:p>
        </p:txBody>
      </p:sp>
      <p:sp>
        <p:nvSpPr>
          <p:cNvPr id="1329169" name="Rectangle 17"/>
          <p:cNvSpPr>
            <a:spLocks noChangeArrowheads="1"/>
          </p:cNvSpPr>
          <p:nvPr/>
        </p:nvSpPr>
        <p:spPr bwMode="auto">
          <a:xfrm>
            <a:off x="3048000" y="4495800"/>
            <a:ext cx="762000" cy="457200"/>
          </a:xfrm>
          <a:prstGeom prst="rect">
            <a:avLst/>
          </a:prstGeom>
          <a:noFill/>
          <a:ln w="12700">
            <a:noFill/>
            <a:miter lim="800000"/>
            <a:headEnd/>
            <a:tailEnd/>
          </a:ln>
          <a:effectLst/>
        </p:spPr>
        <p:txBody>
          <a:bodyPr wrap="none" lIns="19050" tIns="26988" rIns="19050" bIns="26988"/>
          <a:lstStyle/>
          <a:p>
            <a:pPr algn="ctr" defTabSz="904875">
              <a:tabLst>
                <a:tab pos="452438" algn="l"/>
                <a:tab pos="904875" algn="l"/>
                <a:tab pos="1357313" algn="l"/>
              </a:tabLst>
            </a:pPr>
            <a:r>
              <a:rPr lang="en-US" sz="2000">
                <a:solidFill>
                  <a:srgbClr val="000000"/>
                </a:solidFill>
              </a:rPr>
              <a:t>Not taken</a:t>
            </a:r>
          </a:p>
        </p:txBody>
      </p:sp>
      <p:sp>
        <p:nvSpPr>
          <p:cNvPr id="1329170" name="Rectangle 18"/>
          <p:cNvSpPr>
            <a:spLocks noChangeArrowheads="1"/>
          </p:cNvSpPr>
          <p:nvPr/>
        </p:nvSpPr>
        <p:spPr bwMode="auto">
          <a:xfrm>
            <a:off x="990600" y="3975100"/>
            <a:ext cx="762000" cy="457200"/>
          </a:xfrm>
          <a:prstGeom prst="rect">
            <a:avLst/>
          </a:prstGeom>
          <a:noFill/>
          <a:ln w="12700">
            <a:noFill/>
            <a:miter lim="800000"/>
            <a:headEnd/>
            <a:tailEnd/>
          </a:ln>
          <a:effectLst/>
        </p:spPr>
        <p:txBody>
          <a:bodyPr wrap="none" lIns="19050" tIns="26988" rIns="19050" bIns="26988"/>
          <a:lstStyle/>
          <a:p>
            <a:pPr algn="ctr" defTabSz="904875">
              <a:tabLst>
                <a:tab pos="452438" algn="l"/>
                <a:tab pos="904875" algn="l"/>
                <a:tab pos="1357313" algn="l"/>
              </a:tabLst>
            </a:pPr>
            <a:r>
              <a:rPr lang="en-US" sz="2000">
                <a:solidFill>
                  <a:srgbClr val="000000"/>
                </a:solidFill>
              </a:rPr>
              <a:t>Taken</a:t>
            </a:r>
          </a:p>
        </p:txBody>
      </p:sp>
      <p:sp>
        <p:nvSpPr>
          <p:cNvPr id="1329171" name="Rectangle 19"/>
          <p:cNvSpPr>
            <a:spLocks noChangeArrowheads="1"/>
          </p:cNvSpPr>
          <p:nvPr/>
        </p:nvSpPr>
        <p:spPr bwMode="auto">
          <a:xfrm>
            <a:off x="3048000" y="3594100"/>
            <a:ext cx="762000" cy="457200"/>
          </a:xfrm>
          <a:prstGeom prst="rect">
            <a:avLst/>
          </a:prstGeom>
          <a:noFill/>
          <a:ln w="12700">
            <a:noFill/>
            <a:miter lim="800000"/>
            <a:headEnd/>
            <a:tailEnd/>
          </a:ln>
          <a:effectLst/>
        </p:spPr>
        <p:txBody>
          <a:bodyPr wrap="none" lIns="19050" tIns="26988" rIns="19050" bIns="26988"/>
          <a:lstStyle/>
          <a:p>
            <a:pPr algn="ctr" defTabSz="904875">
              <a:tabLst>
                <a:tab pos="452438" algn="l"/>
                <a:tab pos="904875" algn="l"/>
                <a:tab pos="1357313" algn="l"/>
              </a:tabLst>
            </a:pPr>
            <a:r>
              <a:rPr lang="en-US" sz="2000">
                <a:solidFill>
                  <a:srgbClr val="000000"/>
                </a:solidFill>
              </a:rPr>
              <a:t>Taken</a:t>
            </a:r>
          </a:p>
        </p:txBody>
      </p:sp>
      <p:sp>
        <p:nvSpPr>
          <p:cNvPr id="1329172" name="Rectangle 20"/>
          <p:cNvSpPr>
            <a:spLocks noChangeArrowheads="1"/>
          </p:cNvSpPr>
          <p:nvPr/>
        </p:nvSpPr>
        <p:spPr bwMode="auto">
          <a:xfrm>
            <a:off x="3048000" y="5181600"/>
            <a:ext cx="762000" cy="457200"/>
          </a:xfrm>
          <a:prstGeom prst="rect">
            <a:avLst/>
          </a:prstGeom>
          <a:noFill/>
          <a:ln w="12700">
            <a:noFill/>
            <a:miter lim="800000"/>
            <a:headEnd/>
            <a:tailEnd/>
          </a:ln>
          <a:effectLst/>
        </p:spPr>
        <p:txBody>
          <a:bodyPr wrap="none" lIns="19050" tIns="26988" rIns="19050" bIns="26988"/>
          <a:lstStyle/>
          <a:p>
            <a:pPr algn="ctr" defTabSz="904875">
              <a:tabLst>
                <a:tab pos="452438" algn="l"/>
                <a:tab pos="904875" algn="l"/>
                <a:tab pos="1357313" algn="l"/>
              </a:tabLst>
            </a:pPr>
            <a:r>
              <a:rPr lang="en-US" sz="2000">
                <a:solidFill>
                  <a:srgbClr val="000000"/>
                </a:solidFill>
              </a:rPr>
              <a:t>Taken</a:t>
            </a:r>
          </a:p>
        </p:txBody>
      </p:sp>
      <p:sp>
        <p:nvSpPr>
          <p:cNvPr id="1329173" name="Line 21"/>
          <p:cNvSpPr>
            <a:spLocks noChangeShapeType="1"/>
          </p:cNvSpPr>
          <p:nvPr/>
        </p:nvSpPr>
        <p:spPr bwMode="auto">
          <a:xfrm flipV="1">
            <a:off x="1905000" y="3822700"/>
            <a:ext cx="0" cy="838200"/>
          </a:xfrm>
          <a:prstGeom prst="line">
            <a:avLst/>
          </a:prstGeom>
          <a:noFill/>
          <a:ln w="28575">
            <a:solidFill>
              <a:schemeClr val="tx1"/>
            </a:solidFill>
            <a:round/>
            <a:headEnd/>
            <a:tailEnd type="triangle" w="lg" len="lg"/>
          </a:ln>
          <a:effectLst/>
        </p:spPr>
        <p:txBody>
          <a:bodyPr/>
          <a:lstStyle/>
          <a:p>
            <a:endParaRPr lang="en-US"/>
          </a:p>
        </p:txBody>
      </p:sp>
      <p:sp>
        <p:nvSpPr>
          <p:cNvPr id="1329174" name="Line 22"/>
          <p:cNvSpPr>
            <a:spLocks noChangeShapeType="1"/>
          </p:cNvSpPr>
          <p:nvPr/>
        </p:nvSpPr>
        <p:spPr bwMode="auto">
          <a:xfrm flipV="1">
            <a:off x="5029200" y="3746500"/>
            <a:ext cx="0" cy="838200"/>
          </a:xfrm>
          <a:prstGeom prst="line">
            <a:avLst/>
          </a:prstGeom>
          <a:noFill/>
          <a:ln w="28575">
            <a:solidFill>
              <a:schemeClr val="tx1"/>
            </a:solidFill>
            <a:round/>
            <a:headEnd type="triangle" w="lg" len="lg"/>
            <a:tailEnd type="none" w="lg" len="lg"/>
          </a:ln>
          <a:effectLst/>
        </p:spPr>
        <p:txBody>
          <a:bodyPr/>
          <a:lstStyle/>
          <a:p>
            <a:endParaRPr lang="en-US"/>
          </a:p>
        </p:txBody>
      </p:sp>
      <p:sp>
        <p:nvSpPr>
          <p:cNvPr id="1329175" name="Line 23"/>
          <p:cNvSpPr>
            <a:spLocks noChangeShapeType="1"/>
          </p:cNvSpPr>
          <p:nvPr/>
        </p:nvSpPr>
        <p:spPr bwMode="auto">
          <a:xfrm>
            <a:off x="2590800" y="4813300"/>
            <a:ext cx="1676400" cy="0"/>
          </a:xfrm>
          <a:prstGeom prst="line">
            <a:avLst/>
          </a:prstGeom>
          <a:noFill/>
          <a:ln w="28575">
            <a:solidFill>
              <a:schemeClr val="tx1"/>
            </a:solidFill>
            <a:round/>
            <a:headEnd/>
            <a:tailEnd type="triangle" w="lg" len="lg"/>
          </a:ln>
          <a:effectLst/>
        </p:spPr>
        <p:txBody>
          <a:bodyPr/>
          <a:lstStyle/>
          <a:p>
            <a:endParaRPr lang="en-US"/>
          </a:p>
        </p:txBody>
      </p:sp>
      <p:sp>
        <p:nvSpPr>
          <p:cNvPr id="1329177" name="Line 25"/>
          <p:cNvSpPr>
            <a:spLocks noChangeShapeType="1"/>
          </p:cNvSpPr>
          <p:nvPr/>
        </p:nvSpPr>
        <p:spPr bwMode="auto">
          <a:xfrm>
            <a:off x="2590800" y="3213100"/>
            <a:ext cx="1676400" cy="0"/>
          </a:xfrm>
          <a:prstGeom prst="line">
            <a:avLst/>
          </a:prstGeom>
          <a:noFill/>
          <a:ln w="28575">
            <a:solidFill>
              <a:schemeClr val="tx1"/>
            </a:solidFill>
            <a:round/>
            <a:headEnd/>
            <a:tailEnd type="triangle" w="lg" len="lg"/>
          </a:ln>
          <a:effectLst/>
        </p:spPr>
        <p:txBody>
          <a:bodyPr/>
          <a:lstStyle/>
          <a:p>
            <a:endParaRPr lang="en-US"/>
          </a:p>
        </p:txBody>
      </p:sp>
      <p:sp>
        <p:nvSpPr>
          <p:cNvPr id="1329178" name="Line 26"/>
          <p:cNvSpPr>
            <a:spLocks noChangeShapeType="1"/>
          </p:cNvSpPr>
          <p:nvPr/>
        </p:nvSpPr>
        <p:spPr bwMode="auto">
          <a:xfrm>
            <a:off x="2667000" y="5194300"/>
            <a:ext cx="1676400" cy="0"/>
          </a:xfrm>
          <a:prstGeom prst="line">
            <a:avLst/>
          </a:prstGeom>
          <a:noFill/>
          <a:ln w="28575">
            <a:solidFill>
              <a:schemeClr val="tx1"/>
            </a:solidFill>
            <a:round/>
            <a:headEnd type="triangle" w="lg" len="lg"/>
            <a:tailEnd type="none" w="lg" len="lg"/>
          </a:ln>
          <a:effectLst/>
        </p:spPr>
        <p:txBody>
          <a:bodyPr/>
          <a:lstStyle/>
          <a:p>
            <a:endParaRPr lang="en-US"/>
          </a:p>
        </p:txBody>
      </p:sp>
      <p:sp>
        <p:nvSpPr>
          <p:cNvPr id="1329179" name="Line 27"/>
          <p:cNvSpPr>
            <a:spLocks noChangeShapeType="1"/>
          </p:cNvSpPr>
          <p:nvPr/>
        </p:nvSpPr>
        <p:spPr bwMode="auto">
          <a:xfrm>
            <a:off x="2667000" y="3594100"/>
            <a:ext cx="1676400" cy="0"/>
          </a:xfrm>
          <a:prstGeom prst="line">
            <a:avLst/>
          </a:prstGeom>
          <a:noFill/>
          <a:ln w="28575">
            <a:solidFill>
              <a:schemeClr val="tx1"/>
            </a:solidFill>
            <a:round/>
            <a:headEnd type="triangle" w="lg" len="lg"/>
            <a:tailEnd type="none" w="lg" len="lg"/>
          </a:ln>
          <a:effectLst/>
        </p:spPr>
        <p:txBody>
          <a:bodyPr/>
          <a:lstStyle/>
          <a:p>
            <a:endParaRPr lang="en-US"/>
          </a:p>
        </p:txBody>
      </p:sp>
      <p:sp>
        <p:nvSpPr>
          <p:cNvPr id="1329183" name="Freeform 31"/>
          <p:cNvSpPr>
            <a:spLocks/>
          </p:cNvSpPr>
          <p:nvPr/>
        </p:nvSpPr>
        <p:spPr bwMode="auto">
          <a:xfrm>
            <a:off x="1333500" y="2311400"/>
            <a:ext cx="1054100" cy="825500"/>
          </a:xfrm>
          <a:custGeom>
            <a:avLst/>
            <a:gdLst/>
            <a:ahLst/>
            <a:cxnLst>
              <a:cxn ang="0">
                <a:pos x="72" y="472"/>
              </a:cxn>
              <a:cxn ang="0">
                <a:pos x="24" y="280"/>
              </a:cxn>
              <a:cxn ang="0">
                <a:pos x="216" y="40"/>
              </a:cxn>
              <a:cxn ang="0">
                <a:pos x="504" y="40"/>
              </a:cxn>
              <a:cxn ang="0">
                <a:pos x="648" y="280"/>
              </a:cxn>
              <a:cxn ang="0">
                <a:pos x="600" y="520"/>
              </a:cxn>
            </a:cxnLst>
            <a:rect l="0" t="0" r="r" b="b"/>
            <a:pathLst>
              <a:path w="664" h="520">
                <a:moveTo>
                  <a:pt x="72" y="472"/>
                </a:moveTo>
                <a:cubicBezTo>
                  <a:pt x="36" y="412"/>
                  <a:pt x="0" y="352"/>
                  <a:pt x="24" y="280"/>
                </a:cubicBezTo>
                <a:cubicBezTo>
                  <a:pt x="48" y="208"/>
                  <a:pt x="136" y="80"/>
                  <a:pt x="216" y="40"/>
                </a:cubicBezTo>
                <a:cubicBezTo>
                  <a:pt x="296" y="0"/>
                  <a:pt x="432" y="0"/>
                  <a:pt x="504" y="40"/>
                </a:cubicBezTo>
                <a:cubicBezTo>
                  <a:pt x="576" y="80"/>
                  <a:pt x="632" y="200"/>
                  <a:pt x="648" y="280"/>
                </a:cubicBezTo>
                <a:cubicBezTo>
                  <a:pt x="664" y="360"/>
                  <a:pt x="632" y="440"/>
                  <a:pt x="600" y="520"/>
                </a:cubicBezTo>
              </a:path>
            </a:pathLst>
          </a:custGeom>
          <a:noFill/>
          <a:ln w="12700" cap="flat" cmpd="sng">
            <a:solidFill>
              <a:schemeClr val="tx1"/>
            </a:solidFill>
            <a:prstDash val="solid"/>
            <a:round/>
            <a:headEnd type="none" w="med" len="med"/>
            <a:tailEnd type="triangle" w="lg" len="lg"/>
          </a:ln>
          <a:effectLst/>
        </p:spPr>
        <p:txBody>
          <a:bodyPr/>
          <a:lstStyle/>
          <a:p>
            <a:endParaRPr lang="en-US"/>
          </a:p>
        </p:txBody>
      </p:sp>
      <p:sp>
        <p:nvSpPr>
          <p:cNvPr id="1329184" name="Freeform 32"/>
          <p:cNvSpPr>
            <a:spLocks/>
          </p:cNvSpPr>
          <p:nvPr/>
        </p:nvSpPr>
        <p:spPr bwMode="auto">
          <a:xfrm flipV="1">
            <a:off x="4419600" y="5194300"/>
            <a:ext cx="1295400" cy="825500"/>
          </a:xfrm>
          <a:custGeom>
            <a:avLst/>
            <a:gdLst/>
            <a:ahLst/>
            <a:cxnLst>
              <a:cxn ang="0">
                <a:pos x="72" y="472"/>
              </a:cxn>
              <a:cxn ang="0">
                <a:pos x="24" y="280"/>
              </a:cxn>
              <a:cxn ang="0">
                <a:pos x="216" y="40"/>
              </a:cxn>
              <a:cxn ang="0">
                <a:pos x="504" y="40"/>
              </a:cxn>
              <a:cxn ang="0">
                <a:pos x="648" y="280"/>
              </a:cxn>
              <a:cxn ang="0">
                <a:pos x="600" y="520"/>
              </a:cxn>
            </a:cxnLst>
            <a:rect l="0" t="0" r="r" b="b"/>
            <a:pathLst>
              <a:path w="664" h="520">
                <a:moveTo>
                  <a:pt x="72" y="472"/>
                </a:moveTo>
                <a:cubicBezTo>
                  <a:pt x="36" y="412"/>
                  <a:pt x="0" y="352"/>
                  <a:pt x="24" y="280"/>
                </a:cubicBezTo>
                <a:cubicBezTo>
                  <a:pt x="48" y="208"/>
                  <a:pt x="136" y="80"/>
                  <a:pt x="216" y="40"/>
                </a:cubicBezTo>
                <a:cubicBezTo>
                  <a:pt x="296" y="0"/>
                  <a:pt x="432" y="0"/>
                  <a:pt x="504" y="40"/>
                </a:cubicBezTo>
                <a:cubicBezTo>
                  <a:pt x="576" y="80"/>
                  <a:pt x="632" y="200"/>
                  <a:pt x="648" y="280"/>
                </a:cubicBezTo>
                <a:cubicBezTo>
                  <a:pt x="664" y="360"/>
                  <a:pt x="632" y="440"/>
                  <a:pt x="600" y="520"/>
                </a:cubicBezTo>
              </a:path>
            </a:pathLst>
          </a:custGeom>
          <a:noFill/>
          <a:ln w="12700" cap="flat" cmpd="sng">
            <a:solidFill>
              <a:schemeClr val="tx1"/>
            </a:solidFill>
            <a:prstDash val="solid"/>
            <a:round/>
            <a:headEnd type="none" w="med" len="med"/>
            <a:tailEnd type="triangle" w="lg" len="lg"/>
          </a:ln>
          <a:effectLst/>
        </p:spPr>
        <p:txBody>
          <a:bodyPr/>
          <a:lstStyle/>
          <a:p>
            <a:endParaRPr lang="en-US"/>
          </a:p>
        </p:txBody>
      </p:sp>
      <p:sp>
        <p:nvSpPr>
          <p:cNvPr id="1329186" name="Rectangle 34"/>
          <p:cNvSpPr>
            <a:spLocks noChangeArrowheads="1"/>
          </p:cNvSpPr>
          <p:nvPr/>
        </p:nvSpPr>
        <p:spPr bwMode="auto">
          <a:xfrm>
            <a:off x="5943600" y="1828800"/>
            <a:ext cx="3048000" cy="2159000"/>
          </a:xfrm>
          <a:prstGeom prst="rect">
            <a:avLst/>
          </a:prstGeom>
          <a:noFill/>
          <a:ln w="12700">
            <a:noFill/>
            <a:miter lim="800000"/>
            <a:headEnd/>
            <a:tailEnd/>
          </a:ln>
          <a:effectLst/>
        </p:spPr>
        <p:txBody>
          <a:bodyPr lIns="90488" tIns="44450" rIns="90488" bIns="44450">
            <a:spAutoFit/>
          </a:bodyPr>
          <a:lstStyle/>
          <a:p>
            <a:r>
              <a:rPr lang="en-US" sz="1700">
                <a:solidFill>
                  <a:schemeClr val="tx1"/>
                </a:solidFill>
                <a:latin typeface="Courier New" pitchFamily="49" charset="0"/>
              </a:rPr>
              <a:t>Loop: 1</a:t>
            </a:r>
            <a:r>
              <a:rPr lang="en-US" sz="1700" baseline="30000">
                <a:solidFill>
                  <a:schemeClr val="tx1"/>
                </a:solidFill>
                <a:latin typeface="Courier New" pitchFamily="49" charset="0"/>
              </a:rPr>
              <a:t>st</a:t>
            </a:r>
            <a:r>
              <a:rPr lang="en-US" sz="1700">
                <a:solidFill>
                  <a:schemeClr val="tx1"/>
                </a:solidFill>
                <a:latin typeface="Courier New" pitchFamily="49" charset="0"/>
              </a:rPr>
              <a:t> loop instr</a:t>
            </a:r>
          </a:p>
          <a:p>
            <a:r>
              <a:rPr lang="en-US" sz="1700">
                <a:solidFill>
                  <a:schemeClr val="tx1"/>
                </a:solidFill>
                <a:latin typeface="Courier New" pitchFamily="49" charset="0"/>
              </a:rPr>
              <a:t>      2</a:t>
            </a:r>
            <a:r>
              <a:rPr lang="en-US" sz="1700" baseline="30000">
                <a:solidFill>
                  <a:schemeClr val="tx1"/>
                </a:solidFill>
                <a:latin typeface="Courier New" pitchFamily="49" charset="0"/>
              </a:rPr>
              <a:t>nd</a:t>
            </a:r>
            <a:r>
              <a:rPr lang="en-US" sz="1700">
                <a:solidFill>
                  <a:schemeClr val="tx1"/>
                </a:solidFill>
                <a:latin typeface="Courier New" pitchFamily="49" charset="0"/>
              </a:rPr>
              <a:t> loop instr</a:t>
            </a:r>
          </a:p>
          <a:p>
            <a:r>
              <a:rPr lang="en-US" sz="1700" b="1">
                <a:solidFill>
                  <a:schemeClr val="tx1"/>
                </a:solidFill>
                <a:latin typeface="Courier New" pitchFamily="49" charset="0"/>
              </a:rPr>
              <a:t>           .</a:t>
            </a:r>
          </a:p>
          <a:p>
            <a:r>
              <a:rPr lang="en-US" sz="1700" b="1">
                <a:solidFill>
                  <a:schemeClr val="tx1"/>
                </a:solidFill>
                <a:latin typeface="Courier New" pitchFamily="49" charset="0"/>
              </a:rPr>
              <a:t>           .</a:t>
            </a:r>
          </a:p>
          <a:p>
            <a:r>
              <a:rPr lang="en-US" sz="1700" b="1">
                <a:solidFill>
                  <a:schemeClr val="tx1"/>
                </a:solidFill>
                <a:latin typeface="Courier New" pitchFamily="49" charset="0"/>
              </a:rPr>
              <a:t>           .</a:t>
            </a:r>
          </a:p>
          <a:p>
            <a:r>
              <a:rPr lang="en-US" sz="1700">
                <a:solidFill>
                  <a:schemeClr val="tx1"/>
                </a:solidFill>
                <a:latin typeface="Courier New" pitchFamily="49" charset="0"/>
              </a:rPr>
              <a:t>      last loop instr</a:t>
            </a:r>
          </a:p>
          <a:p>
            <a:r>
              <a:rPr lang="en-US" sz="1700">
                <a:solidFill>
                  <a:schemeClr val="tx1"/>
                </a:solidFill>
                <a:latin typeface="Courier New" pitchFamily="49" charset="0"/>
              </a:rPr>
              <a:t>      bne $1,$2,Loop</a:t>
            </a:r>
          </a:p>
          <a:p>
            <a:r>
              <a:rPr lang="en-US" sz="1700">
                <a:solidFill>
                  <a:schemeClr val="tx1"/>
                </a:solidFill>
                <a:latin typeface="Courier New" pitchFamily="49" charset="0"/>
              </a:rPr>
              <a:t>      fall out instr</a:t>
            </a:r>
          </a:p>
        </p:txBody>
      </p:sp>
      <p:sp>
        <p:nvSpPr>
          <p:cNvPr id="1329187" name="Line 35"/>
          <p:cNvSpPr>
            <a:spLocks noChangeShapeType="1"/>
          </p:cNvSpPr>
          <p:nvPr/>
        </p:nvSpPr>
        <p:spPr bwMode="auto">
          <a:xfrm flipH="1" flipV="1">
            <a:off x="1371600" y="3657600"/>
            <a:ext cx="3505200" cy="0"/>
          </a:xfrm>
          <a:prstGeom prst="line">
            <a:avLst/>
          </a:prstGeom>
          <a:noFill/>
          <a:ln w="28575">
            <a:solidFill>
              <a:schemeClr val="accent1"/>
            </a:solidFill>
            <a:round/>
            <a:headEnd/>
            <a:tailEnd type="triangle" w="med" len="med"/>
          </a:ln>
          <a:effectLst/>
        </p:spPr>
        <p:txBody>
          <a:bodyPr/>
          <a:lstStyle/>
          <a:p>
            <a:endParaRPr lang="en-US"/>
          </a:p>
        </p:txBody>
      </p:sp>
      <p:sp>
        <p:nvSpPr>
          <p:cNvPr id="1329188" name="Rectangle 36"/>
          <p:cNvSpPr>
            <a:spLocks noChangeArrowheads="1"/>
          </p:cNvSpPr>
          <p:nvPr/>
        </p:nvSpPr>
        <p:spPr bwMode="auto">
          <a:xfrm>
            <a:off x="2743200" y="2209800"/>
            <a:ext cx="2667000" cy="819150"/>
          </a:xfrm>
          <a:prstGeom prst="rect">
            <a:avLst/>
          </a:prstGeom>
          <a:noFill/>
          <a:ln w="12700">
            <a:noFill/>
            <a:miter lim="800000"/>
            <a:headEnd/>
            <a:tailEnd/>
          </a:ln>
          <a:effectLst/>
        </p:spPr>
        <p:txBody>
          <a:bodyPr lIns="90488" tIns="44450" rIns="90488" bIns="44450">
            <a:spAutoFit/>
          </a:bodyPr>
          <a:lstStyle/>
          <a:p>
            <a:r>
              <a:rPr lang="en-US" sz="2400" b="1">
                <a:latin typeface="Courier New" pitchFamily="49" charset="0"/>
              </a:rPr>
              <a:t>wrong on loop fall out</a:t>
            </a:r>
          </a:p>
        </p:txBody>
      </p:sp>
      <p:sp>
        <p:nvSpPr>
          <p:cNvPr id="1329189" name="Rectangle 37"/>
          <p:cNvSpPr>
            <a:spLocks noChangeArrowheads="1"/>
          </p:cNvSpPr>
          <p:nvPr/>
        </p:nvSpPr>
        <p:spPr bwMode="auto">
          <a:xfrm>
            <a:off x="1143000" y="4673600"/>
            <a:ext cx="381000" cy="454025"/>
          </a:xfrm>
          <a:prstGeom prst="rect">
            <a:avLst/>
          </a:prstGeom>
          <a:noFill/>
          <a:ln w="12700">
            <a:noFill/>
            <a:miter lim="800000"/>
            <a:headEnd/>
            <a:tailEnd/>
          </a:ln>
          <a:effectLst/>
        </p:spPr>
        <p:txBody>
          <a:bodyPr lIns="90488" tIns="44450" rIns="90488" bIns="44450">
            <a:spAutoFit/>
          </a:bodyPr>
          <a:lstStyle/>
          <a:p>
            <a:r>
              <a:rPr lang="en-US" sz="2400" b="1">
                <a:latin typeface="Courier New" pitchFamily="49" charset="0"/>
              </a:rPr>
              <a:t>0</a:t>
            </a:r>
          </a:p>
        </p:txBody>
      </p:sp>
      <p:sp>
        <p:nvSpPr>
          <p:cNvPr id="1329190" name="Rectangle 38"/>
          <p:cNvSpPr>
            <a:spLocks noChangeArrowheads="1"/>
          </p:cNvSpPr>
          <p:nvPr/>
        </p:nvSpPr>
        <p:spPr bwMode="auto">
          <a:xfrm>
            <a:off x="1143000" y="3149600"/>
            <a:ext cx="381000" cy="454025"/>
          </a:xfrm>
          <a:prstGeom prst="rect">
            <a:avLst/>
          </a:prstGeom>
          <a:noFill/>
          <a:ln w="12700">
            <a:noFill/>
            <a:miter lim="800000"/>
            <a:headEnd/>
            <a:tailEnd/>
          </a:ln>
          <a:effectLst/>
        </p:spPr>
        <p:txBody>
          <a:bodyPr lIns="90488" tIns="44450" rIns="90488" bIns="44450">
            <a:spAutoFit/>
          </a:bodyPr>
          <a:lstStyle/>
          <a:p>
            <a:r>
              <a:rPr lang="en-US" sz="2400" b="1">
                <a:latin typeface="Courier New" pitchFamily="49" charset="0"/>
              </a:rPr>
              <a:t>1</a:t>
            </a:r>
          </a:p>
        </p:txBody>
      </p:sp>
      <p:sp>
        <p:nvSpPr>
          <p:cNvPr id="1329191" name="Rectangle 39"/>
          <p:cNvSpPr>
            <a:spLocks noChangeArrowheads="1"/>
          </p:cNvSpPr>
          <p:nvPr/>
        </p:nvSpPr>
        <p:spPr bwMode="auto">
          <a:xfrm>
            <a:off x="5410200" y="2997200"/>
            <a:ext cx="381000" cy="454025"/>
          </a:xfrm>
          <a:prstGeom prst="rect">
            <a:avLst/>
          </a:prstGeom>
          <a:noFill/>
          <a:ln w="12700">
            <a:noFill/>
            <a:miter lim="800000"/>
            <a:headEnd/>
            <a:tailEnd/>
          </a:ln>
          <a:effectLst/>
        </p:spPr>
        <p:txBody>
          <a:bodyPr lIns="90488" tIns="44450" rIns="90488" bIns="44450">
            <a:spAutoFit/>
          </a:bodyPr>
          <a:lstStyle/>
          <a:p>
            <a:r>
              <a:rPr lang="en-US" sz="2400" b="1">
                <a:latin typeface="Courier New" pitchFamily="49" charset="0"/>
              </a:rPr>
              <a:t>1</a:t>
            </a:r>
          </a:p>
        </p:txBody>
      </p:sp>
      <p:sp>
        <p:nvSpPr>
          <p:cNvPr id="1329192" name="Line 40"/>
          <p:cNvSpPr>
            <a:spLocks noChangeShapeType="1"/>
          </p:cNvSpPr>
          <p:nvPr/>
        </p:nvSpPr>
        <p:spPr bwMode="auto">
          <a:xfrm>
            <a:off x="2514600" y="3276600"/>
            <a:ext cx="2819400" cy="0"/>
          </a:xfrm>
          <a:prstGeom prst="line">
            <a:avLst/>
          </a:prstGeom>
          <a:noFill/>
          <a:ln w="28575">
            <a:solidFill>
              <a:schemeClr val="accent1"/>
            </a:solidFill>
            <a:round/>
            <a:headEnd/>
            <a:tailEnd type="triangle" w="med" len="med"/>
          </a:ln>
          <a:effectLst/>
        </p:spPr>
        <p:txBody>
          <a:bodyPr/>
          <a:lstStyle/>
          <a:p>
            <a:endParaRPr lang="en-US"/>
          </a:p>
        </p:txBody>
      </p:sp>
      <p:sp>
        <p:nvSpPr>
          <p:cNvPr id="1329193" name="Line 41"/>
          <p:cNvSpPr>
            <a:spLocks noChangeShapeType="1"/>
          </p:cNvSpPr>
          <p:nvPr/>
        </p:nvSpPr>
        <p:spPr bwMode="auto">
          <a:xfrm flipH="1">
            <a:off x="5638800" y="2590800"/>
            <a:ext cx="381000" cy="685800"/>
          </a:xfrm>
          <a:prstGeom prst="line">
            <a:avLst/>
          </a:prstGeom>
          <a:noFill/>
          <a:ln w="38100">
            <a:solidFill>
              <a:schemeClr val="accent1"/>
            </a:solidFill>
            <a:round/>
            <a:headEnd/>
            <a:tailEnd type="triangle" w="med" len="med"/>
          </a:ln>
          <a:effectLst/>
        </p:spPr>
        <p:txBody>
          <a:bodyPr/>
          <a:lstStyle/>
          <a:p>
            <a:endParaRPr lang="en-US"/>
          </a:p>
        </p:txBody>
      </p:sp>
      <p:sp>
        <p:nvSpPr>
          <p:cNvPr id="1329194" name="Freeform 42"/>
          <p:cNvSpPr>
            <a:spLocks/>
          </p:cNvSpPr>
          <p:nvPr/>
        </p:nvSpPr>
        <p:spPr bwMode="auto">
          <a:xfrm>
            <a:off x="1219200" y="2159000"/>
            <a:ext cx="1295400" cy="977900"/>
          </a:xfrm>
          <a:custGeom>
            <a:avLst/>
            <a:gdLst/>
            <a:ahLst/>
            <a:cxnLst>
              <a:cxn ang="0">
                <a:pos x="72" y="472"/>
              </a:cxn>
              <a:cxn ang="0">
                <a:pos x="24" y="280"/>
              </a:cxn>
              <a:cxn ang="0">
                <a:pos x="216" y="40"/>
              </a:cxn>
              <a:cxn ang="0">
                <a:pos x="504" y="40"/>
              </a:cxn>
              <a:cxn ang="0">
                <a:pos x="648" y="280"/>
              </a:cxn>
              <a:cxn ang="0">
                <a:pos x="600" y="520"/>
              </a:cxn>
            </a:cxnLst>
            <a:rect l="0" t="0" r="r" b="b"/>
            <a:pathLst>
              <a:path w="664" h="520">
                <a:moveTo>
                  <a:pt x="72" y="472"/>
                </a:moveTo>
                <a:cubicBezTo>
                  <a:pt x="36" y="412"/>
                  <a:pt x="0" y="352"/>
                  <a:pt x="24" y="280"/>
                </a:cubicBezTo>
                <a:cubicBezTo>
                  <a:pt x="48" y="208"/>
                  <a:pt x="136" y="80"/>
                  <a:pt x="216" y="40"/>
                </a:cubicBezTo>
                <a:cubicBezTo>
                  <a:pt x="296" y="0"/>
                  <a:pt x="432" y="0"/>
                  <a:pt x="504" y="40"/>
                </a:cubicBezTo>
                <a:cubicBezTo>
                  <a:pt x="576" y="80"/>
                  <a:pt x="632" y="200"/>
                  <a:pt x="648" y="280"/>
                </a:cubicBezTo>
                <a:cubicBezTo>
                  <a:pt x="664" y="360"/>
                  <a:pt x="632" y="440"/>
                  <a:pt x="600" y="520"/>
                </a:cubicBezTo>
              </a:path>
            </a:pathLst>
          </a:custGeom>
          <a:noFill/>
          <a:ln w="28575" cap="flat" cmpd="sng">
            <a:solidFill>
              <a:schemeClr val="accent1"/>
            </a:solidFill>
            <a:prstDash val="solid"/>
            <a:round/>
            <a:headEnd type="none" w="med" len="med"/>
            <a:tailEnd type="triangle" w="med" len="med"/>
          </a:ln>
          <a:effectLst/>
        </p:spPr>
        <p:txBody>
          <a:bodyPr/>
          <a:lstStyle/>
          <a:p>
            <a:endParaRPr lang="en-US"/>
          </a:p>
        </p:txBody>
      </p:sp>
      <p:sp>
        <p:nvSpPr>
          <p:cNvPr id="1329195" name="Rectangle 43"/>
          <p:cNvSpPr>
            <a:spLocks noChangeArrowheads="1"/>
          </p:cNvSpPr>
          <p:nvPr/>
        </p:nvSpPr>
        <p:spPr bwMode="auto">
          <a:xfrm>
            <a:off x="609600" y="1752600"/>
            <a:ext cx="2667000" cy="454025"/>
          </a:xfrm>
          <a:prstGeom prst="rect">
            <a:avLst/>
          </a:prstGeom>
          <a:noFill/>
          <a:ln w="12700">
            <a:noFill/>
            <a:miter lim="800000"/>
            <a:headEnd/>
            <a:tailEnd/>
          </a:ln>
          <a:effectLst/>
        </p:spPr>
        <p:txBody>
          <a:bodyPr lIns="90488" tIns="44450" rIns="90488" bIns="44450">
            <a:spAutoFit/>
          </a:bodyPr>
          <a:lstStyle/>
          <a:p>
            <a:r>
              <a:rPr lang="en-US" sz="2400" b="1">
                <a:latin typeface="Courier New" pitchFamily="49" charset="0"/>
              </a:rPr>
              <a:t>right 9 times</a:t>
            </a:r>
          </a:p>
        </p:txBody>
      </p:sp>
      <p:sp>
        <p:nvSpPr>
          <p:cNvPr id="1329196" name="Rectangle 44"/>
          <p:cNvSpPr>
            <a:spLocks noChangeArrowheads="1"/>
          </p:cNvSpPr>
          <p:nvPr/>
        </p:nvSpPr>
        <p:spPr bwMode="auto">
          <a:xfrm>
            <a:off x="2514600" y="3810000"/>
            <a:ext cx="2667000" cy="819150"/>
          </a:xfrm>
          <a:prstGeom prst="rect">
            <a:avLst/>
          </a:prstGeom>
          <a:noFill/>
          <a:ln w="12700">
            <a:noFill/>
            <a:miter lim="800000"/>
            <a:headEnd/>
            <a:tailEnd/>
          </a:ln>
          <a:effectLst/>
        </p:spPr>
        <p:txBody>
          <a:bodyPr lIns="90488" tIns="44450" rIns="90488" bIns="44450">
            <a:spAutoFit/>
          </a:bodyPr>
          <a:lstStyle/>
          <a:p>
            <a:r>
              <a:rPr lang="en-US" sz="2400" b="1">
                <a:latin typeface="Courier New" pitchFamily="49" charset="0"/>
              </a:rPr>
              <a:t>right on 1</a:t>
            </a:r>
            <a:r>
              <a:rPr lang="en-US" sz="2400" b="1" baseline="30000">
                <a:latin typeface="Courier New" pitchFamily="49" charset="0"/>
              </a:rPr>
              <a:t>st</a:t>
            </a:r>
            <a:r>
              <a:rPr lang="en-US" sz="2400" b="1">
                <a:latin typeface="Courier New" pitchFamily="49" charset="0"/>
              </a:rPr>
              <a:t> iteration</a:t>
            </a:r>
          </a:p>
        </p:txBody>
      </p:sp>
      <p:sp>
        <p:nvSpPr>
          <p:cNvPr id="1329197" name="Rectangle 45"/>
          <p:cNvSpPr>
            <a:spLocks noChangeArrowheads="1"/>
          </p:cNvSpPr>
          <p:nvPr/>
        </p:nvSpPr>
        <p:spPr bwMode="auto">
          <a:xfrm>
            <a:off x="5410200" y="4572000"/>
            <a:ext cx="381000" cy="454025"/>
          </a:xfrm>
          <a:prstGeom prst="rect">
            <a:avLst/>
          </a:prstGeom>
          <a:noFill/>
          <a:ln w="12700">
            <a:noFill/>
            <a:miter lim="800000"/>
            <a:headEnd/>
            <a:tailEnd/>
          </a:ln>
          <a:effectLst/>
        </p:spPr>
        <p:txBody>
          <a:bodyPr lIns="90488" tIns="44450" rIns="90488" bIns="44450">
            <a:spAutoFit/>
          </a:bodyPr>
          <a:lstStyle/>
          <a:p>
            <a:r>
              <a:rPr lang="en-US" sz="2400" b="1">
                <a:latin typeface="Courier New" pitchFamily="49" charset="0"/>
              </a:rPr>
              <a:t>0</a:t>
            </a:r>
          </a:p>
        </p:txBody>
      </p:sp>
      <p:sp>
        <p:nvSpPr>
          <p:cNvPr id="1329198" name="Rectangle 46"/>
          <p:cNvSpPr>
            <a:spLocks noChangeArrowheads="1"/>
          </p:cNvSpPr>
          <p:nvPr/>
        </p:nvSpPr>
        <p:spPr bwMode="auto">
          <a:xfrm>
            <a:off x="6324600" y="4724400"/>
            <a:ext cx="2438400" cy="1511300"/>
          </a:xfrm>
          <a:prstGeom prst="rect">
            <a:avLst/>
          </a:prstGeom>
          <a:noFill/>
          <a:ln w="12700">
            <a:noFill/>
            <a:miter lim="800000"/>
            <a:headEnd/>
            <a:tailEnd/>
          </a:ln>
          <a:effectLst/>
        </p:spPr>
        <p:txBody>
          <a:bodyPr lIns="63500" tIns="25400" rIns="63500" bIns="25400">
            <a:spAutoFit/>
          </a:bodyPr>
          <a:lstStyle/>
          <a:p>
            <a:pPr marL="457200" indent="-457200">
              <a:spcBef>
                <a:spcPct val="30000"/>
              </a:spcBef>
              <a:buClr>
                <a:schemeClr val="accent1"/>
              </a:buClr>
              <a:buSzPct val="75000"/>
              <a:buFont typeface="Wingdings" pitchFamily="2" charset="2"/>
              <a:buChar char="q"/>
            </a:pPr>
            <a:r>
              <a:rPr lang="en-US" sz="2400">
                <a:solidFill>
                  <a:schemeClr val="tx1"/>
                </a:solidFill>
              </a:rPr>
              <a:t>BHT also stores the initial FSM state</a:t>
            </a:r>
          </a:p>
        </p:txBody>
      </p:sp>
      <p:sp>
        <p:nvSpPr>
          <p:cNvPr id="1329199" name="Rectangle 47"/>
          <p:cNvSpPr>
            <a:spLocks noChangeArrowheads="1"/>
          </p:cNvSpPr>
          <p:nvPr/>
        </p:nvSpPr>
        <p:spPr bwMode="auto">
          <a:xfrm>
            <a:off x="4267200" y="3276600"/>
            <a:ext cx="609600" cy="363538"/>
          </a:xfrm>
          <a:prstGeom prst="rect">
            <a:avLst/>
          </a:prstGeom>
          <a:noFill/>
          <a:ln w="12700">
            <a:noFill/>
            <a:miter lim="800000"/>
            <a:headEnd/>
            <a:tailEnd/>
          </a:ln>
          <a:effectLst/>
        </p:spPr>
        <p:txBody>
          <a:bodyPr lIns="90488" tIns="44450" rIns="90488" bIns="44450">
            <a:spAutoFit/>
          </a:bodyPr>
          <a:lstStyle/>
          <a:p>
            <a:r>
              <a:rPr lang="en-US" b="1">
                <a:solidFill>
                  <a:schemeClr val="accent2"/>
                </a:solidFill>
                <a:latin typeface="Courier New" pitchFamily="49" charset="0"/>
              </a:rPr>
              <a:t>10</a:t>
            </a:r>
          </a:p>
        </p:txBody>
      </p:sp>
      <p:sp>
        <p:nvSpPr>
          <p:cNvPr id="1329200" name="Rectangle 48"/>
          <p:cNvSpPr>
            <a:spLocks noChangeArrowheads="1"/>
          </p:cNvSpPr>
          <p:nvPr/>
        </p:nvSpPr>
        <p:spPr bwMode="auto">
          <a:xfrm>
            <a:off x="2286000" y="3276600"/>
            <a:ext cx="609600" cy="363538"/>
          </a:xfrm>
          <a:prstGeom prst="rect">
            <a:avLst/>
          </a:prstGeom>
          <a:noFill/>
          <a:ln w="12700">
            <a:noFill/>
            <a:miter lim="800000"/>
            <a:headEnd/>
            <a:tailEnd/>
          </a:ln>
          <a:effectLst/>
        </p:spPr>
        <p:txBody>
          <a:bodyPr lIns="90488" tIns="44450" rIns="90488" bIns="44450">
            <a:spAutoFit/>
          </a:bodyPr>
          <a:lstStyle/>
          <a:p>
            <a:r>
              <a:rPr lang="en-US" b="1">
                <a:solidFill>
                  <a:schemeClr val="accent2"/>
                </a:solidFill>
                <a:latin typeface="Courier New" pitchFamily="49" charset="0"/>
              </a:rPr>
              <a:t>11</a:t>
            </a:r>
          </a:p>
        </p:txBody>
      </p:sp>
      <p:sp>
        <p:nvSpPr>
          <p:cNvPr id="1329201" name="Rectangle 49"/>
          <p:cNvSpPr>
            <a:spLocks noChangeArrowheads="1"/>
          </p:cNvSpPr>
          <p:nvPr/>
        </p:nvSpPr>
        <p:spPr bwMode="auto">
          <a:xfrm>
            <a:off x="2286000" y="4800600"/>
            <a:ext cx="609600" cy="363538"/>
          </a:xfrm>
          <a:prstGeom prst="rect">
            <a:avLst/>
          </a:prstGeom>
          <a:noFill/>
          <a:ln w="12700">
            <a:noFill/>
            <a:miter lim="800000"/>
            <a:headEnd/>
            <a:tailEnd/>
          </a:ln>
          <a:effectLst/>
        </p:spPr>
        <p:txBody>
          <a:bodyPr lIns="90488" tIns="44450" rIns="90488" bIns="44450">
            <a:spAutoFit/>
          </a:bodyPr>
          <a:lstStyle/>
          <a:p>
            <a:r>
              <a:rPr lang="en-US" b="1">
                <a:solidFill>
                  <a:schemeClr val="accent2"/>
                </a:solidFill>
                <a:latin typeface="Courier New" pitchFamily="49" charset="0"/>
              </a:rPr>
              <a:t>01</a:t>
            </a:r>
          </a:p>
        </p:txBody>
      </p:sp>
      <p:sp>
        <p:nvSpPr>
          <p:cNvPr id="1329202" name="Rectangle 50"/>
          <p:cNvSpPr>
            <a:spLocks noChangeArrowheads="1"/>
          </p:cNvSpPr>
          <p:nvPr/>
        </p:nvSpPr>
        <p:spPr bwMode="auto">
          <a:xfrm>
            <a:off x="4267200" y="4648200"/>
            <a:ext cx="609600" cy="363538"/>
          </a:xfrm>
          <a:prstGeom prst="rect">
            <a:avLst/>
          </a:prstGeom>
          <a:noFill/>
          <a:ln w="12700">
            <a:noFill/>
            <a:miter lim="800000"/>
            <a:headEnd/>
            <a:tailEnd/>
          </a:ln>
          <a:effectLst/>
        </p:spPr>
        <p:txBody>
          <a:bodyPr lIns="90488" tIns="44450" rIns="90488" bIns="44450">
            <a:spAutoFit/>
          </a:bodyPr>
          <a:lstStyle/>
          <a:p>
            <a:r>
              <a:rPr lang="en-US" b="1">
                <a:solidFill>
                  <a:schemeClr val="accent2"/>
                </a:solidFill>
                <a:latin typeface="Courier New" pitchFamily="49" charset="0"/>
              </a:rPr>
              <a:t>00</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329193"/>
                                        </p:tgtEl>
                                        <p:attrNameLst>
                                          <p:attrName>style.visibility</p:attrName>
                                        </p:attrNameLst>
                                      </p:cBhvr>
                                      <p:to>
                                        <p:strVal val="visible"/>
                                      </p:to>
                                    </p:set>
                                    <p:animEffect transition="in" filter="wipe(up)">
                                      <p:cBhvr>
                                        <p:cTn id="7" dur="500"/>
                                        <p:tgtEl>
                                          <p:spTgt spid="132919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grpId="0" nodeType="clickEffect">
                                  <p:stCondLst>
                                    <p:cond delay="0"/>
                                  </p:stCondLst>
                                  <p:childTnLst>
                                    <p:set>
                                      <p:cBhvr>
                                        <p:cTn id="11" dur="1" fill="hold">
                                          <p:stCondLst>
                                            <p:cond delay="0"/>
                                          </p:stCondLst>
                                        </p:cTn>
                                        <p:tgtEl>
                                          <p:spTgt spid="1329187"/>
                                        </p:tgtEl>
                                        <p:attrNameLst>
                                          <p:attrName>style.visibility</p:attrName>
                                        </p:attrNameLst>
                                      </p:cBhvr>
                                      <p:to>
                                        <p:strVal val="visible"/>
                                      </p:to>
                                    </p:set>
                                    <p:animEffect transition="in" filter="wipe(right)">
                                      <p:cBhvr>
                                        <p:cTn id="12" dur="500"/>
                                        <p:tgtEl>
                                          <p:spTgt spid="1329187"/>
                                        </p:tgtEl>
                                      </p:cBhvr>
                                    </p:animEffect>
                                  </p:childTnLst>
                                </p:cTn>
                              </p:par>
                            </p:childTnLst>
                          </p:cTn>
                        </p:par>
                        <p:par>
                          <p:cTn id="13" fill="hold">
                            <p:stCondLst>
                              <p:cond delay="500"/>
                            </p:stCondLst>
                            <p:childTnLst>
                              <p:par>
                                <p:cTn id="14" presetID="1" presetClass="entr" presetSubtype="0" fill="hold" grpId="0" nodeType="afterEffect">
                                  <p:stCondLst>
                                    <p:cond delay="0"/>
                                  </p:stCondLst>
                                  <p:childTnLst>
                                    <p:set>
                                      <p:cBhvr>
                                        <p:cTn id="15" dur="1" fill="hold">
                                          <p:stCondLst>
                                            <p:cond delay="0"/>
                                          </p:stCondLst>
                                        </p:cTn>
                                        <p:tgtEl>
                                          <p:spTgt spid="1329196"/>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1329194"/>
                                        </p:tgtEl>
                                        <p:attrNameLst>
                                          <p:attrName>style.visibility</p:attrName>
                                        </p:attrNameLst>
                                      </p:cBhvr>
                                      <p:to>
                                        <p:strVal val="visible"/>
                                      </p:to>
                                    </p:set>
                                    <p:animEffect transition="in" filter="wipe(left)">
                                      <p:cBhvr>
                                        <p:cTn id="20" dur="500"/>
                                        <p:tgtEl>
                                          <p:spTgt spid="1329194"/>
                                        </p:tgtEl>
                                      </p:cBhvr>
                                    </p:animEffect>
                                  </p:childTnLst>
                                </p:cTn>
                              </p:par>
                            </p:childTnLst>
                          </p:cTn>
                        </p:par>
                        <p:par>
                          <p:cTn id="21" fill="hold">
                            <p:stCondLst>
                              <p:cond delay="500"/>
                            </p:stCondLst>
                            <p:childTnLst>
                              <p:par>
                                <p:cTn id="22" presetID="1" presetClass="entr" presetSubtype="0" fill="hold" grpId="0" nodeType="afterEffect">
                                  <p:stCondLst>
                                    <p:cond delay="0"/>
                                  </p:stCondLst>
                                  <p:childTnLst>
                                    <p:set>
                                      <p:cBhvr>
                                        <p:cTn id="23" dur="1" fill="hold">
                                          <p:stCondLst>
                                            <p:cond delay="0"/>
                                          </p:stCondLst>
                                        </p:cTn>
                                        <p:tgtEl>
                                          <p:spTgt spid="1329195"/>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1329192"/>
                                        </p:tgtEl>
                                        <p:attrNameLst>
                                          <p:attrName>style.visibility</p:attrName>
                                        </p:attrNameLst>
                                      </p:cBhvr>
                                      <p:to>
                                        <p:strVal val="visible"/>
                                      </p:to>
                                    </p:set>
                                    <p:animEffect transition="in" filter="wipe(left)">
                                      <p:cBhvr>
                                        <p:cTn id="28" dur="500"/>
                                        <p:tgtEl>
                                          <p:spTgt spid="1329192"/>
                                        </p:tgtEl>
                                      </p:cBhvr>
                                    </p:animEffect>
                                  </p:childTnLst>
                                </p:cTn>
                              </p:par>
                            </p:childTnLst>
                          </p:cTn>
                        </p:par>
                        <p:par>
                          <p:cTn id="29" fill="hold">
                            <p:stCondLst>
                              <p:cond delay="500"/>
                            </p:stCondLst>
                            <p:childTnLst>
                              <p:par>
                                <p:cTn id="30" presetID="1" presetClass="entr" presetSubtype="0" fill="hold" grpId="0" nodeType="afterEffect">
                                  <p:stCondLst>
                                    <p:cond delay="0"/>
                                  </p:stCondLst>
                                  <p:childTnLst>
                                    <p:set>
                                      <p:cBhvr>
                                        <p:cTn id="31" dur="1" fill="hold">
                                          <p:stCondLst>
                                            <p:cond delay="0"/>
                                          </p:stCondLst>
                                        </p:cTn>
                                        <p:tgtEl>
                                          <p:spTgt spid="13291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9187" grpId="0" animBg="1"/>
      <p:bldP spid="1329188" grpId="0"/>
      <p:bldP spid="1329192" grpId="0" animBg="1"/>
      <p:bldP spid="1329193" grpId="0" animBg="1"/>
      <p:bldP spid="1329194" grpId="0" animBg="1"/>
      <p:bldP spid="1329195" grpId="0"/>
      <p:bldP spid="1329196"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8610" name="Rectangle 2"/>
          <p:cNvSpPr>
            <a:spLocks noGrp="1" noChangeArrowheads="1"/>
          </p:cNvSpPr>
          <p:nvPr>
            <p:ph type="title"/>
          </p:nvPr>
        </p:nvSpPr>
        <p:spPr/>
        <p:txBody>
          <a:bodyPr/>
          <a:lstStyle/>
          <a:p>
            <a:r>
              <a:rPr lang="en-US"/>
              <a:t>Dealing with Exceptions</a:t>
            </a:r>
          </a:p>
        </p:txBody>
      </p:sp>
      <p:sp>
        <p:nvSpPr>
          <p:cNvPr id="1348611" name="Rectangle 3"/>
          <p:cNvSpPr>
            <a:spLocks noGrp="1" noChangeArrowheads="1"/>
          </p:cNvSpPr>
          <p:nvPr>
            <p:ph type="body" idx="1"/>
          </p:nvPr>
        </p:nvSpPr>
        <p:spPr>
          <a:xfrm>
            <a:off x="533400" y="838200"/>
            <a:ext cx="8153400" cy="5673725"/>
          </a:xfrm>
        </p:spPr>
        <p:txBody>
          <a:bodyPr/>
          <a:lstStyle/>
          <a:p>
            <a:pPr>
              <a:spcBef>
                <a:spcPct val="20000"/>
              </a:spcBef>
            </a:pPr>
            <a:r>
              <a:rPr lang="en-US"/>
              <a:t>Exceptions (aka interrupts) are just another form of control hazard.  Exceptions arise from</a:t>
            </a:r>
          </a:p>
          <a:p>
            <a:pPr lvl="1">
              <a:spcBef>
                <a:spcPct val="20000"/>
              </a:spcBef>
            </a:pPr>
            <a:r>
              <a:rPr lang="en-US"/>
              <a:t>R-type arithmetic overflow</a:t>
            </a:r>
          </a:p>
          <a:p>
            <a:pPr lvl="1">
              <a:spcBef>
                <a:spcPct val="20000"/>
              </a:spcBef>
            </a:pPr>
            <a:r>
              <a:rPr lang="en-US"/>
              <a:t>Trying to execute an undefined instruction</a:t>
            </a:r>
          </a:p>
          <a:p>
            <a:pPr lvl="1">
              <a:spcBef>
                <a:spcPct val="20000"/>
              </a:spcBef>
            </a:pPr>
            <a:r>
              <a:rPr lang="en-US"/>
              <a:t>An I/O device request</a:t>
            </a:r>
          </a:p>
          <a:p>
            <a:pPr lvl="1">
              <a:spcBef>
                <a:spcPct val="20000"/>
              </a:spcBef>
            </a:pPr>
            <a:r>
              <a:rPr lang="en-US"/>
              <a:t>An OS service request (e.g., a page fault, TLB exception)</a:t>
            </a:r>
          </a:p>
          <a:p>
            <a:pPr lvl="1">
              <a:spcBef>
                <a:spcPct val="20000"/>
              </a:spcBef>
            </a:pPr>
            <a:r>
              <a:rPr lang="en-US"/>
              <a:t>A hardware malfunction</a:t>
            </a:r>
          </a:p>
          <a:p>
            <a:pPr>
              <a:spcBef>
                <a:spcPct val="20000"/>
              </a:spcBef>
            </a:pPr>
            <a:r>
              <a:rPr lang="en-US"/>
              <a:t>The pipeline has to stop executing the offending instruction in midstream, let all prior instructions complete, flush all following instructions, set a register to show the cause of the exception, save the address of the offending instruction, and then jump to a prearranged address (the address of the exception handler code)</a:t>
            </a:r>
          </a:p>
          <a:p>
            <a:pPr>
              <a:spcBef>
                <a:spcPct val="20000"/>
              </a:spcBef>
            </a:pPr>
            <a:r>
              <a:rPr lang="en-US"/>
              <a:t>The software (OS) looks at the cause of the exception and “deals” with it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34861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4861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48611">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48611">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48611">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48611">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348611">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34861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8611" grpId="0" build="p"/>
    </p:bldLst>
  </p:timing>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52706" name="Rectangle 2"/>
          <p:cNvSpPr>
            <a:spLocks noGrp="1" noChangeArrowheads="1"/>
          </p:cNvSpPr>
          <p:nvPr>
            <p:ph type="title"/>
          </p:nvPr>
        </p:nvSpPr>
        <p:spPr>
          <a:xfrm>
            <a:off x="609600" y="304800"/>
            <a:ext cx="4400550" cy="422275"/>
          </a:xfrm>
          <a:noFill/>
          <a:ln/>
        </p:spPr>
        <p:txBody>
          <a:bodyPr wrap="none"/>
          <a:lstStyle/>
          <a:p>
            <a:r>
              <a:rPr lang="en-US"/>
              <a:t>Two Types of Exceptions</a:t>
            </a:r>
          </a:p>
        </p:txBody>
      </p:sp>
      <p:sp>
        <p:nvSpPr>
          <p:cNvPr id="1352707" name="Rectangle 3"/>
          <p:cNvSpPr>
            <a:spLocks noGrp="1" noChangeArrowheads="1"/>
          </p:cNvSpPr>
          <p:nvPr>
            <p:ph type="body" idx="1"/>
          </p:nvPr>
        </p:nvSpPr>
        <p:spPr>
          <a:xfrm>
            <a:off x="533400" y="838200"/>
            <a:ext cx="7848600" cy="5192713"/>
          </a:xfrm>
          <a:noFill/>
          <a:ln/>
        </p:spPr>
        <p:txBody>
          <a:bodyPr/>
          <a:lstStyle/>
          <a:p>
            <a:r>
              <a:rPr lang="en-US"/>
              <a:t>Interrupts – asynchronous to program execution</a:t>
            </a:r>
          </a:p>
          <a:p>
            <a:pPr lvl="1"/>
            <a:r>
              <a:rPr lang="en-US"/>
              <a:t>caused by</a:t>
            </a:r>
            <a:r>
              <a:rPr lang="en-US">
                <a:solidFill>
                  <a:schemeClr val="accent1"/>
                </a:solidFill>
              </a:rPr>
              <a:t> external events </a:t>
            </a:r>
          </a:p>
          <a:p>
            <a:pPr lvl="1"/>
            <a:r>
              <a:rPr lang="en-US"/>
              <a:t>may be handled </a:t>
            </a:r>
            <a:r>
              <a:rPr lang="en-US">
                <a:solidFill>
                  <a:schemeClr val="accent1"/>
                </a:solidFill>
              </a:rPr>
              <a:t>between</a:t>
            </a:r>
            <a:r>
              <a:rPr lang="en-US"/>
              <a:t> instructions, so can let the instructions currently active in the pipeline </a:t>
            </a:r>
            <a:r>
              <a:rPr lang="en-US" i="1"/>
              <a:t>complete</a:t>
            </a:r>
            <a:r>
              <a:rPr lang="en-US"/>
              <a:t> before passing control to the OS interrupt handler</a:t>
            </a:r>
          </a:p>
          <a:p>
            <a:pPr lvl="1"/>
            <a:r>
              <a:rPr lang="en-US"/>
              <a:t>simply suspend and resume user program</a:t>
            </a:r>
          </a:p>
          <a:p>
            <a:pPr lvl="1"/>
            <a:endParaRPr lang="en-US"/>
          </a:p>
          <a:p>
            <a:r>
              <a:rPr lang="en-US"/>
              <a:t>Traps (Exception) – synchronous to program execution</a:t>
            </a:r>
          </a:p>
          <a:p>
            <a:pPr lvl="1"/>
            <a:r>
              <a:rPr lang="en-US"/>
              <a:t>caused by</a:t>
            </a:r>
            <a:r>
              <a:rPr lang="en-US">
                <a:solidFill>
                  <a:schemeClr val="accent1"/>
                </a:solidFill>
              </a:rPr>
              <a:t> internal events</a:t>
            </a:r>
            <a:endParaRPr lang="en-US"/>
          </a:p>
          <a:p>
            <a:pPr lvl="1"/>
            <a:r>
              <a:rPr lang="en-US"/>
              <a:t>condition must be remedied by the trap handler for </a:t>
            </a:r>
            <a:r>
              <a:rPr lang="en-US">
                <a:solidFill>
                  <a:schemeClr val="accent1"/>
                </a:solidFill>
              </a:rPr>
              <a:t>that</a:t>
            </a:r>
            <a:r>
              <a:rPr lang="en-US"/>
              <a:t> instruction, so much stop the offending instruction </a:t>
            </a:r>
            <a:r>
              <a:rPr lang="en-US" i="1"/>
              <a:t>midstream</a:t>
            </a:r>
            <a:r>
              <a:rPr lang="en-US"/>
              <a:t> in the pipeline and pass control to the OS trap handler</a:t>
            </a:r>
          </a:p>
          <a:p>
            <a:pPr lvl="1"/>
            <a:r>
              <a:rPr lang="en-US"/>
              <a:t>the offending instruction may be retried (or simulated by the OS) and the program may continue or it may be aborted</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499"/>
                                          </p:stCondLst>
                                        </p:cTn>
                                        <p:tgtEl>
                                          <p:spTgt spid="135270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135270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1352707">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1352707">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1352707">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1352707">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1352707">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135270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2707" grpId="0" build="p"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5943600" y="2763838"/>
            <a:ext cx="914400" cy="3352800"/>
            <a:chOff x="3648" y="1440"/>
            <a:chExt cx="576" cy="2112"/>
          </a:xfrm>
        </p:grpSpPr>
        <p:sp>
          <p:nvSpPr>
            <p:cNvPr id="1227779" name="Rectangle 3"/>
            <p:cNvSpPr>
              <a:spLocks noChangeArrowheads="1"/>
            </p:cNvSpPr>
            <p:nvPr/>
          </p:nvSpPr>
          <p:spPr bwMode="auto">
            <a:xfrm>
              <a:off x="4080" y="3264"/>
              <a:ext cx="144" cy="288"/>
            </a:xfrm>
            <a:prstGeom prst="rect">
              <a:avLst/>
            </a:prstGeom>
            <a:solidFill>
              <a:srgbClr val="009900"/>
            </a:solidFill>
            <a:ln w="12700">
              <a:solidFill>
                <a:srgbClr val="009900"/>
              </a:solidFill>
              <a:miter lim="800000"/>
              <a:headEnd/>
              <a:tailEnd/>
            </a:ln>
            <a:effectLst/>
          </p:spPr>
          <p:txBody>
            <a:bodyPr wrap="none" anchor="ctr"/>
            <a:lstStyle/>
            <a:p>
              <a:endParaRPr lang="en-US"/>
            </a:p>
          </p:txBody>
        </p:sp>
        <p:sp>
          <p:nvSpPr>
            <p:cNvPr id="1227780" name="Rectangle 4"/>
            <p:cNvSpPr>
              <a:spLocks noChangeArrowheads="1"/>
            </p:cNvSpPr>
            <p:nvPr/>
          </p:nvSpPr>
          <p:spPr bwMode="auto">
            <a:xfrm>
              <a:off x="3648" y="2736"/>
              <a:ext cx="144" cy="288"/>
            </a:xfrm>
            <a:prstGeom prst="rect">
              <a:avLst/>
            </a:prstGeom>
            <a:solidFill>
              <a:srgbClr val="009900"/>
            </a:solidFill>
            <a:ln w="12700">
              <a:solidFill>
                <a:srgbClr val="009900"/>
              </a:solidFill>
              <a:miter lim="800000"/>
              <a:headEnd/>
              <a:tailEnd/>
            </a:ln>
            <a:effectLst/>
          </p:spPr>
          <p:txBody>
            <a:bodyPr wrap="none" anchor="ctr"/>
            <a:lstStyle/>
            <a:p>
              <a:endParaRPr lang="en-US"/>
            </a:p>
          </p:txBody>
        </p:sp>
        <p:sp>
          <p:nvSpPr>
            <p:cNvPr id="1227781" name="Line 5"/>
            <p:cNvSpPr>
              <a:spLocks noChangeShapeType="1"/>
            </p:cNvSpPr>
            <p:nvPr/>
          </p:nvSpPr>
          <p:spPr bwMode="auto">
            <a:xfrm>
              <a:off x="3648" y="1440"/>
              <a:ext cx="0" cy="1296"/>
            </a:xfrm>
            <a:prstGeom prst="line">
              <a:avLst/>
            </a:prstGeom>
            <a:noFill/>
            <a:ln w="28575">
              <a:solidFill>
                <a:srgbClr val="009900"/>
              </a:solidFill>
              <a:round/>
              <a:headEnd/>
              <a:tailEnd type="triangle" w="med" len="med"/>
            </a:ln>
            <a:effectLst/>
          </p:spPr>
          <p:txBody>
            <a:bodyPr/>
            <a:lstStyle/>
            <a:p>
              <a:endParaRPr lang="en-US"/>
            </a:p>
          </p:txBody>
        </p:sp>
        <p:sp>
          <p:nvSpPr>
            <p:cNvPr id="1227782" name="Line 6"/>
            <p:cNvSpPr>
              <a:spLocks noChangeShapeType="1"/>
            </p:cNvSpPr>
            <p:nvPr/>
          </p:nvSpPr>
          <p:spPr bwMode="auto">
            <a:xfrm>
              <a:off x="3648" y="1440"/>
              <a:ext cx="432" cy="1824"/>
            </a:xfrm>
            <a:prstGeom prst="line">
              <a:avLst/>
            </a:prstGeom>
            <a:noFill/>
            <a:ln w="28575">
              <a:solidFill>
                <a:srgbClr val="009900"/>
              </a:solidFill>
              <a:round/>
              <a:headEnd/>
              <a:tailEnd type="triangle" w="med" len="med"/>
            </a:ln>
            <a:effectLst/>
          </p:spPr>
          <p:txBody>
            <a:bodyPr/>
            <a:lstStyle/>
            <a:p>
              <a:endParaRPr lang="en-US"/>
            </a:p>
          </p:txBody>
        </p:sp>
      </p:grpSp>
      <p:grpSp>
        <p:nvGrpSpPr>
          <p:cNvPr id="3" name="Group 7"/>
          <p:cNvGrpSpPr>
            <a:grpSpLocks/>
          </p:cNvGrpSpPr>
          <p:nvPr/>
        </p:nvGrpSpPr>
        <p:grpSpPr bwMode="auto">
          <a:xfrm>
            <a:off x="4572000" y="2306638"/>
            <a:ext cx="1371600" cy="2133600"/>
            <a:chOff x="2784" y="1152"/>
            <a:chExt cx="864" cy="1344"/>
          </a:xfrm>
        </p:grpSpPr>
        <p:sp>
          <p:nvSpPr>
            <p:cNvPr id="1227784" name="Rectangle 8"/>
            <p:cNvSpPr>
              <a:spLocks noChangeArrowheads="1"/>
            </p:cNvSpPr>
            <p:nvPr/>
          </p:nvSpPr>
          <p:spPr bwMode="auto">
            <a:xfrm>
              <a:off x="3216" y="2208"/>
              <a:ext cx="144" cy="288"/>
            </a:xfrm>
            <a:prstGeom prst="rect">
              <a:avLst/>
            </a:prstGeom>
            <a:solidFill>
              <a:schemeClr val="accent1"/>
            </a:solidFill>
            <a:ln w="12700">
              <a:solidFill>
                <a:schemeClr val="tx1"/>
              </a:solidFill>
              <a:miter lim="800000"/>
              <a:headEnd/>
              <a:tailEnd/>
            </a:ln>
            <a:effectLst/>
          </p:spPr>
          <p:txBody>
            <a:bodyPr wrap="none" anchor="ctr"/>
            <a:lstStyle/>
            <a:p>
              <a:endParaRPr lang="en-US"/>
            </a:p>
          </p:txBody>
        </p:sp>
        <p:sp>
          <p:nvSpPr>
            <p:cNvPr id="1227785" name="Rectangle 9"/>
            <p:cNvSpPr>
              <a:spLocks noChangeArrowheads="1"/>
            </p:cNvSpPr>
            <p:nvPr/>
          </p:nvSpPr>
          <p:spPr bwMode="auto">
            <a:xfrm>
              <a:off x="2784" y="1680"/>
              <a:ext cx="144" cy="288"/>
            </a:xfrm>
            <a:prstGeom prst="rect">
              <a:avLst/>
            </a:prstGeom>
            <a:solidFill>
              <a:schemeClr val="accent1"/>
            </a:solidFill>
            <a:ln w="12700">
              <a:solidFill>
                <a:schemeClr val="tx1"/>
              </a:solidFill>
              <a:miter lim="800000"/>
              <a:headEnd/>
              <a:tailEnd/>
            </a:ln>
            <a:effectLst/>
          </p:spPr>
          <p:txBody>
            <a:bodyPr wrap="none" anchor="ctr"/>
            <a:lstStyle/>
            <a:p>
              <a:endParaRPr lang="en-US"/>
            </a:p>
          </p:txBody>
        </p:sp>
        <p:sp>
          <p:nvSpPr>
            <p:cNvPr id="1227786" name="Rectangle 10"/>
            <p:cNvSpPr>
              <a:spLocks noChangeArrowheads="1"/>
            </p:cNvSpPr>
            <p:nvPr/>
          </p:nvSpPr>
          <p:spPr bwMode="auto">
            <a:xfrm>
              <a:off x="3504" y="1152"/>
              <a:ext cx="144" cy="288"/>
            </a:xfrm>
            <a:prstGeom prst="rect">
              <a:avLst/>
            </a:prstGeom>
            <a:solidFill>
              <a:schemeClr val="accent1"/>
            </a:solidFill>
            <a:ln w="12700">
              <a:solidFill>
                <a:schemeClr val="tx1"/>
              </a:solidFill>
              <a:miter lim="800000"/>
              <a:headEnd/>
              <a:tailEnd/>
            </a:ln>
            <a:effectLst/>
          </p:spPr>
          <p:txBody>
            <a:bodyPr wrap="none" anchor="ctr"/>
            <a:lstStyle/>
            <a:p>
              <a:endParaRPr lang="en-US"/>
            </a:p>
          </p:txBody>
        </p:sp>
        <p:sp>
          <p:nvSpPr>
            <p:cNvPr id="1227787" name="Line 11"/>
            <p:cNvSpPr>
              <a:spLocks noChangeShapeType="1"/>
            </p:cNvSpPr>
            <p:nvPr/>
          </p:nvSpPr>
          <p:spPr bwMode="auto">
            <a:xfrm flipH="1">
              <a:off x="2832" y="1440"/>
              <a:ext cx="816" cy="240"/>
            </a:xfrm>
            <a:prstGeom prst="line">
              <a:avLst/>
            </a:prstGeom>
            <a:noFill/>
            <a:ln w="28575">
              <a:solidFill>
                <a:schemeClr val="accent1"/>
              </a:solidFill>
              <a:round/>
              <a:headEnd/>
              <a:tailEnd type="triangle" w="med" len="med"/>
            </a:ln>
            <a:effectLst/>
          </p:spPr>
          <p:txBody>
            <a:bodyPr/>
            <a:lstStyle/>
            <a:p>
              <a:endParaRPr lang="en-US"/>
            </a:p>
          </p:txBody>
        </p:sp>
        <p:sp>
          <p:nvSpPr>
            <p:cNvPr id="1227788" name="Line 12"/>
            <p:cNvSpPr>
              <a:spLocks noChangeShapeType="1"/>
            </p:cNvSpPr>
            <p:nvPr/>
          </p:nvSpPr>
          <p:spPr bwMode="auto">
            <a:xfrm flipH="1">
              <a:off x="3216" y="1440"/>
              <a:ext cx="432" cy="768"/>
            </a:xfrm>
            <a:prstGeom prst="line">
              <a:avLst/>
            </a:prstGeom>
            <a:noFill/>
            <a:ln w="28575">
              <a:solidFill>
                <a:schemeClr val="accent1"/>
              </a:solidFill>
              <a:round/>
              <a:headEnd/>
              <a:tailEnd type="triangle" w="med" len="med"/>
            </a:ln>
            <a:effectLst/>
          </p:spPr>
          <p:txBody>
            <a:bodyPr/>
            <a:lstStyle/>
            <a:p>
              <a:endParaRPr lang="en-US"/>
            </a:p>
          </p:txBody>
        </p:sp>
      </p:grpSp>
      <p:sp>
        <p:nvSpPr>
          <p:cNvPr id="1227789" name="Rectangle 13"/>
          <p:cNvSpPr>
            <a:spLocks noGrp="1" noChangeArrowheads="1"/>
          </p:cNvSpPr>
          <p:nvPr>
            <p:ph type="title"/>
          </p:nvPr>
        </p:nvSpPr>
        <p:spPr>
          <a:xfrm>
            <a:off x="533400" y="304800"/>
            <a:ext cx="8544006" cy="426142"/>
          </a:xfrm>
          <a:noFill/>
          <a:ln/>
        </p:spPr>
        <p:txBody>
          <a:bodyPr wrap="none"/>
          <a:lstStyle/>
          <a:p>
            <a:r>
              <a:rPr lang="en-US" dirty="0" smtClean="0"/>
              <a:t>Review: Register </a:t>
            </a:r>
            <a:r>
              <a:rPr lang="en-US" dirty="0"/>
              <a:t>Usage Can Cause Data Hazards</a:t>
            </a:r>
          </a:p>
        </p:txBody>
      </p:sp>
      <p:sp>
        <p:nvSpPr>
          <p:cNvPr id="1227791" name="Line 15"/>
          <p:cNvSpPr>
            <a:spLocks noChangeShapeType="1"/>
          </p:cNvSpPr>
          <p:nvPr/>
        </p:nvSpPr>
        <p:spPr bwMode="auto">
          <a:xfrm>
            <a:off x="2451100" y="1371600"/>
            <a:ext cx="6311900" cy="0"/>
          </a:xfrm>
          <a:prstGeom prst="line">
            <a:avLst/>
          </a:prstGeom>
          <a:noFill/>
          <a:ln w="25400">
            <a:solidFill>
              <a:schemeClr val="tx1"/>
            </a:solidFill>
            <a:round/>
            <a:headEnd/>
            <a:tailEnd type="triangle" w="med" len="med"/>
          </a:ln>
          <a:effectLst/>
        </p:spPr>
        <p:txBody>
          <a:bodyPr wrap="none" anchor="ctr"/>
          <a:lstStyle/>
          <a:p>
            <a:endParaRPr lang="en-US"/>
          </a:p>
        </p:txBody>
      </p:sp>
      <p:sp>
        <p:nvSpPr>
          <p:cNvPr id="1227796" name="Line 20"/>
          <p:cNvSpPr>
            <a:spLocks noChangeShapeType="1"/>
          </p:cNvSpPr>
          <p:nvPr/>
        </p:nvSpPr>
        <p:spPr bwMode="auto">
          <a:xfrm>
            <a:off x="3467100" y="1905000"/>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27797" name="Line 21"/>
          <p:cNvSpPr>
            <a:spLocks noChangeShapeType="1"/>
          </p:cNvSpPr>
          <p:nvPr/>
        </p:nvSpPr>
        <p:spPr bwMode="auto">
          <a:xfrm>
            <a:off x="4152900" y="1905000"/>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27798" name="Line 22"/>
          <p:cNvSpPr>
            <a:spLocks noChangeShapeType="1"/>
          </p:cNvSpPr>
          <p:nvPr/>
        </p:nvSpPr>
        <p:spPr bwMode="auto">
          <a:xfrm>
            <a:off x="4838700" y="1905000"/>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27799" name="Line 23"/>
          <p:cNvSpPr>
            <a:spLocks noChangeShapeType="1"/>
          </p:cNvSpPr>
          <p:nvPr/>
        </p:nvSpPr>
        <p:spPr bwMode="auto">
          <a:xfrm>
            <a:off x="5524500" y="1905000"/>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27800" name="Line 24"/>
          <p:cNvSpPr>
            <a:spLocks noChangeShapeType="1"/>
          </p:cNvSpPr>
          <p:nvPr/>
        </p:nvSpPr>
        <p:spPr bwMode="auto">
          <a:xfrm>
            <a:off x="6210300" y="1905000"/>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27801" name="Line 25"/>
          <p:cNvSpPr>
            <a:spLocks noChangeShapeType="1"/>
          </p:cNvSpPr>
          <p:nvPr/>
        </p:nvSpPr>
        <p:spPr bwMode="auto">
          <a:xfrm>
            <a:off x="6896100" y="1905000"/>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27802" name="Line 26"/>
          <p:cNvSpPr>
            <a:spLocks noChangeShapeType="1"/>
          </p:cNvSpPr>
          <p:nvPr/>
        </p:nvSpPr>
        <p:spPr bwMode="auto">
          <a:xfrm>
            <a:off x="7581900" y="1905000"/>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27803" name="Line 27"/>
          <p:cNvSpPr>
            <a:spLocks noChangeShapeType="1"/>
          </p:cNvSpPr>
          <p:nvPr/>
        </p:nvSpPr>
        <p:spPr bwMode="auto">
          <a:xfrm>
            <a:off x="8267700" y="1905000"/>
            <a:ext cx="0" cy="4470400"/>
          </a:xfrm>
          <a:prstGeom prst="line">
            <a:avLst/>
          </a:prstGeom>
          <a:noFill/>
          <a:ln w="25400">
            <a:solidFill>
              <a:schemeClr val="tx1"/>
            </a:solidFill>
            <a:prstDash val="sysDot"/>
            <a:round/>
            <a:headEnd/>
            <a:tailEnd/>
          </a:ln>
          <a:effectLst/>
        </p:spPr>
        <p:txBody>
          <a:bodyPr wrap="none" anchor="ctr"/>
          <a:lstStyle/>
          <a:p>
            <a:endParaRPr lang="en-US"/>
          </a:p>
        </p:txBody>
      </p:sp>
      <p:grpSp>
        <p:nvGrpSpPr>
          <p:cNvPr id="4" name="Group 30"/>
          <p:cNvGrpSpPr>
            <a:grpSpLocks/>
          </p:cNvGrpSpPr>
          <p:nvPr/>
        </p:nvGrpSpPr>
        <p:grpSpPr bwMode="auto">
          <a:xfrm>
            <a:off x="2895600" y="2154238"/>
            <a:ext cx="3355975" cy="838200"/>
            <a:chOff x="1562" y="1152"/>
            <a:chExt cx="2114" cy="528"/>
          </a:xfrm>
        </p:grpSpPr>
        <p:grpSp>
          <p:nvGrpSpPr>
            <p:cNvPr id="5" name="Group 31"/>
            <p:cNvGrpSpPr>
              <a:grpSpLocks/>
            </p:cNvGrpSpPr>
            <p:nvPr/>
          </p:nvGrpSpPr>
          <p:grpSpPr bwMode="auto">
            <a:xfrm>
              <a:off x="2487" y="1152"/>
              <a:ext cx="223" cy="481"/>
              <a:chOff x="2207" y="1413"/>
              <a:chExt cx="223" cy="481"/>
            </a:xfrm>
          </p:grpSpPr>
          <p:sp>
            <p:nvSpPr>
              <p:cNvPr id="1227808" name="Freeform 32"/>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27809" name="Rectangle 33"/>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6" name="Group 34"/>
            <p:cNvGrpSpPr>
              <a:grpSpLocks/>
            </p:cNvGrpSpPr>
            <p:nvPr/>
          </p:nvGrpSpPr>
          <p:grpSpPr bwMode="auto">
            <a:xfrm>
              <a:off x="1562" y="1248"/>
              <a:ext cx="349" cy="289"/>
              <a:chOff x="1282" y="1509"/>
              <a:chExt cx="349" cy="289"/>
            </a:xfrm>
          </p:grpSpPr>
          <p:sp>
            <p:nvSpPr>
              <p:cNvPr id="1227811" name="Rectangle 35"/>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7" name="Group 36"/>
              <p:cNvGrpSpPr>
                <a:grpSpLocks/>
              </p:cNvGrpSpPr>
              <p:nvPr/>
            </p:nvGrpSpPr>
            <p:grpSpPr bwMode="auto">
              <a:xfrm>
                <a:off x="1291" y="1509"/>
                <a:ext cx="340" cy="289"/>
                <a:chOff x="1291" y="1509"/>
                <a:chExt cx="340" cy="289"/>
              </a:xfrm>
            </p:grpSpPr>
            <p:sp>
              <p:nvSpPr>
                <p:cNvPr id="1227813" name="Freeform 37"/>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27814" name="Freeform 38"/>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227815" name="Rectangle 39"/>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8" name="Group 40"/>
            <p:cNvGrpSpPr>
              <a:grpSpLocks/>
            </p:cNvGrpSpPr>
            <p:nvPr/>
          </p:nvGrpSpPr>
          <p:grpSpPr bwMode="auto">
            <a:xfrm>
              <a:off x="2031" y="1248"/>
              <a:ext cx="296" cy="289"/>
              <a:chOff x="1751" y="1509"/>
              <a:chExt cx="296" cy="289"/>
            </a:xfrm>
          </p:grpSpPr>
          <p:sp>
            <p:nvSpPr>
              <p:cNvPr id="1227817" name="Freeform 41"/>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27818" name="Freeform 42"/>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27819" name="Line 43"/>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227820" name="Freeform 44"/>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27821" name="Line 45"/>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227822" name="Rectangle 46"/>
            <p:cNvSpPr>
              <a:spLocks noChangeArrowheads="1"/>
            </p:cNvSpPr>
            <p:nvPr/>
          </p:nvSpPr>
          <p:spPr bwMode="auto">
            <a:xfrm>
              <a:off x="2829" y="1250"/>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9" name="Group 47"/>
            <p:cNvGrpSpPr>
              <a:grpSpLocks/>
            </p:cNvGrpSpPr>
            <p:nvPr/>
          </p:nvGrpSpPr>
          <p:grpSpPr bwMode="auto">
            <a:xfrm>
              <a:off x="2880" y="1248"/>
              <a:ext cx="325" cy="289"/>
              <a:chOff x="2600" y="1509"/>
              <a:chExt cx="325" cy="289"/>
            </a:xfrm>
          </p:grpSpPr>
          <p:sp>
            <p:nvSpPr>
              <p:cNvPr id="1227824" name="Freeform 48"/>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27825" name="Freeform 49"/>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27826" name="Rectangle 50"/>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10" name="Group 51"/>
            <p:cNvGrpSpPr>
              <a:grpSpLocks/>
            </p:cNvGrpSpPr>
            <p:nvPr/>
          </p:nvGrpSpPr>
          <p:grpSpPr bwMode="auto">
            <a:xfrm>
              <a:off x="3348" y="1248"/>
              <a:ext cx="284" cy="289"/>
              <a:chOff x="3068" y="1509"/>
              <a:chExt cx="284" cy="289"/>
            </a:xfrm>
          </p:grpSpPr>
          <p:sp>
            <p:nvSpPr>
              <p:cNvPr id="1227828" name="Freeform 52"/>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27829" name="Freeform 53"/>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27830" name="Line 54"/>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227831" name="Line 55"/>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227832" name="Line 56"/>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227833" name="Line 57"/>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227834" name="Line 58"/>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227835" name="Line 59"/>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227836" name="Line 60"/>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227837" name="Line 61"/>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227838" name="Line 62"/>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grpSp>
        <p:nvGrpSpPr>
          <p:cNvPr id="11" name="Group 63"/>
          <p:cNvGrpSpPr>
            <a:grpSpLocks/>
          </p:cNvGrpSpPr>
          <p:nvPr/>
        </p:nvGrpSpPr>
        <p:grpSpPr bwMode="auto">
          <a:xfrm>
            <a:off x="3581400" y="2992438"/>
            <a:ext cx="3355975" cy="838200"/>
            <a:chOff x="1562" y="1152"/>
            <a:chExt cx="2114" cy="528"/>
          </a:xfrm>
        </p:grpSpPr>
        <p:grpSp>
          <p:nvGrpSpPr>
            <p:cNvPr id="12" name="Group 64"/>
            <p:cNvGrpSpPr>
              <a:grpSpLocks/>
            </p:cNvGrpSpPr>
            <p:nvPr/>
          </p:nvGrpSpPr>
          <p:grpSpPr bwMode="auto">
            <a:xfrm>
              <a:off x="2487" y="1152"/>
              <a:ext cx="223" cy="481"/>
              <a:chOff x="2207" y="1413"/>
              <a:chExt cx="223" cy="481"/>
            </a:xfrm>
          </p:grpSpPr>
          <p:sp>
            <p:nvSpPr>
              <p:cNvPr id="1227841" name="Freeform 65"/>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27842" name="Rectangle 66"/>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13" name="Group 67"/>
            <p:cNvGrpSpPr>
              <a:grpSpLocks/>
            </p:cNvGrpSpPr>
            <p:nvPr/>
          </p:nvGrpSpPr>
          <p:grpSpPr bwMode="auto">
            <a:xfrm>
              <a:off x="1562" y="1248"/>
              <a:ext cx="349" cy="289"/>
              <a:chOff x="1282" y="1509"/>
              <a:chExt cx="349" cy="289"/>
            </a:xfrm>
          </p:grpSpPr>
          <p:sp>
            <p:nvSpPr>
              <p:cNvPr id="1227844" name="Rectangle 68"/>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14" name="Group 69"/>
              <p:cNvGrpSpPr>
                <a:grpSpLocks/>
              </p:cNvGrpSpPr>
              <p:nvPr/>
            </p:nvGrpSpPr>
            <p:grpSpPr bwMode="auto">
              <a:xfrm>
                <a:off x="1291" y="1509"/>
                <a:ext cx="340" cy="289"/>
                <a:chOff x="1291" y="1509"/>
                <a:chExt cx="340" cy="289"/>
              </a:xfrm>
            </p:grpSpPr>
            <p:sp>
              <p:nvSpPr>
                <p:cNvPr id="1227846" name="Freeform 70"/>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27847" name="Freeform 71"/>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227848" name="Rectangle 72"/>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15" name="Group 73"/>
            <p:cNvGrpSpPr>
              <a:grpSpLocks/>
            </p:cNvGrpSpPr>
            <p:nvPr/>
          </p:nvGrpSpPr>
          <p:grpSpPr bwMode="auto">
            <a:xfrm>
              <a:off x="2031" y="1248"/>
              <a:ext cx="296" cy="289"/>
              <a:chOff x="1751" y="1509"/>
              <a:chExt cx="296" cy="289"/>
            </a:xfrm>
          </p:grpSpPr>
          <p:sp>
            <p:nvSpPr>
              <p:cNvPr id="1227850" name="Freeform 74"/>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27851" name="Freeform 75"/>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27852" name="Line 76"/>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227853" name="Freeform 77"/>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27854" name="Line 78"/>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227855" name="Rectangle 79"/>
            <p:cNvSpPr>
              <a:spLocks noChangeArrowheads="1"/>
            </p:cNvSpPr>
            <p:nvPr/>
          </p:nvSpPr>
          <p:spPr bwMode="auto">
            <a:xfrm>
              <a:off x="2829" y="1250"/>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16" name="Group 80"/>
            <p:cNvGrpSpPr>
              <a:grpSpLocks/>
            </p:cNvGrpSpPr>
            <p:nvPr/>
          </p:nvGrpSpPr>
          <p:grpSpPr bwMode="auto">
            <a:xfrm>
              <a:off x="2880" y="1248"/>
              <a:ext cx="325" cy="289"/>
              <a:chOff x="2600" y="1509"/>
              <a:chExt cx="325" cy="289"/>
            </a:xfrm>
          </p:grpSpPr>
          <p:sp>
            <p:nvSpPr>
              <p:cNvPr id="1227857" name="Freeform 81"/>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27858" name="Freeform 82"/>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27859" name="Rectangle 83"/>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17" name="Group 84"/>
            <p:cNvGrpSpPr>
              <a:grpSpLocks/>
            </p:cNvGrpSpPr>
            <p:nvPr/>
          </p:nvGrpSpPr>
          <p:grpSpPr bwMode="auto">
            <a:xfrm>
              <a:off x="3348" y="1248"/>
              <a:ext cx="284" cy="289"/>
              <a:chOff x="3068" y="1509"/>
              <a:chExt cx="284" cy="289"/>
            </a:xfrm>
          </p:grpSpPr>
          <p:sp>
            <p:nvSpPr>
              <p:cNvPr id="1227861" name="Freeform 85"/>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27862" name="Freeform 86"/>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27863" name="Line 87"/>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227864" name="Line 88"/>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227865" name="Line 89"/>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227866" name="Line 90"/>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227867" name="Line 91"/>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227868" name="Line 92"/>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227869" name="Line 93"/>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227870" name="Line 94"/>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227871" name="Line 95"/>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grpSp>
        <p:nvGrpSpPr>
          <p:cNvPr id="18" name="Group 96"/>
          <p:cNvGrpSpPr>
            <a:grpSpLocks/>
          </p:cNvGrpSpPr>
          <p:nvPr/>
        </p:nvGrpSpPr>
        <p:grpSpPr bwMode="auto">
          <a:xfrm>
            <a:off x="4267200" y="3830638"/>
            <a:ext cx="3355975" cy="838200"/>
            <a:chOff x="1562" y="1152"/>
            <a:chExt cx="2114" cy="528"/>
          </a:xfrm>
        </p:grpSpPr>
        <p:grpSp>
          <p:nvGrpSpPr>
            <p:cNvPr id="19" name="Group 97"/>
            <p:cNvGrpSpPr>
              <a:grpSpLocks/>
            </p:cNvGrpSpPr>
            <p:nvPr/>
          </p:nvGrpSpPr>
          <p:grpSpPr bwMode="auto">
            <a:xfrm>
              <a:off x="2487" y="1152"/>
              <a:ext cx="223" cy="481"/>
              <a:chOff x="2207" y="1413"/>
              <a:chExt cx="223" cy="481"/>
            </a:xfrm>
          </p:grpSpPr>
          <p:sp>
            <p:nvSpPr>
              <p:cNvPr id="1227874" name="Freeform 98"/>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27875" name="Rectangle 99"/>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20" name="Group 100"/>
            <p:cNvGrpSpPr>
              <a:grpSpLocks/>
            </p:cNvGrpSpPr>
            <p:nvPr/>
          </p:nvGrpSpPr>
          <p:grpSpPr bwMode="auto">
            <a:xfrm>
              <a:off x="1562" y="1248"/>
              <a:ext cx="349" cy="289"/>
              <a:chOff x="1282" y="1509"/>
              <a:chExt cx="349" cy="289"/>
            </a:xfrm>
          </p:grpSpPr>
          <p:sp>
            <p:nvSpPr>
              <p:cNvPr id="1227877" name="Rectangle 101"/>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21" name="Group 102"/>
              <p:cNvGrpSpPr>
                <a:grpSpLocks/>
              </p:cNvGrpSpPr>
              <p:nvPr/>
            </p:nvGrpSpPr>
            <p:grpSpPr bwMode="auto">
              <a:xfrm>
                <a:off x="1291" y="1509"/>
                <a:ext cx="340" cy="289"/>
                <a:chOff x="1291" y="1509"/>
                <a:chExt cx="340" cy="289"/>
              </a:xfrm>
            </p:grpSpPr>
            <p:sp>
              <p:nvSpPr>
                <p:cNvPr id="1227879" name="Freeform 103"/>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27880" name="Freeform 104"/>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227881" name="Rectangle 105"/>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22" name="Group 106"/>
            <p:cNvGrpSpPr>
              <a:grpSpLocks/>
            </p:cNvGrpSpPr>
            <p:nvPr/>
          </p:nvGrpSpPr>
          <p:grpSpPr bwMode="auto">
            <a:xfrm>
              <a:off x="2031" y="1248"/>
              <a:ext cx="296" cy="289"/>
              <a:chOff x="1751" y="1509"/>
              <a:chExt cx="296" cy="289"/>
            </a:xfrm>
          </p:grpSpPr>
          <p:sp>
            <p:nvSpPr>
              <p:cNvPr id="1227883" name="Freeform 107"/>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27884" name="Freeform 108"/>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27885" name="Line 109"/>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227886" name="Freeform 110"/>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27887" name="Line 111"/>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227888" name="Rectangle 112"/>
            <p:cNvSpPr>
              <a:spLocks noChangeArrowheads="1"/>
            </p:cNvSpPr>
            <p:nvPr/>
          </p:nvSpPr>
          <p:spPr bwMode="auto">
            <a:xfrm>
              <a:off x="2829" y="1250"/>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23" name="Group 113"/>
            <p:cNvGrpSpPr>
              <a:grpSpLocks/>
            </p:cNvGrpSpPr>
            <p:nvPr/>
          </p:nvGrpSpPr>
          <p:grpSpPr bwMode="auto">
            <a:xfrm>
              <a:off x="2880" y="1248"/>
              <a:ext cx="325" cy="289"/>
              <a:chOff x="2600" y="1509"/>
              <a:chExt cx="325" cy="289"/>
            </a:xfrm>
          </p:grpSpPr>
          <p:sp>
            <p:nvSpPr>
              <p:cNvPr id="1227890" name="Freeform 114"/>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27891" name="Freeform 115"/>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27892" name="Rectangle 116"/>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24" name="Group 117"/>
            <p:cNvGrpSpPr>
              <a:grpSpLocks/>
            </p:cNvGrpSpPr>
            <p:nvPr/>
          </p:nvGrpSpPr>
          <p:grpSpPr bwMode="auto">
            <a:xfrm>
              <a:off x="3348" y="1248"/>
              <a:ext cx="284" cy="289"/>
              <a:chOff x="3068" y="1509"/>
              <a:chExt cx="284" cy="289"/>
            </a:xfrm>
          </p:grpSpPr>
          <p:sp>
            <p:nvSpPr>
              <p:cNvPr id="1227894" name="Freeform 118"/>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27895" name="Freeform 119"/>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27896" name="Line 120"/>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227897" name="Line 121"/>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227898" name="Line 122"/>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227899" name="Line 123"/>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227900" name="Line 124"/>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227901" name="Line 125"/>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227902" name="Line 126"/>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227903" name="Line 127"/>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227904" name="Line 128"/>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grpSp>
        <p:nvGrpSpPr>
          <p:cNvPr id="25" name="Group 129"/>
          <p:cNvGrpSpPr>
            <a:grpSpLocks/>
          </p:cNvGrpSpPr>
          <p:nvPr/>
        </p:nvGrpSpPr>
        <p:grpSpPr bwMode="auto">
          <a:xfrm>
            <a:off x="4953000" y="4668838"/>
            <a:ext cx="3355975" cy="838200"/>
            <a:chOff x="1562" y="1152"/>
            <a:chExt cx="2114" cy="528"/>
          </a:xfrm>
        </p:grpSpPr>
        <p:grpSp>
          <p:nvGrpSpPr>
            <p:cNvPr id="26" name="Group 130"/>
            <p:cNvGrpSpPr>
              <a:grpSpLocks/>
            </p:cNvGrpSpPr>
            <p:nvPr/>
          </p:nvGrpSpPr>
          <p:grpSpPr bwMode="auto">
            <a:xfrm>
              <a:off x="2487" y="1152"/>
              <a:ext cx="223" cy="481"/>
              <a:chOff x="2207" y="1413"/>
              <a:chExt cx="223" cy="481"/>
            </a:xfrm>
          </p:grpSpPr>
          <p:sp>
            <p:nvSpPr>
              <p:cNvPr id="1227907" name="Freeform 131"/>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27908" name="Rectangle 132"/>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27" name="Group 133"/>
            <p:cNvGrpSpPr>
              <a:grpSpLocks/>
            </p:cNvGrpSpPr>
            <p:nvPr/>
          </p:nvGrpSpPr>
          <p:grpSpPr bwMode="auto">
            <a:xfrm>
              <a:off x="1562" y="1248"/>
              <a:ext cx="349" cy="289"/>
              <a:chOff x="1282" y="1509"/>
              <a:chExt cx="349" cy="289"/>
            </a:xfrm>
          </p:grpSpPr>
          <p:sp>
            <p:nvSpPr>
              <p:cNvPr id="1227910" name="Rectangle 134"/>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28" name="Group 135"/>
              <p:cNvGrpSpPr>
                <a:grpSpLocks/>
              </p:cNvGrpSpPr>
              <p:nvPr/>
            </p:nvGrpSpPr>
            <p:grpSpPr bwMode="auto">
              <a:xfrm>
                <a:off x="1291" y="1509"/>
                <a:ext cx="340" cy="289"/>
                <a:chOff x="1291" y="1509"/>
                <a:chExt cx="340" cy="289"/>
              </a:xfrm>
            </p:grpSpPr>
            <p:sp>
              <p:nvSpPr>
                <p:cNvPr id="1227912" name="Freeform 136"/>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27913" name="Freeform 137"/>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227914" name="Rectangle 138"/>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29" name="Group 139"/>
            <p:cNvGrpSpPr>
              <a:grpSpLocks/>
            </p:cNvGrpSpPr>
            <p:nvPr/>
          </p:nvGrpSpPr>
          <p:grpSpPr bwMode="auto">
            <a:xfrm>
              <a:off x="2031" y="1248"/>
              <a:ext cx="296" cy="289"/>
              <a:chOff x="1751" y="1509"/>
              <a:chExt cx="296" cy="289"/>
            </a:xfrm>
          </p:grpSpPr>
          <p:sp>
            <p:nvSpPr>
              <p:cNvPr id="1227916" name="Freeform 140"/>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27917" name="Freeform 141"/>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27918" name="Line 142"/>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227919" name="Freeform 143"/>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27920" name="Line 144"/>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227921" name="Rectangle 145"/>
            <p:cNvSpPr>
              <a:spLocks noChangeArrowheads="1"/>
            </p:cNvSpPr>
            <p:nvPr/>
          </p:nvSpPr>
          <p:spPr bwMode="auto">
            <a:xfrm>
              <a:off x="2829" y="1250"/>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30" name="Group 146"/>
            <p:cNvGrpSpPr>
              <a:grpSpLocks/>
            </p:cNvGrpSpPr>
            <p:nvPr/>
          </p:nvGrpSpPr>
          <p:grpSpPr bwMode="auto">
            <a:xfrm>
              <a:off x="2880" y="1248"/>
              <a:ext cx="325" cy="289"/>
              <a:chOff x="2600" y="1509"/>
              <a:chExt cx="325" cy="289"/>
            </a:xfrm>
          </p:grpSpPr>
          <p:sp>
            <p:nvSpPr>
              <p:cNvPr id="1227923" name="Freeform 147"/>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27924" name="Freeform 148"/>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27925" name="Rectangle 149"/>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31" name="Group 150"/>
            <p:cNvGrpSpPr>
              <a:grpSpLocks/>
            </p:cNvGrpSpPr>
            <p:nvPr/>
          </p:nvGrpSpPr>
          <p:grpSpPr bwMode="auto">
            <a:xfrm>
              <a:off x="3348" y="1248"/>
              <a:ext cx="284" cy="289"/>
              <a:chOff x="3068" y="1509"/>
              <a:chExt cx="284" cy="289"/>
            </a:xfrm>
          </p:grpSpPr>
          <p:sp>
            <p:nvSpPr>
              <p:cNvPr id="1227927" name="Freeform 151"/>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27928" name="Freeform 152"/>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27929" name="Line 153"/>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227930" name="Line 154"/>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227931" name="Line 155"/>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227932" name="Line 156"/>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227933" name="Line 157"/>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227934" name="Line 158"/>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227935" name="Line 159"/>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227936" name="Line 160"/>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227937" name="Line 161"/>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grpSp>
        <p:nvGrpSpPr>
          <p:cNvPr id="1227972" name="Group 162"/>
          <p:cNvGrpSpPr>
            <a:grpSpLocks/>
          </p:cNvGrpSpPr>
          <p:nvPr/>
        </p:nvGrpSpPr>
        <p:grpSpPr bwMode="auto">
          <a:xfrm>
            <a:off x="5638800" y="5507038"/>
            <a:ext cx="3355975" cy="838200"/>
            <a:chOff x="1562" y="1152"/>
            <a:chExt cx="2114" cy="528"/>
          </a:xfrm>
        </p:grpSpPr>
        <p:grpSp>
          <p:nvGrpSpPr>
            <p:cNvPr id="1227980" name="Group 163"/>
            <p:cNvGrpSpPr>
              <a:grpSpLocks/>
            </p:cNvGrpSpPr>
            <p:nvPr/>
          </p:nvGrpSpPr>
          <p:grpSpPr bwMode="auto">
            <a:xfrm>
              <a:off x="2487" y="1152"/>
              <a:ext cx="223" cy="481"/>
              <a:chOff x="2207" y="1413"/>
              <a:chExt cx="223" cy="481"/>
            </a:xfrm>
          </p:grpSpPr>
          <p:sp>
            <p:nvSpPr>
              <p:cNvPr id="1227940" name="Freeform 164"/>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27941" name="Rectangle 165"/>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1227981" name="Group 166"/>
            <p:cNvGrpSpPr>
              <a:grpSpLocks/>
            </p:cNvGrpSpPr>
            <p:nvPr/>
          </p:nvGrpSpPr>
          <p:grpSpPr bwMode="auto">
            <a:xfrm>
              <a:off x="1562" y="1248"/>
              <a:ext cx="349" cy="289"/>
              <a:chOff x="1282" y="1509"/>
              <a:chExt cx="349" cy="289"/>
            </a:xfrm>
          </p:grpSpPr>
          <p:sp>
            <p:nvSpPr>
              <p:cNvPr id="1227943" name="Rectangle 167"/>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1227982" name="Group 168"/>
              <p:cNvGrpSpPr>
                <a:grpSpLocks/>
              </p:cNvGrpSpPr>
              <p:nvPr/>
            </p:nvGrpSpPr>
            <p:grpSpPr bwMode="auto">
              <a:xfrm>
                <a:off x="1291" y="1509"/>
                <a:ext cx="340" cy="289"/>
                <a:chOff x="1291" y="1509"/>
                <a:chExt cx="340" cy="289"/>
              </a:xfrm>
            </p:grpSpPr>
            <p:sp>
              <p:nvSpPr>
                <p:cNvPr id="1227945" name="Freeform 169"/>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27946" name="Freeform 170"/>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227947" name="Rectangle 171"/>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1227983" name="Group 172"/>
            <p:cNvGrpSpPr>
              <a:grpSpLocks/>
            </p:cNvGrpSpPr>
            <p:nvPr/>
          </p:nvGrpSpPr>
          <p:grpSpPr bwMode="auto">
            <a:xfrm>
              <a:off x="2031" y="1248"/>
              <a:ext cx="296" cy="289"/>
              <a:chOff x="1751" y="1509"/>
              <a:chExt cx="296" cy="289"/>
            </a:xfrm>
          </p:grpSpPr>
          <p:sp>
            <p:nvSpPr>
              <p:cNvPr id="1227949" name="Freeform 173"/>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27950" name="Freeform 174"/>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27951" name="Line 175"/>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227952" name="Freeform 176"/>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27953" name="Line 177"/>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227954" name="Rectangle 178"/>
            <p:cNvSpPr>
              <a:spLocks noChangeArrowheads="1"/>
            </p:cNvSpPr>
            <p:nvPr/>
          </p:nvSpPr>
          <p:spPr bwMode="auto">
            <a:xfrm>
              <a:off x="2829" y="1250"/>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1227984" name="Group 179"/>
            <p:cNvGrpSpPr>
              <a:grpSpLocks/>
            </p:cNvGrpSpPr>
            <p:nvPr/>
          </p:nvGrpSpPr>
          <p:grpSpPr bwMode="auto">
            <a:xfrm>
              <a:off x="2880" y="1248"/>
              <a:ext cx="325" cy="289"/>
              <a:chOff x="2600" y="1509"/>
              <a:chExt cx="325" cy="289"/>
            </a:xfrm>
          </p:grpSpPr>
          <p:sp>
            <p:nvSpPr>
              <p:cNvPr id="1227956" name="Freeform 180"/>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27957" name="Freeform 181"/>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27958" name="Rectangle 182"/>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1227985" name="Group 183"/>
            <p:cNvGrpSpPr>
              <a:grpSpLocks/>
            </p:cNvGrpSpPr>
            <p:nvPr/>
          </p:nvGrpSpPr>
          <p:grpSpPr bwMode="auto">
            <a:xfrm>
              <a:off x="3348" y="1248"/>
              <a:ext cx="284" cy="289"/>
              <a:chOff x="3068" y="1509"/>
              <a:chExt cx="284" cy="289"/>
            </a:xfrm>
          </p:grpSpPr>
          <p:sp>
            <p:nvSpPr>
              <p:cNvPr id="1227960" name="Freeform 184"/>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27961" name="Freeform 185"/>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27962" name="Line 186"/>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227963" name="Line 187"/>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227964" name="Line 188"/>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227965" name="Line 189"/>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227966" name="Line 190"/>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227967" name="Line 191"/>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227968" name="Line 192"/>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227969" name="Line 193"/>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227970" name="Line 194"/>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sp>
        <p:nvSpPr>
          <p:cNvPr id="1227971" name="Rectangle 195"/>
          <p:cNvSpPr>
            <a:spLocks noGrp="1" noChangeArrowheads="1"/>
          </p:cNvSpPr>
          <p:nvPr>
            <p:ph type="body" idx="1"/>
          </p:nvPr>
        </p:nvSpPr>
        <p:spPr>
          <a:xfrm>
            <a:off x="609600" y="762000"/>
            <a:ext cx="7391400" cy="383695"/>
          </a:xfrm>
          <a:noFill/>
          <a:ln/>
        </p:spPr>
        <p:txBody>
          <a:bodyPr/>
          <a:lstStyle/>
          <a:p>
            <a:r>
              <a:rPr lang="en-US" dirty="0" smtClean="0"/>
              <a:t>Read before write </a:t>
            </a:r>
            <a:r>
              <a:rPr lang="en-US" dirty="0" smtClean="0">
                <a:solidFill>
                  <a:srgbClr val="FF0000"/>
                </a:solidFill>
              </a:rPr>
              <a:t>data hazard</a:t>
            </a:r>
            <a:endParaRPr lang="en-US" dirty="0">
              <a:solidFill>
                <a:srgbClr val="FF0000"/>
              </a:solidFill>
            </a:endParaRPr>
          </a:p>
        </p:txBody>
      </p:sp>
      <p:sp>
        <p:nvSpPr>
          <p:cNvPr id="1227973" name="Rectangle 197"/>
          <p:cNvSpPr>
            <a:spLocks noChangeArrowheads="1"/>
          </p:cNvSpPr>
          <p:nvPr/>
        </p:nvSpPr>
        <p:spPr bwMode="auto">
          <a:xfrm>
            <a:off x="585788" y="2260600"/>
            <a:ext cx="1458912" cy="454025"/>
          </a:xfrm>
          <a:prstGeom prst="rect">
            <a:avLst/>
          </a:prstGeom>
          <a:noFill/>
          <a:ln w="12700">
            <a:noFill/>
            <a:miter lim="800000"/>
            <a:headEnd/>
            <a:tailEnd/>
          </a:ln>
          <a:effectLst/>
        </p:spPr>
        <p:txBody>
          <a:bodyPr wrap="none" lIns="90488" tIns="44450" rIns="90488" bIns="44450">
            <a:spAutoFit/>
          </a:bodyPr>
          <a:lstStyle/>
          <a:p>
            <a:r>
              <a:rPr lang="en-US" sz="2400" b="1" dirty="0">
                <a:solidFill>
                  <a:schemeClr val="tx1"/>
                </a:solidFill>
                <a:latin typeface="Courier New" pitchFamily="49" charset="0"/>
              </a:rPr>
              <a:t>add </a:t>
            </a:r>
            <a:r>
              <a:rPr lang="en-US" sz="2400" b="1" dirty="0">
                <a:latin typeface="Courier New" pitchFamily="49" charset="0"/>
              </a:rPr>
              <a:t>$1</a:t>
            </a:r>
            <a:r>
              <a:rPr lang="en-US" sz="2400" b="1" dirty="0">
                <a:solidFill>
                  <a:schemeClr val="tx1"/>
                </a:solidFill>
                <a:latin typeface="Courier New" pitchFamily="49" charset="0"/>
              </a:rPr>
              <a:t>,</a:t>
            </a:r>
          </a:p>
        </p:txBody>
      </p:sp>
      <p:sp>
        <p:nvSpPr>
          <p:cNvPr id="1227974" name="Rectangle 198"/>
          <p:cNvSpPr>
            <a:spLocks noChangeArrowheads="1"/>
          </p:cNvSpPr>
          <p:nvPr/>
        </p:nvSpPr>
        <p:spPr bwMode="auto">
          <a:xfrm>
            <a:off x="585788" y="3098800"/>
            <a:ext cx="2371725" cy="454025"/>
          </a:xfrm>
          <a:prstGeom prst="rect">
            <a:avLst/>
          </a:prstGeom>
          <a:noFill/>
          <a:ln w="12700">
            <a:noFill/>
            <a:miter lim="800000"/>
            <a:headEnd/>
            <a:tailEnd/>
          </a:ln>
          <a:effectLst/>
        </p:spPr>
        <p:txBody>
          <a:bodyPr wrap="none" lIns="90488" tIns="44450" rIns="90488" bIns="44450">
            <a:spAutoFit/>
          </a:bodyPr>
          <a:lstStyle/>
          <a:p>
            <a:r>
              <a:rPr lang="en-US" sz="2400" b="1">
                <a:solidFill>
                  <a:schemeClr val="tx1"/>
                </a:solidFill>
                <a:latin typeface="Courier New" pitchFamily="49" charset="0"/>
              </a:rPr>
              <a:t>sub $4,</a:t>
            </a:r>
            <a:r>
              <a:rPr lang="en-US" sz="2400" b="1">
                <a:latin typeface="Courier New" pitchFamily="49" charset="0"/>
              </a:rPr>
              <a:t>$1</a:t>
            </a:r>
            <a:r>
              <a:rPr lang="en-US" sz="2400" b="1">
                <a:solidFill>
                  <a:schemeClr val="tx1"/>
                </a:solidFill>
                <a:latin typeface="Courier New" pitchFamily="49" charset="0"/>
              </a:rPr>
              <a:t>,$5</a:t>
            </a:r>
          </a:p>
        </p:txBody>
      </p:sp>
      <p:sp>
        <p:nvSpPr>
          <p:cNvPr id="1227975" name="Rectangle 199"/>
          <p:cNvSpPr>
            <a:spLocks noChangeArrowheads="1"/>
          </p:cNvSpPr>
          <p:nvPr/>
        </p:nvSpPr>
        <p:spPr bwMode="auto">
          <a:xfrm>
            <a:off x="585788" y="3979863"/>
            <a:ext cx="2371725" cy="454025"/>
          </a:xfrm>
          <a:prstGeom prst="rect">
            <a:avLst/>
          </a:prstGeom>
          <a:noFill/>
          <a:ln w="12700">
            <a:noFill/>
            <a:miter lim="800000"/>
            <a:headEnd/>
            <a:tailEnd/>
          </a:ln>
          <a:effectLst/>
        </p:spPr>
        <p:txBody>
          <a:bodyPr wrap="none" lIns="90488" tIns="44450" rIns="90488" bIns="44450">
            <a:spAutoFit/>
          </a:bodyPr>
          <a:lstStyle/>
          <a:p>
            <a:r>
              <a:rPr lang="en-US" sz="2400" b="1">
                <a:solidFill>
                  <a:schemeClr val="tx1"/>
                </a:solidFill>
                <a:latin typeface="Courier New" pitchFamily="49" charset="0"/>
              </a:rPr>
              <a:t>and $6,</a:t>
            </a:r>
            <a:r>
              <a:rPr lang="en-US" sz="2400" b="1">
                <a:latin typeface="Courier New" pitchFamily="49" charset="0"/>
              </a:rPr>
              <a:t>$1</a:t>
            </a:r>
            <a:r>
              <a:rPr lang="en-US" sz="2400" b="1">
                <a:solidFill>
                  <a:schemeClr val="tx1"/>
                </a:solidFill>
                <a:latin typeface="Courier New" pitchFamily="49" charset="0"/>
              </a:rPr>
              <a:t>,$7</a:t>
            </a:r>
          </a:p>
        </p:txBody>
      </p:sp>
      <p:sp>
        <p:nvSpPr>
          <p:cNvPr id="1227976" name="Rectangle 200"/>
          <p:cNvSpPr>
            <a:spLocks noChangeArrowheads="1"/>
          </p:cNvSpPr>
          <p:nvPr/>
        </p:nvSpPr>
        <p:spPr bwMode="auto">
          <a:xfrm>
            <a:off x="585788" y="5689600"/>
            <a:ext cx="2371725" cy="454025"/>
          </a:xfrm>
          <a:prstGeom prst="rect">
            <a:avLst/>
          </a:prstGeom>
          <a:noFill/>
          <a:ln w="12700">
            <a:noFill/>
            <a:miter lim="800000"/>
            <a:headEnd/>
            <a:tailEnd/>
          </a:ln>
          <a:effectLst/>
        </p:spPr>
        <p:txBody>
          <a:bodyPr wrap="none" lIns="90488" tIns="44450" rIns="90488" bIns="44450">
            <a:spAutoFit/>
          </a:bodyPr>
          <a:lstStyle/>
          <a:p>
            <a:r>
              <a:rPr lang="en-US" sz="2400" b="1">
                <a:solidFill>
                  <a:schemeClr val="tx1"/>
                </a:solidFill>
                <a:latin typeface="Courier New" pitchFamily="49" charset="0"/>
              </a:rPr>
              <a:t>xor $4,</a:t>
            </a:r>
            <a:r>
              <a:rPr lang="en-US" sz="2400" b="1">
                <a:solidFill>
                  <a:srgbClr val="009900"/>
                </a:solidFill>
                <a:latin typeface="Courier New" pitchFamily="49" charset="0"/>
              </a:rPr>
              <a:t>$1</a:t>
            </a:r>
            <a:r>
              <a:rPr lang="en-US" sz="2400" b="1">
                <a:solidFill>
                  <a:schemeClr val="tx1"/>
                </a:solidFill>
                <a:latin typeface="Courier New" pitchFamily="49" charset="0"/>
              </a:rPr>
              <a:t>,$5</a:t>
            </a:r>
          </a:p>
        </p:txBody>
      </p:sp>
      <p:sp>
        <p:nvSpPr>
          <p:cNvPr id="1227977" name="Rectangle 201"/>
          <p:cNvSpPr>
            <a:spLocks noChangeArrowheads="1"/>
          </p:cNvSpPr>
          <p:nvPr/>
        </p:nvSpPr>
        <p:spPr bwMode="auto">
          <a:xfrm>
            <a:off x="585788" y="4818063"/>
            <a:ext cx="2371725" cy="454025"/>
          </a:xfrm>
          <a:prstGeom prst="rect">
            <a:avLst/>
          </a:prstGeom>
          <a:noFill/>
          <a:ln w="12700">
            <a:noFill/>
            <a:miter lim="800000"/>
            <a:headEnd/>
            <a:tailEnd/>
          </a:ln>
          <a:effectLst/>
        </p:spPr>
        <p:txBody>
          <a:bodyPr wrap="none" lIns="90488" tIns="44450" rIns="90488" bIns="44450">
            <a:spAutoFit/>
          </a:bodyPr>
          <a:lstStyle/>
          <a:p>
            <a:r>
              <a:rPr lang="en-US" sz="2400" b="1">
                <a:solidFill>
                  <a:schemeClr val="tx1"/>
                </a:solidFill>
                <a:latin typeface="Courier New" pitchFamily="49" charset="0"/>
              </a:rPr>
              <a:t>or  $8,</a:t>
            </a:r>
            <a:r>
              <a:rPr lang="en-US" sz="2400" b="1">
                <a:solidFill>
                  <a:srgbClr val="009900"/>
                </a:solidFill>
                <a:latin typeface="Courier New" pitchFamily="49" charset="0"/>
              </a:rPr>
              <a:t>$1</a:t>
            </a:r>
            <a:r>
              <a:rPr lang="en-US" sz="2400" b="1">
                <a:solidFill>
                  <a:schemeClr val="tx1"/>
                </a:solidFill>
                <a:latin typeface="Courier New" pitchFamily="49" charset="0"/>
              </a:rPr>
              <a:t>,$9</a:t>
            </a:r>
          </a:p>
        </p:txBody>
      </p:sp>
      <p:sp>
        <p:nvSpPr>
          <p:cNvPr id="1227978" name="Line 202"/>
          <p:cNvSpPr>
            <a:spLocks noChangeShapeType="1"/>
          </p:cNvSpPr>
          <p:nvPr/>
        </p:nvSpPr>
        <p:spPr bwMode="auto">
          <a:xfrm>
            <a:off x="509588" y="2336800"/>
            <a:ext cx="0" cy="3886200"/>
          </a:xfrm>
          <a:prstGeom prst="line">
            <a:avLst/>
          </a:prstGeom>
          <a:noFill/>
          <a:ln w="28575">
            <a:solidFill>
              <a:schemeClr val="tx1"/>
            </a:solidFill>
            <a:round/>
            <a:headEnd/>
            <a:tailEnd type="triangle" w="med" len="med"/>
          </a:ln>
          <a:effectLst/>
        </p:spPr>
        <p:txBody>
          <a:bodyPr/>
          <a:lstStyle/>
          <a:p>
            <a:endParaRPr lang="en-US"/>
          </a:p>
        </p:txBody>
      </p:sp>
      <p:sp>
        <p:nvSpPr>
          <p:cNvPr id="196" name="Rectangle 197"/>
          <p:cNvSpPr>
            <a:spLocks noChangeArrowheads="1"/>
          </p:cNvSpPr>
          <p:nvPr/>
        </p:nvSpPr>
        <p:spPr bwMode="auto">
          <a:xfrm>
            <a:off x="304800" y="1447800"/>
            <a:ext cx="8600112" cy="459100"/>
          </a:xfrm>
          <a:prstGeom prst="rect">
            <a:avLst/>
          </a:prstGeom>
          <a:noFill/>
          <a:ln w="12700">
            <a:noFill/>
            <a:miter lim="800000"/>
            <a:headEnd/>
            <a:tailEnd/>
          </a:ln>
          <a:effectLst/>
        </p:spPr>
        <p:txBody>
          <a:bodyPr wrap="none" lIns="90488" tIns="44450" rIns="90488" bIns="44450">
            <a:spAutoFit/>
          </a:bodyPr>
          <a:lstStyle/>
          <a:p>
            <a:r>
              <a:rPr lang="en-US" sz="2400" b="1" dirty="0" smtClean="0">
                <a:solidFill>
                  <a:schemeClr val="tx1"/>
                </a:solidFill>
                <a:latin typeface="Courier New" pitchFamily="49" charset="0"/>
              </a:rPr>
              <a:t>Value of </a:t>
            </a:r>
            <a:r>
              <a:rPr lang="en-US" sz="2400" b="1" dirty="0">
                <a:solidFill>
                  <a:schemeClr val="tx1"/>
                </a:solidFill>
                <a:latin typeface="Courier New" pitchFamily="49" charset="0"/>
              </a:rPr>
              <a:t>$</a:t>
            </a:r>
            <a:r>
              <a:rPr lang="en-US" sz="2400" b="1" dirty="0" smtClean="0">
                <a:solidFill>
                  <a:schemeClr val="tx1"/>
                </a:solidFill>
                <a:latin typeface="Courier New" pitchFamily="49" charset="0"/>
              </a:rPr>
              <a:t>1    </a:t>
            </a:r>
            <a:r>
              <a:rPr lang="en-US" b="1" dirty="0" smtClean="0">
                <a:solidFill>
                  <a:schemeClr val="tx1"/>
                </a:solidFill>
                <a:latin typeface="Courier New" pitchFamily="49" charset="0"/>
              </a:rPr>
              <a:t>10   10  10   10 </a:t>
            </a:r>
            <a:r>
              <a:rPr lang="en-US" b="1" dirty="0" smtClean="0">
                <a:latin typeface="Courier New" pitchFamily="49" charset="0"/>
              </a:rPr>
              <a:t>10/-20 </a:t>
            </a:r>
            <a:r>
              <a:rPr lang="en-US" b="1" dirty="0" smtClean="0">
                <a:solidFill>
                  <a:schemeClr val="tx1"/>
                </a:solidFill>
                <a:latin typeface="Courier New" pitchFamily="49" charset="0"/>
              </a:rPr>
              <a:t>-20 -20  -20  -20</a:t>
            </a:r>
            <a:endParaRPr lang="en-US" b="1" dirty="0">
              <a:solidFill>
                <a:schemeClr val="tx1"/>
              </a:solidFill>
              <a:latin typeface="Courier New" pitchFamily="49"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up)">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58850" name="Rectangle 2"/>
          <p:cNvSpPr>
            <a:spLocks noGrp="1" noChangeArrowheads="1"/>
          </p:cNvSpPr>
          <p:nvPr>
            <p:ph type="title"/>
          </p:nvPr>
        </p:nvSpPr>
        <p:spPr>
          <a:xfrm>
            <a:off x="652463" y="304800"/>
            <a:ext cx="6850062" cy="422275"/>
          </a:xfrm>
          <a:noFill/>
          <a:ln/>
        </p:spPr>
        <p:txBody>
          <a:bodyPr wrap="none"/>
          <a:lstStyle/>
          <a:p>
            <a:r>
              <a:rPr lang="en-US"/>
              <a:t>Where in the Pipeline Exceptions Occur</a:t>
            </a:r>
          </a:p>
        </p:txBody>
      </p:sp>
      <p:sp>
        <p:nvSpPr>
          <p:cNvPr id="1358851" name="Rectangle 3"/>
          <p:cNvSpPr>
            <a:spLocks noGrp="1" noChangeArrowheads="1"/>
          </p:cNvSpPr>
          <p:nvPr>
            <p:ph type="body" idx="1"/>
          </p:nvPr>
        </p:nvSpPr>
        <p:spPr>
          <a:xfrm>
            <a:off x="381000" y="2438400"/>
            <a:ext cx="3505200" cy="2974975"/>
          </a:xfrm>
          <a:noFill/>
          <a:ln/>
        </p:spPr>
        <p:txBody>
          <a:bodyPr/>
          <a:lstStyle/>
          <a:p>
            <a:pPr>
              <a:spcBef>
                <a:spcPct val="75000"/>
              </a:spcBef>
            </a:pPr>
            <a:r>
              <a:rPr lang="en-US"/>
              <a:t>Arithmetic overflow</a:t>
            </a:r>
          </a:p>
          <a:p>
            <a:pPr>
              <a:spcBef>
                <a:spcPct val="75000"/>
              </a:spcBef>
            </a:pPr>
            <a:r>
              <a:rPr lang="en-US"/>
              <a:t>Undefined instruction</a:t>
            </a:r>
          </a:p>
          <a:p>
            <a:pPr>
              <a:spcBef>
                <a:spcPct val="75000"/>
              </a:spcBef>
            </a:pPr>
            <a:r>
              <a:rPr lang="en-US"/>
              <a:t>TLB or page fault</a:t>
            </a:r>
          </a:p>
          <a:p>
            <a:pPr>
              <a:spcBef>
                <a:spcPct val="75000"/>
              </a:spcBef>
            </a:pPr>
            <a:r>
              <a:rPr lang="en-US"/>
              <a:t>I/O service request</a:t>
            </a:r>
          </a:p>
          <a:p>
            <a:pPr>
              <a:spcBef>
                <a:spcPct val="75000"/>
              </a:spcBef>
            </a:pPr>
            <a:r>
              <a:rPr lang="en-US"/>
              <a:t>Hardware malfunction</a:t>
            </a:r>
          </a:p>
        </p:txBody>
      </p:sp>
      <p:grpSp>
        <p:nvGrpSpPr>
          <p:cNvPr id="2" name="Group 4"/>
          <p:cNvGrpSpPr>
            <a:grpSpLocks/>
          </p:cNvGrpSpPr>
          <p:nvPr/>
        </p:nvGrpSpPr>
        <p:grpSpPr bwMode="auto">
          <a:xfrm>
            <a:off x="2514600" y="838200"/>
            <a:ext cx="3355975" cy="838200"/>
            <a:chOff x="1562" y="1152"/>
            <a:chExt cx="2114" cy="528"/>
          </a:xfrm>
        </p:grpSpPr>
        <p:grpSp>
          <p:nvGrpSpPr>
            <p:cNvPr id="3" name="Group 5"/>
            <p:cNvGrpSpPr>
              <a:grpSpLocks/>
            </p:cNvGrpSpPr>
            <p:nvPr/>
          </p:nvGrpSpPr>
          <p:grpSpPr bwMode="auto">
            <a:xfrm>
              <a:off x="2487" y="1152"/>
              <a:ext cx="223" cy="481"/>
              <a:chOff x="2207" y="1413"/>
              <a:chExt cx="223" cy="481"/>
            </a:xfrm>
          </p:grpSpPr>
          <p:sp>
            <p:nvSpPr>
              <p:cNvPr id="1358854" name="Freeform 6"/>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358855" name="Rectangle 7"/>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4" name="Group 8"/>
            <p:cNvGrpSpPr>
              <a:grpSpLocks/>
            </p:cNvGrpSpPr>
            <p:nvPr/>
          </p:nvGrpSpPr>
          <p:grpSpPr bwMode="auto">
            <a:xfrm>
              <a:off x="1562" y="1248"/>
              <a:ext cx="349" cy="289"/>
              <a:chOff x="1282" y="1509"/>
              <a:chExt cx="349" cy="289"/>
            </a:xfrm>
          </p:grpSpPr>
          <p:sp>
            <p:nvSpPr>
              <p:cNvPr id="1358857" name="Rectangle 9"/>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5" name="Group 10"/>
              <p:cNvGrpSpPr>
                <a:grpSpLocks/>
              </p:cNvGrpSpPr>
              <p:nvPr/>
            </p:nvGrpSpPr>
            <p:grpSpPr bwMode="auto">
              <a:xfrm>
                <a:off x="1291" y="1509"/>
                <a:ext cx="340" cy="289"/>
                <a:chOff x="1291" y="1509"/>
                <a:chExt cx="340" cy="289"/>
              </a:xfrm>
            </p:grpSpPr>
            <p:sp>
              <p:nvSpPr>
                <p:cNvPr id="1358859" name="Freeform 11"/>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358860" name="Freeform 12"/>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358861" name="Rectangle 13"/>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6" name="Group 14"/>
            <p:cNvGrpSpPr>
              <a:grpSpLocks/>
            </p:cNvGrpSpPr>
            <p:nvPr/>
          </p:nvGrpSpPr>
          <p:grpSpPr bwMode="auto">
            <a:xfrm>
              <a:off x="2031" y="1248"/>
              <a:ext cx="296" cy="289"/>
              <a:chOff x="1751" y="1509"/>
              <a:chExt cx="296" cy="289"/>
            </a:xfrm>
          </p:grpSpPr>
          <p:sp>
            <p:nvSpPr>
              <p:cNvPr id="1358863" name="Freeform 15"/>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358864" name="Freeform 16"/>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358865" name="Line 17"/>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358866" name="Freeform 18"/>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358867" name="Line 19"/>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358868" name="Rectangle 20"/>
            <p:cNvSpPr>
              <a:spLocks noChangeArrowheads="1"/>
            </p:cNvSpPr>
            <p:nvPr/>
          </p:nvSpPr>
          <p:spPr bwMode="auto">
            <a:xfrm>
              <a:off x="2829" y="1250"/>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7" name="Group 21"/>
            <p:cNvGrpSpPr>
              <a:grpSpLocks/>
            </p:cNvGrpSpPr>
            <p:nvPr/>
          </p:nvGrpSpPr>
          <p:grpSpPr bwMode="auto">
            <a:xfrm>
              <a:off x="2880" y="1248"/>
              <a:ext cx="325" cy="289"/>
              <a:chOff x="2600" y="1509"/>
              <a:chExt cx="325" cy="289"/>
            </a:xfrm>
          </p:grpSpPr>
          <p:sp>
            <p:nvSpPr>
              <p:cNvPr id="1358870" name="Freeform 22"/>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358871" name="Freeform 23"/>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358872" name="Rectangle 24"/>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8" name="Group 25"/>
            <p:cNvGrpSpPr>
              <a:grpSpLocks/>
            </p:cNvGrpSpPr>
            <p:nvPr/>
          </p:nvGrpSpPr>
          <p:grpSpPr bwMode="auto">
            <a:xfrm>
              <a:off x="3348" y="1248"/>
              <a:ext cx="284" cy="289"/>
              <a:chOff x="3068" y="1509"/>
              <a:chExt cx="284" cy="289"/>
            </a:xfrm>
          </p:grpSpPr>
          <p:sp>
            <p:nvSpPr>
              <p:cNvPr id="1358874" name="Freeform 26"/>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358875" name="Freeform 27"/>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358876" name="Line 28"/>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358877" name="Line 29"/>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358878" name="Line 30"/>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358879" name="Line 31"/>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358880" name="Line 32"/>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358881" name="Line 33"/>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358882" name="Line 34"/>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358883" name="Line 35"/>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358884" name="Line 36"/>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sp>
        <p:nvSpPr>
          <p:cNvPr id="1358885" name="Rectangle 37"/>
          <p:cNvSpPr>
            <a:spLocks noChangeArrowheads="1"/>
          </p:cNvSpPr>
          <p:nvPr/>
        </p:nvSpPr>
        <p:spPr bwMode="auto">
          <a:xfrm>
            <a:off x="4038600" y="1905000"/>
            <a:ext cx="2590800" cy="415925"/>
          </a:xfrm>
          <a:prstGeom prst="rect">
            <a:avLst/>
          </a:prstGeom>
          <a:noFill/>
          <a:ln w="12700">
            <a:noFill/>
            <a:miter lim="800000"/>
            <a:headEnd/>
            <a:tailEnd/>
          </a:ln>
          <a:effectLst/>
        </p:spPr>
        <p:txBody>
          <a:bodyPr lIns="63500" tIns="25400" rIns="63500" bIns="25400">
            <a:spAutoFit/>
          </a:bodyPr>
          <a:lstStyle/>
          <a:p>
            <a:pPr marL="287338" indent="-287338" algn="ctr">
              <a:spcBef>
                <a:spcPct val="50000"/>
              </a:spcBef>
              <a:buClr>
                <a:schemeClr val="accent1"/>
              </a:buClr>
              <a:buSzPct val="75000"/>
              <a:buFont typeface="Wingdings" pitchFamily="2" charset="2"/>
              <a:buNone/>
            </a:pPr>
            <a:r>
              <a:rPr lang="en-US" sz="2400">
                <a:solidFill>
                  <a:schemeClr val="tx1"/>
                </a:solidFill>
              </a:rPr>
              <a:t>Stage(s)?</a:t>
            </a:r>
          </a:p>
        </p:txBody>
      </p:sp>
      <p:sp>
        <p:nvSpPr>
          <p:cNvPr id="1358886" name="Rectangle 38"/>
          <p:cNvSpPr>
            <a:spLocks noChangeArrowheads="1"/>
          </p:cNvSpPr>
          <p:nvPr/>
        </p:nvSpPr>
        <p:spPr bwMode="auto">
          <a:xfrm>
            <a:off x="6400800" y="1905000"/>
            <a:ext cx="2590800" cy="415925"/>
          </a:xfrm>
          <a:prstGeom prst="rect">
            <a:avLst/>
          </a:prstGeom>
          <a:noFill/>
          <a:ln w="12700">
            <a:noFill/>
            <a:miter lim="800000"/>
            <a:headEnd/>
            <a:tailEnd/>
          </a:ln>
          <a:effectLst/>
        </p:spPr>
        <p:txBody>
          <a:bodyPr lIns="63500" tIns="25400" rIns="63500" bIns="25400">
            <a:spAutoFit/>
          </a:bodyPr>
          <a:lstStyle/>
          <a:p>
            <a:pPr marL="287338" indent="-287338" algn="ctr">
              <a:spcBef>
                <a:spcPct val="50000"/>
              </a:spcBef>
              <a:buClr>
                <a:schemeClr val="accent1"/>
              </a:buClr>
              <a:buSzPct val="75000"/>
              <a:buFont typeface="Wingdings" pitchFamily="2" charset="2"/>
              <a:buNone/>
            </a:pPr>
            <a:r>
              <a:rPr lang="en-US" sz="2400">
                <a:solidFill>
                  <a:schemeClr val="tx1"/>
                </a:solidFill>
              </a:rPr>
              <a:t>Synchronous?</a:t>
            </a:r>
          </a:p>
        </p:txBody>
      </p:sp>
    </p:spTree>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0898" name="Rectangle 2"/>
          <p:cNvSpPr>
            <a:spLocks noGrp="1" noChangeArrowheads="1"/>
          </p:cNvSpPr>
          <p:nvPr>
            <p:ph type="title"/>
          </p:nvPr>
        </p:nvSpPr>
        <p:spPr>
          <a:xfrm>
            <a:off x="652463" y="304800"/>
            <a:ext cx="6850062" cy="422275"/>
          </a:xfrm>
          <a:noFill/>
          <a:ln/>
        </p:spPr>
        <p:txBody>
          <a:bodyPr wrap="none"/>
          <a:lstStyle/>
          <a:p>
            <a:r>
              <a:rPr lang="en-US"/>
              <a:t>Where in the Pipeline Exceptions Occur</a:t>
            </a:r>
          </a:p>
        </p:txBody>
      </p:sp>
      <p:sp>
        <p:nvSpPr>
          <p:cNvPr id="1360899" name="Rectangle 3"/>
          <p:cNvSpPr>
            <a:spLocks noGrp="1" noChangeArrowheads="1"/>
          </p:cNvSpPr>
          <p:nvPr>
            <p:ph type="body" idx="1"/>
          </p:nvPr>
        </p:nvSpPr>
        <p:spPr>
          <a:xfrm>
            <a:off x="381000" y="2438400"/>
            <a:ext cx="3505200" cy="2974975"/>
          </a:xfrm>
          <a:noFill/>
          <a:ln/>
        </p:spPr>
        <p:txBody>
          <a:bodyPr/>
          <a:lstStyle/>
          <a:p>
            <a:pPr>
              <a:spcBef>
                <a:spcPct val="75000"/>
              </a:spcBef>
            </a:pPr>
            <a:r>
              <a:rPr lang="en-US"/>
              <a:t>Arithmetic overflow</a:t>
            </a:r>
          </a:p>
          <a:p>
            <a:pPr>
              <a:spcBef>
                <a:spcPct val="75000"/>
              </a:spcBef>
            </a:pPr>
            <a:r>
              <a:rPr lang="en-US"/>
              <a:t>Undefined instruction</a:t>
            </a:r>
          </a:p>
          <a:p>
            <a:pPr>
              <a:spcBef>
                <a:spcPct val="75000"/>
              </a:spcBef>
            </a:pPr>
            <a:r>
              <a:rPr lang="en-US"/>
              <a:t>TLB or page fault</a:t>
            </a:r>
          </a:p>
          <a:p>
            <a:pPr>
              <a:spcBef>
                <a:spcPct val="75000"/>
              </a:spcBef>
            </a:pPr>
            <a:r>
              <a:rPr lang="en-US"/>
              <a:t>I/O service request</a:t>
            </a:r>
          </a:p>
          <a:p>
            <a:pPr>
              <a:spcBef>
                <a:spcPct val="75000"/>
              </a:spcBef>
            </a:pPr>
            <a:r>
              <a:rPr lang="en-US"/>
              <a:t>Hardware malfunction</a:t>
            </a:r>
          </a:p>
        </p:txBody>
      </p:sp>
      <p:grpSp>
        <p:nvGrpSpPr>
          <p:cNvPr id="2" name="Group 4"/>
          <p:cNvGrpSpPr>
            <a:grpSpLocks/>
          </p:cNvGrpSpPr>
          <p:nvPr/>
        </p:nvGrpSpPr>
        <p:grpSpPr bwMode="auto">
          <a:xfrm>
            <a:off x="2514600" y="838200"/>
            <a:ext cx="3355975" cy="838200"/>
            <a:chOff x="1562" y="1152"/>
            <a:chExt cx="2114" cy="528"/>
          </a:xfrm>
        </p:grpSpPr>
        <p:grpSp>
          <p:nvGrpSpPr>
            <p:cNvPr id="3" name="Group 5"/>
            <p:cNvGrpSpPr>
              <a:grpSpLocks/>
            </p:cNvGrpSpPr>
            <p:nvPr/>
          </p:nvGrpSpPr>
          <p:grpSpPr bwMode="auto">
            <a:xfrm>
              <a:off x="2487" y="1152"/>
              <a:ext cx="223" cy="481"/>
              <a:chOff x="2207" y="1413"/>
              <a:chExt cx="223" cy="481"/>
            </a:xfrm>
          </p:grpSpPr>
          <p:sp>
            <p:nvSpPr>
              <p:cNvPr id="1360902" name="Freeform 6"/>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360903" name="Rectangle 7"/>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4" name="Group 8"/>
            <p:cNvGrpSpPr>
              <a:grpSpLocks/>
            </p:cNvGrpSpPr>
            <p:nvPr/>
          </p:nvGrpSpPr>
          <p:grpSpPr bwMode="auto">
            <a:xfrm>
              <a:off x="1562" y="1248"/>
              <a:ext cx="349" cy="289"/>
              <a:chOff x="1282" y="1509"/>
              <a:chExt cx="349" cy="289"/>
            </a:xfrm>
          </p:grpSpPr>
          <p:sp>
            <p:nvSpPr>
              <p:cNvPr id="1360905" name="Rectangle 9"/>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5" name="Group 10"/>
              <p:cNvGrpSpPr>
                <a:grpSpLocks/>
              </p:cNvGrpSpPr>
              <p:nvPr/>
            </p:nvGrpSpPr>
            <p:grpSpPr bwMode="auto">
              <a:xfrm>
                <a:off x="1291" y="1509"/>
                <a:ext cx="340" cy="289"/>
                <a:chOff x="1291" y="1509"/>
                <a:chExt cx="340" cy="289"/>
              </a:xfrm>
            </p:grpSpPr>
            <p:sp>
              <p:nvSpPr>
                <p:cNvPr id="1360907" name="Freeform 11"/>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360908" name="Freeform 12"/>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360909" name="Rectangle 13"/>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6" name="Group 14"/>
            <p:cNvGrpSpPr>
              <a:grpSpLocks/>
            </p:cNvGrpSpPr>
            <p:nvPr/>
          </p:nvGrpSpPr>
          <p:grpSpPr bwMode="auto">
            <a:xfrm>
              <a:off x="2031" y="1248"/>
              <a:ext cx="296" cy="289"/>
              <a:chOff x="1751" y="1509"/>
              <a:chExt cx="296" cy="289"/>
            </a:xfrm>
          </p:grpSpPr>
          <p:sp>
            <p:nvSpPr>
              <p:cNvPr id="1360911" name="Freeform 15"/>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360912" name="Freeform 16"/>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360913" name="Line 17"/>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360914" name="Freeform 18"/>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360915" name="Line 19"/>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360916" name="Rectangle 20"/>
            <p:cNvSpPr>
              <a:spLocks noChangeArrowheads="1"/>
            </p:cNvSpPr>
            <p:nvPr/>
          </p:nvSpPr>
          <p:spPr bwMode="auto">
            <a:xfrm>
              <a:off x="2829" y="1250"/>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7" name="Group 21"/>
            <p:cNvGrpSpPr>
              <a:grpSpLocks/>
            </p:cNvGrpSpPr>
            <p:nvPr/>
          </p:nvGrpSpPr>
          <p:grpSpPr bwMode="auto">
            <a:xfrm>
              <a:off x="2880" y="1248"/>
              <a:ext cx="325" cy="289"/>
              <a:chOff x="2600" y="1509"/>
              <a:chExt cx="325" cy="289"/>
            </a:xfrm>
          </p:grpSpPr>
          <p:sp>
            <p:nvSpPr>
              <p:cNvPr id="1360918" name="Freeform 22"/>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360919" name="Freeform 23"/>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360920" name="Rectangle 24"/>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8" name="Group 25"/>
            <p:cNvGrpSpPr>
              <a:grpSpLocks/>
            </p:cNvGrpSpPr>
            <p:nvPr/>
          </p:nvGrpSpPr>
          <p:grpSpPr bwMode="auto">
            <a:xfrm>
              <a:off x="3348" y="1248"/>
              <a:ext cx="284" cy="289"/>
              <a:chOff x="3068" y="1509"/>
              <a:chExt cx="284" cy="289"/>
            </a:xfrm>
          </p:grpSpPr>
          <p:sp>
            <p:nvSpPr>
              <p:cNvPr id="1360922" name="Freeform 26"/>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360923" name="Freeform 27"/>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360924" name="Line 28"/>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360925" name="Line 29"/>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360926" name="Line 30"/>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360927" name="Line 31"/>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360928" name="Line 32"/>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360929" name="Line 33"/>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360930" name="Line 34"/>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360931" name="Line 35"/>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360932" name="Line 36"/>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sp>
        <p:nvSpPr>
          <p:cNvPr id="1360933" name="Rectangle 37"/>
          <p:cNvSpPr>
            <a:spLocks noChangeArrowheads="1"/>
          </p:cNvSpPr>
          <p:nvPr/>
        </p:nvSpPr>
        <p:spPr bwMode="auto">
          <a:xfrm>
            <a:off x="4038600" y="1905000"/>
            <a:ext cx="2590800" cy="415925"/>
          </a:xfrm>
          <a:prstGeom prst="rect">
            <a:avLst/>
          </a:prstGeom>
          <a:noFill/>
          <a:ln w="12700">
            <a:noFill/>
            <a:miter lim="800000"/>
            <a:headEnd/>
            <a:tailEnd/>
          </a:ln>
          <a:effectLst/>
        </p:spPr>
        <p:txBody>
          <a:bodyPr lIns="63500" tIns="25400" rIns="63500" bIns="25400">
            <a:spAutoFit/>
          </a:bodyPr>
          <a:lstStyle/>
          <a:p>
            <a:pPr marL="287338" indent="-287338" algn="ctr">
              <a:spcBef>
                <a:spcPct val="50000"/>
              </a:spcBef>
              <a:buClr>
                <a:schemeClr val="accent1"/>
              </a:buClr>
              <a:buSzPct val="75000"/>
              <a:buFont typeface="Wingdings" pitchFamily="2" charset="2"/>
              <a:buNone/>
            </a:pPr>
            <a:r>
              <a:rPr lang="en-US" sz="2400">
                <a:solidFill>
                  <a:schemeClr val="tx1"/>
                </a:solidFill>
              </a:rPr>
              <a:t>Stage(s)?</a:t>
            </a:r>
          </a:p>
        </p:txBody>
      </p:sp>
      <p:sp>
        <p:nvSpPr>
          <p:cNvPr id="1360934" name="Rectangle 38"/>
          <p:cNvSpPr>
            <a:spLocks noChangeArrowheads="1"/>
          </p:cNvSpPr>
          <p:nvPr/>
        </p:nvSpPr>
        <p:spPr bwMode="auto">
          <a:xfrm>
            <a:off x="6400800" y="1905000"/>
            <a:ext cx="2590800" cy="415925"/>
          </a:xfrm>
          <a:prstGeom prst="rect">
            <a:avLst/>
          </a:prstGeom>
          <a:noFill/>
          <a:ln w="12700">
            <a:noFill/>
            <a:miter lim="800000"/>
            <a:headEnd/>
            <a:tailEnd/>
          </a:ln>
          <a:effectLst/>
        </p:spPr>
        <p:txBody>
          <a:bodyPr lIns="63500" tIns="25400" rIns="63500" bIns="25400">
            <a:spAutoFit/>
          </a:bodyPr>
          <a:lstStyle/>
          <a:p>
            <a:pPr marL="287338" indent="-287338" algn="ctr">
              <a:spcBef>
                <a:spcPct val="50000"/>
              </a:spcBef>
              <a:buClr>
                <a:schemeClr val="accent1"/>
              </a:buClr>
              <a:buSzPct val="75000"/>
              <a:buFont typeface="Wingdings" pitchFamily="2" charset="2"/>
              <a:buNone/>
            </a:pPr>
            <a:r>
              <a:rPr lang="en-US" sz="2400">
                <a:solidFill>
                  <a:schemeClr val="tx1"/>
                </a:solidFill>
              </a:rPr>
              <a:t>Synchronous?</a:t>
            </a:r>
          </a:p>
        </p:txBody>
      </p:sp>
      <p:sp>
        <p:nvSpPr>
          <p:cNvPr id="1360935" name="Rectangle 39"/>
          <p:cNvSpPr>
            <a:spLocks noChangeArrowheads="1"/>
          </p:cNvSpPr>
          <p:nvPr/>
        </p:nvSpPr>
        <p:spPr bwMode="auto">
          <a:xfrm>
            <a:off x="4572000" y="2438400"/>
            <a:ext cx="1524000" cy="420628"/>
          </a:xfrm>
          <a:prstGeom prst="rect">
            <a:avLst/>
          </a:prstGeom>
          <a:noFill/>
          <a:ln w="12700">
            <a:noFill/>
            <a:miter lim="800000"/>
            <a:headEnd/>
            <a:tailEnd/>
          </a:ln>
          <a:effectLst/>
        </p:spPr>
        <p:txBody>
          <a:bodyPr lIns="63500" tIns="25400" rIns="63500" bIns="25400">
            <a:spAutoFit/>
          </a:bodyPr>
          <a:lstStyle/>
          <a:p>
            <a:pPr marL="287338" indent="-287338">
              <a:spcBef>
                <a:spcPct val="75000"/>
              </a:spcBef>
              <a:buClr>
                <a:schemeClr val="accent1"/>
              </a:buClr>
              <a:buSzPct val="75000"/>
              <a:buFont typeface="Wingdings" pitchFamily="2" charset="2"/>
              <a:buNone/>
            </a:pPr>
            <a:r>
              <a:rPr lang="en-US" sz="2400" dirty="0" smtClean="0">
                <a:solidFill>
                  <a:schemeClr val="tx1"/>
                </a:solidFill>
              </a:rPr>
              <a:t>EX</a:t>
            </a:r>
            <a:endParaRPr lang="en-US" sz="2400" dirty="0">
              <a:solidFill>
                <a:schemeClr val="tx1"/>
              </a:solidFill>
            </a:endParaRPr>
          </a:p>
        </p:txBody>
      </p:sp>
      <p:sp>
        <p:nvSpPr>
          <p:cNvPr id="1360936" name="Rectangle 40"/>
          <p:cNvSpPr>
            <a:spLocks noChangeArrowheads="1"/>
          </p:cNvSpPr>
          <p:nvPr/>
        </p:nvSpPr>
        <p:spPr bwMode="auto">
          <a:xfrm>
            <a:off x="6781800" y="2362200"/>
            <a:ext cx="1524000" cy="2974975"/>
          </a:xfrm>
          <a:prstGeom prst="rect">
            <a:avLst/>
          </a:prstGeom>
          <a:noFill/>
          <a:ln w="12700">
            <a:noFill/>
            <a:miter lim="800000"/>
            <a:headEnd/>
            <a:tailEnd/>
          </a:ln>
          <a:effectLst/>
        </p:spPr>
        <p:txBody>
          <a:bodyPr lIns="63500" tIns="25400" rIns="63500" bIns="25400">
            <a:spAutoFit/>
          </a:bodyPr>
          <a:lstStyle/>
          <a:p>
            <a:pPr marL="287338" indent="-287338">
              <a:spcBef>
                <a:spcPct val="75000"/>
              </a:spcBef>
              <a:buClr>
                <a:schemeClr val="accent1"/>
              </a:buClr>
              <a:buSzPct val="75000"/>
              <a:buFont typeface="Wingdings" pitchFamily="2" charset="2"/>
              <a:buNone/>
            </a:pPr>
            <a:r>
              <a:rPr lang="en-US" sz="2400" dirty="0">
                <a:solidFill>
                  <a:schemeClr val="tx1"/>
                </a:solidFill>
              </a:rPr>
              <a:t>yes</a:t>
            </a:r>
          </a:p>
          <a:p>
            <a:pPr marL="287338" indent="-287338">
              <a:spcBef>
                <a:spcPct val="75000"/>
              </a:spcBef>
              <a:buClr>
                <a:schemeClr val="accent1"/>
              </a:buClr>
              <a:buSzPct val="75000"/>
              <a:buFont typeface="Wingdings" pitchFamily="2" charset="2"/>
              <a:buNone/>
            </a:pPr>
            <a:r>
              <a:rPr lang="en-US" sz="2400" dirty="0">
                <a:solidFill>
                  <a:schemeClr val="tx1"/>
                </a:solidFill>
              </a:rPr>
              <a:t>yes</a:t>
            </a:r>
          </a:p>
          <a:p>
            <a:pPr marL="287338" indent="-287338">
              <a:spcBef>
                <a:spcPct val="75000"/>
              </a:spcBef>
              <a:buClr>
                <a:schemeClr val="accent1"/>
              </a:buClr>
              <a:buSzPct val="75000"/>
              <a:buFont typeface="Wingdings" pitchFamily="2" charset="2"/>
              <a:buNone/>
            </a:pPr>
            <a:r>
              <a:rPr lang="en-US" sz="2400" dirty="0">
                <a:solidFill>
                  <a:schemeClr val="tx1"/>
                </a:solidFill>
              </a:rPr>
              <a:t>yes</a:t>
            </a:r>
          </a:p>
          <a:p>
            <a:pPr marL="287338" indent="-287338">
              <a:spcBef>
                <a:spcPct val="75000"/>
              </a:spcBef>
              <a:buClr>
                <a:schemeClr val="accent1"/>
              </a:buClr>
              <a:buSzPct val="75000"/>
              <a:buFont typeface="Wingdings" pitchFamily="2" charset="2"/>
              <a:buNone/>
            </a:pPr>
            <a:r>
              <a:rPr lang="en-US" sz="2400" dirty="0">
                <a:solidFill>
                  <a:schemeClr val="tx1"/>
                </a:solidFill>
              </a:rPr>
              <a:t>no</a:t>
            </a:r>
          </a:p>
          <a:p>
            <a:pPr marL="287338" indent="-287338">
              <a:spcBef>
                <a:spcPct val="75000"/>
              </a:spcBef>
              <a:buClr>
                <a:schemeClr val="accent1"/>
              </a:buClr>
              <a:buSzPct val="75000"/>
              <a:buFont typeface="Wingdings" pitchFamily="2" charset="2"/>
              <a:buNone/>
            </a:pPr>
            <a:r>
              <a:rPr lang="en-US" sz="2400" dirty="0">
                <a:solidFill>
                  <a:schemeClr val="tx1"/>
                </a:solidFill>
              </a:rPr>
              <a:t>no</a:t>
            </a:r>
          </a:p>
        </p:txBody>
      </p:sp>
      <p:sp>
        <p:nvSpPr>
          <p:cNvPr id="1360937" name="Rectangle 41"/>
          <p:cNvSpPr>
            <a:spLocks noChangeArrowheads="1"/>
          </p:cNvSpPr>
          <p:nvPr/>
        </p:nvSpPr>
        <p:spPr bwMode="auto">
          <a:xfrm>
            <a:off x="1066800" y="5715000"/>
            <a:ext cx="7315200" cy="781050"/>
          </a:xfrm>
          <a:prstGeom prst="rect">
            <a:avLst/>
          </a:prstGeom>
          <a:noFill/>
          <a:ln w="12700">
            <a:noFill/>
            <a:miter lim="800000"/>
            <a:headEnd/>
            <a:tailEnd/>
          </a:ln>
          <a:effectLst/>
        </p:spPr>
        <p:txBody>
          <a:bodyPr lIns="63500" tIns="25400" rIns="63500" bIns="25400">
            <a:spAutoFit/>
          </a:bodyPr>
          <a:lstStyle/>
          <a:p>
            <a:pPr marL="287338" indent="-287338">
              <a:spcBef>
                <a:spcPct val="75000"/>
              </a:spcBef>
              <a:buClr>
                <a:schemeClr val="accent1"/>
              </a:buClr>
              <a:buSzPct val="75000"/>
              <a:buFont typeface="Wingdings" pitchFamily="2" charset="2"/>
              <a:buChar char="q"/>
            </a:pPr>
            <a:r>
              <a:rPr lang="en-US" sz="2400" dirty="0"/>
              <a:t>Beware that multiple exceptions can occur simultaneously in a </a:t>
            </a:r>
            <a:r>
              <a:rPr lang="en-US" sz="2400" i="1" dirty="0"/>
              <a:t>single</a:t>
            </a:r>
            <a:r>
              <a:rPr lang="en-US" sz="2400" dirty="0"/>
              <a:t> clock cycle</a:t>
            </a:r>
          </a:p>
        </p:txBody>
      </p:sp>
      <p:sp>
        <p:nvSpPr>
          <p:cNvPr id="42" name="Rectangle 39"/>
          <p:cNvSpPr>
            <a:spLocks noChangeArrowheads="1"/>
          </p:cNvSpPr>
          <p:nvPr/>
        </p:nvSpPr>
        <p:spPr bwMode="auto">
          <a:xfrm>
            <a:off x="4572000" y="3048000"/>
            <a:ext cx="1524000" cy="420628"/>
          </a:xfrm>
          <a:prstGeom prst="rect">
            <a:avLst/>
          </a:prstGeom>
          <a:noFill/>
          <a:ln w="12700">
            <a:noFill/>
            <a:miter lim="800000"/>
            <a:headEnd/>
            <a:tailEnd/>
          </a:ln>
          <a:effectLst/>
        </p:spPr>
        <p:txBody>
          <a:bodyPr lIns="63500" tIns="25400" rIns="63500" bIns="25400">
            <a:spAutoFit/>
          </a:bodyPr>
          <a:lstStyle/>
          <a:p>
            <a:pPr marL="287338" indent="-287338">
              <a:spcBef>
                <a:spcPct val="75000"/>
              </a:spcBef>
              <a:buClr>
                <a:schemeClr val="accent1"/>
              </a:buClr>
              <a:buSzPct val="75000"/>
              <a:buFont typeface="Wingdings" pitchFamily="2" charset="2"/>
              <a:buNone/>
            </a:pPr>
            <a:r>
              <a:rPr lang="en-US" sz="2400" dirty="0" smtClean="0">
                <a:solidFill>
                  <a:schemeClr val="tx1"/>
                </a:solidFill>
              </a:rPr>
              <a:t>ID</a:t>
            </a:r>
            <a:endParaRPr lang="en-US" sz="2400" dirty="0">
              <a:solidFill>
                <a:schemeClr val="tx1"/>
              </a:solidFill>
            </a:endParaRPr>
          </a:p>
        </p:txBody>
      </p:sp>
      <p:sp>
        <p:nvSpPr>
          <p:cNvPr id="43" name="Rectangle 39"/>
          <p:cNvSpPr>
            <a:spLocks noChangeArrowheads="1"/>
          </p:cNvSpPr>
          <p:nvPr/>
        </p:nvSpPr>
        <p:spPr bwMode="auto">
          <a:xfrm>
            <a:off x="4572000" y="3581400"/>
            <a:ext cx="1524000" cy="420628"/>
          </a:xfrm>
          <a:prstGeom prst="rect">
            <a:avLst/>
          </a:prstGeom>
          <a:noFill/>
          <a:ln w="12700">
            <a:noFill/>
            <a:miter lim="800000"/>
            <a:headEnd/>
            <a:tailEnd/>
          </a:ln>
          <a:effectLst/>
        </p:spPr>
        <p:txBody>
          <a:bodyPr lIns="63500" tIns="25400" rIns="63500" bIns="25400">
            <a:spAutoFit/>
          </a:bodyPr>
          <a:lstStyle/>
          <a:p>
            <a:pPr marL="287338" indent="-287338">
              <a:spcBef>
                <a:spcPct val="75000"/>
              </a:spcBef>
              <a:buClr>
                <a:schemeClr val="accent1"/>
              </a:buClr>
              <a:buSzPct val="75000"/>
              <a:buFont typeface="Wingdings" pitchFamily="2" charset="2"/>
              <a:buNone/>
            </a:pPr>
            <a:r>
              <a:rPr lang="en-US" sz="2400" dirty="0" smtClean="0">
                <a:solidFill>
                  <a:schemeClr val="tx1"/>
                </a:solidFill>
              </a:rPr>
              <a:t>IF</a:t>
            </a:r>
            <a:r>
              <a:rPr lang="en-US" sz="2400" dirty="0">
                <a:solidFill>
                  <a:schemeClr val="tx1"/>
                </a:solidFill>
              </a:rPr>
              <a:t>, </a:t>
            </a:r>
            <a:r>
              <a:rPr lang="en-US" sz="2400" dirty="0" smtClean="0">
                <a:solidFill>
                  <a:schemeClr val="tx1"/>
                </a:solidFill>
              </a:rPr>
              <a:t>MEM</a:t>
            </a:r>
            <a:endParaRPr lang="en-US" sz="2400" dirty="0">
              <a:solidFill>
                <a:schemeClr val="tx1"/>
              </a:solidFill>
            </a:endParaRPr>
          </a:p>
        </p:txBody>
      </p:sp>
      <p:sp>
        <p:nvSpPr>
          <p:cNvPr id="44" name="Rectangle 39"/>
          <p:cNvSpPr>
            <a:spLocks noChangeArrowheads="1"/>
          </p:cNvSpPr>
          <p:nvPr/>
        </p:nvSpPr>
        <p:spPr bwMode="auto">
          <a:xfrm>
            <a:off x="4572000" y="4267041"/>
            <a:ext cx="1524000" cy="1066959"/>
          </a:xfrm>
          <a:prstGeom prst="rect">
            <a:avLst/>
          </a:prstGeom>
          <a:noFill/>
          <a:ln w="12700">
            <a:noFill/>
            <a:miter lim="800000"/>
            <a:headEnd/>
            <a:tailEnd/>
          </a:ln>
          <a:effectLst/>
        </p:spPr>
        <p:txBody>
          <a:bodyPr lIns="63500" tIns="25400" rIns="63500" bIns="25400">
            <a:spAutoFit/>
          </a:bodyPr>
          <a:lstStyle/>
          <a:p>
            <a:pPr marL="287338" indent="-287338">
              <a:spcBef>
                <a:spcPct val="75000"/>
              </a:spcBef>
              <a:buClr>
                <a:schemeClr val="accent1"/>
              </a:buClr>
              <a:buSzPct val="75000"/>
              <a:buFont typeface="Wingdings" pitchFamily="2" charset="2"/>
              <a:buNone/>
            </a:pPr>
            <a:r>
              <a:rPr lang="en-US" sz="2400" dirty="0" smtClean="0">
                <a:solidFill>
                  <a:schemeClr val="tx1"/>
                </a:solidFill>
              </a:rPr>
              <a:t>any</a:t>
            </a:r>
            <a:endParaRPr lang="en-US" sz="2400" dirty="0">
              <a:solidFill>
                <a:schemeClr val="tx1"/>
              </a:solidFill>
            </a:endParaRPr>
          </a:p>
          <a:p>
            <a:pPr marL="287338" indent="-287338">
              <a:spcBef>
                <a:spcPct val="75000"/>
              </a:spcBef>
              <a:buClr>
                <a:schemeClr val="accent1"/>
              </a:buClr>
              <a:buSzPct val="75000"/>
              <a:buFont typeface="Wingdings" pitchFamily="2" charset="2"/>
              <a:buNone/>
            </a:pPr>
            <a:r>
              <a:rPr lang="en-US" sz="2400" dirty="0">
                <a:solidFill>
                  <a:schemeClr val="tx1"/>
                </a:solidFill>
              </a:rPr>
              <a:t>any</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360935"/>
                                        </p:tgtEl>
                                        <p:attrNameLst>
                                          <p:attrName>style.visibility</p:attrName>
                                        </p:attrNameLst>
                                      </p:cBhvr>
                                      <p:to>
                                        <p:strVal val="visible"/>
                                      </p:to>
                                    </p:set>
                                    <p:animEffect transition="in" filter="wipe(up)">
                                      <p:cBhvr>
                                        <p:cTn id="7" dur="5000"/>
                                        <p:tgtEl>
                                          <p:spTgt spid="136093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2"/>
                                        </p:tgtEl>
                                        <p:attrNameLst>
                                          <p:attrName>style.visibility</p:attrName>
                                        </p:attrNameLst>
                                      </p:cBhvr>
                                      <p:to>
                                        <p:strVal val="visible"/>
                                      </p:to>
                                    </p:set>
                                    <p:animEffect transition="in" filter="wipe(up)">
                                      <p:cBhvr>
                                        <p:cTn id="12" dur="5000"/>
                                        <p:tgtEl>
                                          <p:spTgt spid="4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43"/>
                                        </p:tgtEl>
                                        <p:attrNameLst>
                                          <p:attrName>style.visibility</p:attrName>
                                        </p:attrNameLst>
                                      </p:cBhvr>
                                      <p:to>
                                        <p:strVal val="visible"/>
                                      </p:to>
                                    </p:set>
                                    <p:animEffect transition="in" filter="wipe(up)">
                                      <p:cBhvr>
                                        <p:cTn id="17" dur="5000"/>
                                        <p:tgtEl>
                                          <p:spTgt spid="4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44"/>
                                        </p:tgtEl>
                                        <p:attrNameLst>
                                          <p:attrName>style.visibility</p:attrName>
                                        </p:attrNameLst>
                                      </p:cBhvr>
                                      <p:to>
                                        <p:strVal val="visible"/>
                                      </p:to>
                                    </p:set>
                                    <p:animEffect transition="in" filter="wipe(up)">
                                      <p:cBhvr>
                                        <p:cTn id="22" dur="5000"/>
                                        <p:tgtEl>
                                          <p:spTgt spid="4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1360936"/>
                                        </p:tgtEl>
                                        <p:attrNameLst>
                                          <p:attrName>style.visibility</p:attrName>
                                        </p:attrNameLst>
                                      </p:cBhvr>
                                      <p:to>
                                        <p:strVal val="visible"/>
                                      </p:to>
                                    </p:set>
                                    <p:animEffect transition="in" filter="wipe(up)">
                                      <p:cBhvr>
                                        <p:cTn id="27" dur="5000"/>
                                        <p:tgtEl>
                                          <p:spTgt spid="1360936"/>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13609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0935" grpId="0"/>
      <p:bldP spid="1360936" grpId="0"/>
      <p:bldP spid="1360937" grpId="0"/>
      <p:bldP spid="42" grpId="0"/>
      <p:bldP spid="43" grpId="0"/>
      <p:bldP spid="44" grpId="0"/>
    </p:bldLst>
  </p:timing>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63148" name="Rectangle 204" descr="20%"/>
          <p:cNvSpPr>
            <a:spLocks noChangeArrowheads="1"/>
          </p:cNvSpPr>
          <p:nvPr/>
        </p:nvSpPr>
        <p:spPr bwMode="auto">
          <a:xfrm>
            <a:off x="4724400" y="1333500"/>
            <a:ext cx="685800" cy="4267200"/>
          </a:xfrm>
          <a:prstGeom prst="rect">
            <a:avLst/>
          </a:prstGeom>
          <a:pattFill prst="pct20">
            <a:fgClr>
              <a:schemeClr val="accent1"/>
            </a:fgClr>
            <a:bgClr>
              <a:schemeClr val="bg1"/>
            </a:bgClr>
          </a:pattFill>
          <a:ln w="12700">
            <a:noFill/>
            <a:miter lim="800000"/>
            <a:headEnd/>
            <a:tailEnd/>
          </a:ln>
          <a:effectLst/>
        </p:spPr>
        <p:txBody>
          <a:bodyPr wrap="none" anchor="ctr"/>
          <a:lstStyle/>
          <a:p>
            <a:endParaRPr lang="en-US"/>
          </a:p>
        </p:txBody>
      </p:sp>
      <p:sp>
        <p:nvSpPr>
          <p:cNvPr id="1362947" name="Rectangle 3"/>
          <p:cNvSpPr>
            <a:spLocks noGrp="1" noChangeArrowheads="1"/>
          </p:cNvSpPr>
          <p:nvPr>
            <p:ph type="title"/>
          </p:nvPr>
        </p:nvSpPr>
        <p:spPr>
          <a:xfrm>
            <a:off x="652463" y="304800"/>
            <a:ext cx="5902325" cy="422275"/>
          </a:xfrm>
          <a:noFill/>
          <a:ln/>
        </p:spPr>
        <p:txBody>
          <a:bodyPr wrap="none"/>
          <a:lstStyle/>
          <a:p>
            <a:r>
              <a:rPr lang="en-US"/>
              <a:t>Multiple Simultaneous Exceptions</a:t>
            </a:r>
          </a:p>
        </p:txBody>
      </p:sp>
      <p:sp>
        <p:nvSpPr>
          <p:cNvPr id="1362948" name="Rectangle 4"/>
          <p:cNvSpPr>
            <a:spLocks noChangeArrowheads="1"/>
          </p:cNvSpPr>
          <p:nvPr/>
        </p:nvSpPr>
        <p:spPr bwMode="auto">
          <a:xfrm>
            <a:off x="381000" y="1597025"/>
            <a:ext cx="358775" cy="3109913"/>
          </a:xfrm>
          <a:prstGeom prst="rect">
            <a:avLst/>
          </a:prstGeom>
          <a:noFill/>
          <a:ln w="12700">
            <a:noFill/>
            <a:miter lim="800000"/>
            <a:headEnd/>
            <a:tailEnd/>
          </a:ln>
          <a:effectLst/>
        </p:spPr>
        <p:txBody>
          <a:bodyPr wrap="none" lIns="90488" tIns="44450" rIns="90488" bIns="44450">
            <a:spAutoFit/>
          </a:bodyPr>
          <a:lstStyle/>
          <a:p>
            <a:pPr algn="ctr"/>
            <a:r>
              <a:rPr lang="en-US" i="1">
                <a:solidFill>
                  <a:schemeClr val="tx1"/>
                </a:solidFill>
              </a:rPr>
              <a:t>I</a:t>
            </a:r>
          </a:p>
          <a:p>
            <a:pPr algn="ctr"/>
            <a:r>
              <a:rPr lang="en-US" i="1">
                <a:solidFill>
                  <a:schemeClr val="tx1"/>
                </a:solidFill>
              </a:rPr>
              <a:t>n</a:t>
            </a:r>
          </a:p>
          <a:p>
            <a:pPr algn="ctr"/>
            <a:r>
              <a:rPr lang="en-US" i="1">
                <a:solidFill>
                  <a:schemeClr val="tx1"/>
                </a:solidFill>
              </a:rPr>
              <a:t>s</a:t>
            </a:r>
          </a:p>
          <a:p>
            <a:pPr algn="ctr"/>
            <a:r>
              <a:rPr lang="en-US" i="1">
                <a:solidFill>
                  <a:schemeClr val="tx1"/>
                </a:solidFill>
              </a:rPr>
              <a:t>t</a:t>
            </a:r>
          </a:p>
          <a:p>
            <a:pPr algn="ctr"/>
            <a:r>
              <a:rPr lang="en-US" i="1">
                <a:solidFill>
                  <a:schemeClr val="tx1"/>
                </a:solidFill>
              </a:rPr>
              <a:t>r.</a:t>
            </a:r>
          </a:p>
          <a:p>
            <a:pPr algn="ctr"/>
            <a:endParaRPr lang="en-US" i="1">
              <a:solidFill>
                <a:schemeClr val="tx1"/>
              </a:solidFill>
            </a:endParaRPr>
          </a:p>
          <a:p>
            <a:pPr algn="ctr"/>
            <a:r>
              <a:rPr lang="en-US" i="1">
                <a:solidFill>
                  <a:schemeClr val="tx1"/>
                </a:solidFill>
              </a:rPr>
              <a:t>O</a:t>
            </a:r>
          </a:p>
          <a:p>
            <a:pPr algn="ctr"/>
            <a:r>
              <a:rPr lang="en-US" i="1">
                <a:solidFill>
                  <a:schemeClr val="tx1"/>
                </a:solidFill>
              </a:rPr>
              <a:t>r</a:t>
            </a:r>
          </a:p>
          <a:p>
            <a:pPr algn="ctr"/>
            <a:r>
              <a:rPr lang="en-US" i="1">
                <a:solidFill>
                  <a:schemeClr val="tx1"/>
                </a:solidFill>
              </a:rPr>
              <a:t>d</a:t>
            </a:r>
          </a:p>
          <a:p>
            <a:pPr algn="ctr"/>
            <a:r>
              <a:rPr lang="en-US" i="1">
                <a:solidFill>
                  <a:schemeClr val="tx1"/>
                </a:solidFill>
              </a:rPr>
              <a:t>e</a:t>
            </a:r>
          </a:p>
          <a:p>
            <a:pPr algn="ctr"/>
            <a:r>
              <a:rPr lang="en-US" i="1">
                <a:solidFill>
                  <a:schemeClr val="tx1"/>
                </a:solidFill>
              </a:rPr>
              <a:t>r</a:t>
            </a:r>
          </a:p>
        </p:txBody>
      </p:sp>
      <p:sp>
        <p:nvSpPr>
          <p:cNvPr id="1362949" name="Line 5"/>
          <p:cNvSpPr>
            <a:spLocks noChangeShapeType="1"/>
          </p:cNvSpPr>
          <p:nvPr/>
        </p:nvSpPr>
        <p:spPr bwMode="auto">
          <a:xfrm>
            <a:off x="1500188" y="990600"/>
            <a:ext cx="6311900" cy="0"/>
          </a:xfrm>
          <a:prstGeom prst="line">
            <a:avLst/>
          </a:prstGeom>
          <a:noFill/>
          <a:ln w="25400">
            <a:solidFill>
              <a:schemeClr val="tx1"/>
            </a:solidFill>
            <a:round/>
            <a:headEnd/>
            <a:tailEnd type="triangle" w="med" len="med"/>
          </a:ln>
          <a:effectLst/>
        </p:spPr>
        <p:txBody>
          <a:bodyPr wrap="none" anchor="ctr"/>
          <a:lstStyle/>
          <a:p>
            <a:endParaRPr lang="en-US"/>
          </a:p>
        </p:txBody>
      </p:sp>
      <p:sp>
        <p:nvSpPr>
          <p:cNvPr id="1362951" name="Rectangle 7"/>
          <p:cNvSpPr>
            <a:spLocks noChangeArrowheads="1"/>
          </p:cNvSpPr>
          <p:nvPr/>
        </p:nvSpPr>
        <p:spPr bwMode="auto">
          <a:xfrm>
            <a:off x="814388" y="1443038"/>
            <a:ext cx="925512" cy="454025"/>
          </a:xfrm>
          <a:prstGeom prst="rect">
            <a:avLst/>
          </a:prstGeom>
          <a:noFill/>
          <a:ln w="12700">
            <a:noFill/>
            <a:miter lim="800000"/>
            <a:headEnd/>
            <a:tailEnd/>
          </a:ln>
          <a:effectLst/>
        </p:spPr>
        <p:txBody>
          <a:bodyPr wrap="none" lIns="90488" tIns="44450" rIns="90488" bIns="44450">
            <a:spAutoFit/>
          </a:bodyPr>
          <a:lstStyle/>
          <a:p>
            <a:r>
              <a:rPr lang="en-US" sz="2400">
                <a:solidFill>
                  <a:schemeClr val="tx1"/>
                </a:solidFill>
              </a:rPr>
              <a:t>Inst 0</a:t>
            </a:r>
          </a:p>
        </p:txBody>
      </p:sp>
      <p:sp>
        <p:nvSpPr>
          <p:cNvPr id="1362952" name="Rectangle 8"/>
          <p:cNvSpPr>
            <a:spLocks noChangeArrowheads="1"/>
          </p:cNvSpPr>
          <p:nvPr/>
        </p:nvSpPr>
        <p:spPr bwMode="auto">
          <a:xfrm>
            <a:off x="814388" y="2281238"/>
            <a:ext cx="925512" cy="454025"/>
          </a:xfrm>
          <a:prstGeom prst="rect">
            <a:avLst/>
          </a:prstGeom>
          <a:noFill/>
          <a:ln w="12700">
            <a:noFill/>
            <a:miter lim="800000"/>
            <a:headEnd/>
            <a:tailEnd/>
          </a:ln>
          <a:effectLst/>
        </p:spPr>
        <p:txBody>
          <a:bodyPr wrap="none" lIns="90488" tIns="44450" rIns="90488" bIns="44450">
            <a:spAutoFit/>
          </a:bodyPr>
          <a:lstStyle/>
          <a:p>
            <a:r>
              <a:rPr lang="en-US" sz="2400">
                <a:solidFill>
                  <a:schemeClr val="tx1"/>
                </a:solidFill>
              </a:rPr>
              <a:t>Inst 1</a:t>
            </a:r>
          </a:p>
        </p:txBody>
      </p:sp>
      <p:sp>
        <p:nvSpPr>
          <p:cNvPr id="1362953" name="Rectangle 9"/>
          <p:cNvSpPr>
            <a:spLocks noChangeArrowheads="1"/>
          </p:cNvSpPr>
          <p:nvPr/>
        </p:nvSpPr>
        <p:spPr bwMode="auto">
          <a:xfrm>
            <a:off x="814388" y="3162300"/>
            <a:ext cx="925512" cy="454025"/>
          </a:xfrm>
          <a:prstGeom prst="rect">
            <a:avLst/>
          </a:prstGeom>
          <a:noFill/>
          <a:ln w="12700">
            <a:noFill/>
            <a:miter lim="800000"/>
            <a:headEnd/>
            <a:tailEnd/>
          </a:ln>
          <a:effectLst/>
        </p:spPr>
        <p:txBody>
          <a:bodyPr wrap="none" lIns="90488" tIns="44450" rIns="90488" bIns="44450">
            <a:spAutoFit/>
          </a:bodyPr>
          <a:lstStyle/>
          <a:p>
            <a:r>
              <a:rPr lang="en-US" sz="2400">
                <a:solidFill>
                  <a:schemeClr val="tx1"/>
                </a:solidFill>
              </a:rPr>
              <a:t>Inst 2</a:t>
            </a:r>
          </a:p>
        </p:txBody>
      </p:sp>
      <p:sp>
        <p:nvSpPr>
          <p:cNvPr id="1362954" name="Rectangle 10"/>
          <p:cNvSpPr>
            <a:spLocks noChangeArrowheads="1"/>
          </p:cNvSpPr>
          <p:nvPr/>
        </p:nvSpPr>
        <p:spPr bwMode="auto">
          <a:xfrm>
            <a:off x="814388" y="4872038"/>
            <a:ext cx="925512" cy="454025"/>
          </a:xfrm>
          <a:prstGeom prst="rect">
            <a:avLst/>
          </a:prstGeom>
          <a:noFill/>
          <a:ln w="12700">
            <a:noFill/>
            <a:miter lim="800000"/>
            <a:headEnd/>
            <a:tailEnd/>
          </a:ln>
          <a:effectLst/>
        </p:spPr>
        <p:txBody>
          <a:bodyPr wrap="none" lIns="90488" tIns="44450" rIns="90488" bIns="44450">
            <a:spAutoFit/>
          </a:bodyPr>
          <a:lstStyle/>
          <a:p>
            <a:r>
              <a:rPr lang="en-US" sz="2400">
                <a:solidFill>
                  <a:schemeClr val="tx1"/>
                </a:solidFill>
              </a:rPr>
              <a:t>Inst 4</a:t>
            </a:r>
          </a:p>
        </p:txBody>
      </p:sp>
      <p:sp>
        <p:nvSpPr>
          <p:cNvPr id="1362955" name="Line 11"/>
          <p:cNvSpPr>
            <a:spLocks noChangeShapeType="1"/>
          </p:cNvSpPr>
          <p:nvPr/>
        </p:nvSpPr>
        <p:spPr bwMode="auto">
          <a:xfrm>
            <a:off x="2681288" y="1117600"/>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362956" name="Line 12"/>
          <p:cNvSpPr>
            <a:spLocks noChangeShapeType="1"/>
          </p:cNvSpPr>
          <p:nvPr/>
        </p:nvSpPr>
        <p:spPr bwMode="auto">
          <a:xfrm>
            <a:off x="3367088" y="1117600"/>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362957" name="Line 13"/>
          <p:cNvSpPr>
            <a:spLocks noChangeShapeType="1"/>
          </p:cNvSpPr>
          <p:nvPr/>
        </p:nvSpPr>
        <p:spPr bwMode="auto">
          <a:xfrm>
            <a:off x="4052888" y="1117600"/>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362958" name="Line 14"/>
          <p:cNvSpPr>
            <a:spLocks noChangeShapeType="1"/>
          </p:cNvSpPr>
          <p:nvPr/>
        </p:nvSpPr>
        <p:spPr bwMode="auto">
          <a:xfrm>
            <a:off x="4738688" y="1117600"/>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362959" name="Line 15"/>
          <p:cNvSpPr>
            <a:spLocks noChangeShapeType="1"/>
          </p:cNvSpPr>
          <p:nvPr/>
        </p:nvSpPr>
        <p:spPr bwMode="auto">
          <a:xfrm>
            <a:off x="5424488" y="1117600"/>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362960" name="Line 16"/>
          <p:cNvSpPr>
            <a:spLocks noChangeShapeType="1"/>
          </p:cNvSpPr>
          <p:nvPr/>
        </p:nvSpPr>
        <p:spPr bwMode="auto">
          <a:xfrm>
            <a:off x="6110288" y="1117600"/>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362961" name="Line 17"/>
          <p:cNvSpPr>
            <a:spLocks noChangeShapeType="1"/>
          </p:cNvSpPr>
          <p:nvPr/>
        </p:nvSpPr>
        <p:spPr bwMode="auto">
          <a:xfrm>
            <a:off x="6796088" y="1117600"/>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362962" name="Line 18"/>
          <p:cNvSpPr>
            <a:spLocks noChangeShapeType="1"/>
          </p:cNvSpPr>
          <p:nvPr/>
        </p:nvSpPr>
        <p:spPr bwMode="auto">
          <a:xfrm>
            <a:off x="7481888" y="1117600"/>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362963" name="Rectangle 19"/>
          <p:cNvSpPr>
            <a:spLocks noChangeArrowheads="1"/>
          </p:cNvSpPr>
          <p:nvPr/>
        </p:nvSpPr>
        <p:spPr bwMode="auto">
          <a:xfrm>
            <a:off x="814388" y="4000500"/>
            <a:ext cx="925512" cy="454025"/>
          </a:xfrm>
          <a:prstGeom prst="rect">
            <a:avLst/>
          </a:prstGeom>
          <a:noFill/>
          <a:ln w="12700">
            <a:noFill/>
            <a:miter lim="800000"/>
            <a:headEnd/>
            <a:tailEnd/>
          </a:ln>
          <a:effectLst/>
        </p:spPr>
        <p:txBody>
          <a:bodyPr wrap="none" lIns="90488" tIns="44450" rIns="90488" bIns="44450">
            <a:spAutoFit/>
          </a:bodyPr>
          <a:lstStyle/>
          <a:p>
            <a:r>
              <a:rPr lang="en-US" sz="2400">
                <a:solidFill>
                  <a:schemeClr val="tx1"/>
                </a:solidFill>
              </a:rPr>
              <a:t>Inst 3</a:t>
            </a:r>
          </a:p>
        </p:txBody>
      </p:sp>
      <p:sp>
        <p:nvSpPr>
          <p:cNvPr id="1362964" name="Line 20"/>
          <p:cNvSpPr>
            <a:spLocks noChangeShapeType="1"/>
          </p:cNvSpPr>
          <p:nvPr/>
        </p:nvSpPr>
        <p:spPr bwMode="auto">
          <a:xfrm>
            <a:off x="738188" y="1519238"/>
            <a:ext cx="0" cy="3886200"/>
          </a:xfrm>
          <a:prstGeom prst="line">
            <a:avLst/>
          </a:prstGeom>
          <a:noFill/>
          <a:ln w="28575">
            <a:solidFill>
              <a:schemeClr val="tx1"/>
            </a:solidFill>
            <a:round/>
            <a:headEnd/>
            <a:tailEnd type="triangle" w="med" len="med"/>
          </a:ln>
          <a:effectLst/>
        </p:spPr>
        <p:txBody>
          <a:bodyPr/>
          <a:lstStyle/>
          <a:p>
            <a:endParaRPr lang="en-US"/>
          </a:p>
        </p:txBody>
      </p:sp>
      <p:grpSp>
        <p:nvGrpSpPr>
          <p:cNvPr id="2" name="Group 21"/>
          <p:cNvGrpSpPr>
            <a:grpSpLocks/>
          </p:cNvGrpSpPr>
          <p:nvPr/>
        </p:nvGrpSpPr>
        <p:grpSpPr bwMode="auto">
          <a:xfrm>
            <a:off x="2109788" y="1366838"/>
            <a:ext cx="3355975" cy="838200"/>
            <a:chOff x="1562" y="1152"/>
            <a:chExt cx="2114" cy="528"/>
          </a:xfrm>
        </p:grpSpPr>
        <p:grpSp>
          <p:nvGrpSpPr>
            <p:cNvPr id="3" name="Group 22"/>
            <p:cNvGrpSpPr>
              <a:grpSpLocks/>
            </p:cNvGrpSpPr>
            <p:nvPr/>
          </p:nvGrpSpPr>
          <p:grpSpPr bwMode="auto">
            <a:xfrm>
              <a:off x="2487" y="1152"/>
              <a:ext cx="223" cy="481"/>
              <a:chOff x="2207" y="1413"/>
              <a:chExt cx="223" cy="481"/>
            </a:xfrm>
          </p:grpSpPr>
          <p:sp>
            <p:nvSpPr>
              <p:cNvPr id="1362967" name="Freeform 23"/>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362968" name="Rectangle 24"/>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4" name="Group 25"/>
            <p:cNvGrpSpPr>
              <a:grpSpLocks/>
            </p:cNvGrpSpPr>
            <p:nvPr/>
          </p:nvGrpSpPr>
          <p:grpSpPr bwMode="auto">
            <a:xfrm>
              <a:off x="1562" y="1248"/>
              <a:ext cx="349" cy="289"/>
              <a:chOff x="1282" y="1509"/>
              <a:chExt cx="349" cy="289"/>
            </a:xfrm>
          </p:grpSpPr>
          <p:sp>
            <p:nvSpPr>
              <p:cNvPr id="1362970" name="Rectangle 26"/>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5" name="Group 27"/>
              <p:cNvGrpSpPr>
                <a:grpSpLocks/>
              </p:cNvGrpSpPr>
              <p:nvPr/>
            </p:nvGrpSpPr>
            <p:grpSpPr bwMode="auto">
              <a:xfrm>
                <a:off x="1291" y="1509"/>
                <a:ext cx="340" cy="289"/>
                <a:chOff x="1291" y="1509"/>
                <a:chExt cx="340" cy="289"/>
              </a:xfrm>
            </p:grpSpPr>
            <p:sp>
              <p:nvSpPr>
                <p:cNvPr id="1362972" name="Freeform 28"/>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362973" name="Freeform 29"/>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362974" name="Rectangle 30"/>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6" name="Group 31"/>
            <p:cNvGrpSpPr>
              <a:grpSpLocks/>
            </p:cNvGrpSpPr>
            <p:nvPr/>
          </p:nvGrpSpPr>
          <p:grpSpPr bwMode="auto">
            <a:xfrm>
              <a:off x="2031" y="1248"/>
              <a:ext cx="296" cy="289"/>
              <a:chOff x="1751" y="1509"/>
              <a:chExt cx="296" cy="289"/>
            </a:xfrm>
          </p:grpSpPr>
          <p:sp>
            <p:nvSpPr>
              <p:cNvPr id="1362976" name="Freeform 32"/>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362977" name="Freeform 33"/>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362978" name="Line 34"/>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362979" name="Freeform 35"/>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362980" name="Line 36"/>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362981" name="Rectangle 37"/>
            <p:cNvSpPr>
              <a:spLocks noChangeArrowheads="1"/>
            </p:cNvSpPr>
            <p:nvPr/>
          </p:nvSpPr>
          <p:spPr bwMode="auto">
            <a:xfrm>
              <a:off x="2829" y="1250"/>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7" name="Group 38"/>
            <p:cNvGrpSpPr>
              <a:grpSpLocks/>
            </p:cNvGrpSpPr>
            <p:nvPr/>
          </p:nvGrpSpPr>
          <p:grpSpPr bwMode="auto">
            <a:xfrm>
              <a:off x="2880" y="1248"/>
              <a:ext cx="325" cy="289"/>
              <a:chOff x="2600" y="1509"/>
              <a:chExt cx="325" cy="289"/>
            </a:xfrm>
          </p:grpSpPr>
          <p:sp>
            <p:nvSpPr>
              <p:cNvPr id="1362983" name="Freeform 39"/>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362984" name="Freeform 40"/>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362985" name="Rectangle 41"/>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8" name="Group 42"/>
            <p:cNvGrpSpPr>
              <a:grpSpLocks/>
            </p:cNvGrpSpPr>
            <p:nvPr/>
          </p:nvGrpSpPr>
          <p:grpSpPr bwMode="auto">
            <a:xfrm>
              <a:off x="3348" y="1248"/>
              <a:ext cx="284" cy="289"/>
              <a:chOff x="3068" y="1509"/>
              <a:chExt cx="284" cy="289"/>
            </a:xfrm>
          </p:grpSpPr>
          <p:sp>
            <p:nvSpPr>
              <p:cNvPr id="1362987" name="Freeform 43"/>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362988" name="Freeform 44"/>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362989" name="Line 45"/>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362990" name="Line 46"/>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362991" name="Line 47"/>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362992" name="Line 48"/>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362993" name="Line 49"/>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362994" name="Line 50"/>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362995" name="Line 51"/>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362996" name="Line 52"/>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362997" name="Line 53"/>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grpSp>
        <p:nvGrpSpPr>
          <p:cNvPr id="9" name="Group 54"/>
          <p:cNvGrpSpPr>
            <a:grpSpLocks/>
          </p:cNvGrpSpPr>
          <p:nvPr/>
        </p:nvGrpSpPr>
        <p:grpSpPr bwMode="auto">
          <a:xfrm>
            <a:off x="2795588" y="2205038"/>
            <a:ext cx="3355975" cy="838200"/>
            <a:chOff x="1562" y="1152"/>
            <a:chExt cx="2114" cy="528"/>
          </a:xfrm>
        </p:grpSpPr>
        <p:grpSp>
          <p:nvGrpSpPr>
            <p:cNvPr id="10" name="Group 55"/>
            <p:cNvGrpSpPr>
              <a:grpSpLocks/>
            </p:cNvGrpSpPr>
            <p:nvPr/>
          </p:nvGrpSpPr>
          <p:grpSpPr bwMode="auto">
            <a:xfrm>
              <a:off x="2487" y="1152"/>
              <a:ext cx="223" cy="481"/>
              <a:chOff x="2207" y="1413"/>
              <a:chExt cx="223" cy="481"/>
            </a:xfrm>
          </p:grpSpPr>
          <p:sp>
            <p:nvSpPr>
              <p:cNvPr id="1363000" name="Freeform 56"/>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363001" name="Rectangle 57"/>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11" name="Group 58"/>
            <p:cNvGrpSpPr>
              <a:grpSpLocks/>
            </p:cNvGrpSpPr>
            <p:nvPr/>
          </p:nvGrpSpPr>
          <p:grpSpPr bwMode="auto">
            <a:xfrm>
              <a:off x="1562" y="1248"/>
              <a:ext cx="349" cy="289"/>
              <a:chOff x="1282" y="1509"/>
              <a:chExt cx="349" cy="289"/>
            </a:xfrm>
          </p:grpSpPr>
          <p:sp>
            <p:nvSpPr>
              <p:cNvPr id="1363003" name="Rectangle 59"/>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12" name="Group 60"/>
              <p:cNvGrpSpPr>
                <a:grpSpLocks/>
              </p:cNvGrpSpPr>
              <p:nvPr/>
            </p:nvGrpSpPr>
            <p:grpSpPr bwMode="auto">
              <a:xfrm>
                <a:off x="1291" y="1509"/>
                <a:ext cx="340" cy="289"/>
                <a:chOff x="1291" y="1509"/>
                <a:chExt cx="340" cy="289"/>
              </a:xfrm>
            </p:grpSpPr>
            <p:sp>
              <p:nvSpPr>
                <p:cNvPr id="1363005" name="Freeform 61"/>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363006" name="Freeform 62"/>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363007" name="Rectangle 63"/>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13" name="Group 64"/>
            <p:cNvGrpSpPr>
              <a:grpSpLocks/>
            </p:cNvGrpSpPr>
            <p:nvPr/>
          </p:nvGrpSpPr>
          <p:grpSpPr bwMode="auto">
            <a:xfrm>
              <a:off x="2031" y="1248"/>
              <a:ext cx="296" cy="289"/>
              <a:chOff x="1751" y="1509"/>
              <a:chExt cx="296" cy="289"/>
            </a:xfrm>
          </p:grpSpPr>
          <p:sp>
            <p:nvSpPr>
              <p:cNvPr id="1363009" name="Freeform 65"/>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363010" name="Freeform 66"/>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363011" name="Line 67"/>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363012" name="Freeform 68"/>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363013" name="Line 69"/>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363014" name="Rectangle 70"/>
            <p:cNvSpPr>
              <a:spLocks noChangeArrowheads="1"/>
            </p:cNvSpPr>
            <p:nvPr/>
          </p:nvSpPr>
          <p:spPr bwMode="auto">
            <a:xfrm>
              <a:off x="2829" y="1250"/>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14" name="Group 71"/>
            <p:cNvGrpSpPr>
              <a:grpSpLocks/>
            </p:cNvGrpSpPr>
            <p:nvPr/>
          </p:nvGrpSpPr>
          <p:grpSpPr bwMode="auto">
            <a:xfrm>
              <a:off x="2880" y="1248"/>
              <a:ext cx="325" cy="289"/>
              <a:chOff x="2600" y="1509"/>
              <a:chExt cx="325" cy="289"/>
            </a:xfrm>
          </p:grpSpPr>
          <p:sp>
            <p:nvSpPr>
              <p:cNvPr id="1363016" name="Freeform 72"/>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363017" name="Freeform 73"/>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363018" name="Rectangle 74"/>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15" name="Group 75"/>
            <p:cNvGrpSpPr>
              <a:grpSpLocks/>
            </p:cNvGrpSpPr>
            <p:nvPr/>
          </p:nvGrpSpPr>
          <p:grpSpPr bwMode="auto">
            <a:xfrm>
              <a:off x="3348" y="1248"/>
              <a:ext cx="284" cy="289"/>
              <a:chOff x="3068" y="1509"/>
              <a:chExt cx="284" cy="289"/>
            </a:xfrm>
          </p:grpSpPr>
          <p:sp>
            <p:nvSpPr>
              <p:cNvPr id="1363020" name="Freeform 76"/>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363021" name="Freeform 77"/>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363022" name="Line 78"/>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363023" name="Line 79"/>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363024" name="Line 80"/>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363025" name="Line 81"/>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363026" name="Line 82"/>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363027" name="Line 83"/>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363028" name="Line 84"/>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363029" name="Line 85"/>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363030" name="Line 86"/>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grpSp>
        <p:nvGrpSpPr>
          <p:cNvPr id="16" name="Group 87"/>
          <p:cNvGrpSpPr>
            <a:grpSpLocks/>
          </p:cNvGrpSpPr>
          <p:nvPr/>
        </p:nvGrpSpPr>
        <p:grpSpPr bwMode="auto">
          <a:xfrm>
            <a:off x="3481388" y="3043238"/>
            <a:ext cx="3355975" cy="838200"/>
            <a:chOff x="1562" y="1152"/>
            <a:chExt cx="2114" cy="528"/>
          </a:xfrm>
        </p:grpSpPr>
        <p:grpSp>
          <p:nvGrpSpPr>
            <p:cNvPr id="17" name="Group 88"/>
            <p:cNvGrpSpPr>
              <a:grpSpLocks/>
            </p:cNvGrpSpPr>
            <p:nvPr/>
          </p:nvGrpSpPr>
          <p:grpSpPr bwMode="auto">
            <a:xfrm>
              <a:off x="2487" y="1152"/>
              <a:ext cx="223" cy="481"/>
              <a:chOff x="2207" y="1413"/>
              <a:chExt cx="223" cy="481"/>
            </a:xfrm>
          </p:grpSpPr>
          <p:sp>
            <p:nvSpPr>
              <p:cNvPr id="1363033" name="Freeform 89"/>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363034" name="Rectangle 90"/>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18" name="Group 91"/>
            <p:cNvGrpSpPr>
              <a:grpSpLocks/>
            </p:cNvGrpSpPr>
            <p:nvPr/>
          </p:nvGrpSpPr>
          <p:grpSpPr bwMode="auto">
            <a:xfrm>
              <a:off x="1562" y="1248"/>
              <a:ext cx="349" cy="289"/>
              <a:chOff x="1282" y="1509"/>
              <a:chExt cx="349" cy="289"/>
            </a:xfrm>
          </p:grpSpPr>
          <p:sp>
            <p:nvSpPr>
              <p:cNvPr id="1363036" name="Rectangle 92"/>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19" name="Group 93"/>
              <p:cNvGrpSpPr>
                <a:grpSpLocks/>
              </p:cNvGrpSpPr>
              <p:nvPr/>
            </p:nvGrpSpPr>
            <p:grpSpPr bwMode="auto">
              <a:xfrm>
                <a:off x="1291" y="1509"/>
                <a:ext cx="340" cy="289"/>
                <a:chOff x="1291" y="1509"/>
                <a:chExt cx="340" cy="289"/>
              </a:xfrm>
            </p:grpSpPr>
            <p:sp>
              <p:nvSpPr>
                <p:cNvPr id="1363038" name="Freeform 94"/>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363039" name="Freeform 95"/>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363040" name="Rectangle 96"/>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20" name="Group 97"/>
            <p:cNvGrpSpPr>
              <a:grpSpLocks/>
            </p:cNvGrpSpPr>
            <p:nvPr/>
          </p:nvGrpSpPr>
          <p:grpSpPr bwMode="auto">
            <a:xfrm>
              <a:off x="2031" y="1248"/>
              <a:ext cx="296" cy="289"/>
              <a:chOff x="1751" y="1509"/>
              <a:chExt cx="296" cy="289"/>
            </a:xfrm>
          </p:grpSpPr>
          <p:sp>
            <p:nvSpPr>
              <p:cNvPr id="1363042" name="Freeform 98"/>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363043" name="Freeform 99"/>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363044" name="Line 100"/>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363045" name="Freeform 101"/>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363046" name="Line 102"/>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363047" name="Rectangle 103"/>
            <p:cNvSpPr>
              <a:spLocks noChangeArrowheads="1"/>
            </p:cNvSpPr>
            <p:nvPr/>
          </p:nvSpPr>
          <p:spPr bwMode="auto">
            <a:xfrm>
              <a:off x="2829" y="1250"/>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21" name="Group 104"/>
            <p:cNvGrpSpPr>
              <a:grpSpLocks/>
            </p:cNvGrpSpPr>
            <p:nvPr/>
          </p:nvGrpSpPr>
          <p:grpSpPr bwMode="auto">
            <a:xfrm>
              <a:off x="2880" y="1248"/>
              <a:ext cx="325" cy="289"/>
              <a:chOff x="2600" y="1509"/>
              <a:chExt cx="325" cy="289"/>
            </a:xfrm>
          </p:grpSpPr>
          <p:sp>
            <p:nvSpPr>
              <p:cNvPr id="1363049" name="Freeform 105"/>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363050" name="Freeform 106"/>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363051" name="Rectangle 107"/>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22" name="Group 108"/>
            <p:cNvGrpSpPr>
              <a:grpSpLocks/>
            </p:cNvGrpSpPr>
            <p:nvPr/>
          </p:nvGrpSpPr>
          <p:grpSpPr bwMode="auto">
            <a:xfrm>
              <a:off x="3348" y="1248"/>
              <a:ext cx="284" cy="289"/>
              <a:chOff x="3068" y="1509"/>
              <a:chExt cx="284" cy="289"/>
            </a:xfrm>
          </p:grpSpPr>
          <p:sp>
            <p:nvSpPr>
              <p:cNvPr id="1363053" name="Freeform 109"/>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363054" name="Freeform 110"/>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363055" name="Line 111"/>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363056" name="Line 112"/>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363057" name="Line 113"/>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363058" name="Line 114"/>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363059" name="Line 115"/>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363060" name="Line 116"/>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363061" name="Line 117"/>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363062" name="Line 118"/>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363063" name="Line 119"/>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grpSp>
        <p:nvGrpSpPr>
          <p:cNvPr id="23" name="Group 120"/>
          <p:cNvGrpSpPr>
            <a:grpSpLocks/>
          </p:cNvGrpSpPr>
          <p:nvPr/>
        </p:nvGrpSpPr>
        <p:grpSpPr bwMode="auto">
          <a:xfrm>
            <a:off x="4167188" y="3881438"/>
            <a:ext cx="3355975" cy="838200"/>
            <a:chOff x="1562" y="1152"/>
            <a:chExt cx="2114" cy="528"/>
          </a:xfrm>
        </p:grpSpPr>
        <p:grpSp>
          <p:nvGrpSpPr>
            <p:cNvPr id="24" name="Group 121"/>
            <p:cNvGrpSpPr>
              <a:grpSpLocks/>
            </p:cNvGrpSpPr>
            <p:nvPr/>
          </p:nvGrpSpPr>
          <p:grpSpPr bwMode="auto">
            <a:xfrm>
              <a:off x="2487" y="1152"/>
              <a:ext cx="223" cy="481"/>
              <a:chOff x="2207" y="1413"/>
              <a:chExt cx="223" cy="481"/>
            </a:xfrm>
          </p:grpSpPr>
          <p:sp>
            <p:nvSpPr>
              <p:cNvPr id="1363066" name="Freeform 122"/>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363067" name="Rectangle 123"/>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25" name="Group 124"/>
            <p:cNvGrpSpPr>
              <a:grpSpLocks/>
            </p:cNvGrpSpPr>
            <p:nvPr/>
          </p:nvGrpSpPr>
          <p:grpSpPr bwMode="auto">
            <a:xfrm>
              <a:off x="1562" y="1248"/>
              <a:ext cx="349" cy="289"/>
              <a:chOff x="1282" y="1509"/>
              <a:chExt cx="349" cy="289"/>
            </a:xfrm>
          </p:grpSpPr>
          <p:sp>
            <p:nvSpPr>
              <p:cNvPr id="1363069" name="Rectangle 125"/>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26" name="Group 126"/>
              <p:cNvGrpSpPr>
                <a:grpSpLocks/>
              </p:cNvGrpSpPr>
              <p:nvPr/>
            </p:nvGrpSpPr>
            <p:grpSpPr bwMode="auto">
              <a:xfrm>
                <a:off x="1291" y="1509"/>
                <a:ext cx="340" cy="289"/>
                <a:chOff x="1291" y="1509"/>
                <a:chExt cx="340" cy="289"/>
              </a:xfrm>
            </p:grpSpPr>
            <p:sp>
              <p:nvSpPr>
                <p:cNvPr id="1363071" name="Freeform 127"/>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363072" name="Freeform 128"/>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363073" name="Rectangle 129"/>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27" name="Group 130"/>
            <p:cNvGrpSpPr>
              <a:grpSpLocks/>
            </p:cNvGrpSpPr>
            <p:nvPr/>
          </p:nvGrpSpPr>
          <p:grpSpPr bwMode="auto">
            <a:xfrm>
              <a:off x="2031" y="1248"/>
              <a:ext cx="296" cy="289"/>
              <a:chOff x="1751" y="1509"/>
              <a:chExt cx="296" cy="289"/>
            </a:xfrm>
          </p:grpSpPr>
          <p:sp>
            <p:nvSpPr>
              <p:cNvPr id="1363075" name="Freeform 131"/>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363076" name="Freeform 132"/>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363077" name="Line 133"/>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363078" name="Freeform 134"/>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363079" name="Line 135"/>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363080" name="Rectangle 136"/>
            <p:cNvSpPr>
              <a:spLocks noChangeArrowheads="1"/>
            </p:cNvSpPr>
            <p:nvPr/>
          </p:nvSpPr>
          <p:spPr bwMode="auto">
            <a:xfrm>
              <a:off x="2829" y="1250"/>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28" name="Group 137"/>
            <p:cNvGrpSpPr>
              <a:grpSpLocks/>
            </p:cNvGrpSpPr>
            <p:nvPr/>
          </p:nvGrpSpPr>
          <p:grpSpPr bwMode="auto">
            <a:xfrm>
              <a:off x="2880" y="1248"/>
              <a:ext cx="325" cy="289"/>
              <a:chOff x="2600" y="1509"/>
              <a:chExt cx="325" cy="289"/>
            </a:xfrm>
          </p:grpSpPr>
          <p:sp>
            <p:nvSpPr>
              <p:cNvPr id="1363082" name="Freeform 138"/>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363083" name="Freeform 139"/>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363084" name="Rectangle 140"/>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29" name="Group 141"/>
            <p:cNvGrpSpPr>
              <a:grpSpLocks/>
            </p:cNvGrpSpPr>
            <p:nvPr/>
          </p:nvGrpSpPr>
          <p:grpSpPr bwMode="auto">
            <a:xfrm>
              <a:off x="3348" y="1248"/>
              <a:ext cx="284" cy="289"/>
              <a:chOff x="3068" y="1509"/>
              <a:chExt cx="284" cy="289"/>
            </a:xfrm>
          </p:grpSpPr>
          <p:sp>
            <p:nvSpPr>
              <p:cNvPr id="1363086" name="Freeform 142"/>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363087" name="Freeform 143"/>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363088" name="Line 144"/>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363089" name="Line 145"/>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363090" name="Line 146"/>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363091" name="Line 147"/>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363092" name="Line 148"/>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363093" name="Line 149"/>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363094" name="Line 150"/>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363095" name="Line 151"/>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363096" name="Line 152"/>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grpSp>
        <p:nvGrpSpPr>
          <p:cNvPr id="30" name="Group 153"/>
          <p:cNvGrpSpPr>
            <a:grpSpLocks/>
          </p:cNvGrpSpPr>
          <p:nvPr/>
        </p:nvGrpSpPr>
        <p:grpSpPr bwMode="auto">
          <a:xfrm>
            <a:off x="4852988" y="4719638"/>
            <a:ext cx="3355975" cy="838200"/>
            <a:chOff x="1562" y="1152"/>
            <a:chExt cx="2114" cy="528"/>
          </a:xfrm>
        </p:grpSpPr>
        <p:grpSp>
          <p:nvGrpSpPr>
            <p:cNvPr id="31" name="Group 154"/>
            <p:cNvGrpSpPr>
              <a:grpSpLocks/>
            </p:cNvGrpSpPr>
            <p:nvPr/>
          </p:nvGrpSpPr>
          <p:grpSpPr bwMode="auto">
            <a:xfrm>
              <a:off x="2487" y="1152"/>
              <a:ext cx="223" cy="481"/>
              <a:chOff x="2207" y="1413"/>
              <a:chExt cx="223" cy="481"/>
            </a:xfrm>
          </p:grpSpPr>
          <p:sp>
            <p:nvSpPr>
              <p:cNvPr id="1363099" name="Freeform 155"/>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363100" name="Rectangle 156"/>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1363041" name="Group 157"/>
            <p:cNvGrpSpPr>
              <a:grpSpLocks/>
            </p:cNvGrpSpPr>
            <p:nvPr/>
          </p:nvGrpSpPr>
          <p:grpSpPr bwMode="auto">
            <a:xfrm>
              <a:off x="1562" y="1248"/>
              <a:ext cx="349" cy="289"/>
              <a:chOff x="1282" y="1509"/>
              <a:chExt cx="349" cy="289"/>
            </a:xfrm>
          </p:grpSpPr>
          <p:sp>
            <p:nvSpPr>
              <p:cNvPr id="1363102" name="Rectangle 158"/>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1363048" name="Group 159"/>
              <p:cNvGrpSpPr>
                <a:grpSpLocks/>
              </p:cNvGrpSpPr>
              <p:nvPr/>
            </p:nvGrpSpPr>
            <p:grpSpPr bwMode="auto">
              <a:xfrm>
                <a:off x="1291" y="1509"/>
                <a:ext cx="340" cy="289"/>
                <a:chOff x="1291" y="1509"/>
                <a:chExt cx="340" cy="289"/>
              </a:xfrm>
            </p:grpSpPr>
            <p:sp>
              <p:nvSpPr>
                <p:cNvPr id="1363104" name="Freeform 160"/>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363105" name="Freeform 161"/>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363106" name="Rectangle 162"/>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1363052" name="Group 163"/>
            <p:cNvGrpSpPr>
              <a:grpSpLocks/>
            </p:cNvGrpSpPr>
            <p:nvPr/>
          </p:nvGrpSpPr>
          <p:grpSpPr bwMode="auto">
            <a:xfrm>
              <a:off x="2031" y="1248"/>
              <a:ext cx="296" cy="289"/>
              <a:chOff x="1751" y="1509"/>
              <a:chExt cx="296" cy="289"/>
            </a:xfrm>
          </p:grpSpPr>
          <p:sp>
            <p:nvSpPr>
              <p:cNvPr id="1363108" name="Freeform 164"/>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363109" name="Freeform 165"/>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363110" name="Line 166"/>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363111" name="Freeform 167"/>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363112" name="Line 168"/>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363113" name="Rectangle 169"/>
            <p:cNvSpPr>
              <a:spLocks noChangeArrowheads="1"/>
            </p:cNvSpPr>
            <p:nvPr/>
          </p:nvSpPr>
          <p:spPr bwMode="auto">
            <a:xfrm>
              <a:off x="2829" y="1250"/>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1363064" name="Group 170"/>
            <p:cNvGrpSpPr>
              <a:grpSpLocks/>
            </p:cNvGrpSpPr>
            <p:nvPr/>
          </p:nvGrpSpPr>
          <p:grpSpPr bwMode="auto">
            <a:xfrm>
              <a:off x="2880" y="1248"/>
              <a:ext cx="325" cy="289"/>
              <a:chOff x="2600" y="1509"/>
              <a:chExt cx="325" cy="289"/>
            </a:xfrm>
          </p:grpSpPr>
          <p:sp>
            <p:nvSpPr>
              <p:cNvPr id="1363115" name="Freeform 171"/>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363116" name="Freeform 172"/>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363117" name="Rectangle 173"/>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1363065" name="Group 174"/>
            <p:cNvGrpSpPr>
              <a:grpSpLocks/>
            </p:cNvGrpSpPr>
            <p:nvPr/>
          </p:nvGrpSpPr>
          <p:grpSpPr bwMode="auto">
            <a:xfrm>
              <a:off x="3348" y="1248"/>
              <a:ext cx="284" cy="289"/>
              <a:chOff x="3068" y="1509"/>
              <a:chExt cx="284" cy="289"/>
            </a:xfrm>
          </p:grpSpPr>
          <p:sp>
            <p:nvSpPr>
              <p:cNvPr id="1363119" name="Freeform 175"/>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363120" name="Freeform 176"/>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363121" name="Line 177"/>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363122" name="Line 178"/>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363123" name="Line 179"/>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363124" name="Line 180"/>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363125" name="Line 181"/>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363126" name="Line 182"/>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363127" name="Line 183"/>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363128" name="Line 184"/>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363129" name="Line 185"/>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sp>
        <p:nvSpPr>
          <p:cNvPr id="1363149" name="Rectangle 205"/>
          <p:cNvSpPr>
            <a:spLocks noChangeArrowheads="1"/>
          </p:cNvSpPr>
          <p:nvPr/>
        </p:nvSpPr>
        <p:spPr bwMode="auto">
          <a:xfrm>
            <a:off x="609600" y="5791200"/>
            <a:ext cx="7924800" cy="781050"/>
          </a:xfrm>
          <a:prstGeom prst="rect">
            <a:avLst/>
          </a:prstGeom>
          <a:noFill/>
          <a:ln w="12700">
            <a:noFill/>
            <a:miter lim="800000"/>
            <a:headEnd/>
            <a:tailEnd/>
          </a:ln>
          <a:effectLst/>
        </p:spPr>
        <p:txBody>
          <a:bodyPr lIns="63500" tIns="25400" rIns="63500" bIns="25400">
            <a:spAutoFit/>
          </a:bodyPr>
          <a:lstStyle/>
          <a:p>
            <a:pPr marL="287338" indent="-287338">
              <a:spcBef>
                <a:spcPct val="75000"/>
              </a:spcBef>
              <a:buClr>
                <a:schemeClr val="accent1"/>
              </a:buClr>
              <a:buSzPct val="75000"/>
              <a:buFont typeface="Wingdings" pitchFamily="2" charset="2"/>
              <a:buChar char="q"/>
            </a:pPr>
            <a:r>
              <a:rPr lang="en-US" sz="2400">
                <a:solidFill>
                  <a:schemeClr val="tx1"/>
                </a:solidFill>
              </a:rPr>
              <a:t>Hardware sorts the exceptions so that the earliest instruction is the one interrupted first</a:t>
            </a:r>
          </a:p>
        </p:txBody>
      </p:sp>
    </p:spTree>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7042" name="Rectangle 2" descr="20%"/>
          <p:cNvSpPr>
            <a:spLocks noChangeArrowheads="1"/>
          </p:cNvSpPr>
          <p:nvPr/>
        </p:nvSpPr>
        <p:spPr bwMode="auto">
          <a:xfrm>
            <a:off x="4724400" y="1333500"/>
            <a:ext cx="685800" cy="4267200"/>
          </a:xfrm>
          <a:prstGeom prst="rect">
            <a:avLst/>
          </a:prstGeom>
          <a:pattFill prst="pct20">
            <a:fgClr>
              <a:schemeClr val="accent1"/>
            </a:fgClr>
            <a:bgClr>
              <a:schemeClr val="bg1"/>
            </a:bgClr>
          </a:pattFill>
          <a:ln w="12700">
            <a:noFill/>
            <a:miter lim="800000"/>
            <a:headEnd/>
            <a:tailEnd/>
          </a:ln>
          <a:effectLst/>
        </p:spPr>
        <p:txBody>
          <a:bodyPr wrap="none" anchor="ctr"/>
          <a:lstStyle/>
          <a:p>
            <a:endParaRPr lang="en-US"/>
          </a:p>
        </p:txBody>
      </p:sp>
      <p:sp>
        <p:nvSpPr>
          <p:cNvPr id="1367043" name="Rectangle 3"/>
          <p:cNvSpPr>
            <a:spLocks noGrp="1" noChangeArrowheads="1"/>
          </p:cNvSpPr>
          <p:nvPr>
            <p:ph type="title"/>
          </p:nvPr>
        </p:nvSpPr>
        <p:spPr>
          <a:xfrm>
            <a:off x="652463" y="304800"/>
            <a:ext cx="5902325" cy="422275"/>
          </a:xfrm>
          <a:noFill/>
          <a:ln/>
        </p:spPr>
        <p:txBody>
          <a:bodyPr wrap="none"/>
          <a:lstStyle/>
          <a:p>
            <a:r>
              <a:rPr lang="en-US"/>
              <a:t>Multiple Simultaneous Exceptions</a:t>
            </a:r>
          </a:p>
        </p:txBody>
      </p:sp>
      <p:sp>
        <p:nvSpPr>
          <p:cNvPr id="1367044" name="Rectangle 4"/>
          <p:cNvSpPr>
            <a:spLocks noChangeArrowheads="1"/>
          </p:cNvSpPr>
          <p:nvPr/>
        </p:nvSpPr>
        <p:spPr bwMode="auto">
          <a:xfrm>
            <a:off x="381000" y="1597025"/>
            <a:ext cx="358775" cy="3109913"/>
          </a:xfrm>
          <a:prstGeom prst="rect">
            <a:avLst/>
          </a:prstGeom>
          <a:noFill/>
          <a:ln w="12700">
            <a:noFill/>
            <a:miter lim="800000"/>
            <a:headEnd/>
            <a:tailEnd/>
          </a:ln>
          <a:effectLst/>
        </p:spPr>
        <p:txBody>
          <a:bodyPr wrap="none" lIns="90488" tIns="44450" rIns="90488" bIns="44450">
            <a:spAutoFit/>
          </a:bodyPr>
          <a:lstStyle/>
          <a:p>
            <a:pPr algn="ctr"/>
            <a:r>
              <a:rPr lang="en-US" i="1">
                <a:solidFill>
                  <a:schemeClr val="tx1"/>
                </a:solidFill>
              </a:rPr>
              <a:t>I</a:t>
            </a:r>
          </a:p>
          <a:p>
            <a:pPr algn="ctr"/>
            <a:r>
              <a:rPr lang="en-US" i="1">
                <a:solidFill>
                  <a:schemeClr val="tx1"/>
                </a:solidFill>
              </a:rPr>
              <a:t>n</a:t>
            </a:r>
          </a:p>
          <a:p>
            <a:pPr algn="ctr"/>
            <a:r>
              <a:rPr lang="en-US" i="1">
                <a:solidFill>
                  <a:schemeClr val="tx1"/>
                </a:solidFill>
              </a:rPr>
              <a:t>s</a:t>
            </a:r>
          </a:p>
          <a:p>
            <a:pPr algn="ctr"/>
            <a:r>
              <a:rPr lang="en-US" i="1">
                <a:solidFill>
                  <a:schemeClr val="tx1"/>
                </a:solidFill>
              </a:rPr>
              <a:t>t</a:t>
            </a:r>
          </a:p>
          <a:p>
            <a:pPr algn="ctr"/>
            <a:r>
              <a:rPr lang="en-US" i="1">
                <a:solidFill>
                  <a:schemeClr val="tx1"/>
                </a:solidFill>
              </a:rPr>
              <a:t>r.</a:t>
            </a:r>
          </a:p>
          <a:p>
            <a:pPr algn="ctr"/>
            <a:endParaRPr lang="en-US" i="1">
              <a:solidFill>
                <a:schemeClr val="tx1"/>
              </a:solidFill>
            </a:endParaRPr>
          </a:p>
          <a:p>
            <a:pPr algn="ctr"/>
            <a:r>
              <a:rPr lang="en-US" i="1">
                <a:solidFill>
                  <a:schemeClr val="tx1"/>
                </a:solidFill>
              </a:rPr>
              <a:t>O</a:t>
            </a:r>
          </a:p>
          <a:p>
            <a:pPr algn="ctr"/>
            <a:r>
              <a:rPr lang="en-US" i="1">
                <a:solidFill>
                  <a:schemeClr val="tx1"/>
                </a:solidFill>
              </a:rPr>
              <a:t>r</a:t>
            </a:r>
          </a:p>
          <a:p>
            <a:pPr algn="ctr"/>
            <a:r>
              <a:rPr lang="en-US" i="1">
                <a:solidFill>
                  <a:schemeClr val="tx1"/>
                </a:solidFill>
              </a:rPr>
              <a:t>d</a:t>
            </a:r>
          </a:p>
          <a:p>
            <a:pPr algn="ctr"/>
            <a:r>
              <a:rPr lang="en-US" i="1">
                <a:solidFill>
                  <a:schemeClr val="tx1"/>
                </a:solidFill>
              </a:rPr>
              <a:t>e</a:t>
            </a:r>
          </a:p>
          <a:p>
            <a:pPr algn="ctr"/>
            <a:r>
              <a:rPr lang="en-US" i="1">
                <a:solidFill>
                  <a:schemeClr val="tx1"/>
                </a:solidFill>
              </a:rPr>
              <a:t>r</a:t>
            </a:r>
          </a:p>
        </p:txBody>
      </p:sp>
      <p:sp>
        <p:nvSpPr>
          <p:cNvPr id="1367045" name="Line 5"/>
          <p:cNvSpPr>
            <a:spLocks noChangeShapeType="1"/>
          </p:cNvSpPr>
          <p:nvPr/>
        </p:nvSpPr>
        <p:spPr bwMode="auto">
          <a:xfrm>
            <a:off x="1500188" y="990600"/>
            <a:ext cx="6311900" cy="0"/>
          </a:xfrm>
          <a:prstGeom prst="line">
            <a:avLst/>
          </a:prstGeom>
          <a:noFill/>
          <a:ln w="25400">
            <a:solidFill>
              <a:schemeClr val="tx1"/>
            </a:solidFill>
            <a:round/>
            <a:headEnd/>
            <a:tailEnd type="triangle" w="med" len="med"/>
          </a:ln>
          <a:effectLst/>
        </p:spPr>
        <p:txBody>
          <a:bodyPr wrap="none" anchor="ctr"/>
          <a:lstStyle/>
          <a:p>
            <a:endParaRPr lang="en-US"/>
          </a:p>
        </p:txBody>
      </p:sp>
      <p:sp>
        <p:nvSpPr>
          <p:cNvPr id="1367046" name="Rectangle 6"/>
          <p:cNvSpPr>
            <a:spLocks noChangeArrowheads="1"/>
          </p:cNvSpPr>
          <p:nvPr/>
        </p:nvSpPr>
        <p:spPr bwMode="auto">
          <a:xfrm>
            <a:off x="814388" y="1443038"/>
            <a:ext cx="925512" cy="454025"/>
          </a:xfrm>
          <a:prstGeom prst="rect">
            <a:avLst/>
          </a:prstGeom>
          <a:noFill/>
          <a:ln w="12700">
            <a:noFill/>
            <a:miter lim="800000"/>
            <a:headEnd/>
            <a:tailEnd/>
          </a:ln>
          <a:effectLst/>
        </p:spPr>
        <p:txBody>
          <a:bodyPr wrap="none" lIns="90488" tIns="44450" rIns="90488" bIns="44450">
            <a:spAutoFit/>
          </a:bodyPr>
          <a:lstStyle/>
          <a:p>
            <a:r>
              <a:rPr lang="en-US" sz="2400">
                <a:solidFill>
                  <a:schemeClr val="tx1"/>
                </a:solidFill>
              </a:rPr>
              <a:t>Inst 0</a:t>
            </a:r>
          </a:p>
        </p:txBody>
      </p:sp>
      <p:sp>
        <p:nvSpPr>
          <p:cNvPr id="1367047" name="Rectangle 7"/>
          <p:cNvSpPr>
            <a:spLocks noChangeArrowheads="1"/>
          </p:cNvSpPr>
          <p:nvPr/>
        </p:nvSpPr>
        <p:spPr bwMode="auto">
          <a:xfrm>
            <a:off x="814388" y="2281238"/>
            <a:ext cx="925512" cy="454025"/>
          </a:xfrm>
          <a:prstGeom prst="rect">
            <a:avLst/>
          </a:prstGeom>
          <a:noFill/>
          <a:ln w="12700">
            <a:noFill/>
            <a:miter lim="800000"/>
            <a:headEnd/>
            <a:tailEnd/>
          </a:ln>
          <a:effectLst/>
        </p:spPr>
        <p:txBody>
          <a:bodyPr wrap="none" lIns="90488" tIns="44450" rIns="90488" bIns="44450">
            <a:spAutoFit/>
          </a:bodyPr>
          <a:lstStyle/>
          <a:p>
            <a:r>
              <a:rPr lang="en-US" sz="2400">
                <a:solidFill>
                  <a:schemeClr val="tx1"/>
                </a:solidFill>
              </a:rPr>
              <a:t>Inst 1</a:t>
            </a:r>
          </a:p>
        </p:txBody>
      </p:sp>
      <p:sp>
        <p:nvSpPr>
          <p:cNvPr id="1367048" name="Rectangle 8"/>
          <p:cNvSpPr>
            <a:spLocks noChangeArrowheads="1"/>
          </p:cNvSpPr>
          <p:nvPr/>
        </p:nvSpPr>
        <p:spPr bwMode="auto">
          <a:xfrm>
            <a:off x="814388" y="3162300"/>
            <a:ext cx="925512" cy="454025"/>
          </a:xfrm>
          <a:prstGeom prst="rect">
            <a:avLst/>
          </a:prstGeom>
          <a:noFill/>
          <a:ln w="12700">
            <a:noFill/>
            <a:miter lim="800000"/>
            <a:headEnd/>
            <a:tailEnd/>
          </a:ln>
          <a:effectLst/>
        </p:spPr>
        <p:txBody>
          <a:bodyPr wrap="none" lIns="90488" tIns="44450" rIns="90488" bIns="44450">
            <a:spAutoFit/>
          </a:bodyPr>
          <a:lstStyle/>
          <a:p>
            <a:r>
              <a:rPr lang="en-US" sz="2400">
                <a:solidFill>
                  <a:schemeClr val="tx1"/>
                </a:solidFill>
              </a:rPr>
              <a:t>Inst 2</a:t>
            </a:r>
          </a:p>
        </p:txBody>
      </p:sp>
      <p:sp>
        <p:nvSpPr>
          <p:cNvPr id="1367049" name="Rectangle 9"/>
          <p:cNvSpPr>
            <a:spLocks noChangeArrowheads="1"/>
          </p:cNvSpPr>
          <p:nvPr/>
        </p:nvSpPr>
        <p:spPr bwMode="auto">
          <a:xfrm>
            <a:off x="814388" y="4872038"/>
            <a:ext cx="925512" cy="454025"/>
          </a:xfrm>
          <a:prstGeom prst="rect">
            <a:avLst/>
          </a:prstGeom>
          <a:noFill/>
          <a:ln w="12700">
            <a:noFill/>
            <a:miter lim="800000"/>
            <a:headEnd/>
            <a:tailEnd/>
          </a:ln>
          <a:effectLst/>
        </p:spPr>
        <p:txBody>
          <a:bodyPr wrap="none" lIns="90488" tIns="44450" rIns="90488" bIns="44450">
            <a:spAutoFit/>
          </a:bodyPr>
          <a:lstStyle/>
          <a:p>
            <a:r>
              <a:rPr lang="en-US" sz="2400">
                <a:solidFill>
                  <a:schemeClr val="tx1"/>
                </a:solidFill>
              </a:rPr>
              <a:t>Inst 4</a:t>
            </a:r>
          </a:p>
        </p:txBody>
      </p:sp>
      <p:sp>
        <p:nvSpPr>
          <p:cNvPr id="1367050" name="Line 10"/>
          <p:cNvSpPr>
            <a:spLocks noChangeShapeType="1"/>
          </p:cNvSpPr>
          <p:nvPr/>
        </p:nvSpPr>
        <p:spPr bwMode="auto">
          <a:xfrm>
            <a:off x="2681288" y="1117600"/>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367051" name="Line 11"/>
          <p:cNvSpPr>
            <a:spLocks noChangeShapeType="1"/>
          </p:cNvSpPr>
          <p:nvPr/>
        </p:nvSpPr>
        <p:spPr bwMode="auto">
          <a:xfrm>
            <a:off x="3367088" y="1117600"/>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367052" name="Line 12"/>
          <p:cNvSpPr>
            <a:spLocks noChangeShapeType="1"/>
          </p:cNvSpPr>
          <p:nvPr/>
        </p:nvSpPr>
        <p:spPr bwMode="auto">
          <a:xfrm>
            <a:off x="4052888" y="1117600"/>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367053" name="Line 13"/>
          <p:cNvSpPr>
            <a:spLocks noChangeShapeType="1"/>
          </p:cNvSpPr>
          <p:nvPr/>
        </p:nvSpPr>
        <p:spPr bwMode="auto">
          <a:xfrm>
            <a:off x="4738688" y="1117600"/>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367054" name="Line 14"/>
          <p:cNvSpPr>
            <a:spLocks noChangeShapeType="1"/>
          </p:cNvSpPr>
          <p:nvPr/>
        </p:nvSpPr>
        <p:spPr bwMode="auto">
          <a:xfrm>
            <a:off x="5424488" y="1117600"/>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367055" name="Line 15"/>
          <p:cNvSpPr>
            <a:spLocks noChangeShapeType="1"/>
          </p:cNvSpPr>
          <p:nvPr/>
        </p:nvSpPr>
        <p:spPr bwMode="auto">
          <a:xfrm>
            <a:off x="6110288" y="1117600"/>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367056" name="Line 16"/>
          <p:cNvSpPr>
            <a:spLocks noChangeShapeType="1"/>
          </p:cNvSpPr>
          <p:nvPr/>
        </p:nvSpPr>
        <p:spPr bwMode="auto">
          <a:xfrm>
            <a:off x="6796088" y="1117600"/>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367057" name="Line 17"/>
          <p:cNvSpPr>
            <a:spLocks noChangeShapeType="1"/>
          </p:cNvSpPr>
          <p:nvPr/>
        </p:nvSpPr>
        <p:spPr bwMode="auto">
          <a:xfrm>
            <a:off x="7481888" y="1117600"/>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367058" name="Rectangle 18"/>
          <p:cNvSpPr>
            <a:spLocks noChangeArrowheads="1"/>
          </p:cNvSpPr>
          <p:nvPr/>
        </p:nvSpPr>
        <p:spPr bwMode="auto">
          <a:xfrm>
            <a:off x="814388" y="4000500"/>
            <a:ext cx="925512" cy="454025"/>
          </a:xfrm>
          <a:prstGeom prst="rect">
            <a:avLst/>
          </a:prstGeom>
          <a:noFill/>
          <a:ln w="12700">
            <a:noFill/>
            <a:miter lim="800000"/>
            <a:headEnd/>
            <a:tailEnd/>
          </a:ln>
          <a:effectLst/>
        </p:spPr>
        <p:txBody>
          <a:bodyPr wrap="none" lIns="90488" tIns="44450" rIns="90488" bIns="44450">
            <a:spAutoFit/>
          </a:bodyPr>
          <a:lstStyle/>
          <a:p>
            <a:r>
              <a:rPr lang="en-US" sz="2400">
                <a:solidFill>
                  <a:schemeClr val="tx1"/>
                </a:solidFill>
              </a:rPr>
              <a:t>Inst 3</a:t>
            </a:r>
          </a:p>
        </p:txBody>
      </p:sp>
      <p:sp>
        <p:nvSpPr>
          <p:cNvPr id="1367059" name="Line 19"/>
          <p:cNvSpPr>
            <a:spLocks noChangeShapeType="1"/>
          </p:cNvSpPr>
          <p:nvPr/>
        </p:nvSpPr>
        <p:spPr bwMode="auto">
          <a:xfrm>
            <a:off x="738188" y="1519238"/>
            <a:ext cx="0" cy="3886200"/>
          </a:xfrm>
          <a:prstGeom prst="line">
            <a:avLst/>
          </a:prstGeom>
          <a:noFill/>
          <a:ln w="28575">
            <a:solidFill>
              <a:schemeClr val="tx1"/>
            </a:solidFill>
            <a:round/>
            <a:headEnd/>
            <a:tailEnd type="triangle" w="med" len="med"/>
          </a:ln>
          <a:effectLst/>
        </p:spPr>
        <p:txBody>
          <a:bodyPr/>
          <a:lstStyle/>
          <a:p>
            <a:endParaRPr lang="en-US"/>
          </a:p>
        </p:txBody>
      </p:sp>
      <p:grpSp>
        <p:nvGrpSpPr>
          <p:cNvPr id="2" name="Group 20"/>
          <p:cNvGrpSpPr>
            <a:grpSpLocks/>
          </p:cNvGrpSpPr>
          <p:nvPr/>
        </p:nvGrpSpPr>
        <p:grpSpPr bwMode="auto">
          <a:xfrm>
            <a:off x="2109788" y="1366838"/>
            <a:ext cx="3355975" cy="838200"/>
            <a:chOff x="1562" y="1152"/>
            <a:chExt cx="2114" cy="528"/>
          </a:xfrm>
        </p:grpSpPr>
        <p:grpSp>
          <p:nvGrpSpPr>
            <p:cNvPr id="3" name="Group 21"/>
            <p:cNvGrpSpPr>
              <a:grpSpLocks/>
            </p:cNvGrpSpPr>
            <p:nvPr/>
          </p:nvGrpSpPr>
          <p:grpSpPr bwMode="auto">
            <a:xfrm>
              <a:off x="2487" y="1152"/>
              <a:ext cx="223" cy="481"/>
              <a:chOff x="2207" y="1413"/>
              <a:chExt cx="223" cy="481"/>
            </a:xfrm>
          </p:grpSpPr>
          <p:sp>
            <p:nvSpPr>
              <p:cNvPr id="1367062" name="Freeform 22"/>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367063" name="Rectangle 23"/>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4" name="Group 24"/>
            <p:cNvGrpSpPr>
              <a:grpSpLocks/>
            </p:cNvGrpSpPr>
            <p:nvPr/>
          </p:nvGrpSpPr>
          <p:grpSpPr bwMode="auto">
            <a:xfrm>
              <a:off x="1562" y="1248"/>
              <a:ext cx="349" cy="289"/>
              <a:chOff x="1282" y="1509"/>
              <a:chExt cx="349" cy="289"/>
            </a:xfrm>
          </p:grpSpPr>
          <p:sp>
            <p:nvSpPr>
              <p:cNvPr id="1367065" name="Rectangle 25"/>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5" name="Group 26"/>
              <p:cNvGrpSpPr>
                <a:grpSpLocks/>
              </p:cNvGrpSpPr>
              <p:nvPr/>
            </p:nvGrpSpPr>
            <p:grpSpPr bwMode="auto">
              <a:xfrm>
                <a:off x="1291" y="1509"/>
                <a:ext cx="340" cy="289"/>
                <a:chOff x="1291" y="1509"/>
                <a:chExt cx="340" cy="289"/>
              </a:xfrm>
            </p:grpSpPr>
            <p:sp>
              <p:nvSpPr>
                <p:cNvPr id="1367067" name="Freeform 27"/>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367068" name="Freeform 28"/>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367069" name="Rectangle 29"/>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6" name="Group 30"/>
            <p:cNvGrpSpPr>
              <a:grpSpLocks/>
            </p:cNvGrpSpPr>
            <p:nvPr/>
          </p:nvGrpSpPr>
          <p:grpSpPr bwMode="auto">
            <a:xfrm>
              <a:off x="2031" y="1248"/>
              <a:ext cx="296" cy="289"/>
              <a:chOff x="1751" y="1509"/>
              <a:chExt cx="296" cy="289"/>
            </a:xfrm>
          </p:grpSpPr>
          <p:sp>
            <p:nvSpPr>
              <p:cNvPr id="1367071" name="Freeform 31"/>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367072" name="Freeform 32"/>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367073" name="Line 33"/>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367074" name="Freeform 34"/>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367075" name="Line 35"/>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367076" name="Rectangle 36"/>
            <p:cNvSpPr>
              <a:spLocks noChangeArrowheads="1"/>
            </p:cNvSpPr>
            <p:nvPr/>
          </p:nvSpPr>
          <p:spPr bwMode="auto">
            <a:xfrm>
              <a:off x="2829" y="1250"/>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7" name="Group 37"/>
            <p:cNvGrpSpPr>
              <a:grpSpLocks/>
            </p:cNvGrpSpPr>
            <p:nvPr/>
          </p:nvGrpSpPr>
          <p:grpSpPr bwMode="auto">
            <a:xfrm>
              <a:off x="2880" y="1248"/>
              <a:ext cx="325" cy="289"/>
              <a:chOff x="2600" y="1509"/>
              <a:chExt cx="325" cy="289"/>
            </a:xfrm>
          </p:grpSpPr>
          <p:sp>
            <p:nvSpPr>
              <p:cNvPr id="1367078" name="Freeform 38"/>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367079" name="Freeform 39"/>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367080" name="Rectangle 40"/>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8" name="Group 41"/>
            <p:cNvGrpSpPr>
              <a:grpSpLocks/>
            </p:cNvGrpSpPr>
            <p:nvPr/>
          </p:nvGrpSpPr>
          <p:grpSpPr bwMode="auto">
            <a:xfrm>
              <a:off x="3348" y="1248"/>
              <a:ext cx="284" cy="289"/>
              <a:chOff x="3068" y="1509"/>
              <a:chExt cx="284" cy="289"/>
            </a:xfrm>
          </p:grpSpPr>
          <p:sp>
            <p:nvSpPr>
              <p:cNvPr id="1367082" name="Freeform 42"/>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367083" name="Freeform 43"/>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367084" name="Line 44"/>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367085" name="Line 45"/>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367086" name="Line 46"/>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367087" name="Line 47"/>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367088" name="Line 48"/>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367089" name="Line 49"/>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367090" name="Line 50"/>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367091" name="Line 51"/>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367092" name="Line 52"/>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grpSp>
        <p:nvGrpSpPr>
          <p:cNvPr id="9" name="Group 53"/>
          <p:cNvGrpSpPr>
            <a:grpSpLocks/>
          </p:cNvGrpSpPr>
          <p:nvPr/>
        </p:nvGrpSpPr>
        <p:grpSpPr bwMode="auto">
          <a:xfrm>
            <a:off x="2795588" y="2205038"/>
            <a:ext cx="3355975" cy="838200"/>
            <a:chOff x="1562" y="1152"/>
            <a:chExt cx="2114" cy="528"/>
          </a:xfrm>
        </p:grpSpPr>
        <p:grpSp>
          <p:nvGrpSpPr>
            <p:cNvPr id="10" name="Group 54"/>
            <p:cNvGrpSpPr>
              <a:grpSpLocks/>
            </p:cNvGrpSpPr>
            <p:nvPr/>
          </p:nvGrpSpPr>
          <p:grpSpPr bwMode="auto">
            <a:xfrm>
              <a:off x="2487" y="1152"/>
              <a:ext cx="223" cy="481"/>
              <a:chOff x="2207" y="1413"/>
              <a:chExt cx="223" cy="481"/>
            </a:xfrm>
          </p:grpSpPr>
          <p:sp>
            <p:nvSpPr>
              <p:cNvPr id="1367095" name="Freeform 55"/>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367096" name="Rectangle 56"/>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11" name="Group 57"/>
            <p:cNvGrpSpPr>
              <a:grpSpLocks/>
            </p:cNvGrpSpPr>
            <p:nvPr/>
          </p:nvGrpSpPr>
          <p:grpSpPr bwMode="auto">
            <a:xfrm>
              <a:off x="1562" y="1248"/>
              <a:ext cx="349" cy="289"/>
              <a:chOff x="1282" y="1509"/>
              <a:chExt cx="349" cy="289"/>
            </a:xfrm>
          </p:grpSpPr>
          <p:sp>
            <p:nvSpPr>
              <p:cNvPr id="1367098" name="Rectangle 58"/>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12" name="Group 59"/>
              <p:cNvGrpSpPr>
                <a:grpSpLocks/>
              </p:cNvGrpSpPr>
              <p:nvPr/>
            </p:nvGrpSpPr>
            <p:grpSpPr bwMode="auto">
              <a:xfrm>
                <a:off x="1291" y="1509"/>
                <a:ext cx="340" cy="289"/>
                <a:chOff x="1291" y="1509"/>
                <a:chExt cx="340" cy="289"/>
              </a:xfrm>
            </p:grpSpPr>
            <p:sp>
              <p:nvSpPr>
                <p:cNvPr id="1367100" name="Freeform 60"/>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367101" name="Freeform 61"/>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367102" name="Rectangle 62"/>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13" name="Group 63"/>
            <p:cNvGrpSpPr>
              <a:grpSpLocks/>
            </p:cNvGrpSpPr>
            <p:nvPr/>
          </p:nvGrpSpPr>
          <p:grpSpPr bwMode="auto">
            <a:xfrm>
              <a:off x="2031" y="1248"/>
              <a:ext cx="296" cy="289"/>
              <a:chOff x="1751" y="1509"/>
              <a:chExt cx="296" cy="289"/>
            </a:xfrm>
          </p:grpSpPr>
          <p:sp>
            <p:nvSpPr>
              <p:cNvPr id="1367104" name="Freeform 64"/>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367105" name="Freeform 65"/>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367106" name="Line 66"/>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367107" name="Freeform 67"/>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367108" name="Line 68"/>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367109" name="Rectangle 69"/>
            <p:cNvSpPr>
              <a:spLocks noChangeArrowheads="1"/>
            </p:cNvSpPr>
            <p:nvPr/>
          </p:nvSpPr>
          <p:spPr bwMode="auto">
            <a:xfrm>
              <a:off x="2829" y="1250"/>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14" name="Group 70"/>
            <p:cNvGrpSpPr>
              <a:grpSpLocks/>
            </p:cNvGrpSpPr>
            <p:nvPr/>
          </p:nvGrpSpPr>
          <p:grpSpPr bwMode="auto">
            <a:xfrm>
              <a:off x="2880" y="1248"/>
              <a:ext cx="325" cy="289"/>
              <a:chOff x="2600" y="1509"/>
              <a:chExt cx="325" cy="289"/>
            </a:xfrm>
          </p:grpSpPr>
          <p:sp>
            <p:nvSpPr>
              <p:cNvPr id="1367111" name="Freeform 71"/>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367112" name="Freeform 72"/>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367113" name="Rectangle 73"/>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15" name="Group 74"/>
            <p:cNvGrpSpPr>
              <a:grpSpLocks/>
            </p:cNvGrpSpPr>
            <p:nvPr/>
          </p:nvGrpSpPr>
          <p:grpSpPr bwMode="auto">
            <a:xfrm>
              <a:off x="3348" y="1248"/>
              <a:ext cx="284" cy="289"/>
              <a:chOff x="3068" y="1509"/>
              <a:chExt cx="284" cy="289"/>
            </a:xfrm>
          </p:grpSpPr>
          <p:sp>
            <p:nvSpPr>
              <p:cNvPr id="1367115" name="Freeform 75"/>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367116" name="Freeform 76"/>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367117" name="Line 77"/>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367118" name="Line 78"/>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367119" name="Line 79"/>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367120" name="Line 80"/>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367121" name="Line 81"/>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367122" name="Line 82"/>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367123" name="Line 83"/>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367124" name="Line 84"/>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367125" name="Line 85"/>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grpSp>
        <p:nvGrpSpPr>
          <p:cNvPr id="16" name="Group 86"/>
          <p:cNvGrpSpPr>
            <a:grpSpLocks/>
          </p:cNvGrpSpPr>
          <p:nvPr/>
        </p:nvGrpSpPr>
        <p:grpSpPr bwMode="auto">
          <a:xfrm>
            <a:off x="3481388" y="3043238"/>
            <a:ext cx="3355975" cy="838200"/>
            <a:chOff x="1562" y="1152"/>
            <a:chExt cx="2114" cy="528"/>
          </a:xfrm>
        </p:grpSpPr>
        <p:grpSp>
          <p:nvGrpSpPr>
            <p:cNvPr id="17" name="Group 87"/>
            <p:cNvGrpSpPr>
              <a:grpSpLocks/>
            </p:cNvGrpSpPr>
            <p:nvPr/>
          </p:nvGrpSpPr>
          <p:grpSpPr bwMode="auto">
            <a:xfrm>
              <a:off x="2487" y="1152"/>
              <a:ext cx="223" cy="481"/>
              <a:chOff x="2207" y="1413"/>
              <a:chExt cx="223" cy="481"/>
            </a:xfrm>
          </p:grpSpPr>
          <p:sp>
            <p:nvSpPr>
              <p:cNvPr id="1367128" name="Freeform 88"/>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367129" name="Rectangle 89"/>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18" name="Group 90"/>
            <p:cNvGrpSpPr>
              <a:grpSpLocks/>
            </p:cNvGrpSpPr>
            <p:nvPr/>
          </p:nvGrpSpPr>
          <p:grpSpPr bwMode="auto">
            <a:xfrm>
              <a:off x="1562" y="1248"/>
              <a:ext cx="349" cy="289"/>
              <a:chOff x="1282" y="1509"/>
              <a:chExt cx="349" cy="289"/>
            </a:xfrm>
          </p:grpSpPr>
          <p:sp>
            <p:nvSpPr>
              <p:cNvPr id="1367131" name="Rectangle 91"/>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19" name="Group 92"/>
              <p:cNvGrpSpPr>
                <a:grpSpLocks/>
              </p:cNvGrpSpPr>
              <p:nvPr/>
            </p:nvGrpSpPr>
            <p:grpSpPr bwMode="auto">
              <a:xfrm>
                <a:off x="1291" y="1509"/>
                <a:ext cx="340" cy="289"/>
                <a:chOff x="1291" y="1509"/>
                <a:chExt cx="340" cy="289"/>
              </a:xfrm>
            </p:grpSpPr>
            <p:sp>
              <p:nvSpPr>
                <p:cNvPr id="1367133" name="Freeform 93"/>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367134" name="Freeform 94"/>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367135" name="Rectangle 95"/>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20" name="Group 96"/>
            <p:cNvGrpSpPr>
              <a:grpSpLocks/>
            </p:cNvGrpSpPr>
            <p:nvPr/>
          </p:nvGrpSpPr>
          <p:grpSpPr bwMode="auto">
            <a:xfrm>
              <a:off x="2031" y="1248"/>
              <a:ext cx="296" cy="289"/>
              <a:chOff x="1751" y="1509"/>
              <a:chExt cx="296" cy="289"/>
            </a:xfrm>
          </p:grpSpPr>
          <p:sp>
            <p:nvSpPr>
              <p:cNvPr id="1367137" name="Freeform 97"/>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367138" name="Freeform 98"/>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367139" name="Line 99"/>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367140" name="Freeform 100"/>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367141" name="Line 101"/>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367142" name="Rectangle 102"/>
            <p:cNvSpPr>
              <a:spLocks noChangeArrowheads="1"/>
            </p:cNvSpPr>
            <p:nvPr/>
          </p:nvSpPr>
          <p:spPr bwMode="auto">
            <a:xfrm>
              <a:off x="2829" y="1250"/>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21" name="Group 103"/>
            <p:cNvGrpSpPr>
              <a:grpSpLocks/>
            </p:cNvGrpSpPr>
            <p:nvPr/>
          </p:nvGrpSpPr>
          <p:grpSpPr bwMode="auto">
            <a:xfrm>
              <a:off x="2880" y="1248"/>
              <a:ext cx="325" cy="289"/>
              <a:chOff x="2600" y="1509"/>
              <a:chExt cx="325" cy="289"/>
            </a:xfrm>
          </p:grpSpPr>
          <p:sp>
            <p:nvSpPr>
              <p:cNvPr id="1367144" name="Freeform 104"/>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367145" name="Freeform 105"/>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367146" name="Rectangle 106"/>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22" name="Group 107"/>
            <p:cNvGrpSpPr>
              <a:grpSpLocks/>
            </p:cNvGrpSpPr>
            <p:nvPr/>
          </p:nvGrpSpPr>
          <p:grpSpPr bwMode="auto">
            <a:xfrm>
              <a:off x="3348" y="1248"/>
              <a:ext cx="284" cy="289"/>
              <a:chOff x="3068" y="1509"/>
              <a:chExt cx="284" cy="289"/>
            </a:xfrm>
          </p:grpSpPr>
          <p:sp>
            <p:nvSpPr>
              <p:cNvPr id="1367148" name="Freeform 108"/>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367149" name="Freeform 109"/>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367150" name="Line 110"/>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367151" name="Line 111"/>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367152" name="Line 112"/>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367153" name="Line 113"/>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367154" name="Line 114"/>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367155" name="Line 115"/>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367156" name="Line 116"/>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367157" name="Line 117"/>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367158" name="Line 118"/>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grpSp>
        <p:nvGrpSpPr>
          <p:cNvPr id="23" name="Group 119"/>
          <p:cNvGrpSpPr>
            <a:grpSpLocks/>
          </p:cNvGrpSpPr>
          <p:nvPr/>
        </p:nvGrpSpPr>
        <p:grpSpPr bwMode="auto">
          <a:xfrm>
            <a:off x="4167188" y="3881438"/>
            <a:ext cx="3355975" cy="838200"/>
            <a:chOff x="1562" y="1152"/>
            <a:chExt cx="2114" cy="528"/>
          </a:xfrm>
        </p:grpSpPr>
        <p:grpSp>
          <p:nvGrpSpPr>
            <p:cNvPr id="24" name="Group 120"/>
            <p:cNvGrpSpPr>
              <a:grpSpLocks/>
            </p:cNvGrpSpPr>
            <p:nvPr/>
          </p:nvGrpSpPr>
          <p:grpSpPr bwMode="auto">
            <a:xfrm>
              <a:off x="2487" y="1152"/>
              <a:ext cx="223" cy="481"/>
              <a:chOff x="2207" y="1413"/>
              <a:chExt cx="223" cy="481"/>
            </a:xfrm>
          </p:grpSpPr>
          <p:sp>
            <p:nvSpPr>
              <p:cNvPr id="1367161" name="Freeform 121"/>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367162" name="Rectangle 122"/>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25" name="Group 123"/>
            <p:cNvGrpSpPr>
              <a:grpSpLocks/>
            </p:cNvGrpSpPr>
            <p:nvPr/>
          </p:nvGrpSpPr>
          <p:grpSpPr bwMode="auto">
            <a:xfrm>
              <a:off x="1562" y="1248"/>
              <a:ext cx="349" cy="289"/>
              <a:chOff x="1282" y="1509"/>
              <a:chExt cx="349" cy="289"/>
            </a:xfrm>
          </p:grpSpPr>
          <p:sp>
            <p:nvSpPr>
              <p:cNvPr id="1367164" name="Rectangle 124"/>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26" name="Group 125"/>
              <p:cNvGrpSpPr>
                <a:grpSpLocks/>
              </p:cNvGrpSpPr>
              <p:nvPr/>
            </p:nvGrpSpPr>
            <p:grpSpPr bwMode="auto">
              <a:xfrm>
                <a:off x="1291" y="1509"/>
                <a:ext cx="340" cy="289"/>
                <a:chOff x="1291" y="1509"/>
                <a:chExt cx="340" cy="289"/>
              </a:xfrm>
            </p:grpSpPr>
            <p:sp>
              <p:nvSpPr>
                <p:cNvPr id="1367166" name="Freeform 126"/>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367167" name="Freeform 127"/>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367168" name="Rectangle 128"/>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27" name="Group 129"/>
            <p:cNvGrpSpPr>
              <a:grpSpLocks/>
            </p:cNvGrpSpPr>
            <p:nvPr/>
          </p:nvGrpSpPr>
          <p:grpSpPr bwMode="auto">
            <a:xfrm>
              <a:off x="2031" y="1248"/>
              <a:ext cx="296" cy="289"/>
              <a:chOff x="1751" y="1509"/>
              <a:chExt cx="296" cy="289"/>
            </a:xfrm>
          </p:grpSpPr>
          <p:sp>
            <p:nvSpPr>
              <p:cNvPr id="1367170" name="Freeform 130"/>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367171" name="Freeform 131"/>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367172" name="Line 132"/>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367173" name="Freeform 133"/>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367174" name="Line 134"/>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367175" name="Rectangle 135"/>
            <p:cNvSpPr>
              <a:spLocks noChangeArrowheads="1"/>
            </p:cNvSpPr>
            <p:nvPr/>
          </p:nvSpPr>
          <p:spPr bwMode="auto">
            <a:xfrm>
              <a:off x="2829" y="1250"/>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28" name="Group 136"/>
            <p:cNvGrpSpPr>
              <a:grpSpLocks/>
            </p:cNvGrpSpPr>
            <p:nvPr/>
          </p:nvGrpSpPr>
          <p:grpSpPr bwMode="auto">
            <a:xfrm>
              <a:off x="2880" y="1248"/>
              <a:ext cx="325" cy="289"/>
              <a:chOff x="2600" y="1509"/>
              <a:chExt cx="325" cy="289"/>
            </a:xfrm>
          </p:grpSpPr>
          <p:sp>
            <p:nvSpPr>
              <p:cNvPr id="1367177" name="Freeform 137"/>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367178" name="Freeform 138"/>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367179" name="Rectangle 139"/>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29" name="Group 140"/>
            <p:cNvGrpSpPr>
              <a:grpSpLocks/>
            </p:cNvGrpSpPr>
            <p:nvPr/>
          </p:nvGrpSpPr>
          <p:grpSpPr bwMode="auto">
            <a:xfrm>
              <a:off x="3348" y="1248"/>
              <a:ext cx="284" cy="289"/>
              <a:chOff x="3068" y="1509"/>
              <a:chExt cx="284" cy="289"/>
            </a:xfrm>
          </p:grpSpPr>
          <p:sp>
            <p:nvSpPr>
              <p:cNvPr id="1367181" name="Freeform 141"/>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367182" name="Freeform 142"/>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367183" name="Line 143"/>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367184" name="Line 144"/>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367185" name="Line 145"/>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367186" name="Line 146"/>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367187" name="Line 147"/>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367188" name="Line 148"/>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367189" name="Line 149"/>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367190" name="Line 150"/>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367191" name="Line 151"/>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grpSp>
        <p:nvGrpSpPr>
          <p:cNvPr id="30" name="Group 152"/>
          <p:cNvGrpSpPr>
            <a:grpSpLocks/>
          </p:cNvGrpSpPr>
          <p:nvPr/>
        </p:nvGrpSpPr>
        <p:grpSpPr bwMode="auto">
          <a:xfrm>
            <a:off x="4852988" y="4719638"/>
            <a:ext cx="3355975" cy="838200"/>
            <a:chOff x="1562" y="1152"/>
            <a:chExt cx="2114" cy="528"/>
          </a:xfrm>
        </p:grpSpPr>
        <p:grpSp>
          <p:nvGrpSpPr>
            <p:cNvPr id="31" name="Group 153"/>
            <p:cNvGrpSpPr>
              <a:grpSpLocks/>
            </p:cNvGrpSpPr>
            <p:nvPr/>
          </p:nvGrpSpPr>
          <p:grpSpPr bwMode="auto">
            <a:xfrm>
              <a:off x="2487" y="1152"/>
              <a:ext cx="223" cy="481"/>
              <a:chOff x="2207" y="1413"/>
              <a:chExt cx="223" cy="481"/>
            </a:xfrm>
          </p:grpSpPr>
          <p:sp>
            <p:nvSpPr>
              <p:cNvPr id="1367194" name="Freeform 154"/>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367195" name="Rectangle 155"/>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1367077" name="Group 156"/>
            <p:cNvGrpSpPr>
              <a:grpSpLocks/>
            </p:cNvGrpSpPr>
            <p:nvPr/>
          </p:nvGrpSpPr>
          <p:grpSpPr bwMode="auto">
            <a:xfrm>
              <a:off x="1562" y="1248"/>
              <a:ext cx="349" cy="289"/>
              <a:chOff x="1282" y="1509"/>
              <a:chExt cx="349" cy="289"/>
            </a:xfrm>
          </p:grpSpPr>
          <p:sp>
            <p:nvSpPr>
              <p:cNvPr id="1367197" name="Rectangle 157"/>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1367081" name="Group 158"/>
              <p:cNvGrpSpPr>
                <a:grpSpLocks/>
              </p:cNvGrpSpPr>
              <p:nvPr/>
            </p:nvGrpSpPr>
            <p:grpSpPr bwMode="auto">
              <a:xfrm>
                <a:off x="1291" y="1509"/>
                <a:ext cx="340" cy="289"/>
                <a:chOff x="1291" y="1509"/>
                <a:chExt cx="340" cy="289"/>
              </a:xfrm>
            </p:grpSpPr>
            <p:sp>
              <p:nvSpPr>
                <p:cNvPr id="1367199" name="Freeform 159"/>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367200" name="Freeform 160"/>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367201" name="Rectangle 161"/>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1367093" name="Group 162"/>
            <p:cNvGrpSpPr>
              <a:grpSpLocks/>
            </p:cNvGrpSpPr>
            <p:nvPr/>
          </p:nvGrpSpPr>
          <p:grpSpPr bwMode="auto">
            <a:xfrm>
              <a:off x="2031" y="1248"/>
              <a:ext cx="296" cy="289"/>
              <a:chOff x="1751" y="1509"/>
              <a:chExt cx="296" cy="289"/>
            </a:xfrm>
          </p:grpSpPr>
          <p:sp>
            <p:nvSpPr>
              <p:cNvPr id="1367203" name="Freeform 163"/>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367204" name="Freeform 164"/>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367205" name="Line 165"/>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367206" name="Freeform 166"/>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367207" name="Line 167"/>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367208" name="Rectangle 168"/>
            <p:cNvSpPr>
              <a:spLocks noChangeArrowheads="1"/>
            </p:cNvSpPr>
            <p:nvPr/>
          </p:nvSpPr>
          <p:spPr bwMode="auto">
            <a:xfrm>
              <a:off x="2829" y="1250"/>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1367094" name="Group 169"/>
            <p:cNvGrpSpPr>
              <a:grpSpLocks/>
            </p:cNvGrpSpPr>
            <p:nvPr/>
          </p:nvGrpSpPr>
          <p:grpSpPr bwMode="auto">
            <a:xfrm>
              <a:off x="2880" y="1248"/>
              <a:ext cx="325" cy="289"/>
              <a:chOff x="2600" y="1509"/>
              <a:chExt cx="325" cy="289"/>
            </a:xfrm>
          </p:grpSpPr>
          <p:sp>
            <p:nvSpPr>
              <p:cNvPr id="1367210" name="Freeform 170"/>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367211" name="Freeform 171"/>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367212" name="Rectangle 172"/>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1367097" name="Group 173"/>
            <p:cNvGrpSpPr>
              <a:grpSpLocks/>
            </p:cNvGrpSpPr>
            <p:nvPr/>
          </p:nvGrpSpPr>
          <p:grpSpPr bwMode="auto">
            <a:xfrm>
              <a:off x="3348" y="1248"/>
              <a:ext cx="284" cy="289"/>
              <a:chOff x="3068" y="1509"/>
              <a:chExt cx="284" cy="289"/>
            </a:xfrm>
          </p:grpSpPr>
          <p:sp>
            <p:nvSpPr>
              <p:cNvPr id="1367214" name="Freeform 174"/>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367215" name="Freeform 175"/>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367216" name="Line 176"/>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367217" name="Line 177"/>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367218" name="Line 178"/>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367219" name="Line 179"/>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367220" name="Line 180"/>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367221" name="Line 181"/>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367222" name="Line 182"/>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367223" name="Line 183"/>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367224" name="Line 184"/>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grpSp>
        <p:nvGrpSpPr>
          <p:cNvPr id="1367099" name="Group 188"/>
          <p:cNvGrpSpPr>
            <a:grpSpLocks/>
          </p:cNvGrpSpPr>
          <p:nvPr/>
        </p:nvGrpSpPr>
        <p:grpSpPr bwMode="auto">
          <a:xfrm>
            <a:off x="5233988" y="1993900"/>
            <a:ext cx="1981200" cy="363538"/>
            <a:chOff x="3264" y="1451"/>
            <a:chExt cx="1248" cy="229"/>
          </a:xfrm>
        </p:grpSpPr>
        <p:sp>
          <p:nvSpPr>
            <p:cNvPr id="1367229" name="Rectangle 189"/>
            <p:cNvSpPr>
              <a:spLocks noChangeArrowheads="1"/>
            </p:cNvSpPr>
            <p:nvPr/>
          </p:nvSpPr>
          <p:spPr bwMode="auto">
            <a:xfrm>
              <a:off x="3494" y="1451"/>
              <a:ext cx="1018" cy="229"/>
            </a:xfrm>
            <a:prstGeom prst="rect">
              <a:avLst/>
            </a:prstGeom>
            <a:noFill/>
            <a:ln w="12700">
              <a:noFill/>
              <a:miter lim="800000"/>
              <a:headEnd/>
              <a:tailEnd/>
            </a:ln>
            <a:effectLst/>
          </p:spPr>
          <p:txBody>
            <a:bodyPr wrap="none" lIns="90488" tIns="44450" rIns="90488" bIns="44450">
              <a:spAutoFit/>
            </a:bodyPr>
            <a:lstStyle/>
            <a:p>
              <a:r>
                <a:rPr lang="en-US" b="1"/>
                <a:t>D$ page fault</a:t>
              </a:r>
            </a:p>
          </p:txBody>
        </p:sp>
        <p:sp>
          <p:nvSpPr>
            <p:cNvPr id="1367230" name="Line 190"/>
            <p:cNvSpPr>
              <a:spLocks noChangeShapeType="1"/>
            </p:cNvSpPr>
            <p:nvPr/>
          </p:nvSpPr>
          <p:spPr bwMode="auto">
            <a:xfrm flipV="1">
              <a:off x="3264" y="1584"/>
              <a:ext cx="240" cy="96"/>
            </a:xfrm>
            <a:prstGeom prst="line">
              <a:avLst/>
            </a:prstGeom>
            <a:noFill/>
            <a:ln w="12700">
              <a:solidFill>
                <a:schemeClr val="accent1"/>
              </a:solidFill>
              <a:round/>
              <a:headEnd type="triangle" w="med" len="med"/>
              <a:tailEnd type="triangle" w="med" len="med"/>
            </a:ln>
            <a:effectLst/>
          </p:spPr>
          <p:txBody>
            <a:bodyPr/>
            <a:lstStyle/>
            <a:p>
              <a:endParaRPr lang="en-US"/>
            </a:p>
          </p:txBody>
        </p:sp>
      </p:grpSp>
      <p:grpSp>
        <p:nvGrpSpPr>
          <p:cNvPr id="1367103" name="Group 191"/>
          <p:cNvGrpSpPr>
            <a:grpSpLocks/>
          </p:cNvGrpSpPr>
          <p:nvPr/>
        </p:nvGrpSpPr>
        <p:grpSpPr bwMode="auto">
          <a:xfrm>
            <a:off x="5233988" y="2814638"/>
            <a:ext cx="2590800" cy="381000"/>
            <a:chOff x="3264" y="1968"/>
            <a:chExt cx="1632" cy="240"/>
          </a:xfrm>
        </p:grpSpPr>
        <p:sp>
          <p:nvSpPr>
            <p:cNvPr id="1367232" name="Rectangle 192"/>
            <p:cNvSpPr>
              <a:spLocks noChangeArrowheads="1"/>
            </p:cNvSpPr>
            <p:nvPr/>
          </p:nvSpPr>
          <p:spPr bwMode="auto">
            <a:xfrm>
              <a:off x="3462" y="1968"/>
              <a:ext cx="1434" cy="229"/>
            </a:xfrm>
            <a:prstGeom prst="rect">
              <a:avLst/>
            </a:prstGeom>
            <a:noFill/>
            <a:ln w="12700">
              <a:noFill/>
              <a:miter lim="800000"/>
              <a:headEnd/>
              <a:tailEnd/>
            </a:ln>
            <a:effectLst/>
          </p:spPr>
          <p:txBody>
            <a:bodyPr wrap="none" lIns="90488" tIns="44450" rIns="90488" bIns="44450">
              <a:spAutoFit/>
            </a:bodyPr>
            <a:lstStyle/>
            <a:p>
              <a:r>
                <a:rPr lang="en-US" b="1"/>
                <a:t>arithmetic overflow</a:t>
              </a:r>
            </a:p>
          </p:txBody>
        </p:sp>
        <p:sp>
          <p:nvSpPr>
            <p:cNvPr id="1367233" name="Line 193"/>
            <p:cNvSpPr>
              <a:spLocks noChangeShapeType="1"/>
            </p:cNvSpPr>
            <p:nvPr/>
          </p:nvSpPr>
          <p:spPr bwMode="auto">
            <a:xfrm flipV="1">
              <a:off x="3264" y="2112"/>
              <a:ext cx="240" cy="96"/>
            </a:xfrm>
            <a:prstGeom prst="line">
              <a:avLst/>
            </a:prstGeom>
            <a:noFill/>
            <a:ln w="12700">
              <a:solidFill>
                <a:schemeClr val="accent1"/>
              </a:solidFill>
              <a:round/>
              <a:headEnd type="triangle" w="med" len="med"/>
              <a:tailEnd type="triangle" w="med" len="med"/>
            </a:ln>
            <a:effectLst/>
          </p:spPr>
          <p:txBody>
            <a:bodyPr/>
            <a:lstStyle/>
            <a:p>
              <a:endParaRPr lang="en-US"/>
            </a:p>
          </p:txBody>
        </p:sp>
      </p:grpSp>
      <p:grpSp>
        <p:nvGrpSpPr>
          <p:cNvPr id="1367110" name="Group 194"/>
          <p:cNvGrpSpPr>
            <a:grpSpLocks/>
          </p:cNvGrpSpPr>
          <p:nvPr/>
        </p:nvGrpSpPr>
        <p:grpSpPr bwMode="auto">
          <a:xfrm>
            <a:off x="5310188" y="3729038"/>
            <a:ext cx="2822575" cy="381000"/>
            <a:chOff x="3312" y="2544"/>
            <a:chExt cx="1778" cy="240"/>
          </a:xfrm>
        </p:grpSpPr>
        <p:sp>
          <p:nvSpPr>
            <p:cNvPr id="1367235" name="Rectangle 195"/>
            <p:cNvSpPr>
              <a:spLocks noChangeArrowheads="1"/>
            </p:cNvSpPr>
            <p:nvPr/>
          </p:nvSpPr>
          <p:spPr bwMode="auto">
            <a:xfrm>
              <a:off x="3504" y="2544"/>
              <a:ext cx="1586" cy="229"/>
            </a:xfrm>
            <a:prstGeom prst="rect">
              <a:avLst/>
            </a:prstGeom>
            <a:noFill/>
            <a:ln w="12700">
              <a:noFill/>
              <a:miter lim="800000"/>
              <a:headEnd/>
              <a:tailEnd/>
            </a:ln>
            <a:effectLst/>
          </p:spPr>
          <p:txBody>
            <a:bodyPr wrap="none" lIns="90488" tIns="44450" rIns="90488" bIns="44450">
              <a:spAutoFit/>
            </a:bodyPr>
            <a:lstStyle/>
            <a:p>
              <a:r>
                <a:rPr lang="en-US" b="1"/>
                <a:t>undefined instruction</a:t>
              </a:r>
            </a:p>
          </p:txBody>
        </p:sp>
        <p:sp>
          <p:nvSpPr>
            <p:cNvPr id="1367236" name="Line 196"/>
            <p:cNvSpPr>
              <a:spLocks noChangeShapeType="1"/>
            </p:cNvSpPr>
            <p:nvPr/>
          </p:nvSpPr>
          <p:spPr bwMode="auto">
            <a:xfrm flipV="1">
              <a:off x="3312" y="2688"/>
              <a:ext cx="240" cy="96"/>
            </a:xfrm>
            <a:prstGeom prst="line">
              <a:avLst/>
            </a:prstGeom>
            <a:noFill/>
            <a:ln w="12700">
              <a:solidFill>
                <a:schemeClr val="accent1"/>
              </a:solidFill>
              <a:round/>
              <a:headEnd type="triangle" w="med" len="med"/>
              <a:tailEnd type="triangle" w="med" len="med"/>
            </a:ln>
            <a:effectLst/>
          </p:spPr>
          <p:txBody>
            <a:bodyPr/>
            <a:lstStyle/>
            <a:p>
              <a:endParaRPr lang="en-US"/>
            </a:p>
          </p:txBody>
        </p:sp>
      </p:grpSp>
      <p:grpSp>
        <p:nvGrpSpPr>
          <p:cNvPr id="1367114" name="Group 197"/>
          <p:cNvGrpSpPr>
            <a:grpSpLocks/>
          </p:cNvGrpSpPr>
          <p:nvPr/>
        </p:nvGrpSpPr>
        <p:grpSpPr bwMode="auto">
          <a:xfrm>
            <a:off x="3100388" y="5176838"/>
            <a:ext cx="1905000" cy="363537"/>
            <a:chOff x="1920" y="3456"/>
            <a:chExt cx="1200" cy="229"/>
          </a:xfrm>
        </p:grpSpPr>
        <p:sp>
          <p:nvSpPr>
            <p:cNvPr id="1367238" name="Rectangle 198"/>
            <p:cNvSpPr>
              <a:spLocks noChangeArrowheads="1"/>
            </p:cNvSpPr>
            <p:nvPr/>
          </p:nvSpPr>
          <p:spPr bwMode="auto">
            <a:xfrm>
              <a:off x="1920" y="3456"/>
              <a:ext cx="954" cy="229"/>
            </a:xfrm>
            <a:prstGeom prst="rect">
              <a:avLst/>
            </a:prstGeom>
            <a:noFill/>
            <a:ln w="12700">
              <a:noFill/>
              <a:miter lim="800000"/>
              <a:headEnd/>
              <a:tailEnd/>
            </a:ln>
            <a:effectLst/>
          </p:spPr>
          <p:txBody>
            <a:bodyPr wrap="none" lIns="90488" tIns="44450" rIns="90488" bIns="44450">
              <a:spAutoFit/>
            </a:bodyPr>
            <a:lstStyle/>
            <a:p>
              <a:r>
                <a:rPr lang="en-US" b="1"/>
                <a:t>I$ page fault</a:t>
              </a:r>
            </a:p>
          </p:txBody>
        </p:sp>
        <p:sp>
          <p:nvSpPr>
            <p:cNvPr id="1367239" name="Line 199"/>
            <p:cNvSpPr>
              <a:spLocks noChangeShapeType="1"/>
            </p:cNvSpPr>
            <p:nvPr/>
          </p:nvSpPr>
          <p:spPr bwMode="auto">
            <a:xfrm flipV="1">
              <a:off x="2880" y="3456"/>
              <a:ext cx="240" cy="96"/>
            </a:xfrm>
            <a:prstGeom prst="line">
              <a:avLst/>
            </a:prstGeom>
            <a:noFill/>
            <a:ln w="12700">
              <a:solidFill>
                <a:schemeClr val="accent1"/>
              </a:solidFill>
              <a:round/>
              <a:headEnd type="triangle" w="med" len="med"/>
              <a:tailEnd type="triangle" w="med" len="med"/>
            </a:ln>
            <a:effectLst/>
          </p:spPr>
          <p:txBody>
            <a:bodyPr/>
            <a:lstStyle/>
            <a:p>
              <a:endParaRPr lang="en-US"/>
            </a:p>
          </p:txBody>
        </p:sp>
      </p:grpSp>
      <p:sp>
        <p:nvSpPr>
          <p:cNvPr id="1367240" name="Rectangle 200"/>
          <p:cNvSpPr>
            <a:spLocks noChangeArrowheads="1"/>
          </p:cNvSpPr>
          <p:nvPr/>
        </p:nvSpPr>
        <p:spPr bwMode="auto">
          <a:xfrm>
            <a:off x="609600" y="5791200"/>
            <a:ext cx="7924800" cy="781050"/>
          </a:xfrm>
          <a:prstGeom prst="rect">
            <a:avLst/>
          </a:prstGeom>
          <a:noFill/>
          <a:ln w="12700">
            <a:noFill/>
            <a:miter lim="800000"/>
            <a:headEnd/>
            <a:tailEnd/>
          </a:ln>
          <a:effectLst/>
        </p:spPr>
        <p:txBody>
          <a:bodyPr lIns="63500" tIns="25400" rIns="63500" bIns="25400">
            <a:spAutoFit/>
          </a:bodyPr>
          <a:lstStyle/>
          <a:p>
            <a:pPr marL="287338" indent="-287338">
              <a:spcBef>
                <a:spcPct val="75000"/>
              </a:spcBef>
              <a:buClr>
                <a:schemeClr val="accent1"/>
              </a:buClr>
              <a:buSzPct val="75000"/>
              <a:buFont typeface="Wingdings" pitchFamily="2" charset="2"/>
              <a:buChar char="q"/>
            </a:pPr>
            <a:r>
              <a:rPr lang="en-US" sz="2400" dirty="0">
                <a:solidFill>
                  <a:schemeClr val="tx1"/>
                </a:solidFill>
              </a:rPr>
              <a:t>Hardware sorts the exceptions so that the earliest instruction is the one interrupted first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6710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671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67099"/>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nodeType="afterEffect">
                                  <p:stCondLst>
                                    <p:cond delay="0"/>
                                  </p:stCondLst>
                                  <p:childTnLst>
                                    <p:set>
                                      <p:cBhvr>
                                        <p:cTn id="17" dur="1" fill="hold">
                                          <p:stCondLst>
                                            <p:cond delay="0"/>
                                          </p:stCondLst>
                                        </p:cTn>
                                        <p:tgtEl>
                                          <p:spTgt spid="1367114"/>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13672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7240"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5778" name="Rectangle 2"/>
          <p:cNvSpPr>
            <a:spLocks noGrp="1" noChangeArrowheads="1"/>
          </p:cNvSpPr>
          <p:nvPr>
            <p:ph type="title"/>
          </p:nvPr>
        </p:nvSpPr>
        <p:spPr>
          <a:xfrm>
            <a:off x="381000" y="304800"/>
            <a:ext cx="8610600" cy="422275"/>
          </a:xfrm>
        </p:spPr>
        <p:txBody>
          <a:bodyPr/>
          <a:lstStyle/>
          <a:p>
            <a:r>
              <a:rPr lang="en-US"/>
              <a:t>Additions to MIPS to Handle Exceptions (Fig 6.42)</a:t>
            </a:r>
          </a:p>
        </p:txBody>
      </p:sp>
      <p:sp>
        <p:nvSpPr>
          <p:cNvPr id="1355779" name="Rectangle 3"/>
          <p:cNvSpPr>
            <a:spLocks noGrp="1" noChangeArrowheads="1"/>
          </p:cNvSpPr>
          <p:nvPr>
            <p:ph type="body" idx="1"/>
          </p:nvPr>
        </p:nvSpPr>
        <p:spPr>
          <a:xfrm>
            <a:off x="533400" y="762000"/>
            <a:ext cx="8229600" cy="5799138"/>
          </a:xfrm>
        </p:spPr>
        <p:txBody>
          <a:bodyPr/>
          <a:lstStyle/>
          <a:p>
            <a:r>
              <a:rPr lang="en-US" dirty="0">
                <a:cs typeface="Arial" charset="0"/>
              </a:rPr>
              <a:t>Cause register (records exceptions) – hardware to record in Cause the exceptions and a signal to control writes to it (</a:t>
            </a:r>
            <a:r>
              <a:rPr lang="en-US" dirty="0" err="1">
                <a:solidFill>
                  <a:schemeClr val="accent1"/>
                </a:solidFill>
                <a:latin typeface="Courier New" pitchFamily="49" charset="0"/>
                <a:cs typeface="Arial" charset="0"/>
              </a:rPr>
              <a:t>CauseWrite</a:t>
            </a:r>
            <a:r>
              <a:rPr lang="en-US" dirty="0">
                <a:cs typeface="Arial" charset="0"/>
              </a:rPr>
              <a:t>)</a:t>
            </a:r>
          </a:p>
          <a:p>
            <a:r>
              <a:rPr lang="en-US" dirty="0">
                <a:cs typeface="Arial" charset="0"/>
              </a:rPr>
              <a:t>EPC register (records the addresses of the offending instructions) – hardware to record in EPC the address of the offending instruction and a signal to control writes to it (</a:t>
            </a:r>
            <a:r>
              <a:rPr lang="en-US" dirty="0" err="1">
                <a:solidFill>
                  <a:schemeClr val="accent1"/>
                </a:solidFill>
                <a:latin typeface="Courier New" pitchFamily="49" charset="0"/>
                <a:cs typeface="Arial" charset="0"/>
              </a:rPr>
              <a:t>EPCWrite</a:t>
            </a:r>
            <a:r>
              <a:rPr lang="en-US" dirty="0">
                <a:cs typeface="Arial" charset="0"/>
              </a:rPr>
              <a:t>)</a:t>
            </a:r>
          </a:p>
          <a:p>
            <a:pPr lvl="1"/>
            <a:r>
              <a:rPr lang="en-US" dirty="0">
                <a:cs typeface="Arial" charset="0"/>
              </a:rPr>
              <a:t>Exception software must match exception to instruction</a:t>
            </a:r>
          </a:p>
          <a:p>
            <a:r>
              <a:rPr lang="en-US" dirty="0">
                <a:cs typeface="Arial" charset="0"/>
              </a:rPr>
              <a:t>A way to load the PC with the address of the exception handler</a:t>
            </a:r>
          </a:p>
          <a:p>
            <a:pPr lvl="1"/>
            <a:r>
              <a:rPr lang="en-US" dirty="0">
                <a:cs typeface="Arial" charset="0"/>
              </a:rPr>
              <a:t>Expand the PC input </a:t>
            </a:r>
            <a:r>
              <a:rPr lang="en-US" dirty="0" err="1">
                <a:cs typeface="Arial" charset="0"/>
              </a:rPr>
              <a:t>mux</a:t>
            </a:r>
            <a:r>
              <a:rPr lang="en-US" dirty="0">
                <a:cs typeface="Arial" charset="0"/>
              </a:rPr>
              <a:t> where the new input is hardwired to the exception handler address - (e.g., 8000 0180</a:t>
            </a:r>
            <a:r>
              <a:rPr lang="en-US" baseline="-25000" dirty="0">
                <a:cs typeface="Arial" charset="0"/>
              </a:rPr>
              <a:t>hex</a:t>
            </a:r>
            <a:r>
              <a:rPr lang="en-US" dirty="0">
                <a:cs typeface="Arial" charset="0"/>
              </a:rPr>
              <a:t> for arithmetic overflow)</a:t>
            </a:r>
          </a:p>
          <a:p>
            <a:r>
              <a:rPr lang="en-US" dirty="0">
                <a:cs typeface="Arial" charset="0"/>
              </a:rPr>
              <a:t>A way to flush offending instruction and the ones that follow it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35577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55779">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55779">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355779">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55779">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5577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5779"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4994" name="Rectangle 2"/>
          <p:cNvSpPr>
            <a:spLocks noGrp="1" noChangeArrowheads="1"/>
          </p:cNvSpPr>
          <p:nvPr>
            <p:ph type="title"/>
          </p:nvPr>
        </p:nvSpPr>
        <p:spPr>
          <a:xfrm>
            <a:off x="533400" y="304800"/>
            <a:ext cx="8229600" cy="422275"/>
          </a:xfrm>
        </p:spPr>
        <p:txBody>
          <a:bodyPr/>
          <a:lstStyle/>
          <a:p>
            <a:r>
              <a:rPr lang="en-US"/>
              <a:t>Datapath with Controls for Exceptions</a:t>
            </a:r>
          </a:p>
        </p:txBody>
      </p:sp>
      <p:grpSp>
        <p:nvGrpSpPr>
          <p:cNvPr id="2" name="Group 253"/>
          <p:cNvGrpSpPr>
            <a:grpSpLocks/>
          </p:cNvGrpSpPr>
          <p:nvPr/>
        </p:nvGrpSpPr>
        <p:grpSpPr bwMode="auto">
          <a:xfrm>
            <a:off x="152400" y="685800"/>
            <a:ext cx="8839200" cy="5867400"/>
            <a:chOff x="96" y="432"/>
            <a:chExt cx="5568" cy="3696"/>
          </a:xfrm>
        </p:grpSpPr>
        <p:sp>
          <p:nvSpPr>
            <p:cNvPr id="1364995" name="Line 3"/>
            <p:cNvSpPr>
              <a:spLocks noChangeShapeType="1"/>
            </p:cNvSpPr>
            <p:nvPr/>
          </p:nvSpPr>
          <p:spPr bwMode="auto">
            <a:xfrm>
              <a:off x="1624" y="3456"/>
              <a:ext cx="1200" cy="0"/>
            </a:xfrm>
            <a:prstGeom prst="line">
              <a:avLst/>
            </a:prstGeom>
            <a:noFill/>
            <a:ln w="19050">
              <a:solidFill>
                <a:schemeClr val="bg1">
                  <a:lumMod val="75000"/>
                </a:schemeClr>
              </a:solidFill>
              <a:round/>
              <a:headEnd/>
              <a:tailEnd/>
            </a:ln>
            <a:effectLst/>
          </p:spPr>
          <p:txBody>
            <a:bodyPr/>
            <a:lstStyle/>
            <a:p>
              <a:endParaRPr lang="en-US"/>
            </a:p>
          </p:txBody>
        </p:sp>
        <p:sp>
          <p:nvSpPr>
            <p:cNvPr id="1364996" name="Line 4"/>
            <p:cNvSpPr>
              <a:spLocks noChangeShapeType="1"/>
            </p:cNvSpPr>
            <p:nvPr/>
          </p:nvSpPr>
          <p:spPr bwMode="auto">
            <a:xfrm>
              <a:off x="2920" y="3456"/>
              <a:ext cx="288" cy="0"/>
            </a:xfrm>
            <a:prstGeom prst="line">
              <a:avLst/>
            </a:prstGeom>
            <a:noFill/>
            <a:ln w="19050">
              <a:solidFill>
                <a:schemeClr val="bg1">
                  <a:lumMod val="75000"/>
                </a:schemeClr>
              </a:solidFill>
              <a:round/>
              <a:headEnd/>
              <a:tailEnd/>
            </a:ln>
            <a:effectLst/>
          </p:spPr>
          <p:txBody>
            <a:bodyPr/>
            <a:lstStyle/>
            <a:p>
              <a:endParaRPr lang="en-US"/>
            </a:p>
          </p:txBody>
        </p:sp>
        <p:sp>
          <p:nvSpPr>
            <p:cNvPr id="1364997" name="Line 5"/>
            <p:cNvSpPr>
              <a:spLocks noChangeShapeType="1"/>
            </p:cNvSpPr>
            <p:nvPr/>
          </p:nvSpPr>
          <p:spPr bwMode="auto">
            <a:xfrm>
              <a:off x="4368" y="3456"/>
              <a:ext cx="816" cy="0"/>
            </a:xfrm>
            <a:prstGeom prst="line">
              <a:avLst/>
            </a:prstGeom>
            <a:noFill/>
            <a:ln w="19050">
              <a:solidFill>
                <a:schemeClr val="bg1">
                  <a:lumMod val="75000"/>
                </a:schemeClr>
              </a:solidFill>
              <a:round/>
              <a:headEnd/>
              <a:tailEnd/>
            </a:ln>
            <a:effectLst/>
          </p:spPr>
          <p:txBody>
            <a:bodyPr/>
            <a:lstStyle/>
            <a:p>
              <a:endParaRPr lang="en-US"/>
            </a:p>
          </p:txBody>
        </p:sp>
        <p:sp>
          <p:nvSpPr>
            <p:cNvPr id="1364998" name="Line 6"/>
            <p:cNvSpPr>
              <a:spLocks noChangeShapeType="1"/>
            </p:cNvSpPr>
            <p:nvPr/>
          </p:nvSpPr>
          <p:spPr bwMode="auto">
            <a:xfrm>
              <a:off x="1624" y="2976"/>
              <a:ext cx="0" cy="768"/>
            </a:xfrm>
            <a:prstGeom prst="line">
              <a:avLst/>
            </a:prstGeom>
            <a:noFill/>
            <a:ln w="12700">
              <a:solidFill>
                <a:schemeClr val="bg1">
                  <a:lumMod val="75000"/>
                </a:schemeClr>
              </a:solidFill>
              <a:round/>
              <a:headEnd/>
              <a:tailEnd/>
            </a:ln>
            <a:effectLst/>
          </p:spPr>
          <p:txBody>
            <a:bodyPr/>
            <a:lstStyle/>
            <a:p>
              <a:endParaRPr lang="en-US"/>
            </a:p>
          </p:txBody>
        </p:sp>
        <p:sp>
          <p:nvSpPr>
            <p:cNvPr id="1364999" name="Line 7"/>
            <p:cNvSpPr>
              <a:spLocks noChangeShapeType="1"/>
            </p:cNvSpPr>
            <p:nvPr/>
          </p:nvSpPr>
          <p:spPr bwMode="auto">
            <a:xfrm>
              <a:off x="1584" y="4032"/>
              <a:ext cx="3792" cy="0"/>
            </a:xfrm>
            <a:prstGeom prst="line">
              <a:avLst/>
            </a:prstGeom>
            <a:noFill/>
            <a:ln w="19050">
              <a:solidFill>
                <a:schemeClr val="bg1">
                  <a:lumMod val="75000"/>
                </a:schemeClr>
              </a:solidFill>
              <a:round/>
              <a:headEnd/>
              <a:tailEnd/>
            </a:ln>
            <a:effectLst/>
          </p:spPr>
          <p:txBody>
            <a:bodyPr/>
            <a:lstStyle/>
            <a:p>
              <a:endParaRPr lang="en-US"/>
            </a:p>
          </p:txBody>
        </p:sp>
        <p:sp>
          <p:nvSpPr>
            <p:cNvPr id="1365000" name="Line 8"/>
            <p:cNvSpPr>
              <a:spLocks noChangeShapeType="1"/>
            </p:cNvSpPr>
            <p:nvPr/>
          </p:nvSpPr>
          <p:spPr bwMode="auto">
            <a:xfrm>
              <a:off x="5280" y="3456"/>
              <a:ext cx="96" cy="0"/>
            </a:xfrm>
            <a:prstGeom prst="line">
              <a:avLst/>
            </a:prstGeom>
            <a:noFill/>
            <a:ln w="19050">
              <a:solidFill>
                <a:schemeClr val="bg1">
                  <a:lumMod val="75000"/>
                </a:schemeClr>
              </a:solidFill>
              <a:round/>
              <a:headEnd/>
              <a:tailEnd/>
            </a:ln>
            <a:effectLst/>
          </p:spPr>
          <p:txBody>
            <a:bodyPr/>
            <a:lstStyle/>
            <a:p>
              <a:endParaRPr lang="en-US"/>
            </a:p>
          </p:txBody>
        </p:sp>
        <p:sp>
          <p:nvSpPr>
            <p:cNvPr id="1365001" name="Line 9"/>
            <p:cNvSpPr>
              <a:spLocks noChangeShapeType="1"/>
            </p:cNvSpPr>
            <p:nvPr/>
          </p:nvSpPr>
          <p:spPr bwMode="auto">
            <a:xfrm>
              <a:off x="5376" y="3456"/>
              <a:ext cx="0" cy="576"/>
            </a:xfrm>
            <a:prstGeom prst="line">
              <a:avLst/>
            </a:prstGeom>
            <a:noFill/>
            <a:ln w="12700">
              <a:solidFill>
                <a:schemeClr val="bg1">
                  <a:lumMod val="75000"/>
                </a:schemeClr>
              </a:solidFill>
              <a:round/>
              <a:headEnd/>
              <a:tailEnd/>
            </a:ln>
            <a:effectLst/>
          </p:spPr>
          <p:txBody>
            <a:bodyPr/>
            <a:lstStyle/>
            <a:p>
              <a:endParaRPr lang="en-US"/>
            </a:p>
          </p:txBody>
        </p:sp>
        <p:sp>
          <p:nvSpPr>
            <p:cNvPr id="1365002" name="Line 10"/>
            <p:cNvSpPr>
              <a:spLocks noChangeShapeType="1"/>
            </p:cNvSpPr>
            <p:nvPr/>
          </p:nvSpPr>
          <p:spPr bwMode="auto">
            <a:xfrm flipV="1">
              <a:off x="1576" y="2448"/>
              <a:ext cx="0" cy="1584"/>
            </a:xfrm>
            <a:prstGeom prst="line">
              <a:avLst/>
            </a:prstGeom>
            <a:noFill/>
            <a:ln w="12700">
              <a:solidFill>
                <a:schemeClr val="bg1">
                  <a:lumMod val="75000"/>
                </a:schemeClr>
              </a:solidFill>
              <a:round/>
              <a:headEnd/>
              <a:tailEnd/>
            </a:ln>
            <a:effectLst/>
          </p:spPr>
          <p:txBody>
            <a:bodyPr/>
            <a:lstStyle/>
            <a:p>
              <a:endParaRPr lang="en-US"/>
            </a:p>
          </p:txBody>
        </p:sp>
        <p:sp>
          <p:nvSpPr>
            <p:cNvPr id="1365003" name="Line 11"/>
            <p:cNvSpPr>
              <a:spLocks noChangeShapeType="1"/>
            </p:cNvSpPr>
            <p:nvPr/>
          </p:nvSpPr>
          <p:spPr bwMode="auto">
            <a:xfrm>
              <a:off x="1576" y="2448"/>
              <a:ext cx="240" cy="0"/>
            </a:xfrm>
            <a:prstGeom prst="line">
              <a:avLst/>
            </a:prstGeom>
            <a:noFill/>
            <a:ln w="12700">
              <a:solidFill>
                <a:schemeClr val="bg1">
                  <a:lumMod val="75000"/>
                </a:schemeClr>
              </a:solidFill>
              <a:round/>
              <a:headEnd/>
              <a:tailEnd type="triangle" w="med" len="med"/>
            </a:ln>
            <a:effectLst/>
          </p:spPr>
          <p:txBody>
            <a:bodyPr/>
            <a:lstStyle/>
            <a:p>
              <a:endParaRPr lang="en-US"/>
            </a:p>
          </p:txBody>
        </p:sp>
        <p:sp>
          <p:nvSpPr>
            <p:cNvPr id="1365004" name="Rectangle 12"/>
            <p:cNvSpPr>
              <a:spLocks noChangeArrowheads="1"/>
            </p:cNvSpPr>
            <p:nvPr/>
          </p:nvSpPr>
          <p:spPr bwMode="auto">
            <a:xfrm>
              <a:off x="480" y="1872"/>
              <a:ext cx="576" cy="912"/>
            </a:xfrm>
            <a:prstGeom prst="rect">
              <a:avLst/>
            </a:prstGeom>
            <a:noFill/>
            <a:ln w="12700">
              <a:solidFill>
                <a:schemeClr val="bg1">
                  <a:lumMod val="75000"/>
                </a:schemeClr>
              </a:solidFill>
              <a:miter lim="800000"/>
              <a:headEnd/>
              <a:tailEnd/>
            </a:ln>
            <a:effectLst/>
          </p:spPr>
          <p:txBody>
            <a:bodyPr wrap="none" anchor="ctr"/>
            <a:lstStyle/>
            <a:p>
              <a:endParaRPr lang="en-US"/>
            </a:p>
          </p:txBody>
        </p:sp>
        <p:sp>
          <p:nvSpPr>
            <p:cNvPr id="1365005" name="Rectangle 13"/>
            <p:cNvSpPr>
              <a:spLocks noChangeArrowheads="1"/>
            </p:cNvSpPr>
            <p:nvPr/>
          </p:nvSpPr>
          <p:spPr bwMode="auto">
            <a:xfrm>
              <a:off x="240" y="2112"/>
              <a:ext cx="96" cy="528"/>
            </a:xfrm>
            <a:prstGeom prst="rect">
              <a:avLst/>
            </a:prstGeom>
            <a:noFill/>
            <a:ln w="12700">
              <a:solidFill>
                <a:schemeClr val="bg1">
                  <a:lumMod val="75000"/>
                </a:schemeClr>
              </a:solidFill>
              <a:miter lim="800000"/>
              <a:headEnd/>
              <a:tailEnd/>
            </a:ln>
            <a:effectLst/>
          </p:spPr>
          <p:txBody>
            <a:bodyPr wrap="none" anchor="ctr"/>
            <a:lstStyle/>
            <a:p>
              <a:endParaRPr lang="en-US"/>
            </a:p>
          </p:txBody>
        </p:sp>
        <p:sp>
          <p:nvSpPr>
            <p:cNvPr id="1365006" name="Line 14"/>
            <p:cNvSpPr>
              <a:spLocks noChangeShapeType="1"/>
            </p:cNvSpPr>
            <p:nvPr/>
          </p:nvSpPr>
          <p:spPr bwMode="auto">
            <a:xfrm>
              <a:off x="336" y="2352"/>
              <a:ext cx="144" cy="0"/>
            </a:xfrm>
            <a:prstGeom prst="line">
              <a:avLst/>
            </a:prstGeom>
            <a:noFill/>
            <a:ln w="28575">
              <a:solidFill>
                <a:schemeClr val="bg1">
                  <a:lumMod val="75000"/>
                </a:schemeClr>
              </a:solidFill>
              <a:round/>
              <a:headEnd/>
              <a:tailEnd type="triangle" w="med" len="med"/>
            </a:ln>
            <a:effectLst/>
          </p:spPr>
          <p:txBody>
            <a:bodyPr/>
            <a:lstStyle/>
            <a:p>
              <a:endParaRPr lang="en-US"/>
            </a:p>
          </p:txBody>
        </p:sp>
        <p:sp>
          <p:nvSpPr>
            <p:cNvPr id="1365007" name="Line 15"/>
            <p:cNvSpPr>
              <a:spLocks noChangeShapeType="1"/>
            </p:cNvSpPr>
            <p:nvPr/>
          </p:nvSpPr>
          <p:spPr bwMode="auto">
            <a:xfrm>
              <a:off x="384" y="1344"/>
              <a:ext cx="624" cy="0"/>
            </a:xfrm>
            <a:prstGeom prst="line">
              <a:avLst/>
            </a:prstGeom>
            <a:noFill/>
            <a:ln w="28575">
              <a:solidFill>
                <a:schemeClr val="bg1">
                  <a:lumMod val="75000"/>
                </a:schemeClr>
              </a:solidFill>
              <a:round/>
              <a:headEnd/>
              <a:tailEnd type="triangle" w="med" len="med"/>
            </a:ln>
            <a:effectLst/>
          </p:spPr>
          <p:txBody>
            <a:bodyPr/>
            <a:lstStyle/>
            <a:p>
              <a:endParaRPr lang="en-US"/>
            </a:p>
          </p:txBody>
        </p:sp>
        <p:sp>
          <p:nvSpPr>
            <p:cNvPr id="1365008" name="Line 16"/>
            <p:cNvSpPr>
              <a:spLocks noChangeShapeType="1"/>
            </p:cNvSpPr>
            <p:nvPr/>
          </p:nvSpPr>
          <p:spPr bwMode="auto">
            <a:xfrm>
              <a:off x="841" y="1632"/>
              <a:ext cx="167" cy="0"/>
            </a:xfrm>
            <a:prstGeom prst="line">
              <a:avLst/>
            </a:prstGeom>
            <a:noFill/>
            <a:ln w="28575">
              <a:solidFill>
                <a:schemeClr val="bg1">
                  <a:lumMod val="75000"/>
                </a:schemeClr>
              </a:solidFill>
              <a:round/>
              <a:headEnd/>
              <a:tailEnd type="triangle" w="med" len="med"/>
            </a:ln>
            <a:effectLst/>
          </p:spPr>
          <p:txBody>
            <a:bodyPr/>
            <a:lstStyle/>
            <a:p>
              <a:endParaRPr lang="en-US"/>
            </a:p>
          </p:txBody>
        </p:sp>
        <p:sp>
          <p:nvSpPr>
            <p:cNvPr id="1365009" name="Text Box 17"/>
            <p:cNvSpPr txBox="1">
              <a:spLocks noChangeArrowheads="1"/>
            </p:cNvSpPr>
            <p:nvPr/>
          </p:nvSpPr>
          <p:spPr bwMode="auto">
            <a:xfrm>
              <a:off x="432" y="2208"/>
              <a:ext cx="467" cy="288"/>
            </a:xfrm>
            <a:prstGeom prst="rect">
              <a:avLst/>
            </a:prstGeom>
            <a:noFill/>
            <a:ln w="12700">
              <a:noFill/>
              <a:miter lim="800000"/>
              <a:headEnd/>
              <a:tailEnd/>
            </a:ln>
            <a:effectLst/>
          </p:spPr>
          <p:txBody>
            <a:bodyPr wrap="none">
              <a:spAutoFit/>
            </a:bodyPr>
            <a:lstStyle/>
            <a:p>
              <a:r>
                <a:rPr lang="en-US" sz="1200" dirty="0">
                  <a:solidFill>
                    <a:schemeClr val="tx1"/>
                  </a:solidFill>
                </a:rPr>
                <a:t>Read</a:t>
              </a:r>
            </a:p>
            <a:p>
              <a:r>
                <a:rPr lang="en-US" sz="1200" dirty="0">
                  <a:solidFill>
                    <a:schemeClr val="tx1"/>
                  </a:solidFill>
                </a:rPr>
                <a:t>Address</a:t>
              </a:r>
            </a:p>
          </p:txBody>
        </p:sp>
        <p:sp>
          <p:nvSpPr>
            <p:cNvPr id="1365010" name="Text Box 18"/>
            <p:cNvSpPr txBox="1">
              <a:spLocks noChangeArrowheads="1"/>
            </p:cNvSpPr>
            <p:nvPr/>
          </p:nvSpPr>
          <p:spPr bwMode="auto">
            <a:xfrm>
              <a:off x="432" y="1920"/>
              <a:ext cx="692" cy="326"/>
            </a:xfrm>
            <a:prstGeom prst="rect">
              <a:avLst/>
            </a:prstGeom>
            <a:noFill/>
            <a:ln w="12700">
              <a:noFill/>
              <a:miter lim="800000"/>
              <a:headEnd/>
              <a:tailEnd/>
            </a:ln>
            <a:effectLst/>
          </p:spPr>
          <p:txBody>
            <a:bodyPr wrap="none">
              <a:spAutoFit/>
            </a:bodyPr>
            <a:lstStyle/>
            <a:p>
              <a:pPr algn="ctr"/>
              <a:r>
                <a:rPr lang="en-US" sz="1400" b="1">
                  <a:solidFill>
                    <a:schemeClr val="tx1"/>
                  </a:solidFill>
                </a:rPr>
                <a:t>Instruction</a:t>
              </a:r>
            </a:p>
            <a:p>
              <a:pPr algn="ctr"/>
              <a:r>
                <a:rPr lang="en-US" sz="1400" b="1">
                  <a:solidFill>
                    <a:schemeClr val="tx1"/>
                  </a:solidFill>
                </a:rPr>
                <a:t>Memory</a:t>
              </a:r>
            </a:p>
          </p:txBody>
        </p:sp>
        <p:sp>
          <p:nvSpPr>
            <p:cNvPr id="1365011" name="Text Box 19"/>
            <p:cNvSpPr txBox="1">
              <a:spLocks noChangeArrowheads="1"/>
            </p:cNvSpPr>
            <p:nvPr/>
          </p:nvSpPr>
          <p:spPr bwMode="auto">
            <a:xfrm rot="-5400000">
              <a:off x="154" y="2246"/>
              <a:ext cx="249" cy="173"/>
            </a:xfrm>
            <a:prstGeom prst="rect">
              <a:avLst/>
            </a:prstGeom>
            <a:noFill/>
            <a:ln w="12700">
              <a:noFill/>
              <a:miter lim="800000"/>
              <a:headEnd/>
              <a:tailEnd/>
            </a:ln>
            <a:effectLst/>
          </p:spPr>
          <p:txBody>
            <a:bodyPr wrap="none">
              <a:spAutoFit/>
            </a:bodyPr>
            <a:lstStyle/>
            <a:p>
              <a:r>
                <a:rPr lang="en-US" sz="1200" b="1">
                  <a:solidFill>
                    <a:schemeClr val="accent2"/>
                  </a:solidFill>
                </a:rPr>
                <a:t>PC</a:t>
              </a:r>
            </a:p>
          </p:txBody>
        </p:sp>
        <p:sp>
          <p:nvSpPr>
            <p:cNvPr id="1365012" name="Line 20"/>
            <p:cNvSpPr>
              <a:spLocks noChangeShapeType="1"/>
            </p:cNvSpPr>
            <p:nvPr/>
          </p:nvSpPr>
          <p:spPr bwMode="auto">
            <a:xfrm>
              <a:off x="96" y="2352"/>
              <a:ext cx="144" cy="0"/>
            </a:xfrm>
            <a:prstGeom prst="line">
              <a:avLst/>
            </a:prstGeom>
            <a:noFill/>
            <a:ln w="28575">
              <a:solidFill>
                <a:schemeClr val="bg1">
                  <a:lumMod val="75000"/>
                </a:schemeClr>
              </a:solidFill>
              <a:round/>
              <a:headEnd/>
              <a:tailEnd type="triangle" w="med" len="med"/>
            </a:ln>
            <a:effectLst/>
          </p:spPr>
          <p:txBody>
            <a:bodyPr/>
            <a:lstStyle/>
            <a:p>
              <a:endParaRPr lang="en-US"/>
            </a:p>
          </p:txBody>
        </p:sp>
        <p:sp>
          <p:nvSpPr>
            <p:cNvPr id="1365013" name="Text Box 21"/>
            <p:cNvSpPr txBox="1">
              <a:spLocks noChangeArrowheads="1"/>
            </p:cNvSpPr>
            <p:nvPr/>
          </p:nvSpPr>
          <p:spPr bwMode="auto">
            <a:xfrm>
              <a:off x="720" y="1536"/>
              <a:ext cx="169" cy="173"/>
            </a:xfrm>
            <a:prstGeom prst="rect">
              <a:avLst/>
            </a:prstGeom>
            <a:noFill/>
            <a:ln w="12700">
              <a:noFill/>
              <a:miter lim="800000"/>
              <a:headEnd/>
              <a:tailEnd/>
            </a:ln>
            <a:effectLst/>
          </p:spPr>
          <p:txBody>
            <a:bodyPr wrap="none">
              <a:spAutoFit/>
            </a:bodyPr>
            <a:lstStyle/>
            <a:p>
              <a:r>
                <a:rPr lang="en-US" sz="1200" b="1">
                  <a:solidFill>
                    <a:schemeClr val="tx1"/>
                  </a:solidFill>
                </a:rPr>
                <a:t>4</a:t>
              </a:r>
            </a:p>
          </p:txBody>
        </p:sp>
        <p:sp>
          <p:nvSpPr>
            <p:cNvPr id="1365014" name="Line 22"/>
            <p:cNvSpPr>
              <a:spLocks noChangeShapeType="1"/>
            </p:cNvSpPr>
            <p:nvPr/>
          </p:nvSpPr>
          <p:spPr bwMode="auto">
            <a:xfrm>
              <a:off x="96" y="816"/>
              <a:ext cx="0" cy="1536"/>
            </a:xfrm>
            <a:prstGeom prst="line">
              <a:avLst/>
            </a:prstGeom>
            <a:noFill/>
            <a:ln w="28575">
              <a:solidFill>
                <a:schemeClr val="bg1">
                  <a:lumMod val="75000"/>
                </a:schemeClr>
              </a:solidFill>
              <a:round/>
              <a:headEnd/>
              <a:tailEnd/>
            </a:ln>
            <a:effectLst/>
          </p:spPr>
          <p:txBody>
            <a:bodyPr/>
            <a:lstStyle/>
            <a:p>
              <a:endParaRPr lang="en-US"/>
            </a:p>
          </p:txBody>
        </p:sp>
        <p:sp>
          <p:nvSpPr>
            <p:cNvPr id="1365015" name="AutoShape 23"/>
            <p:cNvSpPr>
              <a:spLocks noChangeArrowheads="1"/>
            </p:cNvSpPr>
            <p:nvPr/>
          </p:nvSpPr>
          <p:spPr bwMode="auto">
            <a:xfrm rot="5400000" flipH="1">
              <a:off x="528" y="768"/>
              <a:ext cx="432" cy="144"/>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bg1">
                  <a:lumMod val="75000"/>
                </a:schemeClr>
              </a:solidFill>
              <a:miter lim="800000"/>
              <a:headEnd/>
              <a:tailEnd/>
            </a:ln>
            <a:effectLst/>
          </p:spPr>
          <p:txBody>
            <a:bodyPr wrap="none" anchor="ctr"/>
            <a:lstStyle/>
            <a:p>
              <a:endParaRPr lang="en-US"/>
            </a:p>
          </p:txBody>
        </p:sp>
        <p:sp>
          <p:nvSpPr>
            <p:cNvPr id="1365016" name="Line 24"/>
            <p:cNvSpPr>
              <a:spLocks noChangeShapeType="1"/>
            </p:cNvSpPr>
            <p:nvPr/>
          </p:nvSpPr>
          <p:spPr bwMode="auto">
            <a:xfrm flipH="1">
              <a:off x="96" y="816"/>
              <a:ext cx="585" cy="0"/>
            </a:xfrm>
            <a:prstGeom prst="line">
              <a:avLst/>
            </a:prstGeom>
            <a:noFill/>
            <a:ln w="28575">
              <a:solidFill>
                <a:schemeClr val="bg1">
                  <a:lumMod val="75000"/>
                </a:schemeClr>
              </a:solidFill>
              <a:round/>
              <a:headEnd/>
              <a:tailEnd/>
            </a:ln>
            <a:effectLst/>
          </p:spPr>
          <p:txBody>
            <a:bodyPr/>
            <a:lstStyle/>
            <a:p>
              <a:endParaRPr lang="en-US"/>
            </a:p>
          </p:txBody>
        </p:sp>
        <p:sp>
          <p:nvSpPr>
            <p:cNvPr id="1365019" name="Line 27"/>
            <p:cNvSpPr>
              <a:spLocks noChangeShapeType="1"/>
            </p:cNvSpPr>
            <p:nvPr/>
          </p:nvSpPr>
          <p:spPr bwMode="auto">
            <a:xfrm flipH="1">
              <a:off x="816" y="720"/>
              <a:ext cx="1728" cy="0"/>
            </a:xfrm>
            <a:prstGeom prst="line">
              <a:avLst/>
            </a:prstGeom>
            <a:noFill/>
            <a:ln w="28575">
              <a:solidFill>
                <a:schemeClr val="bg1">
                  <a:lumMod val="75000"/>
                </a:schemeClr>
              </a:solidFill>
              <a:round/>
              <a:headEnd/>
              <a:tailEnd type="triangle" w="med" len="med"/>
            </a:ln>
            <a:effectLst/>
          </p:spPr>
          <p:txBody>
            <a:bodyPr/>
            <a:lstStyle/>
            <a:p>
              <a:endParaRPr lang="en-US"/>
            </a:p>
          </p:txBody>
        </p:sp>
        <p:sp>
          <p:nvSpPr>
            <p:cNvPr id="1365020" name="Line 28"/>
            <p:cNvSpPr>
              <a:spLocks noChangeShapeType="1"/>
            </p:cNvSpPr>
            <p:nvPr/>
          </p:nvSpPr>
          <p:spPr bwMode="auto">
            <a:xfrm flipH="1">
              <a:off x="1680" y="4128"/>
              <a:ext cx="3984" cy="0"/>
            </a:xfrm>
            <a:prstGeom prst="line">
              <a:avLst/>
            </a:prstGeom>
            <a:noFill/>
            <a:ln w="28575">
              <a:solidFill>
                <a:schemeClr val="bg1">
                  <a:lumMod val="75000"/>
                </a:schemeClr>
              </a:solidFill>
              <a:round/>
              <a:headEnd/>
              <a:tailEnd/>
            </a:ln>
            <a:effectLst/>
          </p:spPr>
          <p:txBody>
            <a:bodyPr/>
            <a:lstStyle/>
            <a:p>
              <a:endParaRPr lang="en-US"/>
            </a:p>
          </p:txBody>
        </p:sp>
        <p:sp>
          <p:nvSpPr>
            <p:cNvPr id="1365021" name="Rectangle 29"/>
            <p:cNvSpPr>
              <a:spLocks noChangeArrowheads="1"/>
            </p:cNvSpPr>
            <p:nvPr/>
          </p:nvSpPr>
          <p:spPr bwMode="auto">
            <a:xfrm>
              <a:off x="1816" y="1872"/>
              <a:ext cx="624" cy="912"/>
            </a:xfrm>
            <a:prstGeom prst="rect">
              <a:avLst/>
            </a:prstGeom>
            <a:noFill/>
            <a:ln w="12700">
              <a:solidFill>
                <a:schemeClr val="bg1">
                  <a:lumMod val="75000"/>
                </a:schemeClr>
              </a:solidFill>
              <a:miter lim="800000"/>
              <a:headEnd/>
              <a:tailEnd/>
            </a:ln>
            <a:effectLst/>
          </p:spPr>
          <p:txBody>
            <a:bodyPr wrap="none" anchor="ctr"/>
            <a:lstStyle/>
            <a:p>
              <a:endParaRPr lang="en-US"/>
            </a:p>
          </p:txBody>
        </p:sp>
        <p:sp>
          <p:nvSpPr>
            <p:cNvPr id="1365022" name="Line 30"/>
            <p:cNvSpPr>
              <a:spLocks noChangeShapeType="1"/>
            </p:cNvSpPr>
            <p:nvPr/>
          </p:nvSpPr>
          <p:spPr bwMode="auto">
            <a:xfrm>
              <a:off x="1344" y="2352"/>
              <a:ext cx="96" cy="0"/>
            </a:xfrm>
            <a:prstGeom prst="line">
              <a:avLst/>
            </a:prstGeom>
            <a:noFill/>
            <a:ln w="28575">
              <a:solidFill>
                <a:schemeClr val="bg1">
                  <a:lumMod val="75000"/>
                </a:schemeClr>
              </a:solidFill>
              <a:round/>
              <a:headEnd/>
              <a:tailEnd/>
            </a:ln>
            <a:effectLst/>
          </p:spPr>
          <p:txBody>
            <a:bodyPr/>
            <a:lstStyle/>
            <a:p>
              <a:endParaRPr lang="en-US"/>
            </a:p>
          </p:txBody>
        </p:sp>
        <p:sp>
          <p:nvSpPr>
            <p:cNvPr id="1365023" name="Line 31"/>
            <p:cNvSpPr>
              <a:spLocks noChangeShapeType="1"/>
            </p:cNvSpPr>
            <p:nvPr/>
          </p:nvSpPr>
          <p:spPr bwMode="auto">
            <a:xfrm>
              <a:off x="1624" y="2208"/>
              <a:ext cx="192" cy="0"/>
            </a:xfrm>
            <a:prstGeom prst="line">
              <a:avLst/>
            </a:prstGeom>
            <a:noFill/>
            <a:ln w="19050">
              <a:solidFill>
                <a:schemeClr val="bg1">
                  <a:lumMod val="75000"/>
                </a:schemeClr>
              </a:solidFill>
              <a:round/>
              <a:headEnd/>
              <a:tailEnd type="triangle" w="med" len="med"/>
            </a:ln>
            <a:effectLst/>
          </p:spPr>
          <p:txBody>
            <a:bodyPr/>
            <a:lstStyle/>
            <a:p>
              <a:endParaRPr lang="en-US"/>
            </a:p>
          </p:txBody>
        </p:sp>
        <p:sp>
          <p:nvSpPr>
            <p:cNvPr id="1365024" name="Text Box 32"/>
            <p:cNvSpPr txBox="1">
              <a:spLocks noChangeArrowheads="1"/>
            </p:cNvSpPr>
            <p:nvPr/>
          </p:nvSpPr>
          <p:spPr bwMode="auto">
            <a:xfrm>
              <a:off x="1768" y="2592"/>
              <a:ext cx="569" cy="173"/>
            </a:xfrm>
            <a:prstGeom prst="rect">
              <a:avLst/>
            </a:prstGeom>
            <a:noFill/>
            <a:ln w="12700">
              <a:noFill/>
              <a:miter lim="800000"/>
              <a:headEnd/>
              <a:tailEnd/>
            </a:ln>
            <a:effectLst/>
          </p:spPr>
          <p:txBody>
            <a:bodyPr wrap="none">
              <a:spAutoFit/>
            </a:bodyPr>
            <a:lstStyle/>
            <a:p>
              <a:r>
                <a:rPr lang="en-US" sz="1200" dirty="0">
                  <a:solidFill>
                    <a:schemeClr val="tx1"/>
                  </a:solidFill>
                </a:rPr>
                <a:t>Write Data</a:t>
              </a:r>
            </a:p>
          </p:txBody>
        </p:sp>
        <p:sp>
          <p:nvSpPr>
            <p:cNvPr id="1365025" name="Text Box 33"/>
            <p:cNvSpPr txBox="1">
              <a:spLocks noChangeArrowheads="1"/>
            </p:cNvSpPr>
            <p:nvPr/>
          </p:nvSpPr>
          <p:spPr bwMode="auto">
            <a:xfrm>
              <a:off x="1768" y="1872"/>
              <a:ext cx="653" cy="173"/>
            </a:xfrm>
            <a:prstGeom prst="rect">
              <a:avLst/>
            </a:prstGeom>
            <a:noFill/>
            <a:ln w="12700">
              <a:noFill/>
              <a:miter lim="800000"/>
              <a:headEnd/>
              <a:tailEnd/>
            </a:ln>
            <a:effectLst/>
          </p:spPr>
          <p:txBody>
            <a:bodyPr wrap="none">
              <a:spAutoFit/>
            </a:bodyPr>
            <a:lstStyle/>
            <a:p>
              <a:r>
                <a:rPr lang="en-US" sz="1200" dirty="0">
                  <a:solidFill>
                    <a:schemeClr val="tx1"/>
                  </a:solidFill>
                </a:rPr>
                <a:t>Read </a:t>
              </a:r>
              <a:r>
                <a:rPr lang="en-US" sz="1200" dirty="0" err="1">
                  <a:solidFill>
                    <a:schemeClr val="tx1"/>
                  </a:solidFill>
                </a:rPr>
                <a:t>Addr</a:t>
              </a:r>
              <a:r>
                <a:rPr lang="en-US" sz="1200" dirty="0">
                  <a:solidFill>
                    <a:schemeClr val="tx1"/>
                  </a:solidFill>
                </a:rPr>
                <a:t> 1</a:t>
              </a:r>
            </a:p>
          </p:txBody>
        </p:sp>
        <p:sp>
          <p:nvSpPr>
            <p:cNvPr id="1365026" name="Text Box 34"/>
            <p:cNvSpPr txBox="1">
              <a:spLocks noChangeArrowheads="1"/>
            </p:cNvSpPr>
            <p:nvPr/>
          </p:nvSpPr>
          <p:spPr bwMode="auto">
            <a:xfrm>
              <a:off x="1768" y="2112"/>
              <a:ext cx="653" cy="173"/>
            </a:xfrm>
            <a:prstGeom prst="rect">
              <a:avLst/>
            </a:prstGeom>
            <a:noFill/>
            <a:ln w="12700">
              <a:noFill/>
              <a:miter lim="800000"/>
              <a:headEnd/>
              <a:tailEnd/>
            </a:ln>
            <a:effectLst/>
          </p:spPr>
          <p:txBody>
            <a:bodyPr wrap="none">
              <a:spAutoFit/>
            </a:bodyPr>
            <a:lstStyle/>
            <a:p>
              <a:r>
                <a:rPr lang="en-US" sz="1200">
                  <a:solidFill>
                    <a:schemeClr val="tx1"/>
                  </a:solidFill>
                </a:rPr>
                <a:t>Read Addr 2</a:t>
              </a:r>
            </a:p>
          </p:txBody>
        </p:sp>
        <p:sp>
          <p:nvSpPr>
            <p:cNvPr id="1365027" name="Text Box 35"/>
            <p:cNvSpPr txBox="1">
              <a:spLocks noChangeArrowheads="1"/>
            </p:cNvSpPr>
            <p:nvPr/>
          </p:nvSpPr>
          <p:spPr bwMode="auto">
            <a:xfrm>
              <a:off x="1768" y="2352"/>
              <a:ext cx="569" cy="173"/>
            </a:xfrm>
            <a:prstGeom prst="rect">
              <a:avLst/>
            </a:prstGeom>
            <a:noFill/>
            <a:ln w="12700">
              <a:noFill/>
              <a:miter lim="800000"/>
              <a:headEnd/>
              <a:tailEnd/>
            </a:ln>
            <a:effectLst/>
          </p:spPr>
          <p:txBody>
            <a:bodyPr wrap="none">
              <a:spAutoFit/>
            </a:bodyPr>
            <a:lstStyle/>
            <a:p>
              <a:r>
                <a:rPr lang="en-US" sz="1200" dirty="0">
                  <a:solidFill>
                    <a:schemeClr val="tx1"/>
                  </a:solidFill>
                </a:rPr>
                <a:t>Write </a:t>
              </a:r>
              <a:r>
                <a:rPr lang="en-US" sz="1200" dirty="0" err="1">
                  <a:solidFill>
                    <a:schemeClr val="tx1"/>
                  </a:solidFill>
                </a:rPr>
                <a:t>Addr</a:t>
              </a:r>
              <a:endParaRPr lang="en-US" sz="1200" dirty="0">
                <a:solidFill>
                  <a:schemeClr val="tx1"/>
                </a:solidFill>
              </a:endParaRPr>
            </a:p>
          </p:txBody>
        </p:sp>
        <p:sp>
          <p:nvSpPr>
            <p:cNvPr id="1365028" name="Text Box 36"/>
            <p:cNvSpPr txBox="1">
              <a:spLocks noChangeArrowheads="1"/>
            </p:cNvSpPr>
            <p:nvPr/>
          </p:nvSpPr>
          <p:spPr bwMode="auto">
            <a:xfrm>
              <a:off x="1864" y="1968"/>
              <a:ext cx="519" cy="192"/>
            </a:xfrm>
            <a:prstGeom prst="rect">
              <a:avLst/>
            </a:prstGeom>
            <a:noFill/>
            <a:ln w="12700">
              <a:noFill/>
              <a:miter lim="800000"/>
              <a:headEnd/>
              <a:tailEnd/>
            </a:ln>
            <a:effectLst/>
          </p:spPr>
          <p:txBody>
            <a:bodyPr wrap="none">
              <a:spAutoFit/>
            </a:bodyPr>
            <a:lstStyle/>
            <a:p>
              <a:pPr algn="ctr"/>
              <a:r>
                <a:rPr lang="en-US" sz="1400" b="1" dirty="0" err="1">
                  <a:solidFill>
                    <a:schemeClr val="tx1"/>
                  </a:solidFill>
                </a:rPr>
                <a:t>RegFile</a:t>
              </a:r>
              <a:endParaRPr lang="en-US" sz="1400" b="1" dirty="0">
                <a:solidFill>
                  <a:schemeClr val="tx1"/>
                </a:solidFill>
              </a:endParaRPr>
            </a:p>
          </p:txBody>
        </p:sp>
        <p:sp>
          <p:nvSpPr>
            <p:cNvPr id="1365029" name="Text Box 37"/>
            <p:cNvSpPr txBox="1">
              <a:spLocks noChangeArrowheads="1"/>
            </p:cNvSpPr>
            <p:nvPr/>
          </p:nvSpPr>
          <p:spPr bwMode="auto">
            <a:xfrm>
              <a:off x="1720" y="2227"/>
              <a:ext cx="761" cy="173"/>
            </a:xfrm>
            <a:prstGeom prst="rect">
              <a:avLst/>
            </a:prstGeom>
            <a:noFill/>
            <a:ln w="12700">
              <a:noFill/>
              <a:miter lim="800000"/>
              <a:headEnd/>
              <a:tailEnd/>
            </a:ln>
            <a:effectLst/>
          </p:spPr>
          <p:txBody>
            <a:bodyPr>
              <a:spAutoFit/>
            </a:bodyPr>
            <a:lstStyle/>
            <a:p>
              <a:pPr algn="r"/>
              <a:r>
                <a:rPr lang="en-US" sz="1200" dirty="0">
                  <a:solidFill>
                    <a:schemeClr val="tx1"/>
                  </a:solidFill>
                </a:rPr>
                <a:t>Read Data 1</a:t>
              </a:r>
            </a:p>
          </p:txBody>
        </p:sp>
        <p:sp>
          <p:nvSpPr>
            <p:cNvPr id="1365030" name="Text Box 38"/>
            <p:cNvSpPr txBox="1">
              <a:spLocks noChangeArrowheads="1"/>
            </p:cNvSpPr>
            <p:nvPr/>
          </p:nvSpPr>
          <p:spPr bwMode="auto">
            <a:xfrm>
              <a:off x="1768" y="2467"/>
              <a:ext cx="713" cy="173"/>
            </a:xfrm>
            <a:prstGeom prst="rect">
              <a:avLst/>
            </a:prstGeom>
            <a:noFill/>
            <a:ln w="12700">
              <a:noFill/>
              <a:miter lim="800000"/>
              <a:headEnd/>
              <a:tailEnd/>
            </a:ln>
            <a:effectLst/>
          </p:spPr>
          <p:txBody>
            <a:bodyPr>
              <a:spAutoFit/>
            </a:bodyPr>
            <a:lstStyle/>
            <a:p>
              <a:pPr algn="r"/>
              <a:r>
                <a:rPr lang="en-US" sz="1200" dirty="0" err="1">
                  <a:solidFill>
                    <a:schemeClr val="tx1"/>
                  </a:solidFill>
                </a:rPr>
                <a:t>ReadData</a:t>
              </a:r>
              <a:r>
                <a:rPr lang="en-US" sz="1200" dirty="0">
                  <a:solidFill>
                    <a:schemeClr val="tx1"/>
                  </a:solidFill>
                </a:rPr>
                <a:t> 2</a:t>
              </a:r>
            </a:p>
          </p:txBody>
        </p:sp>
        <p:sp>
          <p:nvSpPr>
            <p:cNvPr id="1365031" name="Line 39"/>
            <p:cNvSpPr>
              <a:spLocks noChangeShapeType="1"/>
            </p:cNvSpPr>
            <p:nvPr/>
          </p:nvSpPr>
          <p:spPr bwMode="auto">
            <a:xfrm>
              <a:off x="1624" y="2976"/>
              <a:ext cx="240" cy="0"/>
            </a:xfrm>
            <a:prstGeom prst="line">
              <a:avLst/>
            </a:prstGeom>
            <a:noFill/>
            <a:ln w="28575">
              <a:solidFill>
                <a:schemeClr val="bg1">
                  <a:lumMod val="75000"/>
                </a:schemeClr>
              </a:solidFill>
              <a:round/>
              <a:headEnd/>
              <a:tailEnd/>
            </a:ln>
            <a:effectLst/>
          </p:spPr>
          <p:txBody>
            <a:bodyPr/>
            <a:lstStyle/>
            <a:p>
              <a:endParaRPr lang="en-US"/>
            </a:p>
          </p:txBody>
        </p:sp>
        <p:sp>
          <p:nvSpPr>
            <p:cNvPr id="1365032" name="Line 40"/>
            <p:cNvSpPr>
              <a:spLocks noChangeShapeType="1"/>
            </p:cNvSpPr>
            <p:nvPr/>
          </p:nvSpPr>
          <p:spPr bwMode="auto">
            <a:xfrm>
              <a:off x="1816" y="2928"/>
              <a:ext cx="48" cy="96"/>
            </a:xfrm>
            <a:prstGeom prst="line">
              <a:avLst/>
            </a:prstGeom>
            <a:noFill/>
            <a:ln w="12700">
              <a:solidFill>
                <a:schemeClr val="bg1">
                  <a:lumMod val="75000"/>
                </a:schemeClr>
              </a:solidFill>
              <a:round/>
              <a:headEnd/>
              <a:tailEnd/>
            </a:ln>
            <a:effectLst/>
          </p:spPr>
          <p:txBody>
            <a:bodyPr/>
            <a:lstStyle/>
            <a:p>
              <a:endParaRPr lang="en-US"/>
            </a:p>
          </p:txBody>
        </p:sp>
        <p:sp>
          <p:nvSpPr>
            <p:cNvPr id="1365033" name="Line 41"/>
            <p:cNvSpPr>
              <a:spLocks noChangeShapeType="1"/>
            </p:cNvSpPr>
            <p:nvPr/>
          </p:nvSpPr>
          <p:spPr bwMode="auto">
            <a:xfrm>
              <a:off x="2392" y="2928"/>
              <a:ext cx="48" cy="96"/>
            </a:xfrm>
            <a:prstGeom prst="line">
              <a:avLst/>
            </a:prstGeom>
            <a:noFill/>
            <a:ln w="12700">
              <a:solidFill>
                <a:schemeClr val="bg1">
                  <a:lumMod val="75000"/>
                </a:schemeClr>
              </a:solidFill>
              <a:round/>
              <a:headEnd/>
              <a:tailEnd/>
            </a:ln>
            <a:effectLst/>
          </p:spPr>
          <p:txBody>
            <a:bodyPr/>
            <a:lstStyle/>
            <a:p>
              <a:endParaRPr lang="en-US"/>
            </a:p>
          </p:txBody>
        </p:sp>
        <p:sp>
          <p:nvSpPr>
            <p:cNvPr id="1365034" name="Text Box 42"/>
            <p:cNvSpPr txBox="1">
              <a:spLocks noChangeArrowheads="1"/>
            </p:cNvSpPr>
            <p:nvPr/>
          </p:nvSpPr>
          <p:spPr bwMode="auto">
            <a:xfrm>
              <a:off x="1738" y="2784"/>
              <a:ext cx="222" cy="173"/>
            </a:xfrm>
            <a:prstGeom prst="rect">
              <a:avLst/>
            </a:prstGeom>
            <a:noFill/>
            <a:ln w="12700">
              <a:noFill/>
              <a:miter lim="800000"/>
              <a:headEnd/>
              <a:tailEnd/>
            </a:ln>
            <a:effectLst/>
          </p:spPr>
          <p:txBody>
            <a:bodyPr>
              <a:spAutoFit/>
            </a:bodyPr>
            <a:lstStyle/>
            <a:p>
              <a:r>
                <a:rPr lang="en-US" sz="1200" dirty="0">
                  <a:solidFill>
                    <a:schemeClr val="tx1"/>
                  </a:solidFill>
                </a:rPr>
                <a:t>16</a:t>
              </a:r>
            </a:p>
          </p:txBody>
        </p:sp>
        <p:sp>
          <p:nvSpPr>
            <p:cNvPr id="1365035" name="Text Box 43"/>
            <p:cNvSpPr txBox="1">
              <a:spLocks noChangeArrowheads="1"/>
            </p:cNvSpPr>
            <p:nvPr/>
          </p:nvSpPr>
          <p:spPr bwMode="auto">
            <a:xfrm>
              <a:off x="2296" y="2976"/>
              <a:ext cx="222" cy="173"/>
            </a:xfrm>
            <a:prstGeom prst="rect">
              <a:avLst/>
            </a:prstGeom>
            <a:noFill/>
            <a:ln w="12700">
              <a:noFill/>
              <a:miter lim="800000"/>
              <a:headEnd/>
              <a:tailEnd/>
            </a:ln>
            <a:effectLst/>
          </p:spPr>
          <p:txBody>
            <a:bodyPr wrap="none">
              <a:spAutoFit/>
            </a:bodyPr>
            <a:lstStyle/>
            <a:p>
              <a:r>
                <a:rPr lang="en-US" sz="1200">
                  <a:solidFill>
                    <a:schemeClr val="tx1"/>
                  </a:solidFill>
                </a:rPr>
                <a:t>32</a:t>
              </a:r>
            </a:p>
          </p:txBody>
        </p:sp>
        <p:sp>
          <p:nvSpPr>
            <p:cNvPr id="1365036" name="Line 44"/>
            <p:cNvSpPr>
              <a:spLocks noChangeShapeType="1"/>
            </p:cNvSpPr>
            <p:nvPr/>
          </p:nvSpPr>
          <p:spPr bwMode="auto">
            <a:xfrm>
              <a:off x="1672" y="2688"/>
              <a:ext cx="160" cy="0"/>
            </a:xfrm>
            <a:prstGeom prst="line">
              <a:avLst/>
            </a:prstGeom>
            <a:noFill/>
            <a:ln w="28575">
              <a:solidFill>
                <a:schemeClr val="bg1">
                  <a:lumMod val="75000"/>
                </a:schemeClr>
              </a:solidFill>
              <a:round/>
              <a:headEnd/>
              <a:tailEnd type="triangle" w="med" len="med"/>
            </a:ln>
            <a:effectLst/>
          </p:spPr>
          <p:txBody>
            <a:bodyPr/>
            <a:lstStyle/>
            <a:p>
              <a:endParaRPr lang="en-US"/>
            </a:p>
          </p:txBody>
        </p:sp>
        <p:sp>
          <p:nvSpPr>
            <p:cNvPr id="1365037" name="Line 45"/>
            <p:cNvSpPr>
              <a:spLocks noChangeShapeType="1"/>
            </p:cNvSpPr>
            <p:nvPr/>
          </p:nvSpPr>
          <p:spPr bwMode="auto">
            <a:xfrm>
              <a:off x="3400" y="2544"/>
              <a:ext cx="0" cy="576"/>
            </a:xfrm>
            <a:prstGeom prst="line">
              <a:avLst/>
            </a:prstGeom>
            <a:noFill/>
            <a:ln w="28575">
              <a:solidFill>
                <a:schemeClr val="bg1">
                  <a:lumMod val="75000"/>
                </a:schemeClr>
              </a:solidFill>
              <a:round/>
              <a:headEnd/>
              <a:tailEnd/>
            </a:ln>
            <a:effectLst/>
          </p:spPr>
          <p:txBody>
            <a:bodyPr/>
            <a:lstStyle/>
            <a:p>
              <a:endParaRPr lang="en-US"/>
            </a:p>
          </p:txBody>
        </p:sp>
        <p:sp>
          <p:nvSpPr>
            <p:cNvPr id="1365038" name="Line 46"/>
            <p:cNvSpPr>
              <a:spLocks noChangeShapeType="1"/>
            </p:cNvSpPr>
            <p:nvPr/>
          </p:nvSpPr>
          <p:spPr bwMode="auto">
            <a:xfrm>
              <a:off x="2440" y="2592"/>
              <a:ext cx="384" cy="0"/>
            </a:xfrm>
            <a:prstGeom prst="line">
              <a:avLst/>
            </a:prstGeom>
            <a:noFill/>
            <a:ln w="28575">
              <a:solidFill>
                <a:schemeClr val="bg1">
                  <a:lumMod val="75000"/>
                </a:schemeClr>
              </a:solidFill>
              <a:round/>
              <a:headEnd/>
              <a:tailEnd/>
            </a:ln>
            <a:effectLst/>
          </p:spPr>
          <p:txBody>
            <a:bodyPr/>
            <a:lstStyle/>
            <a:p>
              <a:endParaRPr lang="en-US"/>
            </a:p>
          </p:txBody>
        </p:sp>
        <p:sp>
          <p:nvSpPr>
            <p:cNvPr id="1365039" name="Line 47"/>
            <p:cNvSpPr>
              <a:spLocks noChangeShapeType="1"/>
            </p:cNvSpPr>
            <p:nvPr/>
          </p:nvSpPr>
          <p:spPr bwMode="auto">
            <a:xfrm>
              <a:off x="1624" y="1968"/>
              <a:ext cx="0" cy="1008"/>
            </a:xfrm>
            <a:prstGeom prst="line">
              <a:avLst/>
            </a:prstGeom>
            <a:noFill/>
            <a:ln w="28575">
              <a:solidFill>
                <a:schemeClr val="bg1">
                  <a:lumMod val="75000"/>
                </a:schemeClr>
              </a:solidFill>
              <a:round/>
              <a:headEnd/>
              <a:tailEnd/>
            </a:ln>
            <a:effectLst/>
          </p:spPr>
          <p:txBody>
            <a:bodyPr/>
            <a:lstStyle/>
            <a:p>
              <a:endParaRPr lang="en-US"/>
            </a:p>
          </p:txBody>
        </p:sp>
        <p:sp>
          <p:nvSpPr>
            <p:cNvPr id="1365040" name="Line 48"/>
            <p:cNvSpPr>
              <a:spLocks noChangeShapeType="1"/>
            </p:cNvSpPr>
            <p:nvPr/>
          </p:nvSpPr>
          <p:spPr bwMode="auto">
            <a:xfrm>
              <a:off x="1624" y="1968"/>
              <a:ext cx="192" cy="0"/>
            </a:xfrm>
            <a:prstGeom prst="line">
              <a:avLst/>
            </a:prstGeom>
            <a:noFill/>
            <a:ln w="19050">
              <a:solidFill>
                <a:schemeClr val="bg1">
                  <a:lumMod val="75000"/>
                </a:schemeClr>
              </a:solidFill>
              <a:round/>
              <a:headEnd/>
              <a:tailEnd type="triangle" w="med" len="med"/>
            </a:ln>
            <a:effectLst/>
          </p:spPr>
          <p:txBody>
            <a:bodyPr/>
            <a:lstStyle/>
            <a:p>
              <a:endParaRPr lang="en-US"/>
            </a:p>
          </p:txBody>
        </p:sp>
        <p:sp>
          <p:nvSpPr>
            <p:cNvPr id="1365041" name="Line 49"/>
            <p:cNvSpPr>
              <a:spLocks noChangeShapeType="1"/>
            </p:cNvSpPr>
            <p:nvPr/>
          </p:nvSpPr>
          <p:spPr bwMode="auto">
            <a:xfrm>
              <a:off x="3352" y="2784"/>
              <a:ext cx="192" cy="0"/>
            </a:xfrm>
            <a:prstGeom prst="line">
              <a:avLst/>
            </a:prstGeom>
            <a:noFill/>
            <a:ln w="28575">
              <a:solidFill>
                <a:schemeClr val="bg1">
                  <a:lumMod val="75000"/>
                </a:schemeClr>
              </a:solidFill>
              <a:round/>
              <a:headEnd/>
              <a:tailEnd type="triangle" w="med" len="med"/>
            </a:ln>
            <a:effectLst/>
          </p:spPr>
          <p:txBody>
            <a:bodyPr/>
            <a:lstStyle/>
            <a:p>
              <a:endParaRPr lang="en-US"/>
            </a:p>
          </p:txBody>
        </p:sp>
        <p:sp>
          <p:nvSpPr>
            <p:cNvPr id="1365042" name="Line 50"/>
            <p:cNvSpPr>
              <a:spLocks noChangeShapeType="1"/>
            </p:cNvSpPr>
            <p:nvPr/>
          </p:nvSpPr>
          <p:spPr bwMode="auto">
            <a:xfrm>
              <a:off x="4168" y="2400"/>
              <a:ext cx="112" cy="0"/>
            </a:xfrm>
            <a:prstGeom prst="line">
              <a:avLst/>
            </a:prstGeom>
            <a:noFill/>
            <a:ln w="28575">
              <a:solidFill>
                <a:schemeClr val="bg1">
                  <a:lumMod val="75000"/>
                </a:schemeClr>
              </a:solidFill>
              <a:round/>
              <a:headEnd/>
              <a:tailEnd/>
            </a:ln>
            <a:effectLst/>
          </p:spPr>
          <p:txBody>
            <a:bodyPr/>
            <a:lstStyle/>
            <a:p>
              <a:endParaRPr lang="en-US"/>
            </a:p>
          </p:txBody>
        </p:sp>
        <p:sp>
          <p:nvSpPr>
            <p:cNvPr id="1365043" name="Freeform 51"/>
            <p:cNvSpPr>
              <a:spLocks/>
            </p:cNvSpPr>
            <p:nvPr/>
          </p:nvSpPr>
          <p:spPr bwMode="auto">
            <a:xfrm>
              <a:off x="3832" y="1968"/>
              <a:ext cx="336" cy="816"/>
            </a:xfrm>
            <a:custGeom>
              <a:avLst/>
              <a:gdLst/>
              <a:ahLst/>
              <a:cxnLst>
                <a:cxn ang="0">
                  <a:pos x="0" y="0"/>
                </a:cxn>
                <a:cxn ang="0">
                  <a:pos x="0" y="427"/>
                </a:cxn>
                <a:cxn ang="0">
                  <a:pos x="111" y="553"/>
                </a:cxn>
                <a:cxn ang="0">
                  <a:pos x="0" y="671"/>
                </a:cxn>
                <a:cxn ang="0">
                  <a:pos x="0" y="1098"/>
                </a:cxn>
                <a:cxn ang="0">
                  <a:pos x="387" y="790"/>
                </a:cxn>
                <a:cxn ang="0">
                  <a:pos x="387" y="308"/>
                </a:cxn>
                <a:cxn ang="0">
                  <a:pos x="0" y="0"/>
                </a:cxn>
              </a:cxnLst>
              <a:rect l="0" t="0" r="r" b="b"/>
              <a:pathLst>
                <a:path w="388" h="1099">
                  <a:moveTo>
                    <a:pt x="0" y="0"/>
                  </a:moveTo>
                  <a:lnTo>
                    <a:pt x="0" y="427"/>
                  </a:lnTo>
                  <a:lnTo>
                    <a:pt x="111" y="553"/>
                  </a:lnTo>
                  <a:lnTo>
                    <a:pt x="0" y="671"/>
                  </a:lnTo>
                  <a:lnTo>
                    <a:pt x="0" y="1098"/>
                  </a:lnTo>
                  <a:lnTo>
                    <a:pt x="387" y="790"/>
                  </a:lnTo>
                  <a:lnTo>
                    <a:pt x="387" y="308"/>
                  </a:lnTo>
                  <a:lnTo>
                    <a:pt x="0" y="0"/>
                  </a:lnTo>
                </a:path>
              </a:pathLst>
            </a:custGeom>
            <a:noFill/>
            <a:ln w="12700" cap="rnd" cmpd="sng">
              <a:solidFill>
                <a:schemeClr val="bg1">
                  <a:lumMod val="75000"/>
                </a:schemeClr>
              </a:solidFill>
              <a:prstDash val="solid"/>
              <a:round/>
              <a:headEnd type="none" w="med" len="med"/>
              <a:tailEnd type="none" w="med" len="med"/>
            </a:ln>
            <a:effectLst/>
          </p:spPr>
          <p:txBody>
            <a:bodyPr/>
            <a:lstStyle/>
            <a:p>
              <a:endParaRPr lang="en-US"/>
            </a:p>
          </p:txBody>
        </p:sp>
        <p:sp>
          <p:nvSpPr>
            <p:cNvPr id="1365044" name="Rectangle 52"/>
            <p:cNvSpPr>
              <a:spLocks noChangeArrowheads="1"/>
            </p:cNvSpPr>
            <p:nvPr/>
          </p:nvSpPr>
          <p:spPr bwMode="auto">
            <a:xfrm>
              <a:off x="3896" y="2352"/>
              <a:ext cx="318" cy="210"/>
            </a:xfrm>
            <a:prstGeom prst="rect">
              <a:avLst/>
            </a:prstGeom>
            <a:noFill/>
            <a:ln w="12700">
              <a:noFill/>
              <a:miter lim="800000"/>
              <a:headEnd/>
              <a:tailEnd/>
            </a:ln>
            <a:effectLst/>
          </p:spPr>
          <p:txBody>
            <a:bodyPr wrap="none" lIns="19050" tIns="26988" rIns="19050" bIns="26988"/>
            <a:lstStyle/>
            <a:p>
              <a:pPr defTabSz="904875">
                <a:lnSpc>
                  <a:spcPts val="1600"/>
                </a:lnSpc>
                <a:tabLst>
                  <a:tab pos="452438" algn="l"/>
                  <a:tab pos="904875" algn="l"/>
                  <a:tab pos="1357313" algn="l"/>
                </a:tabLst>
              </a:pPr>
              <a:r>
                <a:rPr lang="en-US" sz="1200" b="1" dirty="0">
                  <a:solidFill>
                    <a:srgbClr val="000000"/>
                  </a:solidFill>
                </a:rPr>
                <a:t>ALU</a:t>
              </a:r>
            </a:p>
          </p:txBody>
        </p:sp>
        <p:sp>
          <p:nvSpPr>
            <p:cNvPr id="1365045" name="AutoShape 53"/>
            <p:cNvSpPr>
              <a:spLocks noChangeArrowheads="1"/>
            </p:cNvSpPr>
            <p:nvPr/>
          </p:nvSpPr>
          <p:spPr bwMode="auto">
            <a:xfrm rot="-5400000">
              <a:off x="3392" y="2568"/>
              <a:ext cx="480" cy="144"/>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bg1">
                  <a:lumMod val="75000"/>
                </a:schemeClr>
              </a:solidFill>
              <a:miter lim="800000"/>
              <a:headEnd/>
              <a:tailEnd/>
            </a:ln>
            <a:effectLst/>
          </p:spPr>
          <p:txBody>
            <a:bodyPr wrap="none" anchor="ctr"/>
            <a:lstStyle/>
            <a:p>
              <a:endParaRPr lang="en-US"/>
            </a:p>
          </p:txBody>
        </p:sp>
        <p:sp>
          <p:nvSpPr>
            <p:cNvPr id="1365046" name="Line 54"/>
            <p:cNvSpPr>
              <a:spLocks noChangeShapeType="1"/>
            </p:cNvSpPr>
            <p:nvPr/>
          </p:nvSpPr>
          <p:spPr bwMode="auto">
            <a:xfrm>
              <a:off x="3704" y="2640"/>
              <a:ext cx="144" cy="0"/>
            </a:xfrm>
            <a:prstGeom prst="line">
              <a:avLst/>
            </a:prstGeom>
            <a:noFill/>
            <a:ln w="28575">
              <a:solidFill>
                <a:schemeClr val="bg1">
                  <a:lumMod val="75000"/>
                </a:schemeClr>
              </a:solidFill>
              <a:round/>
              <a:headEnd/>
              <a:tailEnd type="triangle" w="med" len="med"/>
            </a:ln>
            <a:effectLst/>
          </p:spPr>
          <p:txBody>
            <a:bodyPr/>
            <a:lstStyle/>
            <a:p>
              <a:endParaRPr lang="en-US"/>
            </a:p>
          </p:txBody>
        </p:sp>
        <p:sp>
          <p:nvSpPr>
            <p:cNvPr id="1365049" name="Line 57"/>
            <p:cNvSpPr>
              <a:spLocks noChangeShapeType="1"/>
            </p:cNvSpPr>
            <p:nvPr/>
          </p:nvSpPr>
          <p:spPr bwMode="auto">
            <a:xfrm>
              <a:off x="3400" y="2544"/>
              <a:ext cx="176" cy="0"/>
            </a:xfrm>
            <a:prstGeom prst="line">
              <a:avLst/>
            </a:prstGeom>
            <a:noFill/>
            <a:ln w="28575">
              <a:solidFill>
                <a:schemeClr val="bg1">
                  <a:lumMod val="75000"/>
                </a:schemeClr>
              </a:solidFill>
              <a:round/>
              <a:headEnd/>
              <a:tailEnd type="triangle" w="med" len="med"/>
            </a:ln>
            <a:effectLst/>
          </p:spPr>
          <p:txBody>
            <a:bodyPr/>
            <a:lstStyle/>
            <a:p>
              <a:endParaRPr lang="en-US"/>
            </a:p>
          </p:txBody>
        </p:sp>
        <p:sp>
          <p:nvSpPr>
            <p:cNvPr id="1365050" name="Line 58"/>
            <p:cNvSpPr>
              <a:spLocks noChangeShapeType="1"/>
            </p:cNvSpPr>
            <p:nvPr/>
          </p:nvSpPr>
          <p:spPr bwMode="auto">
            <a:xfrm>
              <a:off x="3352" y="2112"/>
              <a:ext cx="480" cy="0"/>
            </a:xfrm>
            <a:prstGeom prst="line">
              <a:avLst/>
            </a:prstGeom>
            <a:noFill/>
            <a:ln w="28575">
              <a:solidFill>
                <a:schemeClr val="bg1">
                  <a:lumMod val="75000"/>
                </a:schemeClr>
              </a:solidFill>
              <a:round/>
              <a:headEnd/>
              <a:tailEnd type="triangle" w="med" len="med"/>
            </a:ln>
            <a:effectLst/>
          </p:spPr>
          <p:txBody>
            <a:bodyPr/>
            <a:lstStyle/>
            <a:p>
              <a:endParaRPr lang="en-US"/>
            </a:p>
          </p:txBody>
        </p:sp>
        <p:sp>
          <p:nvSpPr>
            <p:cNvPr id="1365051" name="Oval 59"/>
            <p:cNvSpPr>
              <a:spLocks noChangeArrowheads="1"/>
            </p:cNvSpPr>
            <p:nvPr/>
          </p:nvSpPr>
          <p:spPr bwMode="auto">
            <a:xfrm>
              <a:off x="1768" y="1536"/>
              <a:ext cx="336" cy="288"/>
            </a:xfrm>
            <a:prstGeom prst="ellipse">
              <a:avLst/>
            </a:prstGeom>
            <a:noFill/>
            <a:ln w="12700">
              <a:solidFill>
                <a:schemeClr val="bg1">
                  <a:lumMod val="75000"/>
                </a:schemeClr>
              </a:solidFill>
              <a:round/>
              <a:headEnd/>
              <a:tailEnd/>
            </a:ln>
            <a:effectLst/>
          </p:spPr>
          <p:txBody>
            <a:bodyPr wrap="none" anchor="ctr"/>
            <a:lstStyle/>
            <a:p>
              <a:endParaRPr lang="en-US"/>
            </a:p>
          </p:txBody>
        </p:sp>
        <p:sp>
          <p:nvSpPr>
            <p:cNvPr id="1365052" name="Rectangle 60"/>
            <p:cNvSpPr>
              <a:spLocks noChangeArrowheads="1"/>
            </p:cNvSpPr>
            <p:nvPr/>
          </p:nvSpPr>
          <p:spPr bwMode="auto">
            <a:xfrm>
              <a:off x="1768" y="1536"/>
              <a:ext cx="336" cy="288"/>
            </a:xfrm>
            <a:prstGeom prst="rect">
              <a:avLst/>
            </a:prstGeom>
            <a:noFill/>
            <a:ln w="12700">
              <a:noFill/>
              <a:miter lim="800000"/>
              <a:headEnd/>
              <a:tailEnd/>
            </a:ln>
            <a:effectLst/>
          </p:spPr>
          <p:txBody>
            <a:bodyPr wrap="none" lIns="19050" tIns="26988" rIns="19050" bIns="26988"/>
            <a:lstStyle/>
            <a:p>
              <a:pPr algn="ctr" defTabSz="904875">
                <a:lnSpc>
                  <a:spcPts val="1600"/>
                </a:lnSpc>
                <a:tabLst>
                  <a:tab pos="452438" algn="l"/>
                  <a:tab pos="904875" algn="l"/>
                  <a:tab pos="1357313" algn="l"/>
                </a:tabLst>
              </a:pPr>
              <a:r>
                <a:rPr lang="en-US" sz="1200" b="1" dirty="0">
                  <a:solidFill>
                    <a:srgbClr val="000000"/>
                  </a:solidFill>
                </a:rPr>
                <a:t>Shift</a:t>
              </a:r>
            </a:p>
            <a:p>
              <a:pPr algn="ctr" defTabSz="904875">
                <a:lnSpc>
                  <a:spcPts val="1600"/>
                </a:lnSpc>
                <a:tabLst>
                  <a:tab pos="452438" algn="l"/>
                  <a:tab pos="904875" algn="l"/>
                  <a:tab pos="1357313" algn="l"/>
                </a:tabLst>
              </a:pPr>
              <a:r>
                <a:rPr lang="en-US" sz="1200" b="1" dirty="0">
                  <a:solidFill>
                    <a:srgbClr val="000000"/>
                  </a:solidFill>
                </a:rPr>
                <a:t>left 2</a:t>
              </a:r>
            </a:p>
          </p:txBody>
        </p:sp>
        <p:sp>
          <p:nvSpPr>
            <p:cNvPr id="1365053" name="Line 61"/>
            <p:cNvSpPr>
              <a:spLocks noChangeShapeType="1"/>
            </p:cNvSpPr>
            <p:nvPr/>
          </p:nvSpPr>
          <p:spPr bwMode="auto">
            <a:xfrm>
              <a:off x="2104" y="1728"/>
              <a:ext cx="144" cy="0"/>
            </a:xfrm>
            <a:prstGeom prst="line">
              <a:avLst/>
            </a:prstGeom>
            <a:noFill/>
            <a:ln w="28575">
              <a:solidFill>
                <a:schemeClr val="bg1">
                  <a:lumMod val="75000"/>
                </a:schemeClr>
              </a:solidFill>
              <a:round/>
              <a:headEnd/>
              <a:tailEnd type="triangle" w="med" len="med"/>
            </a:ln>
            <a:effectLst/>
          </p:spPr>
          <p:txBody>
            <a:bodyPr/>
            <a:lstStyle/>
            <a:p>
              <a:endParaRPr lang="en-US"/>
            </a:p>
          </p:txBody>
        </p:sp>
        <p:grpSp>
          <p:nvGrpSpPr>
            <p:cNvPr id="3" name="Group 62"/>
            <p:cNvGrpSpPr>
              <a:grpSpLocks/>
            </p:cNvGrpSpPr>
            <p:nvPr/>
          </p:nvGrpSpPr>
          <p:grpSpPr bwMode="auto">
            <a:xfrm>
              <a:off x="2248" y="1392"/>
              <a:ext cx="192" cy="432"/>
              <a:chOff x="1392" y="2880"/>
              <a:chExt cx="288" cy="480"/>
            </a:xfrm>
          </p:grpSpPr>
          <p:sp>
            <p:nvSpPr>
              <p:cNvPr id="1365055" name="Line 63"/>
              <p:cNvSpPr>
                <a:spLocks noChangeShapeType="1"/>
              </p:cNvSpPr>
              <p:nvPr/>
            </p:nvSpPr>
            <p:spPr bwMode="auto">
              <a:xfrm>
                <a:off x="1392" y="3072"/>
                <a:ext cx="48" cy="48"/>
              </a:xfrm>
              <a:prstGeom prst="line">
                <a:avLst/>
              </a:prstGeom>
              <a:noFill/>
              <a:ln w="12700">
                <a:solidFill>
                  <a:schemeClr val="bg1">
                    <a:lumMod val="75000"/>
                  </a:schemeClr>
                </a:solidFill>
                <a:round/>
                <a:headEnd/>
                <a:tailEnd/>
              </a:ln>
              <a:effectLst/>
            </p:spPr>
            <p:txBody>
              <a:bodyPr/>
              <a:lstStyle/>
              <a:p>
                <a:endParaRPr lang="en-US"/>
              </a:p>
            </p:txBody>
          </p:sp>
          <p:sp>
            <p:nvSpPr>
              <p:cNvPr id="1365056" name="Line 64"/>
              <p:cNvSpPr>
                <a:spLocks noChangeShapeType="1"/>
              </p:cNvSpPr>
              <p:nvPr/>
            </p:nvSpPr>
            <p:spPr bwMode="auto">
              <a:xfrm flipH="1">
                <a:off x="1392" y="3120"/>
                <a:ext cx="48" cy="48"/>
              </a:xfrm>
              <a:prstGeom prst="line">
                <a:avLst/>
              </a:prstGeom>
              <a:noFill/>
              <a:ln w="12700">
                <a:solidFill>
                  <a:schemeClr val="bg1">
                    <a:lumMod val="75000"/>
                  </a:schemeClr>
                </a:solidFill>
                <a:round/>
                <a:headEnd/>
                <a:tailEnd/>
              </a:ln>
              <a:effectLst/>
            </p:spPr>
            <p:txBody>
              <a:bodyPr/>
              <a:lstStyle/>
              <a:p>
                <a:endParaRPr lang="en-US"/>
              </a:p>
            </p:txBody>
          </p:sp>
          <p:sp>
            <p:nvSpPr>
              <p:cNvPr id="1365057" name="Line 65"/>
              <p:cNvSpPr>
                <a:spLocks noChangeShapeType="1"/>
              </p:cNvSpPr>
              <p:nvPr/>
            </p:nvSpPr>
            <p:spPr bwMode="auto">
              <a:xfrm flipV="1">
                <a:off x="1392" y="2880"/>
                <a:ext cx="0" cy="192"/>
              </a:xfrm>
              <a:prstGeom prst="line">
                <a:avLst/>
              </a:prstGeom>
              <a:noFill/>
              <a:ln w="12700">
                <a:solidFill>
                  <a:schemeClr val="bg1">
                    <a:lumMod val="75000"/>
                  </a:schemeClr>
                </a:solidFill>
                <a:round/>
                <a:headEnd/>
                <a:tailEnd/>
              </a:ln>
              <a:effectLst/>
            </p:spPr>
            <p:txBody>
              <a:bodyPr/>
              <a:lstStyle/>
              <a:p>
                <a:endParaRPr lang="en-US"/>
              </a:p>
            </p:txBody>
          </p:sp>
          <p:sp>
            <p:nvSpPr>
              <p:cNvPr id="1365058" name="Line 66"/>
              <p:cNvSpPr>
                <a:spLocks noChangeShapeType="1"/>
              </p:cNvSpPr>
              <p:nvPr/>
            </p:nvSpPr>
            <p:spPr bwMode="auto">
              <a:xfrm flipV="1">
                <a:off x="1392" y="3168"/>
                <a:ext cx="0" cy="192"/>
              </a:xfrm>
              <a:prstGeom prst="line">
                <a:avLst/>
              </a:prstGeom>
              <a:noFill/>
              <a:ln w="12700">
                <a:solidFill>
                  <a:schemeClr val="bg1">
                    <a:lumMod val="75000"/>
                  </a:schemeClr>
                </a:solidFill>
                <a:round/>
                <a:headEnd/>
                <a:tailEnd/>
              </a:ln>
              <a:effectLst/>
            </p:spPr>
            <p:txBody>
              <a:bodyPr/>
              <a:lstStyle/>
              <a:p>
                <a:endParaRPr lang="en-US"/>
              </a:p>
            </p:txBody>
          </p:sp>
          <p:sp>
            <p:nvSpPr>
              <p:cNvPr id="1365059" name="Line 67"/>
              <p:cNvSpPr>
                <a:spLocks noChangeShapeType="1"/>
              </p:cNvSpPr>
              <p:nvPr/>
            </p:nvSpPr>
            <p:spPr bwMode="auto">
              <a:xfrm flipV="1">
                <a:off x="1392" y="3216"/>
                <a:ext cx="288" cy="144"/>
              </a:xfrm>
              <a:prstGeom prst="line">
                <a:avLst/>
              </a:prstGeom>
              <a:noFill/>
              <a:ln w="12700">
                <a:solidFill>
                  <a:schemeClr val="bg1">
                    <a:lumMod val="75000"/>
                  </a:schemeClr>
                </a:solidFill>
                <a:round/>
                <a:headEnd/>
                <a:tailEnd/>
              </a:ln>
              <a:effectLst/>
            </p:spPr>
            <p:txBody>
              <a:bodyPr/>
              <a:lstStyle/>
              <a:p>
                <a:endParaRPr lang="en-US"/>
              </a:p>
            </p:txBody>
          </p:sp>
          <p:sp>
            <p:nvSpPr>
              <p:cNvPr id="1365060" name="Line 68"/>
              <p:cNvSpPr>
                <a:spLocks noChangeShapeType="1"/>
              </p:cNvSpPr>
              <p:nvPr/>
            </p:nvSpPr>
            <p:spPr bwMode="auto">
              <a:xfrm flipV="1">
                <a:off x="1680" y="3024"/>
                <a:ext cx="0" cy="192"/>
              </a:xfrm>
              <a:prstGeom prst="line">
                <a:avLst/>
              </a:prstGeom>
              <a:noFill/>
              <a:ln w="12700">
                <a:solidFill>
                  <a:schemeClr val="bg1">
                    <a:lumMod val="75000"/>
                  </a:schemeClr>
                </a:solidFill>
                <a:round/>
                <a:headEnd/>
                <a:tailEnd/>
              </a:ln>
              <a:effectLst/>
            </p:spPr>
            <p:txBody>
              <a:bodyPr/>
              <a:lstStyle/>
              <a:p>
                <a:endParaRPr lang="en-US"/>
              </a:p>
            </p:txBody>
          </p:sp>
          <p:sp>
            <p:nvSpPr>
              <p:cNvPr id="1365061" name="Line 69"/>
              <p:cNvSpPr>
                <a:spLocks noChangeShapeType="1"/>
              </p:cNvSpPr>
              <p:nvPr/>
            </p:nvSpPr>
            <p:spPr bwMode="auto">
              <a:xfrm>
                <a:off x="1392" y="2880"/>
                <a:ext cx="288" cy="144"/>
              </a:xfrm>
              <a:prstGeom prst="line">
                <a:avLst/>
              </a:prstGeom>
              <a:noFill/>
              <a:ln w="12700">
                <a:solidFill>
                  <a:schemeClr val="bg1">
                    <a:lumMod val="75000"/>
                  </a:schemeClr>
                </a:solidFill>
                <a:round/>
                <a:headEnd/>
                <a:tailEnd/>
              </a:ln>
              <a:effectLst/>
            </p:spPr>
            <p:txBody>
              <a:bodyPr/>
              <a:lstStyle/>
              <a:p>
                <a:endParaRPr lang="en-US"/>
              </a:p>
            </p:txBody>
          </p:sp>
        </p:grpSp>
        <p:sp>
          <p:nvSpPr>
            <p:cNvPr id="1365062" name="Text Box 70"/>
            <p:cNvSpPr txBox="1">
              <a:spLocks noChangeArrowheads="1"/>
            </p:cNvSpPr>
            <p:nvPr/>
          </p:nvSpPr>
          <p:spPr bwMode="auto">
            <a:xfrm>
              <a:off x="2200" y="1536"/>
              <a:ext cx="303" cy="173"/>
            </a:xfrm>
            <a:prstGeom prst="rect">
              <a:avLst/>
            </a:prstGeom>
            <a:noFill/>
            <a:ln w="12700">
              <a:noFill/>
              <a:miter lim="800000"/>
              <a:headEnd/>
              <a:tailEnd/>
            </a:ln>
            <a:effectLst/>
          </p:spPr>
          <p:txBody>
            <a:bodyPr wrap="none">
              <a:spAutoFit/>
            </a:bodyPr>
            <a:lstStyle/>
            <a:p>
              <a:r>
                <a:rPr lang="en-US" sz="1200" b="1">
                  <a:solidFill>
                    <a:schemeClr val="tx1"/>
                  </a:solidFill>
                </a:rPr>
                <a:t>Add</a:t>
              </a:r>
            </a:p>
          </p:txBody>
        </p:sp>
        <p:sp>
          <p:nvSpPr>
            <p:cNvPr id="1365063" name="Rectangle 71"/>
            <p:cNvSpPr>
              <a:spLocks noChangeArrowheads="1"/>
            </p:cNvSpPr>
            <p:nvPr/>
          </p:nvSpPr>
          <p:spPr bwMode="auto">
            <a:xfrm>
              <a:off x="4504" y="1920"/>
              <a:ext cx="576" cy="912"/>
            </a:xfrm>
            <a:prstGeom prst="rect">
              <a:avLst/>
            </a:prstGeom>
            <a:noFill/>
            <a:ln w="12700">
              <a:solidFill>
                <a:schemeClr val="bg1">
                  <a:lumMod val="75000"/>
                </a:schemeClr>
              </a:solidFill>
              <a:miter lim="800000"/>
              <a:headEnd/>
              <a:tailEnd/>
            </a:ln>
            <a:effectLst/>
          </p:spPr>
          <p:txBody>
            <a:bodyPr wrap="none" anchor="ctr"/>
            <a:lstStyle/>
            <a:p>
              <a:endParaRPr lang="en-US"/>
            </a:p>
          </p:txBody>
        </p:sp>
        <p:sp>
          <p:nvSpPr>
            <p:cNvPr id="1365064" name="Line 72"/>
            <p:cNvSpPr>
              <a:spLocks noChangeShapeType="1"/>
            </p:cNvSpPr>
            <p:nvPr/>
          </p:nvSpPr>
          <p:spPr bwMode="auto">
            <a:xfrm>
              <a:off x="4360" y="2400"/>
              <a:ext cx="160" cy="0"/>
            </a:xfrm>
            <a:prstGeom prst="line">
              <a:avLst/>
            </a:prstGeom>
            <a:noFill/>
            <a:ln w="28575">
              <a:solidFill>
                <a:schemeClr val="bg1">
                  <a:lumMod val="75000"/>
                </a:schemeClr>
              </a:solidFill>
              <a:round/>
              <a:headEnd/>
              <a:tailEnd type="triangle" w="med" len="med"/>
            </a:ln>
            <a:effectLst/>
          </p:spPr>
          <p:txBody>
            <a:bodyPr/>
            <a:lstStyle/>
            <a:p>
              <a:endParaRPr lang="en-US"/>
            </a:p>
          </p:txBody>
        </p:sp>
        <p:sp>
          <p:nvSpPr>
            <p:cNvPr id="1365065" name="Text Box 73"/>
            <p:cNvSpPr txBox="1">
              <a:spLocks noChangeArrowheads="1"/>
            </p:cNvSpPr>
            <p:nvPr/>
          </p:nvSpPr>
          <p:spPr bwMode="auto">
            <a:xfrm>
              <a:off x="4535" y="1920"/>
              <a:ext cx="545" cy="326"/>
            </a:xfrm>
            <a:prstGeom prst="rect">
              <a:avLst/>
            </a:prstGeom>
            <a:noFill/>
            <a:ln w="12700">
              <a:noFill/>
              <a:miter lim="800000"/>
              <a:headEnd/>
              <a:tailEnd/>
            </a:ln>
            <a:effectLst/>
          </p:spPr>
          <p:txBody>
            <a:bodyPr wrap="none">
              <a:spAutoFit/>
            </a:bodyPr>
            <a:lstStyle/>
            <a:p>
              <a:pPr algn="ctr"/>
              <a:r>
                <a:rPr lang="en-US" sz="1400" b="1" dirty="0">
                  <a:solidFill>
                    <a:schemeClr val="tx1"/>
                  </a:solidFill>
                </a:rPr>
                <a:t>Data</a:t>
              </a:r>
            </a:p>
            <a:p>
              <a:pPr algn="ctr"/>
              <a:r>
                <a:rPr lang="en-US" sz="1400" b="1" dirty="0">
                  <a:solidFill>
                    <a:schemeClr val="tx1"/>
                  </a:solidFill>
                </a:rPr>
                <a:t>Memory</a:t>
              </a:r>
            </a:p>
          </p:txBody>
        </p:sp>
        <p:sp>
          <p:nvSpPr>
            <p:cNvPr id="1365066" name="Text Box 74"/>
            <p:cNvSpPr txBox="1">
              <a:spLocks noChangeArrowheads="1"/>
            </p:cNvSpPr>
            <p:nvPr/>
          </p:nvSpPr>
          <p:spPr bwMode="auto">
            <a:xfrm>
              <a:off x="4469" y="2371"/>
              <a:ext cx="467" cy="173"/>
            </a:xfrm>
            <a:prstGeom prst="rect">
              <a:avLst/>
            </a:prstGeom>
            <a:noFill/>
            <a:ln w="12700">
              <a:noFill/>
              <a:miter lim="800000"/>
              <a:headEnd/>
              <a:tailEnd/>
            </a:ln>
            <a:effectLst/>
          </p:spPr>
          <p:txBody>
            <a:bodyPr wrap="none">
              <a:spAutoFit/>
            </a:bodyPr>
            <a:lstStyle/>
            <a:p>
              <a:r>
                <a:rPr lang="en-US" sz="1200" dirty="0">
                  <a:solidFill>
                    <a:schemeClr val="tx1"/>
                  </a:solidFill>
                </a:rPr>
                <a:t>Address</a:t>
              </a:r>
            </a:p>
          </p:txBody>
        </p:sp>
        <p:sp>
          <p:nvSpPr>
            <p:cNvPr id="1365067" name="Text Box 75"/>
            <p:cNvSpPr txBox="1">
              <a:spLocks noChangeArrowheads="1"/>
            </p:cNvSpPr>
            <p:nvPr/>
          </p:nvSpPr>
          <p:spPr bwMode="auto">
            <a:xfrm>
              <a:off x="4463" y="2544"/>
              <a:ext cx="569" cy="173"/>
            </a:xfrm>
            <a:prstGeom prst="rect">
              <a:avLst/>
            </a:prstGeom>
            <a:noFill/>
            <a:ln w="12700">
              <a:noFill/>
              <a:miter lim="800000"/>
              <a:headEnd/>
              <a:tailEnd/>
            </a:ln>
            <a:effectLst/>
          </p:spPr>
          <p:txBody>
            <a:bodyPr wrap="none">
              <a:spAutoFit/>
            </a:bodyPr>
            <a:lstStyle/>
            <a:p>
              <a:r>
                <a:rPr lang="en-US" sz="1200" dirty="0">
                  <a:solidFill>
                    <a:schemeClr val="tx1"/>
                  </a:solidFill>
                </a:rPr>
                <a:t>Write Data</a:t>
              </a:r>
            </a:p>
          </p:txBody>
        </p:sp>
        <p:sp>
          <p:nvSpPr>
            <p:cNvPr id="1365068" name="Text Box 76"/>
            <p:cNvSpPr txBox="1">
              <a:spLocks noChangeArrowheads="1"/>
            </p:cNvSpPr>
            <p:nvPr/>
          </p:nvSpPr>
          <p:spPr bwMode="auto">
            <a:xfrm>
              <a:off x="4552" y="2256"/>
              <a:ext cx="584" cy="173"/>
            </a:xfrm>
            <a:prstGeom prst="rect">
              <a:avLst/>
            </a:prstGeom>
            <a:noFill/>
            <a:ln w="12700">
              <a:noFill/>
              <a:miter lim="800000"/>
              <a:headEnd/>
              <a:tailEnd/>
            </a:ln>
            <a:effectLst/>
          </p:spPr>
          <p:txBody>
            <a:bodyPr>
              <a:spAutoFit/>
            </a:bodyPr>
            <a:lstStyle/>
            <a:p>
              <a:r>
                <a:rPr lang="en-US" sz="1200">
                  <a:solidFill>
                    <a:schemeClr val="tx1"/>
                  </a:solidFill>
                </a:rPr>
                <a:t>Read Data</a:t>
              </a:r>
            </a:p>
          </p:txBody>
        </p:sp>
        <p:sp>
          <p:nvSpPr>
            <p:cNvPr id="1365069" name="Line 77"/>
            <p:cNvSpPr>
              <a:spLocks noChangeShapeType="1"/>
            </p:cNvSpPr>
            <p:nvPr/>
          </p:nvSpPr>
          <p:spPr bwMode="auto">
            <a:xfrm>
              <a:off x="4360" y="2640"/>
              <a:ext cx="144" cy="0"/>
            </a:xfrm>
            <a:prstGeom prst="line">
              <a:avLst/>
            </a:prstGeom>
            <a:noFill/>
            <a:ln w="28575">
              <a:solidFill>
                <a:schemeClr val="bg1">
                  <a:lumMod val="75000"/>
                </a:schemeClr>
              </a:solidFill>
              <a:round/>
              <a:headEnd/>
              <a:tailEnd type="triangle" w="med" len="med"/>
            </a:ln>
            <a:effectLst/>
          </p:spPr>
          <p:txBody>
            <a:bodyPr/>
            <a:lstStyle/>
            <a:p>
              <a:endParaRPr lang="en-US"/>
            </a:p>
          </p:txBody>
        </p:sp>
        <p:sp>
          <p:nvSpPr>
            <p:cNvPr id="1365070" name="Line 78"/>
            <p:cNvSpPr>
              <a:spLocks noChangeShapeType="1"/>
            </p:cNvSpPr>
            <p:nvPr/>
          </p:nvSpPr>
          <p:spPr bwMode="auto">
            <a:xfrm>
              <a:off x="5280" y="2640"/>
              <a:ext cx="144" cy="1"/>
            </a:xfrm>
            <a:prstGeom prst="line">
              <a:avLst/>
            </a:prstGeom>
            <a:noFill/>
            <a:ln w="28575">
              <a:solidFill>
                <a:schemeClr val="bg1">
                  <a:lumMod val="75000"/>
                </a:schemeClr>
              </a:solidFill>
              <a:round/>
              <a:headEnd/>
              <a:tailEnd type="triangle" w="med" len="med"/>
            </a:ln>
            <a:effectLst/>
          </p:spPr>
          <p:txBody>
            <a:bodyPr/>
            <a:lstStyle/>
            <a:p>
              <a:endParaRPr lang="en-US"/>
            </a:p>
          </p:txBody>
        </p:sp>
        <p:sp>
          <p:nvSpPr>
            <p:cNvPr id="1365071" name="AutoShape 79"/>
            <p:cNvSpPr>
              <a:spLocks noChangeArrowheads="1"/>
            </p:cNvSpPr>
            <p:nvPr/>
          </p:nvSpPr>
          <p:spPr bwMode="auto">
            <a:xfrm rot="-5400000">
              <a:off x="5280" y="2448"/>
              <a:ext cx="432" cy="144"/>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bg1">
                  <a:lumMod val="75000"/>
                </a:schemeClr>
              </a:solidFill>
              <a:miter lim="800000"/>
              <a:headEnd/>
              <a:tailEnd/>
            </a:ln>
            <a:effectLst/>
          </p:spPr>
          <p:txBody>
            <a:bodyPr wrap="none" anchor="ctr"/>
            <a:lstStyle/>
            <a:p>
              <a:endParaRPr lang="en-US"/>
            </a:p>
          </p:txBody>
        </p:sp>
        <p:sp>
          <p:nvSpPr>
            <p:cNvPr id="1365072" name="Line 80"/>
            <p:cNvSpPr>
              <a:spLocks noChangeShapeType="1"/>
            </p:cNvSpPr>
            <p:nvPr/>
          </p:nvSpPr>
          <p:spPr bwMode="auto">
            <a:xfrm>
              <a:off x="5568" y="2496"/>
              <a:ext cx="96" cy="1"/>
            </a:xfrm>
            <a:prstGeom prst="line">
              <a:avLst/>
            </a:prstGeom>
            <a:noFill/>
            <a:ln w="28575">
              <a:solidFill>
                <a:schemeClr val="bg1">
                  <a:lumMod val="75000"/>
                </a:schemeClr>
              </a:solidFill>
              <a:round/>
              <a:headEnd/>
              <a:tailEnd/>
            </a:ln>
            <a:effectLst/>
          </p:spPr>
          <p:txBody>
            <a:bodyPr/>
            <a:lstStyle/>
            <a:p>
              <a:endParaRPr lang="en-US"/>
            </a:p>
          </p:txBody>
        </p:sp>
        <p:sp>
          <p:nvSpPr>
            <p:cNvPr id="1365075" name="Line 83"/>
            <p:cNvSpPr>
              <a:spLocks noChangeShapeType="1"/>
            </p:cNvSpPr>
            <p:nvPr/>
          </p:nvSpPr>
          <p:spPr bwMode="auto">
            <a:xfrm>
              <a:off x="2440" y="2256"/>
              <a:ext cx="384" cy="0"/>
            </a:xfrm>
            <a:prstGeom prst="line">
              <a:avLst/>
            </a:prstGeom>
            <a:noFill/>
            <a:ln w="28575">
              <a:solidFill>
                <a:schemeClr val="bg1">
                  <a:lumMod val="75000"/>
                </a:schemeClr>
              </a:solidFill>
              <a:round/>
              <a:headEnd/>
              <a:tailEnd/>
            </a:ln>
            <a:effectLst/>
          </p:spPr>
          <p:txBody>
            <a:bodyPr/>
            <a:lstStyle/>
            <a:p>
              <a:endParaRPr lang="en-US"/>
            </a:p>
          </p:txBody>
        </p:sp>
        <p:sp>
          <p:nvSpPr>
            <p:cNvPr id="1365076" name="Line 84"/>
            <p:cNvSpPr>
              <a:spLocks noChangeShapeType="1"/>
            </p:cNvSpPr>
            <p:nvPr/>
          </p:nvSpPr>
          <p:spPr bwMode="auto">
            <a:xfrm>
              <a:off x="1672" y="2688"/>
              <a:ext cx="0" cy="1440"/>
            </a:xfrm>
            <a:prstGeom prst="line">
              <a:avLst/>
            </a:prstGeom>
            <a:noFill/>
            <a:ln w="28575">
              <a:solidFill>
                <a:schemeClr val="bg1">
                  <a:lumMod val="75000"/>
                </a:schemeClr>
              </a:solidFill>
              <a:round/>
              <a:headEnd/>
              <a:tailEnd/>
            </a:ln>
            <a:effectLst/>
          </p:spPr>
          <p:txBody>
            <a:bodyPr/>
            <a:lstStyle/>
            <a:p>
              <a:endParaRPr lang="en-US"/>
            </a:p>
          </p:txBody>
        </p:sp>
        <p:sp>
          <p:nvSpPr>
            <p:cNvPr id="1365077" name="Line 85"/>
            <p:cNvSpPr>
              <a:spLocks noChangeShapeType="1"/>
            </p:cNvSpPr>
            <p:nvPr/>
          </p:nvSpPr>
          <p:spPr bwMode="auto">
            <a:xfrm>
              <a:off x="1152" y="1536"/>
              <a:ext cx="288" cy="0"/>
            </a:xfrm>
            <a:prstGeom prst="line">
              <a:avLst/>
            </a:prstGeom>
            <a:noFill/>
            <a:ln w="28575">
              <a:solidFill>
                <a:schemeClr val="bg1">
                  <a:lumMod val="75000"/>
                </a:schemeClr>
              </a:solidFill>
              <a:round/>
              <a:headEnd/>
              <a:tailEnd/>
            </a:ln>
            <a:effectLst/>
          </p:spPr>
          <p:txBody>
            <a:bodyPr/>
            <a:lstStyle/>
            <a:p>
              <a:endParaRPr lang="en-US"/>
            </a:p>
          </p:txBody>
        </p:sp>
        <p:sp>
          <p:nvSpPr>
            <p:cNvPr id="1365078" name="Line 86"/>
            <p:cNvSpPr>
              <a:spLocks noChangeShapeType="1"/>
            </p:cNvSpPr>
            <p:nvPr/>
          </p:nvSpPr>
          <p:spPr bwMode="auto">
            <a:xfrm>
              <a:off x="816" y="960"/>
              <a:ext cx="576" cy="0"/>
            </a:xfrm>
            <a:prstGeom prst="line">
              <a:avLst/>
            </a:prstGeom>
            <a:noFill/>
            <a:ln w="28575">
              <a:solidFill>
                <a:schemeClr val="bg1">
                  <a:lumMod val="75000"/>
                </a:schemeClr>
              </a:solidFill>
              <a:round/>
              <a:headEnd type="triangle" w="med" len="med"/>
              <a:tailEnd/>
            </a:ln>
            <a:effectLst/>
          </p:spPr>
          <p:txBody>
            <a:bodyPr/>
            <a:lstStyle/>
            <a:p>
              <a:endParaRPr lang="en-US"/>
            </a:p>
          </p:txBody>
        </p:sp>
        <p:sp>
          <p:nvSpPr>
            <p:cNvPr id="1365079" name="Line 87"/>
            <p:cNvSpPr>
              <a:spLocks noChangeShapeType="1"/>
            </p:cNvSpPr>
            <p:nvPr/>
          </p:nvSpPr>
          <p:spPr bwMode="auto">
            <a:xfrm>
              <a:off x="1528" y="2352"/>
              <a:ext cx="96" cy="0"/>
            </a:xfrm>
            <a:prstGeom prst="line">
              <a:avLst/>
            </a:prstGeom>
            <a:noFill/>
            <a:ln w="28575">
              <a:solidFill>
                <a:schemeClr val="bg1">
                  <a:lumMod val="75000"/>
                </a:schemeClr>
              </a:solidFill>
              <a:round/>
              <a:headEnd/>
              <a:tailEnd/>
            </a:ln>
            <a:effectLst/>
          </p:spPr>
          <p:txBody>
            <a:bodyPr/>
            <a:lstStyle/>
            <a:p>
              <a:endParaRPr lang="en-US"/>
            </a:p>
          </p:txBody>
        </p:sp>
        <p:sp>
          <p:nvSpPr>
            <p:cNvPr id="1365080" name="Line 88"/>
            <p:cNvSpPr>
              <a:spLocks noChangeShapeType="1"/>
            </p:cNvSpPr>
            <p:nvPr/>
          </p:nvSpPr>
          <p:spPr bwMode="auto">
            <a:xfrm>
              <a:off x="5088" y="2400"/>
              <a:ext cx="112" cy="0"/>
            </a:xfrm>
            <a:prstGeom prst="line">
              <a:avLst/>
            </a:prstGeom>
            <a:noFill/>
            <a:ln w="28575">
              <a:solidFill>
                <a:schemeClr val="bg1">
                  <a:lumMod val="75000"/>
                </a:schemeClr>
              </a:solidFill>
              <a:round/>
              <a:headEnd/>
              <a:tailEnd/>
            </a:ln>
            <a:effectLst/>
          </p:spPr>
          <p:txBody>
            <a:bodyPr/>
            <a:lstStyle/>
            <a:p>
              <a:endParaRPr lang="en-US"/>
            </a:p>
          </p:txBody>
        </p:sp>
        <p:sp>
          <p:nvSpPr>
            <p:cNvPr id="1365081" name="Rectangle 89"/>
            <p:cNvSpPr>
              <a:spLocks noChangeArrowheads="1"/>
            </p:cNvSpPr>
            <p:nvPr/>
          </p:nvSpPr>
          <p:spPr bwMode="auto">
            <a:xfrm>
              <a:off x="1432" y="1392"/>
              <a:ext cx="96" cy="1392"/>
            </a:xfrm>
            <a:prstGeom prst="rect">
              <a:avLst/>
            </a:prstGeom>
            <a:noFill/>
            <a:ln w="12700">
              <a:solidFill>
                <a:schemeClr val="bg1">
                  <a:lumMod val="75000"/>
                </a:schemeClr>
              </a:solidFill>
              <a:miter lim="800000"/>
              <a:headEnd/>
              <a:tailEnd/>
            </a:ln>
            <a:effectLst/>
          </p:spPr>
          <p:txBody>
            <a:bodyPr wrap="none" anchor="ctr"/>
            <a:lstStyle/>
            <a:p>
              <a:endParaRPr lang="en-US"/>
            </a:p>
          </p:txBody>
        </p:sp>
        <p:sp>
          <p:nvSpPr>
            <p:cNvPr id="1365082" name="Rectangle 90"/>
            <p:cNvSpPr>
              <a:spLocks noChangeArrowheads="1"/>
            </p:cNvSpPr>
            <p:nvPr/>
          </p:nvSpPr>
          <p:spPr bwMode="auto">
            <a:xfrm>
              <a:off x="2824" y="1392"/>
              <a:ext cx="96" cy="2448"/>
            </a:xfrm>
            <a:prstGeom prst="rect">
              <a:avLst/>
            </a:prstGeom>
            <a:noFill/>
            <a:ln w="12700">
              <a:solidFill>
                <a:schemeClr val="bg1">
                  <a:lumMod val="75000"/>
                </a:schemeClr>
              </a:solidFill>
              <a:miter lim="800000"/>
              <a:headEnd/>
              <a:tailEnd/>
            </a:ln>
            <a:effectLst/>
          </p:spPr>
          <p:txBody>
            <a:bodyPr wrap="none" anchor="ctr"/>
            <a:lstStyle/>
            <a:p>
              <a:endParaRPr lang="en-US"/>
            </a:p>
          </p:txBody>
        </p:sp>
        <p:sp>
          <p:nvSpPr>
            <p:cNvPr id="1365083" name="Line 91"/>
            <p:cNvSpPr>
              <a:spLocks noChangeShapeType="1"/>
            </p:cNvSpPr>
            <p:nvPr/>
          </p:nvSpPr>
          <p:spPr bwMode="auto">
            <a:xfrm>
              <a:off x="1392" y="1536"/>
              <a:ext cx="48" cy="0"/>
            </a:xfrm>
            <a:prstGeom prst="line">
              <a:avLst/>
            </a:prstGeom>
            <a:noFill/>
            <a:ln w="28575">
              <a:solidFill>
                <a:schemeClr val="bg1">
                  <a:lumMod val="75000"/>
                </a:schemeClr>
              </a:solidFill>
              <a:round/>
              <a:headEnd/>
              <a:tailEnd/>
            </a:ln>
            <a:effectLst/>
          </p:spPr>
          <p:txBody>
            <a:bodyPr/>
            <a:lstStyle/>
            <a:p>
              <a:endParaRPr lang="en-US"/>
            </a:p>
          </p:txBody>
        </p:sp>
        <p:sp>
          <p:nvSpPr>
            <p:cNvPr id="1365084" name="Line 92"/>
            <p:cNvSpPr>
              <a:spLocks noChangeShapeType="1"/>
            </p:cNvSpPr>
            <p:nvPr/>
          </p:nvSpPr>
          <p:spPr bwMode="auto">
            <a:xfrm>
              <a:off x="1528" y="1488"/>
              <a:ext cx="720" cy="0"/>
            </a:xfrm>
            <a:prstGeom prst="line">
              <a:avLst/>
            </a:prstGeom>
            <a:noFill/>
            <a:ln w="28575">
              <a:solidFill>
                <a:schemeClr val="bg1">
                  <a:lumMod val="75000"/>
                </a:schemeClr>
              </a:solidFill>
              <a:round/>
              <a:headEnd/>
              <a:tailEnd type="triangle" w="med" len="med"/>
            </a:ln>
            <a:effectLst/>
          </p:spPr>
          <p:txBody>
            <a:bodyPr/>
            <a:lstStyle/>
            <a:p>
              <a:endParaRPr lang="en-US"/>
            </a:p>
          </p:txBody>
        </p:sp>
        <p:sp>
          <p:nvSpPr>
            <p:cNvPr id="1365085" name="Line 93"/>
            <p:cNvSpPr>
              <a:spLocks noChangeShapeType="1"/>
            </p:cNvSpPr>
            <p:nvPr/>
          </p:nvSpPr>
          <p:spPr bwMode="auto">
            <a:xfrm>
              <a:off x="2440" y="1632"/>
              <a:ext cx="96" cy="0"/>
            </a:xfrm>
            <a:prstGeom prst="line">
              <a:avLst/>
            </a:prstGeom>
            <a:noFill/>
            <a:ln w="28575">
              <a:solidFill>
                <a:schemeClr val="bg1">
                  <a:lumMod val="75000"/>
                </a:schemeClr>
              </a:solidFill>
              <a:round/>
              <a:headEnd/>
              <a:tailEnd/>
            </a:ln>
            <a:effectLst/>
          </p:spPr>
          <p:txBody>
            <a:bodyPr/>
            <a:lstStyle/>
            <a:p>
              <a:endParaRPr lang="en-US"/>
            </a:p>
          </p:txBody>
        </p:sp>
        <p:sp>
          <p:nvSpPr>
            <p:cNvPr id="1365086" name="Line 94"/>
            <p:cNvSpPr>
              <a:spLocks noChangeShapeType="1"/>
            </p:cNvSpPr>
            <p:nvPr/>
          </p:nvSpPr>
          <p:spPr bwMode="auto">
            <a:xfrm>
              <a:off x="2920" y="3120"/>
              <a:ext cx="480" cy="0"/>
            </a:xfrm>
            <a:prstGeom prst="line">
              <a:avLst/>
            </a:prstGeom>
            <a:noFill/>
            <a:ln w="28575">
              <a:solidFill>
                <a:schemeClr val="bg1">
                  <a:lumMod val="75000"/>
                </a:schemeClr>
              </a:solidFill>
              <a:round/>
              <a:headEnd/>
              <a:tailEnd/>
            </a:ln>
            <a:effectLst/>
          </p:spPr>
          <p:txBody>
            <a:bodyPr/>
            <a:lstStyle/>
            <a:p>
              <a:endParaRPr lang="en-US"/>
            </a:p>
          </p:txBody>
        </p:sp>
        <p:sp>
          <p:nvSpPr>
            <p:cNvPr id="1365087" name="Line 95"/>
            <p:cNvSpPr>
              <a:spLocks noChangeShapeType="1"/>
            </p:cNvSpPr>
            <p:nvPr/>
          </p:nvSpPr>
          <p:spPr bwMode="auto">
            <a:xfrm>
              <a:off x="3448" y="2784"/>
              <a:ext cx="0" cy="336"/>
            </a:xfrm>
            <a:prstGeom prst="line">
              <a:avLst/>
            </a:prstGeom>
            <a:noFill/>
            <a:ln w="28575">
              <a:solidFill>
                <a:schemeClr val="bg1">
                  <a:lumMod val="75000"/>
                </a:schemeClr>
              </a:solidFill>
              <a:round/>
              <a:headEnd/>
              <a:tailEnd/>
            </a:ln>
            <a:effectLst/>
          </p:spPr>
          <p:txBody>
            <a:bodyPr/>
            <a:lstStyle/>
            <a:p>
              <a:endParaRPr lang="en-US"/>
            </a:p>
          </p:txBody>
        </p:sp>
        <p:sp>
          <p:nvSpPr>
            <p:cNvPr id="1365088" name="Line 96"/>
            <p:cNvSpPr>
              <a:spLocks noChangeShapeType="1"/>
            </p:cNvSpPr>
            <p:nvPr/>
          </p:nvSpPr>
          <p:spPr bwMode="auto">
            <a:xfrm>
              <a:off x="3448" y="3120"/>
              <a:ext cx="816" cy="0"/>
            </a:xfrm>
            <a:prstGeom prst="line">
              <a:avLst/>
            </a:prstGeom>
            <a:noFill/>
            <a:ln w="28575">
              <a:solidFill>
                <a:schemeClr val="bg1">
                  <a:lumMod val="75000"/>
                </a:schemeClr>
              </a:solidFill>
              <a:round/>
              <a:headEnd/>
              <a:tailEnd/>
            </a:ln>
            <a:effectLst/>
          </p:spPr>
          <p:txBody>
            <a:bodyPr/>
            <a:lstStyle/>
            <a:p>
              <a:endParaRPr lang="en-US"/>
            </a:p>
          </p:txBody>
        </p:sp>
        <p:sp>
          <p:nvSpPr>
            <p:cNvPr id="1365089" name="Rectangle 97"/>
            <p:cNvSpPr>
              <a:spLocks noChangeArrowheads="1"/>
            </p:cNvSpPr>
            <p:nvPr/>
          </p:nvSpPr>
          <p:spPr bwMode="auto">
            <a:xfrm>
              <a:off x="5184" y="1776"/>
              <a:ext cx="96" cy="1776"/>
            </a:xfrm>
            <a:prstGeom prst="rect">
              <a:avLst/>
            </a:prstGeom>
            <a:noFill/>
            <a:ln w="12700">
              <a:solidFill>
                <a:schemeClr val="bg1">
                  <a:lumMod val="75000"/>
                </a:schemeClr>
              </a:solidFill>
              <a:miter lim="800000"/>
              <a:headEnd/>
              <a:tailEnd/>
            </a:ln>
            <a:effectLst/>
          </p:spPr>
          <p:txBody>
            <a:bodyPr wrap="none" anchor="ctr"/>
            <a:lstStyle/>
            <a:p>
              <a:endParaRPr lang="en-US"/>
            </a:p>
          </p:txBody>
        </p:sp>
        <p:sp>
          <p:nvSpPr>
            <p:cNvPr id="1365090" name="Line 98"/>
            <p:cNvSpPr>
              <a:spLocks noChangeShapeType="1"/>
            </p:cNvSpPr>
            <p:nvPr/>
          </p:nvSpPr>
          <p:spPr bwMode="auto">
            <a:xfrm>
              <a:off x="4416" y="3120"/>
              <a:ext cx="768" cy="0"/>
            </a:xfrm>
            <a:prstGeom prst="line">
              <a:avLst/>
            </a:prstGeom>
            <a:noFill/>
            <a:ln w="28575">
              <a:solidFill>
                <a:schemeClr val="bg1">
                  <a:lumMod val="75000"/>
                </a:schemeClr>
              </a:solidFill>
              <a:round/>
              <a:headEnd/>
              <a:tailEnd/>
            </a:ln>
            <a:effectLst/>
          </p:spPr>
          <p:txBody>
            <a:bodyPr/>
            <a:lstStyle/>
            <a:p>
              <a:endParaRPr lang="en-US"/>
            </a:p>
          </p:txBody>
        </p:sp>
        <p:sp>
          <p:nvSpPr>
            <p:cNvPr id="1365091" name="Line 99"/>
            <p:cNvSpPr>
              <a:spLocks noChangeShapeType="1"/>
            </p:cNvSpPr>
            <p:nvPr/>
          </p:nvSpPr>
          <p:spPr bwMode="auto">
            <a:xfrm>
              <a:off x="5280" y="2400"/>
              <a:ext cx="144" cy="1"/>
            </a:xfrm>
            <a:prstGeom prst="line">
              <a:avLst/>
            </a:prstGeom>
            <a:noFill/>
            <a:ln w="28575">
              <a:solidFill>
                <a:schemeClr val="bg1">
                  <a:lumMod val="75000"/>
                </a:schemeClr>
              </a:solidFill>
              <a:round/>
              <a:headEnd/>
              <a:tailEnd type="triangle" w="med" len="med"/>
            </a:ln>
            <a:effectLst/>
          </p:spPr>
          <p:txBody>
            <a:bodyPr/>
            <a:lstStyle/>
            <a:p>
              <a:endParaRPr lang="en-US"/>
            </a:p>
          </p:txBody>
        </p:sp>
        <p:sp>
          <p:nvSpPr>
            <p:cNvPr id="1365092" name="Line 100"/>
            <p:cNvSpPr>
              <a:spLocks noChangeShapeType="1"/>
            </p:cNvSpPr>
            <p:nvPr/>
          </p:nvSpPr>
          <p:spPr bwMode="auto">
            <a:xfrm>
              <a:off x="5664" y="2496"/>
              <a:ext cx="0" cy="1632"/>
            </a:xfrm>
            <a:prstGeom prst="line">
              <a:avLst/>
            </a:prstGeom>
            <a:noFill/>
            <a:ln w="28575">
              <a:solidFill>
                <a:schemeClr val="bg1">
                  <a:lumMod val="75000"/>
                </a:schemeClr>
              </a:solidFill>
              <a:round/>
              <a:headEnd/>
              <a:tailEnd/>
            </a:ln>
            <a:effectLst/>
          </p:spPr>
          <p:txBody>
            <a:bodyPr/>
            <a:lstStyle/>
            <a:p>
              <a:endParaRPr lang="en-US"/>
            </a:p>
          </p:txBody>
        </p:sp>
        <p:sp>
          <p:nvSpPr>
            <p:cNvPr id="1365093" name="Line 101"/>
            <p:cNvSpPr>
              <a:spLocks noChangeShapeType="1"/>
            </p:cNvSpPr>
            <p:nvPr/>
          </p:nvSpPr>
          <p:spPr bwMode="auto">
            <a:xfrm>
              <a:off x="2536" y="720"/>
              <a:ext cx="0" cy="912"/>
            </a:xfrm>
            <a:prstGeom prst="line">
              <a:avLst/>
            </a:prstGeom>
            <a:noFill/>
            <a:ln w="28575">
              <a:solidFill>
                <a:schemeClr val="bg1">
                  <a:lumMod val="75000"/>
                </a:schemeClr>
              </a:solidFill>
              <a:round/>
              <a:headEnd/>
              <a:tailEnd/>
            </a:ln>
            <a:effectLst/>
          </p:spPr>
          <p:txBody>
            <a:bodyPr/>
            <a:lstStyle/>
            <a:p>
              <a:endParaRPr lang="en-US"/>
            </a:p>
          </p:txBody>
        </p:sp>
        <p:sp>
          <p:nvSpPr>
            <p:cNvPr id="1365094" name="Line 102"/>
            <p:cNvSpPr>
              <a:spLocks noChangeShapeType="1"/>
            </p:cNvSpPr>
            <p:nvPr/>
          </p:nvSpPr>
          <p:spPr bwMode="auto">
            <a:xfrm flipH="1" flipV="1">
              <a:off x="2824" y="2976"/>
              <a:ext cx="96" cy="144"/>
            </a:xfrm>
            <a:prstGeom prst="line">
              <a:avLst/>
            </a:prstGeom>
            <a:noFill/>
            <a:ln w="28575" cap="rnd">
              <a:solidFill>
                <a:schemeClr val="bg1">
                  <a:lumMod val="75000"/>
                </a:schemeClr>
              </a:solidFill>
              <a:prstDash val="sysDot"/>
              <a:round/>
              <a:headEnd/>
              <a:tailEnd/>
            </a:ln>
            <a:effectLst/>
          </p:spPr>
          <p:txBody>
            <a:bodyPr/>
            <a:lstStyle/>
            <a:p>
              <a:endParaRPr lang="en-US"/>
            </a:p>
          </p:txBody>
        </p:sp>
        <p:sp>
          <p:nvSpPr>
            <p:cNvPr id="1365095" name="Line 103"/>
            <p:cNvSpPr>
              <a:spLocks noChangeShapeType="1"/>
            </p:cNvSpPr>
            <p:nvPr/>
          </p:nvSpPr>
          <p:spPr bwMode="auto">
            <a:xfrm flipH="1">
              <a:off x="5184" y="2640"/>
              <a:ext cx="96" cy="480"/>
            </a:xfrm>
            <a:prstGeom prst="line">
              <a:avLst/>
            </a:prstGeom>
            <a:noFill/>
            <a:ln w="28575" cap="rnd">
              <a:solidFill>
                <a:schemeClr val="bg1">
                  <a:lumMod val="75000"/>
                </a:schemeClr>
              </a:solidFill>
              <a:prstDash val="sysDot"/>
              <a:round/>
              <a:headEnd/>
              <a:tailEnd/>
            </a:ln>
            <a:effectLst/>
          </p:spPr>
          <p:txBody>
            <a:bodyPr/>
            <a:lstStyle/>
            <a:p>
              <a:endParaRPr lang="en-US"/>
            </a:p>
          </p:txBody>
        </p:sp>
        <p:sp>
          <p:nvSpPr>
            <p:cNvPr id="1365096" name="Text Box 104"/>
            <p:cNvSpPr txBox="1">
              <a:spLocks noChangeArrowheads="1"/>
            </p:cNvSpPr>
            <p:nvPr/>
          </p:nvSpPr>
          <p:spPr bwMode="auto">
            <a:xfrm>
              <a:off x="1355" y="1219"/>
              <a:ext cx="325" cy="173"/>
            </a:xfrm>
            <a:prstGeom prst="rect">
              <a:avLst/>
            </a:prstGeom>
            <a:noFill/>
            <a:ln w="12700">
              <a:noFill/>
              <a:miter lim="800000"/>
              <a:headEnd/>
              <a:tailEnd/>
            </a:ln>
            <a:effectLst/>
          </p:spPr>
          <p:txBody>
            <a:bodyPr wrap="none">
              <a:spAutoFit/>
            </a:bodyPr>
            <a:lstStyle/>
            <a:p>
              <a:r>
                <a:rPr lang="en-US" sz="1200" b="1" dirty="0">
                  <a:solidFill>
                    <a:schemeClr val="accent2"/>
                  </a:solidFill>
                </a:rPr>
                <a:t>IF/ID</a:t>
              </a:r>
            </a:p>
          </p:txBody>
        </p:sp>
        <p:sp>
          <p:nvSpPr>
            <p:cNvPr id="1365097" name="Line 105"/>
            <p:cNvSpPr>
              <a:spLocks noChangeShapeType="1"/>
            </p:cNvSpPr>
            <p:nvPr/>
          </p:nvSpPr>
          <p:spPr bwMode="auto">
            <a:xfrm flipH="1" flipV="1">
              <a:off x="1816" y="1776"/>
              <a:ext cx="672" cy="1200"/>
            </a:xfrm>
            <a:prstGeom prst="line">
              <a:avLst/>
            </a:prstGeom>
            <a:noFill/>
            <a:ln w="28575">
              <a:solidFill>
                <a:schemeClr val="bg1">
                  <a:lumMod val="75000"/>
                </a:schemeClr>
              </a:solidFill>
              <a:round/>
              <a:headEnd/>
              <a:tailEnd/>
            </a:ln>
            <a:effectLst/>
          </p:spPr>
          <p:txBody>
            <a:bodyPr/>
            <a:lstStyle/>
            <a:p>
              <a:endParaRPr lang="en-US"/>
            </a:p>
          </p:txBody>
        </p:sp>
        <p:sp>
          <p:nvSpPr>
            <p:cNvPr id="1365098" name="Line 106"/>
            <p:cNvSpPr>
              <a:spLocks noChangeShapeType="1"/>
            </p:cNvSpPr>
            <p:nvPr/>
          </p:nvSpPr>
          <p:spPr bwMode="auto">
            <a:xfrm>
              <a:off x="2392" y="2976"/>
              <a:ext cx="432" cy="0"/>
            </a:xfrm>
            <a:prstGeom prst="line">
              <a:avLst/>
            </a:prstGeom>
            <a:noFill/>
            <a:ln w="28575">
              <a:solidFill>
                <a:schemeClr val="bg1">
                  <a:lumMod val="75000"/>
                </a:schemeClr>
              </a:solidFill>
              <a:round/>
              <a:headEnd/>
              <a:tailEnd/>
            </a:ln>
            <a:effectLst/>
          </p:spPr>
          <p:txBody>
            <a:bodyPr/>
            <a:lstStyle/>
            <a:p>
              <a:endParaRPr lang="en-US"/>
            </a:p>
          </p:txBody>
        </p:sp>
        <p:sp>
          <p:nvSpPr>
            <p:cNvPr id="1365099" name="Line 107"/>
            <p:cNvSpPr>
              <a:spLocks noChangeShapeType="1"/>
            </p:cNvSpPr>
            <p:nvPr/>
          </p:nvSpPr>
          <p:spPr bwMode="auto">
            <a:xfrm>
              <a:off x="1392" y="960"/>
              <a:ext cx="0" cy="576"/>
            </a:xfrm>
            <a:prstGeom prst="line">
              <a:avLst/>
            </a:prstGeom>
            <a:noFill/>
            <a:ln w="28575">
              <a:solidFill>
                <a:schemeClr val="bg1">
                  <a:lumMod val="75000"/>
                </a:schemeClr>
              </a:solidFill>
              <a:round/>
              <a:headEnd/>
              <a:tailEnd/>
            </a:ln>
            <a:effectLst/>
          </p:spPr>
          <p:txBody>
            <a:bodyPr/>
            <a:lstStyle/>
            <a:p>
              <a:endParaRPr lang="en-US"/>
            </a:p>
          </p:txBody>
        </p:sp>
        <p:sp>
          <p:nvSpPr>
            <p:cNvPr id="1365100" name="Line 108"/>
            <p:cNvSpPr>
              <a:spLocks noChangeShapeType="1"/>
            </p:cNvSpPr>
            <p:nvPr/>
          </p:nvSpPr>
          <p:spPr bwMode="auto">
            <a:xfrm>
              <a:off x="384" y="1344"/>
              <a:ext cx="0" cy="1008"/>
            </a:xfrm>
            <a:prstGeom prst="line">
              <a:avLst/>
            </a:prstGeom>
            <a:noFill/>
            <a:ln w="28575">
              <a:solidFill>
                <a:schemeClr val="bg1">
                  <a:lumMod val="75000"/>
                </a:schemeClr>
              </a:solidFill>
              <a:round/>
              <a:headEnd/>
              <a:tailEnd/>
            </a:ln>
            <a:effectLst/>
          </p:spPr>
          <p:txBody>
            <a:bodyPr/>
            <a:lstStyle/>
            <a:p>
              <a:endParaRPr lang="en-US"/>
            </a:p>
          </p:txBody>
        </p:sp>
        <p:sp>
          <p:nvSpPr>
            <p:cNvPr id="1365101" name="Rectangle 109"/>
            <p:cNvSpPr>
              <a:spLocks noChangeArrowheads="1"/>
            </p:cNvSpPr>
            <p:nvPr/>
          </p:nvSpPr>
          <p:spPr bwMode="auto">
            <a:xfrm>
              <a:off x="4264" y="1392"/>
              <a:ext cx="96" cy="2160"/>
            </a:xfrm>
            <a:prstGeom prst="rect">
              <a:avLst/>
            </a:prstGeom>
            <a:noFill/>
            <a:ln w="12700">
              <a:solidFill>
                <a:schemeClr val="bg1">
                  <a:lumMod val="75000"/>
                </a:schemeClr>
              </a:solidFill>
              <a:miter lim="800000"/>
              <a:headEnd/>
              <a:tailEnd/>
            </a:ln>
            <a:effectLst/>
          </p:spPr>
          <p:txBody>
            <a:bodyPr wrap="none" anchor="ctr"/>
            <a:lstStyle/>
            <a:p>
              <a:endParaRPr lang="en-US"/>
            </a:p>
          </p:txBody>
        </p:sp>
        <p:sp>
          <p:nvSpPr>
            <p:cNvPr id="1365102" name="Oval 110"/>
            <p:cNvSpPr>
              <a:spLocks noChangeArrowheads="1"/>
            </p:cNvSpPr>
            <p:nvPr/>
          </p:nvSpPr>
          <p:spPr bwMode="auto">
            <a:xfrm>
              <a:off x="1864" y="2832"/>
              <a:ext cx="512" cy="288"/>
            </a:xfrm>
            <a:prstGeom prst="ellipse">
              <a:avLst/>
            </a:prstGeom>
            <a:solidFill>
              <a:schemeClr val="bg1"/>
            </a:solidFill>
            <a:ln w="12700">
              <a:solidFill>
                <a:schemeClr val="bg1">
                  <a:lumMod val="75000"/>
                </a:schemeClr>
              </a:solidFill>
              <a:round/>
              <a:headEnd/>
              <a:tailEnd/>
            </a:ln>
            <a:effectLst/>
          </p:spPr>
          <p:txBody>
            <a:bodyPr wrap="none" anchor="ctr"/>
            <a:lstStyle/>
            <a:p>
              <a:endParaRPr lang="en-US"/>
            </a:p>
          </p:txBody>
        </p:sp>
        <p:sp>
          <p:nvSpPr>
            <p:cNvPr id="1365103" name="Rectangle 111"/>
            <p:cNvSpPr>
              <a:spLocks noChangeArrowheads="1"/>
            </p:cNvSpPr>
            <p:nvPr/>
          </p:nvSpPr>
          <p:spPr bwMode="auto">
            <a:xfrm>
              <a:off x="1960" y="2832"/>
              <a:ext cx="336" cy="288"/>
            </a:xfrm>
            <a:prstGeom prst="rect">
              <a:avLst/>
            </a:prstGeom>
            <a:noFill/>
            <a:ln w="12700">
              <a:noFill/>
              <a:miter lim="800000"/>
              <a:headEnd/>
              <a:tailEnd/>
            </a:ln>
            <a:effectLst/>
          </p:spPr>
          <p:txBody>
            <a:bodyPr wrap="none" lIns="19050" tIns="26988" rIns="19050" bIns="26988"/>
            <a:lstStyle/>
            <a:p>
              <a:pPr algn="ctr"/>
              <a:r>
                <a:rPr lang="en-US" sz="1200" b="1" dirty="0">
                  <a:solidFill>
                    <a:srgbClr val="000000"/>
                  </a:solidFill>
                </a:rPr>
                <a:t>Sign</a:t>
              </a:r>
            </a:p>
            <a:p>
              <a:pPr algn="ctr"/>
              <a:r>
                <a:rPr lang="en-US" sz="1200" b="1" dirty="0">
                  <a:solidFill>
                    <a:srgbClr val="000000"/>
                  </a:solidFill>
                </a:rPr>
                <a:t>Extend</a:t>
              </a:r>
            </a:p>
          </p:txBody>
        </p:sp>
        <p:sp>
          <p:nvSpPr>
            <p:cNvPr id="1365104" name="Line 112"/>
            <p:cNvSpPr>
              <a:spLocks noChangeShapeType="1"/>
            </p:cNvSpPr>
            <p:nvPr/>
          </p:nvSpPr>
          <p:spPr bwMode="auto">
            <a:xfrm>
              <a:off x="4408" y="2400"/>
              <a:ext cx="0" cy="1488"/>
            </a:xfrm>
            <a:prstGeom prst="line">
              <a:avLst/>
            </a:prstGeom>
            <a:noFill/>
            <a:ln w="28575">
              <a:solidFill>
                <a:schemeClr val="bg1">
                  <a:lumMod val="75000"/>
                </a:schemeClr>
              </a:solidFill>
              <a:round/>
              <a:headEnd/>
              <a:tailEnd/>
            </a:ln>
            <a:effectLst/>
          </p:spPr>
          <p:txBody>
            <a:bodyPr/>
            <a:lstStyle/>
            <a:p>
              <a:endParaRPr lang="en-US"/>
            </a:p>
          </p:txBody>
        </p:sp>
        <p:sp>
          <p:nvSpPr>
            <p:cNvPr id="1365105" name="Text Box 113"/>
            <p:cNvSpPr txBox="1">
              <a:spLocks noChangeArrowheads="1"/>
            </p:cNvSpPr>
            <p:nvPr/>
          </p:nvSpPr>
          <p:spPr bwMode="auto">
            <a:xfrm>
              <a:off x="2728" y="816"/>
              <a:ext cx="367" cy="173"/>
            </a:xfrm>
            <a:prstGeom prst="rect">
              <a:avLst/>
            </a:prstGeom>
            <a:noFill/>
            <a:ln w="12700">
              <a:noFill/>
              <a:miter lim="800000"/>
              <a:headEnd/>
              <a:tailEnd/>
            </a:ln>
            <a:effectLst/>
          </p:spPr>
          <p:txBody>
            <a:bodyPr wrap="none">
              <a:spAutoFit/>
            </a:bodyPr>
            <a:lstStyle/>
            <a:p>
              <a:r>
                <a:rPr lang="en-US" sz="1200" b="1" dirty="0">
                  <a:solidFill>
                    <a:schemeClr val="accent2"/>
                  </a:solidFill>
                </a:rPr>
                <a:t>ID/EX</a:t>
              </a:r>
            </a:p>
          </p:txBody>
        </p:sp>
        <p:sp>
          <p:nvSpPr>
            <p:cNvPr id="1365106" name="Text Box 114"/>
            <p:cNvSpPr txBox="1">
              <a:spLocks noChangeArrowheads="1"/>
            </p:cNvSpPr>
            <p:nvPr/>
          </p:nvSpPr>
          <p:spPr bwMode="auto">
            <a:xfrm>
              <a:off x="4161" y="931"/>
              <a:ext cx="495" cy="173"/>
            </a:xfrm>
            <a:prstGeom prst="rect">
              <a:avLst/>
            </a:prstGeom>
            <a:noFill/>
            <a:ln w="12700">
              <a:noFill/>
              <a:miter lim="800000"/>
              <a:headEnd/>
              <a:tailEnd/>
            </a:ln>
            <a:effectLst/>
          </p:spPr>
          <p:txBody>
            <a:bodyPr wrap="none">
              <a:spAutoFit/>
            </a:bodyPr>
            <a:lstStyle/>
            <a:p>
              <a:r>
                <a:rPr lang="en-US" sz="1200" b="1" dirty="0">
                  <a:solidFill>
                    <a:schemeClr val="accent2"/>
                  </a:solidFill>
                </a:rPr>
                <a:t>EX/MEM</a:t>
              </a:r>
            </a:p>
          </p:txBody>
        </p:sp>
        <p:sp>
          <p:nvSpPr>
            <p:cNvPr id="1365107" name="Text Box 115"/>
            <p:cNvSpPr txBox="1">
              <a:spLocks noChangeArrowheads="1"/>
            </p:cNvSpPr>
            <p:nvPr/>
          </p:nvSpPr>
          <p:spPr bwMode="auto">
            <a:xfrm>
              <a:off x="4992" y="1488"/>
              <a:ext cx="527" cy="173"/>
            </a:xfrm>
            <a:prstGeom prst="rect">
              <a:avLst/>
            </a:prstGeom>
            <a:noFill/>
            <a:ln w="12700">
              <a:noFill/>
              <a:miter lim="800000"/>
              <a:headEnd/>
              <a:tailEnd/>
            </a:ln>
            <a:effectLst/>
          </p:spPr>
          <p:txBody>
            <a:bodyPr wrap="none">
              <a:spAutoFit/>
            </a:bodyPr>
            <a:lstStyle/>
            <a:p>
              <a:r>
                <a:rPr lang="en-US" sz="1200" b="1">
                  <a:solidFill>
                    <a:schemeClr val="accent2"/>
                  </a:solidFill>
                </a:rPr>
                <a:t>MEM/WB</a:t>
              </a:r>
            </a:p>
          </p:txBody>
        </p:sp>
        <p:sp>
          <p:nvSpPr>
            <p:cNvPr id="1365108" name="Rectangle 116"/>
            <p:cNvSpPr>
              <a:spLocks noChangeArrowheads="1"/>
            </p:cNvSpPr>
            <p:nvPr/>
          </p:nvSpPr>
          <p:spPr bwMode="auto">
            <a:xfrm>
              <a:off x="2824" y="1248"/>
              <a:ext cx="96" cy="144"/>
            </a:xfrm>
            <a:prstGeom prst="rect">
              <a:avLst/>
            </a:prstGeom>
            <a:noFill/>
            <a:ln w="12700">
              <a:solidFill>
                <a:schemeClr val="bg1">
                  <a:lumMod val="75000"/>
                </a:schemeClr>
              </a:solidFill>
              <a:miter lim="800000"/>
              <a:headEnd/>
              <a:tailEnd/>
            </a:ln>
            <a:effectLst/>
          </p:spPr>
          <p:txBody>
            <a:bodyPr wrap="none" anchor="ctr"/>
            <a:lstStyle/>
            <a:p>
              <a:endParaRPr lang="en-US"/>
            </a:p>
          </p:txBody>
        </p:sp>
        <p:sp>
          <p:nvSpPr>
            <p:cNvPr id="1365109" name="Rectangle 117"/>
            <p:cNvSpPr>
              <a:spLocks noChangeArrowheads="1"/>
            </p:cNvSpPr>
            <p:nvPr/>
          </p:nvSpPr>
          <p:spPr bwMode="auto">
            <a:xfrm>
              <a:off x="2824" y="1104"/>
              <a:ext cx="96" cy="144"/>
            </a:xfrm>
            <a:prstGeom prst="rect">
              <a:avLst/>
            </a:prstGeom>
            <a:noFill/>
            <a:ln w="12700">
              <a:solidFill>
                <a:schemeClr val="bg1">
                  <a:lumMod val="75000"/>
                </a:schemeClr>
              </a:solidFill>
              <a:miter lim="800000"/>
              <a:headEnd/>
              <a:tailEnd/>
            </a:ln>
            <a:effectLst/>
          </p:spPr>
          <p:txBody>
            <a:bodyPr wrap="none" anchor="ctr"/>
            <a:lstStyle/>
            <a:p>
              <a:endParaRPr lang="en-US"/>
            </a:p>
          </p:txBody>
        </p:sp>
        <p:sp>
          <p:nvSpPr>
            <p:cNvPr id="1365110" name="Rectangle 118"/>
            <p:cNvSpPr>
              <a:spLocks noChangeArrowheads="1"/>
            </p:cNvSpPr>
            <p:nvPr/>
          </p:nvSpPr>
          <p:spPr bwMode="auto">
            <a:xfrm>
              <a:off x="2824" y="960"/>
              <a:ext cx="96" cy="144"/>
            </a:xfrm>
            <a:prstGeom prst="rect">
              <a:avLst/>
            </a:prstGeom>
            <a:noFill/>
            <a:ln w="12700">
              <a:solidFill>
                <a:schemeClr val="bg1">
                  <a:lumMod val="75000"/>
                </a:schemeClr>
              </a:solidFill>
              <a:miter lim="800000"/>
              <a:headEnd/>
              <a:tailEnd/>
            </a:ln>
            <a:effectLst/>
          </p:spPr>
          <p:txBody>
            <a:bodyPr wrap="none" anchor="ctr"/>
            <a:lstStyle/>
            <a:p>
              <a:endParaRPr lang="en-US"/>
            </a:p>
          </p:txBody>
        </p:sp>
        <p:sp>
          <p:nvSpPr>
            <p:cNvPr id="1365111" name="Rectangle 119"/>
            <p:cNvSpPr>
              <a:spLocks noChangeArrowheads="1"/>
            </p:cNvSpPr>
            <p:nvPr/>
          </p:nvSpPr>
          <p:spPr bwMode="auto">
            <a:xfrm>
              <a:off x="4264" y="1248"/>
              <a:ext cx="96" cy="144"/>
            </a:xfrm>
            <a:prstGeom prst="rect">
              <a:avLst/>
            </a:prstGeom>
            <a:noFill/>
            <a:ln w="12700">
              <a:solidFill>
                <a:schemeClr val="bg1">
                  <a:lumMod val="75000"/>
                </a:schemeClr>
              </a:solidFill>
              <a:miter lim="800000"/>
              <a:headEnd/>
              <a:tailEnd/>
            </a:ln>
            <a:effectLst/>
          </p:spPr>
          <p:txBody>
            <a:bodyPr wrap="none" anchor="ctr"/>
            <a:lstStyle/>
            <a:p>
              <a:endParaRPr lang="en-US"/>
            </a:p>
          </p:txBody>
        </p:sp>
        <p:sp>
          <p:nvSpPr>
            <p:cNvPr id="1365112" name="Rectangle 120"/>
            <p:cNvSpPr>
              <a:spLocks noChangeArrowheads="1"/>
            </p:cNvSpPr>
            <p:nvPr/>
          </p:nvSpPr>
          <p:spPr bwMode="auto">
            <a:xfrm>
              <a:off x="4264" y="1104"/>
              <a:ext cx="96" cy="144"/>
            </a:xfrm>
            <a:prstGeom prst="rect">
              <a:avLst/>
            </a:prstGeom>
            <a:noFill/>
            <a:ln w="12700">
              <a:solidFill>
                <a:schemeClr val="bg1">
                  <a:lumMod val="75000"/>
                </a:schemeClr>
              </a:solidFill>
              <a:miter lim="800000"/>
              <a:headEnd/>
              <a:tailEnd/>
            </a:ln>
            <a:effectLst/>
          </p:spPr>
          <p:txBody>
            <a:bodyPr wrap="none" anchor="ctr"/>
            <a:lstStyle/>
            <a:p>
              <a:endParaRPr lang="en-US"/>
            </a:p>
          </p:txBody>
        </p:sp>
        <p:sp>
          <p:nvSpPr>
            <p:cNvPr id="1365113" name="Rectangle 121"/>
            <p:cNvSpPr>
              <a:spLocks noChangeArrowheads="1"/>
            </p:cNvSpPr>
            <p:nvPr/>
          </p:nvSpPr>
          <p:spPr bwMode="auto">
            <a:xfrm>
              <a:off x="5184" y="1632"/>
              <a:ext cx="96" cy="144"/>
            </a:xfrm>
            <a:prstGeom prst="rect">
              <a:avLst/>
            </a:prstGeom>
            <a:noFill/>
            <a:ln w="12700">
              <a:solidFill>
                <a:schemeClr val="bg1">
                  <a:lumMod val="75000"/>
                </a:schemeClr>
              </a:solidFill>
              <a:miter lim="800000"/>
              <a:headEnd/>
              <a:tailEnd/>
            </a:ln>
            <a:effectLst/>
          </p:spPr>
          <p:txBody>
            <a:bodyPr wrap="none" anchor="ctr"/>
            <a:lstStyle/>
            <a:p>
              <a:endParaRPr lang="en-US"/>
            </a:p>
          </p:txBody>
        </p:sp>
        <p:sp>
          <p:nvSpPr>
            <p:cNvPr id="1365114" name="Rectangle 122"/>
            <p:cNvSpPr>
              <a:spLocks noChangeArrowheads="1"/>
            </p:cNvSpPr>
            <p:nvPr/>
          </p:nvSpPr>
          <p:spPr bwMode="auto">
            <a:xfrm>
              <a:off x="1816" y="1200"/>
              <a:ext cx="336" cy="192"/>
            </a:xfrm>
            <a:prstGeom prst="rect">
              <a:avLst/>
            </a:prstGeom>
            <a:noFill/>
            <a:ln w="12700">
              <a:noFill/>
              <a:miter lim="800000"/>
              <a:headEnd/>
              <a:tailEnd/>
            </a:ln>
            <a:effectLst/>
          </p:spPr>
          <p:txBody>
            <a:bodyPr wrap="none" lIns="19050" tIns="26988" rIns="19050" bIns="26988"/>
            <a:lstStyle/>
            <a:p>
              <a:pPr algn="ctr"/>
              <a:r>
                <a:rPr lang="en-US" sz="1200" b="1" dirty="0"/>
                <a:t>Control</a:t>
              </a:r>
            </a:p>
          </p:txBody>
        </p:sp>
        <p:sp>
          <p:nvSpPr>
            <p:cNvPr id="1365115" name="Oval 123"/>
            <p:cNvSpPr>
              <a:spLocks noChangeArrowheads="1"/>
            </p:cNvSpPr>
            <p:nvPr/>
          </p:nvSpPr>
          <p:spPr bwMode="auto">
            <a:xfrm>
              <a:off x="1816" y="1152"/>
              <a:ext cx="384" cy="288"/>
            </a:xfrm>
            <a:prstGeom prst="ellipse">
              <a:avLst/>
            </a:prstGeom>
            <a:noFill/>
            <a:ln w="12700">
              <a:solidFill>
                <a:schemeClr val="bg1">
                  <a:lumMod val="75000"/>
                </a:schemeClr>
              </a:solidFill>
              <a:round/>
              <a:headEnd/>
              <a:tailEnd/>
            </a:ln>
            <a:effectLst/>
          </p:spPr>
          <p:txBody>
            <a:bodyPr wrap="none" anchor="ctr"/>
            <a:lstStyle/>
            <a:p>
              <a:endParaRPr lang="en-US"/>
            </a:p>
          </p:txBody>
        </p:sp>
        <p:sp>
          <p:nvSpPr>
            <p:cNvPr id="1365116" name="Line 124"/>
            <p:cNvSpPr>
              <a:spLocks noChangeShapeType="1"/>
            </p:cNvSpPr>
            <p:nvPr/>
          </p:nvSpPr>
          <p:spPr bwMode="auto">
            <a:xfrm>
              <a:off x="1624" y="1296"/>
              <a:ext cx="192" cy="0"/>
            </a:xfrm>
            <a:prstGeom prst="line">
              <a:avLst/>
            </a:prstGeom>
            <a:noFill/>
            <a:ln w="12700">
              <a:solidFill>
                <a:schemeClr val="bg1">
                  <a:lumMod val="75000"/>
                </a:schemeClr>
              </a:solidFill>
              <a:round/>
              <a:headEnd/>
              <a:tailEnd type="triangle" w="med" len="med"/>
            </a:ln>
            <a:effectLst/>
          </p:spPr>
          <p:txBody>
            <a:bodyPr/>
            <a:lstStyle/>
            <a:p>
              <a:endParaRPr lang="en-US"/>
            </a:p>
          </p:txBody>
        </p:sp>
        <p:sp>
          <p:nvSpPr>
            <p:cNvPr id="1365117" name="Line 125"/>
            <p:cNvSpPr>
              <a:spLocks noChangeShapeType="1"/>
            </p:cNvSpPr>
            <p:nvPr/>
          </p:nvSpPr>
          <p:spPr bwMode="auto">
            <a:xfrm>
              <a:off x="4368" y="1344"/>
              <a:ext cx="816" cy="336"/>
            </a:xfrm>
            <a:prstGeom prst="line">
              <a:avLst/>
            </a:prstGeom>
            <a:noFill/>
            <a:ln w="12700">
              <a:solidFill>
                <a:schemeClr val="bg1">
                  <a:lumMod val="75000"/>
                </a:schemeClr>
              </a:solidFill>
              <a:round/>
              <a:headEnd/>
              <a:tailEnd type="triangle" w="med" len="med"/>
            </a:ln>
            <a:effectLst/>
          </p:spPr>
          <p:txBody>
            <a:bodyPr/>
            <a:lstStyle/>
            <a:p>
              <a:endParaRPr lang="en-US"/>
            </a:p>
          </p:txBody>
        </p:sp>
        <p:sp>
          <p:nvSpPr>
            <p:cNvPr id="1365118" name="Line 126"/>
            <p:cNvSpPr>
              <a:spLocks noChangeShapeType="1"/>
            </p:cNvSpPr>
            <p:nvPr/>
          </p:nvSpPr>
          <p:spPr bwMode="auto">
            <a:xfrm>
              <a:off x="2920" y="1344"/>
              <a:ext cx="1344" cy="0"/>
            </a:xfrm>
            <a:prstGeom prst="line">
              <a:avLst/>
            </a:prstGeom>
            <a:noFill/>
            <a:ln w="12700">
              <a:solidFill>
                <a:schemeClr val="bg1">
                  <a:lumMod val="75000"/>
                </a:schemeClr>
              </a:solidFill>
              <a:round/>
              <a:headEnd/>
              <a:tailEnd type="triangle" w="med" len="med"/>
            </a:ln>
            <a:effectLst/>
          </p:spPr>
          <p:txBody>
            <a:bodyPr/>
            <a:lstStyle/>
            <a:p>
              <a:endParaRPr lang="en-US"/>
            </a:p>
          </p:txBody>
        </p:sp>
        <p:sp>
          <p:nvSpPr>
            <p:cNvPr id="1365119" name="Line 127"/>
            <p:cNvSpPr>
              <a:spLocks noChangeShapeType="1"/>
            </p:cNvSpPr>
            <p:nvPr/>
          </p:nvSpPr>
          <p:spPr bwMode="auto">
            <a:xfrm>
              <a:off x="2920" y="1200"/>
              <a:ext cx="1344" cy="0"/>
            </a:xfrm>
            <a:prstGeom prst="line">
              <a:avLst/>
            </a:prstGeom>
            <a:noFill/>
            <a:ln w="12700">
              <a:solidFill>
                <a:schemeClr val="bg1">
                  <a:lumMod val="75000"/>
                </a:schemeClr>
              </a:solidFill>
              <a:round/>
              <a:headEnd/>
              <a:tailEnd type="triangle" w="med" len="med"/>
            </a:ln>
            <a:effectLst/>
          </p:spPr>
          <p:txBody>
            <a:bodyPr/>
            <a:lstStyle/>
            <a:p>
              <a:endParaRPr lang="en-US"/>
            </a:p>
          </p:txBody>
        </p:sp>
        <p:sp>
          <p:nvSpPr>
            <p:cNvPr id="1365120" name="Line 128"/>
            <p:cNvSpPr>
              <a:spLocks noChangeShapeType="1"/>
            </p:cNvSpPr>
            <p:nvPr/>
          </p:nvSpPr>
          <p:spPr bwMode="auto">
            <a:xfrm>
              <a:off x="2920" y="1008"/>
              <a:ext cx="384" cy="0"/>
            </a:xfrm>
            <a:prstGeom prst="line">
              <a:avLst/>
            </a:prstGeom>
            <a:noFill/>
            <a:ln w="12700">
              <a:solidFill>
                <a:schemeClr val="bg1">
                  <a:lumMod val="75000"/>
                </a:schemeClr>
              </a:solidFill>
              <a:round/>
              <a:headEnd/>
              <a:tailEnd/>
            </a:ln>
            <a:effectLst/>
          </p:spPr>
          <p:txBody>
            <a:bodyPr/>
            <a:lstStyle/>
            <a:p>
              <a:endParaRPr lang="en-US"/>
            </a:p>
          </p:txBody>
        </p:sp>
        <p:sp>
          <p:nvSpPr>
            <p:cNvPr id="1365121" name="Line 129"/>
            <p:cNvSpPr>
              <a:spLocks noChangeShapeType="1"/>
            </p:cNvSpPr>
            <p:nvPr/>
          </p:nvSpPr>
          <p:spPr bwMode="auto">
            <a:xfrm>
              <a:off x="5520" y="1728"/>
              <a:ext cx="0" cy="192"/>
            </a:xfrm>
            <a:prstGeom prst="line">
              <a:avLst/>
            </a:prstGeom>
            <a:noFill/>
            <a:ln w="12700">
              <a:solidFill>
                <a:schemeClr val="bg1">
                  <a:lumMod val="75000"/>
                </a:schemeClr>
              </a:solidFill>
              <a:round/>
              <a:headEnd/>
              <a:tailEnd type="triangle" w="med" len="med"/>
            </a:ln>
            <a:effectLst/>
          </p:spPr>
          <p:txBody>
            <a:bodyPr/>
            <a:lstStyle/>
            <a:p>
              <a:endParaRPr lang="en-US"/>
            </a:p>
          </p:txBody>
        </p:sp>
        <p:sp>
          <p:nvSpPr>
            <p:cNvPr id="1365122" name="Line 130"/>
            <p:cNvSpPr>
              <a:spLocks noChangeShapeType="1"/>
            </p:cNvSpPr>
            <p:nvPr/>
          </p:nvSpPr>
          <p:spPr bwMode="auto">
            <a:xfrm>
              <a:off x="4360" y="1200"/>
              <a:ext cx="432" cy="0"/>
            </a:xfrm>
            <a:prstGeom prst="line">
              <a:avLst/>
            </a:prstGeom>
            <a:noFill/>
            <a:ln w="12700">
              <a:solidFill>
                <a:schemeClr val="bg1">
                  <a:lumMod val="75000"/>
                </a:schemeClr>
              </a:solidFill>
              <a:round/>
              <a:headEnd/>
              <a:tailEnd/>
            </a:ln>
            <a:effectLst/>
          </p:spPr>
          <p:txBody>
            <a:bodyPr/>
            <a:lstStyle/>
            <a:p>
              <a:endParaRPr lang="en-US"/>
            </a:p>
          </p:txBody>
        </p:sp>
        <p:sp>
          <p:nvSpPr>
            <p:cNvPr id="1365123" name="Line 131"/>
            <p:cNvSpPr>
              <a:spLocks noChangeShapeType="1"/>
            </p:cNvSpPr>
            <p:nvPr/>
          </p:nvSpPr>
          <p:spPr bwMode="auto">
            <a:xfrm>
              <a:off x="5280" y="1728"/>
              <a:ext cx="240" cy="0"/>
            </a:xfrm>
            <a:prstGeom prst="line">
              <a:avLst/>
            </a:prstGeom>
            <a:noFill/>
            <a:ln w="12700">
              <a:solidFill>
                <a:schemeClr val="bg1">
                  <a:lumMod val="75000"/>
                </a:schemeClr>
              </a:solidFill>
              <a:round/>
              <a:headEnd/>
              <a:tailEnd/>
            </a:ln>
            <a:effectLst/>
          </p:spPr>
          <p:txBody>
            <a:bodyPr/>
            <a:lstStyle/>
            <a:p>
              <a:endParaRPr lang="en-US"/>
            </a:p>
          </p:txBody>
        </p:sp>
        <p:sp>
          <p:nvSpPr>
            <p:cNvPr id="1365124" name="Line 132"/>
            <p:cNvSpPr>
              <a:spLocks noChangeShapeType="1"/>
            </p:cNvSpPr>
            <p:nvPr/>
          </p:nvSpPr>
          <p:spPr bwMode="auto">
            <a:xfrm>
              <a:off x="4792" y="1200"/>
              <a:ext cx="0" cy="96"/>
            </a:xfrm>
            <a:prstGeom prst="line">
              <a:avLst/>
            </a:prstGeom>
            <a:noFill/>
            <a:ln w="12700">
              <a:solidFill>
                <a:schemeClr val="bg1">
                  <a:lumMod val="75000"/>
                </a:schemeClr>
              </a:solidFill>
              <a:round/>
              <a:headEnd/>
              <a:tailEnd type="triangle" w="med" len="med"/>
            </a:ln>
            <a:effectLst/>
          </p:spPr>
          <p:txBody>
            <a:bodyPr/>
            <a:lstStyle/>
            <a:p>
              <a:endParaRPr lang="en-US"/>
            </a:p>
          </p:txBody>
        </p:sp>
        <p:sp>
          <p:nvSpPr>
            <p:cNvPr id="1365125" name="Line 133"/>
            <p:cNvSpPr>
              <a:spLocks noChangeShapeType="1"/>
            </p:cNvSpPr>
            <p:nvPr/>
          </p:nvSpPr>
          <p:spPr bwMode="auto">
            <a:xfrm>
              <a:off x="3304" y="1008"/>
              <a:ext cx="0" cy="144"/>
            </a:xfrm>
            <a:prstGeom prst="line">
              <a:avLst/>
            </a:prstGeom>
            <a:noFill/>
            <a:ln w="12700">
              <a:solidFill>
                <a:schemeClr val="bg1">
                  <a:lumMod val="75000"/>
                </a:schemeClr>
              </a:solidFill>
              <a:round/>
              <a:headEnd/>
              <a:tailEnd type="triangle" w="med" len="med"/>
            </a:ln>
            <a:effectLst/>
          </p:spPr>
          <p:txBody>
            <a:bodyPr/>
            <a:lstStyle/>
            <a:p>
              <a:endParaRPr lang="en-US"/>
            </a:p>
          </p:txBody>
        </p:sp>
        <p:sp>
          <p:nvSpPr>
            <p:cNvPr id="1365126" name="Line 134"/>
            <p:cNvSpPr>
              <a:spLocks noChangeShapeType="1"/>
            </p:cNvSpPr>
            <p:nvPr/>
          </p:nvSpPr>
          <p:spPr bwMode="auto">
            <a:xfrm>
              <a:off x="3352" y="3456"/>
              <a:ext cx="912" cy="0"/>
            </a:xfrm>
            <a:prstGeom prst="line">
              <a:avLst/>
            </a:prstGeom>
            <a:noFill/>
            <a:ln w="19050">
              <a:solidFill>
                <a:schemeClr val="bg1">
                  <a:lumMod val="75000"/>
                </a:schemeClr>
              </a:solidFill>
              <a:round/>
              <a:headEnd/>
              <a:tailEnd/>
            </a:ln>
            <a:effectLst/>
          </p:spPr>
          <p:txBody>
            <a:bodyPr/>
            <a:lstStyle/>
            <a:p>
              <a:endParaRPr lang="en-US"/>
            </a:p>
          </p:txBody>
        </p:sp>
        <p:sp>
          <p:nvSpPr>
            <p:cNvPr id="1365127" name="Line 135"/>
            <p:cNvSpPr>
              <a:spLocks noChangeShapeType="1"/>
            </p:cNvSpPr>
            <p:nvPr/>
          </p:nvSpPr>
          <p:spPr bwMode="auto">
            <a:xfrm>
              <a:off x="1624" y="3552"/>
              <a:ext cx="1200" cy="0"/>
            </a:xfrm>
            <a:prstGeom prst="line">
              <a:avLst/>
            </a:prstGeom>
            <a:noFill/>
            <a:ln w="19050">
              <a:solidFill>
                <a:schemeClr val="bg1">
                  <a:lumMod val="75000"/>
                </a:schemeClr>
              </a:solidFill>
              <a:round/>
              <a:headEnd/>
              <a:tailEnd/>
            </a:ln>
            <a:effectLst/>
          </p:spPr>
          <p:txBody>
            <a:bodyPr/>
            <a:lstStyle/>
            <a:p>
              <a:endParaRPr lang="en-US"/>
            </a:p>
          </p:txBody>
        </p:sp>
        <p:sp>
          <p:nvSpPr>
            <p:cNvPr id="1365128" name="Line 136"/>
            <p:cNvSpPr>
              <a:spLocks noChangeShapeType="1"/>
            </p:cNvSpPr>
            <p:nvPr/>
          </p:nvSpPr>
          <p:spPr bwMode="auto">
            <a:xfrm>
              <a:off x="2920" y="3552"/>
              <a:ext cx="288" cy="0"/>
            </a:xfrm>
            <a:prstGeom prst="line">
              <a:avLst/>
            </a:prstGeom>
            <a:noFill/>
            <a:ln w="19050">
              <a:solidFill>
                <a:schemeClr val="bg1">
                  <a:lumMod val="75000"/>
                </a:schemeClr>
              </a:solidFill>
              <a:round/>
              <a:headEnd/>
              <a:tailEnd/>
            </a:ln>
            <a:effectLst/>
          </p:spPr>
          <p:txBody>
            <a:bodyPr/>
            <a:lstStyle/>
            <a:p>
              <a:endParaRPr lang="en-US"/>
            </a:p>
          </p:txBody>
        </p:sp>
        <p:sp>
          <p:nvSpPr>
            <p:cNvPr id="1365130" name="AutoShape 138"/>
            <p:cNvSpPr>
              <a:spLocks noChangeArrowheads="1"/>
            </p:cNvSpPr>
            <p:nvPr/>
          </p:nvSpPr>
          <p:spPr bwMode="auto">
            <a:xfrm rot="16200000">
              <a:off x="3112" y="3408"/>
              <a:ext cx="336" cy="144"/>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bg1">
                  <a:lumMod val="75000"/>
                </a:schemeClr>
              </a:solidFill>
              <a:miter lim="800000"/>
              <a:headEnd/>
              <a:tailEnd/>
            </a:ln>
            <a:effectLst/>
          </p:spPr>
          <p:txBody>
            <a:bodyPr wrap="none" anchor="ctr"/>
            <a:lstStyle/>
            <a:p>
              <a:endParaRPr lang="en-US"/>
            </a:p>
          </p:txBody>
        </p:sp>
        <p:sp>
          <p:nvSpPr>
            <p:cNvPr id="1365133" name="Oval 141"/>
            <p:cNvSpPr>
              <a:spLocks noChangeArrowheads="1"/>
            </p:cNvSpPr>
            <p:nvPr/>
          </p:nvSpPr>
          <p:spPr bwMode="auto">
            <a:xfrm>
              <a:off x="3880" y="2736"/>
              <a:ext cx="288" cy="336"/>
            </a:xfrm>
            <a:prstGeom prst="ellipse">
              <a:avLst/>
            </a:prstGeom>
            <a:noFill/>
            <a:ln w="12700">
              <a:solidFill>
                <a:schemeClr val="bg1">
                  <a:lumMod val="75000"/>
                </a:schemeClr>
              </a:solidFill>
              <a:round/>
              <a:headEnd/>
              <a:tailEnd/>
            </a:ln>
            <a:effectLst/>
          </p:spPr>
          <p:txBody>
            <a:bodyPr wrap="none" anchor="ctr"/>
            <a:lstStyle/>
            <a:p>
              <a:endParaRPr lang="en-US"/>
            </a:p>
          </p:txBody>
        </p:sp>
        <p:sp>
          <p:nvSpPr>
            <p:cNvPr id="1365134" name="Rectangle 142"/>
            <p:cNvSpPr>
              <a:spLocks noChangeArrowheads="1"/>
            </p:cNvSpPr>
            <p:nvPr/>
          </p:nvSpPr>
          <p:spPr bwMode="auto">
            <a:xfrm>
              <a:off x="3880" y="2736"/>
              <a:ext cx="288" cy="288"/>
            </a:xfrm>
            <a:prstGeom prst="rect">
              <a:avLst/>
            </a:prstGeom>
            <a:noFill/>
            <a:ln w="12700">
              <a:noFill/>
              <a:miter lim="800000"/>
              <a:headEnd/>
              <a:tailEnd/>
            </a:ln>
            <a:effectLst/>
          </p:spPr>
          <p:txBody>
            <a:bodyPr wrap="none" lIns="19050" tIns="26988" rIns="19050" bIns="26988"/>
            <a:lstStyle/>
            <a:p>
              <a:pPr algn="ctr" defTabSz="904875">
                <a:lnSpc>
                  <a:spcPts val="1600"/>
                </a:lnSpc>
                <a:tabLst>
                  <a:tab pos="452438" algn="l"/>
                  <a:tab pos="904875" algn="l"/>
                  <a:tab pos="1357313" algn="l"/>
                </a:tabLst>
              </a:pPr>
              <a:r>
                <a:rPr lang="en-US" sz="1200" b="1" dirty="0"/>
                <a:t>ALU</a:t>
              </a:r>
            </a:p>
            <a:p>
              <a:pPr algn="ctr" defTabSz="904875">
                <a:lnSpc>
                  <a:spcPts val="1600"/>
                </a:lnSpc>
                <a:tabLst>
                  <a:tab pos="452438" algn="l"/>
                  <a:tab pos="904875" algn="l"/>
                  <a:tab pos="1357313" algn="l"/>
                </a:tabLst>
              </a:pPr>
              <a:r>
                <a:rPr lang="en-US" sz="1200" b="1" dirty="0" err="1"/>
                <a:t>cntrl</a:t>
              </a:r>
              <a:endParaRPr lang="en-US" sz="1200" b="1" dirty="0"/>
            </a:p>
          </p:txBody>
        </p:sp>
        <p:sp>
          <p:nvSpPr>
            <p:cNvPr id="1365135" name="Line 143"/>
            <p:cNvSpPr>
              <a:spLocks noChangeShapeType="1"/>
            </p:cNvSpPr>
            <p:nvPr/>
          </p:nvSpPr>
          <p:spPr bwMode="auto">
            <a:xfrm>
              <a:off x="3400" y="2928"/>
              <a:ext cx="480" cy="0"/>
            </a:xfrm>
            <a:prstGeom prst="line">
              <a:avLst/>
            </a:prstGeom>
            <a:noFill/>
            <a:ln w="12700">
              <a:solidFill>
                <a:schemeClr val="bg1">
                  <a:lumMod val="75000"/>
                </a:schemeClr>
              </a:solidFill>
              <a:round/>
              <a:headEnd/>
              <a:tailEnd type="triangle" w="med" len="med"/>
            </a:ln>
            <a:effectLst/>
          </p:spPr>
          <p:txBody>
            <a:bodyPr/>
            <a:lstStyle/>
            <a:p>
              <a:endParaRPr lang="en-US"/>
            </a:p>
          </p:txBody>
        </p:sp>
        <p:sp>
          <p:nvSpPr>
            <p:cNvPr id="1365136" name="Line 144"/>
            <p:cNvSpPr>
              <a:spLocks noChangeShapeType="1"/>
            </p:cNvSpPr>
            <p:nvPr/>
          </p:nvSpPr>
          <p:spPr bwMode="auto">
            <a:xfrm flipV="1">
              <a:off x="4024" y="2640"/>
              <a:ext cx="0" cy="96"/>
            </a:xfrm>
            <a:prstGeom prst="line">
              <a:avLst/>
            </a:prstGeom>
            <a:noFill/>
            <a:ln w="12700">
              <a:solidFill>
                <a:schemeClr val="bg1">
                  <a:lumMod val="75000"/>
                </a:schemeClr>
              </a:solidFill>
              <a:round/>
              <a:headEnd/>
              <a:tailEnd type="triangle" w="med" len="med"/>
            </a:ln>
            <a:effectLst/>
          </p:spPr>
          <p:txBody>
            <a:bodyPr/>
            <a:lstStyle/>
            <a:p>
              <a:endParaRPr lang="en-US"/>
            </a:p>
          </p:txBody>
        </p:sp>
        <p:sp>
          <p:nvSpPr>
            <p:cNvPr id="1365137" name="AutoShape 145"/>
            <p:cNvSpPr>
              <a:spLocks noChangeArrowheads="1"/>
            </p:cNvSpPr>
            <p:nvPr/>
          </p:nvSpPr>
          <p:spPr bwMode="auto">
            <a:xfrm flipH="1">
              <a:off x="2248" y="480"/>
              <a:ext cx="240" cy="192"/>
            </a:xfrm>
            <a:prstGeom prst="flowChartDelay">
              <a:avLst/>
            </a:prstGeom>
            <a:noFill/>
            <a:ln w="12700">
              <a:solidFill>
                <a:schemeClr val="bg1">
                  <a:lumMod val="75000"/>
                </a:schemeClr>
              </a:solidFill>
              <a:miter lim="800000"/>
              <a:headEnd/>
              <a:tailEnd/>
            </a:ln>
            <a:effectLst/>
          </p:spPr>
          <p:txBody>
            <a:bodyPr wrap="none" anchor="ctr"/>
            <a:lstStyle/>
            <a:p>
              <a:endParaRPr lang="en-US"/>
            </a:p>
          </p:txBody>
        </p:sp>
        <p:sp>
          <p:nvSpPr>
            <p:cNvPr id="1365138" name="Rectangle 146"/>
            <p:cNvSpPr>
              <a:spLocks noChangeArrowheads="1"/>
            </p:cNvSpPr>
            <p:nvPr/>
          </p:nvSpPr>
          <p:spPr bwMode="auto">
            <a:xfrm>
              <a:off x="2296" y="480"/>
              <a:ext cx="336" cy="192"/>
            </a:xfrm>
            <a:prstGeom prst="rect">
              <a:avLst/>
            </a:prstGeom>
            <a:noFill/>
            <a:ln w="12700">
              <a:noFill/>
              <a:miter lim="800000"/>
              <a:headEnd/>
              <a:tailEnd/>
            </a:ln>
            <a:effectLst/>
          </p:spPr>
          <p:txBody>
            <a:bodyPr wrap="none" lIns="19050" tIns="26988" rIns="19050" bIns="26988"/>
            <a:lstStyle/>
            <a:p>
              <a:pPr algn="ctr"/>
              <a:r>
                <a:rPr lang="en-US" sz="1200" b="1" dirty="0"/>
                <a:t>Branch</a:t>
              </a:r>
            </a:p>
          </p:txBody>
        </p:sp>
        <p:sp>
          <p:nvSpPr>
            <p:cNvPr id="1365139" name="Line 147"/>
            <p:cNvSpPr>
              <a:spLocks noChangeShapeType="1"/>
            </p:cNvSpPr>
            <p:nvPr/>
          </p:nvSpPr>
          <p:spPr bwMode="auto">
            <a:xfrm>
              <a:off x="2488" y="624"/>
              <a:ext cx="144" cy="0"/>
            </a:xfrm>
            <a:prstGeom prst="line">
              <a:avLst/>
            </a:prstGeom>
            <a:noFill/>
            <a:ln w="12700">
              <a:solidFill>
                <a:schemeClr val="bg1">
                  <a:lumMod val="75000"/>
                </a:schemeClr>
              </a:solidFill>
              <a:round/>
              <a:headEnd/>
              <a:tailEnd/>
            </a:ln>
            <a:effectLst/>
          </p:spPr>
          <p:txBody>
            <a:bodyPr/>
            <a:lstStyle/>
            <a:p>
              <a:endParaRPr lang="en-US"/>
            </a:p>
          </p:txBody>
        </p:sp>
        <p:sp>
          <p:nvSpPr>
            <p:cNvPr id="1365140" name="Line 148"/>
            <p:cNvSpPr>
              <a:spLocks noChangeShapeType="1"/>
            </p:cNvSpPr>
            <p:nvPr/>
          </p:nvSpPr>
          <p:spPr bwMode="auto">
            <a:xfrm>
              <a:off x="2632" y="624"/>
              <a:ext cx="0" cy="672"/>
            </a:xfrm>
            <a:prstGeom prst="line">
              <a:avLst/>
            </a:prstGeom>
            <a:noFill/>
            <a:ln w="12700">
              <a:solidFill>
                <a:schemeClr val="bg1">
                  <a:lumMod val="75000"/>
                </a:schemeClr>
              </a:solidFill>
              <a:round/>
              <a:headEnd/>
              <a:tailEnd/>
            </a:ln>
            <a:effectLst/>
          </p:spPr>
          <p:txBody>
            <a:bodyPr/>
            <a:lstStyle/>
            <a:p>
              <a:endParaRPr lang="en-US"/>
            </a:p>
          </p:txBody>
        </p:sp>
        <p:sp>
          <p:nvSpPr>
            <p:cNvPr id="1365141" name="Line 149"/>
            <p:cNvSpPr>
              <a:spLocks noChangeShapeType="1"/>
            </p:cNvSpPr>
            <p:nvPr/>
          </p:nvSpPr>
          <p:spPr bwMode="auto">
            <a:xfrm>
              <a:off x="720" y="576"/>
              <a:ext cx="1536" cy="0"/>
            </a:xfrm>
            <a:prstGeom prst="line">
              <a:avLst/>
            </a:prstGeom>
            <a:noFill/>
            <a:ln w="12700">
              <a:solidFill>
                <a:schemeClr val="bg1">
                  <a:lumMod val="75000"/>
                </a:schemeClr>
              </a:solidFill>
              <a:round/>
              <a:headEnd/>
              <a:tailEnd/>
            </a:ln>
            <a:effectLst/>
          </p:spPr>
          <p:txBody>
            <a:bodyPr/>
            <a:lstStyle/>
            <a:p>
              <a:endParaRPr lang="en-US"/>
            </a:p>
          </p:txBody>
        </p:sp>
        <p:sp>
          <p:nvSpPr>
            <p:cNvPr id="1365142" name="Rectangle 150"/>
            <p:cNvSpPr>
              <a:spLocks noChangeArrowheads="1"/>
            </p:cNvSpPr>
            <p:nvPr/>
          </p:nvSpPr>
          <p:spPr bwMode="auto">
            <a:xfrm>
              <a:off x="1488" y="432"/>
              <a:ext cx="336" cy="192"/>
            </a:xfrm>
            <a:prstGeom prst="rect">
              <a:avLst/>
            </a:prstGeom>
            <a:noFill/>
            <a:ln w="12700">
              <a:noFill/>
              <a:miter lim="800000"/>
              <a:headEnd/>
              <a:tailEnd/>
            </a:ln>
            <a:effectLst/>
          </p:spPr>
          <p:txBody>
            <a:bodyPr wrap="none" lIns="19050" tIns="26988" rIns="19050" bIns="26988"/>
            <a:lstStyle/>
            <a:p>
              <a:pPr algn="ctr"/>
              <a:r>
                <a:rPr lang="en-US" sz="1200" b="1"/>
                <a:t>PCSrc</a:t>
              </a:r>
            </a:p>
          </p:txBody>
        </p:sp>
        <p:sp>
          <p:nvSpPr>
            <p:cNvPr id="1365143" name="Line 151"/>
            <p:cNvSpPr>
              <a:spLocks noChangeShapeType="1"/>
            </p:cNvSpPr>
            <p:nvPr/>
          </p:nvSpPr>
          <p:spPr bwMode="auto">
            <a:xfrm>
              <a:off x="720" y="576"/>
              <a:ext cx="0" cy="96"/>
            </a:xfrm>
            <a:prstGeom prst="line">
              <a:avLst/>
            </a:prstGeom>
            <a:noFill/>
            <a:ln w="12700">
              <a:solidFill>
                <a:schemeClr val="bg1">
                  <a:lumMod val="75000"/>
                </a:schemeClr>
              </a:solidFill>
              <a:round/>
              <a:headEnd/>
              <a:tailEnd/>
            </a:ln>
            <a:effectLst/>
          </p:spPr>
          <p:txBody>
            <a:bodyPr/>
            <a:lstStyle/>
            <a:p>
              <a:endParaRPr lang="en-US"/>
            </a:p>
          </p:txBody>
        </p:sp>
        <p:sp>
          <p:nvSpPr>
            <p:cNvPr id="1365144" name="AutoShape 152"/>
            <p:cNvSpPr>
              <a:spLocks noChangeArrowheads="1"/>
            </p:cNvSpPr>
            <p:nvPr/>
          </p:nvSpPr>
          <p:spPr bwMode="auto">
            <a:xfrm rot="-5400000">
              <a:off x="2985" y="2719"/>
              <a:ext cx="590" cy="144"/>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bg1">
                  <a:lumMod val="75000"/>
                </a:schemeClr>
              </a:solidFill>
              <a:miter lim="800000"/>
              <a:headEnd/>
              <a:tailEnd/>
            </a:ln>
            <a:effectLst/>
          </p:spPr>
          <p:txBody>
            <a:bodyPr wrap="none" anchor="ctr"/>
            <a:lstStyle/>
            <a:p>
              <a:endParaRPr lang="en-US"/>
            </a:p>
          </p:txBody>
        </p:sp>
        <p:sp>
          <p:nvSpPr>
            <p:cNvPr id="1365145" name="AutoShape 153"/>
            <p:cNvSpPr>
              <a:spLocks noChangeArrowheads="1"/>
            </p:cNvSpPr>
            <p:nvPr/>
          </p:nvSpPr>
          <p:spPr bwMode="auto">
            <a:xfrm rot="-5400000">
              <a:off x="2985" y="2047"/>
              <a:ext cx="590" cy="144"/>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bg1">
                  <a:lumMod val="75000"/>
                </a:schemeClr>
              </a:solidFill>
              <a:miter lim="800000"/>
              <a:headEnd/>
              <a:tailEnd/>
            </a:ln>
            <a:effectLst/>
          </p:spPr>
          <p:txBody>
            <a:bodyPr wrap="none" anchor="ctr"/>
            <a:lstStyle/>
            <a:p>
              <a:endParaRPr lang="en-US"/>
            </a:p>
          </p:txBody>
        </p:sp>
        <p:sp>
          <p:nvSpPr>
            <p:cNvPr id="1365146" name="Line 154"/>
            <p:cNvSpPr>
              <a:spLocks noChangeShapeType="1"/>
            </p:cNvSpPr>
            <p:nvPr/>
          </p:nvSpPr>
          <p:spPr bwMode="auto">
            <a:xfrm>
              <a:off x="2920" y="1920"/>
              <a:ext cx="288" cy="0"/>
            </a:xfrm>
            <a:prstGeom prst="line">
              <a:avLst/>
            </a:prstGeom>
            <a:noFill/>
            <a:ln w="28575">
              <a:solidFill>
                <a:schemeClr val="bg1">
                  <a:lumMod val="75000"/>
                </a:schemeClr>
              </a:solidFill>
              <a:round/>
              <a:headEnd/>
              <a:tailEnd type="triangle" w="med" len="med"/>
            </a:ln>
            <a:effectLst/>
          </p:spPr>
          <p:txBody>
            <a:bodyPr/>
            <a:lstStyle/>
            <a:p>
              <a:endParaRPr lang="en-US"/>
            </a:p>
          </p:txBody>
        </p:sp>
        <p:sp>
          <p:nvSpPr>
            <p:cNvPr id="1365147" name="Line 155"/>
            <p:cNvSpPr>
              <a:spLocks noChangeShapeType="1"/>
            </p:cNvSpPr>
            <p:nvPr/>
          </p:nvSpPr>
          <p:spPr bwMode="auto">
            <a:xfrm>
              <a:off x="2920" y="2592"/>
              <a:ext cx="288" cy="0"/>
            </a:xfrm>
            <a:prstGeom prst="line">
              <a:avLst/>
            </a:prstGeom>
            <a:noFill/>
            <a:ln w="28575">
              <a:solidFill>
                <a:schemeClr val="bg1">
                  <a:lumMod val="75000"/>
                </a:schemeClr>
              </a:solidFill>
              <a:round/>
              <a:headEnd/>
              <a:tailEnd type="triangle" w="med" len="med"/>
            </a:ln>
            <a:effectLst/>
          </p:spPr>
          <p:txBody>
            <a:bodyPr/>
            <a:lstStyle/>
            <a:p>
              <a:endParaRPr lang="en-US"/>
            </a:p>
          </p:txBody>
        </p:sp>
        <p:sp>
          <p:nvSpPr>
            <p:cNvPr id="1365148" name="Line 156"/>
            <p:cNvSpPr>
              <a:spLocks noChangeShapeType="1"/>
            </p:cNvSpPr>
            <p:nvPr/>
          </p:nvSpPr>
          <p:spPr bwMode="auto">
            <a:xfrm flipH="1">
              <a:off x="3112" y="3888"/>
              <a:ext cx="1296" cy="0"/>
            </a:xfrm>
            <a:prstGeom prst="line">
              <a:avLst/>
            </a:prstGeom>
            <a:noFill/>
            <a:ln w="28575">
              <a:solidFill>
                <a:schemeClr val="bg1">
                  <a:lumMod val="75000"/>
                </a:schemeClr>
              </a:solidFill>
              <a:round/>
              <a:headEnd/>
              <a:tailEnd/>
            </a:ln>
            <a:effectLst/>
          </p:spPr>
          <p:txBody>
            <a:bodyPr/>
            <a:lstStyle/>
            <a:p>
              <a:endParaRPr lang="en-US"/>
            </a:p>
          </p:txBody>
        </p:sp>
        <p:sp>
          <p:nvSpPr>
            <p:cNvPr id="1365149" name="Line 157"/>
            <p:cNvSpPr>
              <a:spLocks noChangeShapeType="1"/>
            </p:cNvSpPr>
            <p:nvPr/>
          </p:nvSpPr>
          <p:spPr bwMode="auto">
            <a:xfrm>
              <a:off x="3112" y="2304"/>
              <a:ext cx="0" cy="1584"/>
            </a:xfrm>
            <a:prstGeom prst="line">
              <a:avLst/>
            </a:prstGeom>
            <a:noFill/>
            <a:ln w="28575">
              <a:solidFill>
                <a:schemeClr val="bg1">
                  <a:lumMod val="75000"/>
                </a:schemeClr>
              </a:solidFill>
              <a:round/>
              <a:headEnd/>
              <a:tailEnd/>
            </a:ln>
            <a:effectLst/>
          </p:spPr>
          <p:txBody>
            <a:bodyPr/>
            <a:lstStyle/>
            <a:p>
              <a:endParaRPr lang="en-US"/>
            </a:p>
          </p:txBody>
        </p:sp>
        <p:sp>
          <p:nvSpPr>
            <p:cNvPr id="1365150" name="Line 158"/>
            <p:cNvSpPr>
              <a:spLocks noChangeShapeType="1"/>
            </p:cNvSpPr>
            <p:nvPr/>
          </p:nvSpPr>
          <p:spPr bwMode="auto">
            <a:xfrm>
              <a:off x="3112" y="2304"/>
              <a:ext cx="96" cy="0"/>
            </a:xfrm>
            <a:prstGeom prst="line">
              <a:avLst/>
            </a:prstGeom>
            <a:noFill/>
            <a:ln w="28575">
              <a:solidFill>
                <a:schemeClr val="bg1">
                  <a:lumMod val="75000"/>
                </a:schemeClr>
              </a:solidFill>
              <a:round/>
              <a:headEnd/>
              <a:tailEnd type="triangle" w="med" len="med"/>
            </a:ln>
            <a:effectLst/>
          </p:spPr>
          <p:txBody>
            <a:bodyPr/>
            <a:lstStyle/>
            <a:p>
              <a:endParaRPr lang="en-US"/>
            </a:p>
          </p:txBody>
        </p:sp>
        <p:sp>
          <p:nvSpPr>
            <p:cNvPr id="1365151" name="Line 159"/>
            <p:cNvSpPr>
              <a:spLocks noChangeShapeType="1"/>
            </p:cNvSpPr>
            <p:nvPr/>
          </p:nvSpPr>
          <p:spPr bwMode="auto">
            <a:xfrm>
              <a:off x="3112" y="2976"/>
              <a:ext cx="96" cy="0"/>
            </a:xfrm>
            <a:prstGeom prst="line">
              <a:avLst/>
            </a:prstGeom>
            <a:noFill/>
            <a:ln w="28575">
              <a:solidFill>
                <a:schemeClr val="bg1">
                  <a:lumMod val="75000"/>
                </a:schemeClr>
              </a:solidFill>
              <a:round/>
              <a:headEnd/>
              <a:tailEnd type="triangle" w="med" len="med"/>
            </a:ln>
            <a:effectLst/>
          </p:spPr>
          <p:txBody>
            <a:bodyPr/>
            <a:lstStyle/>
            <a:p>
              <a:endParaRPr lang="en-US"/>
            </a:p>
          </p:txBody>
        </p:sp>
        <p:sp>
          <p:nvSpPr>
            <p:cNvPr id="1365152" name="Line 160"/>
            <p:cNvSpPr>
              <a:spLocks noChangeShapeType="1"/>
            </p:cNvSpPr>
            <p:nvPr/>
          </p:nvSpPr>
          <p:spPr bwMode="auto">
            <a:xfrm>
              <a:off x="3016" y="2112"/>
              <a:ext cx="192" cy="0"/>
            </a:xfrm>
            <a:prstGeom prst="line">
              <a:avLst/>
            </a:prstGeom>
            <a:noFill/>
            <a:ln w="28575">
              <a:solidFill>
                <a:schemeClr val="bg1">
                  <a:lumMod val="75000"/>
                </a:schemeClr>
              </a:solidFill>
              <a:round/>
              <a:headEnd/>
              <a:tailEnd type="triangle" w="med" len="med"/>
            </a:ln>
            <a:effectLst/>
          </p:spPr>
          <p:txBody>
            <a:bodyPr/>
            <a:lstStyle/>
            <a:p>
              <a:endParaRPr lang="en-US"/>
            </a:p>
          </p:txBody>
        </p:sp>
        <p:sp>
          <p:nvSpPr>
            <p:cNvPr id="1365153" name="Line 161"/>
            <p:cNvSpPr>
              <a:spLocks noChangeShapeType="1"/>
            </p:cNvSpPr>
            <p:nvPr/>
          </p:nvSpPr>
          <p:spPr bwMode="auto">
            <a:xfrm>
              <a:off x="3016" y="2784"/>
              <a:ext cx="192" cy="0"/>
            </a:xfrm>
            <a:prstGeom prst="line">
              <a:avLst/>
            </a:prstGeom>
            <a:noFill/>
            <a:ln w="28575">
              <a:solidFill>
                <a:schemeClr val="bg1">
                  <a:lumMod val="75000"/>
                </a:schemeClr>
              </a:solidFill>
              <a:round/>
              <a:headEnd/>
              <a:tailEnd type="triangle" w="med" len="med"/>
            </a:ln>
            <a:effectLst/>
          </p:spPr>
          <p:txBody>
            <a:bodyPr/>
            <a:lstStyle/>
            <a:p>
              <a:endParaRPr lang="en-US"/>
            </a:p>
          </p:txBody>
        </p:sp>
        <p:sp>
          <p:nvSpPr>
            <p:cNvPr id="1365154" name="Line 162"/>
            <p:cNvSpPr>
              <a:spLocks noChangeShapeType="1"/>
            </p:cNvSpPr>
            <p:nvPr/>
          </p:nvSpPr>
          <p:spPr bwMode="auto">
            <a:xfrm>
              <a:off x="3016" y="2112"/>
              <a:ext cx="0" cy="2016"/>
            </a:xfrm>
            <a:prstGeom prst="line">
              <a:avLst/>
            </a:prstGeom>
            <a:noFill/>
            <a:ln w="28575">
              <a:solidFill>
                <a:schemeClr val="bg1">
                  <a:lumMod val="75000"/>
                </a:schemeClr>
              </a:solidFill>
              <a:round/>
              <a:headEnd/>
              <a:tailEnd/>
            </a:ln>
            <a:effectLst/>
          </p:spPr>
          <p:txBody>
            <a:bodyPr/>
            <a:lstStyle/>
            <a:p>
              <a:endParaRPr lang="en-US"/>
            </a:p>
          </p:txBody>
        </p:sp>
        <p:sp>
          <p:nvSpPr>
            <p:cNvPr id="1365155" name="Oval 163"/>
            <p:cNvSpPr>
              <a:spLocks noChangeArrowheads="1"/>
            </p:cNvSpPr>
            <p:nvPr/>
          </p:nvSpPr>
          <p:spPr bwMode="auto">
            <a:xfrm>
              <a:off x="3544" y="3504"/>
              <a:ext cx="528" cy="336"/>
            </a:xfrm>
            <a:prstGeom prst="ellipse">
              <a:avLst/>
            </a:prstGeom>
            <a:noFill/>
            <a:ln w="12700">
              <a:solidFill>
                <a:schemeClr val="bg1">
                  <a:lumMod val="75000"/>
                </a:schemeClr>
              </a:solidFill>
              <a:round/>
              <a:headEnd/>
              <a:tailEnd/>
            </a:ln>
            <a:effectLst/>
          </p:spPr>
          <p:txBody>
            <a:bodyPr wrap="none" anchor="ctr"/>
            <a:lstStyle/>
            <a:p>
              <a:endParaRPr lang="en-US"/>
            </a:p>
          </p:txBody>
        </p:sp>
        <p:sp>
          <p:nvSpPr>
            <p:cNvPr id="1365156" name="Rectangle 164"/>
            <p:cNvSpPr>
              <a:spLocks noChangeArrowheads="1"/>
            </p:cNvSpPr>
            <p:nvPr/>
          </p:nvSpPr>
          <p:spPr bwMode="auto">
            <a:xfrm>
              <a:off x="3688" y="3552"/>
              <a:ext cx="288" cy="288"/>
            </a:xfrm>
            <a:prstGeom prst="rect">
              <a:avLst/>
            </a:prstGeom>
            <a:noFill/>
            <a:ln w="12700">
              <a:noFill/>
              <a:miter lim="800000"/>
              <a:headEnd/>
              <a:tailEnd/>
            </a:ln>
            <a:effectLst/>
          </p:spPr>
          <p:txBody>
            <a:bodyPr wrap="none" lIns="19050" tIns="26988" rIns="19050" bIns="26988"/>
            <a:lstStyle/>
            <a:p>
              <a:pPr algn="ctr" defTabSz="904875">
                <a:lnSpc>
                  <a:spcPts val="1600"/>
                </a:lnSpc>
                <a:tabLst>
                  <a:tab pos="452438" algn="l"/>
                  <a:tab pos="904875" algn="l"/>
                  <a:tab pos="1357313" algn="l"/>
                </a:tabLst>
              </a:pPr>
              <a:r>
                <a:rPr lang="en-US" sz="1200" b="1" dirty="0"/>
                <a:t>Forward</a:t>
              </a:r>
            </a:p>
            <a:p>
              <a:pPr algn="ctr" defTabSz="904875">
                <a:lnSpc>
                  <a:spcPts val="1600"/>
                </a:lnSpc>
                <a:tabLst>
                  <a:tab pos="452438" algn="l"/>
                  <a:tab pos="904875" algn="l"/>
                  <a:tab pos="1357313" algn="l"/>
                </a:tabLst>
              </a:pPr>
              <a:r>
                <a:rPr lang="en-US" sz="1200" b="1" dirty="0"/>
                <a:t>Unit</a:t>
              </a:r>
            </a:p>
          </p:txBody>
        </p:sp>
        <p:sp>
          <p:nvSpPr>
            <p:cNvPr id="1365157" name="Line 165"/>
            <p:cNvSpPr>
              <a:spLocks noChangeShapeType="1"/>
            </p:cNvSpPr>
            <p:nvPr/>
          </p:nvSpPr>
          <p:spPr bwMode="auto">
            <a:xfrm>
              <a:off x="4072" y="3600"/>
              <a:ext cx="432" cy="0"/>
            </a:xfrm>
            <a:prstGeom prst="line">
              <a:avLst/>
            </a:prstGeom>
            <a:noFill/>
            <a:ln w="19050">
              <a:solidFill>
                <a:schemeClr val="bg1">
                  <a:lumMod val="75000"/>
                </a:schemeClr>
              </a:solidFill>
              <a:round/>
              <a:headEnd type="triangle" w="med" len="med"/>
              <a:tailEnd/>
            </a:ln>
            <a:effectLst/>
          </p:spPr>
          <p:txBody>
            <a:bodyPr/>
            <a:lstStyle/>
            <a:p>
              <a:endParaRPr lang="en-US"/>
            </a:p>
          </p:txBody>
        </p:sp>
        <p:sp>
          <p:nvSpPr>
            <p:cNvPr id="1365158" name="Line 166"/>
            <p:cNvSpPr>
              <a:spLocks noChangeShapeType="1"/>
            </p:cNvSpPr>
            <p:nvPr/>
          </p:nvSpPr>
          <p:spPr bwMode="auto">
            <a:xfrm>
              <a:off x="4080" y="3696"/>
              <a:ext cx="1296" cy="0"/>
            </a:xfrm>
            <a:prstGeom prst="line">
              <a:avLst/>
            </a:prstGeom>
            <a:noFill/>
            <a:ln w="19050">
              <a:solidFill>
                <a:schemeClr val="bg1">
                  <a:lumMod val="75000"/>
                </a:schemeClr>
              </a:solidFill>
              <a:round/>
              <a:headEnd type="triangle" w="med" len="med"/>
              <a:tailEnd/>
            </a:ln>
            <a:effectLst/>
          </p:spPr>
          <p:txBody>
            <a:bodyPr/>
            <a:lstStyle/>
            <a:p>
              <a:endParaRPr lang="en-US"/>
            </a:p>
          </p:txBody>
        </p:sp>
        <p:sp>
          <p:nvSpPr>
            <p:cNvPr id="1365159" name="Line 167"/>
            <p:cNvSpPr>
              <a:spLocks noChangeShapeType="1"/>
            </p:cNvSpPr>
            <p:nvPr/>
          </p:nvSpPr>
          <p:spPr bwMode="auto">
            <a:xfrm>
              <a:off x="1624" y="3648"/>
              <a:ext cx="1200" cy="0"/>
            </a:xfrm>
            <a:prstGeom prst="line">
              <a:avLst/>
            </a:prstGeom>
            <a:noFill/>
            <a:ln w="19050">
              <a:solidFill>
                <a:schemeClr val="bg1">
                  <a:lumMod val="75000"/>
                </a:schemeClr>
              </a:solidFill>
              <a:round/>
              <a:headEnd/>
              <a:tailEnd/>
            </a:ln>
            <a:effectLst/>
          </p:spPr>
          <p:txBody>
            <a:bodyPr/>
            <a:lstStyle/>
            <a:p>
              <a:endParaRPr lang="en-US"/>
            </a:p>
          </p:txBody>
        </p:sp>
        <p:sp>
          <p:nvSpPr>
            <p:cNvPr id="1365160" name="Line 168"/>
            <p:cNvSpPr>
              <a:spLocks noChangeShapeType="1"/>
            </p:cNvSpPr>
            <p:nvPr/>
          </p:nvSpPr>
          <p:spPr bwMode="auto">
            <a:xfrm>
              <a:off x="1624" y="3744"/>
              <a:ext cx="1200" cy="0"/>
            </a:xfrm>
            <a:prstGeom prst="line">
              <a:avLst/>
            </a:prstGeom>
            <a:noFill/>
            <a:ln w="19050">
              <a:solidFill>
                <a:schemeClr val="bg1">
                  <a:lumMod val="75000"/>
                </a:schemeClr>
              </a:solidFill>
              <a:round/>
              <a:headEnd/>
              <a:tailEnd/>
            </a:ln>
            <a:effectLst/>
          </p:spPr>
          <p:txBody>
            <a:bodyPr/>
            <a:lstStyle/>
            <a:p>
              <a:endParaRPr lang="en-US"/>
            </a:p>
          </p:txBody>
        </p:sp>
        <p:sp>
          <p:nvSpPr>
            <p:cNvPr id="1365161" name="Line 169"/>
            <p:cNvSpPr>
              <a:spLocks noChangeShapeType="1"/>
            </p:cNvSpPr>
            <p:nvPr/>
          </p:nvSpPr>
          <p:spPr bwMode="auto">
            <a:xfrm>
              <a:off x="2920" y="3648"/>
              <a:ext cx="624" cy="0"/>
            </a:xfrm>
            <a:prstGeom prst="line">
              <a:avLst/>
            </a:prstGeom>
            <a:noFill/>
            <a:ln w="19050">
              <a:solidFill>
                <a:schemeClr val="bg1">
                  <a:lumMod val="75000"/>
                </a:schemeClr>
              </a:solidFill>
              <a:round/>
              <a:headEnd/>
              <a:tailEnd type="triangle" w="med" len="med"/>
            </a:ln>
            <a:effectLst/>
          </p:spPr>
          <p:txBody>
            <a:bodyPr/>
            <a:lstStyle/>
            <a:p>
              <a:endParaRPr lang="en-US"/>
            </a:p>
          </p:txBody>
        </p:sp>
        <p:sp>
          <p:nvSpPr>
            <p:cNvPr id="1365162" name="Line 170"/>
            <p:cNvSpPr>
              <a:spLocks noChangeShapeType="1"/>
            </p:cNvSpPr>
            <p:nvPr/>
          </p:nvSpPr>
          <p:spPr bwMode="auto">
            <a:xfrm>
              <a:off x="2920" y="3744"/>
              <a:ext cx="624" cy="0"/>
            </a:xfrm>
            <a:prstGeom prst="line">
              <a:avLst/>
            </a:prstGeom>
            <a:noFill/>
            <a:ln w="19050">
              <a:solidFill>
                <a:schemeClr val="bg1">
                  <a:lumMod val="75000"/>
                </a:schemeClr>
              </a:solidFill>
              <a:round/>
              <a:headEnd/>
              <a:tailEnd type="triangle" w="med" len="med"/>
            </a:ln>
            <a:effectLst/>
          </p:spPr>
          <p:txBody>
            <a:bodyPr/>
            <a:lstStyle/>
            <a:p>
              <a:endParaRPr lang="en-US"/>
            </a:p>
          </p:txBody>
        </p:sp>
        <p:sp>
          <p:nvSpPr>
            <p:cNvPr id="1365163" name="Line 171"/>
            <p:cNvSpPr>
              <a:spLocks noChangeShapeType="1"/>
            </p:cNvSpPr>
            <p:nvPr/>
          </p:nvSpPr>
          <p:spPr bwMode="auto">
            <a:xfrm flipH="1" flipV="1">
              <a:off x="3304" y="2304"/>
              <a:ext cx="480" cy="1200"/>
            </a:xfrm>
            <a:prstGeom prst="line">
              <a:avLst/>
            </a:prstGeom>
            <a:noFill/>
            <a:ln w="12700">
              <a:solidFill>
                <a:schemeClr val="bg1">
                  <a:lumMod val="75000"/>
                </a:schemeClr>
              </a:solidFill>
              <a:round/>
              <a:headEnd/>
              <a:tailEnd type="triangle" w="med" len="med"/>
            </a:ln>
            <a:effectLst/>
          </p:spPr>
          <p:txBody>
            <a:bodyPr/>
            <a:lstStyle/>
            <a:p>
              <a:endParaRPr lang="en-US"/>
            </a:p>
          </p:txBody>
        </p:sp>
        <p:sp>
          <p:nvSpPr>
            <p:cNvPr id="1365164" name="Line 172"/>
            <p:cNvSpPr>
              <a:spLocks noChangeShapeType="1"/>
            </p:cNvSpPr>
            <p:nvPr/>
          </p:nvSpPr>
          <p:spPr bwMode="auto">
            <a:xfrm flipH="1" flipV="1">
              <a:off x="3304" y="2976"/>
              <a:ext cx="288" cy="624"/>
            </a:xfrm>
            <a:prstGeom prst="line">
              <a:avLst/>
            </a:prstGeom>
            <a:noFill/>
            <a:ln w="12700">
              <a:solidFill>
                <a:schemeClr val="bg1">
                  <a:lumMod val="75000"/>
                </a:schemeClr>
              </a:solidFill>
              <a:round/>
              <a:headEnd/>
              <a:tailEnd type="triangle" w="med" len="med"/>
            </a:ln>
            <a:effectLst/>
          </p:spPr>
          <p:txBody>
            <a:bodyPr/>
            <a:lstStyle/>
            <a:p>
              <a:endParaRPr lang="en-US"/>
            </a:p>
          </p:txBody>
        </p:sp>
        <p:sp>
          <p:nvSpPr>
            <p:cNvPr id="1365165" name="Line 173"/>
            <p:cNvSpPr>
              <a:spLocks noChangeShapeType="1"/>
            </p:cNvSpPr>
            <p:nvPr/>
          </p:nvSpPr>
          <p:spPr bwMode="auto">
            <a:xfrm flipH="1">
              <a:off x="2824" y="1920"/>
              <a:ext cx="96" cy="336"/>
            </a:xfrm>
            <a:prstGeom prst="line">
              <a:avLst/>
            </a:prstGeom>
            <a:noFill/>
            <a:ln w="28575" cap="rnd">
              <a:solidFill>
                <a:schemeClr val="bg1">
                  <a:lumMod val="75000"/>
                </a:schemeClr>
              </a:solidFill>
              <a:prstDash val="sysDot"/>
              <a:round/>
              <a:headEnd/>
              <a:tailEnd/>
            </a:ln>
            <a:effectLst/>
          </p:spPr>
          <p:txBody>
            <a:bodyPr/>
            <a:lstStyle/>
            <a:p>
              <a:endParaRPr lang="en-US"/>
            </a:p>
          </p:txBody>
        </p:sp>
        <p:sp>
          <p:nvSpPr>
            <p:cNvPr id="1365166" name="Line 174"/>
            <p:cNvSpPr>
              <a:spLocks noChangeShapeType="1"/>
            </p:cNvSpPr>
            <p:nvPr/>
          </p:nvSpPr>
          <p:spPr bwMode="auto">
            <a:xfrm flipH="1">
              <a:off x="4264" y="2640"/>
              <a:ext cx="96" cy="480"/>
            </a:xfrm>
            <a:prstGeom prst="line">
              <a:avLst/>
            </a:prstGeom>
            <a:noFill/>
            <a:ln w="28575" cap="rnd">
              <a:solidFill>
                <a:schemeClr val="bg1">
                  <a:lumMod val="75000"/>
                </a:schemeClr>
              </a:solidFill>
              <a:prstDash val="sysDot"/>
              <a:round/>
              <a:headEnd/>
              <a:tailEnd/>
            </a:ln>
            <a:effectLst/>
          </p:spPr>
          <p:txBody>
            <a:bodyPr/>
            <a:lstStyle/>
            <a:p>
              <a:endParaRPr lang="en-US"/>
            </a:p>
          </p:txBody>
        </p:sp>
        <p:sp>
          <p:nvSpPr>
            <p:cNvPr id="1365167" name="Oval 175"/>
            <p:cNvSpPr>
              <a:spLocks noChangeArrowheads="1"/>
            </p:cNvSpPr>
            <p:nvPr/>
          </p:nvSpPr>
          <p:spPr bwMode="auto">
            <a:xfrm>
              <a:off x="1672" y="768"/>
              <a:ext cx="528" cy="336"/>
            </a:xfrm>
            <a:prstGeom prst="ellipse">
              <a:avLst/>
            </a:prstGeom>
            <a:noFill/>
            <a:ln w="12700">
              <a:solidFill>
                <a:schemeClr val="bg1">
                  <a:lumMod val="75000"/>
                </a:schemeClr>
              </a:solidFill>
              <a:round/>
              <a:headEnd/>
              <a:tailEnd/>
            </a:ln>
            <a:effectLst/>
          </p:spPr>
          <p:txBody>
            <a:bodyPr wrap="none" anchor="ctr"/>
            <a:lstStyle/>
            <a:p>
              <a:endParaRPr lang="en-US"/>
            </a:p>
          </p:txBody>
        </p:sp>
        <p:sp>
          <p:nvSpPr>
            <p:cNvPr id="1365168" name="Rectangle 176"/>
            <p:cNvSpPr>
              <a:spLocks noChangeArrowheads="1"/>
            </p:cNvSpPr>
            <p:nvPr/>
          </p:nvSpPr>
          <p:spPr bwMode="auto">
            <a:xfrm>
              <a:off x="1816" y="816"/>
              <a:ext cx="288" cy="288"/>
            </a:xfrm>
            <a:prstGeom prst="rect">
              <a:avLst/>
            </a:prstGeom>
            <a:noFill/>
            <a:ln w="12700">
              <a:noFill/>
              <a:miter lim="800000"/>
              <a:headEnd/>
              <a:tailEnd/>
            </a:ln>
            <a:effectLst/>
          </p:spPr>
          <p:txBody>
            <a:bodyPr wrap="none" lIns="19050" tIns="26988" rIns="19050" bIns="26988"/>
            <a:lstStyle/>
            <a:p>
              <a:pPr algn="ctr" defTabSz="904875">
                <a:lnSpc>
                  <a:spcPts val="1600"/>
                </a:lnSpc>
                <a:tabLst>
                  <a:tab pos="452438" algn="l"/>
                  <a:tab pos="904875" algn="l"/>
                  <a:tab pos="1357313" algn="l"/>
                </a:tabLst>
              </a:pPr>
              <a:r>
                <a:rPr lang="en-US" sz="1200" b="1" dirty="0"/>
                <a:t>Hazard</a:t>
              </a:r>
            </a:p>
            <a:p>
              <a:pPr algn="ctr" defTabSz="904875">
                <a:lnSpc>
                  <a:spcPts val="1600"/>
                </a:lnSpc>
                <a:tabLst>
                  <a:tab pos="452438" algn="l"/>
                  <a:tab pos="904875" algn="l"/>
                  <a:tab pos="1357313" algn="l"/>
                </a:tabLst>
              </a:pPr>
              <a:r>
                <a:rPr lang="en-US" sz="1200" b="1" dirty="0"/>
                <a:t>Unit</a:t>
              </a:r>
            </a:p>
          </p:txBody>
        </p:sp>
        <p:sp>
          <p:nvSpPr>
            <p:cNvPr id="1365169" name="AutoShape 177"/>
            <p:cNvSpPr>
              <a:spLocks noChangeArrowheads="1"/>
            </p:cNvSpPr>
            <p:nvPr/>
          </p:nvSpPr>
          <p:spPr bwMode="auto">
            <a:xfrm rot="-5400000">
              <a:off x="2200" y="1118"/>
              <a:ext cx="432" cy="144"/>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bg1">
                  <a:lumMod val="75000"/>
                </a:schemeClr>
              </a:solidFill>
              <a:miter lim="800000"/>
              <a:headEnd/>
              <a:tailEnd/>
            </a:ln>
            <a:effectLst/>
          </p:spPr>
          <p:txBody>
            <a:bodyPr wrap="none" anchor="ctr"/>
            <a:lstStyle/>
            <a:p>
              <a:endParaRPr lang="en-US"/>
            </a:p>
          </p:txBody>
        </p:sp>
        <p:sp>
          <p:nvSpPr>
            <p:cNvPr id="1365170" name="Rectangle 178"/>
            <p:cNvSpPr>
              <a:spLocks noChangeArrowheads="1"/>
            </p:cNvSpPr>
            <p:nvPr/>
          </p:nvSpPr>
          <p:spPr bwMode="auto">
            <a:xfrm>
              <a:off x="2344" y="1186"/>
              <a:ext cx="96" cy="206"/>
            </a:xfrm>
            <a:prstGeom prst="rect">
              <a:avLst/>
            </a:prstGeom>
            <a:noFill/>
            <a:ln w="12700">
              <a:noFill/>
              <a:miter lim="800000"/>
              <a:headEnd/>
              <a:tailEnd/>
            </a:ln>
            <a:effectLst/>
          </p:spPr>
          <p:txBody>
            <a:bodyPr wrap="none" lIns="19050" tIns="26988" rIns="19050" bIns="26988"/>
            <a:lstStyle/>
            <a:p>
              <a:pPr>
                <a:spcBef>
                  <a:spcPts val="600"/>
                </a:spcBef>
                <a:spcAft>
                  <a:spcPts val="600"/>
                </a:spcAft>
              </a:pPr>
              <a:r>
                <a:rPr lang="en-US" sz="1400"/>
                <a:t>0</a:t>
              </a:r>
            </a:p>
          </p:txBody>
        </p:sp>
        <p:sp>
          <p:nvSpPr>
            <p:cNvPr id="1365171" name="Rectangle 179"/>
            <p:cNvSpPr>
              <a:spLocks noChangeArrowheads="1"/>
            </p:cNvSpPr>
            <p:nvPr/>
          </p:nvSpPr>
          <p:spPr bwMode="auto">
            <a:xfrm>
              <a:off x="2344" y="1008"/>
              <a:ext cx="96" cy="206"/>
            </a:xfrm>
            <a:prstGeom prst="rect">
              <a:avLst/>
            </a:prstGeom>
            <a:noFill/>
            <a:ln w="12700">
              <a:noFill/>
              <a:miter lim="800000"/>
              <a:headEnd/>
              <a:tailEnd/>
            </a:ln>
            <a:effectLst/>
          </p:spPr>
          <p:txBody>
            <a:bodyPr wrap="none" lIns="19050" tIns="26988" rIns="19050" bIns="26988"/>
            <a:lstStyle/>
            <a:p>
              <a:pPr>
                <a:spcBef>
                  <a:spcPts val="600"/>
                </a:spcBef>
                <a:spcAft>
                  <a:spcPts val="600"/>
                </a:spcAft>
              </a:pPr>
              <a:r>
                <a:rPr lang="en-US" sz="1400"/>
                <a:t>1</a:t>
              </a:r>
            </a:p>
          </p:txBody>
        </p:sp>
        <p:sp>
          <p:nvSpPr>
            <p:cNvPr id="1365172" name="Line 180"/>
            <p:cNvSpPr>
              <a:spLocks noChangeShapeType="1"/>
            </p:cNvSpPr>
            <p:nvPr/>
          </p:nvSpPr>
          <p:spPr bwMode="auto">
            <a:xfrm>
              <a:off x="2488" y="1200"/>
              <a:ext cx="96" cy="0"/>
            </a:xfrm>
            <a:prstGeom prst="line">
              <a:avLst/>
            </a:prstGeom>
            <a:noFill/>
            <a:ln w="12700">
              <a:solidFill>
                <a:schemeClr val="bg1">
                  <a:lumMod val="75000"/>
                </a:schemeClr>
              </a:solidFill>
              <a:round/>
              <a:headEnd/>
              <a:tailEnd/>
            </a:ln>
            <a:effectLst/>
          </p:spPr>
          <p:txBody>
            <a:bodyPr/>
            <a:lstStyle/>
            <a:p>
              <a:endParaRPr lang="en-US"/>
            </a:p>
          </p:txBody>
        </p:sp>
        <p:sp>
          <p:nvSpPr>
            <p:cNvPr id="1365173" name="Line 181"/>
            <p:cNvSpPr>
              <a:spLocks noChangeShapeType="1"/>
            </p:cNvSpPr>
            <p:nvPr/>
          </p:nvSpPr>
          <p:spPr bwMode="auto">
            <a:xfrm>
              <a:off x="2728" y="1008"/>
              <a:ext cx="0" cy="336"/>
            </a:xfrm>
            <a:prstGeom prst="line">
              <a:avLst/>
            </a:prstGeom>
            <a:noFill/>
            <a:ln w="12700">
              <a:solidFill>
                <a:schemeClr val="bg1">
                  <a:lumMod val="75000"/>
                </a:schemeClr>
              </a:solidFill>
              <a:round/>
              <a:headEnd/>
              <a:tailEnd/>
            </a:ln>
            <a:effectLst/>
          </p:spPr>
          <p:txBody>
            <a:bodyPr/>
            <a:lstStyle/>
            <a:p>
              <a:endParaRPr lang="en-US"/>
            </a:p>
          </p:txBody>
        </p:sp>
        <p:sp>
          <p:nvSpPr>
            <p:cNvPr id="1365174" name="Line 182"/>
            <p:cNvSpPr>
              <a:spLocks noChangeShapeType="1"/>
            </p:cNvSpPr>
            <p:nvPr/>
          </p:nvSpPr>
          <p:spPr bwMode="auto">
            <a:xfrm>
              <a:off x="2728" y="1008"/>
              <a:ext cx="96" cy="0"/>
            </a:xfrm>
            <a:prstGeom prst="line">
              <a:avLst/>
            </a:prstGeom>
            <a:noFill/>
            <a:ln w="12700">
              <a:solidFill>
                <a:schemeClr val="bg1">
                  <a:lumMod val="75000"/>
                </a:schemeClr>
              </a:solidFill>
              <a:round/>
              <a:headEnd/>
              <a:tailEnd type="triangle" w="med" len="med"/>
            </a:ln>
            <a:effectLst/>
          </p:spPr>
          <p:txBody>
            <a:bodyPr/>
            <a:lstStyle/>
            <a:p>
              <a:endParaRPr lang="en-US"/>
            </a:p>
          </p:txBody>
        </p:sp>
        <p:sp>
          <p:nvSpPr>
            <p:cNvPr id="1365175" name="Line 183"/>
            <p:cNvSpPr>
              <a:spLocks noChangeShapeType="1"/>
            </p:cNvSpPr>
            <p:nvPr/>
          </p:nvSpPr>
          <p:spPr bwMode="auto">
            <a:xfrm>
              <a:off x="2584" y="1200"/>
              <a:ext cx="240" cy="0"/>
            </a:xfrm>
            <a:prstGeom prst="line">
              <a:avLst/>
            </a:prstGeom>
            <a:noFill/>
            <a:ln w="12700">
              <a:solidFill>
                <a:schemeClr val="bg1">
                  <a:lumMod val="75000"/>
                </a:schemeClr>
              </a:solidFill>
              <a:round/>
              <a:headEnd/>
              <a:tailEnd type="triangle" w="med" len="med"/>
            </a:ln>
            <a:effectLst/>
          </p:spPr>
          <p:txBody>
            <a:bodyPr/>
            <a:lstStyle/>
            <a:p>
              <a:endParaRPr lang="en-US"/>
            </a:p>
          </p:txBody>
        </p:sp>
        <p:sp>
          <p:nvSpPr>
            <p:cNvPr id="1365176" name="Line 184"/>
            <p:cNvSpPr>
              <a:spLocks noChangeShapeType="1"/>
            </p:cNvSpPr>
            <p:nvPr/>
          </p:nvSpPr>
          <p:spPr bwMode="auto">
            <a:xfrm>
              <a:off x="2728" y="1344"/>
              <a:ext cx="96" cy="0"/>
            </a:xfrm>
            <a:prstGeom prst="line">
              <a:avLst/>
            </a:prstGeom>
            <a:noFill/>
            <a:ln w="12700">
              <a:solidFill>
                <a:schemeClr val="bg1">
                  <a:lumMod val="75000"/>
                </a:schemeClr>
              </a:solidFill>
              <a:round/>
              <a:headEnd/>
              <a:tailEnd type="triangle" w="med" len="med"/>
            </a:ln>
            <a:effectLst/>
          </p:spPr>
          <p:txBody>
            <a:bodyPr/>
            <a:lstStyle/>
            <a:p>
              <a:endParaRPr lang="en-US"/>
            </a:p>
          </p:txBody>
        </p:sp>
        <p:sp>
          <p:nvSpPr>
            <p:cNvPr id="1365177" name="Line 185"/>
            <p:cNvSpPr>
              <a:spLocks noChangeShapeType="1"/>
            </p:cNvSpPr>
            <p:nvPr/>
          </p:nvSpPr>
          <p:spPr bwMode="auto">
            <a:xfrm>
              <a:off x="2968" y="3456"/>
              <a:ext cx="0" cy="480"/>
            </a:xfrm>
            <a:prstGeom prst="line">
              <a:avLst/>
            </a:prstGeom>
            <a:noFill/>
            <a:ln w="12700">
              <a:solidFill>
                <a:schemeClr val="bg1">
                  <a:lumMod val="75000"/>
                </a:schemeClr>
              </a:solidFill>
              <a:round/>
              <a:headEnd/>
              <a:tailEnd/>
            </a:ln>
            <a:effectLst/>
          </p:spPr>
          <p:txBody>
            <a:bodyPr/>
            <a:lstStyle/>
            <a:p>
              <a:endParaRPr lang="en-US"/>
            </a:p>
          </p:txBody>
        </p:sp>
        <p:sp>
          <p:nvSpPr>
            <p:cNvPr id="1365178" name="Line 186"/>
            <p:cNvSpPr>
              <a:spLocks noChangeShapeType="1"/>
            </p:cNvSpPr>
            <p:nvPr/>
          </p:nvSpPr>
          <p:spPr bwMode="auto">
            <a:xfrm flipH="1">
              <a:off x="1720" y="3936"/>
              <a:ext cx="1248" cy="0"/>
            </a:xfrm>
            <a:prstGeom prst="line">
              <a:avLst/>
            </a:prstGeom>
            <a:noFill/>
            <a:ln w="12700">
              <a:solidFill>
                <a:schemeClr val="bg1">
                  <a:lumMod val="75000"/>
                </a:schemeClr>
              </a:solidFill>
              <a:round/>
              <a:headEnd/>
              <a:tailEnd/>
            </a:ln>
            <a:effectLst/>
          </p:spPr>
          <p:txBody>
            <a:bodyPr/>
            <a:lstStyle/>
            <a:p>
              <a:endParaRPr lang="en-US"/>
            </a:p>
          </p:txBody>
        </p:sp>
        <p:sp>
          <p:nvSpPr>
            <p:cNvPr id="1365179" name="Line 187"/>
            <p:cNvSpPr>
              <a:spLocks noChangeShapeType="1"/>
            </p:cNvSpPr>
            <p:nvPr/>
          </p:nvSpPr>
          <p:spPr bwMode="auto">
            <a:xfrm>
              <a:off x="1720" y="1056"/>
              <a:ext cx="0" cy="2880"/>
            </a:xfrm>
            <a:prstGeom prst="line">
              <a:avLst/>
            </a:prstGeom>
            <a:noFill/>
            <a:ln w="12700">
              <a:solidFill>
                <a:schemeClr val="bg1">
                  <a:lumMod val="75000"/>
                </a:schemeClr>
              </a:solidFill>
              <a:round/>
              <a:headEnd type="triangle" w="med" len="med"/>
              <a:tailEnd/>
            </a:ln>
            <a:effectLst/>
          </p:spPr>
          <p:txBody>
            <a:bodyPr/>
            <a:lstStyle/>
            <a:p>
              <a:endParaRPr lang="en-US"/>
            </a:p>
          </p:txBody>
        </p:sp>
        <p:sp>
          <p:nvSpPr>
            <p:cNvPr id="1365180" name="Line 188"/>
            <p:cNvSpPr>
              <a:spLocks noChangeShapeType="1"/>
            </p:cNvSpPr>
            <p:nvPr/>
          </p:nvSpPr>
          <p:spPr bwMode="auto">
            <a:xfrm flipV="1">
              <a:off x="1624" y="1056"/>
              <a:ext cx="0" cy="912"/>
            </a:xfrm>
            <a:prstGeom prst="line">
              <a:avLst/>
            </a:prstGeom>
            <a:noFill/>
            <a:ln w="12700">
              <a:solidFill>
                <a:schemeClr val="bg1">
                  <a:lumMod val="75000"/>
                </a:schemeClr>
              </a:solidFill>
              <a:round/>
              <a:headEnd/>
              <a:tailEnd/>
            </a:ln>
            <a:effectLst/>
          </p:spPr>
          <p:txBody>
            <a:bodyPr/>
            <a:lstStyle/>
            <a:p>
              <a:endParaRPr lang="en-US"/>
            </a:p>
          </p:txBody>
        </p:sp>
        <p:sp>
          <p:nvSpPr>
            <p:cNvPr id="1365181" name="Line 189"/>
            <p:cNvSpPr>
              <a:spLocks noChangeShapeType="1"/>
            </p:cNvSpPr>
            <p:nvPr/>
          </p:nvSpPr>
          <p:spPr bwMode="auto">
            <a:xfrm flipV="1">
              <a:off x="1624" y="1008"/>
              <a:ext cx="96" cy="48"/>
            </a:xfrm>
            <a:prstGeom prst="line">
              <a:avLst/>
            </a:prstGeom>
            <a:noFill/>
            <a:ln w="12700">
              <a:solidFill>
                <a:schemeClr val="bg1">
                  <a:lumMod val="75000"/>
                </a:schemeClr>
              </a:solidFill>
              <a:round/>
              <a:headEnd/>
              <a:tailEnd type="triangle" w="med" len="med"/>
            </a:ln>
            <a:effectLst/>
          </p:spPr>
          <p:txBody>
            <a:bodyPr/>
            <a:lstStyle/>
            <a:p>
              <a:endParaRPr lang="en-US"/>
            </a:p>
          </p:txBody>
        </p:sp>
        <p:sp>
          <p:nvSpPr>
            <p:cNvPr id="1365182" name="Line 190"/>
            <p:cNvSpPr>
              <a:spLocks noChangeShapeType="1"/>
            </p:cNvSpPr>
            <p:nvPr/>
          </p:nvSpPr>
          <p:spPr bwMode="auto">
            <a:xfrm flipV="1">
              <a:off x="2200" y="1296"/>
              <a:ext cx="144" cy="0"/>
            </a:xfrm>
            <a:prstGeom prst="line">
              <a:avLst/>
            </a:prstGeom>
            <a:noFill/>
            <a:ln w="12700">
              <a:solidFill>
                <a:schemeClr val="bg1">
                  <a:lumMod val="75000"/>
                </a:schemeClr>
              </a:solidFill>
              <a:round/>
              <a:headEnd/>
              <a:tailEnd type="triangle" w="med" len="med"/>
            </a:ln>
            <a:effectLst/>
          </p:spPr>
          <p:txBody>
            <a:bodyPr/>
            <a:lstStyle/>
            <a:p>
              <a:endParaRPr lang="en-US"/>
            </a:p>
          </p:txBody>
        </p:sp>
        <p:sp>
          <p:nvSpPr>
            <p:cNvPr id="1365183" name="Line 191"/>
            <p:cNvSpPr>
              <a:spLocks noChangeShapeType="1"/>
            </p:cNvSpPr>
            <p:nvPr/>
          </p:nvSpPr>
          <p:spPr bwMode="auto">
            <a:xfrm flipV="1">
              <a:off x="2248" y="1104"/>
              <a:ext cx="96" cy="0"/>
            </a:xfrm>
            <a:prstGeom prst="line">
              <a:avLst/>
            </a:prstGeom>
            <a:noFill/>
            <a:ln w="12700">
              <a:solidFill>
                <a:schemeClr val="bg1">
                  <a:lumMod val="75000"/>
                </a:schemeClr>
              </a:solidFill>
              <a:round/>
              <a:headEnd/>
              <a:tailEnd type="triangle" w="med" len="med"/>
            </a:ln>
            <a:effectLst/>
          </p:spPr>
          <p:txBody>
            <a:bodyPr/>
            <a:lstStyle/>
            <a:p>
              <a:endParaRPr lang="en-US"/>
            </a:p>
          </p:txBody>
        </p:sp>
        <p:sp>
          <p:nvSpPr>
            <p:cNvPr id="1365184" name="Rectangle 192"/>
            <p:cNvSpPr>
              <a:spLocks noChangeArrowheads="1"/>
            </p:cNvSpPr>
            <p:nvPr/>
          </p:nvSpPr>
          <p:spPr bwMode="auto">
            <a:xfrm>
              <a:off x="2152" y="1008"/>
              <a:ext cx="96" cy="192"/>
            </a:xfrm>
            <a:prstGeom prst="rect">
              <a:avLst/>
            </a:prstGeom>
            <a:noFill/>
            <a:ln w="12700">
              <a:noFill/>
              <a:miter lim="800000"/>
              <a:headEnd/>
              <a:tailEnd/>
            </a:ln>
            <a:effectLst/>
          </p:spPr>
          <p:txBody>
            <a:bodyPr wrap="none" lIns="19050" tIns="26988" rIns="19050" bIns="26988"/>
            <a:lstStyle/>
            <a:p>
              <a:pPr algn="ctr"/>
              <a:r>
                <a:rPr lang="en-US" sz="1400" b="1" dirty="0"/>
                <a:t>0</a:t>
              </a:r>
            </a:p>
          </p:txBody>
        </p:sp>
        <p:sp>
          <p:nvSpPr>
            <p:cNvPr id="1365185" name="Line 193"/>
            <p:cNvSpPr>
              <a:spLocks noChangeShapeType="1"/>
            </p:cNvSpPr>
            <p:nvPr/>
          </p:nvSpPr>
          <p:spPr bwMode="auto">
            <a:xfrm>
              <a:off x="2200" y="912"/>
              <a:ext cx="192" cy="0"/>
            </a:xfrm>
            <a:prstGeom prst="line">
              <a:avLst/>
            </a:prstGeom>
            <a:noFill/>
            <a:ln w="12700">
              <a:solidFill>
                <a:schemeClr val="bg1">
                  <a:lumMod val="75000"/>
                </a:schemeClr>
              </a:solidFill>
              <a:round/>
              <a:headEnd/>
              <a:tailEnd/>
            </a:ln>
            <a:effectLst/>
          </p:spPr>
          <p:txBody>
            <a:bodyPr/>
            <a:lstStyle/>
            <a:p>
              <a:endParaRPr lang="en-US"/>
            </a:p>
          </p:txBody>
        </p:sp>
        <p:sp>
          <p:nvSpPr>
            <p:cNvPr id="1365186" name="Line 194"/>
            <p:cNvSpPr>
              <a:spLocks noChangeShapeType="1"/>
            </p:cNvSpPr>
            <p:nvPr/>
          </p:nvSpPr>
          <p:spPr bwMode="auto">
            <a:xfrm>
              <a:off x="2392" y="912"/>
              <a:ext cx="0" cy="96"/>
            </a:xfrm>
            <a:prstGeom prst="line">
              <a:avLst/>
            </a:prstGeom>
            <a:noFill/>
            <a:ln w="12700">
              <a:solidFill>
                <a:schemeClr val="bg1">
                  <a:lumMod val="75000"/>
                </a:schemeClr>
              </a:solidFill>
              <a:round/>
              <a:headEnd/>
              <a:tailEnd type="triangle" w="med" len="med"/>
            </a:ln>
            <a:effectLst/>
          </p:spPr>
          <p:txBody>
            <a:bodyPr/>
            <a:lstStyle/>
            <a:p>
              <a:endParaRPr lang="en-US"/>
            </a:p>
          </p:txBody>
        </p:sp>
        <p:sp>
          <p:nvSpPr>
            <p:cNvPr id="1365187" name="Line 195"/>
            <p:cNvSpPr>
              <a:spLocks noChangeShapeType="1"/>
            </p:cNvSpPr>
            <p:nvPr/>
          </p:nvSpPr>
          <p:spPr bwMode="auto">
            <a:xfrm flipV="1">
              <a:off x="3400" y="816"/>
              <a:ext cx="0" cy="384"/>
            </a:xfrm>
            <a:prstGeom prst="line">
              <a:avLst/>
            </a:prstGeom>
            <a:noFill/>
            <a:ln w="12700">
              <a:solidFill>
                <a:schemeClr val="bg1">
                  <a:lumMod val="75000"/>
                </a:schemeClr>
              </a:solidFill>
              <a:round/>
              <a:headEnd/>
              <a:tailEnd/>
            </a:ln>
            <a:effectLst/>
          </p:spPr>
          <p:txBody>
            <a:bodyPr/>
            <a:lstStyle/>
            <a:p>
              <a:endParaRPr lang="en-US"/>
            </a:p>
          </p:txBody>
        </p:sp>
        <p:sp>
          <p:nvSpPr>
            <p:cNvPr id="1365188" name="Line 196"/>
            <p:cNvSpPr>
              <a:spLocks noChangeShapeType="1"/>
            </p:cNvSpPr>
            <p:nvPr/>
          </p:nvSpPr>
          <p:spPr bwMode="auto">
            <a:xfrm>
              <a:off x="2104" y="816"/>
              <a:ext cx="1296" cy="0"/>
            </a:xfrm>
            <a:prstGeom prst="line">
              <a:avLst/>
            </a:prstGeom>
            <a:noFill/>
            <a:ln w="12700">
              <a:solidFill>
                <a:schemeClr val="bg1">
                  <a:lumMod val="75000"/>
                </a:schemeClr>
              </a:solidFill>
              <a:round/>
              <a:headEnd type="triangle" w="med" len="med"/>
              <a:tailEnd/>
            </a:ln>
            <a:effectLst/>
          </p:spPr>
          <p:txBody>
            <a:bodyPr/>
            <a:lstStyle/>
            <a:p>
              <a:endParaRPr lang="en-US"/>
            </a:p>
          </p:txBody>
        </p:sp>
        <p:sp>
          <p:nvSpPr>
            <p:cNvPr id="1365189" name="Line 197"/>
            <p:cNvSpPr>
              <a:spLocks noChangeShapeType="1"/>
            </p:cNvSpPr>
            <p:nvPr/>
          </p:nvSpPr>
          <p:spPr bwMode="auto">
            <a:xfrm flipH="1">
              <a:off x="1480" y="960"/>
              <a:ext cx="192" cy="96"/>
            </a:xfrm>
            <a:prstGeom prst="line">
              <a:avLst/>
            </a:prstGeom>
            <a:noFill/>
            <a:ln w="12700">
              <a:solidFill>
                <a:schemeClr val="bg1">
                  <a:lumMod val="75000"/>
                </a:schemeClr>
              </a:solidFill>
              <a:round/>
              <a:headEnd/>
              <a:tailEnd/>
            </a:ln>
            <a:effectLst/>
          </p:spPr>
          <p:txBody>
            <a:bodyPr/>
            <a:lstStyle/>
            <a:p>
              <a:endParaRPr lang="en-US"/>
            </a:p>
          </p:txBody>
        </p:sp>
        <p:sp>
          <p:nvSpPr>
            <p:cNvPr id="1365190" name="Line 198"/>
            <p:cNvSpPr>
              <a:spLocks noChangeShapeType="1"/>
            </p:cNvSpPr>
            <p:nvPr/>
          </p:nvSpPr>
          <p:spPr bwMode="auto">
            <a:xfrm>
              <a:off x="1480" y="1056"/>
              <a:ext cx="0" cy="336"/>
            </a:xfrm>
            <a:prstGeom prst="line">
              <a:avLst/>
            </a:prstGeom>
            <a:noFill/>
            <a:ln w="12700">
              <a:solidFill>
                <a:schemeClr val="bg1">
                  <a:lumMod val="75000"/>
                </a:schemeClr>
              </a:solidFill>
              <a:round/>
              <a:headEnd/>
              <a:tailEnd type="triangle" w="med" len="med"/>
            </a:ln>
            <a:effectLst/>
          </p:spPr>
          <p:txBody>
            <a:bodyPr/>
            <a:lstStyle/>
            <a:p>
              <a:endParaRPr lang="en-US"/>
            </a:p>
          </p:txBody>
        </p:sp>
        <p:sp>
          <p:nvSpPr>
            <p:cNvPr id="1365191" name="Rectangle 199"/>
            <p:cNvSpPr>
              <a:spLocks noChangeArrowheads="1"/>
            </p:cNvSpPr>
            <p:nvPr/>
          </p:nvSpPr>
          <p:spPr bwMode="auto">
            <a:xfrm rot="-5400000">
              <a:off x="2472" y="1704"/>
              <a:ext cx="336" cy="192"/>
            </a:xfrm>
            <a:prstGeom prst="rect">
              <a:avLst/>
            </a:prstGeom>
            <a:noFill/>
            <a:ln w="12700">
              <a:noFill/>
              <a:miter lim="800000"/>
              <a:headEnd/>
              <a:tailEnd/>
            </a:ln>
            <a:effectLst/>
          </p:spPr>
          <p:txBody>
            <a:bodyPr wrap="none" lIns="19050" tIns="26988" rIns="19050" bIns="26988"/>
            <a:lstStyle/>
            <a:p>
              <a:pPr algn="ctr" defTabSz="904875">
                <a:lnSpc>
                  <a:spcPts val="1600"/>
                </a:lnSpc>
                <a:tabLst>
                  <a:tab pos="452438" algn="l"/>
                  <a:tab pos="904875" algn="l"/>
                  <a:tab pos="1357313" algn="l"/>
                </a:tabLst>
              </a:pPr>
              <a:r>
                <a:rPr lang="en-US" sz="1200" b="1" dirty="0">
                  <a:solidFill>
                    <a:srgbClr val="000000"/>
                  </a:solidFill>
                </a:rPr>
                <a:t>Compare</a:t>
              </a:r>
            </a:p>
          </p:txBody>
        </p:sp>
        <p:sp>
          <p:nvSpPr>
            <p:cNvPr id="1365192" name="Oval 200"/>
            <p:cNvSpPr>
              <a:spLocks noChangeArrowheads="1"/>
            </p:cNvSpPr>
            <p:nvPr/>
          </p:nvSpPr>
          <p:spPr bwMode="auto">
            <a:xfrm>
              <a:off x="2536" y="1536"/>
              <a:ext cx="240" cy="480"/>
            </a:xfrm>
            <a:prstGeom prst="ellipse">
              <a:avLst/>
            </a:prstGeom>
            <a:noFill/>
            <a:ln w="12700">
              <a:solidFill>
                <a:schemeClr val="bg1">
                  <a:lumMod val="75000"/>
                </a:schemeClr>
              </a:solidFill>
              <a:round/>
              <a:headEnd/>
              <a:tailEnd/>
            </a:ln>
            <a:effectLst/>
          </p:spPr>
          <p:txBody>
            <a:bodyPr wrap="none" anchor="ctr"/>
            <a:lstStyle/>
            <a:p>
              <a:endParaRPr lang="en-US"/>
            </a:p>
          </p:txBody>
        </p:sp>
        <p:sp>
          <p:nvSpPr>
            <p:cNvPr id="1365193" name="Line 201"/>
            <p:cNvSpPr>
              <a:spLocks noChangeShapeType="1"/>
            </p:cNvSpPr>
            <p:nvPr/>
          </p:nvSpPr>
          <p:spPr bwMode="auto">
            <a:xfrm flipV="1">
              <a:off x="2584" y="1968"/>
              <a:ext cx="0" cy="96"/>
            </a:xfrm>
            <a:prstGeom prst="line">
              <a:avLst/>
            </a:prstGeom>
            <a:noFill/>
            <a:ln w="28575">
              <a:solidFill>
                <a:schemeClr val="bg1">
                  <a:lumMod val="75000"/>
                </a:schemeClr>
              </a:solidFill>
              <a:round/>
              <a:headEnd/>
              <a:tailEnd/>
            </a:ln>
            <a:effectLst/>
          </p:spPr>
          <p:txBody>
            <a:bodyPr/>
            <a:lstStyle/>
            <a:p>
              <a:endParaRPr lang="en-US"/>
            </a:p>
          </p:txBody>
        </p:sp>
        <p:sp>
          <p:nvSpPr>
            <p:cNvPr id="1365194" name="Line 202"/>
            <p:cNvSpPr>
              <a:spLocks noChangeShapeType="1"/>
            </p:cNvSpPr>
            <p:nvPr/>
          </p:nvSpPr>
          <p:spPr bwMode="auto">
            <a:xfrm flipV="1">
              <a:off x="2728" y="1968"/>
              <a:ext cx="0" cy="432"/>
            </a:xfrm>
            <a:prstGeom prst="line">
              <a:avLst/>
            </a:prstGeom>
            <a:noFill/>
            <a:ln w="28575">
              <a:solidFill>
                <a:schemeClr val="bg1">
                  <a:lumMod val="75000"/>
                </a:schemeClr>
              </a:solidFill>
              <a:round/>
              <a:headEnd/>
              <a:tailEnd/>
            </a:ln>
            <a:effectLst/>
          </p:spPr>
          <p:txBody>
            <a:bodyPr/>
            <a:lstStyle/>
            <a:p>
              <a:endParaRPr lang="en-US"/>
            </a:p>
          </p:txBody>
        </p:sp>
        <p:sp>
          <p:nvSpPr>
            <p:cNvPr id="1365195" name="Line 203"/>
            <p:cNvSpPr>
              <a:spLocks noChangeShapeType="1"/>
            </p:cNvSpPr>
            <p:nvPr/>
          </p:nvSpPr>
          <p:spPr bwMode="auto">
            <a:xfrm>
              <a:off x="2680" y="528"/>
              <a:ext cx="0" cy="1008"/>
            </a:xfrm>
            <a:prstGeom prst="line">
              <a:avLst/>
            </a:prstGeom>
            <a:noFill/>
            <a:ln w="12700">
              <a:solidFill>
                <a:schemeClr val="bg1">
                  <a:lumMod val="75000"/>
                </a:schemeClr>
              </a:solidFill>
              <a:round/>
              <a:headEnd/>
              <a:tailEnd/>
            </a:ln>
            <a:effectLst/>
          </p:spPr>
          <p:txBody>
            <a:bodyPr/>
            <a:lstStyle/>
            <a:p>
              <a:endParaRPr lang="en-US"/>
            </a:p>
          </p:txBody>
        </p:sp>
        <p:sp>
          <p:nvSpPr>
            <p:cNvPr id="1365196" name="Line 204"/>
            <p:cNvSpPr>
              <a:spLocks noChangeShapeType="1"/>
            </p:cNvSpPr>
            <p:nvPr/>
          </p:nvSpPr>
          <p:spPr bwMode="auto">
            <a:xfrm>
              <a:off x="2488" y="528"/>
              <a:ext cx="192" cy="0"/>
            </a:xfrm>
            <a:prstGeom prst="line">
              <a:avLst/>
            </a:prstGeom>
            <a:noFill/>
            <a:ln w="12700">
              <a:solidFill>
                <a:schemeClr val="bg1">
                  <a:lumMod val="75000"/>
                </a:schemeClr>
              </a:solidFill>
              <a:round/>
              <a:headEnd/>
              <a:tailEnd/>
            </a:ln>
            <a:effectLst/>
          </p:spPr>
          <p:txBody>
            <a:bodyPr/>
            <a:lstStyle/>
            <a:p>
              <a:endParaRPr lang="en-US"/>
            </a:p>
          </p:txBody>
        </p:sp>
        <p:sp>
          <p:nvSpPr>
            <p:cNvPr id="1365197" name="Line 205"/>
            <p:cNvSpPr>
              <a:spLocks noChangeShapeType="1"/>
            </p:cNvSpPr>
            <p:nvPr/>
          </p:nvSpPr>
          <p:spPr bwMode="auto">
            <a:xfrm flipV="1">
              <a:off x="2488" y="2160"/>
              <a:ext cx="0" cy="96"/>
            </a:xfrm>
            <a:prstGeom prst="line">
              <a:avLst/>
            </a:prstGeom>
            <a:noFill/>
            <a:ln w="28575">
              <a:solidFill>
                <a:schemeClr val="bg1">
                  <a:lumMod val="75000"/>
                </a:schemeClr>
              </a:solidFill>
              <a:round/>
              <a:headEnd/>
              <a:tailEnd/>
            </a:ln>
            <a:effectLst/>
          </p:spPr>
          <p:txBody>
            <a:bodyPr/>
            <a:lstStyle/>
            <a:p>
              <a:endParaRPr lang="en-US"/>
            </a:p>
          </p:txBody>
        </p:sp>
        <p:sp>
          <p:nvSpPr>
            <p:cNvPr id="1365198" name="Line 206"/>
            <p:cNvSpPr>
              <a:spLocks noChangeShapeType="1"/>
            </p:cNvSpPr>
            <p:nvPr/>
          </p:nvSpPr>
          <p:spPr bwMode="auto">
            <a:xfrm flipV="1">
              <a:off x="2776" y="2496"/>
              <a:ext cx="0" cy="96"/>
            </a:xfrm>
            <a:prstGeom prst="line">
              <a:avLst/>
            </a:prstGeom>
            <a:noFill/>
            <a:ln w="28575">
              <a:solidFill>
                <a:schemeClr val="bg1">
                  <a:lumMod val="75000"/>
                </a:schemeClr>
              </a:solidFill>
              <a:round/>
              <a:headEnd/>
              <a:tailEnd/>
            </a:ln>
            <a:effectLst/>
          </p:spPr>
          <p:txBody>
            <a:bodyPr/>
            <a:lstStyle/>
            <a:p>
              <a:endParaRPr lang="en-US"/>
            </a:p>
          </p:txBody>
        </p:sp>
        <p:sp>
          <p:nvSpPr>
            <p:cNvPr id="1365199" name="AutoShape 207"/>
            <p:cNvSpPr>
              <a:spLocks noChangeArrowheads="1"/>
            </p:cNvSpPr>
            <p:nvPr/>
          </p:nvSpPr>
          <p:spPr bwMode="auto">
            <a:xfrm rot="-10800000">
              <a:off x="2440" y="2064"/>
              <a:ext cx="288" cy="96"/>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bg1">
                  <a:lumMod val="75000"/>
                </a:schemeClr>
              </a:solidFill>
              <a:miter lim="800000"/>
              <a:headEnd/>
              <a:tailEnd/>
            </a:ln>
            <a:effectLst/>
          </p:spPr>
          <p:txBody>
            <a:bodyPr wrap="none" anchor="ctr"/>
            <a:lstStyle/>
            <a:p>
              <a:endParaRPr lang="en-US"/>
            </a:p>
          </p:txBody>
        </p:sp>
        <p:sp>
          <p:nvSpPr>
            <p:cNvPr id="1365200" name="AutoShape 208"/>
            <p:cNvSpPr>
              <a:spLocks noChangeArrowheads="1"/>
            </p:cNvSpPr>
            <p:nvPr/>
          </p:nvSpPr>
          <p:spPr bwMode="auto">
            <a:xfrm rot="-10800000">
              <a:off x="2584" y="2400"/>
              <a:ext cx="288" cy="96"/>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bg1">
                  <a:lumMod val="75000"/>
                </a:schemeClr>
              </a:solidFill>
              <a:miter lim="800000"/>
              <a:headEnd/>
              <a:tailEnd/>
            </a:ln>
            <a:effectLst/>
          </p:spPr>
          <p:txBody>
            <a:bodyPr wrap="none" anchor="ctr"/>
            <a:lstStyle/>
            <a:p>
              <a:endParaRPr lang="en-US"/>
            </a:p>
          </p:txBody>
        </p:sp>
        <p:grpSp>
          <p:nvGrpSpPr>
            <p:cNvPr id="5" name="Group 209"/>
            <p:cNvGrpSpPr>
              <a:grpSpLocks/>
            </p:cNvGrpSpPr>
            <p:nvPr/>
          </p:nvGrpSpPr>
          <p:grpSpPr bwMode="auto">
            <a:xfrm>
              <a:off x="2632" y="2160"/>
              <a:ext cx="480" cy="1728"/>
              <a:chOff x="2496" y="2160"/>
              <a:chExt cx="480" cy="1728"/>
            </a:xfrm>
          </p:grpSpPr>
          <p:sp>
            <p:nvSpPr>
              <p:cNvPr id="1365202" name="Line 210"/>
              <p:cNvSpPr>
                <a:spLocks noChangeShapeType="1"/>
              </p:cNvSpPr>
              <p:nvPr/>
            </p:nvSpPr>
            <p:spPr bwMode="auto">
              <a:xfrm flipH="1">
                <a:off x="2496" y="3888"/>
                <a:ext cx="480" cy="0"/>
              </a:xfrm>
              <a:prstGeom prst="line">
                <a:avLst/>
              </a:prstGeom>
              <a:noFill/>
              <a:ln w="28575">
                <a:solidFill>
                  <a:schemeClr val="bg1">
                    <a:lumMod val="75000"/>
                  </a:schemeClr>
                </a:solidFill>
                <a:round/>
                <a:headEnd/>
                <a:tailEnd/>
              </a:ln>
              <a:effectLst/>
            </p:spPr>
            <p:txBody>
              <a:bodyPr/>
              <a:lstStyle/>
              <a:p>
                <a:endParaRPr lang="en-US"/>
              </a:p>
            </p:txBody>
          </p:sp>
          <p:sp>
            <p:nvSpPr>
              <p:cNvPr id="1365203" name="Line 211"/>
              <p:cNvSpPr>
                <a:spLocks noChangeShapeType="1"/>
              </p:cNvSpPr>
              <p:nvPr/>
            </p:nvSpPr>
            <p:spPr bwMode="auto">
              <a:xfrm>
                <a:off x="2496" y="2496"/>
                <a:ext cx="0" cy="1392"/>
              </a:xfrm>
              <a:prstGeom prst="line">
                <a:avLst/>
              </a:prstGeom>
              <a:noFill/>
              <a:ln w="28575">
                <a:solidFill>
                  <a:schemeClr val="bg1">
                    <a:lumMod val="75000"/>
                  </a:schemeClr>
                </a:solidFill>
                <a:round/>
                <a:headEnd type="triangle" w="med" len="med"/>
                <a:tailEnd/>
              </a:ln>
              <a:effectLst/>
            </p:spPr>
            <p:txBody>
              <a:bodyPr/>
              <a:lstStyle/>
              <a:p>
                <a:endParaRPr lang="en-US"/>
              </a:p>
            </p:txBody>
          </p:sp>
          <p:sp>
            <p:nvSpPr>
              <p:cNvPr id="1365204" name="Line 212"/>
              <p:cNvSpPr>
                <a:spLocks noChangeShapeType="1"/>
              </p:cNvSpPr>
              <p:nvPr/>
            </p:nvSpPr>
            <p:spPr bwMode="auto">
              <a:xfrm>
                <a:off x="2496" y="2160"/>
                <a:ext cx="0" cy="336"/>
              </a:xfrm>
              <a:prstGeom prst="line">
                <a:avLst/>
              </a:prstGeom>
              <a:noFill/>
              <a:ln w="28575">
                <a:solidFill>
                  <a:schemeClr val="bg1">
                    <a:lumMod val="75000"/>
                  </a:schemeClr>
                </a:solidFill>
                <a:round/>
                <a:headEnd type="triangle" w="med" len="med"/>
                <a:tailEnd/>
              </a:ln>
              <a:effectLst/>
            </p:spPr>
            <p:txBody>
              <a:bodyPr/>
              <a:lstStyle/>
              <a:p>
                <a:endParaRPr lang="en-US"/>
              </a:p>
            </p:txBody>
          </p:sp>
        </p:grpSp>
        <p:sp>
          <p:nvSpPr>
            <p:cNvPr id="1365205" name="Oval 213"/>
            <p:cNvSpPr>
              <a:spLocks noChangeArrowheads="1"/>
            </p:cNvSpPr>
            <p:nvPr/>
          </p:nvSpPr>
          <p:spPr bwMode="auto">
            <a:xfrm>
              <a:off x="1864" y="3168"/>
              <a:ext cx="528" cy="288"/>
            </a:xfrm>
            <a:prstGeom prst="ellipse">
              <a:avLst/>
            </a:prstGeom>
            <a:noFill/>
            <a:ln w="12700">
              <a:solidFill>
                <a:schemeClr val="bg1">
                  <a:lumMod val="75000"/>
                </a:schemeClr>
              </a:solidFill>
              <a:round/>
              <a:headEnd/>
              <a:tailEnd/>
            </a:ln>
            <a:effectLst/>
          </p:spPr>
          <p:txBody>
            <a:bodyPr wrap="none" anchor="ctr"/>
            <a:lstStyle/>
            <a:p>
              <a:endParaRPr lang="en-US"/>
            </a:p>
          </p:txBody>
        </p:sp>
        <p:sp>
          <p:nvSpPr>
            <p:cNvPr id="1365206" name="Rectangle 214"/>
            <p:cNvSpPr>
              <a:spLocks noChangeArrowheads="1"/>
            </p:cNvSpPr>
            <p:nvPr/>
          </p:nvSpPr>
          <p:spPr bwMode="auto">
            <a:xfrm>
              <a:off x="2008" y="3168"/>
              <a:ext cx="288" cy="288"/>
            </a:xfrm>
            <a:prstGeom prst="rect">
              <a:avLst/>
            </a:prstGeom>
            <a:noFill/>
            <a:ln w="12700">
              <a:noFill/>
              <a:miter lim="800000"/>
              <a:headEnd/>
              <a:tailEnd/>
            </a:ln>
            <a:effectLst/>
          </p:spPr>
          <p:txBody>
            <a:bodyPr wrap="none" lIns="19050" tIns="26988" rIns="19050" bIns="26988"/>
            <a:lstStyle/>
            <a:p>
              <a:pPr algn="ctr" defTabSz="904875">
                <a:lnSpc>
                  <a:spcPts val="1600"/>
                </a:lnSpc>
                <a:tabLst>
                  <a:tab pos="452438" algn="l"/>
                  <a:tab pos="904875" algn="l"/>
                  <a:tab pos="1357313" algn="l"/>
                </a:tabLst>
              </a:pPr>
              <a:r>
                <a:rPr lang="en-US" sz="1200" b="1" dirty="0"/>
                <a:t>Forward</a:t>
              </a:r>
            </a:p>
            <a:p>
              <a:pPr algn="ctr" defTabSz="904875">
                <a:lnSpc>
                  <a:spcPts val="1600"/>
                </a:lnSpc>
                <a:tabLst>
                  <a:tab pos="452438" algn="l"/>
                  <a:tab pos="904875" algn="l"/>
                  <a:tab pos="1357313" algn="l"/>
                </a:tabLst>
              </a:pPr>
              <a:r>
                <a:rPr lang="en-US" sz="1200" b="1" dirty="0"/>
                <a:t>Unit</a:t>
              </a:r>
            </a:p>
          </p:txBody>
        </p:sp>
        <p:sp>
          <p:nvSpPr>
            <p:cNvPr id="1365207" name="Line 215"/>
            <p:cNvSpPr>
              <a:spLocks noChangeShapeType="1"/>
            </p:cNvSpPr>
            <p:nvPr/>
          </p:nvSpPr>
          <p:spPr bwMode="auto">
            <a:xfrm flipV="1">
              <a:off x="2056" y="2160"/>
              <a:ext cx="384" cy="1008"/>
            </a:xfrm>
            <a:prstGeom prst="line">
              <a:avLst/>
            </a:prstGeom>
            <a:noFill/>
            <a:ln w="12700">
              <a:solidFill>
                <a:schemeClr val="bg1">
                  <a:lumMod val="75000"/>
                </a:schemeClr>
              </a:solidFill>
              <a:round/>
              <a:headEnd/>
              <a:tailEnd type="triangle" w="med" len="med"/>
            </a:ln>
            <a:effectLst/>
          </p:spPr>
          <p:txBody>
            <a:bodyPr/>
            <a:lstStyle/>
            <a:p>
              <a:endParaRPr lang="en-US"/>
            </a:p>
          </p:txBody>
        </p:sp>
        <p:sp>
          <p:nvSpPr>
            <p:cNvPr id="1365208" name="Line 216"/>
            <p:cNvSpPr>
              <a:spLocks noChangeShapeType="1"/>
            </p:cNvSpPr>
            <p:nvPr/>
          </p:nvSpPr>
          <p:spPr bwMode="auto">
            <a:xfrm flipV="1">
              <a:off x="2248" y="2496"/>
              <a:ext cx="336" cy="672"/>
            </a:xfrm>
            <a:prstGeom prst="line">
              <a:avLst/>
            </a:prstGeom>
            <a:noFill/>
            <a:ln w="12700">
              <a:solidFill>
                <a:schemeClr val="bg1">
                  <a:lumMod val="75000"/>
                </a:schemeClr>
              </a:solidFill>
              <a:round/>
              <a:headEnd/>
              <a:tailEnd type="triangle" w="med" len="med"/>
            </a:ln>
            <a:effectLst/>
          </p:spPr>
          <p:txBody>
            <a:bodyPr/>
            <a:lstStyle/>
            <a:p>
              <a:endParaRPr lang="en-US"/>
            </a:p>
          </p:txBody>
        </p:sp>
        <p:grpSp>
          <p:nvGrpSpPr>
            <p:cNvPr id="6" name="Group 217"/>
            <p:cNvGrpSpPr>
              <a:grpSpLocks/>
            </p:cNvGrpSpPr>
            <p:nvPr/>
          </p:nvGrpSpPr>
          <p:grpSpPr bwMode="auto">
            <a:xfrm>
              <a:off x="1624" y="3264"/>
              <a:ext cx="240" cy="96"/>
              <a:chOff x="1488" y="3264"/>
              <a:chExt cx="240" cy="96"/>
            </a:xfrm>
          </p:grpSpPr>
          <p:sp>
            <p:nvSpPr>
              <p:cNvPr id="1365210" name="Line 218"/>
              <p:cNvSpPr>
                <a:spLocks noChangeShapeType="1"/>
              </p:cNvSpPr>
              <p:nvPr/>
            </p:nvSpPr>
            <p:spPr bwMode="auto">
              <a:xfrm>
                <a:off x="1488" y="3264"/>
                <a:ext cx="240" cy="0"/>
              </a:xfrm>
              <a:prstGeom prst="line">
                <a:avLst/>
              </a:prstGeom>
              <a:noFill/>
              <a:ln w="19050">
                <a:solidFill>
                  <a:schemeClr val="bg1">
                    <a:lumMod val="75000"/>
                  </a:schemeClr>
                </a:solidFill>
                <a:round/>
                <a:headEnd/>
                <a:tailEnd type="triangle" w="med" len="med"/>
              </a:ln>
              <a:effectLst/>
            </p:spPr>
            <p:txBody>
              <a:bodyPr/>
              <a:lstStyle/>
              <a:p>
                <a:endParaRPr lang="en-US"/>
              </a:p>
            </p:txBody>
          </p:sp>
          <p:sp>
            <p:nvSpPr>
              <p:cNvPr id="1365211" name="Line 219"/>
              <p:cNvSpPr>
                <a:spLocks noChangeShapeType="1"/>
              </p:cNvSpPr>
              <p:nvPr/>
            </p:nvSpPr>
            <p:spPr bwMode="auto">
              <a:xfrm>
                <a:off x="1488" y="3360"/>
                <a:ext cx="240" cy="0"/>
              </a:xfrm>
              <a:prstGeom prst="line">
                <a:avLst/>
              </a:prstGeom>
              <a:noFill/>
              <a:ln w="19050">
                <a:solidFill>
                  <a:schemeClr val="bg1">
                    <a:lumMod val="75000"/>
                  </a:schemeClr>
                </a:solidFill>
                <a:round/>
                <a:headEnd/>
                <a:tailEnd type="triangle" w="med" len="med"/>
              </a:ln>
              <a:effectLst/>
            </p:spPr>
            <p:txBody>
              <a:bodyPr/>
              <a:lstStyle/>
              <a:p>
                <a:endParaRPr lang="en-US"/>
              </a:p>
            </p:txBody>
          </p:sp>
        </p:grpSp>
        <p:grpSp>
          <p:nvGrpSpPr>
            <p:cNvPr id="7" name="Group 220"/>
            <p:cNvGrpSpPr>
              <a:grpSpLocks/>
            </p:cNvGrpSpPr>
            <p:nvPr/>
          </p:nvGrpSpPr>
          <p:grpSpPr bwMode="auto">
            <a:xfrm>
              <a:off x="2392" y="3264"/>
              <a:ext cx="2112" cy="192"/>
              <a:chOff x="2256" y="3264"/>
              <a:chExt cx="2112" cy="192"/>
            </a:xfrm>
          </p:grpSpPr>
          <p:sp>
            <p:nvSpPr>
              <p:cNvPr id="1365213" name="Line 221"/>
              <p:cNvSpPr>
                <a:spLocks noChangeShapeType="1"/>
              </p:cNvSpPr>
              <p:nvPr/>
            </p:nvSpPr>
            <p:spPr bwMode="auto">
              <a:xfrm flipH="1">
                <a:off x="4368" y="3264"/>
                <a:ext cx="0" cy="192"/>
              </a:xfrm>
              <a:prstGeom prst="line">
                <a:avLst/>
              </a:prstGeom>
              <a:noFill/>
              <a:ln w="12700">
                <a:solidFill>
                  <a:schemeClr val="bg1">
                    <a:lumMod val="75000"/>
                  </a:schemeClr>
                </a:solidFill>
                <a:round/>
                <a:headEnd/>
                <a:tailEnd/>
              </a:ln>
              <a:effectLst/>
            </p:spPr>
            <p:txBody>
              <a:bodyPr/>
              <a:lstStyle/>
              <a:p>
                <a:endParaRPr lang="en-US"/>
              </a:p>
            </p:txBody>
          </p:sp>
          <p:sp>
            <p:nvSpPr>
              <p:cNvPr id="1365214" name="Line 222"/>
              <p:cNvSpPr>
                <a:spLocks noChangeShapeType="1"/>
              </p:cNvSpPr>
              <p:nvPr/>
            </p:nvSpPr>
            <p:spPr bwMode="auto">
              <a:xfrm flipH="1">
                <a:off x="2256" y="3264"/>
                <a:ext cx="2112" cy="0"/>
              </a:xfrm>
              <a:prstGeom prst="line">
                <a:avLst/>
              </a:prstGeom>
              <a:noFill/>
              <a:ln w="12700">
                <a:solidFill>
                  <a:schemeClr val="bg1">
                    <a:lumMod val="75000"/>
                  </a:schemeClr>
                </a:solidFill>
                <a:round/>
                <a:headEnd/>
                <a:tailEnd type="triangle" w="med" len="med"/>
              </a:ln>
              <a:effectLst/>
            </p:spPr>
            <p:txBody>
              <a:bodyPr/>
              <a:lstStyle/>
              <a:p>
                <a:endParaRPr lang="en-US"/>
              </a:p>
            </p:txBody>
          </p:sp>
        </p:grpSp>
        <p:sp>
          <p:nvSpPr>
            <p:cNvPr id="1365215" name="Line 223"/>
            <p:cNvSpPr>
              <a:spLocks noChangeShapeType="1"/>
            </p:cNvSpPr>
            <p:nvPr/>
          </p:nvSpPr>
          <p:spPr bwMode="auto">
            <a:xfrm flipV="1">
              <a:off x="2344" y="1296"/>
              <a:ext cx="288" cy="0"/>
            </a:xfrm>
            <a:prstGeom prst="line">
              <a:avLst/>
            </a:prstGeom>
            <a:noFill/>
            <a:ln w="12700">
              <a:solidFill>
                <a:schemeClr val="bg1">
                  <a:lumMod val="75000"/>
                </a:schemeClr>
              </a:solidFill>
              <a:round/>
              <a:headEnd/>
              <a:tailEnd type="triangle" w="med" len="med"/>
            </a:ln>
            <a:effectLst/>
          </p:spPr>
          <p:txBody>
            <a:bodyPr/>
            <a:lstStyle/>
            <a:p>
              <a:endParaRPr lang="en-US"/>
            </a:p>
          </p:txBody>
        </p:sp>
        <p:sp>
          <p:nvSpPr>
            <p:cNvPr id="1365216" name="Line 224"/>
            <p:cNvSpPr>
              <a:spLocks noChangeShapeType="1"/>
            </p:cNvSpPr>
            <p:nvPr/>
          </p:nvSpPr>
          <p:spPr bwMode="auto">
            <a:xfrm>
              <a:off x="2056" y="576"/>
              <a:ext cx="0" cy="240"/>
            </a:xfrm>
            <a:prstGeom prst="line">
              <a:avLst/>
            </a:prstGeom>
            <a:noFill/>
            <a:ln w="12700">
              <a:solidFill>
                <a:schemeClr val="bg1">
                  <a:lumMod val="75000"/>
                </a:schemeClr>
              </a:solidFill>
              <a:round/>
              <a:headEnd/>
              <a:tailEnd type="triangle" w="med" len="med"/>
            </a:ln>
            <a:effectLst/>
          </p:spPr>
          <p:txBody>
            <a:bodyPr/>
            <a:lstStyle/>
            <a:p>
              <a:endParaRPr lang="en-US"/>
            </a:p>
          </p:txBody>
        </p:sp>
        <p:sp>
          <p:nvSpPr>
            <p:cNvPr id="1365217" name="Line 225"/>
            <p:cNvSpPr>
              <a:spLocks noChangeShapeType="1"/>
            </p:cNvSpPr>
            <p:nvPr/>
          </p:nvSpPr>
          <p:spPr bwMode="auto">
            <a:xfrm flipH="1">
              <a:off x="288" y="816"/>
              <a:ext cx="1488" cy="384"/>
            </a:xfrm>
            <a:prstGeom prst="line">
              <a:avLst/>
            </a:prstGeom>
            <a:noFill/>
            <a:ln w="12700">
              <a:solidFill>
                <a:schemeClr val="bg1">
                  <a:lumMod val="75000"/>
                </a:schemeClr>
              </a:solidFill>
              <a:round/>
              <a:headEnd/>
              <a:tailEnd/>
            </a:ln>
            <a:effectLst/>
          </p:spPr>
          <p:txBody>
            <a:bodyPr/>
            <a:lstStyle/>
            <a:p>
              <a:endParaRPr lang="en-US"/>
            </a:p>
          </p:txBody>
        </p:sp>
        <p:sp>
          <p:nvSpPr>
            <p:cNvPr id="1365218" name="Line 226"/>
            <p:cNvSpPr>
              <a:spLocks noChangeShapeType="1"/>
            </p:cNvSpPr>
            <p:nvPr/>
          </p:nvSpPr>
          <p:spPr bwMode="auto">
            <a:xfrm>
              <a:off x="288" y="1200"/>
              <a:ext cx="0" cy="912"/>
            </a:xfrm>
            <a:prstGeom prst="line">
              <a:avLst/>
            </a:prstGeom>
            <a:noFill/>
            <a:ln w="12700">
              <a:solidFill>
                <a:schemeClr val="bg1">
                  <a:lumMod val="75000"/>
                </a:schemeClr>
              </a:solidFill>
              <a:round/>
              <a:headEnd/>
              <a:tailEnd/>
            </a:ln>
            <a:effectLst/>
          </p:spPr>
          <p:txBody>
            <a:bodyPr/>
            <a:lstStyle/>
            <a:p>
              <a:endParaRPr lang="en-US"/>
            </a:p>
          </p:txBody>
        </p:sp>
        <p:sp>
          <p:nvSpPr>
            <p:cNvPr id="1365219" name="Line 227"/>
            <p:cNvSpPr>
              <a:spLocks noChangeShapeType="1"/>
            </p:cNvSpPr>
            <p:nvPr/>
          </p:nvSpPr>
          <p:spPr bwMode="auto">
            <a:xfrm flipH="1">
              <a:off x="4504" y="3456"/>
              <a:ext cx="0" cy="144"/>
            </a:xfrm>
            <a:prstGeom prst="line">
              <a:avLst/>
            </a:prstGeom>
            <a:noFill/>
            <a:ln w="12700">
              <a:solidFill>
                <a:schemeClr val="bg1">
                  <a:lumMod val="75000"/>
                </a:schemeClr>
              </a:solidFill>
              <a:round/>
              <a:headEnd/>
              <a:tailEnd/>
            </a:ln>
            <a:effectLst/>
          </p:spPr>
          <p:txBody>
            <a:bodyPr/>
            <a:lstStyle/>
            <a:p>
              <a:endParaRPr lang="en-US"/>
            </a:p>
          </p:txBody>
        </p:sp>
        <p:grpSp>
          <p:nvGrpSpPr>
            <p:cNvPr id="8" name="Group 228"/>
            <p:cNvGrpSpPr>
              <a:grpSpLocks/>
            </p:cNvGrpSpPr>
            <p:nvPr/>
          </p:nvGrpSpPr>
          <p:grpSpPr bwMode="auto">
            <a:xfrm>
              <a:off x="1008" y="1296"/>
              <a:ext cx="192" cy="432"/>
              <a:chOff x="1392" y="2880"/>
              <a:chExt cx="288" cy="480"/>
            </a:xfrm>
          </p:grpSpPr>
          <p:sp>
            <p:nvSpPr>
              <p:cNvPr id="1365221" name="Line 229"/>
              <p:cNvSpPr>
                <a:spLocks noChangeShapeType="1"/>
              </p:cNvSpPr>
              <p:nvPr/>
            </p:nvSpPr>
            <p:spPr bwMode="auto">
              <a:xfrm>
                <a:off x="1392" y="3072"/>
                <a:ext cx="48" cy="48"/>
              </a:xfrm>
              <a:prstGeom prst="line">
                <a:avLst/>
              </a:prstGeom>
              <a:noFill/>
              <a:ln w="12700">
                <a:solidFill>
                  <a:schemeClr val="bg1">
                    <a:lumMod val="75000"/>
                  </a:schemeClr>
                </a:solidFill>
                <a:round/>
                <a:headEnd/>
                <a:tailEnd/>
              </a:ln>
              <a:effectLst/>
            </p:spPr>
            <p:txBody>
              <a:bodyPr/>
              <a:lstStyle/>
              <a:p>
                <a:endParaRPr lang="en-US"/>
              </a:p>
            </p:txBody>
          </p:sp>
          <p:sp>
            <p:nvSpPr>
              <p:cNvPr id="1365222" name="Line 230"/>
              <p:cNvSpPr>
                <a:spLocks noChangeShapeType="1"/>
              </p:cNvSpPr>
              <p:nvPr/>
            </p:nvSpPr>
            <p:spPr bwMode="auto">
              <a:xfrm flipH="1">
                <a:off x="1392" y="3120"/>
                <a:ext cx="48" cy="48"/>
              </a:xfrm>
              <a:prstGeom prst="line">
                <a:avLst/>
              </a:prstGeom>
              <a:noFill/>
              <a:ln w="12700">
                <a:solidFill>
                  <a:schemeClr val="bg1">
                    <a:lumMod val="75000"/>
                  </a:schemeClr>
                </a:solidFill>
                <a:round/>
                <a:headEnd/>
                <a:tailEnd/>
              </a:ln>
              <a:effectLst/>
            </p:spPr>
            <p:txBody>
              <a:bodyPr/>
              <a:lstStyle/>
              <a:p>
                <a:endParaRPr lang="en-US"/>
              </a:p>
            </p:txBody>
          </p:sp>
          <p:sp>
            <p:nvSpPr>
              <p:cNvPr id="1365223" name="Line 231"/>
              <p:cNvSpPr>
                <a:spLocks noChangeShapeType="1"/>
              </p:cNvSpPr>
              <p:nvPr/>
            </p:nvSpPr>
            <p:spPr bwMode="auto">
              <a:xfrm flipV="1">
                <a:off x="1392" y="2880"/>
                <a:ext cx="0" cy="192"/>
              </a:xfrm>
              <a:prstGeom prst="line">
                <a:avLst/>
              </a:prstGeom>
              <a:noFill/>
              <a:ln w="12700">
                <a:solidFill>
                  <a:schemeClr val="bg1">
                    <a:lumMod val="75000"/>
                  </a:schemeClr>
                </a:solidFill>
                <a:round/>
                <a:headEnd/>
                <a:tailEnd/>
              </a:ln>
              <a:effectLst/>
            </p:spPr>
            <p:txBody>
              <a:bodyPr/>
              <a:lstStyle/>
              <a:p>
                <a:endParaRPr lang="en-US"/>
              </a:p>
            </p:txBody>
          </p:sp>
          <p:sp>
            <p:nvSpPr>
              <p:cNvPr id="1365224" name="Line 232"/>
              <p:cNvSpPr>
                <a:spLocks noChangeShapeType="1"/>
              </p:cNvSpPr>
              <p:nvPr/>
            </p:nvSpPr>
            <p:spPr bwMode="auto">
              <a:xfrm flipV="1">
                <a:off x="1392" y="3168"/>
                <a:ext cx="0" cy="192"/>
              </a:xfrm>
              <a:prstGeom prst="line">
                <a:avLst/>
              </a:prstGeom>
              <a:noFill/>
              <a:ln w="12700">
                <a:solidFill>
                  <a:schemeClr val="bg1">
                    <a:lumMod val="75000"/>
                  </a:schemeClr>
                </a:solidFill>
                <a:round/>
                <a:headEnd/>
                <a:tailEnd/>
              </a:ln>
              <a:effectLst/>
            </p:spPr>
            <p:txBody>
              <a:bodyPr/>
              <a:lstStyle/>
              <a:p>
                <a:endParaRPr lang="en-US"/>
              </a:p>
            </p:txBody>
          </p:sp>
          <p:sp>
            <p:nvSpPr>
              <p:cNvPr id="1365225" name="Line 233"/>
              <p:cNvSpPr>
                <a:spLocks noChangeShapeType="1"/>
              </p:cNvSpPr>
              <p:nvPr/>
            </p:nvSpPr>
            <p:spPr bwMode="auto">
              <a:xfrm flipV="1">
                <a:off x="1392" y="3216"/>
                <a:ext cx="288" cy="144"/>
              </a:xfrm>
              <a:prstGeom prst="line">
                <a:avLst/>
              </a:prstGeom>
              <a:noFill/>
              <a:ln w="12700">
                <a:solidFill>
                  <a:schemeClr val="bg1">
                    <a:lumMod val="75000"/>
                  </a:schemeClr>
                </a:solidFill>
                <a:round/>
                <a:headEnd/>
                <a:tailEnd/>
              </a:ln>
              <a:effectLst/>
            </p:spPr>
            <p:txBody>
              <a:bodyPr/>
              <a:lstStyle/>
              <a:p>
                <a:endParaRPr lang="en-US"/>
              </a:p>
            </p:txBody>
          </p:sp>
          <p:sp>
            <p:nvSpPr>
              <p:cNvPr id="1365226" name="Line 234"/>
              <p:cNvSpPr>
                <a:spLocks noChangeShapeType="1"/>
              </p:cNvSpPr>
              <p:nvPr/>
            </p:nvSpPr>
            <p:spPr bwMode="auto">
              <a:xfrm flipV="1">
                <a:off x="1680" y="3024"/>
                <a:ext cx="0" cy="192"/>
              </a:xfrm>
              <a:prstGeom prst="line">
                <a:avLst/>
              </a:prstGeom>
              <a:noFill/>
              <a:ln w="12700">
                <a:solidFill>
                  <a:schemeClr val="bg1">
                    <a:lumMod val="75000"/>
                  </a:schemeClr>
                </a:solidFill>
                <a:round/>
                <a:headEnd/>
                <a:tailEnd/>
              </a:ln>
              <a:effectLst/>
            </p:spPr>
            <p:txBody>
              <a:bodyPr/>
              <a:lstStyle/>
              <a:p>
                <a:endParaRPr lang="en-US"/>
              </a:p>
            </p:txBody>
          </p:sp>
          <p:sp>
            <p:nvSpPr>
              <p:cNvPr id="1365227" name="Line 235"/>
              <p:cNvSpPr>
                <a:spLocks noChangeShapeType="1"/>
              </p:cNvSpPr>
              <p:nvPr/>
            </p:nvSpPr>
            <p:spPr bwMode="auto">
              <a:xfrm>
                <a:off x="1392" y="2880"/>
                <a:ext cx="288" cy="144"/>
              </a:xfrm>
              <a:prstGeom prst="line">
                <a:avLst/>
              </a:prstGeom>
              <a:noFill/>
              <a:ln w="12700">
                <a:solidFill>
                  <a:schemeClr val="bg1">
                    <a:lumMod val="75000"/>
                  </a:schemeClr>
                </a:solidFill>
                <a:round/>
                <a:headEnd/>
                <a:tailEnd/>
              </a:ln>
              <a:effectLst/>
            </p:spPr>
            <p:txBody>
              <a:bodyPr/>
              <a:lstStyle/>
              <a:p>
                <a:endParaRPr lang="en-US"/>
              </a:p>
            </p:txBody>
          </p:sp>
        </p:grpSp>
        <p:sp>
          <p:nvSpPr>
            <p:cNvPr id="1365228" name="Text Box 236"/>
            <p:cNvSpPr txBox="1">
              <a:spLocks noChangeArrowheads="1"/>
            </p:cNvSpPr>
            <p:nvPr/>
          </p:nvSpPr>
          <p:spPr bwMode="auto">
            <a:xfrm>
              <a:off x="960" y="1440"/>
              <a:ext cx="303" cy="173"/>
            </a:xfrm>
            <a:prstGeom prst="rect">
              <a:avLst/>
            </a:prstGeom>
            <a:noFill/>
            <a:ln w="12700">
              <a:noFill/>
              <a:miter lim="800000"/>
              <a:headEnd/>
              <a:tailEnd/>
            </a:ln>
            <a:effectLst/>
          </p:spPr>
          <p:txBody>
            <a:bodyPr wrap="none">
              <a:spAutoFit/>
            </a:bodyPr>
            <a:lstStyle/>
            <a:p>
              <a:r>
                <a:rPr lang="en-US" sz="1200" b="1" dirty="0">
                  <a:solidFill>
                    <a:schemeClr val="tx1"/>
                  </a:solidFill>
                </a:rPr>
                <a:t>Add</a:t>
              </a:r>
            </a:p>
          </p:txBody>
        </p:sp>
        <p:sp>
          <p:nvSpPr>
            <p:cNvPr id="1365229" name="AutoShape 237"/>
            <p:cNvSpPr>
              <a:spLocks noChangeArrowheads="1"/>
            </p:cNvSpPr>
            <p:nvPr/>
          </p:nvSpPr>
          <p:spPr bwMode="auto">
            <a:xfrm rot="-5400000">
              <a:off x="1152" y="2304"/>
              <a:ext cx="288" cy="96"/>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bg1">
                  <a:lumMod val="75000"/>
                </a:schemeClr>
              </a:solidFill>
              <a:miter lim="800000"/>
              <a:headEnd/>
              <a:tailEnd/>
            </a:ln>
            <a:effectLst/>
          </p:spPr>
          <p:txBody>
            <a:bodyPr wrap="none" anchor="ctr"/>
            <a:lstStyle/>
            <a:p>
              <a:endParaRPr lang="en-US"/>
            </a:p>
          </p:txBody>
        </p:sp>
        <p:sp>
          <p:nvSpPr>
            <p:cNvPr id="1365230" name="Line 238"/>
            <p:cNvSpPr>
              <a:spLocks noChangeShapeType="1"/>
            </p:cNvSpPr>
            <p:nvPr/>
          </p:nvSpPr>
          <p:spPr bwMode="auto">
            <a:xfrm>
              <a:off x="1056" y="2400"/>
              <a:ext cx="192" cy="0"/>
            </a:xfrm>
            <a:prstGeom prst="line">
              <a:avLst/>
            </a:prstGeom>
            <a:noFill/>
            <a:ln w="28575">
              <a:solidFill>
                <a:schemeClr val="bg1">
                  <a:lumMod val="75000"/>
                </a:schemeClr>
              </a:solidFill>
              <a:round/>
              <a:headEnd/>
              <a:tailEnd/>
            </a:ln>
            <a:effectLst/>
          </p:spPr>
          <p:txBody>
            <a:bodyPr/>
            <a:lstStyle/>
            <a:p>
              <a:endParaRPr lang="en-US"/>
            </a:p>
          </p:txBody>
        </p:sp>
        <p:grpSp>
          <p:nvGrpSpPr>
            <p:cNvPr id="9" name="Group 239"/>
            <p:cNvGrpSpPr>
              <a:grpSpLocks/>
            </p:cNvGrpSpPr>
            <p:nvPr/>
          </p:nvGrpSpPr>
          <p:grpSpPr bwMode="auto">
            <a:xfrm>
              <a:off x="1056" y="912"/>
              <a:ext cx="624" cy="1440"/>
              <a:chOff x="1056" y="912"/>
              <a:chExt cx="624" cy="1440"/>
            </a:xfrm>
          </p:grpSpPr>
          <p:sp>
            <p:nvSpPr>
              <p:cNvPr id="1365232" name="Line 240"/>
              <p:cNvSpPr>
                <a:spLocks noChangeShapeType="1"/>
              </p:cNvSpPr>
              <p:nvPr/>
            </p:nvSpPr>
            <p:spPr bwMode="auto">
              <a:xfrm>
                <a:off x="1296" y="1008"/>
                <a:ext cx="0" cy="1200"/>
              </a:xfrm>
              <a:prstGeom prst="line">
                <a:avLst/>
              </a:prstGeom>
              <a:noFill/>
              <a:ln w="12700">
                <a:solidFill>
                  <a:schemeClr val="bg1">
                    <a:lumMod val="75000"/>
                  </a:schemeClr>
                </a:solidFill>
                <a:round/>
                <a:headEnd/>
                <a:tailEnd type="triangle" w="med" len="med"/>
              </a:ln>
              <a:effectLst/>
            </p:spPr>
            <p:txBody>
              <a:bodyPr/>
              <a:lstStyle/>
              <a:p>
                <a:endParaRPr lang="en-US"/>
              </a:p>
            </p:txBody>
          </p:sp>
          <p:sp>
            <p:nvSpPr>
              <p:cNvPr id="1365233" name="Line 241"/>
              <p:cNvSpPr>
                <a:spLocks noChangeShapeType="1"/>
              </p:cNvSpPr>
              <p:nvPr/>
            </p:nvSpPr>
            <p:spPr bwMode="auto">
              <a:xfrm flipH="1">
                <a:off x="1296" y="912"/>
                <a:ext cx="384" cy="96"/>
              </a:xfrm>
              <a:prstGeom prst="line">
                <a:avLst/>
              </a:prstGeom>
              <a:noFill/>
              <a:ln w="12700">
                <a:solidFill>
                  <a:schemeClr val="bg1">
                    <a:lumMod val="75000"/>
                  </a:schemeClr>
                </a:solidFill>
                <a:round/>
                <a:headEnd/>
                <a:tailEnd/>
              </a:ln>
              <a:effectLst/>
            </p:spPr>
            <p:txBody>
              <a:bodyPr/>
              <a:lstStyle/>
              <a:p>
                <a:endParaRPr lang="en-US"/>
              </a:p>
            </p:txBody>
          </p:sp>
          <p:sp>
            <p:nvSpPr>
              <p:cNvPr id="1365234" name="Rectangle 242"/>
              <p:cNvSpPr>
                <a:spLocks noChangeArrowheads="1"/>
              </p:cNvSpPr>
              <p:nvPr/>
            </p:nvSpPr>
            <p:spPr bwMode="auto">
              <a:xfrm rot="16200000">
                <a:off x="1080" y="1728"/>
                <a:ext cx="336" cy="192"/>
              </a:xfrm>
              <a:prstGeom prst="rect">
                <a:avLst/>
              </a:prstGeom>
              <a:noFill/>
              <a:ln w="12700">
                <a:noFill/>
                <a:miter lim="800000"/>
                <a:headEnd/>
                <a:tailEnd/>
              </a:ln>
              <a:effectLst/>
            </p:spPr>
            <p:txBody>
              <a:bodyPr wrap="none" lIns="19050" tIns="26988" rIns="19050" bIns="26988"/>
              <a:lstStyle/>
              <a:p>
                <a:pPr algn="ctr"/>
                <a:r>
                  <a:rPr lang="en-US" sz="1200" b="1"/>
                  <a:t>IF.Flush</a:t>
                </a:r>
              </a:p>
            </p:txBody>
          </p:sp>
          <p:sp>
            <p:nvSpPr>
              <p:cNvPr id="1365235" name="Line 243"/>
              <p:cNvSpPr>
                <a:spLocks noChangeShapeType="1"/>
              </p:cNvSpPr>
              <p:nvPr/>
            </p:nvSpPr>
            <p:spPr bwMode="auto">
              <a:xfrm>
                <a:off x="1152" y="2256"/>
                <a:ext cx="96" cy="0"/>
              </a:xfrm>
              <a:prstGeom prst="line">
                <a:avLst/>
              </a:prstGeom>
              <a:noFill/>
              <a:ln w="28575">
                <a:solidFill>
                  <a:schemeClr val="bg1">
                    <a:lumMod val="75000"/>
                  </a:schemeClr>
                </a:solidFill>
                <a:round/>
                <a:headEnd/>
                <a:tailEnd/>
              </a:ln>
              <a:effectLst/>
            </p:spPr>
            <p:txBody>
              <a:bodyPr/>
              <a:lstStyle/>
              <a:p>
                <a:endParaRPr lang="en-US"/>
              </a:p>
            </p:txBody>
          </p:sp>
          <p:sp>
            <p:nvSpPr>
              <p:cNvPr id="1365236" name="Rectangle 244"/>
              <p:cNvSpPr>
                <a:spLocks noChangeArrowheads="1"/>
              </p:cNvSpPr>
              <p:nvPr/>
            </p:nvSpPr>
            <p:spPr bwMode="auto">
              <a:xfrm>
                <a:off x="1056" y="2160"/>
                <a:ext cx="96" cy="192"/>
              </a:xfrm>
              <a:prstGeom prst="rect">
                <a:avLst/>
              </a:prstGeom>
              <a:noFill/>
              <a:ln w="12700">
                <a:noFill/>
                <a:miter lim="800000"/>
                <a:headEnd/>
                <a:tailEnd/>
              </a:ln>
              <a:effectLst/>
            </p:spPr>
            <p:txBody>
              <a:bodyPr wrap="none" lIns="19050" tIns="26988" rIns="19050" bIns="26988"/>
              <a:lstStyle/>
              <a:p>
                <a:pPr algn="ctr"/>
                <a:r>
                  <a:rPr lang="en-US" sz="1400" b="1" dirty="0"/>
                  <a:t>0</a:t>
                </a:r>
              </a:p>
            </p:txBody>
          </p:sp>
        </p:grpSp>
      </p:grpSp>
      <p:grpSp>
        <p:nvGrpSpPr>
          <p:cNvPr id="10" name="Group 294"/>
          <p:cNvGrpSpPr/>
          <p:nvPr/>
        </p:nvGrpSpPr>
        <p:grpSpPr>
          <a:xfrm>
            <a:off x="1295400" y="990600"/>
            <a:ext cx="5257800" cy="1831777"/>
            <a:chOff x="1295400" y="990600"/>
            <a:chExt cx="5257800" cy="1831777"/>
          </a:xfrm>
        </p:grpSpPr>
        <p:grpSp>
          <p:nvGrpSpPr>
            <p:cNvPr id="11" name="Group 256"/>
            <p:cNvGrpSpPr>
              <a:grpSpLocks/>
            </p:cNvGrpSpPr>
            <p:nvPr/>
          </p:nvGrpSpPr>
          <p:grpSpPr bwMode="auto">
            <a:xfrm>
              <a:off x="1295400" y="1143000"/>
              <a:ext cx="1357313" cy="304800"/>
              <a:chOff x="816" y="720"/>
              <a:chExt cx="855" cy="192"/>
            </a:xfrm>
          </p:grpSpPr>
          <p:sp>
            <p:nvSpPr>
              <p:cNvPr id="1365246" name="Line 254"/>
              <p:cNvSpPr>
                <a:spLocks noChangeShapeType="1"/>
              </p:cNvSpPr>
              <p:nvPr/>
            </p:nvSpPr>
            <p:spPr bwMode="auto">
              <a:xfrm flipH="1">
                <a:off x="816" y="816"/>
                <a:ext cx="144" cy="0"/>
              </a:xfrm>
              <a:prstGeom prst="line">
                <a:avLst/>
              </a:prstGeom>
              <a:noFill/>
              <a:ln w="28575">
                <a:solidFill>
                  <a:schemeClr val="tx1"/>
                </a:solidFill>
                <a:round/>
                <a:headEnd/>
                <a:tailEnd type="triangle" w="med" len="med"/>
              </a:ln>
              <a:effectLst/>
            </p:spPr>
            <p:txBody>
              <a:bodyPr/>
              <a:lstStyle/>
              <a:p>
                <a:endParaRPr lang="en-US"/>
              </a:p>
            </p:txBody>
          </p:sp>
          <p:sp>
            <p:nvSpPr>
              <p:cNvPr id="1365247" name="Text Box 255"/>
              <p:cNvSpPr txBox="1">
                <a:spLocks noChangeArrowheads="1"/>
              </p:cNvSpPr>
              <p:nvPr/>
            </p:nvSpPr>
            <p:spPr bwMode="auto">
              <a:xfrm>
                <a:off x="912" y="720"/>
                <a:ext cx="759" cy="192"/>
              </a:xfrm>
              <a:prstGeom prst="rect">
                <a:avLst/>
              </a:prstGeom>
              <a:noFill/>
              <a:ln w="12700">
                <a:noFill/>
                <a:miter lim="800000"/>
                <a:headEnd/>
                <a:tailEnd/>
              </a:ln>
              <a:effectLst/>
            </p:spPr>
            <p:txBody>
              <a:bodyPr wrap="none">
                <a:spAutoFit/>
              </a:bodyPr>
              <a:lstStyle/>
              <a:p>
                <a:r>
                  <a:rPr lang="en-US" sz="1400"/>
                  <a:t>8000 0180</a:t>
                </a:r>
                <a:r>
                  <a:rPr lang="en-US" sz="1400" baseline="-25000"/>
                  <a:t>hex</a:t>
                </a:r>
              </a:p>
            </p:txBody>
          </p:sp>
        </p:grpSp>
        <p:sp>
          <p:nvSpPr>
            <p:cNvPr id="249" name="TextBox 248"/>
            <p:cNvSpPr txBox="1"/>
            <p:nvPr/>
          </p:nvSpPr>
          <p:spPr>
            <a:xfrm>
              <a:off x="4858561" y="2209800"/>
              <a:ext cx="702436" cy="307777"/>
            </a:xfrm>
            <a:prstGeom prst="rect">
              <a:avLst/>
            </a:prstGeom>
            <a:noFill/>
            <a:ln w="6350">
              <a:solidFill>
                <a:schemeClr val="accent1"/>
              </a:solidFill>
            </a:ln>
          </p:spPr>
          <p:txBody>
            <a:bodyPr wrap="none" rtlCol="0">
              <a:spAutoFit/>
            </a:bodyPr>
            <a:lstStyle/>
            <a:p>
              <a:r>
                <a:rPr lang="en-US" sz="1400" dirty="0" smtClean="0"/>
                <a:t>Cause</a:t>
              </a:r>
              <a:endParaRPr lang="en-US" sz="1400" dirty="0"/>
            </a:p>
          </p:txBody>
        </p:sp>
        <p:sp>
          <p:nvSpPr>
            <p:cNvPr id="250" name="TextBox 249"/>
            <p:cNvSpPr txBox="1"/>
            <p:nvPr/>
          </p:nvSpPr>
          <p:spPr>
            <a:xfrm>
              <a:off x="4858561" y="2514600"/>
              <a:ext cx="704039" cy="307777"/>
            </a:xfrm>
            <a:prstGeom prst="rect">
              <a:avLst/>
            </a:prstGeom>
            <a:noFill/>
            <a:ln w="6350">
              <a:solidFill>
                <a:schemeClr val="tx1"/>
              </a:solidFill>
            </a:ln>
          </p:spPr>
          <p:txBody>
            <a:bodyPr wrap="none" rtlCol="0">
              <a:spAutoFit/>
            </a:bodyPr>
            <a:lstStyle/>
            <a:p>
              <a:r>
                <a:rPr lang="en-US" sz="1400" dirty="0" smtClean="0">
                  <a:solidFill>
                    <a:schemeClr val="tx1"/>
                  </a:solidFill>
                </a:rPr>
                <a:t>  EPC </a:t>
              </a:r>
              <a:endParaRPr lang="en-US" sz="1400" dirty="0">
                <a:solidFill>
                  <a:schemeClr val="tx1"/>
                </a:solidFill>
              </a:endParaRPr>
            </a:p>
          </p:txBody>
        </p:sp>
        <p:cxnSp>
          <p:nvCxnSpPr>
            <p:cNvPr id="254" name="Straight Arrow Connector 253"/>
            <p:cNvCxnSpPr>
              <a:endCxn id="250" idx="1"/>
            </p:cNvCxnSpPr>
            <p:nvPr/>
          </p:nvCxnSpPr>
          <p:spPr bwMode="auto">
            <a:xfrm>
              <a:off x="4648200" y="2667000"/>
              <a:ext cx="210361" cy="1489"/>
            </a:xfrm>
            <a:prstGeom prst="straightConnector1">
              <a:avLst/>
            </a:prstGeom>
            <a:noFill/>
            <a:ln w="28575" cap="flat" cmpd="sng" algn="ctr">
              <a:solidFill>
                <a:schemeClr val="tx1"/>
              </a:solidFill>
              <a:prstDash val="solid"/>
              <a:round/>
              <a:headEnd type="none" w="med" len="med"/>
              <a:tailEnd type="arrow"/>
            </a:ln>
            <a:effectLst/>
          </p:spPr>
        </p:cxnSp>
        <p:cxnSp>
          <p:nvCxnSpPr>
            <p:cNvPr id="256" name="Straight Arrow Connector 255"/>
            <p:cNvCxnSpPr/>
            <p:nvPr/>
          </p:nvCxnSpPr>
          <p:spPr bwMode="auto">
            <a:xfrm>
              <a:off x="3581400" y="2362200"/>
              <a:ext cx="914400" cy="1588"/>
            </a:xfrm>
            <a:prstGeom prst="straightConnector1">
              <a:avLst/>
            </a:prstGeom>
            <a:noFill/>
            <a:ln w="28575" cap="flat" cmpd="sng" algn="ctr">
              <a:solidFill>
                <a:schemeClr val="tx1"/>
              </a:solidFill>
              <a:prstDash val="solid"/>
              <a:round/>
              <a:headEnd type="none" w="med" len="med"/>
              <a:tailEnd type="arrow"/>
            </a:ln>
            <a:effectLst/>
          </p:spPr>
        </p:cxnSp>
        <p:sp>
          <p:nvSpPr>
            <p:cNvPr id="257" name="Line 102"/>
            <p:cNvSpPr>
              <a:spLocks noChangeShapeType="1"/>
            </p:cNvSpPr>
            <p:nvPr/>
          </p:nvSpPr>
          <p:spPr bwMode="auto">
            <a:xfrm flipH="1" flipV="1">
              <a:off x="4495800" y="2438400"/>
              <a:ext cx="152400" cy="228600"/>
            </a:xfrm>
            <a:prstGeom prst="line">
              <a:avLst/>
            </a:prstGeom>
            <a:noFill/>
            <a:ln w="28575" cap="rnd">
              <a:solidFill>
                <a:schemeClr val="accent2"/>
              </a:solidFill>
              <a:prstDash val="sysDot"/>
              <a:round/>
              <a:headEnd/>
              <a:tailEnd/>
            </a:ln>
            <a:effectLst/>
          </p:spPr>
          <p:txBody>
            <a:bodyPr/>
            <a:lstStyle/>
            <a:p>
              <a:endParaRPr lang="en-US"/>
            </a:p>
          </p:txBody>
        </p:sp>
        <p:sp>
          <p:nvSpPr>
            <p:cNvPr id="259" name="Rectangle 246"/>
            <p:cNvSpPr>
              <a:spLocks noChangeArrowheads="1"/>
            </p:cNvSpPr>
            <p:nvPr/>
          </p:nvSpPr>
          <p:spPr bwMode="auto">
            <a:xfrm>
              <a:off x="5334000" y="990600"/>
              <a:ext cx="838200" cy="228600"/>
            </a:xfrm>
            <a:prstGeom prst="rect">
              <a:avLst/>
            </a:prstGeom>
            <a:noFill/>
            <a:ln w="12700">
              <a:noFill/>
              <a:miter lim="800000"/>
              <a:headEnd/>
              <a:tailEnd/>
            </a:ln>
            <a:effectLst/>
          </p:spPr>
          <p:txBody>
            <a:bodyPr wrap="none" lIns="19050" tIns="26988" rIns="19050" bIns="26988"/>
            <a:lstStyle/>
            <a:p>
              <a:pPr defTabSz="904875">
                <a:lnSpc>
                  <a:spcPts val="1600"/>
                </a:lnSpc>
                <a:tabLst>
                  <a:tab pos="452438" algn="l"/>
                  <a:tab pos="904875" algn="l"/>
                  <a:tab pos="1357313" algn="l"/>
                </a:tabLst>
              </a:pPr>
              <a:r>
                <a:rPr lang="en-US" sz="1200" b="1" dirty="0" err="1" smtClean="0"/>
                <a:t>EX.Flush</a:t>
              </a:r>
              <a:endParaRPr lang="en-US" sz="1200" b="1" dirty="0"/>
            </a:p>
          </p:txBody>
        </p:sp>
        <p:sp>
          <p:nvSpPr>
            <p:cNvPr id="260" name="AutoShape 247"/>
            <p:cNvSpPr>
              <a:spLocks noChangeArrowheads="1"/>
            </p:cNvSpPr>
            <p:nvPr/>
          </p:nvSpPr>
          <p:spPr bwMode="auto">
            <a:xfrm rot="-5400000">
              <a:off x="5715000" y="1676400"/>
              <a:ext cx="685800" cy="22860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chemeClr val="accent3"/>
            </a:solidFill>
            <a:ln w="12700">
              <a:solidFill>
                <a:schemeClr val="tx1"/>
              </a:solidFill>
              <a:miter lim="800000"/>
              <a:headEnd/>
              <a:tailEnd/>
            </a:ln>
            <a:effectLst/>
          </p:spPr>
          <p:txBody>
            <a:bodyPr wrap="none" anchor="ctr"/>
            <a:lstStyle/>
            <a:p>
              <a:endParaRPr lang="en-US"/>
            </a:p>
          </p:txBody>
        </p:sp>
        <p:sp>
          <p:nvSpPr>
            <p:cNvPr id="261" name="Line 249"/>
            <p:cNvSpPr>
              <a:spLocks noChangeShapeType="1"/>
            </p:cNvSpPr>
            <p:nvPr/>
          </p:nvSpPr>
          <p:spPr bwMode="auto">
            <a:xfrm flipV="1">
              <a:off x="5791200" y="1600200"/>
              <a:ext cx="152400" cy="0"/>
            </a:xfrm>
            <a:prstGeom prst="line">
              <a:avLst/>
            </a:prstGeom>
            <a:noFill/>
            <a:ln w="12700">
              <a:solidFill>
                <a:schemeClr val="accent1"/>
              </a:solidFill>
              <a:round/>
              <a:headEnd/>
              <a:tailEnd type="triangle" w="med" len="med"/>
            </a:ln>
            <a:effectLst/>
          </p:spPr>
          <p:txBody>
            <a:bodyPr/>
            <a:lstStyle/>
            <a:p>
              <a:endParaRPr lang="en-US"/>
            </a:p>
          </p:txBody>
        </p:sp>
        <p:sp>
          <p:nvSpPr>
            <p:cNvPr id="262" name="Rectangle 250"/>
            <p:cNvSpPr>
              <a:spLocks noChangeArrowheads="1"/>
            </p:cNvSpPr>
            <p:nvPr/>
          </p:nvSpPr>
          <p:spPr bwMode="auto">
            <a:xfrm>
              <a:off x="5638800" y="1447800"/>
              <a:ext cx="152400" cy="304800"/>
            </a:xfrm>
            <a:prstGeom prst="rect">
              <a:avLst/>
            </a:prstGeom>
            <a:noFill/>
            <a:ln w="12700">
              <a:noFill/>
              <a:miter lim="800000"/>
              <a:headEnd/>
              <a:tailEnd/>
            </a:ln>
            <a:effectLst/>
          </p:spPr>
          <p:txBody>
            <a:bodyPr wrap="none" lIns="19050" tIns="26988" rIns="19050" bIns="26988"/>
            <a:lstStyle/>
            <a:p>
              <a:pPr algn="ctr"/>
              <a:r>
                <a:rPr lang="en-US" sz="1400" b="1"/>
                <a:t>0</a:t>
              </a:r>
            </a:p>
          </p:txBody>
        </p:sp>
        <p:sp>
          <p:nvSpPr>
            <p:cNvPr id="264" name="AutoShape 247"/>
            <p:cNvSpPr>
              <a:spLocks noChangeArrowheads="1"/>
            </p:cNvSpPr>
            <p:nvPr/>
          </p:nvSpPr>
          <p:spPr bwMode="auto">
            <a:xfrm rot="-5400000">
              <a:off x="6096000" y="2133600"/>
              <a:ext cx="685800" cy="22860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chemeClr val="accent3"/>
            </a:solidFill>
            <a:ln w="12700">
              <a:solidFill>
                <a:schemeClr val="tx1"/>
              </a:solidFill>
              <a:miter lim="800000"/>
              <a:headEnd/>
              <a:tailEnd/>
            </a:ln>
            <a:effectLst/>
          </p:spPr>
          <p:txBody>
            <a:bodyPr wrap="none" anchor="ctr"/>
            <a:lstStyle/>
            <a:p>
              <a:endParaRPr lang="en-US"/>
            </a:p>
          </p:txBody>
        </p:sp>
        <p:sp>
          <p:nvSpPr>
            <p:cNvPr id="265" name="Line 249"/>
            <p:cNvSpPr>
              <a:spLocks noChangeShapeType="1"/>
            </p:cNvSpPr>
            <p:nvPr/>
          </p:nvSpPr>
          <p:spPr bwMode="auto">
            <a:xfrm flipV="1">
              <a:off x="6172200" y="2438400"/>
              <a:ext cx="152400" cy="0"/>
            </a:xfrm>
            <a:prstGeom prst="line">
              <a:avLst/>
            </a:prstGeom>
            <a:noFill/>
            <a:ln w="12700">
              <a:solidFill>
                <a:schemeClr val="accent1"/>
              </a:solidFill>
              <a:round/>
              <a:headEnd/>
              <a:tailEnd type="triangle" w="med" len="med"/>
            </a:ln>
            <a:effectLst/>
          </p:spPr>
          <p:txBody>
            <a:bodyPr/>
            <a:lstStyle/>
            <a:p>
              <a:endParaRPr lang="en-US"/>
            </a:p>
          </p:txBody>
        </p:sp>
        <p:sp>
          <p:nvSpPr>
            <p:cNvPr id="266" name="Rectangle 265"/>
            <p:cNvSpPr>
              <a:spLocks noChangeArrowheads="1"/>
            </p:cNvSpPr>
            <p:nvPr/>
          </p:nvSpPr>
          <p:spPr bwMode="auto">
            <a:xfrm>
              <a:off x="6019800" y="2286000"/>
              <a:ext cx="152400" cy="304800"/>
            </a:xfrm>
            <a:prstGeom prst="rect">
              <a:avLst/>
            </a:prstGeom>
            <a:noFill/>
            <a:ln w="12700">
              <a:noFill/>
              <a:miter lim="800000"/>
              <a:headEnd/>
              <a:tailEnd/>
            </a:ln>
            <a:effectLst/>
          </p:spPr>
          <p:txBody>
            <a:bodyPr wrap="none" lIns="19050" tIns="26988" rIns="19050" bIns="26988"/>
            <a:lstStyle/>
            <a:p>
              <a:pPr algn="ctr"/>
              <a:r>
                <a:rPr lang="en-US" sz="1400" b="1"/>
                <a:t>0</a:t>
              </a:r>
            </a:p>
          </p:txBody>
        </p:sp>
        <p:cxnSp>
          <p:nvCxnSpPr>
            <p:cNvPr id="283" name="Straight Arrow Connector 282"/>
            <p:cNvCxnSpPr/>
            <p:nvPr/>
          </p:nvCxnSpPr>
          <p:spPr bwMode="auto">
            <a:xfrm rot="5400000">
              <a:off x="6057900" y="1562100"/>
              <a:ext cx="685800" cy="1588"/>
            </a:xfrm>
            <a:prstGeom prst="straightConnector1">
              <a:avLst/>
            </a:prstGeom>
            <a:noFill/>
            <a:ln w="12700" cap="flat" cmpd="sng" algn="ctr">
              <a:solidFill>
                <a:schemeClr val="accent1"/>
              </a:solidFill>
              <a:prstDash val="solid"/>
              <a:round/>
              <a:headEnd type="none" w="med" len="med"/>
              <a:tailEnd type="arrow"/>
            </a:ln>
            <a:effectLst/>
          </p:spPr>
        </p:cxnSp>
        <p:cxnSp>
          <p:nvCxnSpPr>
            <p:cNvPr id="285" name="Straight Connector 284"/>
            <p:cNvCxnSpPr/>
            <p:nvPr/>
          </p:nvCxnSpPr>
          <p:spPr bwMode="auto">
            <a:xfrm rot="16200000" flipH="1">
              <a:off x="4870450" y="-310355"/>
              <a:ext cx="1588" cy="3060700"/>
            </a:xfrm>
            <a:prstGeom prst="line">
              <a:avLst/>
            </a:prstGeom>
            <a:noFill/>
            <a:ln w="12700" cap="flat" cmpd="sng" algn="ctr">
              <a:solidFill>
                <a:schemeClr val="accent1"/>
              </a:solidFill>
              <a:prstDash val="solid"/>
              <a:round/>
              <a:headEnd type="none" w="med" len="med"/>
              <a:tailEnd type="none" w="med" len="med"/>
            </a:ln>
            <a:effectLst/>
          </p:spPr>
        </p:cxnSp>
        <p:cxnSp>
          <p:nvCxnSpPr>
            <p:cNvPr id="293" name="Straight Arrow Connector 292"/>
            <p:cNvCxnSpPr/>
            <p:nvPr/>
          </p:nvCxnSpPr>
          <p:spPr bwMode="auto">
            <a:xfrm rot="5400000">
              <a:off x="5868194" y="1370806"/>
              <a:ext cx="304800" cy="1588"/>
            </a:xfrm>
            <a:prstGeom prst="straightConnector1">
              <a:avLst/>
            </a:prstGeom>
            <a:noFill/>
            <a:ln w="12700" cap="flat" cmpd="sng" algn="ctr">
              <a:solidFill>
                <a:schemeClr val="accent1"/>
              </a:solidFill>
              <a:prstDash val="solid"/>
              <a:round/>
              <a:headEnd type="none" w="med" len="med"/>
              <a:tailEnd type="arrow"/>
            </a:ln>
            <a:effectLst/>
          </p:spPr>
        </p:cxnSp>
        <p:sp>
          <p:nvSpPr>
            <p:cNvPr id="296" name="Rectangle 246"/>
            <p:cNvSpPr>
              <a:spLocks noChangeArrowheads="1"/>
            </p:cNvSpPr>
            <p:nvPr/>
          </p:nvSpPr>
          <p:spPr bwMode="auto">
            <a:xfrm>
              <a:off x="3429000" y="1219200"/>
              <a:ext cx="838200" cy="228600"/>
            </a:xfrm>
            <a:prstGeom prst="rect">
              <a:avLst/>
            </a:prstGeom>
            <a:noFill/>
            <a:ln w="12700">
              <a:noFill/>
              <a:miter lim="800000"/>
              <a:headEnd/>
              <a:tailEnd/>
            </a:ln>
            <a:effectLst/>
          </p:spPr>
          <p:txBody>
            <a:bodyPr wrap="none" lIns="19050" tIns="26988" rIns="19050" bIns="26988"/>
            <a:lstStyle/>
            <a:p>
              <a:pPr defTabSz="904875">
                <a:lnSpc>
                  <a:spcPts val="1600"/>
                </a:lnSpc>
                <a:tabLst>
                  <a:tab pos="452438" algn="l"/>
                  <a:tab pos="904875" algn="l"/>
                  <a:tab pos="1357313" algn="l"/>
                </a:tabLst>
              </a:pPr>
              <a:r>
                <a:rPr lang="en-US" sz="1200" b="1" dirty="0" err="1" smtClean="0"/>
                <a:t>ID.Flush</a:t>
              </a:r>
              <a:endParaRPr lang="en-US" sz="1200" b="1" dirty="0"/>
            </a:p>
          </p:txBody>
        </p:sp>
      </p:grpSp>
      <p:sp>
        <p:nvSpPr>
          <p:cNvPr id="263" name="Line 102"/>
          <p:cNvSpPr>
            <a:spLocks noChangeShapeType="1"/>
          </p:cNvSpPr>
          <p:nvPr/>
        </p:nvSpPr>
        <p:spPr bwMode="auto">
          <a:xfrm flipH="1">
            <a:off x="2286000" y="2362200"/>
            <a:ext cx="152400" cy="76200"/>
          </a:xfrm>
          <a:prstGeom prst="line">
            <a:avLst/>
          </a:prstGeom>
          <a:noFill/>
          <a:ln w="28575" cap="rnd">
            <a:solidFill>
              <a:schemeClr val="accent2"/>
            </a:solidFill>
            <a:prstDash val="sysDot"/>
            <a:round/>
            <a:headEnd/>
            <a:tailEnd/>
          </a:ln>
          <a:effectLst/>
        </p:spPr>
        <p:txBody>
          <a:bodyPr/>
          <a:lstStyle/>
          <a:p>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9090" name="Rectangle 2"/>
          <p:cNvSpPr>
            <a:spLocks noGrp="1" noChangeArrowheads="1"/>
          </p:cNvSpPr>
          <p:nvPr>
            <p:ph type="title"/>
          </p:nvPr>
        </p:nvSpPr>
        <p:spPr>
          <a:xfrm>
            <a:off x="652463" y="304800"/>
            <a:ext cx="1576387" cy="368300"/>
          </a:xfrm>
          <a:noFill/>
          <a:ln/>
        </p:spPr>
        <p:txBody>
          <a:bodyPr wrap="none"/>
          <a:lstStyle/>
          <a:p>
            <a:r>
              <a:rPr lang="en-US"/>
              <a:t>Summary</a:t>
            </a:r>
          </a:p>
        </p:txBody>
      </p:sp>
      <p:sp>
        <p:nvSpPr>
          <p:cNvPr id="1369091" name="Rectangle 3"/>
          <p:cNvSpPr>
            <a:spLocks noGrp="1" noChangeArrowheads="1"/>
          </p:cNvSpPr>
          <p:nvPr>
            <p:ph type="body" idx="1"/>
          </p:nvPr>
        </p:nvSpPr>
        <p:spPr>
          <a:xfrm>
            <a:off x="533400" y="914400"/>
            <a:ext cx="7848600" cy="5214248"/>
          </a:xfrm>
          <a:noFill/>
          <a:ln/>
        </p:spPr>
        <p:txBody>
          <a:bodyPr/>
          <a:lstStyle/>
          <a:p>
            <a:pPr>
              <a:spcBef>
                <a:spcPct val="20000"/>
              </a:spcBef>
            </a:pPr>
            <a:r>
              <a:rPr lang="en-US" dirty="0"/>
              <a:t>All modern day processors use pipelining for performance (a CPI of 1 and fast a CC)</a:t>
            </a:r>
            <a:endParaRPr lang="en-US" dirty="0">
              <a:solidFill>
                <a:schemeClr val="accent1"/>
              </a:solidFill>
            </a:endParaRPr>
          </a:p>
          <a:p>
            <a:pPr>
              <a:spcBef>
                <a:spcPct val="20000"/>
              </a:spcBef>
            </a:pPr>
            <a:r>
              <a:rPr lang="en-US" dirty="0"/>
              <a:t>Pipeline clock rate limited by </a:t>
            </a:r>
            <a:r>
              <a:rPr lang="en-US" dirty="0">
                <a:solidFill>
                  <a:schemeClr val="accent1"/>
                </a:solidFill>
              </a:rPr>
              <a:t>slowest</a:t>
            </a:r>
            <a:r>
              <a:rPr lang="en-US" dirty="0"/>
              <a:t> pipeline stage – so designing a balanced pipeline is important</a:t>
            </a:r>
          </a:p>
          <a:p>
            <a:pPr>
              <a:spcBef>
                <a:spcPct val="20000"/>
              </a:spcBef>
            </a:pPr>
            <a:r>
              <a:rPr lang="en-US" dirty="0"/>
              <a:t>Must detect and resolve hazards</a:t>
            </a:r>
          </a:p>
          <a:p>
            <a:pPr lvl="1">
              <a:spcBef>
                <a:spcPct val="20000"/>
              </a:spcBef>
            </a:pPr>
            <a:r>
              <a:rPr lang="en-US" dirty="0"/>
              <a:t>Structural hazards – resolved by designing the pipeline correctly</a:t>
            </a:r>
          </a:p>
          <a:p>
            <a:pPr lvl="1">
              <a:spcBef>
                <a:spcPct val="20000"/>
              </a:spcBef>
            </a:pPr>
            <a:r>
              <a:rPr lang="en-US" dirty="0"/>
              <a:t>Data hazards</a:t>
            </a:r>
          </a:p>
          <a:p>
            <a:pPr lvl="2">
              <a:spcBef>
                <a:spcPct val="20000"/>
              </a:spcBef>
            </a:pPr>
            <a:r>
              <a:rPr lang="en-US" dirty="0"/>
              <a:t>Stall (impacts CPI)</a:t>
            </a:r>
          </a:p>
          <a:p>
            <a:pPr lvl="2">
              <a:spcBef>
                <a:spcPct val="20000"/>
              </a:spcBef>
            </a:pPr>
            <a:r>
              <a:rPr lang="en-US" dirty="0"/>
              <a:t>Forward (requires hardware support)</a:t>
            </a:r>
          </a:p>
          <a:p>
            <a:pPr lvl="1">
              <a:spcBef>
                <a:spcPct val="20000"/>
              </a:spcBef>
            </a:pPr>
            <a:r>
              <a:rPr lang="en-US" dirty="0"/>
              <a:t>Control hazards – put the branch decision hardware in as early a stage in the pipeline as possible</a:t>
            </a:r>
          </a:p>
          <a:p>
            <a:pPr lvl="2">
              <a:spcBef>
                <a:spcPct val="20000"/>
              </a:spcBef>
            </a:pPr>
            <a:r>
              <a:rPr lang="en-US" dirty="0"/>
              <a:t>Stall (impacts CPI)</a:t>
            </a:r>
          </a:p>
          <a:p>
            <a:pPr lvl="2">
              <a:spcBef>
                <a:spcPct val="20000"/>
              </a:spcBef>
            </a:pPr>
            <a:r>
              <a:rPr lang="en-US" dirty="0"/>
              <a:t>Delay decision (requires compiler support)</a:t>
            </a:r>
          </a:p>
          <a:p>
            <a:pPr lvl="2">
              <a:spcBef>
                <a:spcPct val="20000"/>
              </a:spcBef>
            </a:pPr>
            <a:r>
              <a:rPr lang="en-US" dirty="0"/>
              <a:t>Static and </a:t>
            </a:r>
            <a:r>
              <a:rPr lang="en-US" dirty="0">
                <a:solidFill>
                  <a:schemeClr val="accent1"/>
                </a:solidFill>
              </a:rPr>
              <a:t>dynamic prediction </a:t>
            </a:r>
            <a:r>
              <a:rPr lang="en-US" dirty="0"/>
              <a:t>(requires hardware support</a:t>
            </a:r>
            <a:r>
              <a:rPr lang="en-US" dirty="0" smtClean="0"/>
              <a:t>)</a:t>
            </a:r>
          </a:p>
          <a:p>
            <a:pPr>
              <a:spcBef>
                <a:spcPct val="20000"/>
              </a:spcBef>
            </a:pPr>
            <a:r>
              <a:rPr lang="en-US" dirty="0" smtClean="0"/>
              <a:t>Pipelining complicates exception handling</a:t>
            </a:r>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36909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6909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6909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6909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69091">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69091">
                                            <p:txEl>
                                              <p:pRg st="5" end="5"/>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369091">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69091">
                                            <p:txEl>
                                              <p:pRg st="7" end="7"/>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369091">
                                            <p:txEl>
                                              <p:pRg st="8" end="8"/>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369091">
                                            <p:txEl>
                                              <p:pRg st="9" end="9"/>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369091">
                                            <p:txEl>
                                              <p:pRg st="10" end="10"/>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369091">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9091" grpId="0" build="p" bldLvl="2"/>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a:xfrm>
            <a:off x="533400" y="304800"/>
            <a:ext cx="5149850" cy="422275"/>
          </a:xfrm>
        </p:spPr>
        <p:txBody>
          <a:bodyPr/>
          <a:lstStyle/>
          <a:p>
            <a:r>
              <a:rPr lang="en-US"/>
              <a:t>Next Lecture and Reminders</a:t>
            </a:r>
          </a:p>
        </p:txBody>
      </p:sp>
      <p:sp>
        <p:nvSpPr>
          <p:cNvPr id="91139" name="Rectangle 3"/>
          <p:cNvSpPr>
            <a:spLocks noGrp="1" noChangeArrowheads="1"/>
          </p:cNvSpPr>
          <p:nvPr>
            <p:ph type="body" idx="1"/>
          </p:nvPr>
        </p:nvSpPr>
        <p:spPr>
          <a:xfrm>
            <a:off x="685800" y="762000"/>
            <a:ext cx="7848600" cy="3880037"/>
          </a:xfrm>
        </p:spPr>
        <p:txBody>
          <a:bodyPr/>
          <a:lstStyle/>
          <a:p>
            <a:r>
              <a:rPr lang="en-US" dirty="0"/>
              <a:t>Next lecture</a:t>
            </a:r>
          </a:p>
          <a:p>
            <a:pPr lvl="1"/>
            <a:r>
              <a:rPr lang="en-US" dirty="0" smtClean="0"/>
              <a:t>Multiple issue processors</a:t>
            </a:r>
            <a:endParaRPr lang="en-US" dirty="0"/>
          </a:p>
          <a:p>
            <a:pPr lvl="2"/>
            <a:r>
              <a:rPr lang="en-US" dirty="0"/>
              <a:t>Reading assignment – PH, Chapter </a:t>
            </a:r>
            <a:r>
              <a:rPr lang="en-US" dirty="0" smtClean="0"/>
              <a:t>6.9</a:t>
            </a:r>
            <a:endParaRPr lang="en-US" dirty="0"/>
          </a:p>
          <a:p>
            <a:pPr lvl="2"/>
            <a:endParaRPr lang="en-US" dirty="0"/>
          </a:p>
          <a:p>
            <a:r>
              <a:rPr lang="en-US" dirty="0" smtClean="0"/>
              <a:t>Reminders</a:t>
            </a:r>
            <a:endParaRPr lang="en-US" dirty="0"/>
          </a:p>
          <a:p>
            <a:pPr lvl="1"/>
            <a:r>
              <a:rPr lang="en-US" dirty="0" smtClean="0"/>
              <a:t>HW2 due September 22</a:t>
            </a:r>
            <a:r>
              <a:rPr lang="en-US" baseline="30000" dirty="0" smtClean="0"/>
              <a:t>nd</a:t>
            </a:r>
            <a:r>
              <a:rPr lang="en-US" dirty="0" smtClean="0"/>
              <a:t> </a:t>
            </a:r>
          </a:p>
          <a:p>
            <a:pPr lvl="1"/>
            <a:r>
              <a:rPr lang="en-US" dirty="0" smtClean="0"/>
              <a:t>HW3 will come out Sept 23</a:t>
            </a:r>
            <a:r>
              <a:rPr lang="en-US" baseline="30000" dirty="0" smtClean="0"/>
              <a:t>rd</a:t>
            </a:r>
            <a:r>
              <a:rPr lang="en-US" dirty="0" smtClean="0"/>
              <a:t> </a:t>
            </a:r>
          </a:p>
          <a:p>
            <a:pPr lvl="1"/>
            <a:r>
              <a:rPr lang="en-US" dirty="0" smtClean="0"/>
              <a:t>First evening midterm exam scheduled</a:t>
            </a:r>
          </a:p>
          <a:p>
            <a:pPr lvl="2"/>
            <a:r>
              <a:rPr lang="en-US" dirty="0" smtClean="0"/>
              <a:t>Wednesday, </a:t>
            </a:r>
            <a:r>
              <a:rPr lang="en-US" dirty="0" smtClean="0">
                <a:solidFill>
                  <a:schemeClr val="accent1"/>
                </a:solidFill>
              </a:rPr>
              <a:t>October 8</a:t>
            </a:r>
            <a:r>
              <a:rPr lang="en-US" baseline="30000" dirty="0" smtClean="0">
                <a:solidFill>
                  <a:schemeClr val="accent1"/>
                </a:solidFill>
              </a:rPr>
              <a:t>th</a:t>
            </a:r>
            <a:r>
              <a:rPr lang="en-US" dirty="0" smtClean="0">
                <a:solidFill>
                  <a:schemeClr val="accent1"/>
                </a:solidFill>
              </a:rPr>
              <a:t> </a:t>
            </a:r>
            <a:r>
              <a:rPr lang="en-US" dirty="0" smtClean="0"/>
              <a:t>, 20:15 to 22:15, Location 262 Willard</a:t>
            </a:r>
          </a:p>
          <a:p>
            <a:pPr lvl="2"/>
            <a:r>
              <a:rPr lang="en-US" dirty="0" smtClean="0"/>
              <a:t>Please let me know ASAP (via email) if you have a conflict</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23"/>
          <p:cNvGrpSpPr>
            <a:grpSpLocks/>
          </p:cNvGrpSpPr>
          <p:nvPr/>
        </p:nvGrpSpPr>
        <p:grpSpPr bwMode="auto">
          <a:xfrm>
            <a:off x="762000" y="2286000"/>
            <a:ext cx="6019800" cy="685800"/>
            <a:chOff x="480" y="1344"/>
            <a:chExt cx="3792" cy="432"/>
          </a:xfrm>
        </p:grpSpPr>
        <p:sp>
          <p:nvSpPr>
            <p:cNvPr id="1231996" name="Rectangle 124"/>
            <p:cNvSpPr>
              <a:spLocks noChangeArrowheads="1"/>
            </p:cNvSpPr>
            <p:nvPr/>
          </p:nvSpPr>
          <p:spPr bwMode="auto">
            <a:xfrm>
              <a:off x="480" y="1440"/>
              <a:ext cx="456" cy="286"/>
            </a:xfrm>
            <a:prstGeom prst="rect">
              <a:avLst/>
            </a:prstGeom>
            <a:noFill/>
            <a:ln w="12700">
              <a:noFill/>
              <a:miter lim="800000"/>
              <a:headEnd/>
              <a:tailEnd/>
            </a:ln>
            <a:effectLst/>
          </p:spPr>
          <p:txBody>
            <a:bodyPr wrap="none" lIns="90488" tIns="44450" rIns="90488" bIns="44450">
              <a:spAutoFit/>
            </a:bodyPr>
            <a:lstStyle/>
            <a:p>
              <a:r>
                <a:rPr lang="en-US" sz="2400">
                  <a:solidFill>
                    <a:schemeClr val="tx1"/>
                  </a:solidFill>
                </a:rPr>
                <a:t>stall</a:t>
              </a:r>
            </a:p>
          </p:txBody>
        </p:sp>
        <p:sp>
          <p:nvSpPr>
            <p:cNvPr id="1231997" name="AutoShape 125" descr="Shingle"/>
            <p:cNvSpPr>
              <a:spLocks noChangeArrowheads="1"/>
            </p:cNvSpPr>
            <p:nvPr/>
          </p:nvSpPr>
          <p:spPr bwMode="auto">
            <a:xfrm>
              <a:off x="2112" y="1392"/>
              <a:ext cx="432" cy="384"/>
            </a:xfrm>
            <a:prstGeom prst="irregularSeal2">
              <a:avLst/>
            </a:prstGeom>
            <a:pattFill prst="shingle">
              <a:fgClr>
                <a:schemeClr val="accent2"/>
              </a:fgClr>
              <a:bgClr>
                <a:srgbClr val="FFFFFF"/>
              </a:bgClr>
            </a:pattFill>
            <a:ln w="12700">
              <a:solidFill>
                <a:schemeClr val="accent2"/>
              </a:solidFill>
              <a:miter lim="800000"/>
              <a:headEnd/>
              <a:tailEnd/>
            </a:ln>
            <a:effectLst/>
          </p:spPr>
          <p:txBody>
            <a:bodyPr wrap="none" anchor="ctr"/>
            <a:lstStyle/>
            <a:p>
              <a:endParaRPr lang="en-US"/>
            </a:p>
          </p:txBody>
        </p:sp>
        <p:sp>
          <p:nvSpPr>
            <p:cNvPr id="1231998" name="AutoShape 126" descr="Shingle"/>
            <p:cNvSpPr>
              <a:spLocks noChangeArrowheads="1"/>
            </p:cNvSpPr>
            <p:nvPr/>
          </p:nvSpPr>
          <p:spPr bwMode="auto">
            <a:xfrm>
              <a:off x="2544" y="1392"/>
              <a:ext cx="432" cy="384"/>
            </a:xfrm>
            <a:prstGeom prst="irregularSeal2">
              <a:avLst/>
            </a:prstGeom>
            <a:pattFill prst="shingle">
              <a:fgClr>
                <a:schemeClr val="accent2"/>
              </a:fgClr>
              <a:bgClr>
                <a:srgbClr val="FFFFFF"/>
              </a:bgClr>
            </a:pattFill>
            <a:ln w="12700">
              <a:solidFill>
                <a:schemeClr val="accent2"/>
              </a:solidFill>
              <a:miter lim="800000"/>
              <a:headEnd/>
              <a:tailEnd/>
            </a:ln>
            <a:effectLst/>
          </p:spPr>
          <p:txBody>
            <a:bodyPr wrap="none" anchor="ctr"/>
            <a:lstStyle/>
            <a:p>
              <a:endParaRPr lang="en-US"/>
            </a:p>
          </p:txBody>
        </p:sp>
        <p:sp>
          <p:nvSpPr>
            <p:cNvPr id="1231999" name="AutoShape 127" descr="Shingle"/>
            <p:cNvSpPr>
              <a:spLocks noChangeArrowheads="1"/>
            </p:cNvSpPr>
            <p:nvPr/>
          </p:nvSpPr>
          <p:spPr bwMode="auto">
            <a:xfrm>
              <a:off x="2976" y="1392"/>
              <a:ext cx="432" cy="384"/>
            </a:xfrm>
            <a:prstGeom prst="irregularSeal2">
              <a:avLst/>
            </a:prstGeom>
            <a:pattFill prst="shingle">
              <a:fgClr>
                <a:schemeClr val="accent2"/>
              </a:fgClr>
              <a:bgClr>
                <a:srgbClr val="FFFFFF"/>
              </a:bgClr>
            </a:pattFill>
            <a:ln w="12700">
              <a:solidFill>
                <a:schemeClr val="accent2"/>
              </a:solidFill>
              <a:miter lim="800000"/>
              <a:headEnd/>
              <a:tailEnd/>
            </a:ln>
            <a:effectLst/>
          </p:spPr>
          <p:txBody>
            <a:bodyPr wrap="none" anchor="ctr"/>
            <a:lstStyle/>
            <a:p>
              <a:endParaRPr lang="en-US"/>
            </a:p>
          </p:txBody>
        </p:sp>
        <p:sp>
          <p:nvSpPr>
            <p:cNvPr id="1232000" name="AutoShape 128" descr="Shingle"/>
            <p:cNvSpPr>
              <a:spLocks noChangeArrowheads="1"/>
            </p:cNvSpPr>
            <p:nvPr/>
          </p:nvSpPr>
          <p:spPr bwMode="auto">
            <a:xfrm>
              <a:off x="3408" y="1392"/>
              <a:ext cx="432" cy="384"/>
            </a:xfrm>
            <a:prstGeom prst="irregularSeal2">
              <a:avLst/>
            </a:prstGeom>
            <a:pattFill prst="shingle">
              <a:fgClr>
                <a:schemeClr val="accent2"/>
              </a:fgClr>
              <a:bgClr>
                <a:srgbClr val="FFFFFF"/>
              </a:bgClr>
            </a:pattFill>
            <a:ln w="12700">
              <a:solidFill>
                <a:schemeClr val="accent2"/>
              </a:solidFill>
              <a:miter lim="800000"/>
              <a:headEnd/>
              <a:tailEnd/>
            </a:ln>
            <a:effectLst/>
          </p:spPr>
          <p:txBody>
            <a:bodyPr wrap="none" anchor="ctr"/>
            <a:lstStyle/>
            <a:p>
              <a:endParaRPr lang="en-US"/>
            </a:p>
          </p:txBody>
        </p:sp>
        <p:sp>
          <p:nvSpPr>
            <p:cNvPr id="1232001" name="AutoShape 129" descr="Shingle"/>
            <p:cNvSpPr>
              <a:spLocks noChangeArrowheads="1"/>
            </p:cNvSpPr>
            <p:nvPr/>
          </p:nvSpPr>
          <p:spPr bwMode="auto">
            <a:xfrm>
              <a:off x="3840" y="1344"/>
              <a:ext cx="432" cy="384"/>
            </a:xfrm>
            <a:prstGeom prst="irregularSeal2">
              <a:avLst/>
            </a:prstGeom>
            <a:pattFill prst="shingle">
              <a:fgClr>
                <a:schemeClr val="accent2"/>
              </a:fgClr>
              <a:bgClr>
                <a:srgbClr val="FFFFFF"/>
              </a:bgClr>
            </a:pattFill>
            <a:ln w="12700">
              <a:solidFill>
                <a:schemeClr val="accent2"/>
              </a:solidFill>
              <a:miter lim="800000"/>
              <a:headEnd/>
              <a:tailEnd/>
            </a:ln>
            <a:effectLst/>
          </p:spPr>
          <p:txBody>
            <a:bodyPr wrap="none" anchor="ctr"/>
            <a:lstStyle/>
            <a:p>
              <a:endParaRPr lang="en-US"/>
            </a:p>
          </p:txBody>
        </p:sp>
      </p:grpSp>
      <p:grpSp>
        <p:nvGrpSpPr>
          <p:cNvPr id="3" name="Group 130"/>
          <p:cNvGrpSpPr>
            <a:grpSpLocks/>
          </p:cNvGrpSpPr>
          <p:nvPr/>
        </p:nvGrpSpPr>
        <p:grpSpPr bwMode="auto">
          <a:xfrm>
            <a:off x="762000" y="3124200"/>
            <a:ext cx="6705600" cy="609600"/>
            <a:chOff x="480" y="1872"/>
            <a:chExt cx="4224" cy="384"/>
          </a:xfrm>
        </p:grpSpPr>
        <p:sp>
          <p:nvSpPr>
            <p:cNvPr id="1232003" name="Rectangle 131"/>
            <p:cNvSpPr>
              <a:spLocks noChangeArrowheads="1"/>
            </p:cNvSpPr>
            <p:nvPr/>
          </p:nvSpPr>
          <p:spPr bwMode="auto">
            <a:xfrm>
              <a:off x="480" y="1968"/>
              <a:ext cx="456" cy="286"/>
            </a:xfrm>
            <a:prstGeom prst="rect">
              <a:avLst/>
            </a:prstGeom>
            <a:noFill/>
            <a:ln w="12700">
              <a:noFill/>
              <a:miter lim="800000"/>
              <a:headEnd/>
              <a:tailEnd/>
            </a:ln>
            <a:effectLst/>
          </p:spPr>
          <p:txBody>
            <a:bodyPr wrap="none" lIns="90488" tIns="44450" rIns="90488" bIns="44450">
              <a:spAutoFit/>
            </a:bodyPr>
            <a:lstStyle/>
            <a:p>
              <a:r>
                <a:rPr lang="en-US" sz="2400">
                  <a:solidFill>
                    <a:schemeClr val="tx1"/>
                  </a:solidFill>
                </a:rPr>
                <a:t>stall</a:t>
              </a:r>
            </a:p>
          </p:txBody>
        </p:sp>
        <p:sp>
          <p:nvSpPr>
            <p:cNvPr id="1232004" name="AutoShape 132" descr="Shingle"/>
            <p:cNvSpPr>
              <a:spLocks noChangeArrowheads="1"/>
            </p:cNvSpPr>
            <p:nvPr/>
          </p:nvSpPr>
          <p:spPr bwMode="auto">
            <a:xfrm>
              <a:off x="2544" y="1872"/>
              <a:ext cx="432" cy="384"/>
            </a:xfrm>
            <a:prstGeom prst="irregularSeal2">
              <a:avLst/>
            </a:prstGeom>
            <a:pattFill prst="shingle">
              <a:fgClr>
                <a:schemeClr val="accent2"/>
              </a:fgClr>
              <a:bgClr>
                <a:srgbClr val="FFFFFF"/>
              </a:bgClr>
            </a:pattFill>
            <a:ln w="12700">
              <a:solidFill>
                <a:schemeClr val="accent2"/>
              </a:solidFill>
              <a:miter lim="800000"/>
              <a:headEnd/>
              <a:tailEnd/>
            </a:ln>
            <a:effectLst/>
          </p:spPr>
          <p:txBody>
            <a:bodyPr wrap="none" anchor="ctr"/>
            <a:lstStyle/>
            <a:p>
              <a:endParaRPr lang="en-US"/>
            </a:p>
          </p:txBody>
        </p:sp>
        <p:sp>
          <p:nvSpPr>
            <p:cNvPr id="1232005" name="AutoShape 133" descr="Shingle"/>
            <p:cNvSpPr>
              <a:spLocks noChangeArrowheads="1"/>
            </p:cNvSpPr>
            <p:nvPr/>
          </p:nvSpPr>
          <p:spPr bwMode="auto">
            <a:xfrm>
              <a:off x="2976" y="1872"/>
              <a:ext cx="432" cy="384"/>
            </a:xfrm>
            <a:prstGeom prst="irregularSeal2">
              <a:avLst/>
            </a:prstGeom>
            <a:pattFill prst="shingle">
              <a:fgClr>
                <a:schemeClr val="accent2"/>
              </a:fgClr>
              <a:bgClr>
                <a:srgbClr val="FFFFFF"/>
              </a:bgClr>
            </a:pattFill>
            <a:ln w="12700">
              <a:solidFill>
                <a:schemeClr val="accent2"/>
              </a:solidFill>
              <a:miter lim="800000"/>
              <a:headEnd/>
              <a:tailEnd/>
            </a:ln>
            <a:effectLst/>
          </p:spPr>
          <p:txBody>
            <a:bodyPr wrap="none" anchor="ctr"/>
            <a:lstStyle/>
            <a:p>
              <a:endParaRPr lang="en-US"/>
            </a:p>
          </p:txBody>
        </p:sp>
        <p:sp>
          <p:nvSpPr>
            <p:cNvPr id="1232006" name="AutoShape 134" descr="Shingle"/>
            <p:cNvSpPr>
              <a:spLocks noChangeArrowheads="1"/>
            </p:cNvSpPr>
            <p:nvPr/>
          </p:nvSpPr>
          <p:spPr bwMode="auto">
            <a:xfrm>
              <a:off x="3408" y="1872"/>
              <a:ext cx="432" cy="384"/>
            </a:xfrm>
            <a:prstGeom prst="irregularSeal2">
              <a:avLst/>
            </a:prstGeom>
            <a:pattFill prst="shingle">
              <a:fgClr>
                <a:schemeClr val="accent2"/>
              </a:fgClr>
              <a:bgClr>
                <a:srgbClr val="FFFFFF"/>
              </a:bgClr>
            </a:pattFill>
            <a:ln w="12700">
              <a:solidFill>
                <a:schemeClr val="accent2"/>
              </a:solidFill>
              <a:miter lim="800000"/>
              <a:headEnd/>
              <a:tailEnd/>
            </a:ln>
            <a:effectLst/>
          </p:spPr>
          <p:txBody>
            <a:bodyPr wrap="none" anchor="ctr"/>
            <a:lstStyle/>
            <a:p>
              <a:endParaRPr lang="en-US"/>
            </a:p>
          </p:txBody>
        </p:sp>
        <p:sp>
          <p:nvSpPr>
            <p:cNvPr id="1232007" name="AutoShape 135" descr="Shingle"/>
            <p:cNvSpPr>
              <a:spLocks noChangeArrowheads="1"/>
            </p:cNvSpPr>
            <p:nvPr/>
          </p:nvSpPr>
          <p:spPr bwMode="auto">
            <a:xfrm>
              <a:off x="3840" y="1872"/>
              <a:ext cx="432" cy="384"/>
            </a:xfrm>
            <a:prstGeom prst="irregularSeal2">
              <a:avLst/>
            </a:prstGeom>
            <a:pattFill prst="shingle">
              <a:fgClr>
                <a:schemeClr val="accent2"/>
              </a:fgClr>
              <a:bgClr>
                <a:srgbClr val="FFFFFF"/>
              </a:bgClr>
            </a:pattFill>
            <a:ln w="12700">
              <a:solidFill>
                <a:schemeClr val="accent2"/>
              </a:solidFill>
              <a:miter lim="800000"/>
              <a:headEnd/>
              <a:tailEnd/>
            </a:ln>
            <a:effectLst/>
          </p:spPr>
          <p:txBody>
            <a:bodyPr wrap="none" anchor="ctr"/>
            <a:lstStyle/>
            <a:p>
              <a:endParaRPr lang="en-US"/>
            </a:p>
          </p:txBody>
        </p:sp>
        <p:sp>
          <p:nvSpPr>
            <p:cNvPr id="1232008" name="AutoShape 136" descr="Shingle"/>
            <p:cNvSpPr>
              <a:spLocks noChangeArrowheads="1"/>
            </p:cNvSpPr>
            <p:nvPr/>
          </p:nvSpPr>
          <p:spPr bwMode="auto">
            <a:xfrm>
              <a:off x="4272" y="1872"/>
              <a:ext cx="432" cy="384"/>
            </a:xfrm>
            <a:prstGeom prst="irregularSeal2">
              <a:avLst/>
            </a:prstGeom>
            <a:pattFill prst="shingle">
              <a:fgClr>
                <a:schemeClr val="accent2"/>
              </a:fgClr>
              <a:bgClr>
                <a:srgbClr val="FFFFFF"/>
              </a:bgClr>
            </a:pattFill>
            <a:ln w="12700">
              <a:solidFill>
                <a:schemeClr val="accent2"/>
              </a:solidFill>
              <a:miter lim="800000"/>
              <a:headEnd/>
              <a:tailEnd/>
            </a:ln>
            <a:effectLst/>
          </p:spPr>
          <p:txBody>
            <a:bodyPr wrap="none" anchor="ctr"/>
            <a:lstStyle/>
            <a:p>
              <a:endParaRPr lang="en-US"/>
            </a:p>
          </p:txBody>
        </p:sp>
      </p:grpSp>
      <p:grpSp>
        <p:nvGrpSpPr>
          <p:cNvPr id="4" name="Group 2"/>
          <p:cNvGrpSpPr>
            <a:grpSpLocks/>
          </p:cNvGrpSpPr>
          <p:nvPr/>
        </p:nvGrpSpPr>
        <p:grpSpPr bwMode="auto">
          <a:xfrm>
            <a:off x="5562600" y="1600200"/>
            <a:ext cx="1143000" cy="3886200"/>
            <a:chOff x="3504" y="912"/>
            <a:chExt cx="720" cy="2448"/>
          </a:xfrm>
        </p:grpSpPr>
        <p:sp>
          <p:nvSpPr>
            <p:cNvPr id="1231875" name="Rectangle 3"/>
            <p:cNvSpPr>
              <a:spLocks noChangeArrowheads="1"/>
            </p:cNvSpPr>
            <p:nvPr/>
          </p:nvSpPr>
          <p:spPr bwMode="auto">
            <a:xfrm>
              <a:off x="4080" y="3072"/>
              <a:ext cx="144" cy="288"/>
            </a:xfrm>
            <a:prstGeom prst="rect">
              <a:avLst/>
            </a:prstGeom>
            <a:solidFill>
              <a:srgbClr val="009900"/>
            </a:solidFill>
            <a:ln w="12700">
              <a:solidFill>
                <a:schemeClr val="tx1"/>
              </a:solidFill>
              <a:miter lim="800000"/>
              <a:headEnd/>
              <a:tailEnd/>
            </a:ln>
            <a:effectLst/>
          </p:spPr>
          <p:txBody>
            <a:bodyPr wrap="none" anchor="ctr"/>
            <a:lstStyle/>
            <a:p>
              <a:endParaRPr lang="en-US"/>
            </a:p>
          </p:txBody>
        </p:sp>
        <p:sp>
          <p:nvSpPr>
            <p:cNvPr id="1231876" name="Rectangle 4"/>
            <p:cNvSpPr>
              <a:spLocks noChangeArrowheads="1"/>
            </p:cNvSpPr>
            <p:nvPr/>
          </p:nvSpPr>
          <p:spPr bwMode="auto">
            <a:xfrm>
              <a:off x="3648" y="2544"/>
              <a:ext cx="144" cy="288"/>
            </a:xfrm>
            <a:prstGeom prst="rect">
              <a:avLst/>
            </a:prstGeom>
            <a:solidFill>
              <a:srgbClr val="009900"/>
            </a:solidFill>
            <a:ln w="12700">
              <a:solidFill>
                <a:schemeClr val="tx1"/>
              </a:solidFill>
              <a:miter lim="800000"/>
              <a:headEnd/>
              <a:tailEnd/>
            </a:ln>
            <a:effectLst/>
          </p:spPr>
          <p:txBody>
            <a:bodyPr wrap="none" anchor="ctr"/>
            <a:lstStyle/>
            <a:p>
              <a:endParaRPr lang="en-US"/>
            </a:p>
          </p:txBody>
        </p:sp>
        <p:sp>
          <p:nvSpPr>
            <p:cNvPr id="1231877" name="Rectangle 5"/>
            <p:cNvSpPr>
              <a:spLocks noChangeArrowheads="1"/>
            </p:cNvSpPr>
            <p:nvPr/>
          </p:nvSpPr>
          <p:spPr bwMode="auto">
            <a:xfrm>
              <a:off x="3504" y="912"/>
              <a:ext cx="144" cy="288"/>
            </a:xfrm>
            <a:prstGeom prst="rect">
              <a:avLst/>
            </a:prstGeom>
            <a:solidFill>
              <a:schemeClr val="accent1"/>
            </a:solidFill>
            <a:ln w="12700">
              <a:solidFill>
                <a:schemeClr val="tx1"/>
              </a:solidFill>
              <a:miter lim="800000"/>
              <a:headEnd/>
              <a:tailEnd/>
            </a:ln>
            <a:effectLst/>
          </p:spPr>
          <p:txBody>
            <a:bodyPr wrap="none" anchor="ctr"/>
            <a:lstStyle/>
            <a:p>
              <a:endParaRPr lang="en-US"/>
            </a:p>
          </p:txBody>
        </p:sp>
        <p:sp>
          <p:nvSpPr>
            <p:cNvPr id="1231878" name="Line 6"/>
            <p:cNvSpPr>
              <a:spLocks noChangeShapeType="1"/>
            </p:cNvSpPr>
            <p:nvPr/>
          </p:nvSpPr>
          <p:spPr bwMode="auto">
            <a:xfrm>
              <a:off x="3648" y="1200"/>
              <a:ext cx="0" cy="1344"/>
            </a:xfrm>
            <a:prstGeom prst="line">
              <a:avLst/>
            </a:prstGeom>
            <a:noFill/>
            <a:ln w="28575">
              <a:solidFill>
                <a:srgbClr val="009900"/>
              </a:solidFill>
              <a:round/>
              <a:headEnd/>
              <a:tailEnd type="triangle" w="med" len="med"/>
            </a:ln>
            <a:effectLst/>
          </p:spPr>
          <p:txBody>
            <a:bodyPr/>
            <a:lstStyle/>
            <a:p>
              <a:endParaRPr lang="en-US"/>
            </a:p>
          </p:txBody>
        </p:sp>
        <p:sp>
          <p:nvSpPr>
            <p:cNvPr id="1231879" name="Line 7"/>
            <p:cNvSpPr>
              <a:spLocks noChangeShapeType="1"/>
            </p:cNvSpPr>
            <p:nvPr/>
          </p:nvSpPr>
          <p:spPr bwMode="auto">
            <a:xfrm>
              <a:off x="3648" y="1200"/>
              <a:ext cx="432" cy="1872"/>
            </a:xfrm>
            <a:prstGeom prst="line">
              <a:avLst/>
            </a:prstGeom>
            <a:noFill/>
            <a:ln w="28575">
              <a:solidFill>
                <a:srgbClr val="009900"/>
              </a:solidFill>
              <a:round/>
              <a:headEnd/>
              <a:tailEnd type="triangle" w="med" len="med"/>
            </a:ln>
            <a:effectLst/>
          </p:spPr>
          <p:txBody>
            <a:bodyPr/>
            <a:lstStyle/>
            <a:p>
              <a:endParaRPr lang="en-US"/>
            </a:p>
          </p:txBody>
        </p:sp>
      </p:grpSp>
      <p:sp>
        <p:nvSpPr>
          <p:cNvPr id="1231880" name="Rectangle 8"/>
          <p:cNvSpPr>
            <a:spLocks noGrp="1" noChangeArrowheads="1"/>
          </p:cNvSpPr>
          <p:nvPr>
            <p:ph type="title"/>
          </p:nvPr>
        </p:nvSpPr>
        <p:spPr>
          <a:xfrm>
            <a:off x="652463" y="304800"/>
            <a:ext cx="5721350" cy="422275"/>
          </a:xfrm>
          <a:noFill/>
          <a:ln/>
        </p:spPr>
        <p:txBody>
          <a:bodyPr wrap="none"/>
          <a:lstStyle/>
          <a:p>
            <a:r>
              <a:rPr lang="en-US"/>
              <a:t>One Way to “Fix” a Data Hazard</a:t>
            </a:r>
          </a:p>
        </p:txBody>
      </p:sp>
      <p:sp>
        <p:nvSpPr>
          <p:cNvPr id="1231881" name="Rectangle 9"/>
          <p:cNvSpPr>
            <a:spLocks noChangeArrowheads="1"/>
          </p:cNvSpPr>
          <p:nvPr/>
        </p:nvSpPr>
        <p:spPr bwMode="auto">
          <a:xfrm>
            <a:off x="328613" y="1677988"/>
            <a:ext cx="358775" cy="3109912"/>
          </a:xfrm>
          <a:prstGeom prst="rect">
            <a:avLst/>
          </a:prstGeom>
          <a:noFill/>
          <a:ln w="12700">
            <a:noFill/>
            <a:miter lim="800000"/>
            <a:headEnd/>
            <a:tailEnd/>
          </a:ln>
          <a:effectLst/>
        </p:spPr>
        <p:txBody>
          <a:bodyPr wrap="none" lIns="90488" tIns="44450" rIns="90488" bIns="44450">
            <a:spAutoFit/>
          </a:bodyPr>
          <a:lstStyle/>
          <a:p>
            <a:pPr algn="ctr"/>
            <a:r>
              <a:rPr lang="en-US" i="1">
                <a:solidFill>
                  <a:schemeClr val="tx1"/>
                </a:solidFill>
              </a:rPr>
              <a:t>I</a:t>
            </a:r>
          </a:p>
          <a:p>
            <a:pPr algn="ctr"/>
            <a:r>
              <a:rPr lang="en-US" i="1">
                <a:solidFill>
                  <a:schemeClr val="tx1"/>
                </a:solidFill>
              </a:rPr>
              <a:t>n</a:t>
            </a:r>
          </a:p>
          <a:p>
            <a:pPr algn="ctr"/>
            <a:r>
              <a:rPr lang="en-US" i="1">
                <a:solidFill>
                  <a:schemeClr val="tx1"/>
                </a:solidFill>
              </a:rPr>
              <a:t>s</a:t>
            </a:r>
          </a:p>
          <a:p>
            <a:pPr algn="ctr"/>
            <a:r>
              <a:rPr lang="en-US" i="1">
                <a:solidFill>
                  <a:schemeClr val="tx1"/>
                </a:solidFill>
              </a:rPr>
              <a:t>t</a:t>
            </a:r>
          </a:p>
          <a:p>
            <a:pPr algn="ctr"/>
            <a:r>
              <a:rPr lang="en-US" i="1">
                <a:solidFill>
                  <a:schemeClr val="tx1"/>
                </a:solidFill>
              </a:rPr>
              <a:t>r.</a:t>
            </a:r>
          </a:p>
          <a:p>
            <a:pPr algn="ctr"/>
            <a:endParaRPr lang="en-US" i="1">
              <a:solidFill>
                <a:schemeClr val="tx1"/>
              </a:solidFill>
            </a:endParaRPr>
          </a:p>
          <a:p>
            <a:pPr algn="ctr"/>
            <a:r>
              <a:rPr lang="en-US" i="1">
                <a:solidFill>
                  <a:schemeClr val="tx1"/>
                </a:solidFill>
              </a:rPr>
              <a:t>O</a:t>
            </a:r>
          </a:p>
          <a:p>
            <a:pPr algn="ctr"/>
            <a:r>
              <a:rPr lang="en-US" i="1">
                <a:solidFill>
                  <a:schemeClr val="tx1"/>
                </a:solidFill>
              </a:rPr>
              <a:t>r</a:t>
            </a:r>
          </a:p>
          <a:p>
            <a:pPr algn="ctr"/>
            <a:r>
              <a:rPr lang="en-US" i="1">
                <a:solidFill>
                  <a:schemeClr val="tx1"/>
                </a:solidFill>
              </a:rPr>
              <a:t>d</a:t>
            </a:r>
          </a:p>
          <a:p>
            <a:pPr algn="ctr"/>
            <a:r>
              <a:rPr lang="en-US" i="1">
                <a:solidFill>
                  <a:schemeClr val="tx1"/>
                </a:solidFill>
              </a:rPr>
              <a:t>e</a:t>
            </a:r>
          </a:p>
          <a:p>
            <a:pPr algn="ctr"/>
            <a:r>
              <a:rPr lang="en-US" i="1">
                <a:solidFill>
                  <a:schemeClr val="tx1"/>
                </a:solidFill>
              </a:rPr>
              <a:t>r</a:t>
            </a:r>
          </a:p>
        </p:txBody>
      </p:sp>
      <p:sp>
        <p:nvSpPr>
          <p:cNvPr id="1231882" name="Line 10"/>
          <p:cNvSpPr>
            <a:spLocks noChangeShapeType="1"/>
          </p:cNvSpPr>
          <p:nvPr/>
        </p:nvSpPr>
        <p:spPr bwMode="auto">
          <a:xfrm>
            <a:off x="2133600" y="1071563"/>
            <a:ext cx="6311900" cy="0"/>
          </a:xfrm>
          <a:prstGeom prst="line">
            <a:avLst/>
          </a:prstGeom>
          <a:noFill/>
          <a:ln w="25400">
            <a:solidFill>
              <a:schemeClr val="tx1"/>
            </a:solidFill>
            <a:round/>
            <a:headEnd/>
            <a:tailEnd type="triangle" w="med" len="med"/>
          </a:ln>
          <a:effectLst/>
        </p:spPr>
        <p:txBody>
          <a:bodyPr wrap="none" anchor="ctr"/>
          <a:lstStyle/>
          <a:p>
            <a:endParaRPr lang="en-US"/>
          </a:p>
        </p:txBody>
      </p:sp>
      <p:sp>
        <p:nvSpPr>
          <p:cNvPr id="1231883" name="Rectangle 11"/>
          <p:cNvSpPr>
            <a:spLocks noChangeArrowheads="1"/>
          </p:cNvSpPr>
          <p:nvPr/>
        </p:nvSpPr>
        <p:spPr bwMode="auto">
          <a:xfrm>
            <a:off x="762000" y="1524000"/>
            <a:ext cx="1458913" cy="454025"/>
          </a:xfrm>
          <a:prstGeom prst="rect">
            <a:avLst/>
          </a:prstGeom>
          <a:noFill/>
          <a:ln w="12700">
            <a:noFill/>
            <a:miter lim="800000"/>
            <a:headEnd/>
            <a:tailEnd/>
          </a:ln>
          <a:effectLst/>
        </p:spPr>
        <p:txBody>
          <a:bodyPr wrap="none" lIns="90488" tIns="44450" rIns="90488" bIns="44450">
            <a:spAutoFit/>
          </a:bodyPr>
          <a:lstStyle/>
          <a:p>
            <a:r>
              <a:rPr lang="en-US" sz="2400" b="1">
                <a:solidFill>
                  <a:schemeClr val="tx1"/>
                </a:solidFill>
                <a:latin typeface="Courier New" pitchFamily="49" charset="0"/>
              </a:rPr>
              <a:t>add </a:t>
            </a:r>
            <a:r>
              <a:rPr lang="en-US" sz="2400" b="1">
                <a:latin typeface="Courier New" pitchFamily="49" charset="0"/>
              </a:rPr>
              <a:t>$1</a:t>
            </a:r>
            <a:r>
              <a:rPr lang="en-US" sz="2400" b="1">
                <a:solidFill>
                  <a:schemeClr val="tx1"/>
                </a:solidFill>
                <a:latin typeface="Courier New" pitchFamily="49" charset="0"/>
              </a:rPr>
              <a:t>,</a:t>
            </a:r>
          </a:p>
        </p:txBody>
      </p:sp>
      <p:sp>
        <p:nvSpPr>
          <p:cNvPr id="1231884" name="Line 12"/>
          <p:cNvSpPr>
            <a:spLocks noChangeShapeType="1"/>
          </p:cNvSpPr>
          <p:nvPr/>
        </p:nvSpPr>
        <p:spPr bwMode="auto">
          <a:xfrm>
            <a:off x="3314700" y="1198563"/>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31885" name="Line 13"/>
          <p:cNvSpPr>
            <a:spLocks noChangeShapeType="1"/>
          </p:cNvSpPr>
          <p:nvPr/>
        </p:nvSpPr>
        <p:spPr bwMode="auto">
          <a:xfrm>
            <a:off x="4000500" y="1198563"/>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31886" name="Line 14"/>
          <p:cNvSpPr>
            <a:spLocks noChangeShapeType="1"/>
          </p:cNvSpPr>
          <p:nvPr/>
        </p:nvSpPr>
        <p:spPr bwMode="auto">
          <a:xfrm>
            <a:off x="4686300" y="1198563"/>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31887" name="Line 15"/>
          <p:cNvSpPr>
            <a:spLocks noChangeShapeType="1"/>
          </p:cNvSpPr>
          <p:nvPr/>
        </p:nvSpPr>
        <p:spPr bwMode="auto">
          <a:xfrm>
            <a:off x="5372100" y="1198563"/>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31888" name="Line 16"/>
          <p:cNvSpPr>
            <a:spLocks noChangeShapeType="1"/>
          </p:cNvSpPr>
          <p:nvPr/>
        </p:nvSpPr>
        <p:spPr bwMode="auto">
          <a:xfrm>
            <a:off x="6057900" y="1198563"/>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31889" name="Line 17"/>
          <p:cNvSpPr>
            <a:spLocks noChangeShapeType="1"/>
          </p:cNvSpPr>
          <p:nvPr/>
        </p:nvSpPr>
        <p:spPr bwMode="auto">
          <a:xfrm>
            <a:off x="6743700" y="1198563"/>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31890" name="Line 18"/>
          <p:cNvSpPr>
            <a:spLocks noChangeShapeType="1"/>
          </p:cNvSpPr>
          <p:nvPr/>
        </p:nvSpPr>
        <p:spPr bwMode="auto">
          <a:xfrm>
            <a:off x="7429500" y="1198563"/>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31891" name="Line 19"/>
          <p:cNvSpPr>
            <a:spLocks noChangeShapeType="1"/>
          </p:cNvSpPr>
          <p:nvPr/>
        </p:nvSpPr>
        <p:spPr bwMode="auto">
          <a:xfrm>
            <a:off x="8115300" y="1198563"/>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31892" name="Line 20"/>
          <p:cNvSpPr>
            <a:spLocks noChangeShapeType="1"/>
          </p:cNvSpPr>
          <p:nvPr/>
        </p:nvSpPr>
        <p:spPr bwMode="auto">
          <a:xfrm>
            <a:off x="685800" y="1600200"/>
            <a:ext cx="0" cy="4495800"/>
          </a:xfrm>
          <a:prstGeom prst="line">
            <a:avLst/>
          </a:prstGeom>
          <a:noFill/>
          <a:ln w="28575">
            <a:solidFill>
              <a:schemeClr val="tx1"/>
            </a:solidFill>
            <a:round/>
            <a:headEnd/>
            <a:tailEnd type="triangle" w="med" len="med"/>
          </a:ln>
          <a:effectLst/>
        </p:spPr>
        <p:txBody>
          <a:bodyPr/>
          <a:lstStyle/>
          <a:p>
            <a:endParaRPr lang="en-US"/>
          </a:p>
        </p:txBody>
      </p:sp>
      <p:grpSp>
        <p:nvGrpSpPr>
          <p:cNvPr id="5" name="Group 21"/>
          <p:cNvGrpSpPr>
            <a:grpSpLocks/>
          </p:cNvGrpSpPr>
          <p:nvPr/>
        </p:nvGrpSpPr>
        <p:grpSpPr bwMode="auto">
          <a:xfrm>
            <a:off x="2743200" y="1447800"/>
            <a:ext cx="3355975" cy="838200"/>
            <a:chOff x="1562" y="1152"/>
            <a:chExt cx="2114" cy="528"/>
          </a:xfrm>
        </p:grpSpPr>
        <p:grpSp>
          <p:nvGrpSpPr>
            <p:cNvPr id="6" name="Group 22"/>
            <p:cNvGrpSpPr>
              <a:grpSpLocks/>
            </p:cNvGrpSpPr>
            <p:nvPr/>
          </p:nvGrpSpPr>
          <p:grpSpPr bwMode="auto">
            <a:xfrm>
              <a:off x="2487" y="1152"/>
              <a:ext cx="223" cy="481"/>
              <a:chOff x="2207" y="1413"/>
              <a:chExt cx="223" cy="481"/>
            </a:xfrm>
          </p:grpSpPr>
          <p:sp>
            <p:nvSpPr>
              <p:cNvPr id="1231895" name="Freeform 23"/>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31896" name="Rectangle 24"/>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7" name="Group 25"/>
            <p:cNvGrpSpPr>
              <a:grpSpLocks/>
            </p:cNvGrpSpPr>
            <p:nvPr/>
          </p:nvGrpSpPr>
          <p:grpSpPr bwMode="auto">
            <a:xfrm>
              <a:off x="1562" y="1248"/>
              <a:ext cx="349" cy="289"/>
              <a:chOff x="1282" y="1509"/>
              <a:chExt cx="349" cy="289"/>
            </a:xfrm>
          </p:grpSpPr>
          <p:sp>
            <p:nvSpPr>
              <p:cNvPr id="1231898" name="Rectangle 26"/>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8" name="Group 27"/>
              <p:cNvGrpSpPr>
                <a:grpSpLocks/>
              </p:cNvGrpSpPr>
              <p:nvPr/>
            </p:nvGrpSpPr>
            <p:grpSpPr bwMode="auto">
              <a:xfrm>
                <a:off x="1291" y="1509"/>
                <a:ext cx="340" cy="289"/>
                <a:chOff x="1291" y="1509"/>
                <a:chExt cx="340" cy="289"/>
              </a:xfrm>
            </p:grpSpPr>
            <p:sp>
              <p:nvSpPr>
                <p:cNvPr id="1231900" name="Freeform 28"/>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31901" name="Freeform 29"/>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231902" name="Rectangle 30"/>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9" name="Group 31"/>
            <p:cNvGrpSpPr>
              <a:grpSpLocks/>
            </p:cNvGrpSpPr>
            <p:nvPr/>
          </p:nvGrpSpPr>
          <p:grpSpPr bwMode="auto">
            <a:xfrm>
              <a:off x="2031" y="1248"/>
              <a:ext cx="296" cy="289"/>
              <a:chOff x="1751" y="1509"/>
              <a:chExt cx="296" cy="289"/>
            </a:xfrm>
          </p:grpSpPr>
          <p:sp>
            <p:nvSpPr>
              <p:cNvPr id="1231904" name="Freeform 32"/>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31905" name="Freeform 33"/>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31906" name="Line 34"/>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231907" name="Freeform 35"/>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31908" name="Line 36"/>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231909" name="Rectangle 37"/>
            <p:cNvSpPr>
              <a:spLocks noChangeArrowheads="1"/>
            </p:cNvSpPr>
            <p:nvPr/>
          </p:nvSpPr>
          <p:spPr bwMode="auto">
            <a:xfrm>
              <a:off x="2829" y="1250"/>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10" name="Group 38"/>
            <p:cNvGrpSpPr>
              <a:grpSpLocks/>
            </p:cNvGrpSpPr>
            <p:nvPr/>
          </p:nvGrpSpPr>
          <p:grpSpPr bwMode="auto">
            <a:xfrm>
              <a:off x="2880" y="1248"/>
              <a:ext cx="325" cy="289"/>
              <a:chOff x="2600" y="1509"/>
              <a:chExt cx="325" cy="289"/>
            </a:xfrm>
          </p:grpSpPr>
          <p:sp>
            <p:nvSpPr>
              <p:cNvPr id="1231911" name="Freeform 39"/>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31912" name="Freeform 40"/>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31913" name="Rectangle 41"/>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11" name="Group 42"/>
            <p:cNvGrpSpPr>
              <a:grpSpLocks/>
            </p:cNvGrpSpPr>
            <p:nvPr/>
          </p:nvGrpSpPr>
          <p:grpSpPr bwMode="auto">
            <a:xfrm>
              <a:off x="3348" y="1248"/>
              <a:ext cx="284" cy="289"/>
              <a:chOff x="3068" y="1509"/>
              <a:chExt cx="284" cy="289"/>
            </a:xfrm>
          </p:grpSpPr>
          <p:sp>
            <p:nvSpPr>
              <p:cNvPr id="1231915" name="Freeform 43"/>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31916" name="Freeform 44"/>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31917" name="Line 45"/>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231918" name="Line 46"/>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231919" name="Line 47"/>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231920" name="Line 48"/>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231921" name="Line 49"/>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231922" name="Line 50"/>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231923" name="Line 51"/>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231924" name="Line 52"/>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231925" name="Line 53"/>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grpSp>
        <p:nvGrpSpPr>
          <p:cNvPr id="12" name="Group 54"/>
          <p:cNvGrpSpPr>
            <a:grpSpLocks/>
          </p:cNvGrpSpPr>
          <p:nvPr/>
        </p:nvGrpSpPr>
        <p:grpSpPr bwMode="auto">
          <a:xfrm>
            <a:off x="762000" y="4038600"/>
            <a:ext cx="8080375" cy="1676400"/>
            <a:chOff x="480" y="2448"/>
            <a:chExt cx="5090" cy="1056"/>
          </a:xfrm>
        </p:grpSpPr>
        <p:sp>
          <p:nvSpPr>
            <p:cNvPr id="1231927" name="Rectangle 55"/>
            <p:cNvSpPr>
              <a:spLocks noChangeArrowheads="1"/>
            </p:cNvSpPr>
            <p:nvPr/>
          </p:nvSpPr>
          <p:spPr bwMode="auto">
            <a:xfrm>
              <a:off x="480" y="2496"/>
              <a:ext cx="1494" cy="286"/>
            </a:xfrm>
            <a:prstGeom prst="rect">
              <a:avLst/>
            </a:prstGeom>
            <a:noFill/>
            <a:ln w="12700">
              <a:noFill/>
              <a:miter lim="800000"/>
              <a:headEnd/>
              <a:tailEnd/>
            </a:ln>
            <a:effectLst/>
          </p:spPr>
          <p:txBody>
            <a:bodyPr wrap="none" lIns="90488" tIns="44450" rIns="90488" bIns="44450">
              <a:spAutoFit/>
            </a:bodyPr>
            <a:lstStyle/>
            <a:p>
              <a:r>
                <a:rPr lang="en-US" sz="2400" b="1">
                  <a:solidFill>
                    <a:schemeClr val="tx1"/>
                  </a:solidFill>
                  <a:latin typeface="Courier New" pitchFamily="49" charset="0"/>
                </a:rPr>
                <a:t>sub $4,</a:t>
              </a:r>
              <a:r>
                <a:rPr lang="en-US" sz="2400" b="1">
                  <a:solidFill>
                    <a:srgbClr val="009900"/>
                  </a:solidFill>
                  <a:latin typeface="Courier New" pitchFamily="49" charset="0"/>
                </a:rPr>
                <a:t>$1</a:t>
              </a:r>
              <a:r>
                <a:rPr lang="en-US" sz="2400" b="1">
                  <a:solidFill>
                    <a:schemeClr val="tx1"/>
                  </a:solidFill>
                  <a:latin typeface="Courier New" pitchFamily="49" charset="0"/>
                </a:rPr>
                <a:t>,$5</a:t>
              </a:r>
            </a:p>
          </p:txBody>
        </p:sp>
        <p:sp>
          <p:nvSpPr>
            <p:cNvPr id="1231928" name="Rectangle 56"/>
            <p:cNvSpPr>
              <a:spLocks noChangeArrowheads="1"/>
            </p:cNvSpPr>
            <p:nvPr/>
          </p:nvSpPr>
          <p:spPr bwMode="auto">
            <a:xfrm>
              <a:off x="504" y="3051"/>
              <a:ext cx="1494" cy="286"/>
            </a:xfrm>
            <a:prstGeom prst="rect">
              <a:avLst/>
            </a:prstGeom>
            <a:noFill/>
            <a:ln w="12700">
              <a:noFill/>
              <a:miter lim="800000"/>
              <a:headEnd/>
              <a:tailEnd/>
            </a:ln>
            <a:effectLst/>
          </p:spPr>
          <p:txBody>
            <a:bodyPr wrap="none" lIns="90488" tIns="44450" rIns="90488" bIns="44450">
              <a:spAutoFit/>
            </a:bodyPr>
            <a:lstStyle/>
            <a:p>
              <a:r>
                <a:rPr lang="en-US" sz="2400" b="1">
                  <a:solidFill>
                    <a:schemeClr val="tx1"/>
                  </a:solidFill>
                  <a:latin typeface="Courier New" pitchFamily="49" charset="0"/>
                </a:rPr>
                <a:t>and $6</a:t>
              </a:r>
              <a:r>
                <a:rPr lang="en-US" sz="2400" b="1">
                  <a:solidFill>
                    <a:srgbClr val="009900"/>
                  </a:solidFill>
                  <a:latin typeface="Courier New" pitchFamily="49" charset="0"/>
                </a:rPr>
                <a:t>,$1</a:t>
              </a:r>
              <a:r>
                <a:rPr lang="en-US" sz="2400" b="1">
                  <a:solidFill>
                    <a:schemeClr val="tx1"/>
                  </a:solidFill>
                  <a:latin typeface="Courier New" pitchFamily="49" charset="0"/>
                </a:rPr>
                <a:t>,$7</a:t>
              </a:r>
            </a:p>
          </p:txBody>
        </p:sp>
        <p:grpSp>
          <p:nvGrpSpPr>
            <p:cNvPr id="13" name="Group 57"/>
            <p:cNvGrpSpPr>
              <a:grpSpLocks/>
            </p:cNvGrpSpPr>
            <p:nvPr/>
          </p:nvGrpSpPr>
          <p:grpSpPr bwMode="auto">
            <a:xfrm>
              <a:off x="3024" y="2448"/>
              <a:ext cx="2114" cy="528"/>
              <a:chOff x="1562" y="1152"/>
              <a:chExt cx="2114" cy="528"/>
            </a:xfrm>
          </p:grpSpPr>
          <p:grpSp>
            <p:nvGrpSpPr>
              <p:cNvPr id="14" name="Group 58"/>
              <p:cNvGrpSpPr>
                <a:grpSpLocks/>
              </p:cNvGrpSpPr>
              <p:nvPr/>
            </p:nvGrpSpPr>
            <p:grpSpPr bwMode="auto">
              <a:xfrm>
                <a:off x="2487" y="1152"/>
                <a:ext cx="223" cy="481"/>
                <a:chOff x="2207" y="1413"/>
                <a:chExt cx="223" cy="481"/>
              </a:xfrm>
            </p:grpSpPr>
            <p:sp>
              <p:nvSpPr>
                <p:cNvPr id="1231931" name="Freeform 59"/>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31932" name="Rectangle 60"/>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15" name="Group 61"/>
              <p:cNvGrpSpPr>
                <a:grpSpLocks/>
              </p:cNvGrpSpPr>
              <p:nvPr/>
            </p:nvGrpSpPr>
            <p:grpSpPr bwMode="auto">
              <a:xfrm>
                <a:off x="1562" y="1248"/>
                <a:ext cx="349" cy="289"/>
                <a:chOff x="1282" y="1509"/>
                <a:chExt cx="349" cy="289"/>
              </a:xfrm>
            </p:grpSpPr>
            <p:sp>
              <p:nvSpPr>
                <p:cNvPr id="1231934" name="Rectangle 62"/>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16" name="Group 63"/>
                <p:cNvGrpSpPr>
                  <a:grpSpLocks/>
                </p:cNvGrpSpPr>
                <p:nvPr/>
              </p:nvGrpSpPr>
              <p:grpSpPr bwMode="auto">
                <a:xfrm>
                  <a:off x="1291" y="1509"/>
                  <a:ext cx="340" cy="289"/>
                  <a:chOff x="1291" y="1509"/>
                  <a:chExt cx="340" cy="289"/>
                </a:xfrm>
              </p:grpSpPr>
              <p:sp>
                <p:nvSpPr>
                  <p:cNvPr id="1231936" name="Freeform 64"/>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31937" name="Freeform 65"/>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231938" name="Rectangle 66"/>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17" name="Group 67"/>
              <p:cNvGrpSpPr>
                <a:grpSpLocks/>
              </p:cNvGrpSpPr>
              <p:nvPr/>
            </p:nvGrpSpPr>
            <p:grpSpPr bwMode="auto">
              <a:xfrm>
                <a:off x="2031" y="1248"/>
                <a:ext cx="296" cy="289"/>
                <a:chOff x="1751" y="1509"/>
                <a:chExt cx="296" cy="289"/>
              </a:xfrm>
            </p:grpSpPr>
            <p:sp>
              <p:nvSpPr>
                <p:cNvPr id="1231940" name="Freeform 68"/>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31941" name="Freeform 69"/>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31942" name="Line 70"/>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231943" name="Freeform 71"/>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31944" name="Line 72"/>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231945" name="Rectangle 73"/>
              <p:cNvSpPr>
                <a:spLocks noChangeArrowheads="1"/>
              </p:cNvSpPr>
              <p:nvPr/>
            </p:nvSpPr>
            <p:spPr bwMode="auto">
              <a:xfrm>
                <a:off x="2829" y="1250"/>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18" name="Group 74"/>
              <p:cNvGrpSpPr>
                <a:grpSpLocks/>
              </p:cNvGrpSpPr>
              <p:nvPr/>
            </p:nvGrpSpPr>
            <p:grpSpPr bwMode="auto">
              <a:xfrm>
                <a:off x="2880" y="1248"/>
                <a:ext cx="325" cy="289"/>
                <a:chOff x="2600" y="1509"/>
                <a:chExt cx="325" cy="289"/>
              </a:xfrm>
            </p:grpSpPr>
            <p:sp>
              <p:nvSpPr>
                <p:cNvPr id="1231947" name="Freeform 75"/>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31948" name="Freeform 76"/>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31949" name="Rectangle 77"/>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19" name="Group 78"/>
              <p:cNvGrpSpPr>
                <a:grpSpLocks/>
              </p:cNvGrpSpPr>
              <p:nvPr/>
            </p:nvGrpSpPr>
            <p:grpSpPr bwMode="auto">
              <a:xfrm>
                <a:off x="3348" y="1248"/>
                <a:ext cx="284" cy="289"/>
                <a:chOff x="3068" y="1509"/>
                <a:chExt cx="284" cy="289"/>
              </a:xfrm>
            </p:grpSpPr>
            <p:sp>
              <p:nvSpPr>
                <p:cNvPr id="1231951" name="Freeform 79"/>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31952" name="Freeform 80"/>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31953" name="Line 81"/>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231954" name="Line 82"/>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231955" name="Line 83"/>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231956" name="Line 84"/>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231957" name="Line 85"/>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231958" name="Line 86"/>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231959" name="Line 87"/>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231960" name="Line 88"/>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231961" name="Line 89"/>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grpSp>
          <p:nvGrpSpPr>
            <p:cNvPr id="20" name="Group 90"/>
            <p:cNvGrpSpPr>
              <a:grpSpLocks/>
            </p:cNvGrpSpPr>
            <p:nvPr/>
          </p:nvGrpSpPr>
          <p:grpSpPr bwMode="auto">
            <a:xfrm>
              <a:off x="3456" y="2976"/>
              <a:ext cx="2114" cy="528"/>
              <a:chOff x="1562" y="1152"/>
              <a:chExt cx="2114" cy="528"/>
            </a:xfrm>
          </p:grpSpPr>
          <p:grpSp>
            <p:nvGrpSpPr>
              <p:cNvPr id="21" name="Group 91"/>
              <p:cNvGrpSpPr>
                <a:grpSpLocks/>
              </p:cNvGrpSpPr>
              <p:nvPr/>
            </p:nvGrpSpPr>
            <p:grpSpPr bwMode="auto">
              <a:xfrm>
                <a:off x="2487" y="1152"/>
                <a:ext cx="223" cy="481"/>
                <a:chOff x="2207" y="1413"/>
                <a:chExt cx="223" cy="481"/>
              </a:xfrm>
            </p:grpSpPr>
            <p:sp>
              <p:nvSpPr>
                <p:cNvPr id="1231964" name="Freeform 92"/>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31965" name="Rectangle 93"/>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22" name="Group 94"/>
              <p:cNvGrpSpPr>
                <a:grpSpLocks/>
              </p:cNvGrpSpPr>
              <p:nvPr/>
            </p:nvGrpSpPr>
            <p:grpSpPr bwMode="auto">
              <a:xfrm>
                <a:off x="1562" y="1248"/>
                <a:ext cx="349" cy="289"/>
                <a:chOff x="1282" y="1509"/>
                <a:chExt cx="349" cy="289"/>
              </a:xfrm>
            </p:grpSpPr>
            <p:sp>
              <p:nvSpPr>
                <p:cNvPr id="1231967" name="Rectangle 95"/>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23" name="Group 96"/>
                <p:cNvGrpSpPr>
                  <a:grpSpLocks/>
                </p:cNvGrpSpPr>
                <p:nvPr/>
              </p:nvGrpSpPr>
              <p:grpSpPr bwMode="auto">
                <a:xfrm>
                  <a:off x="1291" y="1509"/>
                  <a:ext cx="340" cy="289"/>
                  <a:chOff x="1291" y="1509"/>
                  <a:chExt cx="340" cy="289"/>
                </a:xfrm>
              </p:grpSpPr>
              <p:sp>
                <p:nvSpPr>
                  <p:cNvPr id="1231969" name="Freeform 97"/>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31970" name="Freeform 98"/>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231971" name="Rectangle 99"/>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24" name="Group 100"/>
              <p:cNvGrpSpPr>
                <a:grpSpLocks/>
              </p:cNvGrpSpPr>
              <p:nvPr/>
            </p:nvGrpSpPr>
            <p:grpSpPr bwMode="auto">
              <a:xfrm>
                <a:off x="2031" y="1248"/>
                <a:ext cx="296" cy="289"/>
                <a:chOff x="1751" y="1509"/>
                <a:chExt cx="296" cy="289"/>
              </a:xfrm>
            </p:grpSpPr>
            <p:sp>
              <p:nvSpPr>
                <p:cNvPr id="1231973" name="Freeform 101"/>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31974" name="Freeform 102"/>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31975" name="Line 103"/>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231976" name="Freeform 104"/>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31977" name="Line 105"/>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231978" name="Rectangle 106"/>
              <p:cNvSpPr>
                <a:spLocks noChangeArrowheads="1"/>
              </p:cNvSpPr>
              <p:nvPr/>
            </p:nvSpPr>
            <p:spPr bwMode="auto">
              <a:xfrm>
                <a:off x="2829" y="1250"/>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25" name="Group 107"/>
              <p:cNvGrpSpPr>
                <a:grpSpLocks/>
              </p:cNvGrpSpPr>
              <p:nvPr/>
            </p:nvGrpSpPr>
            <p:grpSpPr bwMode="auto">
              <a:xfrm>
                <a:off x="2880" y="1248"/>
                <a:ext cx="325" cy="289"/>
                <a:chOff x="2600" y="1509"/>
                <a:chExt cx="325" cy="289"/>
              </a:xfrm>
            </p:grpSpPr>
            <p:sp>
              <p:nvSpPr>
                <p:cNvPr id="1231980" name="Freeform 108"/>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31981" name="Freeform 109"/>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31982" name="Rectangle 110"/>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26" name="Group 111"/>
              <p:cNvGrpSpPr>
                <a:grpSpLocks/>
              </p:cNvGrpSpPr>
              <p:nvPr/>
            </p:nvGrpSpPr>
            <p:grpSpPr bwMode="auto">
              <a:xfrm>
                <a:off x="3348" y="1248"/>
                <a:ext cx="284" cy="289"/>
                <a:chOff x="3068" y="1509"/>
                <a:chExt cx="284" cy="289"/>
              </a:xfrm>
            </p:grpSpPr>
            <p:sp>
              <p:nvSpPr>
                <p:cNvPr id="1231984" name="Freeform 112"/>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31985" name="Freeform 113"/>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31986" name="Line 114"/>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231987" name="Line 115"/>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231988" name="Line 116"/>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231989" name="Line 117"/>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231990" name="Line 118"/>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231991" name="Line 119"/>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231992" name="Line 120"/>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231993" name="Line 121"/>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231994" name="Line 122"/>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grpSp>
      <p:sp>
        <p:nvSpPr>
          <p:cNvPr id="1232009" name="Rectangle 137"/>
          <p:cNvSpPr>
            <a:spLocks noChangeArrowheads="1"/>
          </p:cNvSpPr>
          <p:nvPr/>
        </p:nvSpPr>
        <p:spPr bwMode="auto">
          <a:xfrm>
            <a:off x="6781800" y="1143000"/>
            <a:ext cx="1981200" cy="1308100"/>
          </a:xfrm>
          <a:prstGeom prst="rect">
            <a:avLst/>
          </a:prstGeom>
          <a:noFill/>
          <a:ln w="12700">
            <a:noFill/>
            <a:miter lim="800000"/>
            <a:headEnd/>
            <a:tailEnd/>
          </a:ln>
          <a:effectLst/>
        </p:spPr>
        <p:txBody>
          <a:bodyPr lIns="90488" tIns="44450" rIns="90488" bIns="44450">
            <a:spAutoFit/>
          </a:bodyPr>
          <a:lstStyle/>
          <a:p>
            <a:pPr algn="r"/>
            <a:r>
              <a:rPr lang="en-US" sz="2000"/>
              <a:t>Can fix data hazard by waiting – </a:t>
            </a:r>
            <a:r>
              <a:rPr lang="en-US" sz="2000">
                <a:solidFill>
                  <a:schemeClr val="accent2"/>
                </a:solidFill>
              </a:rPr>
              <a:t>stall</a:t>
            </a:r>
            <a:r>
              <a:rPr lang="en-US" sz="2000"/>
              <a:t> – but impacts CPI</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3200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1"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up)">
                                      <p:cBhvr>
                                        <p:cTn id="11" dur="500"/>
                                        <p:tgtEl>
                                          <p:spTgt spid="4"/>
                                        </p:tgtEl>
                                      </p:cBhvr>
                                    </p:animEffect>
                                  </p:childTnLst>
                                </p:cTn>
                              </p:par>
                              <p:par>
                                <p:cTn id="12" presetID="1" presetClass="entr" presetSubtype="0" fill="hold" nodeType="withEffect">
                                  <p:stCondLst>
                                    <p:cond delay="0"/>
                                  </p:stCondLst>
                                  <p:childTnLst>
                                    <p:set>
                                      <p:cBhvr>
                                        <p:cTn id="13" dur="1" fill="hold">
                                          <p:stCondLst>
                                            <p:cond delay="0"/>
                                          </p:stCondLst>
                                        </p:cTn>
                                        <p:tgtEl>
                                          <p:spTgt spid="12"/>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2"/>
                                        </p:tgtEl>
                                        <p:attrNameLst>
                                          <p:attrName>style.visibility</p:attrName>
                                        </p:attrNameLst>
                                      </p:cBhvr>
                                      <p:to>
                                        <p:strVal val="visible"/>
                                      </p:to>
                                    </p:set>
                                  </p:childTnLst>
                                </p:cTn>
                              </p:par>
                            </p:childTnLst>
                          </p:cTn>
                        </p:par>
                        <p:par>
                          <p:cTn id="18" fill="hold">
                            <p:stCondLst>
                              <p:cond delay="0"/>
                            </p:stCondLst>
                            <p:childTnLst>
                              <p:par>
                                <p:cTn id="19" presetID="1" presetClass="entr" presetSubtype="0" fill="hold" nodeType="afterEffect">
                                  <p:stCondLst>
                                    <p:cond delay="500"/>
                                  </p:stCondLst>
                                  <p:childTnLst>
                                    <p:set>
                                      <p:cBhvr>
                                        <p:cTn id="2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44168" name="Rectangle 8"/>
          <p:cNvSpPr>
            <a:spLocks noGrp="1" noChangeArrowheads="1"/>
          </p:cNvSpPr>
          <p:nvPr>
            <p:ph type="title"/>
          </p:nvPr>
        </p:nvSpPr>
        <p:spPr>
          <a:xfrm>
            <a:off x="652463" y="304800"/>
            <a:ext cx="6180137" cy="422275"/>
          </a:xfrm>
          <a:noFill/>
          <a:ln/>
        </p:spPr>
        <p:txBody>
          <a:bodyPr wrap="none"/>
          <a:lstStyle/>
          <a:p>
            <a:r>
              <a:rPr lang="en-US"/>
              <a:t>Another Way to “Fix” a Data Hazard</a:t>
            </a:r>
          </a:p>
        </p:txBody>
      </p:sp>
      <p:sp>
        <p:nvSpPr>
          <p:cNvPr id="1244169" name="Rectangle 9"/>
          <p:cNvSpPr>
            <a:spLocks noChangeArrowheads="1"/>
          </p:cNvSpPr>
          <p:nvPr/>
        </p:nvSpPr>
        <p:spPr bwMode="auto">
          <a:xfrm>
            <a:off x="304800" y="1525588"/>
            <a:ext cx="358775" cy="3109912"/>
          </a:xfrm>
          <a:prstGeom prst="rect">
            <a:avLst/>
          </a:prstGeom>
          <a:noFill/>
          <a:ln w="12700">
            <a:noFill/>
            <a:miter lim="800000"/>
            <a:headEnd/>
            <a:tailEnd/>
          </a:ln>
          <a:effectLst/>
        </p:spPr>
        <p:txBody>
          <a:bodyPr wrap="none" lIns="90488" tIns="44450" rIns="90488" bIns="44450">
            <a:spAutoFit/>
          </a:bodyPr>
          <a:lstStyle/>
          <a:p>
            <a:pPr algn="ctr"/>
            <a:r>
              <a:rPr lang="en-US" i="1">
                <a:solidFill>
                  <a:schemeClr val="tx1"/>
                </a:solidFill>
              </a:rPr>
              <a:t>I</a:t>
            </a:r>
          </a:p>
          <a:p>
            <a:pPr algn="ctr"/>
            <a:r>
              <a:rPr lang="en-US" i="1">
                <a:solidFill>
                  <a:schemeClr val="tx1"/>
                </a:solidFill>
              </a:rPr>
              <a:t>n</a:t>
            </a:r>
          </a:p>
          <a:p>
            <a:pPr algn="ctr"/>
            <a:r>
              <a:rPr lang="en-US" i="1">
                <a:solidFill>
                  <a:schemeClr val="tx1"/>
                </a:solidFill>
              </a:rPr>
              <a:t>s</a:t>
            </a:r>
          </a:p>
          <a:p>
            <a:pPr algn="ctr"/>
            <a:r>
              <a:rPr lang="en-US" i="1">
                <a:solidFill>
                  <a:schemeClr val="tx1"/>
                </a:solidFill>
              </a:rPr>
              <a:t>t</a:t>
            </a:r>
          </a:p>
          <a:p>
            <a:pPr algn="ctr"/>
            <a:r>
              <a:rPr lang="en-US" i="1">
                <a:solidFill>
                  <a:schemeClr val="tx1"/>
                </a:solidFill>
              </a:rPr>
              <a:t>r.</a:t>
            </a:r>
          </a:p>
          <a:p>
            <a:pPr algn="ctr"/>
            <a:endParaRPr lang="en-US" i="1">
              <a:solidFill>
                <a:schemeClr val="tx1"/>
              </a:solidFill>
            </a:endParaRPr>
          </a:p>
          <a:p>
            <a:pPr algn="ctr"/>
            <a:r>
              <a:rPr lang="en-US" i="1">
                <a:solidFill>
                  <a:schemeClr val="tx1"/>
                </a:solidFill>
              </a:rPr>
              <a:t>O</a:t>
            </a:r>
          </a:p>
          <a:p>
            <a:pPr algn="ctr"/>
            <a:r>
              <a:rPr lang="en-US" i="1">
                <a:solidFill>
                  <a:schemeClr val="tx1"/>
                </a:solidFill>
              </a:rPr>
              <a:t>r</a:t>
            </a:r>
          </a:p>
          <a:p>
            <a:pPr algn="ctr"/>
            <a:r>
              <a:rPr lang="en-US" i="1">
                <a:solidFill>
                  <a:schemeClr val="tx1"/>
                </a:solidFill>
              </a:rPr>
              <a:t>d</a:t>
            </a:r>
          </a:p>
          <a:p>
            <a:pPr algn="ctr"/>
            <a:r>
              <a:rPr lang="en-US" i="1">
                <a:solidFill>
                  <a:schemeClr val="tx1"/>
                </a:solidFill>
              </a:rPr>
              <a:t>e</a:t>
            </a:r>
          </a:p>
          <a:p>
            <a:pPr algn="ctr"/>
            <a:r>
              <a:rPr lang="en-US" i="1">
                <a:solidFill>
                  <a:schemeClr val="tx1"/>
                </a:solidFill>
              </a:rPr>
              <a:t>r</a:t>
            </a:r>
          </a:p>
        </p:txBody>
      </p:sp>
      <p:sp>
        <p:nvSpPr>
          <p:cNvPr id="1244170" name="Line 10"/>
          <p:cNvSpPr>
            <a:spLocks noChangeShapeType="1"/>
          </p:cNvSpPr>
          <p:nvPr/>
        </p:nvSpPr>
        <p:spPr bwMode="auto">
          <a:xfrm>
            <a:off x="2133600" y="919163"/>
            <a:ext cx="6311900" cy="0"/>
          </a:xfrm>
          <a:prstGeom prst="line">
            <a:avLst/>
          </a:prstGeom>
          <a:noFill/>
          <a:ln w="25400">
            <a:solidFill>
              <a:schemeClr val="tx1"/>
            </a:solidFill>
            <a:round/>
            <a:headEnd/>
            <a:tailEnd type="triangle" w="med" len="med"/>
          </a:ln>
          <a:effectLst/>
        </p:spPr>
        <p:txBody>
          <a:bodyPr wrap="none" anchor="ctr"/>
          <a:lstStyle/>
          <a:p>
            <a:endParaRPr lang="en-US"/>
          </a:p>
        </p:txBody>
      </p:sp>
      <p:sp>
        <p:nvSpPr>
          <p:cNvPr id="1244171" name="Rectangle 11"/>
          <p:cNvSpPr>
            <a:spLocks noChangeArrowheads="1"/>
          </p:cNvSpPr>
          <p:nvPr/>
        </p:nvSpPr>
        <p:spPr bwMode="auto">
          <a:xfrm>
            <a:off x="738188" y="1371600"/>
            <a:ext cx="1458912" cy="454025"/>
          </a:xfrm>
          <a:prstGeom prst="rect">
            <a:avLst/>
          </a:prstGeom>
          <a:noFill/>
          <a:ln w="12700">
            <a:noFill/>
            <a:miter lim="800000"/>
            <a:headEnd/>
            <a:tailEnd/>
          </a:ln>
          <a:effectLst/>
        </p:spPr>
        <p:txBody>
          <a:bodyPr wrap="none" lIns="90488" tIns="44450" rIns="90488" bIns="44450">
            <a:spAutoFit/>
          </a:bodyPr>
          <a:lstStyle/>
          <a:p>
            <a:r>
              <a:rPr lang="en-US" sz="2400" b="1">
                <a:solidFill>
                  <a:schemeClr val="tx1"/>
                </a:solidFill>
                <a:latin typeface="Courier New" pitchFamily="49" charset="0"/>
              </a:rPr>
              <a:t>add </a:t>
            </a:r>
            <a:r>
              <a:rPr lang="en-US" sz="2400" b="1">
                <a:latin typeface="Courier New" pitchFamily="49" charset="0"/>
              </a:rPr>
              <a:t>$1</a:t>
            </a:r>
            <a:r>
              <a:rPr lang="en-US" sz="2400" b="1">
                <a:solidFill>
                  <a:schemeClr val="tx1"/>
                </a:solidFill>
                <a:latin typeface="Courier New" pitchFamily="49" charset="0"/>
              </a:rPr>
              <a:t>,</a:t>
            </a:r>
          </a:p>
        </p:txBody>
      </p:sp>
      <p:sp>
        <p:nvSpPr>
          <p:cNvPr id="1244172" name="Line 12"/>
          <p:cNvSpPr>
            <a:spLocks noChangeShapeType="1"/>
          </p:cNvSpPr>
          <p:nvPr/>
        </p:nvSpPr>
        <p:spPr bwMode="auto">
          <a:xfrm>
            <a:off x="3290888" y="1046163"/>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44173" name="Line 13"/>
          <p:cNvSpPr>
            <a:spLocks noChangeShapeType="1"/>
          </p:cNvSpPr>
          <p:nvPr/>
        </p:nvSpPr>
        <p:spPr bwMode="auto">
          <a:xfrm>
            <a:off x="4000500" y="1046163"/>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44174" name="Line 14"/>
          <p:cNvSpPr>
            <a:spLocks noChangeShapeType="1"/>
          </p:cNvSpPr>
          <p:nvPr/>
        </p:nvSpPr>
        <p:spPr bwMode="auto">
          <a:xfrm>
            <a:off x="4686300" y="1046163"/>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44175" name="Line 15"/>
          <p:cNvSpPr>
            <a:spLocks noChangeShapeType="1"/>
          </p:cNvSpPr>
          <p:nvPr/>
        </p:nvSpPr>
        <p:spPr bwMode="auto">
          <a:xfrm>
            <a:off x="5372100" y="1046163"/>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44176" name="Line 16"/>
          <p:cNvSpPr>
            <a:spLocks noChangeShapeType="1"/>
          </p:cNvSpPr>
          <p:nvPr/>
        </p:nvSpPr>
        <p:spPr bwMode="auto">
          <a:xfrm>
            <a:off x="6057900" y="1046163"/>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44177" name="Line 17"/>
          <p:cNvSpPr>
            <a:spLocks noChangeShapeType="1"/>
          </p:cNvSpPr>
          <p:nvPr/>
        </p:nvSpPr>
        <p:spPr bwMode="auto">
          <a:xfrm>
            <a:off x="6743700" y="1046163"/>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44178" name="Line 18"/>
          <p:cNvSpPr>
            <a:spLocks noChangeShapeType="1"/>
          </p:cNvSpPr>
          <p:nvPr/>
        </p:nvSpPr>
        <p:spPr bwMode="auto">
          <a:xfrm>
            <a:off x="7429500" y="1046163"/>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44179" name="Line 19"/>
          <p:cNvSpPr>
            <a:spLocks noChangeShapeType="1"/>
          </p:cNvSpPr>
          <p:nvPr/>
        </p:nvSpPr>
        <p:spPr bwMode="auto">
          <a:xfrm>
            <a:off x="8115300" y="1046163"/>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44180" name="Line 20"/>
          <p:cNvSpPr>
            <a:spLocks noChangeShapeType="1"/>
          </p:cNvSpPr>
          <p:nvPr/>
        </p:nvSpPr>
        <p:spPr bwMode="auto">
          <a:xfrm>
            <a:off x="661988" y="1447800"/>
            <a:ext cx="0" cy="4495800"/>
          </a:xfrm>
          <a:prstGeom prst="line">
            <a:avLst/>
          </a:prstGeom>
          <a:noFill/>
          <a:ln w="28575">
            <a:solidFill>
              <a:schemeClr val="tx1"/>
            </a:solidFill>
            <a:round/>
            <a:headEnd/>
            <a:tailEnd type="triangle" w="med" len="med"/>
          </a:ln>
          <a:effectLst/>
        </p:spPr>
        <p:txBody>
          <a:bodyPr/>
          <a:lstStyle/>
          <a:p>
            <a:endParaRPr lang="en-US"/>
          </a:p>
        </p:txBody>
      </p:sp>
      <p:grpSp>
        <p:nvGrpSpPr>
          <p:cNvPr id="2" name="Group 21"/>
          <p:cNvGrpSpPr>
            <a:grpSpLocks/>
          </p:cNvGrpSpPr>
          <p:nvPr/>
        </p:nvGrpSpPr>
        <p:grpSpPr bwMode="auto">
          <a:xfrm>
            <a:off x="2743200" y="1295400"/>
            <a:ext cx="3355975" cy="838200"/>
            <a:chOff x="1562" y="1152"/>
            <a:chExt cx="2114" cy="528"/>
          </a:xfrm>
        </p:grpSpPr>
        <p:grpSp>
          <p:nvGrpSpPr>
            <p:cNvPr id="3" name="Group 22"/>
            <p:cNvGrpSpPr>
              <a:grpSpLocks/>
            </p:cNvGrpSpPr>
            <p:nvPr/>
          </p:nvGrpSpPr>
          <p:grpSpPr bwMode="auto">
            <a:xfrm>
              <a:off x="2487" y="1152"/>
              <a:ext cx="223" cy="481"/>
              <a:chOff x="2207" y="1413"/>
              <a:chExt cx="223" cy="481"/>
            </a:xfrm>
          </p:grpSpPr>
          <p:sp>
            <p:nvSpPr>
              <p:cNvPr id="1244183" name="Freeform 23"/>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4184" name="Rectangle 24"/>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4" name="Group 25"/>
            <p:cNvGrpSpPr>
              <a:grpSpLocks/>
            </p:cNvGrpSpPr>
            <p:nvPr/>
          </p:nvGrpSpPr>
          <p:grpSpPr bwMode="auto">
            <a:xfrm>
              <a:off x="1562" y="1248"/>
              <a:ext cx="349" cy="289"/>
              <a:chOff x="1282" y="1509"/>
              <a:chExt cx="349" cy="289"/>
            </a:xfrm>
          </p:grpSpPr>
          <p:sp>
            <p:nvSpPr>
              <p:cNvPr id="1244186" name="Rectangle 26"/>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5" name="Group 27"/>
              <p:cNvGrpSpPr>
                <a:grpSpLocks/>
              </p:cNvGrpSpPr>
              <p:nvPr/>
            </p:nvGrpSpPr>
            <p:grpSpPr bwMode="auto">
              <a:xfrm>
                <a:off x="1291" y="1509"/>
                <a:ext cx="340" cy="289"/>
                <a:chOff x="1291" y="1509"/>
                <a:chExt cx="340" cy="289"/>
              </a:xfrm>
            </p:grpSpPr>
            <p:sp>
              <p:nvSpPr>
                <p:cNvPr id="1244188" name="Freeform 28"/>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4189" name="Freeform 29"/>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244190" name="Rectangle 30"/>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6" name="Group 31"/>
            <p:cNvGrpSpPr>
              <a:grpSpLocks/>
            </p:cNvGrpSpPr>
            <p:nvPr/>
          </p:nvGrpSpPr>
          <p:grpSpPr bwMode="auto">
            <a:xfrm>
              <a:off x="2031" y="1248"/>
              <a:ext cx="296" cy="289"/>
              <a:chOff x="1751" y="1509"/>
              <a:chExt cx="296" cy="289"/>
            </a:xfrm>
          </p:grpSpPr>
          <p:sp>
            <p:nvSpPr>
              <p:cNvPr id="1244192" name="Freeform 32"/>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4193" name="Freeform 33"/>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44194" name="Line 34"/>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244195" name="Freeform 35"/>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4196" name="Line 36"/>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244197" name="Rectangle 37"/>
            <p:cNvSpPr>
              <a:spLocks noChangeArrowheads="1"/>
            </p:cNvSpPr>
            <p:nvPr/>
          </p:nvSpPr>
          <p:spPr bwMode="auto">
            <a:xfrm>
              <a:off x="2829" y="1250"/>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7" name="Group 38"/>
            <p:cNvGrpSpPr>
              <a:grpSpLocks/>
            </p:cNvGrpSpPr>
            <p:nvPr/>
          </p:nvGrpSpPr>
          <p:grpSpPr bwMode="auto">
            <a:xfrm>
              <a:off x="2880" y="1248"/>
              <a:ext cx="325" cy="289"/>
              <a:chOff x="2600" y="1509"/>
              <a:chExt cx="325" cy="289"/>
            </a:xfrm>
          </p:grpSpPr>
          <p:sp>
            <p:nvSpPr>
              <p:cNvPr id="1244199" name="Freeform 39"/>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4200" name="Freeform 40"/>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44201" name="Rectangle 41"/>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8" name="Group 42"/>
            <p:cNvGrpSpPr>
              <a:grpSpLocks/>
            </p:cNvGrpSpPr>
            <p:nvPr/>
          </p:nvGrpSpPr>
          <p:grpSpPr bwMode="auto">
            <a:xfrm>
              <a:off x="3348" y="1248"/>
              <a:ext cx="284" cy="289"/>
              <a:chOff x="3068" y="1509"/>
              <a:chExt cx="284" cy="289"/>
            </a:xfrm>
          </p:grpSpPr>
          <p:sp>
            <p:nvSpPr>
              <p:cNvPr id="1244203" name="Freeform 43"/>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4204" name="Freeform 44"/>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44205" name="Line 45"/>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244206" name="Line 46"/>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244207" name="Line 47"/>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244208" name="Line 48"/>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244209" name="Line 49"/>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244210" name="Line 50"/>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244211" name="Line 51"/>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244212" name="Line 52"/>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244213" name="Line 53"/>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sp>
        <p:nvSpPr>
          <p:cNvPr id="1244215" name="Rectangle 55"/>
          <p:cNvSpPr>
            <a:spLocks noChangeArrowheads="1"/>
          </p:cNvSpPr>
          <p:nvPr/>
        </p:nvSpPr>
        <p:spPr bwMode="auto">
          <a:xfrm>
            <a:off x="738188" y="2362200"/>
            <a:ext cx="2371725" cy="454025"/>
          </a:xfrm>
          <a:prstGeom prst="rect">
            <a:avLst/>
          </a:prstGeom>
          <a:noFill/>
          <a:ln w="12700">
            <a:noFill/>
            <a:miter lim="800000"/>
            <a:headEnd/>
            <a:tailEnd/>
          </a:ln>
          <a:effectLst/>
        </p:spPr>
        <p:txBody>
          <a:bodyPr wrap="none" lIns="90488" tIns="44450" rIns="90488" bIns="44450">
            <a:spAutoFit/>
          </a:bodyPr>
          <a:lstStyle/>
          <a:p>
            <a:r>
              <a:rPr lang="en-US" sz="2400" b="1">
                <a:solidFill>
                  <a:schemeClr val="tx1"/>
                </a:solidFill>
                <a:latin typeface="Courier New" pitchFamily="49" charset="0"/>
              </a:rPr>
              <a:t>sub $4,</a:t>
            </a:r>
            <a:r>
              <a:rPr lang="en-US" sz="2400" b="1">
                <a:solidFill>
                  <a:srgbClr val="009900"/>
                </a:solidFill>
                <a:latin typeface="Courier New" pitchFamily="49" charset="0"/>
              </a:rPr>
              <a:t>$1</a:t>
            </a:r>
            <a:r>
              <a:rPr lang="en-US" sz="2400" b="1">
                <a:solidFill>
                  <a:schemeClr val="tx1"/>
                </a:solidFill>
                <a:latin typeface="Courier New" pitchFamily="49" charset="0"/>
              </a:rPr>
              <a:t>,$5</a:t>
            </a:r>
          </a:p>
        </p:txBody>
      </p:sp>
      <p:sp>
        <p:nvSpPr>
          <p:cNvPr id="1244216" name="Rectangle 56"/>
          <p:cNvSpPr>
            <a:spLocks noChangeArrowheads="1"/>
          </p:cNvSpPr>
          <p:nvPr/>
        </p:nvSpPr>
        <p:spPr bwMode="auto">
          <a:xfrm>
            <a:off x="738188" y="3429000"/>
            <a:ext cx="2371725" cy="454025"/>
          </a:xfrm>
          <a:prstGeom prst="rect">
            <a:avLst/>
          </a:prstGeom>
          <a:noFill/>
          <a:ln w="12700">
            <a:noFill/>
            <a:miter lim="800000"/>
            <a:headEnd/>
            <a:tailEnd/>
          </a:ln>
          <a:effectLst/>
        </p:spPr>
        <p:txBody>
          <a:bodyPr wrap="none" lIns="90488" tIns="44450" rIns="90488" bIns="44450">
            <a:spAutoFit/>
          </a:bodyPr>
          <a:lstStyle/>
          <a:p>
            <a:r>
              <a:rPr lang="en-US" sz="2400" b="1">
                <a:solidFill>
                  <a:schemeClr val="tx1"/>
                </a:solidFill>
                <a:latin typeface="Courier New" pitchFamily="49" charset="0"/>
              </a:rPr>
              <a:t>and $6</a:t>
            </a:r>
            <a:r>
              <a:rPr lang="en-US" sz="2400" b="1">
                <a:solidFill>
                  <a:srgbClr val="009900"/>
                </a:solidFill>
                <a:latin typeface="Courier New" pitchFamily="49" charset="0"/>
              </a:rPr>
              <a:t>,$1</a:t>
            </a:r>
            <a:r>
              <a:rPr lang="en-US" sz="2400" b="1">
                <a:solidFill>
                  <a:schemeClr val="tx1"/>
                </a:solidFill>
                <a:latin typeface="Courier New" pitchFamily="49" charset="0"/>
              </a:rPr>
              <a:t>,$7</a:t>
            </a:r>
          </a:p>
        </p:txBody>
      </p:sp>
      <p:grpSp>
        <p:nvGrpSpPr>
          <p:cNvPr id="9" name="Group 57"/>
          <p:cNvGrpSpPr>
            <a:grpSpLocks/>
          </p:cNvGrpSpPr>
          <p:nvPr/>
        </p:nvGrpSpPr>
        <p:grpSpPr bwMode="auto">
          <a:xfrm>
            <a:off x="3429000" y="2209800"/>
            <a:ext cx="3355975" cy="838200"/>
            <a:chOff x="1562" y="1152"/>
            <a:chExt cx="2114" cy="528"/>
          </a:xfrm>
        </p:grpSpPr>
        <p:grpSp>
          <p:nvGrpSpPr>
            <p:cNvPr id="10" name="Group 58"/>
            <p:cNvGrpSpPr>
              <a:grpSpLocks/>
            </p:cNvGrpSpPr>
            <p:nvPr/>
          </p:nvGrpSpPr>
          <p:grpSpPr bwMode="auto">
            <a:xfrm>
              <a:off x="2487" y="1152"/>
              <a:ext cx="223" cy="481"/>
              <a:chOff x="2207" y="1413"/>
              <a:chExt cx="223" cy="481"/>
            </a:xfrm>
          </p:grpSpPr>
          <p:sp>
            <p:nvSpPr>
              <p:cNvPr id="1244219" name="Freeform 59"/>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4220" name="Rectangle 60"/>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11" name="Group 61"/>
            <p:cNvGrpSpPr>
              <a:grpSpLocks/>
            </p:cNvGrpSpPr>
            <p:nvPr/>
          </p:nvGrpSpPr>
          <p:grpSpPr bwMode="auto">
            <a:xfrm>
              <a:off x="1562" y="1248"/>
              <a:ext cx="349" cy="289"/>
              <a:chOff x="1282" y="1509"/>
              <a:chExt cx="349" cy="289"/>
            </a:xfrm>
          </p:grpSpPr>
          <p:sp>
            <p:nvSpPr>
              <p:cNvPr id="1244222" name="Rectangle 62"/>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12" name="Group 63"/>
              <p:cNvGrpSpPr>
                <a:grpSpLocks/>
              </p:cNvGrpSpPr>
              <p:nvPr/>
            </p:nvGrpSpPr>
            <p:grpSpPr bwMode="auto">
              <a:xfrm>
                <a:off x="1291" y="1509"/>
                <a:ext cx="340" cy="289"/>
                <a:chOff x="1291" y="1509"/>
                <a:chExt cx="340" cy="289"/>
              </a:xfrm>
            </p:grpSpPr>
            <p:sp>
              <p:nvSpPr>
                <p:cNvPr id="1244224" name="Freeform 64"/>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4225" name="Freeform 65"/>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244226" name="Rectangle 66"/>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13" name="Group 67"/>
            <p:cNvGrpSpPr>
              <a:grpSpLocks/>
            </p:cNvGrpSpPr>
            <p:nvPr/>
          </p:nvGrpSpPr>
          <p:grpSpPr bwMode="auto">
            <a:xfrm>
              <a:off x="2031" y="1248"/>
              <a:ext cx="296" cy="289"/>
              <a:chOff x="1751" y="1509"/>
              <a:chExt cx="296" cy="289"/>
            </a:xfrm>
          </p:grpSpPr>
          <p:sp>
            <p:nvSpPr>
              <p:cNvPr id="1244228" name="Freeform 68"/>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4229" name="Freeform 69"/>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44230" name="Line 70"/>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244231" name="Freeform 71"/>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4232" name="Line 72"/>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244233" name="Rectangle 73"/>
            <p:cNvSpPr>
              <a:spLocks noChangeArrowheads="1"/>
            </p:cNvSpPr>
            <p:nvPr/>
          </p:nvSpPr>
          <p:spPr bwMode="auto">
            <a:xfrm>
              <a:off x="2829" y="1250"/>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14" name="Group 74"/>
            <p:cNvGrpSpPr>
              <a:grpSpLocks/>
            </p:cNvGrpSpPr>
            <p:nvPr/>
          </p:nvGrpSpPr>
          <p:grpSpPr bwMode="auto">
            <a:xfrm>
              <a:off x="2880" y="1248"/>
              <a:ext cx="325" cy="289"/>
              <a:chOff x="2600" y="1509"/>
              <a:chExt cx="325" cy="289"/>
            </a:xfrm>
          </p:grpSpPr>
          <p:sp>
            <p:nvSpPr>
              <p:cNvPr id="1244235" name="Freeform 75"/>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4236" name="Freeform 76"/>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44237" name="Rectangle 77"/>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15" name="Group 78"/>
            <p:cNvGrpSpPr>
              <a:grpSpLocks/>
            </p:cNvGrpSpPr>
            <p:nvPr/>
          </p:nvGrpSpPr>
          <p:grpSpPr bwMode="auto">
            <a:xfrm>
              <a:off x="3348" y="1248"/>
              <a:ext cx="284" cy="289"/>
              <a:chOff x="3068" y="1509"/>
              <a:chExt cx="284" cy="289"/>
            </a:xfrm>
          </p:grpSpPr>
          <p:sp>
            <p:nvSpPr>
              <p:cNvPr id="1244239" name="Freeform 79"/>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4240" name="Freeform 80"/>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44241" name="Line 81"/>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244242" name="Line 82"/>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244243" name="Line 83"/>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244244" name="Line 84"/>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244245" name="Line 85"/>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244246" name="Line 86"/>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244247" name="Line 87"/>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244248" name="Line 88"/>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244249" name="Line 89"/>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grpSp>
        <p:nvGrpSpPr>
          <p:cNvPr id="16" name="Group 90"/>
          <p:cNvGrpSpPr>
            <a:grpSpLocks/>
          </p:cNvGrpSpPr>
          <p:nvPr/>
        </p:nvGrpSpPr>
        <p:grpSpPr bwMode="auto">
          <a:xfrm>
            <a:off x="4114800" y="3200400"/>
            <a:ext cx="3355975" cy="838200"/>
            <a:chOff x="1562" y="1152"/>
            <a:chExt cx="2114" cy="528"/>
          </a:xfrm>
        </p:grpSpPr>
        <p:grpSp>
          <p:nvGrpSpPr>
            <p:cNvPr id="17" name="Group 91"/>
            <p:cNvGrpSpPr>
              <a:grpSpLocks/>
            </p:cNvGrpSpPr>
            <p:nvPr/>
          </p:nvGrpSpPr>
          <p:grpSpPr bwMode="auto">
            <a:xfrm>
              <a:off x="2487" y="1152"/>
              <a:ext cx="223" cy="481"/>
              <a:chOff x="2207" y="1413"/>
              <a:chExt cx="223" cy="481"/>
            </a:xfrm>
          </p:grpSpPr>
          <p:sp>
            <p:nvSpPr>
              <p:cNvPr id="1244252" name="Freeform 92"/>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4253" name="Rectangle 93"/>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18" name="Group 94"/>
            <p:cNvGrpSpPr>
              <a:grpSpLocks/>
            </p:cNvGrpSpPr>
            <p:nvPr/>
          </p:nvGrpSpPr>
          <p:grpSpPr bwMode="auto">
            <a:xfrm>
              <a:off x="1562" y="1248"/>
              <a:ext cx="349" cy="289"/>
              <a:chOff x="1282" y="1509"/>
              <a:chExt cx="349" cy="289"/>
            </a:xfrm>
          </p:grpSpPr>
          <p:sp>
            <p:nvSpPr>
              <p:cNvPr id="1244255" name="Rectangle 95"/>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19" name="Group 96"/>
              <p:cNvGrpSpPr>
                <a:grpSpLocks/>
              </p:cNvGrpSpPr>
              <p:nvPr/>
            </p:nvGrpSpPr>
            <p:grpSpPr bwMode="auto">
              <a:xfrm>
                <a:off x="1291" y="1509"/>
                <a:ext cx="340" cy="289"/>
                <a:chOff x="1291" y="1509"/>
                <a:chExt cx="340" cy="289"/>
              </a:xfrm>
            </p:grpSpPr>
            <p:sp>
              <p:nvSpPr>
                <p:cNvPr id="1244257" name="Freeform 97"/>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4258" name="Freeform 98"/>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244259" name="Rectangle 99"/>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20" name="Group 100"/>
            <p:cNvGrpSpPr>
              <a:grpSpLocks/>
            </p:cNvGrpSpPr>
            <p:nvPr/>
          </p:nvGrpSpPr>
          <p:grpSpPr bwMode="auto">
            <a:xfrm>
              <a:off x="2031" y="1248"/>
              <a:ext cx="296" cy="289"/>
              <a:chOff x="1751" y="1509"/>
              <a:chExt cx="296" cy="289"/>
            </a:xfrm>
          </p:grpSpPr>
          <p:sp>
            <p:nvSpPr>
              <p:cNvPr id="1244261" name="Freeform 101"/>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4262" name="Freeform 102"/>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44263" name="Line 103"/>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244264" name="Freeform 104"/>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4265" name="Line 105"/>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244266" name="Rectangle 106"/>
            <p:cNvSpPr>
              <a:spLocks noChangeArrowheads="1"/>
            </p:cNvSpPr>
            <p:nvPr/>
          </p:nvSpPr>
          <p:spPr bwMode="auto">
            <a:xfrm>
              <a:off x="2829" y="1250"/>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21" name="Group 107"/>
            <p:cNvGrpSpPr>
              <a:grpSpLocks/>
            </p:cNvGrpSpPr>
            <p:nvPr/>
          </p:nvGrpSpPr>
          <p:grpSpPr bwMode="auto">
            <a:xfrm>
              <a:off x="2880" y="1248"/>
              <a:ext cx="325" cy="289"/>
              <a:chOff x="2600" y="1509"/>
              <a:chExt cx="325" cy="289"/>
            </a:xfrm>
          </p:grpSpPr>
          <p:sp>
            <p:nvSpPr>
              <p:cNvPr id="1244268" name="Freeform 108"/>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4269" name="Freeform 109"/>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44270" name="Rectangle 110"/>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22" name="Group 111"/>
            <p:cNvGrpSpPr>
              <a:grpSpLocks/>
            </p:cNvGrpSpPr>
            <p:nvPr/>
          </p:nvGrpSpPr>
          <p:grpSpPr bwMode="auto">
            <a:xfrm>
              <a:off x="3348" y="1248"/>
              <a:ext cx="284" cy="289"/>
              <a:chOff x="3068" y="1509"/>
              <a:chExt cx="284" cy="289"/>
            </a:xfrm>
          </p:grpSpPr>
          <p:sp>
            <p:nvSpPr>
              <p:cNvPr id="1244272" name="Freeform 112"/>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4273" name="Freeform 113"/>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44274" name="Line 114"/>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244275" name="Line 115"/>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244276" name="Line 116"/>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244277" name="Line 117"/>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244278" name="Line 118"/>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244279" name="Line 119"/>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244280" name="Line 120"/>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244281" name="Line 121"/>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244282" name="Line 122"/>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sp>
        <p:nvSpPr>
          <p:cNvPr id="1244297" name="Rectangle 137"/>
          <p:cNvSpPr>
            <a:spLocks noChangeArrowheads="1"/>
          </p:cNvSpPr>
          <p:nvPr/>
        </p:nvSpPr>
        <p:spPr bwMode="auto">
          <a:xfrm>
            <a:off x="6705600" y="990600"/>
            <a:ext cx="2286000" cy="1917700"/>
          </a:xfrm>
          <a:prstGeom prst="rect">
            <a:avLst/>
          </a:prstGeom>
          <a:noFill/>
          <a:ln w="12700">
            <a:noFill/>
            <a:miter lim="800000"/>
            <a:headEnd/>
            <a:tailEnd/>
          </a:ln>
          <a:effectLst/>
        </p:spPr>
        <p:txBody>
          <a:bodyPr lIns="90488" tIns="44450" rIns="90488" bIns="44450">
            <a:spAutoFit/>
          </a:bodyPr>
          <a:lstStyle/>
          <a:p>
            <a:pPr algn="r"/>
            <a:r>
              <a:rPr lang="en-US" sz="2000"/>
              <a:t>Fix data hazards by </a:t>
            </a:r>
            <a:r>
              <a:rPr lang="en-US" sz="2000" b="1"/>
              <a:t>forwarding</a:t>
            </a:r>
            <a:r>
              <a:rPr lang="en-US" sz="2000"/>
              <a:t> results as soon as they are </a:t>
            </a:r>
            <a:r>
              <a:rPr lang="en-US" sz="2000" b="1"/>
              <a:t>available</a:t>
            </a:r>
            <a:r>
              <a:rPr lang="en-US" sz="2000"/>
              <a:t> to where they are </a:t>
            </a:r>
            <a:r>
              <a:rPr lang="en-US" sz="2000" b="1"/>
              <a:t>needed</a:t>
            </a:r>
            <a:endParaRPr lang="en-US" sz="2000"/>
          </a:p>
        </p:txBody>
      </p:sp>
      <p:sp>
        <p:nvSpPr>
          <p:cNvPr id="1244298" name="Rectangle 138"/>
          <p:cNvSpPr>
            <a:spLocks noChangeArrowheads="1"/>
          </p:cNvSpPr>
          <p:nvPr/>
        </p:nvSpPr>
        <p:spPr bwMode="auto">
          <a:xfrm>
            <a:off x="738188" y="5181600"/>
            <a:ext cx="2371725" cy="454025"/>
          </a:xfrm>
          <a:prstGeom prst="rect">
            <a:avLst/>
          </a:prstGeom>
          <a:noFill/>
          <a:ln w="12700">
            <a:noFill/>
            <a:miter lim="800000"/>
            <a:headEnd/>
            <a:tailEnd/>
          </a:ln>
          <a:effectLst/>
        </p:spPr>
        <p:txBody>
          <a:bodyPr wrap="none" lIns="90488" tIns="44450" rIns="90488" bIns="44450">
            <a:spAutoFit/>
          </a:bodyPr>
          <a:lstStyle/>
          <a:p>
            <a:r>
              <a:rPr lang="en-US" sz="2400" b="1">
                <a:solidFill>
                  <a:schemeClr val="tx1"/>
                </a:solidFill>
                <a:latin typeface="Courier New" pitchFamily="49" charset="0"/>
              </a:rPr>
              <a:t>xor $4,</a:t>
            </a:r>
            <a:r>
              <a:rPr lang="en-US" sz="2400" b="1">
                <a:solidFill>
                  <a:srgbClr val="009900"/>
                </a:solidFill>
                <a:latin typeface="Courier New" pitchFamily="49" charset="0"/>
              </a:rPr>
              <a:t>$1</a:t>
            </a:r>
            <a:r>
              <a:rPr lang="en-US" sz="2400" b="1">
                <a:solidFill>
                  <a:schemeClr val="tx1"/>
                </a:solidFill>
                <a:latin typeface="Courier New" pitchFamily="49" charset="0"/>
              </a:rPr>
              <a:t>,$5</a:t>
            </a:r>
          </a:p>
        </p:txBody>
      </p:sp>
      <p:sp>
        <p:nvSpPr>
          <p:cNvPr id="1244299" name="Rectangle 139"/>
          <p:cNvSpPr>
            <a:spLocks noChangeArrowheads="1"/>
          </p:cNvSpPr>
          <p:nvPr/>
        </p:nvSpPr>
        <p:spPr bwMode="auto">
          <a:xfrm>
            <a:off x="738188" y="4310063"/>
            <a:ext cx="2371725" cy="454025"/>
          </a:xfrm>
          <a:prstGeom prst="rect">
            <a:avLst/>
          </a:prstGeom>
          <a:noFill/>
          <a:ln w="12700">
            <a:noFill/>
            <a:miter lim="800000"/>
            <a:headEnd/>
            <a:tailEnd/>
          </a:ln>
          <a:effectLst/>
        </p:spPr>
        <p:txBody>
          <a:bodyPr wrap="none" lIns="90488" tIns="44450" rIns="90488" bIns="44450">
            <a:spAutoFit/>
          </a:bodyPr>
          <a:lstStyle/>
          <a:p>
            <a:r>
              <a:rPr lang="en-US" sz="2400" b="1">
                <a:solidFill>
                  <a:schemeClr val="tx1"/>
                </a:solidFill>
                <a:latin typeface="Courier New" pitchFamily="49" charset="0"/>
              </a:rPr>
              <a:t>or  $8,</a:t>
            </a:r>
            <a:r>
              <a:rPr lang="en-US" sz="2400" b="1">
                <a:solidFill>
                  <a:srgbClr val="009900"/>
                </a:solidFill>
                <a:latin typeface="Courier New" pitchFamily="49" charset="0"/>
              </a:rPr>
              <a:t>$1</a:t>
            </a:r>
            <a:r>
              <a:rPr lang="en-US" sz="2400" b="1">
                <a:solidFill>
                  <a:schemeClr val="tx1"/>
                </a:solidFill>
                <a:latin typeface="Courier New" pitchFamily="49" charset="0"/>
              </a:rPr>
              <a:t>,$9</a:t>
            </a:r>
          </a:p>
        </p:txBody>
      </p:sp>
      <p:grpSp>
        <p:nvGrpSpPr>
          <p:cNvPr id="23" name="Group 140"/>
          <p:cNvGrpSpPr>
            <a:grpSpLocks/>
          </p:cNvGrpSpPr>
          <p:nvPr/>
        </p:nvGrpSpPr>
        <p:grpSpPr bwMode="auto">
          <a:xfrm>
            <a:off x="4800600" y="4191000"/>
            <a:ext cx="3355975" cy="838200"/>
            <a:chOff x="1562" y="1152"/>
            <a:chExt cx="2114" cy="528"/>
          </a:xfrm>
        </p:grpSpPr>
        <p:grpSp>
          <p:nvGrpSpPr>
            <p:cNvPr id="24" name="Group 141"/>
            <p:cNvGrpSpPr>
              <a:grpSpLocks/>
            </p:cNvGrpSpPr>
            <p:nvPr/>
          </p:nvGrpSpPr>
          <p:grpSpPr bwMode="auto">
            <a:xfrm>
              <a:off x="2487" y="1152"/>
              <a:ext cx="223" cy="481"/>
              <a:chOff x="2207" y="1413"/>
              <a:chExt cx="223" cy="481"/>
            </a:xfrm>
          </p:grpSpPr>
          <p:sp>
            <p:nvSpPr>
              <p:cNvPr id="1244302" name="Freeform 142"/>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4303" name="Rectangle 143"/>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25" name="Group 144"/>
            <p:cNvGrpSpPr>
              <a:grpSpLocks/>
            </p:cNvGrpSpPr>
            <p:nvPr/>
          </p:nvGrpSpPr>
          <p:grpSpPr bwMode="auto">
            <a:xfrm>
              <a:off x="1562" y="1248"/>
              <a:ext cx="349" cy="289"/>
              <a:chOff x="1282" y="1509"/>
              <a:chExt cx="349" cy="289"/>
            </a:xfrm>
          </p:grpSpPr>
          <p:sp>
            <p:nvSpPr>
              <p:cNvPr id="1244305" name="Rectangle 145"/>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26" name="Group 146"/>
              <p:cNvGrpSpPr>
                <a:grpSpLocks/>
              </p:cNvGrpSpPr>
              <p:nvPr/>
            </p:nvGrpSpPr>
            <p:grpSpPr bwMode="auto">
              <a:xfrm>
                <a:off x="1291" y="1509"/>
                <a:ext cx="340" cy="289"/>
                <a:chOff x="1291" y="1509"/>
                <a:chExt cx="340" cy="289"/>
              </a:xfrm>
            </p:grpSpPr>
            <p:sp>
              <p:nvSpPr>
                <p:cNvPr id="1244307" name="Freeform 147"/>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4308" name="Freeform 148"/>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244309" name="Rectangle 149"/>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27" name="Group 150"/>
            <p:cNvGrpSpPr>
              <a:grpSpLocks/>
            </p:cNvGrpSpPr>
            <p:nvPr/>
          </p:nvGrpSpPr>
          <p:grpSpPr bwMode="auto">
            <a:xfrm>
              <a:off x="2031" y="1248"/>
              <a:ext cx="296" cy="289"/>
              <a:chOff x="1751" y="1509"/>
              <a:chExt cx="296" cy="289"/>
            </a:xfrm>
          </p:grpSpPr>
          <p:sp>
            <p:nvSpPr>
              <p:cNvPr id="1244311" name="Freeform 151"/>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4312" name="Freeform 152"/>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44313" name="Line 153"/>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244314" name="Freeform 154"/>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4315" name="Line 155"/>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244316" name="Rectangle 156"/>
            <p:cNvSpPr>
              <a:spLocks noChangeArrowheads="1"/>
            </p:cNvSpPr>
            <p:nvPr/>
          </p:nvSpPr>
          <p:spPr bwMode="auto">
            <a:xfrm>
              <a:off x="2829" y="1250"/>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28" name="Group 157"/>
            <p:cNvGrpSpPr>
              <a:grpSpLocks/>
            </p:cNvGrpSpPr>
            <p:nvPr/>
          </p:nvGrpSpPr>
          <p:grpSpPr bwMode="auto">
            <a:xfrm>
              <a:off x="2880" y="1248"/>
              <a:ext cx="325" cy="289"/>
              <a:chOff x="2600" y="1509"/>
              <a:chExt cx="325" cy="289"/>
            </a:xfrm>
          </p:grpSpPr>
          <p:sp>
            <p:nvSpPr>
              <p:cNvPr id="1244318" name="Freeform 158"/>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4319" name="Freeform 159"/>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44320" name="Rectangle 160"/>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29" name="Group 161"/>
            <p:cNvGrpSpPr>
              <a:grpSpLocks/>
            </p:cNvGrpSpPr>
            <p:nvPr/>
          </p:nvGrpSpPr>
          <p:grpSpPr bwMode="auto">
            <a:xfrm>
              <a:off x="3348" y="1248"/>
              <a:ext cx="284" cy="289"/>
              <a:chOff x="3068" y="1509"/>
              <a:chExt cx="284" cy="289"/>
            </a:xfrm>
          </p:grpSpPr>
          <p:sp>
            <p:nvSpPr>
              <p:cNvPr id="1244322" name="Freeform 162"/>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4323" name="Freeform 163"/>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44324" name="Line 164"/>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244325" name="Line 165"/>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244326" name="Line 166"/>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244327" name="Line 167"/>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244328" name="Line 168"/>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244329" name="Line 169"/>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244330" name="Line 170"/>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244331" name="Line 171"/>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244332" name="Line 172"/>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grpSp>
        <p:nvGrpSpPr>
          <p:cNvPr id="30" name="Group 173"/>
          <p:cNvGrpSpPr>
            <a:grpSpLocks/>
          </p:cNvGrpSpPr>
          <p:nvPr/>
        </p:nvGrpSpPr>
        <p:grpSpPr bwMode="auto">
          <a:xfrm>
            <a:off x="5486400" y="5029200"/>
            <a:ext cx="3355975" cy="838200"/>
            <a:chOff x="1562" y="1152"/>
            <a:chExt cx="2114" cy="528"/>
          </a:xfrm>
        </p:grpSpPr>
        <p:grpSp>
          <p:nvGrpSpPr>
            <p:cNvPr id="31" name="Group 174"/>
            <p:cNvGrpSpPr>
              <a:grpSpLocks/>
            </p:cNvGrpSpPr>
            <p:nvPr/>
          </p:nvGrpSpPr>
          <p:grpSpPr bwMode="auto">
            <a:xfrm>
              <a:off x="2487" y="1152"/>
              <a:ext cx="223" cy="481"/>
              <a:chOff x="2207" y="1413"/>
              <a:chExt cx="223" cy="481"/>
            </a:xfrm>
          </p:grpSpPr>
          <p:sp>
            <p:nvSpPr>
              <p:cNvPr id="1244335" name="Freeform 175"/>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4336" name="Rectangle 176"/>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1244321" name="Group 177"/>
            <p:cNvGrpSpPr>
              <a:grpSpLocks/>
            </p:cNvGrpSpPr>
            <p:nvPr/>
          </p:nvGrpSpPr>
          <p:grpSpPr bwMode="auto">
            <a:xfrm>
              <a:off x="1562" y="1248"/>
              <a:ext cx="349" cy="289"/>
              <a:chOff x="1282" y="1509"/>
              <a:chExt cx="349" cy="289"/>
            </a:xfrm>
          </p:grpSpPr>
          <p:sp>
            <p:nvSpPr>
              <p:cNvPr id="1244338" name="Rectangle 178"/>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1244333" name="Group 179"/>
              <p:cNvGrpSpPr>
                <a:grpSpLocks/>
              </p:cNvGrpSpPr>
              <p:nvPr/>
            </p:nvGrpSpPr>
            <p:grpSpPr bwMode="auto">
              <a:xfrm>
                <a:off x="1291" y="1509"/>
                <a:ext cx="340" cy="289"/>
                <a:chOff x="1291" y="1509"/>
                <a:chExt cx="340" cy="289"/>
              </a:xfrm>
            </p:grpSpPr>
            <p:sp>
              <p:nvSpPr>
                <p:cNvPr id="1244340" name="Freeform 180"/>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4341" name="Freeform 181"/>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244342" name="Rectangle 182"/>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1244334" name="Group 183"/>
            <p:cNvGrpSpPr>
              <a:grpSpLocks/>
            </p:cNvGrpSpPr>
            <p:nvPr/>
          </p:nvGrpSpPr>
          <p:grpSpPr bwMode="auto">
            <a:xfrm>
              <a:off x="2031" y="1248"/>
              <a:ext cx="296" cy="289"/>
              <a:chOff x="1751" y="1509"/>
              <a:chExt cx="296" cy="289"/>
            </a:xfrm>
          </p:grpSpPr>
          <p:sp>
            <p:nvSpPr>
              <p:cNvPr id="1244344" name="Freeform 184"/>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4345" name="Freeform 185"/>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44346" name="Line 186"/>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244347" name="Freeform 187"/>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4348" name="Line 188"/>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244349" name="Rectangle 189"/>
            <p:cNvSpPr>
              <a:spLocks noChangeArrowheads="1"/>
            </p:cNvSpPr>
            <p:nvPr/>
          </p:nvSpPr>
          <p:spPr bwMode="auto">
            <a:xfrm>
              <a:off x="2829" y="1250"/>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1244337" name="Group 190"/>
            <p:cNvGrpSpPr>
              <a:grpSpLocks/>
            </p:cNvGrpSpPr>
            <p:nvPr/>
          </p:nvGrpSpPr>
          <p:grpSpPr bwMode="auto">
            <a:xfrm>
              <a:off x="2880" y="1248"/>
              <a:ext cx="325" cy="289"/>
              <a:chOff x="2600" y="1509"/>
              <a:chExt cx="325" cy="289"/>
            </a:xfrm>
          </p:grpSpPr>
          <p:sp>
            <p:nvSpPr>
              <p:cNvPr id="1244351" name="Freeform 191"/>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4352" name="Freeform 192"/>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44353" name="Rectangle 193"/>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1244339" name="Group 194"/>
            <p:cNvGrpSpPr>
              <a:grpSpLocks/>
            </p:cNvGrpSpPr>
            <p:nvPr/>
          </p:nvGrpSpPr>
          <p:grpSpPr bwMode="auto">
            <a:xfrm>
              <a:off x="3348" y="1248"/>
              <a:ext cx="284" cy="289"/>
              <a:chOff x="3068" y="1509"/>
              <a:chExt cx="284" cy="289"/>
            </a:xfrm>
          </p:grpSpPr>
          <p:sp>
            <p:nvSpPr>
              <p:cNvPr id="1244355" name="Freeform 195"/>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4356" name="Freeform 196"/>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44357" name="Line 197"/>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244358" name="Line 198"/>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244359" name="Line 199"/>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244360" name="Line 200"/>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244361" name="Line 201"/>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244362" name="Line 202"/>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244363" name="Line 203"/>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244364" name="Line 204"/>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244365" name="Line 205"/>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7" name="Group 196"/>
          <p:cNvGrpSpPr/>
          <p:nvPr/>
        </p:nvGrpSpPr>
        <p:grpSpPr>
          <a:xfrm>
            <a:off x="4495800" y="1447800"/>
            <a:ext cx="533400" cy="1371600"/>
            <a:chOff x="4495800" y="1447800"/>
            <a:chExt cx="533400" cy="1371600"/>
          </a:xfrm>
        </p:grpSpPr>
        <p:sp>
          <p:nvSpPr>
            <p:cNvPr id="1246397" name="Rectangle 189"/>
            <p:cNvSpPr>
              <a:spLocks noChangeArrowheads="1"/>
            </p:cNvSpPr>
            <p:nvPr/>
          </p:nvSpPr>
          <p:spPr bwMode="auto">
            <a:xfrm>
              <a:off x="4876800" y="2362200"/>
              <a:ext cx="152400" cy="457200"/>
            </a:xfrm>
            <a:prstGeom prst="rect">
              <a:avLst/>
            </a:prstGeom>
            <a:solidFill>
              <a:srgbClr val="009900"/>
            </a:solidFill>
            <a:ln w="12700">
              <a:solidFill>
                <a:schemeClr val="tx1"/>
              </a:solidFill>
              <a:miter lim="800000"/>
              <a:headEnd/>
              <a:tailEnd/>
            </a:ln>
            <a:effectLst/>
          </p:spPr>
          <p:txBody>
            <a:bodyPr wrap="none" anchor="ctr"/>
            <a:lstStyle/>
            <a:p>
              <a:endParaRPr lang="en-US"/>
            </a:p>
          </p:txBody>
        </p:sp>
        <p:sp>
          <p:nvSpPr>
            <p:cNvPr id="1246398" name="Rectangle 190"/>
            <p:cNvSpPr>
              <a:spLocks noChangeArrowheads="1"/>
            </p:cNvSpPr>
            <p:nvPr/>
          </p:nvSpPr>
          <p:spPr bwMode="auto">
            <a:xfrm>
              <a:off x="4495800" y="1447800"/>
              <a:ext cx="152400" cy="457200"/>
            </a:xfrm>
            <a:prstGeom prst="rect">
              <a:avLst/>
            </a:prstGeom>
            <a:solidFill>
              <a:schemeClr val="accent1"/>
            </a:solidFill>
            <a:ln w="12700">
              <a:solidFill>
                <a:schemeClr val="tx1"/>
              </a:solidFill>
              <a:miter lim="800000"/>
              <a:headEnd/>
              <a:tailEnd/>
            </a:ln>
            <a:effectLst/>
          </p:spPr>
          <p:txBody>
            <a:bodyPr wrap="none" anchor="ctr"/>
            <a:lstStyle/>
            <a:p>
              <a:endParaRPr lang="en-US"/>
            </a:p>
          </p:txBody>
        </p:sp>
        <p:sp>
          <p:nvSpPr>
            <p:cNvPr id="1246399" name="Line 191"/>
            <p:cNvSpPr>
              <a:spLocks noChangeShapeType="1"/>
            </p:cNvSpPr>
            <p:nvPr/>
          </p:nvSpPr>
          <p:spPr bwMode="auto">
            <a:xfrm>
              <a:off x="4648200" y="1676400"/>
              <a:ext cx="228600" cy="914400"/>
            </a:xfrm>
            <a:prstGeom prst="line">
              <a:avLst/>
            </a:prstGeom>
            <a:noFill/>
            <a:ln w="28575">
              <a:solidFill>
                <a:srgbClr val="009900"/>
              </a:solidFill>
              <a:round/>
              <a:headEnd/>
              <a:tailEnd type="triangle" w="med" len="med"/>
            </a:ln>
            <a:effectLst/>
          </p:spPr>
          <p:txBody>
            <a:bodyPr/>
            <a:lstStyle/>
            <a:p>
              <a:endParaRPr lang="en-US"/>
            </a:p>
          </p:txBody>
        </p:sp>
      </p:grpSp>
      <p:grpSp>
        <p:nvGrpSpPr>
          <p:cNvPr id="198" name="Group 197"/>
          <p:cNvGrpSpPr/>
          <p:nvPr/>
        </p:nvGrpSpPr>
        <p:grpSpPr>
          <a:xfrm>
            <a:off x="4648200" y="1676400"/>
            <a:ext cx="990600" cy="2133600"/>
            <a:chOff x="4648200" y="1676400"/>
            <a:chExt cx="990600" cy="2133600"/>
          </a:xfrm>
        </p:grpSpPr>
        <p:sp>
          <p:nvSpPr>
            <p:cNvPr id="1246396" name="Rectangle 188"/>
            <p:cNvSpPr>
              <a:spLocks noChangeArrowheads="1"/>
            </p:cNvSpPr>
            <p:nvPr/>
          </p:nvSpPr>
          <p:spPr bwMode="auto">
            <a:xfrm>
              <a:off x="5486400" y="3352800"/>
              <a:ext cx="152400" cy="457200"/>
            </a:xfrm>
            <a:prstGeom prst="rect">
              <a:avLst/>
            </a:prstGeom>
            <a:solidFill>
              <a:srgbClr val="009900"/>
            </a:solidFill>
            <a:ln w="12700">
              <a:solidFill>
                <a:schemeClr val="tx1"/>
              </a:solidFill>
              <a:miter lim="800000"/>
              <a:headEnd/>
              <a:tailEnd/>
            </a:ln>
            <a:effectLst/>
          </p:spPr>
          <p:txBody>
            <a:bodyPr wrap="none" anchor="ctr"/>
            <a:lstStyle/>
            <a:p>
              <a:endParaRPr lang="en-US"/>
            </a:p>
          </p:txBody>
        </p:sp>
        <p:sp>
          <p:nvSpPr>
            <p:cNvPr id="1246400" name="Line 192"/>
            <p:cNvSpPr>
              <a:spLocks noChangeShapeType="1"/>
            </p:cNvSpPr>
            <p:nvPr/>
          </p:nvSpPr>
          <p:spPr bwMode="auto">
            <a:xfrm>
              <a:off x="4648200" y="1676400"/>
              <a:ext cx="838200" cy="1981200"/>
            </a:xfrm>
            <a:prstGeom prst="line">
              <a:avLst/>
            </a:prstGeom>
            <a:noFill/>
            <a:ln w="28575">
              <a:solidFill>
                <a:srgbClr val="009900"/>
              </a:solidFill>
              <a:round/>
              <a:headEnd/>
              <a:tailEnd type="triangle" w="med" len="med"/>
            </a:ln>
            <a:effectLst/>
          </p:spPr>
          <p:txBody>
            <a:bodyPr/>
            <a:lstStyle/>
            <a:p>
              <a:endParaRPr lang="en-US"/>
            </a:p>
          </p:txBody>
        </p:sp>
      </p:grpSp>
      <p:sp>
        <p:nvSpPr>
          <p:cNvPr id="1246210" name="Rectangle 2"/>
          <p:cNvSpPr>
            <a:spLocks noGrp="1" noChangeArrowheads="1"/>
          </p:cNvSpPr>
          <p:nvPr>
            <p:ph type="title"/>
          </p:nvPr>
        </p:nvSpPr>
        <p:spPr>
          <a:xfrm>
            <a:off x="652463" y="304800"/>
            <a:ext cx="6180137" cy="422275"/>
          </a:xfrm>
          <a:noFill/>
          <a:ln/>
        </p:spPr>
        <p:txBody>
          <a:bodyPr wrap="none"/>
          <a:lstStyle/>
          <a:p>
            <a:r>
              <a:rPr lang="en-US"/>
              <a:t>Another Way to “Fix” a Data Hazard</a:t>
            </a:r>
          </a:p>
        </p:txBody>
      </p:sp>
      <p:sp>
        <p:nvSpPr>
          <p:cNvPr id="1246212" name="Line 4"/>
          <p:cNvSpPr>
            <a:spLocks noChangeShapeType="1"/>
          </p:cNvSpPr>
          <p:nvPr/>
        </p:nvSpPr>
        <p:spPr bwMode="auto">
          <a:xfrm>
            <a:off x="2133600" y="919163"/>
            <a:ext cx="6311900" cy="0"/>
          </a:xfrm>
          <a:prstGeom prst="line">
            <a:avLst/>
          </a:prstGeom>
          <a:noFill/>
          <a:ln w="25400">
            <a:solidFill>
              <a:schemeClr val="tx1"/>
            </a:solidFill>
            <a:round/>
            <a:headEnd/>
            <a:tailEnd type="triangle" w="med" len="med"/>
          </a:ln>
          <a:effectLst/>
        </p:spPr>
        <p:txBody>
          <a:bodyPr wrap="none" anchor="ctr"/>
          <a:lstStyle/>
          <a:p>
            <a:endParaRPr lang="en-US"/>
          </a:p>
        </p:txBody>
      </p:sp>
      <p:sp>
        <p:nvSpPr>
          <p:cNvPr id="1246214" name="Line 6"/>
          <p:cNvSpPr>
            <a:spLocks noChangeShapeType="1"/>
          </p:cNvSpPr>
          <p:nvPr/>
        </p:nvSpPr>
        <p:spPr bwMode="auto">
          <a:xfrm>
            <a:off x="3314700" y="1046163"/>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46215" name="Line 7"/>
          <p:cNvSpPr>
            <a:spLocks noChangeShapeType="1"/>
          </p:cNvSpPr>
          <p:nvPr/>
        </p:nvSpPr>
        <p:spPr bwMode="auto">
          <a:xfrm>
            <a:off x="4000500" y="1046163"/>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46216" name="Line 8"/>
          <p:cNvSpPr>
            <a:spLocks noChangeShapeType="1"/>
          </p:cNvSpPr>
          <p:nvPr/>
        </p:nvSpPr>
        <p:spPr bwMode="auto">
          <a:xfrm>
            <a:off x="4686300" y="1046163"/>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46217" name="Line 9"/>
          <p:cNvSpPr>
            <a:spLocks noChangeShapeType="1"/>
          </p:cNvSpPr>
          <p:nvPr/>
        </p:nvSpPr>
        <p:spPr bwMode="auto">
          <a:xfrm>
            <a:off x="5372100" y="1046163"/>
            <a:ext cx="0" cy="4470400"/>
          </a:xfrm>
          <a:prstGeom prst="line">
            <a:avLst/>
          </a:prstGeom>
          <a:noFill/>
          <a:ln w="25400">
            <a:solidFill>
              <a:schemeClr val="tx1"/>
            </a:solidFill>
            <a:prstDash val="sysDot"/>
            <a:round/>
            <a:headEnd/>
            <a:tailEnd/>
          </a:ln>
          <a:effectLst/>
        </p:spPr>
        <p:txBody>
          <a:bodyPr wrap="none" anchor="ctr"/>
          <a:lstStyle/>
          <a:p>
            <a:endParaRPr lang="en-US"/>
          </a:p>
        </p:txBody>
      </p:sp>
      <p:grpSp>
        <p:nvGrpSpPr>
          <p:cNvPr id="3" name="Group 207"/>
          <p:cNvGrpSpPr>
            <a:grpSpLocks/>
          </p:cNvGrpSpPr>
          <p:nvPr/>
        </p:nvGrpSpPr>
        <p:grpSpPr bwMode="auto">
          <a:xfrm>
            <a:off x="5562600" y="1447800"/>
            <a:ext cx="1143000" cy="4191000"/>
            <a:chOff x="3504" y="912"/>
            <a:chExt cx="720" cy="2640"/>
          </a:xfrm>
        </p:grpSpPr>
        <p:sp>
          <p:nvSpPr>
            <p:cNvPr id="1246403" name="Rectangle 195"/>
            <p:cNvSpPr>
              <a:spLocks noChangeArrowheads="1"/>
            </p:cNvSpPr>
            <p:nvPr/>
          </p:nvSpPr>
          <p:spPr bwMode="auto">
            <a:xfrm>
              <a:off x="3504" y="912"/>
              <a:ext cx="144" cy="288"/>
            </a:xfrm>
            <a:prstGeom prst="rect">
              <a:avLst/>
            </a:prstGeom>
            <a:solidFill>
              <a:schemeClr val="accent1"/>
            </a:solidFill>
            <a:ln w="12700">
              <a:solidFill>
                <a:schemeClr val="accent1"/>
              </a:solidFill>
              <a:miter lim="800000"/>
              <a:headEnd/>
              <a:tailEnd/>
            </a:ln>
            <a:effectLst/>
          </p:spPr>
          <p:txBody>
            <a:bodyPr wrap="none" anchor="ctr"/>
            <a:lstStyle/>
            <a:p>
              <a:endParaRPr lang="en-US"/>
            </a:p>
          </p:txBody>
        </p:sp>
        <p:sp>
          <p:nvSpPr>
            <p:cNvPr id="1246394" name="Rectangle 186"/>
            <p:cNvSpPr>
              <a:spLocks noChangeArrowheads="1"/>
            </p:cNvSpPr>
            <p:nvPr/>
          </p:nvSpPr>
          <p:spPr bwMode="auto">
            <a:xfrm>
              <a:off x="4080" y="3264"/>
              <a:ext cx="144" cy="288"/>
            </a:xfrm>
            <a:prstGeom prst="rect">
              <a:avLst/>
            </a:prstGeom>
            <a:solidFill>
              <a:srgbClr val="009900"/>
            </a:solidFill>
            <a:ln w="12700">
              <a:solidFill>
                <a:schemeClr val="tx1"/>
              </a:solidFill>
              <a:miter lim="800000"/>
              <a:headEnd/>
              <a:tailEnd/>
            </a:ln>
            <a:effectLst/>
          </p:spPr>
          <p:txBody>
            <a:bodyPr wrap="none" anchor="ctr"/>
            <a:lstStyle/>
            <a:p>
              <a:endParaRPr lang="en-US"/>
            </a:p>
          </p:txBody>
        </p:sp>
        <p:sp>
          <p:nvSpPr>
            <p:cNvPr id="1246395" name="Rectangle 187"/>
            <p:cNvSpPr>
              <a:spLocks noChangeArrowheads="1"/>
            </p:cNvSpPr>
            <p:nvPr/>
          </p:nvSpPr>
          <p:spPr bwMode="auto">
            <a:xfrm>
              <a:off x="3648" y="2736"/>
              <a:ext cx="144" cy="288"/>
            </a:xfrm>
            <a:prstGeom prst="rect">
              <a:avLst/>
            </a:prstGeom>
            <a:solidFill>
              <a:srgbClr val="009900"/>
            </a:solidFill>
            <a:ln w="12700">
              <a:solidFill>
                <a:schemeClr val="tx1"/>
              </a:solidFill>
              <a:miter lim="800000"/>
              <a:headEnd/>
              <a:tailEnd/>
            </a:ln>
            <a:effectLst/>
          </p:spPr>
          <p:txBody>
            <a:bodyPr wrap="none" anchor="ctr"/>
            <a:lstStyle/>
            <a:p>
              <a:endParaRPr lang="en-US"/>
            </a:p>
          </p:txBody>
        </p:sp>
        <p:sp>
          <p:nvSpPr>
            <p:cNvPr id="1246401" name="Line 193"/>
            <p:cNvSpPr>
              <a:spLocks noChangeShapeType="1"/>
            </p:cNvSpPr>
            <p:nvPr/>
          </p:nvSpPr>
          <p:spPr bwMode="auto">
            <a:xfrm>
              <a:off x="3600" y="1200"/>
              <a:ext cx="48" cy="1680"/>
            </a:xfrm>
            <a:prstGeom prst="line">
              <a:avLst/>
            </a:prstGeom>
            <a:noFill/>
            <a:ln w="28575">
              <a:solidFill>
                <a:srgbClr val="009900"/>
              </a:solidFill>
              <a:round/>
              <a:headEnd/>
              <a:tailEnd type="triangle" w="med" len="med"/>
            </a:ln>
            <a:effectLst/>
          </p:spPr>
          <p:txBody>
            <a:bodyPr/>
            <a:lstStyle/>
            <a:p>
              <a:endParaRPr lang="en-US"/>
            </a:p>
          </p:txBody>
        </p:sp>
      </p:grpSp>
      <p:sp>
        <p:nvSpPr>
          <p:cNvPr id="1246218" name="Line 10"/>
          <p:cNvSpPr>
            <a:spLocks noChangeShapeType="1"/>
          </p:cNvSpPr>
          <p:nvPr/>
        </p:nvSpPr>
        <p:spPr bwMode="auto">
          <a:xfrm>
            <a:off x="6057900" y="1046163"/>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46219" name="Line 11"/>
          <p:cNvSpPr>
            <a:spLocks noChangeShapeType="1"/>
          </p:cNvSpPr>
          <p:nvPr/>
        </p:nvSpPr>
        <p:spPr bwMode="auto">
          <a:xfrm>
            <a:off x="6743700" y="1046163"/>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46220" name="Line 12"/>
          <p:cNvSpPr>
            <a:spLocks noChangeShapeType="1"/>
          </p:cNvSpPr>
          <p:nvPr/>
        </p:nvSpPr>
        <p:spPr bwMode="auto">
          <a:xfrm>
            <a:off x="7429500" y="1046163"/>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46221" name="Line 13"/>
          <p:cNvSpPr>
            <a:spLocks noChangeShapeType="1"/>
          </p:cNvSpPr>
          <p:nvPr/>
        </p:nvSpPr>
        <p:spPr bwMode="auto">
          <a:xfrm>
            <a:off x="8115300" y="1046163"/>
            <a:ext cx="0" cy="4470400"/>
          </a:xfrm>
          <a:prstGeom prst="line">
            <a:avLst/>
          </a:prstGeom>
          <a:noFill/>
          <a:ln w="25400">
            <a:solidFill>
              <a:schemeClr val="tx1"/>
            </a:solidFill>
            <a:prstDash val="sysDot"/>
            <a:round/>
            <a:headEnd/>
            <a:tailEnd/>
          </a:ln>
          <a:effectLst/>
        </p:spPr>
        <p:txBody>
          <a:bodyPr wrap="none" anchor="ctr"/>
          <a:lstStyle/>
          <a:p>
            <a:endParaRPr lang="en-US"/>
          </a:p>
        </p:txBody>
      </p:sp>
      <p:grpSp>
        <p:nvGrpSpPr>
          <p:cNvPr id="4" name="Group 15"/>
          <p:cNvGrpSpPr>
            <a:grpSpLocks/>
          </p:cNvGrpSpPr>
          <p:nvPr/>
        </p:nvGrpSpPr>
        <p:grpSpPr bwMode="auto">
          <a:xfrm>
            <a:off x="2743200" y="1295400"/>
            <a:ext cx="3355975" cy="838200"/>
            <a:chOff x="1562" y="1152"/>
            <a:chExt cx="2114" cy="528"/>
          </a:xfrm>
        </p:grpSpPr>
        <p:grpSp>
          <p:nvGrpSpPr>
            <p:cNvPr id="5" name="Group 16"/>
            <p:cNvGrpSpPr>
              <a:grpSpLocks/>
            </p:cNvGrpSpPr>
            <p:nvPr/>
          </p:nvGrpSpPr>
          <p:grpSpPr bwMode="auto">
            <a:xfrm>
              <a:off x="2487" y="1152"/>
              <a:ext cx="223" cy="481"/>
              <a:chOff x="2207" y="1413"/>
              <a:chExt cx="223" cy="481"/>
            </a:xfrm>
          </p:grpSpPr>
          <p:sp>
            <p:nvSpPr>
              <p:cNvPr id="1246225" name="Freeform 17"/>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6226" name="Rectangle 18"/>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6" name="Group 19"/>
            <p:cNvGrpSpPr>
              <a:grpSpLocks/>
            </p:cNvGrpSpPr>
            <p:nvPr/>
          </p:nvGrpSpPr>
          <p:grpSpPr bwMode="auto">
            <a:xfrm>
              <a:off x="1562" y="1248"/>
              <a:ext cx="349" cy="289"/>
              <a:chOff x="1282" y="1509"/>
              <a:chExt cx="349" cy="289"/>
            </a:xfrm>
          </p:grpSpPr>
          <p:sp>
            <p:nvSpPr>
              <p:cNvPr id="1246228" name="Rectangle 20"/>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7" name="Group 21"/>
              <p:cNvGrpSpPr>
                <a:grpSpLocks/>
              </p:cNvGrpSpPr>
              <p:nvPr/>
            </p:nvGrpSpPr>
            <p:grpSpPr bwMode="auto">
              <a:xfrm>
                <a:off x="1291" y="1509"/>
                <a:ext cx="340" cy="289"/>
                <a:chOff x="1291" y="1509"/>
                <a:chExt cx="340" cy="289"/>
              </a:xfrm>
            </p:grpSpPr>
            <p:sp>
              <p:nvSpPr>
                <p:cNvPr id="1246230" name="Freeform 22"/>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6231" name="Freeform 23"/>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246232" name="Rectangle 24"/>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8" name="Group 25"/>
            <p:cNvGrpSpPr>
              <a:grpSpLocks/>
            </p:cNvGrpSpPr>
            <p:nvPr/>
          </p:nvGrpSpPr>
          <p:grpSpPr bwMode="auto">
            <a:xfrm>
              <a:off x="2031" y="1248"/>
              <a:ext cx="296" cy="289"/>
              <a:chOff x="1751" y="1509"/>
              <a:chExt cx="296" cy="289"/>
            </a:xfrm>
          </p:grpSpPr>
          <p:sp>
            <p:nvSpPr>
              <p:cNvPr id="1246234" name="Freeform 26"/>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6235" name="Freeform 27"/>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46236" name="Line 28"/>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246237" name="Freeform 29"/>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6238" name="Line 30"/>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246239" name="Rectangle 31"/>
            <p:cNvSpPr>
              <a:spLocks noChangeArrowheads="1"/>
            </p:cNvSpPr>
            <p:nvPr/>
          </p:nvSpPr>
          <p:spPr bwMode="auto">
            <a:xfrm>
              <a:off x="2829" y="1250"/>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9" name="Group 32"/>
            <p:cNvGrpSpPr>
              <a:grpSpLocks/>
            </p:cNvGrpSpPr>
            <p:nvPr/>
          </p:nvGrpSpPr>
          <p:grpSpPr bwMode="auto">
            <a:xfrm>
              <a:off x="2880" y="1248"/>
              <a:ext cx="325" cy="289"/>
              <a:chOff x="2600" y="1509"/>
              <a:chExt cx="325" cy="289"/>
            </a:xfrm>
          </p:grpSpPr>
          <p:sp>
            <p:nvSpPr>
              <p:cNvPr id="1246241" name="Freeform 33"/>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6242" name="Freeform 34"/>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46243" name="Rectangle 35"/>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10" name="Group 36"/>
            <p:cNvGrpSpPr>
              <a:grpSpLocks/>
            </p:cNvGrpSpPr>
            <p:nvPr/>
          </p:nvGrpSpPr>
          <p:grpSpPr bwMode="auto">
            <a:xfrm>
              <a:off x="3348" y="1248"/>
              <a:ext cx="284" cy="289"/>
              <a:chOff x="3068" y="1509"/>
              <a:chExt cx="284" cy="289"/>
            </a:xfrm>
          </p:grpSpPr>
          <p:sp>
            <p:nvSpPr>
              <p:cNvPr id="1246245" name="Freeform 37"/>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6246" name="Freeform 38"/>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46247" name="Line 39"/>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246248" name="Line 40"/>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246249" name="Line 41"/>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246250" name="Line 42"/>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246251" name="Line 43"/>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246252" name="Line 44"/>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246253" name="Line 45"/>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246254" name="Line 46"/>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246255" name="Line 47"/>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grpSp>
        <p:nvGrpSpPr>
          <p:cNvPr id="11" name="Group 50"/>
          <p:cNvGrpSpPr>
            <a:grpSpLocks/>
          </p:cNvGrpSpPr>
          <p:nvPr/>
        </p:nvGrpSpPr>
        <p:grpSpPr bwMode="auto">
          <a:xfrm>
            <a:off x="3429000" y="2209800"/>
            <a:ext cx="3355975" cy="838200"/>
            <a:chOff x="1562" y="1152"/>
            <a:chExt cx="2114" cy="528"/>
          </a:xfrm>
        </p:grpSpPr>
        <p:grpSp>
          <p:nvGrpSpPr>
            <p:cNvPr id="12" name="Group 51"/>
            <p:cNvGrpSpPr>
              <a:grpSpLocks/>
            </p:cNvGrpSpPr>
            <p:nvPr/>
          </p:nvGrpSpPr>
          <p:grpSpPr bwMode="auto">
            <a:xfrm>
              <a:off x="2487" y="1152"/>
              <a:ext cx="223" cy="481"/>
              <a:chOff x="2207" y="1413"/>
              <a:chExt cx="223" cy="481"/>
            </a:xfrm>
          </p:grpSpPr>
          <p:sp>
            <p:nvSpPr>
              <p:cNvPr id="1246260" name="Freeform 52"/>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6261" name="Rectangle 53"/>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13" name="Group 54"/>
            <p:cNvGrpSpPr>
              <a:grpSpLocks/>
            </p:cNvGrpSpPr>
            <p:nvPr/>
          </p:nvGrpSpPr>
          <p:grpSpPr bwMode="auto">
            <a:xfrm>
              <a:off x="1562" y="1248"/>
              <a:ext cx="349" cy="289"/>
              <a:chOff x="1282" y="1509"/>
              <a:chExt cx="349" cy="289"/>
            </a:xfrm>
          </p:grpSpPr>
          <p:sp>
            <p:nvSpPr>
              <p:cNvPr id="1246263" name="Rectangle 55"/>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14" name="Group 56"/>
              <p:cNvGrpSpPr>
                <a:grpSpLocks/>
              </p:cNvGrpSpPr>
              <p:nvPr/>
            </p:nvGrpSpPr>
            <p:grpSpPr bwMode="auto">
              <a:xfrm>
                <a:off x="1291" y="1509"/>
                <a:ext cx="340" cy="289"/>
                <a:chOff x="1291" y="1509"/>
                <a:chExt cx="340" cy="289"/>
              </a:xfrm>
            </p:grpSpPr>
            <p:sp>
              <p:nvSpPr>
                <p:cNvPr id="1246265" name="Freeform 57"/>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6266" name="Freeform 58"/>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246267" name="Rectangle 59"/>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15" name="Group 60"/>
            <p:cNvGrpSpPr>
              <a:grpSpLocks/>
            </p:cNvGrpSpPr>
            <p:nvPr/>
          </p:nvGrpSpPr>
          <p:grpSpPr bwMode="auto">
            <a:xfrm>
              <a:off x="2031" y="1248"/>
              <a:ext cx="296" cy="289"/>
              <a:chOff x="1751" y="1509"/>
              <a:chExt cx="296" cy="289"/>
            </a:xfrm>
          </p:grpSpPr>
          <p:sp>
            <p:nvSpPr>
              <p:cNvPr id="1246269" name="Freeform 61"/>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6270" name="Freeform 62"/>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46271" name="Line 63"/>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246272" name="Freeform 64"/>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6273" name="Line 65"/>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246274" name="Rectangle 66"/>
            <p:cNvSpPr>
              <a:spLocks noChangeArrowheads="1"/>
            </p:cNvSpPr>
            <p:nvPr/>
          </p:nvSpPr>
          <p:spPr bwMode="auto">
            <a:xfrm>
              <a:off x="2829" y="1250"/>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16" name="Group 67"/>
            <p:cNvGrpSpPr>
              <a:grpSpLocks/>
            </p:cNvGrpSpPr>
            <p:nvPr/>
          </p:nvGrpSpPr>
          <p:grpSpPr bwMode="auto">
            <a:xfrm>
              <a:off x="2880" y="1248"/>
              <a:ext cx="325" cy="289"/>
              <a:chOff x="2600" y="1509"/>
              <a:chExt cx="325" cy="289"/>
            </a:xfrm>
          </p:grpSpPr>
          <p:sp>
            <p:nvSpPr>
              <p:cNvPr id="1246276" name="Freeform 68"/>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6277" name="Freeform 69"/>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46278" name="Rectangle 70"/>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17" name="Group 71"/>
            <p:cNvGrpSpPr>
              <a:grpSpLocks/>
            </p:cNvGrpSpPr>
            <p:nvPr/>
          </p:nvGrpSpPr>
          <p:grpSpPr bwMode="auto">
            <a:xfrm>
              <a:off x="3348" y="1248"/>
              <a:ext cx="284" cy="289"/>
              <a:chOff x="3068" y="1509"/>
              <a:chExt cx="284" cy="289"/>
            </a:xfrm>
          </p:grpSpPr>
          <p:sp>
            <p:nvSpPr>
              <p:cNvPr id="1246280" name="Freeform 72"/>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6281" name="Freeform 73"/>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46282" name="Line 74"/>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246283" name="Line 75"/>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246284" name="Line 76"/>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246285" name="Line 77"/>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246286" name="Line 78"/>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246287" name="Line 79"/>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246288" name="Line 80"/>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246289" name="Line 81"/>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246290" name="Line 82"/>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grpSp>
        <p:nvGrpSpPr>
          <p:cNvPr id="18" name="Group 83"/>
          <p:cNvGrpSpPr>
            <a:grpSpLocks/>
          </p:cNvGrpSpPr>
          <p:nvPr/>
        </p:nvGrpSpPr>
        <p:grpSpPr bwMode="auto">
          <a:xfrm>
            <a:off x="4114800" y="3200400"/>
            <a:ext cx="3355975" cy="838200"/>
            <a:chOff x="1562" y="1152"/>
            <a:chExt cx="2114" cy="528"/>
          </a:xfrm>
        </p:grpSpPr>
        <p:grpSp>
          <p:nvGrpSpPr>
            <p:cNvPr id="19" name="Group 84"/>
            <p:cNvGrpSpPr>
              <a:grpSpLocks/>
            </p:cNvGrpSpPr>
            <p:nvPr/>
          </p:nvGrpSpPr>
          <p:grpSpPr bwMode="auto">
            <a:xfrm>
              <a:off x="2487" y="1152"/>
              <a:ext cx="223" cy="481"/>
              <a:chOff x="2207" y="1413"/>
              <a:chExt cx="223" cy="481"/>
            </a:xfrm>
          </p:grpSpPr>
          <p:sp>
            <p:nvSpPr>
              <p:cNvPr id="1246293" name="Freeform 85"/>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6294" name="Rectangle 86"/>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20" name="Group 87"/>
            <p:cNvGrpSpPr>
              <a:grpSpLocks/>
            </p:cNvGrpSpPr>
            <p:nvPr/>
          </p:nvGrpSpPr>
          <p:grpSpPr bwMode="auto">
            <a:xfrm>
              <a:off x="1562" y="1248"/>
              <a:ext cx="349" cy="289"/>
              <a:chOff x="1282" y="1509"/>
              <a:chExt cx="349" cy="289"/>
            </a:xfrm>
          </p:grpSpPr>
          <p:sp>
            <p:nvSpPr>
              <p:cNvPr id="1246296" name="Rectangle 88"/>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21" name="Group 89"/>
              <p:cNvGrpSpPr>
                <a:grpSpLocks/>
              </p:cNvGrpSpPr>
              <p:nvPr/>
            </p:nvGrpSpPr>
            <p:grpSpPr bwMode="auto">
              <a:xfrm>
                <a:off x="1291" y="1509"/>
                <a:ext cx="340" cy="289"/>
                <a:chOff x="1291" y="1509"/>
                <a:chExt cx="340" cy="289"/>
              </a:xfrm>
            </p:grpSpPr>
            <p:sp>
              <p:nvSpPr>
                <p:cNvPr id="1246298" name="Freeform 90"/>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6299" name="Freeform 91"/>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246300" name="Rectangle 92"/>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22" name="Group 93"/>
            <p:cNvGrpSpPr>
              <a:grpSpLocks/>
            </p:cNvGrpSpPr>
            <p:nvPr/>
          </p:nvGrpSpPr>
          <p:grpSpPr bwMode="auto">
            <a:xfrm>
              <a:off x="2031" y="1248"/>
              <a:ext cx="296" cy="289"/>
              <a:chOff x="1751" y="1509"/>
              <a:chExt cx="296" cy="289"/>
            </a:xfrm>
          </p:grpSpPr>
          <p:sp>
            <p:nvSpPr>
              <p:cNvPr id="1246302" name="Freeform 94"/>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6303" name="Freeform 95"/>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46304" name="Line 96"/>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246305" name="Freeform 97"/>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6306" name="Line 98"/>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246307" name="Rectangle 99"/>
            <p:cNvSpPr>
              <a:spLocks noChangeArrowheads="1"/>
            </p:cNvSpPr>
            <p:nvPr/>
          </p:nvSpPr>
          <p:spPr bwMode="auto">
            <a:xfrm>
              <a:off x="2829" y="1250"/>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23" name="Group 100"/>
            <p:cNvGrpSpPr>
              <a:grpSpLocks/>
            </p:cNvGrpSpPr>
            <p:nvPr/>
          </p:nvGrpSpPr>
          <p:grpSpPr bwMode="auto">
            <a:xfrm>
              <a:off x="2880" y="1248"/>
              <a:ext cx="325" cy="289"/>
              <a:chOff x="2600" y="1509"/>
              <a:chExt cx="325" cy="289"/>
            </a:xfrm>
          </p:grpSpPr>
          <p:sp>
            <p:nvSpPr>
              <p:cNvPr id="1246309" name="Freeform 101"/>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6310" name="Freeform 102"/>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46311" name="Rectangle 103"/>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24" name="Group 104"/>
            <p:cNvGrpSpPr>
              <a:grpSpLocks/>
            </p:cNvGrpSpPr>
            <p:nvPr/>
          </p:nvGrpSpPr>
          <p:grpSpPr bwMode="auto">
            <a:xfrm>
              <a:off x="3348" y="1248"/>
              <a:ext cx="284" cy="289"/>
              <a:chOff x="3068" y="1509"/>
              <a:chExt cx="284" cy="289"/>
            </a:xfrm>
          </p:grpSpPr>
          <p:sp>
            <p:nvSpPr>
              <p:cNvPr id="1246313" name="Freeform 105"/>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6314" name="Freeform 106"/>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46315" name="Line 107"/>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246316" name="Line 108"/>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246317" name="Line 109"/>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246318" name="Line 110"/>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246319" name="Line 111"/>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246320" name="Line 112"/>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246321" name="Line 113"/>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246322" name="Line 114"/>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246323" name="Line 115"/>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sp>
        <p:nvSpPr>
          <p:cNvPr id="1246324" name="Rectangle 116"/>
          <p:cNvSpPr>
            <a:spLocks noChangeArrowheads="1"/>
          </p:cNvSpPr>
          <p:nvPr/>
        </p:nvSpPr>
        <p:spPr bwMode="auto">
          <a:xfrm>
            <a:off x="6705600" y="990600"/>
            <a:ext cx="2286000" cy="1917700"/>
          </a:xfrm>
          <a:prstGeom prst="rect">
            <a:avLst/>
          </a:prstGeom>
          <a:noFill/>
          <a:ln w="12700">
            <a:noFill/>
            <a:miter lim="800000"/>
            <a:headEnd/>
            <a:tailEnd/>
          </a:ln>
          <a:effectLst/>
        </p:spPr>
        <p:txBody>
          <a:bodyPr lIns="90488" tIns="44450" rIns="90488" bIns="44450">
            <a:spAutoFit/>
          </a:bodyPr>
          <a:lstStyle/>
          <a:p>
            <a:pPr algn="r"/>
            <a:r>
              <a:rPr lang="en-US" sz="2000"/>
              <a:t>Fix data hazards by </a:t>
            </a:r>
            <a:r>
              <a:rPr lang="en-US" sz="2000" b="1"/>
              <a:t>forwarding</a:t>
            </a:r>
            <a:r>
              <a:rPr lang="en-US" sz="2000"/>
              <a:t> results as soon as they are </a:t>
            </a:r>
            <a:r>
              <a:rPr lang="en-US" sz="2000" b="1"/>
              <a:t>available</a:t>
            </a:r>
            <a:r>
              <a:rPr lang="en-US" sz="2000"/>
              <a:t> to where they are </a:t>
            </a:r>
            <a:r>
              <a:rPr lang="en-US" sz="2000" b="1"/>
              <a:t>needed</a:t>
            </a:r>
            <a:endParaRPr lang="en-US" sz="2000"/>
          </a:p>
        </p:txBody>
      </p:sp>
      <p:grpSp>
        <p:nvGrpSpPr>
          <p:cNvPr id="25" name="Group 119"/>
          <p:cNvGrpSpPr>
            <a:grpSpLocks/>
          </p:cNvGrpSpPr>
          <p:nvPr/>
        </p:nvGrpSpPr>
        <p:grpSpPr bwMode="auto">
          <a:xfrm>
            <a:off x="4800600" y="4191000"/>
            <a:ext cx="3355975" cy="838200"/>
            <a:chOff x="1562" y="1152"/>
            <a:chExt cx="2114" cy="528"/>
          </a:xfrm>
        </p:grpSpPr>
        <p:grpSp>
          <p:nvGrpSpPr>
            <p:cNvPr id="26" name="Group 120"/>
            <p:cNvGrpSpPr>
              <a:grpSpLocks/>
            </p:cNvGrpSpPr>
            <p:nvPr/>
          </p:nvGrpSpPr>
          <p:grpSpPr bwMode="auto">
            <a:xfrm>
              <a:off x="2487" y="1152"/>
              <a:ext cx="223" cy="481"/>
              <a:chOff x="2207" y="1413"/>
              <a:chExt cx="223" cy="481"/>
            </a:xfrm>
          </p:grpSpPr>
          <p:sp>
            <p:nvSpPr>
              <p:cNvPr id="1246329" name="Freeform 121"/>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6330" name="Rectangle 122"/>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27" name="Group 123"/>
            <p:cNvGrpSpPr>
              <a:grpSpLocks/>
            </p:cNvGrpSpPr>
            <p:nvPr/>
          </p:nvGrpSpPr>
          <p:grpSpPr bwMode="auto">
            <a:xfrm>
              <a:off x="1562" y="1248"/>
              <a:ext cx="349" cy="289"/>
              <a:chOff x="1282" y="1509"/>
              <a:chExt cx="349" cy="289"/>
            </a:xfrm>
          </p:grpSpPr>
          <p:sp>
            <p:nvSpPr>
              <p:cNvPr id="1246332" name="Rectangle 124"/>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28" name="Group 125"/>
              <p:cNvGrpSpPr>
                <a:grpSpLocks/>
              </p:cNvGrpSpPr>
              <p:nvPr/>
            </p:nvGrpSpPr>
            <p:grpSpPr bwMode="auto">
              <a:xfrm>
                <a:off x="1291" y="1509"/>
                <a:ext cx="340" cy="289"/>
                <a:chOff x="1291" y="1509"/>
                <a:chExt cx="340" cy="289"/>
              </a:xfrm>
            </p:grpSpPr>
            <p:sp>
              <p:nvSpPr>
                <p:cNvPr id="1246334" name="Freeform 126"/>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6335" name="Freeform 127"/>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246336" name="Rectangle 128"/>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29" name="Group 129"/>
            <p:cNvGrpSpPr>
              <a:grpSpLocks/>
            </p:cNvGrpSpPr>
            <p:nvPr/>
          </p:nvGrpSpPr>
          <p:grpSpPr bwMode="auto">
            <a:xfrm>
              <a:off x="2031" y="1248"/>
              <a:ext cx="296" cy="289"/>
              <a:chOff x="1751" y="1509"/>
              <a:chExt cx="296" cy="289"/>
            </a:xfrm>
          </p:grpSpPr>
          <p:sp>
            <p:nvSpPr>
              <p:cNvPr id="1246338" name="Freeform 130"/>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6339" name="Freeform 131"/>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46340" name="Line 132"/>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246341" name="Freeform 133"/>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6342" name="Line 134"/>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246343" name="Rectangle 135"/>
            <p:cNvSpPr>
              <a:spLocks noChangeArrowheads="1"/>
            </p:cNvSpPr>
            <p:nvPr/>
          </p:nvSpPr>
          <p:spPr bwMode="auto">
            <a:xfrm>
              <a:off x="2829" y="1250"/>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30" name="Group 136"/>
            <p:cNvGrpSpPr>
              <a:grpSpLocks/>
            </p:cNvGrpSpPr>
            <p:nvPr/>
          </p:nvGrpSpPr>
          <p:grpSpPr bwMode="auto">
            <a:xfrm>
              <a:off x="2880" y="1248"/>
              <a:ext cx="325" cy="289"/>
              <a:chOff x="2600" y="1509"/>
              <a:chExt cx="325" cy="289"/>
            </a:xfrm>
          </p:grpSpPr>
          <p:sp>
            <p:nvSpPr>
              <p:cNvPr id="1246345" name="Freeform 137"/>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6346" name="Freeform 138"/>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46347" name="Rectangle 139"/>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31" name="Group 140"/>
            <p:cNvGrpSpPr>
              <a:grpSpLocks/>
            </p:cNvGrpSpPr>
            <p:nvPr/>
          </p:nvGrpSpPr>
          <p:grpSpPr bwMode="auto">
            <a:xfrm>
              <a:off x="3348" y="1248"/>
              <a:ext cx="284" cy="289"/>
              <a:chOff x="3068" y="1509"/>
              <a:chExt cx="284" cy="289"/>
            </a:xfrm>
          </p:grpSpPr>
          <p:sp>
            <p:nvSpPr>
              <p:cNvPr id="1246349" name="Freeform 141"/>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6350" name="Freeform 142"/>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46351" name="Line 143"/>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246352" name="Line 144"/>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246353" name="Line 145"/>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246354" name="Line 146"/>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246355" name="Line 147"/>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246356" name="Line 148"/>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246357" name="Line 149"/>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246358" name="Line 150"/>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246359" name="Line 151"/>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grpSp>
        <p:nvGrpSpPr>
          <p:cNvPr id="1246337" name="Group 152"/>
          <p:cNvGrpSpPr>
            <a:grpSpLocks/>
          </p:cNvGrpSpPr>
          <p:nvPr/>
        </p:nvGrpSpPr>
        <p:grpSpPr bwMode="auto">
          <a:xfrm>
            <a:off x="5486400" y="5029200"/>
            <a:ext cx="3355975" cy="838200"/>
            <a:chOff x="1562" y="1152"/>
            <a:chExt cx="2114" cy="528"/>
          </a:xfrm>
        </p:grpSpPr>
        <p:grpSp>
          <p:nvGrpSpPr>
            <p:cNvPr id="1246344" name="Group 153"/>
            <p:cNvGrpSpPr>
              <a:grpSpLocks/>
            </p:cNvGrpSpPr>
            <p:nvPr/>
          </p:nvGrpSpPr>
          <p:grpSpPr bwMode="auto">
            <a:xfrm>
              <a:off x="2487" y="1152"/>
              <a:ext cx="223" cy="481"/>
              <a:chOff x="2207" y="1413"/>
              <a:chExt cx="223" cy="481"/>
            </a:xfrm>
          </p:grpSpPr>
          <p:sp>
            <p:nvSpPr>
              <p:cNvPr id="1246362" name="Freeform 154"/>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6363" name="Rectangle 155"/>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1246348" name="Group 156"/>
            <p:cNvGrpSpPr>
              <a:grpSpLocks/>
            </p:cNvGrpSpPr>
            <p:nvPr/>
          </p:nvGrpSpPr>
          <p:grpSpPr bwMode="auto">
            <a:xfrm>
              <a:off x="1562" y="1248"/>
              <a:ext cx="349" cy="289"/>
              <a:chOff x="1282" y="1509"/>
              <a:chExt cx="349" cy="289"/>
            </a:xfrm>
          </p:grpSpPr>
          <p:sp>
            <p:nvSpPr>
              <p:cNvPr id="1246365" name="Rectangle 157"/>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1246360" name="Group 158"/>
              <p:cNvGrpSpPr>
                <a:grpSpLocks/>
              </p:cNvGrpSpPr>
              <p:nvPr/>
            </p:nvGrpSpPr>
            <p:grpSpPr bwMode="auto">
              <a:xfrm>
                <a:off x="1291" y="1509"/>
                <a:ext cx="340" cy="289"/>
                <a:chOff x="1291" y="1509"/>
                <a:chExt cx="340" cy="289"/>
              </a:xfrm>
            </p:grpSpPr>
            <p:sp>
              <p:nvSpPr>
                <p:cNvPr id="1246367" name="Freeform 159"/>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6368" name="Freeform 160"/>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246369" name="Rectangle 161"/>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dirty="0" err="1">
                  <a:solidFill>
                    <a:schemeClr val="tx1"/>
                  </a:solidFill>
                </a:rPr>
                <a:t>Reg</a:t>
              </a:r>
              <a:endParaRPr lang="en-US" sz="1600" b="1" dirty="0">
                <a:solidFill>
                  <a:schemeClr val="tx1"/>
                </a:solidFill>
              </a:endParaRPr>
            </a:p>
          </p:txBody>
        </p:sp>
        <p:sp>
          <p:nvSpPr>
            <p:cNvPr id="1246371" name="Freeform 163"/>
            <p:cNvSpPr>
              <a:spLocks/>
            </p:cNvSpPr>
            <p:nvPr/>
          </p:nvSpPr>
          <p:spPr bwMode="auto">
            <a:xfrm>
              <a:off x="2031" y="1248"/>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6373" name="Line 165"/>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246374" name="Freeform 166"/>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6375" name="Line 167"/>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246376" name="Rectangle 168"/>
            <p:cNvSpPr>
              <a:spLocks noChangeArrowheads="1"/>
            </p:cNvSpPr>
            <p:nvPr/>
          </p:nvSpPr>
          <p:spPr bwMode="auto">
            <a:xfrm>
              <a:off x="2829" y="1250"/>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1246364" name="Group 169"/>
            <p:cNvGrpSpPr>
              <a:grpSpLocks/>
            </p:cNvGrpSpPr>
            <p:nvPr/>
          </p:nvGrpSpPr>
          <p:grpSpPr bwMode="auto">
            <a:xfrm>
              <a:off x="2880" y="1248"/>
              <a:ext cx="325" cy="289"/>
              <a:chOff x="2600" y="1509"/>
              <a:chExt cx="325" cy="289"/>
            </a:xfrm>
          </p:grpSpPr>
          <p:sp>
            <p:nvSpPr>
              <p:cNvPr id="1246378" name="Freeform 170"/>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6379" name="Freeform 171"/>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46380" name="Rectangle 172"/>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1246366" name="Group 173"/>
            <p:cNvGrpSpPr>
              <a:grpSpLocks/>
            </p:cNvGrpSpPr>
            <p:nvPr/>
          </p:nvGrpSpPr>
          <p:grpSpPr bwMode="auto">
            <a:xfrm>
              <a:off x="3348" y="1248"/>
              <a:ext cx="284" cy="289"/>
              <a:chOff x="3068" y="1509"/>
              <a:chExt cx="284" cy="289"/>
            </a:xfrm>
          </p:grpSpPr>
          <p:sp>
            <p:nvSpPr>
              <p:cNvPr id="1246382" name="Freeform 174"/>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6383" name="Freeform 175"/>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46384" name="Line 176"/>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246385" name="Line 177"/>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246386" name="Line 178"/>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246387" name="Line 179"/>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246388" name="Line 180"/>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246389" name="Line 181"/>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246390" name="Line 182"/>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246391" name="Line 183"/>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246392" name="Line 184"/>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sp>
        <p:nvSpPr>
          <p:cNvPr id="1246406" name="Rectangle 198"/>
          <p:cNvSpPr>
            <a:spLocks noChangeArrowheads="1"/>
          </p:cNvSpPr>
          <p:nvPr/>
        </p:nvSpPr>
        <p:spPr bwMode="auto">
          <a:xfrm>
            <a:off x="304800" y="1601788"/>
            <a:ext cx="358775" cy="3109912"/>
          </a:xfrm>
          <a:prstGeom prst="rect">
            <a:avLst/>
          </a:prstGeom>
          <a:noFill/>
          <a:ln w="12700">
            <a:noFill/>
            <a:miter lim="800000"/>
            <a:headEnd/>
            <a:tailEnd/>
          </a:ln>
          <a:effectLst/>
        </p:spPr>
        <p:txBody>
          <a:bodyPr wrap="none" lIns="90488" tIns="44450" rIns="90488" bIns="44450">
            <a:spAutoFit/>
          </a:bodyPr>
          <a:lstStyle/>
          <a:p>
            <a:pPr algn="ctr"/>
            <a:r>
              <a:rPr lang="en-US" i="1">
                <a:solidFill>
                  <a:schemeClr val="tx1"/>
                </a:solidFill>
              </a:rPr>
              <a:t>I</a:t>
            </a:r>
          </a:p>
          <a:p>
            <a:pPr algn="ctr"/>
            <a:r>
              <a:rPr lang="en-US" i="1">
                <a:solidFill>
                  <a:schemeClr val="tx1"/>
                </a:solidFill>
              </a:rPr>
              <a:t>n</a:t>
            </a:r>
          </a:p>
          <a:p>
            <a:pPr algn="ctr"/>
            <a:r>
              <a:rPr lang="en-US" i="1">
                <a:solidFill>
                  <a:schemeClr val="tx1"/>
                </a:solidFill>
              </a:rPr>
              <a:t>s</a:t>
            </a:r>
          </a:p>
          <a:p>
            <a:pPr algn="ctr"/>
            <a:r>
              <a:rPr lang="en-US" i="1">
                <a:solidFill>
                  <a:schemeClr val="tx1"/>
                </a:solidFill>
              </a:rPr>
              <a:t>t</a:t>
            </a:r>
          </a:p>
          <a:p>
            <a:pPr algn="ctr"/>
            <a:r>
              <a:rPr lang="en-US" i="1">
                <a:solidFill>
                  <a:schemeClr val="tx1"/>
                </a:solidFill>
              </a:rPr>
              <a:t>r.</a:t>
            </a:r>
          </a:p>
          <a:p>
            <a:pPr algn="ctr"/>
            <a:endParaRPr lang="en-US" i="1">
              <a:solidFill>
                <a:schemeClr val="tx1"/>
              </a:solidFill>
            </a:endParaRPr>
          </a:p>
          <a:p>
            <a:pPr algn="ctr"/>
            <a:r>
              <a:rPr lang="en-US" i="1">
                <a:solidFill>
                  <a:schemeClr val="tx1"/>
                </a:solidFill>
              </a:rPr>
              <a:t>O</a:t>
            </a:r>
          </a:p>
          <a:p>
            <a:pPr algn="ctr"/>
            <a:r>
              <a:rPr lang="en-US" i="1">
                <a:solidFill>
                  <a:schemeClr val="tx1"/>
                </a:solidFill>
              </a:rPr>
              <a:t>r</a:t>
            </a:r>
          </a:p>
          <a:p>
            <a:pPr algn="ctr"/>
            <a:r>
              <a:rPr lang="en-US" i="1">
                <a:solidFill>
                  <a:schemeClr val="tx1"/>
                </a:solidFill>
              </a:rPr>
              <a:t>d</a:t>
            </a:r>
          </a:p>
          <a:p>
            <a:pPr algn="ctr"/>
            <a:r>
              <a:rPr lang="en-US" i="1">
                <a:solidFill>
                  <a:schemeClr val="tx1"/>
                </a:solidFill>
              </a:rPr>
              <a:t>e</a:t>
            </a:r>
          </a:p>
          <a:p>
            <a:pPr algn="ctr"/>
            <a:r>
              <a:rPr lang="en-US" i="1">
                <a:solidFill>
                  <a:schemeClr val="tx1"/>
                </a:solidFill>
              </a:rPr>
              <a:t>r</a:t>
            </a:r>
          </a:p>
        </p:txBody>
      </p:sp>
      <p:sp>
        <p:nvSpPr>
          <p:cNvPr id="1246407" name="Rectangle 199"/>
          <p:cNvSpPr>
            <a:spLocks noChangeArrowheads="1"/>
          </p:cNvSpPr>
          <p:nvPr/>
        </p:nvSpPr>
        <p:spPr bwMode="auto">
          <a:xfrm>
            <a:off x="738188" y="1447800"/>
            <a:ext cx="1458912" cy="454025"/>
          </a:xfrm>
          <a:prstGeom prst="rect">
            <a:avLst/>
          </a:prstGeom>
          <a:noFill/>
          <a:ln w="12700">
            <a:noFill/>
            <a:miter lim="800000"/>
            <a:headEnd/>
            <a:tailEnd/>
          </a:ln>
          <a:effectLst/>
        </p:spPr>
        <p:txBody>
          <a:bodyPr wrap="none" lIns="90488" tIns="44450" rIns="90488" bIns="44450">
            <a:spAutoFit/>
          </a:bodyPr>
          <a:lstStyle/>
          <a:p>
            <a:r>
              <a:rPr lang="en-US" sz="2400" b="1">
                <a:solidFill>
                  <a:schemeClr val="tx1"/>
                </a:solidFill>
                <a:latin typeface="Courier New" pitchFamily="49" charset="0"/>
              </a:rPr>
              <a:t>add </a:t>
            </a:r>
            <a:r>
              <a:rPr lang="en-US" sz="2400" b="1">
                <a:latin typeface="Courier New" pitchFamily="49" charset="0"/>
              </a:rPr>
              <a:t>$1</a:t>
            </a:r>
            <a:r>
              <a:rPr lang="en-US" sz="2400" b="1">
                <a:solidFill>
                  <a:schemeClr val="tx1"/>
                </a:solidFill>
                <a:latin typeface="Courier New" pitchFamily="49" charset="0"/>
              </a:rPr>
              <a:t>,</a:t>
            </a:r>
          </a:p>
        </p:txBody>
      </p:sp>
      <p:sp>
        <p:nvSpPr>
          <p:cNvPr id="1246408" name="Line 200"/>
          <p:cNvSpPr>
            <a:spLocks noChangeShapeType="1"/>
          </p:cNvSpPr>
          <p:nvPr/>
        </p:nvSpPr>
        <p:spPr bwMode="auto">
          <a:xfrm>
            <a:off x="661988" y="1524000"/>
            <a:ext cx="0" cy="4495800"/>
          </a:xfrm>
          <a:prstGeom prst="line">
            <a:avLst/>
          </a:prstGeom>
          <a:noFill/>
          <a:ln w="28575">
            <a:solidFill>
              <a:schemeClr val="tx1"/>
            </a:solidFill>
            <a:round/>
            <a:headEnd/>
            <a:tailEnd type="triangle" w="med" len="med"/>
          </a:ln>
          <a:effectLst/>
        </p:spPr>
        <p:txBody>
          <a:bodyPr/>
          <a:lstStyle/>
          <a:p>
            <a:endParaRPr lang="en-US"/>
          </a:p>
        </p:txBody>
      </p:sp>
      <p:sp>
        <p:nvSpPr>
          <p:cNvPr id="1246409" name="Rectangle 201"/>
          <p:cNvSpPr>
            <a:spLocks noChangeArrowheads="1"/>
          </p:cNvSpPr>
          <p:nvPr/>
        </p:nvSpPr>
        <p:spPr bwMode="auto">
          <a:xfrm>
            <a:off x="738188" y="2438400"/>
            <a:ext cx="2371725" cy="454025"/>
          </a:xfrm>
          <a:prstGeom prst="rect">
            <a:avLst/>
          </a:prstGeom>
          <a:noFill/>
          <a:ln w="12700">
            <a:noFill/>
            <a:miter lim="800000"/>
            <a:headEnd/>
            <a:tailEnd/>
          </a:ln>
          <a:effectLst/>
        </p:spPr>
        <p:txBody>
          <a:bodyPr wrap="none" lIns="90488" tIns="44450" rIns="90488" bIns="44450">
            <a:spAutoFit/>
          </a:bodyPr>
          <a:lstStyle/>
          <a:p>
            <a:r>
              <a:rPr lang="en-US" sz="2400" b="1">
                <a:solidFill>
                  <a:schemeClr val="tx1"/>
                </a:solidFill>
                <a:latin typeface="Courier New" pitchFamily="49" charset="0"/>
              </a:rPr>
              <a:t>sub $4,</a:t>
            </a:r>
            <a:r>
              <a:rPr lang="en-US" sz="2400" b="1">
                <a:solidFill>
                  <a:srgbClr val="009900"/>
                </a:solidFill>
                <a:latin typeface="Courier New" pitchFamily="49" charset="0"/>
              </a:rPr>
              <a:t>$1</a:t>
            </a:r>
            <a:r>
              <a:rPr lang="en-US" sz="2400" b="1">
                <a:solidFill>
                  <a:schemeClr val="tx1"/>
                </a:solidFill>
                <a:latin typeface="Courier New" pitchFamily="49" charset="0"/>
              </a:rPr>
              <a:t>,$5</a:t>
            </a:r>
          </a:p>
        </p:txBody>
      </p:sp>
      <p:sp>
        <p:nvSpPr>
          <p:cNvPr id="1246410" name="Rectangle 202"/>
          <p:cNvSpPr>
            <a:spLocks noChangeArrowheads="1"/>
          </p:cNvSpPr>
          <p:nvPr/>
        </p:nvSpPr>
        <p:spPr bwMode="auto">
          <a:xfrm>
            <a:off x="738188" y="3505200"/>
            <a:ext cx="2371725" cy="454025"/>
          </a:xfrm>
          <a:prstGeom prst="rect">
            <a:avLst/>
          </a:prstGeom>
          <a:noFill/>
          <a:ln w="12700">
            <a:noFill/>
            <a:miter lim="800000"/>
            <a:headEnd/>
            <a:tailEnd/>
          </a:ln>
          <a:effectLst/>
        </p:spPr>
        <p:txBody>
          <a:bodyPr wrap="none" lIns="90488" tIns="44450" rIns="90488" bIns="44450">
            <a:spAutoFit/>
          </a:bodyPr>
          <a:lstStyle/>
          <a:p>
            <a:r>
              <a:rPr lang="en-US" sz="2400" b="1">
                <a:solidFill>
                  <a:schemeClr val="tx1"/>
                </a:solidFill>
                <a:latin typeface="Courier New" pitchFamily="49" charset="0"/>
              </a:rPr>
              <a:t>and $6</a:t>
            </a:r>
            <a:r>
              <a:rPr lang="en-US" sz="2400" b="1">
                <a:solidFill>
                  <a:srgbClr val="009900"/>
                </a:solidFill>
                <a:latin typeface="Courier New" pitchFamily="49" charset="0"/>
              </a:rPr>
              <a:t>,$1</a:t>
            </a:r>
            <a:r>
              <a:rPr lang="en-US" sz="2400" b="1">
                <a:solidFill>
                  <a:schemeClr val="tx1"/>
                </a:solidFill>
                <a:latin typeface="Courier New" pitchFamily="49" charset="0"/>
              </a:rPr>
              <a:t>,$7</a:t>
            </a:r>
          </a:p>
        </p:txBody>
      </p:sp>
      <p:sp>
        <p:nvSpPr>
          <p:cNvPr id="1246411" name="Rectangle 203"/>
          <p:cNvSpPr>
            <a:spLocks noChangeArrowheads="1"/>
          </p:cNvSpPr>
          <p:nvPr/>
        </p:nvSpPr>
        <p:spPr bwMode="auto">
          <a:xfrm>
            <a:off x="738188" y="5257800"/>
            <a:ext cx="2371725" cy="454025"/>
          </a:xfrm>
          <a:prstGeom prst="rect">
            <a:avLst/>
          </a:prstGeom>
          <a:noFill/>
          <a:ln w="12700">
            <a:noFill/>
            <a:miter lim="800000"/>
            <a:headEnd/>
            <a:tailEnd/>
          </a:ln>
          <a:effectLst/>
        </p:spPr>
        <p:txBody>
          <a:bodyPr wrap="none" lIns="90488" tIns="44450" rIns="90488" bIns="44450">
            <a:spAutoFit/>
          </a:bodyPr>
          <a:lstStyle/>
          <a:p>
            <a:r>
              <a:rPr lang="en-US" sz="2400" b="1">
                <a:solidFill>
                  <a:schemeClr val="tx1"/>
                </a:solidFill>
                <a:latin typeface="Courier New" pitchFamily="49" charset="0"/>
              </a:rPr>
              <a:t>xor $4,</a:t>
            </a:r>
            <a:r>
              <a:rPr lang="en-US" sz="2400" b="1">
                <a:solidFill>
                  <a:srgbClr val="009900"/>
                </a:solidFill>
                <a:latin typeface="Courier New" pitchFamily="49" charset="0"/>
              </a:rPr>
              <a:t>$1</a:t>
            </a:r>
            <a:r>
              <a:rPr lang="en-US" sz="2400" b="1">
                <a:solidFill>
                  <a:schemeClr val="tx1"/>
                </a:solidFill>
                <a:latin typeface="Courier New" pitchFamily="49" charset="0"/>
              </a:rPr>
              <a:t>,$5</a:t>
            </a:r>
          </a:p>
        </p:txBody>
      </p:sp>
      <p:sp>
        <p:nvSpPr>
          <p:cNvPr id="1246412" name="Rectangle 204"/>
          <p:cNvSpPr>
            <a:spLocks noChangeArrowheads="1"/>
          </p:cNvSpPr>
          <p:nvPr/>
        </p:nvSpPr>
        <p:spPr bwMode="auto">
          <a:xfrm>
            <a:off x="738188" y="4386263"/>
            <a:ext cx="2371725" cy="454025"/>
          </a:xfrm>
          <a:prstGeom prst="rect">
            <a:avLst/>
          </a:prstGeom>
          <a:noFill/>
          <a:ln w="12700">
            <a:noFill/>
            <a:miter lim="800000"/>
            <a:headEnd/>
            <a:tailEnd/>
          </a:ln>
          <a:effectLst/>
        </p:spPr>
        <p:txBody>
          <a:bodyPr wrap="none" lIns="90488" tIns="44450" rIns="90488" bIns="44450">
            <a:spAutoFit/>
          </a:bodyPr>
          <a:lstStyle/>
          <a:p>
            <a:r>
              <a:rPr lang="en-US" sz="2400" b="1">
                <a:solidFill>
                  <a:schemeClr val="tx1"/>
                </a:solidFill>
                <a:latin typeface="Courier New" pitchFamily="49" charset="0"/>
              </a:rPr>
              <a:t>or  $8,</a:t>
            </a:r>
            <a:r>
              <a:rPr lang="en-US" sz="2400" b="1">
                <a:solidFill>
                  <a:srgbClr val="009900"/>
                </a:solidFill>
                <a:latin typeface="Courier New" pitchFamily="49" charset="0"/>
              </a:rPr>
              <a:t>$1</a:t>
            </a:r>
            <a:r>
              <a:rPr lang="en-US" sz="2400" b="1">
                <a:solidFill>
                  <a:schemeClr val="tx1"/>
                </a:solidFill>
                <a:latin typeface="Courier New" pitchFamily="49" charset="0"/>
              </a:rPr>
              <a:t>,$9</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97"/>
                                        </p:tgtEl>
                                        <p:attrNameLst>
                                          <p:attrName>style.visibility</p:attrName>
                                        </p:attrNameLst>
                                      </p:cBhvr>
                                      <p:to>
                                        <p:strVal val="visible"/>
                                      </p:to>
                                    </p:set>
                                    <p:animEffect transition="in" filter="wipe(up)">
                                      <p:cBhvr>
                                        <p:cTn id="7" dur="500"/>
                                        <p:tgtEl>
                                          <p:spTgt spid="19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98"/>
                                        </p:tgtEl>
                                        <p:attrNameLst>
                                          <p:attrName>style.visibility</p:attrName>
                                        </p:attrNameLst>
                                      </p:cBhvr>
                                      <p:to>
                                        <p:strVal val="visible"/>
                                      </p:to>
                                    </p:set>
                                    <p:animEffect transition="in" filter="wipe(up)">
                                      <p:cBhvr>
                                        <p:cTn id="12" dur="500"/>
                                        <p:tgtEl>
                                          <p:spTgt spid="19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up)">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124632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2594" name="Rectangle 2"/>
          <p:cNvSpPr>
            <a:spLocks noGrp="1" noChangeArrowheads="1"/>
          </p:cNvSpPr>
          <p:nvPr>
            <p:ph type="title"/>
          </p:nvPr>
        </p:nvSpPr>
        <p:spPr/>
        <p:txBody>
          <a:bodyPr/>
          <a:lstStyle/>
          <a:p>
            <a:r>
              <a:rPr lang="en-US"/>
              <a:t>Data Forwarding (aka Bypassing)</a:t>
            </a:r>
          </a:p>
        </p:txBody>
      </p:sp>
      <p:sp>
        <p:nvSpPr>
          <p:cNvPr id="1262595" name="Rectangle 3"/>
          <p:cNvSpPr>
            <a:spLocks noGrp="1" noChangeArrowheads="1"/>
          </p:cNvSpPr>
          <p:nvPr>
            <p:ph type="body" idx="1"/>
          </p:nvPr>
        </p:nvSpPr>
        <p:spPr>
          <a:xfrm>
            <a:off x="304800" y="838200"/>
            <a:ext cx="8534400" cy="5160963"/>
          </a:xfrm>
        </p:spPr>
        <p:txBody>
          <a:bodyPr/>
          <a:lstStyle/>
          <a:p>
            <a:pPr marL="457200" indent="-457200">
              <a:lnSpc>
                <a:spcPct val="100000"/>
              </a:lnSpc>
              <a:spcBef>
                <a:spcPct val="30000"/>
              </a:spcBef>
            </a:pPr>
            <a:r>
              <a:rPr lang="en-US"/>
              <a:t>Take the result from the earliest point that it exists in </a:t>
            </a:r>
            <a:r>
              <a:rPr lang="en-US">
                <a:solidFill>
                  <a:schemeClr val="accent1"/>
                </a:solidFill>
              </a:rPr>
              <a:t>any</a:t>
            </a:r>
            <a:r>
              <a:rPr lang="en-US"/>
              <a:t> of the pipeline state registers and forward it to the functional units (e.g., the ALU) that need it that cycle</a:t>
            </a:r>
          </a:p>
          <a:p>
            <a:pPr marL="457200" indent="-457200">
              <a:lnSpc>
                <a:spcPct val="100000"/>
              </a:lnSpc>
              <a:spcBef>
                <a:spcPct val="30000"/>
              </a:spcBef>
            </a:pPr>
            <a:r>
              <a:rPr lang="en-US"/>
              <a:t>For ALU functional unit:  the inputs can come from </a:t>
            </a:r>
            <a:r>
              <a:rPr lang="en-US">
                <a:solidFill>
                  <a:schemeClr val="accent1"/>
                </a:solidFill>
              </a:rPr>
              <a:t>any</a:t>
            </a:r>
            <a:r>
              <a:rPr lang="en-US"/>
              <a:t> pipeline register rather than just from ID/EX by</a:t>
            </a:r>
          </a:p>
          <a:p>
            <a:pPr marL="876300" lvl="1" indent="-381000">
              <a:lnSpc>
                <a:spcPct val="100000"/>
              </a:lnSpc>
              <a:spcBef>
                <a:spcPct val="30000"/>
              </a:spcBef>
            </a:pPr>
            <a:r>
              <a:rPr lang="en-US"/>
              <a:t>adding multiplexors to the inputs of the ALU</a:t>
            </a:r>
          </a:p>
          <a:p>
            <a:pPr marL="876300" lvl="1" indent="-381000">
              <a:lnSpc>
                <a:spcPct val="100000"/>
              </a:lnSpc>
              <a:spcBef>
                <a:spcPct val="30000"/>
              </a:spcBef>
            </a:pPr>
            <a:r>
              <a:rPr lang="en-US"/>
              <a:t>connecting the Rd write data in EX/MEM or MEM/WB to either (or both) of the EX’s stage Rs and Rt ALU mux inputs</a:t>
            </a:r>
          </a:p>
          <a:p>
            <a:pPr marL="876300" lvl="1" indent="-381000">
              <a:lnSpc>
                <a:spcPct val="100000"/>
              </a:lnSpc>
              <a:spcBef>
                <a:spcPct val="30000"/>
              </a:spcBef>
            </a:pPr>
            <a:r>
              <a:rPr lang="en-US"/>
              <a:t>adding the proper control hardware to control the new muxes</a:t>
            </a:r>
          </a:p>
          <a:p>
            <a:pPr marL="457200" indent="-457200">
              <a:lnSpc>
                <a:spcPct val="100000"/>
              </a:lnSpc>
              <a:spcBef>
                <a:spcPct val="30000"/>
              </a:spcBef>
            </a:pPr>
            <a:r>
              <a:rPr lang="en-US"/>
              <a:t>Other functional units may need similar forwarding logic (e.g., the DM)</a:t>
            </a:r>
          </a:p>
          <a:p>
            <a:pPr marL="457200" indent="-457200">
              <a:lnSpc>
                <a:spcPct val="100000"/>
              </a:lnSpc>
              <a:spcBef>
                <a:spcPct val="30000"/>
              </a:spcBef>
            </a:pPr>
            <a:r>
              <a:rPr lang="en-US"/>
              <a:t>With forwarding can achieve a CPI of 1 even in the presence of data dependencies</a:t>
            </a:r>
          </a:p>
        </p:txBody>
      </p:sp>
      <p:sp>
        <p:nvSpPr>
          <p:cNvPr id="1262596" name="AutoShape 4">
            <a:hlinkClick r:id="" action="ppaction://hlinkshowjump?jump=nextslide" highlightClick="1"/>
          </p:cNvPr>
          <p:cNvSpPr>
            <a:spLocks noChangeArrowheads="1"/>
          </p:cNvSpPr>
          <p:nvPr/>
        </p:nvSpPr>
        <p:spPr bwMode="auto">
          <a:xfrm>
            <a:off x="7543800" y="3429000"/>
            <a:ext cx="609600" cy="609600"/>
          </a:xfrm>
          <a:prstGeom prst="actionButtonForwardNext">
            <a:avLst/>
          </a:prstGeom>
          <a:noFill/>
          <a:ln w="12700">
            <a:noFill/>
            <a:miter lim="800000"/>
            <a:headEnd/>
            <a:tailEnd/>
          </a:ln>
          <a:effectLst/>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26259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62595">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62595">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62595">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62595">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262595">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26259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2595" grpId="0" build="p"/>
    </p:bldLst>
  </p:timing>
</p:sld>
</file>

<file path=ppt/theme/theme1.xml><?xml version="1.0" encoding="utf-8"?>
<a:theme xmlns:a="http://schemas.openxmlformats.org/drawingml/2006/main" name="mjicse431">
  <a:themeElements>
    <a:clrScheme name="">
      <a:dk1>
        <a:srgbClr val="000000"/>
      </a:dk1>
      <a:lt1>
        <a:srgbClr val="FFFFFF"/>
      </a:lt1>
      <a:dk2>
        <a:srgbClr val="081D58"/>
      </a:dk2>
      <a:lt2>
        <a:srgbClr val="919191"/>
      </a:lt2>
      <a:accent1>
        <a:srgbClr val="FC0128"/>
      </a:accent1>
      <a:accent2>
        <a:srgbClr val="063DE8"/>
      </a:accent2>
      <a:accent3>
        <a:srgbClr val="FFFFFF"/>
      </a:accent3>
      <a:accent4>
        <a:srgbClr val="000000"/>
      </a:accent4>
      <a:accent5>
        <a:srgbClr val="FDAAAC"/>
      </a:accent5>
      <a:accent6>
        <a:srgbClr val="0536D2"/>
      </a:accent6>
      <a:hlink>
        <a:srgbClr val="00DFCA"/>
      </a:hlink>
      <a:folHlink>
        <a:srgbClr val="EAEC5E"/>
      </a:folHlink>
    </a:clrScheme>
    <a:fontScheme name="mjicse43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accent1"/>
            </a:solidFill>
            <a:effectLst/>
            <a:latin typeface="Arial" charset="0"/>
          </a:defRPr>
        </a:defPPr>
      </a:lstStyle>
    </a:spDef>
    <a:ln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accent1"/>
            </a:solidFill>
            <a:effectLst/>
            <a:latin typeface="Arial" charset="0"/>
          </a:defRPr>
        </a:defPPr>
      </a:lstStyle>
    </a:lnDef>
  </a:objectDefaults>
  <a:extraClrSchemeLst>
    <a:extraClrScheme>
      <a:clrScheme name="mjicse431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mjicse431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mjicse431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mjicse431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mjicse431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mjicse431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mjicse431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81D58"/>
      </a:dk2>
      <a:lt2>
        <a:srgbClr val="919191"/>
      </a:lt2>
      <a:accent1>
        <a:srgbClr val="FC0128"/>
      </a:accent1>
      <a:accent2>
        <a:srgbClr val="063DE8"/>
      </a:accent2>
      <a:accent3>
        <a:srgbClr val="FFFFFF"/>
      </a:accent3>
      <a:accent4>
        <a:srgbClr val="000000"/>
      </a:accent4>
      <a:accent5>
        <a:srgbClr val="FDAAAC"/>
      </a:accent5>
      <a:accent6>
        <a:srgbClr val="0536D2"/>
      </a:accent6>
      <a:hlink>
        <a:srgbClr val="00DFCA"/>
      </a:hlink>
      <a:folHlink>
        <a:srgbClr val="EAEC5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81D58"/>
      </a:dk2>
      <a:lt2>
        <a:srgbClr val="919191"/>
      </a:lt2>
      <a:accent1>
        <a:srgbClr val="FC0128"/>
      </a:accent1>
      <a:accent2>
        <a:srgbClr val="063DE8"/>
      </a:accent2>
      <a:accent3>
        <a:srgbClr val="FFFFFF"/>
      </a:accent3>
      <a:accent4>
        <a:srgbClr val="000000"/>
      </a:accent4>
      <a:accent5>
        <a:srgbClr val="FDAAAC"/>
      </a:accent5>
      <a:accent6>
        <a:srgbClr val="0536D2"/>
      </a:accent6>
      <a:hlink>
        <a:srgbClr val="00DFCA"/>
      </a:hlink>
      <a:folHlink>
        <a:srgbClr val="EAEC5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5547</TotalTime>
  <Pages>47</Pages>
  <Words>6221</Words>
  <Application>Microsoft PowerPoint 4.0</Application>
  <PresentationFormat>Letter Paper (8.5x11 in)</PresentationFormat>
  <Paragraphs>1637</Paragraphs>
  <Slides>57</Slides>
  <Notes>42</Notes>
  <HiddenSlides>9</HiddenSlides>
  <MMClips>0</MMClips>
  <ScaleCrop>false</ScaleCrop>
  <HeadingPairs>
    <vt:vector size="4" baseType="variant">
      <vt:variant>
        <vt:lpstr>Theme</vt:lpstr>
      </vt:variant>
      <vt:variant>
        <vt:i4>1</vt:i4>
      </vt:variant>
      <vt:variant>
        <vt:lpstr>Slide Titles</vt:lpstr>
      </vt:variant>
      <vt:variant>
        <vt:i4>57</vt:i4>
      </vt:variant>
    </vt:vector>
  </HeadingPairs>
  <TitlesOfParts>
    <vt:vector size="58" baseType="lpstr">
      <vt:lpstr>mjicse431</vt:lpstr>
      <vt:lpstr>CSE 431  Computer Architecture  Fall 2008  Chapter 4B: The Processor, Part B</vt:lpstr>
      <vt:lpstr>Review:  Why Pipeline? For Performance!</vt:lpstr>
      <vt:lpstr>Review:  MIPS Pipeline Data and Control Paths</vt:lpstr>
      <vt:lpstr>Review:  Can Pipelining Get Us Into Trouble?</vt:lpstr>
      <vt:lpstr>Review: Register Usage Can Cause Data Hazards</vt:lpstr>
      <vt:lpstr>One Way to “Fix” a Data Hazard</vt:lpstr>
      <vt:lpstr>Another Way to “Fix” a Data Hazard</vt:lpstr>
      <vt:lpstr>Another Way to “Fix” a Data Hazard</vt:lpstr>
      <vt:lpstr>Data Forwarding (aka Bypassing)</vt:lpstr>
      <vt:lpstr>Data Forwarding Control Conditions</vt:lpstr>
      <vt:lpstr>Forwarding Illustration</vt:lpstr>
      <vt:lpstr>Yet Another Complication!</vt:lpstr>
      <vt:lpstr>Yet Another Complication!</vt:lpstr>
      <vt:lpstr>Corrected Data Forwarding Control Conditions</vt:lpstr>
      <vt:lpstr>Datapath with Forwarding Hardware</vt:lpstr>
      <vt:lpstr>Datapath with Forwarding Hardware</vt:lpstr>
      <vt:lpstr>Memory-to-Memory Copies</vt:lpstr>
      <vt:lpstr>Forwarding with Load-use Data Hazards</vt:lpstr>
      <vt:lpstr>Forwarding with Load-use Data Hazards</vt:lpstr>
      <vt:lpstr>Load-use Hazard Detection Unit</vt:lpstr>
      <vt:lpstr>Hazard/Stall Hardware</vt:lpstr>
      <vt:lpstr>Adding the Hazard/Stall Hardware</vt:lpstr>
      <vt:lpstr>Adding the Hazard/Stall Hardware</vt:lpstr>
      <vt:lpstr>Control Hazards</vt:lpstr>
      <vt:lpstr>Datapath Branch and Jump Hardware</vt:lpstr>
      <vt:lpstr>Jumps Incur One Stall</vt:lpstr>
      <vt:lpstr>Two “Types” of Stalls</vt:lpstr>
      <vt:lpstr>Supporting ID Stage Jumps</vt:lpstr>
      <vt:lpstr>Review: Branch Instr’s Cause Control Hazards</vt:lpstr>
      <vt:lpstr>One Way to “Fix” a Branch Control Hazard</vt:lpstr>
      <vt:lpstr>Another Way to “Fix” a Branch Control Hazard</vt:lpstr>
      <vt:lpstr>Reducing the Delay of Branches</vt:lpstr>
      <vt:lpstr>ID Branch Forwarding Issues</vt:lpstr>
      <vt:lpstr>ID Branch Forwarding Issues, con’t</vt:lpstr>
      <vt:lpstr>Supporting ID Stage Branches</vt:lpstr>
      <vt:lpstr>Delayed Branches</vt:lpstr>
      <vt:lpstr>Scheduling Branch Delay Slots</vt:lpstr>
      <vt:lpstr>Static Branch Prediction</vt:lpstr>
      <vt:lpstr>Flushing with Misprediction (Not Taken)</vt:lpstr>
      <vt:lpstr>Flushing with Misprediction (Not Taken)</vt:lpstr>
      <vt:lpstr>Branching Structures</vt:lpstr>
      <vt:lpstr>Static Branch Prediction, con’t</vt:lpstr>
      <vt:lpstr>Dynamic Branch Prediction</vt:lpstr>
      <vt:lpstr>Branch Target Buffer</vt:lpstr>
      <vt:lpstr>1-bit Prediction Accuracy</vt:lpstr>
      <vt:lpstr>2-bit Predictors</vt:lpstr>
      <vt:lpstr>2-bit Predictors</vt:lpstr>
      <vt:lpstr>Dealing with Exceptions</vt:lpstr>
      <vt:lpstr>Two Types of Exceptions</vt:lpstr>
      <vt:lpstr>Where in the Pipeline Exceptions Occur</vt:lpstr>
      <vt:lpstr>Where in the Pipeline Exceptions Occur</vt:lpstr>
      <vt:lpstr>Multiple Simultaneous Exceptions</vt:lpstr>
      <vt:lpstr>Multiple Simultaneous Exceptions</vt:lpstr>
      <vt:lpstr>Additions to MIPS to Handle Exceptions (Fig 6.42)</vt:lpstr>
      <vt:lpstr>Datapath with Controls for Exceptions</vt:lpstr>
      <vt:lpstr>Summary</vt:lpstr>
      <vt:lpstr>Next Lecture and Reminders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CSE 431. Computer Architecture</dc:title>
  <dc:subject>Lecture 01</dc:subject>
  <dc:creator>Janie Irwin</dc:creator>
  <cp:keywords/>
  <dc:description/>
  <cp:lastModifiedBy>MaryJane Irwin</cp:lastModifiedBy>
  <cp:revision>380</cp:revision>
  <cp:lastPrinted>1997-08-27T08:28:34Z</cp:lastPrinted>
  <dcterms:created xsi:type="dcterms:W3CDTF">1997-08-19T16:58:46Z</dcterms:created>
  <dcterms:modified xsi:type="dcterms:W3CDTF">2008-09-25T13:42:58Z</dcterms:modified>
</cp:coreProperties>
</file>