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handoutMasterIdLst>
    <p:handoutMasterId r:id="rId37"/>
  </p:handoutMasterIdLst>
  <p:sldIdLst>
    <p:sldId id="256" r:id="rId2"/>
    <p:sldId id="533" r:id="rId3"/>
    <p:sldId id="534" r:id="rId4"/>
    <p:sldId id="536" r:id="rId5"/>
    <p:sldId id="537" r:id="rId6"/>
    <p:sldId id="538" r:id="rId7"/>
    <p:sldId id="528" r:id="rId8"/>
    <p:sldId id="520" r:id="rId9"/>
    <p:sldId id="521" r:id="rId10"/>
    <p:sldId id="522" r:id="rId11"/>
    <p:sldId id="523" r:id="rId12"/>
    <p:sldId id="524" r:id="rId13"/>
    <p:sldId id="561" r:id="rId14"/>
    <p:sldId id="525" r:id="rId15"/>
    <p:sldId id="526" r:id="rId16"/>
    <p:sldId id="527" r:id="rId17"/>
    <p:sldId id="529" r:id="rId18"/>
    <p:sldId id="530" r:id="rId19"/>
    <p:sldId id="531" r:id="rId20"/>
    <p:sldId id="539" r:id="rId21"/>
    <p:sldId id="555" r:id="rId22"/>
    <p:sldId id="543" r:id="rId23"/>
    <p:sldId id="549" r:id="rId24"/>
    <p:sldId id="550" r:id="rId25"/>
    <p:sldId id="551" r:id="rId26"/>
    <p:sldId id="552" r:id="rId27"/>
    <p:sldId id="557" r:id="rId28"/>
    <p:sldId id="562" r:id="rId29"/>
    <p:sldId id="558" r:id="rId30"/>
    <p:sldId id="559" r:id="rId31"/>
    <p:sldId id="560" r:id="rId32"/>
    <p:sldId id="532" r:id="rId33"/>
    <p:sldId id="556" r:id="rId34"/>
    <p:sldId id="516" r:id="rId35"/>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8901F3"/>
    <a:srgbClr val="009900"/>
    <a:srgbClr val="00A091"/>
    <a:srgbClr val="51DC00"/>
    <a:srgbClr val="5A11FD"/>
    <a:srgbClr val="000000"/>
    <a:srgbClr val="CC3399"/>
    <a:srgbClr val="00827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76" autoAdjust="0"/>
    <p:restoredTop sz="84787" autoAdjust="0"/>
  </p:normalViewPr>
  <p:slideViewPr>
    <p:cSldViewPr>
      <p:cViewPr varScale="1">
        <p:scale>
          <a:sx n="55" d="100"/>
          <a:sy n="55" d="100"/>
        </p:scale>
        <p:origin x="-1092" y="-84"/>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4"/>
    </p:cViewPr>
  </p:sorterViewPr>
  <p:notesViewPr>
    <p:cSldViewPr>
      <p:cViewPr varScale="1">
        <p:scale>
          <a:sx n="84" d="100"/>
          <a:sy n="84" d="100"/>
        </p:scale>
        <p:origin x="-1932" y="-84"/>
      </p:cViewPr>
      <p:guideLst>
        <p:guide orient="horz" pos="3023"/>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277938" y="619125"/>
            <a:ext cx="4778375" cy="3584575"/>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50335" y="4558904"/>
            <a:ext cx="6304279" cy="4320540"/>
          </a:xfrm>
          <a:prstGeom prst="rect">
            <a:avLst/>
          </a:prstGeom>
          <a:noFill/>
          <a:ln w="12700">
            <a:solidFill>
              <a:schemeClr val="tx1"/>
            </a:solidFill>
            <a:miter lim="800000"/>
            <a:headEnd/>
            <a:tailEnd/>
          </a:ln>
          <a:effectLst/>
        </p:spPr>
        <p:txBody>
          <a:bodyPr vert="horz" wrap="square" lIns="97223" tIns="47758" rIns="97223" bIns="47758" numCol="1" anchor="t" anchorCtr="0" compatLnSpc="1">
            <a:prstTxWarp prst="textNoShape">
              <a:avLst/>
            </a:prstTxWarp>
          </a:bodyPr>
          <a:lstStyle/>
          <a:p>
            <a:pPr lvl="0"/>
            <a:r>
              <a:rPr lang="en-US" noProof="0" smtClean="0"/>
              <a:t>we want this to be in font 11 and justify.</a:t>
            </a:r>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endParaRPr lang="en-US" dirty="0" smtClean="0"/>
          </a:p>
        </p:txBody>
      </p:sp>
      <p:sp>
        <p:nvSpPr>
          <p:cNvPr id="56323" name="Rectangle 3"/>
          <p:cNvSpPr>
            <a:spLocks noGrp="1" noRot="1" noChangeAspect="1" noChangeArrowheads="1" noTextEdi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170" name="Rectangle 2"/>
          <p:cNvSpPr>
            <a:spLocks noGrp="1" noRot="1" noChangeAspect="1" noChangeArrowheads="1" noTextEdit="1"/>
          </p:cNvSpPr>
          <p:nvPr>
            <p:ph type="sldImg"/>
          </p:nvPr>
        </p:nvSpPr>
        <p:spPr/>
      </p:sp>
      <p:sp>
        <p:nvSpPr>
          <p:cNvPr id="1543171" name="Rectangle 3"/>
          <p:cNvSpPr>
            <a:spLocks noGrp="1" noChangeArrowheads="1"/>
          </p:cNvSpPr>
          <p:nvPr>
            <p:ph type="body" idx="1"/>
          </p:nvPr>
        </p:nvSpPr>
        <p:spPr>
          <a:ln/>
        </p:spPr>
        <p:txBody>
          <a:bodyPr/>
          <a:lstStyle/>
          <a:p>
            <a:r>
              <a:rPr lang="en-US"/>
              <a:t>Also need bigger RegFile since renaming uses programmer visible registers (not an RUU as with SS)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8507">
              <a:defRPr/>
            </a:pPr>
            <a:r>
              <a:rPr lang="en-US" dirty="0" smtClean="0"/>
              <a:t>To increase ILP, the processor has to be able to look beyond instructions with data, control, and structural hazards to find instructions downstream that can be executed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2" name="Rectangle 2"/>
          <p:cNvSpPr>
            <a:spLocks noGrp="1" noRot="1" noChangeAspect="1" noChangeArrowheads="1" noTextEdit="1"/>
          </p:cNvSpPr>
          <p:nvPr>
            <p:ph type="sldImg"/>
          </p:nvPr>
        </p:nvSpPr>
        <p:spPr/>
      </p:sp>
      <p:sp>
        <p:nvSpPr>
          <p:cNvPr id="1372163" name="Rectangle 3"/>
          <p:cNvSpPr>
            <a:spLocks noGrp="1" noChangeArrowheads="1"/>
          </p:cNvSpPr>
          <p:nvPr>
            <p:ph type="body" idx="1"/>
          </p:nvPr>
        </p:nvSpPr>
        <p:spPr>
          <a:ln/>
        </p:spPr>
        <p:txBody>
          <a:bodyPr/>
          <a:lstStyle/>
          <a:p>
            <a:r>
              <a:rPr lang="en-US"/>
              <a:t>Storage conflicts, like other resource conflicts can be reduced or eliminated by duplicating the troublesome resource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0" name="Rectangle 2"/>
          <p:cNvSpPr>
            <a:spLocks noGrp="1" noRot="1" noChangeAspect="1" noChangeArrowheads="1" noTextEdit="1"/>
          </p:cNvSpPr>
          <p:nvPr>
            <p:ph type="sldImg"/>
          </p:nvPr>
        </p:nvSpPr>
        <p:spPr/>
      </p:sp>
      <p:sp>
        <p:nvSpPr>
          <p:cNvPr id="1353731" name="Rectangle 3"/>
          <p:cNvSpPr>
            <a:spLocks noGrp="1" noChangeArrowheads="1"/>
          </p:cNvSpPr>
          <p:nvPr>
            <p:ph type="body" idx="1"/>
          </p:nvPr>
        </p:nvSpPr>
        <p:spPr>
          <a:ln/>
        </p:spPr>
        <p:txBody>
          <a:bodyPr/>
          <a:lstStyle/>
          <a:p>
            <a:r>
              <a:rPr lang="en-US" dirty="0" smtClean="0"/>
              <a:t>Use data forwarding and compiler scheduling to help with read before write</a:t>
            </a:r>
          </a:p>
          <a:p>
            <a:r>
              <a:rPr lang="en-US" dirty="0" smtClean="0"/>
              <a:t>Use register renaming</a:t>
            </a:r>
            <a:r>
              <a:rPr lang="en-US" baseline="0" dirty="0" smtClean="0"/>
              <a:t> to help with write before read and write before write</a:t>
            </a:r>
          </a:p>
          <a:p>
            <a:pPr lvl="1">
              <a:spcBef>
                <a:spcPct val="20000"/>
              </a:spcBef>
            </a:pPr>
            <a:endParaRPr lang="en-US" baseline="0" dirty="0" smtClean="0"/>
          </a:p>
          <a:p>
            <a:pPr lvl="0">
              <a:spcBef>
                <a:spcPct val="20000"/>
              </a:spcBef>
            </a:pPr>
            <a:r>
              <a:rPr lang="en-US" dirty="0" smtClean="0"/>
              <a:t>Procedural dependencies – aka control hazards</a:t>
            </a:r>
          </a:p>
          <a:p>
            <a:pPr lvl="1">
              <a:spcBef>
                <a:spcPct val="20000"/>
              </a:spcBef>
            </a:pPr>
            <a:r>
              <a:rPr lang="en-US" dirty="0" smtClean="0"/>
              <a:t>Use aggressive branch prediction (</a:t>
            </a:r>
            <a:r>
              <a:rPr lang="en-US" dirty="0" smtClean="0">
                <a:solidFill>
                  <a:schemeClr val="accent1"/>
                </a:solidFill>
              </a:rPr>
              <a:t>speculation</a:t>
            </a:r>
            <a:r>
              <a:rPr lang="en-US" dirty="0" smtClean="0"/>
              <a:t>)</a:t>
            </a:r>
          </a:p>
          <a:p>
            <a:pPr lvl="1">
              <a:spcBef>
                <a:spcPct val="20000"/>
              </a:spcBef>
            </a:pPr>
            <a:r>
              <a:rPr lang="en-US" dirty="0" smtClean="0"/>
              <a:t>Use </a:t>
            </a:r>
            <a:r>
              <a:rPr lang="en-US" dirty="0" smtClean="0">
                <a:solidFill>
                  <a:schemeClr val="accent1"/>
                </a:solidFill>
              </a:rPr>
              <a:t>predication</a:t>
            </a:r>
          </a:p>
          <a:p>
            <a:pPr lvl="0">
              <a:spcBef>
                <a:spcPct val="20000"/>
              </a:spcBef>
            </a:pPr>
            <a:r>
              <a:rPr lang="en-US" dirty="0" smtClean="0"/>
              <a:t>Resource conflicts – aka structural hazards</a:t>
            </a:r>
          </a:p>
          <a:p>
            <a:pPr lvl="1">
              <a:spcBef>
                <a:spcPct val="20000"/>
              </a:spcBef>
            </a:pPr>
            <a:r>
              <a:rPr lang="en-US" dirty="0" smtClean="0"/>
              <a:t>Use resource duplication or resource pipelining to reduce (or eliminate) resource conflicts</a:t>
            </a:r>
          </a:p>
          <a:p>
            <a:pPr lvl="1">
              <a:spcBef>
                <a:spcPct val="20000"/>
              </a:spcBef>
            </a:pPr>
            <a:r>
              <a:rPr lang="en-US" dirty="0" smtClean="0"/>
              <a:t>Use arbitration for result and commit buses and register file read and write ports</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978" name="Rectangle 2"/>
          <p:cNvSpPr>
            <a:spLocks noGrp="1" noRot="1" noChangeAspect="1" noChangeArrowheads="1" noTextEdit="1"/>
          </p:cNvSpPr>
          <p:nvPr>
            <p:ph type="sldImg"/>
          </p:nvPr>
        </p:nvSpPr>
        <p:spPr/>
      </p:sp>
      <p:sp>
        <p:nvSpPr>
          <p:cNvPr id="1406979" name="Rectangle 3"/>
          <p:cNvSpPr>
            <a:spLocks noGrp="1" noChangeArrowheads="1"/>
          </p:cNvSpPr>
          <p:nvPr>
            <p:ph type="body" idx="1"/>
          </p:nvPr>
        </p:nvSpPr>
        <p:spPr>
          <a:ln/>
        </p:spPr>
        <p:txBody>
          <a:bodyPr/>
          <a:lstStyle/>
          <a:p>
            <a:r>
              <a:rPr lang="en-US" dirty="0" smtClean="0"/>
              <a:t>Issue (in</a:t>
            </a:r>
            <a:r>
              <a:rPr lang="en-US" baseline="0" dirty="0" smtClean="0"/>
              <a:t> PH) called Dispatch (in </a:t>
            </a:r>
            <a:r>
              <a:rPr lang="en-US" baseline="0" dirty="0" err="1" smtClean="0"/>
              <a:t>Sohi</a:t>
            </a:r>
            <a:r>
              <a:rPr lang="en-US" baseline="0" dirty="0" smtClean="0"/>
              <a:t>)</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we have called execute (the book and </a:t>
            </a:r>
            <a:r>
              <a:rPr lang="en-US" dirty="0" err="1" smtClean="0"/>
              <a:t>SimpleScalar</a:t>
            </a:r>
            <a:r>
              <a:rPr lang="en-US" dirty="0" smtClean="0"/>
              <a:t> have different definitions for issue – we are using the books definition</a:t>
            </a:r>
            <a:r>
              <a:rPr lang="en-US" baseline="0" dirty="0" smtClean="0"/>
              <a:t> (meaning that it is in-order))</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5218" name="Rectangle 2"/>
          <p:cNvSpPr>
            <a:spLocks noGrp="1" noRot="1" noChangeAspect="1" noChangeArrowheads="1" noTextEdit="1"/>
          </p:cNvSpPr>
          <p:nvPr>
            <p:ph type="sldImg"/>
          </p:nvPr>
        </p:nvSpPr>
        <p:spPr/>
      </p:sp>
      <p:sp>
        <p:nvSpPr>
          <p:cNvPr id="1545219" name="Rectangle 3"/>
          <p:cNvSpPr>
            <a:spLocks noGrp="1" noChangeArrowheads="1"/>
          </p:cNvSpPr>
          <p:nvPr>
            <p:ph type="body" idx="1"/>
          </p:nvPr>
        </p:nvSpPr>
        <p:spPr>
          <a:ln/>
        </p:spPr>
        <p:txBody>
          <a:bodyPr/>
          <a:lstStyle/>
          <a:p>
            <a:r>
              <a:rPr lang="en-US"/>
              <a:t>Pipelining helps instruction bandwidth, not instruction latency</a:t>
            </a:r>
          </a:p>
          <a:p>
            <a:r>
              <a:rPr lang="en-US"/>
              <a:t>Loop unrolling and software pipelining to help with data hazards</a:t>
            </a:r>
          </a:p>
          <a:p>
            <a:r>
              <a:rPr lang="en-US"/>
              <a:t>Dynamic branch prediction + early branch target address calculation for speculative execution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0" name="Rectangle 2"/>
          <p:cNvSpPr>
            <a:spLocks noGrp="1" noRot="1" noChangeAspect="1" noChangeArrowheads="1" noTextEdit="1"/>
          </p:cNvSpPr>
          <p:nvPr>
            <p:ph type="sldImg"/>
          </p:nvPr>
        </p:nvSpPr>
        <p:spPr/>
      </p:sp>
      <p:sp>
        <p:nvSpPr>
          <p:cNvPr id="1353731" name="Rectangle 3"/>
          <p:cNvSpPr>
            <a:spLocks noGrp="1" noChangeArrowheads="1"/>
          </p:cNvSpPr>
          <p:nvPr>
            <p:ph type="body" idx="1"/>
          </p:nvPr>
        </p:nvSpPr>
        <p:spPr>
          <a:ln/>
        </p:spPr>
        <p:txBody>
          <a:bodyPr/>
          <a:lstStyle/>
          <a:p>
            <a:r>
              <a:rPr lang="en-US" dirty="0"/>
              <a:t>Answer to the last question is, obviously, twenty</a:t>
            </a:r>
            <a:r>
              <a:rPr lang="en-US" dirty="0" smtClean="0"/>
              <a:t>!</a:t>
            </a:r>
          </a:p>
          <a:p>
            <a:endParaRPr lang="en-US" dirty="0" smtClean="0"/>
          </a:p>
          <a:p>
            <a:r>
              <a:rPr lang="en-US" dirty="0" err="1" smtClean="0"/>
              <a:t>Superpipelined</a:t>
            </a:r>
            <a:r>
              <a:rPr lang="en-US" dirty="0" smtClean="0"/>
              <a:t> processors have longer instruction latency than multiple issue processors which can degrade performance in the presence of true dependencies</a:t>
            </a:r>
          </a:p>
          <a:p>
            <a:r>
              <a:rPr lang="en-US" dirty="0" smtClean="0"/>
              <a:t>Multiple issue processors are more susceptible to resource conflicts – but we can fix this with hardware and/or software !</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514" name="Rectangle 2"/>
          <p:cNvSpPr>
            <a:spLocks noGrp="1" noRot="1" noChangeAspect="1" noChangeArrowheads="1" noTextEdit="1"/>
          </p:cNvSpPr>
          <p:nvPr>
            <p:ph type="sldImg"/>
          </p:nvPr>
        </p:nvSpPr>
        <p:spPr/>
      </p:sp>
      <p:sp>
        <p:nvSpPr>
          <p:cNvPr id="1344515" name="Rectangle 3"/>
          <p:cNvSpPr>
            <a:spLocks noGrp="1" noChangeArrowheads="1"/>
          </p:cNvSpPr>
          <p:nvPr>
            <p:ph type="body" idx="1"/>
          </p:nvPr>
        </p:nvSpPr>
        <p:spPr>
          <a:ln/>
        </p:spPr>
        <p:txBody>
          <a:bodyPr/>
          <a:lstStyle/>
          <a:p>
            <a:r>
              <a:rPr lang="en-US"/>
              <a:t>The example shown has lots of data parallelism but almost no ILP.  A good compiler could help with loop unrolling.  If completely unrolled, and if had 100 arithmetic/addressing units and 100 memory ports, could achieve a speedup of 100 over a scalar processor</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490" name="Rectangle 2"/>
          <p:cNvSpPr>
            <a:spLocks noGrp="1" noRot="1" noChangeAspect="1" noChangeArrowheads="1" noTextEdit="1"/>
          </p:cNvSpPr>
          <p:nvPr>
            <p:ph type="sldImg"/>
          </p:nvPr>
        </p:nvSpPr>
        <p:spPr/>
      </p:sp>
      <p:sp>
        <p:nvSpPr>
          <p:cNvPr id="1343491" name="Rectangle 3"/>
          <p:cNvSpPr>
            <a:spLocks noGrp="1" noChangeArrowheads="1"/>
          </p:cNvSpPr>
          <p:nvPr>
            <p:ph type="body" idx="1"/>
          </p:nvPr>
        </p:nvSpPr>
        <p:spPr>
          <a:ln/>
        </p:spPr>
        <p:txBody>
          <a:bodyPr/>
          <a:lstStyle/>
          <a:p>
            <a:r>
              <a:rPr lang="en-US" dirty="0"/>
              <a:t>Pipelining is much less expensive than </a:t>
            </a:r>
            <a:r>
              <a:rPr lang="en-US" dirty="0" smtClean="0"/>
              <a:t>duplicating</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lnSpc>
                <a:spcPct val="90000"/>
              </a:lnSpc>
            </a:pPr>
            <a:r>
              <a:rPr lang="en-US" dirty="0" smtClean="0"/>
              <a:t>In a VLIW processor the compiler can insert additional </a:t>
            </a:r>
            <a:r>
              <a:rPr lang="en-US" dirty="0" err="1" smtClean="0"/>
              <a:t>instr’s</a:t>
            </a:r>
            <a:r>
              <a:rPr lang="en-US" dirty="0" smtClean="0"/>
              <a:t> that check the accuracy of the speculation and can provide a fix-up routine to use when the speculation was incorrect</a:t>
            </a:r>
          </a:p>
          <a:p>
            <a:pPr lvl="0">
              <a:lnSpc>
                <a:spcPct val="90000"/>
              </a:lnSpc>
            </a:pPr>
            <a:endParaRPr lang="en-US" dirty="0" smtClean="0"/>
          </a:p>
          <a:p>
            <a:pPr lvl="0">
              <a:lnSpc>
                <a:spcPct val="90000"/>
              </a:lnSpc>
            </a:pPr>
            <a:r>
              <a:rPr lang="en-US" dirty="0" smtClean="0"/>
              <a:t>In SS,</a:t>
            </a:r>
            <a:r>
              <a:rPr lang="en-US" baseline="0" dirty="0" smtClean="0"/>
              <a:t> the processor buffers the speculative results until it knows they are no longer speculative, then allows the instructions to complete by allowing the contents of the buffers to be written to the registers or memory</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714" name="Rectangle 2"/>
          <p:cNvSpPr>
            <a:spLocks noGrp="1" noRot="1" noChangeAspect="1" noChangeArrowheads="1" noTextEdit="1"/>
          </p:cNvSpPr>
          <p:nvPr>
            <p:ph type="sldImg"/>
          </p:nvPr>
        </p:nvSpPr>
        <p:spPr/>
      </p:sp>
      <p:sp>
        <p:nvSpPr>
          <p:cNvPr id="1523715" name="Rectangle 3"/>
          <p:cNvSpPr>
            <a:spLocks noGrp="1" noChangeArrowheads="1"/>
          </p:cNvSpPr>
          <p:nvPr>
            <p:ph type="body" idx="1"/>
          </p:nvPr>
        </p:nvSpPr>
        <p:spPr>
          <a:ln/>
        </p:spPr>
        <p:txBody>
          <a:bodyPr/>
          <a:lstStyle/>
          <a:p>
            <a:pPr marL="209519" indent="-209519"/>
            <a:r>
              <a:rPr lang="en-US" dirty="0"/>
              <a:t>Assume forwarding hardware as necessary.</a:t>
            </a:r>
          </a:p>
          <a:p>
            <a:pPr marL="209519" indent="-209519"/>
            <a:r>
              <a:rPr lang="en-US" dirty="0"/>
              <a:t>What is the top </a:t>
            </a:r>
            <a:r>
              <a:rPr lang="en-US" dirty="0" err="1"/>
              <a:t>mux</a:t>
            </a:r>
            <a:r>
              <a:rPr lang="en-US" dirty="0"/>
              <a:t> input to the ALU doing?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class handout</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lecture</a:t>
            </a:r>
          </a:p>
          <a:p>
            <a:r>
              <a:rPr lang="en-US" dirty="0" smtClean="0"/>
              <a:t>Note that displacement</a:t>
            </a:r>
            <a:r>
              <a:rPr lang="en-US" baseline="0" dirty="0" smtClean="0"/>
              <a:t> value for the </a:t>
            </a:r>
            <a:r>
              <a:rPr lang="en-US" baseline="0" dirty="0" err="1" smtClean="0"/>
              <a:t>sw</a:t>
            </a:r>
            <a:r>
              <a:rPr lang="en-US" baseline="0" dirty="0" smtClean="0"/>
              <a:t> has to be adjusted because the </a:t>
            </a:r>
            <a:r>
              <a:rPr lang="en-US" baseline="0" dirty="0" err="1" smtClean="0"/>
              <a:t>addi</a:t>
            </a:r>
            <a:r>
              <a:rPr lang="en-US" baseline="0" dirty="0" smtClean="0"/>
              <a:t> has been scheduled before it rather than after it as in the original code.</a:t>
            </a:r>
          </a:p>
          <a:p>
            <a:r>
              <a:rPr lang="en-US" baseline="0" dirty="0" smtClean="0"/>
              <a:t>Note load-use resolutions since </a:t>
            </a:r>
            <a:r>
              <a:rPr lang="en-US" baseline="0" dirty="0" err="1" smtClean="0"/>
              <a:t>addu</a:t>
            </a:r>
            <a:r>
              <a:rPr lang="en-US" baseline="0" dirty="0" smtClean="0"/>
              <a:t> is two cycles after its corresponding load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26" name="Rectangle 2"/>
          <p:cNvSpPr>
            <a:spLocks noGrp="1" noRot="1" noChangeAspect="1" noChangeArrowheads="1" noTextEdit="1"/>
          </p:cNvSpPr>
          <p:nvPr>
            <p:ph type="sldImg"/>
          </p:nvPr>
        </p:nvSpPr>
        <p:spPr/>
      </p:sp>
      <p:sp>
        <p:nvSpPr>
          <p:cNvPr id="1537027" name="Rectangle 3"/>
          <p:cNvSpPr>
            <a:spLocks noGrp="1" noChangeArrowheads="1"/>
          </p:cNvSpPr>
          <p:nvPr>
            <p:ph type="body" idx="1"/>
          </p:nvPr>
        </p:nvSpPr>
        <p:spPr>
          <a:ln/>
        </p:spPr>
        <p:txBody>
          <a:bodyPr/>
          <a:lstStyle/>
          <a:p>
            <a:r>
              <a:rPr lang="en-US" dirty="0" smtClean="0"/>
              <a:t>LEAVE THIS SLIDE IN HIDE MODE – NO LONGER COVERED IN BOOK AND A BIT MUCH DETAIL FOR THIS COURSE.</a:t>
            </a:r>
          </a:p>
          <a:p>
            <a:endParaRPr lang="en-US" dirty="0" smtClean="0"/>
          </a:p>
          <a:p>
            <a:r>
              <a:rPr lang="en-US" dirty="0" smtClean="0"/>
              <a:t>One </a:t>
            </a:r>
            <a:r>
              <a:rPr lang="en-US" dirty="0"/>
              <a:t>conditional branch to the else portion of the code and one after code block 1 to skip the else code block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914400"/>
            <a:ext cx="4000500" cy="2398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8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914400"/>
            <a:ext cx="8153400" cy="2398713"/>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7" name="Rectangle 3"/>
          <p:cNvSpPr>
            <a:spLocks noChangeArrowheads="1"/>
          </p:cNvSpPr>
          <p:nvPr/>
        </p:nvSpPr>
        <p:spPr bwMode="auto">
          <a:xfrm>
            <a:off x="381000" y="6553200"/>
            <a:ext cx="1548501" cy="205184"/>
          </a:xfrm>
          <a:prstGeom prst="rect">
            <a:avLst/>
          </a:prstGeom>
          <a:noFill/>
          <a:ln w="12700">
            <a:noFill/>
            <a:miter lim="800000"/>
            <a:headEnd/>
            <a:tailEnd/>
          </a:ln>
          <a:effectLst/>
        </p:spPr>
        <p:txBody>
          <a:bodyPr wrap="none" lIns="63500" tIns="25400" rIns="63500" bIns="25400">
            <a:spAutoFit/>
          </a:bodyPr>
          <a:lstStyle/>
          <a:p>
            <a:pPr>
              <a:defRPr/>
            </a:pPr>
            <a:r>
              <a:rPr lang="en-US" sz="1000" b="1" dirty="0">
                <a:solidFill>
                  <a:schemeClr val="tx1"/>
                </a:solidFill>
              </a:rPr>
              <a:t>CSE431  </a:t>
            </a:r>
            <a:r>
              <a:rPr lang="en-US" sz="1000" b="1" dirty="0" smtClean="0">
                <a:solidFill>
                  <a:schemeClr val="tx1"/>
                </a:solidFill>
              </a:rPr>
              <a:t>Chapter 4C.</a:t>
            </a:r>
            <a:fld id="{327C39B5-FA07-4B49-B681-61EEE696D883}" type="slidenum">
              <a:rPr lang="en-US" sz="1000" b="1" smtClean="0">
                <a:solidFill>
                  <a:schemeClr val="tx1"/>
                </a:solidFill>
              </a:rPr>
              <a:pPr>
                <a:defRPr/>
              </a:pPr>
              <a:t>‹#›</a:t>
            </a:fld>
            <a:endParaRPr lang="en-US" sz="1000" b="1" dirty="0">
              <a:solidFill>
                <a:schemeClr val="tx1"/>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headEnd/>
            <a:tailEnd/>
          </a:ln>
          <a:effectLst/>
        </p:spPr>
        <p:txBody>
          <a:bodyPr wrap="none" lIns="63500" tIns="25400" rIns="63500" bIns="25400">
            <a:spAutoFit/>
          </a:bodyPr>
          <a:lstStyle/>
          <a:p>
            <a:pPr>
              <a:defRPr/>
            </a:pPr>
            <a:r>
              <a:rPr lang="en-US" sz="1000" b="1">
                <a:solidFill>
                  <a:schemeClr val="tx1"/>
                </a:solidFill>
              </a:rPr>
              <a:t>Irwin, PSU, 2008</a:t>
            </a:r>
          </a:p>
          <a:p>
            <a:pPr>
              <a:defRPr/>
            </a:pPr>
            <a:endParaRPr lang="en-US" sz="1000" b="1">
              <a:solidFill>
                <a:schemeClr val="tx1"/>
              </a:solidFill>
            </a:endParaRPr>
          </a:p>
        </p:txBody>
      </p:sp>
      <p:sp>
        <p:nvSpPr>
          <p:cNvPr id="4101"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This is our 1st Level Bullet</a:t>
            </a:r>
          </a:p>
          <a:p>
            <a:pPr lvl="1"/>
            <a:r>
              <a:rPr lang="en-US" smtClean="0"/>
              <a:t>this is our 2nd level bullet</a:t>
            </a:r>
          </a:p>
          <a:p>
            <a:pPr lvl="2"/>
            <a:r>
              <a:rPr lang="en-US" smtClean="0"/>
              <a:t>this is our 3rd level bullet</a:t>
            </a:r>
          </a:p>
          <a:p>
            <a:pPr lvl="0"/>
            <a:r>
              <a:rPr lang="en-US" smtClean="0"/>
              <a:t>This is our next 1st Level Bullet</a:t>
            </a:r>
          </a:p>
          <a:p>
            <a:pPr lvl="1"/>
            <a:r>
              <a:rPr lang="en-US" smtClean="0"/>
              <a:t>this is our 2nd level bullet</a:t>
            </a:r>
          </a:p>
          <a:p>
            <a:pPr lvl="2"/>
            <a:r>
              <a:rPr lang="en-US"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e.psu.edu/~mj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09800" y="1066800"/>
            <a:ext cx="5525551" cy="2622000"/>
          </a:xfrm>
          <a:noFill/>
        </p:spPr>
        <p:txBody>
          <a:bodyPr wrap="none" anchor="ctr"/>
          <a:lstStyle/>
          <a:p>
            <a:pPr algn="ctr"/>
            <a:r>
              <a:rPr lang="en-US" sz="3200" dirty="0" smtClean="0"/>
              <a:t>CSE 431</a:t>
            </a:r>
            <a:br>
              <a:rPr lang="en-US" sz="3200" dirty="0" smtClean="0"/>
            </a:br>
            <a:r>
              <a:rPr lang="en-US" sz="3200" dirty="0" smtClean="0"/>
              <a:t> Computer Architecture </a:t>
            </a:r>
            <a:br>
              <a:rPr lang="en-US" sz="3200" dirty="0" smtClean="0"/>
            </a:br>
            <a:r>
              <a:rPr lang="en-US" sz="3200" dirty="0" smtClean="0"/>
              <a:t>Fall 2008</a:t>
            </a:r>
            <a:br>
              <a:rPr lang="en-US" sz="3200" dirty="0" smtClean="0"/>
            </a:br>
            <a:r>
              <a:rPr lang="en-US" sz="3200" dirty="0" smtClean="0"/>
              <a:t/>
            </a:r>
            <a:br>
              <a:rPr lang="en-US" sz="3200" dirty="0" smtClean="0"/>
            </a:br>
            <a:r>
              <a:rPr lang="en-US" sz="3200" dirty="0" smtClean="0"/>
              <a:t>Chapter 4C: The Processor,</a:t>
            </a:r>
            <a:br>
              <a:rPr lang="en-US" sz="3200" dirty="0" smtClean="0"/>
            </a:br>
            <a:r>
              <a:rPr lang="en-US" sz="3200" dirty="0" smtClean="0"/>
              <a:t>Part C</a:t>
            </a:r>
          </a:p>
        </p:txBody>
      </p:sp>
      <p:sp>
        <p:nvSpPr>
          <p:cNvPr id="5123" name="Rectangle 3"/>
          <p:cNvSpPr>
            <a:spLocks noGrp="1" noChangeArrowheads="1"/>
          </p:cNvSpPr>
          <p:nvPr>
            <p:ph type="subTitle" idx="1"/>
          </p:nvPr>
        </p:nvSpPr>
        <p:spPr>
          <a:xfrm>
            <a:off x="685800" y="3886200"/>
            <a:ext cx="7848600" cy="2173288"/>
          </a:xfrm>
          <a:noFill/>
        </p:spPr>
        <p:txBody>
          <a:bodyPr/>
          <a:lstStyle/>
          <a:p>
            <a:pPr marL="203200" indent="-203200"/>
            <a:r>
              <a:rPr lang="en-US" dirty="0" smtClean="0"/>
              <a:t>Mary Jane Irwin ( </a:t>
            </a:r>
            <a:r>
              <a:rPr lang="en-US" dirty="0" smtClean="0">
                <a:hlinkClick r:id="rId3"/>
              </a:rPr>
              <a:t>www.cse.psu.edu/~mji</a:t>
            </a:r>
            <a:r>
              <a:rPr lang="en-US" dirty="0" smtClean="0"/>
              <a:t> ) </a:t>
            </a:r>
          </a:p>
          <a:p>
            <a:pPr marL="203200" indent="-203200"/>
            <a:endParaRPr lang="en-US" dirty="0" smtClean="0"/>
          </a:p>
          <a:p>
            <a:pPr marL="203200" indent="-203200"/>
            <a:endParaRPr lang="en-US" dirty="0" smtClean="0"/>
          </a:p>
          <a:p>
            <a:pPr marL="203200" indent="-203200">
              <a:spcBef>
                <a:spcPct val="30000"/>
              </a:spcBef>
            </a:pPr>
            <a:r>
              <a:rPr lang="en-US" sz="1800" dirty="0" smtClean="0"/>
              <a:t>[Adapted from </a:t>
            </a:r>
            <a:r>
              <a:rPr lang="en-US" sz="1800" i="1" dirty="0" smtClean="0"/>
              <a:t>Computer Organization and Design, 4</a:t>
            </a:r>
            <a:r>
              <a:rPr lang="en-US" sz="1800" i="1" baseline="30000" dirty="0" smtClean="0"/>
              <a:t>th</a:t>
            </a:r>
            <a:r>
              <a:rPr lang="en-US" sz="1800" i="1" dirty="0" smtClean="0"/>
              <a:t> Edition</a:t>
            </a:r>
            <a:r>
              <a:rPr lang="en-US" sz="1800" dirty="0" smtClean="0"/>
              <a:t>,  </a:t>
            </a:r>
          </a:p>
          <a:p>
            <a:pPr marL="203200" indent="-203200">
              <a:spcBef>
                <a:spcPct val="30000"/>
              </a:spcBef>
            </a:pPr>
            <a:r>
              <a:rPr lang="en-US" sz="1800" dirty="0" smtClean="0"/>
              <a:t>Patterson &amp; Hennessy, © 2008, MK]</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2870" name="Line 182"/>
          <p:cNvSpPr>
            <a:spLocks noChangeShapeType="1"/>
          </p:cNvSpPr>
          <p:nvPr/>
        </p:nvSpPr>
        <p:spPr bwMode="auto">
          <a:xfrm>
            <a:off x="3352800" y="3962400"/>
            <a:ext cx="0" cy="2438400"/>
          </a:xfrm>
          <a:prstGeom prst="line">
            <a:avLst/>
          </a:prstGeom>
          <a:noFill/>
          <a:ln w="28575">
            <a:solidFill>
              <a:schemeClr val="tx1"/>
            </a:solidFill>
            <a:round/>
            <a:headEnd/>
            <a:tailEnd/>
          </a:ln>
          <a:effectLst/>
        </p:spPr>
        <p:txBody>
          <a:bodyPr/>
          <a:lstStyle/>
          <a:p>
            <a:endParaRPr lang="en-US"/>
          </a:p>
        </p:txBody>
      </p:sp>
      <p:sp>
        <p:nvSpPr>
          <p:cNvPr id="1522690" name="Rectangle 2"/>
          <p:cNvSpPr>
            <a:spLocks noGrp="1" noChangeArrowheads="1"/>
          </p:cNvSpPr>
          <p:nvPr>
            <p:ph type="title"/>
          </p:nvPr>
        </p:nvSpPr>
        <p:spPr>
          <a:xfrm>
            <a:off x="533400" y="304800"/>
            <a:ext cx="8229600" cy="422275"/>
          </a:xfrm>
        </p:spPr>
        <p:txBody>
          <a:bodyPr/>
          <a:lstStyle/>
          <a:p>
            <a:r>
              <a:rPr lang="en-US"/>
              <a:t>A MIPS VLIW (2-issue) Datapath</a:t>
            </a:r>
          </a:p>
        </p:txBody>
      </p:sp>
      <p:sp>
        <p:nvSpPr>
          <p:cNvPr id="1522700" name="Line 12"/>
          <p:cNvSpPr>
            <a:spLocks noChangeShapeType="1"/>
          </p:cNvSpPr>
          <p:nvPr/>
        </p:nvSpPr>
        <p:spPr bwMode="auto">
          <a:xfrm flipV="1">
            <a:off x="3048000" y="3581400"/>
            <a:ext cx="0" cy="2438400"/>
          </a:xfrm>
          <a:prstGeom prst="line">
            <a:avLst/>
          </a:prstGeom>
          <a:noFill/>
          <a:ln w="19050">
            <a:solidFill>
              <a:schemeClr val="tx1"/>
            </a:solidFill>
            <a:round/>
            <a:headEnd/>
            <a:tailEnd/>
          </a:ln>
          <a:effectLst/>
        </p:spPr>
        <p:txBody>
          <a:bodyPr/>
          <a:lstStyle/>
          <a:p>
            <a:endParaRPr lang="en-US"/>
          </a:p>
        </p:txBody>
      </p:sp>
      <p:sp>
        <p:nvSpPr>
          <p:cNvPr id="1522701" name="Line 13"/>
          <p:cNvSpPr>
            <a:spLocks noChangeShapeType="1"/>
          </p:cNvSpPr>
          <p:nvPr/>
        </p:nvSpPr>
        <p:spPr bwMode="auto">
          <a:xfrm>
            <a:off x="3048000" y="3581400"/>
            <a:ext cx="762000" cy="0"/>
          </a:xfrm>
          <a:prstGeom prst="line">
            <a:avLst/>
          </a:prstGeom>
          <a:noFill/>
          <a:ln w="19050">
            <a:solidFill>
              <a:schemeClr val="tx1"/>
            </a:solidFill>
            <a:round/>
            <a:headEnd/>
            <a:tailEnd type="triangle" w="med" len="med"/>
          </a:ln>
          <a:effectLst/>
        </p:spPr>
        <p:txBody>
          <a:bodyPr/>
          <a:lstStyle/>
          <a:p>
            <a:endParaRPr lang="en-US"/>
          </a:p>
        </p:txBody>
      </p:sp>
      <p:grpSp>
        <p:nvGrpSpPr>
          <p:cNvPr id="2" name="Group 15"/>
          <p:cNvGrpSpPr>
            <a:grpSpLocks/>
          </p:cNvGrpSpPr>
          <p:nvPr/>
        </p:nvGrpSpPr>
        <p:grpSpPr bwMode="auto">
          <a:xfrm>
            <a:off x="1676400" y="1828800"/>
            <a:ext cx="381000" cy="914400"/>
            <a:chOff x="1392" y="2880"/>
            <a:chExt cx="288" cy="480"/>
          </a:xfrm>
        </p:grpSpPr>
        <p:sp>
          <p:nvSpPr>
            <p:cNvPr id="1522704"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522705"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522706"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522707"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522708"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522709"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522710"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522711" name="Rectangle 23"/>
          <p:cNvSpPr>
            <a:spLocks noChangeArrowheads="1"/>
          </p:cNvSpPr>
          <p:nvPr/>
        </p:nvSpPr>
        <p:spPr bwMode="auto">
          <a:xfrm>
            <a:off x="1219200" y="2819400"/>
            <a:ext cx="1066800" cy="1447800"/>
          </a:xfrm>
          <a:prstGeom prst="rect">
            <a:avLst/>
          </a:prstGeom>
          <a:noFill/>
          <a:ln w="12700">
            <a:solidFill>
              <a:schemeClr val="tx1"/>
            </a:solidFill>
            <a:miter lim="800000"/>
            <a:headEnd/>
            <a:tailEnd/>
          </a:ln>
          <a:effectLst/>
        </p:spPr>
        <p:txBody>
          <a:bodyPr wrap="none" anchor="ctr"/>
          <a:lstStyle/>
          <a:p>
            <a:endParaRPr lang="en-US"/>
          </a:p>
        </p:txBody>
      </p:sp>
      <p:sp>
        <p:nvSpPr>
          <p:cNvPr id="1522712" name="Rectangle 24"/>
          <p:cNvSpPr>
            <a:spLocks noChangeArrowheads="1"/>
          </p:cNvSpPr>
          <p:nvPr/>
        </p:nvSpPr>
        <p:spPr bwMode="auto">
          <a:xfrm>
            <a:off x="762000" y="32004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522713" name="Line 25"/>
          <p:cNvSpPr>
            <a:spLocks noChangeShapeType="1"/>
          </p:cNvSpPr>
          <p:nvPr/>
        </p:nvSpPr>
        <p:spPr bwMode="auto">
          <a:xfrm>
            <a:off x="914400" y="3581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522714" name="Line 26"/>
          <p:cNvSpPr>
            <a:spLocks noChangeShapeType="1"/>
          </p:cNvSpPr>
          <p:nvPr/>
        </p:nvSpPr>
        <p:spPr bwMode="auto">
          <a:xfrm>
            <a:off x="990600" y="1981200"/>
            <a:ext cx="685800" cy="0"/>
          </a:xfrm>
          <a:prstGeom prst="line">
            <a:avLst/>
          </a:prstGeom>
          <a:noFill/>
          <a:ln w="28575">
            <a:solidFill>
              <a:schemeClr val="tx1"/>
            </a:solidFill>
            <a:round/>
            <a:headEnd/>
            <a:tailEnd type="triangle" w="med" len="med"/>
          </a:ln>
          <a:effectLst/>
        </p:spPr>
        <p:txBody>
          <a:bodyPr/>
          <a:lstStyle/>
          <a:p>
            <a:endParaRPr lang="en-US"/>
          </a:p>
        </p:txBody>
      </p:sp>
      <p:sp>
        <p:nvSpPr>
          <p:cNvPr id="1522715" name="Line 27"/>
          <p:cNvSpPr>
            <a:spLocks noChangeShapeType="1"/>
          </p:cNvSpPr>
          <p:nvPr/>
        </p:nvSpPr>
        <p:spPr bwMode="auto">
          <a:xfrm>
            <a:off x="1295400" y="25908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522717" name="Text Box 29"/>
          <p:cNvSpPr txBox="1">
            <a:spLocks noChangeArrowheads="1"/>
          </p:cNvSpPr>
          <p:nvPr/>
        </p:nvSpPr>
        <p:spPr bwMode="auto">
          <a:xfrm>
            <a:off x="1187450" y="28733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522718" name="Text Box 30"/>
          <p:cNvSpPr txBox="1">
            <a:spLocks noChangeArrowheads="1"/>
          </p:cNvSpPr>
          <p:nvPr/>
        </p:nvSpPr>
        <p:spPr bwMode="auto">
          <a:xfrm>
            <a:off x="1676400" y="2133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522719" name="Text Box 31"/>
          <p:cNvSpPr txBox="1">
            <a:spLocks noChangeArrowheads="1"/>
          </p:cNvSpPr>
          <p:nvPr/>
        </p:nvSpPr>
        <p:spPr bwMode="auto">
          <a:xfrm rot="-5400000">
            <a:off x="625475" y="34131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522720" name="Line 32"/>
          <p:cNvSpPr>
            <a:spLocks noChangeShapeType="1"/>
          </p:cNvSpPr>
          <p:nvPr/>
        </p:nvSpPr>
        <p:spPr bwMode="auto">
          <a:xfrm>
            <a:off x="457200" y="3581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522721" name="Text Box 33"/>
          <p:cNvSpPr txBox="1">
            <a:spLocks noChangeArrowheads="1"/>
          </p:cNvSpPr>
          <p:nvPr/>
        </p:nvSpPr>
        <p:spPr bwMode="auto">
          <a:xfrm>
            <a:off x="1066800" y="24384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522722" name="Line 34"/>
          <p:cNvSpPr>
            <a:spLocks noChangeShapeType="1"/>
          </p:cNvSpPr>
          <p:nvPr/>
        </p:nvSpPr>
        <p:spPr bwMode="auto">
          <a:xfrm>
            <a:off x="457200" y="1143000"/>
            <a:ext cx="0" cy="2438400"/>
          </a:xfrm>
          <a:prstGeom prst="line">
            <a:avLst/>
          </a:prstGeom>
          <a:noFill/>
          <a:ln w="28575">
            <a:solidFill>
              <a:schemeClr val="tx1"/>
            </a:solidFill>
            <a:round/>
            <a:headEnd/>
            <a:tailEnd/>
          </a:ln>
          <a:effectLst/>
        </p:spPr>
        <p:txBody>
          <a:bodyPr/>
          <a:lstStyle/>
          <a:p>
            <a:endParaRPr lang="en-US"/>
          </a:p>
        </p:txBody>
      </p:sp>
      <p:sp>
        <p:nvSpPr>
          <p:cNvPr id="1522723" name="AutoShape 35"/>
          <p:cNvSpPr>
            <a:spLocks noChangeArrowheads="1"/>
          </p:cNvSpPr>
          <p:nvPr/>
        </p:nvSpPr>
        <p:spPr bwMode="auto">
          <a:xfrm rot="5400000" flipH="1">
            <a:off x="838200" y="1066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522724" name="Line 36"/>
          <p:cNvSpPr>
            <a:spLocks noChangeShapeType="1"/>
          </p:cNvSpPr>
          <p:nvPr/>
        </p:nvSpPr>
        <p:spPr bwMode="auto">
          <a:xfrm flipH="1">
            <a:off x="457200" y="1143000"/>
            <a:ext cx="609600" cy="0"/>
          </a:xfrm>
          <a:prstGeom prst="line">
            <a:avLst/>
          </a:prstGeom>
          <a:noFill/>
          <a:ln w="28575">
            <a:solidFill>
              <a:schemeClr val="tx1"/>
            </a:solidFill>
            <a:round/>
            <a:headEnd/>
            <a:tailEnd/>
          </a:ln>
          <a:effectLst/>
        </p:spPr>
        <p:txBody>
          <a:bodyPr/>
          <a:lstStyle/>
          <a:p>
            <a:endParaRPr lang="en-US"/>
          </a:p>
        </p:txBody>
      </p:sp>
      <p:sp>
        <p:nvSpPr>
          <p:cNvPr id="1522725" name="Rectangle 37"/>
          <p:cNvSpPr>
            <a:spLocks noChangeArrowheads="1"/>
          </p:cNvSpPr>
          <p:nvPr/>
        </p:nvSpPr>
        <p:spPr bwMode="auto">
          <a:xfrm flipH="1">
            <a:off x="1157288" y="12192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522726" name="Rectangle 38"/>
          <p:cNvSpPr>
            <a:spLocks noChangeArrowheads="1"/>
          </p:cNvSpPr>
          <p:nvPr/>
        </p:nvSpPr>
        <p:spPr bwMode="auto">
          <a:xfrm flipH="1">
            <a:off x="1143000" y="8382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522727" name="Line 39"/>
          <p:cNvSpPr>
            <a:spLocks noChangeShapeType="1"/>
          </p:cNvSpPr>
          <p:nvPr/>
        </p:nvSpPr>
        <p:spPr bwMode="auto">
          <a:xfrm flipH="1">
            <a:off x="1295400" y="990600"/>
            <a:ext cx="3352800" cy="0"/>
          </a:xfrm>
          <a:prstGeom prst="line">
            <a:avLst/>
          </a:prstGeom>
          <a:noFill/>
          <a:ln w="28575">
            <a:solidFill>
              <a:schemeClr val="tx1"/>
            </a:solidFill>
            <a:round/>
            <a:headEnd/>
            <a:tailEnd type="triangle" w="med" len="med"/>
          </a:ln>
          <a:effectLst/>
        </p:spPr>
        <p:txBody>
          <a:bodyPr/>
          <a:lstStyle/>
          <a:p>
            <a:endParaRPr lang="en-US"/>
          </a:p>
        </p:txBody>
      </p:sp>
      <p:sp>
        <p:nvSpPr>
          <p:cNvPr id="1522728" name="Line 40"/>
          <p:cNvSpPr>
            <a:spLocks noChangeShapeType="1"/>
          </p:cNvSpPr>
          <p:nvPr/>
        </p:nvSpPr>
        <p:spPr bwMode="auto">
          <a:xfrm flipH="1">
            <a:off x="3505200" y="6172200"/>
            <a:ext cx="5257800" cy="0"/>
          </a:xfrm>
          <a:prstGeom prst="line">
            <a:avLst/>
          </a:prstGeom>
          <a:noFill/>
          <a:ln w="28575">
            <a:solidFill>
              <a:srgbClr val="00A091"/>
            </a:solidFill>
            <a:round/>
            <a:headEnd/>
            <a:tailEnd/>
          </a:ln>
          <a:effectLst/>
        </p:spPr>
        <p:txBody>
          <a:bodyPr/>
          <a:lstStyle/>
          <a:p>
            <a:endParaRPr lang="en-US"/>
          </a:p>
        </p:txBody>
      </p:sp>
      <p:sp>
        <p:nvSpPr>
          <p:cNvPr id="1522729" name="Rectangle 41"/>
          <p:cNvSpPr>
            <a:spLocks noChangeArrowheads="1"/>
          </p:cNvSpPr>
          <p:nvPr/>
        </p:nvSpPr>
        <p:spPr bwMode="auto">
          <a:xfrm>
            <a:off x="3810000" y="2667000"/>
            <a:ext cx="838200" cy="1600200"/>
          </a:xfrm>
          <a:prstGeom prst="rect">
            <a:avLst/>
          </a:prstGeom>
          <a:noFill/>
          <a:ln w="12700">
            <a:solidFill>
              <a:schemeClr val="tx1"/>
            </a:solidFill>
            <a:miter lim="800000"/>
            <a:headEnd/>
            <a:tailEnd/>
          </a:ln>
          <a:effectLst/>
        </p:spPr>
        <p:txBody>
          <a:bodyPr wrap="none" anchor="ctr"/>
          <a:lstStyle/>
          <a:p>
            <a:endParaRPr lang="en-US"/>
          </a:p>
        </p:txBody>
      </p:sp>
      <p:sp>
        <p:nvSpPr>
          <p:cNvPr id="1522730" name="Line 42"/>
          <p:cNvSpPr>
            <a:spLocks noChangeShapeType="1"/>
          </p:cNvSpPr>
          <p:nvPr/>
        </p:nvSpPr>
        <p:spPr bwMode="auto">
          <a:xfrm>
            <a:off x="2286000" y="3581400"/>
            <a:ext cx="152400" cy="0"/>
          </a:xfrm>
          <a:prstGeom prst="line">
            <a:avLst/>
          </a:prstGeom>
          <a:noFill/>
          <a:ln w="28575">
            <a:solidFill>
              <a:srgbClr val="00A091"/>
            </a:solidFill>
            <a:round/>
            <a:headEnd/>
            <a:tailEnd/>
          </a:ln>
          <a:effectLst/>
        </p:spPr>
        <p:txBody>
          <a:bodyPr/>
          <a:lstStyle/>
          <a:p>
            <a:endParaRPr lang="en-US"/>
          </a:p>
        </p:txBody>
      </p:sp>
      <p:sp>
        <p:nvSpPr>
          <p:cNvPr id="1522731" name="Line 43"/>
          <p:cNvSpPr>
            <a:spLocks noChangeShapeType="1"/>
          </p:cNvSpPr>
          <p:nvPr/>
        </p:nvSpPr>
        <p:spPr bwMode="auto">
          <a:xfrm>
            <a:off x="2895600" y="3352800"/>
            <a:ext cx="914400" cy="0"/>
          </a:xfrm>
          <a:prstGeom prst="line">
            <a:avLst/>
          </a:prstGeom>
          <a:noFill/>
          <a:ln w="19050">
            <a:solidFill>
              <a:srgbClr val="00A091"/>
            </a:solidFill>
            <a:round/>
            <a:headEnd/>
            <a:tailEnd type="triangle" w="med" len="med"/>
          </a:ln>
          <a:effectLst/>
        </p:spPr>
        <p:txBody>
          <a:bodyPr/>
          <a:lstStyle/>
          <a:p>
            <a:endParaRPr lang="en-US"/>
          </a:p>
        </p:txBody>
      </p:sp>
      <p:sp>
        <p:nvSpPr>
          <p:cNvPr id="1522732" name="Text Box 44"/>
          <p:cNvSpPr txBox="1">
            <a:spLocks noChangeArrowheads="1"/>
          </p:cNvSpPr>
          <p:nvPr/>
        </p:nvSpPr>
        <p:spPr bwMode="auto">
          <a:xfrm>
            <a:off x="3744913" y="39624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522735" name="Text Box 47"/>
          <p:cNvSpPr txBox="1">
            <a:spLocks noChangeArrowheads="1"/>
          </p:cNvSpPr>
          <p:nvPr/>
        </p:nvSpPr>
        <p:spPr bwMode="auto">
          <a:xfrm>
            <a:off x="3733800" y="3581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522736" name="Text Box 48"/>
          <p:cNvSpPr txBox="1">
            <a:spLocks noChangeArrowheads="1"/>
          </p:cNvSpPr>
          <p:nvPr/>
        </p:nvSpPr>
        <p:spPr bwMode="auto">
          <a:xfrm>
            <a:off x="3830638" y="2971800"/>
            <a:ext cx="893762" cy="517525"/>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r>
              <a:rPr lang="en-US" sz="1400" b="1">
                <a:solidFill>
                  <a:schemeClr val="tx1"/>
                </a:solidFill>
              </a:rPr>
              <a:t>File</a:t>
            </a:r>
          </a:p>
        </p:txBody>
      </p:sp>
      <p:sp>
        <p:nvSpPr>
          <p:cNvPr id="1522739" name="Line 51"/>
          <p:cNvSpPr>
            <a:spLocks noChangeShapeType="1"/>
          </p:cNvSpPr>
          <p:nvPr/>
        </p:nvSpPr>
        <p:spPr bwMode="auto">
          <a:xfrm>
            <a:off x="2895600" y="4800600"/>
            <a:ext cx="838200" cy="0"/>
          </a:xfrm>
          <a:prstGeom prst="line">
            <a:avLst/>
          </a:prstGeom>
          <a:noFill/>
          <a:ln w="28575">
            <a:solidFill>
              <a:srgbClr val="00A091"/>
            </a:solidFill>
            <a:round/>
            <a:headEnd/>
            <a:tailEnd/>
          </a:ln>
          <a:effectLst/>
        </p:spPr>
        <p:txBody>
          <a:bodyPr/>
          <a:lstStyle/>
          <a:p>
            <a:endParaRPr lang="en-US"/>
          </a:p>
        </p:txBody>
      </p:sp>
      <p:sp>
        <p:nvSpPr>
          <p:cNvPr id="1522744" name="Line 56"/>
          <p:cNvSpPr>
            <a:spLocks noChangeShapeType="1"/>
          </p:cNvSpPr>
          <p:nvPr/>
        </p:nvSpPr>
        <p:spPr bwMode="auto">
          <a:xfrm>
            <a:off x="3505200" y="4114800"/>
            <a:ext cx="304800" cy="0"/>
          </a:xfrm>
          <a:prstGeom prst="line">
            <a:avLst/>
          </a:prstGeom>
          <a:noFill/>
          <a:ln w="28575">
            <a:solidFill>
              <a:srgbClr val="00A091"/>
            </a:solidFill>
            <a:round/>
            <a:headEnd/>
            <a:tailEnd type="triangle" w="med" len="med"/>
          </a:ln>
          <a:effectLst/>
        </p:spPr>
        <p:txBody>
          <a:bodyPr/>
          <a:lstStyle/>
          <a:p>
            <a:endParaRPr lang="en-US"/>
          </a:p>
        </p:txBody>
      </p:sp>
      <p:sp>
        <p:nvSpPr>
          <p:cNvPr id="1522745" name="Line 57"/>
          <p:cNvSpPr>
            <a:spLocks noChangeShapeType="1"/>
          </p:cNvSpPr>
          <p:nvPr/>
        </p:nvSpPr>
        <p:spPr bwMode="auto">
          <a:xfrm>
            <a:off x="5105400" y="3276600"/>
            <a:ext cx="0" cy="1219200"/>
          </a:xfrm>
          <a:prstGeom prst="line">
            <a:avLst/>
          </a:prstGeom>
          <a:noFill/>
          <a:ln w="28575">
            <a:solidFill>
              <a:schemeClr val="tx1"/>
            </a:solidFill>
            <a:round/>
            <a:headEnd/>
            <a:tailEnd/>
          </a:ln>
          <a:effectLst/>
        </p:spPr>
        <p:txBody>
          <a:bodyPr/>
          <a:lstStyle/>
          <a:p>
            <a:endParaRPr lang="en-US"/>
          </a:p>
        </p:txBody>
      </p:sp>
      <p:sp>
        <p:nvSpPr>
          <p:cNvPr id="1522746" name="Line 58"/>
          <p:cNvSpPr>
            <a:spLocks noChangeShapeType="1"/>
          </p:cNvSpPr>
          <p:nvPr/>
        </p:nvSpPr>
        <p:spPr bwMode="auto">
          <a:xfrm>
            <a:off x="4648200" y="3505200"/>
            <a:ext cx="152400" cy="0"/>
          </a:xfrm>
          <a:prstGeom prst="line">
            <a:avLst/>
          </a:prstGeom>
          <a:noFill/>
          <a:ln w="28575">
            <a:solidFill>
              <a:srgbClr val="00A091"/>
            </a:solidFill>
            <a:round/>
            <a:headEnd/>
            <a:tailEnd/>
          </a:ln>
          <a:effectLst/>
        </p:spPr>
        <p:txBody>
          <a:bodyPr/>
          <a:lstStyle/>
          <a:p>
            <a:endParaRPr lang="en-US"/>
          </a:p>
        </p:txBody>
      </p:sp>
      <p:sp>
        <p:nvSpPr>
          <p:cNvPr id="1522747" name="Line 59"/>
          <p:cNvSpPr>
            <a:spLocks noChangeShapeType="1"/>
          </p:cNvSpPr>
          <p:nvPr/>
        </p:nvSpPr>
        <p:spPr bwMode="auto">
          <a:xfrm>
            <a:off x="2743200" y="2819400"/>
            <a:ext cx="0" cy="1752600"/>
          </a:xfrm>
          <a:prstGeom prst="line">
            <a:avLst/>
          </a:prstGeom>
          <a:noFill/>
          <a:ln w="28575">
            <a:solidFill>
              <a:schemeClr val="tx1"/>
            </a:solidFill>
            <a:round/>
            <a:headEnd/>
            <a:tailEnd/>
          </a:ln>
          <a:effectLst/>
        </p:spPr>
        <p:txBody>
          <a:bodyPr/>
          <a:lstStyle/>
          <a:p>
            <a:endParaRPr lang="en-US"/>
          </a:p>
        </p:txBody>
      </p:sp>
      <p:sp>
        <p:nvSpPr>
          <p:cNvPr id="1522748" name="Line 60"/>
          <p:cNvSpPr>
            <a:spLocks noChangeShapeType="1"/>
          </p:cNvSpPr>
          <p:nvPr/>
        </p:nvSpPr>
        <p:spPr bwMode="auto">
          <a:xfrm>
            <a:off x="2895600" y="2971800"/>
            <a:ext cx="914400" cy="0"/>
          </a:xfrm>
          <a:prstGeom prst="line">
            <a:avLst/>
          </a:prstGeom>
          <a:noFill/>
          <a:ln w="19050">
            <a:solidFill>
              <a:srgbClr val="00A091"/>
            </a:solidFill>
            <a:round/>
            <a:headEnd/>
            <a:tailEnd type="triangle" w="med" len="med"/>
          </a:ln>
          <a:effectLst/>
        </p:spPr>
        <p:txBody>
          <a:bodyPr/>
          <a:lstStyle/>
          <a:p>
            <a:endParaRPr lang="en-US"/>
          </a:p>
        </p:txBody>
      </p:sp>
      <p:sp>
        <p:nvSpPr>
          <p:cNvPr id="1522749" name="Line 61"/>
          <p:cNvSpPr>
            <a:spLocks noChangeShapeType="1"/>
          </p:cNvSpPr>
          <p:nvPr/>
        </p:nvSpPr>
        <p:spPr bwMode="auto">
          <a:xfrm>
            <a:off x="4953000" y="3657600"/>
            <a:ext cx="762000" cy="0"/>
          </a:xfrm>
          <a:prstGeom prst="line">
            <a:avLst/>
          </a:prstGeom>
          <a:noFill/>
          <a:ln w="28575">
            <a:solidFill>
              <a:srgbClr val="00A091"/>
            </a:solidFill>
            <a:round/>
            <a:headEnd/>
            <a:tailEnd/>
          </a:ln>
          <a:effectLst/>
        </p:spPr>
        <p:txBody>
          <a:bodyPr/>
          <a:lstStyle/>
          <a:p>
            <a:endParaRPr lang="en-US"/>
          </a:p>
        </p:txBody>
      </p:sp>
      <p:sp>
        <p:nvSpPr>
          <p:cNvPr id="1522750" name="Line 62"/>
          <p:cNvSpPr>
            <a:spLocks noChangeShapeType="1"/>
          </p:cNvSpPr>
          <p:nvPr/>
        </p:nvSpPr>
        <p:spPr bwMode="auto">
          <a:xfrm>
            <a:off x="6375400" y="4114800"/>
            <a:ext cx="177800" cy="0"/>
          </a:xfrm>
          <a:prstGeom prst="line">
            <a:avLst/>
          </a:prstGeom>
          <a:noFill/>
          <a:ln w="28575">
            <a:solidFill>
              <a:srgbClr val="00A091"/>
            </a:solidFill>
            <a:round/>
            <a:headEnd/>
            <a:tailEnd/>
          </a:ln>
          <a:effectLst/>
        </p:spPr>
        <p:txBody>
          <a:bodyPr/>
          <a:lstStyle/>
          <a:p>
            <a:endParaRPr lang="en-US"/>
          </a:p>
        </p:txBody>
      </p:sp>
      <p:sp>
        <p:nvSpPr>
          <p:cNvPr id="1522751" name="Freeform 63"/>
          <p:cNvSpPr>
            <a:spLocks/>
          </p:cNvSpPr>
          <p:nvPr/>
        </p:nvSpPr>
        <p:spPr bwMode="auto">
          <a:xfrm>
            <a:off x="5867400" y="1981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522752" name="Rectangle 64"/>
          <p:cNvSpPr>
            <a:spLocks noChangeArrowheads="1"/>
          </p:cNvSpPr>
          <p:nvPr/>
        </p:nvSpPr>
        <p:spPr bwMode="auto">
          <a:xfrm>
            <a:off x="6048375" y="24384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522753" name="AutoShape 65"/>
          <p:cNvSpPr>
            <a:spLocks noChangeArrowheads="1"/>
          </p:cNvSpPr>
          <p:nvPr/>
        </p:nvSpPr>
        <p:spPr bwMode="auto">
          <a:xfrm rot="-5400000">
            <a:off x="5181600" y="2133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522754" name="Line 66"/>
          <p:cNvSpPr>
            <a:spLocks noChangeShapeType="1"/>
          </p:cNvSpPr>
          <p:nvPr/>
        </p:nvSpPr>
        <p:spPr bwMode="auto">
          <a:xfrm>
            <a:off x="5715000" y="3810000"/>
            <a:ext cx="304800" cy="0"/>
          </a:xfrm>
          <a:prstGeom prst="line">
            <a:avLst/>
          </a:prstGeom>
          <a:noFill/>
          <a:ln w="28575">
            <a:solidFill>
              <a:srgbClr val="00A091"/>
            </a:solidFill>
            <a:round/>
            <a:headEnd/>
            <a:tailEnd type="triangle" w="med" len="med"/>
          </a:ln>
          <a:effectLst/>
        </p:spPr>
        <p:txBody>
          <a:bodyPr/>
          <a:lstStyle/>
          <a:p>
            <a:endParaRPr lang="en-US"/>
          </a:p>
        </p:txBody>
      </p:sp>
      <p:sp>
        <p:nvSpPr>
          <p:cNvPr id="1522757" name="Line 69"/>
          <p:cNvSpPr>
            <a:spLocks noChangeShapeType="1"/>
          </p:cNvSpPr>
          <p:nvPr/>
        </p:nvSpPr>
        <p:spPr bwMode="auto">
          <a:xfrm>
            <a:off x="5105400" y="3276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522758" name="Line 70"/>
          <p:cNvSpPr>
            <a:spLocks noChangeShapeType="1"/>
          </p:cNvSpPr>
          <p:nvPr/>
        </p:nvSpPr>
        <p:spPr bwMode="auto">
          <a:xfrm>
            <a:off x="5638800" y="30480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174"/>
          <p:cNvGrpSpPr>
            <a:grpSpLocks/>
          </p:cNvGrpSpPr>
          <p:nvPr/>
        </p:nvGrpSpPr>
        <p:grpSpPr bwMode="auto">
          <a:xfrm>
            <a:off x="5995988" y="3581400"/>
            <a:ext cx="481012" cy="914400"/>
            <a:chOff x="4848" y="720"/>
            <a:chExt cx="303" cy="576"/>
          </a:xfrm>
        </p:grpSpPr>
        <p:grpSp>
          <p:nvGrpSpPr>
            <p:cNvPr id="4" name="Group 74"/>
            <p:cNvGrpSpPr>
              <a:grpSpLocks/>
            </p:cNvGrpSpPr>
            <p:nvPr/>
          </p:nvGrpSpPr>
          <p:grpSpPr bwMode="auto">
            <a:xfrm>
              <a:off x="4848" y="720"/>
              <a:ext cx="240" cy="576"/>
              <a:chOff x="1392" y="2880"/>
              <a:chExt cx="288" cy="480"/>
            </a:xfrm>
          </p:grpSpPr>
          <p:sp>
            <p:nvSpPr>
              <p:cNvPr id="1522763" name="Line 75"/>
              <p:cNvSpPr>
                <a:spLocks noChangeShapeType="1"/>
              </p:cNvSpPr>
              <p:nvPr/>
            </p:nvSpPr>
            <p:spPr bwMode="auto">
              <a:xfrm>
                <a:off x="1392" y="3072"/>
                <a:ext cx="48" cy="48"/>
              </a:xfrm>
              <a:prstGeom prst="line">
                <a:avLst/>
              </a:prstGeom>
              <a:noFill/>
              <a:ln w="12700">
                <a:solidFill>
                  <a:srgbClr val="00A091"/>
                </a:solidFill>
                <a:round/>
                <a:headEnd/>
                <a:tailEnd/>
              </a:ln>
              <a:effectLst/>
            </p:spPr>
            <p:txBody>
              <a:bodyPr/>
              <a:lstStyle/>
              <a:p>
                <a:endParaRPr lang="en-US"/>
              </a:p>
            </p:txBody>
          </p:sp>
          <p:sp>
            <p:nvSpPr>
              <p:cNvPr id="1522764" name="Line 76"/>
              <p:cNvSpPr>
                <a:spLocks noChangeShapeType="1"/>
              </p:cNvSpPr>
              <p:nvPr/>
            </p:nvSpPr>
            <p:spPr bwMode="auto">
              <a:xfrm flipH="1">
                <a:off x="1392" y="3120"/>
                <a:ext cx="48" cy="48"/>
              </a:xfrm>
              <a:prstGeom prst="line">
                <a:avLst/>
              </a:prstGeom>
              <a:noFill/>
              <a:ln w="12700">
                <a:solidFill>
                  <a:srgbClr val="00A091"/>
                </a:solidFill>
                <a:round/>
                <a:headEnd/>
                <a:tailEnd/>
              </a:ln>
              <a:effectLst/>
            </p:spPr>
            <p:txBody>
              <a:bodyPr/>
              <a:lstStyle/>
              <a:p>
                <a:endParaRPr lang="en-US"/>
              </a:p>
            </p:txBody>
          </p:sp>
          <p:sp>
            <p:nvSpPr>
              <p:cNvPr id="1522765" name="Line 77"/>
              <p:cNvSpPr>
                <a:spLocks noChangeShapeType="1"/>
              </p:cNvSpPr>
              <p:nvPr/>
            </p:nvSpPr>
            <p:spPr bwMode="auto">
              <a:xfrm flipV="1">
                <a:off x="1392" y="2880"/>
                <a:ext cx="0" cy="192"/>
              </a:xfrm>
              <a:prstGeom prst="line">
                <a:avLst/>
              </a:prstGeom>
              <a:noFill/>
              <a:ln w="12700">
                <a:solidFill>
                  <a:srgbClr val="00A091"/>
                </a:solidFill>
                <a:round/>
                <a:headEnd/>
                <a:tailEnd/>
              </a:ln>
              <a:effectLst/>
            </p:spPr>
            <p:txBody>
              <a:bodyPr/>
              <a:lstStyle/>
              <a:p>
                <a:endParaRPr lang="en-US"/>
              </a:p>
            </p:txBody>
          </p:sp>
          <p:sp>
            <p:nvSpPr>
              <p:cNvPr id="1522766" name="Line 78"/>
              <p:cNvSpPr>
                <a:spLocks noChangeShapeType="1"/>
              </p:cNvSpPr>
              <p:nvPr/>
            </p:nvSpPr>
            <p:spPr bwMode="auto">
              <a:xfrm flipV="1">
                <a:off x="1392" y="3168"/>
                <a:ext cx="0" cy="192"/>
              </a:xfrm>
              <a:prstGeom prst="line">
                <a:avLst/>
              </a:prstGeom>
              <a:noFill/>
              <a:ln w="12700">
                <a:solidFill>
                  <a:srgbClr val="00A091"/>
                </a:solidFill>
                <a:round/>
                <a:headEnd/>
                <a:tailEnd/>
              </a:ln>
              <a:effectLst/>
            </p:spPr>
            <p:txBody>
              <a:bodyPr/>
              <a:lstStyle/>
              <a:p>
                <a:endParaRPr lang="en-US"/>
              </a:p>
            </p:txBody>
          </p:sp>
          <p:sp>
            <p:nvSpPr>
              <p:cNvPr id="1522767" name="Line 79"/>
              <p:cNvSpPr>
                <a:spLocks noChangeShapeType="1"/>
              </p:cNvSpPr>
              <p:nvPr/>
            </p:nvSpPr>
            <p:spPr bwMode="auto">
              <a:xfrm flipV="1">
                <a:off x="1392" y="3216"/>
                <a:ext cx="288" cy="144"/>
              </a:xfrm>
              <a:prstGeom prst="line">
                <a:avLst/>
              </a:prstGeom>
              <a:noFill/>
              <a:ln w="12700">
                <a:solidFill>
                  <a:srgbClr val="00A091"/>
                </a:solidFill>
                <a:round/>
                <a:headEnd/>
                <a:tailEnd/>
              </a:ln>
              <a:effectLst/>
            </p:spPr>
            <p:txBody>
              <a:bodyPr/>
              <a:lstStyle/>
              <a:p>
                <a:endParaRPr lang="en-US"/>
              </a:p>
            </p:txBody>
          </p:sp>
          <p:sp>
            <p:nvSpPr>
              <p:cNvPr id="1522768" name="Line 80"/>
              <p:cNvSpPr>
                <a:spLocks noChangeShapeType="1"/>
              </p:cNvSpPr>
              <p:nvPr/>
            </p:nvSpPr>
            <p:spPr bwMode="auto">
              <a:xfrm flipV="1">
                <a:off x="1680" y="3024"/>
                <a:ext cx="0" cy="192"/>
              </a:xfrm>
              <a:prstGeom prst="line">
                <a:avLst/>
              </a:prstGeom>
              <a:noFill/>
              <a:ln w="12700">
                <a:solidFill>
                  <a:srgbClr val="00A091"/>
                </a:solidFill>
                <a:round/>
                <a:headEnd/>
                <a:tailEnd/>
              </a:ln>
              <a:effectLst/>
            </p:spPr>
            <p:txBody>
              <a:bodyPr/>
              <a:lstStyle/>
              <a:p>
                <a:endParaRPr lang="en-US"/>
              </a:p>
            </p:txBody>
          </p:sp>
          <p:sp>
            <p:nvSpPr>
              <p:cNvPr id="1522769" name="Line 81"/>
              <p:cNvSpPr>
                <a:spLocks noChangeShapeType="1"/>
              </p:cNvSpPr>
              <p:nvPr/>
            </p:nvSpPr>
            <p:spPr bwMode="auto">
              <a:xfrm>
                <a:off x="1392" y="2880"/>
                <a:ext cx="288" cy="144"/>
              </a:xfrm>
              <a:prstGeom prst="line">
                <a:avLst/>
              </a:prstGeom>
              <a:noFill/>
              <a:ln w="12700">
                <a:solidFill>
                  <a:srgbClr val="00A091"/>
                </a:solidFill>
                <a:round/>
                <a:headEnd/>
                <a:tailEnd/>
              </a:ln>
              <a:effectLst/>
            </p:spPr>
            <p:txBody>
              <a:bodyPr/>
              <a:lstStyle/>
              <a:p>
                <a:endParaRPr lang="en-US"/>
              </a:p>
            </p:txBody>
          </p:sp>
        </p:grpSp>
        <p:sp>
          <p:nvSpPr>
            <p:cNvPr id="1522770" name="Text Box 82"/>
            <p:cNvSpPr txBox="1">
              <a:spLocks noChangeArrowheads="1"/>
            </p:cNvSpPr>
            <p:nvPr/>
          </p:nvSpPr>
          <p:spPr bwMode="auto">
            <a:xfrm>
              <a:off x="4848" y="912"/>
              <a:ext cx="303" cy="173"/>
            </a:xfrm>
            <a:prstGeom prst="rect">
              <a:avLst/>
            </a:prstGeom>
            <a:noFill/>
            <a:ln w="12700">
              <a:noFill/>
              <a:miter lim="800000"/>
              <a:headEnd/>
              <a:tailEnd/>
            </a:ln>
            <a:effectLst/>
          </p:spPr>
          <p:txBody>
            <a:bodyPr wrap="none">
              <a:spAutoFit/>
            </a:bodyPr>
            <a:lstStyle/>
            <a:p>
              <a:r>
                <a:rPr lang="en-US" sz="1200" b="1">
                  <a:solidFill>
                    <a:srgbClr val="00A091"/>
                  </a:solidFill>
                </a:rPr>
                <a:t>Add</a:t>
              </a:r>
            </a:p>
          </p:txBody>
        </p:sp>
      </p:grpSp>
      <p:sp>
        <p:nvSpPr>
          <p:cNvPr id="1522772" name="Rectangle 84"/>
          <p:cNvSpPr>
            <a:spLocks noChangeArrowheads="1"/>
          </p:cNvSpPr>
          <p:nvPr/>
        </p:nvSpPr>
        <p:spPr bwMode="auto">
          <a:xfrm>
            <a:off x="6934200" y="3048000"/>
            <a:ext cx="1066800" cy="1447800"/>
          </a:xfrm>
          <a:prstGeom prst="rect">
            <a:avLst/>
          </a:prstGeom>
          <a:noFill/>
          <a:ln w="12700">
            <a:solidFill>
              <a:schemeClr val="tx1"/>
            </a:solidFill>
            <a:miter lim="800000"/>
            <a:headEnd/>
            <a:tailEnd/>
          </a:ln>
          <a:effectLst/>
        </p:spPr>
        <p:txBody>
          <a:bodyPr wrap="none" anchor="ctr"/>
          <a:lstStyle/>
          <a:p>
            <a:endParaRPr lang="en-US"/>
          </a:p>
        </p:txBody>
      </p:sp>
      <p:sp>
        <p:nvSpPr>
          <p:cNvPr id="1522773" name="Line 85"/>
          <p:cNvSpPr>
            <a:spLocks noChangeShapeType="1"/>
          </p:cNvSpPr>
          <p:nvPr/>
        </p:nvSpPr>
        <p:spPr bwMode="auto">
          <a:xfrm>
            <a:off x="6705600" y="4114800"/>
            <a:ext cx="228600" cy="0"/>
          </a:xfrm>
          <a:prstGeom prst="line">
            <a:avLst/>
          </a:prstGeom>
          <a:noFill/>
          <a:ln w="28575">
            <a:solidFill>
              <a:srgbClr val="00A091"/>
            </a:solidFill>
            <a:round/>
            <a:headEnd/>
            <a:tailEnd type="triangle" w="med" len="med"/>
          </a:ln>
          <a:effectLst/>
        </p:spPr>
        <p:txBody>
          <a:bodyPr/>
          <a:lstStyle/>
          <a:p>
            <a:endParaRPr lang="en-US"/>
          </a:p>
        </p:txBody>
      </p:sp>
      <p:sp>
        <p:nvSpPr>
          <p:cNvPr id="1522774" name="Text Box 86"/>
          <p:cNvSpPr txBox="1">
            <a:spLocks noChangeArrowheads="1"/>
          </p:cNvSpPr>
          <p:nvPr/>
        </p:nvSpPr>
        <p:spPr bwMode="auto">
          <a:xfrm>
            <a:off x="7086600" y="35052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522778" name="Line 90"/>
          <p:cNvSpPr>
            <a:spLocks noChangeShapeType="1"/>
          </p:cNvSpPr>
          <p:nvPr/>
        </p:nvSpPr>
        <p:spPr bwMode="auto">
          <a:xfrm>
            <a:off x="6705600" y="3505200"/>
            <a:ext cx="228600" cy="0"/>
          </a:xfrm>
          <a:prstGeom prst="line">
            <a:avLst/>
          </a:prstGeom>
          <a:noFill/>
          <a:ln w="28575">
            <a:solidFill>
              <a:srgbClr val="00A091"/>
            </a:solidFill>
            <a:round/>
            <a:headEnd/>
            <a:tailEnd type="triangle" w="med" len="med"/>
          </a:ln>
          <a:effectLst/>
        </p:spPr>
        <p:txBody>
          <a:bodyPr/>
          <a:lstStyle/>
          <a:p>
            <a:endParaRPr lang="en-US"/>
          </a:p>
        </p:txBody>
      </p:sp>
      <p:sp>
        <p:nvSpPr>
          <p:cNvPr id="1522781" name="Line 93"/>
          <p:cNvSpPr>
            <a:spLocks noChangeShapeType="1"/>
          </p:cNvSpPr>
          <p:nvPr/>
        </p:nvSpPr>
        <p:spPr bwMode="auto">
          <a:xfrm>
            <a:off x="8305800" y="3657600"/>
            <a:ext cx="457200" cy="0"/>
          </a:xfrm>
          <a:prstGeom prst="line">
            <a:avLst/>
          </a:prstGeom>
          <a:noFill/>
          <a:ln w="28575">
            <a:solidFill>
              <a:srgbClr val="00A091"/>
            </a:solidFill>
            <a:round/>
            <a:headEnd/>
            <a:tailEnd/>
          </a:ln>
          <a:effectLst/>
        </p:spPr>
        <p:txBody>
          <a:bodyPr/>
          <a:lstStyle/>
          <a:p>
            <a:endParaRPr lang="en-US"/>
          </a:p>
        </p:txBody>
      </p:sp>
      <p:sp>
        <p:nvSpPr>
          <p:cNvPr id="1522784" name="Line 96"/>
          <p:cNvSpPr>
            <a:spLocks noChangeShapeType="1"/>
          </p:cNvSpPr>
          <p:nvPr/>
        </p:nvSpPr>
        <p:spPr bwMode="auto">
          <a:xfrm>
            <a:off x="4648200" y="2971800"/>
            <a:ext cx="152400" cy="0"/>
          </a:xfrm>
          <a:prstGeom prst="line">
            <a:avLst/>
          </a:prstGeom>
          <a:noFill/>
          <a:ln w="28575">
            <a:solidFill>
              <a:schemeClr val="tx1"/>
            </a:solidFill>
            <a:round/>
            <a:headEnd/>
            <a:tailEnd/>
          </a:ln>
          <a:effectLst/>
        </p:spPr>
        <p:txBody>
          <a:bodyPr/>
          <a:lstStyle/>
          <a:p>
            <a:endParaRPr lang="en-US"/>
          </a:p>
        </p:txBody>
      </p:sp>
      <p:sp>
        <p:nvSpPr>
          <p:cNvPr id="1522785" name="Line 97"/>
          <p:cNvSpPr>
            <a:spLocks noChangeShapeType="1"/>
          </p:cNvSpPr>
          <p:nvPr/>
        </p:nvSpPr>
        <p:spPr bwMode="auto">
          <a:xfrm>
            <a:off x="3505200" y="4114800"/>
            <a:ext cx="0" cy="2057400"/>
          </a:xfrm>
          <a:prstGeom prst="line">
            <a:avLst/>
          </a:prstGeom>
          <a:noFill/>
          <a:ln w="28575">
            <a:solidFill>
              <a:srgbClr val="00A091"/>
            </a:solidFill>
            <a:round/>
            <a:headEnd/>
            <a:tailEnd/>
          </a:ln>
          <a:effectLst/>
        </p:spPr>
        <p:txBody>
          <a:bodyPr/>
          <a:lstStyle/>
          <a:p>
            <a:endParaRPr lang="en-US"/>
          </a:p>
        </p:txBody>
      </p:sp>
      <p:sp>
        <p:nvSpPr>
          <p:cNvPr id="1522786" name="Line 98"/>
          <p:cNvSpPr>
            <a:spLocks noChangeShapeType="1"/>
          </p:cNvSpPr>
          <p:nvPr/>
        </p:nvSpPr>
        <p:spPr bwMode="auto">
          <a:xfrm>
            <a:off x="2057400" y="2286000"/>
            <a:ext cx="228600" cy="0"/>
          </a:xfrm>
          <a:prstGeom prst="line">
            <a:avLst/>
          </a:prstGeom>
          <a:noFill/>
          <a:ln w="28575">
            <a:solidFill>
              <a:schemeClr val="tx1"/>
            </a:solidFill>
            <a:round/>
            <a:headEnd/>
            <a:tailEnd/>
          </a:ln>
          <a:effectLst/>
        </p:spPr>
        <p:txBody>
          <a:bodyPr/>
          <a:lstStyle/>
          <a:p>
            <a:endParaRPr lang="en-US"/>
          </a:p>
        </p:txBody>
      </p:sp>
      <p:sp>
        <p:nvSpPr>
          <p:cNvPr id="1522787" name="Line 99"/>
          <p:cNvSpPr>
            <a:spLocks noChangeShapeType="1"/>
          </p:cNvSpPr>
          <p:nvPr/>
        </p:nvSpPr>
        <p:spPr bwMode="auto">
          <a:xfrm>
            <a:off x="1295400" y="12954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522788" name="Line 100"/>
          <p:cNvSpPr>
            <a:spLocks noChangeShapeType="1"/>
          </p:cNvSpPr>
          <p:nvPr/>
        </p:nvSpPr>
        <p:spPr bwMode="auto">
          <a:xfrm>
            <a:off x="2590800" y="3581400"/>
            <a:ext cx="304800" cy="0"/>
          </a:xfrm>
          <a:prstGeom prst="line">
            <a:avLst/>
          </a:prstGeom>
          <a:noFill/>
          <a:ln w="28575">
            <a:solidFill>
              <a:srgbClr val="00A091"/>
            </a:solidFill>
            <a:round/>
            <a:headEnd/>
            <a:tailEnd/>
          </a:ln>
          <a:effectLst/>
        </p:spPr>
        <p:txBody>
          <a:bodyPr/>
          <a:lstStyle/>
          <a:p>
            <a:endParaRPr lang="en-US"/>
          </a:p>
        </p:txBody>
      </p:sp>
      <p:sp>
        <p:nvSpPr>
          <p:cNvPr id="1522789" name="Line 101"/>
          <p:cNvSpPr>
            <a:spLocks noChangeShapeType="1"/>
          </p:cNvSpPr>
          <p:nvPr/>
        </p:nvSpPr>
        <p:spPr bwMode="auto">
          <a:xfrm>
            <a:off x="8001000" y="3657600"/>
            <a:ext cx="177800" cy="0"/>
          </a:xfrm>
          <a:prstGeom prst="line">
            <a:avLst/>
          </a:prstGeom>
          <a:noFill/>
          <a:ln w="28575">
            <a:solidFill>
              <a:srgbClr val="00A091"/>
            </a:solidFill>
            <a:round/>
            <a:headEnd/>
            <a:tailEnd/>
          </a:ln>
          <a:effectLst/>
        </p:spPr>
        <p:txBody>
          <a:bodyPr/>
          <a:lstStyle/>
          <a:p>
            <a:endParaRPr lang="en-US"/>
          </a:p>
        </p:txBody>
      </p:sp>
      <p:sp>
        <p:nvSpPr>
          <p:cNvPr id="1522790" name="Rectangle 102"/>
          <p:cNvSpPr>
            <a:spLocks noChangeArrowheads="1"/>
          </p:cNvSpPr>
          <p:nvPr/>
        </p:nvSpPr>
        <p:spPr bwMode="auto">
          <a:xfrm>
            <a:off x="2438400" y="20574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522791" name="Rectangle 103"/>
          <p:cNvSpPr>
            <a:spLocks noChangeArrowheads="1"/>
          </p:cNvSpPr>
          <p:nvPr/>
        </p:nvSpPr>
        <p:spPr bwMode="auto">
          <a:xfrm>
            <a:off x="4800600" y="2057400"/>
            <a:ext cx="152400" cy="3581400"/>
          </a:xfrm>
          <a:prstGeom prst="rect">
            <a:avLst/>
          </a:prstGeom>
          <a:noFill/>
          <a:ln w="12700">
            <a:solidFill>
              <a:schemeClr val="accent2"/>
            </a:solidFill>
            <a:miter lim="800000"/>
            <a:headEnd/>
            <a:tailEnd/>
          </a:ln>
          <a:effectLst/>
        </p:spPr>
        <p:txBody>
          <a:bodyPr wrap="none" anchor="ctr"/>
          <a:lstStyle/>
          <a:p>
            <a:endParaRPr lang="en-US"/>
          </a:p>
        </p:txBody>
      </p:sp>
      <p:sp>
        <p:nvSpPr>
          <p:cNvPr id="1522792" name="Line 104"/>
          <p:cNvSpPr>
            <a:spLocks noChangeShapeType="1"/>
          </p:cNvSpPr>
          <p:nvPr/>
        </p:nvSpPr>
        <p:spPr bwMode="auto">
          <a:xfrm>
            <a:off x="2209800" y="2286000"/>
            <a:ext cx="228600" cy="0"/>
          </a:xfrm>
          <a:prstGeom prst="line">
            <a:avLst/>
          </a:prstGeom>
          <a:noFill/>
          <a:ln w="28575">
            <a:solidFill>
              <a:schemeClr val="tx1"/>
            </a:solidFill>
            <a:round/>
            <a:headEnd/>
            <a:tailEnd/>
          </a:ln>
          <a:effectLst/>
        </p:spPr>
        <p:txBody>
          <a:bodyPr/>
          <a:lstStyle/>
          <a:p>
            <a:endParaRPr lang="en-US"/>
          </a:p>
        </p:txBody>
      </p:sp>
      <p:sp>
        <p:nvSpPr>
          <p:cNvPr id="1522793" name="Line 105"/>
          <p:cNvSpPr>
            <a:spLocks noChangeShapeType="1"/>
          </p:cNvSpPr>
          <p:nvPr/>
        </p:nvSpPr>
        <p:spPr bwMode="auto">
          <a:xfrm>
            <a:off x="2590800" y="2286000"/>
            <a:ext cx="2209800" cy="0"/>
          </a:xfrm>
          <a:prstGeom prst="line">
            <a:avLst/>
          </a:prstGeom>
          <a:noFill/>
          <a:ln w="28575">
            <a:solidFill>
              <a:schemeClr val="tx1"/>
            </a:solidFill>
            <a:round/>
            <a:headEnd/>
            <a:tailEnd/>
          </a:ln>
          <a:effectLst/>
        </p:spPr>
        <p:txBody>
          <a:bodyPr/>
          <a:lstStyle/>
          <a:p>
            <a:endParaRPr lang="en-US"/>
          </a:p>
        </p:txBody>
      </p:sp>
      <p:sp>
        <p:nvSpPr>
          <p:cNvPr id="1522794" name="Line 106"/>
          <p:cNvSpPr>
            <a:spLocks noChangeShapeType="1"/>
          </p:cNvSpPr>
          <p:nvPr/>
        </p:nvSpPr>
        <p:spPr bwMode="auto">
          <a:xfrm>
            <a:off x="6400800" y="2590800"/>
            <a:ext cx="152400" cy="0"/>
          </a:xfrm>
          <a:prstGeom prst="line">
            <a:avLst/>
          </a:prstGeom>
          <a:noFill/>
          <a:ln w="28575">
            <a:solidFill>
              <a:schemeClr val="tx1"/>
            </a:solidFill>
            <a:round/>
            <a:headEnd/>
            <a:tailEnd/>
          </a:ln>
          <a:effectLst/>
        </p:spPr>
        <p:txBody>
          <a:bodyPr/>
          <a:lstStyle/>
          <a:p>
            <a:endParaRPr lang="en-US"/>
          </a:p>
        </p:txBody>
      </p:sp>
      <p:sp>
        <p:nvSpPr>
          <p:cNvPr id="1522795" name="Line 107"/>
          <p:cNvSpPr>
            <a:spLocks noChangeShapeType="1"/>
          </p:cNvSpPr>
          <p:nvPr/>
        </p:nvSpPr>
        <p:spPr bwMode="auto">
          <a:xfrm>
            <a:off x="4953000" y="4495800"/>
            <a:ext cx="152400" cy="0"/>
          </a:xfrm>
          <a:prstGeom prst="line">
            <a:avLst/>
          </a:prstGeom>
          <a:noFill/>
          <a:ln w="28575">
            <a:solidFill>
              <a:schemeClr val="tx1"/>
            </a:solidFill>
            <a:round/>
            <a:headEnd/>
            <a:tailEnd/>
          </a:ln>
          <a:effectLst/>
        </p:spPr>
        <p:txBody>
          <a:bodyPr/>
          <a:lstStyle/>
          <a:p>
            <a:endParaRPr lang="en-US"/>
          </a:p>
        </p:txBody>
      </p:sp>
      <p:sp>
        <p:nvSpPr>
          <p:cNvPr id="1522796" name="Line 108"/>
          <p:cNvSpPr>
            <a:spLocks noChangeShapeType="1"/>
          </p:cNvSpPr>
          <p:nvPr/>
        </p:nvSpPr>
        <p:spPr bwMode="auto">
          <a:xfrm>
            <a:off x="5715000" y="4267200"/>
            <a:ext cx="0" cy="533400"/>
          </a:xfrm>
          <a:prstGeom prst="line">
            <a:avLst/>
          </a:prstGeom>
          <a:noFill/>
          <a:ln w="28575">
            <a:solidFill>
              <a:srgbClr val="00A091"/>
            </a:solidFill>
            <a:round/>
            <a:headEnd/>
            <a:tailEnd/>
          </a:ln>
          <a:effectLst/>
        </p:spPr>
        <p:txBody>
          <a:bodyPr/>
          <a:lstStyle/>
          <a:p>
            <a:endParaRPr lang="en-US"/>
          </a:p>
        </p:txBody>
      </p:sp>
      <p:sp>
        <p:nvSpPr>
          <p:cNvPr id="1522797" name="Line 109"/>
          <p:cNvSpPr>
            <a:spLocks noChangeShapeType="1"/>
          </p:cNvSpPr>
          <p:nvPr/>
        </p:nvSpPr>
        <p:spPr bwMode="auto">
          <a:xfrm>
            <a:off x="4953000" y="4800600"/>
            <a:ext cx="762000" cy="0"/>
          </a:xfrm>
          <a:prstGeom prst="line">
            <a:avLst/>
          </a:prstGeom>
          <a:noFill/>
          <a:ln w="28575">
            <a:solidFill>
              <a:srgbClr val="00A091"/>
            </a:solidFill>
            <a:round/>
            <a:headEnd/>
            <a:tailEnd/>
          </a:ln>
          <a:effectLst/>
        </p:spPr>
        <p:txBody>
          <a:bodyPr/>
          <a:lstStyle/>
          <a:p>
            <a:endParaRPr lang="en-US"/>
          </a:p>
        </p:txBody>
      </p:sp>
      <p:sp>
        <p:nvSpPr>
          <p:cNvPr id="1522798" name="Rectangle 110"/>
          <p:cNvSpPr>
            <a:spLocks noChangeArrowheads="1"/>
          </p:cNvSpPr>
          <p:nvPr/>
        </p:nvSpPr>
        <p:spPr bwMode="auto">
          <a:xfrm>
            <a:off x="8153400" y="2286000"/>
            <a:ext cx="152400" cy="3352800"/>
          </a:xfrm>
          <a:prstGeom prst="rect">
            <a:avLst/>
          </a:prstGeom>
          <a:noFill/>
          <a:ln w="12700">
            <a:solidFill>
              <a:schemeClr val="accent2"/>
            </a:solidFill>
            <a:miter lim="800000"/>
            <a:headEnd/>
            <a:tailEnd/>
          </a:ln>
          <a:effectLst/>
        </p:spPr>
        <p:txBody>
          <a:bodyPr wrap="none" anchor="ctr"/>
          <a:lstStyle/>
          <a:p>
            <a:endParaRPr lang="en-US"/>
          </a:p>
        </p:txBody>
      </p:sp>
      <p:sp>
        <p:nvSpPr>
          <p:cNvPr id="1522801" name="Line 113"/>
          <p:cNvSpPr>
            <a:spLocks noChangeShapeType="1"/>
          </p:cNvSpPr>
          <p:nvPr/>
        </p:nvSpPr>
        <p:spPr bwMode="auto">
          <a:xfrm>
            <a:off x="8763000" y="3657600"/>
            <a:ext cx="0" cy="2514600"/>
          </a:xfrm>
          <a:prstGeom prst="line">
            <a:avLst/>
          </a:prstGeom>
          <a:noFill/>
          <a:ln w="28575">
            <a:solidFill>
              <a:srgbClr val="00A091"/>
            </a:solidFill>
            <a:round/>
            <a:headEnd/>
            <a:tailEnd/>
          </a:ln>
          <a:effectLst/>
        </p:spPr>
        <p:txBody>
          <a:bodyPr/>
          <a:lstStyle/>
          <a:p>
            <a:endParaRPr lang="en-US"/>
          </a:p>
        </p:txBody>
      </p:sp>
      <p:sp>
        <p:nvSpPr>
          <p:cNvPr id="1522807" name="Line 119"/>
          <p:cNvSpPr>
            <a:spLocks noChangeShapeType="1"/>
          </p:cNvSpPr>
          <p:nvPr/>
        </p:nvSpPr>
        <p:spPr bwMode="auto">
          <a:xfrm>
            <a:off x="4419600" y="4800600"/>
            <a:ext cx="381000" cy="0"/>
          </a:xfrm>
          <a:prstGeom prst="line">
            <a:avLst/>
          </a:prstGeom>
          <a:noFill/>
          <a:ln w="28575">
            <a:solidFill>
              <a:srgbClr val="00A091"/>
            </a:solidFill>
            <a:round/>
            <a:headEnd/>
            <a:tailEnd/>
          </a:ln>
          <a:effectLst/>
        </p:spPr>
        <p:txBody>
          <a:bodyPr/>
          <a:lstStyle/>
          <a:p>
            <a:endParaRPr lang="en-US"/>
          </a:p>
        </p:txBody>
      </p:sp>
      <p:sp>
        <p:nvSpPr>
          <p:cNvPr id="1522808" name="Line 120"/>
          <p:cNvSpPr>
            <a:spLocks noChangeShapeType="1"/>
          </p:cNvSpPr>
          <p:nvPr/>
        </p:nvSpPr>
        <p:spPr bwMode="auto">
          <a:xfrm>
            <a:off x="5105400" y="2438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522809" name="Line 121"/>
          <p:cNvSpPr>
            <a:spLocks noChangeShapeType="1"/>
          </p:cNvSpPr>
          <p:nvPr/>
        </p:nvSpPr>
        <p:spPr bwMode="auto">
          <a:xfrm>
            <a:off x="2209800" y="1295400"/>
            <a:ext cx="0" cy="990600"/>
          </a:xfrm>
          <a:prstGeom prst="line">
            <a:avLst/>
          </a:prstGeom>
          <a:noFill/>
          <a:ln w="28575">
            <a:solidFill>
              <a:schemeClr val="tx1"/>
            </a:solidFill>
            <a:round/>
            <a:headEnd/>
            <a:tailEnd/>
          </a:ln>
          <a:effectLst/>
        </p:spPr>
        <p:txBody>
          <a:bodyPr/>
          <a:lstStyle/>
          <a:p>
            <a:endParaRPr lang="en-US"/>
          </a:p>
        </p:txBody>
      </p:sp>
      <p:sp>
        <p:nvSpPr>
          <p:cNvPr id="1522811" name="Line 123"/>
          <p:cNvSpPr>
            <a:spLocks noChangeShapeType="1"/>
          </p:cNvSpPr>
          <p:nvPr/>
        </p:nvSpPr>
        <p:spPr bwMode="auto">
          <a:xfrm>
            <a:off x="990600" y="1981200"/>
            <a:ext cx="0" cy="1600200"/>
          </a:xfrm>
          <a:prstGeom prst="line">
            <a:avLst/>
          </a:prstGeom>
          <a:noFill/>
          <a:ln w="28575">
            <a:solidFill>
              <a:schemeClr val="tx1"/>
            </a:solidFill>
            <a:round/>
            <a:headEnd/>
            <a:tailEnd/>
          </a:ln>
          <a:effectLst/>
        </p:spPr>
        <p:txBody>
          <a:bodyPr/>
          <a:lstStyle/>
          <a:p>
            <a:endParaRPr lang="en-US"/>
          </a:p>
        </p:txBody>
      </p:sp>
      <p:sp>
        <p:nvSpPr>
          <p:cNvPr id="1522812" name="Rectangle 124"/>
          <p:cNvSpPr>
            <a:spLocks noChangeArrowheads="1"/>
          </p:cNvSpPr>
          <p:nvPr/>
        </p:nvSpPr>
        <p:spPr bwMode="auto">
          <a:xfrm>
            <a:off x="6553200" y="2286000"/>
            <a:ext cx="152400" cy="3352800"/>
          </a:xfrm>
          <a:prstGeom prst="rect">
            <a:avLst/>
          </a:prstGeom>
          <a:noFill/>
          <a:ln w="12700">
            <a:solidFill>
              <a:schemeClr val="accent2"/>
            </a:solidFill>
            <a:miter lim="800000"/>
            <a:headEnd/>
            <a:tailEnd/>
          </a:ln>
          <a:effectLst/>
        </p:spPr>
        <p:txBody>
          <a:bodyPr wrap="none" anchor="ctr"/>
          <a:lstStyle/>
          <a:p>
            <a:endParaRPr lang="en-US"/>
          </a:p>
        </p:txBody>
      </p:sp>
      <p:sp>
        <p:nvSpPr>
          <p:cNvPr id="1522813" name="Oval 125"/>
          <p:cNvSpPr>
            <a:spLocks noChangeArrowheads="1"/>
          </p:cNvSpPr>
          <p:nvPr/>
        </p:nvSpPr>
        <p:spPr bwMode="auto">
          <a:xfrm>
            <a:off x="3276600" y="4343400"/>
            <a:ext cx="685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522814" name="Rectangle 126"/>
          <p:cNvSpPr>
            <a:spLocks noChangeArrowheads="1"/>
          </p:cNvSpPr>
          <p:nvPr/>
        </p:nvSpPr>
        <p:spPr bwMode="auto">
          <a:xfrm>
            <a:off x="3352800" y="43434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522815" name="Line 127"/>
          <p:cNvSpPr>
            <a:spLocks noChangeShapeType="1"/>
          </p:cNvSpPr>
          <p:nvPr/>
        </p:nvSpPr>
        <p:spPr bwMode="auto">
          <a:xfrm>
            <a:off x="6705600" y="2590800"/>
            <a:ext cx="1447800" cy="0"/>
          </a:xfrm>
          <a:prstGeom prst="line">
            <a:avLst/>
          </a:prstGeom>
          <a:noFill/>
          <a:ln w="28575">
            <a:solidFill>
              <a:schemeClr val="tx1"/>
            </a:solidFill>
            <a:round/>
            <a:headEnd/>
            <a:tailEnd/>
          </a:ln>
          <a:effectLst/>
        </p:spPr>
        <p:txBody>
          <a:bodyPr/>
          <a:lstStyle/>
          <a:p>
            <a:endParaRPr lang="en-US"/>
          </a:p>
        </p:txBody>
      </p:sp>
      <p:grpSp>
        <p:nvGrpSpPr>
          <p:cNvPr id="5" name="Group 134"/>
          <p:cNvGrpSpPr>
            <a:grpSpLocks/>
          </p:cNvGrpSpPr>
          <p:nvPr/>
        </p:nvGrpSpPr>
        <p:grpSpPr bwMode="auto">
          <a:xfrm>
            <a:off x="4038600" y="1143000"/>
            <a:ext cx="381000" cy="914400"/>
            <a:chOff x="1392" y="2880"/>
            <a:chExt cx="288" cy="480"/>
          </a:xfrm>
        </p:grpSpPr>
        <p:sp>
          <p:nvSpPr>
            <p:cNvPr id="1522823" name="Line 13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522824" name="Line 13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522825" name="Line 13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522826" name="Line 13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522827" name="Line 13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522828" name="Line 14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522829" name="Line 14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522830" name="Line 142"/>
          <p:cNvSpPr>
            <a:spLocks noChangeShapeType="1"/>
          </p:cNvSpPr>
          <p:nvPr/>
        </p:nvSpPr>
        <p:spPr bwMode="auto">
          <a:xfrm>
            <a:off x="4648200" y="990600"/>
            <a:ext cx="0" cy="609600"/>
          </a:xfrm>
          <a:prstGeom prst="line">
            <a:avLst/>
          </a:prstGeom>
          <a:noFill/>
          <a:ln w="28575">
            <a:solidFill>
              <a:schemeClr val="tx1"/>
            </a:solidFill>
            <a:round/>
            <a:headEnd/>
            <a:tailEnd/>
          </a:ln>
          <a:effectLst/>
        </p:spPr>
        <p:txBody>
          <a:bodyPr/>
          <a:lstStyle/>
          <a:p>
            <a:endParaRPr lang="en-US"/>
          </a:p>
        </p:txBody>
      </p:sp>
      <p:sp>
        <p:nvSpPr>
          <p:cNvPr id="1522831" name="Line 143"/>
          <p:cNvSpPr>
            <a:spLocks noChangeShapeType="1"/>
          </p:cNvSpPr>
          <p:nvPr/>
        </p:nvSpPr>
        <p:spPr bwMode="auto">
          <a:xfrm>
            <a:off x="4419600" y="1600200"/>
            <a:ext cx="228600" cy="0"/>
          </a:xfrm>
          <a:prstGeom prst="line">
            <a:avLst/>
          </a:prstGeom>
          <a:noFill/>
          <a:ln w="28575">
            <a:solidFill>
              <a:schemeClr val="tx1"/>
            </a:solidFill>
            <a:round/>
            <a:headEnd/>
            <a:tailEnd/>
          </a:ln>
          <a:effectLst/>
        </p:spPr>
        <p:txBody>
          <a:bodyPr/>
          <a:lstStyle/>
          <a:p>
            <a:endParaRPr lang="en-US"/>
          </a:p>
        </p:txBody>
      </p:sp>
      <p:sp>
        <p:nvSpPr>
          <p:cNvPr id="1522832" name="Text Box 144"/>
          <p:cNvSpPr txBox="1">
            <a:spLocks noChangeArrowheads="1"/>
          </p:cNvSpPr>
          <p:nvPr/>
        </p:nvSpPr>
        <p:spPr bwMode="auto">
          <a:xfrm>
            <a:off x="40386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522833" name="Line 145"/>
          <p:cNvSpPr>
            <a:spLocks noChangeShapeType="1"/>
          </p:cNvSpPr>
          <p:nvPr/>
        </p:nvSpPr>
        <p:spPr bwMode="auto">
          <a:xfrm>
            <a:off x="3352800" y="1371600"/>
            <a:ext cx="0" cy="914400"/>
          </a:xfrm>
          <a:prstGeom prst="line">
            <a:avLst/>
          </a:prstGeom>
          <a:noFill/>
          <a:ln w="28575">
            <a:solidFill>
              <a:schemeClr val="tx1"/>
            </a:solidFill>
            <a:round/>
            <a:headEnd/>
            <a:tailEnd/>
          </a:ln>
          <a:effectLst/>
        </p:spPr>
        <p:txBody>
          <a:bodyPr/>
          <a:lstStyle/>
          <a:p>
            <a:endParaRPr lang="en-US"/>
          </a:p>
        </p:txBody>
      </p:sp>
      <p:sp>
        <p:nvSpPr>
          <p:cNvPr id="1522834" name="Line 146"/>
          <p:cNvSpPr>
            <a:spLocks noChangeShapeType="1"/>
          </p:cNvSpPr>
          <p:nvPr/>
        </p:nvSpPr>
        <p:spPr bwMode="auto">
          <a:xfrm>
            <a:off x="3352800" y="1371600"/>
            <a:ext cx="685800" cy="0"/>
          </a:xfrm>
          <a:prstGeom prst="line">
            <a:avLst/>
          </a:prstGeom>
          <a:noFill/>
          <a:ln w="28575">
            <a:solidFill>
              <a:schemeClr val="tx1"/>
            </a:solidFill>
            <a:round/>
            <a:headEnd/>
            <a:tailEnd type="triangle" w="med" len="med"/>
          </a:ln>
          <a:effectLst/>
        </p:spPr>
        <p:txBody>
          <a:bodyPr/>
          <a:lstStyle/>
          <a:p>
            <a:endParaRPr lang="en-US"/>
          </a:p>
        </p:txBody>
      </p:sp>
      <p:sp>
        <p:nvSpPr>
          <p:cNvPr id="1522836" name="Line 148"/>
          <p:cNvSpPr>
            <a:spLocks noChangeShapeType="1"/>
          </p:cNvSpPr>
          <p:nvPr/>
        </p:nvSpPr>
        <p:spPr bwMode="auto">
          <a:xfrm>
            <a:off x="2286000" y="3429000"/>
            <a:ext cx="152400" cy="0"/>
          </a:xfrm>
          <a:prstGeom prst="line">
            <a:avLst/>
          </a:prstGeom>
          <a:noFill/>
          <a:ln w="28575">
            <a:solidFill>
              <a:schemeClr val="tx1"/>
            </a:solidFill>
            <a:round/>
            <a:headEnd/>
            <a:tailEnd/>
          </a:ln>
          <a:effectLst/>
        </p:spPr>
        <p:txBody>
          <a:bodyPr/>
          <a:lstStyle/>
          <a:p>
            <a:endParaRPr lang="en-US"/>
          </a:p>
        </p:txBody>
      </p:sp>
      <p:sp>
        <p:nvSpPr>
          <p:cNvPr id="1522837" name="Line 149"/>
          <p:cNvSpPr>
            <a:spLocks noChangeShapeType="1"/>
          </p:cNvSpPr>
          <p:nvPr/>
        </p:nvSpPr>
        <p:spPr bwMode="auto">
          <a:xfrm>
            <a:off x="2743200" y="3200400"/>
            <a:ext cx="1066800" cy="0"/>
          </a:xfrm>
          <a:prstGeom prst="line">
            <a:avLst/>
          </a:prstGeom>
          <a:noFill/>
          <a:ln w="19050">
            <a:solidFill>
              <a:schemeClr val="tx1"/>
            </a:solidFill>
            <a:round/>
            <a:headEnd/>
            <a:tailEnd type="triangle" w="med" len="med"/>
          </a:ln>
          <a:effectLst/>
        </p:spPr>
        <p:txBody>
          <a:bodyPr/>
          <a:lstStyle/>
          <a:p>
            <a:endParaRPr lang="en-US"/>
          </a:p>
        </p:txBody>
      </p:sp>
      <p:sp>
        <p:nvSpPr>
          <p:cNvPr id="1522838" name="Line 150"/>
          <p:cNvSpPr>
            <a:spLocks noChangeShapeType="1"/>
          </p:cNvSpPr>
          <p:nvPr/>
        </p:nvSpPr>
        <p:spPr bwMode="auto">
          <a:xfrm>
            <a:off x="2743200" y="4572000"/>
            <a:ext cx="533400" cy="0"/>
          </a:xfrm>
          <a:prstGeom prst="line">
            <a:avLst/>
          </a:prstGeom>
          <a:noFill/>
          <a:ln w="28575">
            <a:solidFill>
              <a:schemeClr val="tx1"/>
            </a:solidFill>
            <a:round/>
            <a:headEnd/>
            <a:tailEnd/>
          </a:ln>
          <a:effectLst/>
        </p:spPr>
        <p:txBody>
          <a:bodyPr/>
          <a:lstStyle/>
          <a:p>
            <a:endParaRPr lang="en-US"/>
          </a:p>
        </p:txBody>
      </p:sp>
      <p:sp>
        <p:nvSpPr>
          <p:cNvPr id="1522839" name="Line 151"/>
          <p:cNvSpPr>
            <a:spLocks noChangeShapeType="1"/>
          </p:cNvSpPr>
          <p:nvPr/>
        </p:nvSpPr>
        <p:spPr bwMode="auto">
          <a:xfrm>
            <a:off x="2895600" y="2971800"/>
            <a:ext cx="0" cy="1828800"/>
          </a:xfrm>
          <a:prstGeom prst="line">
            <a:avLst/>
          </a:prstGeom>
          <a:noFill/>
          <a:ln w="28575">
            <a:solidFill>
              <a:srgbClr val="00A091"/>
            </a:solidFill>
            <a:round/>
            <a:headEnd/>
            <a:tailEnd/>
          </a:ln>
          <a:effectLst/>
        </p:spPr>
        <p:txBody>
          <a:bodyPr/>
          <a:lstStyle/>
          <a:p>
            <a:endParaRPr lang="en-US"/>
          </a:p>
        </p:txBody>
      </p:sp>
      <p:sp>
        <p:nvSpPr>
          <p:cNvPr id="1522840" name="Line 152"/>
          <p:cNvSpPr>
            <a:spLocks noChangeShapeType="1"/>
          </p:cNvSpPr>
          <p:nvPr/>
        </p:nvSpPr>
        <p:spPr bwMode="auto">
          <a:xfrm>
            <a:off x="2743200" y="2819400"/>
            <a:ext cx="1066800" cy="0"/>
          </a:xfrm>
          <a:prstGeom prst="line">
            <a:avLst/>
          </a:prstGeom>
          <a:noFill/>
          <a:ln w="19050">
            <a:solidFill>
              <a:schemeClr val="tx1"/>
            </a:solidFill>
            <a:round/>
            <a:headEnd/>
            <a:tailEnd type="triangle" w="med" len="med"/>
          </a:ln>
          <a:effectLst/>
        </p:spPr>
        <p:txBody>
          <a:bodyPr/>
          <a:lstStyle/>
          <a:p>
            <a:endParaRPr lang="en-US"/>
          </a:p>
        </p:txBody>
      </p:sp>
      <p:sp>
        <p:nvSpPr>
          <p:cNvPr id="1522841" name="Line 153"/>
          <p:cNvSpPr>
            <a:spLocks noChangeShapeType="1"/>
          </p:cNvSpPr>
          <p:nvPr/>
        </p:nvSpPr>
        <p:spPr bwMode="auto">
          <a:xfrm>
            <a:off x="2590800" y="3429000"/>
            <a:ext cx="152400" cy="0"/>
          </a:xfrm>
          <a:prstGeom prst="line">
            <a:avLst/>
          </a:prstGeom>
          <a:noFill/>
          <a:ln w="28575">
            <a:solidFill>
              <a:schemeClr val="tx1"/>
            </a:solidFill>
            <a:round/>
            <a:headEnd/>
            <a:tailEnd/>
          </a:ln>
          <a:effectLst/>
        </p:spPr>
        <p:txBody>
          <a:bodyPr/>
          <a:lstStyle/>
          <a:p>
            <a:endParaRPr lang="en-US"/>
          </a:p>
        </p:txBody>
      </p:sp>
      <p:sp>
        <p:nvSpPr>
          <p:cNvPr id="1522842" name="Line 154"/>
          <p:cNvSpPr>
            <a:spLocks noChangeShapeType="1"/>
          </p:cNvSpPr>
          <p:nvPr/>
        </p:nvSpPr>
        <p:spPr bwMode="auto">
          <a:xfrm>
            <a:off x="3581400" y="1828800"/>
            <a:ext cx="0" cy="2514600"/>
          </a:xfrm>
          <a:prstGeom prst="line">
            <a:avLst/>
          </a:prstGeom>
          <a:noFill/>
          <a:ln w="28575">
            <a:solidFill>
              <a:schemeClr val="tx1"/>
            </a:solidFill>
            <a:round/>
            <a:headEnd/>
            <a:tailEnd/>
          </a:ln>
          <a:effectLst/>
        </p:spPr>
        <p:txBody>
          <a:bodyPr/>
          <a:lstStyle/>
          <a:p>
            <a:endParaRPr lang="en-US"/>
          </a:p>
        </p:txBody>
      </p:sp>
      <p:sp>
        <p:nvSpPr>
          <p:cNvPr id="1522843" name="Line 155"/>
          <p:cNvSpPr>
            <a:spLocks noChangeShapeType="1"/>
          </p:cNvSpPr>
          <p:nvPr/>
        </p:nvSpPr>
        <p:spPr bwMode="auto">
          <a:xfrm>
            <a:off x="3581400" y="1828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522845" name="Oval 157"/>
          <p:cNvSpPr>
            <a:spLocks noChangeArrowheads="1"/>
          </p:cNvSpPr>
          <p:nvPr/>
        </p:nvSpPr>
        <p:spPr bwMode="auto">
          <a:xfrm>
            <a:off x="3733800" y="4572000"/>
            <a:ext cx="685800" cy="457200"/>
          </a:xfrm>
          <a:prstGeom prst="ellipse">
            <a:avLst/>
          </a:prstGeom>
          <a:solidFill>
            <a:schemeClr val="bg1"/>
          </a:solidFill>
          <a:ln w="12700">
            <a:solidFill>
              <a:srgbClr val="00A091"/>
            </a:solidFill>
            <a:round/>
            <a:headEnd/>
            <a:tailEnd/>
          </a:ln>
          <a:effectLst/>
        </p:spPr>
        <p:txBody>
          <a:bodyPr wrap="none" anchor="ctr"/>
          <a:lstStyle/>
          <a:p>
            <a:endParaRPr lang="en-US"/>
          </a:p>
        </p:txBody>
      </p:sp>
      <p:sp>
        <p:nvSpPr>
          <p:cNvPr id="1522846" name="Rectangle 158"/>
          <p:cNvSpPr>
            <a:spLocks noChangeArrowheads="1"/>
          </p:cNvSpPr>
          <p:nvPr/>
        </p:nvSpPr>
        <p:spPr bwMode="auto">
          <a:xfrm>
            <a:off x="3810000" y="4572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A091"/>
                </a:solidFill>
              </a:rPr>
              <a:t>Sign</a:t>
            </a:r>
          </a:p>
          <a:p>
            <a:pPr algn="ctr"/>
            <a:r>
              <a:rPr lang="en-US" sz="1200" b="1">
                <a:solidFill>
                  <a:srgbClr val="00A091"/>
                </a:solidFill>
              </a:rPr>
              <a:t>Extend</a:t>
            </a:r>
          </a:p>
        </p:txBody>
      </p:sp>
      <p:sp>
        <p:nvSpPr>
          <p:cNvPr id="1522847" name="AutoShape 159"/>
          <p:cNvSpPr>
            <a:spLocks noChangeArrowheads="1"/>
          </p:cNvSpPr>
          <p:nvPr/>
        </p:nvSpPr>
        <p:spPr bwMode="auto">
          <a:xfrm rot="-5400000">
            <a:off x="5181600" y="2971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522848" name="Line 160"/>
          <p:cNvSpPr>
            <a:spLocks noChangeShapeType="1"/>
          </p:cNvSpPr>
          <p:nvPr/>
        </p:nvSpPr>
        <p:spPr bwMode="auto">
          <a:xfrm>
            <a:off x="5638800" y="2286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522849" name="Line 161"/>
          <p:cNvSpPr>
            <a:spLocks noChangeShapeType="1"/>
          </p:cNvSpPr>
          <p:nvPr/>
        </p:nvSpPr>
        <p:spPr bwMode="auto">
          <a:xfrm>
            <a:off x="4953000" y="2819400"/>
            <a:ext cx="152400" cy="0"/>
          </a:xfrm>
          <a:prstGeom prst="line">
            <a:avLst/>
          </a:prstGeom>
          <a:noFill/>
          <a:ln w="28575">
            <a:solidFill>
              <a:schemeClr val="tx1"/>
            </a:solidFill>
            <a:round/>
            <a:headEnd/>
            <a:tailEnd/>
          </a:ln>
          <a:effectLst/>
        </p:spPr>
        <p:txBody>
          <a:bodyPr/>
          <a:lstStyle/>
          <a:p>
            <a:endParaRPr lang="en-US"/>
          </a:p>
        </p:txBody>
      </p:sp>
      <p:sp>
        <p:nvSpPr>
          <p:cNvPr id="1522850" name="Line 162"/>
          <p:cNvSpPr>
            <a:spLocks noChangeShapeType="1"/>
          </p:cNvSpPr>
          <p:nvPr/>
        </p:nvSpPr>
        <p:spPr bwMode="auto">
          <a:xfrm flipH="1">
            <a:off x="5105400" y="2438400"/>
            <a:ext cx="0" cy="381000"/>
          </a:xfrm>
          <a:prstGeom prst="line">
            <a:avLst/>
          </a:prstGeom>
          <a:noFill/>
          <a:ln w="28575">
            <a:solidFill>
              <a:schemeClr val="tx1"/>
            </a:solidFill>
            <a:round/>
            <a:headEnd/>
            <a:tailEnd/>
          </a:ln>
          <a:effectLst/>
        </p:spPr>
        <p:txBody>
          <a:bodyPr/>
          <a:lstStyle/>
          <a:p>
            <a:endParaRPr lang="en-US"/>
          </a:p>
        </p:txBody>
      </p:sp>
      <p:sp>
        <p:nvSpPr>
          <p:cNvPr id="1522851" name="Line 163"/>
          <p:cNvSpPr>
            <a:spLocks noChangeShapeType="1"/>
          </p:cNvSpPr>
          <p:nvPr/>
        </p:nvSpPr>
        <p:spPr bwMode="auto">
          <a:xfrm>
            <a:off x="4953000" y="2286000"/>
            <a:ext cx="152400" cy="0"/>
          </a:xfrm>
          <a:prstGeom prst="line">
            <a:avLst/>
          </a:prstGeom>
          <a:noFill/>
          <a:ln w="28575">
            <a:solidFill>
              <a:schemeClr val="tx1"/>
            </a:solidFill>
            <a:round/>
            <a:headEnd/>
            <a:tailEnd/>
          </a:ln>
          <a:effectLst/>
        </p:spPr>
        <p:txBody>
          <a:bodyPr/>
          <a:lstStyle/>
          <a:p>
            <a:endParaRPr lang="en-US"/>
          </a:p>
        </p:txBody>
      </p:sp>
      <p:sp>
        <p:nvSpPr>
          <p:cNvPr id="1522852" name="Line 164"/>
          <p:cNvSpPr>
            <a:spLocks noChangeShapeType="1"/>
          </p:cNvSpPr>
          <p:nvPr/>
        </p:nvSpPr>
        <p:spPr bwMode="auto">
          <a:xfrm>
            <a:off x="5105400" y="2057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522853" name="Line 165"/>
          <p:cNvSpPr>
            <a:spLocks noChangeShapeType="1"/>
          </p:cNvSpPr>
          <p:nvPr/>
        </p:nvSpPr>
        <p:spPr bwMode="auto">
          <a:xfrm flipH="1">
            <a:off x="5105400" y="2057400"/>
            <a:ext cx="0" cy="228600"/>
          </a:xfrm>
          <a:prstGeom prst="line">
            <a:avLst/>
          </a:prstGeom>
          <a:noFill/>
          <a:ln w="28575">
            <a:solidFill>
              <a:schemeClr val="tx1"/>
            </a:solidFill>
            <a:round/>
            <a:headEnd/>
            <a:tailEnd/>
          </a:ln>
          <a:effectLst/>
        </p:spPr>
        <p:txBody>
          <a:bodyPr/>
          <a:lstStyle/>
          <a:p>
            <a:endParaRPr lang="en-US"/>
          </a:p>
        </p:txBody>
      </p:sp>
      <p:sp>
        <p:nvSpPr>
          <p:cNvPr id="1522854" name="Line 166"/>
          <p:cNvSpPr>
            <a:spLocks noChangeShapeType="1"/>
          </p:cNvSpPr>
          <p:nvPr/>
        </p:nvSpPr>
        <p:spPr bwMode="auto">
          <a:xfrm>
            <a:off x="3962400" y="4495800"/>
            <a:ext cx="838200" cy="0"/>
          </a:xfrm>
          <a:prstGeom prst="line">
            <a:avLst/>
          </a:prstGeom>
          <a:noFill/>
          <a:ln w="28575">
            <a:solidFill>
              <a:schemeClr val="tx1"/>
            </a:solidFill>
            <a:round/>
            <a:headEnd/>
            <a:tailEnd/>
          </a:ln>
          <a:effectLst/>
        </p:spPr>
        <p:txBody>
          <a:bodyPr/>
          <a:lstStyle/>
          <a:p>
            <a:endParaRPr lang="en-US"/>
          </a:p>
        </p:txBody>
      </p:sp>
      <p:sp>
        <p:nvSpPr>
          <p:cNvPr id="1522857" name="Line 169"/>
          <p:cNvSpPr>
            <a:spLocks noChangeShapeType="1"/>
          </p:cNvSpPr>
          <p:nvPr/>
        </p:nvSpPr>
        <p:spPr bwMode="auto">
          <a:xfrm>
            <a:off x="4648200" y="2819400"/>
            <a:ext cx="152400" cy="0"/>
          </a:xfrm>
          <a:prstGeom prst="line">
            <a:avLst/>
          </a:prstGeom>
          <a:noFill/>
          <a:ln w="28575">
            <a:solidFill>
              <a:schemeClr val="tx1"/>
            </a:solidFill>
            <a:round/>
            <a:headEnd/>
            <a:tailEnd/>
          </a:ln>
          <a:effectLst/>
        </p:spPr>
        <p:txBody>
          <a:bodyPr/>
          <a:lstStyle/>
          <a:p>
            <a:endParaRPr lang="en-US"/>
          </a:p>
        </p:txBody>
      </p:sp>
      <p:sp>
        <p:nvSpPr>
          <p:cNvPr id="1522858" name="Line 170"/>
          <p:cNvSpPr>
            <a:spLocks noChangeShapeType="1"/>
          </p:cNvSpPr>
          <p:nvPr/>
        </p:nvSpPr>
        <p:spPr bwMode="auto">
          <a:xfrm>
            <a:off x="4953000" y="2971800"/>
            <a:ext cx="431800" cy="0"/>
          </a:xfrm>
          <a:prstGeom prst="line">
            <a:avLst/>
          </a:prstGeom>
          <a:noFill/>
          <a:ln w="28575">
            <a:solidFill>
              <a:schemeClr val="tx1"/>
            </a:solidFill>
            <a:round/>
            <a:headEnd/>
            <a:tailEnd type="triangle" w="med" len="med"/>
          </a:ln>
          <a:effectLst/>
        </p:spPr>
        <p:txBody>
          <a:bodyPr/>
          <a:lstStyle/>
          <a:p>
            <a:endParaRPr lang="en-US"/>
          </a:p>
        </p:txBody>
      </p:sp>
      <p:sp>
        <p:nvSpPr>
          <p:cNvPr id="1522861" name="Line 173"/>
          <p:cNvSpPr>
            <a:spLocks noChangeShapeType="1"/>
          </p:cNvSpPr>
          <p:nvPr/>
        </p:nvSpPr>
        <p:spPr bwMode="auto">
          <a:xfrm>
            <a:off x="4648200" y="3657600"/>
            <a:ext cx="152400" cy="0"/>
          </a:xfrm>
          <a:prstGeom prst="line">
            <a:avLst/>
          </a:prstGeom>
          <a:noFill/>
          <a:ln w="28575">
            <a:solidFill>
              <a:srgbClr val="00A091"/>
            </a:solidFill>
            <a:round/>
            <a:headEnd/>
            <a:tailEnd/>
          </a:ln>
          <a:effectLst/>
        </p:spPr>
        <p:txBody>
          <a:bodyPr/>
          <a:lstStyle/>
          <a:p>
            <a:endParaRPr lang="en-US"/>
          </a:p>
        </p:txBody>
      </p:sp>
      <p:sp>
        <p:nvSpPr>
          <p:cNvPr id="1522863" name="Line 175"/>
          <p:cNvSpPr>
            <a:spLocks noChangeShapeType="1"/>
          </p:cNvSpPr>
          <p:nvPr/>
        </p:nvSpPr>
        <p:spPr bwMode="auto">
          <a:xfrm>
            <a:off x="4953000" y="3505200"/>
            <a:ext cx="1600200" cy="0"/>
          </a:xfrm>
          <a:prstGeom prst="line">
            <a:avLst/>
          </a:prstGeom>
          <a:noFill/>
          <a:ln w="28575">
            <a:solidFill>
              <a:srgbClr val="00A091"/>
            </a:solidFill>
            <a:round/>
            <a:headEnd/>
            <a:tailEnd/>
          </a:ln>
          <a:effectLst/>
        </p:spPr>
        <p:txBody>
          <a:bodyPr/>
          <a:lstStyle/>
          <a:p>
            <a:endParaRPr lang="en-US"/>
          </a:p>
        </p:txBody>
      </p:sp>
      <p:sp>
        <p:nvSpPr>
          <p:cNvPr id="1522864" name="Line 176"/>
          <p:cNvSpPr>
            <a:spLocks noChangeShapeType="1"/>
          </p:cNvSpPr>
          <p:nvPr/>
        </p:nvSpPr>
        <p:spPr bwMode="auto">
          <a:xfrm flipH="1">
            <a:off x="5715000" y="3657600"/>
            <a:ext cx="0" cy="152400"/>
          </a:xfrm>
          <a:prstGeom prst="line">
            <a:avLst/>
          </a:prstGeom>
          <a:noFill/>
          <a:ln w="28575">
            <a:solidFill>
              <a:srgbClr val="00A091"/>
            </a:solidFill>
            <a:round/>
            <a:headEnd/>
            <a:tailEnd/>
          </a:ln>
          <a:effectLst/>
        </p:spPr>
        <p:txBody>
          <a:bodyPr/>
          <a:lstStyle/>
          <a:p>
            <a:endParaRPr lang="en-US"/>
          </a:p>
        </p:txBody>
      </p:sp>
      <p:sp>
        <p:nvSpPr>
          <p:cNvPr id="1522865" name="Line 177"/>
          <p:cNvSpPr>
            <a:spLocks noChangeShapeType="1"/>
          </p:cNvSpPr>
          <p:nvPr/>
        </p:nvSpPr>
        <p:spPr bwMode="auto">
          <a:xfrm>
            <a:off x="5715000" y="4267200"/>
            <a:ext cx="304800" cy="0"/>
          </a:xfrm>
          <a:prstGeom prst="line">
            <a:avLst/>
          </a:prstGeom>
          <a:noFill/>
          <a:ln w="28575">
            <a:solidFill>
              <a:srgbClr val="00A091"/>
            </a:solidFill>
            <a:round/>
            <a:headEnd/>
            <a:tailEnd type="triangle" w="med" len="med"/>
          </a:ln>
          <a:effectLst/>
        </p:spPr>
        <p:txBody>
          <a:bodyPr/>
          <a:lstStyle/>
          <a:p>
            <a:endParaRPr lang="en-US"/>
          </a:p>
        </p:txBody>
      </p:sp>
      <p:sp>
        <p:nvSpPr>
          <p:cNvPr id="1522867" name="Line 179"/>
          <p:cNvSpPr>
            <a:spLocks noChangeShapeType="1"/>
          </p:cNvSpPr>
          <p:nvPr/>
        </p:nvSpPr>
        <p:spPr bwMode="auto">
          <a:xfrm>
            <a:off x="8305800" y="2590800"/>
            <a:ext cx="609600" cy="0"/>
          </a:xfrm>
          <a:prstGeom prst="line">
            <a:avLst/>
          </a:prstGeom>
          <a:noFill/>
          <a:ln w="28575">
            <a:solidFill>
              <a:schemeClr val="tx1"/>
            </a:solidFill>
            <a:round/>
            <a:headEnd/>
            <a:tailEnd/>
          </a:ln>
          <a:effectLst/>
        </p:spPr>
        <p:txBody>
          <a:bodyPr/>
          <a:lstStyle/>
          <a:p>
            <a:endParaRPr lang="en-US"/>
          </a:p>
        </p:txBody>
      </p:sp>
      <p:sp>
        <p:nvSpPr>
          <p:cNvPr id="1522868" name="Line 180"/>
          <p:cNvSpPr>
            <a:spLocks noChangeShapeType="1"/>
          </p:cNvSpPr>
          <p:nvPr/>
        </p:nvSpPr>
        <p:spPr bwMode="auto">
          <a:xfrm flipH="1">
            <a:off x="8915400" y="2590800"/>
            <a:ext cx="0" cy="3810000"/>
          </a:xfrm>
          <a:prstGeom prst="line">
            <a:avLst/>
          </a:prstGeom>
          <a:noFill/>
          <a:ln w="28575">
            <a:solidFill>
              <a:schemeClr val="tx1"/>
            </a:solidFill>
            <a:round/>
            <a:headEnd/>
            <a:tailEnd/>
          </a:ln>
          <a:effectLst/>
        </p:spPr>
        <p:txBody>
          <a:bodyPr/>
          <a:lstStyle/>
          <a:p>
            <a:endParaRPr lang="en-US"/>
          </a:p>
        </p:txBody>
      </p:sp>
      <p:sp>
        <p:nvSpPr>
          <p:cNvPr id="1522869" name="Line 181"/>
          <p:cNvSpPr>
            <a:spLocks noChangeShapeType="1"/>
          </p:cNvSpPr>
          <p:nvPr/>
        </p:nvSpPr>
        <p:spPr bwMode="auto">
          <a:xfrm flipH="1">
            <a:off x="3352800" y="6400800"/>
            <a:ext cx="5562600" cy="0"/>
          </a:xfrm>
          <a:prstGeom prst="line">
            <a:avLst/>
          </a:prstGeom>
          <a:noFill/>
          <a:ln w="28575">
            <a:solidFill>
              <a:schemeClr val="tx1"/>
            </a:solidFill>
            <a:round/>
            <a:headEnd/>
            <a:tailEnd/>
          </a:ln>
          <a:effectLst/>
        </p:spPr>
        <p:txBody>
          <a:bodyPr/>
          <a:lstStyle/>
          <a:p>
            <a:endParaRPr lang="en-US"/>
          </a:p>
        </p:txBody>
      </p:sp>
      <p:sp>
        <p:nvSpPr>
          <p:cNvPr id="1522871" name="Line 183"/>
          <p:cNvSpPr>
            <a:spLocks noChangeShapeType="1"/>
          </p:cNvSpPr>
          <p:nvPr/>
        </p:nvSpPr>
        <p:spPr bwMode="auto">
          <a:xfrm>
            <a:off x="3352800" y="39624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522872" name="Line 184"/>
          <p:cNvSpPr>
            <a:spLocks noChangeShapeType="1"/>
          </p:cNvSpPr>
          <p:nvPr/>
        </p:nvSpPr>
        <p:spPr bwMode="auto">
          <a:xfrm>
            <a:off x="3200400" y="3733800"/>
            <a:ext cx="609600" cy="0"/>
          </a:xfrm>
          <a:prstGeom prst="line">
            <a:avLst/>
          </a:prstGeom>
          <a:noFill/>
          <a:ln w="19050">
            <a:solidFill>
              <a:srgbClr val="00A091"/>
            </a:solidFill>
            <a:round/>
            <a:headEnd/>
            <a:tailEnd type="triangle" w="med" len="med"/>
          </a:ln>
          <a:effectLst/>
        </p:spPr>
        <p:txBody>
          <a:bodyPr/>
          <a:lstStyle/>
          <a:p>
            <a:endParaRPr lang="en-US"/>
          </a:p>
        </p:txBody>
      </p:sp>
      <p:sp>
        <p:nvSpPr>
          <p:cNvPr id="1522873" name="AutoShape 185"/>
          <p:cNvSpPr>
            <a:spLocks noChangeArrowheads="1"/>
          </p:cNvSpPr>
          <p:nvPr/>
        </p:nvSpPr>
        <p:spPr bwMode="auto">
          <a:xfrm rot="-5400000">
            <a:off x="4991100" y="50673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522874" name="Line 186"/>
          <p:cNvSpPr>
            <a:spLocks noChangeShapeType="1"/>
          </p:cNvSpPr>
          <p:nvPr/>
        </p:nvSpPr>
        <p:spPr bwMode="auto">
          <a:xfrm>
            <a:off x="2743200" y="5105400"/>
            <a:ext cx="2057400" cy="0"/>
          </a:xfrm>
          <a:prstGeom prst="line">
            <a:avLst/>
          </a:prstGeom>
          <a:noFill/>
          <a:ln w="19050">
            <a:solidFill>
              <a:schemeClr val="tx1"/>
            </a:solidFill>
            <a:round/>
            <a:headEnd/>
            <a:tailEnd/>
          </a:ln>
          <a:effectLst/>
        </p:spPr>
        <p:txBody>
          <a:bodyPr/>
          <a:lstStyle/>
          <a:p>
            <a:endParaRPr lang="en-US"/>
          </a:p>
        </p:txBody>
      </p:sp>
      <p:sp>
        <p:nvSpPr>
          <p:cNvPr id="1522877" name="Line 189"/>
          <p:cNvSpPr>
            <a:spLocks noChangeShapeType="1"/>
          </p:cNvSpPr>
          <p:nvPr/>
        </p:nvSpPr>
        <p:spPr bwMode="auto">
          <a:xfrm>
            <a:off x="4953000" y="5105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522878" name="Line 190"/>
          <p:cNvSpPr>
            <a:spLocks noChangeShapeType="1"/>
          </p:cNvSpPr>
          <p:nvPr/>
        </p:nvSpPr>
        <p:spPr bwMode="auto">
          <a:xfrm>
            <a:off x="2743200" y="5334000"/>
            <a:ext cx="2057400" cy="0"/>
          </a:xfrm>
          <a:prstGeom prst="line">
            <a:avLst/>
          </a:prstGeom>
          <a:noFill/>
          <a:ln w="19050">
            <a:solidFill>
              <a:schemeClr val="tx1"/>
            </a:solidFill>
            <a:round/>
            <a:headEnd/>
            <a:tailEnd/>
          </a:ln>
          <a:effectLst/>
        </p:spPr>
        <p:txBody>
          <a:bodyPr/>
          <a:lstStyle/>
          <a:p>
            <a:endParaRPr lang="en-US"/>
          </a:p>
        </p:txBody>
      </p:sp>
      <p:sp>
        <p:nvSpPr>
          <p:cNvPr id="1522879" name="Line 191"/>
          <p:cNvSpPr>
            <a:spLocks noChangeShapeType="1"/>
          </p:cNvSpPr>
          <p:nvPr/>
        </p:nvSpPr>
        <p:spPr bwMode="auto">
          <a:xfrm>
            <a:off x="2895600" y="5562600"/>
            <a:ext cx="1905000" cy="0"/>
          </a:xfrm>
          <a:prstGeom prst="line">
            <a:avLst/>
          </a:prstGeom>
          <a:noFill/>
          <a:ln w="19050">
            <a:solidFill>
              <a:srgbClr val="00A091"/>
            </a:solidFill>
            <a:round/>
            <a:headEnd/>
            <a:tailEnd/>
          </a:ln>
          <a:effectLst/>
        </p:spPr>
        <p:txBody>
          <a:bodyPr/>
          <a:lstStyle/>
          <a:p>
            <a:endParaRPr lang="en-US"/>
          </a:p>
        </p:txBody>
      </p:sp>
      <p:sp>
        <p:nvSpPr>
          <p:cNvPr id="1522880" name="Line 192"/>
          <p:cNvSpPr>
            <a:spLocks noChangeShapeType="1"/>
          </p:cNvSpPr>
          <p:nvPr/>
        </p:nvSpPr>
        <p:spPr bwMode="auto">
          <a:xfrm>
            <a:off x="4953000" y="53340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522881" name="Line 193"/>
          <p:cNvSpPr>
            <a:spLocks noChangeShapeType="1"/>
          </p:cNvSpPr>
          <p:nvPr/>
        </p:nvSpPr>
        <p:spPr bwMode="auto">
          <a:xfrm>
            <a:off x="4953000" y="5562600"/>
            <a:ext cx="1600200" cy="0"/>
          </a:xfrm>
          <a:prstGeom prst="line">
            <a:avLst/>
          </a:prstGeom>
          <a:noFill/>
          <a:ln w="19050">
            <a:solidFill>
              <a:srgbClr val="00A091"/>
            </a:solidFill>
            <a:round/>
            <a:headEnd/>
            <a:tailEnd/>
          </a:ln>
          <a:effectLst/>
        </p:spPr>
        <p:txBody>
          <a:bodyPr/>
          <a:lstStyle/>
          <a:p>
            <a:endParaRPr lang="en-US"/>
          </a:p>
        </p:txBody>
      </p:sp>
      <p:sp>
        <p:nvSpPr>
          <p:cNvPr id="1522883" name="Line 195"/>
          <p:cNvSpPr>
            <a:spLocks noChangeShapeType="1"/>
          </p:cNvSpPr>
          <p:nvPr/>
        </p:nvSpPr>
        <p:spPr bwMode="auto">
          <a:xfrm>
            <a:off x="5410200" y="5181600"/>
            <a:ext cx="1143000" cy="0"/>
          </a:xfrm>
          <a:prstGeom prst="line">
            <a:avLst/>
          </a:prstGeom>
          <a:noFill/>
          <a:ln w="19050">
            <a:solidFill>
              <a:schemeClr val="tx1"/>
            </a:solidFill>
            <a:round/>
            <a:headEnd/>
            <a:tailEnd/>
          </a:ln>
          <a:effectLst/>
        </p:spPr>
        <p:txBody>
          <a:bodyPr/>
          <a:lstStyle/>
          <a:p>
            <a:endParaRPr lang="en-US"/>
          </a:p>
        </p:txBody>
      </p:sp>
      <p:sp>
        <p:nvSpPr>
          <p:cNvPr id="1522884" name="Line 196"/>
          <p:cNvSpPr>
            <a:spLocks noChangeShapeType="1"/>
          </p:cNvSpPr>
          <p:nvPr/>
        </p:nvSpPr>
        <p:spPr bwMode="auto">
          <a:xfrm>
            <a:off x="6705600" y="5181600"/>
            <a:ext cx="1447800" cy="0"/>
          </a:xfrm>
          <a:prstGeom prst="line">
            <a:avLst/>
          </a:prstGeom>
          <a:noFill/>
          <a:ln w="19050">
            <a:solidFill>
              <a:schemeClr val="tx1"/>
            </a:solidFill>
            <a:round/>
            <a:headEnd/>
            <a:tailEnd/>
          </a:ln>
          <a:effectLst/>
        </p:spPr>
        <p:txBody>
          <a:bodyPr/>
          <a:lstStyle/>
          <a:p>
            <a:endParaRPr lang="en-US"/>
          </a:p>
        </p:txBody>
      </p:sp>
      <p:sp>
        <p:nvSpPr>
          <p:cNvPr id="1522885" name="Line 197"/>
          <p:cNvSpPr>
            <a:spLocks noChangeShapeType="1"/>
          </p:cNvSpPr>
          <p:nvPr/>
        </p:nvSpPr>
        <p:spPr bwMode="auto">
          <a:xfrm>
            <a:off x="6705600" y="5562600"/>
            <a:ext cx="1447800" cy="0"/>
          </a:xfrm>
          <a:prstGeom prst="line">
            <a:avLst/>
          </a:prstGeom>
          <a:noFill/>
          <a:ln w="19050">
            <a:solidFill>
              <a:srgbClr val="00A091"/>
            </a:solidFill>
            <a:round/>
            <a:headEnd/>
            <a:tailEnd/>
          </a:ln>
          <a:effectLst/>
        </p:spPr>
        <p:txBody>
          <a:bodyPr/>
          <a:lstStyle/>
          <a:p>
            <a:endParaRPr lang="en-US"/>
          </a:p>
        </p:txBody>
      </p:sp>
      <p:sp>
        <p:nvSpPr>
          <p:cNvPr id="1522886" name="Line 198"/>
          <p:cNvSpPr>
            <a:spLocks noChangeShapeType="1"/>
          </p:cNvSpPr>
          <p:nvPr/>
        </p:nvSpPr>
        <p:spPr bwMode="auto">
          <a:xfrm>
            <a:off x="2895600" y="4800600"/>
            <a:ext cx="0" cy="762000"/>
          </a:xfrm>
          <a:prstGeom prst="line">
            <a:avLst/>
          </a:prstGeom>
          <a:noFill/>
          <a:ln w="12700">
            <a:solidFill>
              <a:srgbClr val="00A091"/>
            </a:solidFill>
            <a:round/>
            <a:headEnd/>
            <a:tailEnd/>
          </a:ln>
          <a:effectLst/>
        </p:spPr>
        <p:txBody>
          <a:bodyPr/>
          <a:lstStyle/>
          <a:p>
            <a:endParaRPr lang="en-US"/>
          </a:p>
        </p:txBody>
      </p:sp>
      <p:sp>
        <p:nvSpPr>
          <p:cNvPr id="1522887" name="Line 199"/>
          <p:cNvSpPr>
            <a:spLocks noChangeShapeType="1"/>
          </p:cNvSpPr>
          <p:nvPr/>
        </p:nvSpPr>
        <p:spPr bwMode="auto">
          <a:xfrm>
            <a:off x="2743200" y="4572000"/>
            <a:ext cx="0" cy="762000"/>
          </a:xfrm>
          <a:prstGeom prst="line">
            <a:avLst/>
          </a:prstGeom>
          <a:noFill/>
          <a:ln w="12700">
            <a:solidFill>
              <a:schemeClr val="tx1"/>
            </a:solidFill>
            <a:round/>
            <a:headEnd/>
            <a:tailEnd/>
          </a:ln>
          <a:effectLst/>
        </p:spPr>
        <p:txBody>
          <a:bodyPr/>
          <a:lstStyle/>
          <a:p>
            <a:endParaRPr lang="en-US"/>
          </a:p>
        </p:txBody>
      </p:sp>
      <p:sp>
        <p:nvSpPr>
          <p:cNvPr id="1522888" name="Line 200"/>
          <p:cNvSpPr>
            <a:spLocks noChangeShapeType="1"/>
          </p:cNvSpPr>
          <p:nvPr/>
        </p:nvSpPr>
        <p:spPr bwMode="auto">
          <a:xfrm flipV="1">
            <a:off x="3200400" y="3733800"/>
            <a:ext cx="0" cy="2133600"/>
          </a:xfrm>
          <a:prstGeom prst="line">
            <a:avLst/>
          </a:prstGeom>
          <a:noFill/>
          <a:ln w="19050">
            <a:solidFill>
              <a:srgbClr val="00A091"/>
            </a:solidFill>
            <a:round/>
            <a:headEnd/>
            <a:tailEnd/>
          </a:ln>
          <a:effectLst/>
        </p:spPr>
        <p:txBody>
          <a:bodyPr/>
          <a:lstStyle/>
          <a:p>
            <a:endParaRPr lang="en-US"/>
          </a:p>
        </p:txBody>
      </p:sp>
      <p:sp>
        <p:nvSpPr>
          <p:cNvPr id="1522889" name="Line 201"/>
          <p:cNvSpPr>
            <a:spLocks noChangeShapeType="1"/>
          </p:cNvSpPr>
          <p:nvPr/>
        </p:nvSpPr>
        <p:spPr bwMode="auto">
          <a:xfrm>
            <a:off x="8610600" y="5181600"/>
            <a:ext cx="0" cy="838200"/>
          </a:xfrm>
          <a:prstGeom prst="line">
            <a:avLst/>
          </a:prstGeom>
          <a:noFill/>
          <a:ln w="12700">
            <a:solidFill>
              <a:schemeClr val="tx1"/>
            </a:solidFill>
            <a:round/>
            <a:headEnd/>
            <a:tailEnd/>
          </a:ln>
          <a:effectLst/>
        </p:spPr>
        <p:txBody>
          <a:bodyPr/>
          <a:lstStyle/>
          <a:p>
            <a:endParaRPr lang="en-US"/>
          </a:p>
        </p:txBody>
      </p:sp>
      <p:sp>
        <p:nvSpPr>
          <p:cNvPr id="1522890" name="Line 202"/>
          <p:cNvSpPr>
            <a:spLocks noChangeShapeType="1"/>
          </p:cNvSpPr>
          <p:nvPr/>
        </p:nvSpPr>
        <p:spPr bwMode="auto">
          <a:xfrm>
            <a:off x="8458200" y="5562600"/>
            <a:ext cx="0" cy="304800"/>
          </a:xfrm>
          <a:prstGeom prst="line">
            <a:avLst/>
          </a:prstGeom>
          <a:noFill/>
          <a:ln w="12700">
            <a:solidFill>
              <a:srgbClr val="00A091"/>
            </a:solidFill>
            <a:round/>
            <a:headEnd/>
            <a:tailEnd/>
          </a:ln>
          <a:effectLst/>
        </p:spPr>
        <p:txBody>
          <a:bodyPr/>
          <a:lstStyle/>
          <a:p>
            <a:endParaRPr lang="en-US"/>
          </a:p>
        </p:txBody>
      </p:sp>
      <p:sp>
        <p:nvSpPr>
          <p:cNvPr id="1522891" name="Line 203"/>
          <p:cNvSpPr>
            <a:spLocks noChangeShapeType="1"/>
          </p:cNvSpPr>
          <p:nvPr/>
        </p:nvSpPr>
        <p:spPr bwMode="auto">
          <a:xfrm>
            <a:off x="8305800" y="5181600"/>
            <a:ext cx="304800" cy="0"/>
          </a:xfrm>
          <a:prstGeom prst="line">
            <a:avLst/>
          </a:prstGeom>
          <a:noFill/>
          <a:ln w="19050">
            <a:solidFill>
              <a:schemeClr val="tx1"/>
            </a:solidFill>
            <a:round/>
            <a:headEnd/>
            <a:tailEnd/>
          </a:ln>
          <a:effectLst/>
        </p:spPr>
        <p:txBody>
          <a:bodyPr/>
          <a:lstStyle/>
          <a:p>
            <a:endParaRPr lang="en-US"/>
          </a:p>
        </p:txBody>
      </p:sp>
      <p:sp>
        <p:nvSpPr>
          <p:cNvPr id="1522892" name="Line 204"/>
          <p:cNvSpPr>
            <a:spLocks noChangeShapeType="1"/>
          </p:cNvSpPr>
          <p:nvPr/>
        </p:nvSpPr>
        <p:spPr bwMode="auto">
          <a:xfrm>
            <a:off x="8305800" y="5562600"/>
            <a:ext cx="152400" cy="0"/>
          </a:xfrm>
          <a:prstGeom prst="line">
            <a:avLst/>
          </a:prstGeom>
          <a:noFill/>
          <a:ln w="19050">
            <a:solidFill>
              <a:srgbClr val="00A091"/>
            </a:solidFill>
            <a:round/>
            <a:headEnd/>
            <a:tailEnd/>
          </a:ln>
          <a:effectLst/>
        </p:spPr>
        <p:txBody>
          <a:bodyPr/>
          <a:lstStyle/>
          <a:p>
            <a:endParaRPr lang="en-US"/>
          </a:p>
        </p:txBody>
      </p:sp>
      <p:sp>
        <p:nvSpPr>
          <p:cNvPr id="1522893" name="Line 205"/>
          <p:cNvSpPr>
            <a:spLocks noChangeShapeType="1"/>
          </p:cNvSpPr>
          <p:nvPr/>
        </p:nvSpPr>
        <p:spPr bwMode="auto">
          <a:xfrm>
            <a:off x="3048000" y="6019800"/>
            <a:ext cx="5562600" cy="0"/>
          </a:xfrm>
          <a:prstGeom prst="line">
            <a:avLst/>
          </a:prstGeom>
          <a:noFill/>
          <a:ln w="19050">
            <a:solidFill>
              <a:schemeClr val="tx1"/>
            </a:solidFill>
            <a:round/>
            <a:headEnd/>
            <a:tailEnd/>
          </a:ln>
          <a:effectLst/>
        </p:spPr>
        <p:txBody>
          <a:bodyPr/>
          <a:lstStyle/>
          <a:p>
            <a:endParaRPr lang="en-US"/>
          </a:p>
        </p:txBody>
      </p:sp>
      <p:sp>
        <p:nvSpPr>
          <p:cNvPr id="1522894" name="Line 206"/>
          <p:cNvSpPr>
            <a:spLocks noChangeShapeType="1"/>
          </p:cNvSpPr>
          <p:nvPr/>
        </p:nvSpPr>
        <p:spPr bwMode="auto">
          <a:xfrm>
            <a:off x="3200400" y="5867400"/>
            <a:ext cx="5257800" cy="0"/>
          </a:xfrm>
          <a:prstGeom prst="line">
            <a:avLst/>
          </a:prstGeom>
          <a:noFill/>
          <a:ln w="19050">
            <a:solidFill>
              <a:srgbClr val="00A091"/>
            </a:solidFill>
            <a:round/>
            <a:headEnd/>
            <a:tailEnd/>
          </a:ln>
          <a:effectLst/>
        </p:spPr>
        <p:txBody>
          <a:bodyPr/>
          <a:lstStyle/>
          <a:p>
            <a:endParaRPr lang="en-US"/>
          </a:p>
        </p:txBody>
      </p:sp>
      <p:sp>
        <p:nvSpPr>
          <p:cNvPr id="1522895" name="Rectangle 207"/>
          <p:cNvSpPr>
            <a:spLocks noChangeArrowheads="1"/>
          </p:cNvSpPr>
          <p:nvPr/>
        </p:nvSpPr>
        <p:spPr bwMode="auto">
          <a:xfrm>
            <a:off x="5181600" y="838200"/>
            <a:ext cx="3733800" cy="78105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No hazard hardware (so no </a:t>
            </a:r>
            <a:r>
              <a:rPr lang="en-US" sz="2400"/>
              <a:t>load use</a:t>
            </a:r>
            <a:r>
              <a:rPr lang="en-US" sz="2400">
                <a:solidFill>
                  <a:schemeClr val="tx1"/>
                </a:solidFill>
              </a:rPr>
              <a:t> allowed)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28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89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810" name="Rectangle 2"/>
          <p:cNvSpPr>
            <a:spLocks noGrp="1" noChangeArrowheads="1"/>
          </p:cNvSpPr>
          <p:nvPr>
            <p:ph type="title"/>
          </p:nvPr>
        </p:nvSpPr>
        <p:spPr/>
        <p:txBody>
          <a:bodyPr/>
          <a:lstStyle/>
          <a:p>
            <a:r>
              <a:rPr lang="en-US"/>
              <a:t>Code Scheduling Example</a:t>
            </a:r>
          </a:p>
        </p:txBody>
      </p:sp>
      <p:sp>
        <p:nvSpPr>
          <p:cNvPr id="1527811" name="Rectangle 3"/>
          <p:cNvSpPr>
            <a:spLocks noGrp="1" noChangeArrowheads="1"/>
          </p:cNvSpPr>
          <p:nvPr>
            <p:ph type="body" idx="1"/>
          </p:nvPr>
        </p:nvSpPr>
        <p:spPr>
          <a:xfrm>
            <a:off x="457200" y="838200"/>
            <a:ext cx="8153400" cy="415925"/>
          </a:xfrm>
        </p:spPr>
        <p:txBody>
          <a:bodyPr/>
          <a:lstStyle/>
          <a:p>
            <a:r>
              <a:rPr lang="en-US"/>
              <a:t>Consider the following loop code</a:t>
            </a:r>
          </a:p>
        </p:txBody>
      </p:sp>
      <p:sp>
        <p:nvSpPr>
          <p:cNvPr id="1527812" name="Rectangle 4"/>
          <p:cNvSpPr>
            <a:spLocks noChangeArrowheads="1"/>
          </p:cNvSpPr>
          <p:nvPr/>
        </p:nvSpPr>
        <p:spPr bwMode="auto">
          <a:xfrm>
            <a:off x="609600" y="1447800"/>
            <a:ext cx="8305800" cy="1858963"/>
          </a:xfrm>
          <a:prstGeom prst="rect">
            <a:avLst/>
          </a:prstGeom>
          <a:noFill/>
          <a:ln w="12700">
            <a:noFill/>
            <a:miter lim="800000"/>
            <a:headEnd/>
            <a:tailEnd/>
          </a:ln>
          <a:effectLst/>
        </p:spPr>
        <p:txBody>
          <a:bodyPr lIns="63500" tIns="25400" rIns="63500" bIns="25400">
            <a:spAutoFit/>
          </a:bodyPr>
          <a:lstStyle/>
          <a:p>
            <a:pPr marL="287338" indent="-287338">
              <a:spcBef>
                <a:spcPct val="10000"/>
              </a:spcBef>
              <a:buClr>
                <a:schemeClr val="accent1"/>
              </a:buClr>
              <a:buSzPct val="75000"/>
              <a:buFont typeface="Wingdings" pitchFamily="2" charset="2"/>
              <a:buNone/>
            </a:pPr>
            <a:r>
              <a:rPr lang="en-US" sz="2200" dirty="0" err="1">
                <a:solidFill>
                  <a:schemeClr val="tx1"/>
                </a:solidFill>
                <a:latin typeface="Courier New" pitchFamily="49" charset="0"/>
              </a:rPr>
              <a:t>lp</a:t>
            </a:r>
            <a:r>
              <a:rPr lang="en-US" sz="2200" dirty="0">
                <a:solidFill>
                  <a:schemeClr val="tx1"/>
                </a:solidFill>
                <a:latin typeface="Courier New" pitchFamily="49" charset="0"/>
              </a:rPr>
              <a:t>:	</a:t>
            </a:r>
            <a:r>
              <a:rPr lang="en-US" sz="2200" dirty="0" err="1">
                <a:solidFill>
                  <a:schemeClr val="tx1"/>
                </a:solidFill>
                <a:latin typeface="Courier New" pitchFamily="49" charset="0"/>
              </a:rPr>
              <a:t>lw</a:t>
            </a:r>
            <a:r>
              <a:rPr lang="en-US" sz="2200" dirty="0">
                <a:solidFill>
                  <a:schemeClr val="tx1"/>
                </a:solidFill>
                <a:latin typeface="Courier New" pitchFamily="49" charset="0"/>
              </a:rPr>
              <a:t>	$</a:t>
            </a:r>
            <a:r>
              <a:rPr lang="en-US" sz="2200" dirty="0">
                <a:latin typeface="Courier New" pitchFamily="49" charset="0"/>
              </a:rPr>
              <a:t>t0</a:t>
            </a:r>
            <a:r>
              <a:rPr lang="en-US" sz="2200" dirty="0">
                <a:solidFill>
                  <a:schemeClr val="tx1"/>
                </a:solidFill>
                <a:latin typeface="Courier New" pitchFamily="49" charset="0"/>
              </a:rPr>
              <a:t>,0($s1)	  # $t0=array element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addu</a:t>
            </a:r>
            <a:r>
              <a:rPr lang="en-US" sz="2200" dirty="0">
                <a:solidFill>
                  <a:schemeClr val="tx1"/>
                </a:solidFill>
                <a:latin typeface="Courier New" pitchFamily="49" charset="0"/>
              </a:rPr>
              <a:t>	$</a:t>
            </a:r>
            <a:r>
              <a:rPr lang="en-US" sz="2200" dirty="0">
                <a:solidFill>
                  <a:schemeClr val="accent2"/>
                </a:solidFill>
                <a:latin typeface="Courier New" pitchFamily="49" charset="0"/>
              </a:rPr>
              <a:t>t0</a:t>
            </a:r>
            <a:r>
              <a:rPr lang="en-US" sz="2200" dirty="0">
                <a:solidFill>
                  <a:schemeClr val="tx1"/>
                </a:solidFill>
                <a:latin typeface="Courier New" pitchFamily="49" charset="0"/>
              </a:rPr>
              <a:t>,$</a:t>
            </a:r>
            <a:r>
              <a:rPr lang="en-US" sz="2200" dirty="0">
                <a:latin typeface="Courier New" pitchFamily="49" charset="0"/>
              </a:rPr>
              <a:t>t0</a:t>
            </a:r>
            <a:r>
              <a:rPr lang="en-US" sz="2200" dirty="0">
                <a:solidFill>
                  <a:schemeClr val="tx1"/>
                </a:solidFill>
                <a:latin typeface="Courier New" pitchFamily="49" charset="0"/>
              </a:rPr>
              <a:t>,$s2  # add scalar in $s2</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sw</a:t>
            </a:r>
            <a:r>
              <a:rPr lang="en-US" sz="2200" dirty="0">
                <a:solidFill>
                  <a:schemeClr val="tx1"/>
                </a:solidFill>
                <a:latin typeface="Courier New" pitchFamily="49" charset="0"/>
              </a:rPr>
              <a:t>	$</a:t>
            </a:r>
            <a:r>
              <a:rPr lang="en-US" sz="2200" dirty="0">
                <a:solidFill>
                  <a:schemeClr val="accent2"/>
                </a:solidFill>
                <a:latin typeface="Courier New" pitchFamily="49" charset="0"/>
              </a:rPr>
              <a:t>t0</a:t>
            </a:r>
            <a:r>
              <a:rPr lang="en-US" sz="2200" dirty="0">
                <a:solidFill>
                  <a:schemeClr val="tx1"/>
                </a:solidFill>
                <a:latin typeface="Courier New" pitchFamily="49" charset="0"/>
              </a:rPr>
              <a:t>,0($s1)   # store result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addi</a:t>
            </a:r>
            <a:r>
              <a:rPr lang="en-US" sz="2200" dirty="0">
                <a:solidFill>
                  <a:schemeClr val="tx1"/>
                </a:solidFill>
                <a:latin typeface="Courier New" pitchFamily="49" charset="0"/>
              </a:rPr>
              <a:t>	$</a:t>
            </a:r>
            <a:r>
              <a:rPr lang="en-US" sz="2200" dirty="0">
                <a:solidFill>
                  <a:srgbClr val="009900"/>
                </a:solidFill>
                <a:latin typeface="Courier New" pitchFamily="49" charset="0"/>
              </a:rPr>
              <a:t>s1</a:t>
            </a:r>
            <a:r>
              <a:rPr lang="en-US" sz="2200" dirty="0">
                <a:solidFill>
                  <a:schemeClr val="tx1"/>
                </a:solidFill>
                <a:latin typeface="Courier New" pitchFamily="49" charset="0"/>
              </a:rPr>
              <a:t>,$s1,-4   # decrement pointer</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bne</a:t>
            </a:r>
            <a:r>
              <a:rPr lang="en-US" sz="2200" dirty="0">
                <a:solidFill>
                  <a:schemeClr val="tx1"/>
                </a:solidFill>
                <a:latin typeface="Courier New" pitchFamily="49" charset="0"/>
              </a:rPr>
              <a:t>	$</a:t>
            </a:r>
            <a:r>
              <a:rPr lang="en-US" sz="2200" dirty="0">
                <a:solidFill>
                  <a:srgbClr val="009900"/>
                </a:solidFill>
                <a:latin typeface="Courier New" pitchFamily="49" charset="0"/>
              </a:rPr>
              <a:t>s1</a:t>
            </a:r>
            <a:r>
              <a:rPr lang="en-US" sz="2200" dirty="0">
                <a:solidFill>
                  <a:schemeClr val="tx1"/>
                </a:solidFill>
                <a:latin typeface="Courier New" pitchFamily="49" charset="0"/>
              </a:rPr>
              <a:t>,$0,lp    # branch if $s1 != 0</a:t>
            </a:r>
          </a:p>
        </p:txBody>
      </p:sp>
      <p:sp>
        <p:nvSpPr>
          <p:cNvPr id="1527813" name="Rectangle 5"/>
          <p:cNvSpPr>
            <a:spLocks noChangeArrowheads="1"/>
          </p:cNvSpPr>
          <p:nvPr/>
        </p:nvSpPr>
        <p:spPr bwMode="auto">
          <a:xfrm>
            <a:off x="609600" y="3581400"/>
            <a:ext cx="8153400" cy="2613025"/>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Must “schedule” the instructions to avoid pipeline stalls</a:t>
            </a:r>
          </a:p>
          <a:p>
            <a:pPr marL="741363" lvl="1" indent="-246063">
              <a:spcBef>
                <a:spcPct val="30000"/>
              </a:spcBef>
              <a:buClr>
                <a:schemeClr val="accent1"/>
              </a:buClr>
              <a:buSzPct val="75000"/>
              <a:buFont typeface="Monotype Sorts" pitchFamily="2" charset="2"/>
              <a:buChar char="l"/>
            </a:pPr>
            <a:r>
              <a:rPr lang="en-US" sz="2000">
                <a:solidFill>
                  <a:schemeClr val="tx1"/>
                </a:solidFill>
              </a:rPr>
              <a:t>Instructions in one bundle </a:t>
            </a:r>
            <a:r>
              <a:rPr lang="en-US" sz="2000" i="1">
                <a:solidFill>
                  <a:schemeClr val="tx1"/>
                </a:solidFill>
              </a:rPr>
              <a:t>must</a:t>
            </a:r>
            <a:r>
              <a:rPr lang="en-US" sz="2000">
                <a:solidFill>
                  <a:schemeClr val="tx1"/>
                </a:solidFill>
              </a:rPr>
              <a:t> be independent</a:t>
            </a:r>
          </a:p>
          <a:p>
            <a:pPr marL="741363" lvl="1" indent="-246063">
              <a:spcBef>
                <a:spcPct val="30000"/>
              </a:spcBef>
              <a:buClr>
                <a:schemeClr val="accent1"/>
              </a:buClr>
              <a:buSzPct val="75000"/>
              <a:buFont typeface="Monotype Sorts" pitchFamily="2" charset="2"/>
              <a:buChar char="l"/>
            </a:pPr>
            <a:r>
              <a:rPr lang="en-US" sz="2000">
                <a:solidFill>
                  <a:schemeClr val="tx1"/>
                </a:solidFill>
              </a:rPr>
              <a:t>Must separate load use instructions from their loads by one cycle</a:t>
            </a:r>
          </a:p>
          <a:p>
            <a:pPr marL="741363" lvl="1" indent="-246063">
              <a:spcBef>
                <a:spcPct val="30000"/>
              </a:spcBef>
              <a:buClr>
                <a:schemeClr val="accent1"/>
              </a:buClr>
              <a:buSzPct val="75000"/>
              <a:buFont typeface="Monotype Sorts" pitchFamily="2" charset="2"/>
              <a:buChar char="l"/>
            </a:pPr>
            <a:r>
              <a:rPr lang="en-US" sz="2000">
                <a:solidFill>
                  <a:schemeClr val="tx1"/>
                </a:solidFill>
              </a:rPr>
              <a:t>Notice that the first two instructions have a load use dependency, the next two and last two have data dependencies </a:t>
            </a:r>
          </a:p>
          <a:p>
            <a:pPr marL="741363" lvl="1" indent="-246063">
              <a:spcBef>
                <a:spcPct val="30000"/>
              </a:spcBef>
              <a:buClr>
                <a:schemeClr val="accent1"/>
              </a:buClr>
              <a:buSzPct val="75000"/>
              <a:buFont typeface="Monotype Sorts" pitchFamily="2" charset="2"/>
              <a:buChar char="l"/>
            </a:pPr>
            <a:r>
              <a:rPr lang="en-US" sz="2000">
                <a:solidFill>
                  <a:schemeClr val="tx1"/>
                </a:solidFill>
              </a:rPr>
              <a:t>Assume branches are perfectly predicted by the hardware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7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7813"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8834" name="Rectangle 2"/>
          <p:cNvSpPr>
            <a:spLocks noGrp="1" noChangeArrowheads="1"/>
          </p:cNvSpPr>
          <p:nvPr>
            <p:ph type="title"/>
          </p:nvPr>
        </p:nvSpPr>
        <p:spPr/>
        <p:txBody>
          <a:bodyPr/>
          <a:lstStyle/>
          <a:p>
            <a:r>
              <a:rPr lang="en-US"/>
              <a:t>The Scheduled Code (Not Unrolled)</a:t>
            </a:r>
          </a:p>
        </p:txBody>
      </p:sp>
      <p:graphicFrame>
        <p:nvGraphicFramePr>
          <p:cNvPr id="1528888" name="Group 56"/>
          <p:cNvGraphicFramePr>
            <a:graphicFrameLocks noGrp="1"/>
          </p:cNvGraphicFramePr>
          <p:nvPr>
            <p:ph sz="half" idx="2"/>
          </p:nvPr>
        </p:nvGraphicFramePr>
        <p:xfrm>
          <a:off x="609600" y="1066800"/>
          <a:ext cx="8001000" cy="2377440"/>
        </p:xfrm>
        <a:graphic>
          <a:graphicData uri="http://schemas.openxmlformats.org/drawingml/2006/table">
            <a:tbl>
              <a:tblPr/>
              <a:tblGrid>
                <a:gridCol w="838200"/>
                <a:gridCol w="3200400"/>
                <a:gridCol w="3200400"/>
                <a:gridCol w="762000"/>
              </a:tblGrid>
              <a:tr h="381000">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ALU or branch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Data transfer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CC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8834" name="Rectangle 2"/>
          <p:cNvSpPr>
            <a:spLocks noGrp="1" noChangeArrowheads="1"/>
          </p:cNvSpPr>
          <p:nvPr>
            <p:ph type="title"/>
          </p:nvPr>
        </p:nvSpPr>
        <p:spPr/>
        <p:txBody>
          <a:bodyPr/>
          <a:lstStyle/>
          <a:p>
            <a:r>
              <a:rPr lang="en-US"/>
              <a:t>The Scheduled Code (Not Unrolled)</a:t>
            </a:r>
          </a:p>
        </p:txBody>
      </p:sp>
      <p:sp>
        <p:nvSpPr>
          <p:cNvPr id="1528835" name="Rectangle 3"/>
          <p:cNvSpPr>
            <a:spLocks noGrp="1" noChangeArrowheads="1"/>
          </p:cNvSpPr>
          <p:nvPr>
            <p:ph type="body" sz="half" idx="1"/>
          </p:nvPr>
        </p:nvSpPr>
        <p:spPr>
          <a:xfrm>
            <a:off x="762000" y="4343400"/>
            <a:ext cx="7696200" cy="1606550"/>
          </a:xfrm>
        </p:spPr>
        <p:txBody>
          <a:bodyPr/>
          <a:lstStyle/>
          <a:p>
            <a:r>
              <a:rPr lang="en-US"/>
              <a:t>Four clock cycles to execute 5 instructions for a</a:t>
            </a:r>
          </a:p>
          <a:p>
            <a:pPr lvl="1"/>
            <a:r>
              <a:rPr lang="en-US"/>
              <a:t>CPI of 0.8 (versus the best case of 0.5)</a:t>
            </a:r>
          </a:p>
          <a:p>
            <a:pPr lvl="1"/>
            <a:r>
              <a:rPr lang="en-US"/>
              <a:t>IPC of 1.25 (versus the best case of 2.0)</a:t>
            </a:r>
          </a:p>
          <a:p>
            <a:pPr lvl="1"/>
            <a:r>
              <a:rPr lang="en-US"/>
              <a:t>noops don’t count towards performance !!</a:t>
            </a:r>
          </a:p>
        </p:txBody>
      </p:sp>
      <p:sp>
        <p:nvSpPr>
          <p:cNvPr id="1528889" name="Oval 57"/>
          <p:cNvSpPr>
            <a:spLocks noChangeArrowheads="1"/>
          </p:cNvSpPr>
          <p:nvPr/>
        </p:nvSpPr>
        <p:spPr bwMode="auto">
          <a:xfrm>
            <a:off x="5867400" y="2514600"/>
            <a:ext cx="304800" cy="609600"/>
          </a:xfrm>
          <a:prstGeom prst="ellipse">
            <a:avLst/>
          </a:prstGeom>
          <a:noFill/>
          <a:ln w="12700">
            <a:solidFill>
              <a:schemeClr val="accent1"/>
            </a:solidFill>
            <a:round/>
            <a:headEnd/>
            <a:tailEnd/>
          </a:ln>
          <a:effectLst/>
        </p:spPr>
        <p:txBody>
          <a:bodyPr wrap="none" anchor="ctr"/>
          <a:lstStyle/>
          <a:p>
            <a:endParaRPr lang="en-US"/>
          </a:p>
        </p:txBody>
      </p:sp>
      <p:cxnSp>
        <p:nvCxnSpPr>
          <p:cNvPr id="7" name="Shape 6"/>
          <p:cNvCxnSpPr>
            <a:stCxn id="1528889" idx="0"/>
          </p:cNvCxnSpPr>
          <p:nvPr/>
        </p:nvCxnSpPr>
        <p:spPr bwMode="auto">
          <a:xfrm rot="16200000" flipV="1">
            <a:off x="4800600" y="1295400"/>
            <a:ext cx="457200" cy="1981200"/>
          </a:xfrm>
          <a:prstGeom prst="curvedConnector2">
            <a:avLst/>
          </a:prstGeom>
          <a:noFill/>
          <a:ln w="12700" cap="flat" cmpd="sng" algn="ctr">
            <a:solidFill>
              <a:schemeClr val="accent1"/>
            </a:solidFill>
            <a:prstDash val="solid"/>
            <a:round/>
            <a:headEnd type="none" w="med" len="med"/>
            <a:tailEnd type="arrow"/>
          </a:ln>
          <a:effectLst/>
        </p:spPr>
      </p:cxnSp>
      <p:graphicFrame>
        <p:nvGraphicFramePr>
          <p:cNvPr id="8" name="Group 56"/>
          <p:cNvGraphicFramePr>
            <a:graphicFrameLocks noGrp="1"/>
          </p:cNvGraphicFramePr>
          <p:nvPr>
            <p:ph sz="half" idx="2"/>
          </p:nvPr>
        </p:nvGraphicFramePr>
        <p:xfrm>
          <a:off x="609600" y="1066800"/>
          <a:ext cx="8001000" cy="1981200"/>
        </p:xfrm>
        <a:graphic>
          <a:graphicData uri="http://schemas.openxmlformats.org/drawingml/2006/table">
            <a:tbl>
              <a:tblPr/>
              <a:tblGrid>
                <a:gridCol w="838200"/>
                <a:gridCol w="3200400"/>
                <a:gridCol w="3200400"/>
                <a:gridCol w="762000"/>
              </a:tblGrid>
              <a:tr h="381000">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ALU or branch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Data transfer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CC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lw  $t0,0($s1)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addi  $s1,$s1,-4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addu  $t0,$t0,$s2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bne   $s1,$0,lp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sw  $t0,4($s1)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 name="Group 56"/>
          <p:cNvGraphicFramePr>
            <a:graphicFrameLocks/>
          </p:cNvGraphicFramePr>
          <p:nvPr/>
        </p:nvGraphicFramePr>
        <p:xfrm>
          <a:off x="609600" y="1066800"/>
          <a:ext cx="8001000" cy="2377440"/>
        </p:xfrm>
        <a:graphic>
          <a:graphicData uri="http://schemas.openxmlformats.org/drawingml/2006/table">
            <a:tbl>
              <a:tblPr/>
              <a:tblGrid>
                <a:gridCol w="838200"/>
                <a:gridCol w="3200400"/>
                <a:gridCol w="3200400"/>
                <a:gridCol w="762000"/>
              </a:tblGrid>
              <a:tr h="381000">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ALU or branch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Data transfer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CC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8889"/>
                                        </p:tgtEl>
                                        <p:attrNameLst>
                                          <p:attrName>style.visibility</p:attrName>
                                        </p:attrNameLst>
                                      </p:cBhvr>
                                      <p:to>
                                        <p:strVal val="visible"/>
                                      </p:to>
                                    </p:set>
                                  </p:childTnLst>
                                </p:cTn>
                              </p:par>
                            </p:childTnLst>
                          </p:cTn>
                        </p:par>
                        <p:par>
                          <p:cTn id="11" fill="hold">
                            <p:stCondLst>
                              <p:cond delay="0"/>
                            </p:stCondLst>
                            <p:childTnLst>
                              <p:par>
                                <p:cTn id="12" presetID="22" presetClass="entr" presetSubtype="2"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righ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2883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8835">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28835">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28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8835" grpId="0" build="p"/>
      <p:bldP spid="152888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882" name="Rectangle 2"/>
          <p:cNvSpPr>
            <a:spLocks noGrp="1" noChangeArrowheads="1"/>
          </p:cNvSpPr>
          <p:nvPr>
            <p:ph type="title"/>
          </p:nvPr>
        </p:nvSpPr>
        <p:spPr/>
        <p:txBody>
          <a:bodyPr/>
          <a:lstStyle/>
          <a:p>
            <a:r>
              <a:rPr lang="en-US"/>
              <a:t>Loop Unrolling</a:t>
            </a:r>
          </a:p>
        </p:txBody>
      </p:sp>
      <p:sp>
        <p:nvSpPr>
          <p:cNvPr id="1530883" name="Rectangle 3"/>
          <p:cNvSpPr>
            <a:spLocks noGrp="1" noChangeArrowheads="1"/>
          </p:cNvSpPr>
          <p:nvPr>
            <p:ph type="body" idx="1"/>
          </p:nvPr>
        </p:nvSpPr>
        <p:spPr>
          <a:xfrm>
            <a:off x="533400" y="914400"/>
            <a:ext cx="8153400" cy="5301964"/>
          </a:xfrm>
        </p:spPr>
        <p:txBody>
          <a:bodyPr/>
          <a:lstStyle/>
          <a:p>
            <a:r>
              <a:rPr lang="en-US" dirty="0"/>
              <a:t>Loop unrolling – multiple copies of the loop body are made and instructions from different iterations are scheduled together as a way to increase ILP</a:t>
            </a:r>
          </a:p>
          <a:p>
            <a:pPr lvl="1"/>
            <a:endParaRPr lang="en-US" dirty="0"/>
          </a:p>
          <a:p>
            <a:r>
              <a:rPr lang="en-US" dirty="0"/>
              <a:t>Apply loop unrolling (4 times for our example) and then </a:t>
            </a:r>
            <a:r>
              <a:rPr lang="en-US" dirty="0">
                <a:solidFill>
                  <a:schemeClr val="accent1"/>
                </a:solidFill>
              </a:rPr>
              <a:t>schedule</a:t>
            </a:r>
            <a:r>
              <a:rPr lang="en-US" dirty="0"/>
              <a:t> the resulting code</a:t>
            </a:r>
          </a:p>
          <a:p>
            <a:pPr lvl="1"/>
            <a:r>
              <a:rPr lang="en-US" dirty="0"/>
              <a:t>Eliminate unnecessary loop overhead instructions</a:t>
            </a:r>
          </a:p>
          <a:p>
            <a:pPr lvl="1"/>
            <a:r>
              <a:rPr lang="en-US" dirty="0"/>
              <a:t>Schedule so as to avoid load use hazards</a:t>
            </a:r>
          </a:p>
          <a:p>
            <a:pPr lvl="1"/>
            <a:endParaRPr lang="en-US" dirty="0"/>
          </a:p>
          <a:p>
            <a:r>
              <a:rPr lang="en-US" dirty="0"/>
              <a:t>During unrolling the compiler applies </a:t>
            </a:r>
            <a:r>
              <a:rPr lang="en-US" dirty="0">
                <a:solidFill>
                  <a:schemeClr val="accent1"/>
                </a:solidFill>
              </a:rPr>
              <a:t>register renaming</a:t>
            </a:r>
            <a:r>
              <a:rPr lang="en-US" dirty="0"/>
              <a:t> to eliminate all data dependencies that are not true </a:t>
            </a:r>
            <a:r>
              <a:rPr lang="en-US" dirty="0" smtClean="0"/>
              <a:t>data dependencies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122" name="Rectangle 2"/>
          <p:cNvSpPr>
            <a:spLocks noGrp="1" noChangeArrowheads="1"/>
          </p:cNvSpPr>
          <p:nvPr>
            <p:ph type="title"/>
          </p:nvPr>
        </p:nvSpPr>
        <p:spPr/>
        <p:txBody>
          <a:bodyPr/>
          <a:lstStyle/>
          <a:p>
            <a:r>
              <a:rPr lang="en-US"/>
              <a:t>Unrolled Code Example</a:t>
            </a:r>
          </a:p>
        </p:txBody>
      </p:sp>
      <p:sp>
        <p:nvSpPr>
          <p:cNvPr id="1541124" name="Rectangle 4"/>
          <p:cNvSpPr>
            <a:spLocks noChangeArrowheads="1"/>
          </p:cNvSpPr>
          <p:nvPr/>
        </p:nvSpPr>
        <p:spPr bwMode="auto">
          <a:xfrm>
            <a:off x="609600" y="914400"/>
            <a:ext cx="8305800" cy="5231176"/>
          </a:xfrm>
          <a:prstGeom prst="rect">
            <a:avLst/>
          </a:prstGeom>
          <a:noFill/>
          <a:ln w="12700">
            <a:noFill/>
            <a:miter lim="800000"/>
            <a:headEnd/>
            <a:tailEnd/>
          </a:ln>
          <a:effectLst/>
        </p:spPr>
        <p:txBody>
          <a:bodyPr lIns="63500" tIns="25400" rIns="63500" bIns="25400">
            <a:spAutoFit/>
          </a:bodyPr>
          <a:lstStyle/>
          <a:p>
            <a:pPr marL="287338" indent="-287338">
              <a:spcBef>
                <a:spcPct val="10000"/>
              </a:spcBef>
              <a:buClr>
                <a:schemeClr val="accent1"/>
              </a:buClr>
              <a:buSzPct val="75000"/>
              <a:buFont typeface="Wingdings" pitchFamily="2" charset="2"/>
              <a:buNone/>
            </a:pPr>
            <a:r>
              <a:rPr lang="en-US" sz="2200" dirty="0" err="1">
                <a:solidFill>
                  <a:schemeClr val="tx1"/>
                </a:solidFill>
                <a:latin typeface="Courier New" pitchFamily="49" charset="0"/>
              </a:rPr>
              <a:t>lp</a:t>
            </a:r>
            <a:r>
              <a:rPr lang="en-US" sz="2200" dirty="0">
                <a:solidFill>
                  <a:schemeClr val="tx1"/>
                </a:solidFill>
                <a:latin typeface="Courier New" pitchFamily="49" charset="0"/>
              </a:rPr>
              <a:t>:	</a:t>
            </a:r>
            <a:r>
              <a:rPr lang="en-US" sz="2200" dirty="0" err="1">
                <a:solidFill>
                  <a:schemeClr val="tx1"/>
                </a:solidFill>
                <a:latin typeface="Courier New" pitchFamily="49" charset="0"/>
              </a:rPr>
              <a:t>lw</a:t>
            </a:r>
            <a:r>
              <a:rPr lang="en-US" sz="2200" dirty="0">
                <a:solidFill>
                  <a:schemeClr val="tx1"/>
                </a:solidFill>
                <a:latin typeface="Courier New" pitchFamily="49" charset="0"/>
              </a:rPr>
              <a:t>	$t0,0($s1)	  </a:t>
            </a:r>
            <a:r>
              <a:rPr lang="en-US" sz="2200" dirty="0" smtClean="0">
                <a:solidFill>
                  <a:schemeClr val="tx1"/>
                </a:solidFill>
                <a:latin typeface="Courier New" pitchFamily="49" charset="0"/>
              </a:rPr>
              <a:t> # </a:t>
            </a:r>
            <a:r>
              <a:rPr lang="en-US" sz="2200" dirty="0">
                <a:solidFill>
                  <a:schemeClr val="tx1"/>
                </a:solidFill>
                <a:latin typeface="Courier New" pitchFamily="49" charset="0"/>
              </a:rPr>
              <a:t>$t0=array element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lw</a:t>
            </a:r>
            <a:r>
              <a:rPr lang="en-US" sz="2200" dirty="0">
                <a:solidFill>
                  <a:schemeClr val="tx1"/>
                </a:solidFill>
                <a:latin typeface="Courier New" pitchFamily="49" charset="0"/>
              </a:rPr>
              <a:t>	$t1,-4($s1)   # $t1=array element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lw</a:t>
            </a:r>
            <a:r>
              <a:rPr lang="en-US" sz="2200" dirty="0">
                <a:solidFill>
                  <a:schemeClr val="tx1"/>
                </a:solidFill>
                <a:latin typeface="Courier New" pitchFamily="49" charset="0"/>
              </a:rPr>
              <a:t>	$t2,-8($s1</a:t>
            </a:r>
            <a:r>
              <a:rPr lang="en-US" sz="2200" dirty="0" smtClean="0">
                <a:solidFill>
                  <a:schemeClr val="tx1"/>
                </a:solidFill>
                <a:latin typeface="Courier New" pitchFamily="49" charset="0"/>
              </a:rPr>
              <a:t>)   # </a:t>
            </a:r>
            <a:r>
              <a:rPr lang="en-US" sz="2200" dirty="0">
                <a:solidFill>
                  <a:schemeClr val="tx1"/>
                </a:solidFill>
                <a:latin typeface="Courier New" pitchFamily="49" charset="0"/>
              </a:rPr>
              <a:t>$t2=array element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lw</a:t>
            </a:r>
            <a:r>
              <a:rPr lang="en-US" sz="2200" dirty="0">
                <a:solidFill>
                  <a:schemeClr val="tx1"/>
                </a:solidFill>
                <a:latin typeface="Courier New" pitchFamily="49" charset="0"/>
              </a:rPr>
              <a:t>	$t3,-12($s1)  # $t3=array element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addu</a:t>
            </a:r>
            <a:r>
              <a:rPr lang="en-US" sz="2200" dirty="0">
                <a:solidFill>
                  <a:schemeClr val="tx1"/>
                </a:solidFill>
                <a:latin typeface="Courier New" pitchFamily="49" charset="0"/>
              </a:rPr>
              <a:t>	$t0,$t0,$s2  </a:t>
            </a:r>
            <a:r>
              <a:rPr lang="en-US" sz="2200" dirty="0" smtClean="0">
                <a:solidFill>
                  <a:schemeClr val="tx1"/>
                </a:solidFill>
                <a:latin typeface="Courier New" pitchFamily="49" charset="0"/>
              </a:rPr>
              <a:t> # </a:t>
            </a:r>
            <a:r>
              <a:rPr lang="en-US" sz="2200" dirty="0">
                <a:solidFill>
                  <a:schemeClr val="tx1"/>
                </a:solidFill>
                <a:latin typeface="Courier New" pitchFamily="49" charset="0"/>
              </a:rPr>
              <a:t>add scalar in $s2</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addu</a:t>
            </a:r>
            <a:r>
              <a:rPr lang="en-US" sz="2200" dirty="0">
                <a:solidFill>
                  <a:schemeClr val="tx1"/>
                </a:solidFill>
                <a:latin typeface="Courier New" pitchFamily="49" charset="0"/>
              </a:rPr>
              <a:t>	$t1,$t1,$s2  </a:t>
            </a:r>
            <a:r>
              <a:rPr lang="en-US" sz="2200" dirty="0" smtClean="0">
                <a:solidFill>
                  <a:schemeClr val="tx1"/>
                </a:solidFill>
                <a:latin typeface="Courier New" pitchFamily="49" charset="0"/>
              </a:rPr>
              <a:t> # </a:t>
            </a:r>
            <a:r>
              <a:rPr lang="en-US" sz="2200" dirty="0">
                <a:solidFill>
                  <a:schemeClr val="tx1"/>
                </a:solidFill>
                <a:latin typeface="Courier New" pitchFamily="49" charset="0"/>
              </a:rPr>
              <a:t>add scalar in $s2</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addu</a:t>
            </a:r>
            <a:r>
              <a:rPr lang="en-US" sz="2200" dirty="0">
                <a:solidFill>
                  <a:schemeClr val="tx1"/>
                </a:solidFill>
                <a:latin typeface="Courier New" pitchFamily="49" charset="0"/>
              </a:rPr>
              <a:t>	$t2,$t2,$s2  </a:t>
            </a:r>
            <a:r>
              <a:rPr lang="en-US" sz="2200" dirty="0" smtClean="0">
                <a:solidFill>
                  <a:schemeClr val="tx1"/>
                </a:solidFill>
                <a:latin typeface="Courier New" pitchFamily="49" charset="0"/>
              </a:rPr>
              <a:t> # </a:t>
            </a:r>
            <a:r>
              <a:rPr lang="en-US" sz="2200" dirty="0">
                <a:solidFill>
                  <a:schemeClr val="tx1"/>
                </a:solidFill>
                <a:latin typeface="Courier New" pitchFamily="49" charset="0"/>
              </a:rPr>
              <a:t>add scalar in $s2</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addu</a:t>
            </a:r>
            <a:r>
              <a:rPr lang="en-US" sz="2200" dirty="0">
                <a:solidFill>
                  <a:schemeClr val="tx1"/>
                </a:solidFill>
                <a:latin typeface="Courier New" pitchFamily="49" charset="0"/>
              </a:rPr>
              <a:t>	$t3,$t3,$s2  </a:t>
            </a:r>
            <a:r>
              <a:rPr lang="en-US" sz="2200" dirty="0" smtClean="0">
                <a:solidFill>
                  <a:schemeClr val="tx1"/>
                </a:solidFill>
                <a:latin typeface="Courier New" pitchFamily="49" charset="0"/>
              </a:rPr>
              <a:t> # </a:t>
            </a:r>
            <a:r>
              <a:rPr lang="en-US" sz="2200" dirty="0">
                <a:solidFill>
                  <a:schemeClr val="tx1"/>
                </a:solidFill>
                <a:latin typeface="Courier New" pitchFamily="49" charset="0"/>
              </a:rPr>
              <a:t>add scalar in $s2</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sw</a:t>
            </a:r>
            <a:r>
              <a:rPr lang="en-US" sz="2200" dirty="0">
                <a:solidFill>
                  <a:schemeClr val="tx1"/>
                </a:solidFill>
                <a:latin typeface="Courier New" pitchFamily="49" charset="0"/>
              </a:rPr>
              <a:t>	$t0,0($s1)   </a:t>
            </a:r>
            <a:r>
              <a:rPr lang="en-US" sz="2200" dirty="0" smtClean="0">
                <a:solidFill>
                  <a:schemeClr val="tx1"/>
                </a:solidFill>
                <a:latin typeface="Courier New" pitchFamily="49" charset="0"/>
              </a:rPr>
              <a:t> # </a:t>
            </a:r>
            <a:r>
              <a:rPr lang="en-US" sz="2200" dirty="0">
                <a:solidFill>
                  <a:schemeClr val="tx1"/>
                </a:solidFill>
                <a:latin typeface="Courier New" pitchFamily="49" charset="0"/>
              </a:rPr>
              <a:t>store result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sw</a:t>
            </a:r>
            <a:r>
              <a:rPr lang="en-US" sz="2200" dirty="0">
                <a:solidFill>
                  <a:schemeClr val="tx1"/>
                </a:solidFill>
                <a:latin typeface="Courier New" pitchFamily="49" charset="0"/>
              </a:rPr>
              <a:t>	$t1,-4($s1)   # store result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sw</a:t>
            </a:r>
            <a:r>
              <a:rPr lang="en-US" sz="2200" dirty="0">
                <a:solidFill>
                  <a:schemeClr val="tx1"/>
                </a:solidFill>
                <a:latin typeface="Courier New" pitchFamily="49" charset="0"/>
              </a:rPr>
              <a:t>	$t2,-8($s1)   # store result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sw</a:t>
            </a:r>
            <a:r>
              <a:rPr lang="en-US" sz="2200" dirty="0">
                <a:solidFill>
                  <a:schemeClr val="tx1"/>
                </a:solidFill>
                <a:latin typeface="Courier New" pitchFamily="49" charset="0"/>
              </a:rPr>
              <a:t>	$t3,-12($s1)  # store result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addi</a:t>
            </a:r>
            <a:r>
              <a:rPr lang="en-US" sz="2200" dirty="0">
                <a:solidFill>
                  <a:schemeClr val="tx1"/>
                </a:solidFill>
                <a:latin typeface="Courier New" pitchFamily="49" charset="0"/>
              </a:rPr>
              <a:t>	$s1,$s1,-16  </a:t>
            </a:r>
            <a:r>
              <a:rPr lang="en-US" sz="2200" dirty="0" smtClean="0">
                <a:solidFill>
                  <a:schemeClr val="tx1"/>
                </a:solidFill>
                <a:latin typeface="Courier New" pitchFamily="49" charset="0"/>
              </a:rPr>
              <a:t> # </a:t>
            </a:r>
            <a:r>
              <a:rPr lang="en-US" sz="2200" dirty="0">
                <a:solidFill>
                  <a:schemeClr val="tx1"/>
                </a:solidFill>
                <a:latin typeface="Courier New" pitchFamily="49" charset="0"/>
              </a:rPr>
              <a:t>decrement pointer</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bne</a:t>
            </a:r>
            <a:r>
              <a:rPr lang="en-US" sz="2200" dirty="0">
                <a:solidFill>
                  <a:schemeClr val="tx1"/>
                </a:solidFill>
                <a:latin typeface="Courier New" pitchFamily="49" charset="0"/>
              </a:rPr>
              <a:t>	$s1,$0,lp    </a:t>
            </a:r>
            <a:r>
              <a:rPr lang="en-US" sz="2200" dirty="0" smtClean="0">
                <a:solidFill>
                  <a:schemeClr val="tx1"/>
                </a:solidFill>
                <a:latin typeface="Courier New" pitchFamily="49" charset="0"/>
              </a:rPr>
              <a:t> # </a:t>
            </a:r>
            <a:r>
              <a:rPr lang="en-US" sz="2200" dirty="0">
                <a:solidFill>
                  <a:schemeClr val="tx1"/>
                </a:solidFill>
                <a:latin typeface="Courier New" pitchFamily="49" charset="0"/>
              </a:rPr>
              <a:t>branch if $s1 != 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906" name="Rectangle 2"/>
          <p:cNvSpPr>
            <a:spLocks noGrp="1" noChangeArrowheads="1"/>
          </p:cNvSpPr>
          <p:nvPr>
            <p:ph type="title"/>
          </p:nvPr>
        </p:nvSpPr>
        <p:spPr/>
        <p:txBody>
          <a:bodyPr/>
          <a:lstStyle/>
          <a:p>
            <a:r>
              <a:rPr lang="en-US"/>
              <a:t>The Scheduled Code (Unrolled)</a:t>
            </a:r>
          </a:p>
        </p:txBody>
      </p:sp>
      <p:sp>
        <p:nvSpPr>
          <p:cNvPr id="1531907" name="Rectangle 3"/>
          <p:cNvSpPr>
            <a:spLocks noGrp="1" noChangeArrowheads="1"/>
          </p:cNvSpPr>
          <p:nvPr>
            <p:ph type="body" sz="half" idx="1"/>
          </p:nvPr>
        </p:nvSpPr>
        <p:spPr>
          <a:xfrm>
            <a:off x="838200" y="5105400"/>
            <a:ext cx="7696200" cy="1209675"/>
          </a:xfrm>
        </p:spPr>
        <p:txBody>
          <a:bodyPr/>
          <a:lstStyle/>
          <a:p>
            <a:r>
              <a:rPr lang="en-US"/>
              <a:t>Eight clock cycles to execute 14 instructions for a</a:t>
            </a:r>
          </a:p>
          <a:p>
            <a:pPr lvl="1"/>
            <a:r>
              <a:rPr lang="en-US"/>
              <a:t>CPI of 0.57 (versus the best case of 0.5)</a:t>
            </a:r>
          </a:p>
          <a:p>
            <a:pPr lvl="1"/>
            <a:r>
              <a:rPr lang="en-US"/>
              <a:t>IPC of 1.8 (versus the best case of 2.0)</a:t>
            </a:r>
          </a:p>
        </p:txBody>
      </p:sp>
      <p:graphicFrame>
        <p:nvGraphicFramePr>
          <p:cNvPr id="1531983" name="Group 79"/>
          <p:cNvGraphicFramePr>
            <a:graphicFrameLocks noGrp="1"/>
          </p:cNvGraphicFramePr>
          <p:nvPr>
            <p:ph sz="half" idx="2"/>
          </p:nvPr>
        </p:nvGraphicFramePr>
        <p:xfrm>
          <a:off x="609600" y="990600"/>
          <a:ext cx="8001000" cy="3566160"/>
        </p:xfrm>
        <a:graphic>
          <a:graphicData uri="http://schemas.openxmlformats.org/drawingml/2006/table">
            <a:tbl>
              <a:tblPr/>
              <a:tblGrid>
                <a:gridCol w="838200"/>
                <a:gridCol w="3200400"/>
                <a:gridCol w="3200400"/>
                <a:gridCol w="762000"/>
              </a:tblGrid>
              <a:tr h="304800">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ALU or branch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Data transfer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CC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addi  $s1,$s1,-16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lw  $t0,0($s1)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lw  $t1,12($s1)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addu  $t0,$t0,$s2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lw  $t2,8($s1)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addu  $t1,$t1,$s2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lw  $t3,4($s1)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addu  $t2,$t2,$s2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sw  $t0,16($s1)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addu  $t3,$t3,$s2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sw  $t1,12($s1)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sw  $t2,8($s1)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bne   $s1,$0,lp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sw  $t3,4($s1)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1984" name="Oval 80"/>
          <p:cNvSpPr>
            <a:spLocks noChangeArrowheads="1"/>
          </p:cNvSpPr>
          <p:nvPr/>
        </p:nvSpPr>
        <p:spPr bwMode="auto">
          <a:xfrm>
            <a:off x="5867400" y="1752600"/>
            <a:ext cx="381000" cy="1219200"/>
          </a:xfrm>
          <a:prstGeom prst="ellipse">
            <a:avLst/>
          </a:prstGeom>
          <a:noFill/>
          <a:ln w="12700">
            <a:solidFill>
              <a:schemeClr val="accent1"/>
            </a:solidFill>
            <a:round/>
            <a:headEnd/>
            <a:tailEnd/>
          </a:ln>
          <a:effectLst/>
        </p:spPr>
        <p:txBody>
          <a:bodyPr wrap="none" anchor="ctr"/>
          <a:lstStyle/>
          <a:p>
            <a:endParaRPr lang="en-US"/>
          </a:p>
        </p:txBody>
      </p:sp>
      <p:sp>
        <p:nvSpPr>
          <p:cNvPr id="1531985" name="Oval 81"/>
          <p:cNvSpPr>
            <a:spLocks noChangeArrowheads="1"/>
          </p:cNvSpPr>
          <p:nvPr/>
        </p:nvSpPr>
        <p:spPr bwMode="auto">
          <a:xfrm>
            <a:off x="5410200" y="1752600"/>
            <a:ext cx="381000" cy="1219200"/>
          </a:xfrm>
          <a:prstGeom prst="ellipse">
            <a:avLst/>
          </a:prstGeom>
          <a:noFill/>
          <a:ln w="12700">
            <a:solidFill>
              <a:srgbClr val="009900"/>
            </a:solidFill>
            <a:round/>
            <a:headEnd/>
            <a:tailEnd/>
          </a:ln>
          <a:effectLst/>
        </p:spPr>
        <p:txBody>
          <a:bodyPr wrap="none" anchor="ctr"/>
          <a:lstStyle/>
          <a:p>
            <a:endParaRPr lang="en-US"/>
          </a:p>
        </p:txBody>
      </p:sp>
      <p:sp>
        <p:nvSpPr>
          <p:cNvPr id="1531986" name="Oval 82"/>
          <p:cNvSpPr>
            <a:spLocks noChangeArrowheads="1"/>
          </p:cNvSpPr>
          <p:nvPr/>
        </p:nvSpPr>
        <p:spPr bwMode="auto">
          <a:xfrm>
            <a:off x="5410200" y="3352800"/>
            <a:ext cx="381000" cy="1219200"/>
          </a:xfrm>
          <a:prstGeom prst="ellipse">
            <a:avLst/>
          </a:prstGeom>
          <a:noFill/>
          <a:ln w="12700">
            <a:solidFill>
              <a:srgbClr val="009900"/>
            </a:solidFill>
            <a:round/>
            <a:headEnd/>
            <a:tailEnd/>
          </a:ln>
          <a:effectLst/>
        </p:spPr>
        <p:txBody>
          <a:bodyPr wrap="none" anchor="ctr"/>
          <a:lstStyle/>
          <a:p>
            <a:endParaRPr lang="en-US"/>
          </a:p>
        </p:txBody>
      </p:sp>
      <p:sp>
        <p:nvSpPr>
          <p:cNvPr id="1531987" name="Oval 83"/>
          <p:cNvSpPr>
            <a:spLocks noChangeArrowheads="1"/>
          </p:cNvSpPr>
          <p:nvPr/>
        </p:nvSpPr>
        <p:spPr bwMode="auto">
          <a:xfrm>
            <a:off x="5867400" y="3048000"/>
            <a:ext cx="457200" cy="1524000"/>
          </a:xfrm>
          <a:prstGeom prst="ellipse">
            <a:avLst/>
          </a:prstGeom>
          <a:noFill/>
          <a:ln w="12700">
            <a:solidFill>
              <a:schemeClr val="accent1"/>
            </a:solidFill>
            <a:round/>
            <a:headEnd/>
            <a:tailEnd/>
          </a:ln>
          <a:effectLst/>
        </p:spPr>
        <p:txBody>
          <a:bodyPr wrap="none" anchor="ctr"/>
          <a:lstStyle/>
          <a:p>
            <a:endParaRPr lang="en-US"/>
          </a:p>
        </p:txBody>
      </p:sp>
      <p:sp>
        <p:nvSpPr>
          <p:cNvPr id="1531989" name="Oval 85"/>
          <p:cNvSpPr>
            <a:spLocks noChangeArrowheads="1"/>
          </p:cNvSpPr>
          <p:nvPr/>
        </p:nvSpPr>
        <p:spPr bwMode="auto">
          <a:xfrm>
            <a:off x="2514600" y="2514600"/>
            <a:ext cx="1143000" cy="1219200"/>
          </a:xfrm>
          <a:prstGeom prst="ellipse">
            <a:avLst/>
          </a:prstGeom>
          <a:noFill/>
          <a:ln w="12700">
            <a:solidFill>
              <a:srgbClr val="009900"/>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19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19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19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19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19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3190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190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19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1907" grpId="0" build="p"/>
      <p:bldP spid="1531984" grpId="0" animBg="1"/>
      <p:bldP spid="1531985" grpId="0" animBg="1"/>
      <p:bldP spid="1531986" grpId="0" animBg="1"/>
      <p:bldP spid="1531987" grpId="0" animBg="1"/>
      <p:bldP spid="153198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02" name="Rectangle 2"/>
          <p:cNvSpPr>
            <a:spLocks noGrp="1" noChangeArrowheads="1"/>
          </p:cNvSpPr>
          <p:nvPr>
            <p:ph type="title"/>
          </p:nvPr>
        </p:nvSpPr>
        <p:spPr/>
        <p:txBody>
          <a:bodyPr/>
          <a:lstStyle/>
          <a:p>
            <a:r>
              <a:rPr lang="en-US"/>
              <a:t>Predication</a:t>
            </a:r>
          </a:p>
        </p:txBody>
      </p:sp>
      <p:sp>
        <p:nvSpPr>
          <p:cNvPr id="1536003" name="Rectangle 3"/>
          <p:cNvSpPr>
            <a:spLocks noGrp="1" noChangeArrowheads="1"/>
          </p:cNvSpPr>
          <p:nvPr>
            <p:ph type="body" idx="1"/>
          </p:nvPr>
        </p:nvSpPr>
        <p:spPr>
          <a:xfrm>
            <a:off x="533400" y="914400"/>
            <a:ext cx="8153400" cy="4917244"/>
          </a:xfrm>
        </p:spPr>
        <p:txBody>
          <a:bodyPr/>
          <a:lstStyle/>
          <a:p>
            <a:r>
              <a:rPr lang="en-US" dirty="0"/>
              <a:t>Predication can be used to eliminate branches by making the execution of an instruction dependent on a “predicate”, e.g.,</a:t>
            </a:r>
          </a:p>
          <a:p>
            <a:pPr lvl="1">
              <a:buFont typeface="Monotype Sorts" pitchFamily="2" charset="2"/>
              <a:buNone/>
            </a:pPr>
            <a:r>
              <a:rPr lang="en-US" dirty="0"/>
              <a:t>		</a:t>
            </a:r>
            <a:r>
              <a:rPr lang="en-US" dirty="0">
                <a:latin typeface="Courier New" pitchFamily="49" charset="0"/>
              </a:rPr>
              <a:t>if (p) {statement 1} else {statement 2}</a:t>
            </a:r>
          </a:p>
          <a:p>
            <a:pPr>
              <a:buFont typeface="Wingdings" pitchFamily="2" charset="2"/>
              <a:buNone/>
            </a:pPr>
            <a:r>
              <a:rPr lang="en-US" dirty="0">
                <a:latin typeface="Courier New" pitchFamily="49" charset="0"/>
              </a:rPr>
              <a:t> </a:t>
            </a:r>
            <a:r>
              <a:rPr lang="en-US" dirty="0" smtClean="0">
                <a:latin typeface="Courier New" pitchFamily="49" charset="0"/>
              </a:rPr>
              <a:t> </a:t>
            </a:r>
            <a:r>
              <a:rPr lang="en-US" dirty="0" smtClean="0"/>
              <a:t>would </a:t>
            </a:r>
            <a:r>
              <a:rPr lang="en-US" dirty="0"/>
              <a:t>normally compile using two branches.  With predication it would compile as</a:t>
            </a:r>
          </a:p>
          <a:p>
            <a:pPr lvl="1">
              <a:buFont typeface="Monotype Sorts" pitchFamily="2" charset="2"/>
              <a:buNone/>
            </a:pPr>
            <a:r>
              <a:rPr lang="en-US" dirty="0"/>
              <a:t>	  </a:t>
            </a:r>
            <a:r>
              <a:rPr lang="en-US" dirty="0">
                <a:latin typeface="Courier New" pitchFamily="49" charset="0"/>
              </a:rPr>
              <a:t>(p) statement 1</a:t>
            </a:r>
          </a:p>
          <a:p>
            <a:pPr lvl="1">
              <a:buFont typeface="Monotype Sorts" pitchFamily="2" charset="2"/>
              <a:buNone/>
            </a:pPr>
            <a:r>
              <a:rPr lang="en-US" dirty="0">
                <a:latin typeface="Courier New" pitchFamily="49" charset="0"/>
              </a:rPr>
              <a:t>		(~p) statement 2</a:t>
            </a:r>
          </a:p>
          <a:p>
            <a:r>
              <a:rPr lang="en-US" dirty="0"/>
              <a:t>The use of </a:t>
            </a:r>
            <a:r>
              <a:rPr lang="en-US" dirty="0">
                <a:latin typeface="Courier New" pitchFamily="49" charset="0"/>
              </a:rPr>
              <a:t>(condition)</a:t>
            </a:r>
            <a:r>
              <a:rPr lang="en-US" dirty="0"/>
              <a:t> indicates that the instruction is committed only if </a:t>
            </a:r>
            <a:r>
              <a:rPr lang="en-US" dirty="0">
                <a:latin typeface="Courier New" pitchFamily="49" charset="0"/>
              </a:rPr>
              <a:t>condition</a:t>
            </a:r>
            <a:r>
              <a:rPr lang="en-US" dirty="0"/>
              <a:t> is true</a:t>
            </a:r>
          </a:p>
          <a:p>
            <a:r>
              <a:rPr lang="en-US" dirty="0"/>
              <a:t>Predication can be used to speculate as well as to eliminate branches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360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0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360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0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00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3600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36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0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2930" name="Rectangle 2"/>
          <p:cNvSpPr>
            <a:spLocks noGrp="1" noChangeArrowheads="1"/>
          </p:cNvSpPr>
          <p:nvPr>
            <p:ph type="title"/>
          </p:nvPr>
        </p:nvSpPr>
        <p:spPr/>
        <p:txBody>
          <a:bodyPr/>
          <a:lstStyle/>
          <a:p>
            <a:r>
              <a:rPr lang="en-US"/>
              <a:t>Compiler Support for VLIW Processors</a:t>
            </a:r>
          </a:p>
        </p:txBody>
      </p:sp>
      <p:sp>
        <p:nvSpPr>
          <p:cNvPr id="1532931" name="Rectangle 3"/>
          <p:cNvSpPr>
            <a:spLocks noGrp="1" noChangeArrowheads="1"/>
          </p:cNvSpPr>
          <p:nvPr>
            <p:ph type="body" idx="1"/>
          </p:nvPr>
        </p:nvSpPr>
        <p:spPr>
          <a:xfrm>
            <a:off x="533400" y="914400"/>
            <a:ext cx="8153400" cy="5270500"/>
          </a:xfrm>
        </p:spPr>
        <p:txBody>
          <a:bodyPr/>
          <a:lstStyle/>
          <a:p>
            <a:r>
              <a:rPr lang="en-US"/>
              <a:t>The compiler packs groups of </a:t>
            </a:r>
            <a:r>
              <a:rPr lang="en-US">
                <a:solidFill>
                  <a:schemeClr val="accent1"/>
                </a:solidFill>
              </a:rPr>
              <a:t>independent</a:t>
            </a:r>
            <a:r>
              <a:rPr lang="en-US"/>
              <a:t> instructions into the bundle</a:t>
            </a:r>
          </a:p>
          <a:p>
            <a:pPr lvl="1"/>
            <a:r>
              <a:rPr lang="en-US"/>
              <a:t>Done by code re-ordering (trace scheduling)</a:t>
            </a:r>
          </a:p>
          <a:p>
            <a:r>
              <a:rPr lang="en-US"/>
              <a:t>The compiler uses loop unrolling to expose more ILP </a:t>
            </a:r>
          </a:p>
          <a:p>
            <a:r>
              <a:rPr lang="en-US"/>
              <a:t>The compiler uses register renaming to solve name dependencies and ensures no load use hazards occur</a:t>
            </a:r>
          </a:p>
          <a:p>
            <a:r>
              <a:rPr lang="en-US"/>
              <a:t>While superscalars use dynamic prediction, VLIW’s primarily depend on the compiler for branch prediction</a:t>
            </a:r>
          </a:p>
          <a:p>
            <a:pPr lvl="1"/>
            <a:r>
              <a:rPr lang="en-US"/>
              <a:t>Loop unrolling reduces the number of conditional branches</a:t>
            </a:r>
          </a:p>
          <a:p>
            <a:pPr lvl="1"/>
            <a:r>
              <a:rPr lang="en-US"/>
              <a:t>Predication eliminates if-the-else branch structures by replacing them with predicated instructions</a:t>
            </a:r>
          </a:p>
          <a:p>
            <a:r>
              <a:rPr lang="en-US"/>
              <a:t>The compiler predicts memory bank references to help minimize memory bank conflicts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32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29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3293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3293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3293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293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293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329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293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666" name="Rectangle 2"/>
          <p:cNvSpPr>
            <a:spLocks noGrp="1" noChangeArrowheads="1"/>
          </p:cNvSpPr>
          <p:nvPr>
            <p:ph type="title"/>
          </p:nvPr>
        </p:nvSpPr>
        <p:spPr/>
        <p:txBody>
          <a:bodyPr/>
          <a:lstStyle/>
          <a:p>
            <a:r>
              <a:rPr lang="en-US" dirty="0"/>
              <a:t>VLIW Advantages &amp; </a:t>
            </a:r>
            <a:r>
              <a:rPr lang="en-US" dirty="0" smtClean="0"/>
              <a:t>Disadvantages</a:t>
            </a:r>
            <a:endParaRPr lang="en-US" dirty="0"/>
          </a:p>
        </p:txBody>
      </p:sp>
      <p:sp>
        <p:nvSpPr>
          <p:cNvPr id="1521667" name="Rectangle 3"/>
          <p:cNvSpPr>
            <a:spLocks noGrp="1" noChangeArrowheads="1"/>
          </p:cNvSpPr>
          <p:nvPr>
            <p:ph type="body" idx="1"/>
          </p:nvPr>
        </p:nvSpPr>
        <p:spPr>
          <a:xfrm>
            <a:off x="457200" y="914400"/>
            <a:ext cx="8305800" cy="5606663"/>
          </a:xfrm>
        </p:spPr>
        <p:txBody>
          <a:bodyPr/>
          <a:lstStyle/>
          <a:p>
            <a:pPr>
              <a:spcBef>
                <a:spcPts val="900"/>
              </a:spcBef>
              <a:spcAft>
                <a:spcPts val="0"/>
              </a:spcAft>
            </a:pPr>
            <a:r>
              <a:rPr lang="en-US" dirty="0"/>
              <a:t>Advantages</a:t>
            </a:r>
          </a:p>
          <a:p>
            <a:pPr lvl="1">
              <a:spcBef>
                <a:spcPts val="900"/>
              </a:spcBef>
              <a:spcAft>
                <a:spcPts val="0"/>
              </a:spcAft>
            </a:pPr>
            <a:r>
              <a:rPr lang="en-US" dirty="0"/>
              <a:t>Simpler hardware (potentially less power hungry)</a:t>
            </a:r>
          </a:p>
          <a:p>
            <a:pPr lvl="1">
              <a:spcBef>
                <a:spcPts val="900"/>
              </a:spcBef>
              <a:spcAft>
                <a:spcPts val="0"/>
              </a:spcAft>
            </a:pPr>
            <a:r>
              <a:rPr lang="en-US" dirty="0"/>
              <a:t>Potentially more scalable</a:t>
            </a:r>
          </a:p>
          <a:p>
            <a:pPr lvl="2">
              <a:spcBef>
                <a:spcPts val="900"/>
              </a:spcBef>
              <a:spcAft>
                <a:spcPts val="0"/>
              </a:spcAft>
            </a:pPr>
            <a:r>
              <a:rPr lang="en-US" dirty="0"/>
              <a:t>Allow more </a:t>
            </a:r>
            <a:r>
              <a:rPr lang="en-US" dirty="0" err="1"/>
              <a:t>instr’s</a:t>
            </a:r>
            <a:r>
              <a:rPr lang="en-US" dirty="0"/>
              <a:t> per VLIW bundle and add more FUs</a:t>
            </a:r>
          </a:p>
          <a:p>
            <a:pPr>
              <a:spcBef>
                <a:spcPts val="900"/>
              </a:spcBef>
              <a:spcAft>
                <a:spcPts val="0"/>
              </a:spcAft>
            </a:pPr>
            <a:r>
              <a:rPr lang="en-US" dirty="0"/>
              <a:t>Disadvantages</a:t>
            </a:r>
          </a:p>
          <a:p>
            <a:pPr lvl="1">
              <a:spcBef>
                <a:spcPts val="900"/>
              </a:spcBef>
              <a:spcAft>
                <a:spcPts val="0"/>
              </a:spcAft>
            </a:pPr>
            <a:r>
              <a:rPr lang="en-US" dirty="0"/>
              <a:t>Programmer/compiler complexity and longer compilation times</a:t>
            </a:r>
          </a:p>
          <a:p>
            <a:pPr lvl="2">
              <a:spcBef>
                <a:spcPts val="900"/>
              </a:spcBef>
              <a:spcAft>
                <a:spcPts val="0"/>
              </a:spcAft>
            </a:pPr>
            <a:r>
              <a:rPr lang="en-US" dirty="0"/>
              <a:t>Deep pipelines and long latencies can be confusing (making peak performance elusive)</a:t>
            </a:r>
          </a:p>
          <a:p>
            <a:pPr lvl="1">
              <a:spcBef>
                <a:spcPts val="900"/>
              </a:spcBef>
              <a:spcAft>
                <a:spcPts val="0"/>
              </a:spcAft>
            </a:pPr>
            <a:r>
              <a:rPr lang="en-US" dirty="0"/>
              <a:t>Lock step operation, i.e., on hazard all future issues stall until hazard is resolved (hence need for predication)</a:t>
            </a:r>
          </a:p>
          <a:p>
            <a:pPr lvl="1">
              <a:spcBef>
                <a:spcPts val="900"/>
              </a:spcBef>
              <a:spcAft>
                <a:spcPts val="0"/>
              </a:spcAft>
            </a:pPr>
            <a:r>
              <a:rPr lang="en-US" dirty="0">
                <a:solidFill>
                  <a:schemeClr val="accent1"/>
                </a:solidFill>
              </a:rPr>
              <a:t>Object (binary) code incompatibility</a:t>
            </a:r>
          </a:p>
          <a:p>
            <a:pPr lvl="1">
              <a:spcBef>
                <a:spcPts val="900"/>
              </a:spcBef>
              <a:spcAft>
                <a:spcPts val="0"/>
              </a:spcAft>
            </a:pPr>
            <a:r>
              <a:rPr lang="en-US" dirty="0"/>
              <a:t>Needs lots of program memory bandwidth</a:t>
            </a:r>
          </a:p>
          <a:p>
            <a:pPr lvl="1">
              <a:spcBef>
                <a:spcPts val="900"/>
              </a:spcBef>
              <a:spcAft>
                <a:spcPts val="0"/>
              </a:spcAft>
            </a:pPr>
            <a:r>
              <a:rPr lang="en-US" dirty="0">
                <a:solidFill>
                  <a:schemeClr val="accent1"/>
                </a:solidFill>
              </a:rPr>
              <a:t>Code bloat</a:t>
            </a:r>
          </a:p>
          <a:p>
            <a:pPr lvl="2">
              <a:spcBef>
                <a:spcPts val="900"/>
              </a:spcBef>
              <a:spcAft>
                <a:spcPts val="0"/>
              </a:spcAft>
            </a:pPr>
            <a:r>
              <a:rPr lang="en-US" dirty="0" err="1"/>
              <a:t>Noops</a:t>
            </a:r>
            <a:r>
              <a:rPr lang="en-US" dirty="0"/>
              <a:t> are a waste of program memory space </a:t>
            </a:r>
          </a:p>
          <a:p>
            <a:pPr lvl="2">
              <a:spcBef>
                <a:spcPts val="900"/>
              </a:spcBef>
              <a:spcAft>
                <a:spcPts val="0"/>
              </a:spcAft>
            </a:pPr>
            <a:r>
              <a:rPr lang="en-US" dirty="0"/>
              <a:t>Loop unrolling to expose more ILP uses more program memory space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216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16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21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216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216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216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16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2166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2166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2166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2166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21667">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2166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6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Grp="1" noChangeArrowheads="1"/>
          </p:cNvSpPr>
          <p:nvPr>
            <p:ph type="title"/>
          </p:nvPr>
        </p:nvSpPr>
        <p:spPr/>
        <p:txBody>
          <a:bodyPr/>
          <a:lstStyle/>
          <a:p>
            <a:r>
              <a:rPr lang="en-US"/>
              <a:t>Review:  Pipeline Hazards</a:t>
            </a:r>
          </a:p>
        </p:txBody>
      </p:sp>
      <p:sp>
        <p:nvSpPr>
          <p:cNvPr id="1295363" name="Rectangle 3"/>
          <p:cNvSpPr>
            <a:spLocks noGrp="1" noChangeArrowheads="1"/>
          </p:cNvSpPr>
          <p:nvPr>
            <p:ph type="body" idx="1"/>
          </p:nvPr>
        </p:nvSpPr>
        <p:spPr>
          <a:xfrm>
            <a:off x="457200" y="762000"/>
            <a:ext cx="8382000" cy="5667375"/>
          </a:xfrm>
        </p:spPr>
        <p:txBody>
          <a:bodyPr/>
          <a:lstStyle/>
          <a:p>
            <a:r>
              <a:rPr lang="en-US"/>
              <a:t>Structural hazards</a:t>
            </a:r>
          </a:p>
          <a:p>
            <a:pPr lvl="1"/>
            <a:r>
              <a:rPr lang="en-US"/>
              <a:t>Design pipeline to eliminate structural hazards</a:t>
            </a:r>
          </a:p>
          <a:p>
            <a:r>
              <a:rPr lang="en-US"/>
              <a:t>Data hazards – read before write</a:t>
            </a:r>
          </a:p>
          <a:p>
            <a:pPr lvl="1"/>
            <a:r>
              <a:rPr lang="en-US"/>
              <a:t>Use data forwarding inside the pipeline</a:t>
            </a:r>
          </a:p>
          <a:p>
            <a:pPr lvl="1"/>
            <a:r>
              <a:rPr lang="en-US"/>
              <a:t>For those cases that forwarding won’t solve (e.g., load-use) include hazard hardware to insert stalls in the instruction stream</a:t>
            </a:r>
          </a:p>
          <a:p>
            <a:r>
              <a:rPr lang="en-US"/>
              <a:t>Control hazards – </a:t>
            </a:r>
            <a:r>
              <a:rPr lang="en-US">
                <a:latin typeface="Courier New" pitchFamily="49" charset="0"/>
              </a:rPr>
              <a:t>beq</a:t>
            </a:r>
            <a:r>
              <a:rPr lang="en-US"/>
              <a:t>, </a:t>
            </a:r>
            <a:r>
              <a:rPr lang="en-US">
                <a:latin typeface="Courier New" pitchFamily="49" charset="0"/>
              </a:rPr>
              <a:t>bne,j,jr,jal</a:t>
            </a:r>
            <a:endParaRPr lang="en-US"/>
          </a:p>
          <a:p>
            <a:pPr lvl="1"/>
            <a:r>
              <a:rPr lang="en-US"/>
              <a:t>Stall – hurts performance</a:t>
            </a:r>
          </a:p>
          <a:p>
            <a:pPr lvl="1"/>
            <a:r>
              <a:rPr lang="en-US"/>
              <a:t>Move decision point as early in the pipeline as possible – reduces number of stalls at the cost of additional hardware</a:t>
            </a:r>
          </a:p>
          <a:p>
            <a:pPr lvl="1"/>
            <a:r>
              <a:rPr lang="en-US"/>
              <a:t>Delay decision (requires compiler support) – not feasible for deeper pipes requiring more than one delay slot to be filled</a:t>
            </a:r>
          </a:p>
          <a:p>
            <a:pPr lvl="1"/>
            <a:r>
              <a:rPr lang="en-US"/>
              <a:t>Predict – with even more hardware, can reduce the impact of control hazard stalls even further if the branch prediction (BHT) is correct and if the branched-to instruction is cached (BTB)</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538" name="Rectangle 2"/>
          <p:cNvSpPr>
            <a:spLocks noGrp="1" noChangeArrowheads="1"/>
          </p:cNvSpPr>
          <p:nvPr>
            <p:ph type="title"/>
          </p:nvPr>
        </p:nvSpPr>
        <p:spPr/>
        <p:txBody>
          <a:bodyPr/>
          <a:lstStyle/>
          <a:p>
            <a:r>
              <a:rPr lang="en-US" dirty="0" smtClean="0"/>
              <a:t>Dynamic Multiple Issue Machines (SS)</a:t>
            </a:r>
            <a:endParaRPr lang="en-US" dirty="0"/>
          </a:p>
        </p:txBody>
      </p:sp>
      <p:sp>
        <p:nvSpPr>
          <p:cNvPr id="1345539" name="Rectangle 3"/>
          <p:cNvSpPr>
            <a:spLocks noGrp="1" noChangeArrowheads="1"/>
          </p:cNvSpPr>
          <p:nvPr>
            <p:ph type="body" idx="1"/>
          </p:nvPr>
        </p:nvSpPr>
        <p:spPr>
          <a:xfrm>
            <a:off x="457200" y="838200"/>
            <a:ext cx="8305800" cy="5055743"/>
          </a:xfrm>
        </p:spPr>
        <p:txBody>
          <a:bodyPr/>
          <a:lstStyle/>
          <a:p>
            <a:r>
              <a:rPr lang="en-US" dirty="0" smtClean="0"/>
              <a:t>Dynamic multiple-issue processors (aka </a:t>
            </a:r>
            <a:r>
              <a:rPr lang="en-US" dirty="0" err="1" smtClean="0">
                <a:solidFill>
                  <a:schemeClr val="accent1"/>
                </a:solidFill>
              </a:rPr>
              <a:t>SuperScalar</a:t>
            </a:r>
            <a:r>
              <a:rPr lang="en-US" dirty="0" smtClean="0"/>
              <a:t>) use hardware at run-time to dynamically decide which instructions to issue and execute simultaneously</a:t>
            </a:r>
          </a:p>
          <a:p>
            <a:r>
              <a:rPr lang="en-US" dirty="0" smtClean="0">
                <a:solidFill>
                  <a:schemeClr val="accent1"/>
                </a:solidFill>
              </a:rPr>
              <a:t>Instruction-fetch and issue</a:t>
            </a:r>
            <a:r>
              <a:rPr lang="en-US" dirty="0" smtClean="0"/>
              <a:t> </a:t>
            </a:r>
            <a:r>
              <a:rPr lang="en-US" dirty="0"/>
              <a:t>– </a:t>
            </a:r>
            <a:r>
              <a:rPr lang="en-US" dirty="0" smtClean="0"/>
              <a:t>fetch instructions, decode them, and </a:t>
            </a:r>
            <a:r>
              <a:rPr lang="en-US" i="1" dirty="0" smtClean="0"/>
              <a:t>issue</a:t>
            </a:r>
            <a:r>
              <a:rPr lang="en-US" dirty="0" smtClean="0"/>
              <a:t> them to a FU to await execution</a:t>
            </a:r>
            <a:endParaRPr lang="en-US" dirty="0"/>
          </a:p>
          <a:p>
            <a:pPr lvl="1"/>
            <a:r>
              <a:rPr lang="en-US" dirty="0" smtClean="0"/>
              <a:t>Defines the </a:t>
            </a:r>
            <a:r>
              <a:rPr lang="en-US" dirty="0" smtClean="0">
                <a:solidFill>
                  <a:schemeClr val="accent1"/>
                </a:solidFill>
              </a:rPr>
              <a:t>Instruction </a:t>
            </a:r>
            <a:r>
              <a:rPr lang="en-US" dirty="0" err="1">
                <a:solidFill>
                  <a:schemeClr val="accent1"/>
                </a:solidFill>
              </a:rPr>
              <a:t>lookahead</a:t>
            </a:r>
            <a:r>
              <a:rPr lang="en-US" dirty="0"/>
              <a:t> capability – fetch, decode and issue </a:t>
            </a:r>
            <a:r>
              <a:rPr lang="en-US" dirty="0" smtClean="0"/>
              <a:t>instructions beyond </a:t>
            </a:r>
            <a:r>
              <a:rPr lang="en-US" dirty="0"/>
              <a:t>the current instruction</a:t>
            </a:r>
          </a:p>
          <a:p>
            <a:r>
              <a:rPr lang="en-US" dirty="0" smtClean="0">
                <a:solidFill>
                  <a:schemeClr val="accent1"/>
                </a:solidFill>
              </a:rPr>
              <a:t>Instruction-execution</a:t>
            </a:r>
            <a:r>
              <a:rPr lang="en-US" dirty="0" smtClean="0"/>
              <a:t> </a:t>
            </a:r>
            <a:r>
              <a:rPr lang="en-US" dirty="0"/>
              <a:t>– </a:t>
            </a:r>
            <a:r>
              <a:rPr lang="en-US" dirty="0" smtClean="0"/>
              <a:t>as soon as the source operands and the FU are ready, the result can be calculated</a:t>
            </a:r>
            <a:endParaRPr lang="en-US" dirty="0"/>
          </a:p>
          <a:p>
            <a:pPr lvl="1"/>
            <a:r>
              <a:rPr lang="en-US" dirty="0" smtClean="0"/>
              <a:t>Defines the </a:t>
            </a:r>
            <a:r>
              <a:rPr lang="en-US" dirty="0" smtClean="0">
                <a:solidFill>
                  <a:schemeClr val="accent1"/>
                </a:solidFill>
              </a:rPr>
              <a:t>processor </a:t>
            </a:r>
            <a:r>
              <a:rPr lang="en-US" dirty="0" err="1">
                <a:solidFill>
                  <a:schemeClr val="accent1"/>
                </a:solidFill>
              </a:rPr>
              <a:t>lookahead</a:t>
            </a:r>
            <a:r>
              <a:rPr lang="en-US" dirty="0"/>
              <a:t> capability – </a:t>
            </a:r>
            <a:r>
              <a:rPr lang="en-US" dirty="0" smtClean="0"/>
              <a:t>complete execution of issued </a:t>
            </a:r>
            <a:r>
              <a:rPr lang="en-US" dirty="0"/>
              <a:t>instructions beyond the current instruction</a:t>
            </a:r>
          </a:p>
          <a:p>
            <a:r>
              <a:rPr lang="en-US" dirty="0">
                <a:solidFill>
                  <a:schemeClr val="accent1"/>
                </a:solidFill>
              </a:rPr>
              <a:t>Instruction-commit</a:t>
            </a:r>
            <a:r>
              <a:rPr lang="en-US" dirty="0"/>
              <a:t> – </a:t>
            </a:r>
            <a:r>
              <a:rPr lang="en-US" dirty="0" smtClean="0"/>
              <a:t>when it is safe to, write </a:t>
            </a:r>
            <a:r>
              <a:rPr lang="en-US" dirty="0"/>
              <a:t>back results to the </a:t>
            </a:r>
            <a:r>
              <a:rPr lang="en-US" dirty="0" err="1"/>
              <a:t>RegFile</a:t>
            </a:r>
            <a:r>
              <a:rPr lang="en-US" dirty="0"/>
              <a:t> or D$ (i.e., change the machine state</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45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5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55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55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553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455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53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In-Order </a:t>
            </a:r>
            <a:r>
              <a:rPr lang="en-US" dirty="0" err="1" smtClean="0"/>
              <a:t>vs</a:t>
            </a:r>
            <a:r>
              <a:rPr lang="en-US" dirty="0" smtClean="0"/>
              <a:t> Out-of-Order</a:t>
            </a:r>
            <a:endParaRPr lang="en-US" dirty="0"/>
          </a:p>
        </p:txBody>
      </p:sp>
      <p:sp>
        <p:nvSpPr>
          <p:cNvPr id="3" name="Content Placeholder 2"/>
          <p:cNvSpPr>
            <a:spLocks noGrp="1"/>
          </p:cNvSpPr>
          <p:nvPr>
            <p:ph idx="1"/>
          </p:nvPr>
        </p:nvSpPr>
        <p:spPr>
          <a:xfrm>
            <a:off x="533400" y="914400"/>
            <a:ext cx="8153400" cy="5462008"/>
          </a:xfrm>
        </p:spPr>
        <p:txBody>
          <a:bodyPr/>
          <a:lstStyle/>
          <a:p>
            <a:r>
              <a:rPr lang="en-US" dirty="0" smtClean="0"/>
              <a:t>Instruction fetch and decode units are </a:t>
            </a:r>
            <a:r>
              <a:rPr lang="en-US" dirty="0" smtClean="0">
                <a:solidFill>
                  <a:srgbClr val="FF0000"/>
                </a:solidFill>
              </a:rPr>
              <a:t>required</a:t>
            </a:r>
            <a:r>
              <a:rPr lang="en-US" dirty="0" smtClean="0"/>
              <a:t> to issue instructions in-order so that dependencies can be tracked</a:t>
            </a:r>
          </a:p>
          <a:p>
            <a:r>
              <a:rPr lang="en-US" dirty="0" smtClean="0"/>
              <a:t>The commit unit is </a:t>
            </a:r>
            <a:r>
              <a:rPr lang="en-US" dirty="0" smtClean="0">
                <a:solidFill>
                  <a:srgbClr val="FF0000"/>
                </a:solidFill>
              </a:rPr>
              <a:t>required</a:t>
            </a:r>
            <a:r>
              <a:rPr lang="en-US" dirty="0" smtClean="0"/>
              <a:t> to write results to registers and memory in program fetch order so that</a:t>
            </a:r>
          </a:p>
          <a:p>
            <a:pPr lvl="1"/>
            <a:r>
              <a:rPr lang="en-US" dirty="0" smtClean="0"/>
              <a:t>if exceptions occur the only registers updated will be those written by instructions before the one causing the exception</a:t>
            </a:r>
          </a:p>
          <a:p>
            <a:pPr lvl="1"/>
            <a:r>
              <a:rPr lang="en-US" dirty="0" smtClean="0"/>
              <a:t>if branches are </a:t>
            </a:r>
            <a:r>
              <a:rPr lang="en-US" dirty="0" err="1" smtClean="0"/>
              <a:t>mispredicted</a:t>
            </a:r>
            <a:r>
              <a:rPr lang="en-US" dirty="0" smtClean="0"/>
              <a:t>, those instructions executed after the </a:t>
            </a:r>
            <a:r>
              <a:rPr lang="en-US" dirty="0" err="1" smtClean="0"/>
              <a:t>mispredicted</a:t>
            </a:r>
            <a:r>
              <a:rPr lang="en-US" dirty="0" smtClean="0"/>
              <a:t> branch don’t change the machine state (i.e., we use the commit unit to correct incorrect speculation)</a:t>
            </a:r>
          </a:p>
          <a:p>
            <a:r>
              <a:rPr lang="en-US" dirty="0" smtClean="0"/>
              <a:t>Although the front end (fetch, decode, and issue) and back end (commit) of the pipeline run in-order, the FUs are free to initiate execution whenever the data they need is available – out-of-(program) order execution</a:t>
            </a:r>
          </a:p>
          <a:p>
            <a:pPr lvl="1"/>
            <a:r>
              <a:rPr lang="en-US" dirty="0" smtClean="0"/>
              <a:t>Allowing out-of-order execution increases the amount of ILP</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586" name="Rectangle 2"/>
          <p:cNvSpPr>
            <a:spLocks noGrp="1" noChangeArrowheads="1"/>
          </p:cNvSpPr>
          <p:nvPr>
            <p:ph type="title"/>
          </p:nvPr>
        </p:nvSpPr>
        <p:spPr/>
        <p:txBody>
          <a:bodyPr/>
          <a:lstStyle/>
          <a:p>
            <a:r>
              <a:rPr lang="en-US" dirty="0" smtClean="0"/>
              <a:t>Out-of-Order Execution</a:t>
            </a:r>
            <a:endParaRPr lang="en-US" dirty="0"/>
          </a:p>
        </p:txBody>
      </p:sp>
      <p:sp>
        <p:nvSpPr>
          <p:cNvPr id="1347587" name="Rectangle 3"/>
          <p:cNvSpPr>
            <a:spLocks noGrp="1" noChangeArrowheads="1"/>
          </p:cNvSpPr>
          <p:nvPr>
            <p:ph type="body" idx="1"/>
          </p:nvPr>
        </p:nvSpPr>
        <p:spPr>
          <a:xfrm>
            <a:off x="533400" y="914400"/>
            <a:ext cx="8153400" cy="1380891"/>
          </a:xfrm>
        </p:spPr>
        <p:txBody>
          <a:bodyPr/>
          <a:lstStyle/>
          <a:p>
            <a:r>
              <a:rPr lang="en-US" dirty="0"/>
              <a:t>With out-of-order </a:t>
            </a:r>
            <a:r>
              <a:rPr lang="en-US" dirty="0" smtClean="0"/>
              <a:t>execution, </a:t>
            </a:r>
            <a:r>
              <a:rPr lang="en-US" dirty="0"/>
              <a:t>a later instruction may </a:t>
            </a:r>
            <a:r>
              <a:rPr lang="en-US" dirty="0" smtClean="0"/>
              <a:t>execute </a:t>
            </a:r>
            <a:r>
              <a:rPr lang="en-US" dirty="0" smtClean="0">
                <a:solidFill>
                  <a:schemeClr val="accent1"/>
                </a:solidFill>
              </a:rPr>
              <a:t>before</a:t>
            </a:r>
            <a:r>
              <a:rPr lang="en-US" dirty="0" smtClean="0"/>
              <a:t> </a:t>
            </a:r>
            <a:r>
              <a:rPr lang="en-US" dirty="0"/>
              <a:t>a previous </a:t>
            </a:r>
            <a:r>
              <a:rPr lang="en-US" dirty="0" smtClean="0"/>
              <a:t>instruction so the hardware needs to resolve both  </a:t>
            </a:r>
            <a:r>
              <a:rPr lang="en-US" dirty="0" smtClean="0">
                <a:solidFill>
                  <a:schemeClr val="accent2"/>
                </a:solidFill>
              </a:rPr>
              <a:t>read before write   </a:t>
            </a:r>
            <a:r>
              <a:rPr lang="en-US" i="1" dirty="0" smtClean="0"/>
              <a:t>and</a:t>
            </a:r>
            <a:r>
              <a:rPr lang="en-US" dirty="0" smtClean="0"/>
              <a:t>   </a:t>
            </a:r>
            <a:r>
              <a:rPr lang="en-US" dirty="0" smtClean="0">
                <a:solidFill>
                  <a:srgbClr val="00B050"/>
                </a:solidFill>
              </a:rPr>
              <a:t>write before write  </a:t>
            </a:r>
            <a:r>
              <a:rPr lang="en-US" dirty="0" smtClean="0"/>
              <a:t>data hazards</a:t>
            </a:r>
            <a:endParaRPr lang="en-US" dirty="0"/>
          </a:p>
        </p:txBody>
      </p:sp>
      <p:sp>
        <p:nvSpPr>
          <p:cNvPr id="5" name="Rectangle 5"/>
          <p:cNvSpPr>
            <a:spLocks noChangeArrowheads="1"/>
          </p:cNvSpPr>
          <p:nvPr/>
        </p:nvSpPr>
        <p:spPr bwMode="auto">
          <a:xfrm>
            <a:off x="457200" y="4038600"/>
            <a:ext cx="8153400" cy="2288832"/>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dirty="0">
                <a:solidFill>
                  <a:schemeClr val="tx1"/>
                </a:solidFill>
              </a:rPr>
              <a:t>If </a:t>
            </a:r>
            <a:r>
              <a:rPr lang="en-US" sz="2000" dirty="0" smtClean="0">
                <a:solidFill>
                  <a:schemeClr val="tx1"/>
                </a:solidFill>
              </a:rPr>
              <a:t>the </a:t>
            </a:r>
            <a:r>
              <a:rPr lang="en-US" sz="2000" dirty="0" err="1" smtClean="0">
                <a:solidFill>
                  <a:schemeClr val="tx1"/>
                </a:solidFill>
                <a:latin typeface="Courier New" pitchFamily="49" charset="0"/>
                <a:cs typeface="Courier New" pitchFamily="49" charset="0"/>
              </a:rPr>
              <a:t>lw</a:t>
            </a:r>
            <a:r>
              <a:rPr lang="en-US" sz="2000" dirty="0" smtClean="0">
                <a:solidFill>
                  <a:schemeClr val="tx1"/>
                </a:solidFill>
              </a:rPr>
              <a:t> write to </a:t>
            </a:r>
            <a:r>
              <a:rPr lang="en-US" sz="2000" dirty="0" smtClean="0">
                <a:solidFill>
                  <a:schemeClr val="tx1"/>
                </a:solidFill>
                <a:latin typeface="Courier New" pitchFamily="49" charset="0"/>
                <a:cs typeface="Courier New" pitchFamily="49" charset="0"/>
              </a:rPr>
              <a:t>$t0 </a:t>
            </a:r>
            <a:r>
              <a:rPr lang="en-US" sz="2000" dirty="0">
                <a:solidFill>
                  <a:schemeClr val="tx1"/>
                </a:solidFill>
              </a:rPr>
              <a:t>occurs </a:t>
            </a:r>
            <a:r>
              <a:rPr lang="en-US" sz="2000" dirty="0"/>
              <a:t>after</a:t>
            </a:r>
            <a:r>
              <a:rPr lang="en-US" sz="2000" dirty="0">
                <a:solidFill>
                  <a:schemeClr val="tx1"/>
                </a:solidFill>
              </a:rPr>
              <a:t> the </a:t>
            </a:r>
            <a:r>
              <a:rPr lang="en-US" sz="2000" dirty="0" err="1" smtClean="0">
                <a:solidFill>
                  <a:schemeClr val="tx1"/>
                </a:solidFill>
                <a:latin typeface="Courier New" pitchFamily="49" charset="0"/>
                <a:cs typeface="Courier New" pitchFamily="49" charset="0"/>
              </a:rPr>
              <a:t>addu</a:t>
            </a:r>
            <a:r>
              <a:rPr lang="en-US" sz="2000" dirty="0" smtClean="0">
                <a:solidFill>
                  <a:schemeClr val="tx1"/>
                </a:solidFill>
              </a:rPr>
              <a:t> </a:t>
            </a:r>
            <a:r>
              <a:rPr lang="en-US" sz="2000" dirty="0">
                <a:solidFill>
                  <a:schemeClr val="tx1"/>
                </a:solidFill>
              </a:rPr>
              <a:t>write, then </a:t>
            </a:r>
            <a:r>
              <a:rPr lang="en-US" sz="2000" dirty="0" smtClean="0">
                <a:solidFill>
                  <a:schemeClr val="tx1"/>
                </a:solidFill>
              </a:rPr>
              <a:t>the </a:t>
            </a:r>
            <a:r>
              <a:rPr lang="en-US" sz="2000" dirty="0" smtClean="0">
                <a:solidFill>
                  <a:schemeClr val="tx1"/>
                </a:solidFill>
                <a:latin typeface="Courier New" pitchFamily="49" charset="0"/>
                <a:cs typeface="Courier New" pitchFamily="49" charset="0"/>
              </a:rPr>
              <a:t>sub</a:t>
            </a:r>
            <a:r>
              <a:rPr lang="en-US" sz="2000" dirty="0" smtClean="0">
                <a:solidFill>
                  <a:schemeClr val="tx1"/>
                </a:solidFill>
              </a:rPr>
              <a:t> gets </a:t>
            </a:r>
            <a:r>
              <a:rPr lang="en-US" sz="2000" dirty="0">
                <a:solidFill>
                  <a:schemeClr val="tx1"/>
                </a:solidFill>
              </a:rPr>
              <a:t>an incorrect value for </a:t>
            </a:r>
            <a:r>
              <a:rPr lang="en-US" sz="2000" dirty="0" smtClean="0">
                <a:solidFill>
                  <a:schemeClr val="tx1"/>
                </a:solidFill>
                <a:latin typeface="Courier New" pitchFamily="49" charset="0"/>
                <a:cs typeface="Courier New" pitchFamily="49" charset="0"/>
              </a:rPr>
              <a:t>$t0</a:t>
            </a:r>
            <a:endParaRPr lang="en-US" sz="2000" dirty="0">
              <a:solidFill>
                <a:schemeClr val="tx1"/>
              </a:solidFill>
              <a:latin typeface="Courier New" pitchFamily="49" charset="0"/>
              <a:cs typeface="Courier New" pitchFamily="49" charset="0"/>
            </a:endParaRPr>
          </a:p>
          <a:p>
            <a:pPr marL="741363" lvl="1" indent="-246063">
              <a:spcBef>
                <a:spcPct val="30000"/>
              </a:spcBef>
              <a:buClr>
                <a:schemeClr val="accent1"/>
              </a:buClr>
              <a:buSzPct val="75000"/>
              <a:buFont typeface="Monotype Sorts" pitchFamily="2" charset="2"/>
              <a:buChar char="l"/>
            </a:pPr>
            <a:r>
              <a:rPr lang="en-US" sz="2000" dirty="0" smtClean="0">
                <a:solidFill>
                  <a:schemeClr val="tx1"/>
                </a:solidFill>
              </a:rPr>
              <a:t>The </a:t>
            </a:r>
            <a:r>
              <a:rPr lang="en-US" sz="2000" dirty="0" err="1" smtClean="0">
                <a:solidFill>
                  <a:schemeClr val="tx1"/>
                </a:solidFill>
                <a:latin typeface="Courier New" pitchFamily="49" charset="0"/>
                <a:cs typeface="Courier New" pitchFamily="49" charset="0"/>
              </a:rPr>
              <a:t>addu</a:t>
            </a:r>
            <a:r>
              <a:rPr lang="en-US" sz="2000" dirty="0" smtClean="0">
                <a:solidFill>
                  <a:schemeClr val="tx1"/>
                </a:solidFill>
              </a:rPr>
              <a:t> </a:t>
            </a:r>
            <a:r>
              <a:rPr lang="en-US" sz="2000" dirty="0">
                <a:solidFill>
                  <a:schemeClr val="tx1"/>
                </a:solidFill>
              </a:rPr>
              <a:t>has an </a:t>
            </a:r>
            <a:r>
              <a:rPr lang="en-US" sz="2000" dirty="0"/>
              <a:t>output dependency</a:t>
            </a:r>
            <a:r>
              <a:rPr lang="en-US" sz="2000" dirty="0">
                <a:solidFill>
                  <a:schemeClr val="tx1"/>
                </a:solidFill>
              </a:rPr>
              <a:t> on </a:t>
            </a:r>
            <a:r>
              <a:rPr lang="en-US" sz="2000" dirty="0" smtClean="0">
                <a:solidFill>
                  <a:schemeClr val="tx1"/>
                </a:solidFill>
              </a:rPr>
              <a:t>the </a:t>
            </a:r>
            <a:r>
              <a:rPr lang="en-US" sz="2000" dirty="0" err="1" smtClean="0">
                <a:solidFill>
                  <a:schemeClr val="tx1"/>
                </a:solidFill>
                <a:latin typeface="Courier New" pitchFamily="49" charset="0"/>
                <a:cs typeface="Courier New" pitchFamily="49" charset="0"/>
              </a:rPr>
              <a:t>lw</a:t>
            </a:r>
            <a:r>
              <a:rPr lang="en-US" sz="2000" dirty="0" smtClean="0">
                <a:solidFill>
                  <a:schemeClr val="tx1"/>
                </a:solidFill>
              </a:rPr>
              <a:t> </a:t>
            </a:r>
            <a:r>
              <a:rPr lang="en-US" sz="2000" dirty="0">
                <a:solidFill>
                  <a:schemeClr val="tx1"/>
                </a:solidFill>
              </a:rPr>
              <a:t>– </a:t>
            </a:r>
            <a:r>
              <a:rPr lang="en-US" sz="2000" dirty="0">
                <a:solidFill>
                  <a:srgbClr val="00B050"/>
                </a:solidFill>
              </a:rPr>
              <a:t>write before write</a:t>
            </a:r>
          </a:p>
          <a:p>
            <a:pPr marL="1146175" lvl="2" indent="-176213">
              <a:spcBef>
                <a:spcPct val="30000"/>
              </a:spcBef>
              <a:buClr>
                <a:schemeClr val="accent1"/>
              </a:buClr>
              <a:buSzPct val="100000"/>
              <a:buFontTx/>
              <a:buChar char="-"/>
            </a:pPr>
            <a:r>
              <a:rPr lang="en-US" dirty="0">
                <a:solidFill>
                  <a:schemeClr val="tx1"/>
                </a:solidFill>
              </a:rPr>
              <a:t>The issuing of </a:t>
            </a:r>
            <a:r>
              <a:rPr lang="en-US" dirty="0" smtClean="0">
                <a:solidFill>
                  <a:schemeClr val="tx1"/>
                </a:solidFill>
              </a:rPr>
              <a:t>the </a:t>
            </a:r>
            <a:r>
              <a:rPr lang="en-US" dirty="0" err="1" smtClean="0">
                <a:solidFill>
                  <a:schemeClr val="tx1"/>
                </a:solidFill>
                <a:latin typeface="Courier New" pitchFamily="49" charset="0"/>
                <a:cs typeface="Courier New" pitchFamily="49" charset="0"/>
              </a:rPr>
              <a:t>addu</a:t>
            </a:r>
            <a:r>
              <a:rPr lang="en-US" dirty="0" smtClean="0">
                <a:solidFill>
                  <a:schemeClr val="tx1"/>
                </a:solidFill>
              </a:rPr>
              <a:t> might have </a:t>
            </a:r>
            <a:r>
              <a:rPr lang="en-US" dirty="0">
                <a:solidFill>
                  <a:schemeClr val="tx1"/>
                </a:solidFill>
              </a:rPr>
              <a:t>to be stalled if its result </a:t>
            </a:r>
            <a:r>
              <a:rPr lang="en-US" dirty="0" smtClean="0">
                <a:solidFill>
                  <a:schemeClr val="tx1"/>
                </a:solidFill>
              </a:rPr>
              <a:t>could later </a:t>
            </a:r>
            <a:r>
              <a:rPr lang="en-US" dirty="0">
                <a:solidFill>
                  <a:schemeClr val="tx1"/>
                </a:solidFill>
              </a:rPr>
              <a:t>be overwritten by an previous instruction </a:t>
            </a:r>
            <a:r>
              <a:rPr lang="en-US" dirty="0" smtClean="0">
                <a:solidFill>
                  <a:schemeClr val="tx1"/>
                </a:solidFill>
              </a:rPr>
              <a:t>that </a:t>
            </a:r>
            <a:r>
              <a:rPr lang="en-US" dirty="0">
                <a:solidFill>
                  <a:schemeClr val="tx1"/>
                </a:solidFill>
              </a:rPr>
              <a:t>takes longer to </a:t>
            </a:r>
            <a:r>
              <a:rPr lang="en-US" dirty="0" smtClean="0">
                <a:solidFill>
                  <a:schemeClr val="tx1"/>
                </a:solidFill>
              </a:rPr>
              <a:t>complete</a:t>
            </a:r>
            <a:endParaRPr lang="en-US" dirty="0"/>
          </a:p>
        </p:txBody>
      </p:sp>
      <p:sp>
        <p:nvSpPr>
          <p:cNvPr id="6" name="Rectangle 4"/>
          <p:cNvSpPr>
            <a:spLocks noChangeArrowheads="1"/>
          </p:cNvSpPr>
          <p:nvPr/>
        </p:nvSpPr>
        <p:spPr bwMode="auto">
          <a:xfrm>
            <a:off x="1981200" y="2286000"/>
            <a:ext cx="6172200" cy="1507079"/>
          </a:xfrm>
          <a:prstGeom prst="rect">
            <a:avLst/>
          </a:prstGeom>
          <a:noFill/>
          <a:ln w="12700">
            <a:noFill/>
            <a:miter lim="800000"/>
            <a:headEnd/>
            <a:tailEnd/>
          </a:ln>
          <a:effectLst/>
        </p:spPr>
        <p:txBody>
          <a:bodyPr wrap="square" lIns="63500" tIns="25400" rIns="63500" bIns="25400">
            <a:spAutoFit/>
          </a:bodyPr>
          <a:lstStyle/>
          <a:p>
            <a:pPr marL="287338" indent="-287338">
              <a:spcBef>
                <a:spcPct val="10000"/>
              </a:spcBef>
              <a:buClr>
                <a:schemeClr val="accent1"/>
              </a:buClr>
              <a:buSzPct val="75000"/>
              <a:buFont typeface="Wingdings" pitchFamily="2" charset="2"/>
              <a:buNone/>
            </a:pPr>
            <a:r>
              <a:rPr lang="en-US" sz="2200" dirty="0" smtClean="0">
                <a:solidFill>
                  <a:schemeClr val="tx1"/>
                </a:solidFill>
                <a:latin typeface="Courier New" pitchFamily="49" charset="0"/>
              </a:rPr>
              <a:t>   </a:t>
            </a:r>
            <a:r>
              <a:rPr lang="en-US" sz="2200" dirty="0">
                <a:solidFill>
                  <a:schemeClr val="tx1"/>
                </a:solidFill>
                <a:latin typeface="Courier New" pitchFamily="49" charset="0"/>
              </a:rPr>
              <a:t>	</a:t>
            </a:r>
            <a:r>
              <a:rPr lang="en-US" sz="2200" dirty="0" err="1">
                <a:solidFill>
                  <a:schemeClr val="tx1"/>
                </a:solidFill>
                <a:latin typeface="Courier New" pitchFamily="49" charset="0"/>
              </a:rPr>
              <a:t>lw</a:t>
            </a:r>
            <a:r>
              <a:rPr lang="en-US" sz="2200" dirty="0">
                <a:solidFill>
                  <a:schemeClr val="tx1"/>
                </a:solidFill>
                <a:latin typeface="Courier New" pitchFamily="49" charset="0"/>
              </a:rPr>
              <a:t>	</a:t>
            </a:r>
            <a:r>
              <a:rPr lang="en-US" sz="2200" dirty="0">
                <a:solidFill>
                  <a:srgbClr val="00B050"/>
                </a:solidFill>
                <a:latin typeface="Courier New" pitchFamily="49" charset="0"/>
              </a:rPr>
              <a:t>$t0</a:t>
            </a:r>
            <a:r>
              <a:rPr lang="en-US" sz="2200" dirty="0">
                <a:solidFill>
                  <a:schemeClr val="tx2"/>
                </a:solidFill>
                <a:latin typeface="Courier New" pitchFamily="49" charset="0"/>
              </a:rPr>
              <a:t>,0</a:t>
            </a:r>
            <a:r>
              <a:rPr lang="en-US" sz="2200" dirty="0">
                <a:solidFill>
                  <a:schemeClr val="tx1"/>
                </a:solidFill>
                <a:latin typeface="Courier New" pitchFamily="49" charset="0"/>
              </a:rPr>
              <a:t>($s1</a:t>
            </a:r>
            <a:r>
              <a:rPr lang="en-US" sz="2200" dirty="0" smtClean="0">
                <a:solidFill>
                  <a:schemeClr val="tx1"/>
                </a:solidFill>
                <a:latin typeface="Courier New" pitchFamily="49" charset="0"/>
              </a:rPr>
              <a:t>)</a:t>
            </a:r>
            <a:endParaRPr lang="en-US" sz="2200" dirty="0">
              <a:solidFill>
                <a:schemeClr val="tx1"/>
              </a:solidFill>
              <a:latin typeface="Courier New" pitchFamily="49" charset="0"/>
            </a:endParaRP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addu</a:t>
            </a:r>
            <a:r>
              <a:rPr lang="en-US" sz="2200" dirty="0">
                <a:solidFill>
                  <a:schemeClr val="tx1"/>
                </a:solidFill>
                <a:latin typeface="Courier New" pitchFamily="49" charset="0"/>
              </a:rPr>
              <a:t>	</a:t>
            </a:r>
            <a:r>
              <a:rPr lang="en-US" sz="2200" dirty="0">
                <a:solidFill>
                  <a:srgbClr val="00B050"/>
                </a:solidFill>
                <a:latin typeface="Courier New" pitchFamily="49" charset="0"/>
              </a:rPr>
              <a:t>$t0</a:t>
            </a:r>
            <a:r>
              <a:rPr lang="en-US" sz="2200" dirty="0">
                <a:solidFill>
                  <a:schemeClr val="tx1"/>
                </a:solidFill>
                <a:latin typeface="Courier New" pitchFamily="49" charset="0"/>
              </a:rPr>
              <a:t>,$</a:t>
            </a:r>
            <a:r>
              <a:rPr lang="en-US" sz="2200" dirty="0" smtClean="0">
                <a:solidFill>
                  <a:schemeClr val="tx2"/>
                </a:solidFill>
                <a:latin typeface="Courier New" pitchFamily="49" charset="0"/>
              </a:rPr>
              <a:t>t1,$</a:t>
            </a:r>
            <a:r>
              <a:rPr lang="en-US" sz="2200" dirty="0" smtClean="0">
                <a:solidFill>
                  <a:schemeClr val="tx1"/>
                </a:solidFill>
                <a:latin typeface="Courier New" pitchFamily="49" charset="0"/>
              </a:rPr>
              <a:t>s2</a:t>
            </a:r>
            <a:endParaRPr lang="en-US" sz="2200" dirty="0">
              <a:solidFill>
                <a:schemeClr val="tx1"/>
              </a:solidFill>
              <a:latin typeface="Courier New" pitchFamily="49" charset="0"/>
            </a:endParaRP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smtClean="0">
                <a:solidFill>
                  <a:schemeClr val="tx1"/>
                </a:solidFill>
                <a:latin typeface="Courier New" pitchFamily="49" charset="0"/>
              </a:rPr>
              <a:t>. . .</a:t>
            </a:r>
          </a:p>
          <a:p>
            <a:pPr marL="287338" indent="-287338">
              <a:spcBef>
                <a:spcPct val="10000"/>
              </a:spcBef>
              <a:buClr>
                <a:schemeClr val="accent1"/>
              </a:buClr>
              <a:buSzPct val="75000"/>
              <a:buFont typeface="Wingdings" pitchFamily="2" charset="2"/>
              <a:buNone/>
            </a:pPr>
            <a:r>
              <a:rPr lang="en-US" sz="2200" dirty="0" smtClean="0">
                <a:solidFill>
                  <a:schemeClr val="tx1"/>
                </a:solidFill>
                <a:latin typeface="Courier New" pitchFamily="49" charset="0"/>
              </a:rPr>
              <a:t>		sub	$t2, $t0, $s2</a:t>
            </a:r>
            <a:endParaRPr lang="en-US" sz="2200" dirty="0">
              <a:solidFill>
                <a:schemeClr val="tx1"/>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475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758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34" name="Rectangle 2"/>
          <p:cNvSpPr>
            <a:spLocks noGrp="1" noChangeArrowheads="1"/>
          </p:cNvSpPr>
          <p:nvPr>
            <p:ph type="title"/>
          </p:nvPr>
        </p:nvSpPr>
        <p:spPr/>
        <p:txBody>
          <a:bodyPr/>
          <a:lstStyle/>
          <a:p>
            <a:r>
              <a:rPr lang="en-US"/>
              <a:t>Antidependencies</a:t>
            </a:r>
          </a:p>
        </p:txBody>
      </p:sp>
      <p:sp>
        <p:nvSpPr>
          <p:cNvPr id="1349635" name="Rectangle 3"/>
          <p:cNvSpPr>
            <a:spLocks noGrp="1" noChangeArrowheads="1"/>
          </p:cNvSpPr>
          <p:nvPr>
            <p:ph type="body" idx="1"/>
          </p:nvPr>
        </p:nvSpPr>
        <p:spPr>
          <a:xfrm>
            <a:off x="533400" y="838200"/>
            <a:ext cx="8153400" cy="1380891"/>
          </a:xfrm>
        </p:spPr>
        <p:txBody>
          <a:bodyPr/>
          <a:lstStyle/>
          <a:p>
            <a:r>
              <a:rPr lang="en-US" dirty="0" smtClean="0"/>
              <a:t>Also </a:t>
            </a:r>
            <a:r>
              <a:rPr lang="en-US" dirty="0"/>
              <a:t>have to deal with </a:t>
            </a:r>
            <a:r>
              <a:rPr lang="en-US" dirty="0" err="1" smtClean="0">
                <a:solidFill>
                  <a:schemeClr val="accent1"/>
                </a:solidFill>
              </a:rPr>
              <a:t>antidependencies</a:t>
            </a:r>
            <a:r>
              <a:rPr lang="en-US" dirty="0" smtClean="0"/>
              <a:t> </a:t>
            </a:r>
            <a:r>
              <a:rPr lang="en-US" dirty="0"/>
              <a:t>– when a later instruction (that </a:t>
            </a:r>
            <a:r>
              <a:rPr lang="en-US" dirty="0" smtClean="0"/>
              <a:t>executes earlier</a:t>
            </a:r>
            <a:r>
              <a:rPr lang="en-US" dirty="0"/>
              <a:t>) produces a data value that destroys a data value used as a source in an earlier instruction (that </a:t>
            </a:r>
            <a:r>
              <a:rPr lang="en-US" dirty="0" smtClean="0"/>
              <a:t>executes later</a:t>
            </a:r>
            <a:r>
              <a:rPr lang="en-US" dirty="0"/>
              <a:t>)</a:t>
            </a:r>
          </a:p>
        </p:txBody>
      </p:sp>
      <p:sp>
        <p:nvSpPr>
          <p:cNvPr id="1349636" name="Text Box 4"/>
          <p:cNvSpPr txBox="1">
            <a:spLocks noChangeArrowheads="1"/>
          </p:cNvSpPr>
          <p:nvPr/>
        </p:nvSpPr>
        <p:spPr bwMode="auto">
          <a:xfrm>
            <a:off x="1752600" y="2667000"/>
            <a:ext cx="2368550" cy="915988"/>
          </a:xfrm>
          <a:prstGeom prst="rect">
            <a:avLst/>
          </a:prstGeom>
          <a:noFill/>
          <a:ln w="12700">
            <a:noFill/>
            <a:miter lim="800000"/>
            <a:headEnd/>
            <a:tailEnd/>
          </a:ln>
          <a:effectLst/>
        </p:spPr>
        <p:txBody>
          <a:bodyPr>
            <a:spAutoFit/>
          </a:bodyPr>
          <a:lstStyle/>
          <a:p>
            <a:r>
              <a:rPr lang="en-US">
                <a:solidFill>
                  <a:schemeClr val="accent2"/>
                </a:solidFill>
                <a:latin typeface="Courier New" pitchFamily="49" charset="0"/>
              </a:rPr>
              <a:t>R3</a:t>
            </a:r>
            <a:r>
              <a:rPr lang="en-US">
                <a:solidFill>
                  <a:schemeClr val="tx1"/>
                </a:solidFill>
                <a:latin typeface="Courier New" pitchFamily="49" charset="0"/>
              </a:rPr>
              <a:t> := </a:t>
            </a:r>
            <a:r>
              <a:rPr lang="en-US">
                <a:latin typeface="Courier New" pitchFamily="49" charset="0"/>
              </a:rPr>
              <a:t>R3</a:t>
            </a:r>
            <a:r>
              <a:rPr lang="en-US">
                <a:solidFill>
                  <a:schemeClr val="tx1"/>
                </a:solidFill>
                <a:latin typeface="Courier New" pitchFamily="49" charset="0"/>
              </a:rPr>
              <a:t> * R5</a:t>
            </a:r>
          </a:p>
          <a:p>
            <a:r>
              <a:rPr lang="en-US">
                <a:solidFill>
                  <a:schemeClr val="tx1"/>
                </a:solidFill>
                <a:latin typeface="Courier New" pitchFamily="49" charset="0"/>
              </a:rPr>
              <a:t>R4 := </a:t>
            </a:r>
            <a:r>
              <a:rPr lang="en-US">
                <a:solidFill>
                  <a:schemeClr val="accent2"/>
                </a:solidFill>
                <a:latin typeface="Courier New" pitchFamily="49" charset="0"/>
              </a:rPr>
              <a:t>R3</a:t>
            </a:r>
            <a:r>
              <a:rPr lang="en-US">
                <a:solidFill>
                  <a:schemeClr val="tx1"/>
                </a:solidFill>
                <a:latin typeface="Courier New" pitchFamily="49" charset="0"/>
              </a:rPr>
              <a:t> + 1</a:t>
            </a:r>
          </a:p>
          <a:p>
            <a:r>
              <a:rPr lang="en-US">
                <a:latin typeface="Courier New" pitchFamily="49" charset="0"/>
              </a:rPr>
              <a:t>R3</a:t>
            </a:r>
            <a:r>
              <a:rPr lang="en-US">
                <a:solidFill>
                  <a:schemeClr val="tx1"/>
                </a:solidFill>
                <a:latin typeface="Courier New" pitchFamily="49" charset="0"/>
              </a:rPr>
              <a:t> := R5 + 1</a:t>
            </a:r>
          </a:p>
        </p:txBody>
      </p:sp>
      <p:sp>
        <p:nvSpPr>
          <p:cNvPr id="1349637" name="Rectangle 5"/>
          <p:cNvSpPr>
            <a:spLocks noChangeArrowheads="1"/>
          </p:cNvSpPr>
          <p:nvPr/>
        </p:nvSpPr>
        <p:spPr bwMode="auto">
          <a:xfrm>
            <a:off x="533400" y="4064000"/>
            <a:ext cx="8153400" cy="2113399"/>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dirty="0">
                <a:solidFill>
                  <a:schemeClr val="tx1"/>
                </a:solidFill>
              </a:rPr>
              <a:t>The constraint is similar to that of true data dependencies, except </a:t>
            </a:r>
            <a:r>
              <a:rPr lang="en-US" sz="2400" i="1" dirty="0">
                <a:solidFill>
                  <a:schemeClr val="tx1"/>
                </a:solidFill>
              </a:rPr>
              <a:t>reversed</a:t>
            </a:r>
          </a:p>
          <a:p>
            <a:pPr marL="741363" lvl="1" indent="-246063">
              <a:spcBef>
                <a:spcPct val="30000"/>
              </a:spcBef>
              <a:buClr>
                <a:schemeClr val="accent1"/>
              </a:buClr>
              <a:buSzPct val="75000"/>
              <a:buFont typeface="Monotype Sorts" pitchFamily="2" charset="2"/>
              <a:buChar char="l"/>
            </a:pPr>
            <a:r>
              <a:rPr lang="en-US" sz="2000" dirty="0">
                <a:solidFill>
                  <a:schemeClr val="tx1"/>
                </a:solidFill>
              </a:rPr>
              <a:t>Instead of the later instruction using a value (not yet) produced by an earlier instruction (</a:t>
            </a:r>
            <a:r>
              <a:rPr lang="en-US" sz="2000" dirty="0">
                <a:solidFill>
                  <a:schemeClr val="accent2"/>
                </a:solidFill>
              </a:rPr>
              <a:t>read before write</a:t>
            </a:r>
            <a:r>
              <a:rPr lang="en-US" sz="2000" dirty="0">
                <a:solidFill>
                  <a:schemeClr val="tx1"/>
                </a:solidFill>
              </a:rPr>
              <a:t>), the later instruction produces a value that destroys a value that the earlier instruction (has not yet) used (</a:t>
            </a:r>
            <a:r>
              <a:rPr lang="en-US" sz="2000" dirty="0"/>
              <a:t>write before read</a:t>
            </a:r>
            <a:r>
              <a:rPr lang="en-US" sz="2000" dirty="0">
                <a:solidFill>
                  <a:schemeClr val="tx1"/>
                </a:solidFill>
              </a:rPr>
              <a:t>)</a:t>
            </a:r>
          </a:p>
        </p:txBody>
      </p:sp>
      <p:sp>
        <p:nvSpPr>
          <p:cNvPr id="1349638" name="Text Box 6"/>
          <p:cNvSpPr txBox="1">
            <a:spLocks noChangeArrowheads="1"/>
          </p:cNvSpPr>
          <p:nvPr/>
        </p:nvSpPr>
        <p:spPr bwMode="auto">
          <a:xfrm>
            <a:off x="5257800" y="2667000"/>
            <a:ext cx="3200400" cy="923330"/>
          </a:xfrm>
          <a:prstGeom prst="rect">
            <a:avLst/>
          </a:prstGeom>
          <a:noFill/>
          <a:ln w="12700">
            <a:noFill/>
            <a:miter lim="800000"/>
            <a:headEnd/>
            <a:tailEnd/>
          </a:ln>
          <a:effectLst/>
        </p:spPr>
        <p:txBody>
          <a:bodyPr>
            <a:spAutoFit/>
          </a:bodyPr>
          <a:lstStyle/>
          <a:p>
            <a:r>
              <a:rPr lang="en-US" dirty="0" err="1" smtClean="0"/>
              <a:t>Antidependency</a:t>
            </a:r>
            <a:endParaRPr lang="en-US" dirty="0" smtClean="0"/>
          </a:p>
          <a:p>
            <a:r>
              <a:rPr lang="en-US" dirty="0" smtClean="0">
                <a:solidFill>
                  <a:schemeClr val="accent2"/>
                </a:solidFill>
              </a:rPr>
              <a:t>True </a:t>
            </a:r>
            <a:r>
              <a:rPr lang="en-US" dirty="0">
                <a:solidFill>
                  <a:schemeClr val="accent2"/>
                </a:solidFill>
              </a:rPr>
              <a:t>data dependency</a:t>
            </a:r>
            <a:endParaRPr lang="en-US" dirty="0">
              <a:solidFill>
                <a:schemeClr val="tx1"/>
              </a:solidFill>
            </a:endParaRPr>
          </a:p>
          <a:p>
            <a:r>
              <a:rPr lang="en-US" dirty="0" smtClean="0">
                <a:solidFill>
                  <a:srgbClr val="009900"/>
                </a:solidFill>
              </a:rPr>
              <a:t>Output </a:t>
            </a:r>
            <a:r>
              <a:rPr lang="en-US" dirty="0" smtClean="0">
                <a:solidFill>
                  <a:srgbClr val="009900"/>
                </a:solidFill>
              </a:rPr>
              <a:t>dependency</a:t>
            </a:r>
            <a:endParaRPr lang="en-US" dirty="0"/>
          </a:p>
        </p:txBody>
      </p:sp>
      <p:sp>
        <p:nvSpPr>
          <p:cNvPr id="1349639" name="Oval 7"/>
          <p:cNvSpPr>
            <a:spLocks noChangeArrowheads="1"/>
          </p:cNvSpPr>
          <p:nvPr/>
        </p:nvSpPr>
        <p:spPr bwMode="auto">
          <a:xfrm>
            <a:off x="1752600" y="2667000"/>
            <a:ext cx="457200" cy="304800"/>
          </a:xfrm>
          <a:prstGeom prst="ellipse">
            <a:avLst/>
          </a:prstGeom>
          <a:noFill/>
          <a:ln w="12700">
            <a:solidFill>
              <a:srgbClr val="009900"/>
            </a:solidFill>
            <a:round/>
            <a:headEnd/>
            <a:tailEnd/>
          </a:ln>
          <a:effectLst/>
        </p:spPr>
        <p:txBody>
          <a:bodyPr wrap="none" anchor="ctr"/>
          <a:lstStyle/>
          <a:p>
            <a:endParaRPr lang="en-US"/>
          </a:p>
        </p:txBody>
      </p:sp>
      <p:sp>
        <p:nvSpPr>
          <p:cNvPr id="1349640" name="Oval 8"/>
          <p:cNvSpPr>
            <a:spLocks noChangeArrowheads="1"/>
          </p:cNvSpPr>
          <p:nvPr/>
        </p:nvSpPr>
        <p:spPr bwMode="auto">
          <a:xfrm>
            <a:off x="1752600" y="3276600"/>
            <a:ext cx="457200" cy="304800"/>
          </a:xfrm>
          <a:prstGeom prst="ellipse">
            <a:avLst/>
          </a:prstGeom>
          <a:noFill/>
          <a:ln w="12700">
            <a:solidFill>
              <a:srgbClr val="009900"/>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9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96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8" name="Rectangle 2"/>
          <p:cNvSpPr>
            <a:spLocks noGrp="1" noChangeArrowheads="1"/>
          </p:cNvSpPr>
          <p:nvPr>
            <p:ph type="title"/>
          </p:nvPr>
        </p:nvSpPr>
        <p:spPr/>
        <p:txBody>
          <a:bodyPr/>
          <a:lstStyle/>
          <a:p>
            <a:r>
              <a:rPr lang="en-US"/>
              <a:t>Dependencies Review</a:t>
            </a:r>
          </a:p>
        </p:txBody>
      </p:sp>
      <p:sp>
        <p:nvSpPr>
          <p:cNvPr id="1371139" name="Rectangle 3"/>
          <p:cNvSpPr>
            <a:spLocks noGrp="1" noChangeArrowheads="1"/>
          </p:cNvSpPr>
          <p:nvPr>
            <p:ph type="body" idx="1"/>
          </p:nvPr>
        </p:nvSpPr>
        <p:spPr>
          <a:xfrm>
            <a:off x="533400" y="838200"/>
            <a:ext cx="8153400" cy="4917244"/>
          </a:xfrm>
        </p:spPr>
        <p:txBody>
          <a:bodyPr/>
          <a:lstStyle/>
          <a:p>
            <a:r>
              <a:rPr lang="en-US" dirty="0"/>
              <a:t>Each of the three data dependencies</a:t>
            </a:r>
          </a:p>
          <a:p>
            <a:pPr lvl="1"/>
            <a:r>
              <a:rPr lang="en-US" dirty="0"/>
              <a:t>True data dependencies (</a:t>
            </a:r>
            <a:r>
              <a:rPr lang="en-US" dirty="0">
                <a:solidFill>
                  <a:schemeClr val="accent2"/>
                </a:solidFill>
              </a:rPr>
              <a:t>read before write</a:t>
            </a:r>
            <a:r>
              <a:rPr lang="en-US" dirty="0"/>
              <a:t>)</a:t>
            </a:r>
          </a:p>
          <a:p>
            <a:pPr lvl="1"/>
            <a:r>
              <a:rPr lang="en-US" dirty="0" err="1"/>
              <a:t>Antidependencies</a:t>
            </a:r>
            <a:r>
              <a:rPr lang="en-US" dirty="0"/>
              <a:t> (</a:t>
            </a:r>
            <a:r>
              <a:rPr lang="en-US" dirty="0">
                <a:solidFill>
                  <a:schemeClr val="accent1"/>
                </a:solidFill>
              </a:rPr>
              <a:t>write before read</a:t>
            </a:r>
            <a:r>
              <a:rPr lang="en-US" dirty="0"/>
              <a:t>)</a:t>
            </a:r>
          </a:p>
          <a:p>
            <a:pPr lvl="1"/>
            <a:r>
              <a:rPr lang="en-US" dirty="0"/>
              <a:t>Output dependencies (</a:t>
            </a:r>
            <a:r>
              <a:rPr lang="en-US" dirty="0">
                <a:solidFill>
                  <a:srgbClr val="00B050"/>
                </a:solidFill>
              </a:rPr>
              <a:t>write before write</a:t>
            </a:r>
            <a:r>
              <a:rPr lang="en-US" dirty="0"/>
              <a:t>)</a:t>
            </a:r>
          </a:p>
          <a:p>
            <a:pPr>
              <a:buFont typeface="Wingdings" pitchFamily="2" charset="2"/>
              <a:buNone/>
            </a:pPr>
            <a:r>
              <a:rPr lang="en-US" dirty="0"/>
              <a:t>   manifests itself through the use of registers (or other storage locations)</a:t>
            </a:r>
          </a:p>
          <a:p>
            <a:r>
              <a:rPr lang="en-US" dirty="0"/>
              <a:t>True dependencies represent the flow of data and information through a program</a:t>
            </a:r>
          </a:p>
          <a:p>
            <a:r>
              <a:rPr lang="en-US" dirty="0"/>
              <a:t>Anti- and output dependencies arise because the limited number of registers mean that programmers reuse registers for different </a:t>
            </a:r>
            <a:r>
              <a:rPr lang="en-US" dirty="0" smtClean="0"/>
              <a:t>computations leading to </a:t>
            </a:r>
            <a:r>
              <a:rPr lang="en-US" dirty="0" smtClean="0">
                <a:solidFill>
                  <a:schemeClr val="accent1"/>
                </a:solidFill>
              </a:rPr>
              <a:t>storage conflicts</a:t>
            </a:r>
            <a:r>
              <a:rPr lang="en-US" dirty="0"/>
              <a:t>	</a:t>
            </a:r>
          </a:p>
        </p:txBody>
      </p:sp>
      <p:grpSp>
        <p:nvGrpSpPr>
          <p:cNvPr id="2" name="Group 6"/>
          <p:cNvGrpSpPr>
            <a:grpSpLocks/>
          </p:cNvGrpSpPr>
          <p:nvPr/>
        </p:nvGrpSpPr>
        <p:grpSpPr bwMode="auto">
          <a:xfrm>
            <a:off x="6096000" y="1676400"/>
            <a:ext cx="2474913" cy="685800"/>
            <a:chOff x="3840" y="1152"/>
            <a:chExt cx="1559" cy="432"/>
          </a:xfrm>
        </p:grpSpPr>
        <p:sp>
          <p:nvSpPr>
            <p:cNvPr id="1371140" name="Text Box 4"/>
            <p:cNvSpPr txBox="1">
              <a:spLocks noChangeArrowheads="1"/>
            </p:cNvSpPr>
            <p:nvPr/>
          </p:nvSpPr>
          <p:spPr bwMode="auto">
            <a:xfrm>
              <a:off x="4128" y="1238"/>
              <a:ext cx="1271" cy="250"/>
            </a:xfrm>
            <a:prstGeom prst="rect">
              <a:avLst/>
            </a:prstGeom>
            <a:noFill/>
            <a:ln w="12700">
              <a:noFill/>
              <a:miter lim="800000"/>
              <a:headEnd/>
              <a:tailEnd/>
            </a:ln>
            <a:effectLst/>
          </p:spPr>
          <p:txBody>
            <a:bodyPr wrap="none">
              <a:spAutoFit/>
            </a:bodyPr>
            <a:lstStyle/>
            <a:p>
              <a:r>
                <a:rPr lang="en-US" sz="2000"/>
                <a:t>storage conflicts</a:t>
              </a:r>
            </a:p>
          </p:txBody>
        </p:sp>
        <p:sp>
          <p:nvSpPr>
            <p:cNvPr id="1371141" name="AutoShape 5"/>
            <p:cNvSpPr>
              <a:spLocks/>
            </p:cNvSpPr>
            <p:nvPr/>
          </p:nvSpPr>
          <p:spPr bwMode="auto">
            <a:xfrm>
              <a:off x="3840" y="1152"/>
              <a:ext cx="192" cy="432"/>
            </a:xfrm>
            <a:prstGeom prst="rightBrace">
              <a:avLst>
                <a:gd name="adj1" fmla="val 18750"/>
                <a:gd name="adj2" fmla="val 50000"/>
              </a:avLst>
            </a:prstGeom>
            <a:noFill/>
            <a:ln w="12700">
              <a:solidFill>
                <a:schemeClr val="tx1"/>
              </a:solidFill>
              <a:round/>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71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11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11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11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113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711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71139">
                                            <p:txEl>
                                              <p:pRg st="6" end="6"/>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100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113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186" name="Rectangle 2"/>
          <p:cNvSpPr>
            <a:spLocks noGrp="1" noChangeArrowheads="1"/>
          </p:cNvSpPr>
          <p:nvPr>
            <p:ph type="title"/>
          </p:nvPr>
        </p:nvSpPr>
        <p:spPr/>
        <p:txBody>
          <a:bodyPr/>
          <a:lstStyle/>
          <a:p>
            <a:r>
              <a:rPr lang="en-US"/>
              <a:t>Storage Conflicts and Register Renaming</a:t>
            </a:r>
          </a:p>
        </p:txBody>
      </p:sp>
      <p:sp>
        <p:nvSpPr>
          <p:cNvPr id="1373187" name="Rectangle 3"/>
          <p:cNvSpPr>
            <a:spLocks noGrp="1" noChangeArrowheads="1"/>
          </p:cNvSpPr>
          <p:nvPr>
            <p:ph type="body" idx="1"/>
          </p:nvPr>
        </p:nvSpPr>
        <p:spPr>
          <a:xfrm>
            <a:off x="533400" y="762000"/>
            <a:ext cx="8153400" cy="3044825"/>
          </a:xfrm>
        </p:spPr>
        <p:txBody>
          <a:bodyPr/>
          <a:lstStyle/>
          <a:p>
            <a:r>
              <a:rPr lang="en-US"/>
              <a:t>Storage conflicts can be reduced (or eliminated) by increasing or duplicating the troublesome resource</a:t>
            </a:r>
          </a:p>
          <a:p>
            <a:pPr lvl="1"/>
            <a:r>
              <a:rPr lang="en-US"/>
              <a:t>Provide additional registers that are used to reestablish the correspondence between registers and values</a:t>
            </a:r>
          </a:p>
          <a:p>
            <a:pPr lvl="2"/>
            <a:r>
              <a:rPr lang="en-US"/>
              <a:t>Allocated dynamically by the hardware in SS processors</a:t>
            </a:r>
          </a:p>
          <a:p>
            <a:r>
              <a:rPr lang="en-US">
                <a:solidFill>
                  <a:schemeClr val="accent1"/>
                </a:solidFill>
              </a:rPr>
              <a:t>Register renaming</a:t>
            </a:r>
            <a:r>
              <a:rPr lang="en-US"/>
              <a:t> – the processor renames the original register identifier in the instruction to a new register (one not in the visible register set)</a:t>
            </a:r>
          </a:p>
        </p:txBody>
      </p:sp>
      <p:sp>
        <p:nvSpPr>
          <p:cNvPr id="1373188" name="Text Box 4"/>
          <p:cNvSpPr txBox="1">
            <a:spLocks noChangeArrowheads="1"/>
          </p:cNvSpPr>
          <p:nvPr/>
        </p:nvSpPr>
        <p:spPr bwMode="auto">
          <a:xfrm>
            <a:off x="5181600" y="3884613"/>
            <a:ext cx="2368550" cy="915987"/>
          </a:xfrm>
          <a:prstGeom prst="rect">
            <a:avLst/>
          </a:prstGeom>
          <a:noFill/>
          <a:ln w="12700">
            <a:noFill/>
            <a:miter lim="800000"/>
            <a:headEnd/>
            <a:tailEnd/>
          </a:ln>
          <a:effectLst/>
        </p:spPr>
        <p:txBody>
          <a:bodyPr wrap="none">
            <a:spAutoFit/>
          </a:bodyPr>
          <a:lstStyle/>
          <a:p>
            <a:r>
              <a:rPr lang="en-US" dirty="0">
                <a:solidFill>
                  <a:schemeClr val="accent2"/>
                </a:solidFill>
                <a:latin typeface="Courier New" pitchFamily="49" charset="0"/>
              </a:rPr>
              <a:t>R3b</a:t>
            </a:r>
            <a:r>
              <a:rPr lang="en-US" dirty="0">
                <a:solidFill>
                  <a:schemeClr val="tx1"/>
                </a:solidFill>
                <a:latin typeface="Courier New" pitchFamily="49" charset="0"/>
              </a:rPr>
              <a:t> := R3a * R5a</a:t>
            </a:r>
          </a:p>
          <a:p>
            <a:r>
              <a:rPr lang="en-US" dirty="0">
                <a:solidFill>
                  <a:schemeClr val="tx1"/>
                </a:solidFill>
                <a:latin typeface="Courier New" pitchFamily="49" charset="0"/>
              </a:rPr>
              <a:t>R4a := </a:t>
            </a:r>
            <a:r>
              <a:rPr lang="en-US" dirty="0">
                <a:solidFill>
                  <a:schemeClr val="accent2"/>
                </a:solidFill>
                <a:latin typeface="Courier New" pitchFamily="49" charset="0"/>
              </a:rPr>
              <a:t>R3b</a:t>
            </a:r>
            <a:r>
              <a:rPr lang="en-US" dirty="0">
                <a:solidFill>
                  <a:schemeClr val="tx1"/>
                </a:solidFill>
                <a:latin typeface="Courier New" pitchFamily="49" charset="0"/>
              </a:rPr>
              <a:t> + 1</a:t>
            </a:r>
          </a:p>
          <a:p>
            <a:r>
              <a:rPr lang="en-US" dirty="0">
                <a:solidFill>
                  <a:schemeClr val="tx1"/>
                </a:solidFill>
                <a:latin typeface="Courier New" pitchFamily="49" charset="0"/>
              </a:rPr>
              <a:t>R3c := R5a + 1</a:t>
            </a:r>
          </a:p>
        </p:txBody>
      </p:sp>
      <p:sp>
        <p:nvSpPr>
          <p:cNvPr id="1373189" name="Rectangle 5"/>
          <p:cNvSpPr>
            <a:spLocks noChangeArrowheads="1"/>
          </p:cNvSpPr>
          <p:nvPr/>
        </p:nvSpPr>
        <p:spPr bwMode="auto">
          <a:xfrm>
            <a:off x="609600" y="5054600"/>
            <a:ext cx="8153400" cy="12700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a:solidFill>
                  <a:schemeClr val="tx1"/>
                </a:solidFill>
              </a:rPr>
              <a:t>The hardware that does renaming assigns a “replacement” register from a pool of free registers and releases it back to the pool when its value is superseded and there are no outstanding references to it</a:t>
            </a:r>
          </a:p>
        </p:txBody>
      </p:sp>
      <p:sp>
        <p:nvSpPr>
          <p:cNvPr id="1373190" name="Text Box 6"/>
          <p:cNvSpPr txBox="1">
            <a:spLocks noChangeArrowheads="1"/>
          </p:cNvSpPr>
          <p:nvPr/>
        </p:nvSpPr>
        <p:spPr bwMode="auto">
          <a:xfrm>
            <a:off x="1600200" y="3884613"/>
            <a:ext cx="2368550" cy="915987"/>
          </a:xfrm>
          <a:prstGeom prst="rect">
            <a:avLst/>
          </a:prstGeom>
          <a:noFill/>
          <a:ln w="12700">
            <a:noFill/>
            <a:miter lim="800000"/>
            <a:headEnd/>
            <a:tailEnd/>
          </a:ln>
          <a:effectLst/>
        </p:spPr>
        <p:txBody>
          <a:bodyPr>
            <a:spAutoFit/>
          </a:bodyPr>
          <a:lstStyle/>
          <a:p>
            <a:r>
              <a:rPr lang="en-US">
                <a:solidFill>
                  <a:schemeClr val="accent2"/>
                </a:solidFill>
                <a:latin typeface="Courier New" pitchFamily="49" charset="0"/>
              </a:rPr>
              <a:t>R3</a:t>
            </a:r>
            <a:r>
              <a:rPr lang="en-US">
                <a:solidFill>
                  <a:schemeClr val="tx1"/>
                </a:solidFill>
                <a:latin typeface="Courier New" pitchFamily="49" charset="0"/>
              </a:rPr>
              <a:t> := </a:t>
            </a:r>
            <a:r>
              <a:rPr lang="en-US">
                <a:latin typeface="Courier New" pitchFamily="49" charset="0"/>
              </a:rPr>
              <a:t>R3</a:t>
            </a:r>
            <a:r>
              <a:rPr lang="en-US">
                <a:solidFill>
                  <a:schemeClr val="tx1"/>
                </a:solidFill>
                <a:latin typeface="Courier New" pitchFamily="49" charset="0"/>
              </a:rPr>
              <a:t> * R5</a:t>
            </a:r>
          </a:p>
          <a:p>
            <a:r>
              <a:rPr lang="en-US">
                <a:solidFill>
                  <a:schemeClr val="tx1"/>
                </a:solidFill>
                <a:latin typeface="Courier New" pitchFamily="49" charset="0"/>
              </a:rPr>
              <a:t>R4 := </a:t>
            </a:r>
            <a:r>
              <a:rPr lang="en-US">
                <a:solidFill>
                  <a:schemeClr val="accent2"/>
                </a:solidFill>
                <a:latin typeface="Courier New" pitchFamily="49" charset="0"/>
              </a:rPr>
              <a:t>R3</a:t>
            </a:r>
            <a:r>
              <a:rPr lang="en-US">
                <a:solidFill>
                  <a:schemeClr val="tx1"/>
                </a:solidFill>
                <a:latin typeface="Courier New" pitchFamily="49" charset="0"/>
              </a:rPr>
              <a:t> + 1</a:t>
            </a:r>
          </a:p>
          <a:p>
            <a:r>
              <a:rPr lang="en-US">
                <a:latin typeface="Courier New" pitchFamily="49" charset="0"/>
              </a:rPr>
              <a:t>R3</a:t>
            </a:r>
            <a:r>
              <a:rPr lang="en-US">
                <a:solidFill>
                  <a:schemeClr val="tx1"/>
                </a:solidFill>
                <a:latin typeface="Courier New" pitchFamily="49" charset="0"/>
              </a:rPr>
              <a:t> := R5 + 1</a:t>
            </a:r>
          </a:p>
        </p:txBody>
      </p:sp>
      <p:sp>
        <p:nvSpPr>
          <p:cNvPr id="1373191" name="AutoShape 7"/>
          <p:cNvSpPr>
            <a:spLocks noChangeArrowheads="1"/>
          </p:cNvSpPr>
          <p:nvPr/>
        </p:nvSpPr>
        <p:spPr bwMode="auto">
          <a:xfrm>
            <a:off x="4114800" y="4267200"/>
            <a:ext cx="533400" cy="304800"/>
          </a:xfrm>
          <a:prstGeom prst="rightArrow">
            <a:avLst>
              <a:gd name="adj1" fmla="val 50000"/>
              <a:gd name="adj2" fmla="val 43750"/>
            </a:avLst>
          </a:prstGeom>
          <a:noFill/>
          <a:ln w="12700">
            <a:solidFill>
              <a:schemeClr val="tx1"/>
            </a:solidFill>
            <a:miter lim="800000"/>
            <a:headEnd/>
            <a:tailEnd/>
          </a:ln>
          <a:effectLst/>
        </p:spPr>
        <p:txBody>
          <a:bodyPr wrap="none" anchor="ctr"/>
          <a:lstStyle/>
          <a:p>
            <a:endParaRPr lang="en-US"/>
          </a:p>
        </p:txBody>
      </p:sp>
      <p:sp>
        <p:nvSpPr>
          <p:cNvPr id="1373192" name="Oval 8"/>
          <p:cNvSpPr>
            <a:spLocks noChangeArrowheads="1"/>
          </p:cNvSpPr>
          <p:nvPr/>
        </p:nvSpPr>
        <p:spPr bwMode="auto">
          <a:xfrm>
            <a:off x="1600200" y="3886200"/>
            <a:ext cx="457200" cy="304800"/>
          </a:xfrm>
          <a:prstGeom prst="ellipse">
            <a:avLst/>
          </a:prstGeom>
          <a:noFill/>
          <a:ln w="12700">
            <a:solidFill>
              <a:srgbClr val="009900"/>
            </a:solidFill>
            <a:round/>
            <a:headEnd/>
            <a:tailEnd/>
          </a:ln>
          <a:effectLst/>
        </p:spPr>
        <p:txBody>
          <a:bodyPr wrap="none" anchor="ctr"/>
          <a:lstStyle/>
          <a:p>
            <a:endParaRPr lang="en-US"/>
          </a:p>
        </p:txBody>
      </p:sp>
      <p:sp>
        <p:nvSpPr>
          <p:cNvPr id="1373193" name="Oval 9"/>
          <p:cNvSpPr>
            <a:spLocks noChangeArrowheads="1"/>
          </p:cNvSpPr>
          <p:nvPr/>
        </p:nvSpPr>
        <p:spPr bwMode="auto">
          <a:xfrm>
            <a:off x="1600200" y="4495800"/>
            <a:ext cx="457200" cy="304800"/>
          </a:xfrm>
          <a:prstGeom prst="ellipse">
            <a:avLst/>
          </a:prstGeom>
          <a:noFill/>
          <a:ln w="12700">
            <a:solidFill>
              <a:srgbClr val="009900"/>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731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31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31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31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319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731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73193"/>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grpId="0" nodeType="afterEffect">
                                  <p:stCondLst>
                                    <p:cond delay="500"/>
                                  </p:stCondLst>
                                  <p:childTnLst>
                                    <p:set>
                                      <p:cBhvr>
                                        <p:cTn id="25" dur="1" fill="hold">
                                          <p:stCondLst>
                                            <p:cond delay="0"/>
                                          </p:stCondLst>
                                        </p:cTn>
                                        <p:tgtEl>
                                          <p:spTgt spid="1373191"/>
                                        </p:tgtEl>
                                        <p:attrNameLst>
                                          <p:attrName>style.visibility</p:attrName>
                                        </p:attrNameLst>
                                      </p:cBhvr>
                                      <p:to>
                                        <p:strVal val="visible"/>
                                      </p:to>
                                    </p:set>
                                    <p:animEffect transition="in" filter="wipe(left)">
                                      <p:cBhvr>
                                        <p:cTn id="26" dur="500"/>
                                        <p:tgtEl>
                                          <p:spTgt spid="1373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137318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73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3187" grpId="0" build="p"/>
      <p:bldP spid="1373188" grpId="0"/>
      <p:bldP spid="1373189" grpId="0"/>
      <p:bldP spid="1373190" grpId="0"/>
      <p:bldP spid="1373191" grpId="0" animBg="1"/>
      <p:bldP spid="1373192" grpId="0" animBg="1"/>
      <p:bldP spid="137319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706" name="Rectangle 2"/>
          <p:cNvSpPr>
            <a:spLocks noGrp="1" noChangeArrowheads="1"/>
          </p:cNvSpPr>
          <p:nvPr>
            <p:ph type="title"/>
          </p:nvPr>
        </p:nvSpPr>
        <p:spPr/>
        <p:txBody>
          <a:bodyPr/>
          <a:lstStyle/>
          <a:p>
            <a:r>
              <a:rPr lang="en-US" dirty="0" smtClean="0"/>
              <a:t>Summary:  Extracting </a:t>
            </a:r>
            <a:r>
              <a:rPr lang="en-US" dirty="0"/>
              <a:t>More Performance</a:t>
            </a:r>
          </a:p>
        </p:txBody>
      </p:sp>
      <p:sp>
        <p:nvSpPr>
          <p:cNvPr id="1352707" name="Rectangle 3"/>
          <p:cNvSpPr>
            <a:spLocks noGrp="1" noChangeArrowheads="1"/>
          </p:cNvSpPr>
          <p:nvPr>
            <p:ph type="body" idx="1"/>
          </p:nvPr>
        </p:nvSpPr>
        <p:spPr>
          <a:xfrm>
            <a:off x="457200" y="762000"/>
            <a:ext cx="8458200" cy="5588196"/>
          </a:xfrm>
        </p:spPr>
        <p:txBody>
          <a:bodyPr/>
          <a:lstStyle/>
          <a:p>
            <a:r>
              <a:rPr lang="en-US" dirty="0"/>
              <a:t>To achieve high performance, need both </a:t>
            </a:r>
            <a:r>
              <a:rPr lang="en-US" dirty="0">
                <a:solidFill>
                  <a:schemeClr val="accent1"/>
                </a:solidFill>
              </a:rPr>
              <a:t>machine parallelism</a:t>
            </a:r>
            <a:r>
              <a:rPr lang="en-US" dirty="0"/>
              <a:t> and </a:t>
            </a:r>
            <a:r>
              <a:rPr lang="en-US" dirty="0">
                <a:solidFill>
                  <a:schemeClr val="accent1"/>
                </a:solidFill>
              </a:rPr>
              <a:t>instruction level parallelism </a:t>
            </a:r>
            <a:r>
              <a:rPr lang="en-US" dirty="0"/>
              <a:t>(</a:t>
            </a:r>
            <a:r>
              <a:rPr lang="en-US" dirty="0">
                <a:solidFill>
                  <a:schemeClr val="accent1"/>
                </a:solidFill>
              </a:rPr>
              <a:t>ILP</a:t>
            </a:r>
            <a:r>
              <a:rPr lang="en-US" dirty="0"/>
              <a:t>) by</a:t>
            </a:r>
          </a:p>
          <a:p>
            <a:pPr lvl="1"/>
            <a:r>
              <a:rPr lang="en-US" dirty="0" err="1"/>
              <a:t>Superpipelining</a:t>
            </a:r>
            <a:endParaRPr lang="en-US" dirty="0"/>
          </a:p>
          <a:p>
            <a:pPr lvl="1"/>
            <a:r>
              <a:rPr lang="en-US" dirty="0"/>
              <a:t>Static multiple-issue (VLIW)</a:t>
            </a:r>
          </a:p>
          <a:p>
            <a:pPr lvl="1"/>
            <a:r>
              <a:rPr lang="en-US" dirty="0"/>
              <a:t>Dynamic multiple-issue (superscalar)</a:t>
            </a:r>
          </a:p>
          <a:p>
            <a:r>
              <a:rPr lang="en-US" dirty="0"/>
              <a:t>A processor’s instruction </a:t>
            </a:r>
            <a:r>
              <a:rPr lang="en-US" dirty="0" smtClean="0"/>
              <a:t>issue and execution policies </a:t>
            </a:r>
            <a:r>
              <a:rPr lang="en-US" dirty="0"/>
              <a:t>impact </a:t>
            </a:r>
            <a:r>
              <a:rPr lang="en-US" dirty="0" smtClean="0"/>
              <a:t>the available </a:t>
            </a:r>
            <a:r>
              <a:rPr lang="en-US" dirty="0"/>
              <a:t>ILP</a:t>
            </a:r>
          </a:p>
          <a:p>
            <a:pPr lvl="1"/>
            <a:r>
              <a:rPr lang="en-US" dirty="0" smtClean="0"/>
              <a:t>In-order fetch, issue, and commit and out-of-order execution</a:t>
            </a:r>
          </a:p>
          <a:p>
            <a:pPr lvl="2"/>
            <a:r>
              <a:rPr lang="en-US" dirty="0" smtClean="0"/>
              <a:t>Pipelining creates </a:t>
            </a:r>
            <a:r>
              <a:rPr lang="en-US" b="1" dirty="0" smtClean="0"/>
              <a:t>true</a:t>
            </a:r>
            <a:r>
              <a:rPr lang="en-US" dirty="0" smtClean="0"/>
              <a:t> dependencies (</a:t>
            </a:r>
            <a:r>
              <a:rPr lang="en-US" dirty="0" smtClean="0">
                <a:solidFill>
                  <a:schemeClr val="accent2"/>
                </a:solidFill>
              </a:rPr>
              <a:t>read before write</a:t>
            </a:r>
            <a:r>
              <a:rPr lang="en-US" dirty="0" smtClean="0"/>
              <a:t>)</a:t>
            </a:r>
          </a:p>
          <a:p>
            <a:pPr lvl="2"/>
            <a:r>
              <a:rPr lang="en-US" dirty="0" smtClean="0"/>
              <a:t>Out-of-order execution creates </a:t>
            </a:r>
            <a:r>
              <a:rPr lang="en-US" b="1" dirty="0" err="1" smtClean="0"/>
              <a:t>antidependencies</a:t>
            </a:r>
            <a:r>
              <a:rPr lang="en-US" dirty="0" smtClean="0"/>
              <a:t> (</a:t>
            </a:r>
            <a:r>
              <a:rPr lang="en-US" dirty="0" smtClean="0">
                <a:solidFill>
                  <a:schemeClr val="accent1"/>
                </a:solidFill>
              </a:rPr>
              <a:t>write before read</a:t>
            </a:r>
            <a:r>
              <a:rPr lang="en-US" dirty="0" smtClean="0"/>
              <a:t>)</a:t>
            </a:r>
          </a:p>
          <a:p>
            <a:pPr lvl="2"/>
            <a:r>
              <a:rPr lang="en-US" dirty="0" smtClean="0"/>
              <a:t>Out-of-order execution creates </a:t>
            </a:r>
            <a:r>
              <a:rPr lang="en-US" b="1" dirty="0" smtClean="0"/>
              <a:t>output dependencies </a:t>
            </a:r>
            <a:r>
              <a:rPr lang="en-US" dirty="0" smtClean="0"/>
              <a:t>(</a:t>
            </a:r>
            <a:r>
              <a:rPr lang="en-US" dirty="0" smtClean="0">
                <a:solidFill>
                  <a:srgbClr val="00B050"/>
                </a:solidFill>
              </a:rPr>
              <a:t>write before write</a:t>
            </a:r>
            <a:r>
              <a:rPr lang="en-US" dirty="0" smtClean="0"/>
              <a:t>)</a:t>
            </a:r>
          </a:p>
          <a:p>
            <a:pPr lvl="2"/>
            <a:r>
              <a:rPr lang="en-US" dirty="0" smtClean="0"/>
              <a:t>In-order commit allows speculation (to increase ILP) and is required to implement precise interrupts</a:t>
            </a:r>
            <a:endParaRPr lang="en-US" dirty="0"/>
          </a:p>
          <a:p>
            <a:r>
              <a:rPr lang="en-US" dirty="0"/>
              <a:t>Register renaming can solve these storage dependencies</a:t>
            </a:r>
            <a:endParaRPr lang="en-US" dirty="0">
              <a:solidFill>
                <a:schemeClr val="accent1"/>
              </a:solidFill>
            </a:endParaRPr>
          </a:p>
        </p:txBody>
      </p:sp>
      <p:grpSp>
        <p:nvGrpSpPr>
          <p:cNvPr id="2" name="Group 7"/>
          <p:cNvGrpSpPr>
            <a:grpSpLocks/>
          </p:cNvGrpSpPr>
          <p:nvPr/>
        </p:nvGrpSpPr>
        <p:grpSpPr bwMode="auto">
          <a:xfrm>
            <a:off x="5029200" y="4419600"/>
            <a:ext cx="2743200" cy="1676400"/>
            <a:chOff x="3168" y="2784"/>
            <a:chExt cx="1728" cy="1056"/>
          </a:xfrm>
        </p:grpSpPr>
        <p:sp>
          <p:nvSpPr>
            <p:cNvPr id="1352709" name="Line 5"/>
            <p:cNvSpPr>
              <a:spLocks noChangeShapeType="1"/>
            </p:cNvSpPr>
            <p:nvPr/>
          </p:nvSpPr>
          <p:spPr bwMode="auto">
            <a:xfrm flipV="1">
              <a:off x="3168" y="2784"/>
              <a:ext cx="1344" cy="1056"/>
            </a:xfrm>
            <a:prstGeom prst="line">
              <a:avLst/>
            </a:prstGeom>
            <a:noFill/>
            <a:ln w="12700">
              <a:solidFill>
                <a:schemeClr val="accent1"/>
              </a:solidFill>
              <a:round/>
              <a:headEnd/>
              <a:tailEnd type="triangle" w="med" len="med"/>
            </a:ln>
            <a:effectLst/>
          </p:spPr>
          <p:txBody>
            <a:bodyPr/>
            <a:lstStyle/>
            <a:p>
              <a:endParaRPr lang="en-US"/>
            </a:p>
          </p:txBody>
        </p:sp>
        <p:sp>
          <p:nvSpPr>
            <p:cNvPr id="1352710" name="Line 6"/>
            <p:cNvSpPr>
              <a:spLocks noChangeShapeType="1"/>
            </p:cNvSpPr>
            <p:nvPr/>
          </p:nvSpPr>
          <p:spPr bwMode="auto">
            <a:xfrm flipV="1">
              <a:off x="3216" y="3072"/>
              <a:ext cx="1680" cy="768"/>
            </a:xfrm>
            <a:prstGeom prst="line">
              <a:avLst/>
            </a:prstGeom>
            <a:noFill/>
            <a:ln w="12700">
              <a:solidFill>
                <a:srgbClr val="00B050"/>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52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27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27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270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527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527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270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5270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5270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5270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52707">
                                            <p:txEl>
                                              <p:pRg st="10" end="10"/>
                                            </p:txEl>
                                          </p:spTgt>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down)">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7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658" name="Rectangle 2"/>
          <p:cNvSpPr>
            <a:spLocks noGrp="1" noChangeArrowheads="1"/>
          </p:cNvSpPr>
          <p:nvPr>
            <p:ph type="title"/>
          </p:nvPr>
        </p:nvSpPr>
        <p:spPr/>
        <p:txBody>
          <a:bodyPr/>
          <a:lstStyle/>
          <a:p>
            <a:r>
              <a:rPr lang="en-US"/>
              <a:t>SimpleScalar Structure</a:t>
            </a:r>
          </a:p>
        </p:txBody>
      </p:sp>
      <p:sp>
        <p:nvSpPr>
          <p:cNvPr id="1478659" name="Rectangle 3"/>
          <p:cNvSpPr>
            <a:spLocks noGrp="1" noChangeArrowheads="1"/>
          </p:cNvSpPr>
          <p:nvPr>
            <p:ph type="body" idx="1"/>
          </p:nvPr>
        </p:nvSpPr>
        <p:spPr>
          <a:xfrm>
            <a:off x="533400" y="914400"/>
            <a:ext cx="7848600" cy="3760004"/>
          </a:xfrm>
        </p:spPr>
        <p:txBody>
          <a:bodyPr/>
          <a:lstStyle/>
          <a:p>
            <a:r>
              <a:rPr lang="en-US" dirty="0" err="1">
                <a:latin typeface="Courier New" pitchFamily="49" charset="0"/>
              </a:rPr>
              <a:t>sim-outorder</a:t>
            </a:r>
            <a:r>
              <a:rPr lang="en-US" dirty="0"/>
              <a:t>: supports out-of-order </a:t>
            </a:r>
            <a:r>
              <a:rPr lang="en-US" dirty="0" smtClean="0"/>
              <a:t>execution </a:t>
            </a:r>
            <a:r>
              <a:rPr lang="en-US" dirty="0"/>
              <a:t>(with in-order commit) with a Register Update Unit (RUU)</a:t>
            </a:r>
          </a:p>
          <a:p>
            <a:pPr lvl="1"/>
            <a:r>
              <a:rPr lang="en-US" dirty="0"/>
              <a:t>Uses a RUU for register renaming and to hold the results of pending instructions.  The RUU (aka reorder buffer (ROB)) </a:t>
            </a:r>
            <a:r>
              <a:rPr lang="en-US" dirty="0" smtClean="0"/>
              <a:t>retires (i.e., commits) </a:t>
            </a:r>
            <a:r>
              <a:rPr lang="en-US" dirty="0"/>
              <a:t>completed instructions in program order to the </a:t>
            </a:r>
            <a:r>
              <a:rPr lang="en-US" dirty="0" err="1"/>
              <a:t>RegFile</a:t>
            </a:r>
            <a:endParaRPr lang="en-US" dirty="0"/>
          </a:p>
          <a:p>
            <a:pPr lvl="1"/>
            <a:r>
              <a:rPr lang="en-US" dirty="0"/>
              <a:t>Uses a LSQ for store instructions not ready to commit and load instructions waiting for access to the D$</a:t>
            </a:r>
          </a:p>
          <a:p>
            <a:pPr lvl="1"/>
            <a:r>
              <a:rPr lang="en-US" dirty="0"/>
              <a:t>Loads are satisfied by either the memory or by an earlier store value residing in the LSQ if their addresses match</a:t>
            </a:r>
          </a:p>
          <a:p>
            <a:pPr lvl="2"/>
            <a:r>
              <a:rPr lang="en-US" dirty="0"/>
              <a:t>Loads are issued to the memory system only when addresses of </a:t>
            </a:r>
            <a:r>
              <a:rPr lang="en-US" i="1" dirty="0"/>
              <a:t>all</a:t>
            </a:r>
            <a:r>
              <a:rPr lang="en-US" dirty="0"/>
              <a:t> previous loads and stores are known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title"/>
          </p:nvPr>
        </p:nvSpPr>
        <p:spPr/>
        <p:txBody>
          <a:bodyPr/>
          <a:lstStyle/>
          <a:p>
            <a:r>
              <a:rPr lang="en-US" dirty="0"/>
              <a:t>SS </a:t>
            </a:r>
            <a:r>
              <a:rPr lang="en-US" dirty="0" smtClean="0"/>
              <a:t>Pipeline Stage Functions</a:t>
            </a:r>
            <a:endParaRPr lang="en-US" dirty="0"/>
          </a:p>
        </p:txBody>
      </p:sp>
      <p:sp>
        <p:nvSpPr>
          <p:cNvPr id="18" name="Text Box 5"/>
          <p:cNvSpPr txBox="1">
            <a:spLocks noChangeArrowheads="1"/>
          </p:cNvSpPr>
          <p:nvPr/>
        </p:nvSpPr>
        <p:spPr bwMode="auto">
          <a:xfrm rot="-5400000">
            <a:off x="-345281" y="2859881"/>
            <a:ext cx="2838450" cy="928688"/>
          </a:xfrm>
          <a:prstGeom prst="rect">
            <a:avLst/>
          </a:prstGeom>
          <a:noFill/>
          <a:ln w="12700">
            <a:solidFill>
              <a:schemeClr val="tx1"/>
            </a:solidFill>
            <a:miter lim="800000"/>
            <a:headEnd/>
            <a:tailEnd/>
          </a:ln>
          <a:effectLst/>
        </p:spPr>
        <p:txBody>
          <a:bodyPr>
            <a:spAutoFit/>
          </a:bodyPr>
          <a:lstStyle/>
          <a:p>
            <a:endParaRPr lang="en-US">
              <a:solidFill>
                <a:schemeClr val="tx1"/>
              </a:solidFill>
            </a:endParaRPr>
          </a:p>
          <a:p>
            <a:r>
              <a:rPr lang="en-US">
                <a:solidFill>
                  <a:schemeClr val="tx1"/>
                </a:solidFill>
              </a:rPr>
              <a:t>Fetch multiple instructions</a:t>
            </a:r>
          </a:p>
          <a:p>
            <a:endParaRPr lang="en-US">
              <a:solidFill>
                <a:schemeClr val="tx1"/>
              </a:solidFill>
            </a:endParaRPr>
          </a:p>
        </p:txBody>
      </p:sp>
      <p:sp>
        <p:nvSpPr>
          <p:cNvPr id="19" name="Text Box 6"/>
          <p:cNvSpPr txBox="1">
            <a:spLocks noChangeArrowheads="1"/>
          </p:cNvSpPr>
          <p:nvPr/>
        </p:nvSpPr>
        <p:spPr bwMode="auto">
          <a:xfrm rot="-5400000">
            <a:off x="1224757" y="2859384"/>
            <a:ext cx="2838450" cy="923330"/>
          </a:xfrm>
          <a:prstGeom prst="rect">
            <a:avLst/>
          </a:prstGeom>
          <a:noFill/>
          <a:ln w="12700">
            <a:solidFill>
              <a:schemeClr val="tx1"/>
            </a:solidFill>
            <a:miter lim="800000"/>
            <a:headEnd/>
            <a:tailEnd/>
          </a:ln>
          <a:effectLst/>
        </p:spPr>
        <p:txBody>
          <a:bodyPr>
            <a:spAutoFit/>
          </a:bodyPr>
          <a:lstStyle/>
          <a:p>
            <a:endParaRPr lang="en-US" dirty="0" smtClean="0">
              <a:solidFill>
                <a:schemeClr val="tx1"/>
              </a:solidFill>
            </a:endParaRPr>
          </a:p>
          <a:p>
            <a:r>
              <a:rPr lang="en-US" dirty="0" smtClean="0">
                <a:solidFill>
                  <a:schemeClr val="tx1"/>
                </a:solidFill>
              </a:rPr>
              <a:t>   Decode and issue </a:t>
            </a:r>
            <a:r>
              <a:rPr lang="en-US" dirty="0" err="1" smtClean="0">
                <a:solidFill>
                  <a:schemeClr val="tx1"/>
                </a:solidFill>
              </a:rPr>
              <a:t>instr</a:t>
            </a:r>
            <a:endParaRPr lang="en-US" dirty="0">
              <a:solidFill>
                <a:schemeClr val="tx1"/>
              </a:solidFill>
            </a:endParaRPr>
          </a:p>
          <a:p>
            <a:endParaRPr lang="en-US" dirty="0">
              <a:solidFill>
                <a:schemeClr val="tx1"/>
              </a:solidFill>
            </a:endParaRPr>
          </a:p>
        </p:txBody>
      </p:sp>
      <p:sp>
        <p:nvSpPr>
          <p:cNvPr id="20" name="Text Box 7"/>
          <p:cNvSpPr txBox="1">
            <a:spLocks noChangeArrowheads="1"/>
          </p:cNvSpPr>
          <p:nvPr/>
        </p:nvSpPr>
        <p:spPr bwMode="auto">
          <a:xfrm rot="-5400000">
            <a:off x="3129757" y="2716123"/>
            <a:ext cx="2838450" cy="1200329"/>
          </a:xfrm>
          <a:prstGeom prst="rect">
            <a:avLst/>
          </a:prstGeom>
          <a:noFill/>
          <a:ln w="12700">
            <a:solidFill>
              <a:schemeClr val="tx1"/>
            </a:solidFill>
            <a:miter lim="800000"/>
            <a:headEnd/>
            <a:tailEnd/>
          </a:ln>
          <a:effectLst/>
        </p:spPr>
        <p:txBody>
          <a:bodyPr>
            <a:spAutoFit/>
          </a:bodyPr>
          <a:lstStyle/>
          <a:p>
            <a:r>
              <a:rPr lang="en-US" dirty="0" smtClean="0">
                <a:solidFill>
                  <a:schemeClr val="tx1"/>
                </a:solidFill>
              </a:rPr>
              <a:t>Wait for source operands to be Ready </a:t>
            </a:r>
            <a:r>
              <a:rPr lang="en-US" dirty="0">
                <a:solidFill>
                  <a:schemeClr val="tx1"/>
                </a:solidFill>
              </a:rPr>
              <a:t>and FU free, schedule Result Bus and </a:t>
            </a:r>
            <a:r>
              <a:rPr lang="en-US" dirty="0" smtClean="0">
                <a:solidFill>
                  <a:schemeClr val="tx1"/>
                </a:solidFill>
              </a:rPr>
              <a:t>execute instruction</a:t>
            </a:r>
            <a:endParaRPr lang="en-US" dirty="0">
              <a:solidFill>
                <a:schemeClr val="tx1"/>
              </a:solidFill>
            </a:endParaRPr>
          </a:p>
        </p:txBody>
      </p:sp>
      <p:sp>
        <p:nvSpPr>
          <p:cNvPr id="21" name="Text Box 8"/>
          <p:cNvSpPr txBox="1">
            <a:spLocks noChangeArrowheads="1"/>
          </p:cNvSpPr>
          <p:nvPr/>
        </p:nvSpPr>
        <p:spPr bwMode="auto">
          <a:xfrm rot="-5400000">
            <a:off x="4826001" y="2857797"/>
            <a:ext cx="2838450" cy="923330"/>
          </a:xfrm>
          <a:prstGeom prst="rect">
            <a:avLst/>
          </a:prstGeom>
          <a:noFill/>
          <a:ln w="12700">
            <a:solidFill>
              <a:schemeClr val="tx1"/>
            </a:solidFill>
            <a:miter lim="800000"/>
            <a:headEnd/>
            <a:tailEnd/>
          </a:ln>
          <a:effectLst/>
        </p:spPr>
        <p:txBody>
          <a:bodyPr>
            <a:spAutoFit/>
          </a:bodyPr>
          <a:lstStyle/>
          <a:p>
            <a:endParaRPr lang="en-US" dirty="0" smtClean="0">
              <a:solidFill>
                <a:schemeClr val="tx1"/>
              </a:solidFill>
            </a:endParaRPr>
          </a:p>
          <a:p>
            <a:r>
              <a:rPr lang="en-US" dirty="0" smtClean="0">
                <a:solidFill>
                  <a:schemeClr val="tx1"/>
                </a:solidFill>
              </a:rPr>
              <a:t>Copy </a:t>
            </a:r>
            <a:r>
              <a:rPr lang="en-US" dirty="0">
                <a:solidFill>
                  <a:schemeClr val="tx1"/>
                </a:solidFill>
              </a:rPr>
              <a:t>Result Bus data to </a:t>
            </a:r>
            <a:r>
              <a:rPr lang="en-US" dirty="0" smtClean="0">
                <a:solidFill>
                  <a:schemeClr val="tx1"/>
                </a:solidFill>
              </a:rPr>
              <a:t>matching waiting sources</a:t>
            </a:r>
            <a:endParaRPr lang="en-US" dirty="0">
              <a:solidFill>
                <a:schemeClr val="tx1"/>
              </a:solidFill>
            </a:endParaRPr>
          </a:p>
        </p:txBody>
      </p:sp>
      <p:sp>
        <p:nvSpPr>
          <p:cNvPr id="22" name="Text Box 9"/>
          <p:cNvSpPr txBox="1">
            <a:spLocks noChangeArrowheads="1"/>
          </p:cNvSpPr>
          <p:nvPr/>
        </p:nvSpPr>
        <p:spPr bwMode="auto">
          <a:xfrm rot="-5400000">
            <a:off x="6332538" y="2859384"/>
            <a:ext cx="2838450" cy="923330"/>
          </a:xfrm>
          <a:prstGeom prst="rect">
            <a:avLst/>
          </a:prstGeom>
          <a:noFill/>
          <a:ln w="12700">
            <a:solidFill>
              <a:schemeClr val="tx1"/>
            </a:solidFill>
            <a:miter lim="800000"/>
            <a:headEnd/>
            <a:tailEnd/>
          </a:ln>
          <a:effectLst/>
        </p:spPr>
        <p:txBody>
          <a:bodyPr>
            <a:spAutoFit/>
          </a:bodyPr>
          <a:lstStyle/>
          <a:p>
            <a:endParaRPr lang="en-US" dirty="0" smtClean="0">
              <a:solidFill>
                <a:schemeClr val="tx1"/>
              </a:solidFill>
            </a:endParaRPr>
          </a:p>
          <a:p>
            <a:r>
              <a:rPr lang="en-US" dirty="0" smtClean="0">
                <a:solidFill>
                  <a:schemeClr val="tx1"/>
                </a:solidFill>
              </a:rPr>
              <a:t>Write </a:t>
            </a:r>
            <a:r>
              <a:rPr lang="en-US" dirty="0" err="1">
                <a:solidFill>
                  <a:schemeClr val="tx1"/>
                </a:solidFill>
              </a:rPr>
              <a:t>dst</a:t>
            </a:r>
            <a:r>
              <a:rPr lang="en-US" dirty="0">
                <a:solidFill>
                  <a:schemeClr val="tx1"/>
                </a:solidFill>
              </a:rPr>
              <a:t> </a:t>
            </a:r>
            <a:r>
              <a:rPr lang="en-US" dirty="0" smtClean="0">
                <a:solidFill>
                  <a:schemeClr val="tx1"/>
                </a:solidFill>
              </a:rPr>
              <a:t>contents </a:t>
            </a:r>
            <a:r>
              <a:rPr lang="en-US" dirty="0">
                <a:solidFill>
                  <a:schemeClr val="tx1"/>
                </a:solidFill>
              </a:rPr>
              <a:t>to </a:t>
            </a:r>
            <a:r>
              <a:rPr lang="en-US" dirty="0" err="1" smtClean="0">
                <a:solidFill>
                  <a:schemeClr val="tx1"/>
                </a:solidFill>
              </a:rPr>
              <a:t>RegFile</a:t>
            </a:r>
            <a:r>
              <a:rPr lang="en-US" dirty="0" smtClean="0">
                <a:solidFill>
                  <a:schemeClr val="tx1"/>
                </a:solidFill>
              </a:rPr>
              <a:t> or Data Memory</a:t>
            </a:r>
            <a:endParaRPr lang="en-US" dirty="0">
              <a:solidFill>
                <a:schemeClr val="tx1"/>
              </a:solidFill>
            </a:endParaRPr>
          </a:p>
        </p:txBody>
      </p:sp>
      <p:sp>
        <p:nvSpPr>
          <p:cNvPr id="23" name="Text Box 10"/>
          <p:cNvSpPr txBox="1">
            <a:spLocks noChangeArrowheads="1"/>
          </p:cNvSpPr>
          <p:nvPr/>
        </p:nvSpPr>
        <p:spPr bwMode="auto">
          <a:xfrm>
            <a:off x="609600" y="1219200"/>
            <a:ext cx="946150" cy="366713"/>
          </a:xfrm>
          <a:prstGeom prst="rect">
            <a:avLst/>
          </a:prstGeom>
          <a:noFill/>
          <a:ln w="12700">
            <a:noFill/>
            <a:miter lim="800000"/>
            <a:headEnd/>
            <a:tailEnd/>
          </a:ln>
          <a:effectLst/>
        </p:spPr>
        <p:txBody>
          <a:bodyPr>
            <a:spAutoFit/>
          </a:bodyPr>
          <a:lstStyle/>
          <a:p>
            <a:r>
              <a:rPr lang="en-US" dirty="0"/>
              <a:t>FETCH</a:t>
            </a:r>
          </a:p>
        </p:txBody>
      </p:sp>
      <p:sp>
        <p:nvSpPr>
          <p:cNvPr id="24" name="Text Box 11"/>
          <p:cNvSpPr txBox="1">
            <a:spLocks noChangeArrowheads="1"/>
          </p:cNvSpPr>
          <p:nvPr/>
        </p:nvSpPr>
        <p:spPr bwMode="auto">
          <a:xfrm>
            <a:off x="1981200" y="1219200"/>
            <a:ext cx="1447800" cy="641350"/>
          </a:xfrm>
          <a:prstGeom prst="rect">
            <a:avLst/>
          </a:prstGeom>
          <a:noFill/>
          <a:ln w="12700">
            <a:noFill/>
            <a:miter lim="800000"/>
            <a:headEnd/>
            <a:tailEnd/>
          </a:ln>
          <a:effectLst/>
        </p:spPr>
        <p:txBody>
          <a:bodyPr>
            <a:spAutoFit/>
          </a:bodyPr>
          <a:lstStyle/>
          <a:p>
            <a:r>
              <a:rPr lang="en-US" dirty="0"/>
              <a:t>DECODE &amp; </a:t>
            </a:r>
            <a:r>
              <a:rPr lang="en-US" dirty="0" smtClean="0"/>
              <a:t>ISSUE</a:t>
            </a:r>
            <a:endParaRPr lang="en-US" dirty="0"/>
          </a:p>
        </p:txBody>
      </p:sp>
      <p:sp>
        <p:nvSpPr>
          <p:cNvPr id="25" name="Text Box 12"/>
          <p:cNvSpPr txBox="1">
            <a:spLocks noChangeArrowheads="1"/>
          </p:cNvSpPr>
          <p:nvPr/>
        </p:nvSpPr>
        <p:spPr bwMode="auto">
          <a:xfrm>
            <a:off x="3886200" y="1219200"/>
            <a:ext cx="1524000" cy="369332"/>
          </a:xfrm>
          <a:prstGeom prst="rect">
            <a:avLst/>
          </a:prstGeom>
          <a:noFill/>
          <a:ln w="12700">
            <a:noFill/>
            <a:miter lim="800000"/>
            <a:headEnd/>
            <a:tailEnd/>
          </a:ln>
          <a:effectLst/>
        </p:spPr>
        <p:txBody>
          <a:bodyPr>
            <a:spAutoFit/>
          </a:bodyPr>
          <a:lstStyle/>
          <a:p>
            <a:r>
              <a:rPr lang="en-US" dirty="0" smtClean="0"/>
              <a:t>EXECUTE</a:t>
            </a:r>
            <a:endParaRPr lang="en-US" dirty="0"/>
          </a:p>
        </p:txBody>
      </p:sp>
      <p:sp>
        <p:nvSpPr>
          <p:cNvPr id="26" name="Text Box 13"/>
          <p:cNvSpPr txBox="1">
            <a:spLocks noChangeArrowheads="1"/>
          </p:cNvSpPr>
          <p:nvPr/>
        </p:nvSpPr>
        <p:spPr bwMode="auto">
          <a:xfrm>
            <a:off x="5715000" y="1219200"/>
            <a:ext cx="1219200" cy="641350"/>
          </a:xfrm>
          <a:prstGeom prst="rect">
            <a:avLst/>
          </a:prstGeom>
          <a:noFill/>
          <a:ln w="12700">
            <a:noFill/>
            <a:miter lim="800000"/>
            <a:headEnd/>
            <a:tailEnd/>
          </a:ln>
          <a:effectLst/>
        </p:spPr>
        <p:txBody>
          <a:bodyPr>
            <a:spAutoFit/>
          </a:bodyPr>
          <a:lstStyle/>
          <a:p>
            <a:r>
              <a:rPr lang="en-US"/>
              <a:t>WRITE</a:t>
            </a:r>
          </a:p>
          <a:p>
            <a:r>
              <a:rPr lang="en-US"/>
              <a:t>BACK</a:t>
            </a:r>
          </a:p>
        </p:txBody>
      </p:sp>
      <p:sp>
        <p:nvSpPr>
          <p:cNvPr id="27" name="Text Box 15"/>
          <p:cNvSpPr txBox="1">
            <a:spLocks noChangeArrowheads="1"/>
          </p:cNvSpPr>
          <p:nvPr/>
        </p:nvSpPr>
        <p:spPr bwMode="auto">
          <a:xfrm>
            <a:off x="7239000" y="1219200"/>
            <a:ext cx="1219200" cy="641350"/>
          </a:xfrm>
          <a:prstGeom prst="rect">
            <a:avLst/>
          </a:prstGeom>
          <a:noFill/>
          <a:ln w="12700">
            <a:noFill/>
            <a:miter lim="800000"/>
            <a:headEnd/>
            <a:tailEnd/>
          </a:ln>
          <a:effectLst/>
        </p:spPr>
        <p:txBody>
          <a:bodyPr>
            <a:spAutoFit/>
          </a:bodyPr>
          <a:lstStyle/>
          <a:p>
            <a:r>
              <a:rPr lang="en-US"/>
              <a:t>RESULT</a:t>
            </a:r>
          </a:p>
          <a:p>
            <a:r>
              <a:rPr lang="en-US"/>
              <a:t>COMMIT</a:t>
            </a:r>
          </a:p>
        </p:txBody>
      </p:sp>
      <p:sp>
        <p:nvSpPr>
          <p:cNvPr id="28" name="Text Box 16"/>
          <p:cNvSpPr txBox="1">
            <a:spLocks noChangeArrowheads="1"/>
          </p:cNvSpPr>
          <p:nvPr/>
        </p:nvSpPr>
        <p:spPr bwMode="auto">
          <a:xfrm>
            <a:off x="533400" y="4876800"/>
            <a:ext cx="1143000" cy="366713"/>
          </a:xfrm>
          <a:prstGeom prst="rect">
            <a:avLst/>
          </a:prstGeom>
          <a:noFill/>
          <a:ln w="12700">
            <a:noFill/>
            <a:miter lim="800000"/>
            <a:headEnd/>
            <a:tailEnd/>
          </a:ln>
          <a:effectLst/>
        </p:spPr>
        <p:txBody>
          <a:bodyPr>
            <a:spAutoFit/>
          </a:bodyPr>
          <a:lstStyle/>
          <a:p>
            <a:r>
              <a:rPr lang="en-US"/>
              <a:t>In Order</a:t>
            </a:r>
          </a:p>
        </p:txBody>
      </p:sp>
      <p:sp>
        <p:nvSpPr>
          <p:cNvPr id="29" name="Text Box 17"/>
          <p:cNvSpPr txBox="1">
            <a:spLocks noChangeArrowheads="1"/>
          </p:cNvSpPr>
          <p:nvPr/>
        </p:nvSpPr>
        <p:spPr bwMode="auto">
          <a:xfrm>
            <a:off x="7162800" y="4876800"/>
            <a:ext cx="1143000" cy="366713"/>
          </a:xfrm>
          <a:prstGeom prst="rect">
            <a:avLst/>
          </a:prstGeom>
          <a:noFill/>
          <a:ln w="12700">
            <a:noFill/>
            <a:miter lim="800000"/>
            <a:headEnd/>
            <a:tailEnd/>
          </a:ln>
          <a:effectLst/>
        </p:spPr>
        <p:txBody>
          <a:bodyPr>
            <a:spAutoFit/>
          </a:bodyPr>
          <a:lstStyle/>
          <a:p>
            <a:r>
              <a:rPr lang="en-US"/>
              <a:t>In Order</a:t>
            </a:r>
          </a:p>
        </p:txBody>
      </p:sp>
      <p:sp>
        <p:nvSpPr>
          <p:cNvPr id="30" name="Text Box 18"/>
          <p:cNvSpPr txBox="1">
            <a:spLocks noChangeArrowheads="1"/>
          </p:cNvSpPr>
          <p:nvPr/>
        </p:nvSpPr>
        <p:spPr bwMode="auto">
          <a:xfrm>
            <a:off x="4648200" y="4953000"/>
            <a:ext cx="1676400" cy="366713"/>
          </a:xfrm>
          <a:prstGeom prst="rect">
            <a:avLst/>
          </a:prstGeom>
          <a:noFill/>
          <a:ln w="12700">
            <a:noFill/>
            <a:miter lim="800000"/>
            <a:headEnd/>
            <a:tailEnd/>
          </a:ln>
          <a:effectLst/>
        </p:spPr>
        <p:txBody>
          <a:bodyPr>
            <a:spAutoFit/>
          </a:bodyPr>
          <a:lstStyle/>
          <a:p>
            <a:r>
              <a:rPr lang="en-US"/>
              <a:t>Out of Order</a:t>
            </a:r>
          </a:p>
        </p:txBody>
      </p:sp>
      <p:sp>
        <p:nvSpPr>
          <p:cNvPr id="31" name="Text Box 19"/>
          <p:cNvSpPr txBox="1">
            <a:spLocks noChangeArrowheads="1"/>
          </p:cNvSpPr>
          <p:nvPr/>
        </p:nvSpPr>
        <p:spPr bwMode="auto">
          <a:xfrm>
            <a:off x="2209800" y="4876800"/>
            <a:ext cx="1143000" cy="366713"/>
          </a:xfrm>
          <a:prstGeom prst="rect">
            <a:avLst/>
          </a:prstGeom>
          <a:noFill/>
          <a:ln w="12700">
            <a:noFill/>
            <a:miter lim="800000"/>
            <a:headEnd/>
            <a:tailEnd/>
          </a:ln>
          <a:effectLst/>
        </p:spPr>
        <p:txBody>
          <a:bodyPr>
            <a:spAutoFit/>
          </a:bodyPr>
          <a:lstStyle/>
          <a:p>
            <a:r>
              <a:rPr lang="en-US"/>
              <a:t>In Order</a:t>
            </a:r>
          </a:p>
        </p:txBody>
      </p:sp>
      <p:sp>
        <p:nvSpPr>
          <p:cNvPr id="32" name="AutoShape 20"/>
          <p:cNvSpPr>
            <a:spLocks/>
          </p:cNvSpPr>
          <p:nvPr/>
        </p:nvSpPr>
        <p:spPr bwMode="auto">
          <a:xfrm rot="5400000">
            <a:off x="5257800" y="3505200"/>
            <a:ext cx="228600" cy="2819400"/>
          </a:xfrm>
          <a:prstGeom prst="rightBrace">
            <a:avLst>
              <a:gd name="adj1" fmla="val 105556"/>
              <a:gd name="adj2" fmla="val 50000"/>
            </a:avLst>
          </a:prstGeom>
          <a:noFill/>
          <a:ln w="12700">
            <a:solidFill>
              <a:schemeClr val="accent1"/>
            </a:solidFill>
            <a:round/>
            <a:headEnd/>
            <a:tailEnd/>
          </a:ln>
          <a:effectLst/>
        </p:spPr>
        <p:txBody>
          <a:bodyPr wrap="none" anchor="ctr"/>
          <a:lstStyle/>
          <a:p>
            <a:endParaRPr lang="en-US"/>
          </a:p>
        </p:txBody>
      </p:sp>
      <p:grpSp>
        <p:nvGrpSpPr>
          <p:cNvPr id="33" name="Group 32"/>
          <p:cNvGrpSpPr/>
          <p:nvPr/>
        </p:nvGrpSpPr>
        <p:grpSpPr>
          <a:xfrm>
            <a:off x="381000" y="5486400"/>
            <a:ext cx="8458200" cy="978932"/>
            <a:chOff x="381000" y="5486400"/>
            <a:chExt cx="8458200" cy="978932"/>
          </a:xfrm>
        </p:grpSpPr>
        <p:sp>
          <p:nvSpPr>
            <p:cNvPr id="34" name="Text Box 10"/>
            <p:cNvSpPr txBox="1">
              <a:spLocks noChangeArrowheads="1"/>
            </p:cNvSpPr>
            <p:nvPr/>
          </p:nvSpPr>
          <p:spPr bwMode="auto">
            <a:xfrm>
              <a:off x="381000" y="5486400"/>
              <a:ext cx="1828800" cy="369332"/>
            </a:xfrm>
            <a:prstGeom prst="rect">
              <a:avLst/>
            </a:prstGeom>
            <a:noFill/>
            <a:ln w="12700">
              <a:noFill/>
              <a:miter lim="800000"/>
              <a:headEnd/>
              <a:tailEnd/>
            </a:ln>
            <a:effectLst/>
          </p:spPr>
          <p:txBody>
            <a:bodyPr wrap="square">
              <a:spAutoFit/>
            </a:bodyPr>
            <a:lstStyle/>
            <a:p>
              <a:r>
                <a:rPr lang="en-US" dirty="0" err="1" smtClean="0">
                  <a:solidFill>
                    <a:schemeClr val="accent2"/>
                  </a:solidFill>
                  <a:latin typeface="Courier New" pitchFamily="49" charset="0"/>
                </a:rPr>
                <a:t>ruu_fetch</a:t>
              </a:r>
              <a:r>
                <a:rPr lang="en-US" dirty="0" smtClean="0">
                  <a:solidFill>
                    <a:schemeClr val="accent2"/>
                  </a:solidFill>
                  <a:latin typeface="Courier New" pitchFamily="49" charset="0"/>
                </a:rPr>
                <a:t>()</a:t>
              </a:r>
              <a:endParaRPr lang="en-US" dirty="0">
                <a:solidFill>
                  <a:schemeClr val="accent2"/>
                </a:solidFill>
              </a:endParaRPr>
            </a:p>
          </p:txBody>
        </p:sp>
        <p:sp>
          <p:nvSpPr>
            <p:cNvPr id="35" name="Text Box 10"/>
            <p:cNvSpPr txBox="1">
              <a:spLocks noChangeArrowheads="1"/>
            </p:cNvSpPr>
            <p:nvPr/>
          </p:nvSpPr>
          <p:spPr bwMode="auto">
            <a:xfrm>
              <a:off x="1600200" y="5791200"/>
              <a:ext cx="2362200" cy="369332"/>
            </a:xfrm>
            <a:prstGeom prst="rect">
              <a:avLst/>
            </a:prstGeom>
            <a:noFill/>
            <a:ln w="12700">
              <a:noFill/>
              <a:miter lim="800000"/>
              <a:headEnd/>
              <a:tailEnd/>
            </a:ln>
            <a:effectLst/>
          </p:spPr>
          <p:txBody>
            <a:bodyPr wrap="square">
              <a:spAutoFit/>
            </a:bodyPr>
            <a:lstStyle/>
            <a:p>
              <a:r>
                <a:rPr lang="en-US" dirty="0" err="1" smtClean="0">
                  <a:solidFill>
                    <a:schemeClr val="accent2"/>
                  </a:solidFill>
                  <a:latin typeface="Courier New" pitchFamily="49" charset="0"/>
                </a:rPr>
                <a:t>ruu_dispatch</a:t>
              </a:r>
              <a:r>
                <a:rPr lang="en-US" dirty="0" smtClean="0">
                  <a:solidFill>
                    <a:schemeClr val="accent2"/>
                  </a:solidFill>
                  <a:latin typeface="Courier New" pitchFamily="49" charset="0"/>
                </a:rPr>
                <a:t>()</a:t>
              </a:r>
              <a:endParaRPr lang="en-US" dirty="0">
                <a:solidFill>
                  <a:schemeClr val="accent2"/>
                </a:solidFill>
              </a:endParaRPr>
            </a:p>
          </p:txBody>
        </p:sp>
        <p:sp>
          <p:nvSpPr>
            <p:cNvPr id="36" name="Text Box 10"/>
            <p:cNvSpPr txBox="1">
              <a:spLocks noChangeArrowheads="1"/>
            </p:cNvSpPr>
            <p:nvPr/>
          </p:nvSpPr>
          <p:spPr bwMode="auto">
            <a:xfrm>
              <a:off x="3810000" y="5498068"/>
              <a:ext cx="1828800" cy="369332"/>
            </a:xfrm>
            <a:prstGeom prst="rect">
              <a:avLst/>
            </a:prstGeom>
            <a:noFill/>
            <a:ln w="12700">
              <a:noFill/>
              <a:miter lim="800000"/>
              <a:headEnd/>
              <a:tailEnd/>
            </a:ln>
            <a:effectLst/>
          </p:spPr>
          <p:txBody>
            <a:bodyPr wrap="square">
              <a:spAutoFit/>
            </a:bodyPr>
            <a:lstStyle/>
            <a:p>
              <a:r>
                <a:rPr lang="en-US" dirty="0" err="1" smtClean="0">
                  <a:solidFill>
                    <a:schemeClr val="accent2"/>
                  </a:solidFill>
                  <a:latin typeface="Courier New" pitchFamily="49" charset="0"/>
                </a:rPr>
                <a:t>ruu_issue</a:t>
              </a:r>
              <a:r>
                <a:rPr lang="en-US" dirty="0" smtClean="0">
                  <a:solidFill>
                    <a:schemeClr val="accent2"/>
                  </a:solidFill>
                  <a:latin typeface="Courier New" pitchFamily="49" charset="0"/>
                </a:rPr>
                <a:t>()</a:t>
              </a:r>
              <a:endParaRPr lang="en-US" dirty="0">
                <a:solidFill>
                  <a:schemeClr val="accent2"/>
                </a:solidFill>
              </a:endParaRPr>
            </a:p>
          </p:txBody>
        </p:sp>
        <p:sp>
          <p:nvSpPr>
            <p:cNvPr id="37" name="Text Box 10"/>
            <p:cNvSpPr txBox="1">
              <a:spLocks noChangeArrowheads="1"/>
            </p:cNvSpPr>
            <p:nvPr/>
          </p:nvSpPr>
          <p:spPr bwMode="auto">
            <a:xfrm>
              <a:off x="3810000" y="5802868"/>
              <a:ext cx="2057400" cy="369332"/>
            </a:xfrm>
            <a:prstGeom prst="rect">
              <a:avLst/>
            </a:prstGeom>
            <a:noFill/>
            <a:ln w="12700">
              <a:noFill/>
              <a:miter lim="800000"/>
              <a:headEnd/>
              <a:tailEnd/>
            </a:ln>
            <a:effectLst/>
          </p:spPr>
          <p:txBody>
            <a:bodyPr wrap="square">
              <a:spAutoFit/>
            </a:bodyPr>
            <a:lstStyle/>
            <a:p>
              <a:r>
                <a:rPr lang="en-US" dirty="0" err="1" smtClean="0">
                  <a:solidFill>
                    <a:schemeClr val="accent2"/>
                  </a:solidFill>
                  <a:latin typeface="Courier New" pitchFamily="49" charset="0"/>
                </a:rPr>
                <a:t>lsq_refresh</a:t>
              </a:r>
              <a:r>
                <a:rPr lang="en-US" dirty="0" smtClean="0">
                  <a:solidFill>
                    <a:schemeClr val="accent2"/>
                  </a:solidFill>
                  <a:latin typeface="Courier New" pitchFamily="49" charset="0"/>
                </a:rPr>
                <a:t>()</a:t>
              </a:r>
              <a:endParaRPr lang="en-US" dirty="0">
                <a:solidFill>
                  <a:schemeClr val="accent2"/>
                </a:solidFill>
              </a:endParaRPr>
            </a:p>
          </p:txBody>
        </p:sp>
        <p:sp>
          <p:nvSpPr>
            <p:cNvPr id="38" name="Text Box 10"/>
            <p:cNvSpPr txBox="1">
              <a:spLocks noChangeArrowheads="1"/>
            </p:cNvSpPr>
            <p:nvPr/>
          </p:nvSpPr>
          <p:spPr bwMode="auto">
            <a:xfrm>
              <a:off x="5334000" y="6096000"/>
              <a:ext cx="2362200" cy="369332"/>
            </a:xfrm>
            <a:prstGeom prst="rect">
              <a:avLst/>
            </a:prstGeom>
            <a:noFill/>
            <a:ln w="12700">
              <a:noFill/>
              <a:miter lim="800000"/>
              <a:headEnd/>
              <a:tailEnd/>
            </a:ln>
            <a:effectLst/>
          </p:spPr>
          <p:txBody>
            <a:bodyPr wrap="square">
              <a:spAutoFit/>
            </a:bodyPr>
            <a:lstStyle/>
            <a:p>
              <a:r>
                <a:rPr lang="en-US" dirty="0" err="1" smtClean="0">
                  <a:solidFill>
                    <a:schemeClr val="accent2"/>
                  </a:solidFill>
                  <a:latin typeface="Courier New" pitchFamily="49" charset="0"/>
                </a:rPr>
                <a:t>ruu_writeback</a:t>
              </a:r>
              <a:r>
                <a:rPr lang="en-US" dirty="0" smtClean="0">
                  <a:solidFill>
                    <a:schemeClr val="accent2"/>
                  </a:solidFill>
                  <a:latin typeface="Courier New" pitchFamily="49" charset="0"/>
                </a:rPr>
                <a:t>()</a:t>
              </a:r>
              <a:endParaRPr lang="en-US" dirty="0">
                <a:solidFill>
                  <a:schemeClr val="accent2"/>
                </a:solidFill>
              </a:endParaRPr>
            </a:p>
          </p:txBody>
        </p:sp>
        <p:sp>
          <p:nvSpPr>
            <p:cNvPr id="39" name="Text Box 10"/>
            <p:cNvSpPr txBox="1">
              <a:spLocks noChangeArrowheads="1"/>
            </p:cNvSpPr>
            <p:nvPr/>
          </p:nvSpPr>
          <p:spPr bwMode="auto">
            <a:xfrm>
              <a:off x="7010400" y="5486400"/>
              <a:ext cx="1828800" cy="381000"/>
            </a:xfrm>
            <a:prstGeom prst="rect">
              <a:avLst/>
            </a:prstGeom>
            <a:noFill/>
            <a:ln w="12700">
              <a:noFill/>
              <a:miter lim="800000"/>
              <a:headEnd/>
              <a:tailEnd/>
            </a:ln>
            <a:effectLst/>
          </p:spPr>
          <p:txBody>
            <a:bodyPr wrap="square">
              <a:spAutoFit/>
            </a:bodyPr>
            <a:lstStyle/>
            <a:p>
              <a:r>
                <a:rPr lang="en-US" dirty="0" err="1" smtClean="0">
                  <a:solidFill>
                    <a:schemeClr val="accent2"/>
                  </a:solidFill>
                  <a:latin typeface="Courier New" pitchFamily="49" charset="0"/>
                </a:rPr>
                <a:t>ruu_commit</a:t>
              </a:r>
              <a:r>
                <a:rPr lang="en-US" dirty="0" smtClean="0">
                  <a:solidFill>
                    <a:schemeClr val="accent2"/>
                  </a:solidFill>
                  <a:latin typeface="Courier New" pitchFamily="49" charset="0"/>
                </a:rPr>
                <a:t>()</a:t>
              </a:r>
              <a:endParaRPr lang="en-US" dirty="0">
                <a:solidFill>
                  <a:schemeClr val="accent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682" name="Rectangle 2"/>
          <p:cNvSpPr>
            <a:spLocks noGrp="1" noChangeArrowheads="1"/>
          </p:cNvSpPr>
          <p:nvPr>
            <p:ph type="title"/>
          </p:nvPr>
        </p:nvSpPr>
        <p:spPr/>
        <p:txBody>
          <a:bodyPr/>
          <a:lstStyle/>
          <a:p>
            <a:r>
              <a:rPr lang="en-US"/>
              <a:t>Simulated SimpleScalar Pipeline</a:t>
            </a:r>
          </a:p>
        </p:txBody>
      </p:sp>
      <p:sp>
        <p:nvSpPr>
          <p:cNvPr id="1479683" name="Rectangle 3"/>
          <p:cNvSpPr>
            <a:spLocks noGrp="1" noChangeArrowheads="1"/>
          </p:cNvSpPr>
          <p:nvPr>
            <p:ph type="body" idx="1"/>
          </p:nvPr>
        </p:nvSpPr>
        <p:spPr>
          <a:xfrm>
            <a:off x="533400" y="914400"/>
            <a:ext cx="8305800" cy="5149850"/>
          </a:xfrm>
        </p:spPr>
        <p:txBody>
          <a:bodyPr/>
          <a:lstStyle/>
          <a:p>
            <a:r>
              <a:rPr lang="en-US" dirty="0" err="1">
                <a:latin typeface="Courier New" pitchFamily="49" charset="0"/>
              </a:rPr>
              <a:t>ruu_fetch</a:t>
            </a:r>
            <a:r>
              <a:rPr lang="en-US" dirty="0">
                <a:latin typeface="Courier New" pitchFamily="49" charset="0"/>
              </a:rPr>
              <a:t>()</a:t>
            </a:r>
            <a:r>
              <a:rPr lang="en-US" dirty="0"/>
              <a:t>:  fetches </a:t>
            </a:r>
            <a:r>
              <a:rPr lang="en-US" dirty="0" err="1"/>
              <a:t>instr’s</a:t>
            </a:r>
            <a:r>
              <a:rPr lang="en-US" dirty="0"/>
              <a:t> from one I$ line, puts them in the fetch queue, probes the cache line predictor to determine the next I$ line to access in the next cycle</a:t>
            </a:r>
          </a:p>
          <a:p>
            <a:pPr lvl="2"/>
            <a:r>
              <a:rPr lang="en-US" dirty="0" err="1"/>
              <a:t>fetch:ifqsize</a:t>
            </a:r>
            <a:r>
              <a:rPr lang="en-US" dirty="0"/>
              <a:t>&lt;size&gt;: fetch width (default is 4)</a:t>
            </a:r>
          </a:p>
          <a:p>
            <a:pPr lvl="2"/>
            <a:r>
              <a:rPr lang="en-US" dirty="0" err="1"/>
              <a:t>fetch:speed</a:t>
            </a:r>
            <a:r>
              <a:rPr lang="en-US" dirty="0"/>
              <a:t>&lt;ratio&gt;: ratio of the front end speed to the execution core (&lt;ratio&gt; times as many instructions fetched as decoded per cycle)</a:t>
            </a:r>
          </a:p>
          <a:p>
            <a:pPr lvl="2"/>
            <a:r>
              <a:rPr lang="en-US" dirty="0" err="1"/>
              <a:t>fetch:mplat</a:t>
            </a:r>
            <a:r>
              <a:rPr lang="en-US" dirty="0"/>
              <a:t>&lt;cycles&gt;: branch </a:t>
            </a:r>
            <a:r>
              <a:rPr lang="en-US" dirty="0" err="1"/>
              <a:t>misprediction</a:t>
            </a:r>
            <a:r>
              <a:rPr lang="en-US" dirty="0"/>
              <a:t> latency (default is 3)</a:t>
            </a:r>
          </a:p>
          <a:p>
            <a:r>
              <a:rPr lang="en-US" dirty="0" err="1">
                <a:latin typeface="Courier New" pitchFamily="49" charset="0"/>
              </a:rPr>
              <a:t>ruu_dispatch</a:t>
            </a:r>
            <a:r>
              <a:rPr lang="en-US" dirty="0">
                <a:latin typeface="Courier New" pitchFamily="49" charset="0"/>
              </a:rPr>
              <a:t>()</a:t>
            </a:r>
            <a:r>
              <a:rPr lang="en-US" dirty="0"/>
              <a:t>:  decodes </a:t>
            </a:r>
            <a:r>
              <a:rPr lang="en-US" dirty="0" err="1"/>
              <a:t>instr’s</a:t>
            </a:r>
            <a:r>
              <a:rPr lang="en-US" dirty="0"/>
              <a:t> in the fetch queue, puts them in the dispatch (scheduler) queue, enters and links </a:t>
            </a:r>
            <a:r>
              <a:rPr lang="en-US" dirty="0" err="1"/>
              <a:t>instr’s</a:t>
            </a:r>
            <a:r>
              <a:rPr lang="en-US" dirty="0"/>
              <a:t> into the RUU and the LSQ, splits memory access instructions into two separate </a:t>
            </a:r>
            <a:r>
              <a:rPr lang="en-US" dirty="0" err="1"/>
              <a:t>instr’s</a:t>
            </a:r>
            <a:r>
              <a:rPr lang="en-US" dirty="0"/>
              <a:t> (one to compute the effective </a:t>
            </a:r>
            <a:r>
              <a:rPr lang="en-US" dirty="0" err="1"/>
              <a:t>addr</a:t>
            </a:r>
            <a:r>
              <a:rPr lang="en-US" dirty="0"/>
              <a:t> and one to access the memory), notes branch </a:t>
            </a:r>
            <a:r>
              <a:rPr lang="en-US" dirty="0" err="1"/>
              <a:t>mispredictions</a:t>
            </a:r>
            <a:endParaRPr lang="en-US" dirty="0"/>
          </a:p>
          <a:p>
            <a:pPr lvl="2"/>
            <a:r>
              <a:rPr lang="en-US" dirty="0" err="1"/>
              <a:t>decode:width</a:t>
            </a:r>
            <a:r>
              <a:rPr lang="en-US" dirty="0"/>
              <a:t>&lt;</a:t>
            </a:r>
            <a:r>
              <a:rPr lang="en-US" dirty="0" err="1"/>
              <a:t>insts</a:t>
            </a:r>
            <a:r>
              <a:rPr lang="en-US" dirty="0"/>
              <a:t>&gt;: decode width (default is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79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96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796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968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796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79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968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706" name="Rectangle 2"/>
          <p:cNvSpPr>
            <a:spLocks noGrp="1" noChangeArrowheads="1"/>
          </p:cNvSpPr>
          <p:nvPr>
            <p:ph type="title"/>
          </p:nvPr>
        </p:nvSpPr>
        <p:spPr/>
        <p:txBody>
          <a:bodyPr/>
          <a:lstStyle/>
          <a:p>
            <a:r>
              <a:rPr lang="en-US"/>
              <a:t>Extracting Yet </a:t>
            </a:r>
            <a:r>
              <a:rPr lang="en-US" i="1"/>
              <a:t>More</a:t>
            </a:r>
            <a:r>
              <a:rPr lang="en-US"/>
              <a:t> Performance</a:t>
            </a:r>
          </a:p>
        </p:txBody>
      </p:sp>
      <p:sp>
        <p:nvSpPr>
          <p:cNvPr id="1352707" name="Rectangle 3"/>
          <p:cNvSpPr>
            <a:spLocks noGrp="1" noChangeArrowheads="1"/>
          </p:cNvSpPr>
          <p:nvPr>
            <p:ph type="body" idx="1"/>
          </p:nvPr>
        </p:nvSpPr>
        <p:spPr>
          <a:xfrm>
            <a:off x="533400" y="762000"/>
            <a:ext cx="8153400" cy="5281959"/>
          </a:xfrm>
        </p:spPr>
        <p:txBody>
          <a:bodyPr/>
          <a:lstStyle/>
          <a:p>
            <a:pPr>
              <a:spcBef>
                <a:spcPts val="1200"/>
              </a:spcBef>
            </a:pPr>
            <a:r>
              <a:rPr lang="en-US" dirty="0" smtClean="0"/>
              <a:t>Increase </a:t>
            </a:r>
            <a:r>
              <a:rPr lang="en-US" dirty="0"/>
              <a:t>the depth of the pipeline to increase the clock rate – </a:t>
            </a:r>
            <a:r>
              <a:rPr lang="en-US" dirty="0" err="1" smtClean="0">
                <a:solidFill>
                  <a:schemeClr val="accent1"/>
                </a:solidFill>
              </a:rPr>
              <a:t>superpipelining</a:t>
            </a:r>
            <a:endParaRPr lang="en-US" dirty="0" smtClean="0">
              <a:solidFill>
                <a:schemeClr val="accent1"/>
              </a:solidFill>
            </a:endParaRPr>
          </a:p>
          <a:p>
            <a:pPr lvl="1">
              <a:spcBef>
                <a:spcPts val="1200"/>
              </a:spcBef>
            </a:pPr>
            <a:r>
              <a:rPr lang="en-US" dirty="0" smtClean="0"/>
              <a:t>The more stages in the pipeline, the more forwarding/hazard hardware needed and the more pipeline latch overhead (i.e., the pipeline latch accounts for a larger and larger percentage of the clock cycle time)</a:t>
            </a:r>
            <a:endParaRPr lang="en-US" dirty="0"/>
          </a:p>
          <a:p>
            <a:pPr>
              <a:spcBef>
                <a:spcPts val="1200"/>
              </a:spcBef>
            </a:pPr>
            <a:r>
              <a:rPr lang="en-US" dirty="0"/>
              <a:t>Fetch (and execute) more than one instructions at one time (expand every pipeline stage to accommodate multiple instructions) </a:t>
            </a:r>
            <a:r>
              <a:rPr lang="en-US" dirty="0" smtClean="0"/>
              <a:t>– </a:t>
            </a:r>
            <a:r>
              <a:rPr lang="en-US" dirty="0" smtClean="0">
                <a:solidFill>
                  <a:schemeClr val="accent1"/>
                </a:solidFill>
              </a:rPr>
              <a:t>multiple-issue</a:t>
            </a:r>
          </a:p>
          <a:p>
            <a:pPr lvl="1">
              <a:spcBef>
                <a:spcPts val="1200"/>
              </a:spcBef>
            </a:pPr>
            <a:r>
              <a:rPr lang="en-US" dirty="0" smtClean="0"/>
              <a:t>The instruction </a:t>
            </a:r>
            <a:r>
              <a:rPr lang="en-US" dirty="0"/>
              <a:t>execution rate, CPI, </a:t>
            </a:r>
            <a:r>
              <a:rPr lang="en-US" dirty="0" smtClean="0"/>
              <a:t>will </a:t>
            </a:r>
            <a:r>
              <a:rPr lang="en-US" dirty="0"/>
              <a:t>be less than </a:t>
            </a:r>
            <a:r>
              <a:rPr lang="en-US" dirty="0" smtClean="0"/>
              <a:t>1, so </a:t>
            </a:r>
            <a:r>
              <a:rPr lang="en-US" dirty="0"/>
              <a:t>instead we use </a:t>
            </a:r>
            <a:r>
              <a:rPr lang="en-US" dirty="0">
                <a:solidFill>
                  <a:schemeClr val="accent1"/>
                </a:solidFill>
              </a:rPr>
              <a:t>IPC</a:t>
            </a:r>
            <a:r>
              <a:rPr lang="en-US" dirty="0"/>
              <a:t>:  instructions per clock cycle</a:t>
            </a:r>
          </a:p>
          <a:p>
            <a:pPr lvl="2">
              <a:spcBef>
                <a:spcPts val="1200"/>
              </a:spcBef>
            </a:pPr>
            <a:r>
              <a:rPr lang="en-US" dirty="0"/>
              <a:t>E.g., a 6 GHz, four-way multiple-issue processor can execute at a peak rate of 24 billion instructions per second with a best case CPI of 0.25  or a best case IPC of 4</a:t>
            </a:r>
          </a:p>
          <a:p>
            <a:pPr lvl="1">
              <a:spcBef>
                <a:spcPts val="1200"/>
              </a:spcBef>
            </a:pPr>
            <a:r>
              <a:rPr lang="en-US" dirty="0"/>
              <a:t>If the </a:t>
            </a:r>
            <a:r>
              <a:rPr lang="en-US" dirty="0" err="1"/>
              <a:t>datapath</a:t>
            </a:r>
            <a:r>
              <a:rPr lang="en-US" dirty="0"/>
              <a:t> has a five stage pipeline, how many instructions are active in the pipeline at any given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52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27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527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527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527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527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7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06" name="Rectangle 2"/>
          <p:cNvSpPr>
            <a:spLocks noGrp="1" noChangeArrowheads="1"/>
          </p:cNvSpPr>
          <p:nvPr>
            <p:ph type="title"/>
          </p:nvPr>
        </p:nvSpPr>
        <p:spPr/>
        <p:txBody>
          <a:bodyPr/>
          <a:lstStyle/>
          <a:p>
            <a:r>
              <a:rPr lang="en-US"/>
              <a:t>SimpleScalar Pipeline, con’t</a:t>
            </a:r>
          </a:p>
        </p:txBody>
      </p:sp>
      <p:sp>
        <p:nvSpPr>
          <p:cNvPr id="1480707" name="Rectangle 3"/>
          <p:cNvSpPr>
            <a:spLocks noGrp="1" noChangeArrowheads="1"/>
          </p:cNvSpPr>
          <p:nvPr>
            <p:ph type="body" idx="1"/>
          </p:nvPr>
        </p:nvSpPr>
        <p:spPr>
          <a:xfrm>
            <a:off x="533400" y="762000"/>
            <a:ext cx="8153400" cy="5568191"/>
          </a:xfrm>
        </p:spPr>
        <p:txBody>
          <a:bodyPr/>
          <a:lstStyle/>
          <a:p>
            <a:r>
              <a:rPr lang="en-US" dirty="0" err="1">
                <a:latin typeface="Courier New" pitchFamily="49" charset="0"/>
              </a:rPr>
              <a:t>ruu_issue</a:t>
            </a:r>
            <a:r>
              <a:rPr lang="en-US" dirty="0">
                <a:latin typeface="Courier New" pitchFamily="49" charset="0"/>
              </a:rPr>
              <a:t>()</a:t>
            </a:r>
            <a:r>
              <a:rPr lang="en-US" dirty="0"/>
              <a:t>and </a:t>
            </a:r>
            <a:r>
              <a:rPr lang="en-US" dirty="0" err="1">
                <a:latin typeface="Courier New" pitchFamily="49" charset="0"/>
              </a:rPr>
              <a:t>lsq_refresh</a:t>
            </a:r>
            <a:r>
              <a:rPr lang="en-US" dirty="0">
                <a:latin typeface="Courier New" pitchFamily="49" charset="0"/>
              </a:rPr>
              <a:t>()</a:t>
            </a:r>
            <a:r>
              <a:rPr lang="en-US" dirty="0"/>
              <a:t>:  locates and marks the </a:t>
            </a:r>
            <a:r>
              <a:rPr lang="en-US" dirty="0" err="1"/>
              <a:t>instr’s</a:t>
            </a:r>
            <a:r>
              <a:rPr lang="en-US" dirty="0"/>
              <a:t> ready to be </a:t>
            </a:r>
            <a:r>
              <a:rPr lang="en-US" dirty="0" smtClean="0">
                <a:solidFill>
                  <a:schemeClr val="accent1"/>
                </a:solidFill>
              </a:rPr>
              <a:t>executed</a:t>
            </a:r>
            <a:r>
              <a:rPr lang="en-US" dirty="0" smtClean="0"/>
              <a:t> by </a:t>
            </a:r>
            <a:r>
              <a:rPr lang="en-US" dirty="0"/>
              <a:t>tracking register and memory dependencies, ready </a:t>
            </a:r>
            <a:r>
              <a:rPr lang="en-US"/>
              <a:t>loads </a:t>
            </a:r>
            <a:r>
              <a:rPr lang="en-US" smtClean="0"/>
              <a:t>are issued </a:t>
            </a:r>
            <a:r>
              <a:rPr lang="en-US" dirty="0"/>
              <a:t>to D$ unless there are earlier stores in LSQ with unresolved </a:t>
            </a:r>
            <a:r>
              <a:rPr lang="en-US" dirty="0" err="1"/>
              <a:t>addr’s</a:t>
            </a:r>
            <a:r>
              <a:rPr lang="en-US" dirty="0"/>
              <a:t>, forwards store values with matching </a:t>
            </a:r>
            <a:r>
              <a:rPr lang="en-US" dirty="0" err="1"/>
              <a:t>addr</a:t>
            </a:r>
            <a:r>
              <a:rPr lang="en-US" dirty="0"/>
              <a:t> to ready loads</a:t>
            </a:r>
          </a:p>
          <a:p>
            <a:pPr lvl="2"/>
            <a:r>
              <a:rPr lang="en-US" dirty="0" err="1"/>
              <a:t>issue:width</a:t>
            </a:r>
            <a:r>
              <a:rPr lang="en-US" dirty="0"/>
              <a:t>&lt;</a:t>
            </a:r>
            <a:r>
              <a:rPr lang="en-US" dirty="0" err="1"/>
              <a:t>insts</a:t>
            </a:r>
            <a:r>
              <a:rPr lang="en-US" dirty="0"/>
              <a:t>&gt;: maximum issue width (default  is 4)</a:t>
            </a:r>
          </a:p>
          <a:p>
            <a:pPr lvl="2"/>
            <a:r>
              <a:rPr lang="en-US" dirty="0" err="1"/>
              <a:t>ruu:size</a:t>
            </a:r>
            <a:r>
              <a:rPr lang="en-US" dirty="0"/>
              <a:t>&lt;</a:t>
            </a:r>
            <a:r>
              <a:rPr lang="en-US" dirty="0" err="1"/>
              <a:t>insts</a:t>
            </a:r>
            <a:r>
              <a:rPr lang="en-US" dirty="0"/>
              <a:t>&gt;: RUU capacity in </a:t>
            </a:r>
            <a:r>
              <a:rPr lang="en-US" dirty="0" err="1"/>
              <a:t>instr’s</a:t>
            </a:r>
            <a:r>
              <a:rPr lang="en-US" dirty="0"/>
              <a:t> (default is 16, min is 2)</a:t>
            </a:r>
          </a:p>
          <a:p>
            <a:pPr lvl="2"/>
            <a:r>
              <a:rPr lang="en-US" dirty="0" err="1"/>
              <a:t>lsq:size</a:t>
            </a:r>
            <a:r>
              <a:rPr lang="en-US" dirty="0"/>
              <a:t>&lt;</a:t>
            </a:r>
            <a:r>
              <a:rPr lang="en-US" dirty="0" err="1"/>
              <a:t>insts</a:t>
            </a:r>
            <a:r>
              <a:rPr lang="en-US" dirty="0"/>
              <a:t>&gt;: LSQ capacity in </a:t>
            </a:r>
            <a:r>
              <a:rPr lang="en-US" dirty="0" err="1"/>
              <a:t>instr’s</a:t>
            </a:r>
            <a:r>
              <a:rPr lang="en-US" dirty="0"/>
              <a:t> (default is 8, min is 2)</a:t>
            </a:r>
          </a:p>
          <a:p>
            <a:pPr>
              <a:buFont typeface="Wingdings" pitchFamily="2" charset="2"/>
              <a:buNone/>
            </a:pPr>
            <a:r>
              <a:rPr lang="en-US" dirty="0"/>
              <a:t>   and handles </a:t>
            </a:r>
            <a:r>
              <a:rPr lang="en-US" dirty="0" err="1"/>
              <a:t>instr’s</a:t>
            </a:r>
            <a:r>
              <a:rPr lang="en-US" dirty="0"/>
              <a:t> execution – collects all the ready </a:t>
            </a:r>
            <a:r>
              <a:rPr lang="en-US" dirty="0" err="1"/>
              <a:t>instr’s</a:t>
            </a:r>
            <a:r>
              <a:rPr lang="en-US" dirty="0"/>
              <a:t> from the scheduler queue (up to the issue width), check on FU availability, checks on access port availability, schedules </a:t>
            </a:r>
            <a:r>
              <a:rPr lang="en-US" dirty="0" err="1"/>
              <a:t>writeback</a:t>
            </a:r>
            <a:r>
              <a:rPr lang="en-US" dirty="0"/>
              <a:t> events based on FU latency (hardcoded in </a:t>
            </a:r>
            <a:r>
              <a:rPr lang="en-US" dirty="0" err="1">
                <a:latin typeface="Courier New" pitchFamily="49" charset="0"/>
              </a:rPr>
              <a:t>fu_config</a:t>
            </a:r>
            <a:r>
              <a:rPr lang="en-US" dirty="0">
                <a:latin typeface="Courier New" pitchFamily="49" charset="0"/>
              </a:rPr>
              <a:t>[]</a:t>
            </a:r>
            <a:r>
              <a:rPr lang="en-US" dirty="0"/>
              <a:t>) </a:t>
            </a:r>
          </a:p>
          <a:p>
            <a:pPr lvl="2"/>
            <a:r>
              <a:rPr lang="en-US" dirty="0" err="1"/>
              <a:t>res:ialu</a:t>
            </a:r>
            <a:r>
              <a:rPr lang="en-US" dirty="0"/>
              <a:t> | </a:t>
            </a:r>
            <a:r>
              <a:rPr lang="en-US" dirty="0" err="1"/>
              <a:t>imult</a:t>
            </a:r>
            <a:r>
              <a:rPr lang="en-US" dirty="0"/>
              <a:t> | </a:t>
            </a:r>
            <a:r>
              <a:rPr lang="en-US" dirty="0" err="1"/>
              <a:t>memport</a:t>
            </a:r>
            <a:r>
              <a:rPr lang="en-US" dirty="0"/>
              <a:t> | </a:t>
            </a:r>
            <a:r>
              <a:rPr lang="en-US" dirty="0" err="1"/>
              <a:t>fpalu</a:t>
            </a:r>
            <a:r>
              <a:rPr lang="en-US" dirty="0"/>
              <a:t> | </a:t>
            </a:r>
            <a:r>
              <a:rPr lang="en-US" dirty="0" err="1"/>
              <a:t>fpmult</a:t>
            </a:r>
            <a:r>
              <a:rPr lang="en-US" dirty="0"/>
              <a:t>&lt;num&gt;: number of FU’s (default is 4 | 1 | 2 | 4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80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807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807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8070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807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807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070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1730" name="Rectangle 2"/>
          <p:cNvSpPr>
            <a:spLocks noGrp="1" noChangeArrowheads="1"/>
          </p:cNvSpPr>
          <p:nvPr>
            <p:ph type="title"/>
          </p:nvPr>
        </p:nvSpPr>
        <p:spPr/>
        <p:txBody>
          <a:bodyPr/>
          <a:lstStyle/>
          <a:p>
            <a:r>
              <a:rPr lang="en-US"/>
              <a:t>SimpleScalar Pipeline, con’t</a:t>
            </a:r>
          </a:p>
        </p:txBody>
      </p:sp>
      <p:sp>
        <p:nvSpPr>
          <p:cNvPr id="1481731" name="Rectangle 3"/>
          <p:cNvSpPr>
            <a:spLocks noGrp="1" noChangeArrowheads="1"/>
          </p:cNvSpPr>
          <p:nvPr>
            <p:ph type="body" idx="1"/>
          </p:nvPr>
        </p:nvSpPr>
        <p:spPr>
          <a:xfrm>
            <a:off x="533400" y="914400"/>
            <a:ext cx="8153400" cy="4208463"/>
          </a:xfrm>
        </p:spPr>
        <p:txBody>
          <a:bodyPr/>
          <a:lstStyle/>
          <a:p>
            <a:r>
              <a:rPr lang="en-US" dirty="0" err="1">
                <a:latin typeface="Courier New" pitchFamily="49" charset="0"/>
              </a:rPr>
              <a:t>ruu_writeback</a:t>
            </a:r>
            <a:r>
              <a:rPr lang="en-US" dirty="0">
                <a:latin typeface="Courier New" pitchFamily="49" charset="0"/>
              </a:rPr>
              <a:t>()</a:t>
            </a:r>
            <a:r>
              <a:rPr lang="en-US" dirty="0"/>
              <a:t>:  determines completed </a:t>
            </a:r>
            <a:r>
              <a:rPr lang="en-US" dirty="0" err="1"/>
              <a:t>instr’s</a:t>
            </a:r>
            <a:r>
              <a:rPr lang="en-US" dirty="0"/>
              <a:t>,  does data forwarding to dependent waiting </a:t>
            </a:r>
            <a:r>
              <a:rPr lang="en-US" dirty="0" err="1"/>
              <a:t>instr’s</a:t>
            </a:r>
            <a:r>
              <a:rPr lang="en-US" dirty="0"/>
              <a:t>, detects branch </a:t>
            </a:r>
            <a:r>
              <a:rPr lang="en-US" dirty="0" err="1"/>
              <a:t>misprediction</a:t>
            </a:r>
            <a:r>
              <a:rPr lang="en-US" dirty="0"/>
              <a:t> and on </a:t>
            </a:r>
            <a:r>
              <a:rPr lang="en-US" dirty="0" err="1"/>
              <a:t>misprediction</a:t>
            </a:r>
            <a:r>
              <a:rPr lang="en-US" dirty="0"/>
              <a:t> rolls the machine state back to the checkpoint and discards erroneously issued instructions</a:t>
            </a:r>
          </a:p>
          <a:p>
            <a:pPr lvl="1"/>
            <a:endParaRPr lang="en-US" dirty="0"/>
          </a:p>
          <a:p>
            <a:r>
              <a:rPr lang="en-US" dirty="0" err="1">
                <a:latin typeface="Courier New" pitchFamily="49" charset="0"/>
              </a:rPr>
              <a:t>ruu_commit</a:t>
            </a:r>
            <a:r>
              <a:rPr lang="en-US" dirty="0">
                <a:latin typeface="Courier New" pitchFamily="49" charset="0"/>
              </a:rPr>
              <a:t>()</a:t>
            </a:r>
            <a:r>
              <a:rPr lang="en-US" dirty="0"/>
              <a:t>:  in-order commits results for </a:t>
            </a:r>
            <a:r>
              <a:rPr lang="en-US" dirty="0" err="1"/>
              <a:t>instr’s</a:t>
            </a:r>
            <a:r>
              <a:rPr lang="en-US" dirty="0"/>
              <a:t> (values copied from RUU to </a:t>
            </a:r>
            <a:r>
              <a:rPr lang="en-US" dirty="0" err="1"/>
              <a:t>RegFile</a:t>
            </a:r>
            <a:r>
              <a:rPr lang="en-US" dirty="0"/>
              <a:t> or LSQ to D$), RUU/LSQ entries for committed </a:t>
            </a:r>
            <a:r>
              <a:rPr lang="en-US" dirty="0" err="1"/>
              <a:t>instr’s</a:t>
            </a:r>
            <a:r>
              <a:rPr lang="en-US" dirty="0"/>
              <a:t> freed; keeps retiring instructions at the head of RUU that are ready to commit until the head </a:t>
            </a:r>
            <a:r>
              <a:rPr lang="en-US" dirty="0" err="1"/>
              <a:t>instr</a:t>
            </a:r>
            <a:r>
              <a:rPr lang="en-US" dirty="0"/>
              <a:t> is one that is not ready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81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17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173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ChangeArrowheads="1"/>
          </p:cNvSpPr>
          <p:nvPr>
            <p:ph type="title"/>
          </p:nvPr>
        </p:nvSpPr>
        <p:spPr/>
        <p:txBody>
          <a:bodyPr/>
          <a:lstStyle/>
          <a:p>
            <a:r>
              <a:rPr lang="en-US"/>
              <a:t>CISC vs RISC vs SS vs VLIW</a:t>
            </a:r>
          </a:p>
        </p:txBody>
      </p:sp>
      <p:graphicFrame>
        <p:nvGraphicFramePr>
          <p:cNvPr id="1539348" name="Group 276"/>
          <p:cNvGraphicFramePr>
            <a:graphicFrameLocks noGrp="1"/>
          </p:cNvGraphicFramePr>
          <p:nvPr>
            <p:ph idx="1"/>
          </p:nvPr>
        </p:nvGraphicFramePr>
        <p:xfrm>
          <a:off x="533400" y="914400"/>
          <a:ext cx="8229600" cy="4501896"/>
        </p:xfrm>
        <a:graphic>
          <a:graphicData uri="http://schemas.openxmlformats.org/drawingml/2006/table">
            <a:tbl>
              <a:tblPr/>
              <a:tblGrid>
                <a:gridCol w="1630363"/>
                <a:gridCol w="1570037"/>
                <a:gridCol w="1692275"/>
                <a:gridCol w="1736725"/>
                <a:gridCol w="1600200"/>
              </a:tblGrid>
              <a:tr h="34290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CISC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RISC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Superscalar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VLIW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charset="0"/>
                        </a:rPr>
                        <a:t>Instr 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variable 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fixed 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fixed 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fixed size (but large)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charset="0"/>
                        </a:rPr>
                        <a:t>Instr format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variable format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fixed format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fixed format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fixed format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charset="0"/>
                        </a:rPr>
                        <a:t>Registers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few, some special</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Limited # of ports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Many GP</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Limited # of ports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GP and rename (RUU)</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Many ports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many, many GP</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Many ports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charset="0"/>
                        </a:rPr>
                        <a:t>Memory reference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embedded in many instr’s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load/store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load/store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load/store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charset="0"/>
                        </a:rPr>
                        <a:t>Key Issues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decode complexity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 forwarding, hazards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hardware dependency resolution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(compiler) code scheduling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Pipelined, SS Processors</a:t>
            </a:r>
            <a:endParaRPr lang="en-US" dirty="0"/>
          </a:p>
        </p:txBody>
      </p:sp>
      <p:graphicFrame>
        <p:nvGraphicFramePr>
          <p:cNvPr id="4" name="Content Placeholder 3"/>
          <p:cNvGraphicFramePr>
            <a:graphicFrameLocks noGrp="1"/>
          </p:cNvGraphicFramePr>
          <p:nvPr>
            <p:ph idx="1"/>
          </p:nvPr>
        </p:nvGraphicFramePr>
        <p:xfrm>
          <a:off x="533400" y="914400"/>
          <a:ext cx="8153400" cy="4953000"/>
        </p:xfrm>
        <a:graphic>
          <a:graphicData uri="http://schemas.openxmlformats.org/drawingml/2006/table">
            <a:tbl>
              <a:tblPr firstRow="1" bandRow="1">
                <a:tableStyleId>{5940675A-B579-460E-94D1-54222C63F5DA}</a:tableStyleId>
              </a:tblPr>
              <a:tblGrid>
                <a:gridCol w="1676400"/>
                <a:gridCol w="762000"/>
                <a:gridCol w="1295400"/>
                <a:gridCol w="914400"/>
                <a:gridCol w="838200"/>
                <a:gridCol w="914400"/>
                <a:gridCol w="838200"/>
                <a:gridCol w="914400"/>
              </a:tblGrid>
              <a:tr h="370840">
                <a:tc>
                  <a:txBody>
                    <a:bodyPr/>
                    <a:lstStyle/>
                    <a:p>
                      <a:endParaRPr lang="en-US" dirty="0"/>
                    </a:p>
                  </a:txBody>
                  <a:tcPr/>
                </a:tc>
                <a:tc>
                  <a:txBody>
                    <a:bodyPr/>
                    <a:lstStyle/>
                    <a:p>
                      <a:r>
                        <a:rPr lang="en-US" dirty="0" smtClean="0"/>
                        <a:t>Year</a:t>
                      </a:r>
                      <a:endParaRPr lang="en-US" dirty="0"/>
                    </a:p>
                  </a:txBody>
                  <a:tcPr/>
                </a:tc>
                <a:tc>
                  <a:txBody>
                    <a:bodyPr/>
                    <a:lstStyle/>
                    <a:p>
                      <a:r>
                        <a:rPr lang="en-US" dirty="0" smtClean="0"/>
                        <a:t>Clock Rate</a:t>
                      </a:r>
                      <a:endParaRPr lang="en-US" dirty="0"/>
                    </a:p>
                  </a:txBody>
                  <a:tcPr/>
                </a:tc>
                <a:tc>
                  <a:txBody>
                    <a:bodyPr/>
                    <a:lstStyle/>
                    <a:p>
                      <a:r>
                        <a:rPr lang="en-US" dirty="0" smtClean="0"/>
                        <a:t>#</a:t>
                      </a:r>
                      <a:r>
                        <a:rPr lang="en-US" baseline="0" dirty="0" smtClean="0"/>
                        <a:t> Pipe Stages</a:t>
                      </a:r>
                      <a:endParaRPr lang="en-US" dirty="0"/>
                    </a:p>
                  </a:txBody>
                  <a:tcPr/>
                </a:tc>
                <a:tc>
                  <a:txBody>
                    <a:bodyPr/>
                    <a:lstStyle/>
                    <a:p>
                      <a:r>
                        <a:rPr lang="en-US" dirty="0" smtClean="0"/>
                        <a:t>Issue Width</a:t>
                      </a:r>
                      <a:endParaRPr lang="en-US" dirty="0"/>
                    </a:p>
                  </a:txBody>
                  <a:tcPr/>
                </a:tc>
                <a:tc>
                  <a:txBody>
                    <a:bodyPr/>
                    <a:lstStyle/>
                    <a:p>
                      <a:r>
                        <a:rPr lang="en-US" dirty="0" smtClean="0"/>
                        <a:t>OOO?</a:t>
                      </a:r>
                      <a:endParaRPr lang="en-US" dirty="0"/>
                    </a:p>
                  </a:txBody>
                  <a:tcPr/>
                </a:tc>
                <a:tc>
                  <a:txBody>
                    <a:bodyPr/>
                    <a:lstStyle/>
                    <a:p>
                      <a:r>
                        <a:rPr lang="en-US" dirty="0" smtClean="0"/>
                        <a:t>Cores/Chip</a:t>
                      </a:r>
                      <a:endParaRPr lang="en-US" dirty="0"/>
                    </a:p>
                  </a:txBody>
                  <a:tcPr/>
                </a:tc>
                <a:tc>
                  <a:txBody>
                    <a:bodyPr/>
                    <a:lstStyle/>
                    <a:p>
                      <a:r>
                        <a:rPr lang="en-US" dirty="0" smtClean="0"/>
                        <a:t>Power</a:t>
                      </a:r>
                      <a:endParaRPr lang="en-US" dirty="0"/>
                    </a:p>
                  </a:txBody>
                  <a:tcPr/>
                </a:tc>
              </a:tr>
              <a:tr h="370840">
                <a:tc>
                  <a:txBody>
                    <a:bodyPr/>
                    <a:lstStyle/>
                    <a:p>
                      <a:r>
                        <a:rPr lang="en-US" dirty="0" smtClean="0"/>
                        <a:t>Intel 486</a:t>
                      </a:r>
                      <a:endParaRPr lang="en-US" dirty="0"/>
                    </a:p>
                  </a:txBody>
                  <a:tcPr/>
                </a:tc>
                <a:tc>
                  <a:txBody>
                    <a:bodyPr/>
                    <a:lstStyle/>
                    <a:p>
                      <a:r>
                        <a:rPr lang="en-US" dirty="0" smtClean="0"/>
                        <a:t>1989</a:t>
                      </a:r>
                      <a:endParaRPr lang="en-US" dirty="0"/>
                    </a:p>
                  </a:txBody>
                  <a:tcPr/>
                </a:tc>
                <a:tc>
                  <a:txBody>
                    <a:bodyPr/>
                    <a:lstStyle/>
                    <a:p>
                      <a:r>
                        <a:rPr lang="en-US" dirty="0" smtClean="0"/>
                        <a:t>25 MHz</a:t>
                      </a:r>
                      <a:endParaRPr lang="en-US" dirty="0"/>
                    </a:p>
                  </a:txBody>
                  <a:tcPr/>
                </a:tc>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No</a:t>
                      </a:r>
                      <a:endParaRPr lang="en-US" dirty="0"/>
                    </a:p>
                  </a:txBody>
                  <a:tcPr/>
                </a:tc>
                <a:tc>
                  <a:txBody>
                    <a:bodyPr/>
                    <a:lstStyle/>
                    <a:p>
                      <a:r>
                        <a:rPr lang="en-US" dirty="0" smtClean="0"/>
                        <a:t>1</a:t>
                      </a:r>
                      <a:endParaRPr lang="en-US" dirty="0"/>
                    </a:p>
                  </a:txBody>
                  <a:tcPr/>
                </a:tc>
                <a:tc>
                  <a:txBody>
                    <a:bodyPr/>
                    <a:lstStyle/>
                    <a:p>
                      <a:r>
                        <a:rPr lang="en-US" dirty="0" smtClean="0"/>
                        <a:t>5 W</a:t>
                      </a:r>
                      <a:endParaRPr lang="en-US" dirty="0"/>
                    </a:p>
                  </a:txBody>
                  <a:tcPr/>
                </a:tc>
              </a:tr>
              <a:tr h="370840">
                <a:tc>
                  <a:txBody>
                    <a:bodyPr/>
                    <a:lstStyle/>
                    <a:p>
                      <a:r>
                        <a:rPr lang="en-US" dirty="0" smtClean="0"/>
                        <a:t>Intel Pentium</a:t>
                      </a:r>
                      <a:endParaRPr lang="en-US" dirty="0"/>
                    </a:p>
                  </a:txBody>
                  <a:tcPr/>
                </a:tc>
                <a:tc>
                  <a:txBody>
                    <a:bodyPr/>
                    <a:lstStyle/>
                    <a:p>
                      <a:r>
                        <a:rPr lang="en-US" dirty="0" smtClean="0"/>
                        <a:t>1993</a:t>
                      </a:r>
                      <a:endParaRPr lang="en-US" dirty="0"/>
                    </a:p>
                  </a:txBody>
                  <a:tcPr/>
                </a:tc>
                <a:tc>
                  <a:txBody>
                    <a:bodyPr/>
                    <a:lstStyle/>
                    <a:p>
                      <a:r>
                        <a:rPr lang="en-US" dirty="0" smtClean="0"/>
                        <a:t>66 MHz</a:t>
                      </a:r>
                      <a:endParaRPr lang="en-US" dirty="0"/>
                    </a:p>
                  </a:txBody>
                  <a:tcPr/>
                </a:tc>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No</a:t>
                      </a:r>
                      <a:endParaRPr lang="en-US" dirty="0"/>
                    </a:p>
                  </a:txBody>
                  <a:tcPr/>
                </a:tc>
                <a:tc>
                  <a:txBody>
                    <a:bodyPr/>
                    <a:lstStyle/>
                    <a:p>
                      <a:r>
                        <a:rPr lang="en-US" dirty="0" smtClean="0"/>
                        <a:t>1</a:t>
                      </a:r>
                      <a:endParaRPr lang="en-US" dirty="0"/>
                    </a:p>
                  </a:txBody>
                  <a:tcPr/>
                </a:tc>
                <a:tc>
                  <a:txBody>
                    <a:bodyPr/>
                    <a:lstStyle/>
                    <a:p>
                      <a:r>
                        <a:rPr lang="en-US" dirty="0" smtClean="0"/>
                        <a:t>10 W</a:t>
                      </a:r>
                      <a:endParaRPr lang="en-US" dirty="0"/>
                    </a:p>
                  </a:txBody>
                  <a:tcPr/>
                </a:tc>
              </a:tr>
              <a:tr h="370840">
                <a:tc>
                  <a:txBody>
                    <a:bodyPr/>
                    <a:lstStyle/>
                    <a:p>
                      <a:r>
                        <a:rPr lang="en-US" dirty="0" smtClean="0"/>
                        <a:t>Intel Pentium Pro</a:t>
                      </a:r>
                      <a:endParaRPr lang="en-US" dirty="0"/>
                    </a:p>
                  </a:txBody>
                  <a:tcPr/>
                </a:tc>
                <a:tc>
                  <a:txBody>
                    <a:bodyPr/>
                    <a:lstStyle/>
                    <a:p>
                      <a:r>
                        <a:rPr lang="en-US" dirty="0" smtClean="0"/>
                        <a:t>1997</a:t>
                      </a:r>
                      <a:endParaRPr lang="en-US" dirty="0"/>
                    </a:p>
                  </a:txBody>
                  <a:tcPr/>
                </a:tc>
                <a:tc>
                  <a:txBody>
                    <a:bodyPr/>
                    <a:lstStyle/>
                    <a:p>
                      <a:r>
                        <a:rPr lang="en-US" dirty="0" smtClean="0"/>
                        <a:t>200 MHz</a:t>
                      </a:r>
                      <a:endParaRPr lang="en-US" dirty="0"/>
                    </a:p>
                  </a:txBody>
                  <a:tcPr/>
                </a:tc>
                <a:tc>
                  <a:txBody>
                    <a:bodyPr/>
                    <a:lstStyle/>
                    <a:p>
                      <a:r>
                        <a:rPr lang="en-US" dirty="0" smtClean="0"/>
                        <a:t>10</a:t>
                      </a:r>
                      <a:endParaRPr lang="en-US" dirty="0"/>
                    </a:p>
                  </a:txBody>
                  <a:tcPr/>
                </a:tc>
                <a:tc>
                  <a:txBody>
                    <a:bodyPr/>
                    <a:lstStyle/>
                    <a:p>
                      <a:r>
                        <a:rPr lang="en-US" dirty="0" smtClean="0"/>
                        <a:t>3</a:t>
                      </a:r>
                      <a:endParaRPr lang="en-US" dirty="0"/>
                    </a:p>
                  </a:txBody>
                  <a:tcPr/>
                </a:tc>
                <a:tc>
                  <a:txBody>
                    <a:bodyPr/>
                    <a:lstStyle/>
                    <a:p>
                      <a:r>
                        <a:rPr lang="en-US" dirty="0" smtClean="0"/>
                        <a:t>Yes</a:t>
                      </a:r>
                      <a:endParaRPr lang="en-US" dirty="0"/>
                    </a:p>
                  </a:txBody>
                  <a:tcPr/>
                </a:tc>
                <a:tc>
                  <a:txBody>
                    <a:bodyPr/>
                    <a:lstStyle/>
                    <a:p>
                      <a:r>
                        <a:rPr lang="en-US" dirty="0" smtClean="0"/>
                        <a:t>1</a:t>
                      </a:r>
                      <a:endParaRPr lang="en-US" dirty="0"/>
                    </a:p>
                  </a:txBody>
                  <a:tcPr/>
                </a:tc>
                <a:tc>
                  <a:txBody>
                    <a:bodyPr/>
                    <a:lstStyle/>
                    <a:p>
                      <a:r>
                        <a:rPr lang="en-US" dirty="0" smtClean="0"/>
                        <a:t>29 W</a:t>
                      </a:r>
                      <a:endParaRPr lang="en-US" dirty="0"/>
                    </a:p>
                  </a:txBody>
                  <a:tcPr/>
                </a:tc>
              </a:tr>
              <a:tr h="370840">
                <a:tc>
                  <a:txBody>
                    <a:bodyPr/>
                    <a:lstStyle/>
                    <a:p>
                      <a:r>
                        <a:rPr lang="en-US" dirty="0" smtClean="0"/>
                        <a:t>Intel Pentium 4 Willamette</a:t>
                      </a:r>
                      <a:endParaRPr lang="en-US" dirty="0"/>
                    </a:p>
                  </a:txBody>
                  <a:tcPr/>
                </a:tc>
                <a:tc>
                  <a:txBody>
                    <a:bodyPr/>
                    <a:lstStyle/>
                    <a:p>
                      <a:r>
                        <a:rPr lang="en-US" dirty="0" smtClean="0"/>
                        <a:t>2001</a:t>
                      </a:r>
                      <a:endParaRPr lang="en-US" dirty="0"/>
                    </a:p>
                  </a:txBody>
                  <a:tcPr/>
                </a:tc>
                <a:tc>
                  <a:txBody>
                    <a:bodyPr/>
                    <a:lstStyle/>
                    <a:p>
                      <a:r>
                        <a:rPr lang="en-US" dirty="0" smtClean="0"/>
                        <a:t>2000 MHz</a:t>
                      </a:r>
                      <a:endParaRPr lang="en-US" dirty="0"/>
                    </a:p>
                  </a:txBody>
                  <a:tcPr/>
                </a:tc>
                <a:tc>
                  <a:txBody>
                    <a:bodyPr/>
                    <a:lstStyle/>
                    <a:p>
                      <a:r>
                        <a:rPr lang="en-US" dirty="0" smtClean="0"/>
                        <a:t>22</a:t>
                      </a:r>
                      <a:endParaRPr lang="en-US" dirty="0"/>
                    </a:p>
                  </a:txBody>
                  <a:tcPr/>
                </a:tc>
                <a:tc>
                  <a:txBody>
                    <a:bodyPr/>
                    <a:lstStyle/>
                    <a:p>
                      <a:r>
                        <a:rPr lang="en-US" dirty="0" smtClean="0"/>
                        <a:t>3</a:t>
                      </a:r>
                      <a:endParaRPr lang="en-US" dirty="0"/>
                    </a:p>
                  </a:txBody>
                  <a:tcPr/>
                </a:tc>
                <a:tc>
                  <a:txBody>
                    <a:bodyPr/>
                    <a:lstStyle/>
                    <a:p>
                      <a:r>
                        <a:rPr lang="en-US" dirty="0" smtClean="0"/>
                        <a:t>Yes</a:t>
                      </a:r>
                      <a:endParaRPr lang="en-US" dirty="0"/>
                    </a:p>
                  </a:txBody>
                  <a:tcPr/>
                </a:tc>
                <a:tc>
                  <a:txBody>
                    <a:bodyPr/>
                    <a:lstStyle/>
                    <a:p>
                      <a:r>
                        <a:rPr lang="en-US" dirty="0" smtClean="0"/>
                        <a:t>1</a:t>
                      </a:r>
                      <a:endParaRPr lang="en-US" dirty="0"/>
                    </a:p>
                  </a:txBody>
                  <a:tcPr/>
                </a:tc>
                <a:tc>
                  <a:txBody>
                    <a:bodyPr/>
                    <a:lstStyle/>
                    <a:p>
                      <a:r>
                        <a:rPr lang="en-US" dirty="0" smtClean="0"/>
                        <a:t>75</a:t>
                      </a:r>
                      <a:r>
                        <a:rPr lang="en-US" baseline="0" dirty="0" smtClean="0"/>
                        <a:t> W</a:t>
                      </a:r>
                      <a:endParaRPr lang="en-US" dirty="0"/>
                    </a:p>
                  </a:txBody>
                  <a:tcPr/>
                </a:tc>
              </a:tr>
              <a:tr h="370840">
                <a:tc>
                  <a:txBody>
                    <a:bodyPr/>
                    <a:lstStyle/>
                    <a:p>
                      <a:r>
                        <a:rPr lang="en-US" dirty="0" smtClean="0"/>
                        <a:t>Intel Pentium 4 Prescott</a:t>
                      </a:r>
                      <a:endParaRPr lang="en-US" dirty="0"/>
                    </a:p>
                  </a:txBody>
                  <a:tcPr/>
                </a:tc>
                <a:tc>
                  <a:txBody>
                    <a:bodyPr/>
                    <a:lstStyle/>
                    <a:p>
                      <a:r>
                        <a:rPr lang="en-US" dirty="0" smtClean="0"/>
                        <a:t>2004</a:t>
                      </a:r>
                      <a:endParaRPr lang="en-US" dirty="0"/>
                    </a:p>
                  </a:txBody>
                  <a:tcPr/>
                </a:tc>
                <a:tc>
                  <a:txBody>
                    <a:bodyPr/>
                    <a:lstStyle/>
                    <a:p>
                      <a:r>
                        <a:rPr lang="en-US" dirty="0" smtClean="0"/>
                        <a:t>3600</a:t>
                      </a:r>
                      <a:r>
                        <a:rPr lang="en-US" baseline="0" dirty="0" smtClean="0"/>
                        <a:t> MHz</a:t>
                      </a:r>
                      <a:endParaRPr lang="en-US" dirty="0"/>
                    </a:p>
                  </a:txBody>
                  <a:tcPr/>
                </a:tc>
                <a:tc>
                  <a:txBody>
                    <a:bodyPr/>
                    <a:lstStyle/>
                    <a:p>
                      <a:r>
                        <a:rPr lang="en-US" dirty="0" smtClean="0"/>
                        <a:t>31</a:t>
                      </a:r>
                      <a:endParaRPr lang="en-US" dirty="0"/>
                    </a:p>
                  </a:txBody>
                  <a:tcPr/>
                </a:tc>
                <a:tc>
                  <a:txBody>
                    <a:bodyPr/>
                    <a:lstStyle/>
                    <a:p>
                      <a:r>
                        <a:rPr lang="en-US" dirty="0" smtClean="0"/>
                        <a:t>3</a:t>
                      </a:r>
                      <a:endParaRPr lang="en-US" dirty="0"/>
                    </a:p>
                  </a:txBody>
                  <a:tcPr/>
                </a:tc>
                <a:tc>
                  <a:txBody>
                    <a:bodyPr/>
                    <a:lstStyle/>
                    <a:p>
                      <a:r>
                        <a:rPr lang="en-US" dirty="0" smtClean="0"/>
                        <a:t>Yes</a:t>
                      </a:r>
                      <a:endParaRPr lang="en-US" dirty="0"/>
                    </a:p>
                  </a:txBody>
                  <a:tcPr/>
                </a:tc>
                <a:tc>
                  <a:txBody>
                    <a:bodyPr/>
                    <a:lstStyle/>
                    <a:p>
                      <a:r>
                        <a:rPr lang="en-US" dirty="0" smtClean="0"/>
                        <a:t>1</a:t>
                      </a:r>
                      <a:endParaRPr lang="en-US" dirty="0"/>
                    </a:p>
                  </a:txBody>
                  <a:tcPr/>
                </a:tc>
                <a:tc>
                  <a:txBody>
                    <a:bodyPr/>
                    <a:lstStyle/>
                    <a:p>
                      <a:r>
                        <a:rPr lang="en-US" dirty="0" smtClean="0"/>
                        <a:t>103 W</a:t>
                      </a:r>
                      <a:endParaRPr lang="en-US" dirty="0"/>
                    </a:p>
                  </a:txBody>
                  <a:tcPr/>
                </a:tc>
              </a:tr>
              <a:tr h="370840">
                <a:tc>
                  <a:txBody>
                    <a:bodyPr/>
                    <a:lstStyle/>
                    <a:p>
                      <a:r>
                        <a:rPr lang="en-US" dirty="0" smtClean="0"/>
                        <a:t>Intel Core</a:t>
                      </a:r>
                      <a:endParaRPr lang="en-US" dirty="0"/>
                    </a:p>
                  </a:txBody>
                  <a:tcPr/>
                </a:tc>
                <a:tc>
                  <a:txBody>
                    <a:bodyPr/>
                    <a:lstStyle/>
                    <a:p>
                      <a:r>
                        <a:rPr lang="en-US" dirty="0" smtClean="0"/>
                        <a:t>2006</a:t>
                      </a:r>
                      <a:endParaRPr lang="en-US" dirty="0"/>
                    </a:p>
                  </a:txBody>
                  <a:tcPr/>
                </a:tc>
                <a:tc>
                  <a:txBody>
                    <a:bodyPr/>
                    <a:lstStyle/>
                    <a:p>
                      <a:r>
                        <a:rPr lang="en-US" dirty="0" smtClean="0"/>
                        <a:t>2930</a:t>
                      </a:r>
                      <a:r>
                        <a:rPr lang="en-US" baseline="0" dirty="0" smtClean="0"/>
                        <a:t> MHz</a:t>
                      </a:r>
                      <a:endParaRPr lang="en-US" dirty="0"/>
                    </a:p>
                  </a:txBody>
                  <a:tcPr/>
                </a:tc>
                <a:tc>
                  <a:txBody>
                    <a:bodyPr/>
                    <a:lstStyle/>
                    <a:p>
                      <a:r>
                        <a:rPr lang="en-US" dirty="0" smtClean="0"/>
                        <a:t>14</a:t>
                      </a:r>
                      <a:endParaRPr lang="en-US" dirty="0"/>
                    </a:p>
                  </a:txBody>
                  <a:tcPr/>
                </a:tc>
                <a:tc>
                  <a:txBody>
                    <a:bodyPr/>
                    <a:lstStyle/>
                    <a:p>
                      <a:r>
                        <a:rPr lang="en-US" dirty="0" smtClean="0"/>
                        <a:t>4</a:t>
                      </a:r>
                      <a:endParaRPr lang="en-US" dirty="0"/>
                    </a:p>
                  </a:txBody>
                  <a:tcPr/>
                </a:tc>
                <a:tc>
                  <a:txBody>
                    <a:bodyPr/>
                    <a:lstStyle/>
                    <a:p>
                      <a:r>
                        <a:rPr lang="en-US" dirty="0" smtClean="0"/>
                        <a:t>Yes</a:t>
                      </a:r>
                      <a:endParaRPr lang="en-US" dirty="0"/>
                    </a:p>
                  </a:txBody>
                  <a:tcPr/>
                </a:tc>
                <a:tc>
                  <a:txBody>
                    <a:bodyPr/>
                    <a:lstStyle/>
                    <a:p>
                      <a:r>
                        <a:rPr lang="en-US" dirty="0" smtClean="0"/>
                        <a:t>2</a:t>
                      </a:r>
                      <a:endParaRPr lang="en-US" dirty="0"/>
                    </a:p>
                  </a:txBody>
                  <a:tcPr/>
                </a:tc>
                <a:tc>
                  <a:txBody>
                    <a:bodyPr/>
                    <a:lstStyle/>
                    <a:p>
                      <a:r>
                        <a:rPr lang="en-US" dirty="0" smtClean="0"/>
                        <a:t>75 W</a:t>
                      </a:r>
                      <a:endParaRPr lang="en-US" dirty="0"/>
                    </a:p>
                  </a:txBody>
                  <a:tcPr/>
                </a:tc>
              </a:tr>
              <a:tr h="370840">
                <a:tc>
                  <a:txBody>
                    <a:bodyPr/>
                    <a:lstStyle/>
                    <a:p>
                      <a:r>
                        <a:rPr lang="en-US" dirty="0" smtClean="0"/>
                        <a:t>Sun USPARC</a:t>
                      </a:r>
                      <a:r>
                        <a:rPr lang="en-US" baseline="0" dirty="0" smtClean="0"/>
                        <a:t> III</a:t>
                      </a:r>
                      <a:endParaRPr lang="en-US" dirty="0"/>
                    </a:p>
                  </a:txBody>
                  <a:tcPr/>
                </a:tc>
                <a:tc>
                  <a:txBody>
                    <a:bodyPr/>
                    <a:lstStyle/>
                    <a:p>
                      <a:r>
                        <a:rPr lang="en-US" dirty="0" smtClean="0"/>
                        <a:t>2003</a:t>
                      </a:r>
                      <a:endParaRPr lang="en-US" dirty="0"/>
                    </a:p>
                  </a:txBody>
                  <a:tcPr/>
                </a:tc>
                <a:tc>
                  <a:txBody>
                    <a:bodyPr/>
                    <a:lstStyle/>
                    <a:p>
                      <a:r>
                        <a:rPr lang="en-US" dirty="0" smtClean="0"/>
                        <a:t>1950 MHz</a:t>
                      </a:r>
                      <a:endParaRPr lang="en-US" dirty="0"/>
                    </a:p>
                  </a:txBody>
                  <a:tcPr/>
                </a:tc>
                <a:tc>
                  <a:txBody>
                    <a:bodyPr/>
                    <a:lstStyle/>
                    <a:p>
                      <a:r>
                        <a:rPr lang="en-US" dirty="0" smtClean="0"/>
                        <a:t>14</a:t>
                      </a:r>
                      <a:endParaRPr lang="en-US" dirty="0"/>
                    </a:p>
                  </a:txBody>
                  <a:tcPr/>
                </a:tc>
                <a:tc>
                  <a:txBody>
                    <a:bodyPr/>
                    <a:lstStyle/>
                    <a:p>
                      <a:r>
                        <a:rPr lang="en-US" dirty="0" smtClean="0"/>
                        <a:t>4</a:t>
                      </a:r>
                      <a:endParaRPr lang="en-US" dirty="0"/>
                    </a:p>
                  </a:txBody>
                  <a:tcPr/>
                </a:tc>
                <a:tc>
                  <a:txBody>
                    <a:bodyPr/>
                    <a:lstStyle/>
                    <a:p>
                      <a:r>
                        <a:rPr lang="en-US" dirty="0" smtClean="0"/>
                        <a:t>No</a:t>
                      </a:r>
                      <a:endParaRPr lang="en-US" dirty="0"/>
                    </a:p>
                  </a:txBody>
                  <a:tcPr/>
                </a:tc>
                <a:tc>
                  <a:txBody>
                    <a:bodyPr/>
                    <a:lstStyle/>
                    <a:p>
                      <a:r>
                        <a:rPr lang="en-US" dirty="0" smtClean="0"/>
                        <a:t>1</a:t>
                      </a:r>
                      <a:endParaRPr lang="en-US" dirty="0"/>
                    </a:p>
                  </a:txBody>
                  <a:tcPr/>
                </a:tc>
                <a:tc>
                  <a:txBody>
                    <a:bodyPr/>
                    <a:lstStyle/>
                    <a:p>
                      <a:r>
                        <a:rPr lang="en-US" dirty="0" smtClean="0"/>
                        <a:t>90 W</a:t>
                      </a:r>
                      <a:endParaRPr lang="en-US" dirty="0"/>
                    </a:p>
                  </a:txBody>
                  <a:tcPr/>
                </a:tc>
              </a:tr>
              <a:tr h="370840">
                <a:tc>
                  <a:txBody>
                    <a:bodyPr/>
                    <a:lstStyle/>
                    <a:p>
                      <a:r>
                        <a:rPr lang="en-US" dirty="0" smtClean="0"/>
                        <a:t>Sun T1</a:t>
                      </a:r>
                      <a:r>
                        <a:rPr lang="en-US" baseline="0" dirty="0" smtClean="0"/>
                        <a:t> (Niagara)</a:t>
                      </a:r>
                      <a:endParaRPr lang="en-US" dirty="0"/>
                    </a:p>
                  </a:txBody>
                  <a:tcPr/>
                </a:tc>
                <a:tc>
                  <a:txBody>
                    <a:bodyPr/>
                    <a:lstStyle/>
                    <a:p>
                      <a:r>
                        <a:rPr lang="en-US" dirty="0" smtClean="0"/>
                        <a:t>2005</a:t>
                      </a:r>
                      <a:endParaRPr lang="en-US" dirty="0"/>
                    </a:p>
                  </a:txBody>
                  <a:tcPr/>
                </a:tc>
                <a:tc>
                  <a:txBody>
                    <a:bodyPr/>
                    <a:lstStyle/>
                    <a:p>
                      <a:r>
                        <a:rPr lang="en-US" dirty="0" smtClean="0"/>
                        <a:t>1200 MHz</a:t>
                      </a:r>
                      <a:endParaRPr lang="en-US" dirty="0"/>
                    </a:p>
                  </a:txBody>
                  <a:tcPr/>
                </a:tc>
                <a:tc>
                  <a:txBody>
                    <a:bodyPr/>
                    <a:lstStyle/>
                    <a:p>
                      <a:r>
                        <a:rPr lang="en-US" dirty="0" smtClean="0"/>
                        <a:t>6</a:t>
                      </a:r>
                      <a:endParaRPr lang="en-US" dirty="0"/>
                    </a:p>
                  </a:txBody>
                  <a:tcPr/>
                </a:tc>
                <a:tc>
                  <a:txBody>
                    <a:bodyPr/>
                    <a:lstStyle/>
                    <a:p>
                      <a:r>
                        <a:rPr lang="en-US" dirty="0" smtClean="0"/>
                        <a:t>1</a:t>
                      </a:r>
                      <a:endParaRPr lang="en-US" dirty="0"/>
                    </a:p>
                  </a:txBody>
                  <a:tcPr/>
                </a:tc>
                <a:tc>
                  <a:txBody>
                    <a:bodyPr/>
                    <a:lstStyle/>
                    <a:p>
                      <a:r>
                        <a:rPr lang="en-US" dirty="0" smtClean="0"/>
                        <a:t>No</a:t>
                      </a:r>
                      <a:endParaRPr lang="en-US" dirty="0"/>
                    </a:p>
                  </a:txBody>
                  <a:tcPr/>
                </a:tc>
                <a:tc>
                  <a:txBody>
                    <a:bodyPr/>
                    <a:lstStyle/>
                    <a:p>
                      <a:r>
                        <a:rPr lang="en-US" dirty="0" smtClean="0"/>
                        <a:t>8</a:t>
                      </a:r>
                      <a:endParaRPr lang="en-US" dirty="0"/>
                    </a:p>
                  </a:txBody>
                  <a:tcPr/>
                </a:tc>
                <a:tc>
                  <a:txBody>
                    <a:bodyPr/>
                    <a:lstStyle/>
                    <a:p>
                      <a:r>
                        <a:rPr lang="en-US" dirty="0" smtClean="0"/>
                        <a:t>70 W</a:t>
                      </a:r>
                      <a:endParaRPr lang="en-US" dirty="0"/>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33400" y="304800"/>
            <a:ext cx="5149850" cy="422275"/>
          </a:xfrm>
        </p:spPr>
        <p:txBody>
          <a:bodyPr/>
          <a:lstStyle/>
          <a:p>
            <a:r>
              <a:rPr lang="en-US"/>
              <a:t>Next Lecture and Reminders</a:t>
            </a:r>
          </a:p>
        </p:txBody>
      </p:sp>
      <p:sp>
        <p:nvSpPr>
          <p:cNvPr id="91139" name="Rectangle 3"/>
          <p:cNvSpPr>
            <a:spLocks noGrp="1" noChangeArrowheads="1"/>
          </p:cNvSpPr>
          <p:nvPr>
            <p:ph type="body" idx="1"/>
          </p:nvPr>
        </p:nvSpPr>
        <p:spPr>
          <a:xfrm>
            <a:off x="685800" y="762000"/>
            <a:ext cx="7848600" cy="3495316"/>
          </a:xfrm>
        </p:spPr>
        <p:txBody>
          <a:bodyPr/>
          <a:lstStyle/>
          <a:p>
            <a:r>
              <a:rPr lang="en-US" dirty="0"/>
              <a:t>Next lecture</a:t>
            </a:r>
          </a:p>
          <a:p>
            <a:pPr lvl="1"/>
            <a:r>
              <a:rPr lang="en-US" dirty="0" smtClean="0"/>
              <a:t>Overview of a sample superscalar processor</a:t>
            </a:r>
            <a:endParaRPr lang="en-US" dirty="0"/>
          </a:p>
          <a:p>
            <a:pPr lvl="2"/>
            <a:r>
              <a:rPr lang="en-US" dirty="0"/>
              <a:t>Reading assignment – </a:t>
            </a:r>
            <a:r>
              <a:rPr lang="en-US" dirty="0" err="1" smtClean="0"/>
              <a:t>Sohi’s</a:t>
            </a:r>
            <a:r>
              <a:rPr lang="en-US" dirty="0" smtClean="0"/>
              <a:t> paper</a:t>
            </a:r>
            <a:endParaRPr lang="en-US" dirty="0"/>
          </a:p>
          <a:p>
            <a:pPr lvl="2"/>
            <a:endParaRPr lang="en-US" dirty="0"/>
          </a:p>
          <a:p>
            <a:r>
              <a:rPr lang="en-US" dirty="0" smtClean="0"/>
              <a:t>Reminders</a:t>
            </a:r>
            <a:endParaRPr lang="en-US" dirty="0"/>
          </a:p>
          <a:p>
            <a:pPr lvl="1"/>
            <a:r>
              <a:rPr lang="en-US" dirty="0" smtClean="0"/>
              <a:t>HW3 due September October 6</a:t>
            </a:r>
            <a:r>
              <a:rPr lang="en-US" baseline="30000" dirty="0" smtClean="0"/>
              <a:t>th</a:t>
            </a:r>
            <a:endParaRPr lang="en-US" dirty="0" smtClean="0"/>
          </a:p>
          <a:p>
            <a:pPr lvl="1"/>
            <a:r>
              <a:rPr lang="en-US" dirty="0" smtClean="0"/>
              <a:t>First evening midterm exam scheduled</a:t>
            </a:r>
          </a:p>
          <a:p>
            <a:pPr lvl="2"/>
            <a:r>
              <a:rPr lang="en-US" dirty="0" smtClean="0"/>
              <a:t>Wednesday, </a:t>
            </a:r>
            <a:r>
              <a:rPr lang="en-US" dirty="0" smtClean="0">
                <a:solidFill>
                  <a:schemeClr val="accent1"/>
                </a:solidFill>
              </a:rPr>
              <a:t>October 8</a:t>
            </a:r>
            <a:r>
              <a:rPr lang="en-US" baseline="30000" dirty="0" smtClean="0">
                <a:solidFill>
                  <a:schemeClr val="accent1"/>
                </a:solidFill>
              </a:rPr>
              <a:t>th</a:t>
            </a:r>
            <a:r>
              <a:rPr lang="en-US" dirty="0" smtClean="0">
                <a:solidFill>
                  <a:schemeClr val="accent1"/>
                </a:solidFill>
              </a:rPr>
              <a:t> </a:t>
            </a:r>
            <a:r>
              <a:rPr lang="en-US" dirty="0" smtClean="0"/>
              <a:t>, 20:15 to 22:15, Location 262 Willard</a:t>
            </a:r>
          </a:p>
          <a:p>
            <a:pPr lvl="2"/>
            <a:r>
              <a:rPr lang="en-US" dirty="0" smtClean="0"/>
              <a:t>No conflicts have been requested, so none will be scheduled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466" name="Rectangle 2"/>
          <p:cNvSpPr>
            <a:spLocks noGrp="1" noChangeArrowheads="1"/>
          </p:cNvSpPr>
          <p:nvPr>
            <p:ph type="title"/>
          </p:nvPr>
        </p:nvSpPr>
        <p:spPr/>
        <p:txBody>
          <a:bodyPr/>
          <a:lstStyle/>
          <a:p>
            <a:r>
              <a:rPr lang="en-US" dirty="0" smtClean="0"/>
              <a:t>Types of Parallelism</a:t>
            </a:r>
            <a:endParaRPr lang="en-US" dirty="0"/>
          </a:p>
        </p:txBody>
      </p:sp>
      <p:sp>
        <p:nvSpPr>
          <p:cNvPr id="1342467" name="Rectangle 3"/>
          <p:cNvSpPr>
            <a:spLocks noGrp="1" noChangeArrowheads="1"/>
          </p:cNvSpPr>
          <p:nvPr>
            <p:ph type="body" idx="1"/>
          </p:nvPr>
        </p:nvSpPr>
        <p:spPr>
          <a:xfrm>
            <a:off x="533400" y="762000"/>
            <a:ext cx="8153400" cy="2992438"/>
          </a:xfrm>
        </p:spPr>
        <p:txBody>
          <a:bodyPr/>
          <a:lstStyle/>
          <a:p>
            <a:r>
              <a:rPr lang="en-US">
                <a:solidFill>
                  <a:schemeClr val="accent1"/>
                </a:solidFill>
              </a:rPr>
              <a:t>Instruction-level parallelism</a:t>
            </a:r>
            <a:r>
              <a:rPr lang="en-US"/>
              <a:t> (</a:t>
            </a:r>
            <a:r>
              <a:rPr lang="en-US">
                <a:solidFill>
                  <a:schemeClr val="accent1"/>
                </a:solidFill>
              </a:rPr>
              <a:t>ILP</a:t>
            </a:r>
            <a:r>
              <a:rPr lang="en-US"/>
              <a:t>) of a program – a measure of the average number of instructions in a program that a processor </a:t>
            </a:r>
            <a:r>
              <a:rPr lang="en-US" i="1"/>
              <a:t>might</a:t>
            </a:r>
            <a:r>
              <a:rPr lang="en-US"/>
              <a:t> be able to execute at the same time</a:t>
            </a:r>
          </a:p>
          <a:p>
            <a:pPr lvl="1"/>
            <a:r>
              <a:rPr lang="en-US"/>
              <a:t>Mostly determined by the number of true (data) dependencies and procedural (control) dependencies in relation to the number of other instructions</a:t>
            </a:r>
          </a:p>
          <a:p>
            <a:r>
              <a:rPr lang="en-US">
                <a:solidFill>
                  <a:schemeClr val="accent1"/>
                </a:solidFill>
              </a:rPr>
              <a:t>Data-level parallelism </a:t>
            </a:r>
            <a:r>
              <a:rPr lang="en-US"/>
              <a:t>(</a:t>
            </a:r>
            <a:r>
              <a:rPr lang="en-US">
                <a:solidFill>
                  <a:schemeClr val="accent1"/>
                </a:solidFill>
              </a:rPr>
              <a:t>DLP</a:t>
            </a:r>
            <a:r>
              <a:rPr lang="en-US"/>
              <a:t>)</a:t>
            </a:r>
          </a:p>
        </p:txBody>
      </p:sp>
      <p:sp>
        <p:nvSpPr>
          <p:cNvPr id="1342468" name="Text Box 4"/>
          <p:cNvSpPr txBox="1">
            <a:spLocks noChangeArrowheads="1"/>
          </p:cNvSpPr>
          <p:nvPr/>
        </p:nvSpPr>
        <p:spPr bwMode="auto">
          <a:xfrm>
            <a:off x="5410200" y="3124200"/>
            <a:ext cx="2641600" cy="915988"/>
          </a:xfrm>
          <a:prstGeom prst="rect">
            <a:avLst/>
          </a:prstGeom>
          <a:noFill/>
          <a:ln w="12700">
            <a:noFill/>
            <a:miter lim="800000"/>
            <a:headEnd/>
            <a:tailEnd/>
          </a:ln>
          <a:effectLst/>
        </p:spPr>
        <p:txBody>
          <a:bodyPr wrap="none">
            <a:spAutoFit/>
          </a:bodyPr>
          <a:lstStyle/>
          <a:p>
            <a:r>
              <a:rPr lang="en-US">
                <a:latin typeface="Courier New" pitchFamily="49" charset="0"/>
              </a:rPr>
              <a:t>DO  I = 1  TO  100</a:t>
            </a:r>
          </a:p>
          <a:p>
            <a:r>
              <a:rPr lang="en-US">
                <a:latin typeface="Courier New" pitchFamily="49" charset="0"/>
              </a:rPr>
              <a:t>   A[I] = A[I] + 1</a:t>
            </a:r>
          </a:p>
          <a:p>
            <a:r>
              <a:rPr lang="en-US">
                <a:latin typeface="Courier New" pitchFamily="49" charset="0"/>
              </a:rPr>
              <a:t>CONTINUE</a:t>
            </a:r>
          </a:p>
        </p:txBody>
      </p:sp>
      <p:sp>
        <p:nvSpPr>
          <p:cNvPr id="1342469" name="Rectangle 5"/>
          <p:cNvSpPr>
            <a:spLocks noChangeArrowheads="1"/>
          </p:cNvSpPr>
          <p:nvPr/>
        </p:nvSpPr>
        <p:spPr bwMode="auto">
          <a:xfrm>
            <a:off x="533400" y="3886200"/>
            <a:ext cx="8153400" cy="2687638"/>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t>Machine parallelism</a:t>
            </a:r>
            <a:r>
              <a:rPr lang="en-US" sz="2400">
                <a:solidFill>
                  <a:schemeClr val="tx1"/>
                </a:solidFill>
              </a:rPr>
              <a:t> of a                                            processor – a measure of the ability of the processor to take advantage of the ILP of the program</a:t>
            </a:r>
          </a:p>
          <a:p>
            <a:pPr marL="741363" lvl="1" indent="-246063">
              <a:spcBef>
                <a:spcPct val="30000"/>
              </a:spcBef>
              <a:buClr>
                <a:schemeClr val="accent1"/>
              </a:buClr>
              <a:buSzPct val="75000"/>
              <a:buFont typeface="Monotype Sorts" pitchFamily="2" charset="2"/>
              <a:buChar char="l"/>
            </a:pPr>
            <a:r>
              <a:rPr lang="en-US" sz="2000">
                <a:solidFill>
                  <a:schemeClr val="tx1"/>
                </a:solidFill>
              </a:rPr>
              <a:t>Determined by the number of instructions that can be fetched and executed at the same time</a:t>
            </a:r>
          </a:p>
          <a:p>
            <a:pPr marL="287338" indent="-287338">
              <a:spcBef>
                <a:spcPct val="30000"/>
              </a:spcBef>
              <a:buClr>
                <a:schemeClr val="accent1"/>
              </a:buClr>
              <a:buSzPct val="75000"/>
              <a:buFont typeface="Wingdings" pitchFamily="2" charset="2"/>
              <a:buChar char="q"/>
            </a:pPr>
            <a:r>
              <a:rPr lang="en-US" sz="2400">
                <a:solidFill>
                  <a:schemeClr val="tx1"/>
                </a:solidFill>
              </a:rPr>
              <a:t>To achieve high performance, need </a:t>
            </a:r>
            <a:r>
              <a:rPr lang="en-US" sz="2400" i="1"/>
              <a:t>both</a:t>
            </a:r>
            <a:r>
              <a:rPr lang="en-US" sz="2400">
                <a:solidFill>
                  <a:schemeClr val="tx1"/>
                </a:solidFill>
              </a:rPr>
              <a:t> ILP and machine parallelism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424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246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4246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4246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424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2467" grpId="0" build="p"/>
      <p:bldP spid="1342468" grpId="0"/>
      <p:bldP spid="134246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4754" name="Rectangle 2"/>
          <p:cNvSpPr>
            <a:spLocks noGrp="1" noChangeArrowheads="1"/>
          </p:cNvSpPr>
          <p:nvPr>
            <p:ph type="title"/>
          </p:nvPr>
        </p:nvSpPr>
        <p:spPr/>
        <p:txBody>
          <a:bodyPr/>
          <a:lstStyle/>
          <a:p>
            <a:r>
              <a:rPr lang="en-US"/>
              <a:t>Multiple-Issue Processor Styles</a:t>
            </a:r>
          </a:p>
        </p:txBody>
      </p:sp>
      <p:sp>
        <p:nvSpPr>
          <p:cNvPr id="1354755" name="Rectangle 3"/>
          <p:cNvSpPr>
            <a:spLocks noGrp="1" noChangeArrowheads="1"/>
          </p:cNvSpPr>
          <p:nvPr>
            <p:ph type="body" idx="1"/>
          </p:nvPr>
        </p:nvSpPr>
        <p:spPr>
          <a:xfrm>
            <a:off x="533400" y="914400"/>
            <a:ext cx="8153400" cy="5217326"/>
          </a:xfrm>
        </p:spPr>
        <p:txBody>
          <a:bodyPr/>
          <a:lstStyle/>
          <a:p>
            <a:pPr>
              <a:spcBef>
                <a:spcPts val="600"/>
              </a:spcBef>
              <a:spcAft>
                <a:spcPts val="600"/>
              </a:spcAft>
            </a:pPr>
            <a:r>
              <a:rPr lang="en-US" dirty="0"/>
              <a:t>Static multiple-issue processors (aka </a:t>
            </a:r>
            <a:r>
              <a:rPr lang="en-US" dirty="0">
                <a:solidFill>
                  <a:schemeClr val="accent1"/>
                </a:solidFill>
              </a:rPr>
              <a:t>VLIW</a:t>
            </a:r>
            <a:r>
              <a:rPr lang="en-US" dirty="0"/>
              <a:t>)</a:t>
            </a:r>
          </a:p>
          <a:p>
            <a:pPr lvl="1">
              <a:spcBef>
                <a:spcPts val="600"/>
              </a:spcBef>
              <a:spcAft>
                <a:spcPts val="600"/>
              </a:spcAft>
            </a:pPr>
            <a:r>
              <a:rPr lang="en-US" dirty="0"/>
              <a:t>Decisions on which instructions to execute simultaneously are being made statically (at compile time by the compiler)</a:t>
            </a:r>
          </a:p>
          <a:p>
            <a:pPr lvl="1">
              <a:spcBef>
                <a:spcPts val="600"/>
              </a:spcBef>
              <a:spcAft>
                <a:spcPts val="600"/>
              </a:spcAft>
            </a:pPr>
            <a:r>
              <a:rPr lang="en-US" dirty="0"/>
              <a:t>E.g., Intel Itanium and Itanium 2 for the IA-64 ISA – EPIC (Explicit Parallel Instruction Computer</a:t>
            </a:r>
            <a:r>
              <a:rPr lang="en-US" dirty="0" smtClean="0"/>
              <a:t>)</a:t>
            </a:r>
          </a:p>
          <a:p>
            <a:pPr lvl="2">
              <a:spcBef>
                <a:spcPts val="600"/>
              </a:spcBef>
              <a:spcAft>
                <a:spcPts val="600"/>
              </a:spcAft>
            </a:pPr>
            <a:r>
              <a:rPr lang="en-US" dirty="0" smtClean="0"/>
              <a:t>128-bit “bundles” containing three instructions, each 41-bits plus a 5-bit template field (which specifies which FU each instruction needs)</a:t>
            </a:r>
          </a:p>
          <a:p>
            <a:pPr lvl="2">
              <a:spcBef>
                <a:spcPts val="600"/>
              </a:spcBef>
              <a:spcAft>
                <a:spcPts val="600"/>
              </a:spcAft>
            </a:pPr>
            <a:r>
              <a:rPr lang="en-US" dirty="0" smtClean="0"/>
              <a:t>Five functional units (</a:t>
            </a:r>
            <a:r>
              <a:rPr lang="en-US" dirty="0" err="1" smtClean="0"/>
              <a:t>IntALU</a:t>
            </a:r>
            <a:r>
              <a:rPr lang="en-US" dirty="0" smtClean="0"/>
              <a:t>, </a:t>
            </a:r>
            <a:r>
              <a:rPr lang="en-US" dirty="0" err="1" smtClean="0"/>
              <a:t>Mmedia</a:t>
            </a:r>
            <a:r>
              <a:rPr lang="en-US" dirty="0" smtClean="0"/>
              <a:t>, </a:t>
            </a:r>
            <a:r>
              <a:rPr lang="en-US" dirty="0" err="1" smtClean="0"/>
              <a:t>Dmem</a:t>
            </a:r>
            <a:r>
              <a:rPr lang="en-US" dirty="0" smtClean="0"/>
              <a:t>, FPALU, Branch)</a:t>
            </a:r>
          </a:p>
          <a:p>
            <a:pPr lvl="2">
              <a:spcBef>
                <a:spcPts val="600"/>
              </a:spcBef>
              <a:spcAft>
                <a:spcPts val="600"/>
              </a:spcAft>
            </a:pPr>
            <a:r>
              <a:rPr lang="en-US" dirty="0" smtClean="0"/>
              <a:t>Extensive support for speculation and predication</a:t>
            </a:r>
            <a:endParaRPr lang="en-US" dirty="0"/>
          </a:p>
          <a:p>
            <a:pPr>
              <a:spcBef>
                <a:spcPts val="600"/>
              </a:spcBef>
              <a:spcAft>
                <a:spcPts val="600"/>
              </a:spcAft>
            </a:pPr>
            <a:r>
              <a:rPr lang="en-US" dirty="0"/>
              <a:t>Dynamic multiple-issue processors (aka </a:t>
            </a:r>
            <a:r>
              <a:rPr lang="en-US" dirty="0">
                <a:solidFill>
                  <a:schemeClr val="accent1"/>
                </a:solidFill>
              </a:rPr>
              <a:t>superscalar</a:t>
            </a:r>
            <a:r>
              <a:rPr lang="en-US" dirty="0"/>
              <a:t>)</a:t>
            </a:r>
          </a:p>
          <a:p>
            <a:pPr lvl="1">
              <a:spcBef>
                <a:spcPts val="600"/>
              </a:spcBef>
              <a:spcAft>
                <a:spcPts val="600"/>
              </a:spcAft>
            </a:pPr>
            <a:r>
              <a:rPr lang="en-US" dirty="0"/>
              <a:t>Decisions on which instructions to execute </a:t>
            </a:r>
            <a:r>
              <a:rPr lang="en-US" dirty="0" smtClean="0"/>
              <a:t>simultaneously (in the range of 2 to 8)  </a:t>
            </a:r>
            <a:r>
              <a:rPr lang="en-US" dirty="0"/>
              <a:t>are being made dynamically (at run time by the hardware)</a:t>
            </a:r>
          </a:p>
          <a:p>
            <a:pPr lvl="1">
              <a:spcBef>
                <a:spcPts val="600"/>
              </a:spcBef>
              <a:spcAft>
                <a:spcPts val="600"/>
              </a:spcAft>
            </a:pPr>
            <a:r>
              <a:rPr lang="en-US" dirty="0"/>
              <a:t>E.g., IBM Power </a:t>
            </a:r>
            <a:r>
              <a:rPr lang="en-US" dirty="0" smtClean="0"/>
              <a:t>series, </a:t>
            </a:r>
            <a:r>
              <a:rPr lang="en-US" dirty="0"/>
              <a:t>Pentium 4, MIPS R10K, </a:t>
            </a:r>
            <a:r>
              <a:rPr lang="en-US" dirty="0" smtClean="0"/>
              <a:t>AMD Barcelona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54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4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47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47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5475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5475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5475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5475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547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475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42" name="Rectangle 2"/>
          <p:cNvSpPr>
            <a:spLocks noGrp="1" noChangeArrowheads="1"/>
          </p:cNvSpPr>
          <p:nvPr>
            <p:ph type="title"/>
          </p:nvPr>
        </p:nvSpPr>
        <p:spPr/>
        <p:txBody>
          <a:bodyPr/>
          <a:lstStyle/>
          <a:p>
            <a:r>
              <a:rPr lang="en-US" dirty="0"/>
              <a:t>Multiple-Issue </a:t>
            </a:r>
            <a:r>
              <a:rPr lang="en-US" dirty="0" err="1"/>
              <a:t>Datapath</a:t>
            </a:r>
            <a:r>
              <a:rPr lang="en-US" dirty="0"/>
              <a:t> Responsibilities</a:t>
            </a:r>
          </a:p>
        </p:txBody>
      </p:sp>
      <p:sp>
        <p:nvSpPr>
          <p:cNvPr id="1341443" name="Rectangle 3"/>
          <p:cNvSpPr>
            <a:spLocks noGrp="1" noChangeArrowheads="1"/>
          </p:cNvSpPr>
          <p:nvPr>
            <p:ph type="body" idx="1"/>
          </p:nvPr>
        </p:nvSpPr>
        <p:spPr>
          <a:xfrm>
            <a:off x="457200" y="897936"/>
            <a:ext cx="8305800" cy="5274264"/>
          </a:xfrm>
        </p:spPr>
        <p:txBody>
          <a:bodyPr/>
          <a:lstStyle/>
          <a:p>
            <a:r>
              <a:rPr lang="en-US" dirty="0"/>
              <a:t>Must handle, with a combination of hardware and software fixes, the fundamental limitations of </a:t>
            </a:r>
          </a:p>
          <a:p>
            <a:pPr lvl="1"/>
            <a:r>
              <a:rPr lang="en-US" dirty="0" smtClean="0"/>
              <a:t>How many instructions to issue in one clock cycle – </a:t>
            </a:r>
            <a:r>
              <a:rPr lang="en-US" dirty="0" smtClean="0">
                <a:solidFill>
                  <a:srgbClr val="FF0000"/>
                </a:solidFill>
              </a:rPr>
              <a:t>issue slots</a:t>
            </a:r>
          </a:p>
          <a:p>
            <a:pPr lvl="1"/>
            <a:r>
              <a:rPr lang="en-US" dirty="0" smtClean="0"/>
              <a:t>Storage </a:t>
            </a:r>
            <a:r>
              <a:rPr lang="en-US" dirty="0"/>
              <a:t>(data) dependencies – aka data hazards</a:t>
            </a:r>
          </a:p>
          <a:p>
            <a:pPr lvl="2"/>
            <a:r>
              <a:rPr lang="en-US" dirty="0"/>
              <a:t>Limitation more severe in a SS/VLIW processor due to (usually) low ILP</a:t>
            </a:r>
          </a:p>
          <a:p>
            <a:pPr lvl="1"/>
            <a:r>
              <a:rPr lang="en-US" dirty="0"/>
              <a:t>Procedural dependencies – aka control hazards</a:t>
            </a:r>
          </a:p>
          <a:p>
            <a:pPr lvl="2"/>
            <a:r>
              <a:rPr lang="en-US" dirty="0"/>
              <a:t>Ditto, but even more severe</a:t>
            </a:r>
          </a:p>
          <a:p>
            <a:pPr lvl="2"/>
            <a:r>
              <a:rPr lang="en-US" dirty="0"/>
              <a:t>Use dynamic branch prediction to help resolve the ILP issue</a:t>
            </a:r>
          </a:p>
          <a:p>
            <a:pPr lvl="1"/>
            <a:r>
              <a:rPr lang="en-US" dirty="0"/>
              <a:t>Resource conflicts – aka structural hazards</a:t>
            </a:r>
          </a:p>
          <a:p>
            <a:pPr lvl="2"/>
            <a:r>
              <a:rPr lang="en-US" dirty="0"/>
              <a:t>A SS/VLIW processor has a much larger number of potential resource conflicts</a:t>
            </a:r>
          </a:p>
          <a:p>
            <a:pPr lvl="2"/>
            <a:r>
              <a:rPr lang="en-US" dirty="0"/>
              <a:t>Functional units may have to arbitrate for result buses and register-file write ports</a:t>
            </a:r>
          </a:p>
          <a:p>
            <a:pPr lvl="2"/>
            <a:r>
              <a:rPr lang="en-US" dirty="0"/>
              <a:t>Resource conflicts can be eliminated by duplicating the resource or by pipelining the resource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4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144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144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4144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4144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4144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4144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4144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4144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414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4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3954" name="Rectangle 2"/>
          <p:cNvSpPr>
            <a:spLocks noGrp="1" noChangeArrowheads="1"/>
          </p:cNvSpPr>
          <p:nvPr>
            <p:ph type="title"/>
          </p:nvPr>
        </p:nvSpPr>
        <p:spPr/>
        <p:txBody>
          <a:bodyPr/>
          <a:lstStyle/>
          <a:p>
            <a:r>
              <a:rPr lang="en-US"/>
              <a:t>Speculation</a:t>
            </a:r>
          </a:p>
        </p:txBody>
      </p:sp>
      <p:sp>
        <p:nvSpPr>
          <p:cNvPr id="1533955" name="Rectangle 3"/>
          <p:cNvSpPr>
            <a:spLocks noGrp="1" noChangeArrowheads="1"/>
          </p:cNvSpPr>
          <p:nvPr>
            <p:ph type="body" idx="1"/>
          </p:nvPr>
        </p:nvSpPr>
        <p:spPr>
          <a:xfrm>
            <a:off x="457200" y="785547"/>
            <a:ext cx="8305800" cy="5234253"/>
          </a:xfrm>
        </p:spPr>
        <p:txBody>
          <a:bodyPr/>
          <a:lstStyle/>
          <a:p>
            <a:pPr>
              <a:lnSpc>
                <a:spcPct val="90000"/>
              </a:lnSpc>
            </a:pPr>
            <a:r>
              <a:rPr lang="en-US" dirty="0"/>
              <a:t>Speculation is used to allow execution of future </a:t>
            </a:r>
            <a:r>
              <a:rPr lang="en-US" dirty="0" err="1"/>
              <a:t>instr’s</a:t>
            </a:r>
            <a:r>
              <a:rPr lang="en-US" dirty="0"/>
              <a:t> that (may) depend on the speculated instruction</a:t>
            </a:r>
          </a:p>
          <a:p>
            <a:pPr lvl="1">
              <a:lnSpc>
                <a:spcPct val="90000"/>
              </a:lnSpc>
            </a:pPr>
            <a:r>
              <a:rPr lang="en-US" dirty="0"/>
              <a:t>Speculate on the outcome of a conditional branch (</a:t>
            </a:r>
            <a:r>
              <a:rPr lang="en-US" dirty="0">
                <a:solidFill>
                  <a:schemeClr val="accent1"/>
                </a:solidFill>
              </a:rPr>
              <a:t>branch prediction</a:t>
            </a:r>
            <a:r>
              <a:rPr lang="en-US" dirty="0"/>
              <a:t>)</a:t>
            </a:r>
          </a:p>
          <a:p>
            <a:pPr lvl="1">
              <a:lnSpc>
                <a:spcPct val="90000"/>
              </a:lnSpc>
            </a:pPr>
            <a:r>
              <a:rPr lang="en-US" dirty="0"/>
              <a:t>Speculate that a store (for which we don’t yet know the address) that precedes a load does not refer to the same address, allowing the load to be scheduled before the store (</a:t>
            </a:r>
            <a:r>
              <a:rPr lang="en-US" dirty="0">
                <a:solidFill>
                  <a:schemeClr val="accent1"/>
                </a:solidFill>
              </a:rPr>
              <a:t>load speculation</a:t>
            </a:r>
            <a:r>
              <a:rPr lang="en-US" dirty="0"/>
              <a:t>)</a:t>
            </a:r>
          </a:p>
          <a:p>
            <a:pPr>
              <a:lnSpc>
                <a:spcPct val="90000"/>
              </a:lnSpc>
            </a:pPr>
            <a:r>
              <a:rPr lang="en-US" dirty="0"/>
              <a:t>Must have (hardware and/or software) mechanisms for</a:t>
            </a:r>
          </a:p>
          <a:p>
            <a:pPr lvl="1">
              <a:lnSpc>
                <a:spcPct val="90000"/>
              </a:lnSpc>
            </a:pPr>
            <a:r>
              <a:rPr lang="en-US" dirty="0"/>
              <a:t>Checking to see if the guess was correct</a:t>
            </a:r>
          </a:p>
          <a:p>
            <a:pPr lvl="1">
              <a:lnSpc>
                <a:spcPct val="90000"/>
              </a:lnSpc>
            </a:pPr>
            <a:r>
              <a:rPr lang="en-US" dirty="0"/>
              <a:t>Recovering from the effects of the instructions that were executed speculatively if the guess was incorrect</a:t>
            </a:r>
          </a:p>
          <a:p>
            <a:pPr>
              <a:lnSpc>
                <a:spcPct val="90000"/>
              </a:lnSpc>
            </a:pPr>
            <a:r>
              <a:rPr lang="en-US" dirty="0" smtClean="0"/>
              <a:t>Ignore </a:t>
            </a:r>
            <a:r>
              <a:rPr lang="en-US" dirty="0"/>
              <a:t>and/or buffer exceptions created by speculatively executed instructions until it is clear that they should really occur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33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39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39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39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39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395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39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395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778" name="Rectangle 2"/>
          <p:cNvSpPr>
            <a:spLocks noGrp="1" noChangeArrowheads="1"/>
          </p:cNvSpPr>
          <p:nvPr>
            <p:ph type="title"/>
          </p:nvPr>
        </p:nvSpPr>
        <p:spPr/>
        <p:txBody>
          <a:bodyPr/>
          <a:lstStyle/>
          <a:p>
            <a:r>
              <a:rPr lang="en-US"/>
              <a:t>Static Multiple Issue Machines (VLIW)</a:t>
            </a:r>
          </a:p>
        </p:txBody>
      </p:sp>
      <p:sp>
        <p:nvSpPr>
          <p:cNvPr id="1483779" name="Rectangle 3"/>
          <p:cNvSpPr>
            <a:spLocks noGrp="1" noChangeArrowheads="1"/>
          </p:cNvSpPr>
          <p:nvPr>
            <p:ph type="body" idx="1"/>
          </p:nvPr>
        </p:nvSpPr>
        <p:spPr>
          <a:xfrm>
            <a:off x="533400" y="914400"/>
            <a:ext cx="8153400" cy="4975721"/>
          </a:xfrm>
        </p:spPr>
        <p:txBody>
          <a:bodyPr/>
          <a:lstStyle/>
          <a:p>
            <a:r>
              <a:rPr lang="en-US" dirty="0"/>
              <a:t>Static multiple-issue processors (aka </a:t>
            </a:r>
            <a:r>
              <a:rPr lang="en-US" dirty="0">
                <a:solidFill>
                  <a:schemeClr val="accent1"/>
                </a:solidFill>
              </a:rPr>
              <a:t>VLIW</a:t>
            </a:r>
            <a:r>
              <a:rPr lang="en-US" dirty="0"/>
              <a:t>) use the </a:t>
            </a:r>
            <a:r>
              <a:rPr lang="en-US" dirty="0" smtClean="0"/>
              <a:t>compiler (at compile-time) to statically decide </a:t>
            </a:r>
            <a:r>
              <a:rPr lang="en-US" dirty="0"/>
              <a:t>which instructions to issue and execute simultaneously</a:t>
            </a:r>
          </a:p>
          <a:p>
            <a:pPr lvl="1"/>
            <a:r>
              <a:rPr lang="en-US" dirty="0"/>
              <a:t>Issue packet – the set of instructions that are bundled together and issued in one clock cycle – think of it as one </a:t>
            </a:r>
            <a:r>
              <a:rPr lang="en-US" dirty="0">
                <a:solidFill>
                  <a:schemeClr val="accent1"/>
                </a:solidFill>
              </a:rPr>
              <a:t>large</a:t>
            </a:r>
            <a:r>
              <a:rPr lang="en-US" dirty="0"/>
              <a:t> instruction with multiple operations</a:t>
            </a:r>
          </a:p>
          <a:p>
            <a:pPr lvl="1"/>
            <a:r>
              <a:rPr lang="en-US" dirty="0"/>
              <a:t>The mix of instructions in the packet (bundle) is usually restricted – a single “instruction” with several predefined fields</a:t>
            </a:r>
          </a:p>
          <a:p>
            <a:pPr lvl="1"/>
            <a:r>
              <a:rPr lang="en-US" dirty="0"/>
              <a:t>The compiler does static branch prediction and code scheduling to reduce (control) or eliminate (data) hazards</a:t>
            </a:r>
          </a:p>
          <a:p>
            <a:r>
              <a:rPr lang="en-US" dirty="0"/>
              <a:t>VLIW’s have</a:t>
            </a:r>
          </a:p>
          <a:p>
            <a:pPr lvl="1"/>
            <a:r>
              <a:rPr lang="en-US" dirty="0"/>
              <a:t>Multiple functional </a:t>
            </a:r>
            <a:r>
              <a:rPr lang="en-US" dirty="0" smtClean="0"/>
              <a:t>units</a:t>
            </a:r>
            <a:endParaRPr lang="en-US" dirty="0"/>
          </a:p>
          <a:p>
            <a:pPr lvl="1"/>
            <a:r>
              <a:rPr lang="en-US" dirty="0"/>
              <a:t>Multi-ported register </a:t>
            </a:r>
            <a:r>
              <a:rPr lang="en-US" dirty="0" smtClean="0"/>
              <a:t>files</a:t>
            </a:r>
            <a:endParaRPr lang="en-US" dirty="0"/>
          </a:p>
          <a:p>
            <a:pPr lvl="1"/>
            <a:r>
              <a:rPr lang="en-US" dirty="0"/>
              <a:t>Wide program bus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83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83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837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837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83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837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837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83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7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738" name="Rectangle 2"/>
          <p:cNvSpPr>
            <a:spLocks noGrp="1" noChangeArrowheads="1"/>
          </p:cNvSpPr>
          <p:nvPr>
            <p:ph type="title"/>
          </p:nvPr>
        </p:nvSpPr>
        <p:spPr/>
        <p:txBody>
          <a:bodyPr/>
          <a:lstStyle/>
          <a:p>
            <a:r>
              <a:rPr lang="en-US"/>
              <a:t>An Example: A VLIW MIPS</a:t>
            </a:r>
          </a:p>
        </p:txBody>
      </p:sp>
      <p:sp>
        <p:nvSpPr>
          <p:cNvPr id="1524739" name="Rectangle 3"/>
          <p:cNvSpPr>
            <a:spLocks noGrp="1" noChangeArrowheads="1"/>
          </p:cNvSpPr>
          <p:nvPr>
            <p:ph type="body" idx="1"/>
          </p:nvPr>
        </p:nvSpPr>
        <p:spPr>
          <a:xfrm>
            <a:off x="533400" y="914400"/>
            <a:ext cx="8153400" cy="415925"/>
          </a:xfrm>
        </p:spPr>
        <p:txBody>
          <a:bodyPr/>
          <a:lstStyle/>
          <a:p>
            <a:r>
              <a:rPr lang="en-US"/>
              <a:t>Consider a 2-issue MIPS with a 2 instr bundle</a:t>
            </a:r>
          </a:p>
        </p:txBody>
      </p:sp>
      <p:sp>
        <p:nvSpPr>
          <p:cNvPr id="1524750" name="Rectangle 14"/>
          <p:cNvSpPr>
            <a:spLocks noChangeArrowheads="1"/>
          </p:cNvSpPr>
          <p:nvPr/>
        </p:nvSpPr>
        <p:spPr bwMode="auto">
          <a:xfrm>
            <a:off x="4572000" y="1830388"/>
            <a:ext cx="3276600" cy="304800"/>
          </a:xfrm>
          <a:prstGeom prst="rect">
            <a:avLst/>
          </a:prstGeom>
          <a:noFill/>
          <a:ln w="12700">
            <a:solidFill>
              <a:srgbClr val="00A091"/>
            </a:solidFill>
            <a:miter lim="800000"/>
            <a:headEnd/>
            <a:tailEnd/>
          </a:ln>
          <a:effectLst/>
        </p:spPr>
        <p:txBody>
          <a:bodyPr wrap="none" anchor="ctr"/>
          <a:lstStyle/>
          <a:p>
            <a:endParaRPr lang="en-US"/>
          </a:p>
        </p:txBody>
      </p:sp>
      <p:sp>
        <p:nvSpPr>
          <p:cNvPr id="1524770" name="Line 34"/>
          <p:cNvSpPr>
            <a:spLocks noChangeShapeType="1"/>
          </p:cNvSpPr>
          <p:nvPr/>
        </p:nvSpPr>
        <p:spPr bwMode="auto">
          <a:xfrm>
            <a:off x="5257800" y="1830388"/>
            <a:ext cx="0" cy="304800"/>
          </a:xfrm>
          <a:prstGeom prst="line">
            <a:avLst/>
          </a:prstGeom>
          <a:noFill/>
          <a:ln w="12700">
            <a:solidFill>
              <a:srgbClr val="00A091"/>
            </a:solidFill>
            <a:round/>
            <a:headEnd/>
            <a:tailEnd/>
          </a:ln>
          <a:effectLst/>
        </p:spPr>
        <p:txBody>
          <a:bodyPr/>
          <a:lstStyle/>
          <a:p>
            <a:endParaRPr lang="en-US"/>
          </a:p>
        </p:txBody>
      </p:sp>
      <p:sp>
        <p:nvSpPr>
          <p:cNvPr id="1524771" name="Line 35"/>
          <p:cNvSpPr>
            <a:spLocks noChangeShapeType="1"/>
          </p:cNvSpPr>
          <p:nvPr/>
        </p:nvSpPr>
        <p:spPr bwMode="auto">
          <a:xfrm>
            <a:off x="5715000" y="1830388"/>
            <a:ext cx="0" cy="304800"/>
          </a:xfrm>
          <a:prstGeom prst="line">
            <a:avLst/>
          </a:prstGeom>
          <a:noFill/>
          <a:ln w="12700">
            <a:solidFill>
              <a:srgbClr val="00A091"/>
            </a:solidFill>
            <a:round/>
            <a:headEnd/>
            <a:tailEnd/>
          </a:ln>
          <a:effectLst/>
        </p:spPr>
        <p:txBody>
          <a:bodyPr/>
          <a:lstStyle/>
          <a:p>
            <a:endParaRPr lang="en-US"/>
          </a:p>
        </p:txBody>
      </p:sp>
      <p:sp>
        <p:nvSpPr>
          <p:cNvPr id="1524772" name="Line 36"/>
          <p:cNvSpPr>
            <a:spLocks noChangeShapeType="1"/>
          </p:cNvSpPr>
          <p:nvPr/>
        </p:nvSpPr>
        <p:spPr bwMode="auto">
          <a:xfrm>
            <a:off x="6172200" y="1830388"/>
            <a:ext cx="0" cy="304800"/>
          </a:xfrm>
          <a:prstGeom prst="line">
            <a:avLst/>
          </a:prstGeom>
          <a:noFill/>
          <a:ln w="12700">
            <a:solidFill>
              <a:srgbClr val="00A091"/>
            </a:solidFill>
            <a:round/>
            <a:headEnd/>
            <a:tailEnd/>
          </a:ln>
          <a:effectLst/>
        </p:spPr>
        <p:txBody>
          <a:bodyPr/>
          <a:lstStyle/>
          <a:p>
            <a:endParaRPr lang="en-US"/>
          </a:p>
        </p:txBody>
      </p:sp>
      <p:sp>
        <p:nvSpPr>
          <p:cNvPr id="1524773" name="Rectangle 37"/>
          <p:cNvSpPr>
            <a:spLocks noChangeArrowheads="1"/>
          </p:cNvSpPr>
          <p:nvPr/>
        </p:nvSpPr>
        <p:spPr bwMode="auto">
          <a:xfrm>
            <a:off x="1295400" y="1830388"/>
            <a:ext cx="3276600" cy="304800"/>
          </a:xfrm>
          <a:prstGeom prst="rect">
            <a:avLst/>
          </a:prstGeom>
          <a:noFill/>
          <a:ln w="12700">
            <a:solidFill>
              <a:schemeClr val="tx1"/>
            </a:solidFill>
            <a:miter lim="800000"/>
            <a:headEnd/>
            <a:tailEnd/>
          </a:ln>
          <a:effectLst/>
        </p:spPr>
        <p:txBody>
          <a:bodyPr wrap="none" anchor="ctr"/>
          <a:lstStyle/>
          <a:p>
            <a:endParaRPr lang="en-US"/>
          </a:p>
        </p:txBody>
      </p:sp>
      <p:sp>
        <p:nvSpPr>
          <p:cNvPr id="1524774" name="Line 38"/>
          <p:cNvSpPr>
            <a:spLocks noChangeShapeType="1"/>
          </p:cNvSpPr>
          <p:nvPr/>
        </p:nvSpPr>
        <p:spPr bwMode="auto">
          <a:xfrm>
            <a:off x="1981200" y="1830388"/>
            <a:ext cx="0" cy="304800"/>
          </a:xfrm>
          <a:prstGeom prst="line">
            <a:avLst/>
          </a:prstGeom>
          <a:noFill/>
          <a:ln w="12700">
            <a:solidFill>
              <a:schemeClr val="tx1"/>
            </a:solidFill>
            <a:round/>
            <a:headEnd/>
            <a:tailEnd/>
          </a:ln>
          <a:effectLst/>
        </p:spPr>
        <p:txBody>
          <a:bodyPr/>
          <a:lstStyle/>
          <a:p>
            <a:endParaRPr lang="en-US"/>
          </a:p>
        </p:txBody>
      </p:sp>
      <p:sp>
        <p:nvSpPr>
          <p:cNvPr id="1524775" name="Line 39"/>
          <p:cNvSpPr>
            <a:spLocks noChangeShapeType="1"/>
          </p:cNvSpPr>
          <p:nvPr/>
        </p:nvSpPr>
        <p:spPr bwMode="auto">
          <a:xfrm>
            <a:off x="2438400" y="1830388"/>
            <a:ext cx="0" cy="304800"/>
          </a:xfrm>
          <a:prstGeom prst="line">
            <a:avLst/>
          </a:prstGeom>
          <a:noFill/>
          <a:ln w="12700">
            <a:solidFill>
              <a:schemeClr val="tx1"/>
            </a:solidFill>
            <a:round/>
            <a:headEnd/>
            <a:tailEnd/>
          </a:ln>
          <a:effectLst/>
        </p:spPr>
        <p:txBody>
          <a:bodyPr/>
          <a:lstStyle/>
          <a:p>
            <a:endParaRPr lang="en-US"/>
          </a:p>
        </p:txBody>
      </p:sp>
      <p:sp>
        <p:nvSpPr>
          <p:cNvPr id="1524776" name="Line 40"/>
          <p:cNvSpPr>
            <a:spLocks noChangeShapeType="1"/>
          </p:cNvSpPr>
          <p:nvPr/>
        </p:nvSpPr>
        <p:spPr bwMode="auto">
          <a:xfrm>
            <a:off x="3352800" y="1830388"/>
            <a:ext cx="0" cy="304800"/>
          </a:xfrm>
          <a:prstGeom prst="line">
            <a:avLst/>
          </a:prstGeom>
          <a:noFill/>
          <a:ln w="12700">
            <a:solidFill>
              <a:schemeClr val="tx1"/>
            </a:solidFill>
            <a:prstDash val="dash"/>
            <a:round/>
            <a:headEnd/>
            <a:tailEnd/>
          </a:ln>
          <a:effectLst/>
        </p:spPr>
        <p:txBody>
          <a:bodyPr/>
          <a:lstStyle/>
          <a:p>
            <a:endParaRPr lang="en-US"/>
          </a:p>
        </p:txBody>
      </p:sp>
      <p:sp>
        <p:nvSpPr>
          <p:cNvPr id="1524778" name="AutoShape 42"/>
          <p:cNvSpPr>
            <a:spLocks/>
          </p:cNvSpPr>
          <p:nvPr/>
        </p:nvSpPr>
        <p:spPr bwMode="auto">
          <a:xfrm rot="5400000" flipV="1">
            <a:off x="2895600" y="687388"/>
            <a:ext cx="76200" cy="3276600"/>
          </a:xfrm>
          <a:prstGeom prst="rightBrace">
            <a:avLst>
              <a:gd name="adj1" fmla="val 358333"/>
              <a:gd name="adj2" fmla="val 50000"/>
            </a:avLst>
          </a:prstGeom>
          <a:noFill/>
          <a:ln w="12700">
            <a:solidFill>
              <a:schemeClr val="tx1"/>
            </a:solidFill>
            <a:round/>
            <a:headEnd/>
            <a:tailEnd/>
          </a:ln>
          <a:effectLst/>
        </p:spPr>
        <p:txBody>
          <a:bodyPr wrap="none" anchor="ctr"/>
          <a:lstStyle/>
          <a:p>
            <a:endParaRPr lang="en-US"/>
          </a:p>
        </p:txBody>
      </p:sp>
      <p:sp>
        <p:nvSpPr>
          <p:cNvPr id="1524779" name="AutoShape 43"/>
          <p:cNvSpPr>
            <a:spLocks/>
          </p:cNvSpPr>
          <p:nvPr/>
        </p:nvSpPr>
        <p:spPr bwMode="auto">
          <a:xfrm rot="5400000" flipV="1">
            <a:off x="6172200" y="687388"/>
            <a:ext cx="76200" cy="3276600"/>
          </a:xfrm>
          <a:prstGeom prst="rightBrace">
            <a:avLst>
              <a:gd name="adj1" fmla="val 358333"/>
              <a:gd name="adj2" fmla="val 50000"/>
            </a:avLst>
          </a:prstGeom>
          <a:noFill/>
          <a:ln w="12700">
            <a:solidFill>
              <a:schemeClr val="tx1"/>
            </a:solidFill>
            <a:round/>
            <a:headEnd/>
            <a:tailEnd/>
          </a:ln>
          <a:effectLst/>
        </p:spPr>
        <p:txBody>
          <a:bodyPr wrap="none" anchor="ctr"/>
          <a:lstStyle/>
          <a:p>
            <a:endParaRPr lang="en-US"/>
          </a:p>
        </p:txBody>
      </p:sp>
      <p:sp>
        <p:nvSpPr>
          <p:cNvPr id="1524780" name="Rectangle 44"/>
          <p:cNvSpPr>
            <a:spLocks noChangeArrowheads="1"/>
          </p:cNvSpPr>
          <p:nvPr/>
        </p:nvSpPr>
        <p:spPr bwMode="auto">
          <a:xfrm>
            <a:off x="1981200" y="2439988"/>
            <a:ext cx="2085975" cy="912812"/>
          </a:xfrm>
          <a:prstGeom prst="rect">
            <a:avLst/>
          </a:prstGeom>
          <a:noFill/>
          <a:ln w="12700">
            <a:noFill/>
            <a:miter lim="800000"/>
            <a:headEnd/>
            <a:tailEnd/>
          </a:ln>
          <a:effectLst/>
        </p:spPr>
        <p:txBody>
          <a:bodyPr wrap="none" lIns="90488" tIns="44450" rIns="90488" bIns="44450">
            <a:spAutoFit/>
          </a:bodyPr>
          <a:lstStyle/>
          <a:p>
            <a:pPr algn="ctr"/>
            <a:r>
              <a:rPr lang="en-US">
                <a:solidFill>
                  <a:schemeClr val="tx1"/>
                </a:solidFill>
              </a:rPr>
              <a:t>ALU Op (R format)</a:t>
            </a:r>
          </a:p>
          <a:p>
            <a:pPr algn="ctr"/>
            <a:r>
              <a:rPr lang="en-US">
                <a:solidFill>
                  <a:schemeClr val="tx1"/>
                </a:solidFill>
              </a:rPr>
              <a:t>or</a:t>
            </a:r>
          </a:p>
          <a:p>
            <a:pPr algn="ctr"/>
            <a:r>
              <a:rPr lang="en-US">
                <a:solidFill>
                  <a:schemeClr val="tx1"/>
                </a:solidFill>
              </a:rPr>
              <a:t>Branch (I format)</a:t>
            </a:r>
          </a:p>
        </p:txBody>
      </p:sp>
      <p:sp>
        <p:nvSpPr>
          <p:cNvPr id="1524781" name="Line 45"/>
          <p:cNvSpPr>
            <a:spLocks noChangeShapeType="1"/>
          </p:cNvSpPr>
          <p:nvPr/>
        </p:nvSpPr>
        <p:spPr bwMode="auto">
          <a:xfrm>
            <a:off x="2895600" y="1830388"/>
            <a:ext cx="0" cy="304800"/>
          </a:xfrm>
          <a:prstGeom prst="line">
            <a:avLst/>
          </a:prstGeom>
          <a:noFill/>
          <a:ln w="12700">
            <a:solidFill>
              <a:schemeClr val="tx1"/>
            </a:solidFill>
            <a:round/>
            <a:headEnd/>
            <a:tailEnd/>
          </a:ln>
          <a:effectLst/>
        </p:spPr>
        <p:txBody>
          <a:bodyPr/>
          <a:lstStyle/>
          <a:p>
            <a:endParaRPr lang="en-US"/>
          </a:p>
        </p:txBody>
      </p:sp>
      <p:sp>
        <p:nvSpPr>
          <p:cNvPr id="1524782" name="Line 46"/>
          <p:cNvSpPr>
            <a:spLocks noChangeShapeType="1"/>
          </p:cNvSpPr>
          <p:nvPr/>
        </p:nvSpPr>
        <p:spPr bwMode="auto">
          <a:xfrm>
            <a:off x="3886200" y="1830388"/>
            <a:ext cx="0" cy="304800"/>
          </a:xfrm>
          <a:prstGeom prst="line">
            <a:avLst/>
          </a:prstGeom>
          <a:noFill/>
          <a:ln w="12700">
            <a:solidFill>
              <a:schemeClr val="tx1"/>
            </a:solidFill>
            <a:prstDash val="dash"/>
            <a:round/>
            <a:headEnd/>
            <a:tailEnd/>
          </a:ln>
          <a:effectLst/>
        </p:spPr>
        <p:txBody>
          <a:bodyPr/>
          <a:lstStyle/>
          <a:p>
            <a:endParaRPr lang="en-US"/>
          </a:p>
        </p:txBody>
      </p:sp>
      <p:sp>
        <p:nvSpPr>
          <p:cNvPr id="1524783" name="Rectangle 47"/>
          <p:cNvSpPr>
            <a:spLocks noChangeArrowheads="1"/>
          </p:cNvSpPr>
          <p:nvPr/>
        </p:nvSpPr>
        <p:spPr bwMode="auto">
          <a:xfrm>
            <a:off x="5029200" y="2439988"/>
            <a:ext cx="2555875" cy="363537"/>
          </a:xfrm>
          <a:prstGeom prst="rect">
            <a:avLst/>
          </a:prstGeom>
          <a:noFill/>
          <a:ln w="12700">
            <a:noFill/>
            <a:miter lim="800000"/>
            <a:headEnd/>
            <a:tailEnd/>
          </a:ln>
          <a:effectLst/>
        </p:spPr>
        <p:txBody>
          <a:bodyPr wrap="none" lIns="90488" tIns="44450" rIns="90488" bIns="44450">
            <a:spAutoFit/>
          </a:bodyPr>
          <a:lstStyle/>
          <a:p>
            <a:pPr algn="ctr"/>
            <a:r>
              <a:rPr lang="en-US">
                <a:solidFill>
                  <a:srgbClr val="00A091"/>
                </a:solidFill>
              </a:rPr>
              <a:t>Load or Store (I format)</a:t>
            </a:r>
          </a:p>
        </p:txBody>
      </p:sp>
      <p:sp>
        <p:nvSpPr>
          <p:cNvPr id="1524784" name="Line 48"/>
          <p:cNvSpPr>
            <a:spLocks noChangeShapeType="1"/>
          </p:cNvSpPr>
          <p:nvPr/>
        </p:nvSpPr>
        <p:spPr bwMode="auto">
          <a:xfrm>
            <a:off x="1295400" y="1677988"/>
            <a:ext cx="65532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524785" name="Rectangle 49"/>
          <p:cNvSpPr>
            <a:spLocks noChangeArrowheads="1"/>
          </p:cNvSpPr>
          <p:nvPr/>
        </p:nvSpPr>
        <p:spPr bwMode="auto">
          <a:xfrm>
            <a:off x="4127500" y="1295400"/>
            <a:ext cx="854075" cy="363538"/>
          </a:xfrm>
          <a:prstGeom prst="rect">
            <a:avLst/>
          </a:prstGeom>
          <a:noFill/>
          <a:ln w="12700">
            <a:noFill/>
            <a:miter lim="800000"/>
            <a:headEnd/>
            <a:tailEnd/>
          </a:ln>
          <a:effectLst/>
        </p:spPr>
        <p:txBody>
          <a:bodyPr wrap="none" lIns="90488" tIns="44450" rIns="90488" bIns="44450">
            <a:spAutoFit/>
          </a:bodyPr>
          <a:lstStyle/>
          <a:p>
            <a:pPr algn="ctr"/>
            <a:r>
              <a:rPr lang="en-US">
                <a:solidFill>
                  <a:schemeClr val="tx1"/>
                </a:solidFill>
              </a:rPr>
              <a:t>64 bits</a:t>
            </a:r>
          </a:p>
        </p:txBody>
      </p:sp>
      <p:sp>
        <p:nvSpPr>
          <p:cNvPr id="1524786" name="Rectangle 50"/>
          <p:cNvSpPr>
            <a:spLocks noChangeArrowheads="1"/>
          </p:cNvSpPr>
          <p:nvPr/>
        </p:nvSpPr>
        <p:spPr bwMode="auto">
          <a:xfrm>
            <a:off x="533400" y="3657600"/>
            <a:ext cx="8153400" cy="1177925"/>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Instructions are always fetched, decoded, and issued in pairs</a:t>
            </a:r>
          </a:p>
          <a:p>
            <a:pPr marL="741363" lvl="1" indent="-246063">
              <a:spcBef>
                <a:spcPct val="30000"/>
              </a:spcBef>
              <a:buClr>
                <a:schemeClr val="accent1"/>
              </a:buClr>
              <a:buSzPct val="75000"/>
              <a:buFont typeface="Monotype Sorts" pitchFamily="2" charset="2"/>
              <a:buChar char="l"/>
            </a:pPr>
            <a:r>
              <a:rPr lang="en-US" sz="2000">
                <a:solidFill>
                  <a:schemeClr val="tx1"/>
                </a:solidFill>
              </a:rPr>
              <a:t>If one instr of the pair can not be used, it is replaced with a noop</a:t>
            </a:r>
          </a:p>
        </p:txBody>
      </p:sp>
      <p:sp>
        <p:nvSpPr>
          <p:cNvPr id="1524787" name="Rectangle 51"/>
          <p:cNvSpPr>
            <a:spLocks noChangeArrowheads="1"/>
          </p:cNvSpPr>
          <p:nvPr/>
        </p:nvSpPr>
        <p:spPr bwMode="auto">
          <a:xfrm>
            <a:off x="457200" y="5029200"/>
            <a:ext cx="8153400" cy="78105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Need 4 read ports and 2 write ports and a separate memory address adder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47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4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4786" grpId="0"/>
      <p:bldP spid="1524787" grpId="0"/>
    </p:bldLst>
  </p:timing>
</p:sld>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6814</TotalTime>
  <Pages>47</Pages>
  <Words>3818</Words>
  <Application>Microsoft PowerPoint 4.0</Application>
  <PresentationFormat>Letter Paper (8.5x11 in)</PresentationFormat>
  <Paragraphs>504</Paragraphs>
  <Slides>34</Slides>
  <Notes>17</Notes>
  <HiddenSlides>2</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mjicse431</vt:lpstr>
      <vt:lpstr>CSE 431  Computer Architecture  Fall 2008  Chapter 4C: The Processor, Part C</vt:lpstr>
      <vt:lpstr>Review:  Pipeline Hazards</vt:lpstr>
      <vt:lpstr>Extracting Yet More Performance</vt:lpstr>
      <vt:lpstr>Types of Parallelism</vt:lpstr>
      <vt:lpstr>Multiple-Issue Processor Styles</vt:lpstr>
      <vt:lpstr>Multiple-Issue Datapath Responsibilities</vt:lpstr>
      <vt:lpstr>Speculation</vt:lpstr>
      <vt:lpstr>Static Multiple Issue Machines (VLIW)</vt:lpstr>
      <vt:lpstr>An Example: A VLIW MIPS</vt:lpstr>
      <vt:lpstr>A MIPS VLIW (2-issue) Datapath</vt:lpstr>
      <vt:lpstr>Code Scheduling Example</vt:lpstr>
      <vt:lpstr>The Scheduled Code (Not Unrolled)</vt:lpstr>
      <vt:lpstr>The Scheduled Code (Not Unrolled)</vt:lpstr>
      <vt:lpstr>Loop Unrolling</vt:lpstr>
      <vt:lpstr>Unrolled Code Example</vt:lpstr>
      <vt:lpstr>The Scheduled Code (Unrolled)</vt:lpstr>
      <vt:lpstr>Predication</vt:lpstr>
      <vt:lpstr>Compiler Support for VLIW Processors</vt:lpstr>
      <vt:lpstr>VLIW Advantages &amp; Disadvantages</vt:lpstr>
      <vt:lpstr>Dynamic Multiple Issue Machines (SS)</vt:lpstr>
      <vt:lpstr>In-Order vs Out-of-Order</vt:lpstr>
      <vt:lpstr>Out-of-Order Execution</vt:lpstr>
      <vt:lpstr>Antidependencies</vt:lpstr>
      <vt:lpstr>Dependencies Review</vt:lpstr>
      <vt:lpstr>Storage Conflicts and Register Renaming</vt:lpstr>
      <vt:lpstr>Summary:  Extracting More Performance</vt:lpstr>
      <vt:lpstr>SimpleScalar Structure</vt:lpstr>
      <vt:lpstr>SS Pipeline Stage Functions</vt:lpstr>
      <vt:lpstr>Simulated SimpleScalar Pipeline</vt:lpstr>
      <vt:lpstr>SimpleScalar Pipeline, con’t</vt:lpstr>
      <vt:lpstr>SimpleScalar Pipeline, con’t</vt:lpstr>
      <vt:lpstr>CISC vs RISC vs SS vs VLIW</vt:lpstr>
      <vt:lpstr>Evolution of Pipelined, SS Processors</vt:lpstr>
      <vt:lpstr>Next Lecture and Reminders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keywords/>
  <dc:description/>
  <cp:lastModifiedBy>MaryJane Irwin</cp:lastModifiedBy>
  <cp:revision>398</cp:revision>
  <cp:lastPrinted>1997-08-27T08:28:34Z</cp:lastPrinted>
  <dcterms:created xsi:type="dcterms:W3CDTF">1997-08-19T16:58:46Z</dcterms:created>
  <dcterms:modified xsi:type="dcterms:W3CDTF">2008-10-02T13:52:51Z</dcterms:modified>
</cp:coreProperties>
</file>