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5" r:id="rId13"/>
    <p:sldId id="270" r:id="rId14"/>
    <p:sldId id="271" r:id="rId15"/>
    <p:sldId id="268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6327"/>
  </p:normalViewPr>
  <p:slideViewPr>
    <p:cSldViewPr snapToGrid="0">
      <p:cViewPr varScale="1">
        <p:scale>
          <a:sx n="96" d="100"/>
          <a:sy n="96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9BF78-D09C-2241-95D0-D9DC903AA90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0FF27-B99C-7E45-AC20-7E043EB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1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0FF27-B99C-7E45-AC20-7E043EB60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0FF27-B99C-7E45-AC20-7E043EB60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.covid19india.org/csv/latest/case_time_seri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ied view of red and white virus cells">
            <a:extLst>
              <a:ext uri="{FF2B5EF4-FFF2-40B4-BE49-F238E27FC236}">
                <a16:creationId xmlns:a16="http://schemas.microsoft.com/office/drawing/2014/main" id="{B231BC50-7434-0801-A2C1-32E055745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41" r="-1" b="12754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B7521-B57A-9A6A-35C4-35B9139E3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>
                <a:solidFill>
                  <a:srgbClr val="EBEBEB"/>
                </a:solidFill>
              </a:rPr>
              <a:t>Covid-19 Case Predictions Using Regression Models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2B8E9-A826-4055-67BA-032F9D3C5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Avik Ghosh</a:t>
            </a: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6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8B9F1-8536-D239-B7F3-B17F237C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E"/>
                </a:solidFill>
              </a:rPr>
              <a:t>Predicting Total Confirmed Cases (again)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889B00C-E74B-28CC-2F25-A528E1A7A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868146"/>
            <a:ext cx="3113903" cy="312170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80E4CAE-190B-EE05-8114-53F0237CF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36" y="1868145"/>
            <a:ext cx="3113904" cy="312170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914D-F8BA-DD83-1557-9884FF3C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50 percent training data, 50 percent test data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R2 Score for LR : 0.9986</a:t>
            </a:r>
          </a:p>
          <a:p>
            <a:r>
              <a:rPr lang="en-US" dirty="0">
                <a:solidFill>
                  <a:srgbClr val="FFFFFE"/>
                </a:solidFill>
              </a:rPr>
              <a:t>R2 Score for PR : 0.9849 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29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8B9F1-8536-D239-B7F3-B17F237C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E"/>
                </a:solidFill>
              </a:rPr>
              <a:t>Predicting Daily Confirmed Cases (again)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85FAACF-C69B-4CB9-18AC-EA6E8ED79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937" y="1852587"/>
            <a:ext cx="3113903" cy="3082763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969530C-B89E-4773-E2B0-E316F0C0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95" y="1852588"/>
            <a:ext cx="3186317" cy="308276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914D-F8BA-DD83-1557-9884FF3C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50 percent training data, 50 percent test data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R2 Score for LR : 0.5821</a:t>
            </a:r>
          </a:p>
          <a:p>
            <a:r>
              <a:rPr lang="en-US" dirty="0">
                <a:solidFill>
                  <a:srgbClr val="FFFFFE"/>
                </a:solidFill>
              </a:rPr>
              <a:t>R2 Score for PR : -30.16 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1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081D-85A4-D39C-0EEA-014ED097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Problems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4B17-58EA-C623-E31D-339E2083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0.5 test split we get better accuracy in polynomial regression than before while predicting total confirmed cases.</a:t>
            </a:r>
          </a:p>
          <a:p>
            <a:endParaRPr lang="en-US" dirty="0"/>
          </a:p>
          <a:p>
            <a:r>
              <a:rPr lang="en-US" dirty="0"/>
              <a:t>For predicting daily confirmed cases polynomial regression behavior is way off again.</a:t>
            </a:r>
          </a:p>
          <a:p>
            <a:endParaRPr lang="en-US" dirty="0"/>
          </a:p>
          <a:p>
            <a:r>
              <a:rPr lang="en-US" b="1" dirty="0"/>
              <a:t>Solution :  </a:t>
            </a:r>
            <a:r>
              <a:rPr lang="en-US" dirty="0"/>
              <a:t>Use Linear Progression only while predicting Daily cases.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8B9F1-8536-D239-B7F3-B17F237C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FFFFFE"/>
                </a:solidFill>
              </a:rPr>
              <a:t>Predicting Recovered Cases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B6E8B33-28FB-8DAE-5BAA-5016335DD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868146"/>
            <a:ext cx="3113903" cy="3121707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AB271D2-0AA1-3F78-B434-2D07FF93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373" y="1868146"/>
            <a:ext cx="3261499" cy="31555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914D-F8BA-DD83-1557-9884FF3C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50 percent training data, 50 percent test data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R2 Score for Total Recovered Cases (LR) : 0.9987</a:t>
            </a:r>
          </a:p>
          <a:p>
            <a:r>
              <a:rPr lang="en-US" dirty="0">
                <a:solidFill>
                  <a:srgbClr val="FFFFFE"/>
                </a:solidFill>
              </a:rPr>
              <a:t>R2 Score for Daily Recovered Cases (LR) : 0.5827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34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8B9F1-8536-D239-B7F3-B17F237C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FFFFFE"/>
                </a:solidFill>
              </a:rPr>
              <a:t>Predicting Deceased Cases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E5C410B3-4C9E-C7AF-8D2D-02A4C801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200" y="1891509"/>
            <a:ext cx="3113903" cy="307497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EE61297-90BB-D6FA-1D53-6864E561E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676" y="1891508"/>
            <a:ext cx="3178272" cy="307497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914D-F8BA-DD83-1557-9884FF3C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50 percent training data, 50 percent test data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R2 Score for Total Deceased Cases (LR) : 0.8968</a:t>
            </a:r>
          </a:p>
          <a:p>
            <a:r>
              <a:rPr lang="en-US" dirty="0">
                <a:solidFill>
                  <a:srgbClr val="FFFFFE"/>
                </a:solidFill>
              </a:rPr>
              <a:t>R2 Score for Daily Deceased Cases (LR) : 0.5198 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2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52C6-4C00-4F1D-5DCA-DD2A7B74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R2 Score Table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7CA151-0162-3BD1-0F49-2FD3B8E7E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265504"/>
              </p:ext>
            </p:extLst>
          </p:nvPr>
        </p:nvGraphicFramePr>
        <p:xfrm>
          <a:off x="1286934" y="3081628"/>
          <a:ext cx="9625386" cy="2773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5211">
                  <a:extLst>
                    <a:ext uri="{9D8B030D-6E8A-4147-A177-3AD203B41FA5}">
                      <a16:colId xmlns:a16="http://schemas.microsoft.com/office/drawing/2014/main" val="2207842609"/>
                    </a:ext>
                  </a:extLst>
                </a:gridCol>
                <a:gridCol w="685839">
                  <a:extLst>
                    <a:ext uri="{9D8B030D-6E8A-4147-A177-3AD203B41FA5}">
                      <a16:colId xmlns:a16="http://schemas.microsoft.com/office/drawing/2014/main" val="2647502686"/>
                    </a:ext>
                  </a:extLst>
                </a:gridCol>
                <a:gridCol w="1326942">
                  <a:extLst>
                    <a:ext uri="{9D8B030D-6E8A-4147-A177-3AD203B41FA5}">
                      <a16:colId xmlns:a16="http://schemas.microsoft.com/office/drawing/2014/main" val="3375034520"/>
                    </a:ext>
                  </a:extLst>
                </a:gridCol>
                <a:gridCol w="1326942">
                  <a:extLst>
                    <a:ext uri="{9D8B030D-6E8A-4147-A177-3AD203B41FA5}">
                      <a16:colId xmlns:a16="http://schemas.microsoft.com/office/drawing/2014/main" val="2556552894"/>
                    </a:ext>
                  </a:extLst>
                </a:gridCol>
                <a:gridCol w="1373956">
                  <a:extLst>
                    <a:ext uri="{9D8B030D-6E8A-4147-A177-3AD203B41FA5}">
                      <a16:colId xmlns:a16="http://schemas.microsoft.com/office/drawing/2014/main" val="3146787024"/>
                    </a:ext>
                  </a:extLst>
                </a:gridCol>
                <a:gridCol w="1373956">
                  <a:extLst>
                    <a:ext uri="{9D8B030D-6E8A-4147-A177-3AD203B41FA5}">
                      <a16:colId xmlns:a16="http://schemas.microsoft.com/office/drawing/2014/main" val="2573362561"/>
                    </a:ext>
                  </a:extLst>
                </a:gridCol>
                <a:gridCol w="1311270">
                  <a:extLst>
                    <a:ext uri="{9D8B030D-6E8A-4147-A177-3AD203B41FA5}">
                      <a16:colId xmlns:a16="http://schemas.microsoft.com/office/drawing/2014/main" val="4021624416"/>
                    </a:ext>
                  </a:extLst>
                </a:gridCol>
                <a:gridCol w="1311270">
                  <a:extLst>
                    <a:ext uri="{9D8B030D-6E8A-4147-A177-3AD203B41FA5}">
                      <a16:colId xmlns:a16="http://schemas.microsoft.com/office/drawing/2014/main" val="4217202292"/>
                    </a:ext>
                  </a:extLst>
                </a:gridCol>
              </a:tblGrid>
              <a:tr h="607253">
                <a:tc>
                  <a:txBody>
                    <a:bodyPr/>
                    <a:lstStyle/>
                    <a:p>
                      <a:r>
                        <a:rPr lang="en-US" sz="1600"/>
                        <a:t>Model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Test Split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Total Confirmed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Daily Confirmed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Total Recovered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Daily Recovered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Total Deceased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Daily Deceased</a:t>
                      </a:r>
                    </a:p>
                  </a:txBody>
                  <a:tcPr marL="82061" marR="82061" marT="41031" marB="41031"/>
                </a:tc>
                <a:extLst>
                  <a:ext uri="{0D108BD9-81ED-4DB2-BD59-A6C34878D82A}">
                    <a16:rowId xmlns:a16="http://schemas.microsoft.com/office/drawing/2014/main" val="1569322956"/>
                  </a:ext>
                </a:extLst>
              </a:tr>
              <a:tr h="361070">
                <a:tc>
                  <a:txBody>
                    <a:bodyPr/>
                    <a:lstStyle/>
                    <a:p>
                      <a:r>
                        <a:rPr lang="en-US" sz="1600"/>
                        <a:t>Linear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0.9986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0.5821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0.9987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0.5827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0.8968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0.5198</a:t>
                      </a:r>
                    </a:p>
                  </a:txBody>
                  <a:tcPr marL="82061" marR="82061" marT="41031" marB="41031"/>
                </a:tc>
                <a:extLst>
                  <a:ext uri="{0D108BD9-81ED-4DB2-BD59-A6C34878D82A}">
                    <a16:rowId xmlns:a16="http://schemas.microsoft.com/office/drawing/2014/main" val="1382116441"/>
                  </a:ext>
                </a:extLst>
              </a:tr>
              <a:tr h="361070">
                <a:tc>
                  <a:txBody>
                    <a:bodyPr/>
                    <a:lstStyle/>
                    <a:p>
                      <a:r>
                        <a:rPr lang="en-US" sz="1600"/>
                        <a:t>Poly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0.9849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-30.1617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-0.2118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-99.0301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0.8917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-74.8444</a:t>
                      </a:r>
                    </a:p>
                  </a:txBody>
                  <a:tcPr marL="82061" marR="82061" marT="41031" marB="41031"/>
                </a:tc>
                <a:extLst>
                  <a:ext uri="{0D108BD9-81ED-4DB2-BD59-A6C34878D82A}">
                    <a16:rowId xmlns:a16="http://schemas.microsoft.com/office/drawing/2014/main" val="946042031"/>
                  </a:ext>
                </a:extLst>
              </a:tr>
              <a:tr h="361070">
                <a:tc>
                  <a:txBody>
                    <a:bodyPr/>
                    <a:lstStyle/>
                    <a:p>
                      <a:r>
                        <a:rPr lang="en-US" sz="1600"/>
                        <a:t>Linear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0.3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0.9695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-1.6168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0.9916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0.5233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0.7309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0.4477</a:t>
                      </a:r>
                    </a:p>
                  </a:txBody>
                  <a:tcPr marL="82061" marR="82061" marT="41031" marB="41031"/>
                </a:tc>
                <a:extLst>
                  <a:ext uri="{0D108BD9-81ED-4DB2-BD59-A6C34878D82A}">
                    <a16:rowId xmlns:a16="http://schemas.microsoft.com/office/drawing/2014/main" val="3725157122"/>
                  </a:ext>
                </a:extLst>
              </a:tr>
              <a:tr h="361070">
                <a:tc>
                  <a:txBody>
                    <a:bodyPr/>
                    <a:lstStyle/>
                    <a:p>
                      <a:r>
                        <a:rPr lang="en-US" sz="1600"/>
                        <a:t>Poly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0.3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-0.9739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-14.5789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-3.2132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-120.2154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-1.5914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-5.2335</a:t>
                      </a:r>
                    </a:p>
                  </a:txBody>
                  <a:tcPr marL="82061" marR="82061" marT="41031" marB="41031"/>
                </a:tc>
                <a:extLst>
                  <a:ext uri="{0D108BD9-81ED-4DB2-BD59-A6C34878D82A}">
                    <a16:rowId xmlns:a16="http://schemas.microsoft.com/office/drawing/2014/main" val="7760493"/>
                  </a:ext>
                </a:extLst>
              </a:tr>
              <a:tr h="361070">
                <a:tc>
                  <a:txBody>
                    <a:bodyPr/>
                    <a:lstStyle/>
                    <a:p>
                      <a:r>
                        <a:rPr lang="en-US" sz="1600"/>
                        <a:t>Linear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0.9764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-0.1243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0.9889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-0.1104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0.2692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-4.7512</a:t>
                      </a:r>
                    </a:p>
                  </a:txBody>
                  <a:tcPr marL="82061" marR="82061" marT="41031" marB="41031"/>
                </a:tc>
                <a:extLst>
                  <a:ext uri="{0D108BD9-81ED-4DB2-BD59-A6C34878D82A}">
                    <a16:rowId xmlns:a16="http://schemas.microsoft.com/office/drawing/2014/main" val="684614475"/>
                  </a:ext>
                </a:extLst>
              </a:tr>
              <a:tr h="361070">
                <a:tc>
                  <a:txBody>
                    <a:bodyPr/>
                    <a:lstStyle/>
                    <a:p>
                      <a:r>
                        <a:rPr lang="en-US" sz="1600"/>
                        <a:t>Poly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0.9269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-11.1504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0.9851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-0.1126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-1.2879</a:t>
                      </a:r>
                    </a:p>
                  </a:txBody>
                  <a:tcPr marL="82061" marR="82061" marT="41031" marB="4103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-4.0954</a:t>
                      </a:r>
                    </a:p>
                  </a:txBody>
                  <a:tcPr marL="82061" marR="82061" marT="41031" marB="41031"/>
                </a:tc>
                <a:extLst>
                  <a:ext uri="{0D108BD9-81ED-4DB2-BD59-A6C34878D82A}">
                    <a16:rowId xmlns:a16="http://schemas.microsoft.com/office/drawing/2014/main" val="91377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18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D1FCC-567B-7B54-83A9-5772754C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8284-FDCC-F58A-9A09-6F87222A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Best Model for this dataset : Linear Regression With Test Split 0.5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Linear Regression and Polynomial Regression both worked for predicting: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Total Recovered Cases with 0.1 Split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Total Confirmed Cases with 0.5 Split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Total Confirmed Cases with 0.1 Split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Total Deceased Cases with 0.5 Split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With the best model found from this study we can predict future data if we are given the required feature values. </a:t>
            </a:r>
          </a:p>
        </p:txBody>
      </p:sp>
    </p:spTree>
    <p:extLst>
      <p:ext uri="{BB962C8B-B14F-4D97-AF65-F5344CB8AC3E}">
        <p14:creationId xmlns:p14="http://schemas.microsoft.com/office/powerpoint/2010/main" val="232285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0AA167-6FB1-CEAA-8F90-FD83E1D9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Future Work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636C-8446-66E2-8A15-C4D433F83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135" y="490331"/>
            <a:ext cx="6143444" cy="5950226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Working with a more complex dataset and try other regression models like higher order polynomial regression, decision tree regression etc.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Predict future cases (i.e. beyond 31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October, 2021) and compare with real data to see how the model performs.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06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AE97C5-6431-F801-F8B7-9E26A401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0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Bobina de filme e claquete">
            <a:extLst>
              <a:ext uri="{FF2B5EF4-FFF2-40B4-BE49-F238E27FC236}">
                <a16:creationId xmlns:a16="http://schemas.microsoft.com/office/drawing/2014/main" id="{224B72AB-A10B-53EA-BCEB-4F1F8BC30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87" r="-1" b="14524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3ADDC-401D-A5C7-F921-2A8EA125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Extra Slides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1A01B-A868-4BF6-4213-2BE638D5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Used Dataset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BC33-400F-4874-1B63-0300B688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Covid 19 cases over time in India: </a:t>
            </a:r>
            <a:r>
              <a:rPr lang="en-US" b="0" i="0" u="sng" dirty="0">
                <a:solidFill>
                  <a:schemeClr val="tx1"/>
                </a:solidFill>
                <a:effectLst/>
                <a:latin typeface="-apple-system"/>
                <a:hlinkClick r:id="rId2"/>
              </a:rPr>
              <a:t>https://data.covid19india.org/csv/latest/case_time_series.csv</a:t>
            </a:r>
            <a:endParaRPr lang="en-US" b="0" i="0" u="sng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u="sng" dirty="0">
              <a:solidFill>
                <a:schemeClr val="tx1"/>
              </a:solidFill>
              <a:latin typeface="-apple-system"/>
            </a:endParaRPr>
          </a:p>
          <a:p>
            <a:r>
              <a:rPr lang="en-US" dirty="0">
                <a:solidFill>
                  <a:schemeClr val="tx1"/>
                </a:solidFill>
              </a:rPr>
              <a:t>Data from 30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Jan, 2020 to 31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Oct, 2021.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C940666-2808-4250-F914-DFCE009EC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1318246"/>
            <a:ext cx="4828707" cy="1364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A1FF7C-ADF3-A9AD-E109-3921C6C86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909" y="4144939"/>
            <a:ext cx="4828707" cy="14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6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35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9" name="Rectangle 39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0" name="Group 4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3" name="Rectangle 4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5321C7-9F33-91F0-6F6B-A350DB22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Test Split 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73A1-3988-A930-0851-1CFBF251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61" y="1370143"/>
            <a:ext cx="2913091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cxnSp>
        <p:nvCxnSpPr>
          <p:cNvPr id="51" name="Straight Connector 4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Total Confirmed Case Prediction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201D6862-AE74-3283-F151-CBE880A8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913741"/>
            <a:ext cx="3221590" cy="3157157"/>
          </a:xfrm>
          <a:prstGeom prst="rect">
            <a:avLst/>
          </a:prstGeom>
        </p:spPr>
      </p:pic>
      <p:pic>
        <p:nvPicPr>
          <p:cNvPr id="5" name="Content Placeholder 4" descr="A graph on a grid&#10;&#10;Description automatically generated with low confidence">
            <a:extLst>
              <a:ext uri="{FF2B5EF4-FFF2-40B4-BE49-F238E27FC236}">
                <a16:creationId xmlns:a16="http://schemas.microsoft.com/office/drawing/2014/main" id="{FC3B566F-0A55-8B00-30C4-FDF1CC285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31353" y="1913740"/>
            <a:ext cx="3221590" cy="31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4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Daily Confirmed Case Prediction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" name="Picture 9" descr="A picture containing text, line, handwriting, plot&#10;&#10;Description automatically generated">
            <a:extLst>
              <a:ext uri="{FF2B5EF4-FFF2-40B4-BE49-F238E27FC236}">
                <a16:creationId xmlns:a16="http://schemas.microsoft.com/office/drawing/2014/main" id="{74B08C37-4C4A-ECB2-8EEA-2FA26257D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917768"/>
            <a:ext cx="3221590" cy="3149103"/>
          </a:xfrm>
          <a:prstGeom prst="rect">
            <a:avLst/>
          </a:prstGeom>
        </p:spPr>
      </p:pic>
      <p:pic>
        <p:nvPicPr>
          <p:cNvPr id="8" name="Content Placeholder 7" descr="A picture containing text, line, plot, handwriting&#10;&#10;Description automatically generated">
            <a:extLst>
              <a:ext uri="{FF2B5EF4-FFF2-40B4-BE49-F238E27FC236}">
                <a16:creationId xmlns:a16="http://schemas.microsoft.com/office/drawing/2014/main" id="{900C90B1-5CDE-3D79-A091-371CA4B8B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31353" y="1917767"/>
            <a:ext cx="3221590" cy="31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5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Total  Recovered Case Prediction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 descr="A picture containing line, plot, diagram, screenshot&#10;&#10;Description automatically generated">
            <a:extLst>
              <a:ext uri="{FF2B5EF4-FFF2-40B4-BE49-F238E27FC236}">
                <a16:creationId xmlns:a16="http://schemas.microsoft.com/office/drawing/2014/main" id="{DDB2C7FC-E40D-910C-D3ED-726A79A9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913739"/>
            <a:ext cx="3221590" cy="3157157"/>
          </a:xfrm>
          <a:prstGeom prst="rect">
            <a:avLst/>
          </a:prstGeom>
        </p:spPr>
      </p:pic>
      <p:pic>
        <p:nvPicPr>
          <p:cNvPr id="6" name="Content Placeholder 5" descr="A graph on a grid&#10;&#10;Description automatically generated with low confidence">
            <a:extLst>
              <a:ext uri="{FF2B5EF4-FFF2-40B4-BE49-F238E27FC236}">
                <a16:creationId xmlns:a16="http://schemas.microsoft.com/office/drawing/2014/main" id="{D17162A6-92BA-75E6-2379-6B060E27B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31353" y="1913740"/>
            <a:ext cx="3221590" cy="31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Daily Recovered Case Prediction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 descr="A picture containing text, handwriting, line, plot&#10;&#10;Description automatically generated">
            <a:extLst>
              <a:ext uri="{FF2B5EF4-FFF2-40B4-BE49-F238E27FC236}">
                <a16:creationId xmlns:a16="http://schemas.microsoft.com/office/drawing/2014/main" id="{8A1FAE07-6A55-DB79-E975-33F0FFB1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76" y="1917766"/>
            <a:ext cx="3274376" cy="3200701"/>
          </a:xfrm>
          <a:prstGeom prst="rect">
            <a:avLst/>
          </a:prstGeom>
        </p:spPr>
      </p:pic>
      <p:pic>
        <p:nvPicPr>
          <p:cNvPr id="6" name="Content Placeholder 5" descr="A picture containing text, line, plot, handwriting&#10;&#10;Description automatically generated">
            <a:extLst>
              <a:ext uri="{FF2B5EF4-FFF2-40B4-BE49-F238E27FC236}">
                <a16:creationId xmlns:a16="http://schemas.microsoft.com/office/drawing/2014/main" id="{F621D645-2737-92F8-9E77-40AB9CDB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31352" y="1917766"/>
            <a:ext cx="3274375" cy="32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4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Total Deceased Case Prediction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 descr="A graph on a grid&#10;&#10;Description automatically generated with low confidence">
            <a:extLst>
              <a:ext uri="{FF2B5EF4-FFF2-40B4-BE49-F238E27FC236}">
                <a16:creationId xmlns:a16="http://schemas.microsoft.com/office/drawing/2014/main" id="{D64C10AB-3D94-F7E4-7FC4-A3C27AB6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933875"/>
            <a:ext cx="3221590" cy="3116888"/>
          </a:xfrm>
          <a:prstGeom prst="rect">
            <a:avLst/>
          </a:prstGeom>
        </p:spPr>
      </p:pic>
      <p:pic>
        <p:nvPicPr>
          <p:cNvPr id="6" name="Content Placeholder 5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555003C2-14AD-80D3-BED7-8FD7BB1C9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31353" y="1933875"/>
            <a:ext cx="3221590" cy="31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0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Daily Deceased Case Prediction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Content Placeholder 5" descr="A picture containing text, handwriting, line, plot&#10;&#10;Description automatically generated">
            <a:extLst>
              <a:ext uri="{FF2B5EF4-FFF2-40B4-BE49-F238E27FC236}">
                <a16:creationId xmlns:a16="http://schemas.microsoft.com/office/drawing/2014/main" id="{2FABCD60-E79C-A15A-4098-DEF8C21D6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885552"/>
            <a:ext cx="3221590" cy="3213535"/>
          </a:xfrm>
          <a:prstGeom prst="rect">
            <a:avLst/>
          </a:prstGeom>
        </p:spPr>
      </p:pic>
      <p:pic>
        <p:nvPicPr>
          <p:cNvPr id="9" name="Picture 8" descr="A picture containing text, handwriting, line, plot&#10;&#10;Description automatically generated">
            <a:extLst>
              <a:ext uri="{FF2B5EF4-FFF2-40B4-BE49-F238E27FC236}">
                <a16:creationId xmlns:a16="http://schemas.microsoft.com/office/drawing/2014/main" id="{96FE36CB-5B66-C49B-A7E2-27D7DD176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353" y="1885552"/>
            <a:ext cx="3221590" cy="32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7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5321C7-9F33-91F0-6F6B-A350DB22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Test Split 0.3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73A1-3988-A930-0851-1CFBF251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61" y="1370143"/>
            <a:ext cx="2913091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2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Total Confirmed Case Prediction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" name="Picture 9" descr="A picture containing line, plot, diagram, screenshot&#10;&#10;Description automatically generated">
            <a:extLst>
              <a:ext uri="{FF2B5EF4-FFF2-40B4-BE49-F238E27FC236}">
                <a16:creationId xmlns:a16="http://schemas.microsoft.com/office/drawing/2014/main" id="{97A60405-A603-4516-EEAC-10A620C24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913739"/>
            <a:ext cx="3221590" cy="3189374"/>
          </a:xfrm>
          <a:prstGeom prst="rect">
            <a:avLst/>
          </a:prstGeom>
        </p:spPr>
      </p:pic>
      <p:pic>
        <p:nvPicPr>
          <p:cNvPr id="7" name="Content Placeholder 6" descr="A graph on a grid&#10;&#10;Description automatically generated with low confidence">
            <a:extLst>
              <a:ext uri="{FF2B5EF4-FFF2-40B4-BE49-F238E27FC236}">
                <a16:creationId xmlns:a16="http://schemas.microsoft.com/office/drawing/2014/main" id="{31C5DC8E-F245-3D7F-A75F-0D3E5EBB8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31353" y="1913740"/>
            <a:ext cx="3221590" cy="31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02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Daily Confirmed Case Prediction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" name="Picture 9" descr="A picture containing plot, line, diagram, text&#10;&#10;Description automatically generated">
            <a:extLst>
              <a:ext uri="{FF2B5EF4-FFF2-40B4-BE49-F238E27FC236}">
                <a16:creationId xmlns:a16="http://schemas.microsoft.com/office/drawing/2014/main" id="{288F3CBE-8252-B256-21F8-961A0752C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2" y="1978678"/>
            <a:ext cx="3110325" cy="3079221"/>
          </a:xfrm>
          <a:prstGeom prst="rect">
            <a:avLst/>
          </a:prstGeom>
        </p:spPr>
      </p:pic>
      <p:pic>
        <p:nvPicPr>
          <p:cNvPr id="7" name="Content Placeholder 6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56D99494-4387-EB39-FBD9-9B227CD99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31353" y="1954010"/>
            <a:ext cx="3221590" cy="30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23F3A-424D-A77B-8DC3-6CF4B4E6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Data Clean-up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5112-0DA5-EFE6-725D-74B96564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dataset didn’t have any null values or discrepancies.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Made sure all the rows were in order.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2 columns of non numerical information (Date and Date_YMD). Therefore, dropped them before training.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C3C16-886F-8AA3-8358-4E87200C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27" y="1440426"/>
            <a:ext cx="4828707" cy="1146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AB2F51-C185-ACF0-6E2D-18A31CD94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343" y="2952842"/>
            <a:ext cx="4520875" cy="32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77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Total Recovered Case Prediction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" name="Picture 9" descr="A picture containing line, plot, diagram, screenshot&#10;&#10;Description automatically generated">
            <a:extLst>
              <a:ext uri="{FF2B5EF4-FFF2-40B4-BE49-F238E27FC236}">
                <a16:creationId xmlns:a16="http://schemas.microsoft.com/office/drawing/2014/main" id="{B833C4FE-5E7C-6F0F-6E1C-2E35FC2F2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21" y="1910458"/>
            <a:ext cx="3189049" cy="3157158"/>
          </a:xfrm>
          <a:prstGeom prst="rect">
            <a:avLst/>
          </a:prstGeom>
        </p:spPr>
      </p:pic>
      <p:pic>
        <p:nvPicPr>
          <p:cNvPr id="7" name="Content Placeholder 6" descr="A graph on a grid&#10;&#10;Description automatically generated with low confidence">
            <a:extLst>
              <a:ext uri="{FF2B5EF4-FFF2-40B4-BE49-F238E27FC236}">
                <a16:creationId xmlns:a16="http://schemas.microsoft.com/office/drawing/2014/main" id="{5236BB81-FA73-2A2C-3691-6738CC73B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31353" y="1913740"/>
            <a:ext cx="3221590" cy="31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2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Daily Recovered Case Prediction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" name="Picture 9" descr="A picture containing line, plot, diagram, screenshot&#10;&#10;Description automatically generated">
            <a:extLst>
              <a:ext uri="{FF2B5EF4-FFF2-40B4-BE49-F238E27FC236}">
                <a16:creationId xmlns:a16="http://schemas.microsoft.com/office/drawing/2014/main" id="{22FA6FA6-D422-65D9-E199-195A6B4F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917767"/>
            <a:ext cx="3221590" cy="3149103"/>
          </a:xfrm>
          <a:prstGeom prst="rect">
            <a:avLst/>
          </a:prstGeom>
        </p:spPr>
      </p:pic>
      <p:pic>
        <p:nvPicPr>
          <p:cNvPr id="7" name="Content Placeholder 6" descr="A picture containing plot, line, text, diagram&#10;&#10;Description automatically generated">
            <a:extLst>
              <a:ext uri="{FF2B5EF4-FFF2-40B4-BE49-F238E27FC236}">
                <a16:creationId xmlns:a16="http://schemas.microsoft.com/office/drawing/2014/main" id="{4331D42F-D524-6884-A71B-561CBC10C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31353" y="1954010"/>
            <a:ext cx="3221590" cy="30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73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Total Deceased Case Prediction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" name="Picture 9" descr="A graph on a grid&#10;&#10;Description automatically generated with low confidence">
            <a:extLst>
              <a:ext uri="{FF2B5EF4-FFF2-40B4-BE49-F238E27FC236}">
                <a16:creationId xmlns:a16="http://schemas.microsoft.com/office/drawing/2014/main" id="{7D15F609-66D8-1C46-72A6-B0367CA7D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954009"/>
            <a:ext cx="3221590" cy="3076617"/>
          </a:xfrm>
          <a:prstGeom prst="rect">
            <a:avLst/>
          </a:prstGeom>
        </p:spPr>
      </p:pic>
      <p:pic>
        <p:nvPicPr>
          <p:cNvPr id="7" name="Content Placeholder 6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E9DFD6D0-3FA7-E23F-CA67-912D9C0AA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31353" y="1954010"/>
            <a:ext cx="3221590" cy="30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Daily Deceased Case Prediction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Content Placeholder 6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6576A37B-31BB-09FC-BAA4-D3E27D079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0199" y="1945956"/>
            <a:ext cx="3172027" cy="3092726"/>
          </a:xfrm>
          <a:prstGeom prst="rect">
            <a:avLst/>
          </a:prstGeom>
        </p:spPr>
      </p:pic>
      <p:pic>
        <p:nvPicPr>
          <p:cNvPr id="10" name="Picture 9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C65266BF-42EF-E1C6-2636-F72FC8C20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353" y="1945956"/>
            <a:ext cx="3221590" cy="30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71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5321C7-9F33-91F0-6F6B-A350DB22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Test Split 0.5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73A1-3988-A930-0851-1CFBF251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61" y="1370143"/>
            <a:ext cx="2913091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46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Total Confirmed Case Prediction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Content Placeholder 5" descr="A picture containing screenshot, plot, line, diagram&#10;&#10;Description automatically generated">
            <a:extLst>
              <a:ext uri="{FF2B5EF4-FFF2-40B4-BE49-F238E27FC236}">
                <a16:creationId xmlns:a16="http://schemas.microsoft.com/office/drawing/2014/main" id="{DAF4610E-BC3A-43C2-B5FE-E42271BF3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7853" y="1877487"/>
            <a:ext cx="3221590" cy="3229664"/>
          </a:xfrm>
          <a:prstGeom prst="rect">
            <a:avLst/>
          </a:prstGeom>
        </p:spPr>
      </p:pic>
      <p:pic>
        <p:nvPicPr>
          <p:cNvPr id="9" name="Picture 8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637DC1DE-45B1-1EFF-0FDF-BC0B3E00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353" y="1877487"/>
            <a:ext cx="3221590" cy="32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74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Daily Confirmed Case Prediction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 descr="A picture containing line, plot, diagram, text&#10;&#10;Description automatically generated">
            <a:extLst>
              <a:ext uri="{FF2B5EF4-FFF2-40B4-BE49-F238E27FC236}">
                <a16:creationId xmlns:a16="http://schemas.microsoft.com/office/drawing/2014/main" id="{38CEA0E3-C52B-518E-50A3-D0757EC3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16" y="1933875"/>
            <a:ext cx="3148372" cy="3116888"/>
          </a:xfrm>
          <a:prstGeom prst="rect">
            <a:avLst/>
          </a:prstGeom>
        </p:spPr>
      </p:pic>
      <p:pic>
        <p:nvPicPr>
          <p:cNvPr id="6" name="Content Placeholder 5" descr="A picture containing plot, line, diagram, screenshot&#10;&#10;Description automatically generated">
            <a:extLst>
              <a:ext uri="{FF2B5EF4-FFF2-40B4-BE49-F238E27FC236}">
                <a16:creationId xmlns:a16="http://schemas.microsoft.com/office/drawing/2014/main" id="{5AC29565-D7AB-659D-6537-BDC4C9A24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31353" y="1933875"/>
            <a:ext cx="3221590" cy="31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26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Total Recovered Case Prediction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 descr="A picture containing line, plot, diagram, screenshot&#10;&#10;Description automatically generated">
            <a:extLst>
              <a:ext uri="{FF2B5EF4-FFF2-40B4-BE49-F238E27FC236}">
                <a16:creationId xmlns:a16="http://schemas.microsoft.com/office/drawing/2014/main" id="{2DDB91DD-8987-1BF2-49C8-6A0E7E49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42" y="1877487"/>
            <a:ext cx="3173146" cy="3229664"/>
          </a:xfrm>
          <a:prstGeom prst="rect">
            <a:avLst/>
          </a:prstGeom>
        </p:spPr>
      </p:pic>
      <p:pic>
        <p:nvPicPr>
          <p:cNvPr id="6" name="Content Placeholder 5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CA76C7F5-BD53-2D62-0471-DB99FEBC8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31353" y="1877487"/>
            <a:ext cx="3221590" cy="32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30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Daily Recovered Case Prediction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 descr="A picture containing line, plot, diagram&#10;&#10;Description automatically generated">
            <a:extLst>
              <a:ext uri="{FF2B5EF4-FFF2-40B4-BE49-F238E27FC236}">
                <a16:creationId xmlns:a16="http://schemas.microsoft.com/office/drawing/2014/main" id="{2DA8CA5E-02AA-7AF6-8B48-1F924A05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45" y="1933875"/>
            <a:ext cx="3148372" cy="3116888"/>
          </a:xfrm>
          <a:prstGeom prst="rect">
            <a:avLst/>
          </a:prstGeom>
        </p:spPr>
      </p:pic>
      <p:pic>
        <p:nvPicPr>
          <p:cNvPr id="6" name="Content Placeholder 5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9E992CED-6C17-6036-AEFF-F29E3048A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31353" y="1933875"/>
            <a:ext cx="3221590" cy="31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72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Total Deceased Case Prediction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Content Placeholder 5" descr="A graph on a grid&#10;&#10;Description automatically generated with low confidence">
            <a:extLst>
              <a:ext uri="{FF2B5EF4-FFF2-40B4-BE49-F238E27FC236}">
                <a16:creationId xmlns:a16="http://schemas.microsoft.com/office/drawing/2014/main" id="{5CED51B0-3117-1819-6F13-6105C7F13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6998" y="1933875"/>
            <a:ext cx="3221590" cy="3116888"/>
          </a:xfrm>
          <a:prstGeom prst="rect">
            <a:avLst/>
          </a:prstGeom>
        </p:spPr>
      </p:pic>
      <p:pic>
        <p:nvPicPr>
          <p:cNvPr id="9" name="Picture 8" descr="A graph on a grid&#10;&#10;Description automatically generated with low confidence">
            <a:extLst>
              <a:ext uri="{FF2B5EF4-FFF2-40B4-BE49-F238E27FC236}">
                <a16:creationId xmlns:a16="http://schemas.microsoft.com/office/drawing/2014/main" id="{A0390238-5B9B-17F8-2DF3-036806E64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353" y="1933875"/>
            <a:ext cx="3221590" cy="31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9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F6EB7-013C-7920-7A53-9D11CC12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E"/>
                </a:solidFill>
              </a:rPr>
              <a:t>Data Visualisation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ED1A885-07EA-52D5-75B0-92F61665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895403"/>
            <a:ext cx="3113903" cy="306719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212789B-39C4-FEA5-8944-A7C34DE1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36" y="1973249"/>
            <a:ext cx="3113904" cy="29115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1CB0D7-73A4-4A5F-05A3-B04A57F8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FFFFE"/>
              </a:solidFill>
            </a:endParaRPr>
          </a:p>
          <a:p>
            <a:r>
              <a:rPr lang="en-US" b="1" dirty="0">
                <a:solidFill>
                  <a:srgbClr val="FFFFFE"/>
                </a:solidFill>
              </a:rPr>
              <a:t>Left plot: </a:t>
            </a:r>
            <a:r>
              <a:rPr lang="en-US" sz="1600" dirty="0">
                <a:solidFill>
                  <a:srgbClr val="FFFFFE"/>
                </a:solidFill>
              </a:rPr>
              <a:t>Time evolution of total confirmed, total recovered and total deceased cases.</a:t>
            </a:r>
          </a:p>
          <a:p>
            <a:pPr marL="0" indent="0">
              <a:buNone/>
            </a:pPr>
            <a:endParaRPr lang="en-US" sz="1600" dirty="0">
              <a:solidFill>
                <a:srgbClr val="FFFFFE"/>
              </a:solidFill>
            </a:endParaRPr>
          </a:p>
          <a:p>
            <a:endParaRPr lang="en-US" b="1" dirty="0">
              <a:solidFill>
                <a:srgbClr val="FFFFFE"/>
              </a:solidFill>
            </a:endParaRPr>
          </a:p>
          <a:p>
            <a:r>
              <a:rPr lang="en-US" b="1" dirty="0">
                <a:solidFill>
                  <a:srgbClr val="FFFFFE"/>
                </a:solidFill>
              </a:rPr>
              <a:t>Right plot: </a:t>
            </a:r>
            <a:r>
              <a:rPr lang="en-US" sz="1600" dirty="0">
                <a:solidFill>
                  <a:srgbClr val="FFFFFE"/>
                </a:solidFill>
              </a:rPr>
              <a:t>Time evolution of daily confirmed, daily recovered and daily deceased cases.</a:t>
            </a:r>
          </a:p>
          <a:p>
            <a:pPr marL="0" indent="0">
              <a:buNone/>
            </a:pPr>
            <a:endParaRPr lang="en-US" b="1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9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3999-9C68-028C-AE76-589AB7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Daily Deceased Case Prediction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Content Placeholder 5" descr="A picture containing plot, line, screenshot, text&#10;&#10;Description automatically generated">
            <a:extLst>
              <a:ext uri="{FF2B5EF4-FFF2-40B4-BE49-F238E27FC236}">
                <a16:creationId xmlns:a16="http://schemas.microsoft.com/office/drawing/2014/main" id="{8DBC3745-E22F-9F1A-346F-08BFFCE00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499" y="1901660"/>
            <a:ext cx="3221589" cy="3181318"/>
          </a:xfrm>
          <a:prstGeom prst="rect">
            <a:avLst/>
          </a:prstGeom>
        </p:spPr>
      </p:pic>
      <p:pic>
        <p:nvPicPr>
          <p:cNvPr id="9" name="Picture 8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73E3B776-641F-A642-688F-700238CE5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353" y="1917767"/>
            <a:ext cx="3221590" cy="31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0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28F6-4EAC-FF79-2DDF-B236E55C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702C-C1FF-FAA1-CF7F-130CC564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 regression model and use that model to predict confirmed cases, recovered cases etc.</a:t>
            </a:r>
          </a:p>
          <a:p>
            <a:endParaRPr lang="en-US" dirty="0"/>
          </a:p>
          <a:p>
            <a:r>
              <a:rPr lang="en-US" dirty="0"/>
              <a:t>Try different Regression models and find out which one gives the best accuracy for this dataset.</a:t>
            </a:r>
          </a:p>
          <a:p>
            <a:endParaRPr lang="en-US" dirty="0"/>
          </a:p>
          <a:p>
            <a:r>
              <a:rPr lang="en-US" dirty="0"/>
              <a:t>Try different train-test split to find out which split gives best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95063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E18E-932F-DEEB-A5B0-0C642B1F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AB3E-F6B7-8CF2-9296-C54A72AA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Linear Regression : </a:t>
            </a:r>
            <a:r>
              <a:rPr lang="en-US" dirty="0"/>
              <a:t>It assumes a linear relationship between the dependent variable and the independent variable(s) and looks for the best fit line.</a:t>
            </a:r>
          </a:p>
          <a:p>
            <a:endParaRPr lang="en-US" dirty="0"/>
          </a:p>
          <a:p>
            <a:r>
              <a:rPr lang="en-US" b="1" dirty="0"/>
              <a:t>Polynomial Regression : </a:t>
            </a:r>
            <a:r>
              <a:rPr lang="en-US" dirty="0"/>
              <a:t>Assumes a polynomial relationship between the dependent variable and the independent variable(s) and looks for the best fit curve.</a:t>
            </a:r>
          </a:p>
          <a:p>
            <a:endParaRPr lang="en-US" b="1" dirty="0"/>
          </a:p>
          <a:p>
            <a:r>
              <a:rPr lang="en-US" dirty="0"/>
              <a:t>For this project I only used Linear Regression and Polynomial Regression of 2</a:t>
            </a:r>
            <a:r>
              <a:rPr lang="en-US" baseline="30000" dirty="0"/>
              <a:t>nd</a:t>
            </a:r>
            <a:r>
              <a:rPr lang="en-US" dirty="0"/>
              <a:t> order. </a:t>
            </a:r>
          </a:p>
          <a:p>
            <a:r>
              <a:rPr lang="en-US" dirty="0"/>
              <a:t>Due to extreme overfitting 3</a:t>
            </a:r>
            <a:r>
              <a:rPr lang="en-US" baseline="30000" dirty="0"/>
              <a:t>rd</a:t>
            </a:r>
            <a:r>
              <a:rPr lang="en-US" dirty="0"/>
              <a:t> order polynomial regression and decision tree regression models were discarded.</a:t>
            </a:r>
          </a:p>
        </p:txBody>
      </p:sp>
    </p:spTree>
    <p:extLst>
      <p:ext uri="{BB962C8B-B14F-4D97-AF65-F5344CB8AC3E}">
        <p14:creationId xmlns:p14="http://schemas.microsoft.com/office/powerpoint/2010/main" val="94737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8B9F1-8536-D239-B7F3-B17F237C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E"/>
                </a:solidFill>
              </a:rPr>
              <a:t>Predicting Total Confirmed Cases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E5C079A-108A-272D-727E-0032D375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896" y="1872049"/>
            <a:ext cx="3113903" cy="308276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F5A5011-0CF0-7461-FB6D-4D586D7A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76" y="1903186"/>
            <a:ext cx="3113904" cy="305162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914D-F8BA-DD83-1557-9884FF3C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282462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70 percent training data, 30 percent test data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R2 Score for LR : 0.9695</a:t>
            </a:r>
          </a:p>
          <a:p>
            <a:r>
              <a:rPr lang="en-US" dirty="0">
                <a:solidFill>
                  <a:srgbClr val="FFFFFE"/>
                </a:solidFill>
              </a:rPr>
              <a:t>R2 Score for PR : -0.9739 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87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8B9F1-8536-D239-B7F3-B17F237C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E"/>
                </a:solidFill>
              </a:rPr>
              <a:t>Predicting Daily Confirmed Cases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6B7FFE33-A3CF-2570-D0A0-A1E11873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617" y="1879139"/>
            <a:ext cx="3268674" cy="3235986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7C1EEFD6-E331-AB6F-018F-8D529B6B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390" y="1879139"/>
            <a:ext cx="3388469" cy="323598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914D-F8BA-DD83-1557-9884FF3C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70 percent training data, 30 percent test data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R2 Score for LR : -1.617</a:t>
            </a:r>
          </a:p>
          <a:p>
            <a:r>
              <a:rPr lang="en-US" dirty="0">
                <a:solidFill>
                  <a:srgbClr val="FFFFFE"/>
                </a:solidFill>
              </a:rPr>
              <a:t>R2 Score for PR : -14.58 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8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BB64-CC1F-79CF-777F-7E69EA74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B24C-7BC0-5A90-0FEF-B969D3D59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35839"/>
          </a:xfrm>
        </p:spPr>
        <p:txBody>
          <a:bodyPr/>
          <a:lstStyle/>
          <a:p>
            <a:r>
              <a:rPr lang="en-US" dirty="0"/>
              <a:t>Very unfortunate (negative!!) R2 scores when predicting Daily Confirmed Cases. </a:t>
            </a:r>
          </a:p>
          <a:p>
            <a:endParaRPr lang="en-US" dirty="0"/>
          </a:p>
          <a:p>
            <a:r>
              <a:rPr lang="en-US" dirty="0"/>
              <a:t>Polynomial regression is way off with predictions while linear regression performs well.</a:t>
            </a:r>
          </a:p>
          <a:p>
            <a:endParaRPr lang="en-US" dirty="0"/>
          </a:p>
          <a:p>
            <a:r>
              <a:rPr lang="en-US" dirty="0"/>
              <a:t>The Dataset might be too simple and only has few features leading to overfitting issue. </a:t>
            </a:r>
          </a:p>
          <a:p>
            <a:endParaRPr lang="en-US" dirty="0"/>
          </a:p>
          <a:p>
            <a:r>
              <a:rPr lang="en-US" b="1" dirty="0"/>
              <a:t>Solution : </a:t>
            </a:r>
            <a:r>
              <a:rPr lang="en-US" dirty="0"/>
              <a:t>Reducing the amount of training data might be useful.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3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1001</TotalTime>
  <Words>836</Words>
  <Application>Microsoft Macintosh PowerPoint</Application>
  <PresentationFormat>Widescreen</PresentationFormat>
  <Paragraphs>190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Arial</vt:lpstr>
      <vt:lpstr>Calibri</vt:lpstr>
      <vt:lpstr>Century Gothic</vt:lpstr>
      <vt:lpstr>Wingdings 3</vt:lpstr>
      <vt:lpstr>Ion Boardroom</vt:lpstr>
      <vt:lpstr>Covid-19 Case Predictions Using Regression Models  </vt:lpstr>
      <vt:lpstr>Used Dataset</vt:lpstr>
      <vt:lpstr>Data Clean-up</vt:lpstr>
      <vt:lpstr>Data Visualisation</vt:lpstr>
      <vt:lpstr>Goal in Mind</vt:lpstr>
      <vt:lpstr>Models Used</vt:lpstr>
      <vt:lpstr>Predicting Total Confirmed Cases</vt:lpstr>
      <vt:lpstr>Predicting Daily Confirmed Cases</vt:lpstr>
      <vt:lpstr>Identifying Problems</vt:lpstr>
      <vt:lpstr>Predicting Total Confirmed Cases (again)</vt:lpstr>
      <vt:lpstr>Predicting Daily Confirmed Cases (again)</vt:lpstr>
      <vt:lpstr>Identifying Problems (again)</vt:lpstr>
      <vt:lpstr>Predicting Recovered Cases</vt:lpstr>
      <vt:lpstr>Predicting Deceased Cases</vt:lpstr>
      <vt:lpstr>R2 Score Table</vt:lpstr>
      <vt:lpstr>Conclusion</vt:lpstr>
      <vt:lpstr>Future Work</vt:lpstr>
      <vt:lpstr>Thank You</vt:lpstr>
      <vt:lpstr>Extra Slides</vt:lpstr>
      <vt:lpstr>Test Split 0.1</vt:lpstr>
      <vt:lpstr>Total Confirmed Case Prediction</vt:lpstr>
      <vt:lpstr>Daily Confirmed Case Prediction</vt:lpstr>
      <vt:lpstr>Total  Recovered Case Prediction</vt:lpstr>
      <vt:lpstr>Daily Recovered Case Prediction</vt:lpstr>
      <vt:lpstr>Total Deceased Case Prediction</vt:lpstr>
      <vt:lpstr>Daily Deceased Case Prediction</vt:lpstr>
      <vt:lpstr>Test Split 0.3</vt:lpstr>
      <vt:lpstr>Total Confirmed Case Prediction</vt:lpstr>
      <vt:lpstr>Daily Confirmed Case Prediction</vt:lpstr>
      <vt:lpstr>Total Recovered Case Prediction</vt:lpstr>
      <vt:lpstr>Daily Recovered Case Prediction</vt:lpstr>
      <vt:lpstr>Total Deceased Case Prediction</vt:lpstr>
      <vt:lpstr>Daily Deceased Case Prediction</vt:lpstr>
      <vt:lpstr>Test Split 0.5</vt:lpstr>
      <vt:lpstr>Total Confirmed Case Prediction</vt:lpstr>
      <vt:lpstr>Daily Confirmed Case Prediction</vt:lpstr>
      <vt:lpstr>Total Recovered Case Prediction</vt:lpstr>
      <vt:lpstr>Daily Recovered Case Prediction</vt:lpstr>
      <vt:lpstr>Total Deceased Case Prediction</vt:lpstr>
      <vt:lpstr>Daily Deceased Case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 Predictions Using Regression Models  </dc:title>
  <dc:creator>Avik Ghosh</dc:creator>
  <cp:lastModifiedBy>Avik Ghosh</cp:lastModifiedBy>
  <cp:revision>18</cp:revision>
  <dcterms:created xsi:type="dcterms:W3CDTF">2023-05-04T01:39:40Z</dcterms:created>
  <dcterms:modified xsi:type="dcterms:W3CDTF">2023-05-11T21:58:04Z</dcterms:modified>
</cp:coreProperties>
</file>