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8288000" cy="10287000"/>
  <p:notesSz cx="6858000" cy="9144000"/>
  <p:embeddedFontLst>
    <p:embeddedFont>
      <p:font typeface="Canva Sans Bold" panose="020B0803030501040103" pitchFamily="34" charset="0"/>
      <p:regular r:id="rId7"/>
      <p:bold r:id="rId8"/>
    </p:embeddedFont>
    <p:embeddedFont>
      <p:font typeface="Chunk Five" pitchFamily="2" charset="0"/>
      <p:regular r:id="rId9"/>
    </p:embeddedFont>
    <p:embeddedFont>
      <p:font typeface="Montserrat Bold" pitchFamily="2" charset="77"/>
      <p:regular r:id="rId10"/>
      <p:bold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10" autoAdjust="0"/>
  </p:normalViewPr>
  <p:slideViewPr>
    <p:cSldViewPr>
      <p:cViewPr varScale="1">
        <p:scale>
          <a:sx n="77" d="100"/>
          <a:sy n="77" d="100"/>
        </p:scale>
        <p:origin x="4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0" y="319718"/>
            <a:ext cx="18288000" cy="831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83"/>
              </a:lnSpc>
            </a:pPr>
            <a:r>
              <a:rPr lang="en-US" sz="5169">
                <a:solidFill>
                  <a:srgbClr val="000000"/>
                </a:solidFill>
                <a:latin typeface="Chunk Five"/>
              </a:rPr>
              <a:t>PROBLEM STATEMENT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01957" y="1302249"/>
            <a:ext cx="8420973" cy="2003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36"/>
              </a:lnSpc>
            </a:pPr>
            <a:r>
              <a:rPr lang="en-US" sz="2883" u="sng">
                <a:solidFill>
                  <a:srgbClr val="000000"/>
                </a:solidFill>
                <a:latin typeface="Canva Sans Bold"/>
              </a:rPr>
              <a:t>USE CASES ADDRESSED :</a:t>
            </a:r>
          </a:p>
          <a:p>
            <a:pPr algn="just">
              <a:lnSpc>
                <a:spcPts val="4036"/>
              </a:lnSpc>
            </a:pPr>
            <a:r>
              <a:rPr lang="en-US" sz="2883">
                <a:solidFill>
                  <a:srgbClr val="000000"/>
                </a:solidFill>
                <a:latin typeface="Canva Sans Bold"/>
              </a:rPr>
              <a:t>Trend-Demand forecasting</a:t>
            </a:r>
          </a:p>
          <a:p>
            <a:pPr algn="just">
              <a:lnSpc>
                <a:spcPts val="4036"/>
              </a:lnSpc>
            </a:pPr>
            <a:r>
              <a:rPr lang="en-US" sz="2883">
                <a:solidFill>
                  <a:srgbClr val="000000"/>
                </a:solidFill>
                <a:latin typeface="Canva Sans Bold"/>
              </a:rPr>
              <a:t>Engagement on a shopping platform</a:t>
            </a:r>
          </a:p>
          <a:p>
            <a:pPr algn="just">
              <a:lnSpc>
                <a:spcPts val="4036"/>
              </a:lnSpc>
            </a:pPr>
            <a:endParaRPr lang="en-US" sz="2883">
              <a:solidFill>
                <a:srgbClr val="000000"/>
              </a:solidFill>
              <a:latin typeface="Canva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11482" y="4934459"/>
            <a:ext cx="17248071" cy="6041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36"/>
              </a:lnSpc>
            </a:pPr>
            <a:r>
              <a:rPr lang="en-US" sz="2883" u="sng" dirty="0">
                <a:solidFill>
                  <a:srgbClr val="000000"/>
                </a:solidFill>
                <a:latin typeface="Canva Sans Bold"/>
              </a:rPr>
              <a:t>PROBLEM STATEMENT :</a:t>
            </a:r>
          </a:p>
          <a:p>
            <a:pPr algn="just">
              <a:lnSpc>
                <a:spcPts val="4036"/>
              </a:lnSpc>
            </a:pPr>
            <a:r>
              <a:rPr lang="en-US" sz="2883" dirty="0">
                <a:solidFill>
                  <a:srgbClr val="000000"/>
                </a:solidFill>
                <a:latin typeface="Canva Sans Bold"/>
              </a:rPr>
              <a:t>The fast fashion sector has two major problems: first, keeping the attention of demanding millennials and second, correctly predicting fleeting trends to prevent stockouts and overproduction. Particularly among Generation Z, the goal should go beyond mere retail therapy: creating lively, interactive spaces that bring people together via shared interests in style. Due to their dependence on out-of-date data, traditional demand forecasting approaches fall short of fulfilling these demands, resulting in lost opportunities and decreased profitability.</a:t>
            </a:r>
          </a:p>
          <a:p>
            <a:pPr algn="just">
              <a:lnSpc>
                <a:spcPts val="4036"/>
              </a:lnSpc>
            </a:pPr>
            <a:r>
              <a:rPr lang="en-US" sz="2883" dirty="0">
                <a:solidFill>
                  <a:srgbClr val="000000"/>
                </a:solidFill>
                <a:latin typeface="Canva Sans Bold"/>
              </a:rPr>
              <a:t> </a:t>
            </a:r>
          </a:p>
          <a:p>
            <a:pPr algn="just">
              <a:lnSpc>
                <a:spcPts val="4036"/>
              </a:lnSpc>
            </a:pPr>
            <a:endParaRPr lang="en-US" sz="2883" dirty="0">
              <a:solidFill>
                <a:srgbClr val="000000"/>
              </a:solidFill>
              <a:latin typeface="Canva Sans Bold"/>
            </a:endParaRPr>
          </a:p>
          <a:p>
            <a:pPr algn="just">
              <a:lnSpc>
                <a:spcPts val="4036"/>
              </a:lnSpc>
            </a:pPr>
            <a:endParaRPr lang="en-US" sz="2883" dirty="0">
              <a:solidFill>
                <a:srgbClr val="000000"/>
              </a:solidFill>
              <a:latin typeface="Canva Sans Bold"/>
            </a:endParaRPr>
          </a:p>
          <a:p>
            <a:pPr algn="just">
              <a:lnSpc>
                <a:spcPts val="4036"/>
              </a:lnSpc>
            </a:pPr>
            <a:endParaRPr lang="en-US" sz="2883" dirty="0">
              <a:solidFill>
                <a:srgbClr val="000000"/>
              </a:solidFill>
              <a:latin typeface="Canva Sans Bold"/>
            </a:endParaRPr>
          </a:p>
          <a:p>
            <a:pPr algn="just">
              <a:lnSpc>
                <a:spcPts val="4036"/>
              </a:lnSpc>
            </a:pPr>
            <a:endParaRPr lang="en-US" sz="2883" dirty="0">
              <a:solidFill>
                <a:srgbClr val="000000"/>
              </a:solidFill>
              <a:latin typeface="Canva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01957" y="3031806"/>
            <a:ext cx="15066227" cy="1516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47"/>
              </a:lnSpc>
              <a:spcBef>
                <a:spcPct val="0"/>
              </a:spcBef>
            </a:pPr>
            <a:r>
              <a:rPr lang="en-US" sz="2962" u="sng">
                <a:solidFill>
                  <a:srgbClr val="000000"/>
                </a:solidFill>
                <a:latin typeface="Canva Sans Bold"/>
              </a:rPr>
              <a:t>TITLE: </a:t>
            </a:r>
          </a:p>
          <a:p>
            <a:pPr algn="l">
              <a:lnSpc>
                <a:spcPts val="4003"/>
              </a:lnSpc>
              <a:spcBef>
                <a:spcPct val="0"/>
              </a:spcBef>
            </a:pPr>
            <a:r>
              <a:rPr lang="en-US" sz="2859">
                <a:solidFill>
                  <a:srgbClr val="000000"/>
                </a:solidFill>
                <a:latin typeface="Canva Sans Bold"/>
              </a:rPr>
              <a:t>Revolutionizing Fast Fashion for Gen Z: Real-Time Trend Forecasting and Dynamic User Engagement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4712369" y="1095888"/>
            <a:ext cx="2490081" cy="2139914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FFFF"/>
            </a:solidFill>
            <a:ln w="142875" cap="sq">
              <a:gradFill>
                <a:gsLst>
                  <a:gs pos="0">
                    <a:srgbClr val="000000">
                      <a:alpha val="100000"/>
                    </a:srgbClr>
                  </a:gs>
                  <a:gs pos="50000">
                    <a:srgbClr val="3533CD">
                      <a:alpha val="100000"/>
                    </a:srgbClr>
                  </a:gs>
                  <a:gs pos="100000">
                    <a:srgbClr val="CD33A7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566424" y="4664413"/>
            <a:ext cx="2539896" cy="2182723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FFFF"/>
            </a:solidFill>
            <a:ln w="142875" cap="sq">
              <a:gradFill>
                <a:gsLst>
                  <a:gs pos="0">
                    <a:srgbClr val="000000">
                      <a:alpha val="100000"/>
                    </a:srgbClr>
                  </a:gs>
                  <a:gs pos="50000">
                    <a:srgbClr val="3533CD">
                      <a:alpha val="100000"/>
                    </a:srgbClr>
                  </a:gs>
                  <a:gs pos="100000">
                    <a:srgbClr val="CD33A7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757601" y="2296381"/>
            <a:ext cx="2539896" cy="2182723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FFFF"/>
            </a:solidFill>
            <a:ln w="142875" cap="sq">
              <a:gradFill>
                <a:gsLst>
                  <a:gs pos="0">
                    <a:srgbClr val="000000">
                      <a:alpha val="100000"/>
                    </a:srgbClr>
                  </a:gs>
                  <a:gs pos="50000">
                    <a:srgbClr val="3533CD">
                      <a:alpha val="100000"/>
                    </a:srgbClr>
                  </a:gs>
                  <a:gs pos="100000">
                    <a:srgbClr val="CD33A7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871878" y="6416812"/>
            <a:ext cx="2539896" cy="2182723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FFFF"/>
            </a:solidFill>
            <a:ln w="142875" cap="sq">
              <a:gradFill>
                <a:gsLst>
                  <a:gs pos="0">
                    <a:srgbClr val="000000">
                      <a:alpha val="100000"/>
                    </a:srgbClr>
                  </a:gs>
                  <a:gs pos="50000">
                    <a:srgbClr val="3533CD">
                      <a:alpha val="100000"/>
                    </a:srgbClr>
                  </a:gs>
                  <a:gs pos="100000">
                    <a:srgbClr val="CD33A7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28700" y="1080877"/>
            <a:ext cx="3001354" cy="3009643"/>
            <a:chOff x="0" y="0"/>
            <a:chExt cx="4001805" cy="4012857"/>
          </a:xfrm>
        </p:grpSpPr>
        <p:grpSp>
          <p:nvGrpSpPr>
            <p:cNvPr id="17" name="Group 17"/>
            <p:cNvGrpSpPr/>
            <p:nvPr/>
          </p:nvGrpSpPr>
          <p:grpSpPr>
            <a:xfrm>
              <a:off x="307639" y="0"/>
              <a:ext cx="3386528" cy="2910298"/>
              <a:chOff x="0" y="0"/>
              <a:chExt cx="812800" cy="6985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FFFFF"/>
              </a:solidFill>
              <a:ln w="142875" cap="sq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50000">
                      <a:srgbClr val="3533CD">
                        <a:alpha val="100000"/>
                      </a:srgbClr>
                    </a:gs>
                    <a:gs pos="100000">
                      <a:srgbClr val="CD33A7">
                        <a:alpha val="100000"/>
                      </a:srgbClr>
                    </a:gs>
                  </a:gsLst>
                  <a:lin ang="0"/>
                </a:gra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114300" y="-38100"/>
                <a:ext cx="5842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0" y="3187177"/>
              <a:ext cx="4001805" cy="8256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38"/>
                </a:lnSpc>
              </a:pPr>
              <a:r>
                <a:rPr lang="en-US" sz="2031">
                  <a:solidFill>
                    <a:srgbClr val="000000"/>
                  </a:solidFill>
                  <a:latin typeface="Montserrat Bold"/>
                </a:rPr>
                <a:t>1.Integrate Real-Time Data Sources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1931717" y="4664413"/>
            <a:ext cx="2539896" cy="2182723"/>
            <a:chOff x="0" y="0"/>
            <a:chExt cx="812800" cy="6985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FFFF"/>
            </a:solidFill>
            <a:ln w="142875" cap="sq">
              <a:gradFill>
                <a:gsLst>
                  <a:gs pos="0">
                    <a:srgbClr val="000000">
                      <a:alpha val="100000"/>
                    </a:srgbClr>
                  </a:gs>
                  <a:gs pos="50000">
                    <a:srgbClr val="3533CD">
                      <a:alpha val="100000"/>
                    </a:srgbClr>
                  </a:gs>
                  <a:gs pos="100000">
                    <a:srgbClr val="CD33A7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>
            <a:off x="4077652" y="5028287"/>
            <a:ext cx="1517441" cy="1517441"/>
          </a:xfrm>
          <a:custGeom>
            <a:avLst/>
            <a:gdLst/>
            <a:ahLst/>
            <a:cxnLst/>
            <a:rect l="l" t="t" r="r" b="b"/>
            <a:pathLst>
              <a:path w="1517441" h="1517441">
                <a:moveTo>
                  <a:pt x="0" y="0"/>
                </a:moveTo>
                <a:lnTo>
                  <a:pt x="1517441" y="0"/>
                </a:lnTo>
                <a:lnTo>
                  <a:pt x="1517441" y="1517442"/>
                </a:lnTo>
                <a:lnTo>
                  <a:pt x="0" y="1517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1871046" y="1507514"/>
            <a:ext cx="1316661" cy="1316661"/>
          </a:xfrm>
          <a:custGeom>
            <a:avLst/>
            <a:gdLst/>
            <a:ahLst/>
            <a:cxnLst/>
            <a:rect l="l" t="t" r="r" b="b"/>
            <a:pathLst>
              <a:path w="1316661" h="1316661">
                <a:moveTo>
                  <a:pt x="0" y="0"/>
                </a:moveTo>
                <a:lnTo>
                  <a:pt x="1316662" y="0"/>
                </a:lnTo>
                <a:lnTo>
                  <a:pt x="1316662" y="1316661"/>
                </a:lnTo>
                <a:lnTo>
                  <a:pt x="0" y="13166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>
            <a:off x="15374622" y="1461185"/>
            <a:ext cx="1424885" cy="1346516"/>
          </a:xfrm>
          <a:custGeom>
            <a:avLst/>
            <a:gdLst/>
            <a:ahLst/>
            <a:cxnLst/>
            <a:rect l="l" t="t" r="r" b="b"/>
            <a:pathLst>
              <a:path w="1424885" h="1346516">
                <a:moveTo>
                  <a:pt x="0" y="0"/>
                </a:moveTo>
                <a:lnTo>
                  <a:pt x="1424885" y="0"/>
                </a:lnTo>
                <a:lnTo>
                  <a:pt x="1424885" y="1346516"/>
                </a:lnTo>
                <a:lnTo>
                  <a:pt x="0" y="13465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8288959" y="2726705"/>
            <a:ext cx="1477179" cy="1322076"/>
          </a:xfrm>
          <a:custGeom>
            <a:avLst/>
            <a:gdLst/>
            <a:ahLst/>
            <a:cxnLst/>
            <a:rect l="l" t="t" r="r" b="b"/>
            <a:pathLst>
              <a:path w="1477179" h="1322076">
                <a:moveTo>
                  <a:pt x="0" y="0"/>
                </a:moveTo>
                <a:lnTo>
                  <a:pt x="1477180" y="0"/>
                </a:lnTo>
                <a:lnTo>
                  <a:pt x="1477180" y="1322076"/>
                </a:lnTo>
                <a:lnTo>
                  <a:pt x="0" y="13220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>
            <a:off x="8429239" y="6855567"/>
            <a:ext cx="1425176" cy="1474955"/>
          </a:xfrm>
          <a:custGeom>
            <a:avLst/>
            <a:gdLst/>
            <a:ahLst/>
            <a:cxnLst/>
            <a:rect l="l" t="t" r="r" b="b"/>
            <a:pathLst>
              <a:path w="1425176" h="1474955">
                <a:moveTo>
                  <a:pt x="0" y="0"/>
                </a:moveTo>
                <a:lnTo>
                  <a:pt x="1425175" y="0"/>
                </a:lnTo>
                <a:lnTo>
                  <a:pt x="1425175" y="1474955"/>
                </a:lnTo>
                <a:lnTo>
                  <a:pt x="0" y="14749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12443629" y="5028287"/>
            <a:ext cx="1536126" cy="1530366"/>
          </a:xfrm>
          <a:custGeom>
            <a:avLst/>
            <a:gdLst/>
            <a:ahLst/>
            <a:cxnLst/>
            <a:rect l="l" t="t" r="r" b="b"/>
            <a:pathLst>
              <a:path w="1536126" h="1530366">
                <a:moveTo>
                  <a:pt x="0" y="0"/>
                </a:moveTo>
                <a:lnTo>
                  <a:pt x="1536126" y="0"/>
                </a:lnTo>
                <a:lnTo>
                  <a:pt x="1536126" y="1530366"/>
                </a:lnTo>
                <a:lnTo>
                  <a:pt x="0" y="153036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TextBox 30"/>
          <p:cNvSpPr txBox="1"/>
          <p:nvPr/>
        </p:nvSpPr>
        <p:spPr>
          <a:xfrm>
            <a:off x="-2173" y="334648"/>
            <a:ext cx="18288000" cy="831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83"/>
              </a:lnSpc>
            </a:pPr>
            <a:r>
              <a:rPr lang="en-US" sz="5169">
                <a:solidFill>
                  <a:srgbClr val="000000"/>
                </a:solidFill>
                <a:latin typeface="Chunk Five"/>
              </a:rPr>
              <a:t>OBJECTIVES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4580132" y="3405333"/>
            <a:ext cx="2679168" cy="910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90"/>
              </a:lnSpc>
            </a:pPr>
            <a:r>
              <a:rPr lang="en-US" sz="1991">
                <a:solidFill>
                  <a:srgbClr val="000000"/>
                </a:solidFill>
                <a:latin typeface="Montserrat Bold"/>
              </a:rPr>
              <a:t>3.Optimize Inventory Management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3344418" y="6961954"/>
            <a:ext cx="3001354" cy="928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8"/>
              </a:lnSpc>
            </a:pPr>
            <a:r>
              <a:rPr lang="en-US" sz="2031">
                <a:solidFill>
                  <a:srgbClr val="000000"/>
                </a:solidFill>
                <a:latin typeface="Montserrat Bold"/>
              </a:rPr>
              <a:t>4.Measure and Improve Engagement Metrics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7526872" y="4707705"/>
            <a:ext cx="3001354" cy="1238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8"/>
              </a:lnSpc>
            </a:pPr>
            <a:r>
              <a:rPr lang="en-US" sz="2031">
                <a:solidFill>
                  <a:srgbClr val="000000"/>
                </a:solidFill>
                <a:latin typeface="Montserrat Bold"/>
              </a:rPr>
              <a:t>2.Enhance Predictive Analytics Capabilities</a:t>
            </a:r>
          </a:p>
          <a:p>
            <a:pPr algn="ctr">
              <a:lnSpc>
                <a:spcPts val="2438"/>
              </a:lnSpc>
            </a:pPr>
            <a:endParaRPr lang="en-US" sz="2031">
              <a:solidFill>
                <a:srgbClr val="000000"/>
              </a:solidFill>
              <a:latin typeface="Montserrat Bold"/>
            </a:endParaRPr>
          </a:p>
          <a:p>
            <a:pPr algn="ctr">
              <a:lnSpc>
                <a:spcPts val="2438"/>
              </a:lnSpc>
            </a:pPr>
            <a:endParaRPr lang="en-US" sz="2031">
              <a:solidFill>
                <a:srgbClr val="000000"/>
              </a:solidFill>
              <a:latin typeface="Montserrat Bold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7757601" y="8720815"/>
            <a:ext cx="3001354" cy="928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8"/>
              </a:lnSpc>
            </a:pPr>
            <a:r>
              <a:rPr lang="en-US" sz="2031">
                <a:solidFill>
                  <a:srgbClr val="000000"/>
                </a:solidFill>
                <a:latin typeface="Montserrat Bold"/>
              </a:rPr>
              <a:t>5.Drive Virality and User-Generated Content (UGC)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1711015" y="6913811"/>
            <a:ext cx="3001354" cy="928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8"/>
              </a:lnSpc>
            </a:pPr>
            <a:r>
              <a:rPr lang="en-US" sz="2031">
                <a:solidFill>
                  <a:srgbClr val="000000"/>
                </a:solidFill>
                <a:latin typeface="Montserrat Bold"/>
              </a:rPr>
              <a:t>6.Continuous Innovation and Adaptation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876165" y="1374474"/>
            <a:ext cx="14989722" cy="869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59"/>
              </a:lnSpc>
            </a:pPr>
            <a:r>
              <a:rPr lang="en-US" sz="2299">
                <a:solidFill>
                  <a:srgbClr val="000000"/>
                </a:solidFill>
                <a:latin typeface="Canva Sans Bold"/>
              </a:rPr>
              <a:t>    </a:t>
            </a:r>
            <a:r>
              <a:rPr lang="en-US" sz="2299" u="sng">
                <a:solidFill>
                  <a:srgbClr val="000000"/>
                </a:solidFill>
                <a:latin typeface="Canva Sans Bold"/>
              </a:rPr>
              <a:t>1. Integrate Real-Time Data Sources: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Develop a robust real-time data integration system to gather and analyze information from trend predicting organizations, fashion blogs, social media platforms (e.g., Instagram, Facebook), and e-commerce websites.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Implementation Steps: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 1.⁠ ⁠Use API Integrations and Web Scraping Tools to Gather Real-Time Data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 2.⁠ ⁠Employ Data Pipelines and ETL Processes to Clean and Harmonize Data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 3.⁠ ⁠Utilize Cloud-Based Storage and Processing Solutions</a:t>
            </a:r>
          </a:p>
          <a:p>
            <a:pPr algn="just">
              <a:lnSpc>
                <a:spcPts val="2639"/>
              </a:lnSpc>
            </a:pPr>
            <a:endParaRPr lang="en-US" sz="2199">
              <a:solidFill>
                <a:srgbClr val="000000"/>
              </a:solidFill>
              <a:latin typeface="Canva Sans Bold"/>
            </a:endParaRPr>
          </a:p>
          <a:p>
            <a:pPr algn="just">
              <a:lnSpc>
                <a:spcPts val="2759"/>
              </a:lnSpc>
            </a:pPr>
            <a:r>
              <a:rPr lang="en-US" sz="2299">
                <a:solidFill>
                  <a:srgbClr val="000000"/>
                </a:solidFill>
                <a:latin typeface="Canva Sans Bold"/>
              </a:rPr>
              <a:t>    </a:t>
            </a:r>
            <a:r>
              <a:rPr lang="en-US" sz="2299" u="sng">
                <a:solidFill>
                  <a:srgbClr val="000000"/>
                </a:solidFill>
                <a:latin typeface="Canva Sans Bold"/>
              </a:rPr>
              <a:t>2. Enhance Predictive Analytics Capabilities: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Develop advanced machine learning models and algorithms to predict short-term fashion trends accurately.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Implementation Steps: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 1.⁠ ⁠Utilize Supervised Learning Techniques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 2.⁠ ⁠Implement Time Series Forecasting Models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 3.⁠ ⁠Integrate Natural Language Processing (NLP)</a:t>
            </a:r>
          </a:p>
          <a:p>
            <a:pPr algn="just">
              <a:lnSpc>
                <a:spcPts val="2639"/>
              </a:lnSpc>
            </a:pPr>
            <a:endParaRPr lang="en-US" sz="2199">
              <a:solidFill>
                <a:srgbClr val="000000"/>
              </a:solidFill>
              <a:latin typeface="Canva Sans Bold"/>
            </a:endParaRPr>
          </a:p>
          <a:p>
            <a:pPr algn="just">
              <a:lnSpc>
                <a:spcPts val="2759"/>
              </a:lnSpc>
            </a:pPr>
            <a:r>
              <a:rPr lang="en-US" sz="2299">
                <a:solidFill>
                  <a:srgbClr val="000000"/>
                </a:solidFill>
                <a:latin typeface="Canva Sans Bold"/>
              </a:rPr>
              <a:t>    </a:t>
            </a:r>
            <a:r>
              <a:rPr lang="en-US" sz="2299" u="sng">
                <a:solidFill>
                  <a:srgbClr val="000000"/>
                </a:solidFill>
                <a:latin typeface="Canva Sans Bold"/>
              </a:rPr>
              <a:t>3. Optimize Inventory Management: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Utilize accurate demand forecasts to optimize inventory levels and reduce overproduction and stockouts.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Implementation Steps: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 1. Integrate Demand Forecasting Outputs into Inventory Management Systems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 2. Implement Dynamic Pricing Strategies and Markdown Optimization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 3. Establish Agile Supply Chain Processes</a:t>
            </a:r>
          </a:p>
          <a:p>
            <a:pPr algn="just">
              <a:lnSpc>
                <a:spcPts val="2639"/>
              </a:lnSpc>
            </a:pPr>
            <a:endParaRPr lang="en-US" sz="2199">
              <a:solidFill>
                <a:srgbClr val="000000"/>
              </a:solidFill>
              <a:latin typeface="Canva Sans Bold"/>
            </a:endParaRPr>
          </a:p>
          <a:p>
            <a:pPr algn="just">
              <a:lnSpc>
                <a:spcPts val="2639"/>
              </a:lnSpc>
            </a:pPr>
            <a:endParaRPr lang="en-US" sz="2199">
              <a:solidFill>
                <a:srgbClr val="000000"/>
              </a:solidFill>
              <a:latin typeface="Canva Sans Bold"/>
            </a:endParaRPr>
          </a:p>
          <a:p>
            <a:pPr algn="just">
              <a:lnSpc>
                <a:spcPts val="2639"/>
              </a:lnSpc>
            </a:pPr>
            <a:endParaRPr lang="en-US" sz="2199">
              <a:solidFill>
                <a:srgbClr val="000000"/>
              </a:solidFill>
              <a:latin typeface="Canva Sans Bold"/>
            </a:endParaRPr>
          </a:p>
          <a:p>
            <a:pPr algn="just">
              <a:lnSpc>
                <a:spcPts val="2639"/>
              </a:lnSpc>
            </a:pPr>
            <a:endParaRPr lang="en-US" sz="2199">
              <a:solidFill>
                <a:srgbClr val="000000"/>
              </a:solidFill>
              <a:latin typeface="Canva Sans Bold"/>
            </a:endParaRPr>
          </a:p>
          <a:p>
            <a:pPr algn="just">
              <a:lnSpc>
                <a:spcPts val="2639"/>
              </a:lnSpc>
            </a:pPr>
            <a:endParaRPr lang="en-US" sz="2199">
              <a:solidFill>
                <a:srgbClr val="000000"/>
              </a:solidFill>
              <a:latin typeface="Canva Sans Bol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6598173" y="182788"/>
            <a:ext cx="1552014" cy="1410393"/>
          </a:xfrm>
          <a:custGeom>
            <a:avLst/>
            <a:gdLst/>
            <a:ahLst/>
            <a:cxnLst/>
            <a:rect l="l" t="t" r="r" b="b"/>
            <a:pathLst>
              <a:path w="1552014" h="1410393">
                <a:moveTo>
                  <a:pt x="0" y="0"/>
                </a:moveTo>
                <a:lnTo>
                  <a:pt x="1552015" y="0"/>
                </a:lnTo>
                <a:lnTo>
                  <a:pt x="1552015" y="1410393"/>
                </a:lnTo>
                <a:lnTo>
                  <a:pt x="0" y="141039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0" y="319718"/>
            <a:ext cx="18288000" cy="831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83"/>
              </a:lnSpc>
            </a:pPr>
            <a:r>
              <a:rPr lang="en-US" sz="5169">
                <a:solidFill>
                  <a:srgbClr val="000000"/>
                </a:solidFill>
                <a:latin typeface="Chunk Five"/>
              </a:rPr>
              <a:t>SOLUTION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0" y="319718"/>
            <a:ext cx="18288000" cy="831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83"/>
              </a:lnSpc>
            </a:pPr>
            <a:r>
              <a:rPr lang="en-US" sz="5169">
                <a:solidFill>
                  <a:srgbClr val="000000"/>
                </a:solidFill>
                <a:latin typeface="Chunk Five"/>
              </a:rPr>
              <a:t>SOLUTION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80363" y="1445423"/>
            <a:ext cx="16840470" cy="836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59"/>
              </a:lnSpc>
            </a:pPr>
            <a:r>
              <a:rPr lang="en-US" sz="2299">
                <a:solidFill>
                  <a:srgbClr val="000000"/>
                </a:solidFill>
                <a:latin typeface="Canva Sans Bold"/>
              </a:rPr>
              <a:t>    </a:t>
            </a:r>
            <a:r>
              <a:rPr lang="en-US" sz="2299" u="sng">
                <a:solidFill>
                  <a:srgbClr val="000000"/>
                </a:solidFill>
                <a:latin typeface="Canva Sans Bold"/>
              </a:rPr>
              <a:t>4. Measure and Improve Engagement Metrics :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Implement a comprehensive analytics framework to monitor and optimize user engagement metrics.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Implementation Steps: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 1. Define Key Performance Indicators (KPIs)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 2. Utilize Analytics Tools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 3. Conduct User Surveys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 4. Continuous Monitoring and Optimization</a:t>
            </a:r>
          </a:p>
          <a:p>
            <a:pPr algn="just">
              <a:lnSpc>
                <a:spcPts val="2639"/>
              </a:lnSpc>
            </a:pPr>
            <a:endParaRPr lang="en-US" sz="2199">
              <a:solidFill>
                <a:srgbClr val="000000"/>
              </a:solidFill>
              <a:latin typeface="Canva Sans Bold"/>
            </a:endParaRPr>
          </a:p>
          <a:p>
            <a:pPr algn="just">
              <a:lnSpc>
                <a:spcPts val="2759"/>
              </a:lnSpc>
            </a:pPr>
            <a:r>
              <a:rPr lang="en-US" sz="2299">
                <a:solidFill>
                  <a:srgbClr val="000000"/>
                </a:solidFill>
                <a:latin typeface="Canva Sans Bold"/>
              </a:rPr>
              <a:t>    </a:t>
            </a:r>
            <a:r>
              <a:rPr lang="en-US" sz="2299" u="sng">
                <a:solidFill>
                  <a:srgbClr val="000000"/>
                </a:solidFill>
                <a:latin typeface="Canva Sans Bold"/>
              </a:rPr>
              <a:t>5.⁠Drive Virality and User-Generated Content (UGC):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Foster a community-driven environment through viral marketing campaigns and user-generated content initiatives.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Implementation Steps: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 1. Launch Interactive UGC Campaigns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 2. Integrate Social Sharing Features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 3. Collaborate with Fashion Influencers</a:t>
            </a:r>
          </a:p>
          <a:p>
            <a:pPr algn="just">
              <a:lnSpc>
                <a:spcPts val="2639"/>
              </a:lnSpc>
            </a:pPr>
            <a:endParaRPr lang="en-US" sz="2199">
              <a:solidFill>
                <a:srgbClr val="000000"/>
              </a:solidFill>
              <a:latin typeface="Canva Sans Bold"/>
            </a:endParaRPr>
          </a:p>
          <a:p>
            <a:pPr algn="just">
              <a:lnSpc>
                <a:spcPts val="2759"/>
              </a:lnSpc>
            </a:pPr>
            <a:r>
              <a:rPr lang="en-US" sz="2299">
                <a:solidFill>
                  <a:srgbClr val="000000"/>
                </a:solidFill>
                <a:latin typeface="Canva Sans Bold"/>
              </a:rPr>
              <a:t>    </a:t>
            </a:r>
            <a:r>
              <a:rPr lang="en-US" sz="2299" u="sng">
                <a:solidFill>
                  <a:srgbClr val="000000"/>
                </a:solidFill>
                <a:latin typeface="Canva Sans Bold"/>
              </a:rPr>
              <a:t>6.Continuous Innovation and Adaptation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Foster a culture of innovation and agility to continuously evolve and meet changing consumer preferences.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Implementation Steps: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 1. Establish Cross-Functional Teams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 2. Gather Customer Feedback and Market Insights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 3. Experiment with New Technologies and Features</a:t>
            </a:r>
          </a:p>
          <a:p>
            <a:pPr algn="just">
              <a:lnSpc>
                <a:spcPts val="2639"/>
              </a:lnSpc>
            </a:pPr>
            <a:endParaRPr lang="en-US" sz="2199">
              <a:solidFill>
                <a:srgbClr val="000000"/>
              </a:solidFill>
              <a:latin typeface="Canva Sans Bold"/>
            </a:endParaRPr>
          </a:p>
          <a:p>
            <a:pPr algn="just">
              <a:lnSpc>
                <a:spcPts val="2639"/>
              </a:lnSpc>
            </a:pPr>
            <a:endParaRPr lang="en-US" sz="2199">
              <a:solidFill>
                <a:srgbClr val="000000"/>
              </a:solidFill>
              <a:latin typeface="Canva Sans Bold"/>
            </a:endParaRPr>
          </a:p>
          <a:p>
            <a:pPr algn="just">
              <a:lnSpc>
                <a:spcPts val="2639"/>
              </a:lnSpc>
            </a:pPr>
            <a:endParaRPr lang="en-US" sz="2199">
              <a:solidFill>
                <a:srgbClr val="000000"/>
              </a:solidFill>
              <a:latin typeface="Canva Sans Bold"/>
            </a:endParaRPr>
          </a:p>
          <a:p>
            <a:pPr algn="just">
              <a:lnSpc>
                <a:spcPts val="2639"/>
              </a:lnSpc>
            </a:pPr>
            <a:endParaRPr lang="en-US" sz="2199">
              <a:solidFill>
                <a:srgbClr val="000000"/>
              </a:solidFill>
              <a:latin typeface="Canva Sans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6598173" y="182788"/>
            <a:ext cx="1552014" cy="1410393"/>
          </a:xfrm>
          <a:custGeom>
            <a:avLst/>
            <a:gdLst/>
            <a:ahLst/>
            <a:cxnLst/>
            <a:rect l="l" t="t" r="r" b="b"/>
            <a:pathLst>
              <a:path w="1552014" h="1410393">
                <a:moveTo>
                  <a:pt x="0" y="0"/>
                </a:moveTo>
                <a:lnTo>
                  <a:pt x="1552015" y="0"/>
                </a:lnTo>
                <a:lnTo>
                  <a:pt x="1552015" y="1410393"/>
                </a:lnTo>
                <a:lnTo>
                  <a:pt x="0" y="141039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1643062"/>
            <a:ext cx="16230600" cy="7000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just">
              <a:lnSpc>
                <a:spcPts val="2639"/>
              </a:lnSpc>
              <a:buAutoNum type="arabicPeriod"/>
            </a:pPr>
            <a:r>
              <a:rPr lang="en-US" sz="2199" u="sng">
                <a:solidFill>
                  <a:srgbClr val="000000"/>
                </a:solidFill>
                <a:latin typeface="Canva Sans Bold"/>
              </a:rPr>
              <a:t>Enhanced Customer Insights</a:t>
            </a:r>
            <a:r>
              <a:rPr lang="en-US" sz="2199">
                <a:solidFill>
                  <a:srgbClr val="000000"/>
                </a:solidFill>
                <a:latin typeface="Canva Sans Bold"/>
              </a:rPr>
              <a:t> : With access to consumer data in real-time, personalized marketing strategies and product recommendations are made possible.</a:t>
            </a:r>
          </a:p>
          <a:p>
            <a:pPr marL="474979" lvl="1" indent="-237490" algn="just">
              <a:lnSpc>
                <a:spcPts val="2639"/>
              </a:lnSpc>
              <a:buAutoNum type="arabicPeriod"/>
            </a:pPr>
            <a:r>
              <a:rPr lang="en-US" sz="2199" u="sng">
                <a:solidFill>
                  <a:srgbClr val="000000"/>
                </a:solidFill>
                <a:latin typeface="Canva Sans Bold"/>
              </a:rPr>
              <a:t>Behavioural Analysis</a:t>
            </a:r>
            <a:r>
              <a:rPr lang="en-US" sz="2199">
                <a:solidFill>
                  <a:srgbClr val="000000"/>
                </a:solidFill>
                <a:latin typeface="Canva Sans Bold"/>
              </a:rPr>
              <a:t> : Analyzing consumer behavior can help with focused marketing and client retention by revealing their preferences and habits.</a:t>
            </a:r>
          </a:p>
          <a:p>
            <a:pPr marL="474979" lvl="1" indent="-237490" algn="just">
              <a:lnSpc>
                <a:spcPts val="2639"/>
              </a:lnSpc>
              <a:buAutoNum type="arabicPeriod"/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⁠</a:t>
            </a:r>
            <a:r>
              <a:rPr lang="en-US" sz="2199" u="sng">
                <a:solidFill>
                  <a:srgbClr val="000000"/>
                </a:solidFill>
                <a:latin typeface="Canva Sans Bold"/>
              </a:rPr>
              <a:t>Data-driven insights </a:t>
            </a:r>
            <a:r>
              <a:rPr lang="en-US" sz="2199">
                <a:solidFill>
                  <a:srgbClr val="000000"/>
                </a:solidFill>
                <a:latin typeface="Canva Sans Bold"/>
              </a:rPr>
              <a:t>: With data-driven insights, we may set competitive prices by analyzing competition data and responding to changes in demand.</a:t>
            </a:r>
          </a:p>
          <a:p>
            <a:pPr marL="474979" lvl="1" indent="-237490" algn="just">
              <a:lnSpc>
                <a:spcPts val="2639"/>
              </a:lnSpc>
              <a:buAutoNum type="arabicPeriod"/>
            </a:pPr>
            <a:r>
              <a:rPr lang="en-US" sz="2199" u="sng">
                <a:solidFill>
                  <a:srgbClr val="000000"/>
                </a:solidFill>
                <a:latin typeface="Canva Sans Bold"/>
              </a:rPr>
              <a:t>Eliminating Excess Inventory and Stockouts</a:t>
            </a:r>
            <a:r>
              <a:rPr lang="en-US" sz="2199">
                <a:solidFill>
                  <a:srgbClr val="000000"/>
                </a:solidFill>
                <a:latin typeface="Canva Sans Bold"/>
              </a:rPr>
              <a:t> : By enhancing inventory forecasting, we can reduce surplus inventory and guarantee that popular items remain regularly in stock.</a:t>
            </a:r>
          </a:p>
          <a:p>
            <a:pPr marL="474979" lvl="1" indent="-237490" algn="just">
              <a:lnSpc>
                <a:spcPts val="2639"/>
              </a:lnSpc>
              <a:buAutoNum type="arabicPeriod"/>
            </a:pPr>
            <a:r>
              <a:rPr lang="en-US" sz="2199" u="sng">
                <a:solidFill>
                  <a:srgbClr val="000000"/>
                </a:solidFill>
                <a:latin typeface="Canva Sans Bold"/>
              </a:rPr>
              <a:t>⁠Sustainable Practices</a:t>
            </a:r>
            <a:r>
              <a:rPr lang="en-US" sz="2199">
                <a:solidFill>
                  <a:srgbClr val="000000"/>
                </a:solidFill>
                <a:latin typeface="Canva Sans Bold"/>
              </a:rPr>
              <a:t> : Maintain an appropriate stock level in relation to actual demand; this will help cut down on waste and environmental damage.</a:t>
            </a:r>
          </a:p>
          <a:p>
            <a:pPr marL="474979" lvl="1" indent="-237490" algn="just">
              <a:lnSpc>
                <a:spcPts val="2639"/>
              </a:lnSpc>
              <a:buAutoNum type="arabicPeriod"/>
            </a:pPr>
            <a:r>
              <a:rPr lang="en-US" sz="2199" u="sng">
                <a:solidFill>
                  <a:srgbClr val="000000"/>
                </a:solidFill>
                <a:latin typeface="Canva Sans Bold"/>
              </a:rPr>
              <a:t>⁠Increased Customer Loyalty</a:t>
            </a:r>
            <a:r>
              <a:rPr lang="en-US" sz="2199">
                <a:solidFill>
                  <a:srgbClr val="000000"/>
                </a:solidFill>
                <a:latin typeface="Canva Sans Bold"/>
              </a:rPr>
              <a:t> : Invest in Your relationships by motivating consumers to talk about their experiences and fashion choices; this will increase the visibility of your business by building a social proof effect.</a:t>
            </a:r>
          </a:p>
          <a:p>
            <a:pPr marL="474979" lvl="1" indent="-237490" algn="just">
              <a:lnSpc>
                <a:spcPts val="2639"/>
              </a:lnSpc>
              <a:buAutoNum type="arabicPeriod"/>
            </a:pPr>
            <a:r>
              <a:rPr lang="en-US" sz="2199" u="sng">
                <a:solidFill>
                  <a:srgbClr val="000000"/>
                </a:solidFill>
                <a:latin typeface="Canva Sans Bold"/>
              </a:rPr>
              <a:t>Increased Brand Visibility</a:t>
            </a:r>
            <a:r>
              <a:rPr lang="en-US" sz="2199">
                <a:solidFill>
                  <a:srgbClr val="000000"/>
                </a:solidFill>
                <a:latin typeface="Canva Sans Bold"/>
              </a:rPr>
              <a:t> : Keep ahead of the competition and maintain your position as market leader by constantly improving your products, services, and customer experiences using data that is recorded in real-time.</a:t>
            </a:r>
          </a:p>
          <a:p>
            <a:pPr marL="474979" lvl="1" indent="-237490" algn="just">
              <a:lnSpc>
                <a:spcPts val="2639"/>
              </a:lnSpc>
              <a:buAutoNum type="arabicPeriod"/>
            </a:pPr>
            <a:r>
              <a:rPr lang="en-US" sz="2199" u="sng">
                <a:solidFill>
                  <a:srgbClr val="000000"/>
                </a:solidFill>
                <a:latin typeface="Canva Sans Bold"/>
              </a:rPr>
              <a:t>Market Leadership</a:t>
            </a:r>
            <a:r>
              <a:rPr lang="en-US" sz="2199">
                <a:solidFill>
                  <a:srgbClr val="000000"/>
                </a:solidFill>
                <a:latin typeface="Canva Sans Bold"/>
              </a:rPr>
              <a:t> : Maintain relevance and drive sustainable development by swiftly adapting to shifting consumer tastes and market trends.</a:t>
            </a:r>
          </a:p>
          <a:p>
            <a:pPr marL="474979" lvl="1" indent="-237490" algn="just">
              <a:lnSpc>
                <a:spcPts val="2639"/>
              </a:lnSpc>
              <a:buAutoNum type="arabicPeriod"/>
            </a:pPr>
            <a:r>
              <a:rPr lang="en-US" sz="2199" u="sng">
                <a:solidFill>
                  <a:srgbClr val="000000"/>
                </a:solidFill>
                <a:latin typeface="Canva Sans Bold"/>
              </a:rPr>
              <a:t>Adaptability</a:t>
            </a:r>
            <a:r>
              <a:rPr lang="en-US" sz="2199">
                <a:solidFill>
                  <a:srgbClr val="000000"/>
                </a:solidFill>
                <a:latin typeface="Canva Sans Bold"/>
              </a:rPr>
              <a:t> : Look for patterns in consumer behavior that can point to untapped markets for your products or services.</a:t>
            </a:r>
          </a:p>
          <a:p>
            <a:pPr marL="474979" lvl="1" indent="-237490" algn="just">
              <a:lnSpc>
                <a:spcPts val="2639"/>
              </a:lnSpc>
              <a:buAutoNum type="arabicPeriod"/>
            </a:pPr>
            <a:r>
              <a:rPr lang="en-US" sz="2199" u="sng">
                <a:solidFill>
                  <a:srgbClr val="000000"/>
                </a:solidFill>
                <a:latin typeface="Canva Sans Bold"/>
              </a:rPr>
              <a:t>Improved Trend Forecasting </a:t>
            </a:r>
            <a:r>
              <a:rPr lang="en-US" sz="2199">
                <a:solidFill>
                  <a:srgbClr val="000000"/>
                </a:solidFill>
                <a:latin typeface="Canva Sans Bold"/>
              </a:rPr>
              <a:t>: The ability to see new patterns more quickly because to real-time data makes trend forecasting better, which in turn lowers the likelihood of stockouts and excess production.</a:t>
            </a:r>
          </a:p>
          <a:p>
            <a:pPr algn="l">
              <a:lnSpc>
                <a:spcPts val="2639"/>
              </a:lnSpc>
              <a:spcBef>
                <a:spcPct val="0"/>
              </a:spcBef>
            </a:pPr>
            <a:endParaRPr lang="en-US" sz="2199">
              <a:solidFill>
                <a:srgbClr val="000000"/>
              </a:solidFill>
              <a:latin typeface="Canva Sans Bol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6158787" y="8992176"/>
            <a:ext cx="1991401" cy="532247"/>
          </a:xfrm>
          <a:custGeom>
            <a:avLst/>
            <a:gdLst/>
            <a:ahLst/>
            <a:cxnLst/>
            <a:rect l="l" t="t" r="r" b="b"/>
            <a:pathLst>
              <a:path w="1991401" h="532247">
                <a:moveTo>
                  <a:pt x="0" y="0"/>
                </a:moveTo>
                <a:lnTo>
                  <a:pt x="1991401" y="0"/>
                </a:lnTo>
                <a:lnTo>
                  <a:pt x="1991401" y="532248"/>
                </a:lnTo>
                <a:lnTo>
                  <a:pt x="0" y="5322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0" y="319718"/>
            <a:ext cx="18288000" cy="831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83"/>
              </a:lnSpc>
            </a:pPr>
            <a:r>
              <a:rPr lang="en-US" sz="5169">
                <a:solidFill>
                  <a:srgbClr val="000000"/>
                </a:solidFill>
                <a:latin typeface="Chunk Five"/>
              </a:rPr>
              <a:t>BENEFITS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778</Words>
  <Application>Microsoft Macintosh PowerPoint</Application>
  <PresentationFormat>Custom</PresentationFormat>
  <Paragraphs>77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Chunk Five</vt:lpstr>
      <vt:lpstr>Canva Sans Bold</vt:lpstr>
      <vt:lpstr>Montserrat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cp:lastModifiedBy>Ajay Gupta (DDB Mudra North Gurgaon)</cp:lastModifiedBy>
  <cp:revision>2</cp:revision>
  <dcterms:created xsi:type="dcterms:W3CDTF">2006-08-16T00:00:00Z</dcterms:created>
  <dcterms:modified xsi:type="dcterms:W3CDTF">2024-12-26T06:43:28Z</dcterms:modified>
  <dc:identifier>DAGJgupFPfM</dc:identifier>
</cp:coreProperties>
</file>