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E204-B400-4860-8750-BEA1F85E2D3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2299-9F12-4AD4-B568-DF0FB44C6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8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E204-B400-4860-8750-BEA1F85E2D3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2299-9F12-4AD4-B568-DF0FB44C6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2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E204-B400-4860-8750-BEA1F85E2D3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2299-9F12-4AD4-B568-DF0FB44C6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E204-B400-4860-8750-BEA1F85E2D3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2299-9F12-4AD4-B568-DF0FB44C6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2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E204-B400-4860-8750-BEA1F85E2D3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2299-9F12-4AD4-B568-DF0FB44C6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8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E204-B400-4860-8750-BEA1F85E2D3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2299-9F12-4AD4-B568-DF0FB44C6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2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E204-B400-4860-8750-BEA1F85E2D3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2299-9F12-4AD4-B568-DF0FB44C6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4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E204-B400-4860-8750-BEA1F85E2D3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2299-9F12-4AD4-B568-DF0FB44C6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2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E204-B400-4860-8750-BEA1F85E2D3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2299-9F12-4AD4-B568-DF0FB44C6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6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E204-B400-4860-8750-BEA1F85E2D3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2299-9F12-4AD4-B568-DF0FB44C6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4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E204-B400-4860-8750-BEA1F85E2D3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2299-9F12-4AD4-B568-DF0FB44C6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3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8E204-B400-4860-8750-BEA1F85E2D3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D2299-9F12-4AD4-B568-DF0FB44C6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6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910" y="331470"/>
            <a:ext cx="1122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Heading 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14" y="3495874"/>
            <a:ext cx="11322656" cy="31809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4514" y="857250"/>
            <a:ext cx="114941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62626"/>
                </a:solidFill>
                <a:latin typeface=""/>
              </a:rPr>
              <a:t>There are a few things to note here:</a:t>
            </a:r>
          </a:p>
          <a:p>
            <a:r>
              <a:rPr lang="en-US" sz="1400" dirty="0">
                <a:solidFill>
                  <a:srgbClr val="CDA759"/>
                </a:solidFill>
                <a:latin typeface="¿MÀ·˛"/>
              </a:rPr>
              <a:t> </a:t>
            </a:r>
            <a:r>
              <a:rPr lang="en-US" dirty="0">
                <a:solidFill>
                  <a:srgbClr val="262626"/>
                </a:solidFill>
                <a:latin typeface=""/>
              </a:rPr>
              <a:t>The first layer acts as a collection of various edge detectors. At that stage, </a:t>
            </a:r>
            <a:r>
              <a:rPr lang="en-US" dirty="0" smtClean="0">
                <a:solidFill>
                  <a:srgbClr val="262626"/>
                </a:solidFill>
                <a:latin typeface=""/>
              </a:rPr>
              <a:t>the activations </a:t>
            </a:r>
            <a:r>
              <a:rPr lang="en-US" dirty="0">
                <a:solidFill>
                  <a:srgbClr val="262626"/>
                </a:solidFill>
                <a:latin typeface=""/>
              </a:rPr>
              <a:t>retain almost all of the information present in the initial picture.</a:t>
            </a:r>
          </a:p>
          <a:p>
            <a:r>
              <a:rPr lang="en-US" sz="1400" dirty="0">
                <a:solidFill>
                  <a:srgbClr val="CDA759"/>
                </a:solidFill>
                <a:latin typeface="¿MÀ·˛"/>
              </a:rPr>
              <a:t> </a:t>
            </a:r>
            <a:r>
              <a:rPr lang="en-US" dirty="0">
                <a:solidFill>
                  <a:srgbClr val="262626"/>
                </a:solidFill>
                <a:latin typeface=""/>
              </a:rPr>
              <a:t>As you go higher, the activations become increasingly abstract and less </a:t>
            </a:r>
            <a:r>
              <a:rPr lang="en-US" dirty="0" smtClean="0">
                <a:solidFill>
                  <a:srgbClr val="262626"/>
                </a:solidFill>
                <a:latin typeface=""/>
              </a:rPr>
              <a:t>visually interpretable</a:t>
            </a:r>
            <a:r>
              <a:rPr lang="en-US" dirty="0">
                <a:solidFill>
                  <a:srgbClr val="262626"/>
                </a:solidFill>
                <a:latin typeface=""/>
              </a:rPr>
              <a:t>. They begin to encode higher-level concepts such as “cat ear” </a:t>
            </a:r>
            <a:r>
              <a:rPr lang="en-US" dirty="0" smtClean="0">
                <a:solidFill>
                  <a:srgbClr val="262626"/>
                </a:solidFill>
                <a:latin typeface=""/>
              </a:rPr>
              <a:t>and “cat </a:t>
            </a:r>
            <a:r>
              <a:rPr lang="en-US" dirty="0">
                <a:solidFill>
                  <a:srgbClr val="262626"/>
                </a:solidFill>
                <a:latin typeface=""/>
              </a:rPr>
              <a:t>eye.” Higher presentations carry increasingly less information about </a:t>
            </a:r>
            <a:r>
              <a:rPr lang="en-US" dirty="0" smtClean="0">
                <a:solidFill>
                  <a:srgbClr val="262626"/>
                </a:solidFill>
                <a:latin typeface=""/>
              </a:rPr>
              <a:t>the visual </a:t>
            </a:r>
            <a:r>
              <a:rPr lang="en-US" dirty="0">
                <a:solidFill>
                  <a:srgbClr val="262626"/>
                </a:solidFill>
                <a:latin typeface=""/>
              </a:rPr>
              <a:t>contents of the image, and increasingly more information related to </a:t>
            </a:r>
            <a:r>
              <a:rPr lang="en-US" dirty="0" smtClean="0">
                <a:solidFill>
                  <a:srgbClr val="262626"/>
                </a:solidFill>
                <a:latin typeface=""/>
              </a:rPr>
              <a:t>the class </a:t>
            </a:r>
            <a:r>
              <a:rPr lang="en-US" dirty="0">
                <a:solidFill>
                  <a:srgbClr val="262626"/>
                </a:solidFill>
                <a:latin typeface=""/>
              </a:rPr>
              <a:t>of the image.</a:t>
            </a:r>
          </a:p>
          <a:p>
            <a:r>
              <a:rPr lang="en-US" sz="1400" dirty="0">
                <a:solidFill>
                  <a:srgbClr val="CDA759"/>
                </a:solidFill>
                <a:latin typeface="¿MÀ·˛"/>
              </a:rPr>
              <a:t> </a:t>
            </a:r>
            <a:r>
              <a:rPr lang="en-US" dirty="0">
                <a:solidFill>
                  <a:srgbClr val="262626"/>
                </a:solidFill>
                <a:latin typeface=""/>
              </a:rPr>
              <a:t>The </a:t>
            </a:r>
            <a:r>
              <a:rPr lang="en-US" dirty="0" err="1">
                <a:solidFill>
                  <a:srgbClr val="262626"/>
                </a:solidFill>
                <a:latin typeface=""/>
              </a:rPr>
              <a:t>sparsity</a:t>
            </a:r>
            <a:r>
              <a:rPr lang="en-US" dirty="0">
                <a:solidFill>
                  <a:srgbClr val="262626"/>
                </a:solidFill>
                <a:latin typeface=""/>
              </a:rPr>
              <a:t> of the activations increases with the depth of the layer: in the </a:t>
            </a:r>
            <a:r>
              <a:rPr lang="en-US" dirty="0" smtClean="0">
                <a:solidFill>
                  <a:srgbClr val="262626"/>
                </a:solidFill>
                <a:latin typeface=""/>
              </a:rPr>
              <a:t>first layer</a:t>
            </a:r>
            <a:r>
              <a:rPr lang="en-US" dirty="0">
                <a:solidFill>
                  <a:srgbClr val="262626"/>
                </a:solidFill>
                <a:latin typeface=""/>
              </a:rPr>
              <a:t>, all filters are activated by the input image; but in the following </a:t>
            </a:r>
            <a:r>
              <a:rPr lang="en-US" dirty="0" smtClean="0">
                <a:solidFill>
                  <a:srgbClr val="262626"/>
                </a:solidFill>
                <a:latin typeface=""/>
              </a:rPr>
              <a:t>layers, more </a:t>
            </a:r>
            <a:r>
              <a:rPr lang="en-US" dirty="0">
                <a:solidFill>
                  <a:srgbClr val="262626"/>
                </a:solidFill>
                <a:latin typeface=""/>
              </a:rPr>
              <a:t>and more filters are blank. This means the pattern encoded by the </a:t>
            </a:r>
            <a:r>
              <a:rPr lang="en-US" dirty="0" smtClean="0">
                <a:solidFill>
                  <a:srgbClr val="262626"/>
                </a:solidFill>
                <a:latin typeface=""/>
              </a:rPr>
              <a:t>filter isn’t </a:t>
            </a:r>
            <a:r>
              <a:rPr lang="en-US" dirty="0">
                <a:solidFill>
                  <a:srgbClr val="262626"/>
                </a:solidFill>
                <a:latin typeface=""/>
              </a:rPr>
              <a:t>found in the input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5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910" y="331470"/>
            <a:ext cx="1122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Heading 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177290"/>
            <a:ext cx="9738360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159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¿MÀ·˛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Avik Moulik</dc:creator>
  <cp:lastModifiedBy>Avik Moulik</cp:lastModifiedBy>
  <cp:revision>5</cp:revision>
  <dcterms:created xsi:type="dcterms:W3CDTF">2018-05-12T12:14:27Z</dcterms:created>
  <dcterms:modified xsi:type="dcterms:W3CDTF">2018-05-14T17:40:21Z</dcterms:modified>
</cp:coreProperties>
</file>