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15C6-3DDC-44E1-9B93-D1F510B3BC3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6807-3D62-4663-8220-52A2C0913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2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15C6-3DDC-44E1-9B93-D1F510B3BC3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6807-3D62-4663-8220-52A2C0913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1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15C6-3DDC-44E1-9B93-D1F510B3BC3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6807-3D62-4663-8220-52A2C0913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4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15C6-3DDC-44E1-9B93-D1F510B3BC3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6807-3D62-4663-8220-52A2C0913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15C6-3DDC-44E1-9B93-D1F510B3BC3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6807-3D62-4663-8220-52A2C0913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85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15C6-3DDC-44E1-9B93-D1F510B3BC3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6807-3D62-4663-8220-52A2C0913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5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15C6-3DDC-44E1-9B93-D1F510B3BC3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6807-3D62-4663-8220-52A2C0913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9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15C6-3DDC-44E1-9B93-D1F510B3BC3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6807-3D62-4663-8220-52A2C0913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0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15C6-3DDC-44E1-9B93-D1F510B3BC3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6807-3D62-4663-8220-52A2C0913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2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15C6-3DDC-44E1-9B93-D1F510B3BC3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6807-3D62-4663-8220-52A2C0913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5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15C6-3DDC-44E1-9B93-D1F510B3BC3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6807-3D62-4663-8220-52A2C0913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2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E15C6-3DDC-44E1-9B93-D1F510B3BC3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F6807-3D62-4663-8220-52A2C0913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7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1017270"/>
            <a:ext cx="5527357" cy="32689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5750" y="777240"/>
            <a:ext cx="6217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Deep learning space is exploding with new frameworks and platforms very rapidly</a:t>
            </a:r>
          </a:p>
          <a:p>
            <a:endParaRPr lang="en-US" dirty="0"/>
          </a:p>
          <a:p>
            <a:r>
              <a:rPr lang="en-US" dirty="0"/>
              <a:t>Frameworks </a:t>
            </a:r>
            <a:r>
              <a:rPr lang="en-US" dirty="0" smtClean="0"/>
              <a:t>are different </a:t>
            </a:r>
            <a:r>
              <a:rPr lang="en-US" dirty="0"/>
              <a:t>programming </a:t>
            </a:r>
            <a:r>
              <a:rPr lang="en-US" dirty="0" smtClean="0"/>
              <a:t>languages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has its own way of communicating with the </a:t>
            </a:r>
            <a:r>
              <a:rPr lang="en-US" dirty="0" smtClean="0"/>
              <a:t>systems and optimizing the usage of hardware</a:t>
            </a:r>
          </a:p>
          <a:p>
            <a:endParaRPr lang="en-US" dirty="0"/>
          </a:p>
          <a:p>
            <a:r>
              <a:rPr lang="en-US" dirty="0" smtClean="0"/>
              <a:t>Popularity of the frameworks depends on Open Source license, GPU support, approach of coding and obviously backend optimization resulting in better and faster computational capacity</a:t>
            </a:r>
          </a:p>
          <a:p>
            <a:endParaRPr lang="en-US" dirty="0"/>
          </a:p>
          <a:p>
            <a:r>
              <a:rPr lang="en-US" dirty="0" smtClean="0"/>
              <a:t>TensorFlow and Keras has been most used framework for implementing deep learning algorithms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51330" y="5024557"/>
            <a:ext cx="99025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TensorFlow </a:t>
            </a:r>
            <a:r>
              <a:rPr lang="en-US" dirty="0"/>
              <a:t>is an open source software library for high performance numerical computation. </a:t>
            </a:r>
            <a:endParaRPr lang="en-US" dirty="0" smtClean="0"/>
          </a:p>
          <a:p>
            <a:r>
              <a:rPr lang="en-US" dirty="0" smtClean="0"/>
              <a:t>Its </a:t>
            </a:r>
            <a:r>
              <a:rPr lang="en-US" dirty="0"/>
              <a:t>flexible architecture allows easy deployment of computation across a variety of platforms (CPUs, GPUs, </a:t>
            </a:r>
            <a:r>
              <a:rPr lang="en-US" dirty="0" smtClean="0"/>
              <a:t>TPUs)</a:t>
            </a:r>
          </a:p>
          <a:p>
            <a:r>
              <a:rPr lang="en-US" dirty="0" smtClean="0"/>
              <a:t>Originally </a:t>
            </a:r>
            <a:r>
              <a:rPr lang="en-US" dirty="0"/>
              <a:t>developed by researchers and engineers from the Google Brain team within Google’s AI organization, it comes with strong support </a:t>
            </a:r>
            <a:r>
              <a:rPr lang="en-US" dirty="0" smtClean="0"/>
              <a:t>for deep </a:t>
            </a:r>
            <a:r>
              <a:rPr lang="en-US" dirty="0"/>
              <a:t>learning and the flexible numerical </a:t>
            </a:r>
            <a:r>
              <a:rPr lang="en-US" dirty="0" smtClean="0"/>
              <a:t>computation</a:t>
            </a:r>
            <a:endParaRPr lang="en-US" dirty="0"/>
          </a:p>
        </p:txBody>
      </p:sp>
      <p:sp>
        <p:nvSpPr>
          <p:cNvPr id="7" name="AutoShape 2" descr="https://lh3.googleusercontent.com/Ns1ea98duQ9csaHN7EQjl6SbnLMxg_ou9bLhZA8KLqbeSv7gg7XXGX1rqtWXgnjiJjBQpiTZWyxIhtxjnWPKTM27-J9T0QI=s688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0000" t="30990" r="38895" b="30251"/>
          <a:stretch/>
        </p:blipFill>
        <p:spPr>
          <a:xfrm>
            <a:off x="368300" y="5073135"/>
            <a:ext cx="138303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5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https://lh3.googleusercontent.com/Ns1ea98duQ9csaHN7EQjl6SbnLMxg_ou9bLhZA8KLqbeSv7gg7XXGX1rqtWXgnjiJjBQpiTZWyxIhtxjnWPKTM27-J9T0QI=s688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80561" b="70137"/>
          <a:stretch/>
        </p:blipFill>
        <p:spPr>
          <a:xfrm>
            <a:off x="215900" y="168275"/>
            <a:ext cx="1701622" cy="151893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17522" y="209886"/>
            <a:ext cx="99025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Keras is a high-level neural networks API, written in Python and capable of running on top of TensorFlow, CNTK, or </a:t>
            </a:r>
            <a:r>
              <a:rPr lang="en-US" dirty="0" smtClean="0"/>
              <a:t>Theano</a:t>
            </a:r>
          </a:p>
          <a:p>
            <a:r>
              <a:rPr lang="en-US" dirty="0" smtClean="0"/>
              <a:t>Keras allows easy and fast prototyping through User friendliness, Modularity and </a:t>
            </a:r>
            <a:r>
              <a:rPr lang="en-US" dirty="0"/>
              <a:t>Easy </a:t>
            </a:r>
            <a:r>
              <a:rPr lang="en-US" dirty="0" smtClean="0"/>
              <a:t>extensibility and Runs seamlessly on CPU and GPU.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70718" t="38539" r="1861" b="46180"/>
          <a:stretch/>
        </p:blipFill>
        <p:spPr>
          <a:xfrm>
            <a:off x="215900" y="2050216"/>
            <a:ext cx="1701622" cy="10858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917522" y="1873091"/>
            <a:ext cx="99025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Theano is a numerical computation </a:t>
            </a:r>
            <a:r>
              <a:rPr lang="en-US" dirty="0" smtClean="0"/>
              <a:t>library</a:t>
            </a:r>
            <a:r>
              <a:rPr lang="en-US" dirty="0"/>
              <a:t> for </a:t>
            </a:r>
            <a:r>
              <a:rPr lang="en-US" dirty="0" smtClean="0"/>
              <a:t>Python.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Theano, computations are expressed using a </a:t>
            </a:r>
            <a:r>
              <a:rPr lang="en-US" dirty="0" smtClean="0"/>
              <a:t>NumPy</a:t>
            </a:r>
            <a:r>
              <a:rPr lang="en-US" dirty="0"/>
              <a:t> </a:t>
            </a:r>
            <a:r>
              <a:rPr lang="en-US" dirty="0" smtClean="0"/>
              <a:t>like </a:t>
            </a:r>
            <a:r>
              <a:rPr lang="en-US" dirty="0"/>
              <a:t>syntax and </a:t>
            </a:r>
            <a:r>
              <a:rPr lang="en-US" dirty="0" smtClean="0"/>
              <a:t>compiled to </a:t>
            </a:r>
            <a:r>
              <a:rPr lang="en-US" dirty="0"/>
              <a:t>run efficiently on either CPU or </a:t>
            </a:r>
            <a:r>
              <a:rPr lang="en-US" dirty="0" smtClean="0"/>
              <a:t>GPU</a:t>
            </a:r>
            <a:r>
              <a:rPr lang="en-US" dirty="0"/>
              <a:t> </a:t>
            </a:r>
            <a:r>
              <a:rPr lang="en-US" dirty="0" smtClean="0"/>
              <a:t>architectures</a:t>
            </a:r>
            <a:r>
              <a:rPr lang="en-US" dirty="0"/>
              <a:t>.</a:t>
            </a:r>
          </a:p>
          <a:p>
            <a:r>
              <a:rPr lang="en-US" dirty="0"/>
              <a:t>Theano is an open source project primarily developed by a machine learning group at the Université de </a:t>
            </a:r>
            <a:r>
              <a:rPr lang="en-US" dirty="0" smtClean="0"/>
              <a:t>Montréal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2165" t="70898" r="76028" b="6629"/>
          <a:stretch/>
        </p:blipFill>
        <p:spPr>
          <a:xfrm>
            <a:off x="76834" y="3776326"/>
            <a:ext cx="1908809" cy="114299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917522" y="3718996"/>
            <a:ext cx="99025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Microsoft Cognitive Toolkit - previously known as CNTK, is a free, easy-to-use, open-source, commercial-grade toolkit that trains deep learning algorithms to learn like the human brain</a:t>
            </a:r>
          </a:p>
          <a:p>
            <a:r>
              <a:rPr lang="en-US" dirty="0" smtClean="0"/>
              <a:t>It provides uncompromised scaling, speed, and accuracy with commercial-grade quality and compatibility with the programming languages and algorithms users already use. 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43558" t="58764" r="35941" b="5955"/>
          <a:stretch/>
        </p:blipFill>
        <p:spPr>
          <a:xfrm>
            <a:off x="55880" y="4999335"/>
            <a:ext cx="1794510" cy="179451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874520" y="5585262"/>
            <a:ext cx="103670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Caffe is a deep learning framework developed with cleanliness, readability, modularity and speed</a:t>
            </a:r>
          </a:p>
          <a:p>
            <a:r>
              <a:rPr lang="en-US" dirty="0" smtClean="0"/>
              <a:t>Written in C++, The Networks are specified in simple config files, with no hard-coded parameters in the code</a:t>
            </a:r>
          </a:p>
          <a:p>
            <a:r>
              <a:rPr lang="en-US" dirty="0" smtClean="0"/>
              <a:t>Switching between CPU and GPU in Caffe is as simple as setting a flag</a:t>
            </a:r>
          </a:p>
          <a:p>
            <a:r>
              <a:rPr lang="en-US" dirty="0" smtClean="0"/>
              <a:t>It is developed by Berkeley AI Research (BAIR) and by community contributors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018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https://lh3.googleusercontent.com/Ns1ea98duQ9csaHN7EQjl6SbnLMxg_ou9bLhZA8KLqbeSv7gg7XXGX1rqtWXgnjiJjBQpiTZWyxIhtxjnWPKTM27-J9T0QI=s688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6061" t="59887" r="55006" b="5506"/>
          <a:stretch/>
        </p:blipFill>
        <p:spPr>
          <a:xfrm>
            <a:off x="215900" y="168275"/>
            <a:ext cx="1365885" cy="129589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730374" y="187960"/>
            <a:ext cx="101993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PyTorch is an open source machine learning library for Python, based on Torch, used for applications such as natural language processing.</a:t>
            </a:r>
          </a:p>
          <a:p>
            <a:r>
              <a:rPr lang="en-US" dirty="0"/>
              <a:t>It is primarily developed by Facebook's artificial-intelligence research group, and Uber's "Pyro" software for probabilistic programming is built on it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52699" t="3034" r="21316" b="75618"/>
          <a:stretch/>
        </p:blipFill>
        <p:spPr>
          <a:xfrm>
            <a:off x="215900" y="1768971"/>
            <a:ext cx="1365885" cy="133731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730374" y="1768971"/>
            <a:ext cx="106102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Apache MXNet is a modern open-source deep learning framework used to </a:t>
            </a:r>
            <a:r>
              <a:rPr lang="en-US" dirty="0" smtClean="0"/>
              <a:t>train and </a:t>
            </a:r>
            <a:r>
              <a:rPr lang="en-US" dirty="0"/>
              <a:t>deploy deep neural </a:t>
            </a:r>
            <a:r>
              <a:rPr lang="en-US" dirty="0" smtClean="0"/>
              <a:t>networks</a:t>
            </a:r>
          </a:p>
          <a:p>
            <a:r>
              <a:rPr lang="en-US" dirty="0" smtClean="0"/>
              <a:t>It </a:t>
            </a:r>
            <a:r>
              <a:rPr lang="en-US" dirty="0"/>
              <a:t>is scalable, </a:t>
            </a:r>
            <a:r>
              <a:rPr lang="en-US" dirty="0" smtClean="0"/>
              <a:t>allows fast </a:t>
            </a:r>
            <a:r>
              <a:rPr lang="en-US" dirty="0"/>
              <a:t>model </a:t>
            </a:r>
            <a:r>
              <a:rPr lang="en-US" dirty="0" smtClean="0"/>
              <a:t>training </a:t>
            </a:r>
            <a:r>
              <a:rPr lang="en-US" dirty="0"/>
              <a:t>and supports a flexible programming model and multiple </a:t>
            </a:r>
            <a:r>
              <a:rPr lang="en-US" dirty="0" smtClean="0"/>
              <a:t>languages</a:t>
            </a:r>
          </a:p>
          <a:p>
            <a:r>
              <a:rPr lang="en-US" dirty="0" smtClean="0"/>
              <a:t>The </a:t>
            </a:r>
            <a:r>
              <a:rPr lang="en-US" dirty="0"/>
              <a:t>MXNet library is portable and can scale to multiple </a:t>
            </a:r>
            <a:r>
              <a:rPr lang="en-US" dirty="0" smtClean="0"/>
              <a:t>GPUs and </a:t>
            </a:r>
            <a:r>
              <a:rPr lang="en-US" dirty="0"/>
              <a:t>multiple </a:t>
            </a:r>
            <a:r>
              <a:rPr lang="en-US" dirty="0" smtClean="0"/>
              <a:t>machines.</a:t>
            </a:r>
          </a:p>
          <a:p>
            <a:r>
              <a:rPr lang="en-US" dirty="0" smtClean="0"/>
              <a:t>MXNet </a:t>
            </a:r>
            <a:r>
              <a:rPr lang="en-US" dirty="0"/>
              <a:t>is supported by major Public Cloud providers including </a:t>
            </a:r>
            <a:r>
              <a:rPr lang="en-US" dirty="0" smtClean="0"/>
              <a:t>AWS</a:t>
            </a:r>
            <a:r>
              <a:rPr lang="en-US" dirty="0"/>
              <a:t> and </a:t>
            </a:r>
            <a:r>
              <a:rPr lang="en-US" dirty="0" smtClean="0"/>
              <a:t>Azure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" y="3623310"/>
            <a:ext cx="1514475" cy="104013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730374" y="3404711"/>
            <a:ext cx="101993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H2O’s Deep Learning is based on a multi-layer feed-forward artificial neural network that is trained with stochastic gradient descent using </a:t>
            </a:r>
            <a:r>
              <a:rPr lang="en-US" dirty="0" smtClean="0"/>
              <a:t>back-propagation.</a:t>
            </a:r>
          </a:p>
          <a:p>
            <a:r>
              <a:rPr lang="en-US" dirty="0" smtClean="0"/>
              <a:t>The </a:t>
            </a:r>
            <a:r>
              <a:rPr lang="en-US" dirty="0"/>
              <a:t>network can contain a large number of hidden layers consisting of neurons with tanh, rectifier and maxout activation functions. </a:t>
            </a:r>
            <a:endParaRPr lang="en-US" dirty="0" smtClean="0"/>
          </a:p>
          <a:p>
            <a:r>
              <a:rPr lang="en-US" dirty="0" smtClean="0"/>
              <a:t>Advanced </a:t>
            </a:r>
            <a:r>
              <a:rPr lang="en-US" dirty="0"/>
              <a:t>features such as adaptive learning rate, rate annealing, momentum training, dropout, L1 or L2 regularization, </a:t>
            </a:r>
            <a:r>
              <a:rPr lang="en-US" dirty="0" smtClean="0"/>
              <a:t>check pointing </a:t>
            </a:r>
            <a:r>
              <a:rPr lang="en-US" dirty="0"/>
              <a:t>and grid search enable high predictive </a:t>
            </a:r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5551984"/>
            <a:ext cx="12081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Few other popular Deep learning platforms are : Apache Singa, Deeplearning4J, Chainer, ConvNetJs, Julia, BigDL, Torch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371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070" y="338881"/>
            <a:ext cx="5554980" cy="59893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6210" y="695890"/>
            <a:ext cx="600455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CNN preserves 2D spatial orientation in computer vision. Texts, like pictures, </a:t>
            </a:r>
            <a:r>
              <a:rPr lang="en-US" dirty="0" smtClean="0"/>
              <a:t>have </a:t>
            </a:r>
            <a:r>
              <a:rPr lang="en-US" dirty="0"/>
              <a:t>a one-dimensional structure where words sequence </a:t>
            </a:r>
            <a:r>
              <a:rPr lang="en-US" dirty="0" smtClean="0"/>
              <a:t>matter.</a:t>
            </a:r>
          </a:p>
          <a:p>
            <a:endParaRPr lang="en-US" dirty="0"/>
          </a:p>
          <a:p>
            <a:r>
              <a:rPr lang="en-US" dirty="0" smtClean="0"/>
              <a:t>CNN </a:t>
            </a:r>
            <a:r>
              <a:rPr lang="en-US" dirty="0"/>
              <a:t>has been successful in various text classification </a:t>
            </a:r>
            <a:r>
              <a:rPr lang="en-US" dirty="0" smtClean="0"/>
              <a:t>tasks with </a:t>
            </a:r>
            <a:r>
              <a:rPr lang="en-US" dirty="0"/>
              <a:t>little </a:t>
            </a:r>
            <a:r>
              <a:rPr lang="en-US" dirty="0" smtClean="0"/>
              <a:t>hyper parameter </a:t>
            </a:r>
            <a:r>
              <a:rPr lang="en-US" dirty="0"/>
              <a:t>tuning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/>
              <a:t>Lets use </a:t>
            </a:r>
            <a:r>
              <a:rPr lang="en-US" dirty="0"/>
              <a:t>a one-layer CNN on a 7-word sentence, with word </a:t>
            </a:r>
            <a:r>
              <a:rPr lang="en-US" dirty="0"/>
              <a:t>embedding </a:t>
            </a:r>
            <a:r>
              <a:rPr lang="en-US" dirty="0"/>
              <a:t>of dimension </a:t>
            </a:r>
            <a:r>
              <a:rPr lang="en-US" dirty="0" smtClean="0"/>
              <a:t>5, which will give 7*5 word vector matrix</a:t>
            </a:r>
          </a:p>
          <a:p>
            <a:endParaRPr lang="en-US" dirty="0"/>
          </a:p>
          <a:p>
            <a:r>
              <a:rPr lang="en-US" dirty="0" smtClean="0"/>
              <a:t>One dimension of filter has been fixed to be 5 and the height has been varied to get different feature captured</a:t>
            </a:r>
          </a:p>
          <a:p>
            <a:endParaRPr lang="en-US" dirty="0"/>
          </a:p>
          <a:p>
            <a:r>
              <a:rPr lang="en-US" dirty="0" smtClean="0"/>
              <a:t>Convolution operation gives 1D vectors for each filters</a:t>
            </a:r>
          </a:p>
          <a:p>
            <a:endParaRPr lang="en-US" dirty="0"/>
          </a:p>
          <a:p>
            <a:r>
              <a:rPr lang="en-US" dirty="0" smtClean="0"/>
              <a:t>Max pooling extracts the largest of each feature vectors and concatenate them to form the final fully connected layer</a:t>
            </a:r>
          </a:p>
          <a:p>
            <a:endParaRPr lang="en-US" dirty="0"/>
          </a:p>
          <a:p>
            <a:r>
              <a:rPr lang="en-US" dirty="0"/>
              <a:t>This fixed </a:t>
            </a:r>
            <a:r>
              <a:rPr lang="en-US" dirty="0" smtClean="0"/>
              <a:t>length(fully-connected) </a:t>
            </a:r>
            <a:r>
              <a:rPr lang="en-US" dirty="0"/>
              <a:t>vector can then be fed into a </a:t>
            </a:r>
            <a:r>
              <a:rPr lang="en-US" dirty="0" smtClean="0"/>
              <a:t>softmax activation </a:t>
            </a:r>
            <a:r>
              <a:rPr lang="en-US" dirty="0"/>
              <a:t>to perform the </a:t>
            </a:r>
            <a:r>
              <a:rPr lang="en-US" dirty="0" smtClean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408069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499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Avik Moulik</dc:creator>
  <cp:lastModifiedBy>Avik Moulik</cp:lastModifiedBy>
  <cp:revision>24</cp:revision>
  <dcterms:created xsi:type="dcterms:W3CDTF">2018-05-20T13:57:38Z</dcterms:created>
  <dcterms:modified xsi:type="dcterms:W3CDTF">2018-05-20T17:07:41Z</dcterms:modified>
</cp:coreProperties>
</file>