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47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80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6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7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6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6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8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2304-D5EF-4078-8ECD-2BC175F14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/>
              <a:t>CHAPTER 1 - The Human Body: An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24D1-AB33-4B50-B212-87EC586B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00897"/>
            <a:ext cx="6831673" cy="540220"/>
          </a:xfrm>
        </p:spPr>
        <p:txBody>
          <a:bodyPr/>
          <a:lstStyle/>
          <a:p>
            <a:r>
              <a:rPr lang="en-AU" dirty="0"/>
              <a:t>AVIK NIGAM – MEDICAL 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62A53-9B1E-4A81-BE97-77F3F11E9CC0}"/>
              </a:ext>
            </a:extLst>
          </p:cNvPr>
          <p:cNvSpPr/>
          <p:nvPr/>
        </p:nvSpPr>
        <p:spPr>
          <a:xfrm>
            <a:off x="4082222" y="580297"/>
            <a:ext cx="71590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Marieb: Anatomy and Physiology</a:t>
            </a:r>
          </a:p>
        </p:txBody>
      </p:sp>
    </p:spTree>
    <p:extLst>
      <p:ext uri="{BB962C8B-B14F-4D97-AF65-F5344CB8AC3E}">
        <p14:creationId xmlns:p14="http://schemas.microsoft.com/office/powerpoint/2010/main" val="249650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BECB-9D64-4179-9689-D2EF56D6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Positive Feedback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A6403-5AEE-41A5-9D63-453A4B34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29" y="-11453"/>
            <a:ext cx="5602941" cy="68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6D89-8C3E-454D-BFB5-E5D9D30F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Anatomical Positions and Directions</a:t>
            </a:r>
          </a:p>
        </p:txBody>
      </p:sp>
      <p:pic>
        <p:nvPicPr>
          <p:cNvPr id="1026" name="Picture 2" descr="https://mywwwzone-heckyeahllc.netdna-ssl.com/wp-content/uploads/2011/03/anatomy-planes.png">
            <a:extLst>
              <a:ext uri="{FF2B5EF4-FFF2-40B4-BE49-F238E27FC236}">
                <a16:creationId xmlns:a16="http://schemas.microsoft.com/office/drawing/2014/main" id="{516EAD7D-E04A-42F4-9F4C-5EF9886D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47" y="1581025"/>
            <a:ext cx="5800165" cy="52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2345-5BC8-4DAB-895B-B178615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Anatomical Positions and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4BF-43B0-48E9-8A15-E5CCC9E3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76165" cy="3581400"/>
          </a:xfrm>
        </p:spPr>
        <p:txBody>
          <a:bodyPr/>
          <a:lstStyle/>
          <a:p>
            <a:r>
              <a:rPr lang="en-AU" dirty="0"/>
              <a:t>Superior/Inferior</a:t>
            </a:r>
          </a:p>
          <a:p>
            <a:r>
              <a:rPr lang="en-AU" dirty="0"/>
              <a:t>Anterior/Posterior</a:t>
            </a:r>
          </a:p>
          <a:p>
            <a:r>
              <a:rPr lang="en-AU" dirty="0"/>
              <a:t>**Ventral/Dorsal**</a:t>
            </a:r>
          </a:p>
          <a:p>
            <a:r>
              <a:rPr lang="en-AU" dirty="0"/>
              <a:t>Medial/Lateral</a:t>
            </a:r>
          </a:p>
          <a:p>
            <a:r>
              <a:rPr lang="en-AU" dirty="0"/>
              <a:t>Proximal/Distal</a:t>
            </a:r>
          </a:p>
          <a:p>
            <a:r>
              <a:rPr lang="en-AU" dirty="0"/>
              <a:t>Superficial/Deep</a:t>
            </a:r>
          </a:p>
          <a:p>
            <a:r>
              <a:rPr lang="en-AU" dirty="0"/>
              <a:t>Abduction/Adduction</a:t>
            </a:r>
          </a:p>
          <a:p>
            <a:r>
              <a:rPr lang="en-AU" dirty="0"/>
              <a:t>Supinate/Pronate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5227B-4E83-44BA-8FB9-5EF9D93B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734" y="1866900"/>
            <a:ext cx="2409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709A-9796-4FC4-AA37-291F7D1D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Chapter 1: Intro to 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1355-918C-47C1-925F-F2E1B748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solidFill>
                  <a:srgbClr val="0070C0"/>
                </a:solidFill>
              </a:rPr>
              <a:t>Make sure to SUBSCRIBE </a:t>
            </a:r>
            <a:r>
              <a:rPr lang="en-AU" sz="28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POST IN COMMENTS ON WHICH TEXTBOOK YOU USED FOR LEARNING 1</a:t>
            </a:r>
            <a:r>
              <a:rPr lang="en-AU" baseline="30000" dirty="0">
                <a:sym typeface="Wingdings" panose="05000000000000000000" pitchFamily="2" charset="2"/>
              </a:rPr>
              <a:t>st</a:t>
            </a:r>
            <a:r>
              <a:rPr lang="en-AU" dirty="0">
                <a:sym typeface="Wingdings" panose="05000000000000000000" pitchFamily="2" charset="2"/>
              </a:rPr>
              <a:t> YEAR MED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+ WHICH COUNTRY YOU’RE FROM!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52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D038-1687-4C03-898B-7DEC25F3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Anatomy and Physiology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F571-7861-4505-BDDC-594EE9F7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5341"/>
            <a:ext cx="4157529" cy="474233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Anatomy = Structure</a:t>
            </a:r>
          </a:p>
          <a:p>
            <a:r>
              <a:rPr lang="en-AU" dirty="0"/>
              <a:t>Physiology = Function</a:t>
            </a:r>
          </a:p>
          <a:p>
            <a:r>
              <a:rPr lang="en-AU" dirty="0"/>
              <a:t>Topics of Anatomy</a:t>
            </a:r>
          </a:p>
          <a:p>
            <a:pPr lvl="1"/>
            <a:r>
              <a:rPr lang="en-AU" dirty="0"/>
              <a:t>Gross (macroscopic)</a:t>
            </a:r>
          </a:p>
          <a:p>
            <a:pPr lvl="2"/>
            <a:r>
              <a:rPr lang="en-AU" dirty="0"/>
              <a:t>Regional anatomy</a:t>
            </a:r>
          </a:p>
          <a:p>
            <a:pPr lvl="2"/>
            <a:r>
              <a:rPr lang="en-AU" dirty="0"/>
              <a:t>Systemic anatomy</a:t>
            </a:r>
          </a:p>
          <a:p>
            <a:pPr lvl="2"/>
            <a:r>
              <a:rPr lang="en-AU" dirty="0"/>
              <a:t>Surface anatomy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Microscopic</a:t>
            </a:r>
          </a:p>
          <a:p>
            <a:pPr lvl="2"/>
            <a:r>
              <a:rPr lang="en-AU" dirty="0"/>
              <a:t>Cytology (cells)</a:t>
            </a:r>
          </a:p>
          <a:p>
            <a:pPr lvl="2"/>
            <a:r>
              <a:rPr lang="en-AU" dirty="0"/>
              <a:t>Histology (tissues)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Developmental</a:t>
            </a:r>
          </a:p>
          <a:p>
            <a:pPr lvl="2"/>
            <a:r>
              <a:rPr lang="en-AU" dirty="0"/>
              <a:t>Embryology</a:t>
            </a:r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A8A850-B12E-42BF-8E4D-B9281F82C2C8}"/>
              </a:ext>
            </a:extLst>
          </p:cNvPr>
          <p:cNvSpPr txBox="1">
            <a:spLocks/>
          </p:cNvSpPr>
          <p:nvPr/>
        </p:nvSpPr>
        <p:spPr>
          <a:xfrm>
            <a:off x="6036179" y="2720979"/>
            <a:ext cx="4705882" cy="395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900" dirty="0"/>
              <a:t>Topics of Physiology</a:t>
            </a:r>
          </a:p>
          <a:p>
            <a:pPr lvl="1"/>
            <a:r>
              <a:rPr lang="en-AU" sz="1900" dirty="0"/>
              <a:t>Renal</a:t>
            </a:r>
          </a:p>
          <a:p>
            <a:pPr lvl="1"/>
            <a:r>
              <a:rPr lang="en-AU" sz="1900" dirty="0"/>
              <a:t>Neuro</a:t>
            </a:r>
          </a:p>
          <a:p>
            <a:pPr lvl="1"/>
            <a:r>
              <a:rPr lang="en-AU" sz="1900" dirty="0"/>
              <a:t>Cardiovascular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C9A7-1C83-41F0-9FB0-68D1E0E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61176" cy="1485900"/>
          </a:xfrm>
        </p:spPr>
        <p:txBody>
          <a:bodyPr/>
          <a:lstStyle/>
          <a:p>
            <a:r>
              <a:rPr lang="en-AU" dirty="0"/>
              <a:t>Complementarity of Structure &amp;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7761-63A2-47EA-8053-1BBAF65B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Principle of complementarity of structure and function</a:t>
            </a:r>
          </a:p>
          <a:p>
            <a:pPr lvl="1"/>
            <a:r>
              <a:rPr lang="en-AU" dirty="0"/>
              <a:t>Functional capabilities based on the structural limitations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Bones support and protect body organs</a:t>
            </a:r>
          </a:p>
          <a:p>
            <a:pPr lvl="3"/>
            <a:r>
              <a:rPr lang="en-AU" dirty="0"/>
              <a:t>Contain hard mineral deposits</a:t>
            </a:r>
          </a:p>
          <a:p>
            <a:pPr lvl="2"/>
            <a:r>
              <a:rPr lang="en-AU" dirty="0"/>
              <a:t>Blood flows -&gt; 1 way through heart</a:t>
            </a:r>
          </a:p>
          <a:p>
            <a:pPr lvl="3"/>
            <a:r>
              <a:rPr lang="en-AU" dirty="0"/>
              <a:t>Valves to stop backflow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A6BF-646B-4C77-8D72-850F2CCE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Levels of Structural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9D3B-53AF-4625-9561-6074FD43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Chemical</a:t>
            </a:r>
          </a:p>
          <a:p>
            <a:pPr lvl="1"/>
            <a:r>
              <a:rPr lang="en-AU" dirty="0"/>
              <a:t>Atoms -&gt; molecules -&gt; organelles</a:t>
            </a:r>
          </a:p>
          <a:p>
            <a:r>
              <a:rPr lang="en-AU" dirty="0"/>
              <a:t>Cellular</a:t>
            </a:r>
          </a:p>
          <a:p>
            <a:r>
              <a:rPr lang="en-AU" dirty="0"/>
              <a:t>Tissue</a:t>
            </a:r>
          </a:p>
          <a:p>
            <a:pPr lvl="1"/>
            <a:r>
              <a:rPr lang="en-AU" dirty="0"/>
              <a:t>Epithelium, Muscle, CT and Nervous</a:t>
            </a:r>
          </a:p>
          <a:p>
            <a:r>
              <a:rPr lang="en-AU" dirty="0"/>
              <a:t>Organ</a:t>
            </a:r>
          </a:p>
          <a:p>
            <a:r>
              <a:rPr lang="en-AU" dirty="0"/>
              <a:t>Organ System</a:t>
            </a:r>
          </a:p>
          <a:p>
            <a:r>
              <a:rPr lang="en-AU" dirty="0"/>
              <a:t>Organism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02D17-7142-4764-B2AB-F52705F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97" y="1801906"/>
            <a:ext cx="5312677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AF8-383E-4AA1-B385-C46E1BD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Systems of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C0AE-89AA-41C5-B8E1-918CE1A75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Integumentary</a:t>
            </a:r>
          </a:p>
          <a:p>
            <a:r>
              <a:rPr lang="en-AU" dirty="0"/>
              <a:t>Skeletal</a:t>
            </a:r>
          </a:p>
          <a:p>
            <a:r>
              <a:rPr lang="en-AU" dirty="0"/>
              <a:t>Muscular</a:t>
            </a:r>
          </a:p>
          <a:p>
            <a:r>
              <a:rPr lang="en-AU" dirty="0"/>
              <a:t>Nervous</a:t>
            </a:r>
          </a:p>
          <a:p>
            <a:r>
              <a:rPr lang="en-AU" dirty="0"/>
              <a:t>Endocrine</a:t>
            </a:r>
          </a:p>
          <a:p>
            <a:r>
              <a:rPr lang="en-AU" dirty="0"/>
              <a:t>Cardiovascular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0063-496B-4BFC-90A7-97D6B8A3C7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Lymphatic/Immune</a:t>
            </a:r>
          </a:p>
          <a:p>
            <a:r>
              <a:rPr lang="en-AU" dirty="0"/>
              <a:t>Respiratory</a:t>
            </a:r>
          </a:p>
          <a:p>
            <a:r>
              <a:rPr lang="en-AU" dirty="0"/>
              <a:t>Digestive</a:t>
            </a:r>
          </a:p>
          <a:p>
            <a:r>
              <a:rPr lang="en-AU" dirty="0"/>
              <a:t>Urinary</a:t>
            </a:r>
          </a:p>
          <a:p>
            <a:r>
              <a:rPr lang="en-AU" dirty="0"/>
              <a:t>Male Reproductive</a:t>
            </a:r>
          </a:p>
          <a:p>
            <a:r>
              <a:rPr lang="en-AU" dirty="0"/>
              <a:t>Female Reproductive</a:t>
            </a:r>
          </a:p>
        </p:txBody>
      </p:sp>
    </p:spTree>
    <p:extLst>
      <p:ext uri="{BB962C8B-B14F-4D97-AF65-F5344CB8AC3E}">
        <p14:creationId xmlns:p14="http://schemas.microsoft.com/office/powerpoint/2010/main" val="24803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5C51-8407-408B-82DF-B807F0BF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Maintaining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6DC1-01BE-4B4A-A0EF-AAA11B30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Necessary Life Functions</a:t>
            </a:r>
          </a:p>
          <a:p>
            <a:pPr lvl="1"/>
            <a:r>
              <a:rPr lang="en-AU" dirty="0"/>
              <a:t>Maintaining Boundaries</a:t>
            </a:r>
          </a:p>
          <a:p>
            <a:pPr lvl="1"/>
            <a:r>
              <a:rPr lang="en-AU" dirty="0"/>
              <a:t>Movement</a:t>
            </a:r>
          </a:p>
          <a:p>
            <a:pPr lvl="1"/>
            <a:r>
              <a:rPr lang="en-AU" dirty="0"/>
              <a:t>Responsiveness</a:t>
            </a:r>
          </a:p>
          <a:p>
            <a:pPr lvl="1"/>
            <a:r>
              <a:rPr lang="en-AU" dirty="0"/>
              <a:t>Digestion</a:t>
            </a:r>
          </a:p>
          <a:p>
            <a:pPr lvl="1"/>
            <a:r>
              <a:rPr lang="en-AU" dirty="0"/>
              <a:t>Metabolism </a:t>
            </a:r>
          </a:p>
          <a:p>
            <a:pPr lvl="2"/>
            <a:r>
              <a:rPr lang="en-AU" dirty="0"/>
              <a:t>catabolism, anabolism &amp; respiration</a:t>
            </a:r>
          </a:p>
          <a:p>
            <a:pPr lvl="1"/>
            <a:r>
              <a:rPr lang="en-AU" dirty="0"/>
              <a:t>Excretion</a:t>
            </a:r>
          </a:p>
          <a:p>
            <a:pPr lvl="1"/>
            <a:r>
              <a:rPr lang="en-AU" dirty="0"/>
              <a:t>Reproduction</a:t>
            </a:r>
          </a:p>
          <a:p>
            <a:pPr lvl="1"/>
            <a:r>
              <a:rPr lang="en-AU" dirty="0"/>
              <a:t>Growth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90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4E-0A00-40DB-ABEA-2DC57DC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Survival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C619-5290-4629-90AA-E7FE3A29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AU" dirty="0"/>
              <a:t>Nutrients</a:t>
            </a:r>
          </a:p>
          <a:p>
            <a:r>
              <a:rPr lang="en-AU" dirty="0"/>
              <a:t>Oxygen</a:t>
            </a:r>
          </a:p>
          <a:p>
            <a:pPr lvl="1"/>
            <a:r>
              <a:rPr lang="en-AU" dirty="0"/>
              <a:t>21% O</a:t>
            </a:r>
            <a:r>
              <a:rPr lang="en-AU" baseline="-25000" dirty="0"/>
              <a:t>2</a:t>
            </a:r>
            <a:r>
              <a:rPr lang="en-AU" dirty="0"/>
              <a:t> in air.</a:t>
            </a:r>
          </a:p>
          <a:p>
            <a:r>
              <a:rPr lang="en-AU" dirty="0"/>
              <a:t>Water</a:t>
            </a:r>
          </a:p>
          <a:p>
            <a:pPr lvl="1"/>
            <a:r>
              <a:rPr lang="en-AU" dirty="0"/>
              <a:t>60%-80% </a:t>
            </a:r>
            <a:r>
              <a:rPr lang="en-AU" dirty="0" err="1"/>
              <a:t>bm</a:t>
            </a:r>
            <a:endParaRPr lang="en-AU" dirty="0"/>
          </a:p>
          <a:p>
            <a:r>
              <a:rPr lang="en-AU" dirty="0"/>
              <a:t>Normal Body Temperature</a:t>
            </a:r>
          </a:p>
          <a:p>
            <a:pPr lvl="1"/>
            <a:r>
              <a:rPr lang="en-AU" dirty="0"/>
              <a:t>37°C (98.6°F)</a:t>
            </a:r>
          </a:p>
          <a:p>
            <a:r>
              <a:rPr lang="en-AU" dirty="0"/>
              <a:t>Normal Atmospheric Pressure</a:t>
            </a:r>
          </a:p>
        </p:txBody>
      </p:sp>
    </p:spTree>
    <p:extLst>
      <p:ext uri="{BB962C8B-B14F-4D97-AF65-F5344CB8AC3E}">
        <p14:creationId xmlns:p14="http://schemas.microsoft.com/office/powerpoint/2010/main" val="39909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3C16-AC26-45EF-9E7C-21E6A53B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Homeostasis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B838-B2A2-4558-AE18-97371A78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Ability to maintain relatively stable internal conditions</a:t>
            </a:r>
          </a:p>
          <a:p>
            <a:pPr lvl="1"/>
            <a:r>
              <a:rPr lang="en-AU" dirty="0"/>
              <a:t>Dynamic state of equilibrium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657E8-8A06-4D36-A962-DF8F599C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4" y="3127858"/>
            <a:ext cx="6652932" cy="34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8283-2817-4AE5-BF07-32F206C7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Feedback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FE926-6354-41A9-9271-2C83595D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85" y="4746"/>
            <a:ext cx="7702830" cy="68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388</TotalTime>
  <Words>281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Wingdings</vt:lpstr>
      <vt:lpstr>Crop</vt:lpstr>
      <vt:lpstr>CHAPTER 1 - The Human Body: An Orientation</vt:lpstr>
      <vt:lpstr>Overview of Anatomy and Physiology</vt:lpstr>
      <vt:lpstr>Complementarity of Structure &amp; Function</vt:lpstr>
      <vt:lpstr>Levels of Structural Organisation</vt:lpstr>
      <vt:lpstr>Systems of the Body</vt:lpstr>
      <vt:lpstr>Maintaining Life</vt:lpstr>
      <vt:lpstr>Survival Needs</vt:lpstr>
      <vt:lpstr>Homeostasis</vt:lpstr>
      <vt:lpstr>Negative Feedback Loops</vt:lpstr>
      <vt:lpstr>Positive Feedback Mechanism</vt:lpstr>
      <vt:lpstr>Anatomical Positions and Directions</vt:lpstr>
      <vt:lpstr>Anatomical Positions and Directions</vt:lpstr>
      <vt:lpstr>End of Chapter 1: Intro to Human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The Human Body: An Orientation</dc:title>
  <dc:creator>Avik Nigam</dc:creator>
  <cp:lastModifiedBy>Avik Nigam</cp:lastModifiedBy>
  <cp:revision>15</cp:revision>
  <dcterms:created xsi:type="dcterms:W3CDTF">2018-06-02T06:57:59Z</dcterms:created>
  <dcterms:modified xsi:type="dcterms:W3CDTF">2018-06-02T13:26:09Z</dcterms:modified>
</cp:coreProperties>
</file>