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147483285" r:id="rId3"/>
    <p:sldId id="2147483286" r:id="rId4"/>
    <p:sldId id="2147483287" r:id="rId5"/>
    <p:sldId id="2147483288" r:id="rId6"/>
    <p:sldId id="2147483289" r:id="rId7"/>
    <p:sldId id="2147483290" r:id="rId8"/>
    <p:sldId id="2147483291" r:id="rId9"/>
    <p:sldId id="2147483292" r:id="rId10"/>
    <p:sldId id="2147483293" r:id="rId11"/>
    <p:sldId id="2147483294" r:id="rId12"/>
    <p:sldId id="2147483295" r:id="rId13"/>
    <p:sldId id="2147483296" r:id="rId14"/>
    <p:sldId id="2147483297" r:id="rId15"/>
    <p:sldId id="2147483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7" id="{EF73F755-B588-4C49-BCEF-BB5EE9DC3C2B}">
          <p14:sldIdLst>
            <p14:sldId id="2147483285"/>
            <p14:sldId id="2147483286"/>
            <p14:sldId id="2147483287"/>
            <p14:sldId id="2147483288"/>
            <p14:sldId id="2147483289"/>
            <p14:sldId id="2147483290"/>
            <p14:sldId id="2147483291"/>
            <p14:sldId id="2147483292"/>
            <p14:sldId id="2147483293"/>
            <p14:sldId id="2147483294"/>
            <p14:sldId id="2147483295"/>
            <p14:sldId id="2147483296"/>
            <p14:sldId id="2147483297"/>
            <p14:sldId id="2147483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5603"/>
  </p:normalViewPr>
  <p:slideViewPr>
    <p:cSldViewPr snapToGrid="0">
      <p:cViewPr varScale="1">
        <p:scale>
          <a:sx n="101" d="100"/>
          <a:sy n="10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7.1</a:t>
            </a:r>
          </a:p>
        </p:txBody>
      </p:sp>
    </p:spTree>
    <p:extLst>
      <p:ext uri="{BB962C8B-B14F-4D97-AF65-F5344CB8AC3E}">
        <p14:creationId xmlns:p14="http://schemas.microsoft.com/office/powerpoint/2010/main" val="342697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B097A-67E9-A9AD-8766-803CDB37E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86B4A9-850D-6BD1-A6A6-5E0F52CB8E3D}"/>
              </a:ext>
            </a:extLst>
          </p:cNvPr>
          <p:cNvSpPr/>
          <p:nvPr/>
        </p:nvSpPr>
        <p:spPr>
          <a:xfrm>
            <a:off x="159774" y="492841"/>
            <a:ext cx="11872451" cy="43966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C27A80-2CAE-AD21-3484-EAF2440B6687}"/>
              </a:ext>
            </a:extLst>
          </p:cNvPr>
          <p:cNvSpPr/>
          <p:nvPr/>
        </p:nvSpPr>
        <p:spPr>
          <a:xfrm>
            <a:off x="353552" y="797641"/>
            <a:ext cx="1462548" cy="346955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Newspaper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A550D8-CCF8-1619-F985-ABE999F4CE9C}"/>
              </a:ext>
            </a:extLst>
          </p:cNvPr>
          <p:cNvSpPr/>
          <p:nvPr/>
        </p:nvSpPr>
        <p:spPr>
          <a:xfrm>
            <a:off x="2296652" y="797640"/>
            <a:ext cx="9349248" cy="11545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Sports News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212F-F507-2895-85C8-342B10A88892}"/>
              </a:ext>
            </a:extLst>
          </p:cNvPr>
          <p:cNvSpPr txBox="1"/>
          <p:nvPr/>
        </p:nvSpPr>
        <p:spPr>
          <a:xfrm>
            <a:off x="5454646" y="2074127"/>
            <a:ext cx="182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Hierarchical 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A41CFA-F57D-0E1F-73A7-5A4112721D6E}"/>
              </a:ext>
            </a:extLst>
          </p:cNvPr>
          <p:cNvSpPr/>
          <p:nvPr/>
        </p:nvSpPr>
        <p:spPr>
          <a:xfrm>
            <a:off x="3993737" y="942818"/>
            <a:ext cx="1957848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Soccer world cup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A299B-8323-5E4A-BC07-EB4816BDA997}"/>
              </a:ext>
            </a:extLst>
          </p:cNvPr>
          <p:cNvSpPr txBox="1"/>
          <p:nvPr/>
        </p:nvSpPr>
        <p:spPr>
          <a:xfrm>
            <a:off x="4499368" y="1562234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C9787C-446D-C3BD-0B42-00F962C05FB6}"/>
              </a:ext>
            </a:extLst>
          </p:cNvPr>
          <p:cNvSpPr/>
          <p:nvPr/>
        </p:nvSpPr>
        <p:spPr>
          <a:xfrm>
            <a:off x="6096000" y="939133"/>
            <a:ext cx="2590800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Wimbledon Championships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2FE18-6880-81CD-C32F-57E6DE342B24}"/>
              </a:ext>
            </a:extLst>
          </p:cNvPr>
          <p:cNvSpPr txBox="1"/>
          <p:nvPr/>
        </p:nvSpPr>
        <p:spPr>
          <a:xfrm>
            <a:off x="6799458" y="1522511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7AE850-8CCC-93E3-8E94-51F1E41267FB}"/>
              </a:ext>
            </a:extLst>
          </p:cNvPr>
          <p:cNvSpPr/>
          <p:nvPr/>
        </p:nvSpPr>
        <p:spPr>
          <a:xfrm>
            <a:off x="8841863" y="939133"/>
            <a:ext cx="2537337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FINA World Championships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C3126-17C0-0868-B7C3-9BEB14B926E5}"/>
              </a:ext>
            </a:extLst>
          </p:cNvPr>
          <p:cNvSpPr txBox="1"/>
          <p:nvPr/>
        </p:nvSpPr>
        <p:spPr>
          <a:xfrm>
            <a:off x="9283642" y="1522511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FC60FD-9905-C418-3B64-CE3699C089D1}"/>
              </a:ext>
            </a:extLst>
          </p:cNvPr>
          <p:cNvSpPr/>
          <p:nvPr/>
        </p:nvSpPr>
        <p:spPr>
          <a:xfrm>
            <a:off x="2296652" y="2694969"/>
            <a:ext cx="9349248" cy="11545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Political News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86E8D-748A-AE91-14BD-45001F33D98B}"/>
              </a:ext>
            </a:extLst>
          </p:cNvPr>
          <p:cNvSpPr txBox="1"/>
          <p:nvPr/>
        </p:nvSpPr>
        <p:spPr>
          <a:xfrm>
            <a:off x="5454646" y="3971456"/>
            <a:ext cx="182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Hierarchical  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A9A27E-359C-982D-76B7-724339300596}"/>
              </a:ext>
            </a:extLst>
          </p:cNvPr>
          <p:cNvSpPr/>
          <p:nvPr/>
        </p:nvSpPr>
        <p:spPr>
          <a:xfrm>
            <a:off x="3993737" y="2840147"/>
            <a:ext cx="1957848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Political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F116D-71E8-3194-671C-3BD24AC226B7}"/>
              </a:ext>
            </a:extLst>
          </p:cNvPr>
          <p:cNvSpPr txBox="1"/>
          <p:nvPr/>
        </p:nvSpPr>
        <p:spPr>
          <a:xfrm>
            <a:off x="4499368" y="3459563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6015AD7-B7B4-5E8D-937A-CAA594532EF2}"/>
              </a:ext>
            </a:extLst>
          </p:cNvPr>
          <p:cNvSpPr/>
          <p:nvPr/>
        </p:nvSpPr>
        <p:spPr>
          <a:xfrm>
            <a:off x="6096000" y="2836462"/>
            <a:ext cx="2590800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Speeches by leaders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C5047-ECA6-0C99-0F3E-498F45273A11}"/>
              </a:ext>
            </a:extLst>
          </p:cNvPr>
          <p:cNvSpPr txBox="1"/>
          <p:nvPr/>
        </p:nvSpPr>
        <p:spPr>
          <a:xfrm>
            <a:off x="6799458" y="3419840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C0FE5EA-FDCD-E4AE-8FEB-91EE0901C85C}"/>
              </a:ext>
            </a:extLst>
          </p:cNvPr>
          <p:cNvSpPr/>
          <p:nvPr/>
        </p:nvSpPr>
        <p:spPr>
          <a:xfrm>
            <a:off x="8841863" y="2836462"/>
            <a:ext cx="2537337" cy="4974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Political critique and opinion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47DCC-6B36-E89D-2103-A71771184945}"/>
              </a:ext>
            </a:extLst>
          </p:cNvPr>
          <p:cNvSpPr txBox="1"/>
          <p:nvPr/>
        </p:nvSpPr>
        <p:spPr>
          <a:xfrm>
            <a:off x="9283642" y="3419840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n</a:t>
            </a:r>
          </a:p>
        </p:txBody>
      </p:sp>
    </p:spTree>
    <p:extLst>
      <p:ext uri="{BB962C8B-B14F-4D97-AF65-F5344CB8AC3E}">
        <p14:creationId xmlns:p14="http://schemas.microsoft.com/office/powerpoint/2010/main" val="16016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F1A7-DA9A-7C16-3926-4406E77A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52193C2-941B-A6CE-D73B-1EABF0C4B3EA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7.6</a:t>
            </a:r>
          </a:p>
        </p:txBody>
      </p:sp>
    </p:spTree>
    <p:extLst>
      <p:ext uri="{BB962C8B-B14F-4D97-AF65-F5344CB8AC3E}">
        <p14:creationId xmlns:p14="http://schemas.microsoft.com/office/powerpoint/2010/main" val="10931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9E2CD-0CF0-A566-172F-C8C0748E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65BEA0-9272-9AC7-85A1-CFEFFE24C7A1}"/>
              </a:ext>
            </a:extLst>
          </p:cNvPr>
          <p:cNvSpPr/>
          <p:nvPr/>
        </p:nvSpPr>
        <p:spPr>
          <a:xfrm>
            <a:off x="159774" y="492841"/>
            <a:ext cx="11872451" cy="43966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D5927-763E-8029-5D65-043D4DA3B1FD}"/>
              </a:ext>
            </a:extLst>
          </p:cNvPr>
          <p:cNvSpPr txBox="1"/>
          <p:nvPr/>
        </p:nvSpPr>
        <p:spPr>
          <a:xfrm>
            <a:off x="6971276" y="585183"/>
            <a:ext cx="4708790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Both the sentences semantic with RAG related information.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E0D94-DF78-5BAB-B11B-7210DF5C6B3E}"/>
              </a:ext>
            </a:extLst>
          </p:cNvPr>
          <p:cNvSpPr txBox="1"/>
          <p:nvPr/>
        </p:nvSpPr>
        <p:spPr>
          <a:xfrm>
            <a:off x="5618360" y="2032375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5D5CDB-D811-4CCF-976D-DD854A8EA13A}"/>
              </a:ext>
            </a:extLst>
          </p:cNvPr>
          <p:cNvSpPr/>
          <p:nvPr/>
        </p:nvSpPr>
        <p:spPr>
          <a:xfrm>
            <a:off x="749300" y="1200745"/>
            <a:ext cx="10758948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RAG chunking divides documents into smaller parts. This helps improve retrieval accuracy. 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749A68C-E38F-3DA6-5EE8-D1810A7DED87}"/>
              </a:ext>
            </a:extLst>
          </p:cNvPr>
          <p:cNvCxnSpPr/>
          <p:nvPr/>
        </p:nvCxnSpPr>
        <p:spPr>
          <a:xfrm rot="10800000" flipV="1">
            <a:off x="6096000" y="797641"/>
            <a:ext cx="875277" cy="403104"/>
          </a:xfrm>
          <a:prstGeom prst="curvedConnector3">
            <a:avLst>
              <a:gd name="adj1" fmla="val 93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E57F12-7314-62E2-454C-1DE7D2518A5C}"/>
              </a:ext>
            </a:extLst>
          </p:cNvPr>
          <p:cNvSpPr txBox="1"/>
          <p:nvPr/>
        </p:nvSpPr>
        <p:spPr>
          <a:xfrm>
            <a:off x="6971276" y="2359934"/>
            <a:ext cx="4708790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 the sentences semantic with finetuning related information.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FB431-4A37-72BA-910A-7D809CE32B2F}"/>
              </a:ext>
            </a:extLst>
          </p:cNvPr>
          <p:cNvSpPr txBox="1"/>
          <p:nvPr/>
        </p:nvSpPr>
        <p:spPr>
          <a:xfrm>
            <a:off x="5618360" y="3807126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48AEFB-26A6-689B-29D8-CA8369BEE1D3}"/>
              </a:ext>
            </a:extLst>
          </p:cNvPr>
          <p:cNvSpPr/>
          <p:nvPr/>
        </p:nvSpPr>
        <p:spPr>
          <a:xfrm>
            <a:off x="749300" y="2975496"/>
            <a:ext cx="10758948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Fine-tuning generative AI models customizes them by using specific datasets. This enhances their relevance for niche tasks. It also allows for more accurate outputs by adapting pre-trained models to meet specialized needs.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B220404-013D-7917-7A38-6338402CD113}"/>
              </a:ext>
            </a:extLst>
          </p:cNvPr>
          <p:cNvCxnSpPr/>
          <p:nvPr/>
        </p:nvCxnSpPr>
        <p:spPr>
          <a:xfrm rot="10800000" flipV="1">
            <a:off x="6096000" y="2572392"/>
            <a:ext cx="875277" cy="403104"/>
          </a:xfrm>
          <a:prstGeom prst="curvedConnector3">
            <a:avLst>
              <a:gd name="adj1" fmla="val 93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0117B-FB8F-9E68-EAD0-501B18D2B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7F34F3-C1CA-BB17-728C-FC4B7BD53C57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7.7</a:t>
            </a:r>
          </a:p>
        </p:txBody>
      </p:sp>
    </p:spTree>
    <p:extLst>
      <p:ext uri="{BB962C8B-B14F-4D97-AF65-F5344CB8AC3E}">
        <p14:creationId xmlns:p14="http://schemas.microsoft.com/office/powerpoint/2010/main" val="76873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E9835-8AA9-49AE-C747-4C371E45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596F3A-B29F-7FA6-5315-67244853E59F}"/>
              </a:ext>
            </a:extLst>
          </p:cNvPr>
          <p:cNvSpPr/>
          <p:nvPr/>
        </p:nvSpPr>
        <p:spPr>
          <a:xfrm>
            <a:off x="159774" y="492841"/>
            <a:ext cx="11872451" cy="43966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CE8C7-E554-5CE4-FB93-E9E5440600C6}"/>
              </a:ext>
            </a:extLst>
          </p:cNvPr>
          <p:cNvSpPr txBox="1"/>
          <p:nvPr/>
        </p:nvSpPr>
        <p:spPr>
          <a:xfrm>
            <a:off x="6971276" y="585183"/>
            <a:ext cx="4708790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semantic meaning with RAG related information and useful 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of the chunk.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11FE-5C9C-9283-6243-3EDCCD6FD9A3}"/>
              </a:ext>
            </a:extLst>
          </p:cNvPr>
          <p:cNvSpPr txBox="1"/>
          <p:nvPr/>
        </p:nvSpPr>
        <p:spPr>
          <a:xfrm>
            <a:off x="5618360" y="2032375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696E8B-597B-8575-D7DB-61EE8CB07C1D}"/>
              </a:ext>
            </a:extLst>
          </p:cNvPr>
          <p:cNvSpPr/>
          <p:nvPr/>
        </p:nvSpPr>
        <p:spPr>
          <a:xfrm>
            <a:off x="749300" y="1200745"/>
            <a:ext cx="10758948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</a:t>
            </a:r>
            <a:r>
              <a:rPr lang="en-IN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Tag: genai, rag, chunking</a:t>
            </a:r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} ; RAG chunking divides documents into smaller parts. This helps improve retrieval accuracy. 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9FD4F88-ABBE-050D-5553-093464D00843}"/>
              </a:ext>
            </a:extLst>
          </p:cNvPr>
          <p:cNvCxnSpPr/>
          <p:nvPr/>
        </p:nvCxnSpPr>
        <p:spPr>
          <a:xfrm rot="10800000" flipV="1">
            <a:off x="6096000" y="797641"/>
            <a:ext cx="875277" cy="403104"/>
          </a:xfrm>
          <a:prstGeom prst="curvedConnector3">
            <a:avLst>
              <a:gd name="adj1" fmla="val 93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A8F5AB-A75D-3294-B212-B77CAA431D33}"/>
              </a:ext>
            </a:extLst>
          </p:cNvPr>
          <p:cNvSpPr txBox="1"/>
          <p:nvPr/>
        </p:nvSpPr>
        <p:spPr>
          <a:xfrm>
            <a:off x="6971276" y="2359934"/>
            <a:ext cx="4708790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semantic meaning with finetuning related information and useful </a:t>
            </a:r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of the chunk.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76166-C26E-B8AE-3E33-E1857193908F}"/>
              </a:ext>
            </a:extLst>
          </p:cNvPr>
          <p:cNvSpPr txBox="1"/>
          <p:nvPr/>
        </p:nvSpPr>
        <p:spPr>
          <a:xfrm>
            <a:off x="5618360" y="3807126"/>
            <a:ext cx="95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383229-F4B8-FB57-0652-761364ED6CC4}"/>
              </a:ext>
            </a:extLst>
          </p:cNvPr>
          <p:cNvSpPr/>
          <p:nvPr/>
        </p:nvSpPr>
        <p:spPr>
          <a:xfrm>
            <a:off x="749300" y="2975496"/>
            <a:ext cx="10758948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</a:t>
            </a:r>
            <a:r>
              <a:rPr lang="en-IN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Tag: genai, rag, finetuning </a:t>
            </a:r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} ; Fine-tuning generative AI models customizes them by using specific datasets. This enhances their relevance for niche tasks. It also allows for more accurate outputs by adapting pre-trained models to meet specialized needs.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21F3218-5A1E-5796-EF76-D18378DBD728}"/>
              </a:ext>
            </a:extLst>
          </p:cNvPr>
          <p:cNvCxnSpPr/>
          <p:nvPr/>
        </p:nvCxnSpPr>
        <p:spPr>
          <a:xfrm rot="10800000" flipV="1">
            <a:off x="6096000" y="2572392"/>
            <a:ext cx="875277" cy="403104"/>
          </a:xfrm>
          <a:prstGeom prst="curvedConnector3">
            <a:avLst>
              <a:gd name="adj1" fmla="val 93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8D625-AA2E-97A9-655B-654E20106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AF971-737F-F6EF-2AE1-B5D8A6C2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17" y="318770"/>
            <a:ext cx="7340283" cy="59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1A12-9C54-899E-88A4-9BC65217D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F24B73-2323-97E7-3EE4-10A4AB8C034A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7.2</a:t>
            </a:r>
          </a:p>
        </p:txBody>
      </p:sp>
    </p:spTree>
    <p:extLst>
      <p:ext uri="{BB962C8B-B14F-4D97-AF65-F5344CB8AC3E}">
        <p14:creationId xmlns:p14="http://schemas.microsoft.com/office/powerpoint/2010/main" val="404426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32893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Information Retrieval &amp; Generation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60960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89027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89027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60960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2D680F-9804-CDCD-4669-72E9F5CEBACF}"/>
              </a:ext>
            </a:extLst>
          </p:cNvPr>
          <p:cNvSpPr/>
          <p:nvPr/>
        </p:nvSpPr>
        <p:spPr>
          <a:xfrm>
            <a:off x="32893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B1D712-E486-1D71-E73D-51A603ABCCC0}"/>
              </a:ext>
            </a:extLst>
          </p:cNvPr>
          <p:cNvSpPr/>
          <p:nvPr/>
        </p:nvSpPr>
        <p:spPr>
          <a:xfrm>
            <a:off x="4826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9683750" y="17018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9613900" y="23622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9683750" y="3444905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9683750" y="453390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10140950" y="2815224"/>
            <a:ext cx="215900" cy="46063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8885805" y="3402612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10334625" y="28835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8404955" y="4200736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12625E4-F354-2761-38D9-87546C292DEB}"/>
              </a:ext>
            </a:extLst>
          </p:cNvPr>
          <p:cNvSpPr/>
          <p:nvPr/>
        </p:nvSpPr>
        <p:spPr>
          <a:xfrm>
            <a:off x="781050" y="167954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AE1B9-1F92-0066-D893-5AD15D8B8AF9}"/>
              </a:ext>
            </a:extLst>
          </p:cNvPr>
          <p:cNvSpPr txBox="1"/>
          <p:nvPr/>
        </p:nvSpPr>
        <p:spPr>
          <a:xfrm>
            <a:off x="596900" y="243914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+ Query</a:t>
            </a:r>
          </a:p>
        </p:txBody>
      </p:sp>
      <p:sp>
        <p:nvSpPr>
          <p:cNvPr id="32" name="Bevel 31">
            <a:extLst>
              <a:ext uri="{FF2B5EF4-FFF2-40B4-BE49-F238E27FC236}">
                <a16:creationId xmlns:a16="http://schemas.microsoft.com/office/drawing/2014/main" id="{B683FFAD-9370-3836-0C36-0E5B68738C67}"/>
              </a:ext>
            </a:extLst>
          </p:cNvPr>
          <p:cNvSpPr/>
          <p:nvPr/>
        </p:nvSpPr>
        <p:spPr>
          <a:xfrm>
            <a:off x="2051050" y="2832581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4AD38-AC29-ABB0-BB7D-C1E44485F7EA}"/>
              </a:ext>
            </a:extLst>
          </p:cNvPr>
          <p:cNvSpPr txBox="1"/>
          <p:nvPr/>
        </p:nvSpPr>
        <p:spPr>
          <a:xfrm>
            <a:off x="2021745" y="3580595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App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AB0ED0A0-5E89-18F3-D2B6-170CD324A9FA}"/>
              </a:ext>
            </a:extLst>
          </p:cNvPr>
          <p:cNvSpPr/>
          <p:nvPr/>
        </p:nvSpPr>
        <p:spPr>
          <a:xfrm>
            <a:off x="802783" y="397435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F7FAA-6CC6-E40A-691E-39CD4C439A7B}"/>
              </a:ext>
            </a:extLst>
          </p:cNvPr>
          <p:cNvSpPr txBox="1"/>
          <p:nvPr/>
        </p:nvSpPr>
        <p:spPr>
          <a:xfrm>
            <a:off x="811578" y="471291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Responses</a:t>
            </a:r>
          </a:p>
        </p:txBody>
      </p:sp>
      <p:sp>
        <p:nvSpPr>
          <p:cNvPr id="36" name="Predefined Process 35">
            <a:extLst>
              <a:ext uri="{FF2B5EF4-FFF2-40B4-BE49-F238E27FC236}">
                <a16:creationId xmlns:a16="http://schemas.microsoft.com/office/drawing/2014/main" id="{11D2905A-5395-654A-E719-BDC33C113BBE}"/>
              </a:ext>
            </a:extLst>
          </p:cNvPr>
          <p:cNvSpPr/>
          <p:nvPr/>
        </p:nvSpPr>
        <p:spPr>
          <a:xfrm>
            <a:off x="3844280" y="2085699"/>
            <a:ext cx="1511300" cy="737344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ent Up Arrow 39">
            <a:extLst>
              <a:ext uri="{FF2B5EF4-FFF2-40B4-BE49-F238E27FC236}">
                <a16:creationId xmlns:a16="http://schemas.microsoft.com/office/drawing/2014/main" id="{F7A3C853-EE67-A620-C925-851697CDFE8D}"/>
              </a:ext>
            </a:extLst>
          </p:cNvPr>
          <p:cNvSpPr/>
          <p:nvPr/>
        </p:nvSpPr>
        <p:spPr>
          <a:xfrm rot="5400000">
            <a:off x="1206055" y="2634092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Bent Up Arrow 40">
            <a:extLst>
              <a:ext uri="{FF2B5EF4-FFF2-40B4-BE49-F238E27FC236}">
                <a16:creationId xmlns:a16="http://schemas.microsoft.com/office/drawing/2014/main" id="{029C6335-0694-C19E-EFD5-71DA5E50B65F}"/>
              </a:ext>
            </a:extLst>
          </p:cNvPr>
          <p:cNvSpPr/>
          <p:nvPr/>
        </p:nvSpPr>
        <p:spPr>
          <a:xfrm rot="16200000" flipH="1">
            <a:off x="1853929" y="3820111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Bent Up Arrow 41">
            <a:extLst>
              <a:ext uri="{FF2B5EF4-FFF2-40B4-BE49-F238E27FC236}">
                <a16:creationId xmlns:a16="http://schemas.microsoft.com/office/drawing/2014/main" id="{8A4EAD3E-BAA7-FC5E-ED38-AD86D820E764}"/>
              </a:ext>
            </a:extLst>
          </p:cNvPr>
          <p:cNvSpPr/>
          <p:nvPr/>
        </p:nvSpPr>
        <p:spPr>
          <a:xfrm rot="16200000" flipV="1">
            <a:off x="2749092" y="1854807"/>
            <a:ext cx="484737" cy="1210166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8E97-34EF-EE15-90F5-B61658E7E3A9}"/>
              </a:ext>
            </a:extLst>
          </p:cNvPr>
          <p:cNvSpPr txBox="1"/>
          <p:nvPr/>
        </p:nvSpPr>
        <p:spPr>
          <a:xfrm>
            <a:off x="2602277" y="1942591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44" name="Bent Up Arrow 43">
            <a:extLst>
              <a:ext uri="{FF2B5EF4-FFF2-40B4-BE49-F238E27FC236}">
                <a16:creationId xmlns:a16="http://schemas.microsoft.com/office/drawing/2014/main" id="{E4B96ECE-471D-A64E-8499-C930456A2715}"/>
              </a:ext>
            </a:extLst>
          </p:cNvPr>
          <p:cNvSpPr/>
          <p:nvPr/>
        </p:nvSpPr>
        <p:spPr>
          <a:xfrm rot="10800000" flipH="1">
            <a:off x="5593920" y="2362200"/>
            <a:ext cx="1848280" cy="568581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96645-BC51-C593-20AB-AD233935FAFD}"/>
              </a:ext>
            </a:extLst>
          </p:cNvPr>
          <p:cNvSpPr txBox="1"/>
          <p:nvPr/>
        </p:nvSpPr>
        <p:spPr>
          <a:xfrm>
            <a:off x="6197600" y="1923989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relevant information </a:t>
            </a:r>
          </a:p>
        </p:txBody>
      </p:sp>
      <p:sp>
        <p:nvSpPr>
          <p:cNvPr id="46" name="Bent Up Arrow 45">
            <a:extLst>
              <a:ext uri="{FF2B5EF4-FFF2-40B4-BE49-F238E27FC236}">
                <a16:creationId xmlns:a16="http://schemas.microsoft.com/office/drawing/2014/main" id="{2E7C22F4-9C8D-65D8-BB20-D336165C4AFA}"/>
              </a:ext>
            </a:extLst>
          </p:cNvPr>
          <p:cNvSpPr/>
          <p:nvPr/>
        </p:nvSpPr>
        <p:spPr>
          <a:xfrm rot="10800000" flipV="1">
            <a:off x="4387849" y="3187874"/>
            <a:ext cx="2218596" cy="61289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950BBE-9BCB-641C-6203-014C27E306F5}"/>
              </a:ext>
            </a:extLst>
          </p:cNvPr>
          <p:cNvSpPr txBox="1"/>
          <p:nvPr/>
        </p:nvSpPr>
        <p:spPr>
          <a:xfrm>
            <a:off x="5198698" y="3853216"/>
            <a:ext cx="1574800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Relevant information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4E46-37F9-C1B2-FE1B-3FC8293E3BE7}"/>
              </a:ext>
            </a:extLst>
          </p:cNvPr>
          <p:cNvSpPr txBox="1"/>
          <p:nvPr/>
        </p:nvSpPr>
        <p:spPr>
          <a:xfrm>
            <a:off x="4067390" y="288920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operation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3A2616D6-036D-2D63-954D-E76F4369486C}"/>
              </a:ext>
            </a:extLst>
          </p:cNvPr>
          <p:cNvSpPr/>
          <p:nvPr/>
        </p:nvSpPr>
        <p:spPr>
          <a:xfrm rot="16200000" flipH="1">
            <a:off x="3305396" y="2596484"/>
            <a:ext cx="382857" cy="110091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25728-2E2E-9591-9299-033DD50B28F8}"/>
              </a:ext>
            </a:extLst>
          </p:cNvPr>
          <p:cNvSpPr txBox="1"/>
          <p:nvPr/>
        </p:nvSpPr>
        <p:spPr>
          <a:xfrm>
            <a:off x="2964350" y="3332911"/>
            <a:ext cx="1284898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Enhanced Context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AC949192-B4B3-0F05-237D-1D5AFEAEA3D8}"/>
              </a:ext>
            </a:extLst>
          </p:cNvPr>
          <p:cNvSpPr/>
          <p:nvPr/>
        </p:nvSpPr>
        <p:spPr>
          <a:xfrm>
            <a:off x="4064000" y="4450513"/>
            <a:ext cx="1041400" cy="5583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685-5426-AEEC-470B-689767D6B1A6}"/>
              </a:ext>
            </a:extLst>
          </p:cNvPr>
          <p:cNvSpPr txBox="1"/>
          <p:nvPr/>
        </p:nvSpPr>
        <p:spPr>
          <a:xfrm>
            <a:off x="4019120" y="5101743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LLM Model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A60977E9-2CD5-120D-3F03-2E768B2127BC}"/>
              </a:ext>
            </a:extLst>
          </p:cNvPr>
          <p:cNvSpPr/>
          <p:nvPr/>
        </p:nvSpPr>
        <p:spPr>
          <a:xfrm rot="18635524">
            <a:off x="3305213" y="332191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5D34D-7E21-E31E-323C-487881C7E8DD}"/>
              </a:ext>
            </a:extLst>
          </p:cNvPr>
          <p:cNvSpPr txBox="1"/>
          <p:nvPr/>
        </p:nvSpPr>
        <p:spPr>
          <a:xfrm>
            <a:off x="3553633" y="3758788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Enhanced Contexed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FBD881-BFE9-931E-8488-D55DFBA394C8}"/>
              </a:ext>
            </a:extLst>
          </p:cNvPr>
          <p:cNvSpPr txBox="1"/>
          <p:nvPr/>
        </p:nvSpPr>
        <p:spPr>
          <a:xfrm>
            <a:off x="2648950" y="4378710"/>
            <a:ext cx="957849" cy="40011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06" y="29602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667" y="3663657"/>
            <a:ext cx="165100" cy="177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1294AF-767C-1439-8CFB-2CF0F07F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2833663"/>
            <a:ext cx="165100" cy="177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742DA2F-9461-CDFD-83A8-E86BEFF7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74" y="2453833"/>
            <a:ext cx="165100" cy="177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043A6A-CCAC-8C8A-257F-1CAD1E8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5" y="2580447"/>
            <a:ext cx="165100" cy="177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E2E6F3-6D34-BF81-675A-8457A103D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893" y="3396372"/>
            <a:ext cx="165100" cy="177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EFB824-E8A9-466A-203B-AAE5A8789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859" y="2960272"/>
            <a:ext cx="165100" cy="177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8EFA30-9AF5-666A-72E4-D24189D04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95" y="3649592"/>
            <a:ext cx="165100" cy="177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B63579-CFDC-CCD5-CDB4-78E73BED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760" y="4170090"/>
            <a:ext cx="165100" cy="177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D03A436-804B-2B1C-79F9-36A07649B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582" y="4465513"/>
            <a:ext cx="165100" cy="1778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244E041-25F0-F004-931D-2DD212274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4837" y="4451447"/>
            <a:ext cx="165100" cy="1778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292EC0-457E-5461-CC0E-3CE1D07359E3}"/>
              </a:ext>
            </a:extLst>
          </p:cNvPr>
          <p:cNvSpPr/>
          <p:nvPr/>
        </p:nvSpPr>
        <p:spPr>
          <a:xfrm>
            <a:off x="6667500" y="2908140"/>
            <a:ext cx="1737455" cy="21324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E1D5A-801F-224B-AE0E-9A50F65B9838}"/>
              </a:ext>
            </a:extLst>
          </p:cNvPr>
          <p:cNvSpPr txBox="1"/>
          <p:nvPr/>
        </p:nvSpPr>
        <p:spPr>
          <a:xfrm>
            <a:off x="7071455" y="509706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Bedrock Knowledge 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6985000" y="3340100"/>
            <a:ext cx="1041400" cy="119380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7073900" y="461891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DB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1059943-5416-458E-836A-E3708C2F271B}"/>
              </a:ext>
            </a:extLst>
          </p:cNvPr>
          <p:cNvSpPr/>
          <p:nvPr/>
        </p:nvSpPr>
        <p:spPr>
          <a:xfrm rot="7785906">
            <a:off x="3216813" y="355967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7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5E304-4F62-41AE-18A4-8ED641C1E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ABEBE-7500-75D9-648D-2BCD65F1F965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7.3</a:t>
            </a:r>
          </a:p>
        </p:txBody>
      </p:sp>
    </p:spTree>
    <p:extLst>
      <p:ext uri="{BB962C8B-B14F-4D97-AF65-F5344CB8AC3E}">
        <p14:creationId xmlns:p14="http://schemas.microsoft.com/office/powerpoint/2010/main" val="8816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0763-56D9-ADB4-1217-772A329DD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330B5-D6FA-5947-0199-96693B682759}"/>
              </a:ext>
            </a:extLst>
          </p:cNvPr>
          <p:cNvSpPr/>
          <p:nvPr/>
        </p:nvSpPr>
        <p:spPr>
          <a:xfrm>
            <a:off x="159774" y="492841"/>
            <a:ext cx="11872451" cy="18693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F47BD-E7DF-9B99-9757-34BFFA1EE05F}"/>
              </a:ext>
            </a:extLst>
          </p:cNvPr>
          <p:cNvSpPr/>
          <p:nvPr/>
        </p:nvSpPr>
        <p:spPr>
          <a:xfrm>
            <a:off x="353552" y="797642"/>
            <a:ext cx="26289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RAG chunking divides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A73F8E-4FB8-413C-D5E8-0D79CDB7D730}"/>
              </a:ext>
            </a:extLst>
          </p:cNvPr>
          <p:cNvSpPr/>
          <p:nvPr/>
        </p:nvSpPr>
        <p:spPr>
          <a:xfrm>
            <a:off x="3264719" y="798871"/>
            <a:ext cx="26289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documents into smaller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258AF0-AAFE-6390-BAC3-F1F61A52C82D}"/>
              </a:ext>
            </a:extLst>
          </p:cNvPr>
          <p:cNvSpPr/>
          <p:nvPr/>
        </p:nvSpPr>
        <p:spPr>
          <a:xfrm>
            <a:off x="6287319" y="798871"/>
            <a:ext cx="26289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parts. This helps improve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534D28-A44C-D244-8482-99DF120D0569}"/>
              </a:ext>
            </a:extLst>
          </p:cNvPr>
          <p:cNvSpPr/>
          <p:nvPr/>
        </p:nvSpPr>
        <p:spPr>
          <a:xfrm>
            <a:off x="9198486" y="797642"/>
            <a:ext cx="26289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retrieval accuracy. 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D46F4-78D1-F413-E2A5-F16D3C4DDD89}"/>
              </a:ext>
            </a:extLst>
          </p:cNvPr>
          <p:cNvSpPr txBox="1"/>
          <p:nvPr/>
        </p:nvSpPr>
        <p:spPr>
          <a:xfrm>
            <a:off x="1143819" y="1653143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4584C-7521-93DB-CBE5-588CC254E53C}"/>
              </a:ext>
            </a:extLst>
          </p:cNvPr>
          <p:cNvSpPr txBox="1"/>
          <p:nvPr/>
        </p:nvSpPr>
        <p:spPr>
          <a:xfrm>
            <a:off x="3937819" y="1669474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BCFC3-A9F4-4D15-7057-625D8A8CB041}"/>
              </a:ext>
            </a:extLst>
          </p:cNvPr>
          <p:cNvSpPr txBox="1"/>
          <p:nvPr/>
        </p:nvSpPr>
        <p:spPr>
          <a:xfrm>
            <a:off x="6971483" y="1653142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E46B2-62D6-9E35-868E-BC869D83BACD}"/>
              </a:ext>
            </a:extLst>
          </p:cNvPr>
          <p:cNvSpPr txBox="1"/>
          <p:nvPr/>
        </p:nvSpPr>
        <p:spPr>
          <a:xfrm>
            <a:off x="10005147" y="1673104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4</a:t>
            </a:r>
          </a:p>
        </p:txBody>
      </p:sp>
    </p:spTree>
    <p:extLst>
      <p:ext uri="{BB962C8B-B14F-4D97-AF65-F5344CB8AC3E}">
        <p14:creationId xmlns:p14="http://schemas.microsoft.com/office/powerpoint/2010/main" val="25040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E829-9D40-0419-A220-EB866F35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96492AF-CE6A-DCF7-4A53-4A7A64162825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7.4</a:t>
            </a:r>
          </a:p>
        </p:txBody>
      </p:sp>
    </p:spTree>
    <p:extLst>
      <p:ext uri="{BB962C8B-B14F-4D97-AF65-F5344CB8AC3E}">
        <p14:creationId xmlns:p14="http://schemas.microsoft.com/office/powerpoint/2010/main" val="21787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3772D-2572-C7C1-99DC-073EB3A68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05CD67-B86F-4621-ABA8-2AC629868628}"/>
              </a:ext>
            </a:extLst>
          </p:cNvPr>
          <p:cNvSpPr/>
          <p:nvPr/>
        </p:nvSpPr>
        <p:spPr>
          <a:xfrm>
            <a:off x="159774" y="492841"/>
            <a:ext cx="11872451" cy="18693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8C938D-F9C1-2686-2D53-4511E9D3842B}"/>
              </a:ext>
            </a:extLst>
          </p:cNvPr>
          <p:cNvSpPr/>
          <p:nvPr/>
        </p:nvSpPr>
        <p:spPr>
          <a:xfrm>
            <a:off x="353552" y="797642"/>
            <a:ext cx="11343148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RAG chunking divides documents into smaller parts. This helps improve retrieval accuracy. </a:t>
            </a:r>
            <a:endParaRPr lang="en-US" sz="14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E108D-56D8-92B6-8E46-AE6B006E8C09}"/>
              </a:ext>
            </a:extLst>
          </p:cNvPr>
          <p:cNvSpPr txBox="1"/>
          <p:nvPr/>
        </p:nvSpPr>
        <p:spPr>
          <a:xfrm>
            <a:off x="5454649" y="1710554"/>
            <a:ext cx="128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chunk 1</a:t>
            </a:r>
          </a:p>
        </p:txBody>
      </p:sp>
    </p:spTree>
    <p:extLst>
      <p:ext uri="{BB962C8B-B14F-4D97-AF65-F5344CB8AC3E}">
        <p14:creationId xmlns:p14="http://schemas.microsoft.com/office/powerpoint/2010/main" val="236498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563B-9C4D-01F3-BD6F-F171332F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2582F5-E321-EC7F-4C2B-7D7E7AAF0858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7.5</a:t>
            </a:r>
          </a:p>
        </p:txBody>
      </p:sp>
    </p:spTree>
    <p:extLst>
      <p:ext uri="{BB962C8B-B14F-4D97-AF65-F5344CB8AC3E}">
        <p14:creationId xmlns:p14="http://schemas.microsoft.com/office/powerpoint/2010/main" val="41438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18968</TotalTime>
  <Words>331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146</cp:revision>
  <dcterms:created xsi:type="dcterms:W3CDTF">2024-03-28T09:42:45Z</dcterms:created>
  <dcterms:modified xsi:type="dcterms:W3CDTF">2024-10-24T08:26:12Z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