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7" r:id="rId2"/>
    <p:sldId id="257" r:id="rId3"/>
    <p:sldId id="258" r:id="rId4"/>
    <p:sldId id="259" r:id="rId5"/>
    <p:sldId id="260" r:id="rId6"/>
    <p:sldId id="261" r:id="rId7"/>
    <p:sldId id="267" r:id="rId8"/>
    <p:sldId id="268" r:id="rId9"/>
    <p:sldId id="269" r:id="rId10"/>
    <p:sldId id="270" r:id="rId11"/>
    <p:sldId id="271" r:id="rId12"/>
    <p:sldId id="272" r:id="rId13"/>
    <p:sldId id="262" r:id="rId14"/>
    <p:sldId id="263" r:id="rId15"/>
    <p:sldId id="265" r:id="rId16"/>
    <p:sldId id="264" r:id="rId17"/>
    <p:sldId id="266"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5" r:id="rId39"/>
    <p:sldId id="293"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ka Patra" initials="AP" lastIdx="0" clrIdx="0">
    <p:extLst>
      <p:ext uri="{19B8F6BF-5375-455C-9EA6-DF929625EA0E}">
        <p15:presenceInfo xmlns:p15="http://schemas.microsoft.com/office/powerpoint/2012/main" userId="22be6727840fe6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B4B3C-4C0A-4556-87EE-3873AF2FFC24}" type="datetimeFigureOut">
              <a:rPr lang="en-US" smtClean="0"/>
              <a:t>01-Apr-18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9FEF2-D4BD-44B9-9F4D-C752B73586E2}" type="slidenum">
              <a:rPr lang="en-US" smtClean="0"/>
              <a:t>‹#›</a:t>
            </a:fld>
            <a:endParaRPr lang="en-US"/>
          </a:p>
        </p:txBody>
      </p:sp>
    </p:spTree>
    <p:extLst>
      <p:ext uri="{BB962C8B-B14F-4D97-AF65-F5344CB8AC3E}">
        <p14:creationId xmlns:p14="http://schemas.microsoft.com/office/powerpoint/2010/main" val="337713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B220-C335-4302-B3F2-A2B79A74D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67A18E-966D-4688-8BDA-25543CABB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DEF00A-5F98-48C3-9DAA-A614DC258D4E}"/>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5" name="Footer Placeholder 4">
            <a:extLst>
              <a:ext uri="{FF2B5EF4-FFF2-40B4-BE49-F238E27FC236}">
                <a16:creationId xmlns:a16="http://schemas.microsoft.com/office/drawing/2014/main" id="{95C577DF-534D-4008-9695-B7D2F641F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FE66F-291C-4597-B4E7-632313084B33}"/>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278995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5ED3-763A-4913-94A9-8C513F7D4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D5ECB-9ADF-4A5B-821D-C94AC57351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1B4AE-57FC-4386-AFB2-59062D7B723A}"/>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5" name="Footer Placeholder 4">
            <a:extLst>
              <a:ext uri="{FF2B5EF4-FFF2-40B4-BE49-F238E27FC236}">
                <a16:creationId xmlns:a16="http://schemas.microsoft.com/office/drawing/2014/main" id="{4330A586-1BCC-40C7-A005-5BD3B3378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DD6F1-D97E-4C30-ABD4-138B655B8BFF}"/>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270050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C3BBED-300C-40E1-A13A-55262C8CE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78CE7-59AD-45E8-9A6A-E0C168BF58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ABD03-E766-42D3-95AF-937ED9235AFD}"/>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5" name="Footer Placeholder 4">
            <a:extLst>
              <a:ext uri="{FF2B5EF4-FFF2-40B4-BE49-F238E27FC236}">
                <a16:creationId xmlns:a16="http://schemas.microsoft.com/office/drawing/2014/main" id="{112C9F36-7ADB-497A-A794-EDE4A207B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7E14E-783E-4D6F-933E-6B120DBDA14F}"/>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21109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9B02-DE28-4325-90D1-365C053DB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BC0AB7-4D40-42C1-930B-84B6A8AB47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A613C7-3697-43AB-9194-F9CD563BB02C}"/>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5" name="Footer Placeholder 4">
            <a:extLst>
              <a:ext uri="{FF2B5EF4-FFF2-40B4-BE49-F238E27FC236}">
                <a16:creationId xmlns:a16="http://schemas.microsoft.com/office/drawing/2014/main" id="{306AD554-056B-4819-B249-DD898DD96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133F7-0335-48DD-B290-5FA38000FF05}"/>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373892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8F0-DB44-43F8-8B65-13442B637E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261DAB-379C-47D5-8699-0A01D8F4E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DA5B17-8B73-4172-8439-4789E601CDDB}"/>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5" name="Footer Placeholder 4">
            <a:extLst>
              <a:ext uri="{FF2B5EF4-FFF2-40B4-BE49-F238E27FC236}">
                <a16:creationId xmlns:a16="http://schemas.microsoft.com/office/drawing/2014/main" id="{67FB44C5-482A-4876-977C-5F4FECC7B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762B9-FED0-42CA-816B-9B87762DB837}"/>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199300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EDF5-9B27-40FE-9788-4D0C9F9EFA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919C4-FDC2-44D3-9DF9-360A47D244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774E3-77C3-439C-9F65-859DA6DDB6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968BBC-4C00-4E0B-9C37-FA2E79AEBD91}"/>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6" name="Footer Placeholder 5">
            <a:extLst>
              <a:ext uri="{FF2B5EF4-FFF2-40B4-BE49-F238E27FC236}">
                <a16:creationId xmlns:a16="http://schemas.microsoft.com/office/drawing/2014/main" id="{1B06C3B1-EAAF-4EA6-A93E-4D411842D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4A3BC-1009-4AE8-880A-31EB4F292B7D}"/>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334013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8489-A39E-47D2-896B-3D5EAC3BE0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A9E322-B3E4-4884-A84C-E82455447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ECB0B0-88F7-4339-B308-66ADBDE596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76AD9B-C5E8-42B3-8584-1DEB8D946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79F242-A10A-4C08-9EA9-D5169AC913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22A499-C016-4FBF-A8E7-AA275FF37637}"/>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8" name="Footer Placeholder 7">
            <a:extLst>
              <a:ext uri="{FF2B5EF4-FFF2-40B4-BE49-F238E27FC236}">
                <a16:creationId xmlns:a16="http://schemas.microsoft.com/office/drawing/2014/main" id="{12678624-A704-472B-8D9E-148E9BEA7C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FA26DC-D335-4459-8592-362F6B64B83B}"/>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415782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D29B-9F31-4073-9F71-6B56C5405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3C283-55C0-4A74-B703-9C7DB6A0937A}"/>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4" name="Footer Placeholder 3">
            <a:extLst>
              <a:ext uri="{FF2B5EF4-FFF2-40B4-BE49-F238E27FC236}">
                <a16:creationId xmlns:a16="http://schemas.microsoft.com/office/drawing/2014/main" id="{02D48E50-F24F-4BD1-A0FC-D1A8F323F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F37576-93CE-4129-94F2-BFDA040CA431}"/>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215909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74A59-6059-42C6-BCA1-8D43587FE43B}"/>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3" name="Footer Placeholder 2">
            <a:extLst>
              <a:ext uri="{FF2B5EF4-FFF2-40B4-BE49-F238E27FC236}">
                <a16:creationId xmlns:a16="http://schemas.microsoft.com/office/drawing/2014/main" id="{6F83C4F4-7DBA-4A84-A0E8-769B77ACC6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21C135-178B-4A8C-A452-C2E863487121}"/>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14983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BB18-331F-4BB7-98DA-1334AE139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ABC5DE-D64D-4510-8EC8-5DD813BFF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5B01F6-7FE0-4C74-AEE6-B2234B45E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30DB2C-C645-4053-B924-947916D6AA3F}"/>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6" name="Footer Placeholder 5">
            <a:extLst>
              <a:ext uri="{FF2B5EF4-FFF2-40B4-BE49-F238E27FC236}">
                <a16:creationId xmlns:a16="http://schemas.microsoft.com/office/drawing/2014/main" id="{89FB2431-24CF-4C95-BC07-3975C3F7F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09A3D-8A0A-4D88-9574-E7C67445927A}"/>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20912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1A0B-C9BF-422C-B8E4-13AA4A3CD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F10606-64D3-4E8B-8CFB-64E83177F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B9DA51-5BB2-4E6F-B605-624AC5B7C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F9BD5D-BB24-41A3-A493-B67B4CF1BD4E}"/>
              </a:ext>
            </a:extLst>
          </p:cNvPr>
          <p:cNvSpPr>
            <a:spLocks noGrp="1"/>
          </p:cNvSpPr>
          <p:nvPr>
            <p:ph type="dt" sz="half" idx="10"/>
          </p:nvPr>
        </p:nvSpPr>
        <p:spPr/>
        <p:txBody>
          <a:bodyPr/>
          <a:lstStyle/>
          <a:p>
            <a:fld id="{BD4F619A-C386-48BB-8455-AFB6584311D6}" type="datetimeFigureOut">
              <a:rPr lang="en-US" smtClean="0"/>
              <a:t>01-Apr-18</a:t>
            </a:fld>
            <a:endParaRPr lang="en-US"/>
          </a:p>
        </p:txBody>
      </p:sp>
      <p:sp>
        <p:nvSpPr>
          <p:cNvPr id="6" name="Footer Placeholder 5">
            <a:extLst>
              <a:ext uri="{FF2B5EF4-FFF2-40B4-BE49-F238E27FC236}">
                <a16:creationId xmlns:a16="http://schemas.microsoft.com/office/drawing/2014/main" id="{88023146-8B07-4EEB-B37E-1BA09F30D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FFB9D-ADA5-4868-8201-36613F286149}"/>
              </a:ext>
            </a:extLst>
          </p:cNvPr>
          <p:cNvSpPr>
            <a:spLocks noGrp="1"/>
          </p:cNvSpPr>
          <p:nvPr>
            <p:ph type="sldNum" sz="quarter" idx="12"/>
          </p:nvPr>
        </p:nvSpPr>
        <p:spPr/>
        <p:txBody>
          <a:bodyPr/>
          <a:lstStyle/>
          <a:p>
            <a:fld id="{CF3A122F-31E5-4CD0-B1D3-373ED01655B6}" type="slidenum">
              <a:rPr lang="en-US" smtClean="0"/>
              <a:t>‹#›</a:t>
            </a:fld>
            <a:endParaRPr lang="en-US"/>
          </a:p>
        </p:txBody>
      </p:sp>
    </p:spTree>
    <p:extLst>
      <p:ext uri="{BB962C8B-B14F-4D97-AF65-F5344CB8AC3E}">
        <p14:creationId xmlns:p14="http://schemas.microsoft.com/office/powerpoint/2010/main" val="200468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4E487D-5D44-45E2-ABCF-8E7605A29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0BE875-B9E8-4308-B524-554EDBE9D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B41C3-8669-4CE8-86A1-129D62396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F619A-C386-48BB-8455-AFB6584311D6}" type="datetimeFigureOut">
              <a:rPr lang="en-US" smtClean="0"/>
              <a:t>01-Apr-18</a:t>
            </a:fld>
            <a:endParaRPr lang="en-US"/>
          </a:p>
        </p:txBody>
      </p:sp>
      <p:sp>
        <p:nvSpPr>
          <p:cNvPr id="5" name="Footer Placeholder 4">
            <a:extLst>
              <a:ext uri="{FF2B5EF4-FFF2-40B4-BE49-F238E27FC236}">
                <a16:creationId xmlns:a16="http://schemas.microsoft.com/office/drawing/2014/main" id="{0BF5349B-99BB-4909-B30C-C5775B7881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A54091-3C78-4064-9864-EED07D615D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A122F-31E5-4CD0-B1D3-373ED01655B6}" type="slidenum">
              <a:rPr lang="en-US" smtClean="0"/>
              <a:t>‹#›</a:t>
            </a:fld>
            <a:endParaRPr lang="en-US"/>
          </a:p>
        </p:txBody>
      </p:sp>
    </p:spTree>
    <p:extLst>
      <p:ext uri="{BB962C8B-B14F-4D97-AF65-F5344CB8AC3E}">
        <p14:creationId xmlns:p14="http://schemas.microsoft.com/office/powerpoint/2010/main" val="4269080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operator-functions-in-python-set-1/" TargetMode="External"/><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ython">
            <a:extLst>
              <a:ext uri="{FF2B5EF4-FFF2-40B4-BE49-F238E27FC236}">
                <a16:creationId xmlns:a16="http://schemas.microsoft.com/office/drawing/2014/main" id="{B5E7BB21-D2D1-46A2-BD41-3DA529346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6"/>
            <a:ext cx="12191999" cy="68600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8CBFD4-9449-4170-93A9-8C828A5DC93F}"/>
              </a:ext>
            </a:extLst>
          </p:cNvPr>
          <p:cNvSpPr/>
          <p:nvPr/>
        </p:nvSpPr>
        <p:spPr>
          <a:xfrm>
            <a:off x="1088909" y="2415652"/>
            <a:ext cx="10014180" cy="1754326"/>
          </a:xfrm>
          <a:prstGeom prst="rect">
            <a:avLst/>
          </a:prstGeom>
          <a:noFill/>
        </p:spPr>
        <p:txBody>
          <a:bodyPr wrap="squar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Introduction to Programming Using Python Programming</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Rectangle 4">
            <a:extLst>
              <a:ext uri="{FF2B5EF4-FFF2-40B4-BE49-F238E27FC236}">
                <a16:creationId xmlns:a16="http://schemas.microsoft.com/office/drawing/2014/main" id="{AD6833E5-1919-4317-B965-0E0FC1B7D9D7}"/>
              </a:ext>
            </a:extLst>
          </p:cNvPr>
          <p:cNvSpPr/>
          <p:nvPr/>
        </p:nvSpPr>
        <p:spPr>
          <a:xfrm>
            <a:off x="6196896" y="6027003"/>
            <a:ext cx="5995103"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Instructor :- Arka Patra</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050" name="Picture 2" descr="Image result for copyright png">
            <a:extLst>
              <a:ext uri="{FF2B5EF4-FFF2-40B4-BE49-F238E27FC236}">
                <a16:creationId xmlns:a16="http://schemas.microsoft.com/office/drawing/2014/main" id="{C98B2F4A-FAED-42D3-94E3-A93A59EF16CA}"/>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520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564296" y="691143"/>
            <a:ext cx="7394713" cy="923330"/>
          </a:xfrm>
          <a:prstGeom prst="rect">
            <a:avLst/>
          </a:prstGeom>
          <a:noFill/>
        </p:spPr>
        <p:txBody>
          <a:bodyPr wrap="square" rtlCol="0">
            <a:spAutoFit/>
          </a:bodyPr>
          <a:lstStyle/>
          <a:p>
            <a:r>
              <a:rPr lang="en-US" sz="5400" u="sng" dirty="0">
                <a:solidFill>
                  <a:schemeClr val="bg1"/>
                </a:solidFill>
                <a:latin typeface="+mj-lt"/>
              </a:rPr>
              <a:t>LIST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64296" y="2305615"/>
            <a:ext cx="7063408" cy="2246769"/>
          </a:xfrm>
          <a:prstGeom prst="rect">
            <a:avLst/>
          </a:prstGeom>
          <a:noFill/>
        </p:spPr>
        <p:txBody>
          <a:bodyPr wrap="square" rtlCol="0">
            <a:spAutoFit/>
          </a:bodyPr>
          <a:lstStyle/>
          <a:p>
            <a:r>
              <a:rPr lang="en-US" sz="2800" dirty="0">
                <a:solidFill>
                  <a:schemeClr val="bg1"/>
                </a:solidFill>
                <a:latin typeface="+mj-lt"/>
              </a:rPr>
              <a:t>The list is a most versatile datatype available in Python which can be written as a list of comma-separated values (items) between square brackets. Important thing about a list is that items in a list need not be of the same type</a:t>
            </a:r>
          </a:p>
        </p:txBody>
      </p:sp>
      <p:pic>
        <p:nvPicPr>
          <p:cNvPr id="7" name="Picture 2" descr="Image result for copyright png">
            <a:extLst>
              <a:ext uri="{FF2B5EF4-FFF2-40B4-BE49-F238E27FC236}">
                <a16:creationId xmlns:a16="http://schemas.microsoft.com/office/drawing/2014/main" id="{A133F113-435E-4533-9A04-F28E158E875A}"/>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7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564296" y="691143"/>
            <a:ext cx="7394713" cy="923330"/>
          </a:xfrm>
          <a:prstGeom prst="rect">
            <a:avLst/>
          </a:prstGeom>
          <a:noFill/>
        </p:spPr>
        <p:txBody>
          <a:bodyPr wrap="square" rtlCol="0">
            <a:spAutoFit/>
          </a:bodyPr>
          <a:lstStyle/>
          <a:p>
            <a:r>
              <a:rPr lang="en-US" sz="5400" u="sng" dirty="0">
                <a:solidFill>
                  <a:schemeClr val="bg1"/>
                </a:solidFill>
                <a:latin typeface="+mj-lt"/>
              </a:rPr>
              <a:t>TUPLES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64296" y="2305615"/>
            <a:ext cx="7063408" cy="2677656"/>
          </a:xfrm>
          <a:prstGeom prst="rect">
            <a:avLst/>
          </a:prstGeom>
          <a:noFill/>
        </p:spPr>
        <p:txBody>
          <a:bodyPr wrap="square" rtlCol="0">
            <a:spAutoFit/>
          </a:bodyPr>
          <a:lstStyle/>
          <a:p>
            <a:r>
              <a:rPr lang="en-US" sz="2800" dirty="0">
                <a:solidFill>
                  <a:schemeClr val="bg1"/>
                </a:solidFill>
                <a:latin typeface="+mj-lt"/>
              </a:rPr>
              <a:t>A tuple is a sequence of immutable Python objects. Tuples are sequences, just like lists. The differences between tuples and lists are, the tuples cannot be changed unlike lists and tuples use parentheses, whereas lists use square brackets.</a:t>
            </a:r>
            <a:endParaRPr lang="en-US" sz="40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61B94CA-98F9-4653-BF73-00FD81F4179E}"/>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4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564296" y="691143"/>
            <a:ext cx="7394713" cy="923330"/>
          </a:xfrm>
          <a:prstGeom prst="rect">
            <a:avLst/>
          </a:prstGeom>
          <a:noFill/>
        </p:spPr>
        <p:txBody>
          <a:bodyPr wrap="square" rtlCol="0">
            <a:spAutoFit/>
          </a:bodyPr>
          <a:lstStyle/>
          <a:p>
            <a:r>
              <a:rPr lang="en-US" sz="5400" u="sng" dirty="0">
                <a:solidFill>
                  <a:schemeClr val="bg1"/>
                </a:solidFill>
                <a:latin typeface="+mj-lt"/>
              </a:rPr>
              <a:t>Dictionary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64296" y="2318606"/>
            <a:ext cx="7865165" cy="2246769"/>
          </a:xfrm>
          <a:prstGeom prst="rect">
            <a:avLst/>
          </a:prstGeom>
          <a:noFill/>
        </p:spPr>
        <p:txBody>
          <a:bodyPr wrap="square" rtlCol="0">
            <a:spAutoFit/>
          </a:bodyPr>
          <a:lstStyle/>
          <a:p>
            <a:r>
              <a:rPr lang="en-US" sz="2800" dirty="0">
                <a:solidFill>
                  <a:schemeClr val="bg1"/>
                </a:solidFill>
                <a:latin typeface="+mj-lt"/>
              </a:rPr>
              <a:t>A dictionary is a kind of mutable datatype  similar to list but there is no existence of index  in dictionaries but the term index is replaced by keys and for each keys there is unique values.</a:t>
            </a:r>
          </a:p>
          <a:p>
            <a:r>
              <a:rPr lang="en-US" sz="2800" dirty="0">
                <a:solidFill>
                  <a:schemeClr val="bg1"/>
                </a:solidFill>
                <a:latin typeface="+mj-lt"/>
              </a:rPr>
              <a:t>Dictionaries are example of hashed tables.</a:t>
            </a:r>
            <a:endParaRPr lang="en-US" sz="40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AA1B9BC5-00D2-418B-A6E1-DF390036AB88}"/>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1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09460" y="438943"/>
            <a:ext cx="7394713" cy="923330"/>
          </a:xfrm>
          <a:prstGeom prst="rect">
            <a:avLst/>
          </a:prstGeom>
          <a:noFill/>
        </p:spPr>
        <p:txBody>
          <a:bodyPr wrap="square" rtlCol="0">
            <a:spAutoFit/>
          </a:bodyPr>
          <a:lstStyle/>
          <a:p>
            <a:r>
              <a:rPr lang="en-US" sz="5400" u="sng" dirty="0">
                <a:solidFill>
                  <a:schemeClr val="bg1"/>
                </a:solidFill>
                <a:latin typeface="+mj-lt"/>
              </a:rPr>
              <a:t>Operators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2" name="TextBox 1">
            <a:extLst>
              <a:ext uri="{FF2B5EF4-FFF2-40B4-BE49-F238E27FC236}">
                <a16:creationId xmlns:a16="http://schemas.microsoft.com/office/drawing/2014/main" id="{E8143840-7EFD-4AAA-8EBE-021ED57589A0}"/>
              </a:ext>
            </a:extLst>
          </p:cNvPr>
          <p:cNvSpPr txBox="1"/>
          <p:nvPr/>
        </p:nvSpPr>
        <p:spPr>
          <a:xfrm>
            <a:off x="4267198" y="1890117"/>
            <a:ext cx="3352802" cy="3077766"/>
          </a:xfrm>
          <a:prstGeom prst="rect">
            <a:avLst/>
          </a:prstGeom>
          <a:noFill/>
        </p:spPr>
        <p:txBody>
          <a:bodyPr wrap="square" rtlCol="0">
            <a:spAutoFit/>
          </a:bodyPr>
          <a:lstStyle/>
          <a:p>
            <a:r>
              <a:rPr lang="en-US" sz="4400" dirty="0">
                <a:solidFill>
                  <a:schemeClr val="bg1"/>
                </a:solidFill>
                <a:latin typeface="+mj-lt"/>
              </a:rPr>
              <a:t>Arithmetic</a:t>
            </a:r>
          </a:p>
          <a:p>
            <a:r>
              <a:rPr lang="en-US" sz="4400" dirty="0">
                <a:solidFill>
                  <a:schemeClr val="bg1"/>
                </a:solidFill>
                <a:latin typeface="+mj-lt"/>
              </a:rPr>
              <a:t>Logical</a:t>
            </a:r>
          </a:p>
          <a:p>
            <a:r>
              <a:rPr lang="en-US" sz="4400" dirty="0">
                <a:solidFill>
                  <a:schemeClr val="bg1"/>
                </a:solidFill>
                <a:latin typeface="+mj-lt"/>
              </a:rPr>
              <a:t>Identity</a:t>
            </a:r>
          </a:p>
          <a:p>
            <a:r>
              <a:rPr lang="en-US" sz="4400" dirty="0">
                <a:solidFill>
                  <a:schemeClr val="bg1"/>
                </a:solidFill>
                <a:latin typeface="+mj-lt"/>
              </a:rPr>
              <a:t>Assignment</a:t>
            </a:r>
          </a:p>
          <a:p>
            <a:endParaRPr lang="en-US" dirty="0">
              <a:solidFill>
                <a:schemeClr val="bg1"/>
              </a:solidFill>
            </a:endParaRPr>
          </a:p>
        </p:txBody>
      </p:sp>
      <p:pic>
        <p:nvPicPr>
          <p:cNvPr id="6" name="Picture 2" descr="Image result for copyright png">
            <a:extLst>
              <a:ext uri="{FF2B5EF4-FFF2-40B4-BE49-F238E27FC236}">
                <a16:creationId xmlns:a16="http://schemas.microsoft.com/office/drawing/2014/main" id="{D846CE6B-99F3-434C-B22E-F0D995A3D641}"/>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38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09460" y="438943"/>
            <a:ext cx="7394713" cy="923330"/>
          </a:xfrm>
          <a:prstGeom prst="rect">
            <a:avLst/>
          </a:prstGeom>
          <a:noFill/>
        </p:spPr>
        <p:txBody>
          <a:bodyPr wrap="square" rtlCol="0">
            <a:spAutoFit/>
          </a:bodyPr>
          <a:lstStyle/>
          <a:p>
            <a:r>
              <a:rPr lang="en-US" sz="5400" u="sng" dirty="0">
                <a:solidFill>
                  <a:schemeClr val="bg1"/>
                </a:solidFill>
                <a:latin typeface="+mj-lt"/>
              </a:rPr>
              <a:t>Loops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2" name="TextBox 1">
            <a:extLst>
              <a:ext uri="{FF2B5EF4-FFF2-40B4-BE49-F238E27FC236}">
                <a16:creationId xmlns:a16="http://schemas.microsoft.com/office/drawing/2014/main" id="{E8143840-7EFD-4AAA-8EBE-021ED57589A0}"/>
              </a:ext>
            </a:extLst>
          </p:cNvPr>
          <p:cNvSpPr txBox="1"/>
          <p:nvPr/>
        </p:nvSpPr>
        <p:spPr>
          <a:xfrm>
            <a:off x="3101006" y="2119268"/>
            <a:ext cx="4452732" cy="3077766"/>
          </a:xfrm>
          <a:prstGeom prst="rect">
            <a:avLst/>
          </a:prstGeom>
          <a:noFill/>
        </p:spPr>
        <p:txBody>
          <a:bodyPr wrap="square" rtlCol="0">
            <a:spAutoFit/>
          </a:bodyPr>
          <a:lstStyle/>
          <a:p>
            <a:r>
              <a:rPr lang="en-US" sz="4400" dirty="0">
                <a:solidFill>
                  <a:schemeClr val="bg1"/>
                </a:solidFill>
                <a:latin typeface="+mj-lt"/>
              </a:rPr>
              <a:t>For loop</a:t>
            </a:r>
          </a:p>
          <a:p>
            <a:r>
              <a:rPr lang="en-US" sz="4400" dirty="0">
                <a:solidFill>
                  <a:schemeClr val="bg1"/>
                </a:solidFill>
                <a:latin typeface="+mj-lt"/>
              </a:rPr>
              <a:t>Expanded For loop</a:t>
            </a:r>
          </a:p>
          <a:p>
            <a:r>
              <a:rPr lang="en-US" sz="4400" dirty="0">
                <a:solidFill>
                  <a:schemeClr val="bg1"/>
                </a:solidFill>
                <a:latin typeface="+mj-lt"/>
              </a:rPr>
              <a:t>While loop</a:t>
            </a:r>
          </a:p>
          <a:p>
            <a:endParaRPr lang="en-US" sz="4400" dirty="0">
              <a:solidFill>
                <a:schemeClr val="bg1"/>
              </a:solidFill>
              <a:latin typeface="+mj-lt"/>
            </a:endParaRPr>
          </a:p>
          <a:p>
            <a:endParaRPr lang="en-US" dirty="0">
              <a:solidFill>
                <a:schemeClr val="bg1"/>
              </a:solidFill>
            </a:endParaRPr>
          </a:p>
        </p:txBody>
      </p:sp>
      <p:pic>
        <p:nvPicPr>
          <p:cNvPr id="6" name="Picture 2" descr="Image result for copyright png">
            <a:extLst>
              <a:ext uri="{FF2B5EF4-FFF2-40B4-BE49-F238E27FC236}">
                <a16:creationId xmlns:a16="http://schemas.microsoft.com/office/drawing/2014/main" id="{4A12D7D5-9E94-472D-924D-A75543426255}"/>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25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09460" y="438943"/>
            <a:ext cx="7394713" cy="923330"/>
          </a:xfrm>
          <a:prstGeom prst="rect">
            <a:avLst/>
          </a:prstGeom>
          <a:noFill/>
        </p:spPr>
        <p:txBody>
          <a:bodyPr wrap="square" rtlCol="0">
            <a:spAutoFit/>
          </a:bodyPr>
          <a:lstStyle/>
          <a:p>
            <a:r>
              <a:rPr lang="en-US" sz="5400" u="sng" dirty="0">
                <a:solidFill>
                  <a:schemeClr val="bg1"/>
                </a:solidFill>
                <a:latin typeface="+mj-lt"/>
              </a:rPr>
              <a:t>For loop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2" name="TextBox 1">
            <a:extLst>
              <a:ext uri="{FF2B5EF4-FFF2-40B4-BE49-F238E27FC236}">
                <a16:creationId xmlns:a16="http://schemas.microsoft.com/office/drawing/2014/main" id="{E8143840-7EFD-4AAA-8EBE-021ED57589A0}"/>
              </a:ext>
            </a:extLst>
          </p:cNvPr>
          <p:cNvSpPr txBox="1"/>
          <p:nvPr/>
        </p:nvSpPr>
        <p:spPr>
          <a:xfrm>
            <a:off x="2710068" y="1905506"/>
            <a:ext cx="6771864" cy="3046988"/>
          </a:xfrm>
          <a:prstGeom prst="rect">
            <a:avLst/>
          </a:prstGeom>
          <a:noFill/>
        </p:spPr>
        <p:txBody>
          <a:bodyPr wrap="square" rtlCol="0">
            <a:spAutoFit/>
          </a:bodyPr>
          <a:lstStyle/>
          <a:p>
            <a:r>
              <a:rPr lang="en-US" sz="3200" dirty="0">
                <a:solidFill>
                  <a:schemeClr val="bg1"/>
                </a:solidFill>
                <a:latin typeface="+mj-lt"/>
              </a:rPr>
              <a:t>It is completely different from those syntax we have encountered in C or C++.</a:t>
            </a:r>
          </a:p>
          <a:p>
            <a:r>
              <a:rPr lang="en-US" sz="3200" dirty="0">
                <a:solidFill>
                  <a:schemeClr val="bg1"/>
                </a:solidFill>
                <a:latin typeface="+mj-lt"/>
              </a:rPr>
              <a:t>The Syntax for “FOR” loop is as shown below :-</a:t>
            </a:r>
          </a:p>
          <a:p>
            <a:r>
              <a:rPr lang="en-US" sz="3200" dirty="0">
                <a:solidFill>
                  <a:schemeClr val="bg1"/>
                </a:solidFill>
                <a:latin typeface="+mj-lt"/>
              </a:rPr>
              <a:t> </a:t>
            </a:r>
            <a:r>
              <a:rPr lang="en-US" sz="3200" b="1" i="1" dirty="0">
                <a:solidFill>
                  <a:schemeClr val="bg1"/>
                </a:solidFill>
                <a:latin typeface="+mj-lt"/>
              </a:rPr>
              <a:t>for variable in range(Upper limit)</a:t>
            </a:r>
          </a:p>
        </p:txBody>
      </p:sp>
      <p:pic>
        <p:nvPicPr>
          <p:cNvPr id="6" name="Picture 2" descr="Image result for copyright png">
            <a:extLst>
              <a:ext uri="{FF2B5EF4-FFF2-40B4-BE49-F238E27FC236}">
                <a16:creationId xmlns:a16="http://schemas.microsoft.com/office/drawing/2014/main" id="{EDBF4CD1-B1B9-4B52-92CC-2AF95A6CFBA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18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332380" y="458302"/>
            <a:ext cx="8348870" cy="923330"/>
          </a:xfrm>
          <a:prstGeom prst="rect">
            <a:avLst/>
          </a:prstGeom>
          <a:noFill/>
        </p:spPr>
        <p:txBody>
          <a:bodyPr wrap="square" rtlCol="0">
            <a:spAutoFit/>
          </a:bodyPr>
          <a:lstStyle/>
          <a:p>
            <a:r>
              <a:rPr lang="en-US" sz="5400" u="sng" dirty="0">
                <a:solidFill>
                  <a:schemeClr val="bg1"/>
                </a:solidFill>
                <a:latin typeface="+mj-lt"/>
              </a:rPr>
              <a:t>Expanded For loop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2" name="TextBox 1">
            <a:extLst>
              <a:ext uri="{FF2B5EF4-FFF2-40B4-BE49-F238E27FC236}">
                <a16:creationId xmlns:a16="http://schemas.microsoft.com/office/drawing/2014/main" id="{E8143840-7EFD-4AAA-8EBE-021ED57589A0}"/>
              </a:ext>
            </a:extLst>
          </p:cNvPr>
          <p:cNvSpPr txBox="1"/>
          <p:nvPr/>
        </p:nvSpPr>
        <p:spPr>
          <a:xfrm>
            <a:off x="3101005" y="2119268"/>
            <a:ext cx="6122507" cy="2554545"/>
          </a:xfrm>
          <a:prstGeom prst="rect">
            <a:avLst/>
          </a:prstGeom>
          <a:noFill/>
        </p:spPr>
        <p:txBody>
          <a:bodyPr wrap="square" rtlCol="0">
            <a:spAutoFit/>
          </a:bodyPr>
          <a:lstStyle/>
          <a:p>
            <a:r>
              <a:rPr lang="en-US" sz="3200" dirty="0">
                <a:solidFill>
                  <a:schemeClr val="bg1"/>
                </a:solidFill>
              </a:rPr>
              <a:t>for variable in List :</a:t>
            </a:r>
          </a:p>
          <a:p>
            <a:r>
              <a:rPr lang="en-US" sz="3200" dirty="0">
                <a:solidFill>
                  <a:schemeClr val="bg1"/>
                </a:solidFill>
              </a:rPr>
              <a:t>	print value of x</a:t>
            </a:r>
          </a:p>
          <a:p>
            <a:endParaRPr lang="en-US" sz="3200" dirty="0">
              <a:solidFill>
                <a:schemeClr val="bg1"/>
              </a:solidFill>
            </a:endParaRPr>
          </a:p>
          <a:p>
            <a:r>
              <a:rPr lang="en-US" sz="3200" dirty="0">
                <a:solidFill>
                  <a:schemeClr val="bg1"/>
                </a:solidFill>
              </a:rPr>
              <a:t>As far as there is valid  value in lists the value will be passed on to x.</a:t>
            </a:r>
          </a:p>
        </p:txBody>
      </p:sp>
      <p:pic>
        <p:nvPicPr>
          <p:cNvPr id="6" name="Picture 2" descr="Image result for copyright png">
            <a:extLst>
              <a:ext uri="{FF2B5EF4-FFF2-40B4-BE49-F238E27FC236}">
                <a16:creationId xmlns:a16="http://schemas.microsoft.com/office/drawing/2014/main" id="{5EFF6BB7-A7B4-4FBE-9FFC-1D125A3A0C79}"/>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8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517911" y="489734"/>
            <a:ext cx="8348870" cy="923330"/>
          </a:xfrm>
          <a:prstGeom prst="rect">
            <a:avLst/>
          </a:prstGeom>
          <a:noFill/>
        </p:spPr>
        <p:txBody>
          <a:bodyPr wrap="square" rtlCol="0">
            <a:spAutoFit/>
          </a:bodyPr>
          <a:lstStyle/>
          <a:p>
            <a:r>
              <a:rPr lang="en-US" sz="5400" u="sng" dirty="0">
                <a:solidFill>
                  <a:schemeClr val="bg1"/>
                </a:solidFill>
                <a:latin typeface="+mj-lt"/>
              </a:rPr>
              <a:t>While loop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2" name="TextBox 1">
            <a:extLst>
              <a:ext uri="{FF2B5EF4-FFF2-40B4-BE49-F238E27FC236}">
                <a16:creationId xmlns:a16="http://schemas.microsoft.com/office/drawing/2014/main" id="{E8143840-7EFD-4AAA-8EBE-021ED57589A0}"/>
              </a:ext>
            </a:extLst>
          </p:cNvPr>
          <p:cNvSpPr txBox="1"/>
          <p:nvPr/>
        </p:nvSpPr>
        <p:spPr>
          <a:xfrm>
            <a:off x="2517911" y="2397948"/>
            <a:ext cx="7169428" cy="2062103"/>
          </a:xfrm>
          <a:prstGeom prst="rect">
            <a:avLst/>
          </a:prstGeom>
          <a:noFill/>
        </p:spPr>
        <p:txBody>
          <a:bodyPr wrap="square" rtlCol="0">
            <a:spAutoFit/>
          </a:bodyPr>
          <a:lstStyle/>
          <a:p>
            <a:r>
              <a:rPr lang="en-US" sz="3200" dirty="0">
                <a:solidFill>
                  <a:schemeClr val="bg1"/>
                </a:solidFill>
              </a:rPr>
              <a:t>while condition:</a:t>
            </a:r>
          </a:p>
          <a:p>
            <a:r>
              <a:rPr lang="en-US" sz="3200" dirty="0">
                <a:solidFill>
                  <a:schemeClr val="bg1"/>
                </a:solidFill>
              </a:rPr>
              <a:t>	statements</a:t>
            </a:r>
          </a:p>
          <a:p>
            <a:r>
              <a:rPr lang="en-US" sz="3200" dirty="0">
                <a:solidFill>
                  <a:schemeClr val="bg1"/>
                </a:solidFill>
              </a:rPr>
              <a:t>	condition increment or decrement</a:t>
            </a:r>
          </a:p>
          <a:p>
            <a:r>
              <a:rPr lang="en-US" sz="3200" dirty="0">
                <a:solidFill>
                  <a:schemeClr val="bg1"/>
                </a:solidFill>
              </a:rPr>
              <a:t>	</a:t>
            </a:r>
          </a:p>
        </p:txBody>
      </p:sp>
      <p:pic>
        <p:nvPicPr>
          <p:cNvPr id="6" name="Picture 2" descr="Image result for copyright png">
            <a:extLst>
              <a:ext uri="{FF2B5EF4-FFF2-40B4-BE49-F238E27FC236}">
                <a16:creationId xmlns:a16="http://schemas.microsoft.com/office/drawing/2014/main" id="{E522C169-ABCF-47ED-9831-AD2E0B6FA468}"/>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58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563216" y="520511"/>
            <a:ext cx="11078817" cy="923330"/>
          </a:xfrm>
          <a:prstGeom prst="rect">
            <a:avLst/>
          </a:prstGeom>
          <a:noFill/>
        </p:spPr>
        <p:txBody>
          <a:bodyPr wrap="square" rtlCol="0">
            <a:spAutoFit/>
          </a:bodyPr>
          <a:lstStyle/>
          <a:p>
            <a:r>
              <a:rPr lang="en-US" sz="5400" u="sng" dirty="0">
                <a:solidFill>
                  <a:schemeClr val="bg1"/>
                </a:solidFill>
                <a:latin typeface="+mj-lt"/>
              </a:rPr>
              <a:t>Decision Making Statements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2" name="TextBox 1">
            <a:extLst>
              <a:ext uri="{FF2B5EF4-FFF2-40B4-BE49-F238E27FC236}">
                <a16:creationId xmlns:a16="http://schemas.microsoft.com/office/drawing/2014/main" id="{E8143840-7EFD-4AAA-8EBE-021ED57589A0}"/>
              </a:ext>
            </a:extLst>
          </p:cNvPr>
          <p:cNvSpPr txBox="1"/>
          <p:nvPr/>
        </p:nvSpPr>
        <p:spPr>
          <a:xfrm>
            <a:off x="2504661" y="1755458"/>
            <a:ext cx="7169428" cy="4401205"/>
          </a:xfrm>
          <a:prstGeom prst="rect">
            <a:avLst/>
          </a:prstGeom>
          <a:noFill/>
        </p:spPr>
        <p:txBody>
          <a:bodyPr wrap="square" rtlCol="0">
            <a:spAutoFit/>
          </a:bodyPr>
          <a:lstStyle/>
          <a:p>
            <a:r>
              <a:rPr lang="en-US" sz="2800" dirty="0">
                <a:solidFill>
                  <a:schemeClr val="bg1"/>
                </a:solidFill>
                <a:latin typeface="+mj-lt"/>
              </a:rPr>
              <a:t>Decision Making statements are related to making and adding statements according to the decision taken by the user by understanding the problem. The statements are :-</a:t>
            </a:r>
          </a:p>
          <a:p>
            <a:r>
              <a:rPr lang="en-US" sz="2800" dirty="0">
                <a:solidFill>
                  <a:schemeClr val="bg1"/>
                </a:solidFill>
                <a:latin typeface="+mj-lt"/>
              </a:rPr>
              <a:t>			if a&lt;b:</a:t>
            </a:r>
          </a:p>
          <a:p>
            <a:r>
              <a:rPr lang="en-US" sz="2800" dirty="0">
                <a:solidFill>
                  <a:schemeClr val="bg1"/>
                </a:solidFill>
                <a:latin typeface="+mj-lt"/>
              </a:rPr>
              <a:t>    			    statement 1</a:t>
            </a:r>
          </a:p>
          <a:p>
            <a:r>
              <a:rPr lang="en-US" sz="2800" dirty="0">
                <a:solidFill>
                  <a:schemeClr val="bg1"/>
                </a:solidFill>
                <a:latin typeface="+mj-lt"/>
              </a:rPr>
              <a:t>			elif b&gt;a:</a:t>
            </a:r>
          </a:p>
          <a:p>
            <a:r>
              <a:rPr lang="en-US" sz="2800" dirty="0">
                <a:solidFill>
                  <a:schemeClr val="bg1"/>
                </a:solidFill>
                <a:latin typeface="+mj-lt"/>
              </a:rPr>
              <a:t>      			       statement 2</a:t>
            </a:r>
          </a:p>
          <a:p>
            <a:r>
              <a:rPr lang="en-US" sz="2800" dirty="0">
                <a:solidFill>
                  <a:schemeClr val="bg1"/>
                </a:solidFill>
                <a:latin typeface="+mj-lt"/>
              </a:rPr>
              <a:t>			else :</a:t>
            </a:r>
          </a:p>
          <a:p>
            <a:r>
              <a:rPr lang="en-US" sz="2800" dirty="0">
                <a:solidFill>
                  <a:schemeClr val="bg1"/>
                </a:solidFill>
                <a:latin typeface="+mj-lt"/>
              </a:rPr>
              <a:t>         			         statement 3</a:t>
            </a:r>
          </a:p>
        </p:txBody>
      </p:sp>
      <p:pic>
        <p:nvPicPr>
          <p:cNvPr id="6" name="Picture 2" descr="Image result for copyright png">
            <a:extLst>
              <a:ext uri="{FF2B5EF4-FFF2-40B4-BE49-F238E27FC236}">
                <a16:creationId xmlns:a16="http://schemas.microsoft.com/office/drawing/2014/main" id="{F87C3806-20E6-4B55-9F7A-B20EBD096985}"/>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25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364432" y="566677"/>
            <a:ext cx="12284765" cy="830997"/>
          </a:xfrm>
          <a:prstGeom prst="rect">
            <a:avLst/>
          </a:prstGeom>
          <a:noFill/>
        </p:spPr>
        <p:txBody>
          <a:bodyPr wrap="square" rtlCol="0">
            <a:spAutoFit/>
          </a:bodyPr>
          <a:lstStyle/>
          <a:p>
            <a:r>
              <a:rPr lang="en-US" sz="4800" u="sng" dirty="0">
                <a:solidFill>
                  <a:schemeClr val="bg1"/>
                </a:solidFill>
                <a:latin typeface="+mj-lt"/>
              </a:rPr>
              <a:t>Break &amp; Continue Statement loop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2" name="TextBox 1">
            <a:extLst>
              <a:ext uri="{FF2B5EF4-FFF2-40B4-BE49-F238E27FC236}">
                <a16:creationId xmlns:a16="http://schemas.microsoft.com/office/drawing/2014/main" id="{E8143840-7EFD-4AAA-8EBE-021ED57589A0}"/>
              </a:ext>
            </a:extLst>
          </p:cNvPr>
          <p:cNvSpPr txBox="1"/>
          <p:nvPr/>
        </p:nvSpPr>
        <p:spPr>
          <a:xfrm>
            <a:off x="2517911" y="2397948"/>
            <a:ext cx="7169428" cy="2246769"/>
          </a:xfrm>
          <a:prstGeom prst="rect">
            <a:avLst/>
          </a:prstGeom>
          <a:noFill/>
        </p:spPr>
        <p:txBody>
          <a:bodyPr wrap="square" rtlCol="0">
            <a:spAutoFit/>
          </a:bodyPr>
          <a:lstStyle/>
          <a:p>
            <a:r>
              <a:rPr lang="en-US" sz="2800" dirty="0">
                <a:solidFill>
                  <a:schemeClr val="bg1"/>
                </a:solidFill>
                <a:latin typeface="+mj-lt"/>
              </a:rPr>
              <a:t>A </a:t>
            </a:r>
            <a:r>
              <a:rPr lang="en-US" sz="2800" b="1" dirty="0">
                <a:solidFill>
                  <a:schemeClr val="bg1"/>
                </a:solidFill>
                <a:latin typeface="+mj-lt"/>
              </a:rPr>
              <a:t>break statement</a:t>
            </a:r>
            <a:r>
              <a:rPr lang="en-US" sz="2800" dirty="0">
                <a:solidFill>
                  <a:schemeClr val="bg1"/>
                </a:solidFill>
                <a:latin typeface="+mj-lt"/>
              </a:rPr>
              <a:t> results in the termination of the </a:t>
            </a:r>
            <a:r>
              <a:rPr lang="en-US" sz="2800" b="1" dirty="0">
                <a:solidFill>
                  <a:schemeClr val="bg1"/>
                </a:solidFill>
                <a:latin typeface="+mj-lt"/>
              </a:rPr>
              <a:t>statement</a:t>
            </a:r>
            <a:r>
              <a:rPr lang="en-US" sz="2800" dirty="0">
                <a:solidFill>
                  <a:schemeClr val="bg1"/>
                </a:solidFill>
                <a:latin typeface="+mj-lt"/>
              </a:rPr>
              <a:t> to which it applies ( switch , for , do , or while ). A </a:t>
            </a:r>
            <a:r>
              <a:rPr lang="en-US" sz="2800" b="1" dirty="0">
                <a:solidFill>
                  <a:schemeClr val="bg1"/>
                </a:solidFill>
                <a:latin typeface="+mj-lt"/>
              </a:rPr>
              <a:t>continue statement</a:t>
            </a:r>
            <a:r>
              <a:rPr lang="en-US" sz="2800" dirty="0">
                <a:solidFill>
                  <a:schemeClr val="bg1"/>
                </a:solidFill>
                <a:latin typeface="+mj-lt"/>
              </a:rPr>
              <a:t> is used to end the current loop iteration and return control to the loop </a:t>
            </a:r>
            <a:r>
              <a:rPr lang="en-US" sz="2800" b="1" dirty="0">
                <a:solidFill>
                  <a:schemeClr val="bg1"/>
                </a:solidFill>
                <a:latin typeface="+mj-lt"/>
              </a:rPr>
              <a:t>statement</a:t>
            </a:r>
            <a:r>
              <a:rPr lang="en-US" sz="2800" dirty="0">
                <a:solidFill>
                  <a:schemeClr val="bg1"/>
                </a:solidFill>
                <a:latin typeface="+mj-lt"/>
              </a:rPr>
              <a:t>.</a:t>
            </a:r>
            <a:endParaRPr lang="en-US" sz="40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8DB30797-422E-476E-8437-BA8EE68E2245}"/>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3DC39E8D-0AAE-44D6-A8C5-2ECC91ED1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7D6E2D7-7659-4AF5-8940-418AE17F77B3}"/>
              </a:ext>
            </a:extLst>
          </p:cNvPr>
          <p:cNvSpPr/>
          <p:nvPr/>
        </p:nvSpPr>
        <p:spPr>
          <a:xfrm>
            <a:off x="3293277" y="793978"/>
            <a:ext cx="5605445" cy="923330"/>
          </a:xfrm>
          <a:prstGeom prst="rect">
            <a:avLst/>
          </a:prstGeom>
          <a:noFill/>
        </p:spPr>
        <p:txBody>
          <a:bodyPr wrap="none" lIns="91440" tIns="45720" rIns="91440" bIns="45720">
            <a:spAutoFit/>
          </a:bodyPr>
          <a:lstStyle/>
          <a:p>
            <a:pPr algn="ctr"/>
            <a:r>
              <a:rPr lang="en-US" sz="5400" b="0" u="sng" cap="none" spc="0" dirty="0">
                <a:ln w="0"/>
                <a:gradFill>
                  <a:gsLst>
                    <a:gs pos="21000">
                      <a:srgbClr val="53575C"/>
                    </a:gs>
                    <a:gs pos="88000">
                      <a:srgbClr val="C5C7CA"/>
                    </a:gs>
                  </a:gsLst>
                  <a:lin ang="5400000"/>
                </a:gradFill>
                <a:effectLst/>
              </a:rPr>
              <a:t>What Is Python ???</a:t>
            </a:r>
          </a:p>
        </p:txBody>
      </p:sp>
      <p:sp>
        <p:nvSpPr>
          <p:cNvPr id="3" name="TextBox 2">
            <a:extLst>
              <a:ext uri="{FF2B5EF4-FFF2-40B4-BE49-F238E27FC236}">
                <a16:creationId xmlns:a16="http://schemas.microsoft.com/office/drawing/2014/main" id="{F9F2E0C7-06F8-4BDC-B6CA-4623CB13F183}"/>
              </a:ext>
            </a:extLst>
          </p:cNvPr>
          <p:cNvSpPr txBox="1"/>
          <p:nvPr/>
        </p:nvSpPr>
        <p:spPr>
          <a:xfrm>
            <a:off x="2464904" y="1997839"/>
            <a:ext cx="9369287" cy="2862322"/>
          </a:xfrm>
          <a:prstGeom prst="rect">
            <a:avLst/>
          </a:prstGeom>
          <a:noFill/>
        </p:spPr>
        <p:txBody>
          <a:bodyPr wrap="square" rtlCol="0">
            <a:spAutoFit/>
          </a:bodyPr>
          <a:lstStyle/>
          <a:p>
            <a:r>
              <a:rPr lang="en-US" sz="3600" dirty="0">
                <a:solidFill>
                  <a:schemeClr val="bg1">
                    <a:lumMod val="85000"/>
                  </a:schemeClr>
                </a:solidFill>
                <a:latin typeface="+mj-lt"/>
              </a:rPr>
              <a:t>Multi-purpose (Web GUI, Scripting)</a:t>
            </a:r>
          </a:p>
          <a:p>
            <a:r>
              <a:rPr lang="en-US" sz="3600" dirty="0">
                <a:solidFill>
                  <a:schemeClr val="bg1">
                    <a:lumMod val="85000"/>
                  </a:schemeClr>
                </a:solidFill>
                <a:latin typeface="+mj-lt"/>
              </a:rPr>
              <a:t>Object Oriented</a:t>
            </a:r>
          </a:p>
          <a:p>
            <a:r>
              <a:rPr lang="en-US" sz="3600" dirty="0">
                <a:solidFill>
                  <a:schemeClr val="bg1">
                    <a:lumMod val="85000"/>
                  </a:schemeClr>
                </a:solidFill>
                <a:latin typeface="+mj-lt"/>
              </a:rPr>
              <a:t>Interpreted</a:t>
            </a:r>
          </a:p>
          <a:p>
            <a:r>
              <a:rPr lang="en-US" sz="3600" dirty="0">
                <a:solidFill>
                  <a:schemeClr val="bg1">
                    <a:lumMod val="85000"/>
                  </a:schemeClr>
                </a:solidFill>
                <a:latin typeface="+mj-lt"/>
              </a:rPr>
              <a:t>Loosely  Typed as well as Dynamically Typed</a:t>
            </a:r>
          </a:p>
          <a:p>
            <a:r>
              <a:rPr lang="en-US" sz="3600" dirty="0">
                <a:solidFill>
                  <a:schemeClr val="bg1">
                    <a:lumMod val="85000"/>
                  </a:schemeClr>
                </a:solidFill>
                <a:latin typeface="+mj-lt"/>
              </a:rPr>
              <a:t>Focus on productivity and readability</a:t>
            </a:r>
          </a:p>
        </p:txBody>
      </p:sp>
      <p:pic>
        <p:nvPicPr>
          <p:cNvPr id="5" name="Picture 2" descr="Image result for copyright png">
            <a:extLst>
              <a:ext uri="{FF2B5EF4-FFF2-40B4-BE49-F238E27FC236}">
                <a16:creationId xmlns:a16="http://schemas.microsoft.com/office/drawing/2014/main" id="{30D3BCE1-628D-4E79-A175-6BE27D3A608B}"/>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11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1212571" y="505122"/>
            <a:ext cx="10979429" cy="830997"/>
          </a:xfrm>
          <a:prstGeom prst="rect">
            <a:avLst/>
          </a:prstGeom>
          <a:noFill/>
        </p:spPr>
        <p:txBody>
          <a:bodyPr wrap="square" rtlCol="0">
            <a:spAutoFit/>
          </a:bodyPr>
          <a:lstStyle/>
          <a:p>
            <a:r>
              <a:rPr lang="en-US" sz="4800" u="sng" dirty="0">
                <a:solidFill>
                  <a:schemeClr val="bg1"/>
                </a:solidFill>
                <a:latin typeface="+mj-lt"/>
              </a:rPr>
              <a:t>Break Statement Execution Flow</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2" name="TextBox 1">
            <a:extLst>
              <a:ext uri="{FF2B5EF4-FFF2-40B4-BE49-F238E27FC236}">
                <a16:creationId xmlns:a16="http://schemas.microsoft.com/office/drawing/2014/main" id="{E8143840-7EFD-4AAA-8EBE-021ED57589A0}"/>
              </a:ext>
            </a:extLst>
          </p:cNvPr>
          <p:cNvSpPr txBox="1"/>
          <p:nvPr/>
        </p:nvSpPr>
        <p:spPr>
          <a:xfrm>
            <a:off x="2504661" y="1841241"/>
            <a:ext cx="7169428" cy="2554545"/>
          </a:xfrm>
          <a:prstGeom prst="rect">
            <a:avLst/>
          </a:prstGeom>
          <a:noFill/>
        </p:spPr>
        <p:txBody>
          <a:bodyPr wrap="square" rtlCol="0">
            <a:spAutoFit/>
          </a:bodyPr>
          <a:lstStyle/>
          <a:p>
            <a:r>
              <a:rPr lang="en-US" sz="4000" dirty="0">
                <a:solidFill>
                  <a:schemeClr val="bg1"/>
                </a:solidFill>
                <a:latin typeface="+mj-lt"/>
              </a:rPr>
              <a:t>Loop 1 :</a:t>
            </a:r>
          </a:p>
          <a:p>
            <a:r>
              <a:rPr lang="en-US" sz="4000" dirty="0">
                <a:solidFill>
                  <a:schemeClr val="bg1"/>
                </a:solidFill>
                <a:latin typeface="+mj-lt"/>
              </a:rPr>
              <a:t>	      loop 2:</a:t>
            </a:r>
          </a:p>
          <a:p>
            <a:r>
              <a:rPr lang="en-US" sz="4000" dirty="0">
                <a:solidFill>
                  <a:schemeClr val="bg1"/>
                </a:solidFill>
                <a:latin typeface="+mj-lt"/>
              </a:rPr>
              <a:t>	       		  statement1</a:t>
            </a:r>
          </a:p>
          <a:p>
            <a:r>
              <a:rPr lang="en-US" sz="4000" dirty="0">
                <a:solidFill>
                  <a:schemeClr val="bg1"/>
                </a:solidFill>
                <a:latin typeface="+mj-lt"/>
              </a:rPr>
              <a:t>		          break</a:t>
            </a:r>
          </a:p>
        </p:txBody>
      </p:sp>
      <p:cxnSp>
        <p:nvCxnSpPr>
          <p:cNvPr id="6" name="Straight Connector 5">
            <a:extLst>
              <a:ext uri="{FF2B5EF4-FFF2-40B4-BE49-F238E27FC236}">
                <a16:creationId xmlns:a16="http://schemas.microsoft.com/office/drawing/2014/main" id="{8C1CBD94-32EE-4256-B07F-3D9E164E76D3}"/>
              </a:ext>
            </a:extLst>
          </p:cNvPr>
          <p:cNvCxnSpPr/>
          <p:nvPr/>
        </p:nvCxnSpPr>
        <p:spPr>
          <a:xfrm flipH="1">
            <a:off x="3114261" y="4094922"/>
            <a:ext cx="2478156" cy="0"/>
          </a:xfrm>
          <a:prstGeom prst="line">
            <a:avLst/>
          </a:prstGeom>
          <a:ln>
            <a:solidFill>
              <a:schemeClr val="accent4">
                <a:lumMod val="20000"/>
                <a:lumOff val="80000"/>
              </a:schemeClr>
            </a:solidFill>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931C1CBD-475F-4E00-A2D8-D8DEF2787A81}"/>
              </a:ext>
            </a:extLst>
          </p:cNvPr>
          <p:cNvCxnSpPr>
            <a:cxnSpLocks/>
          </p:cNvCxnSpPr>
          <p:nvPr/>
        </p:nvCxnSpPr>
        <p:spPr>
          <a:xfrm flipV="1">
            <a:off x="3114261" y="2411896"/>
            <a:ext cx="0" cy="1683027"/>
          </a:xfrm>
          <a:prstGeom prst="line">
            <a:avLst/>
          </a:prstGeom>
          <a:ln>
            <a:solidFill>
              <a:schemeClr val="accent4">
                <a:lumMod val="20000"/>
                <a:lumOff val="80000"/>
              </a:schemeClr>
            </a:solidFill>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BC972EF8-9B11-4EF2-B809-32D2977DB5B7}"/>
              </a:ext>
            </a:extLst>
          </p:cNvPr>
          <p:cNvCxnSpPr/>
          <p:nvPr/>
        </p:nvCxnSpPr>
        <p:spPr>
          <a:xfrm flipH="1">
            <a:off x="3498574" y="3882887"/>
            <a:ext cx="1590261" cy="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A49F16-A459-4918-9714-3F32311D8C8D}"/>
              </a:ext>
            </a:extLst>
          </p:cNvPr>
          <p:cNvCxnSpPr>
            <a:cxnSpLocks/>
          </p:cNvCxnSpPr>
          <p:nvPr/>
        </p:nvCxnSpPr>
        <p:spPr>
          <a:xfrm flipV="1">
            <a:off x="3266661" y="2411897"/>
            <a:ext cx="1" cy="147099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8E9C727-2987-476E-8F75-535F7FF62F3B}"/>
              </a:ext>
            </a:extLst>
          </p:cNvPr>
          <p:cNvSpPr txBox="1"/>
          <p:nvPr/>
        </p:nvSpPr>
        <p:spPr>
          <a:xfrm>
            <a:off x="3498574" y="4607820"/>
            <a:ext cx="6149009" cy="1384995"/>
          </a:xfrm>
          <a:prstGeom prst="rect">
            <a:avLst/>
          </a:prstGeom>
          <a:noFill/>
        </p:spPr>
        <p:txBody>
          <a:bodyPr wrap="square" rtlCol="0">
            <a:spAutoFit/>
          </a:bodyPr>
          <a:lstStyle/>
          <a:p>
            <a:r>
              <a:rPr lang="en-US" sz="2800" dirty="0">
                <a:solidFill>
                  <a:schemeClr val="bg1"/>
                </a:solidFill>
              </a:rPr>
              <a:t>After execution of break statement it moves out of the loop 2 and straight away moves to Loop 1.</a:t>
            </a:r>
          </a:p>
        </p:txBody>
      </p:sp>
      <p:pic>
        <p:nvPicPr>
          <p:cNvPr id="24" name="Picture 2" descr="Image result for copyright png">
            <a:extLst>
              <a:ext uri="{FF2B5EF4-FFF2-40B4-BE49-F238E27FC236}">
                <a16:creationId xmlns:a16="http://schemas.microsoft.com/office/drawing/2014/main" id="{B19D2B50-5852-4FA0-A4BE-D0B3526EB906}"/>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827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1212571" y="505122"/>
            <a:ext cx="10979429" cy="830997"/>
          </a:xfrm>
          <a:prstGeom prst="rect">
            <a:avLst/>
          </a:prstGeom>
          <a:noFill/>
        </p:spPr>
        <p:txBody>
          <a:bodyPr wrap="square" rtlCol="0">
            <a:spAutoFit/>
          </a:bodyPr>
          <a:lstStyle/>
          <a:p>
            <a:r>
              <a:rPr lang="en-US" sz="4800" u="sng" dirty="0">
                <a:solidFill>
                  <a:schemeClr val="bg1"/>
                </a:solidFill>
                <a:latin typeface="+mj-lt"/>
              </a:rPr>
              <a:t>Continue Statement Execution Flow</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2" name="TextBox 1">
            <a:extLst>
              <a:ext uri="{FF2B5EF4-FFF2-40B4-BE49-F238E27FC236}">
                <a16:creationId xmlns:a16="http://schemas.microsoft.com/office/drawing/2014/main" id="{E8143840-7EFD-4AAA-8EBE-021ED57589A0}"/>
              </a:ext>
            </a:extLst>
          </p:cNvPr>
          <p:cNvSpPr txBox="1"/>
          <p:nvPr/>
        </p:nvSpPr>
        <p:spPr>
          <a:xfrm>
            <a:off x="2504661" y="1841241"/>
            <a:ext cx="7169428" cy="2554545"/>
          </a:xfrm>
          <a:prstGeom prst="rect">
            <a:avLst/>
          </a:prstGeom>
          <a:noFill/>
        </p:spPr>
        <p:txBody>
          <a:bodyPr wrap="square" rtlCol="0">
            <a:spAutoFit/>
          </a:bodyPr>
          <a:lstStyle/>
          <a:p>
            <a:r>
              <a:rPr lang="en-US" sz="4000" dirty="0">
                <a:solidFill>
                  <a:schemeClr val="bg1"/>
                </a:solidFill>
                <a:latin typeface="+mj-lt"/>
              </a:rPr>
              <a:t>Loop 1 :</a:t>
            </a:r>
          </a:p>
          <a:p>
            <a:r>
              <a:rPr lang="en-US" sz="4000" dirty="0">
                <a:solidFill>
                  <a:schemeClr val="bg1"/>
                </a:solidFill>
                <a:latin typeface="+mj-lt"/>
              </a:rPr>
              <a:t>	     statement1</a:t>
            </a:r>
          </a:p>
          <a:p>
            <a:r>
              <a:rPr lang="en-US" sz="4000" dirty="0">
                <a:solidFill>
                  <a:schemeClr val="bg1"/>
                </a:solidFill>
                <a:latin typeface="+mj-lt"/>
              </a:rPr>
              <a:t>	     continue</a:t>
            </a:r>
          </a:p>
          <a:p>
            <a:r>
              <a:rPr lang="en-US" sz="4000" dirty="0">
                <a:solidFill>
                  <a:schemeClr val="bg1"/>
                </a:solidFill>
                <a:latin typeface="+mj-lt"/>
              </a:rPr>
              <a:t>	</a:t>
            </a:r>
            <a:r>
              <a:rPr lang="en-US" sz="4000" dirty="0">
                <a:solidFill>
                  <a:schemeClr val="bg1"/>
                </a:solidFill>
              </a:rPr>
              <a:t> loop 2:</a:t>
            </a:r>
            <a:endParaRPr lang="en-US" sz="4000" dirty="0">
              <a:solidFill>
                <a:schemeClr val="bg1"/>
              </a:solidFill>
              <a:latin typeface="+mj-lt"/>
            </a:endParaRPr>
          </a:p>
        </p:txBody>
      </p:sp>
      <p:cxnSp>
        <p:nvCxnSpPr>
          <p:cNvPr id="18" name="Straight Arrow Connector 17">
            <a:extLst>
              <a:ext uri="{FF2B5EF4-FFF2-40B4-BE49-F238E27FC236}">
                <a16:creationId xmlns:a16="http://schemas.microsoft.com/office/drawing/2014/main" id="{BC972EF8-9B11-4EF2-B809-32D2977DB5B7}"/>
              </a:ext>
            </a:extLst>
          </p:cNvPr>
          <p:cNvCxnSpPr>
            <a:cxnSpLocks/>
          </p:cNvCxnSpPr>
          <p:nvPr/>
        </p:nvCxnSpPr>
        <p:spPr>
          <a:xfrm>
            <a:off x="2504660" y="3429000"/>
            <a:ext cx="1" cy="63610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8E9C727-2987-476E-8F75-535F7FF62F3B}"/>
              </a:ext>
            </a:extLst>
          </p:cNvPr>
          <p:cNvSpPr txBox="1"/>
          <p:nvPr/>
        </p:nvSpPr>
        <p:spPr>
          <a:xfrm>
            <a:off x="2941979" y="4607820"/>
            <a:ext cx="7129672" cy="1384995"/>
          </a:xfrm>
          <a:prstGeom prst="rect">
            <a:avLst/>
          </a:prstGeom>
          <a:noFill/>
        </p:spPr>
        <p:txBody>
          <a:bodyPr wrap="square" rtlCol="0">
            <a:spAutoFit/>
          </a:bodyPr>
          <a:lstStyle/>
          <a:p>
            <a:r>
              <a:rPr lang="en-US" sz="2800" dirty="0">
                <a:solidFill>
                  <a:schemeClr val="bg1"/>
                </a:solidFill>
              </a:rPr>
              <a:t>After the execution of continue statement it proceeds to next loop or statement basically acts as a pass to where it is applied.</a:t>
            </a:r>
          </a:p>
        </p:txBody>
      </p:sp>
      <p:cxnSp>
        <p:nvCxnSpPr>
          <p:cNvPr id="12" name="Straight Arrow Connector 11">
            <a:extLst>
              <a:ext uri="{FF2B5EF4-FFF2-40B4-BE49-F238E27FC236}">
                <a16:creationId xmlns:a16="http://schemas.microsoft.com/office/drawing/2014/main" id="{CAD70634-8A64-4F8E-8D14-6F3D0F22AA4B}"/>
              </a:ext>
            </a:extLst>
          </p:cNvPr>
          <p:cNvCxnSpPr>
            <a:cxnSpLocks/>
          </p:cNvCxnSpPr>
          <p:nvPr/>
        </p:nvCxnSpPr>
        <p:spPr>
          <a:xfrm>
            <a:off x="2517911" y="4065105"/>
            <a:ext cx="980663" cy="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A1CAB4-720F-47A0-B885-1A116F948080}"/>
              </a:ext>
            </a:extLst>
          </p:cNvPr>
          <p:cNvCxnSpPr>
            <a:cxnSpLocks/>
          </p:cNvCxnSpPr>
          <p:nvPr/>
        </p:nvCxnSpPr>
        <p:spPr>
          <a:xfrm flipH="1">
            <a:off x="2517911" y="3429001"/>
            <a:ext cx="1577011" cy="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 descr="Image result for copyright png">
            <a:extLst>
              <a:ext uri="{FF2B5EF4-FFF2-40B4-BE49-F238E27FC236}">
                <a16:creationId xmlns:a16="http://schemas.microsoft.com/office/drawing/2014/main" id="{77E99B41-5EC4-47EE-8883-15B1DA4830EB}"/>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965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1790699" y="560557"/>
            <a:ext cx="8597351" cy="830997"/>
          </a:xfrm>
          <a:prstGeom prst="rect">
            <a:avLst/>
          </a:prstGeom>
          <a:noFill/>
        </p:spPr>
        <p:txBody>
          <a:bodyPr wrap="square" rtlCol="0">
            <a:spAutoFit/>
          </a:bodyPr>
          <a:lstStyle/>
          <a:p>
            <a:r>
              <a:rPr lang="en-US" sz="4800" u="sng" dirty="0">
                <a:solidFill>
                  <a:schemeClr val="bg1"/>
                </a:solidFill>
                <a:latin typeface="+mj-lt"/>
              </a:rPr>
              <a:t>Local &amp; Global Variables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358887" y="2189396"/>
            <a:ext cx="7182678" cy="3108543"/>
          </a:xfrm>
          <a:prstGeom prst="rect">
            <a:avLst/>
          </a:prstGeom>
          <a:noFill/>
        </p:spPr>
        <p:txBody>
          <a:bodyPr wrap="square" rtlCol="0">
            <a:spAutoFit/>
          </a:bodyPr>
          <a:lstStyle/>
          <a:p>
            <a:r>
              <a:rPr lang="en-US" sz="2800" dirty="0">
                <a:solidFill>
                  <a:schemeClr val="bg1"/>
                </a:solidFill>
                <a:latin typeface="+mj-lt"/>
              </a:rPr>
              <a:t>Variables play one of the most important role in all programming language. Basically a variable can be categorized into two types :-</a:t>
            </a:r>
          </a:p>
          <a:p>
            <a:endParaRPr lang="en-US" sz="2800" dirty="0">
              <a:solidFill>
                <a:schemeClr val="bg1"/>
              </a:solidFill>
              <a:latin typeface="+mj-lt"/>
            </a:endParaRPr>
          </a:p>
          <a:p>
            <a:r>
              <a:rPr lang="en-US" sz="2800" dirty="0">
                <a:solidFill>
                  <a:schemeClr val="bg1"/>
                </a:solidFill>
                <a:latin typeface="+mj-lt"/>
              </a:rPr>
              <a:t>		Local Variable</a:t>
            </a:r>
          </a:p>
          <a:p>
            <a:endParaRPr lang="en-US" sz="2800" dirty="0">
              <a:solidFill>
                <a:schemeClr val="bg1"/>
              </a:solidFill>
              <a:latin typeface="+mj-lt"/>
            </a:endParaRPr>
          </a:p>
          <a:p>
            <a:r>
              <a:rPr lang="en-US" sz="2800" dirty="0">
                <a:solidFill>
                  <a:schemeClr val="bg1"/>
                </a:solidFill>
                <a:latin typeface="+mj-lt"/>
              </a:rPr>
              <a:t>		Global Variable</a:t>
            </a:r>
          </a:p>
        </p:txBody>
      </p:sp>
      <p:pic>
        <p:nvPicPr>
          <p:cNvPr id="11" name="Picture 2" descr="Image result for copyright png">
            <a:extLst>
              <a:ext uri="{FF2B5EF4-FFF2-40B4-BE49-F238E27FC236}">
                <a16:creationId xmlns:a16="http://schemas.microsoft.com/office/drawing/2014/main" id="{4C249199-1A3B-417E-83D9-C6F56C1DA5BB}"/>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234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691847" y="649070"/>
            <a:ext cx="8597351" cy="830997"/>
          </a:xfrm>
          <a:prstGeom prst="rect">
            <a:avLst/>
          </a:prstGeom>
          <a:noFill/>
        </p:spPr>
        <p:txBody>
          <a:bodyPr wrap="square" rtlCol="0">
            <a:spAutoFit/>
          </a:bodyPr>
          <a:lstStyle/>
          <a:p>
            <a:r>
              <a:rPr lang="en-US" sz="4800" u="sng" dirty="0">
                <a:solidFill>
                  <a:schemeClr val="bg1"/>
                </a:solidFill>
                <a:latin typeface="+mj-lt"/>
              </a:rPr>
              <a:t>Local Variables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358887" y="2189396"/>
            <a:ext cx="7182678" cy="1815882"/>
          </a:xfrm>
          <a:prstGeom prst="rect">
            <a:avLst/>
          </a:prstGeom>
          <a:noFill/>
        </p:spPr>
        <p:txBody>
          <a:bodyPr wrap="square" rtlCol="0">
            <a:spAutoFit/>
          </a:bodyPr>
          <a:lstStyle/>
          <a:p>
            <a:r>
              <a:rPr lang="en-US" sz="2800" dirty="0">
                <a:solidFill>
                  <a:schemeClr val="bg1"/>
                </a:solidFill>
                <a:latin typeface="+mj-lt"/>
              </a:rPr>
              <a:t>Local Variable is defined inside a function whose scope is limited throughout the program. Its value is retained inside the function only but can be accessed by the program at any point of time.</a:t>
            </a:r>
          </a:p>
        </p:txBody>
      </p:sp>
      <p:pic>
        <p:nvPicPr>
          <p:cNvPr id="6" name="Picture 2" descr="Image result for copyright png">
            <a:extLst>
              <a:ext uri="{FF2B5EF4-FFF2-40B4-BE49-F238E27FC236}">
                <a16:creationId xmlns:a16="http://schemas.microsoft.com/office/drawing/2014/main" id="{60A9E6FF-41DC-4E9D-BA35-F0ABF37D2D46}"/>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75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691847" y="649070"/>
            <a:ext cx="8597351" cy="830997"/>
          </a:xfrm>
          <a:prstGeom prst="rect">
            <a:avLst/>
          </a:prstGeom>
          <a:noFill/>
        </p:spPr>
        <p:txBody>
          <a:bodyPr wrap="square" rtlCol="0">
            <a:spAutoFit/>
          </a:bodyPr>
          <a:lstStyle/>
          <a:p>
            <a:r>
              <a:rPr lang="en-US" sz="4800" u="sng" dirty="0">
                <a:solidFill>
                  <a:schemeClr val="bg1"/>
                </a:solidFill>
                <a:latin typeface="+mj-lt"/>
              </a:rPr>
              <a:t>Global Variables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279374" y="2305615"/>
            <a:ext cx="7633252" cy="2246769"/>
          </a:xfrm>
          <a:prstGeom prst="rect">
            <a:avLst/>
          </a:prstGeom>
          <a:noFill/>
        </p:spPr>
        <p:txBody>
          <a:bodyPr wrap="square" rtlCol="0">
            <a:spAutoFit/>
          </a:bodyPr>
          <a:lstStyle/>
          <a:p>
            <a:r>
              <a:rPr lang="en-US" sz="2800" dirty="0">
                <a:solidFill>
                  <a:schemeClr val="bg1"/>
                </a:solidFill>
                <a:latin typeface="+mj-lt"/>
              </a:rPr>
              <a:t>Global Variables are defined outside the function and its scope is valid throughout the program and its value is not only retained in the function where used but also outside the program and can be easily accessed by the program at any point of time. </a:t>
            </a:r>
          </a:p>
        </p:txBody>
      </p:sp>
      <p:pic>
        <p:nvPicPr>
          <p:cNvPr id="6" name="Picture 2" descr="Image result for copyright png">
            <a:extLst>
              <a:ext uri="{FF2B5EF4-FFF2-40B4-BE49-F238E27FC236}">
                <a16:creationId xmlns:a16="http://schemas.microsoft.com/office/drawing/2014/main" id="{8737D4DA-E509-4467-807B-8EE74BF331FD}"/>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277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517911" y="737309"/>
            <a:ext cx="8597351" cy="830997"/>
          </a:xfrm>
          <a:prstGeom prst="rect">
            <a:avLst/>
          </a:prstGeom>
          <a:noFill/>
        </p:spPr>
        <p:txBody>
          <a:bodyPr wrap="square" rtlCol="0">
            <a:spAutoFit/>
          </a:bodyPr>
          <a:lstStyle/>
          <a:p>
            <a:r>
              <a:rPr lang="en-US" sz="4800" u="sng" dirty="0">
                <a:solidFill>
                  <a:schemeClr val="bg1"/>
                </a:solidFill>
                <a:latin typeface="+mj-lt"/>
              </a:rPr>
              <a:t>Taking input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279374" y="2305615"/>
            <a:ext cx="7633252" cy="3539430"/>
          </a:xfrm>
          <a:prstGeom prst="rect">
            <a:avLst/>
          </a:prstGeom>
          <a:noFill/>
        </p:spPr>
        <p:txBody>
          <a:bodyPr wrap="square" rtlCol="0">
            <a:spAutoFit/>
          </a:bodyPr>
          <a:lstStyle/>
          <a:p>
            <a:r>
              <a:rPr lang="en-US" sz="2800" dirty="0">
                <a:solidFill>
                  <a:schemeClr val="bg1"/>
                </a:solidFill>
                <a:latin typeface="+mj-lt"/>
              </a:rPr>
              <a:t>For Python 2.7.14 – input is taken by raw_input() function.</a:t>
            </a:r>
          </a:p>
          <a:p>
            <a:r>
              <a:rPr lang="en-US" sz="2800" dirty="0">
                <a:solidFill>
                  <a:schemeClr val="bg1"/>
                </a:solidFill>
                <a:latin typeface="+mj-lt"/>
              </a:rPr>
              <a:t>For Python 3.6.4 – input is taken by input() function.</a:t>
            </a:r>
          </a:p>
          <a:p>
            <a:r>
              <a:rPr lang="en-US" sz="2800" dirty="0">
                <a:solidFill>
                  <a:schemeClr val="bg1"/>
                </a:solidFill>
                <a:latin typeface="+mj-lt"/>
              </a:rPr>
              <a:t>Raw_input() has been changed to input() in python 3.6.4</a:t>
            </a:r>
          </a:p>
          <a:p>
            <a:r>
              <a:rPr lang="en-US" sz="2800" dirty="0">
                <a:solidFill>
                  <a:schemeClr val="bg1"/>
                </a:solidFill>
                <a:latin typeface="+mj-lt"/>
              </a:rPr>
              <a:t>Syntax:-</a:t>
            </a:r>
          </a:p>
          <a:p>
            <a:r>
              <a:rPr lang="en-US" sz="2800" dirty="0">
                <a:solidFill>
                  <a:schemeClr val="bg1"/>
                </a:solidFill>
                <a:latin typeface="+mj-lt"/>
              </a:rPr>
              <a:t>A=raw_input(“Enter the input”)</a:t>
            </a:r>
          </a:p>
          <a:p>
            <a:r>
              <a:rPr lang="en-US" sz="2800" dirty="0">
                <a:solidFill>
                  <a:schemeClr val="bg1"/>
                </a:solidFill>
                <a:latin typeface="+mj-lt"/>
              </a:rPr>
              <a:t>A=input(“Enter the input”)</a:t>
            </a: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2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3034747" y="845031"/>
            <a:ext cx="5923724" cy="830997"/>
          </a:xfrm>
          <a:prstGeom prst="rect">
            <a:avLst/>
          </a:prstGeom>
          <a:noFill/>
        </p:spPr>
        <p:txBody>
          <a:bodyPr wrap="square" rtlCol="0">
            <a:spAutoFit/>
          </a:bodyPr>
          <a:lstStyle/>
          <a:p>
            <a:r>
              <a:rPr lang="en-US" sz="4800" u="sng" dirty="0">
                <a:solidFill>
                  <a:schemeClr val="bg1"/>
                </a:solidFill>
                <a:latin typeface="+mj-lt"/>
              </a:rPr>
              <a:t>Functions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179983" y="1920894"/>
            <a:ext cx="7633252" cy="3970318"/>
          </a:xfrm>
          <a:prstGeom prst="rect">
            <a:avLst/>
          </a:prstGeom>
          <a:noFill/>
        </p:spPr>
        <p:txBody>
          <a:bodyPr wrap="square" rtlCol="0">
            <a:spAutoFit/>
          </a:bodyPr>
          <a:lstStyle/>
          <a:p>
            <a:r>
              <a:rPr lang="en-US" sz="2800" b="1" dirty="0">
                <a:solidFill>
                  <a:schemeClr val="bg1"/>
                </a:solidFill>
                <a:latin typeface="+mj-lt"/>
              </a:rPr>
              <a:t>Functions</a:t>
            </a:r>
            <a:r>
              <a:rPr lang="en-US" sz="2800" dirty="0">
                <a:solidFill>
                  <a:schemeClr val="bg1"/>
                </a:solidFill>
                <a:latin typeface="+mj-lt"/>
              </a:rPr>
              <a:t> are used to utilize code in more than one place in a program. The only way without </a:t>
            </a:r>
            <a:r>
              <a:rPr lang="en-US" sz="2800" b="1" dirty="0">
                <a:solidFill>
                  <a:schemeClr val="bg1"/>
                </a:solidFill>
                <a:latin typeface="+mj-lt"/>
              </a:rPr>
              <a:t>functions</a:t>
            </a:r>
            <a:r>
              <a:rPr lang="en-US" sz="2800" dirty="0">
                <a:solidFill>
                  <a:schemeClr val="bg1"/>
                </a:solidFill>
                <a:latin typeface="+mj-lt"/>
              </a:rPr>
              <a:t> to reuse code consists in copying the code. A </a:t>
            </a:r>
            <a:r>
              <a:rPr lang="en-US" sz="2800" b="1" dirty="0">
                <a:solidFill>
                  <a:schemeClr val="bg1"/>
                </a:solidFill>
                <a:latin typeface="+mj-lt"/>
              </a:rPr>
              <a:t>function in Python</a:t>
            </a:r>
            <a:r>
              <a:rPr lang="en-US" sz="2800" dirty="0">
                <a:solidFill>
                  <a:schemeClr val="bg1"/>
                </a:solidFill>
                <a:latin typeface="+mj-lt"/>
              </a:rPr>
              <a:t> is defined by a def statement. Syntax goes like this :-</a:t>
            </a:r>
          </a:p>
          <a:p>
            <a:r>
              <a:rPr lang="en-US" sz="2800" dirty="0">
                <a:solidFill>
                  <a:schemeClr val="bg1"/>
                </a:solidFill>
                <a:latin typeface="+mj-lt"/>
              </a:rPr>
              <a:t>	     def function_name(parameter):</a:t>
            </a:r>
          </a:p>
          <a:p>
            <a:r>
              <a:rPr lang="en-US" sz="2800" dirty="0">
                <a:solidFill>
                  <a:schemeClr val="bg1"/>
                </a:solidFill>
                <a:latin typeface="+mj-lt"/>
              </a:rPr>
              <a:t>				   statement 1</a:t>
            </a:r>
          </a:p>
          <a:p>
            <a:r>
              <a:rPr lang="en-US" sz="2800" dirty="0">
                <a:solidFill>
                  <a:schemeClr val="bg1"/>
                </a:solidFill>
                <a:latin typeface="+mj-lt"/>
              </a:rPr>
              <a:t>				   statement 2</a:t>
            </a:r>
          </a:p>
          <a:p>
            <a:r>
              <a:rPr lang="en-US" sz="2800" dirty="0">
                <a:solidFill>
                  <a:schemeClr val="bg1"/>
                </a:solidFill>
                <a:latin typeface="+mj-lt"/>
              </a:rPr>
              <a:t>		</a:t>
            </a: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109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590799" y="954106"/>
            <a:ext cx="7222436" cy="830997"/>
          </a:xfrm>
          <a:prstGeom prst="rect">
            <a:avLst/>
          </a:prstGeom>
          <a:noFill/>
        </p:spPr>
        <p:txBody>
          <a:bodyPr wrap="square" rtlCol="0">
            <a:spAutoFit/>
          </a:bodyPr>
          <a:lstStyle/>
          <a:p>
            <a:r>
              <a:rPr lang="en-US" sz="4800" u="sng" dirty="0">
                <a:solidFill>
                  <a:schemeClr val="bg1"/>
                </a:solidFill>
                <a:latin typeface="+mj-lt"/>
              </a:rPr>
              <a:t>Functions in Python(Contd.)</a:t>
            </a:r>
          </a:p>
        </p:txBody>
      </p:sp>
      <p:sp>
        <p:nvSpPr>
          <p:cNvPr id="5" name="TextBox 4">
            <a:extLst>
              <a:ext uri="{FF2B5EF4-FFF2-40B4-BE49-F238E27FC236}">
                <a16:creationId xmlns:a16="http://schemas.microsoft.com/office/drawing/2014/main" id="{D692129D-5074-4E52-B15A-281A983BC872}"/>
              </a:ext>
            </a:extLst>
          </p:cNvPr>
          <p:cNvSpPr txBox="1"/>
          <p:nvPr/>
        </p:nvSpPr>
        <p:spPr>
          <a:xfrm>
            <a:off x="2451650" y="2521059"/>
            <a:ext cx="7977809" cy="2246769"/>
          </a:xfrm>
          <a:prstGeom prst="rect">
            <a:avLst/>
          </a:prstGeom>
          <a:noFill/>
        </p:spPr>
        <p:txBody>
          <a:bodyPr wrap="square" rtlCol="0">
            <a:spAutoFit/>
          </a:bodyPr>
          <a:lstStyle/>
          <a:p>
            <a:r>
              <a:rPr lang="en-US" sz="2800" dirty="0">
                <a:solidFill>
                  <a:schemeClr val="bg1"/>
                </a:solidFill>
              </a:rPr>
              <a:t>def function_name(parameter):</a:t>
            </a:r>
          </a:p>
          <a:p>
            <a:r>
              <a:rPr lang="en-US" sz="2800" dirty="0">
                <a:solidFill>
                  <a:schemeClr val="bg1"/>
                </a:solidFill>
              </a:rPr>
              <a:t>				   statement 1</a:t>
            </a:r>
          </a:p>
          <a:p>
            <a:r>
              <a:rPr lang="en-US" sz="2800" dirty="0">
                <a:solidFill>
                  <a:schemeClr val="bg1"/>
                </a:solidFill>
              </a:rPr>
              <a:t>				   statement 2</a:t>
            </a:r>
          </a:p>
          <a:p>
            <a:r>
              <a:rPr lang="en-US" sz="2800" dirty="0">
                <a:solidFill>
                  <a:schemeClr val="bg1"/>
                </a:solidFill>
                <a:latin typeface="+mj-lt"/>
              </a:rPr>
              <a:t># Function calling</a:t>
            </a:r>
          </a:p>
          <a:p>
            <a:r>
              <a:rPr lang="en-US" sz="2800" dirty="0">
                <a:solidFill>
                  <a:schemeClr val="bg1"/>
                </a:solidFill>
                <a:latin typeface="+mj-lt"/>
              </a:rPr>
              <a:t>function_name(parameter)</a:t>
            </a: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6DB042CE-EBAC-465F-B93E-CB5D6398386F}"/>
              </a:ext>
            </a:extLst>
          </p:cNvPr>
          <p:cNvCxnSpPr/>
          <p:nvPr/>
        </p:nvCxnSpPr>
        <p:spPr>
          <a:xfrm rot="10800000" flipV="1">
            <a:off x="2186609" y="3034748"/>
            <a:ext cx="927652" cy="49033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6155BED-0241-4C19-AD0F-75433E04E704}"/>
              </a:ext>
            </a:extLst>
          </p:cNvPr>
          <p:cNvSpPr txBox="1"/>
          <p:nvPr/>
        </p:nvSpPr>
        <p:spPr>
          <a:xfrm>
            <a:off x="689109" y="3361730"/>
            <a:ext cx="1497499" cy="1015663"/>
          </a:xfrm>
          <a:prstGeom prst="rect">
            <a:avLst/>
          </a:prstGeom>
          <a:noFill/>
        </p:spPr>
        <p:txBody>
          <a:bodyPr wrap="square" rtlCol="0">
            <a:spAutoFit/>
          </a:bodyPr>
          <a:lstStyle/>
          <a:p>
            <a:r>
              <a:rPr lang="en-US" sz="2000" b="1" u="sng" dirty="0">
                <a:solidFill>
                  <a:schemeClr val="bg1"/>
                </a:solidFill>
                <a:latin typeface="+mj-lt"/>
              </a:rPr>
              <a:t>Def is used to  define the function</a:t>
            </a:r>
          </a:p>
        </p:txBody>
      </p:sp>
      <p:sp>
        <p:nvSpPr>
          <p:cNvPr id="10" name="TextBox 9">
            <a:extLst>
              <a:ext uri="{FF2B5EF4-FFF2-40B4-BE49-F238E27FC236}">
                <a16:creationId xmlns:a16="http://schemas.microsoft.com/office/drawing/2014/main" id="{31EBAA43-2FB3-4222-97B6-7D6E0071B082}"/>
              </a:ext>
            </a:extLst>
          </p:cNvPr>
          <p:cNvSpPr txBox="1"/>
          <p:nvPr/>
        </p:nvSpPr>
        <p:spPr>
          <a:xfrm>
            <a:off x="3319665" y="4995952"/>
            <a:ext cx="1928190" cy="1015663"/>
          </a:xfrm>
          <a:prstGeom prst="rect">
            <a:avLst/>
          </a:prstGeom>
          <a:noFill/>
        </p:spPr>
        <p:txBody>
          <a:bodyPr wrap="square" rtlCol="0">
            <a:spAutoFit/>
          </a:bodyPr>
          <a:lstStyle/>
          <a:p>
            <a:r>
              <a:rPr lang="en-US" sz="2000" b="1" u="sng" dirty="0">
                <a:solidFill>
                  <a:schemeClr val="bg1"/>
                </a:solidFill>
                <a:latin typeface="+mj-lt"/>
              </a:rPr>
              <a:t>Function name as given by  the user</a:t>
            </a:r>
          </a:p>
        </p:txBody>
      </p:sp>
      <p:cxnSp>
        <p:nvCxnSpPr>
          <p:cNvPr id="11" name="Straight Arrow Connector 10">
            <a:extLst>
              <a:ext uri="{FF2B5EF4-FFF2-40B4-BE49-F238E27FC236}">
                <a16:creationId xmlns:a16="http://schemas.microsoft.com/office/drawing/2014/main" id="{6D99B554-0386-4758-87F7-6B933A00958F}"/>
              </a:ext>
            </a:extLst>
          </p:cNvPr>
          <p:cNvCxnSpPr/>
          <p:nvPr/>
        </p:nvCxnSpPr>
        <p:spPr>
          <a:xfrm>
            <a:off x="4015409" y="3034748"/>
            <a:ext cx="0" cy="194806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6E86C3D-E51A-4CC7-AF68-C271EEB60BDD}"/>
              </a:ext>
            </a:extLst>
          </p:cNvPr>
          <p:cNvCxnSpPr/>
          <p:nvPr/>
        </p:nvCxnSpPr>
        <p:spPr>
          <a:xfrm>
            <a:off x="7036904" y="2835965"/>
            <a:ext cx="172278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758D8D-E7C8-42CC-B7C3-A735D703CA0F}"/>
              </a:ext>
            </a:extLst>
          </p:cNvPr>
          <p:cNvSpPr txBox="1"/>
          <p:nvPr/>
        </p:nvSpPr>
        <p:spPr>
          <a:xfrm>
            <a:off x="8759687" y="1933837"/>
            <a:ext cx="1928190" cy="1938992"/>
          </a:xfrm>
          <a:prstGeom prst="rect">
            <a:avLst/>
          </a:prstGeom>
          <a:noFill/>
        </p:spPr>
        <p:txBody>
          <a:bodyPr wrap="square" rtlCol="0">
            <a:spAutoFit/>
          </a:bodyPr>
          <a:lstStyle/>
          <a:p>
            <a:r>
              <a:rPr lang="en-US" sz="2000" b="1" u="sng" dirty="0">
                <a:solidFill>
                  <a:schemeClr val="bg1"/>
                </a:solidFill>
                <a:latin typeface="+mj-lt"/>
              </a:rPr>
              <a:t>Parameter passed in the function on which the operation will  take place</a:t>
            </a:r>
          </a:p>
        </p:txBody>
      </p:sp>
      <p:cxnSp>
        <p:nvCxnSpPr>
          <p:cNvPr id="16" name="Connector: Elbow 15">
            <a:extLst>
              <a:ext uri="{FF2B5EF4-FFF2-40B4-BE49-F238E27FC236}">
                <a16:creationId xmlns:a16="http://schemas.microsoft.com/office/drawing/2014/main" id="{8E4B8F1B-D492-40EB-A5A5-D51EF964C82B}"/>
              </a:ext>
            </a:extLst>
          </p:cNvPr>
          <p:cNvCxnSpPr/>
          <p:nvPr/>
        </p:nvCxnSpPr>
        <p:spPr>
          <a:xfrm rot="16200000" flipH="1">
            <a:off x="6400800" y="4651513"/>
            <a:ext cx="768626" cy="503582"/>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6BF1EE-9B32-4E08-A5DD-9AEB9B1021D1}"/>
              </a:ext>
            </a:extLst>
          </p:cNvPr>
          <p:cNvSpPr txBox="1"/>
          <p:nvPr/>
        </p:nvSpPr>
        <p:spPr>
          <a:xfrm>
            <a:off x="6072809" y="5101508"/>
            <a:ext cx="1928190" cy="1015663"/>
          </a:xfrm>
          <a:prstGeom prst="rect">
            <a:avLst/>
          </a:prstGeom>
          <a:noFill/>
        </p:spPr>
        <p:txBody>
          <a:bodyPr wrap="square" rtlCol="0">
            <a:spAutoFit/>
          </a:bodyPr>
          <a:lstStyle/>
          <a:p>
            <a:r>
              <a:rPr lang="en-US" sz="2000" b="1" u="sng" dirty="0">
                <a:solidFill>
                  <a:schemeClr val="bg1"/>
                </a:solidFill>
                <a:latin typeface="+mj-lt"/>
              </a:rPr>
              <a:t>Function calling or invocation of the function</a:t>
            </a:r>
          </a:p>
        </p:txBody>
      </p:sp>
    </p:spTree>
    <p:extLst>
      <p:ext uri="{BB962C8B-B14F-4D97-AF65-F5344CB8AC3E}">
        <p14:creationId xmlns:p14="http://schemas.microsoft.com/office/powerpoint/2010/main" val="1123787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3034747" y="845031"/>
            <a:ext cx="5923724" cy="830997"/>
          </a:xfrm>
          <a:prstGeom prst="rect">
            <a:avLst/>
          </a:prstGeom>
          <a:noFill/>
        </p:spPr>
        <p:txBody>
          <a:bodyPr wrap="square" rtlCol="0">
            <a:spAutoFit/>
          </a:bodyPr>
          <a:lstStyle/>
          <a:p>
            <a:r>
              <a:rPr lang="en-US" sz="4800" u="sng" dirty="0">
                <a:solidFill>
                  <a:schemeClr val="bg1"/>
                </a:solidFill>
                <a:latin typeface="+mj-lt"/>
              </a:rPr>
              <a:t>Lambda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179983" y="1920894"/>
            <a:ext cx="7633252" cy="3108543"/>
          </a:xfrm>
          <a:prstGeom prst="rect">
            <a:avLst/>
          </a:prstGeom>
          <a:noFill/>
        </p:spPr>
        <p:txBody>
          <a:bodyPr wrap="square" rtlCol="0">
            <a:spAutoFit/>
          </a:bodyPr>
          <a:lstStyle/>
          <a:p>
            <a:r>
              <a:rPr lang="en-US" sz="2800" dirty="0">
                <a:solidFill>
                  <a:schemeClr val="bg1"/>
                </a:solidFill>
                <a:latin typeface="+mj-lt"/>
              </a:rPr>
              <a:t>The </a:t>
            </a:r>
            <a:r>
              <a:rPr lang="en-US" sz="2800" b="1" dirty="0">
                <a:solidFill>
                  <a:schemeClr val="bg1"/>
                </a:solidFill>
                <a:latin typeface="+mj-lt"/>
              </a:rPr>
              <a:t>lambda</a:t>
            </a:r>
            <a:r>
              <a:rPr lang="en-US" sz="2800" dirty="0">
                <a:solidFill>
                  <a:schemeClr val="bg1"/>
                </a:solidFill>
                <a:latin typeface="+mj-lt"/>
              </a:rPr>
              <a:t> operator or </a:t>
            </a:r>
            <a:r>
              <a:rPr lang="en-US" sz="2800" b="1" dirty="0">
                <a:solidFill>
                  <a:schemeClr val="bg1"/>
                </a:solidFill>
                <a:latin typeface="+mj-lt"/>
              </a:rPr>
              <a:t>lambda</a:t>
            </a:r>
            <a:r>
              <a:rPr lang="en-US" sz="2800" dirty="0">
                <a:solidFill>
                  <a:schemeClr val="bg1"/>
                </a:solidFill>
                <a:latin typeface="+mj-lt"/>
              </a:rPr>
              <a:t> function is a way to create small anonymous functions, i.e. functions without a name. These functions are throw-away functions, i.e. they are just needed where they have been created. </a:t>
            </a:r>
            <a:r>
              <a:rPr lang="en-US" sz="2800" b="1" dirty="0">
                <a:solidFill>
                  <a:schemeClr val="bg1"/>
                </a:solidFill>
                <a:latin typeface="+mj-lt"/>
              </a:rPr>
              <a:t>Lambda</a:t>
            </a:r>
            <a:r>
              <a:rPr lang="en-US" sz="2800" dirty="0">
                <a:solidFill>
                  <a:schemeClr val="bg1"/>
                </a:solidFill>
                <a:latin typeface="+mj-lt"/>
              </a:rPr>
              <a:t> functions are mainly used in combination with the functions filter(), map() and reduce().</a:t>
            </a:r>
            <a:endParaRPr lang="en-US" sz="40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736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Map Function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179983" y="1920894"/>
            <a:ext cx="7633252" cy="3108543"/>
          </a:xfrm>
          <a:prstGeom prst="rect">
            <a:avLst/>
          </a:prstGeom>
          <a:noFill/>
        </p:spPr>
        <p:txBody>
          <a:bodyPr wrap="square" rtlCol="0">
            <a:spAutoFit/>
          </a:bodyPr>
          <a:lstStyle/>
          <a:p>
            <a:r>
              <a:rPr lang="en-US" sz="2800" dirty="0">
                <a:solidFill>
                  <a:schemeClr val="bg1"/>
                </a:solidFill>
                <a:latin typeface="+mj-lt"/>
              </a:rPr>
              <a:t>The </a:t>
            </a:r>
            <a:r>
              <a:rPr lang="en-US" sz="2800" b="1" dirty="0">
                <a:solidFill>
                  <a:schemeClr val="bg1"/>
                </a:solidFill>
                <a:latin typeface="+mj-lt"/>
              </a:rPr>
              <a:t>map function</a:t>
            </a:r>
            <a:r>
              <a:rPr lang="en-US" sz="2800" dirty="0">
                <a:solidFill>
                  <a:schemeClr val="bg1"/>
                </a:solidFill>
                <a:latin typeface="+mj-lt"/>
              </a:rPr>
              <a:t> is the simplest one among </a:t>
            </a:r>
            <a:r>
              <a:rPr lang="en-US" sz="2800" b="1" dirty="0">
                <a:solidFill>
                  <a:schemeClr val="bg1"/>
                </a:solidFill>
                <a:latin typeface="+mj-lt"/>
              </a:rPr>
              <a:t>Python</a:t>
            </a:r>
            <a:r>
              <a:rPr lang="en-US" sz="2800" dirty="0">
                <a:solidFill>
                  <a:schemeClr val="bg1"/>
                </a:solidFill>
                <a:latin typeface="+mj-lt"/>
              </a:rPr>
              <a:t> built-ins used for </a:t>
            </a:r>
            <a:r>
              <a:rPr lang="en-US" sz="2800" b="1" dirty="0">
                <a:solidFill>
                  <a:schemeClr val="bg1"/>
                </a:solidFill>
                <a:latin typeface="+mj-lt"/>
              </a:rPr>
              <a:t>functional </a:t>
            </a:r>
            <a:r>
              <a:rPr lang="en-US" sz="2800" dirty="0">
                <a:solidFill>
                  <a:schemeClr val="bg1"/>
                </a:solidFill>
                <a:latin typeface="+mj-lt"/>
              </a:rPr>
              <a:t>programming. These tools apply </a:t>
            </a:r>
            <a:r>
              <a:rPr lang="en-US" sz="2800" b="1" dirty="0">
                <a:solidFill>
                  <a:schemeClr val="bg1"/>
                </a:solidFill>
                <a:latin typeface="+mj-lt"/>
              </a:rPr>
              <a:t>functions</a:t>
            </a:r>
            <a:r>
              <a:rPr lang="en-US" sz="2800" dirty="0">
                <a:solidFill>
                  <a:schemeClr val="bg1"/>
                </a:solidFill>
                <a:latin typeface="+mj-lt"/>
              </a:rPr>
              <a:t> to sequences and other iterables. The filter filters out items based on a test </a:t>
            </a:r>
            <a:r>
              <a:rPr lang="en-US" sz="2800" b="1" dirty="0">
                <a:solidFill>
                  <a:schemeClr val="bg1"/>
                </a:solidFill>
                <a:latin typeface="+mj-lt"/>
              </a:rPr>
              <a:t>function</a:t>
            </a:r>
            <a:r>
              <a:rPr lang="en-US" sz="2800" dirty="0">
                <a:solidFill>
                  <a:schemeClr val="bg1"/>
                </a:solidFill>
                <a:latin typeface="+mj-lt"/>
              </a:rPr>
              <a:t> which is a filter and apply </a:t>
            </a:r>
            <a:r>
              <a:rPr lang="en-US" sz="2800" b="1" dirty="0">
                <a:solidFill>
                  <a:schemeClr val="bg1"/>
                </a:solidFill>
                <a:latin typeface="+mj-lt"/>
              </a:rPr>
              <a:t>functions </a:t>
            </a:r>
            <a:r>
              <a:rPr lang="en-US" sz="2800" dirty="0">
                <a:solidFill>
                  <a:schemeClr val="bg1"/>
                </a:solidFill>
                <a:latin typeface="+mj-lt"/>
              </a:rPr>
              <a:t>to pairs of item and running result which is reduce.</a:t>
            </a:r>
            <a:endParaRPr lang="en-US" sz="54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83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398643" y="318052"/>
            <a:ext cx="7394713" cy="923330"/>
          </a:xfrm>
          <a:prstGeom prst="rect">
            <a:avLst/>
          </a:prstGeom>
          <a:noFill/>
        </p:spPr>
        <p:txBody>
          <a:bodyPr wrap="square" rtlCol="0">
            <a:spAutoFit/>
          </a:bodyPr>
          <a:lstStyle/>
          <a:p>
            <a:r>
              <a:rPr lang="en-US" sz="5400" u="sng" dirty="0">
                <a:solidFill>
                  <a:schemeClr val="bg1"/>
                </a:solidFill>
                <a:latin typeface="+mj-lt"/>
              </a:rPr>
              <a:t>Who uses Python ???</a:t>
            </a:r>
          </a:p>
        </p:txBody>
      </p:sp>
      <p:sp>
        <p:nvSpPr>
          <p:cNvPr id="5" name="TextBox 4">
            <a:extLst>
              <a:ext uri="{FF2B5EF4-FFF2-40B4-BE49-F238E27FC236}">
                <a16:creationId xmlns:a16="http://schemas.microsoft.com/office/drawing/2014/main" id="{D692129D-5074-4E52-B15A-281A983BC872}"/>
              </a:ext>
            </a:extLst>
          </p:cNvPr>
          <p:cNvSpPr txBox="1"/>
          <p:nvPr/>
        </p:nvSpPr>
        <p:spPr>
          <a:xfrm>
            <a:off x="2809460" y="1536174"/>
            <a:ext cx="6983896" cy="3785652"/>
          </a:xfrm>
          <a:prstGeom prst="rect">
            <a:avLst/>
          </a:prstGeom>
          <a:noFill/>
        </p:spPr>
        <p:txBody>
          <a:bodyPr wrap="square" rtlCol="0">
            <a:spAutoFit/>
          </a:bodyPr>
          <a:lstStyle/>
          <a:p>
            <a:r>
              <a:rPr lang="en-US" sz="4000" dirty="0">
                <a:solidFill>
                  <a:schemeClr val="bg1"/>
                </a:solidFill>
                <a:latin typeface="+mj-lt"/>
              </a:rPr>
              <a:t>Google </a:t>
            </a:r>
          </a:p>
          <a:p>
            <a:r>
              <a:rPr lang="en-US" sz="4000" dirty="0">
                <a:solidFill>
                  <a:schemeClr val="bg1"/>
                </a:solidFill>
                <a:latin typeface="+mj-lt"/>
              </a:rPr>
              <a:t>PBS</a:t>
            </a:r>
          </a:p>
          <a:p>
            <a:r>
              <a:rPr lang="en-US" sz="4000" dirty="0">
                <a:solidFill>
                  <a:schemeClr val="bg1"/>
                </a:solidFill>
                <a:latin typeface="+mj-lt"/>
              </a:rPr>
              <a:t>NASA</a:t>
            </a:r>
          </a:p>
          <a:p>
            <a:r>
              <a:rPr lang="en-US" sz="4000" dirty="0">
                <a:solidFill>
                  <a:schemeClr val="bg1"/>
                </a:solidFill>
                <a:latin typeface="+mj-lt"/>
              </a:rPr>
              <a:t>Library of Congress</a:t>
            </a:r>
          </a:p>
          <a:p>
            <a:r>
              <a:rPr lang="en-US" sz="4000" dirty="0">
                <a:solidFill>
                  <a:schemeClr val="bg1"/>
                </a:solidFill>
                <a:latin typeface="+mj-lt"/>
              </a:rPr>
              <a:t>ONION</a:t>
            </a:r>
          </a:p>
          <a:p>
            <a:r>
              <a:rPr lang="en-US" sz="4000" dirty="0">
                <a:solidFill>
                  <a:schemeClr val="bg1"/>
                </a:solidFill>
                <a:latin typeface="+mj-lt"/>
              </a:rPr>
              <a:t>And several others</a:t>
            </a:r>
          </a:p>
        </p:txBody>
      </p:sp>
      <p:pic>
        <p:nvPicPr>
          <p:cNvPr id="6" name="Picture 2" descr="Image result for copyright png">
            <a:extLst>
              <a:ext uri="{FF2B5EF4-FFF2-40B4-BE49-F238E27FC236}">
                <a16:creationId xmlns:a16="http://schemas.microsoft.com/office/drawing/2014/main" id="{7D7587A4-F270-41C7-91CD-A008D9D45F46}"/>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639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Filter Function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430118" y="2242470"/>
            <a:ext cx="7633252" cy="1815882"/>
          </a:xfrm>
          <a:prstGeom prst="rect">
            <a:avLst/>
          </a:prstGeom>
          <a:noFill/>
        </p:spPr>
        <p:txBody>
          <a:bodyPr wrap="square" rtlCol="0">
            <a:spAutoFit/>
          </a:bodyPr>
          <a:lstStyle/>
          <a:p>
            <a:r>
              <a:rPr lang="en-US" sz="2800" dirty="0">
                <a:solidFill>
                  <a:schemeClr val="bg1"/>
                </a:solidFill>
                <a:latin typeface="+mj-lt"/>
              </a:rPr>
              <a:t>The filter() function in Python takes in a function and a list as arguments. This offers an elegant way to filter out all the elements of a sequence “sequence”, for which the function returns True.</a:t>
            </a:r>
            <a:endParaRPr lang="en-US" sz="72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235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Reduce Function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430118" y="2242470"/>
            <a:ext cx="7633252" cy="3539430"/>
          </a:xfrm>
          <a:prstGeom prst="rect">
            <a:avLst/>
          </a:prstGeom>
          <a:noFill/>
        </p:spPr>
        <p:txBody>
          <a:bodyPr wrap="square" rtlCol="0">
            <a:spAutoFit/>
          </a:bodyPr>
          <a:lstStyle/>
          <a:p>
            <a:r>
              <a:rPr lang="en-US" sz="2800" dirty="0">
                <a:solidFill>
                  <a:schemeClr val="bg1"/>
                </a:solidFill>
                <a:latin typeface="+mj-lt"/>
              </a:rPr>
              <a:t>The </a:t>
            </a:r>
            <a:r>
              <a:rPr lang="en-US" sz="2800" b="1" dirty="0">
                <a:solidFill>
                  <a:schemeClr val="bg1"/>
                </a:solidFill>
                <a:latin typeface="+mj-lt"/>
              </a:rPr>
              <a:t>reduce(fun,seq)</a:t>
            </a:r>
            <a:r>
              <a:rPr lang="en-US" sz="2800" dirty="0">
                <a:solidFill>
                  <a:schemeClr val="bg1"/>
                </a:solidFill>
                <a:latin typeface="+mj-lt"/>
              </a:rPr>
              <a:t> function is used to</a:t>
            </a:r>
            <a:r>
              <a:rPr lang="en-US" sz="2800" b="1" dirty="0">
                <a:solidFill>
                  <a:schemeClr val="bg1"/>
                </a:solidFill>
                <a:latin typeface="+mj-lt"/>
              </a:rPr>
              <a:t> apply a particular function passed in its argument to all of the list elements</a:t>
            </a:r>
            <a:r>
              <a:rPr lang="en-US" sz="2800" dirty="0">
                <a:solidFill>
                  <a:schemeClr val="bg1"/>
                </a:solidFill>
                <a:latin typeface="+mj-lt"/>
              </a:rPr>
              <a:t> mentioned in the sequence passed along. This function is defined in “</a:t>
            </a:r>
            <a:r>
              <a:rPr lang="en-US" sz="2800" b="1" dirty="0">
                <a:solidFill>
                  <a:schemeClr val="bg1"/>
                </a:solidFill>
                <a:latin typeface="+mj-lt"/>
              </a:rPr>
              <a:t>functools</a:t>
            </a:r>
            <a:r>
              <a:rPr lang="en-US" sz="2800" dirty="0">
                <a:solidFill>
                  <a:schemeClr val="bg1"/>
                </a:solidFill>
                <a:latin typeface="+mj-lt"/>
              </a:rPr>
              <a:t>” module. reduce() can also be combined with </a:t>
            </a:r>
            <a:r>
              <a:rPr lang="en-US" sz="2800" dirty="0">
                <a:solidFill>
                  <a:schemeClr val="bg1"/>
                </a:solidFill>
                <a:latin typeface="+mj-lt"/>
                <a:hlinkClick r:id="rId3"/>
              </a:rPr>
              <a:t>operator functions</a:t>
            </a:r>
            <a:r>
              <a:rPr lang="en-US" sz="2800" dirty="0">
                <a:solidFill>
                  <a:schemeClr val="bg1"/>
                </a:solidFill>
                <a:latin typeface="+mj-lt"/>
              </a:rPr>
              <a:t> to achieve the similar functionality as with lambda functions and makes the code more readable.</a:t>
            </a:r>
            <a:endParaRPr lang="en-US" sz="96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370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File Handling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517910" y="2521059"/>
            <a:ext cx="7977809" cy="1569660"/>
          </a:xfrm>
          <a:prstGeom prst="rect">
            <a:avLst/>
          </a:prstGeom>
          <a:noFill/>
        </p:spPr>
        <p:txBody>
          <a:bodyPr wrap="square" rtlCol="0">
            <a:spAutoFit/>
          </a:bodyPr>
          <a:lstStyle/>
          <a:p>
            <a:r>
              <a:rPr lang="en-US" sz="2400" dirty="0">
                <a:solidFill>
                  <a:schemeClr val="bg1"/>
                </a:solidFill>
                <a:latin typeface="+mj-lt"/>
              </a:rPr>
              <a:t>File handling is same as what we came across in other programming languages. There are few ways in which we handle the files. Let’s get acquainted with file handling modes first. </a:t>
            </a:r>
            <a:endParaRPr lang="en-US" sz="28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892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319128" y="278501"/>
            <a:ext cx="7977808" cy="830997"/>
          </a:xfrm>
          <a:prstGeom prst="rect">
            <a:avLst/>
          </a:prstGeom>
          <a:noFill/>
        </p:spPr>
        <p:txBody>
          <a:bodyPr wrap="square" rtlCol="0">
            <a:spAutoFit/>
          </a:bodyPr>
          <a:lstStyle/>
          <a:p>
            <a:r>
              <a:rPr lang="en-US" sz="4800" u="sng" dirty="0">
                <a:solidFill>
                  <a:schemeClr val="bg1"/>
                </a:solidFill>
                <a:latin typeface="+mj-lt"/>
              </a:rPr>
              <a:t>File Handling Modes in Python</a:t>
            </a: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0549E6B-3795-44B5-8919-1EEF3653C1B9}"/>
              </a:ext>
            </a:extLst>
          </p:cNvPr>
          <p:cNvGraphicFramePr>
            <a:graphicFrameLocks noGrp="1"/>
          </p:cNvGraphicFramePr>
          <p:nvPr>
            <p:extLst>
              <p:ext uri="{D42A27DB-BD31-4B8C-83A1-F6EECF244321}">
                <p14:modId xmlns:p14="http://schemas.microsoft.com/office/powerpoint/2010/main" val="2505323855"/>
              </p:ext>
            </p:extLst>
          </p:nvPr>
        </p:nvGraphicFramePr>
        <p:xfrm>
          <a:off x="1610140" y="1135939"/>
          <a:ext cx="8971720" cy="5239192"/>
        </p:xfrm>
        <a:graphic>
          <a:graphicData uri="http://schemas.openxmlformats.org/drawingml/2006/table">
            <a:tbl>
              <a:tblPr/>
              <a:tblGrid>
                <a:gridCol w="4485860">
                  <a:extLst>
                    <a:ext uri="{9D8B030D-6E8A-4147-A177-3AD203B41FA5}">
                      <a16:colId xmlns:a16="http://schemas.microsoft.com/office/drawing/2014/main" val="2178142524"/>
                    </a:ext>
                  </a:extLst>
                </a:gridCol>
                <a:gridCol w="4485860">
                  <a:extLst>
                    <a:ext uri="{9D8B030D-6E8A-4147-A177-3AD203B41FA5}">
                      <a16:colId xmlns:a16="http://schemas.microsoft.com/office/drawing/2014/main" val="4085112397"/>
                    </a:ext>
                  </a:extLst>
                </a:gridCol>
              </a:tblGrid>
              <a:tr h="220472">
                <a:tc>
                  <a:txBody>
                    <a:bodyPr/>
                    <a:lstStyle/>
                    <a:p>
                      <a:pPr algn="ctr" fontAlgn="t"/>
                      <a:r>
                        <a:rPr lang="en-US" sz="900">
                          <a:solidFill>
                            <a:schemeClr val="bg1"/>
                          </a:solidFill>
                          <a:effectLst/>
                        </a:rPr>
                        <a:t>Sr.No.</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a:solidFill>
                            <a:schemeClr val="bg1"/>
                          </a:solidFill>
                          <a:effectLst/>
                        </a:rPr>
                        <a:t>Modes &amp; Description</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169352"/>
                  </a:ext>
                </a:extLst>
              </a:tr>
              <a:tr h="787399">
                <a:tc>
                  <a:txBody>
                    <a:bodyPr/>
                    <a:lstStyle/>
                    <a:p>
                      <a:pPr algn="ctr" fontAlgn="t"/>
                      <a:r>
                        <a:rPr lang="en-US" sz="4000" dirty="0">
                          <a:solidFill>
                            <a:schemeClr val="bg1"/>
                          </a:solidFill>
                          <a:effectLst/>
                        </a:rPr>
                        <a:t>1</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bg1"/>
                          </a:solidFill>
                          <a:effectLst/>
                        </a:rPr>
                        <a:t>r</a:t>
                      </a:r>
                      <a:endParaRPr lang="en-US" sz="1600" dirty="0">
                        <a:solidFill>
                          <a:schemeClr val="bg1"/>
                        </a:solidFill>
                        <a:effectLst/>
                      </a:endParaRPr>
                    </a:p>
                    <a:p>
                      <a:pPr algn="just" fontAlgn="t"/>
                      <a:r>
                        <a:rPr lang="en-US" sz="1600" dirty="0">
                          <a:solidFill>
                            <a:schemeClr val="bg1"/>
                          </a:solidFill>
                          <a:effectLst/>
                        </a:rPr>
                        <a:t>Opens a file for reading only. The file pointer is placed at the beginning of the file. This is the default mode.</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7676201"/>
                  </a:ext>
                </a:extLst>
              </a:tr>
              <a:tr h="929130">
                <a:tc>
                  <a:txBody>
                    <a:bodyPr/>
                    <a:lstStyle/>
                    <a:p>
                      <a:pPr algn="ctr" fontAlgn="t"/>
                      <a:r>
                        <a:rPr lang="en-US" sz="4000" dirty="0">
                          <a:solidFill>
                            <a:schemeClr val="bg1"/>
                          </a:solidFill>
                          <a:effectLst/>
                        </a:rPr>
                        <a:t>2</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bg1"/>
                          </a:solidFill>
                          <a:effectLst/>
                        </a:rPr>
                        <a:t>rb</a:t>
                      </a:r>
                      <a:endParaRPr lang="en-US" sz="1600" dirty="0">
                        <a:solidFill>
                          <a:schemeClr val="bg1"/>
                        </a:solidFill>
                        <a:effectLst/>
                      </a:endParaRPr>
                    </a:p>
                    <a:p>
                      <a:pPr algn="just" fontAlgn="t"/>
                      <a:r>
                        <a:rPr lang="en-US" sz="1600" dirty="0">
                          <a:solidFill>
                            <a:schemeClr val="bg1"/>
                          </a:solidFill>
                          <a:effectLst/>
                        </a:rPr>
                        <a:t>Opens a file for reading only in binary format. The file pointer is placed at the beginning of the file. This is the default mode.</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49183442"/>
                  </a:ext>
                </a:extLst>
              </a:tr>
              <a:tr h="787399">
                <a:tc>
                  <a:txBody>
                    <a:bodyPr/>
                    <a:lstStyle/>
                    <a:p>
                      <a:pPr algn="ctr" fontAlgn="t"/>
                      <a:r>
                        <a:rPr lang="en-US" sz="4000" dirty="0">
                          <a:solidFill>
                            <a:schemeClr val="bg1"/>
                          </a:solidFill>
                          <a:effectLst/>
                        </a:rPr>
                        <a:t>3</a:t>
                      </a:r>
                      <a:endParaRPr lang="en-US" sz="900" dirty="0">
                        <a:solidFill>
                          <a:schemeClr val="bg1"/>
                        </a:solidFill>
                        <a:effectLst/>
                      </a:endParaRP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bg1"/>
                          </a:solidFill>
                          <a:effectLst/>
                        </a:rPr>
                        <a:t>r+</a:t>
                      </a:r>
                      <a:endParaRPr lang="en-US" sz="1600" dirty="0">
                        <a:solidFill>
                          <a:schemeClr val="bg1"/>
                        </a:solidFill>
                        <a:effectLst/>
                      </a:endParaRPr>
                    </a:p>
                    <a:p>
                      <a:pPr algn="just" fontAlgn="t"/>
                      <a:r>
                        <a:rPr lang="en-US" sz="1600" dirty="0">
                          <a:solidFill>
                            <a:schemeClr val="bg1"/>
                          </a:solidFill>
                          <a:effectLst/>
                        </a:rPr>
                        <a:t>Opens a file for both reading and writing. The file pointer placed at the beginning of the file.</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94422563"/>
                  </a:ext>
                </a:extLst>
              </a:tr>
              <a:tr h="787399">
                <a:tc>
                  <a:txBody>
                    <a:bodyPr/>
                    <a:lstStyle/>
                    <a:p>
                      <a:pPr algn="ctr" fontAlgn="t"/>
                      <a:r>
                        <a:rPr lang="en-US" sz="4000" dirty="0">
                          <a:solidFill>
                            <a:schemeClr val="bg1"/>
                          </a:solidFill>
                          <a:effectLst/>
                        </a:rPr>
                        <a:t>4</a:t>
                      </a:r>
                      <a:endParaRPr lang="en-US" sz="900" dirty="0">
                        <a:solidFill>
                          <a:schemeClr val="bg1"/>
                        </a:solidFill>
                        <a:effectLst/>
                      </a:endParaRP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bg1"/>
                          </a:solidFill>
                          <a:effectLst/>
                        </a:rPr>
                        <a:t>rb+</a:t>
                      </a:r>
                      <a:endParaRPr lang="en-US" sz="1600" dirty="0">
                        <a:solidFill>
                          <a:schemeClr val="bg1"/>
                        </a:solidFill>
                        <a:effectLst/>
                      </a:endParaRPr>
                    </a:p>
                    <a:p>
                      <a:pPr algn="just" fontAlgn="t"/>
                      <a:r>
                        <a:rPr lang="en-US" sz="1600" dirty="0">
                          <a:solidFill>
                            <a:schemeClr val="bg1"/>
                          </a:solidFill>
                          <a:effectLst/>
                        </a:rPr>
                        <a:t>Opens a file for both reading and writing in binary format. The file pointer placed at the beginning of the file.</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69496317"/>
                  </a:ext>
                </a:extLst>
              </a:tr>
              <a:tr h="929130">
                <a:tc>
                  <a:txBody>
                    <a:bodyPr/>
                    <a:lstStyle/>
                    <a:p>
                      <a:pPr algn="ctr" fontAlgn="t"/>
                      <a:r>
                        <a:rPr lang="en-US" sz="4000" dirty="0">
                          <a:solidFill>
                            <a:schemeClr val="bg1"/>
                          </a:solidFill>
                          <a:effectLst/>
                        </a:rPr>
                        <a:t>5</a:t>
                      </a:r>
                      <a:endParaRPr lang="en-US" sz="900" dirty="0">
                        <a:solidFill>
                          <a:schemeClr val="bg1"/>
                        </a:solidFill>
                        <a:effectLst/>
                      </a:endParaRP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bg1"/>
                          </a:solidFill>
                          <a:effectLst/>
                        </a:rPr>
                        <a:t>w</a:t>
                      </a:r>
                      <a:endParaRPr lang="en-US" sz="1600" dirty="0">
                        <a:solidFill>
                          <a:schemeClr val="bg1"/>
                        </a:solidFill>
                        <a:effectLst/>
                      </a:endParaRPr>
                    </a:p>
                    <a:p>
                      <a:pPr algn="just" fontAlgn="t"/>
                      <a:r>
                        <a:rPr lang="en-US" sz="1600" dirty="0">
                          <a:solidFill>
                            <a:schemeClr val="bg1"/>
                          </a:solidFill>
                          <a:effectLst/>
                        </a:rPr>
                        <a:t>Opens a file for writing only. Overwrites the file if the file exists. If the file does not exist, creates a new file for writing.</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8719732"/>
                  </a:ext>
                </a:extLst>
              </a:tr>
            </a:tbl>
          </a:graphicData>
        </a:graphic>
      </p:graphicFrame>
    </p:spTree>
    <p:extLst>
      <p:ext uri="{BB962C8B-B14F-4D97-AF65-F5344CB8AC3E}">
        <p14:creationId xmlns:p14="http://schemas.microsoft.com/office/powerpoint/2010/main" val="1589606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279371" y="0"/>
            <a:ext cx="7977808" cy="830997"/>
          </a:xfrm>
          <a:prstGeom prst="rect">
            <a:avLst/>
          </a:prstGeom>
          <a:noFill/>
        </p:spPr>
        <p:txBody>
          <a:bodyPr wrap="square" rtlCol="0">
            <a:spAutoFit/>
          </a:bodyPr>
          <a:lstStyle/>
          <a:p>
            <a:r>
              <a:rPr lang="en-US" sz="4800" u="sng" dirty="0">
                <a:solidFill>
                  <a:schemeClr val="bg1"/>
                </a:solidFill>
                <a:latin typeface="+mj-lt"/>
              </a:rPr>
              <a:t>File Handling Modes in Python</a:t>
            </a: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0549E6B-3795-44B5-8919-1EEF3653C1B9}"/>
              </a:ext>
            </a:extLst>
          </p:cNvPr>
          <p:cNvGraphicFramePr>
            <a:graphicFrameLocks noGrp="1"/>
          </p:cNvGraphicFramePr>
          <p:nvPr>
            <p:extLst>
              <p:ext uri="{D42A27DB-BD31-4B8C-83A1-F6EECF244321}">
                <p14:modId xmlns:p14="http://schemas.microsoft.com/office/powerpoint/2010/main" val="1770130143"/>
              </p:ext>
            </p:extLst>
          </p:nvPr>
        </p:nvGraphicFramePr>
        <p:xfrm>
          <a:off x="1428750" y="733845"/>
          <a:ext cx="8938592" cy="6208392"/>
        </p:xfrm>
        <a:graphic>
          <a:graphicData uri="http://schemas.openxmlformats.org/drawingml/2006/table">
            <a:tbl>
              <a:tblPr/>
              <a:tblGrid>
                <a:gridCol w="4469296">
                  <a:extLst>
                    <a:ext uri="{9D8B030D-6E8A-4147-A177-3AD203B41FA5}">
                      <a16:colId xmlns:a16="http://schemas.microsoft.com/office/drawing/2014/main" val="2178142524"/>
                    </a:ext>
                  </a:extLst>
                </a:gridCol>
                <a:gridCol w="4469296">
                  <a:extLst>
                    <a:ext uri="{9D8B030D-6E8A-4147-A177-3AD203B41FA5}">
                      <a16:colId xmlns:a16="http://schemas.microsoft.com/office/drawing/2014/main" val="4085112397"/>
                    </a:ext>
                  </a:extLst>
                </a:gridCol>
              </a:tblGrid>
              <a:tr h="196860">
                <a:tc>
                  <a:txBody>
                    <a:bodyPr/>
                    <a:lstStyle/>
                    <a:p>
                      <a:pPr algn="ctr" fontAlgn="t"/>
                      <a:r>
                        <a:rPr lang="en-US" sz="900">
                          <a:solidFill>
                            <a:schemeClr val="bg1"/>
                          </a:solidFill>
                          <a:effectLst/>
                        </a:rPr>
                        <a:t>Sr.No.</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a:solidFill>
                            <a:schemeClr val="bg1"/>
                          </a:solidFill>
                          <a:effectLst/>
                        </a:rPr>
                        <a:t>Modes &amp; Description</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169352"/>
                  </a:ext>
                </a:extLst>
              </a:tr>
              <a:tr h="966803">
                <a:tc>
                  <a:txBody>
                    <a:bodyPr/>
                    <a:lstStyle/>
                    <a:p>
                      <a:pPr algn="ctr" fontAlgn="t"/>
                      <a:r>
                        <a:rPr lang="en-US" sz="4000" dirty="0">
                          <a:solidFill>
                            <a:schemeClr val="bg1"/>
                          </a:solidFill>
                          <a:effectLst/>
                        </a:rPr>
                        <a:t>6</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sz="1600" b="1" i="0" kern="1200" dirty="0">
                          <a:solidFill>
                            <a:schemeClr val="bg1"/>
                          </a:solidFill>
                          <a:effectLst/>
                          <a:latin typeface="+mn-lt"/>
                          <a:ea typeface="+mn-ea"/>
                          <a:cs typeface="+mn-cs"/>
                        </a:rPr>
                        <a:t>wb</a:t>
                      </a:r>
                      <a:endParaRPr lang="en-US" sz="1600" b="0" i="0" kern="1200" dirty="0">
                        <a:solidFill>
                          <a:schemeClr val="bg1"/>
                        </a:solidFill>
                        <a:effectLst/>
                        <a:latin typeface="+mn-lt"/>
                        <a:ea typeface="+mn-ea"/>
                        <a:cs typeface="+mn-cs"/>
                      </a:endParaRPr>
                    </a:p>
                    <a:p>
                      <a:r>
                        <a:rPr lang="en-US" sz="1600" b="0" i="0" kern="1200" dirty="0">
                          <a:solidFill>
                            <a:schemeClr val="bg1"/>
                          </a:solidFill>
                          <a:effectLst/>
                          <a:latin typeface="+mn-lt"/>
                          <a:ea typeface="+mn-ea"/>
                          <a:cs typeface="+mn-cs"/>
                        </a:rPr>
                        <a:t>Opens a file for writing only in binary format. Overwrites the file if the file exists. If the file does not exist, creates a new file for writing.</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7676201"/>
                  </a:ext>
                </a:extLst>
              </a:tr>
              <a:tr h="966803">
                <a:tc>
                  <a:txBody>
                    <a:bodyPr/>
                    <a:lstStyle/>
                    <a:p>
                      <a:pPr algn="ctr" fontAlgn="t"/>
                      <a:r>
                        <a:rPr lang="en-US" sz="4000" dirty="0">
                          <a:solidFill>
                            <a:schemeClr val="bg1"/>
                          </a:solidFill>
                          <a:effectLst/>
                        </a:rPr>
                        <a:t>7</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sz="1600" b="1" i="0" kern="1200" dirty="0">
                          <a:solidFill>
                            <a:schemeClr val="bg1"/>
                          </a:solidFill>
                          <a:effectLst/>
                          <a:latin typeface="+mn-lt"/>
                          <a:ea typeface="+mn-ea"/>
                          <a:cs typeface="+mn-cs"/>
                        </a:rPr>
                        <a:t>w+</a:t>
                      </a:r>
                      <a:endParaRPr lang="en-US" sz="1600" b="0" i="0" kern="1200" dirty="0">
                        <a:solidFill>
                          <a:schemeClr val="bg1"/>
                        </a:solidFill>
                        <a:effectLst/>
                        <a:latin typeface="+mn-lt"/>
                        <a:ea typeface="+mn-ea"/>
                        <a:cs typeface="+mn-cs"/>
                      </a:endParaRPr>
                    </a:p>
                    <a:p>
                      <a:r>
                        <a:rPr lang="en-US" sz="1600" b="0" i="0" kern="1200" dirty="0">
                          <a:solidFill>
                            <a:schemeClr val="bg1"/>
                          </a:solidFill>
                          <a:effectLst/>
                          <a:latin typeface="+mn-lt"/>
                          <a:ea typeface="+mn-ea"/>
                          <a:cs typeface="+mn-cs"/>
                        </a:rPr>
                        <a:t>Opens a file for both writing and reading. Overwrites the existing file if the file exists. If the file does not exist, creates a new file for reading and writing.</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49183442"/>
                  </a:ext>
                </a:extLst>
              </a:tr>
              <a:tr h="1190786">
                <a:tc>
                  <a:txBody>
                    <a:bodyPr/>
                    <a:lstStyle/>
                    <a:p>
                      <a:pPr algn="ctr" fontAlgn="t"/>
                      <a:r>
                        <a:rPr lang="en-US" sz="4000" dirty="0">
                          <a:solidFill>
                            <a:schemeClr val="bg1"/>
                          </a:solidFill>
                          <a:effectLst/>
                        </a:rPr>
                        <a:t>8</a:t>
                      </a:r>
                      <a:endParaRPr lang="en-US" sz="900" dirty="0">
                        <a:solidFill>
                          <a:schemeClr val="bg1"/>
                        </a:solidFill>
                        <a:effectLst/>
                      </a:endParaRP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sz="1600" b="1" i="0" kern="1200" dirty="0">
                          <a:solidFill>
                            <a:schemeClr val="bg1"/>
                          </a:solidFill>
                          <a:effectLst/>
                          <a:latin typeface="+mn-lt"/>
                          <a:ea typeface="+mn-ea"/>
                          <a:cs typeface="+mn-cs"/>
                        </a:rPr>
                        <a:t>wb+</a:t>
                      </a:r>
                      <a:endParaRPr lang="en-US" sz="1600" b="0" i="0" kern="1200" dirty="0">
                        <a:solidFill>
                          <a:schemeClr val="bg1"/>
                        </a:solidFill>
                        <a:effectLst/>
                        <a:latin typeface="+mn-lt"/>
                        <a:ea typeface="+mn-ea"/>
                        <a:cs typeface="+mn-cs"/>
                      </a:endParaRPr>
                    </a:p>
                    <a:p>
                      <a:r>
                        <a:rPr lang="en-US" sz="1600" b="0" i="0" kern="1200" dirty="0">
                          <a:solidFill>
                            <a:schemeClr val="bg1"/>
                          </a:solidFill>
                          <a:effectLst/>
                          <a:latin typeface="+mn-lt"/>
                          <a:ea typeface="+mn-ea"/>
                          <a:cs typeface="+mn-cs"/>
                        </a:rPr>
                        <a:t>Opens a file for both writing and reading in binary format. Overwrites the existing file if the file exists. If the file does not exist, creates a new file for reading and writing.</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94422563"/>
                  </a:ext>
                </a:extLst>
              </a:tr>
              <a:tr h="1190786">
                <a:tc>
                  <a:txBody>
                    <a:bodyPr/>
                    <a:lstStyle/>
                    <a:p>
                      <a:pPr algn="ctr" fontAlgn="t"/>
                      <a:r>
                        <a:rPr lang="en-US" sz="4000" dirty="0">
                          <a:solidFill>
                            <a:schemeClr val="bg1"/>
                          </a:solidFill>
                          <a:effectLst/>
                        </a:rPr>
                        <a:t>9</a:t>
                      </a:r>
                      <a:endParaRPr lang="en-US" sz="900" dirty="0">
                        <a:solidFill>
                          <a:schemeClr val="bg1"/>
                        </a:solidFill>
                        <a:effectLst/>
                      </a:endParaRP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sz="1600" b="1" i="0" kern="1200" dirty="0">
                          <a:solidFill>
                            <a:schemeClr val="bg1"/>
                          </a:solidFill>
                          <a:effectLst/>
                          <a:latin typeface="+mn-lt"/>
                          <a:ea typeface="+mn-ea"/>
                          <a:cs typeface="+mn-cs"/>
                        </a:rPr>
                        <a:t>a</a:t>
                      </a:r>
                      <a:endParaRPr lang="en-US" sz="1600" b="0" i="0" kern="1200" dirty="0">
                        <a:solidFill>
                          <a:schemeClr val="bg1"/>
                        </a:solidFill>
                        <a:effectLst/>
                        <a:latin typeface="+mn-lt"/>
                        <a:ea typeface="+mn-ea"/>
                        <a:cs typeface="+mn-cs"/>
                      </a:endParaRPr>
                    </a:p>
                    <a:p>
                      <a:r>
                        <a:rPr lang="en-US" sz="1600" b="0" i="0" kern="1200" dirty="0">
                          <a:solidFill>
                            <a:schemeClr val="bg1"/>
                          </a:solidFill>
                          <a:effectLst/>
                          <a:latin typeface="+mn-lt"/>
                          <a:ea typeface="+mn-ea"/>
                          <a:cs typeface="+mn-cs"/>
                        </a:rPr>
                        <a:t>Opens a file for appending. The file pointer is at the end of the file if the file exists. That is, the file is in the append mode. If the file does not exist, it creates a new file for writing.</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69496317"/>
                  </a:ext>
                </a:extLst>
              </a:tr>
              <a:tr h="966803">
                <a:tc>
                  <a:txBody>
                    <a:bodyPr/>
                    <a:lstStyle/>
                    <a:p>
                      <a:pPr algn="ctr" fontAlgn="t"/>
                      <a:r>
                        <a:rPr lang="en-US" sz="4000" dirty="0">
                          <a:solidFill>
                            <a:schemeClr val="bg1"/>
                          </a:solidFill>
                          <a:effectLst/>
                        </a:rPr>
                        <a:t>10</a:t>
                      </a:r>
                      <a:endParaRPr lang="en-US" sz="900" dirty="0">
                        <a:solidFill>
                          <a:schemeClr val="bg1"/>
                        </a:solidFill>
                        <a:effectLst/>
                      </a:endParaRP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sz="1600" b="1" i="0" kern="1200" dirty="0">
                          <a:solidFill>
                            <a:schemeClr val="bg1"/>
                          </a:solidFill>
                          <a:effectLst/>
                          <a:latin typeface="+mn-lt"/>
                          <a:ea typeface="+mn-ea"/>
                          <a:cs typeface="+mn-cs"/>
                        </a:rPr>
                        <a:t>ab</a:t>
                      </a:r>
                      <a:endParaRPr lang="en-US" sz="1600" b="0" i="0" kern="1200" dirty="0">
                        <a:solidFill>
                          <a:schemeClr val="bg1"/>
                        </a:solidFill>
                        <a:effectLst/>
                        <a:latin typeface="+mn-lt"/>
                        <a:ea typeface="+mn-ea"/>
                        <a:cs typeface="+mn-cs"/>
                      </a:endParaRPr>
                    </a:p>
                    <a:p>
                      <a:r>
                        <a:rPr lang="en-US" sz="1600" b="0" i="0" kern="1200" dirty="0">
                          <a:solidFill>
                            <a:schemeClr val="bg1"/>
                          </a:solidFill>
                          <a:effectLst/>
                          <a:latin typeface="+mn-lt"/>
                          <a:ea typeface="+mn-ea"/>
                          <a:cs typeface="+mn-cs"/>
                        </a:rPr>
                        <a:t>Opens a file for appending in binary format. The file pointer is at the end of the file if the file exists. That is, the file is in the append mode. If the file does not exist, it creates a new file for writing.</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8719732"/>
                  </a:ext>
                </a:extLst>
              </a:tr>
            </a:tbl>
          </a:graphicData>
        </a:graphic>
      </p:graphicFrame>
    </p:spTree>
    <p:extLst>
      <p:ext uri="{BB962C8B-B14F-4D97-AF65-F5344CB8AC3E}">
        <p14:creationId xmlns:p14="http://schemas.microsoft.com/office/powerpoint/2010/main" val="3495648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279371" y="0"/>
            <a:ext cx="7977808" cy="830997"/>
          </a:xfrm>
          <a:prstGeom prst="rect">
            <a:avLst/>
          </a:prstGeom>
          <a:noFill/>
        </p:spPr>
        <p:txBody>
          <a:bodyPr wrap="square" rtlCol="0">
            <a:spAutoFit/>
          </a:bodyPr>
          <a:lstStyle/>
          <a:p>
            <a:r>
              <a:rPr lang="en-US" sz="4800" u="sng" dirty="0">
                <a:solidFill>
                  <a:schemeClr val="bg1"/>
                </a:solidFill>
                <a:latin typeface="+mj-lt"/>
              </a:rPr>
              <a:t>File Handling Modes in Python</a:t>
            </a: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5F891CFC-FD4A-465A-8E5C-ED70FED6256F}"/>
              </a:ext>
            </a:extLst>
          </p:cNvPr>
          <p:cNvGraphicFramePr>
            <a:graphicFrameLocks noGrp="1"/>
          </p:cNvGraphicFramePr>
          <p:nvPr>
            <p:extLst>
              <p:ext uri="{D42A27DB-BD31-4B8C-83A1-F6EECF244321}">
                <p14:modId xmlns:p14="http://schemas.microsoft.com/office/powerpoint/2010/main" val="496062051"/>
              </p:ext>
            </p:extLst>
          </p:nvPr>
        </p:nvGraphicFramePr>
        <p:xfrm>
          <a:off x="2279371" y="830997"/>
          <a:ext cx="7633258" cy="4110864"/>
        </p:xfrm>
        <a:graphic>
          <a:graphicData uri="http://schemas.openxmlformats.org/drawingml/2006/table">
            <a:tbl>
              <a:tblPr/>
              <a:tblGrid>
                <a:gridCol w="3816629">
                  <a:extLst>
                    <a:ext uri="{9D8B030D-6E8A-4147-A177-3AD203B41FA5}">
                      <a16:colId xmlns:a16="http://schemas.microsoft.com/office/drawing/2014/main" val="2675047534"/>
                    </a:ext>
                  </a:extLst>
                </a:gridCol>
                <a:gridCol w="3816629">
                  <a:extLst>
                    <a:ext uri="{9D8B030D-6E8A-4147-A177-3AD203B41FA5}">
                      <a16:colId xmlns:a16="http://schemas.microsoft.com/office/drawing/2014/main" val="3988800551"/>
                    </a:ext>
                  </a:extLst>
                </a:gridCol>
              </a:tblGrid>
              <a:tr h="1253138">
                <a:tc>
                  <a:txBody>
                    <a:bodyPr/>
                    <a:lstStyle/>
                    <a:p>
                      <a:pPr algn="ctr" fontAlgn="t"/>
                      <a:r>
                        <a:rPr lang="en-US" sz="4000" dirty="0">
                          <a:solidFill>
                            <a:schemeClr val="bg1"/>
                          </a:solidFill>
                          <a:effectLst/>
                        </a:rPr>
                        <a:t>11</a:t>
                      </a:r>
                    </a:p>
                  </a:txBody>
                  <a:tcPr marL="60101" marR="60101" marT="60101" marB="60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bg1"/>
                          </a:solidFill>
                          <a:effectLst/>
                        </a:rPr>
                        <a:t>a+</a:t>
                      </a:r>
                      <a:endParaRPr lang="en-US" sz="1600" dirty="0">
                        <a:solidFill>
                          <a:schemeClr val="bg1"/>
                        </a:solidFill>
                        <a:effectLst/>
                      </a:endParaRPr>
                    </a:p>
                    <a:p>
                      <a:pPr algn="just" fontAlgn="t"/>
                      <a:r>
                        <a:rPr lang="en-US" sz="1600" dirty="0">
                          <a:solidFill>
                            <a:schemeClr val="bg1"/>
                          </a:solidFill>
                          <a:effectLst/>
                        </a:rPr>
                        <a:t>Opens a file for both appending and reading. The file pointer is at the end of the file if the file exists. The file opens in the append mode. If the file does not exist, it creates a new file for reading and writing.</a:t>
                      </a:r>
                    </a:p>
                  </a:txBody>
                  <a:tcPr marL="60101" marR="60101" marT="60101" marB="60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0950494"/>
                  </a:ext>
                </a:extLst>
              </a:tr>
              <a:tr h="2527622">
                <a:tc>
                  <a:txBody>
                    <a:bodyPr/>
                    <a:lstStyle/>
                    <a:p>
                      <a:pPr algn="ctr" fontAlgn="t"/>
                      <a:r>
                        <a:rPr lang="en-US" sz="4000" dirty="0">
                          <a:solidFill>
                            <a:schemeClr val="bg1"/>
                          </a:solidFill>
                          <a:effectLst/>
                        </a:rPr>
                        <a:t>12</a:t>
                      </a:r>
                    </a:p>
                  </a:txBody>
                  <a:tcPr marL="60101" marR="60101" marT="60101" marB="60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bg1"/>
                          </a:solidFill>
                          <a:effectLst/>
                        </a:rPr>
                        <a:t>ab+</a:t>
                      </a:r>
                      <a:endParaRPr lang="en-US" sz="1600" dirty="0">
                        <a:solidFill>
                          <a:schemeClr val="bg1"/>
                        </a:solidFill>
                        <a:effectLst/>
                      </a:endParaRPr>
                    </a:p>
                    <a:p>
                      <a:pPr algn="just" fontAlgn="t"/>
                      <a:r>
                        <a:rPr lang="en-US" sz="1600" dirty="0">
                          <a:solidFill>
                            <a:schemeClr val="bg1"/>
                          </a:solidFill>
                          <a:effectLst/>
                        </a:rPr>
                        <a:t>Opens a file for both appending and reading in binary format. The file pointer is at the end of the file if the file exists. The file opens in the append mode. If the file does not exist, it creates a new file for reading and writing.</a:t>
                      </a:r>
                    </a:p>
                  </a:txBody>
                  <a:tcPr marL="60101" marR="60101" marT="60101" marB="60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4983466"/>
                  </a:ext>
                </a:extLst>
              </a:tr>
            </a:tbl>
          </a:graphicData>
        </a:graphic>
      </p:graphicFrame>
    </p:spTree>
    <p:extLst>
      <p:ext uri="{BB962C8B-B14F-4D97-AF65-F5344CB8AC3E}">
        <p14:creationId xmlns:p14="http://schemas.microsoft.com/office/powerpoint/2010/main" val="95802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157619" y="694000"/>
            <a:ext cx="7876762" cy="830997"/>
          </a:xfrm>
          <a:prstGeom prst="rect">
            <a:avLst/>
          </a:prstGeom>
          <a:noFill/>
        </p:spPr>
        <p:txBody>
          <a:bodyPr wrap="square" rtlCol="0">
            <a:spAutoFit/>
          </a:bodyPr>
          <a:lstStyle/>
          <a:p>
            <a:r>
              <a:rPr lang="en-US" sz="4800" u="sng" dirty="0">
                <a:solidFill>
                  <a:schemeClr val="bg1"/>
                </a:solidFill>
                <a:latin typeface="+mj-lt"/>
              </a:rPr>
              <a:t>File Object Attributes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157619" y="1524997"/>
            <a:ext cx="7977809" cy="830997"/>
          </a:xfrm>
          <a:prstGeom prst="rect">
            <a:avLst/>
          </a:prstGeom>
          <a:noFill/>
        </p:spPr>
        <p:txBody>
          <a:bodyPr wrap="square" rtlCol="0">
            <a:spAutoFit/>
          </a:bodyPr>
          <a:lstStyle/>
          <a:p>
            <a:r>
              <a:rPr lang="en-US" sz="2400" dirty="0">
                <a:solidFill>
                  <a:schemeClr val="bg1"/>
                </a:solidFill>
                <a:latin typeface="+mj-lt"/>
              </a:rPr>
              <a:t>Once a file is opened and you have one </a:t>
            </a:r>
            <a:r>
              <a:rPr lang="en-US" sz="2400" i="1" dirty="0">
                <a:solidFill>
                  <a:schemeClr val="bg1"/>
                </a:solidFill>
                <a:latin typeface="+mj-lt"/>
              </a:rPr>
              <a:t>file</a:t>
            </a:r>
            <a:r>
              <a:rPr lang="en-US" sz="2400" dirty="0">
                <a:solidFill>
                  <a:schemeClr val="bg1"/>
                </a:solidFill>
                <a:latin typeface="+mj-lt"/>
              </a:rPr>
              <a:t> object, you can get various information related to that file.</a:t>
            </a:r>
            <a:endParaRPr lang="en-US" sz="36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85B0B6D9-72BA-485F-82DA-22D4CCE1248D}"/>
              </a:ext>
            </a:extLst>
          </p:cNvPr>
          <p:cNvGraphicFramePr>
            <a:graphicFrameLocks noGrp="1"/>
          </p:cNvGraphicFramePr>
          <p:nvPr>
            <p:extLst>
              <p:ext uri="{D42A27DB-BD31-4B8C-83A1-F6EECF244321}">
                <p14:modId xmlns:p14="http://schemas.microsoft.com/office/powerpoint/2010/main" val="2551116836"/>
              </p:ext>
            </p:extLst>
          </p:nvPr>
        </p:nvGraphicFramePr>
        <p:xfrm>
          <a:off x="2056572" y="2355993"/>
          <a:ext cx="8439148" cy="4350612"/>
        </p:xfrm>
        <a:graphic>
          <a:graphicData uri="http://schemas.openxmlformats.org/drawingml/2006/table">
            <a:tbl>
              <a:tblPr/>
              <a:tblGrid>
                <a:gridCol w="4219574">
                  <a:extLst>
                    <a:ext uri="{9D8B030D-6E8A-4147-A177-3AD203B41FA5}">
                      <a16:colId xmlns:a16="http://schemas.microsoft.com/office/drawing/2014/main" val="4058612251"/>
                    </a:ext>
                  </a:extLst>
                </a:gridCol>
                <a:gridCol w="4219574">
                  <a:extLst>
                    <a:ext uri="{9D8B030D-6E8A-4147-A177-3AD203B41FA5}">
                      <a16:colId xmlns:a16="http://schemas.microsoft.com/office/drawing/2014/main" val="2785690179"/>
                    </a:ext>
                  </a:extLst>
                </a:gridCol>
              </a:tblGrid>
              <a:tr h="599242">
                <a:tc>
                  <a:txBody>
                    <a:bodyPr/>
                    <a:lstStyle/>
                    <a:p>
                      <a:pPr algn="ctr" fontAlgn="t"/>
                      <a:r>
                        <a:rPr lang="en-US" sz="2800" dirty="0">
                          <a:solidFill>
                            <a:schemeClr val="tx1"/>
                          </a:solidFill>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dirty="0">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492851058"/>
                  </a:ext>
                </a:extLst>
              </a:tr>
              <a:tr h="887946">
                <a:tc>
                  <a:txBody>
                    <a:bodyPr/>
                    <a:lstStyle/>
                    <a:p>
                      <a:pPr algn="ctr" fontAlgn="t"/>
                      <a:r>
                        <a:rPr lang="en-US" sz="4000" dirty="0">
                          <a:solidFill>
                            <a:schemeClr val="bg1"/>
                          </a:solidFill>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chemeClr val="bg1"/>
                          </a:solidFill>
                          <a:effectLst/>
                          <a:latin typeface="+mj-lt"/>
                        </a:rPr>
                        <a:t>file.closed</a:t>
                      </a:r>
                      <a:endParaRPr lang="en-US" sz="1800" dirty="0">
                        <a:solidFill>
                          <a:schemeClr val="bg1"/>
                        </a:solidFill>
                        <a:effectLst/>
                        <a:latin typeface="+mj-lt"/>
                      </a:endParaRPr>
                    </a:p>
                    <a:p>
                      <a:pPr algn="just" fontAlgn="t"/>
                      <a:r>
                        <a:rPr lang="en-US" sz="1800" dirty="0">
                          <a:solidFill>
                            <a:schemeClr val="bg1"/>
                          </a:solidFill>
                          <a:effectLst/>
                          <a:latin typeface="+mj-lt"/>
                        </a:rPr>
                        <a:t>Returns true if file is closed, false otherwise.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96397177"/>
                  </a:ext>
                </a:extLst>
              </a:tr>
              <a:tr h="887946">
                <a:tc>
                  <a:txBody>
                    <a:bodyPr/>
                    <a:lstStyle/>
                    <a:p>
                      <a:pPr algn="ctr" fontAlgn="t"/>
                      <a:r>
                        <a:rPr lang="en-US" sz="4000">
                          <a:solidFill>
                            <a:schemeClr val="bg1"/>
                          </a:solidFill>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chemeClr val="bg1"/>
                          </a:solidFill>
                          <a:effectLst/>
                          <a:latin typeface="+mj-lt"/>
                        </a:rPr>
                        <a:t>file.mode</a:t>
                      </a:r>
                      <a:endParaRPr lang="en-US" sz="1800" dirty="0">
                        <a:solidFill>
                          <a:schemeClr val="bg1"/>
                        </a:solidFill>
                        <a:effectLst/>
                        <a:latin typeface="+mj-lt"/>
                      </a:endParaRPr>
                    </a:p>
                    <a:p>
                      <a:pPr algn="just" fontAlgn="t"/>
                      <a:r>
                        <a:rPr lang="en-US" sz="1800" dirty="0">
                          <a:solidFill>
                            <a:schemeClr val="bg1"/>
                          </a:solidFill>
                          <a:effectLst/>
                          <a:latin typeface="+mj-lt"/>
                        </a:rPr>
                        <a:t>Returns access mode with which file was opened.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83005693"/>
                  </a:ext>
                </a:extLst>
              </a:tr>
              <a:tr h="693708">
                <a:tc>
                  <a:txBody>
                    <a:bodyPr/>
                    <a:lstStyle/>
                    <a:p>
                      <a:pPr algn="ctr" fontAlgn="t"/>
                      <a:r>
                        <a:rPr lang="en-US" sz="4000">
                          <a:solidFill>
                            <a:schemeClr val="bg1"/>
                          </a:solidFill>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chemeClr val="bg1"/>
                          </a:solidFill>
                          <a:effectLst/>
                          <a:latin typeface="+mj-lt"/>
                        </a:rPr>
                        <a:t>file.name</a:t>
                      </a:r>
                      <a:endParaRPr lang="en-US" dirty="0">
                        <a:solidFill>
                          <a:schemeClr val="bg1"/>
                        </a:solidFill>
                        <a:effectLst/>
                        <a:latin typeface="+mj-lt"/>
                      </a:endParaRPr>
                    </a:p>
                    <a:p>
                      <a:pPr algn="just" fontAlgn="t"/>
                      <a:r>
                        <a:rPr lang="en-US" dirty="0">
                          <a:solidFill>
                            <a:schemeClr val="bg1"/>
                          </a:solidFill>
                          <a:effectLst/>
                          <a:latin typeface="+mj-lt"/>
                        </a:rPr>
                        <a:t>Returns name of the file.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5364523"/>
                  </a:ext>
                </a:extLst>
              </a:tr>
              <a:tr h="1126064">
                <a:tc>
                  <a:txBody>
                    <a:bodyPr/>
                    <a:lstStyle/>
                    <a:p>
                      <a:pPr algn="ctr" fontAlgn="t"/>
                      <a:r>
                        <a:rPr lang="en-US" sz="4000" dirty="0">
                          <a:solidFill>
                            <a:schemeClr val="bg1"/>
                          </a:solidFill>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chemeClr val="bg1"/>
                          </a:solidFill>
                          <a:effectLst/>
                          <a:latin typeface="+mj-lt"/>
                        </a:rPr>
                        <a:t>file.softspace</a:t>
                      </a:r>
                      <a:endParaRPr lang="en-US" dirty="0">
                        <a:solidFill>
                          <a:schemeClr val="bg1"/>
                        </a:solidFill>
                        <a:effectLst/>
                        <a:latin typeface="+mj-lt"/>
                      </a:endParaRPr>
                    </a:p>
                    <a:p>
                      <a:pPr algn="just" fontAlgn="t"/>
                      <a:r>
                        <a:rPr lang="en-US" dirty="0">
                          <a:solidFill>
                            <a:schemeClr val="bg1"/>
                          </a:solidFill>
                          <a:effectLst/>
                          <a:latin typeface="+mj-lt"/>
                        </a:rPr>
                        <a:t>Returns false if space explicitly required with print, true otherwise.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76824624"/>
                  </a:ext>
                </a:extLst>
              </a:tr>
            </a:tbl>
          </a:graphicData>
        </a:graphic>
      </p:graphicFrame>
    </p:spTree>
    <p:extLst>
      <p:ext uri="{BB962C8B-B14F-4D97-AF65-F5344CB8AC3E}">
        <p14:creationId xmlns:p14="http://schemas.microsoft.com/office/powerpoint/2010/main" val="740873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Opening a File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517910" y="2044005"/>
            <a:ext cx="7977809" cy="2246769"/>
          </a:xfrm>
          <a:prstGeom prst="rect">
            <a:avLst/>
          </a:prstGeom>
          <a:noFill/>
        </p:spPr>
        <p:txBody>
          <a:bodyPr wrap="square" rtlCol="0">
            <a:spAutoFit/>
          </a:bodyPr>
          <a:lstStyle/>
          <a:p>
            <a:r>
              <a:rPr lang="en-US" sz="2800" dirty="0">
                <a:solidFill>
                  <a:schemeClr val="bg1"/>
                </a:solidFill>
                <a:latin typeface="+mj-lt"/>
              </a:rPr>
              <a:t>Opening a file in python is executed by open() function. An object of the file is created and using the file object the file is opened. The syntax for opening a file is as follows :-</a:t>
            </a:r>
          </a:p>
          <a:p>
            <a:r>
              <a:rPr lang="en-US" sz="2800" dirty="0">
                <a:solidFill>
                  <a:schemeClr val="bg1"/>
                </a:solidFill>
                <a:latin typeface="+mj-lt"/>
              </a:rPr>
              <a:t>File_object = open(“file_name", “handling mode")</a:t>
            </a: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351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Reading a File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517910" y="2044005"/>
            <a:ext cx="7977809" cy="4647426"/>
          </a:xfrm>
          <a:prstGeom prst="rect">
            <a:avLst/>
          </a:prstGeom>
          <a:noFill/>
        </p:spPr>
        <p:txBody>
          <a:bodyPr wrap="square" rtlCol="0">
            <a:spAutoFit/>
          </a:bodyPr>
          <a:lstStyle/>
          <a:p>
            <a:r>
              <a:rPr lang="en-US" sz="2800" dirty="0">
                <a:solidFill>
                  <a:schemeClr val="bg1"/>
                </a:solidFill>
                <a:latin typeface="+mj-lt"/>
              </a:rPr>
              <a:t>Reading a file is done using open() function but the mode of handling of the file is changed over here. There are two ways in which the file can be read :-</a:t>
            </a:r>
          </a:p>
          <a:p>
            <a:r>
              <a:rPr lang="en-US" sz="2800" b="1" u="sng" dirty="0">
                <a:solidFill>
                  <a:schemeClr val="bg1"/>
                </a:solidFill>
                <a:latin typeface="+mj-lt"/>
              </a:rPr>
              <a:t>WAY 1</a:t>
            </a:r>
            <a:endParaRPr lang="en-US" sz="2800" dirty="0">
              <a:solidFill>
                <a:schemeClr val="bg1"/>
              </a:solidFill>
              <a:latin typeface="+mj-lt"/>
            </a:endParaRPr>
          </a:p>
          <a:p>
            <a:r>
              <a:rPr lang="en-US" sz="2800" dirty="0">
                <a:solidFill>
                  <a:schemeClr val="bg1"/>
                </a:solidFill>
                <a:latin typeface="+mj-lt"/>
              </a:rPr>
              <a:t>	</a:t>
            </a:r>
            <a:r>
              <a:rPr lang="en-US" dirty="0">
                <a:solidFill>
                  <a:schemeClr val="bg1"/>
                </a:solidFill>
                <a:latin typeface="+mj-lt"/>
              </a:rPr>
              <a:t>file = open('sample.txt', 'r’)</a:t>
            </a:r>
          </a:p>
          <a:p>
            <a:r>
              <a:rPr lang="en-US" dirty="0">
                <a:solidFill>
                  <a:schemeClr val="bg1"/>
                </a:solidFill>
                <a:latin typeface="+mj-lt"/>
              </a:rPr>
              <a:t>	# This will print every line one by one in the file</a:t>
            </a:r>
          </a:p>
          <a:p>
            <a:r>
              <a:rPr lang="en-US" dirty="0">
                <a:solidFill>
                  <a:schemeClr val="bg1"/>
                </a:solidFill>
                <a:latin typeface="+mj-lt"/>
              </a:rPr>
              <a:t>	for each in file:</a:t>
            </a:r>
          </a:p>
          <a:p>
            <a:r>
              <a:rPr lang="en-US" dirty="0">
                <a:solidFill>
                  <a:schemeClr val="bg1"/>
                </a:solidFill>
                <a:latin typeface="+mj-lt"/>
              </a:rPr>
              <a:t>    	print (each)</a:t>
            </a:r>
          </a:p>
          <a:p>
            <a:r>
              <a:rPr lang="en-US" sz="2800" b="1" u="sng" dirty="0">
                <a:solidFill>
                  <a:schemeClr val="bg1"/>
                </a:solidFill>
              </a:rPr>
              <a:t>WAY 2</a:t>
            </a:r>
          </a:p>
          <a:p>
            <a:r>
              <a:rPr lang="en-US" sz="2800" dirty="0">
                <a:solidFill>
                  <a:schemeClr val="bg1"/>
                </a:solidFill>
              </a:rPr>
              <a:t>	</a:t>
            </a:r>
            <a:r>
              <a:rPr lang="en-US" dirty="0">
                <a:solidFill>
                  <a:schemeClr val="bg1"/>
                </a:solidFill>
              </a:rPr>
              <a:t>file = open(“</a:t>
            </a:r>
            <a:r>
              <a:rPr lang="en-US" dirty="0" err="1">
                <a:solidFill>
                  <a:schemeClr val="bg1"/>
                </a:solidFill>
              </a:rPr>
              <a:t>sample.text</a:t>
            </a:r>
            <a:r>
              <a:rPr lang="en-US" dirty="0">
                <a:solidFill>
                  <a:schemeClr val="bg1"/>
                </a:solidFill>
              </a:rPr>
              <a:t>”, “r”) </a:t>
            </a:r>
          </a:p>
          <a:p>
            <a:r>
              <a:rPr lang="en-US" dirty="0">
                <a:solidFill>
                  <a:schemeClr val="bg1"/>
                </a:solidFill>
              </a:rPr>
              <a:t>	print </a:t>
            </a:r>
            <a:r>
              <a:rPr lang="en-US" dirty="0" err="1">
                <a:solidFill>
                  <a:schemeClr val="bg1"/>
                </a:solidFill>
              </a:rPr>
              <a:t>file.read</a:t>
            </a:r>
            <a:r>
              <a:rPr lang="en-US" dirty="0">
                <a:solidFill>
                  <a:schemeClr val="bg1"/>
                </a:solidFill>
              </a:rPr>
              <a:t>()</a:t>
            </a:r>
          </a:p>
          <a:p>
            <a:endParaRPr lang="en-US"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2A11DE8D-05FF-4DC1-B568-55F2BC45654E}"/>
              </a:ext>
            </a:extLst>
          </p:cNvPr>
          <p:cNvCxnSpPr>
            <a:cxnSpLocks/>
          </p:cNvCxnSpPr>
          <p:nvPr/>
        </p:nvCxnSpPr>
        <p:spPr>
          <a:xfrm flipH="1">
            <a:off x="5022574" y="6069496"/>
            <a:ext cx="1524000" cy="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F33B86-1E4C-4AD0-BF75-98FCF7497D29}"/>
              </a:ext>
            </a:extLst>
          </p:cNvPr>
          <p:cNvSpPr txBox="1"/>
          <p:nvPr/>
        </p:nvSpPr>
        <p:spPr>
          <a:xfrm>
            <a:off x="6718852" y="5867400"/>
            <a:ext cx="2332383" cy="646331"/>
          </a:xfrm>
          <a:prstGeom prst="rect">
            <a:avLst/>
          </a:prstGeom>
          <a:noFill/>
        </p:spPr>
        <p:txBody>
          <a:bodyPr wrap="square" rtlCol="0">
            <a:spAutoFit/>
          </a:bodyPr>
          <a:lstStyle/>
          <a:p>
            <a:r>
              <a:rPr lang="en-US" dirty="0">
                <a:solidFill>
                  <a:schemeClr val="bg1"/>
                </a:solidFill>
                <a:latin typeface="+mj-lt"/>
              </a:rPr>
              <a:t>This directly reads the content of the file.</a:t>
            </a:r>
          </a:p>
        </p:txBody>
      </p:sp>
    </p:spTree>
    <p:extLst>
      <p:ext uri="{BB962C8B-B14F-4D97-AF65-F5344CB8AC3E}">
        <p14:creationId xmlns:p14="http://schemas.microsoft.com/office/powerpoint/2010/main" val="3713338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Deleting a File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517910" y="2044005"/>
            <a:ext cx="7977809" cy="1384995"/>
          </a:xfrm>
          <a:prstGeom prst="rect">
            <a:avLst/>
          </a:prstGeom>
          <a:noFill/>
        </p:spPr>
        <p:txBody>
          <a:bodyPr wrap="square" rtlCol="0">
            <a:spAutoFit/>
          </a:bodyPr>
          <a:lstStyle/>
          <a:p>
            <a:r>
              <a:rPr lang="en-US" sz="2800" dirty="0">
                <a:solidFill>
                  <a:schemeClr val="bg1"/>
                </a:solidFill>
                <a:latin typeface="+mj-lt"/>
              </a:rPr>
              <a:t>You can use the </a:t>
            </a:r>
            <a:r>
              <a:rPr lang="en-US" sz="2800" i="1" dirty="0">
                <a:solidFill>
                  <a:schemeClr val="bg1"/>
                </a:solidFill>
                <a:latin typeface="+mj-lt"/>
              </a:rPr>
              <a:t>remove()</a:t>
            </a:r>
            <a:r>
              <a:rPr lang="en-US" sz="2800" dirty="0">
                <a:solidFill>
                  <a:schemeClr val="bg1"/>
                </a:solidFill>
                <a:latin typeface="+mj-lt"/>
              </a:rPr>
              <a:t> method to delete files by supplying the name of the file to be deleted as the argument.</a:t>
            </a:r>
            <a:endParaRPr lang="en-US" sz="40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8821E8F-8C33-4182-813E-91D64D4C7DED}"/>
              </a:ext>
            </a:extLst>
          </p:cNvPr>
          <p:cNvSpPr txBox="1"/>
          <p:nvPr/>
        </p:nvSpPr>
        <p:spPr>
          <a:xfrm>
            <a:off x="2517909" y="3429000"/>
            <a:ext cx="7805528" cy="2246769"/>
          </a:xfrm>
          <a:prstGeom prst="rect">
            <a:avLst/>
          </a:prstGeom>
          <a:noFill/>
        </p:spPr>
        <p:txBody>
          <a:bodyPr wrap="square" rtlCol="0">
            <a:spAutoFit/>
          </a:bodyPr>
          <a:lstStyle/>
          <a:p>
            <a:r>
              <a:rPr lang="en-US" sz="2800" dirty="0">
                <a:solidFill>
                  <a:schemeClr val="bg1"/>
                </a:solidFill>
                <a:latin typeface="+mj-lt"/>
              </a:rPr>
              <a:t>Import os</a:t>
            </a:r>
          </a:p>
          <a:p>
            <a:r>
              <a:rPr lang="en-US" sz="2800" dirty="0">
                <a:solidFill>
                  <a:schemeClr val="bg1"/>
                </a:solidFill>
                <a:latin typeface="+mj-lt"/>
              </a:rPr>
              <a:t># now the command to execute the delete operation</a:t>
            </a:r>
          </a:p>
          <a:p>
            <a:r>
              <a:rPr lang="en-US" sz="2800" dirty="0">
                <a:solidFill>
                  <a:schemeClr val="bg1"/>
                </a:solidFill>
                <a:latin typeface="+mj-lt"/>
              </a:rPr>
              <a:t>Os.remove(“sample.txt”)</a:t>
            </a:r>
          </a:p>
          <a:p>
            <a:r>
              <a:rPr lang="en-US" sz="2800" dirty="0">
                <a:solidFill>
                  <a:schemeClr val="bg1"/>
                </a:solidFill>
                <a:latin typeface="+mj-lt"/>
              </a:rPr>
              <a:t>#As soon as the command is executed the file sample.txt deleted.</a:t>
            </a:r>
          </a:p>
        </p:txBody>
      </p:sp>
    </p:spTree>
    <p:extLst>
      <p:ext uri="{BB962C8B-B14F-4D97-AF65-F5344CB8AC3E}">
        <p14:creationId xmlns:p14="http://schemas.microsoft.com/office/powerpoint/2010/main" val="399402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3220278" y="372683"/>
            <a:ext cx="7394713" cy="923330"/>
          </a:xfrm>
          <a:prstGeom prst="rect">
            <a:avLst/>
          </a:prstGeom>
          <a:noFill/>
        </p:spPr>
        <p:txBody>
          <a:bodyPr wrap="square" rtlCol="0">
            <a:spAutoFit/>
          </a:bodyPr>
          <a:lstStyle/>
          <a:p>
            <a:r>
              <a:rPr lang="en-US" sz="5400" u="sng" dirty="0">
                <a:solidFill>
                  <a:schemeClr val="bg1"/>
                </a:solidFill>
                <a:latin typeface="+mj-lt"/>
              </a:rPr>
              <a:t>Syntax of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809460" y="2053009"/>
            <a:ext cx="6983896" cy="2554545"/>
          </a:xfrm>
          <a:prstGeom prst="rect">
            <a:avLst/>
          </a:prstGeom>
          <a:noFill/>
        </p:spPr>
        <p:txBody>
          <a:bodyPr wrap="square" rtlCol="0">
            <a:spAutoFit/>
          </a:bodyPr>
          <a:lstStyle/>
          <a:p>
            <a:r>
              <a:rPr lang="en-US" sz="4000" dirty="0">
                <a:solidFill>
                  <a:schemeClr val="bg1"/>
                </a:solidFill>
                <a:latin typeface="+mj-lt"/>
              </a:rPr>
              <a:t>The syntax for Python is as simple as this shown below :-</a:t>
            </a:r>
          </a:p>
          <a:p>
            <a:endParaRPr lang="en-US" sz="4000" dirty="0">
              <a:solidFill>
                <a:schemeClr val="bg1"/>
              </a:solidFill>
              <a:latin typeface="+mj-lt"/>
            </a:endParaRPr>
          </a:p>
          <a:p>
            <a:r>
              <a:rPr lang="en-US" sz="4000" dirty="0">
                <a:solidFill>
                  <a:schemeClr val="bg1"/>
                </a:solidFill>
                <a:latin typeface="+mj-lt"/>
              </a:rPr>
              <a:t>print “Hello World!!!”</a:t>
            </a:r>
          </a:p>
        </p:txBody>
      </p:sp>
      <p:pic>
        <p:nvPicPr>
          <p:cNvPr id="6" name="Picture 2" descr="Image result for copyright png">
            <a:extLst>
              <a:ext uri="{FF2B5EF4-FFF2-40B4-BE49-F238E27FC236}">
                <a16:creationId xmlns:a16="http://schemas.microsoft.com/office/drawing/2014/main" id="{2B0323B5-41A4-476A-87C3-658F0ABB840E}"/>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637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Tkinter in Python (GUI)</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sp>
        <p:nvSpPr>
          <p:cNvPr id="3" name="TextBox 2">
            <a:extLst>
              <a:ext uri="{FF2B5EF4-FFF2-40B4-BE49-F238E27FC236}">
                <a16:creationId xmlns:a16="http://schemas.microsoft.com/office/drawing/2014/main" id="{C6CD71E1-9FA6-4A53-8BEB-C8C4E46ED9D1}"/>
              </a:ext>
            </a:extLst>
          </p:cNvPr>
          <p:cNvSpPr txBox="1"/>
          <p:nvPr/>
        </p:nvSpPr>
        <p:spPr>
          <a:xfrm>
            <a:off x="2517911" y="1789363"/>
            <a:ext cx="7977809" cy="4401205"/>
          </a:xfrm>
          <a:prstGeom prst="rect">
            <a:avLst/>
          </a:prstGeom>
          <a:noFill/>
        </p:spPr>
        <p:txBody>
          <a:bodyPr wrap="square" rtlCol="0">
            <a:spAutoFit/>
          </a:bodyPr>
          <a:lstStyle/>
          <a:p>
            <a:r>
              <a:rPr lang="en-US" sz="2000" dirty="0">
                <a:solidFill>
                  <a:schemeClr val="bg1"/>
                </a:solidFill>
                <a:latin typeface="+mj-lt"/>
              </a:rPr>
              <a:t>Tkinter is the standard GUI library for Python. Python when combined with Tkinter</a:t>
            </a:r>
          </a:p>
          <a:p>
            <a:r>
              <a:rPr lang="en-US" sz="2000" dirty="0">
                <a:solidFill>
                  <a:schemeClr val="bg1"/>
                </a:solidFill>
                <a:latin typeface="+mj-lt"/>
              </a:rPr>
              <a:t>provides a fast and easy way to create GUI applications. Tkinter provides a powerful</a:t>
            </a:r>
          </a:p>
          <a:p>
            <a:r>
              <a:rPr lang="en-US" sz="2000" dirty="0">
                <a:solidFill>
                  <a:schemeClr val="bg1"/>
                </a:solidFill>
                <a:latin typeface="+mj-lt"/>
              </a:rPr>
              <a:t>object-oriented interface to the Tk GUI toolkit.</a:t>
            </a:r>
          </a:p>
          <a:p>
            <a:r>
              <a:rPr lang="en-US" sz="2000" dirty="0">
                <a:solidFill>
                  <a:schemeClr val="bg1"/>
                </a:solidFill>
                <a:latin typeface="+mj-lt"/>
              </a:rPr>
              <a:t>Creating a GUI application using Tkinter is an easy task. All you need to do is perform</a:t>
            </a:r>
          </a:p>
          <a:p>
            <a:r>
              <a:rPr lang="en-US" sz="2000" dirty="0">
                <a:solidFill>
                  <a:schemeClr val="bg1"/>
                </a:solidFill>
                <a:latin typeface="+mj-lt"/>
              </a:rPr>
              <a:t>the following steps:</a:t>
            </a:r>
          </a:p>
          <a:p>
            <a:r>
              <a:rPr lang="en-US" sz="2000" dirty="0">
                <a:solidFill>
                  <a:schemeClr val="bg1"/>
                </a:solidFill>
                <a:latin typeface="+mj-lt"/>
              </a:rPr>
              <a:t> Import the </a:t>
            </a:r>
            <a:r>
              <a:rPr lang="en-US" sz="2000" i="1" dirty="0">
                <a:solidFill>
                  <a:schemeClr val="bg1"/>
                </a:solidFill>
                <a:latin typeface="+mj-lt"/>
              </a:rPr>
              <a:t>Tkinter </a:t>
            </a:r>
            <a:r>
              <a:rPr lang="en-US" sz="2000" dirty="0">
                <a:solidFill>
                  <a:schemeClr val="bg1"/>
                </a:solidFill>
                <a:latin typeface="+mj-lt"/>
              </a:rPr>
              <a:t>module.</a:t>
            </a:r>
          </a:p>
          <a:p>
            <a:r>
              <a:rPr lang="en-US" sz="2000" dirty="0">
                <a:solidFill>
                  <a:schemeClr val="bg1"/>
                </a:solidFill>
                <a:latin typeface="+mj-lt"/>
              </a:rPr>
              <a:t> Create the GUI application main window.</a:t>
            </a:r>
          </a:p>
          <a:p>
            <a:r>
              <a:rPr lang="en-US" sz="2000" dirty="0">
                <a:solidFill>
                  <a:schemeClr val="bg1"/>
                </a:solidFill>
                <a:latin typeface="+mj-lt"/>
              </a:rPr>
              <a:t> Add one or more of the above-mentioned widgets to the GUI application.</a:t>
            </a:r>
          </a:p>
          <a:p>
            <a:r>
              <a:rPr lang="en-US" sz="2000" dirty="0">
                <a:solidFill>
                  <a:schemeClr val="bg1"/>
                </a:solidFill>
                <a:latin typeface="+mj-lt"/>
              </a:rPr>
              <a:t> Enter the main event loop to take action against each event triggered by the</a:t>
            </a:r>
          </a:p>
          <a:p>
            <a:r>
              <a:rPr lang="en-US" sz="2000" dirty="0">
                <a:solidFill>
                  <a:schemeClr val="bg1"/>
                </a:solidFill>
                <a:latin typeface="+mj-lt"/>
              </a:rPr>
              <a:t>user.</a:t>
            </a: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852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Tkinter Widgets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17911" y="2521059"/>
            <a:ext cx="7977809" cy="523220"/>
          </a:xfrm>
          <a:prstGeom prst="rect">
            <a:avLst/>
          </a:prstGeom>
          <a:noFill/>
        </p:spPr>
        <p:txBody>
          <a:bodyPr wrap="square" rtlCol="0">
            <a:spAutoFit/>
          </a:bodyPr>
          <a:lstStyle/>
          <a:p>
            <a:endParaRPr lang="en-US" sz="28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809D332-110B-4913-9E97-BA19612A3699}"/>
              </a:ext>
            </a:extLst>
          </p:cNvPr>
          <p:cNvSpPr/>
          <p:nvPr/>
        </p:nvSpPr>
        <p:spPr>
          <a:xfrm>
            <a:off x="3048000" y="1850918"/>
            <a:ext cx="6096000" cy="4524315"/>
          </a:xfrm>
          <a:prstGeom prst="rect">
            <a:avLst/>
          </a:prstGeom>
        </p:spPr>
        <p:txBody>
          <a:bodyPr>
            <a:spAutoFit/>
          </a:bodyPr>
          <a:lstStyle/>
          <a:p>
            <a:r>
              <a:rPr lang="en-US" b="1" dirty="0">
                <a:solidFill>
                  <a:schemeClr val="bg1"/>
                </a:solidFill>
                <a:latin typeface="Verdana,Bold"/>
              </a:rPr>
              <a:t>Operator Description</a:t>
            </a:r>
          </a:p>
          <a:p>
            <a:r>
              <a:rPr lang="en-US" dirty="0">
                <a:solidFill>
                  <a:schemeClr val="bg1"/>
                </a:solidFill>
                <a:latin typeface="Arial" panose="020B0604020202020204" pitchFamily="34" charset="0"/>
              </a:rPr>
              <a:t>Button </a:t>
            </a:r>
            <a:r>
              <a:rPr lang="en-US" dirty="0">
                <a:solidFill>
                  <a:schemeClr val="bg1"/>
                </a:solidFill>
                <a:latin typeface="Verdana" panose="020B0604030504040204" pitchFamily="34" charset="0"/>
              </a:rPr>
              <a:t>The Button widget is used to display buttons in your application.</a:t>
            </a:r>
          </a:p>
          <a:p>
            <a:r>
              <a:rPr lang="en-US" dirty="0">
                <a:solidFill>
                  <a:schemeClr val="bg1"/>
                </a:solidFill>
                <a:latin typeface="Arial" panose="020B0604020202020204" pitchFamily="34" charset="0"/>
              </a:rPr>
              <a:t>Canvas</a:t>
            </a:r>
          </a:p>
          <a:p>
            <a:r>
              <a:rPr lang="en-US" dirty="0">
                <a:solidFill>
                  <a:schemeClr val="bg1"/>
                </a:solidFill>
                <a:latin typeface="Verdana" panose="020B0604030504040204" pitchFamily="34" charset="0"/>
              </a:rPr>
              <a:t>The Canvas widget is used to draw shapes, such as lines, ovals,</a:t>
            </a:r>
          </a:p>
          <a:p>
            <a:r>
              <a:rPr lang="en-US" dirty="0">
                <a:solidFill>
                  <a:schemeClr val="bg1"/>
                </a:solidFill>
                <a:latin typeface="Verdana" panose="020B0604030504040204" pitchFamily="34" charset="0"/>
              </a:rPr>
              <a:t>polygons and rectangles, in your application.</a:t>
            </a:r>
          </a:p>
          <a:p>
            <a:r>
              <a:rPr lang="en-US" dirty="0">
                <a:solidFill>
                  <a:schemeClr val="bg1"/>
                </a:solidFill>
                <a:latin typeface="Arial" panose="020B0604020202020204" pitchFamily="34" charset="0"/>
              </a:rPr>
              <a:t>Checkbutton</a:t>
            </a:r>
          </a:p>
          <a:p>
            <a:r>
              <a:rPr lang="en-US" dirty="0">
                <a:solidFill>
                  <a:schemeClr val="bg1"/>
                </a:solidFill>
                <a:latin typeface="Verdana" panose="020B0604030504040204" pitchFamily="34" charset="0"/>
              </a:rPr>
              <a:t>The Checkbutton widget is used to display a number of options as</a:t>
            </a:r>
          </a:p>
          <a:p>
            <a:r>
              <a:rPr lang="en-US" dirty="0">
                <a:solidFill>
                  <a:schemeClr val="bg1"/>
                </a:solidFill>
                <a:latin typeface="Verdana" panose="020B0604030504040204" pitchFamily="34" charset="0"/>
              </a:rPr>
              <a:t>checkboxes. The user can select multiple options at a time.</a:t>
            </a:r>
          </a:p>
          <a:p>
            <a:r>
              <a:rPr lang="en-US" dirty="0">
                <a:solidFill>
                  <a:schemeClr val="bg1"/>
                </a:solidFill>
                <a:latin typeface="Arial" panose="020B0604020202020204" pitchFamily="34" charset="0"/>
              </a:rPr>
              <a:t>Entry</a:t>
            </a:r>
          </a:p>
          <a:p>
            <a:r>
              <a:rPr lang="en-US" dirty="0">
                <a:solidFill>
                  <a:schemeClr val="bg1"/>
                </a:solidFill>
                <a:latin typeface="Verdana" panose="020B0604030504040204" pitchFamily="34" charset="0"/>
              </a:rPr>
              <a:t>The Entry widget is used to display a single-line text field for</a:t>
            </a:r>
          </a:p>
          <a:p>
            <a:r>
              <a:rPr lang="en-US" dirty="0">
                <a:solidFill>
                  <a:schemeClr val="bg1"/>
                </a:solidFill>
                <a:latin typeface="Verdana" panose="020B0604030504040204" pitchFamily="34" charset="0"/>
              </a:rPr>
              <a:t>accepting values from a user.</a:t>
            </a:r>
            <a:endParaRPr lang="en-US" dirty="0">
              <a:solidFill>
                <a:schemeClr val="bg1"/>
              </a:solidFill>
            </a:endParaRPr>
          </a:p>
        </p:txBody>
      </p:sp>
    </p:spTree>
    <p:extLst>
      <p:ext uri="{BB962C8B-B14F-4D97-AF65-F5344CB8AC3E}">
        <p14:creationId xmlns:p14="http://schemas.microsoft.com/office/powerpoint/2010/main" val="1973645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57500" y="667432"/>
            <a:ext cx="6778488" cy="830997"/>
          </a:xfrm>
          <a:prstGeom prst="rect">
            <a:avLst/>
          </a:prstGeom>
          <a:noFill/>
        </p:spPr>
        <p:txBody>
          <a:bodyPr wrap="square" rtlCol="0">
            <a:spAutoFit/>
          </a:bodyPr>
          <a:lstStyle/>
          <a:p>
            <a:r>
              <a:rPr lang="en-US" sz="4800" u="sng" dirty="0">
                <a:solidFill>
                  <a:schemeClr val="bg1"/>
                </a:solidFill>
                <a:latin typeface="+mj-lt"/>
              </a:rPr>
              <a:t>Tkinter Widgets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690189" y="1498429"/>
            <a:ext cx="7977809" cy="4524315"/>
          </a:xfrm>
          <a:prstGeom prst="rect">
            <a:avLst/>
          </a:prstGeom>
          <a:noFill/>
        </p:spPr>
        <p:txBody>
          <a:bodyPr wrap="square" rtlCol="0">
            <a:spAutoFit/>
          </a:bodyPr>
          <a:lstStyle/>
          <a:p>
            <a:r>
              <a:rPr lang="en-US" dirty="0">
                <a:solidFill>
                  <a:schemeClr val="bg1"/>
                </a:solidFill>
              </a:rPr>
              <a:t>Frame</a:t>
            </a:r>
          </a:p>
          <a:p>
            <a:r>
              <a:rPr lang="en-US" dirty="0">
                <a:solidFill>
                  <a:schemeClr val="bg1"/>
                </a:solidFill>
              </a:rPr>
              <a:t>The Frame widget is used as a container widget to organize other</a:t>
            </a:r>
          </a:p>
          <a:p>
            <a:r>
              <a:rPr lang="en-US" dirty="0">
                <a:solidFill>
                  <a:schemeClr val="bg1"/>
                </a:solidFill>
              </a:rPr>
              <a:t>widgets.</a:t>
            </a:r>
          </a:p>
          <a:p>
            <a:r>
              <a:rPr lang="en-US" dirty="0">
                <a:solidFill>
                  <a:schemeClr val="bg1"/>
                </a:solidFill>
              </a:rPr>
              <a:t>Label</a:t>
            </a:r>
          </a:p>
          <a:p>
            <a:r>
              <a:rPr lang="en-US" dirty="0">
                <a:solidFill>
                  <a:schemeClr val="bg1"/>
                </a:solidFill>
              </a:rPr>
              <a:t>The Label widget is used to provide a single-line caption for other</a:t>
            </a:r>
          </a:p>
          <a:p>
            <a:r>
              <a:rPr lang="en-US" dirty="0">
                <a:solidFill>
                  <a:schemeClr val="bg1"/>
                </a:solidFill>
              </a:rPr>
              <a:t>widgets. It can also contain images.</a:t>
            </a:r>
          </a:p>
          <a:p>
            <a:r>
              <a:rPr lang="en-US" dirty="0" err="1">
                <a:solidFill>
                  <a:schemeClr val="bg1"/>
                </a:solidFill>
              </a:rPr>
              <a:t>Listbox</a:t>
            </a:r>
            <a:r>
              <a:rPr lang="en-US" dirty="0">
                <a:solidFill>
                  <a:schemeClr val="bg1"/>
                </a:solidFill>
              </a:rPr>
              <a:t> The </a:t>
            </a:r>
            <a:r>
              <a:rPr lang="en-US" dirty="0" err="1">
                <a:solidFill>
                  <a:schemeClr val="bg1"/>
                </a:solidFill>
              </a:rPr>
              <a:t>Listbox</a:t>
            </a:r>
            <a:r>
              <a:rPr lang="en-US" dirty="0">
                <a:solidFill>
                  <a:schemeClr val="bg1"/>
                </a:solidFill>
              </a:rPr>
              <a:t> widget is used to provide a list of options to a user.</a:t>
            </a:r>
          </a:p>
          <a:p>
            <a:r>
              <a:rPr lang="en-US" dirty="0" err="1">
                <a:solidFill>
                  <a:schemeClr val="bg1"/>
                </a:solidFill>
              </a:rPr>
              <a:t>Menubutton</a:t>
            </a:r>
            <a:endParaRPr lang="en-US" dirty="0">
              <a:solidFill>
                <a:schemeClr val="bg1"/>
              </a:solidFill>
            </a:endParaRPr>
          </a:p>
          <a:p>
            <a:r>
              <a:rPr lang="en-US" dirty="0">
                <a:solidFill>
                  <a:schemeClr val="bg1"/>
                </a:solidFill>
              </a:rPr>
              <a:t>The </a:t>
            </a:r>
            <a:r>
              <a:rPr lang="en-US" dirty="0" err="1">
                <a:solidFill>
                  <a:schemeClr val="bg1"/>
                </a:solidFill>
              </a:rPr>
              <a:t>Menubutton</a:t>
            </a:r>
            <a:r>
              <a:rPr lang="en-US" dirty="0">
                <a:solidFill>
                  <a:schemeClr val="bg1"/>
                </a:solidFill>
              </a:rPr>
              <a:t> widget is used to display menus in your</a:t>
            </a:r>
          </a:p>
          <a:p>
            <a:r>
              <a:rPr lang="en-US" dirty="0">
                <a:solidFill>
                  <a:schemeClr val="bg1"/>
                </a:solidFill>
              </a:rPr>
              <a:t>application.</a:t>
            </a:r>
          </a:p>
          <a:p>
            <a:r>
              <a:rPr lang="en-US" dirty="0">
                <a:solidFill>
                  <a:schemeClr val="bg1"/>
                </a:solidFill>
              </a:rPr>
              <a:t>Menu</a:t>
            </a:r>
          </a:p>
          <a:p>
            <a:r>
              <a:rPr lang="en-US" dirty="0">
                <a:solidFill>
                  <a:schemeClr val="bg1"/>
                </a:solidFill>
              </a:rPr>
              <a:t>The Menu widget is used to provide various commands to a user.</a:t>
            </a:r>
          </a:p>
          <a:p>
            <a:r>
              <a:rPr lang="en-US" dirty="0">
                <a:solidFill>
                  <a:schemeClr val="bg1"/>
                </a:solidFill>
              </a:rPr>
              <a:t>These commands are contained inside </a:t>
            </a:r>
            <a:r>
              <a:rPr lang="en-US" dirty="0" err="1">
                <a:solidFill>
                  <a:schemeClr val="bg1"/>
                </a:solidFill>
              </a:rPr>
              <a:t>Menubutton</a:t>
            </a:r>
            <a:r>
              <a:rPr lang="en-US" dirty="0">
                <a:solidFill>
                  <a:schemeClr val="bg1"/>
                </a:solidFill>
              </a:rPr>
              <a:t>.</a:t>
            </a:r>
          </a:p>
          <a:p>
            <a:r>
              <a:rPr lang="en-US" dirty="0">
                <a:solidFill>
                  <a:schemeClr val="bg1"/>
                </a:solidFill>
              </a:rPr>
              <a:t>Message</a:t>
            </a:r>
          </a:p>
          <a:p>
            <a:r>
              <a:rPr lang="en-US" dirty="0">
                <a:solidFill>
                  <a:schemeClr val="bg1"/>
                </a:solidFill>
              </a:rPr>
              <a:t>The Message widget is used to display multiline text fields for</a:t>
            </a:r>
          </a:p>
          <a:p>
            <a:r>
              <a:rPr lang="en-US" dirty="0">
                <a:solidFill>
                  <a:schemeClr val="bg1"/>
                </a:solidFill>
              </a:rPr>
              <a:t>accepting values from a user.</a:t>
            </a:r>
            <a:endParaRPr lang="en-US" sz="2800" dirty="0">
              <a:solidFill>
                <a:schemeClr val="bg1"/>
              </a:solidFill>
              <a:latin typeface="+mj-lt"/>
            </a:endParaRPr>
          </a:p>
        </p:txBody>
      </p:sp>
      <p:pic>
        <p:nvPicPr>
          <p:cNvPr id="6" name="Picture 2" descr="Image result for copyright png">
            <a:extLst>
              <a:ext uri="{FF2B5EF4-FFF2-40B4-BE49-F238E27FC236}">
                <a16:creationId xmlns:a16="http://schemas.microsoft.com/office/drawing/2014/main" id="{CB5F5295-E682-4B12-88FE-8F2431F2AB4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4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09460" y="438943"/>
            <a:ext cx="7394713" cy="923330"/>
          </a:xfrm>
          <a:prstGeom prst="rect">
            <a:avLst/>
          </a:prstGeom>
          <a:noFill/>
        </p:spPr>
        <p:txBody>
          <a:bodyPr wrap="square" rtlCol="0">
            <a:spAutoFit/>
          </a:bodyPr>
          <a:lstStyle/>
          <a:p>
            <a:r>
              <a:rPr lang="en-US" sz="5400" u="sng" dirty="0">
                <a:solidFill>
                  <a:schemeClr val="bg1"/>
                </a:solidFill>
                <a:latin typeface="+mj-lt"/>
              </a:rPr>
              <a:t>Indentation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398641" y="2441546"/>
            <a:ext cx="8216350" cy="2677656"/>
          </a:xfrm>
          <a:prstGeom prst="rect">
            <a:avLst/>
          </a:prstGeom>
          <a:noFill/>
        </p:spPr>
        <p:txBody>
          <a:bodyPr wrap="square" rtlCol="0">
            <a:spAutoFit/>
          </a:bodyPr>
          <a:lstStyle/>
          <a:p>
            <a:r>
              <a:rPr lang="en-US" sz="2800" dirty="0">
                <a:solidFill>
                  <a:schemeClr val="bg1"/>
                </a:solidFill>
                <a:latin typeface="+mj-lt"/>
              </a:rPr>
              <a:t>Most languages doesn’t care about indentation</a:t>
            </a:r>
          </a:p>
          <a:p>
            <a:endParaRPr lang="en-US" sz="2800" dirty="0">
              <a:solidFill>
                <a:schemeClr val="bg1"/>
              </a:solidFill>
              <a:latin typeface="+mj-lt"/>
            </a:endParaRPr>
          </a:p>
          <a:p>
            <a:r>
              <a:rPr lang="en-US" sz="2800" dirty="0">
                <a:solidFill>
                  <a:schemeClr val="bg1"/>
                </a:solidFill>
                <a:latin typeface="+mj-lt"/>
              </a:rPr>
              <a:t>It tends to group similar elements and statements inside a specific function block. Care about the codes being written should be in proper indentation, and if not then might cause an error or might cause wrong output.</a:t>
            </a:r>
          </a:p>
        </p:txBody>
      </p:sp>
      <p:pic>
        <p:nvPicPr>
          <p:cNvPr id="6" name="Picture 2" descr="Image result for copyright png">
            <a:extLst>
              <a:ext uri="{FF2B5EF4-FFF2-40B4-BE49-F238E27FC236}">
                <a16:creationId xmlns:a16="http://schemas.microsoft.com/office/drawing/2014/main" id="{FC62F601-88AA-4A2B-9E73-9A7337BB8C26}"/>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93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809460" y="438943"/>
            <a:ext cx="7394713" cy="923330"/>
          </a:xfrm>
          <a:prstGeom prst="rect">
            <a:avLst/>
          </a:prstGeom>
          <a:noFill/>
        </p:spPr>
        <p:txBody>
          <a:bodyPr wrap="square" rtlCol="0">
            <a:spAutoFit/>
          </a:bodyPr>
          <a:lstStyle/>
          <a:p>
            <a:r>
              <a:rPr lang="en-US" sz="5400" u="sng" dirty="0">
                <a:solidFill>
                  <a:schemeClr val="bg1"/>
                </a:solidFill>
                <a:latin typeface="+mj-lt"/>
              </a:rPr>
              <a:t>Data-Types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4678017" y="2216259"/>
            <a:ext cx="3723862" cy="2677656"/>
          </a:xfrm>
          <a:prstGeom prst="rect">
            <a:avLst/>
          </a:prstGeom>
          <a:noFill/>
        </p:spPr>
        <p:txBody>
          <a:bodyPr wrap="square" rtlCol="0">
            <a:spAutoFit/>
          </a:bodyPr>
          <a:lstStyle/>
          <a:p>
            <a:r>
              <a:rPr lang="en-US" sz="2800" dirty="0">
                <a:solidFill>
                  <a:schemeClr val="bg1"/>
                </a:solidFill>
                <a:latin typeface="+mj-lt"/>
              </a:rPr>
              <a:t>→  Strings</a:t>
            </a:r>
          </a:p>
          <a:p>
            <a:r>
              <a:rPr lang="en-US" sz="2800" dirty="0">
                <a:solidFill>
                  <a:schemeClr val="bg1"/>
                </a:solidFill>
                <a:latin typeface="+mj-lt"/>
              </a:rPr>
              <a:t>→  Numbers</a:t>
            </a:r>
          </a:p>
          <a:p>
            <a:r>
              <a:rPr lang="en-US" sz="2800" dirty="0">
                <a:solidFill>
                  <a:schemeClr val="bg1"/>
                </a:solidFill>
                <a:latin typeface="+mj-lt"/>
              </a:rPr>
              <a:t>→  NULL</a:t>
            </a:r>
          </a:p>
          <a:p>
            <a:r>
              <a:rPr lang="en-US" sz="2800" dirty="0">
                <a:solidFill>
                  <a:schemeClr val="bg1"/>
                </a:solidFill>
                <a:latin typeface="+mj-lt"/>
              </a:rPr>
              <a:t>→  Lists</a:t>
            </a:r>
          </a:p>
          <a:p>
            <a:r>
              <a:rPr lang="en-US" sz="2800" dirty="0">
                <a:solidFill>
                  <a:schemeClr val="bg1"/>
                </a:solidFill>
                <a:latin typeface="+mj-lt"/>
              </a:rPr>
              <a:t>→  Tuples</a:t>
            </a:r>
          </a:p>
          <a:p>
            <a:r>
              <a:rPr lang="en-US" sz="2800" dirty="0">
                <a:solidFill>
                  <a:schemeClr val="bg1"/>
                </a:solidFill>
                <a:latin typeface="+mj-lt"/>
              </a:rPr>
              <a:t>→  Dictionary</a:t>
            </a:r>
          </a:p>
        </p:txBody>
      </p:sp>
      <p:pic>
        <p:nvPicPr>
          <p:cNvPr id="6" name="Picture 2" descr="Image result for copyright png">
            <a:extLst>
              <a:ext uri="{FF2B5EF4-FFF2-40B4-BE49-F238E27FC236}">
                <a16:creationId xmlns:a16="http://schemas.microsoft.com/office/drawing/2014/main" id="{1D142E71-5696-46F2-B100-4ADBF973525F}"/>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2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564296" y="691143"/>
            <a:ext cx="7394713" cy="923330"/>
          </a:xfrm>
          <a:prstGeom prst="rect">
            <a:avLst/>
          </a:prstGeom>
          <a:noFill/>
        </p:spPr>
        <p:txBody>
          <a:bodyPr wrap="square" rtlCol="0">
            <a:spAutoFit/>
          </a:bodyPr>
          <a:lstStyle/>
          <a:p>
            <a:r>
              <a:rPr lang="en-US" sz="5400" u="sng" dirty="0">
                <a:solidFill>
                  <a:schemeClr val="bg1"/>
                </a:solidFill>
                <a:latin typeface="+mj-lt"/>
              </a:rPr>
              <a:t>Strings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64296" y="2305615"/>
            <a:ext cx="7063408" cy="2246769"/>
          </a:xfrm>
          <a:prstGeom prst="rect">
            <a:avLst/>
          </a:prstGeom>
          <a:noFill/>
        </p:spPr>
        <p:txBody>
          <a:bodyPr wrap="square" rtlCol="0">
            <a:spAutoFit/>
          </a:bodyPr>
          <a:lstStyle/>
          <a:p>
            <a:r>
              <a:rPr lang="en-US" sz="2800" dirty="0">
                <a:solidFill>
                  <a:schemeClr val="bg1"/>
                </a:solidFill>
                <a:latin typeface="+mj-lt"/>
              </a:rPr>
              <a:t>Strings are basically array of characters which terminates with a special character known as “NULL Character”.</a:t>
            </a:r>
          </a:p>
          <a:p>
            <a:r>
              <a:rPr lang="en-US" sz="2800" dirty="0">
                <a:solidFill>
                  <a:schemeClr val="bg1"/>
                </a:solidFill>
                <a:latin typeface="+mj-lt"/>
              </a:rPr>
              <a:t>Generally quoted inside single  or double inverted quotes.</a:t>
            </a:r>
          </a:p>
        </p:txBody>
      </p:sp>
      <p:pic>
        <p:nvPicPr>
          <p:cNvPr id="6" name="Picture 2" descr="Image result for copyright png">
            <a:extLst>
              <a:ext uri="{FF2B5EF4-FFF2-40B4-BE49-F238E27FC236}">
                <a16:creationId xmlns:a16="http://schemas.microsoft.com/office/drawing/2014/main" id="{2E45D5B0-FF81-4EDF-ABBD-162628CC8A12}"/>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2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564296" y="691143"/>
            <a:ext cx="7394713" cy="923330"/>
          </a:xfrm>
          <a:prstGeom prst="rect">
            <a:avLst/>
          </a:prstGeom>
          <a:noFill/>
        </p:spPr>
        <p:txBody>
          <a:bodyPr wrap="square" rtlCol="0">
            <a:spAutoFit/>
          </a:bodyPr>
          <a:lstStyle/>
          <a:p>
            <a:r>
              <a:rPr lang="en-US" sz="5400" u="sng" dirty="0">
                <a:solidFill>
                  <a:schemeClr val="bg1"/>
                </a:solidFill>
                <a:latin typeface="+mj-lt"/>
              </a:rPr>
              <a:t>Numbers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64296" y="2305615"/>
            <a:ext cx="7063408" cy="3108543"/>
          </a:xfrm>
          <a:prstGeom prst="rect">
            <a:avLst/>
          </a:prstGeom>
          <a:noFill/>
        </p:spPr>
        <p:txBody>
          <a:bodyPr wrap="square" rtlCol="0">
            <a:spAutoFit/>
          </a:bodyPr>
          <a:lstStyle/>
          <a:p>
            <a:r>
              <a:rPr lang="en-US" sz="2800" dirty="0">
                <a:solidFill>
                  <a:schemeClr val="bg1"/>
                </a:solidFill>
                <a:latin typeface="+mj-lt"/>
              </a:rPr>
              <a:t>Numbers are same as we have come across integer types in other programming languages.</a:t>
            </a:r>
          </a:p>
          <a:p>
            <a:r>
              <a:rPr lang="en-US" sz="2800" dirty="0">
                <a:solidFill>
                  <a:schemeClr val="bg1"/>
                </a:solidFill>
                <a:latin typeface="+mj-lt"/>
              </a:rPr>
              <a:t>In Python there is no other classification of integer basically there is no existence of float, double like this. It is initialized in a variable like:-</a:t>
            </a:r>
          </a:p>
          <a:p>
            <a:r>
              <a:rPr lang="en-US" sz="2800" dirty="0">
                <a:solidFill>
                  <a:schemeClr val="bg1"/>
                </a:solidFill>
                <a:latin typeface="+mj-lt"/>
              </a:rPr>
              <a:t>		variable=8</a:t>
            </a:r>
          </a:p>
          <a:p>
            <a:r>
              <a:rPr lang="en-US" sz="2800" dirty="0">
                <a:solidFill>
                  <a:schemeClr val="bg1"/>
                </a:solidFill>
                <a:latin typeface="+mj-lt"/>
              </a:rPr>
              <a:t>		variable=8.0002</a:t>
            </a:r>
          </a:p>
        </p:txBody>
      </p:sp>
      <p:pic>
        <p:nvPicPr>
          <p:cNvPr id="6" name="Picture 2" descr="Image result for copyright png">
            <a:extLst>
              <a:ext uri="{FF2B5EF4-FFF2-40B4-BE49-F238E27FC236}">
                <a16:creationId xmlns:a16="http://schemas.microsoft.com/office/drawing/2014/main" id="{446C8D71-627D-4950-800A-E3E034861BA6}"/>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ython background">
            <a:extLst>
              <a:ext uri="{FF2B5EF4-FFF2-40B4-BE49-F238E27FC236}">
                <a16:creationId xmlns:a16="http://schemas.microsoft.com/office/drawing/2014/main" id="{A165FF50-599F-4C81-8372-3C0891B7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6A8E54-02D6-4C0F-B11E-B159B9623F56}"/>
              </a:ext>
            </a:extLst>
          </p:cNvPr>
          <p:cNvSpPr txBox="1"/>
          <p:nvPr/>
        </p:nvSpPr>
        <p:spPr>
          <a:xfrm>
            <a:off x="2564296" y="691143"/>
            <a:ext cx="7394713" cy="923330"/>
          </a:xfrm>
          <a:prstGeom prst="rect">
            <a:avLst/>
          </a:prstGeom>
          <a:noFill/>
        </p:spPr>
        <p:txBody>
          <a:bodyPr wrap="square" rtlCol="0">
            <a:spAutoFit/>
          </a:bodyPr>
          <a:lstStyle/>
          <a:p>
            <a:r>
              <a:rPr lang="en-US" sz="5400" u="sng" dirty="0">
                <a:solidFill>
                  <a:schemeClr val="bg1"/>
                </a:solidFill>
                <a:latin typeface="+mj-lt"/>
              </a:rPr>
              <a:t>NULL in Python</a:t>
            </a:r>
          </a:p>
        </p:txBody>
      </p:sp>
      <p:sp>
        <p:nvSpPr>
          <p:cNvPr id="5" name="TextBox 4">
            <a:extLst>
              <a:ext uri="{FF2B5EF4-FFF2-40B4-BE49-F238E27FC236}">
                <a16:creationId xmlns:a16="http://schemas.microsoft.com/office/drawing/2014/main" id="{D692129D-5074-4E52-B15A-281A983BC872}"/>
              </a:ext>
            </a:extLst>
          </p:cNvPr>
          <p:cNvSpPr txBox="1"/>
          <p:nvPr/>
        </p:nvSpPr>
        <p:spPr>
          <a:xfrm>
            <a:off x="2564296" y="2530902"/>
            <a:ext cx="7063408" cy="1384995"/>
          </a:xfrm>
          <a:prstGeom prst="rect">
            <a:avLst/>
          </a:prstGeom>
          <a:noFill/>
        </p:spPr>
        <p:txBody>
          <a:bodyPr wrap="square" rtlCol="0">
            <a:spAutoFit/>
          </a:bodyPr>
          <a:lstStyle/>
          <a:p>
            <a:r>
              <a:rPr lang="en-US" sz="2800" dirty="0">
                <a:solidFill>
                  <a:schemeClr val="bg1"/>
                </a:solidFill>
                <a:latin typeface="+mj-lt"/>
              </a:rPr>
              <a:t>Null is a fictitious type of data where there is no existence of data in real. This declared like:-</a:t>
            </a:r>
          </a:p>
          <a:p>
            <a:r>
              <a:rPr lang="en-US" sz="2800" dirty="0">
                <a:solidFill>
                  <a:schemeClr val="bg1"/>
                </a:solidFill>
                <a:latin typeface="+mj-lt"/>
              </a:rPr>
              <a:t>    		  List=[ ] </a:t>
            </a:r>
          </a:p>
        </p:txBody>
      </p:sp>
      <p:pic>
        <p:nvPicPr>
          <p:cNvPr id="6" name="Picture 2" descr="Image result for copyright png">
            <a:extLst>
              <a:ext uri="{FF2B5EF4-FFF2-40B4-BE49-F238E27FC236}">
                <a16:creationId xmlns:a16="http://schemas.microsoft.com/office/drawing/2014/main" id="{9B7DB4C2-5634-4C96-83B9-FF295B695BDC}"/>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867400"/>
            <a:ext cx="285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524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1892</Words>
  <Application>Microsoft Office PowerPoint</Application>
  <PresentationFormat>Widescreen</PresentationFormat>
  <Paragraphs>255</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Verdana</vt:lpstr>
      <vt:lpstr>Verdana,Bold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Arka Patra</dc:creator>
  <cp:lastModifiedBy>Arka Patra</cp:lastModifiedBy>
  <cp:revision>36</cp:revision>
  <dcterms:created xsi:type="dcterms:W3CDTF">2018-03-20T17:18:39Z</dcterms:created>
  <dcterms:modified xsi:type="dcterms:W3CDTF">2018-04-01T05:39:07Z</dcterms:modified>
</cp:coreProperties>
</file>