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embeddedFontLst>
    <p:embeddedFont>
      <p:font typeface="Arial Black"/>
      <p:regular r:id="rId13"/>
    </p:embeddedFont>
    <p:embeddedFont>
      <p:font typeface="Gill Sans"/>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hK9u502Jvn6vKHa2CNUkx0xDmQ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46C12C-DA2F-4609-93F5-19D27032A2D2}">
  <a:tblStyle styleId="{1046C12C-DA2F-4609-93F5-19D27032A2D2}"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E7E8"/>
          </a:solidFill>
        </a:fill>
      </a:tcStyle>
    </a:wholeTbl>
    <a:band1H>
      <a:tcTxStyle/>
      <a:tcStyle>
        <a:fill>
          <a:solidFill>
            <a:srgbClr val="E5CBCD"/>
          </a:solidFill>
        </a:fill>
      </a:tcStyle>
    </a:band1H>
    <a:band2H>
      <a:tcTxStyle/>
    </a:band2H>
    <a:band1V>
      <a:tcTxStyle/>
      <a:tcStyle>
        <a:fill>
          <a:solidFill>
            <a:srgbClr val="E5CBCD"/>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rialBlack-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GillSans-bold.fntdata"/><Relationship Id="rId14" Type="http://schemas.openxmlformats.org/officeDocument/2006/relationships/font" Target="fonts/GillSans-regular.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9"/>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9"/>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9"/>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20" name="Google Shape;20;p9"/>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8"/>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1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88" name="Google Shape;88;p1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9"/>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9"/>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1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95" name="Google Shape;95;p19"/>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1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27" name="Google Shape;27;p10"/>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1"/>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1"/>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1" name="Google Shape;31;p1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34" name="Google Shape;34;p11"/>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2"/>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2"/>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12"/>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9" name="Google Shape;39;p1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42" name="Google Shape;42;p12"/>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13"/>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3"/>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6" name="Google Shape;46;p13"/>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13"/>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8" name="Google Shape;48;p13"/>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9" name="Google Shape;49;p1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52" name="Google Shape;52;p1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58" name="Google Shape;58;p14"/>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6"/>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6"/>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16"/>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1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70" name="Google Shape;70;p16"/>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17"/>
          <p:cNvGrpSpPr/>
          <p:nvPr/>
        </p:nvGrpSpPr>
        <p:grpSpPr>
          <a:xfrm>
            <a:off x="7477387" y="482170"/>
            <a:ext cx="4074533" cy="5149101"/>
            <a:chOff x="7477387" y="482170"/>
            <a:chExt cx="4074533" cy="5149101"/>
          </a:xfrm>
        </p:grpSpPr>
        <p:sp>
          <p:nvSpPr>
            <p:cNvPr id="73" name="Google Shape;73;p17"/>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7"/>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7"/>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p:nvPr>
            <p:ph idx="2" type="pic"/>
          </p:nvPr>
        </p:nvSpPr>
        <p:spPr>
          <a:xfrm>
            <a:off x="8124389" y="1122542"/>
            <a:ext cx="2791171" cy="3866327"/>
          </a:xfrm>
          <a:prstGeom prst="rect">
            <a:avLst/>
          </a:prstGeom>
          <a:solidFill>
            <a:srgbClr val="D8D8D8"/>
          </a:solidFill>
          <a:ln>
            <a:noFill/>
          </a:ln>
        </p:spPr>
      </p:sp>
      <p:sp>
        <p:nvSpPr>
          <p:cNvPr id="77" name="Google Shape;77;p17"/>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17"/>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81" name="Google Shape;81;p17"/>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8"/>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8"/>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cxnSp>
        <p:nvCxnSpPr>
          <p:cNvPr id="13" name="Google Shape;13;p8"/>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mailto:ashishsom@learnbay.c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p:nvPr/>
        </p:nvSpPr>
        <p:spPr>
          <a:xfrm>
            <a:off x="1527143" y="1120676"/>
            <a:ext cx="9888718" cy="212365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4400" u="none" cap="none" strike="noStrike">
                <a:solidFill>
                  <a:schemeClr val="dk1"/>
                </a:solidFill>
                <a:latin typeface="Gill Sans"/>
                <a:ea typeface="Gill Sans"/>
                <a:cs typeface="Gill Sans"/>
                <a:sym typeface="Gill Sans"/>
              </a:rPr>
              <a:t>"</a:t>
            </a:r>
            <a:r>
              <a:rPr b="1" i="0" lang="en-IN" sz="4400" u="none" cap="none" strike="noStrike">
                <a:solidFill>
                  <a:schemeClr val="dk1"/>
                </a:solidFill>
                <a:latin typeface="Gill Sans"/>
                <a:ea typeface="Gill Sans"/>
                <a:cs typeface="Gill Sans"/>
                <a:sym typeface="Gill Sans"/>
              </a:rPr>
              <a:t>Predictive Modelling and Analysis of Airfare trends &amp; Ticket </a:t>
            </a:r>
            <a:endParaRPr b="1" i="0" sz="4400" u="none" cap="none" strike="noStrike">
              <a:solidFill>
                <a:schemeClr val="dk1"/>
              </a:solidFill>
              <a:latin typeface="Gill Sans"/>
              <a:ea typeface="Gill Sans"/>
              <a:cs typeface="Gill Sans"/>
              <a:sym typeface="Gill Sans"/>
            </a:endParaRPr>
          </a:p>
          <a:p>
            <a:pPr indent="0" lvl="0" marL="0" marR="0" rtl="0" algn="ctr">
              <a:spcBef>
                <a:spcPts val="0"/>
              </a:spcBef>
              <a:spcAft>
                <a:spcPts val="0"/>
              </a:spcAft>
              <a:buNone/>
            </a:pPr>
            <a:r>
              <a:rPr b="1" i="0" lang="en-IN" sz="4400" u="none" cap="none" strike="noStrike">
                <a:solidFill>
                  <a:schemeClr val="dk1"/>
                </a:solidFill>
                <a:latin typeface="Gill Sans"/>
                <a:ea typeface="Gill Sans"/>
                <a:cs typeface="Gill Sans"/>
                <a:sym typeface="Gill Sans"/>
              </a:rPr>
              <a:t>Pricing</a:t>
            </a:r>
            <a:r>
              <a:rPr b="0" i="0" lang="en-IN" sz="4400" u="none" cap="none" strike="noStrike">
                <a:solidFill>
                  <a:schemeClr val="dk1"/>
                </a:solidFill>
                <a:latin typeface="Gill Sans"/>
                <a:ea typeface="Gill Sans"/>
                <a:cs typeface="Gill Sans"/>
                <a:sym typeface="Gill Sans"/>
              </a:rPr>
              <a:t> "</a:t>
            </a:r>
            <a:endParaRPr b="0" i="0" sz="4400" u="none" cap="none" strike="noStrike">
              <a:solidFill>
                <a:schemeClr val="accent1"/>
              </a:solidFill>
              <a:latin typeface="Arial Black"/>
              <a:ea typeface="Arial Black"/>
              <a:cs typeface="Arial Black"/>
              <a:sym typeface="Arial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120000"/>
              </a:lnSpc>
              <a:spcBef>
                <a:spcPts val="0"/>
              </a:spcBef>
              <a:spcAft>
                <a:spcPts val="0"/>
              </a:spcAft>
              <a:buSzPct val="100000"/>
              <a:buChar char="•"/>
            </a:pPr>
            <a:r>
              <a:rPr lang="en-IN" sz="3200"/>
              <a:t>The aviation industry in India is witnessing rapid growth, with multiple airlines operating flights across various cities. However, the prices of air tickets are highly dynamic, influenced by a multitude of factors such as demand, timing, airline reputation, and more. For both airlines and passengers, predicting these prices with accuracy is crucial for maximizing revenue and ensuring affordability.</a:t>
            </a:r>
            <a:endParaRPr/>
          </a:p>
          <a:p>
            <a:pPr indent="-228600" lvl="0" marL="228600" rtl="0" algn="l">
              <a:lnSpc>
                <a:spcPct val="120000"/>
              </a:lnSpc>
              <a:spcBef>
                <a:spcPts val="1000"/>
              </a:spcBef>
              <a:spcAft>
                <a:spcPts val="0"/>
              </a:spcAft>
              <a:buSzPct val="100000"/>
              <a:buChar char="•"/>
            </a:pPr>
            <a:r>
              <a:rPr lang="en-IN" sz="3200"/>
              <a:t>This project aims to develop a robust machine learning model that accurately predicts the air ticket prices for flights within India. By analyzing data from different airlines and flights between various cities, the model will identify key factors affecting ticket pricing and provide insights to enhance decision-making processes for stakeholders.</a:t>
            </a:r>
            <a:endParaRPr/>
          </a:p>
        </p:txBody>
      </p:sp>
      <p:sp>
        <p:nvSpPr>
          <p:cNvPr id="106" name="Google Shape;106;p2"/>
          <p:cNvSpPr/>
          <p:nvPr/>
        </p:nvSpPr>
        <p:spPr>
          <a:xfrm>
            <a:off x="2679117" y="224384"/>
            <a:ext cx="7493654"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5400" u="none" cap="none" strike="noStrike">
                <a:solidFill>
                  <a:schemeClr val="accent1"/>
                </a:solidFill>
                <a:latin typeface="Arial Black"/>
                <a:ea typeface="Arial Black"/>
                <a:cs typeface="Arial Black"/>
                <a:sym typeface="Arial Black"/>
              </a:rPr>
              <a:t>Problem Statement</a:t>
            </a:r>
            <a:endParaRPr b="0" i="0" sz="5400" u="none" cap="none" strike="noStrike">
              <a:solidFill>
                <a:schemeClr val="accent1"/>
              </a:solidFill>
              <a:latin typeface="Arial Black"/>
              <a:ea typeface="Arial Black"/>
              <a:cs typeface="Arial Black"/>
              <a:sym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idx="1" type="body"/>
          </p:nvPr>
        </p:nvSpPr>
        <p:spPr>
          <a:xfrm>
            <a:off x="1366738" y="1855476"/>
            <a:ext cx="9945428" cy="4413349"/>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20000"/>
              </a:lnSpc>
              <a:spcBef>
                <a:spcPts val="0"/>
              </a:spcBef>
              <a:spcAft>
                <a:spcPts val="0"/>
              </a:spcAft>
              <a:buSzPct val="100000"/>
              <a:buChar char="•"/>
            </a:pPr>
            <a:r>
              <a:rPr lang="en-IN">
                <a:latin typeface="Arial"/>
                <a:ea typeface="Arial"/>
                <a:cs typeface="Arial"/>
                <a:sym typeface="Arial"/>
              </a:rPr>
              <a:t>Airline- The name of the airline company</a:t>
            </a:r>
            <a:endParaRPr/>
          </a:p>
          <a:p>
            <a:pPr indent="-228600" lvl="0" marL="228600" rtl="0" algn="l">
              <a:lnSpc>
                <a:spcPct val="120000"/>
              </a:lnSpc>
              <a:spcBef>
                <a:spcPts val="1000"/>
              </a:spcBef>
              <a:spcAft>
                <a:spcPts val="0"/>
              </a:spcAft>
              <a:buSzPct val="100000"/>
              <a:buChar char="•"/>
            </a:pPr>
            <a:r>
              <a:rPr lang="en-IN">
                <a:latin typeface="Arial"/>
                <a:ea typeface="Arial"/>
                <a:cs typeface="Arial"/>
                <a:sym typeface="Arial"/>
              </a:rPr>
              <a:t>Date_of_Journey- The date on which the journey happened</a:t>
            </a:r>
            <a:endParaRPr/>
          </a:p>
          <a:p>
            <a:pPr indent="-228600" lvl="0" marL="228600" rtl="0" algn="l">
              <a:lnSpc>
                <a:spcPct val="120000"/>
              </a:lnSpc>
              <a:spcBef>
                <a:spcPts val="1000"/>
              </a:spcBef>
              <a:spcAft>
                <a:spcPts val="0"/>
              </a:spcAft>
              <a:buSzPct val="100000"/>
              <a:buChar char="•"/>
            </a:pPr>
            <a:r>
              <a:rPr lang="en-IN">
                <a:latin typeface="Arial"/>
                <a:ea typeface="Arial"/>
                <a:cs typeface="Arial"/>
                <a:sym typeface="Arial"/>
              </a:rPr>
              <a:t>Source- The city of the departure of the flight</a:t>
            </a:r>
            <a:endParaRPr/>
          </a:p>
          <a:p>
            <a:pPr indent="-228600" lvl="0" marL="228600" rtl="0" algn="l">
              <a:lnSpc>
                <a:spcPct val="120000"/>
              </a:lnSpc>
              <a:spcBef>
                <a:spcPts val="1000"/>
              </a:spcBef>
              <a:spcAft>
                <a:spcPts val="0"/>
              </a:spcAft>
              <a:buSzPct val="100000"/>
              <a:buChar char="•"/>
            </a:pPr>
            <a:r>
              <a:rPr lang="en-IN">
                <a:latin typeface="Arial"/>
                <a:ea typeface="Arial"/>
                <a:cs typeface="Arial"/>
                <a:sym typeface="Arial"/>
              </a:rPr>
              <a:t>Destination- The destination city/airport</a:t>
            </a:r>
            <a:endParaRPr/>
          </a:p>
          <a:p>
            <a:pPr indent="-228600" lvl="0" marL="228600" rtl="0" algn="l">
              <a:lnSpc>
                <a:spcPct val="120000"/>
              </a:lnSpc>
              <a:spcBef>
                <a:spcPts val="1000"/>
              </a:spcBef>
              <a:spcAft>
                <a:spcPts val="0"/>
              </a:spcAft>
              <a:buSzPct val="100000"/>
              <a:buChar char="•"/>
            </a:pPr>
            <a:r>
              <a:rPr lang="en-IN">
                <a:latin typeface="Arial"/>
                <a:ea typeface="Arial"/>
                <a:cs typeface="Arial"/>
                <a:sym typeface="Arial"/>
              </a:rPr>
              <a:t>Route- The route of the flight from where to where</a:t>
            </a:r>
            <a:endParaRPr/>
          </a:p>
          <a:p>
            <a:pPr indent="-228600" lvl="0" marL="228600" rtl="0" algn="l">
              <a:lnSpc>
                <a:spcPct val="120000"/>
              </a:lnSpc>
              <a:spcBef>
                <a:spcPts val="1000"/>
              </a:spcBef>
              <a:spcAft>
                <a:spcPts val="0"/>
              </a:spcAft>
              <a:buSzPct val="100000"/>
              <a:buChar char="•"/>
            </a:pPr>
            <a:r>
              <a:rPr lang="en-IN">
                <a:latin typeface="Arial"/>
                <a:ea typeface="Arial"/>
                <a:cs typeface="Arial"/>
                <a:sym typeface="Arial"/>
              </a:rPr>
              <a:t>Dep_Time- The departure time of the flight</a:t>
            </a:r>
            <a:endParaRPr/>
          </a:p>
          <a:p>
            <a:pPr indent="-228600" lvl="0" marL="228600" rtl="0" algn="l">
              <a:lnSpc>
                <a:spcPct val="120000"/>
              </a:lnSpc>
              <a:spcBef>
                <a:spcPts val="1000"/>
              </a:spcBef>
              <a:spcAft>
                <a:spcPts val="0"/>
              </a:spcAft>
              <a:buSzPct val="100000"/>
              <a:buChar char="•"/>
            </a:pPr>
            <a:r>
              <a:rPr lang="en-IN">
                <a:latin typeface="Arial"/>
                <a:ea typeface="Arial"/>
                <a:cs typeface="Arial"/>
                <a:sym typeface="Arial"/>
              </a:rPr>
              <a:t>Arrival_Time- The time of the arrival of the flight to the destination</a:t>
            </a:r>
            <a:endParaRPr/>
          </a:p>
          <a:p>
            <a:pPr indent="-228600" lvl="0" marL="228600" rtl="0" algn="l">
              <a:lnSpc>
                <a:spcPct val="120000"/>
              </a:lnSpc>
              <a:spcBef>
                <a:spcPts val="1000"/>
              </a:spcBef>
              <a:spcAft>
                <a:spcPts val="0"/>
              </a:spcAft>
              <a:buSzPct val="100000"/>
              <a:buChar char="•"/>
            </a:pPr>
            <a:r>
              <a:rPr lang="en-IN">
                <a:latin typeface="Arial"/>
                <a:ea typeface="Arial"/>
                <a:cs typeface="Arial"/>
                <a:sym typeface="Arial"/>
              </a:rPr>
              <a:t>Duration- The duration of the flight</a:t>
            </a:r>
            <a:endParaRPr/>
          </a:p>
          <a:p>
            <a:pPr indent="-228600" lvl="0" marL="228600" rtl="0" algn="l">
              <a:lnSpc>
                <a:spcPct val="120000"/>
              </a:lnSpc>
              <a:spcBef>
                <a:spcPts val="1000"/>
              </a:spcBef>
              <a:spcAft>
                <a:spcPts val="0"/>
              </a:spcAft>
              <a:buSzPct val="100000"/>
              <a:buChar char="•"/>
            </a:pPr>
            <a:r>
              <a:rPr lang="en-IN">
                <a:latin typeface="Arial"/>
                <a:ea typeface="Arial"/>
                <a:cs typeface="Arial"/>
                <a:sym typeface="Arial"/>
              </a:rPr>
              <a:t>Total_Stops- Total number of stops during the journey</a:t>
            </a:r>
            <a:endParaRPr/>
          </a:p>
          <a:p>
            <a:pPr indent="-228600" lvl="0" marL="228600" rtl="0" algn="l">
              <a:lnSpc>
                <a:spcPct val="120000"/>
              </a:lnSpc>
              <a:spcBef>
                <a:spcPts val="1000"/>
              </a:spcBef>
              <a:spcAft>
                <a:spcPts val="0"/>
              </a:spcAft>
              <a:buSzPct val="100000"/>
              <a:buChar char="•"/>
            </a:pPr>
            <a:r>
              <a:rPr lang="en-IN">
                <a:latin typeface="Arial"/>
                <a:ea typeface="Arial"/>
                <a:cs typeface="Arial"/>
                <a:sym typeface="Arial"/>
              </a:rPr>
              <a:t>Additional_Info- Extra/Additional information regarding flight/travel</a:t>
            </a:r>
            <a:endParaRPr/>
          </a:p>
          <a:p>
            <a:pPr indent="-228600" lvl="0" marL="228600" rtl="0" algn="l">
              <a:lnSpc>
                <a:spcPct val="120000"/>
              </a:lnSpc>
              <a:spcBef>
                <a:spcPts val="1000"/>
              </a:spcBef>
              <a:spcAft>
                <a:spcPts val="0"/>
              </a:spcAft>
              <a:buSzPct val="100000"/>
              <a:buChar char="•"/>
            </a:pPr>
            <a:r>
              <a:rPr lang="en-IN">
                <a:latin typeface="Arial"/>
                <a:ea typeface="Arial"/>
                <a:cs typeface="Arial"/>
                <a:sym typeface="Arial"/>
              </a:rPr>
              <a:t>Price- The price of the ticket for a single journey</a:t>
            </a:r>
            <a:endParaRPr/>
          </a:p>
          <a:p>
            <a:pPr indent="-120650" lvl="0" marL="228600" rtl="0" algn="l">
              <a:lnSpc>
                <a:spcPct val="120000"/>
              </a:lnSpc>
              <a:spcBef>
                <a:spcPts val="1000"/>
              </a:spcBef>
              <a:spcAft>
                <a:spcPts val="0"/>
              </a:spcAft>
              <a:buSzPct val="100000"/>
              <a:buNone/>
            </a:pPr>
            <a:r>
              <a:t/>
            </a:r>
            <a:endParaRPr/>
          </a:p>
        </p:txBody>
      </p:sp>
      <p:sp>
        <p:nvSpPr>
          <p:cNvPr id="112" name="Google Shape;112;p3"/>
          <p:cNvSpPr/>
          <p:nvPr/>
        </p:nvSpPr>
        <p:spPr>
          <a:xfrm>
            <a:off x="3376295" y="224384"/>
            <a:ext cx="6099298"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5400" u="none" cap="none" strike="noStrike">
                <a:solidFill>
                  <a:schemeClr val="accent1"/>
                </a:solidFill>
                <a:latin typeface="Arial Black"/>
                <a:ea typeface="Arial Black"/>
                <a:cs typeface="Arial Black"/>
                <a:sym typeface="Arial Black"/>
              </a:rPr>
              <a:t>Data Dictionary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IN">
                <a:latin typeface="Arial Black"/>
                <a:ea typeface="Arial Black"/>
                <a:cs typeface="Arial Black"/>
                <a:sym typeface="Arial Black"/>
              </a:rPr>
              <a:t>No_of_columns – 11 Nos</a:t>
            </a:r>
            <a:endParaRPr/>
          </a:p>
          <a:p>
            <a:pPr indent="-101600" lvl="0" marL="228600" rtl="0" algn="l">
              <a:lnSpc>
                <a:spcPct val="120000"/>
              </a:lnSpc>
              <a:spcBef>
                <a:spcPts val="1000"/>
              </a:spcBef>
              <a:spcAft>
                <a:spcPts val="0"/>
              </a:spcAft>
              <a:buSzPts val="2000"/>
              <a:buNone/>
            </a:pPr>
            <a:r>
              <a:t/>
            </a:r>
            <a:endParaRPr>
              <a:latin typeface="Arial Black"/>
              <a:ea typeface="Arial Black"/>
              <a:cs typeface="Arial Black"/>
              <a:sym typeface="Arial Black"/>
            </a:endParaRPr>
          </a:p>
          <a:p>
            <a:pPr indent="-228600" lvl="0" marL="228600" rtl="0" algn="l">
              <a:lnSpc>
                <a:spcPct val="120000"/>
              </a:lnSpc>
              <a:spcBef>
                <a:spcPts val="1000"/>
              </a:spcBef>
              <a:spcAft>
                <a:spcPts val="0"/>
              </a:spcAft>
              <a:buSzPts val="2000"/>
              <a:buChar char="•"/>
            </a:pPr>
            <a:r>
              <a:rPr lang="en-IN">
                <a:latin typeface="Arial Black"/>
                <a:ea typeface="Arial Black"/>
                <a:cs typeface="Arial Black"/>
                <a:sym typeface="Arial Black"/>
              </a:rPr>
              <a:t>No_of_Rows – 10684 Nos</a:t>
            </a:r>
            <a:endParaRPr>
              <a:latin typeface="Arial Black"/>
              <a:ea typeface="Arial Black"/>
              <a:cs typeface="Arial Black"/>
              <a:sym typeface="Arial Black"/>
            </a:endParaRPr>
          </a:p>
        </p:txBody>
      </p:sp>
      <p:sp>
        <p:nvSpPr>
          <p:cNvPr id="118" name="Google Shape;118;p4"/>
          <p:cNvSpPr/>
          <p:nvPr/>
        </p:nvSpPr>
        <p:spPr>
          <a:xfrm>
            <a:off x="3533226" y="224384"/>
            <a:ext cx="578543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5400" u="none" cap="none" strike="noStrike">
                <a:solidFill>
                  <a:schemeClr val="accent1"/>
                </a:solidFill>
                <a:latin typeface="Arial Black"/>
                <a:ea typeface="Arial Black"/>
                <a:cs typeface="Arial Black"/>
                <a:sym typeface="Arial Black"/>
              </a:rPr>
              <a:t>Data Structure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245099" y="187102"/>
            <a:ext cx="11862061" cy="524612"/>
          </a:xfrm>
          <a:prstGeom prst="rect">
            <a:avLst/>
          </a:prstGeom>
          <a:solidFill>
            <a:srgbClr val="F3E7E9"/>
          </a:solidFill>
          <a:ln>
            <a:noFill/>
          </a:ln>
        </p:spPr>
        <p:txBody>
          <a:bodyPr anchorCtr="0" anchor="t"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Gill Sans"/>
              <a:buNone/>
            </a:pPr>
            <a:r>
              <a:rPr lang="en-IN"/>
              <a:t>DATA STRUCTURE</a:t>
            </a:r>
            <a:endParaRPr/>
          </a:p>
        </p:txBody>
      </p:sp>
      <p:graphicFrame>
        <p:nvGraphicFramePr>
          <p:cNvPr id="124" name="Google Shape;124;p5"/>
          <p:cNvGraphicFramePr/>
          <p:nvPr/>
        </p:nvGraphicFramePr>
        <p:xfrm>
          <a:off x="245097" y="711714"/>
          <a:ext cx="3000000" cy="3000000"/>
        </p:xfrm>
        <a:graphic>
          <a:graphicData uri="http://schemas.openxmlformats.org/drawingml/2006/table">
            <a:tbl>
              <a:tblPr>
                <a:noFill/>
                <a:tableStyleId>{1046C12C-DA2F-4609-93F5-19D27032A2D2}</a:tableStyleId>
              </a:tblPr>
              <a:tblGrid>
                <a:gridCol w="989825"/>
                <a:gridCol w="1202775"/>
                <a:gridCol w="725600"/>
                <a:gridCol w="914900"/>
                <a:gridCol w="2082175"/>
                <a:gridCol w="914900"/>
                <a:gridCol w="1025300"/>
                <a:gridCol w="757150"/>
                <a:gridCol w="962225"/>
                <a:gridCol w="1403900"/>
                <a:gridCol w="883350"/>
              </a:tblGrid>
              <a:tr h="531250">
                <a:tc>
                  <a:txBody>
                    <a:bodyPr/>
                    <a:lstStyle/>
                    <a:p>
                      <a:pPr indent="0" lvl="0" marL="0" marR="0" rtl="0" algn="ctr">
                        <a:spcBef>
                          <a:spcPts val="0"/>
                        </a:spcBef>
                        <a:spcAft>
                          <a:spcPts val="0"/>
                        </a:spcAft>
                        <a:buNone/>
                      </a:pPr>
                      <a:r>
                        <a:rPr lang="en-IN" sz="1100" u="none" cap="none" strike="noStrike"/>
                        <a:t>Airline</a:t>
                      </a:r>
                      <a:endParaRPr b="1" i="0" sz="1100" u="none" cap="none" strike="noStrike">
                        <a:solidFill>
                          <a:srgbClr val="000000"/>
                        </a:solidFill>
                        <a:latin typeface="Calibri"/>
                        <a:ea typeface="Calibri"/>
                        <a:cs typeface="Calibri"/>
                        <a:sym typeface="Calibri"/>
                      </a:endParaRPr>
                    </a:p>
                  </a:txBody>
                  <a:tcPr marT="7325" marB="0" marR="7325" marL="7325"/>
                </a:tc>
                <a:tc>
                  <a:txBody>
                    <a:bodyPr/>
                    <a:lstStyle/>
                    <a:p>
                      <a:pPr indent="0" lvl="0" marL="0" marR="0" rtl="0" algn="ctr">
                        <a:spcBef>
                          <a:spcPts val="0"/>
                        </a:spcBef>
                        <a:spcAft>
                          <a:spcPts val="0"/>
                        </a:spcAft>
                        <a:buNone/>
                      </a:pPr>
                      <a:r>
                        <a:rPr lang="en-IN" sz="1100" u="none" cap="none" strike="noStrike"/>
                        <a:t>Date_of_Journey</a:t>
                      </a:r>
                      <a:endParaRPr b="1" i="0" sz="1100" u="none" cap="none" strike="noStrike">
                        <a:solidFill>
                          <a:srgbClr val="000000"/>
                        </a:solidFill>
                        <a:latin typeface="Calibri"/>
                        <a:ea typeface="Calibri"/>
                        <a:cs typeface="Calibri"/>
                        <a:sym typeface="Calibri"/>
                      </a:endParaRPr>
                    </a:p>
                  </a:txBody>
                  <a:tcPr marT="7325" marB="0" marR="7325" marL="7325"/>
                </a:tc>
                <a:tc>
                  <a:txBody>
                    <a:bodyPr/>
                    <a:lstStyle/>
                    <a:p>
                      <a:pPr indent="0" lvl="0" marL="0" marR="0" rtl="0" algn="ctr">
                        <a:spcBef>
                          <a:spcPts val="0"/>
                        </a:spcBef>
                        <a:spcAft>
                          <a:spcPts val="0"/>
                        </a:spcAft>
                        <a:buNone/>
                      </a:pPr>
                      <a:r>
                        <a:rPr lang="en-IN" sz="1100" u="none" cap="none" strike="noStrike"/>
                        <a:t>Source</a:t>
                      </a:r>
                      <a:endParaRPr b="1" i="0" sz="1100" u="none" cap="none" strike="noStrike">
                        <a:solidFill>
                          <a:srgbClr val="000000"/>
                        </a:solidFill>
                        <a:latin typeface="Calibri"/>
                        <a:ea typeface="Calibri"/>
                        <a:cs typeface="Calibri"/>
                        <a:sym typeface="Calibri"/>
                      </a:endParaRPr>
                    </a:p>
                  </a:txBody>
                  <a:tcPr marT="7325" marB="0" marR="7325" marL="7325"/>
                </a:tc>
                <a:tc>
                  <a:txBody>
                    <a:bodyPr/>
                    <a:lstStyle/>
                    <a:p>
                      <a:pPr indent="0" lvl="0" marL="0" marR="0" rtl="0" algn="ctr">
                        <a:spcBef>
                          <a:spcPts val="0"/>
                        </a:spcBef>
                        <a:spcAft>
                          <a:spcPts val="0"/>
                        </a:spcAft>
                        <a:buNone/>
                      </a:pPr>
                      <a:r>
                        <a:rPr lang="en-IN" sz="1100" u="none" cap="none" strike="noStrike"/>
                        <a:t>Destination</a:t>
                      </a:r>
                      <a:endParaRPr b="1" i="0" sz="1100" u="none" cap="none" strike="noStrike">
                        <a:solidFill>
                          <a:srgbClr val="000000"/>
                        </a:solidFill>
                        <a:latin typeface="Calibri"/>
                        <a:ea typeface="Calibri"/>
                        <a:cs typeface="Calibri"/>
                        <a:sym typeface="Calibri"/>
                      </a:endParaRPr>
                    </a:p>
                  </a:txBody>
                  <a:tcPr marT="7325" marB="0" marR="7325" marL="7325"/>
                </a:tc>
                <a:tc>
                  <a:txBody>
                    <a:bodyPr/>
                    <a:lstStyle/>
                    <a:p>
                      <a:pPr indent="0" lvl="0" marL="0" marR="0" rtl="0" algn="ctr">
                        <a:spcBef>
                          <a:spcPts val="0"/>
                        </a:spcBef>
                        <a:spcAft>
                          <a:spcPts val="0"/>
                        </a:spcAft>
                        <a:buNone/>
                      </a:pPr>
                      <a:r>
                        <a:rPr lang="en-IN" sz="1100" u="none" cap="none" strike="noStrike"/>
                        <a:t>Route</a:t>
                      </a:r>
                      <a:endParaRPr b="1" i="0" sz="1100" u="none" cap="none" strike="noStrike">
                        <a:solidFill>
                          <a:srgbClr val="000000"/>
                        </a:solidFill>
                        <a:latin typeface="Calibri"/>
                        <a:ea typeface="Calibri"/>
                        <a:cs typeface="Calibri"/>
                        <a:sym typeface="Calibri"/>
                      </a:endParaRPr>
                    </a:p>
                  </a:txBody>
                  <a:tcPr marT="7325" marB="0" marR="7325" marL="7325"/>
                </a:tc>
                <a:tc>
                  <a:txBody>
                    <a:bodyPr/>
                    <a:lstStyle/>
                    <a:p>
                      <a:pPr indent="0" lvl="0" marL="0" marR="0" rtl="0" algn="ctr">
                        <a:spcBef>
                          <a:spcPts val="0"/>
                        </a:spcBef>
                        <a:spcAft>
                          <a:spcPts val="0"/>
                        </a:spcAft>
                        <a:buNone/>
                      </a:pPr>
                      <a:r>
                        <a:rPr lang="en-IN" sz="1100" u="none" cap="none" strike="noStrike"/>
                        <a:t>Dep_Time</a:t>
                      </a:r>
                      <a:endParaRPr b="1" i="0" sz="1100" u="none" cap="none" strike="noStrike">
                        <a:solidFill>
                          <a:srgbClr val="000000"/>
                        </a:solidFill>
                        <a:latin typeface="Calibri"/>
                        <a:ea typeface="Calibri"/>
                        <a:cs typeface="Calibri"/>
                        <a:sym typeface="Calibri"/>
                      </a:endParaRPr>
                    </a:p>
                  </a:txBody>
                  <a:tcPr marT="7325" marB="0" marR="7325" marL="7325"/>
                </a:tc>
                <a:tc>
                  <a:txBody>
                    <a:bodyPr/>
                    <a:lstStyle/>
                    <a:p>
                      <a:pPr indent="0" lvl="0" marL="0" marR="0" rtl="0" algn="ctr">
                        <a:spcBef>
                          <a:spcPts val="0"/>
                        </a:spcBef>
                        <a:spcAft>
                          <a:spcPts val="0"/>
                        </a:spcAft>
                        <a:buNone/>
                      </a:pPr>
                      <a:r>
                        <a:rPr lang="en-IN" sz="1100" u="none" cap="none" strike="noStrike"/>
                        <a:t>Arrival_Time</a:t>
                      </a:r>
                      <a:endParaRPr b="1" i="0" sz="1100" u="none" cap="none" strike="noStrike">
                        <a:solidFill>
                          <a:srgbClr val="000000"/>
                        </a:solidFill>
                        <a:latin typeface="Calibri"/>
                        <a:ea typeface="Calibri"/>
                        <a:cs typeface="Calibri"/>
                        <a:sym typeface="Calibri"/>
                      </a:endParaRPr>
                    </a:p>
                  </a:txBody>
                  <a:tcPr marT="7325" marB="0" marR="7325" marL="7325"/>
                </a:tc>
                <a:tc>
                  <a:txBody>
                    <a:bodyPr/>
                    <a:lstStyle/>
                    <a:p>
                      <a:pPr indent="0" lvl="0" marL="0" marR="0" rtl="0" algn="ctr">
                        <a:spcBef>
                          <a:spcPts val="0"/>
                        </a:spcBef>
                        <a:spcAft>
                          <a:spcPts val="0"/>
                        </a:spcAft>
                        <a:buNone/>
                      </a:pPr>
                      <a:r>
                        <a:rPr lang="en-IN" sz="1100" u="none" cap="none" strike="noStrike"/>
                        <a:t>Duration</a:t>
                      </a:r>
                      <a:endParaRPr b="1" i="0" sz="1100" u="none" cap="none" strike="noStrike">
                        <a:solidFill>
                          <a:srgbClr val="000000"/>
                        </a:solidFill>
                        <a:latin typeface="Calibri"/>
                        <a:ea typeface="Calibri"/>
                        <a:cs typeface="Calibri"/>
                        <a:sym typeface="Calibri"/>
                      </a:endParaRPr>
                    </a:p>
                  </a:txBody>
                  <a:tcPr marT="7325" marB="0" marR="7325" marL="7325"/>
                </a:tc>
                <a:tc>
                  <a:txBody>
                    <a:bodyPr/>
                    <a:lstStyle/>
                    <a:p>
                      <a:pPr indent="0" lvl="0" marL="0" marR="0" rtl="0" algn="ctr">
                        <a:spcBef>
                          <a:spcPts val="0"/>
                        </a:spcBef>
                        <a:spcAft>
                          <a:spcPts val="0"/>
                        </a:spcAft>
                        <a:buNone/>
                      </a:pPr>
                      <a:r>
                        <a:rPr lang="en-IN" sz="1100" u="none" cap="none" strike="noStrike"/>
                        <a:t>Total_Stops</a:t>
                      </a:r>
                      <a:endParaRPr b="1" i="0" sz="1100" u="none" cap="none" strike="noStrike">
                        <a:solidFill>
                          <a:srgbClr val="000000"/>
                        </a:solidFill>
                        <a:latin typeface="Calibri"/>
                        <a:ea typeface="Calibri"/>
                        <a:cs typeface="Calibri"/>
                        <a:sym typeface="Calibri"/>
                      </a:endParaRPr>
                    </a:p>
                  </a:txBody>
                  <a:tcPr marT="7325" marB="0" marR="7325" marL="7325"/>
                </a:tc>
                <a:tc>
                  <a:txBody>
                    <a:bodyPr/>
                    <a:lstStyle/>
                    <a:p>
                      <a:pPr indent="0" lvl="0" marL="0" marR="0" rtl="0" algn="ctr">
                        <a:spcBef>
                          <a:spcPts val="0"/>
                        </a:spcBef>
                        <a:spcAft>
                          <a:spcPts val="0"/>
                        </a:spcAft>
                        <a:buNone/>
                      </a:pPr>
                      <a:r>
                        <a:rPr lang="en-IN" sz="1100" u="none" cap="none" strike="noStrike"/>
                        <a:t>Additional_Info</a:t>
                      </a:r>
                      <a:endParaRPr b="1" i="0" sz="1100" u="none" cap="none" strike="noStrike">
                        <a:solidFill>
                          <a:srgbClr val="000000"/>
                        </a:solidFill>
                        <a:latin typeface="Calibri"/>
                        <a:ea typeface="Calibri"/>
                        <a:cs typeface="Calibri"/>
                        <a:sym typeface="Calibri"/>
                      </a:endParaRPr>
                    </a:p>
                  </a:txBody>
                  <a:tcPr marT="7325" marB="0" marR="7325" marL="7325"/>
                </a:tc>
                <a:tc>
                  <a:txBody>
                    <a:bodyPr/>
                    <a:lstStyle/>
                    <a:p>
                      <a:pPr indent="0" lvl="0" marL="0" marR="0" rtl="0" algn="ctr">
                        <a:spcBef>
                          <a:spcPts val="0"/>
                        </a:spcBef>
                        <a:spcAft>
                          <a:spcPts val="0"/>
                        </a:spcAft>
                        <a:buNone/>
                      </a:pPr>
                      <a:r>
                        <a:rPr lang="en-IN" sz="1100" u="none" cap="none" strike="noStrike"/>
                        <a:t>Price</a:t>
                      </a:r>
                      <a:endParaRPr b="1" i="0" sz="1100" u="none" cap="none" strike="noStrike">
                        <a:solidFill>
                          <a:srgbClr val="000000"/>
                        </a:solidFill>
                        <a:latin typeface="Calibri"/>
                        <a:ea typeface="Calibri"/>
                        <a:cs typeface="Calibri"/>
                        <a:sym typeface="Calibri"/>
                      </a:endParaRPr>
                    </a:p>
                  </a:txBody>
                  <a:tcPr marT="7325" marB="0" marR="7325" marL="7325"/>
                </a:tc>
              </a:tr>
              <a:tr h="265625">
                <a:tc>
                  <a:txBody>
                    <a:bodyPr/>
                    <a:lstStyle/>
                    <a:p>
                      <a:pPr indent="0" lvl="0" marL="0" marR="0" rtl="0" algn="l">
                        <a:spcBef>
                          <a:spcPts val="0"/>
                        </a:spcBef>
                        <a:spcAft>
                          <a:spcPts val="0"/>
                        </a:spcAft>
                        <a:buNone/>
                      </a:pPr>
                      <a:r>
                        <a:rPr lang="en-IN" sz="1100" u="none" cap="none" strike="noStrike"/>
                        <a:t>IndiGo</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24/03/2019</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Banglore</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New Delhi</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BLR → DEL</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22:20</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01:10 22 Mar</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2h 50m</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non-stop</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Null </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r">
                        <a:spcBef>
                          <a:spcPts val="0"/>
                        </a:spcBef>
                        <a:spcAft>
                          <a:spcPts val="0"/>
                        </a:spcAft>
                        <a:buNone/>
                      </a:pPr>
                      <a:r>
                        <a:rPr lang="en-IN" sz="1100" u="none" cap="none" strike="noStrike"/>
                        <a:t>3897</a:t>
                      </a:r>
                      <a:endParaRPr b="0" i="0" sz="1100" u="none" cap="none" strike="noStrike">
                        <a:solidFill>
                          <a:srgbClr val="000000"/>
                        </a:solidFill>
                        <a:latin typeface="Calibri"/>
                        <a:ea typeface="Calibri"/>
                        <a:cs typeface="Calibri"/>
                        <a:sym typeface="Calibri"/>
                      </a:endParaRPr>
                    </a:p>
                  </a:txBody>
                  <a:tcPr marT="7325" marB="0" marR="7325" marL="7325" anchor="b"/>
                </a:tc>
              </a:tr>
              <a:tr h="265625">
                <a:tc>
                  <a:txBody>
                    <a:bodyPr/>
                    <a:lstStyle/>
                    <a:p>
                      <a:pPr indent="0" lvl="0" marL="0" marR="0" rtl="0" algn="l">
                        <a:spcBef>
                          <a:spcPts val="0"/>
                        </a:spcBef>
                        <a:spcAft>
                          <a:spcPts val="0"/>
                        </a:spcAft>
                        <a:buNone/>
                      </a:pPr>
                      <a:r>
                        <a:rPr lang="en-IN" sz="1100" u="none" cap="none" strike="noStrike"/>
                        <a:t>Air India</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1/05/2019</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Kolkata</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Banglore</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CCU → IXR → BBI → BLR</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05:50</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13:15</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7h 25m</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2 stops</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Null</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r">
                        <a:spcBef>
                          <a:spcPts val="0"/>
                        </a:spcBef>
                        <a:spcAft>
                          <a:spcPts val="0"/>
                        </a:spcAft>
                        <a:buNone/>
                      </a:pPr>
                      <a:r>
                        <a:rPr lang="en-IN" sz="1100" u="none" cap="none" strike="noStrike"/>
                        <a:t>7662</a:t>
                      </a:r>
                      <a:endParaRPr b="0" i="0" sz="1100" u="none" cap="none" strike="noStrike">
                        <a:solidFill>
                          <a:srgbClr val="000000"/>
                        </a:solidFill>
                        <a:latin typeface="Calibri"/>
                        <a:ea typeface="Calibri"/>
                        <a:cs typeface="Calibri"/>
                        <a:sym typeface="Calibri"/>
                      </a:endParaRPr>
                    </a:p>
                  </a:txBody>
                  <a:tcPr marT="7325" marB="0" marR="7325" marL="7325" anchor="b"/>
                </a:tc>
              </a:tr>
              <a:tr h="517725">
                <a:tc>
                  <a:txBody>
                    <a:bodyPr/>
                    <a:lstStyle/>
                    <a:p>
                      <a:pPr indent="0" lvl="0" marL="0" marR="0" rtl="0" algn="l">
                        <a:spcBef>
                          <a:spcPts val="0"/>
                        </a:spcBef>
                        <a:spcAft>
                          <a:spcPts val="0"/>
                        </a:spcAft>
                        <a:buNone/>
                      </a:pPr>
                      <a:r>
                        <a:rPr lang="en-IN" sz="1100" u="none" cap="none" strike="noStrike"/>
                        <a:t>Jet Airways</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9/06/2019</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Delhi</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Cochin</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DEL → LKO → BOM → COK</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09:25</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04:25 10 Jun</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19h</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2 stops</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Null</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r">
                        <a:spcBef>
                          <a:spcPts val="0"/>
                        </a:spcBef>
                        <a:spcAft>
                          <a:spcPts val="0"/>
                        </a:spcAft>
                        <a:buNone/>
                      </a:pPr>
                      <a:r>
                        <a:rPr lang="en-IN" sz="1100" u="none" cap="none" strike="noStrike"/>
                        <a:t>13882</a:t>
                      </a:r>
                      <a:endParaRPr b="0" i="0" sz="1100" u="none" cap="none" strike="noStrike">
                        <a:solidFill>
                          <a:srgbClr val="000000"/>
                        </a:solidFill>
                        <a:latin typeface="Calibri"/>
                        <a:ea typeface="Calibri"/>
                        <a:cs typeface="Calibri"/>
                        <a:sym typeface="Calibri"/>
                      </a:endParaRPr>
                    </a:p>
                  </a:txBody>
                  <a:tcPr marT="7325" marB="0" marR="7325" marL="7325" anchor="b"/>
                </a:tc>
              </a:tr>
              <a:tr h="265625">
                <a:tc>
                  <a:txBody>
                    <a:bodyPr/>
                    <a:lstStyle/>
                    <a:p>
                      <a:pPr indent="0" lvl="0" marL="0" marR="0" rtl="0" algn="l">
                        <a:spcBef>
                          <a:spcPts val="0"/>
                        </a:spcBef>
                        <a:spcAft>
                          <a:spcPts val="0"/>
                        </a:spcAft>
                        <a:buNone/>
                      </a:pPr>
                      <a:r>
                        <a:rPr lang="en-IN" sz="1100" u="none" cap="none" strike="noStrike"/>
                        <a:t>IndiGo</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12/05/2019</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Kolkata</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Banglore</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CCU → NAG → BLR</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18:05</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23:30</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5h 25m</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 stop</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Null</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r">
                        <a:spcBef>
                          <a:spcPts val="0"/>
                        </a:spcBef>
                        <a:spcAft>
                          <a:spcPts val="0"/>
                        </a:spcAft>
                        <a:buNone/>
                      </a:pPr>
                      <a:r>
                        <a:rPr lang="en-IN" sz="1100" u="none" cap="none" strike="noStrike"/>
                        <a:t>6218</a:t>
                      </a:r>
                      <a:endParaRPr b="0" i="0" sz="1100" u="none" cap="none" strike="noStrike">
                        <a:solidFill>
                          <a:srgbClr val="000000"/>
                        </a:solidFill>
                        <a:latin typeface="Calibri"/>
                        <a:ea typeface="Calibri"/>
                        <a:cs typeface="Calibri"/>
                        <a:sym typeface="Calibri"/>
                      </a:endParaRPr>
                    </a:p>
                  </a:txBody>
                  <a:tcPr marT="7325" marB="0" marR="7325" marL="7325" anchor="b"/>
                </a:tc>
              </a:tr>
              <a:tr h="265625">
                <a:tc>
                  <a:txBody>
                    <a:bodyPr/>
                    <a:lstStyle/>
                    <a:p>
                      <a:pPr indent="0" lvl="0" marL="0" marR="0" rtl="0" algn="l">
                        <a:spcBef>
                          <a:spcPts val="0"/>
                        </a:spcBef>
                        <a:spcAft>
                          <a:spcPts val="0"/>
                        </a:spcAft>
                        <a:buNone/>
                      </a:pPr>
                      <a:r>
                        <a:rPr lang="en-IN" sz="1100" u="none" cap="none" strike="noStrike"/>
                        <a:t>IndiGo</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01/03/2019</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Banglore</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New Delhi</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BLR → NAG → DEL</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16:50</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21:35</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4h 45m</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 stop</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Null</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r">
                        <a:spcBef>
                          <a:spcPts val="0"/>
                        </a:spcBef>
                        <a:spcAft>
                          <a:spcPts val="0"/>
                        </a:spcAft>
                        <a:buNone/>
                      </a:pPr>
                      <a:r>
                        <a:rPr lang="en-IN" sz="1100" u="none" cap="none" strike="noStrike"/>
                        <a:t>13302</a:t>
                      </a:r>
                      <a:endParaRPr b="0" i="0" sz="1100" u="none" cap="none" strike="noStrike">
                        <a:solidFill>
                          <a:srgbClr val="000000"/>
                        </a:solidFill>
                        <a:latin typeface="Calibri"/>
                        <a:ea typeface="Calibri"/>
                        <a:cs typeface="Calibri"/>
                        <a:sym typeface="Calibri"/>
                      </a:endParaRPr>
                    </a:p>
                  </a:txBody>
                  <a:tcPr marT="7325" marB="0" marR="7325" marL="7325" anchor="b"/>
                </a:tc>
              </a:tr>
              <a:tr h="265625">
                <a:tc>
                  <a:txBody>
                    <a:bodyPr/>
                    <a:lstStyle/>
                    <a:p>
                      <a:pPr indent="0" lvl="0" marL="0" marR="0" rtl="0" algn="l">
                        <a:spcBef>
                          <a:spcPts val="0"/>
                        </a:spcBef>
                        <a:spcAft>
                          <a:spcPts val="0"/>
                        </a:spcAft>
                        <a:buNone/>
                      </a:pPr>
                      <a:r>
                        <a:rPr lang="en-IN" sz="1100" u="none" cap="none" strike="noStrike"/>
                        <a:t>SpiceJet</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24/06/2019</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Kolkata</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Banglore</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CCU → BLR</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09:00</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11:25</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2h 25m</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non-stop</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Null</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r">
                        <a:spcBef>
                          <a:spcPts val="0"/>
                        </a:spcBef>
                        <a:spcAft>
                          <a:spcPts val="0"/>
                        </a:spcAft>
                        <a:buNone/>
                      </a:pPr>
                      <a:r>
                        <a:rPr lang="en-IN" sz="1100" u="none" cap="none" strike="noStrike"/>
                        <a:t>3873</a:t>
                      </a:r>
                      <a:endParaRPr b="0" i="0" sz="1100" u="none" cap="none" strike="noStrike">
                        <a:solidFill>
                          <a:srgbClr val="000000"/>
                        </a:solidFill>
                        <a:latin typeface="Calibri"/>
                        <a:ea typeface="Calibri"/>
                        <a:cs typeface="Calibri"/>
                        <a:sym typeface="Calibri"/>
                      </a:endParaRPr>
                    </a:p>
                  </a:txBody>
                  <a:tcPr marT="7325" marB="0" marR="7325" marL="7325" anchor="b"/>
                </a:tc>
              </a:tr>
              <a:tr h="517725">
                <a:tc>
                  <a:txBody>
                    <a:bodyPr/>
                    <a:lstStyle/>
                    <a:p>
                      <a:pPr indent="0" lvl="0" marL="0" marR="0" rtl="0" algn="l">
                        <a:spcBef>
                          <a:spcPts val="0"/>
                        </a:spcBef>
                        <a:spcAft>
                          <a:spcPts val="0"/>
                        </a:spcAft>
                        <a:buNone/>
                      </a:pPr>
                      <a:r>
                        <a:rPr lang="en-IN" sz="1100" u="none" cap="none" strike="noStrike"/>
                        <a:t>Jet Airways</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12/03/2019</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Banglore</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New Delhi</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BLR → BOM → DEL</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18:55</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10:25 13 Mar</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15h 30m</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 stop</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In-flight meal not included</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r">
                        <a:spcBef>
                          <a:spcPts val="0"/>
                        </a:spcBef>
                        <a:spcAft>
                          <a:spcPts val="0"/>
                        </a:spcAft>
                        <a:buNone/>
                      </a:pPr>
                      <a:r>
                        <a:rPr lang="en-IN" sz="1100" u="none" cap="none" strike="noStrike"/>
                        <a:t>11087</a:t>
                      </a:r>
                      <a:endParaRPr b="0" i="0" sz="1100" u="none" cap="none" strike="noStrike">
                        <a:solidFill>
                          <a:srgbClr val="000000"/>
                        </a:solidFill>
                        <a:latin typeface="Calibri"/>
                        <a:ea typeface="Calibri"/>
                        <a:cs typeface="Calibri"/>
                        <a:sym typeface="Calibri"/>
                      </a:endParaRPr>
                    </a:p>
                  </a:txBody>
                  <a:tcPr marT="7325" marB="0" marR="7325" marL="7325" anchor="b"/>
                </a:tc>
              </a:tr>
              <a:tr h="265625">
                <a:tc>
                  <a:txBody>
                    <a:bodyPr/>
                    <a:lstStyle/>
                    <a:p>
                      <a:pPr indent="0" lvl="0" marL="0" marR="0" rtl="0" algn="l">
                        <a:spcBef>
                          <a:spcPts val="0"/>
                        </a:spcBef>
                        <a:spcAft>
                          <a:spcPts val="0"/>
                        </a:spcAft>
                        <a:buNone/>
                      </a:pPr>
                      <a:r>
                        <a:rPr lang="en-IN" sz="1100" u="none" cap="none" strike="noStrike"/>
                        <a:t>Jet Airways</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01/03/2019</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Banglore</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New Delhi</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BLR → BOM → DEL</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08:00</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05:05 02 Mar</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21h 5m</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 stop</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Null</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r">
                        <a:spcBef>
                          <a:spcPts val="0"/>
                        </a:spcBef>
                        <a:spcAft>
                          <a:spcPts val="0"/>
                        </a:spcAft>
                        <a:buNone/>
                      </a:pPr>
                      <a:r>
                        <a:rPr lang="en-IN" sz="1100" u="none" cap="none" strike="noStrike"/>
                        <a:t>22270</a:t>
                      </a:r>
                      <a:endParaRPr b="0" i="0" sz="1100" u="none" cap="none" strike="noStrike">
                        <a:solidFill>
                          <a:srgbClr val="000000"/>
                        </a:solidFill>
                        <a:latin typeface="Calibri"/>
                        <a:ea typeface="Calibri"/>
                        <a:cs typeface="Calibri"/>
                        <a:sym typeface="Calibri"/>
                      </a:endParaRPr>
                    </a:p>
                  </a:txBody>
                  <a:tcPr marT="7325" marB="0" marR="7325" marL="7325" anchor="b"/>
                </a:tc>
              </a:tr>
              <a:tr h="517725">
                <a:tc>
                  <a:txBody>
                    <a:bodyPr/>
                    <a:lstStyle/>
                    <a:p>
                      <a:pPr indent="0" lvl="0" marL="0" marR="0" rtl="0" algn="l">
                        <a:spcBef>
                          <a:spcPts val="0"/>
                        </a:spcBef>
                        <a:spcAft>
                          <a:spcPts val="0"/>
                        </a:spcAft>
                        <a:buNone/>
                      </a:pPr>
                      <a:r>
                        <a:rPr lang="en-IN" sz="1100" u="none" cap="none" strike="noStrike"/>
                        <a:t>Jet Airways</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12/03/2019</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Banglore</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New Delhi</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BLR → BOM → DEL</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08:55</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10:25 13 Mar</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25h 30m</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 stop</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In-flight meal not included</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r">
                        <a:spcBef>
                          <a:spcPts val="0"/>
                        </a:spcBef>
                        <a:spcAft>
                          <a:spcPts val="0"/>
                        </a:spcAft>
                        <a:buNone/>
                      </a:pPr>
                      <a:r>
                        <a:rPr lang="en-IN" sz="1100" u="none" cap="none" strike="noStrike"/>
                        <a:t>11087</a:t>
                      </a:r>
                      <a:endParaRPr b="0" i="0" sz="1100" u="none" cap="none" strike="noStrike">
                        <a:solidFill>
                          <a:srgbClr val="000000"/>
                        </a:solidFill>
                        <a:latin typeface="Calibri"/>
                        <a:ea typeface="Calibri"/>
                        <a:cs typeface="Calibri"/>
                        <a:sym typeface="Calibri"/>
                      </a:endParaRPr>
                    </a:p>
                  </a:txBody>
                  <a:tcPr marT="7325" marB="0" marR="7325" marL="7325" anchor="b"/>
                </a:tc>
              </a:tr>
              <a:tr h="265625">
                <a:tc>
                  <a:txBody>
                    <a:bodyPr/>
                    <a:lstStyle/>
                    <a:p>
                      <a:pPr indent="0" lvl="0" marL="0" marR="0" rtl="0" algn="l">
                        <a:spcBef>
                          <a:spcPts val="0"/>
                        </a:spcBef>
                        <a:spcAft>
                          <a:spcPts val="0"/>
                        </a:spcAft>
                        <a:buNone/>
                      </a:pPr>
                      <a:r>
                        <a:rPr lang="en-IN" sz="1100" u="none" cap="none" strike="noStrike"/>
                        <a:t>Multiple carriers</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27/05/2019</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Delhi</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Cochin</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DEL → BOM → COK</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11:25</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19:15</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7h 50m</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 stop</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Null</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r">
                        <a:spcBef>
                          <a:spcPts val="0"/>
                        </a:spcBef>
                        <a:spcAft>
                          <a:spcPts val="0"/>
                        </a:spcAft>
                        <a:buNone/>
                      </a:pPr>
                      <a:r>
                        <a:rPr lang="en-IN" sz="1100" u="none" cap="none" strike="noStrike"/>
                        <a:t>8625</a:t>
                      </a:r>
                      <a:endParaRPr b="0" i="0" sz="1100" u="none" cap="none" strike="noStrike">
                        <a:solidFill>
                          <a:srgbClr val="000000"/>
                        </a:solidFill>
                        <a:latin typeface="Calibri"/>
                        <a:ea typeface="Calibri"/>
                        <a:cs typeface="Calibri"/>
                        <a:sym typeface="Calibri"/>
                      </a:endParaRPr>
                    </a:p>
                  </a:txBody>
                  <a:tcPr marT="7325" marB="0" marR="7325" marL="7325" anchor="b"/>
                </a:tc>
              </a:tr>
              <a:tr h="265625">
                <a:tc>
                  <a:txBody>
                    <a:bodyPr/>
                    <a:lstStyle/>
                    <a:p>
                      <a:pPr indent="0" lvl="0" marL="0" marR="0" rtl="0" algn="l">
                        <a:spcBef>
                          <a:spcPts val="0"/>
                        </a:spcBef>
                        <a:spcAft>
                          <a:spcPts val="0"/>
                        </a:spcAft>
                        <a:buNone/>
                      </a:pPr>
                      <a:r>
                        <a:rPr lang="en-IN" sz="1100" u="none" cap="none" strike="noStrike"/>
                        <a:t>Air India</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1/06/2019</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Delhi</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Cochin</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DEL → BLR → COK</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09:45</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23:00</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13h 15m</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 stop</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Null</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r">
                        <a:spcBef>
                          <a:spcPts val="0"/>
                        </a:spcBef>
                        <a:spcAft>
                          <a:spcPts val="0"/>
                        </a:spcAft>
                        <a:buNone/>
                      </a:pPr>
                      <a:r>
                        <a:rPr lang="en-IN" sz="1100" u="none" cap="none" strike="noStrike"/>
                        <a:t>8907</a:t>
                      </a:r>
                      <a:endParaRPr b="0" i="0" sz="1100" u="none" cap="none" strike="noStrike">
                        <a:solidFill>
                          <a:srgbClr val="000000"/>
                        </a:solidFill>
                        <a:latin typeface="Calibri"/>
                        <a:ea typeface="Calibri"/>
                        <a:cs typeface="Calibri"/>
                        <a:sym typeface="Calibri"/>
                      </a:endParaRPr>
                    </a:p>
                  </a:txBody>
                  <a:tcPr marT="7325" marB="0" marR="7325" marL="7325" anchor="b"/>
                </a:tc>
              </a:tr>
              <a:tr h="265625">
                <a:tc>
                  <a:txBody>
                    <a:bodyPr/>
                    <a:lstStyle/>
                    <a:p>
                      <a:pPr indent="0" lvl="0" marL="0" marR="0" rtl="0" algn="l">
                        <a:spcBef>
                          <a:spcPts val="0"/>
                        </a:spcBef>
                        <a:spcAft>
                          <a:spcPts val="0"/>
                        </a:spcAft>
                        <a:buNone/>
                      </a:pPr>
                      <a:r>
                        <a:rPr lang="en-IN" sz="1100" u="none" cap="none" strike="noStrike"/>
                        <a:t>IndiGo</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18/04/2019</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Kolkata</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Banglore</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CCU → BLR</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20:20</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22:55</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2h 35m</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non-stop</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Null</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r">
                        <a:spcBef>
                          <a:spcPts val="0"/>
                        </a:spcBef>
                        <a:spcAft>
                          <a:spcPts val="0"/>
                        </a:spcAft>
                        <a:buNone/>
                      </a:pPr>
                      <a:r>
                        <a:rPr lang="en-IN" sz="1100" u="none" cap="none" strike="noStrike"/>
                        <a:t>4174</a:t>
                      </a:r>
                      <a:endParaRPr b="0" i="0" sz="1100" u="none" cap="none" strike="noStrike">
                        <a:solidFill>
                          <a:srgbClr val="000000"/>
                        </a:solidFill>
                        <a:latin typeface="Calibri"/>
                        <a:ea typeface="Calibri"/>
                        <a:cs typeface="Calibri"/>
                        <a:sym typeface="Calibri"/>
                      </a:endParaRPr>
                    </a:p>
                  </a:txBody>
                  <a:tcPr marT="7325" marB="0" marR="7325" marL="7325" anchor="b"/>
                </a:tc>
              </a:tr>
              <a:tr h="265625">
                <a:tc>
                  <a:txBody>
                    <a:bodyPr/>
                    <a:lstStyle/>
                    <a:p>
                      <a:pPr indent="0" lvl="0" marL="0" marR="0" rtl="0" algn="l">
                        <a:spcBef>
                          <a:spcPts val="0"/>
                        </a:spcBef>
                        <a:spcAft>
                          <a:spcPts val="0"/>
                        </a:spcAft>
                        <a:buNone/>
                      </a:pPr>
                      <a:r>
                        <a:rPr lang="en-IN" sz="1100" u="none" cap="none" strike="noStrike"/>
                        <a:t>Air India</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24/06/2019</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Chennai</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Kolkata</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MAA → CCU</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11:40</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13:55</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2h 15m</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non-stop</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Null</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r">
                        <a:spcBef>
                          <a:spcPts val="0"/>
                        </a:spcBef>
                        <a:spcAft>
                          <a:spcPts val="0"/>
                        </a:spcAft>
                        <a:buNone/>
                      </a:pPr>
                      <a:r>
                        <a:rPr lang="en-IN" sz="1100" u="none" cap="none" strike="noStrike"/>
                        <a:t>4667</a:t>
                      </a:r>
                      <a:endParaRPr b="0" i="0" sz="1100" u="none" cap="none" strike="noStrike">
                        <a:solidFill>
                          <a:srgbClr val="000000"/>
                        </a:solidFill>
                        <a:latin typeface="Calibri"/>
                        <a:ea typeface="Calibri"/>
                        <a:cs typeface="Calibri"/>
                        <a:sym typeface="Calibri"/>
                      </a:endParaRPr>
                    </a:p>
                  </a:txBody>
                  <a:tcPr marT="7325" marB="0" marR="7325" marL="7325" anchor="b"/>
                </a:tc>
              </a:tr>
              <a:tr h="517725">
                <a:tc>
                  <a:txBody>
                    <a:bodyPr/>
                    <a:lstStyle/>
                    <a:p>
                      <a:pPr indent="0" lvl="0" marL="0" marR="0" rtl="0" algn="l">
                        <a:spcBef>
                          <a:spcPts val="0"/>
                        </a:spcBef>
                        <a:spcAft>
                          <a:spcPts val="0"/>
                        </a:spcAft>
                        <a:buNone/>
                      </a:pPr>
                      <a:r>
                        <a:rPr lang="en-IN" sz="1100" u="none" cap="none" strike="noStrike"/>
                        <a:t>Jet Airways</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9/05/2019</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Kolkata</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Banglore</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CCU → BOM → BLR</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21:10</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09:20 10 May</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12h 10m</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 stop</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In-flight meal not included</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r">
                        <a:spcBef>
                          <a:spcPts val="0"/>
                        </a:spcBef>
                        <a:spcAft>
                          <a:spcPts val="0"/>
                        </a:spcAft>
                        <a:buNone/>
                      </a:pPr>
                      <a:r>
                        <a:rPr lang="en-IN" sz="1100" u="none" cap="none" strike="noStrike"/>
                        <a:t>9663</a:t>
                      </a:r>
                      <a:endParaRPr b="0" i="0" sz="1100" u="none" cap="none" strike="noStrike">
                        <a:solidFill>
                          <a:srgbClr val="000000"/>
                        </a:solidFill>
                        <a:latin typeface="Calibri"/>
                        <a:ea typeface="Calibri"/>
                        <a:cs typeface="Calibri"/>
                        <a:sym typeface="Calibri"/>
                      </a:endParaRPr>
                    </a:p>
                  </a:txBody>
                  <a:tcPr marT="7325" marB="0" marR="7325" marL="7325" anchor="b"/>
                </a:tc>
              </a:tr>
              <a:tr h="265625">
                <a:tc>
                  <a:txBody>
                    <a:bodyPr/>
                    <a:lstStyle/>
                    <a:p>
                      <a:pPr indent="0" lvl="0" marL="0" marR="0" rtl="0" algn="l">
                        <a:spcBef>
                          <a:spcPts val="0"/>
                        </a:spcBef>
                        <a:spcAft>
                          <a:spcPts val="0"/>
                        </a:spcAft>
                        <a:buNone/>
                      </a:pPr>
                      <a:r>
                        <a:rPr lang="en-IN" sz="1100" u="none" cap="none" strike="noStrike"/>
                        <a:t>IndiGo</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24/04/2019</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Kolkata</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Banglore</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CCU → BLR</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17:15</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19:50</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2h 35m</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non-stop</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l">
                        <a:spcBef>
                          <a:spcPts val="0"/>
                        </a:spcBef>
                        <a:spcAft>
                          <a:spcPts val="0"/>
                        </a:spcAft>
                        <a:buNone/>
                      </a:pPr>
                      <a:r>
                        <a:rPr lang="en-IN" sz="1100" u="none" cap="none" strike="noStrike"/>
                        <a:t>Null</a:t>
                      </a:r>
                      <a:endParaRPr b="0" i="0" sz="1100" u="none" cap="none" strike="noStrike">
                        <a:solidFill>
                          <a:srgbClr val="000000"/>
                        </a:solidFill>
                        <a:latin typeface="Calibri"/>
                        <a:ea typeface="Calibri"/>
                        <a:cs typeface="Calibri"/>
                        <a:sym typeface="Calibri"/>
                      </a:endParaRPr>
                    </a:p>
                  </a:txBody>
                  <a:tcPr marT="7325" marB="0" marR="7325" marL="7325" anchor="b"/>
                </a:tc>
                <a:tc>
                  <a:txBody>
                    <a:bodyPr/>
                    <a:lstStyle/>
                    <a:p>
                      <a:pPr indent="0" lvl="0" marL="0" marR="0" rtl="0" algn="r">
                        <a:spcBef>
                          <a:spcPts val="0"/>
                        </a:spcBef>
                        <a:spcAft>
                          <a:spcPts val="0"/>
                        </a:spcAft>
                        <a:buNone/>
                      </a:pPr>
                      <a:r>
                        <a:rPr lang="en-IN" sz="1100" u="none" cap="none" strike="noStrike"/>
                        <a:t>4804</a:t>
                      </a:r>
                      <a:endParaRPr b="0" i="0" sz="1100" u="none" cap="none" strike="noStrike">
                        <a:solidFill>
                          <a:srgbClr val="000000"/>
                        </a:solidFill>
                        <a:latin typeface="Calibri"/>
                        <a:ea typeface="Calibri"/>
                        <a:cs typeface="Calibri"/>
                        <a:sym typeface="Calibri"/>
                      </a:endParaRPr>
                    </a:p>
                  </a:txBody>
                  <a:tcPr marT="7325" marB="0" marR="7325" marL="7325" anchor="b"/>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Gill Sans"/>
              <a:buNone/>
            </a:pPr>
            <a:r>
              <a:rPr lang="en-IN"/>
              <a:t>INSTRUCTIONS</a:t>
            </a:r>
            <a:endParaRPr/>
          </a:p>
        </p:txBody>
      </p:sp>
      <p:sp>
        <p:nvSpPr>
          <p:cNvPr id="130" name="Google Shape;130;p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20000"/>
              </a:lnSpc>
              <a:spcBef>
                <a:spcPts val="0"/>
              </a:spcBef>
              <a:spcAft>
                <a:spcPts val="0"/>
              </a:spcAft>
              <a:buSzPct val="100000"/>
              <a:buChar char="•"/>
            </a:pPr>
            <a:r>
              <a:rPr lang="en-IN"/>
              <a:t>The dataset will be given through a drive link in your project group on Learnbay app</a:t>
            </a:r>
            <a:endParaRPr/>
          </a:p>
          <a:p>
            <a:pPr indent="-228600" lvl="0" marL="228600" rtl="0" algn="l">
              <a:lnSpc>
                <a:spcPct val="120000"/>
              </a:lnSpc>
              <a:spcBef>
                <a:spcPts val="1000"/>
              </a:spcBef>
              <a:spcAft>
                <a:spcPts val="0"/>
              </a:spcAft>
              <a:buSzPct val="100000"/>
              <a:buChar char="•"/>
            </a:pPr>
            <a:r>
              <a:rPr lang="en-IN"/>
              <a:t>You have to submit the project with a Ppt presentation by </a:t>
            </a:r>
            <a:r>
              <a:rPr b="1" lang="en-IN" u="sng"/>
              <a:t>Thursday 22</a:t>
            </a:r>
            <a:r>
              <a:rPr b="1" baseline="30000" lang="en-IN" u="sng"/>
              <a:t>nd</a:t>
            </a:r>
            <a:r>
              <a:rPr b="1" lang="en-IN" u="sng"/>
              <a:t>  August 2024 by EOD.</a:t>
            </a:r>
            <a:endParaRPr/>
          </a:p>
          <a:p>
            <a:pPr indent="-228600" lvl="0" marL="228600" rtl="0" algn="l">
              <a:lnSpc>
                <a:spcPct val="120000"/>
              </a:lnSpc>
              <a:spcBef>
                <a:spcPts val="1000"/>
              </a:spcBef>
              <a:spcAft>
                <a:spcPts val="0"/>
              </a:spcAft>
              <a:buSzPct val="100000"/>
              <a:buChar char="•"/>
            </a:pPr>
            <a:r>
              <a:rPr lang="en-IN"/>
              <a:t>Kindly submit your </a:t>
            </a:r>
            <a:r>
              <a:rPr b="1" lang="en-IN"/>
              <a:t>‘XYZ.ipynb’</a:t>
            </a:r>
            <a:r>
              <a:rPr lang="en-IN"/>
              <a:t> file and </a:t>
            </a:r>
            <a:r>
              <a:rPr b="1" lang="en-IN"/>
              <a:t>‘XYZ.ppt’ </a:t>
            </a:r>
            <a:r>
              <a:rPr lang="en-IN"/>
              <a:t>to sagar</a:t>
            </a:r>
            <a:r>
              <a:rPr lang="en-IN" u="sng">
                <a:solidFill>
                  <a:schemeClr val="hlink"/>
                </a:solidFill>
                <a:hlinkClick r:id="rId3"/>
              </a:rPr>
              <a:t>@learnbay.co</a:t>
            </a:r>
            <a:r>
              <a:rPr lang="en-IN"/>
              <a:t> within the timeframe, submission of the project after the due date will be considered disqualified. Late submission will be considered with a valid reason.</a:t>
            </a:r>
            <a:endParaRPr/>
          </a:p>
          <a:p>
            <a:pPr indent="-228600" lvl="0" marL="228600" rtl="0" algn="l">
              <a:lnSpc>
                <a:spcPct val="120000"/>
              </a:lnSpc>
              <a:spcBef>
                <a:spcPts val="1000"/>
              </a:spcBef>
              <a:spcAft>
                <a:spcPts val="0"/>
              </a:spcAft>
              <a:buSzPct val="100000"/>
              <a:buChar char="•"/>
            </a:pPr>
            <a:r>
              <a:rPr lang="en-IN"/>
              <a:t>After submission of the project you’ll get a link to book a time for the project presentation.</a:t>
            </a:r>
            <a:endParaRPr/>
          </a:p>
          <a:p>
            <a:pPr indent="-228600" lvl="0" marL="228600" rtl="0" algn="l">
              <a:lnSpc>
                <a:spcPct val="120000"/>
              </a:lnSpc>
              <a:spcBef>
                <a:spcPts val="1000"/>
              </a:spcBef>
              <a:spcAft>
                <a:spcPts val="0"/>
              </a:spcAft>
              <a:buSzPct val="100000"/>
              <a:buChar char="•"/>
            </a:pPr>
            <a:r>
              <a:rPr lang="en-IN"/>
              <a:t>Tips for PPT: Add 10-15 slides (max) (Inclusion- about the domain, dataset structure, problem statement, Insights, Results(conclusion)</a:t>
            </a:r>
            <a:endParaRPr/>
          </a:p>
          <a:p>
            <a:pPr indent="-228600" lvl="0" marL="228600" rtl="0" algn="l">
              <a:lnSpc>
                <a:spcPct val="120000"/>
              </a:lnSpc>
              <a:spcBef>
                <a:spcPts val="1000"/>
              </a:spcBef>
              <a:spcAft>
                <a:spcPts val="0"/>
              </a:spcAft>
              <a:buSzPct val="100000"/>
              <a:buChar char="•"/>
            </a:pPr>
            <a:br>
              <a:rPr lang="en-IN"/>
            </a:br>
            <a:br>
              <a:rPr lang="en-IN"/>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1451579" y="182727"/>
            <a:ext cx="9603275" cy="72252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Gill Sans"/>
              <a:buNone/>
            </a:pPr>
            <a:r>
              <a:rPr lang="en-IN"/>
              <a:t>SELECTION &amp; FEEDBACK</a:t>
            </a:r>
            <a:endParaRPr/>
          </a:p>
        </p:txBody>
      </p:sp>
      <p:sp>
        <p:nvSpPr>
          <p:cNvPr id="136" name="Google Shape;136;p7"/>
          <p:cNvSpPr txBox="1"/>
          <p:nvPr>
            <p:ph idx="1" type="body"/>
          </p:nvPr>
        </p:nvSpPr>
        <p:spPr>
          <a:xfrm>
            <a:off x="1451579" y="905256"/>
            <a:ext cx="9603275" cy="4542801"/>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SzPct val="100000"/>
              <a:buChar char="•"/>
            </a:pPr>
            <a:r>
              <a:rPr lang="en-IN"/>
              <a:t>Selection of candidates will be based on their </a:t>
            </a:r>
            <a:r>
              <a:rPr b="1" lang="en-IN"/>
              <a:t>approach to building a model,  presentation skills(Storytelling skills), and subject knowledge points(a mock round)(Questions related to Stats, ML and Python for Data Science.</a:t>
            </a:r>
            <a:endParaRPr/>
          </a:p>
          <a:p>
            <a:pPr indent="-228600" lvl="0" marL="228600" rtl="0" algn="l">
              <a:lnSpc>
                <a:spcPct val="120000"/>
              </a:lnSpc>
              <a:spcBef>
                <a:spcPts val="1000"/>
              </a:spcBef>
              <a:spcAft>
                <a:spcPts val="0"/>
              </a:spcAft>
              <a:buSzPct val="100000"/>
              <a:buChar char="•"/>
            </a:pPr>
            <a:r>
              <a:rPr b="1" lang="en-IN"/>
              <a:t>Note: you need to score 80% to clear this round.</a:t>
            </a:r>
            <a:endParaRPr/>
          </a:p>
          <a:p>
            <a:pPr indent="-228600" lvl="0" marL="228600" rtl="0" algn="l">
              <a:lnSpc>
                <a:spcPct val="120000"/>
              </a:lnSpc>
              <a:spcBef>
                <a:spcPts val="1000"/>
              </a:spcBef>
              <a:spcAft>
                <a:spcPts val="0"/>
              </a:spcAft>
              <a:buSzPct val="100000"/>
              <a:buChar char="•"/>
            </a:pPr>
            <a:r>
              <a:rPr lang="en-IN"/>
              <a:t>Once the presentation is done every candidate will get their feedback during the session and outcome and score via mail with the status of whether they are selected.</a:t>
            </a:r>
            <a:endParaRPr/>
          </a:p>
          <a:p>
            <a:pPr indent="-228600" lvl="0" marL="228600" rtl="0" algn="l">
              <a:lnSpc>
                <a:spcPct val="120000"/>
              </a:lnSpc>
              <a:spcBef>
                <a:spcPts val="1000"/>
              </a:spcBef>
              <a:spcAft>
                <a:spcPts val="0"/>
              </a:spcAft>
              <a:buSzPct val="100000"/>
              <a:buChar char="•"/>
            </a:pPr>
            <a:r>
              <a:rPr lang="en-IN"/>
              <a:t>Selected candidates’ data will be shared with the placement team for 1 on 1 resume session.</a:t>
            </a:r>
            <a:endParaRPr/>
          </a:p>
          <a:p>
            <a:pPr indent="-228600" lvl="0" marL="228600" rtl="0" algn="l">
              <a:lnSpc>
                <a:spcPct val="120000"/>
              </a:lnSpc>
              <a:spcBef>
                <a:spcPts val="1000"/>
              </a:spcBef>
              <a:spcAft>
                <a:spcPts val="0"/>
              </a:spcAft>
              <a:buSzPct val="100000"/>
              <a:buChar char="•"/>
            </a:pPr>
            <a:r>
              <a:rPr lang="en-IN"/>
              <a:t>Candidates who are not selected in this process will be carried forward to the next project.</a:t>
            </a:r>
            <a:endParaRPr/>
          </a:p>
          <a:p>
            <a:pPr indent="-228600" lvl="0" marL="228600" rtl="0" algn="l">
              <a:lnSpc>
                <a:spcPct val="120000"/>
              </a:lnSpc>
              <a:spcBef>
                <a:spcPts val="1000"/>
              </a:spcBef>
              <a:spcAft>
                <a:spcPts val="0"/>
              </a:spcAft>
              <a:buSzPct val="100000"/>
              <a:buChar char="•"/>
            </a:pPr>
            <a:r>
              <a:rPr lang="en-IN"/>
              <a:t>Kindly do not book multiple slots, if found it shall considered as cancelled. If any change in the slot date and time kindly inform or cancel the previous slot.</a:t>
            </a:r>
            <a:endParaRPr/>
          </a:p>
          <a:p>
            <a:pPr indent="-228600" lvl="0" marL="228600" rtl="0" algn="l">
              <a:lnSpc>
                <a:spcPct val="120000"/>
              </a:lnSpc>
              <a:spcBef>
                <a:spcPts val="1000"/>
              </a:spcBef>
              <a:spcAft>
                <a:spcPts val="0"/>
              </a:spcAft>
              <a:buSzPct val="100000"/>
              <a:buChar char="•"/>
            </a:pPr>
            <a:r>
              <a:rPr lang="en-IN"/>
              <a:t>If you absent or unable to present at the day of presentation, in that case getting another will be subject of availability.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2022-11-21T05:42:27Z</dcterms:created>
  <dc:creator>STANLEY</dc:creator>
</cp:coreProperties>
</file>