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313" r:id="rId2"/>
    <p:sldId id="260" r:id="rId3"/>
    <p:sldId id="261" r:id="rId4"/>
    <p:sldId id="262" r:id="rId5"/>
    <p:sldId id="263" r:id="rId6"/>
    <p:sldId id="264" r:id="rId7"/>
    <p:sldId id="258" r:id="rId8"/>
    <p:sldId id="257" r:id="rId9"/>
    <p:sldId id="266" r:id="rId10"/>
    <p:sldId id="279" r:id="rId11"/>
    <p:sldId id="268" r:id="rId12"/>
    <p:sldId id="280" r:id="rId13"/>
    <p:sldId id="281" r:id="rId14"/>
    <p:sldId id="282" r:id="rId15"/>
    <p:sldId id="267" r:id="rId16"/>
    <p:sldId id="315" r:id="rId17"/>
    <p:sldId id="316" r:id="rId18"/>
    <p:sldId id="317" r:id="rId19"/>
    <p:sldId id="318" r:id="rId20"/>
    <p:sldId id="319" r:id="rId21"/>
    <p:sldId id="283" r:id="rId22"/>
    <p:sldId id="285" r:id="rId23"/>
    <p:sldId id="286" r:id="rId24"/>
    <p:sldId id="288" r:id="rId25"/>
    <p:sldId id="291" r:id="rId26"/>
    <p:sldId id="296" r:id="rId27"/>
    <p:sldId id="297" r:id="rId28"/>
    <p:sldId id="298" r:id="rId29"/>
    <p:sldId id="284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292" r:id="rId44"/>
    <p:sldId id="293" r:id="rId45"/>
    <p:sldId id="299" r:id="rId46"/>
    <p:sldId id="32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7" autoAdjust="0"/>
    <p:restoredTop sz="83817" autoAdjust="0"/>
  </p:normalViewPr>
  <p:slideViewPr>
    <p:cSldViewPr snapToGrid="0">
      <p:cViewPr varScale="1">
        <p:scale>
          <a:sx n="95" d="100"/>
          <a:sy n="95" d="100"/>
        </p:scale>
        <p:origin x="10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45702-9770-44C3-8CF8-821FAF38970F}" type="datetimeFigureOut">
              <a:rPr lang="en-IL" smtClean="0"/>
              <a:t>09/15/2022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80276-7F0B-44FF-915E-0D1E45AC295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17421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80276-7F0B-44FF-915E-0D1E45AC2955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4046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PGO – Profile Guided Optimization</a:t>
            </a:r>
          </a:p>
          <a:p>
            <a:r>
              <a:rPr lang="en-US" dirty="0"/>
              <a:t>WPO - Whole program optimization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80276-7F0B-44FF-915E-0D1E45AC2955}" type="slidenum">
              <a:rPr lang="en-IL" smtClean="0"/>
              <a:t>44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80408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9525C1-2679-4A26-8AB7-F9CAC3C43B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87252" y="0"/>
            <a:ext cx="4404748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C12978-5781-44D3-A527-8C1903734F6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588389" cy="321563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9E2CCF5-EEF2-4141-B6CA-BFBE1886E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3628" y="3213894"/>
            <a:ext cx="6500686" cy="1655762"/>
          </a:xfrm>
        </p:spPr>
        <p:txBody>
          <a:bodyPr lIns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DDC55-9E12-41D8-A382-CDA1DD40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FA70-ED18-487C-A25F-E27578B11B23}" type="slidenum">
              <a:rPr lang="en-IL" smtClean="0"/>
              <a:t>‹#›</a:t>
            </a:fld>
            <a:endParaRPr lang="en-IL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4F3A351-C216-4C21-B31D-5F3B1BECC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3628" y="1708484"/>
            <a:ext cx="6981324" cy="1434474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0300383-AE2B-494D-91F6-A7EE076DEEA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4415" y="505110"/>
            <a:ext cx="2836665" cy="37594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E4891D-D2DD-4B2F-AD54-D6A2D7A3653B}"/>
              </a:ext>
            </a:extLst>
          </p:cNvPr>
          <p:cNvCxnSpPr>
            <a:cxnSpLocks/>
          </p:cNvCxnSpPr>
          <p:nvPr/>
        </p:nvCxnSpPr>
        <p:spPr>
          <a:xfrm>
            <a:off x="2070808" y="5196204"/>
            <a:ext cx="0" cy="942484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CE8D7D7-984E-4D43-B02A-7C74EFF894E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322218" y="5537872"/>
            <a:ext cx="2814329" cy="335400"/>
          </a:xfrm>
        </p:spPr>
        <p:txBody>
          <a:bodyPr>
            <a:normAutofit/>
          </a:bodyPr>
          <a:lstStyle>
            <a:lvl1pPr marL="0" indent="0">
              <a:buNone/>
              <a:defRPr lang="en-US" sz="1300" b="1" kern="1200" dirty="0">
                <a:solidFill>
                  <a:srgbClr val="BFC7C9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A44123A-49BD-4648-A4CD-87899DF608C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322218" y="5195777"/>
            <a:ext cx="3024515" cy="342095"/>
          </a:xfrm>
        </p:spPr>
        <p:txBody>
          <a:bodyPr>
            <a:normAutofit/>
          </a:bodyPr>
          <a:lstStyle>
            <a:lvl1pPr marL="0" indent="0">
              <a:buNone/>
              <a:defRPr lang="en-US" sz="1400" kern="1200" dirty="0">
                <a:solidFill>
                  <a:srgbClr val="BFC7C9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CBC8CF0-C25C-4453-AA28-11FBC750215F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2322217" y="5883984"/>
            <a:ext cx="2814329" cy="335400"/>
          </a:xfrm>
        </p:spPr>
        <p:txBody>
          <a:bodyPr>
            <a:normAutofit/>
          </a:bodyPr>
          <a:lstStyle>
            <a:lvl1pPr marL="0" indent="0">
              <a:buNone/>
              <a:defRPr lang="en-US" sz="1300" b="1" kern="1200" dirty="0">
                <a:solidFill>
                  <a:srgbClr val="BFC7C9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811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BE8A0-9878-4858-8B96-4C9F79CD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4DBF4-4216-4130-AB01-70BA0B0A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FA70-ED18-487C-A25F-E27578B11B23}" type="slidenum">
              <a:rPr lang="en-IL" smtClean="0"/>
              <a:t>‹#›</a:t>
            </a:fld>
            <a:endParaRPr lang="en-IL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EFE3359-70C7-4611-B050-B6FDD0819949}"/>
              </a:ext>
            </a:extLst>
          </p:cNvPr>
          <p:cNvSpPr/>
          <p:nvPr/>
        </p:nvSpPr>
        <p:spPr>
          <a:xfrm>
            <a:off x="4239809" y="1556848"/>
            <a:ext cx="3623481" cy="3251483"/>
          </a:xfrm>
          <a:custGeom>
            <a:avLst/>
            <a:gdLst>
              <a:gd name="connsiteX0" fmla="*/ 443571 w 781425"/>
              <a:gd name="connsiteY0" fmla="*/ 0 h 701201"/>
              <a:gd name="connsiteX1" fmla="*/ 781425 w 781425"/>
              <a:gd name="connsiteY1" fmla="*/ 0 h 701201"/>
              <a:gd name="connsiteX2" fmla="*/ 337856 w 781425"/>
              <a:gd name="connsiteY2" fmla="*/ 701201 h 701201"/>
              <a:gd name="connsiteX3" fmla="*/ 0 w 781425"/>
              <a:gd name="connsiteY3" fmla="*/ 701201 h 701201"/>
              <a:gd name="connsiteX4" fmla="*/ 443571 w 781425"/>
              <a:gd name="connsiteY4" fmla="*/ 0 h 70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425" h="701201">
                <a:moveTo>
                  <a:pt x="443571" y="0"/>
                </a:moveTo>
                <a:lnTo>
                  <a:pt x="781425" y="0"/>
                </a:lnTo>
                <a:lnTo>
                  <a:pt x="337856" y="701201"/>
                </a:lnTo>
                <a:lnTo>
                  <a:pt x="0" y="701201"/>
                </a:lnTo>
                <a:lnTo>
                  <a:pt x="443571" y="0"/>
                </a:lnTo>
                <a:close/>
              </a:path>
            </a:pathLst>
          </a:custGeom>
          <a:solidFill>
            <a:schemeClr val="tx1"/>
          </a:solidFill>
          <a:ln w="4343" cap="flat">
            <a:noFill/>
            <a:prstDash val="solid"/>
            <a:miter/>
          </a:ln>
          <a:effectLst>
            <a:glow rad="1358900">
              <a:srgbClr val="00F0B9">
                <a:alpha val="27000"/>
              </a:srgb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C91D92-7E95-451B-897D-249E6B85CD70}"/>
              </a:ext>
            </a:extLst>
          </p:cNvPr>
          <p:cNvSpPr txBox="1"/>
          <p:nvPr/>
        </p:nvSpPr>
        <p:spPr>
          <a:xfrm>
            <a:off x="0" y="2397760"/>
            <a:ext cx="121031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kern="1200" spc="-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Questions?</a:t>
            </a:r>
            <a:endParaRPr lang="he-IL" sz="9600" b="1" kern="1200" spc="-100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3587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FE365-4CA6-4222-8B8C-3B8D0EA1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20C15-31D3-4F19-AF33-B556FA0A1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88D1C-D48A-49E1-ACC9-EF6E27D3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341DEF-820A-4A8F-B0F7-BD5319228599}" type="datetimeFigureOut">
              <a:rPr lang="en-IL" smtClean="0"/>
              <a:t>09/15/2022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8942-3578-4826-ACED-689B02B5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52301-9997-451C-95A4-164B839D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FA70-ED18-487C-A25F-E27578B11B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4377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928A-E5D1-43F1-85C3-B1EA313B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FE875-3878-4BC8-9347-9EF56BAA6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5C886-B2C0-4429-87BC-DBF5D355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E5B0E-BEA6-4E62-8374-4445CEB7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FA70-ED18-487C-A25F-E27578B11B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5530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A9A2-9282-4F62-AD58-17196FB9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1F326-0B0D-480B-BD26-B1A597C5B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44953-877D-468C-82B0-CBB24B182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177D7-286D-4EEF-82BD-1A49AE7E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1C3F3-25EF-4E83-8ABA-EF0F7FD6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FA70-ED18-487C-A25F-E27578B11B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70359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D0AFF-1A87-423F-81F7-4E4DED5C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AEE1A-0D8B-4656-9401-AD268D339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3E7C0-E738-4BC6-896D-9330C03DC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A29F8A-D7D9-4432-B77E-5E4FD843C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9AFC73-3969-4493-92A7-0AE77F51B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0D89B3-8707-4A31-B192-7C8234BB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34902-CF2A-43F5-B16A-E66DFE9B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FA70-ED18-487C-A25F-E27578B11B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0949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DACB7-AA3E-48EC-B983-C1AD763C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3BB89-EA7F-424A-945D-3656AA7C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5E5B3-836B-430B-9B42-9F666ACF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FA70-ED18-487C-A25F-E27578B11B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38000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BE8A0-9878-4858-8B96-4C9F79CD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4DBF4-4216-4130-AB01-70BA0B0A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FA70-ED18-487C-A25F-E27578B11B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63089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C590-4531-4EAE-9B38-3317B102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10E25-C73D-471D-9075-54C6175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E84D5-D4B5-4001-ADEA-649F62A1F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3B7B2-4339-42D0-AD27-432F96A8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9AC6-84F4-45A6-BC53-C5BA1629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FA70-ED18-487C-A25F-E27578B11B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201495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986A-AB42-44E1-B9A7-394B319C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DD1057-CB51-46BC-9D4E-36E28CE57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48B2-079C-4828-8E88-56326C3B4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A902A-590D-4284-89CD-3A19809C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9185B-776B-430C-9A48-0EA3256B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FA70-ED18-487C-A25F-E27578B11B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15216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1DEF-820A-4A8F-B0F7-BD5319228599}" type="datetimeFigureOut">
              <a:rPr lang="en-IL" smtClean="0"/>
              <a:t>09/15/2022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FA70-ED18-487C-A25F-E27578B11B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5387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9E2CCF5-EEF2-4141-B6CA-BFBE1886E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836" y="3072904"/>
            <a:ext cx="7041034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62AD6-7DF9-49C9-AF74-14CBE157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DDC55-9E12-41D8-A382-CDA1DD40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FA70-ED18-487C-A25F-E27578B11B23}" type="slidenum">
              <a:rPr lang="en-IL" smtClean="0"/>
              <a:t>‹#›</a:t>
            </a:fld>
            <a:endParaRPr lang="en-IL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4F3A351-C216-4C21-B31D-5F3B1BECC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817" y="1599066"/>
            <a:ext cx="6981324" cy="1434474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29764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62AD6-7DF9-49C9-AF74-14CBE157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DDC55-9E12-41D8-A382-CDA1DD40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FA70-ED18-487C-A25F-E27578B11B23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C520C4F-7AD7-41CA-8025-B2898D10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8788"/>
            <a:ext cx="11277600" cy="630872"/>
          </a:xfrm>
        </p:spPr>
        <p:txBody>
          <a:bodyPr/>
          <a:lstStyle>
            <a:lvl1pPr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4D943AA-339B-41DA-8D12-C9A086C0C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1277600" cy="4351338"/>
          </a:xfrm>
        </p:spPr>
        <p:txBody>
          <a:bodyPr>
            <a:normAutofit/>
          </a:bodyPr>
          <a:lstStyle>
            <a:lvl1pPr rtl="0">
              <a:defRPr sz="2000"/>
            </a:lvl1pPr>
            <a:lvl2pPr rtl="0">
              <a:defRPr sz="2000"/>
            </a:lvl2pPr>
            <a:lvl3pPr rtl="0">
              <a:defRPr sz="2000"/>
            </a:lvl3pPr>
            <a:lvl4pPr rtl="0">
              <a:defRPr sz="2000"/>
            </a:lvl4pPr>
            <a:lvl5pPr rtl="0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1B54460-2A32-4F63-A382-B4F0C0C2C65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02964" y="947899"/>
            <a:ext cx="10515600" cy="60785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20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62AD6-7DF9-49C9-AF74-14CBE157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DDC55-9E12-41D8-A382-CDA1DD40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FA70-ED18-487C-A25F-E27578B11B23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C520C4F-7AD7-41CA-8025-B2898D10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8788"/>
            <a:ext cx="11277600" cy="630872"/>
          </a:xfrm>
        </p:spPr>
        <p:txBody>
          <a:bodyPr/>
          <a:lstStyle>
            <a:lvl1pPr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4D943AA-339B-41DA-8D12-C9A086C0C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1277600" cy="4351338"/>
          </a:xfrm>
        </p:spPr>
        <p:txBody>
          <a:bodyPr>
            <a:normAutofit/>
          </a:bodyPr>
          <a:lstStyle>
            <a:lvl1pPr rtl="0">
              <a:defRPr sz="2000"/>
            </a:lvl1pPr>
            <a:lvl2pPr rtl="0">
              <a:defRPr sz="2000"/>
            </a:lvl2pPr>
            <a:lvl3pPr rtl="0">
              <a:defRPr sz="2000"/>
            </a:lvl3pPr>
            <a:lvl4pPr rtl="0">
              <a:defRPr sz="2000"/>
            </a:lvl4pPr>
            <a:lvl5pPr rtl="0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1B54460-2A32-4F63-A382-B4F0C0C2C65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57200" y="947899"/>
            <a:ext cx="10515600" cy="607853"/>
          </a:xfrm>
        </p:spPr>
        <p:txBody>
          <a:bodyPr lIns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844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62AD6-7DF9-49C9-AF74-14CBE157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DDC55-9E12-41D8-A382-CDA1DD40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FA70-ED18-487C-A25F-E27578B11B23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C520C4F-7AD7-41CA-8025-B2898D10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8788"/>
            <a:ext cx="11277600" cy="630872"/>
          </a:xfrm>
        </p:spPr>
        <p:txBody>
          <a:bodyPr/>
          <a:lstStyle>
            <a:lvl1pPr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4D943AA-339B-41DA-8D12-C9A086C0C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1277600" cy="4351338"/>
          </a:xfrm>
        </p:spPr>
        <p:txBody>
          <a:bodyPr>
            <a:normAutofit/>
          </a:bodyPr>
          <a:lstStyle>
            <a:lvl1pPr rtl="0">
              <a:defRPr sz="2000"/>
            </a:lvl1pPr>
            <a:lvl2pPr rtl="0">
              <a:defRPr sz="2000"/>
            </a:lvl2pPr>
            <a:lvl3pPr rtl="0">
              <a:defRPr sz="2000"/>
            </a:lvl3pPr>
            <a:lvl4pPr rtl="0">
              <a:defRPr sz="2000"/>
            </a:lvl4pPr>
            <a:lvl5pPr rtl="0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1B54460-2A32-4F63-A382-B4F0C0C2C65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57200" y="947899"/>
            <a:ext cx="10515600" cy="607853"/>
          </a:xfrm>
        </p:spPr>
        <p:txBody>
          <a:bodyPr lIns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1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8FCBD4-EEA2-4AF1-9CD4-427BB94D72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87252" y="0"/>
            <a:ext cx="4404748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62AD6-7DF9-49C9-AF74-14CBE157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DDC55-9E12-41D8-A382-CDA1DD40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FA70-ED18-487C-A25F-E27578B11B23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C520C4F-7AD7-41CA-8025-B2898D10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8788"/>
            <a:ext cx="9601200" cy="630872"/>
          </a:xfrm>
        </p:spPr>
        <p:txBody>
          <a:bodyPr/>
          <a:lstStyle>
            <a:lvl1pPr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4D943AA-339B-41DA-8D12-C9A086C0C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7330052" cy="4351338"/>
          </a:xfrm>
        </p:spPr>
        <p:txBody>
          <a:bodyPr>
            <a:normAutofit/>
          </a:bodyPr>
          <a:lstStyle>
            <a:lvl1pPr rtl="0">
              <a:defRPr sz="2000"/>
            </a:lvl1pPr>
            <a:lvl2pPr rtl="0">
              <a:defRPr sz="2000"/>
            </a:lvl2pPr>
            <a:lvl3pPr rtl="0">
              <a:defRPr sz="2000"/>
            </a:lvl3pPr>
            <a:lvl4pPr rtl="0">
              <a:defRPr sz="2000"/>
            </a:lvl4pPr>
            <a:lvl5pPr rtl="0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1B54460-2A32-4F63-A382-B4F0C0C2C65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57200" y="947899"/>
            <a:ext cx="8952470" cy="607853"/>
          </a:xfrm>
        </p:spPr>
        <p:txBody>
          <a:bodyPr lIns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307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62AD6-7DF9-49C9-AF74-14CBE157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DDC55-9E12-41D8-A382-CDA1DD40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FA70-ED18-487C-A25F-E27578B11B23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C520C4F-7AD7-41CA-8025-B2898D10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8788"/>
            <a:ext cx="11277600" cy="630872"/>
          </a:xfrm>
        </p:spPr>
        <p:txBody>
          <a:bodyPr/>
          <a:lstStyle>
            <a:lvl1pPr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4D943AA-339B-41DA-8D12-C9A086C0C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883" y="2297940"/>
            <a:ext cx="3488112" cy="956601"/>
          </a:xfrm>
        </p:spPr>
        <p:txBody>
          <a:bodyPr>
            <a:normAutofit/>
          </a:bodyPr>
          <a:lstStyle>
            <a:lvl1pPr marL="0" indent="0" rtl="0">
              <a:buNone/>
              <a:defRPr sz="1600"/>
            </a:lvl1pPr>
            <a:lvl2pPr marL="457200" indent="0" rtl="0">
              <a:buNone/>
              <a:defRPr sz="1600"/>
            </a:lvl2pPr>
            <a:lvl3pPr rtl="0">
              <a:defRPr sz="2000"/>
            </a:lvl3pPr>
            <a:lvl4pPr rtl="0">
              <a:defRPr sz="2000"/>
            </a:lvl4pPr>
            <a:lvl5pPr rtl="0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1B54460-2A32-4F63-A382-B4F0C0C2C65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57200" y="947899"/>
            <a:ext cx="10515600" cy="607853"/>
          </a:xfrm>
        </p:spPr>
        <p:txBody>
          <a:bodyPr lIns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1C119EF-DFD2-4ED1-B577-308C99A41054}"/>
              </a:ext>
            </a:extLst>
          </p:cNvPr>
          <p:cNvSpPr/>
          <p:nvPr/>
        </p:nvSpPr>
        <p:spPr>
          <a:xfrm>
            <a:off x="457200" y="2297941"/>
            <a:ext cx="627509" cy="563087"/>
          </a:xfrm>
          <a:custGeom>
            <a:avLst/>
            <a:gdLst>
              <a:gd name="connsiteX0" fmla="*/ 443571 w 781425"/>
              <a:gd name="connsiteY0" fmla="*/ 0 h 701201"/>
              <a:gd name="connsiteX1" fmla="*/ 781425 w 781425"/>
              <a:gd name="connsiteY1" fmla="*/ 0 h 701201"/>
              <a:gd name="connsiteX2" fmla="*/ 337856 w 781425"/>
              <a:gd name="connsiteY2" fmla="*/ 701201 h 701201"/>
              <a:gd name="connsiteX3" fmla="*/ 0 w 781425"/>
              <a:gd name="connsiteY3" fmla="*/ 701201 h 701201"/>
              <a:gd name="connsiteX4" fmla="*/ 443571 w 781425"/>
              <a:gd name="connsiteY4" fmla="*/ 0 h 70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425" h="701201">
                <a:moveTo>
                  <a:pt x="443571" y="0"/>
                </a:moveTo>
                <a:lnTo>
                  <a:pt x="781425" y="0"/>
                </a:lnTo>
                <a:lnTo>
                  <a:pt x="337856" y="701201"/>
                </a:lnTo>
                <a:lnTo>
                  <a:pt x="0" y="701201"/>
                </a:lnTo>
                <a:lnTo>
                  <a:pt x="443571" y="0"/>
                </a:lnTo>
                <a:close/>
              </a:path>
            </a:pathLst>
          </a:custGeom>
          <a:solidFill>
            <a:srgbClr val="00F0B9"/>
          </a:solidFill>
          <a:ln w="43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996DB90-203C-4EE3-A677-ED08D667644B}"/>
              </a:ext>
            </a:extLst>
          </p:cNvPr>
          <p:cNvSpPr/>
          <p:nvPr/>
        </p:nvSpPr>
        <p:spPr>
          <a:xfrm>
            <a:off x="5883669" y="2297941"/>
            <a:ext cx="627509" cy="563087"/>
          </a:xfrm>
          <a:custGeom>
            <a:avLst/>
            <a:gdLst>
              <a:gd name="connsiteX0" fmla="*/ 443571 w 781425"/>
              <a:gd name="connsiteY0" fmla="*/ 0 h 701201"/>
              <a:gd name="connsiteX1" fmla="*/ 781425 w 781425"/>
              <a:gd name="connsiteY1" fmla="*/ 0 h 701201"/>
              <a:gd name="connsiteX2" fmla="*/ 337856 w 781425"/>
              <a:gd name="connsiteY2" fmla="*/ 701201 h 701201"/>
              <a:gd name="connsiteX3" fmla="*/ 0 w 781425"/>
              <a:gd name="connsiteY3" fmla="*/ 701201 h 701201"/>
              <a:gd name="connsiteX4" fmla="*/ 443571 w 781425"/>
              <a:gd name="connsiteY4" fmla="*/ 0 h 70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425" h="701201">
                <a:moveTo>
                  <a:pt x="443571" y="0"/>
                </a:moveTo>
                <a:lnTo>
                  <a:pt x="781425" y="0"/>
                </a:lnTo>
                <a:lnTo>
                  <a:pt x="337856" y="701201"/>
                </a:lnTo>
                <a:lnTo>
                  <a:pt x="0" y="701201"/>
                </a:lnTo>
                <a:lnTo>
                  <a:pt x="443571" y="0"/>
                </a:lnTo>
                <a:close/>
              </a:path>
            </a:pathLst>
          </a:custGeom>
          <a:solidFill>
            <a:srgbClr val="F5B427"/>
          </a:solidFill>
          <a:ln w="43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4D21EC9-DE09-41EC-BAA1-694F53411AF6}"/>
              </a:ext>
            </a:extLst>
          </p:cNvPr>
          <p:cNvSpPr/>
          <p:nvPr/>
        </p:nvSpPr>
        <p:spPr>
          <a:xfrm>
            <a:off x="457200" y="3907397"/>
            <a:ext cx="627509" cy="563087"/>
          </a:xfrm>
          <a:custGeom>
            <a:avLst/>
            <a:gdLst>
              <a:gd name="connsiteX0" fmla="*/ 443571 w 781425"/>
              <a:gd name="connsiteY0" fmla="*/ 0 h 701201"/>
              <a:gd name="connsiteX1" fmla="*/ 781425 w 781425"/>
              <a:gd name="connsiteY1" fmla="*/ 0 h 701201"/>
              <a:gd name="connsiteX2" fmla="*/ 337856 w 781425"/>
              <a:gd name="connsiteY2" fmla="*/ 701201 h 701201"/>
              <a:gd name="connsiteX3" fmla="*/ 0 w 781425"/>
              <a:gd name="connsiteY3" fmla="*/ 701201 h 701201"/>
              <a:gd name="connsiteX4" fmla="*/ 443571 w 781425"/>
              <a:gd name="connsiteY4" fmla="*/ 0 h 70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425" h="701201">
                <a:moveTo>
                  <a:pt x="443571" y="0"/>
                </a:moveTo>
                <a:lnTo>
                  <a:pt x="781425" y="0"/>
                </a:lnTo>
                <a:lnTo>
                  <a:pt x="337856" y="701201"/>
                </a:lnTo>
                <a:lnTo>
                  <a:pt x="0" y="701201"/>
                </a:lnTo>
                <a:lnTo>
                  <a:pt x="443571" y="0"/>
                </a:lnTo>
                <a:close/>
              </a:path>
            </a:pathLst>
          </a:custGeom>
          <a:solidFill>
            <a:srgbClr val="9D55FB"/>
          </a:solidFill>
          <a:ln w="43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A3271CD-DF91-481C-8A90-3A01085A30A6}"/>
              </a:ext>
            </a:extLst>
          </p:cNvPr>
          <p:cNvSpPr/>
          <p:nvPr/>
        </p:nvSpPr>
        <p:spPr>
          <a:xfrm>
            <a:off x="5883669" y="3907397"/>
            <a:ext cx="627509" cy="563087"/>
          </a:xfrm>
          <a:custGeom>
            <a:avLst/>
            <a:gdLst>
              <a:gd name="connsiteX0" fmla="*/ 443571 w 781425"/>
              <a:gd name="connsiteY0" fmla="*/ 0 h 701201"/>
              <a:gd name="connsiteX1" fmla="*/ 781425 w 781425"/>
              <a:gd name="connsiteY1" fmla="*/ 0 h 701201"/>
              <a:gd name="connsiteX2" fmla="*/ 337856 w 781425"/>
              <a:gd name="connsiteY2" fmla="*/ 701201 h 701201"/>
              <a:gd name="connsiteX3" fmla="*/ 0 w 781425"/>
              <a:gd name="connsiteY3" fmla="*/ 701201 h 701201"/>
              <a:gd name="connsiteX4" fmla="*/ 443571 w 781425"/>
              <a:gd name="connsiteY4" fmla="*/ 0 h 70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425" h="701201">
                <a:moveTo>
                  <a:pt x="443571" y="0"/>
                </a:moveTo>
                <a:lnTo>
                  <a:pt x="781425" y="0"/>
                </a:lnTo>
                <a:lnTo>
                  <a:pt x="337856" y="701201"/>
                </a:lnTo>
                <a:lnTo>
                  <a:pt x="0" y="701201"/>
                </a:lnTo>
                <a:lnTo>
                  <a:pt x="443571" y="0"/>
                </a:lnTo>
                <a:close/>
              </a:path>
            </a:pathLst>
          </a:custGeom>
          <a:solidFill>
            <a:srgbClr val="FE8469"/>
          </a:solidFill>
          <a:ln w="43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C84F61F-8584-46F3-86F7-BFCB1503CFF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462883" y="3894086"/>
            <a:ext cx="3488112" cy="956601"/>
          </a:xfrm>
        </p:spPr>
        <p:txBody>
          <a:bodyPr>
            <a:normAutofit/>
          </a:bodyPr>
          <a:lstStyle>
            <a:lvl1pPr marL="0" indent="0" rtl="0">
              <a:buNone/>
              <a:defRPr sz="1600"/>
            </a:lvl1pPr>
            <a:lvl2pPr marL="457200" indent="0" rtl="0">
              <a:buNone/>
              <a:defRPr sz="1600"/>
            </a:lvl2pPr>
            <a:lvl3pPr rtl="0">
              <a:defRPr sz="2000"/>
            </a:lvl3pPr>
            <a:lvl4pPr rtl="0">
              <a:defRPr sz="2000"/>
            </a:lvl4pPr>
            <a:lvl5pPr rtl="0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BF5246F-E5D7-4D0A-BA33-47A6916AE55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654509" y="2297940"/>
            <a:ext cx="3488112" cy="956601"/>
          </a:xfrm>
        </p:spPr>
        <p:txBody>
          <a:bodyPr>
            <a:normAutofit/>
          </a:bodyPr>
          <a:lstStyle>
            <a:lvl1pPr marL="0" indent="0" algn="l" rtl="0">
              <a:buNone/>
              <a:defRPr sz="1600"/>
            </a:lvl1pPr>
            <a:lvl2pPr marL="457200" indent="0" algn="l" rtl="0">
              <a:buNone/>
              <a:defRPr sz="1600"/>
            </a:lvl2pPr>
            <a:lvl3pPr rtl="0">
              <a:defRPr sz="2000"/>
            </a:lvl3pPr>
            <a:lvl4pPr rtl="0">
              <a:defRPr sz="2000"/>
            </a:lvl4pPr>
            <a:lvl5pPr rtl="0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BFA90CB-DE24-40C0-BE7C-4081BFD23E71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654509" y="3894086"/>
            <a:ext cx="3488112" cy="956601"/>
          </a:xfrm>
        </p:spPr>
        <p:txBody>
          <a:bodyPr>
            <a:normAutofit/>
          </a:bodyPr>
          <a:lstStyle>
            <a:lvl1pPr marL="0" indent="0" algn="l" rtl="0">
              <a:buNone/>
              <a:defRPr sz="1600"/>
            </a:lvl1pPr>
            <a:lvl2pPr marL="457200" indent="0" algn="l" rtl="0">
              <a:buNone/>
              <a:defRPr sz="1600"/>
            </a:lvl2pPr>
            <a:lvl3pPr rtl="0">
              <a:defRPr sz="2000"/>
            </a:lvl3pPr>
            <a:lvl4pPr rtl="0">
              <a:defRPr sz="2000"/>
            </a:lvl4pPr>
            <a:lvl5pPr rtl="0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8742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62AD6-7DF9-49C9-AF74-14CBE157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DDC55-9E12-41D8-A382-CDA1DD40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FA70-ED18-487C-A25F-E27578B11B23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C520C4F-7AD7-41CA-8025-B2898D10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8788"/>
            <a:ext cx="11277600" cy="630872"/>
          </a:xfrm>
        </p:spPr>
        <p:txBody>
          <a:bodyPr/>
          <a:lstStyle>
            <a:lvl1pPr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1B54460-2A32-4F63-A382-B4F0C0C2C65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57200" y="947899"/>
            <a:ext cx="10515600" cy="607853"/>
          </a:xfrm>
        </p:spPr>
        <p:txBody>
          <a:bodyPr lIns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5F7B45-7824-4267-A2B2-765C523EFC19}"/>
              </a:ext>
            </a:extLst>
          </p:cNvPr>
          <p:cNvSpPr/>
          <p:nvPr/>
        </p:nvSpPr>
        <p:spPr>
          <a:xfrm rot="5400000">
            <a:off x="6442791" y="2409159"/>
            <a:ext cx="579120" cy="579120"/>
          </a:xfrm>
          <a:prstGeom prst="ellipse">
            <a:avLst/>
          </a:prstGeom>
          <a:solidFill>
            <a:srgbClr val="F5B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217744-74F9-4401-9D8E-B65DACEBBDB6}"/>
              </a:ext>
            </a:extLst>
          </p:cNvPr>
          <p:cNvSpPr/>
          <p:nvPr/>
        </p:nvSpPr>
        <p:spPr>
          <a:xfrm rot="5400000">
            <a:off x="794309" y="2414796"/>
            <a:ext cx="579120" cy="579120"/>
          </a:xfrm>
          <a:prstGeom prst="ellipse">
            <a:avLst/>
          </a:prstGeom>
          <a:solidFill>
            <a:srgbClr val="3DD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551EAB-7D87-45C4-98AE-D972D362D08D}"/>
              </a:ext>
            </a:extLst>
          </p:cNvPr>
          <p:cNvSpPr/>
          <p:nvPr/>
        </p:nvSpPr>
        <p:spPr>
          <a:xfrm rot="5400000">
            <a:off x="3619367" y="2409159"/>
            <a:ext cx="579120" cy="579120"/>
          </a:xfrm>
          <a:prstGeom prst="ellipse">
            <a:avLst/>
          </a:prstGeom>
          <a:solidFill>
            <a:srgbClr val="9D5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87D90F-2CFB-4621-8305-B9CD791DFFB4}"/>
              </a:ext>
            </a:extLst>
          </p:cNvPr>
          <p:cNvSpPr/>
          <p:nvPr/>
        </p:nvSpPr>
        <p:spPr>
          <a:xfrm rot="5400000">
            <a:off x="9256546" y="2409159"/>
            <a:ext cx="579120" cy="579120"/>
          </a:xfrm>
          <a:prstGeom prst="ellipse">
            <a:avLst/>
          </a:prstGeom>
          <a:solidFill>
            <a:srgbClr val="FE8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C10044C-6648-46D3-A1EF-B439D1CF72DD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7633" y="3256232"/>
            <a:ext cx="2284088" cy="59387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rgbClr val="00F0B9"/>
                </a:solidFill>
                <a:latin typeface="Gordita Medium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45C00EA-595D-4017-AD47-9B6997BE69B5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57633" y="3847784"/>
            <a:ext cx="2284088" cy="59387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>
                    <a:lumMod val="85000"/>
                  </a:schemeClr>
                </a:solidFill>
                <a:latin typeface="Gordita 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DDBF6B-7906-45B2-A668-F2BC3AEA0E72}"/>
              </a:ext>
            </a:extLst>
          </p:cNvPr>
          <p:cNvGrpSpPr/>
          <p:nvPr/>
        </p:nvGrpSpPr>
        <p:grpSpPr>
          <a:xfrm>
            <a:off x="506730" y="2124392"/>
            <a:ext cx="8515410" cy="3217227"/>
            <a:chOff x="552450" y="2019300"/>
            <a:chExt cx="8515410" cy="347309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2872702-FE4F-467F-8ABB-EA53A1E31B01}"/>
                </a:ext>
              </a:extLst>
            </p:cNvPr>
            <p:cNvCxnSpPr>
              <a:cxnSpLocks/>
            </p:cNvCxnSpPr>
            <p:nvPr/>
          </p:nvCxnSpPr>
          <p:spPr>
            <a:xfrm>
              <a:off x="552450" y="2019300"/>
              <a:ext cx="0" cy="3460217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D33BCC8-BCC0-402C-A3ED-BA1A890223B8}"/>
                </a:ext>
              </a:extLst>
            </p:cNvPr>
            <p:cNvCxnSpPr>
              <a:cxnSpLocks/>
            </p:cNvCxnSpPr>
            <p:nvPr/>
          </p:nvCxnSpPr>
          <p:spPr>
            <a:xfrm>
              <a:off x="3390920" y="2025740"/>
              <a:ext cx="0" cy="3460217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1A22468-D7BD-426E-8AAA-0E34D59E3C5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390" y="2025740"/>
              <a:ext cx="0" cy="3460217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C5F0477-A46C-474F-9953-47FE0F4802EE}"/>
                </a:ext>
              </a:extLst>
            </p:cNvPr>
            <p:cNvCxnSpPr>
              <a:cxnSpLocks/>
            </p:cNvCxnSpPr>
            <p:nvPr/>
          </p:nvCxnSpPr>
          <p:spPr>
            <a:xfrm>
              <a:off x="9067860" y="2032180"/>
              <a:ext cx="0" cy="3460217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9F7F3D0B-B03E-49EE-9DBC-B599A7EEE0AC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575291" y="3256232"/>
            <a:ext cx="2284088" cy="59387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rgbClr val="00F0B9"/>
                </a:solidFill>
                <a:latin typeface="Gordita Medium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86CF28A-9573-48AB-B141-F26DAF84DED1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575291" y="3847784"/>
            <a:ext cx="2284088" cy="59387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>
                    <a:lumMod val="85000"/>
                  </a:schemeClr>
                </a:solidFill>
                <a:latin typeface="Gordita 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219E575-7274-4B78-AC31-B9991B95DD9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44823" y="3256232"/>
            <a:ext cx="2284088" cy="59387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rgbClr val="00F0B9"/>
                </a:solidFill>
                <a:latin typeface="Gordita Medium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4373D1FE-DD58-477E-ACE3-E011EB64903C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444823" y="3847784"/>
            <a:ext cx="2284088" cy="59387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>
                    <a:lumMod val="85000"/>
                  </a:schemeClr>
                </a:solidFill>
                <a:latin typeface="Gordita 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F5F5684-3867-41AE-BD7D-86D86CC67270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338417" y="3256232"/>
            <a:ext cx="2284088" cy="59387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rgbClr val="00F0B9"/>
                </a:solidFill>
                <a:latin typeface="Gordita Medium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1E98C8FF-FE2A-49BB-8B8B-13AF4655FA03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9338417" y="3847784"/>
            <a:ext cx="2284088" cy="59387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>
                    <a:lumMod val="85000"/>
                  </a:schemeClr>
                </a:solidFill>
                <a:latin typeface="Gordita 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17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62AD6-7DF9-49C9-AF74-14CBE157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DDC55-9E12-41D8-A382-CDA1DD40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FA70-ED18-487C-A25F-E27578B11B23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C520C4F-7AD7-41CA-8025-B2898D10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8788"/>
            <a:ext cx="11277600" cy="630872"/>
          </a:xfrm>
        </p:spPr>
        <p:txBody>
          <a:bodyPr/>
          <a:lstStyle>
            <a:lvl1pPr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1B54460-2A32-4F63-A382-B4F0C0C2C65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57200" y="947899"/>
            <a:ext cx="10515600" cy="607853"/>
          </a:xfrm>
        </p:spPr>
        <p:txBody>
          <a:bodyPr lIns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C10044C-6648-46D3-A1EF-B439D1CF72DD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700418" y="3111644"/>
            <a:ext cx="2284088" cy="593873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rgbClr val="00F0B9"/>
                </a:solidFill>
                <a:latin typeface="Gordita Medium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45C00EA-595D-4017-AD47-9B6997BE69B5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700418" y="3703196"/>
            <a:ext cx="2284088" cy="1927583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bg1">
                    <a:lumMod val="85000"/>
                  </a:schemeClr>
                </a:solidFill>
                <a:latin typeface="Gordita 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9F7F3D0B-B03E-49EE-9DBC-B599A7EEE0AC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618076" y="3111644"/>
            <a:ext cx="2284088" cy="593873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rgbClr val="00F0B9"/>
                </a:solidFill>
                <a:latin typeface="Gordita Medium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86CF28A-9573-48AB-B141-F26DAF84DED1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4618076" y="3703196"/>
            <a:ext cx="2284088" cy="1927583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bg1">
                    <a:lumMod val="85000"/>
                  </a:schemeClr>
                </a:solidFill>
                <a:latin typeface="Gordita 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219E575-7274-4B78-AC31-B9991B95DD9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7487608" y="3111644"/>
            <a:ext cx="2284088" cy="593873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rgbClr val="00F0B9"/>
                </a:solidFill>
                <a:latin typeface="Gordita Medium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4373D1FE-DD58-477E-ACE3-E011EB64903C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7487608" y="3703196"/>
            <a:ext cx="2284088" cy="1927583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bg1">
                    <a:lumMod val="85000"/>
                  </a:schemeClr>
                </a:solidFill>
                <a:latin typeface="Gordita 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879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62AD6-7DF9-49C9-AF74-14CBE157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DDC55-9E12-41D8-A382-CDA1DD40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FA70-ED18-487C-A25F-E27578B11B23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C520C4F-7AD7-41CA-8025-B2898D10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8788"/>
            <a:ext cx="11277600" cy="630872"/>
          </a:xfrm>
        </p:spPr>
        <p:txBody>
          <a:bodyPr/>
          <a:lstStyle>
            <a:lvl1pPr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1B54460-2A32-4F63-A382-B4F0C0C2C65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57200" y="947899"/>
            <a:ext cx="10515600" cy="607853"/>
          </a:xfrm>
        </p:spPr>
        <p:txBody>
          <a:bodyPr lIns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E8C8722-6F5F-4529-9225-F1FD0602E1B4}"/>
              </a:ext>
            </a:extLst>
          </p:cNvPr>
          <p:cNvSpPr/>
          <p:nvPr/>
        </p:nvSpPr>
        <p:spPr>
          <a:xfrm>
            <a:off x="899160" y="1727937"/>
            <a:ext cx="3078480" cy="3261360"/>
          </a:xfrm>
          <a:prstGeom prst="roundRect">
            <a:avLst>
              <a:gd name="adj" fmla="val 3301"/>
            </a:avLst>
          </a:prstGeom>
          <a:solidFill>
            <a:schemeClr val="tx1"/>
          </a:solidFill>
          <a:ln w="38100">
            <a:noFill/>
          </a:ln>
          <a:effectLst>
            <a:outerShdw blurRad="520700" sx="102000" sy="102000" algn="ctr" rotWithShape="0">
              <a:srgbClr val="01EB9C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rtlCol="0" anchor="t" anchorCtr="0"/>
          <a:lstStyle/>
          <a:p>
            <a:pPr algn="ctr"/>
            <a:endParaRPr lang="en-US" sz="1600">
              <a:solidFill>
                <a:schemeClr val="bg1"/>
              </a:solidFill>
              <a:latin typeface="Gordita Medium" pitchFamily="50" charset="0"/>
              <a:cs typeface="Gordita Medium" pitchFamily="50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CF4F151-0EA9-431F-85A4-25E8A0E79D5F}"/>
              </a:ext>
            </a:extLst>
          </p:cNvPr>
          <p:cNvSpPr/>
          <p:nvPr/>
        </p:nvSpPr>
        <p:spPr>
          <a:xfrm>
            <a:off x="4556760" y="1727937"/>
            <a:ext cx="3078480" cy="3261360"/>
          </a:xfrm>
          <a:prstGeom prst="roundRect">
            <a:avLst>
              <a:gd name="adj" fmla="val 2805"/>
            </a:avLst>
          </a:prstGeom>
          <a:solidFill>
            <a:schemeClr val="tx1"/>
          </a:solidFill>
          <a:ln w="38100">
            <a:noFill/>
          </a:ln>
          <a:effectLst>
            <a:outerShdw blurRad="520700" sx="102000" sy="102000" algn="ctr" rotWithShape="0">
              <a:srgbClr val="01EB9C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rtlCol="0" anchor="t" anchorCtr="0"/>
          <a:lstStyle/>
          <a:p>
            <a:pPr algn="ctr"/>
            <a:endParaRPr lang="en-US" sz="1600">
              <a:solidFill>
                <a:schemeClr val="bg1"/>
              </a:solidFill>
              <a:latin typeface="Gordita Medium" pitchFamily="50" charset="0"/>
              <a:cs typeface="Gordita Medium" pitchFamily="50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551C4A3-F888-44B9-97EC-17716004C3DE}"/>
              </a:ext>
            </a:extLst>
          </p:cNvPr>
          <p:cNvSpPr/>
          <p:nvPr/>
        </p:nvSpPr>
        <p:spPr>
          <a:xfrm>
            <a:off x="8214360" y="1727937"/>
            <a:ext cx="3078480" cy="3261360"/>
          </a:xfrm>
          <a:prstGeom prst="roundRect">
            <a:avLst>
              <a:gd name="adj" fmla="val 2806"/>
            </a:avLst>
          </a:prstGeom>
          <a:solidFill>
            <a:schemeClr val="tx1"/>
          </a:solidFill>
          <a:ln w="38100">
            <a:noFill/>
          </a:ln>
          <a:effectLst>
            <a:outerShdw blurRad="520700" sx="102000" sy="102000" algn="ctr" rotWithShape="0">
              <a:srgbClr val="01EB9C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rtlCol="0" anchor="t" anchorCtr="0"/>
          <a:lstStyle/>
          <a:p>
            <a:pPr algn="ctr"/>
            <a:endParaRPr lang="en-US" sz="1600">
              <a:solidFill>
                <a:schemeClr val="bg1"/>
              </a:solidFill>
              <a:latin typeface="Gordita Medium" pitchFamily="50" charset="0"/>
              <a:cs typeface="Gordita Medium" pitchFamily="50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652C0C-CDF9-4723-B45D-CB1C8768B4BF}"/>
              </a:ext>
            </a:extLst>
          </p:cNvPr>
          <p:cNvSpPr/>
          <p:nvPr/>
        </p:nvSpPr>
        <p:spPr>
          <a:xfrm>
            <a:off x="899160" y="5514757"/>
            <a:ext cx="10393680" cy="630873"/>
          </a:xfrm>
          <a:prstGeom prst="rect">
            <a:avLst/>
          </a:prstGeom>
          <a:solidFill>
            <a:srgbClr val="00F0B9"/>
          </a:solidFill>
          <a:ln w="38100">
            <a:noFill/>
          </a:ln>
          <a:effectLst>
            <a:outerShdw blurRad="520700" sx="102000" sy="102000" algn="ctr" rotWithShape="0">
              <a:srgbClr val="01EB9C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rdita"/>
              <a:ea typeface="+mn-ea"/>
              <a:cs typeface="Gordita"/>
            </a:endParaRP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379622A2-E5CE-4104-B8A2-0383AB7D8486}"/>
              </a:ext>
            </a:extLst>
          </p:cNvPr>
          <p:cNvSpPr/>
          <p:nvPr/>
        </p:nvSpPr>
        <p:spPr>
          <a:xfrm rot="16200000">
            <a:off x="2015490" y="5128759"/>
            <a:ext cx="807720" cy="528796"/>
          </a:xfrm>
          <a:prstGeom prst="homePlate">
            <a:avLst>
              <a:gd name="adj" fmla="val 38399"/>
            </a:avLst>
          </a:prstGeom>
          <a:gradFill>
            <a:gsLst>
              <a:gs pos="0">
                <a:srgbClr val="01EB9C">
                  <a:alpha val="0"/>
                </a:srgbClr>
              </a:gs>
              <a:gs pos="100000">
                <a:srgbClr val="01EB9C">
                  <a:alpha val="40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885B6EC9-7CFA-4563-B6B2-3D6FA3D3C891}"/>
              </a:ext>
            </a:extLst>
          </p:cNvPr>
          <p:cNvSpPr/>
          <p:nvPr/>
        </p:nvSpPr>
        <p:spPr>
          <a:xfrm rot="16200000">
            <a:off x="5692140" y="5128759"/>
            <a:ext cx="807720" cy="528796"/>
          </a:xfrm>
          <a:prstGeom prst="homePlate">
            <a:avLst>
              <a:gd name="adj" fmla="val 38399"/>
            </a:avLst>
          </a:prstGeom>
          <a:gradFill>
            <a:gsLst>
              <a:gs pos="0">
                <a:srgbClr val="01EB9C">
                  <a:alpha val="0"/>
                </a:srgbClr>
              </a:gs>
              <a:gs pos="100000">
                <a:srgbClr val="01EB9C">
                  <a:alpha val="40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03D49CF0-3E9F-4FEA-A139-DA9914FA2CE8}"/>
              </a:ext>
            </a:extLst>
          </p:cNvPr>
          <p:cNvSpPr/>
          <p:nvPr/>
        </p:nvSpPr>
        <p:spPr>
          <a:xfrm rot="16200000">
            <a:off x="9368790" y="5128759"/>
            <a:ext cx="807720" cy="528796"/>
          </a:xfrm>
          <a:prstGeom prst="homePlate">
            <a:avLst>
              <a:gd name="adj" fmla="val 38399"/>
            </a:avLst>
          </a:prstGeom>
          <a:gradFill>
            <a:gsLst>
              <a:gs pos="0">
                <a:srgbClr val="01EB9C">
                  <a:alpha val="0"/>
                </a:srgbClr>
              </a:gs>
              <a:gs pos="100000">
                <a:srgbClr val="01EB9C">
                  <a:alpha val="40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0E66E29-B0B7-4422-A84E-D05497DF70C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77305" y="2002979"/>
            <a:ext cx="2284088" cy="593873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rgbClr val="00F0B9"/>
                </a:solidFill>
                <a:latin typeface="Gordita Medium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9004B31-1F18-40E2-A0AF-9004E2F9441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952952" y="2002979"/>
            <a:ext cx="2284088" cy="593873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rgbClr val="00F0B9"/>
                </a:solidFill>
                <a:latin typeface="Gordita Medium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688FA8A9-540D-421A-8F89-E8C6807DD2B9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611556" y="2062347"/>
            <a:ext cx="2284088" cy="593873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rgbClr val="00F0B9"/>
                </a:solidFill>
                <a:latin typeface="Gordita Medium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4F45B8C3-1520-421D-A739-33818121B6A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277305" y="2710686"/>
            <a:ext cx="2284088" cy="1927583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bg1">
                    <a:lumMod val="85000"/>
                  </a:schemeClr>
                </a:solidFill>
                <a:latin typeface="Gordita 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7A857D63-4383-429D-BCD4-7E70DE44A0B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977016" y="2710686"/>
            <a:ext cx="2284088" cy="1927583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bg1">
                    <a:lumMod val="85000"/>
                  </a:schemeClr>
                </a:solidFill>
                <a:latin typeface="Gordita 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3176DEC3-666D-4570-B1F6-0263324EF767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604537" y="2710686"/>
            <a:ext cx="2284088" cy="1927583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bg1">
                    <a:lumMod val="85000"/>
                  </a:schemeClr>
                </a:solidFill>
                <a:latin typeface="Gordita 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0B3BDD1-C955-41CC-B6AA-18EBCA993231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99160" y="5531113"/>
            <a:ext cx="10393680" cy="55489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tx1"/>
                </a:solidFill>
                <a:latin typeface="Gordita 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212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73EC8-AA9E-4C41-96C7-A81B475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8788"/>
            <a:ext cx="11277600" cy="63087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9288A-39ED-482B-92E6-EFE3CE0E7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1277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02EBD-BD79-4A75-915E-3259B0132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0118" y="6446835"/>
            <a:ext cx="486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D14D6-CE50-4856-8321-B0D815EAE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1600" y="644683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EA6FA70-ED18-487C-A25F-E27578B11B23}" type="slidenum">
              <a:rPr lang="en-IL" smtClean="0"/>
              <a:t>‹#›</a:t>
            </a:fld>
            <a:endParaRPr lang="en-I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6E176F6-0D5E-4CAE-8DF3-370B8D3EF062}"/>
              </a:ext>
            </a:extLst>
          </p:cNvPr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14437" y="6436168"/>
            <a:ext cx="272918" cy="25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3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spc="-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E96F-D6DF-4DF8-B808-4C0D1056C7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7F01C-3D58-4480-F1FC-927B331312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1A8F02-A350-B909-8012-387E8CFCE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2396"/>
            <a:ext cx="12187743" cy="686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2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2DBB-02EB-44C1-B143-369631E6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model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EC630-0ADE-4012-91D3-0EFF0EC49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K= 2 Way associative </a:t>
            </a:r>
            <a:br>
              <a:rPr lang="en-US" dirty="0"/>
            </a:br>
            <a:r>
              <a:rPr lang="en-US" dirty="0"/>
              <a:t>Cache</a:t>
            </a:r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5A8A0-A9A0-4B81-9063-7DC75A9CABF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2A31B8-E509-4250-B0F0-EE05F9D5F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89" y="1869379"/>
            <a:ext cx="2486026" cy="43075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294B78-B43F-443A-B60E-DF98CC78B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015" y="2963026"/>
            <a:ext cx="3399873" cy="20898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C3CFBB-2407-407A-B88A-12D1419BC3B8}"/>
              </a:ext>
            </a:extLst>
          </p:cNvPr>
          <p:cNvSpPr/>
          <p:nvPr/>
        </p:nvSpPr>
        <p:spPr>
          <a:xfrm>
            <a:off x="7064943" y="2011680"/>
            <a:ext cx="1578543" cy="280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 Line</a:t>
            </a:r>
            <a:endParaRPr lang="en-I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167FF6-AF90-4CB6-91FA-5064967A2422}"/>
              </a:ext>
            </a:extLst>
          </p:cNvPr>
          <p:cNvCxnSpPr>
            <a:stCxn id="9" idx="2"/>
          </p:cNvCxnSpPr>
          <p:nvPr/>
        </p:nvCxnSpPr>
        <p:spPr>
          <a:xfrm flipH="1">
            <a:off x="7526956" y="2291717"/>
            <a:ext cx="327259" cy="85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A42BD6-E843-404E-B9B6-69B2991F2A4B}"/>
              </a:ext>
            </a:extLst>
          </p:cNvPr>
          <p:cNvCxnSpPr>
            <a:stCxn id="9" idx="2"/>
          </p:cNvCxnSpPr>
          <p:nvPr/>
        </p:nvCxnSpPr>
        <p:spPr>
          <a:xfrm>
            <a:off x="7854215" y="2291717"/>
            <a:ext cx="317633" cy="85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229E8C6-2F6B-419E-8CBC-9D7A9A1EABC4}"/>
              </a:ext>
            </a:extLst>
          </p:cNvPr>
          <p:cNvSpPr/>
          <p:nvPr/>
        </p:nvSpPr>
        <p:spPr>
          <a:xfrm>
            <a:off x="1078029" y="3444257"/>
            <a:ext cx="1775711" cy="540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 Memory</a:t>
            </a:r>
            <a:endParaRPr lang="en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EC5D24-4ED9-4F7A-919A-A875F76FD501}"/>
              </a:ext>
            </a:extLst>
          </p:cNvPr>
          <p:cNvSpPr/>
          <p:nvPr/>
        </p:nvSpPr>
        <p:spPr>
          <a:xfrm>
            <a:off x="10156257" y="3756494"/>
            <a:ext cx="1578543" cy="280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 Size</a:t>
            </a:r>
            <a:endParaRPr lang="en-I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B62765-2D46-49C3-A1B6-4D5E3160B164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8166636" y="3147461"/>
            <a:ext cx="1989621" cy="749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5A66C3-8E47-48A2-9723-80B155AC691E}"/>
              </a:ext>
            </a:extLst>
          </p:cNvPr>
          <p:cNvCxnSpPr>
            <a:stCxn id="15" idx="1"/>
          </p:cNvCxnSpPr>
          <p:nvPr/>
        </p:nvCxnSpPr>
        <p:spPr>
          <a:xfrm flipH="1">
            <a:off x="8181474" y="3896513"/>
            <a:ext cx="1974783" cy="835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D356BB0-DD55-2EF7-C7D7-80EEECE8AA88}"/>
              </a:ext>
            </a:extLst>
          </p:cNvPr>
          <p:cNvSpPr/>
          <p:nvPr/>
        </p:nvSpPr>
        <p:spPr>
          <a:xfrm>
            <a:off x="9105499" y="1998920"/>
            <a:ext cx="2629301" cy="704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 size M =32</a:t>
            </a:r>
          </a:p>
          <a:p>
            <a:pPr algn="ctr"/>
            <a:r>
              <a:rPr lang="en-IL" dirty="0"/>
              <a:t>Line/Block size B =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CC5EBF-3D16-FF19-E296-0D776459281D}"/>
              </a:ext>
            </a:extLst>
          </p:cNvPr>
          <p:cNvSpPr/>
          <p:nvPr/>
        </p:nvSpPr>
        <p:spPr>
          <a:xfrm>
            <a:off x="646452" y="4314367"/>
            <a:ext cx="2653800" cy="280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 – bit address size</a:t>
            </a:r>
            <a:endParaRPr lang="en-IL" dirty="0"/>
          </a:p>
        </p:txBody>
      </p:sp>
      <p:graphicFrame>
        <p:nvGraphicFramePr>
          <p:cNvPr id="16" name="Table 17">
            <a:extLst>
              <a:ext uri="{FF2B5EF4-FFF2-40B4-BE49-F238E27FC236}">
                <a16:creationId xmlns:a16="http://schemas.microsoft.com/office/drawing/2014/main" id="{56A07A5D-C663-64EF-AC74-0A9DF6908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790320"/>
              </p:ext>
            </p:extLst>
          </p:nvPr>
        </p:nvGraphicFramePr>
        <p:xfrm>
          <a:off x="6514003" y="5624474"/>
          <a:ext cx="5611532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2883">
                  <a:extLst>
                    <a:ext uri="{9D8B030D-6E8A-4147-A177-3AD203B41FA5}">
                      <a16:colId xmlns:a16="http://schemas.microsoft.com/office/drawing/2014/main" val="769848412"/>
                    </a:ext>
                  </a:extLst>
                </a:gridCol>
                <a:gridCol w="1402883">
                  <a:extLst>
                    <a:ext uri="{9D8B030D-6E8A-4147-A177-3AD203B41FA5}">
                      <a16:colId xmlns:a16="http://schemas.microsoft.com/office/drawing/2014/main" val="3643902970"/>
                    </a:ext>
                  </a:extLst>
                </a:gridCol>
                <a:gridCol w="1402883">
                  <a:extLst>
                    <a:ext uri="{9D8B030D-6E8A-4147-A177-3AD203B41FA5}">
                      <a16:colId xmlns:a16="http://schemas.microsoft.com/office/drawing/2014/main" val="2921692452"/>
                    </a:ext>
                  </a:extLst>
                </a:gridCol>
                <a:gridCol w="1402883">
                  <a:extLst>
                    <a:ext uri="{9D8B030D-6E8A-4147-A177-3AD203B41FA5}">
                      <a16:colId xmlns:a16="http://schemas.microsoft.com/office/drawing/2014/main" val="2678048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57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IL" dirty="0"/>
                        <a:t>-lg(M/K)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IL" dirty="0"/>
                        <a:t>g(M/KB)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Lg(B)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72839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7C23FC25-AFA4-8DA6-374E-B306D7BE9693}"/>
              </a:ext>
            </a:extLst>
          </p:cNvPr>
          <p:cNvSpPr/>
          <p:nvPr/>
        </p:nvSpPr>
        <p:spPr>
          <a:xfrm>
            <a:off x="291116" y="5224461"/>
            <a:ext cx="3229850" cy="87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cache line’s set determines k possible cache locations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28467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A492-A081-463E-8D88-02222570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28B91-C9AB-4E96-A29A-B50BBFE6A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Caches consist of lines, each holding multiple adjacent words</a:t>
            </a:r>
          </a:p>
          <a:p>
            <a:r>
              <a:rPr lang="en-US" dirty="0"/>
              <a:t>On Core i7, cache lines hold 64 bytes. </a:t>
            </a:r>
          </a:p>
          <a:p>
            <a:pPr lvl="1"/>
            <a:r>
              <a:rPr lang="en-US" dirty="0"/>
              <a:t>64-byte lines common for Intel/AMD processors. </a:t>
            </a:r>
          </a:p>
          <a:p>
            <a:pPr lvl="1"/>
            <a:r>
              <a:rPr lang="en-US" dirty="0"/>
              <a:t>64 bytes = 16 32-bit values, 8 64-bit values, etc. </a:t>
            </a:r>
          </a:p>
          <a:p>
            <a:pPr lvl="1"/>
            <a:r>
              <a:rPr lang="en-US" dirty="0"/>
              <a:t>E.g., 16 32-bit array elements.</a:t>
            </a:r>
          </a:p>
          <a:p>
            <a:pPr lvl="1"/>
            <a:endParaRPr lang="en-US" dirty="0"/>
          </a:p>
          <a:p>
            <a:r>
              <a:rPr lang="en-US" dirty="0"/>
              <a:t>Main memory read/written in terms of cache lines</a:t>
            </a:r>
          </a:p>
          <a:p>
            <a:pPr lvl="1"/>
            <a:r>
              <a:rPr lang="en-US" dirty="0"/>
              <a:t>Read byte not in cache ⇒ read full cache line from main memory. </a:t>
            </a:r>
          </a:p>
          <a:p>
            <a:pPr lvl="1"/>
            <a:r>
              <a:rPr lang="en-US" dirty="0"/>
              <a:t>Write byte ⇒ write full cache line to main memory (eventually).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DFB96-A97D-4DE5-8C64-406EFEA0D40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4A27FB-B88C-4BCF-8F5F-5F186E10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197" y="5328768"/>
            <a:ext cx="6831163" cy="51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66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269D-7169-4E77-BCF1-C2140575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	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525D6-E0E5-4A6D-803F-AE335D738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Explains why row-major matrix traversal better than column-major</a:t>
            </a:r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44C20-5192-4B2A-816F-F108979A805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098173-BF08-4B4D-B95F-14F826D1C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901" y="3090769"/>
            <a:ext cx="6703025" cy="22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73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85520-3510-4F40-8E6E-9EB979433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 Prefetching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8D4B7-21E8-4A80-876F-9B06B82A3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speculatively prefetches cache lines:</a:t>
            </a:r>
          </a:p>
          <a:p>
            <a:pPr lvl="1"/>
            <a:r>
              <a:rPr lang="en-US" dirty="0"/>
              <a:t>Forward traversal through cache line n ⇒ prefetch line n+1 </a:t>
            </a:r>
          </a:p>
          <a:p>
            <a:pPr lvl="1"/>
            <a:r>
              <a:rPr lang="en-US" dirty="0"/>
              <a:t>Reverse traversal through cache line n ⇒ prefetch line n-1</a:t>
            </a:r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173B5-7658-4CC5-9548-8FAC6362B52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271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99C9-F151-49AF-ABF0-A4DCB49C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2B4B2-6075-4883-A9C8-F031A805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Locality counts: </a:t>
            </a:r>
          </a:p>
          <a:p>
            <a:pPr lvl="1"/>
            <a:r>
              <a:rPr lang="en-US" dirty="0"/>
              <a:t>Reads/writes at address A ⇒ contents near A already cached. </a:t>
            </a:r>
          </a:p>
          <a:p>
            <a:pPr lvl="1"/>
            <a:r>
              <a:rPr lang="en-US" dirty="0"/>
              <a:t>E.g., on the same cache line. </a:t>
            </a:r>
          </a:p>
          <a:p>
            <a:pPr lvl="1"/>
            <a:r>
              <a:rPr lang="en-US" dirty="0"/>
              <a:t>E.g., on nearby cache line that was prefetched. </a:t>
            </a:r>
          </a:p>
          <a:p>
            <a:r>
              <a:rPr lang="en-US" dirty="0"/>
              <a:t>Predictable access patterns count. </a:t>
            </a:r>
          </a:p>
          <a:p>
            <a:pPr lvl="1"/>
            <a:r>
              <a:rPr lang="en-US" dirty="0"/>
              <a:t>“Predictable” ≅ forward or backwards traversals. </a:t>
            </a:r>
          </a:p>
          <a:p>
            <a:r>
              <a:rPr lang="en-US" dirty="0"/>
              <a:t>Linear array traversals very cache-friendly. </a:t>
            </a:r>
          </a:p>
          <a:p>
            <a:pPr lvl="1"/>
            <a:r>
              <a:rPr lang="en-US" dirty="0"/>
              <a:t>Excellent locality, predictable traversal pattern. </a:t>
            </a:r>
          </a:p>
          <a:p>
            <a:pPr lvl="1"/>
            <a:r>
              <a:rPr lang="en-US" dirty="0"/>
              <a:t>Linear array search can beat log2 n searches of heap-based BSTs. </a:t>
            </a:r>
          </a:p>
          <a:p>
            <a:pPr lvl="1"/>
            <a:r>
              <a:rPr lang="en-US" dirty="0"/>
              <a:t>log2 n binary search of sorted array can beat O(1) searches of heap-based hash tables. </a:t>
            </a:r>
          </a:p>
          <a:p>
            <a:pPr lvl="1"/>
            <a:r>
              <a:rPr lang="en-US" dirty="0"/>
              <a:t>Big-Oh wins for large n, but cache friendly software takes early lead. </a:t>
            </a:r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1AF62-F909-40DF-9631-1D845995218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74292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8392-E015-4307-8894-BED6AECC2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cache miss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ECBAB-6369-426D-AAFA-9D29FB66A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Cold Miss</a:t>
            </a:r>
          </a:p>
          <a:p>
            <a:pPr lvl="1"/>
            <a:r>
              <a:rPr lang="en-US" dirty="0"/>
              <a:t>The first time a cache block is accessed</a:t>
            </a:r>
          </a:p>
          <a:p>
            <a:r>
              <a:rPr lang="en-US" dirty="0"/>
              <a:t>Capacity Miss</a:t>
            </a:r>
          </a:p>
          <a:p>
            <a:pPr lvl="1"/>
            <a:r>
              <a:rPr lang="en-US" dirty="0"/>
              <a:t>The accessed memory was recently evicted due to cache being full and the eviction would have occurred even if the cache was fully associative</a:t>
            </a:r>
          </a:p>
          <a:p>
            <a:r>
              <a:rPr lang="en-US" dirty="0"/>
              <a:t>Conflict Miss</a:t>
            </a:r>
          </a:p>
          <a:p>
            <a:pPr lvl="1"/>
            <a:r>
              <a:rPr lang="en-US" dirty="0"/>
              <a:t>Too many cache lines in the same set in the cache. The cache line would not have been evicted with a fully associative cache </a:t>
            </a:r>
          </a:p>
          <a:p>
            <a:r>
              <a:rPr lang="en-US" dirty="0"/>
              <a:t>Sharing Miss</a:t>
            </a:r>
          </a:p>
          <a:p>
            <a:pPr lvl="1"/>
            <a:r>
              <a:rPr lang="en-US" dirty="0"/>
              <a:t>Other processors are accessing the same data on the cache line</a:t>
            </a:r>
          </a:p>
          <a:p>
            <a:pPr lvl="1"/>
            <a:r>
              <a:rPr lang="en-US" dirty="0"/>
              <a:t>True Sharing Miss: 2 processors are accessing the same data on the cache line</a:t>
            </a:r>
          </a:p>
          <a:p>
            <a:pPr lvl="1"/>
            <a:r>
              <a:rPr lang="en-US" dirty="0"/>
              <a:t>False Sharing Miss: 2 processors are accessing different data on the cache line</a:t>
            </a:r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434AF-5999-4955-BAEB-18E3C167A21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61942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158E-156E-63F4-9ABD-3A7AD65A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/>
              <a:t>Conflict Miss - example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003BCE-950A-8134-7EBC-C5C1C0B43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8606"/>
            <a:ext cx="4243892" cy="422070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EA06F-9E0E-0B3A-2BF6-7017D3BB82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/>
          </a:bodyPr>
          <a:lstStyle/>
          <a:p>
            <a:r>
              <a:rPr lang="en-IL" dirty="0"/>
              <a:t>$ conflicts can be problematic for $ with limited associativity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86C9B3-CE9B-2AFF-E123-0CA9D2E961BA}"/>
              </a:ext>
            </a:extLst>
          </p:cNvPr>
          <p:cNvSpPr txBox="1">
            <a:spLocks/>
          </p:cNvSpPr>
          <p:nvPr/>
        </p:nvSpPr>
        <p:spPr>
          <a:xfrm>
            <a:off x="4701092" y="1746526"/>
            <a:ext cx="4324575" cy="2122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Assume</a:t>
            </a:r>
            <a:endParaRPr lang="en-IL" b="1" dirty="0"/>
          </a:p>
          <a:p>
            <a:r>
              <a:rPr lang="en-US" dirty="0"/>
              <a:t>Word width w = 64</a:t>
            </a:r>
          </a:p>
          <a:p>
            <a:r>
              <a:rPr lang="en-US" dirty="0"/>
              <a:t>L1 Cache size M = 32K</a:t>
            </a:r>
          </a:p>
          <a:p>
            <a:r>
              <a:rPr lang="en-US" dirty="0"/>
              <a:t>Line (Block) size B = 64 Bytes</a:t>
            </a:r>
          </a:p>
          <a:p>
            <a:r>
              <a:rPr lang="en-US" dirty="0"/>
              <a:t>K=8-way associativity  </a:t>
            </a:r>
            <a:endParaRPr lang="en-IL" dirty="0"/>
          </a:p>
          <a:p>
            <a:endParaRPr lang="en-IL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E6B9892-4E31-4482-9866-7A4FB4EF0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720798"/>
              </p:ext>
            </p:extLst>
          </p:nvPr>
        </p:nvGraphicFramePr>
        <p:xfrm>
          <a:off x="4797911" y="3800587"/>
          <a:ext cx="7180131" cy="112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3377">
                  <a:extLst>
                    <a:ext uri="{9D8B030D-6E8A-4147-A177-3AD203B41FA5}">
                      <a16:colId xmlns:a16="http://schemas.microsoft.com/office/drawing/2014/main" val="1614362284"/>
                    </a:ext>
                  </a:extLst>
                </a:gridCol>
                <a:gridCol w="2393377">
                  <a:extLst>
                    <a:ext uri="{9D8B030D-6E8A-4147-A177-3AD203B41FA5}">
                      <a16:colId xmlns:a16="http://schemas.microsoft.com/office/drawing/2014/main" val="3093685086"/>
                    </a:ext>
                  </a:extLst>
                </a:gridCol>
                <a:gridCol w="2393377">
                  <a:extLst>
                    <a:ext uri="{9D8B030D-6E8A-4147-A177-3AD203B41FA5}">
                      <a16:colId xmlns:a16="http://schemas.microsoft.com/office/drawing/2014/main" val="1217989199"/>
                    </a:ext>
                  </a:extLst>
                </a:gridCol>
              </a:tblGrid>
              <a:tr h="374515"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343823"/>
                  </a:ext>
                </a:extLst>
              </a:tr>
              <a:tr h="3745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IL" dirty="0"/>
                        <a:t> – lg(M/K)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IL" dirty="0"/>
                        <a:t>g(M/KB)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Lg(B)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97517"/>
                  </a:ext>
                </a:extLst>
              </a:tr>
              <a:tr h="374515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10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45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158E-156E-63F4-9ABD-3A7AD65A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/>
              <a:t>Conflict Miss - example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003BCE-950A-8134-7EBC-C5C1C0B43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8606"/>
            <a:ext cx="4243892" cy="422070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EA06F-9E0E-0B3A-2BF6-7017D3BB82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/>
          </a:bodyPr>
          <a:lstStyle/>
          <a:p>
            <a:r>
              <a:rPr lang="en-IL" dirty="0"/>
              <a:t>$ conflicts can be problematic for $ with limited associativity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86C9B3-CE9B-2AFF-E123-0CA9D2E961BA}"/>
              </a:ext>
            </a:extLst>
          </p:cNvPr>
          <p:cNvSpPr txBox="1">
            <a:spLocks/>
          </p:cNvSpPr>
          <p:nvPr/>
        </p:nvSpPr>
        <p:spPr>
          <a:xfrm>
            <a:off x="4701092" y="1746526"/>
            <a:ext cx="4324575" cy="2122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Assume</a:t>
            </a:r>
            <a:endParaRPr lang="en-IL" b="1" dirty="0"/>
          </a:p>
          <a:p>
            <a:r>
              <a:rPr lang="en-US" dirty="0"/>
              <a:t>Word width w = 64</a:t>
            </a:r>
          </a:p>
          <a:p>
            <a:r>
              <a:rPr lang="en-US" dirty="0"/>
              <a:t>L1 Cache size M = 32K</a:t>
            </a:r>
          </a:p>
          <a:p>
            <a:r>
              <a:rPr lang="en-US" dirty="0"/>
              <a:t>Line (Block) size B = 64 Bytes</a:t>
            </a:r>
          </a:p>
          <a:p>
            <a:r>
              <a:rPr lang="en-US" dirty="0"/>
              <a:t>K=8-way associativity  </a:t>
            </a:r>
            <a:endParaRPr lang="en-IL" dirty="0"/>
          </a:p>
          <a:p>
            <a:endParaRPr lang="en-IL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E6B9892-4E31-4482-9866-7A4FB4EF0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359617"/>
              </p:ext>
            </p:extLst>
          </p:nvPr>
        </p:nvGraphicFramePr>
        <p:xfrm>
          <a:off x="4797911" y="3800587"/>
          <a:ext cx="7180131" cy="112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3377">
                  <a:extLst>
                    <a:ext uri="{9D8B030D-6E8A-4147-A177-3AD203B41FA5}">
                      <a16:colId xmlns:a16="http://schemas.microsoft.com/office/drawing/2014/main" val="1614362284"/>
                    </a:ext>
                  </a:extLst>
                </a:gridCol>
                <a:gridCol w="2393377">
                  <a:extLst>
                    <a:ext uri="{9D8B030D-6E8A-4147-A177-3AD203B41FA5}">
                      <a16:colId xmlns:a16="http://schemas.microsoft.com/office/drawing/2014/main" val="3093685086"/>
                    </a:ext>
                  </a:extLst>
                </a:gridCol>
                <a:gridCol w="2393377">
                  <a:extLst>
                    <a:ext uri="{9D8B030D-6E8A-4147-A177-3AD203B41FA5}">
                      <a16:colId xmlns:a16="http://schemas.microsoft.com/office/drawing/2014/main" val="1217989199"/>
                    </a:ext>
                  </a:extLst>
                </a:gridCol>
              </a:tblGrid>
              <a:tr h="374515"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343823"/>
                  </a:ext>
                </a:extLst>
              </a:tr>
              <a:tr h="3745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IL" dirty="0"/>
                        <a:t> – lg(M/K)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IL" dirty="0"/>
                        <a:t>g(M/KB)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Lg(B)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97517"/>
                  </a:ext>
                </a:extLst>
              </a:tr>
              <a:tr h="374515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10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586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158E-156E-63F4-9ABD-3A7AD65A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/>
              <a:t>Conflict Miss - example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003BCE-950A-8134-7EBC-C5C1C0B43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8606"/>
            <a:ext cx="4243892" cy="422070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EA06F-9E0E-0B3A-2BF6-7017D3BB82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/>
          </a:bodyPr>
          <a:lstStyle/>
          <a:p>
            <a:r>
              <a:rPr lang="en-IL" dirty="0"/>
              <a:t>$ conflicts can be problematic for $ with limited associativity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86C9B3-CE9B-2AFF-E123-0CA9D2E961BA}"/>
              </a:ext>
            </a:extLst>
          </p:cNvPr>
          <p:cNvSpPr txBox="1">
            <a:spLocks/>
          </p:cNvSpPr>
          <p:nvPr/>
        </p:nvSpPr>
        <p:spPr>
          <a:xfrm>
            <a:off x="4701092" y="1746526"/>
            <a:ext cx="4324575" cy="2122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Assume</a:t>
            </a:r>
            <a:endParaRPr lang="en-IL" b="1" dirty="0"/>
          </a:p>
          <a:p>
            <a:r>
              <a:rPr lang="en-US" dirty="0"/>
              <a:t>Word width w = 64</a:t>
            </a:r>
          </a:p>
          <a:p>
            <a:r>
              <a:rPr lang="en-US" dirty="0"/>
              <a:t>L1 Cache size M = 32K</a:t>
            </a:r>
          </a:p>
          <a:p>
            <a:r>
              <a:rPr lang="en-US" dirty="0"/>
              <a:t>Line (Block) size B = 64 Bytes</a:t>
            </a:r>
          </a:p>
          <a:p>
            <a:r>
              <a:rPr lang="en-US" dirty="0"/>
              <a:t>K=8-way associativity  </a:t>
            </a:r>
            <a:endParaRPr lang="en-IL" dirty="0"/>
          </a:p>
          <a:p>
            <a:endParaRPr lang="en-IL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E6B9892-4E31-4482-9866-7A4FB4EF0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35292"/>
              </p:ext>
            </p:extLst>
          </p:nvPr>
        </p:nvGraphicFramePr>
        <p:xfrm>
          <a:off x="4797911" y="3800587"/>
          <a:ext cx="7180131" cy="112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3377">
                  <a:extLst>
                    <a:ext uri="{9D8B030D-6E8A-4147-A177-3AD203B41FA5}">
                      <a16:colId xmlns:a16="http://schemas.microsoft.com/office/drawing/2014/main" val="1614362284"/>
                    </a:ext>
                  </a:extLst>
                </a:gridCol>
                <a:gridCol w="2393377">
                  <a:extLst>
                    <a:ext uri="{9D8B030D-6E8A-4147-A177-3AD203B41FA5}">
                      <a16:colId xmlns:a16="http://schemas.microsoft.com/office/drawing/2014/main" val="3093685086"/>
                    </a:ext>
                  </a:extLst>
                </a:gridCol>
                <a:gridCol w="2393377">
                  <a:extLst>
                    <a:ext uri="{9D8B030D-6E8A-4147-A177-3AD203B41FA5}">
                      <a16:colId xmlns:a16="http://schemas.microsoft.com/office/drawing/2014/main" val="1217989199"/>
                    </a:ext>
                  </a:extLst>
                </a:gridCol>
              </a:tblGrid>
              <a:tr h="374515"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343823"/>
                  </a:ext>
                </a:extLst>
              </a:tr>
              <a:tr h="3745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IL" dirty="0"/>
                        <a:t> – lg(M/K)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IL" dirty="0"/>
                        <a:t>g(M/KB)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Lg(B)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97517"/>
                  </a:ext>
                </a:extLst>
              </a:tr>
              <a:tr h="374515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10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722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158E-156E-63F4-9ABD-3A7AD65A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/>
              <a:t>Conflict Miss - example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003BCE-950A-8134-7EBC-C5C1C0B43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8606"/>
            <a:ext cx="4243892" cy="422070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EA06F-9E0E-0B3A-2BF6-7017D3BB82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/>
          </a:bodyPr>
          <a:lstStyle/>
          <a:p>
            <a:r>
              <a:rPr lang="en-IL" dirty="0"/>
              <a:t>$ conflicts can be problematic for $ with limited associativity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86C9B3-CE9B-2AFF-E123-0CA9D2E961BA}"/>
              </a:ext>
            </a:extLst>
          </p:cNvPr>
          <p:cNvSpPr txBox="1">
            <a:spLocks/>
          </p:cNvSpPr>
          <p:nvPr/>
        </p:nvSpPr>
        <p:spPr>
          <a:xfrm>
            <a:off x="4701092" y="1746526"/>
            <a:ext cx="4324575" cy="2122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Assume</a:t>
            </a:r>
            <a:endParaRPr lang="en-IL" b="1" dirty="0"/>
          </a:p>
          <a:p>
            <a:r>
              <a:rPr lang="en-US" dirty="0"/>
              <a:t>Word width w = 64</a:t>
            </a:r>
          </a:p>
          <a:p>
            <a:r>
              <a:rPr lang="en-US" dirty="0"/>
              <a:t>L1 Cache size M = 32K</a:t>
            </a:r>
          </a:p>
          <a:p>
            <a:r>
              <a:rPr lang="en-US" dirty="0"/>
              <a:t>Line (Block) size B = 64 Bytes</a:t>
            </a:r>
          </a:p>
          <a:p>
            <a:r>
              <a:rPr lang="en-US" dirty="0"/>
              <a:t>K=8-way associativity  </a:t>
            </a:r>
            <a:endParaRPr lang="en-IL" dirty="0"/>
          </a:p>
          <a:p>
            <a:endParaRPr lang="en-IL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E6B9892-4E31-4482-9866-7A4FB4EF0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07821"/>
              </p:ext>
            </p:extLst>
          </p:nvPr>
        </p:nvGraphicFramePr>
        <p:xfrm>
          <a:off x="4797911" y="3800587"/>
          <a:ext cx="7180131" cy="112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3377">
                  <a:extLst>
                    <a:ext uri="{9D8B030D-6E8A-4147-A177-3AD203B41FA5}">
                      <a16:colId xmlns:a16="http://schemas.microsoft.com/office/drawing/2014/main" val="1614362284"/>
                    </a:ext>
                  </a:extLst>
                </a:gridCol>
                <a:gridCol w="2393377">
                  <a:extLst>
                    <a:ext uri="{9D8B030D-6E8A-4147-A177-3AD203B41FA5}">
                      <a16:colId xmlns:a16="http://schemas.microsoft.com/office/drawing/2014/main" val="3093685086"/>
                    </a:ext>
                  </a:extLst>
                </a:gridCol>
                <a:gridCol w="2393377">
                  <a:extLst>
                    <a:ext uri="{9D8B030D-6E8A-4147-A177-3AD203B41FA5}">
                      <a16:colId xmlns:a16="http://schemas.microsoft.com/office/drawing/2014/main" val="1217989199"/>
                    </a:ext>
                  </a:extLst>
                </a:gridCol>
              </a:tblGrid>
              <a:tr h="374515"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343823"/>
                  </a:ext>
                </a:extLst>
              </a:tr>
              <a:tr h="3745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IL" dirty="0"/>
                        <a:t> – lg(M/K)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IL" dirty="0"/>
                        <a:t>g(M/KB)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Lg(B)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97517"/>
                  </a:ext>
                </a:extLst>
              </a:tr>
              <a:tr h="374515"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10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64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E471-8E50-416F-9C98-08942105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3904D-E326-4083-A2BC-1EE6B3AC2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4760" y="1825625"/>
            <a:ext cx="5181600" cy="4351338"/>
          </a:xfrm>
        </p:spPr>
        <p:txBody>
          <a:bodyPr/>
          <a:lstStyle/>
          <a:p>
            <a:endParaRPr lang="en-US" b="0" i="0" dirty="0">
              <a:effectLst/>
              <a:latin typeface="-apple-system"/>
            </a:endParaRPr>
          </a:p>
          <a:p>
            <a:r>
              <a:rPr lang="en-US" b="0" i="0" dirty="0">
                <a:effectLst/>
                <a:latin typeface="-apple-system"/>
              </a:rPr>
              <a:t>Head of development group with many years of experience </a:t>
            </a:r>
          </a:p>
          <a:p>
            <a:r>
              <a:rPr lang="en-US" b="0" i="0" dirty="0">
                <a:effectLst/>
                <a:latin typeface="-apple-system"/>
              </a:rPr>
              <a:t>Extensive experience in C++ (98,03,11,14,17 and 20), part of the C++ Israel NB</a:t>
            </a:r>
          </a:p>
          <a:p>
            <a:r>
              <a:rPr lang="en-US" dirty="0">
                <a:latin typeface="-apple-system"/>
              </a:rPr>
              <a:t>Work for </a:t>
            </a:r>
            <a:r>
              <a:rPr lang="en-US" dirty="0" err="1">
                <a:latin typeface="-apple-system"/>
              </a:rPr>
              <a:t>Incredibuild</a:t>
            </a:r>
            <a:endParaRPr lang="en-US" dirty="0">
              <a:latin typeface="-apple-system"/>
            </a:endParaRPr>
          </a:p>
        </p:txBody>
      </p:sp>
      <p:pic>
        <p:nvPicPr>
          <p:cNvPr id="1026" name="Picture 2" descr="image being cropped">
            <a:extLst>
              <a:ext uri="{FF2B5EF4-FFF2-40B4-BE49-F238E27FC236}">
                <a16:creationId xmlns:a16="http://schemas.microsoft.com/office/drawing/2014/main" id="{ADEEF661-A4D1-4119-816D-9BE284829DB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547418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515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158E-156E-63F4-9ABD-3A7AD65A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/>
              <a:t>Conflict Miss - example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003BCE-950A-8134-7EBC-C5C1C0B43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8606"/>
            <a:ext cx="4243892" cy="422070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EA06F-9E0E-0B3A-2BF6-7017D3BB82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/>
          </a:bodyPr>
          <a:lstStyle/>
          <a:p>
            <a:r>
              <a:rPr lang="en-IL" dirty="0"/>
              <a:t>$ conflicts can be problematic for $ with limited associativity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86C9B3-CE9B-2AFF-E123-0CA9D2E961BA}"/>
              </a:ext>
            </a:extLst>
          </p:cNvPr>
          <p:cNvSpPr txBox="1">
            <a:spLocks/>
          </p:cNvSpPr>
          <p:nvPr/>
        </p:nvSpPr>
        <p:spPr>
          <a:xfrm>
            <a:off x="4701092" y="1746526"/>
            <a:ext cx="4324575" cy="2122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Assume</a:t>
            </a:r>
            <a:endParaRPr lang="en-IL" b="1" dirty="0"/>
          </a:p>
          <a:p>
            <a:r>
              <a:rPr lang="en-US" dirty="0"/>
              <a:t>Word width w = 64</a:t>
            </a:r>
          </a:p>
          <a:p>
            <a:r>
              <a:rPr lang="en-US" dirty="0"/>
              <a:t>L1 Cache size M = 32K</a:t>
            </a:r>
          </a:p>
          <a:p>
            <a:r>
              <a:rPr lang="en-US" dirty="0"/>
              <a:t>Line (Block) size B = 64 Bytes</a:t>
            </a:r>
          </a:p>
          <a:p>
            <a:r>
              <a:rPr lang="en-US" dirty="0"/>
              <a:t>K=8-way associativity  </a:t>
            </a:r>
            <a:endParaRPr lang="en-IL" dirty="0"/>
          </a:p>
          <a:p>
            <a:endParaRPr lang="en-IL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E6B9892-4E31-4482-9866-7A4FB4EF0D4D}"/>
              </a:ext>
            </a:extLst>
          </p:cNvPr>
          <p:cNvGraphicFramePr>
            <a:graphicFrameLocks noGrp="1"/>
          </p:cNvGraphicFramePr>
          <p:nvPr/>
        </p:nvGraphicFramePr>
        <p:xfrm>
          <a:off x="4797911" y="3800587"/>
          <a:ext cx="7180131" cy="112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3377">
                  <a:extLst>
                    <a:ext uri="{9D8B030D-6E8A-4147-A177-3AD203B41FA5}">
                      <a16:colId xmlns:a16="http://schemas.microsoft.com/office/drawing/2014/main" val="1614362284"/>
                    </a:ext>
                  </a:extLst>
                </a:gridCol>
                <a:gridCol w="2393377">
                  <a:extLst>
                    <a:ext uri="{9D8B030D-6E8A-4147-A177-3AD203B41FA5}">
                      <a16:colId xmlns:a16="http://schemas.microsoft.com/office/drawing/2014/main" val="3093685086"/>
                    </a:ext>
                  </a:extLst>
                </a:gridCol>
                <a:gridCol w="2393377">
                  <a:extLst>
                    <a:ext uri="{9D8B030D-6E8A-4147-A177-3AD203B41FA5}">
                      <a16:colId xmlns:a16="http://schemas.microsoft.com/office/drawing/2014/main" val="1217989199"/>
                    </a:ext>
                  </a:extLst>
                </a:gridCol>
              </a:tblGrid>
              <a:tr h="374515"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343823"/>
                  </a:ext>
                </a:extLst>
              </a:tr>
              <a:tr h="3745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IL" dirty="0"/>
                        <a:t> – lg(M/K)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IL" dirty="0"/>
                        <a:t>g(M/KB)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Lg(B)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97517"/>
                  </a:ext>
                </a:extLst>
              </a:tr>
              <a:tr h="374515"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10058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3073982-EEBD-82C1-EB2F-4A73D6B4C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46526"/>
            <a:ext cx="4232782" cy="423278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06608D-9606-3141-C9B3-0A651F9D08BF}"/>
              </a:ext>
            </a:extLst>
          </p:cNvPr>
          <p:cNvSpPr txBox="1">
            <a:spLocks/>
          </p:cNvSpPr>
          <p:nvPr/>
        </p:nvSpPr>
        <p:spPr>
          <a:xfrm>
            <a:off x="4797911" y="4924133"/>
            <a:ext cx="6454588" cy="1767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Analysis</a:t>
            </a:r>
            <a:endParaRPr lang="en-IL" b="1" dirty="0"/>
          </a:p>
          <a:p>
            <a:r>
              <a:rPr lang="en-US" dirty="0"/>
              <a:t>Look at the column of a sub-</a:t>
            </a:r>
            <a:r>
              <a:rPr lang="en-US" dirty="0" err="1"/>
              <a:t>metrix</a:t>
            </a:r>
            <a:r>
              <a:rPr lang="en-US" dirty="0"/>
              <a:t> A</a:t>
            </a:r>
          </a:p>
          <a:p>
            <a:r>
              <a:rPr lang="en-US" dirty="0"/>
              <a:t>The address of the elements are </a:t>
            </a:r>
            <a:br>
              <a:rPr lang="en-US" dirty="0"/>
            </a:br>
            <a:r>
              <a:rPr lang="en-US" dirty="0"/>
              <a:t>x, x+2^15, x+2*2^15, …, x+31*2^15  </a:t>
            </a: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59374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D58C7-38C1-4DDA-A900-F9D89EAD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Sharing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88310-4E94-44BC-A20E-8BA987078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endParaRPr lang="en-US" dirty="0"/>
          </a:p>
          <a:p>
            <a:r>
              <a:rPr lang="en-US" dirty="0"/>
              <a:t>Suppose Core 0 accesses A and Core 1 accesses A+1. </a:t>
            </a:r>
          </a:p>
          <a:p>
            <a:pPr lvl="1"/>
            <a:r>
              <a:rPr lang="en-US" dirty="0"/>
              <a:t>Independent pieces of memory; concurrent access is safe. </a:t>
            </a:r>
          </a:p>
          <a:p>
            <a:pPr lvl="1"/>
            <a:r>
              <a:rPr lang="en-US" dirty="0"/>
              <a:t>But A and A+1 probably map to the same cache line. </a:t>
            </a:r>
          </a:p>
          <a:p>
            <a:pPr lvl="2"/>
            <a:r>
              <a:rPr lang="en-US" dirty="0"/>
              <a:t>If so, Core 0’s writes to A invalidates A+1’s cache line in Core 1. </a:t>
            </a:r>
          </a:p>
          <a:p>
            <a:pPr lvl="2"/>
            <a:r>
              <a:rPr lang="en-US" dirty="0"/>
              <a:t>And vice versa. </a:t>
            </a:r>
          </a:p>
          <a:p>
            <a:pPr lvl="2"/>
            <a:r>
              <a:rPr lang="en-US" dirty="0"/>
              <a:t>This is false sharing</a:t>
            </a:r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C30FD-9679-4F64-9A6E-538F696E60A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A0102F-BA13-4EA4-B473-294806C5E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812" y="4001294"/>
            <a:ext cx="5914609" cy="205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8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F77C-628C-4498-AADB-3C7423E6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Prefetcher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5799-0572-4C8B-B855-6ED86845B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Summing an Array containing 100M integers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Prefetcher works with sequential and stride memory access</a:t>
            </a:r>
          </a:p>
          <a:p>
            <a:r>
              <a:rPr lang="en-US" dirty="0"/>
              <a:t>Prefetcher is powerless with random memory access</a:t>
            </a:r>
          </a:p>
          <a:p>
            <a:r>
              <a:rPr lang="en-US" dirty="0"/>
              <a:t>Why is it a diff in the stride case</a:t>
            </a:r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67D70-21D4-48E5-B162-787F8171769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Stride Matrix</a:t>
            </a:r>
            <a:endParaRPr lang="en-I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2F6386-A70F-4C7A-A0AF-108FC638E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028766"/>
              </p:ext>
            </p:extLst>
          </p:nvPr>
        </p:nvGraphicFramePr>
        <p:xfrm>
          <a:off x="1088721" y="3000855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529186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250196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51779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23661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Sequential</a:t>
                      </a:r>
                    </a:p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 = 0,1,2,3 …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Stride</a:t>
                      </a:r>
                      <a:br>
                        <a:rPr lang="en-US" dirty="0"/>
                      </a:br>
                      <a:r>
                        <a:rPr lang="en-US" dirty="0" err="1"/>
                        <a:t>i</a:t>
                      </a:r>
                      <a:r>
                        <a:rPr lang="en-US" dirty="0"/>
                        <a:t> = 0,16,32…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  <a:br>
                        <a:rPr lang="en-US" dirty="0"/>
                      </a:br>
                      <a:r>
                        <a:rPr lang="en-US" dirty="0" err="1"/>
                        <a:t>i</a:t>
                      </a:r>
                      <a:r>
                        <a:rPr lang="en-US" dirty="0"/>
                        <a:t> = random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69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Runtime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180ms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740ms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6600ms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051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607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F77C-628C-4498-AADB-3C7423E6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Prefetcher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5799-0572-4C8B-B855-6ED86845B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utilize the cache</a:t>
            </a:r>
          </a:p>
          <a:p>
            <a:pPr lvl="1"/>
            <a:r>
              <a:rPr lang="en-US" dirty="0"/>
              <a:t>Arrange the data so members that are access together are close in memory</a:t>
            </a:r>
          </a:p>
          <a:p>
            <a:pPr lvl="1"/>
            <a:r>
              <a:rPr lang="en-US" dirty="0"/>
              <a:t>Try to use all the data in the cache line</a:t>
            </a:r>
          </a:p>
          <a:p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67D70-21D4-48E5-B162-787F8171769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Stride Matrix</a:t>
            </a:r>
            <a:endParaRPr lang="en-IL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CD9A714-61BF-4FB5-B31B-8A771B868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609875"/>
              </p:ext>
            </p:extLst>
          </p:nvPr>
        </p:nvGraphicFramePr>
        <p:xfrm>
          <a:off x="1011722" y="2083604"/>
          <a:ext cx="81280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73858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06187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150801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212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Sequential</a:t>
                      </a:r>
                    </a:p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 = 1,2,3 …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Stride</a:t>
                      </a:r>
                      <a:br>
                        <a:rPr lang="en-US" dirty="0"/>
                      </a:br>
                      <a:r>
                        <a:rPr lang="en-US" dirty="0" err="1"/>
                        <a:t>i</a:t>
                      </a:r>
                      <a:r>
                        <a:rPr lang="en-US" dirty="0"/>
                        <a:t> = 0,2,4…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Stride</a:t>
                      </a:r>
                      <a:br>
                        <a:rPr lang="en-US" dirty="0"/>
                      </a:br>
                      <a:r>
                        <a:rPr lang="en-US" dirty="0" err="1"/>
                        <a:t>i</a:t>
                      </a:r>
                      <a:r>
                        <a:rPr lang="en-US" dirty="0"/>
                        <a:t> = 0,16,32…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662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Runtime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180ms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210ms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740ms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13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Percentage of data actual read from the cache line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6%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69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934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972A-6613-48B2-8354-45C28B01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pointers in types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2DA72-FADA-44A3-90CF-9121A89E0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struct Shape { … };</a:t>
            </a:r>
          </a:p>
          <a:p>
            <a:pPr marL="0" indent="0">
              <a:buNone/>
            </a:pPr>
            <a:r>
              <a:rPr lang="en-US" dirty="0"/>
              <a:t>struct Circle final : Shape { … }; </a:t>
            </a:r>
          </a:p>
          <a:p>
            <a:pPr marL="0" indent="0">
              <a:buNone/>
            </a:pPr>
            <a:r>
              <a:rPr lang="en-US" dirty="0"/>
              <a:t>struct Square final : Shape { … 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struct Button { </a:t>
            </a:r>
          </a:p>
          <a:p>
            <a:pPr marL="0" indent="0">
              <a:buNone/>
            </a:pPr>
            <a:r>
              <a:rPr lang="en-US" dirty="0"/>
              <a:t>	std::string label; </a:t>
            </a:r>
          </a:p>
          <a:p>
            <a:pPr marL="0" indent="0">
              <a:buNone/>
            </a:pPr>
            <a:r>
              <a:rPr lang="en-US" dirty="0"/>
              <a:t>	std::</a:t>
            </a:r>
            <a:r>
              <a:rPr lang="en-US" dirty="0" err="1"/>
              <a:t>unique_ptr</a:t>
            </a:r>
            <a:r>
              <a:rPr lang="en-US" dirty="0"/>
              <a:t> shape; </a:t>
            </a:r>
          </a:p>
          <a:p>
            <a:pPr marL="0" indent="0">
              <a:buNone/>
            </a:pPr>
            <a:r>
              <a:rPr lang="en-US" dirty="0"/>
              <a:t>}; </a:t>
            </a:r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12547-86AF-4973-B131-05118AD6E16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65264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972A-6613-48B2-8354-45C28B01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pointers in types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2DA72-FADA-44A3-90CF-9121A89E0C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struct Shape { … };</a:t>
            </a:r>
          </a:p>
          <a:p>
            <a:pPr marL="0" indent="0">
              <a:buNone/>
            </a:pPr>
            <a:r>
              <a:rPr lang="en-US" dirty="0"/>
              <a:t>struct Circle final : Shape { … }; </a:t>
            </a:r>
          </a:p>
          <a:p>
            <a:pPr marL="0" indent="0">
              <a:buNone/>
            </a:pPr>
            <a:r>
              <a:rPr lang="en-US" dirty="0"/>
              <a:t>struct Square final : Shape { … 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struct Button { </a:t>
            </a:r>
          </a:p>
          <a:p>
            <a:pPr marL="0" indent="0">
              <a:buNone/>
            </a:pPr>
            <a:r>
              <a:rPr lang="en-US" dirty="0"/>
              <a:t>  std::string label; </a:t>
            </a:r>
          </a:p>
          <a:p>
            <a:pPr marL="0" indent="0">
              <a:buNone/>
            </a:pPr>
            <a:r>
              <a:rPr lang="en-US" dirty="0"/>
              <a:t>  std::</a:t>
            </a:r>
            <a:r>
              <a:rPr lang="en-US" dirty="0" err="1"/>
              <a:t>unique_ptr</a:t>
            </a:r>
            <a:r>
              <a:rPr lang="en-US" dirty="0"/>
              <a:t> shape; </a:t>
            </a:r>
          </a:p>
          <a:p>
            <a:pPr marL="0" indent="0">
              <a:buNone/>
            </a:pPr>
            <a:r>
              <a:rPr lang="en-US" dirty="0"/>
              <a:t>}; </a:t>
            </a:r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12547-86AF-4973-B131-05118AD6E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9162" y="1825625"/>
            <a:ext cx="588103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 Shape { … };</a:t>
            </a:r>
          </a:p>
          <a:p>
            <a:pPr marL="0" indent="0">
              <a:buNone/>
            </a:pPr>
            <a:r>
              <a:rPr lang="en-US" dirty="0"/>
              <a:t>struct Circle final : Shape { … }; </a:t>
            </a:r>
          </a:p>
          <a:p>
            <a:pPr marL="0" indent="0">
              <a:buNone/>
            </a:pPr>
            <a:r>
              <a:rPr lang="en-US" dirty="0"/>
              <a:t>struct Square final : Shape { … 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struct Button { </a:t>
            </a:r>
          </a:p>
          <a:p>
            <a:pPr marL="0" indent="0">
              <a:buNone/>
            </a:pPr>
            <a:r>
              <a:rPr lang="en-US" dirty="0"/>
              <a:t>  std::string label; </a:t>
            </a:r>
          </a:p>
          <a:p>
            <a:pPr marL="0" indent="0">
              <a:buNone/>
            </a:pPr>
            <a:r>
              <a:rPr lang="en-US" dirty="0"/>
              <a:t>  std::variant&lt;Circle, Square &gt; shape;</a:t>
            </a:r>
          </a:p>
          <a:p>
            <a:pPr marL="0" indent="0">
              <a:buNone/>
            </a:pPr>
            <a:r>
              <a:rPr lang="en-US" dirty="0"/>
              <a:t>}; </a:t>
            </a:r>
            <a:endParaRPr lang="en-IL" dirty="0"/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44382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97E09-79BC-4DB2-B443-68B9D08B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load to cache what you are not going to use</a:t>
            </a:r>
            <a:br>
              <a:rPr lang="en-US" dirty="0"/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6122D-7112-4BD5-BDD6-034655257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struct </a:t>
            </a:r>
            <a:r>
              <a:rPr lang="en-US" dirty="0" err="1"/>
              <a:t>MyData</a:t>
            </a:r>
            <a:r>
              <a:rPr lang="en-US" dirty="0"/>
              <a:t> { </a:t>
            </a:r>
          </a:p>
          <a:p>
            <a:pPr marL="0" indent="0">
              <a:buNone/>
            </a:pPr>
            <a:r>
              <a:rPr lang="en-US" dirty="0"/>
              <a:t>  int id; </a:t>
            </a:r>
          </a:p>
          <a:p>
            <a:pPr marL="0" indent="0">
              <a:buNone/>
            </a:pPr>
            <a:r>
              <a:rPr lang="en-US" dirty="0"/>
              <a:t>  Data </a:t>
            </a:r>
            <a:r>
              <a:rPr lang="en-US" dirty="0" err="1"/>
              <a:t>lots_of_data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};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std::</a:t>
            </a:r>
            <a:r>
              <a:rPr lang="en-US" dirty="0" err="1"/>
              <a:t>find_if</a:t>
            </a:r>
            <a:r>
              <a:rPr lang="en-US" dirty="0"/>
              <a:t>(</a:t>
            </a:r>
            <a:r>
              <a:rPr lang="en-US" dirty="0" err="1"/>
              <a:t>data.begin</a:t>
            </a:r>
            <a:r>
              <a:rPr lang="en-US" dirty="0"/>
              <a:t>(), </a:t>
            </a:r>
            <a:r>
              <a:rPr lang="en-US" dirty="0" err="1"/>
              <a:t>data.end</a:t>
            </a:r>
            <a:r>
              <a:rPr lang="en-US" dirty="0"/>
              <a:t>(), [&amp;](const </a:t>
            </a:r>
            <a:r>
              <a:rPr lang="en-US" dirty="0" err="1"/>
              <a:t>MyData</a:t>
            </a:r>
            <a:r>
              <a:rPr lang="en-US" dirty="0"/>
              <a:t>&amp; d) { </a:t>
            </a:r>
          </a:p>
          <a:p>
            <a:pPr marL="0" indent="0">
              <a:buNone/>
            </a:pPr>
            <a:r>
              <a:rPr lang="en-US" dirty="0"/>
              <a:t> 						return d.id == id; 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Tip: Consider replacing big objects with pointers to heap-allocated big objects</a:t>
            </a:r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F6A19-EDC3-4A4F-8A7B-C5B4A382193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IL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DFED275-CC72-BB59-F9C9-27CC6AE77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328649"/>
              </p:ext>
            </p:extLst>
          </p:nvPr>
        </p:nvGraphicFramePr>
        <p:xfrm>
          <a:off x="1620854" y="4756449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057">
                  <a:extLst>
                    <a:ext uri="{9D8B030D-6E8A-4147-A177-3AD203B41FA5}">
                      <a16:colId xmlns:a16="http://schemas.microsoft.com/office/drawing/2014/main" val="511936480"/>
                    </a:ext>
                  </a:extLst>
                </a:gridCol>
                <a:gridCol w="1708220">
                  <a:extLst>
                    <a:ext uri="{9D8B030D-6E8A-4147-A177-3AD203B41FA5}">
                      <a16:colId xmlns:a16="http://schemas.microsoft.com/office/drawing/2014/main" val="1746692564"/>
                    </a:ext>
                  </a:extLst>
                </a:gridCol>
                <a:gridCol w="924448">
                  <a:extLst>
                    <a:ext uri="{9D8B030D-6E8A-4147-A177-3AD203B41FA5}">
                      <a16:colId xmlns:a16="http://schemas.microsoft.com/office/drawing/2014/main" val="3688370658"/>
                    </a:ext>
                  </a:extLst>
                </a:gridCol>
                <a:gridCol w="1723943">
                  <a:extLst>
                    <a:ext uri="{9D8B030D-6E8A-4147-A177-3AD203B41FA5}">
                      <a16:colId xmlns:a16="http://schemas.microsoft.com/office/drawing/2014/main" val="1161941859"/>
                    </a:ext>
                  </a:extLst>
                </a:gridCol>
                <a:gridCol w="989112">
                  <a:extLst>
                    <a:ext uri="{9D8B030D-6E8A-4147-A177-3AD203B41FA5}">
                      <a16:colId xmlns:a16="http://schemas.microsoft.com/office/drawing/2014/main" val="4023137737"/>
                    </a:ext>
                  </a:extLst>
                </a:gridCol>
                <a:gridCol w="1720222">
                  <a:extLst>
                    <a:ext uri="{9D8B030D-6E8A-4147-A177-3AD203B41FA5}">
                      <a16:colId xmlns:a16="http://schemas.microsoft.com/office/drawing/2014/main" val="2319963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0-int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lots_of_data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1-int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lots_of_data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2-int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lots_of_data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379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863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800C-36A0-4C17-A991-92EED4D8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friendly Containers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1E28C-C22C-4FDC-9A55-C95534AD1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cache is slow</a:t>
            </a:r>
          </a:p>
          <a:p>
            <a:r>
              <a:rPr lang="en-US" dirty="0"/>
              <a:t>Cache prefetcher works best for predictable linear memory access</a:t>
            </a:r>
          </a:p>
          <a:p>
            <a:endParaRPr lang="en-US" dirty="0"/>
          </a:p>
          <a:p>
            <a:r>
              <a:rPr lang="en-US" dirty="0"/>
              <a:t>Best Practice </a:t>
            </a:r>
          </a:p>
          <a:p>
            <a:pPr lvl="1"/>
            <a:r>
              <a:rPr lang="en-US" dirty="0"/>
              <a:t>Use containers that have contiguous memory, no pointer chasing</a:t>
            </a:r>
          </a:p>
          <a:p>
            <a:pPr lvl="1"/>
            <a:r>
              <a:rPr lang="en-US" dirty="0"/>
              <a:t>We should usually choose std::vector (on </a:t>
            </a:r>
            <a:r>
              <a:rPr lang="en-US" dirty="0" err="1"/>
              <a:t>c++</a:t>
            </a:r>
            <a:r>
              <a:rPr lang="en-US" dirty="0"/>
              <a:t>23 </a:t>
            </a:r>
            <a:r>
              <a:rPr lang="en-US" dirty="0" err="1"/>
              <a:t>flat_set</a:t>
            </a:r>
            <a:r>
              <a:rPr lang="en-US" dirty="0"/>
              <a:t> and </a:t>
            </a:r>
            <a:r>
              <a:rPr lang="en-US" dirty="0" err="1"/>
              <a:t>flat_map</a:t>
            </a:r>
            <a:r>
              <a:rPr lang="en-US" dirty="0"/>
              <a:t>) </a:t>
            </a:r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34570-0975-4F98-8B87-CADF0E84EB3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3545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800C-36A0-4C17-A991-92EED4D8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is memory too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1E28C-C22C-4FDC-9A55-C95534AD1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is also cached</a:t>
            </a:r>
          </a:p>
          <a:p>
            <a:r>
              <a:rPr lang="en-US" dirty="0"/>
              <a:t>Same caching behavior as data!</a:t>
            </a:r>
          </a:p>
          <a:p>
            <a:endParaRPr lang="en-US" dirty="0"/>
          </a:p>
          <a:p>
            <a:r>
              <a:rPr lang="en-US" dirty="0"/>
              <a:t>Rearrange branches (put cold away from hot)</a:t>
            </a:r>
          </a:p>
          <a:p>
            <a:r>
              <a:rPr lang="en-US" dirty="0"/>
              <a:t>Avoid function pointer/virtual</a:t>
            </a:r>
          </a:p>
          <a:p>
            <a:r>
              <a:rPr lang="en-US" dirty="0"/>
              <a:t>likely/unlikely attributes (C++20)</a:t>
            </a:r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34570-0975-4F98-8B87-CADF0E84EB3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59197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4B2C-9F54-4C28-AEE9-CD5D6348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		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3784-0D8E-4698-A0C5-DB8C88C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is fast - better fits the cache</a:t>
            </a:r>
          </a:p>
          <a:p>
            <a:r>
              <a:rPr lang="en-US" dirty="0"/>
              <a:t>Locality Counts </a:t>
            </a:r>
          </a:p>
          <a:p>
            <a:pPr lvl="1"/>
            <a:r>
              <a:rPr lang="en-US" dirty="0"/>
              <a:t>Temporal locality</a:t>
            </a:r>
          </a:p>
          <a:p>
            <a:pPr lvl="1"/>
            <a:r>
              <a:rPr lang="en-US" dirty="0"/>
              <a:t>Spatial locality</a:t>
            </a:r>
          </a:p>
          <a:p>
            <a:r>
              <a:rPr lang="en-US" dirty="0"/>
              <a:t>Predicted access patterns count</a:t>
            </a:r>
          </a:p>
          <a:p>
            <a:endParaRPr lang="en-US" dirty="0"/>
          </a:p>
          <a:p>
            <a:r>
              <a:rPr lang="en-US" dirty="0"/>
              <a:t>Avoid loading to cache what you are not going to use</a:t>
            </a:r>
          </a:p>
          <a:p>
            <a:r>
              <a:rPr lang="en-US" dirty="0"/>
              <a:t>Prevent eviction of data intended for reuse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0902C-9BD9-48F4-98EB-FCE307E2082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852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D286-76F3-4187-9266-ACD76653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Friendly Software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2941D-E0CD-47D1-9C16-C375D5929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 cache will affect your performance</a:t>
            </a:r>
          </a:p>
          <a:p>
            <a:pPr lvl="1"/>
            <a:r>
              <a:rPr lang="en-US" dirty="0"/>
              <a:t>No matter what programming language </a:t>
            </a:r>
          </a:p>
          <a:p>
            <a:pPr lvl="1"/>
            <a:r>
              <a:rPr lang="en-US" dirty="0"/>
              <a:t>No matter what App you develop</a:t>
            </a:r>
          </a:p>
          <a:p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CD346-E15A-404F-95D8-74C821FE948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HW and Software interact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22188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1AFA-CF96-45D9-852F-872314AA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Design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9D7D8-B174-4B5B-BED1-372277DFE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struct Shape { </a:t>
            </a:r>
          </a:p>
          <a:p>
            <a:pPr marL="0" indent="0">
              <a:buNone/>
            </a:pPr>
            <a:r>
              <a:rPr lang="en-US" dirty="0"/>
              <a:t>  Shape(const Shape&amp;) = delete; </a:t>
            </a:r>
          </a:p>
          <a:p>
            <a:pPr marL="0" indent="0">
              <a:buNone/>
            </a:pPr>
            <a:r>
              <a:rPr lang="en-US" dirty="0"/>
              <a:t>  Shape&amp; operator=(const Shape&amp;) = delete; </a:t>
            </a:r>
          </a:p>
          <a:p>
            <a:pPr marL="0" indent="0">
              <a:buNone/>
            </a:pPr>
            <a:r>
              <a:rPr lang="en-US" dirty="0"/>
              <a:t>  virtual ~Shape() = 0; </a:t>
            </a:r>
          </a:p>
          <a:p>
            <a:pPr marL="0" indent="0">
              <a:buNone/>
            </a:pPr>
            <a:r>
              <a:rPr lang="en-US" dirty="0"/>
              <a:t>  virtual void draw(Window&amp; window) const = 0; </a:t>
            </a:r>
          </a:p>
          <a:p>
            <a:pPr marL="0" indent="0">
              <a:buNone/>
            </a:pPr>
            <a:r>
              <a:rPr lang="en-US" dirty="0"/>
              <a:t>  virtual float area() const = 0; </a:t>
            </a:r>
          </a:p>
          <a:p>
            <a:pPr marL="0" indent="0">
              <a:buNone/>
            </a:pPr>
            <a:r>
              <a:rPr lang="en-US" dirty="0"/>
              <a:t>private: </a:t>
            </a:r>
          </a:p>
          <a:p>
            <a:pPr marL="0" indent="0">
              <a:buNone/>
            </a:pPr>
            <a:r>
              <a:rPr lang="en-US" dirty="0"/>
              <a:t>  Color </a:t>
            </a:r>
            <a:r>
              <a:rPr lang="en-US" dirty="0" err="1"/>
              <a:t>m_color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  bool </a:t>
            </a:r>
            <a:r>
              <a:rPr lang="en-US" dirty="0" err="1"/>
              <a:t>m_is_visible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};</a:t>
            </a:r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CAA10-6D4A-45AB-A22B-8ED27FA622E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Structure the program based on “real-world” entities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98128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424A-4DB5-4E56-8D50-96610CDEF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Design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3933F-D04D-47C6-9A62-61460250D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struct Circle final : Shape { </a:t>
            </a:r>
          </a:p>
          <a:p>
            <a:pPr marL="0" indent="0">
              <a:buNone/>
            </a:pPr>
            <a:r>
              <a:rPr lang="en-US" dirty="0"/>
              <a:t>  void draw(Window&amp; window) const override { 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is_visible</a:t>
            </a:r>
            <a:r>
              <a:rPr lang="en-US" dirty="0"/>
              <a:t>()) { </a:t>
            </a:r>
          </a:p>
          <a:p>
            <a:pPr marL="0" indent="0">
              <a:buNone/>
            </a:pPr>
            <a:r>
              <a:rPr lang="en-US" dirty="0"/>
              <a:t>      … </a:t>
            </a:r>
          </a:p>
          <a:p>
            <a:pPr marL="0" indent="0">
              <a:buNone/>
            </a:pPr>
            <a:r>
              <a:rPr lang="en-US" dirty="0"/>
              <a:t>  } } </a:t>
            </a:r>
          </a:p>
          <a:p>
            <a:pPr marL="0" indent="0">
              <a:buNone/>
            </a:pPr>
            <a:r>
              <a:rPr lang="en-US" dirty="0"/>
              <a:t>  float area() const override { … } </a:t>
            </a:r>
          </a:p>
          <a:p>
            <a:pPr marL="0" indent="0">
              <a:buNone/>
            </a:pPr>
            <a:r>
              <a:rPr lang="en-US" dirty="0"/>
              <a:t>private: </a:t>
            </a:r>
          </a:p>
          <a:p>
            <a:pPr marL="0" indent="0">
              <a:buNone/>
            </a:pPr>
            <a:r>
              <a:rPr lang="en-US" dirty="0"/>
              <a:t>  Point </a:t>
            </a:r>
            <a:r>
              <a:rPr lang="en-US" dirty="0" err="1"/>
              <a:t>m_center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  float </a:t>
            </a:r>
            <a:r>
              <a:rPr lang="en-US" dirty="0" err="1"/>
              <a:t>m_radius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}; </a:t>
            </a:r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7A273-7F53-4D97-B101-368EF5A8025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25482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8FDB-D29E-405A-9BE2-D713D2B3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Design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89D25-32FF-415C-857E-1645015A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struct Square final : Shapes { </a:t>
            </a:r>
          </a:p>
          <a:p>
            <a:pPr marL="0" indent="0">
              <a:buNone/>
            </a:pPr>
            <a:r>
              <a:rPr lang="en-US" dirty="0"/>
              <a:t>  void draw(Window&amp; window) const { 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is_visible</a:t>
            </a:r>
            <a:r>
              <a:rPr lang="en-US" dirty="0"/>
              <a:t>()) { </a:t>
            </a:r>
          </a:p>
          <a:p>
            <a:pPr marL="0" indent="0">
              <a:buNone/>
            </a:pPr>
            <a:r>
              <a:rPr lang="en-US" dirty="0"/>
              <a:t>      … </a:t>
            </a:r>
          </a:p>
          <a:p>
            <a:pPr marL="0" indent="0">
              <a:buNone/>
            </a:pPr>
            <a:r>
              <a:rPr lang="en-US" dirty="0"/>
              <a:t>    } </a:t>
            </a:r>
          </a:p>
          <a:p>
            <a:pPr marL="0" indent="0">
              <a:buNone/>
            </a:pPr>
            <a:r>
              <a:rPr lang="en-US" dirty="0"/>
              <a:t>  } </a:t>
            </a:r>
          </a:p>
          <a:p>
            <a:pPr marL="0" indent="0">
              <a:buNone/>
            </a:pPr>
            <a:r>
              <a:rPr lang="en-US" dirty="0"/>
              <a:t>  float area() const override { … } </a:t>
            </a:r>
          </a:p>
          <a:p>
            <a:pPr marL="0" indent="0">
              <a:buNone/>
            </a:pPr>
            <a:r>
              <a:rPr lang="en-US" dirty="0"/>
              <a:t>private: </a:t>
            </a:r>
          </a:p>
          <a:p>
            <a:pPr marL="0" indent="0">
              <a:buNone/>
            </a:pPr>
            <a:r>
              <a:rPr lang="en-US" dirty="0"/>
              <a:t>  Point </a:t>
            </a:r>
            <a:r>
              <a:rPr lang="en-US" dirty="0" err="1"/>
              <a:t>m_top_left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  float </a:t>
            </a:r>
            <a:r>
              <a:rPr lang="en-US" dirty="0" err="1"/>
              <a:t>m_size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}; </a:t>
            </a:r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2AEB3-8998-477D-AC37-F0CA7C324E6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4912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3D08-ABFE-4DF0-87F2-D5C72F2D3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Design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E4D10-78DA-4F3B-8CA3-33D986EEE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std::vector&lt;std::</a:t>
            </a:r>
            <a:r>
              <a:rPr lang="en-US" dirty="0" err="1"/>
              <a:t>unique_ptr</a:t>
            </a:r>
            <a:r>
              <a:rPr lang="en-US" dirty="0"/>
              <a:t>&gt; shapes = …;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(auto&amp; </a:t>
            </a:r>
            <a:r>
              <a:rPr lang="en-US" dirty="0" err="1"/>
              <a:t>ptr</a:t>
            </a:r>
            <a:r>
              <a:rPr lang="en-US" dirty="0"/>
              <a:t> : shapes)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ptr</a:t>
            </a:r>
            <a:r>
              <a:rPr lang="en-US" dirty="0"/>
              <a:t>-&gt;draw(window);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total_area</a:t>
            </a:r>
            <a:r>
              <a:rPr lang="en-US" dirty="0"/>
              <a:t> = 0; </a:t>
            </a:r>
          </a:p>
          <a:p>
            <a:pPr marL="0" indent="0">
              <a:buNone/>
            </a:pPr>
            <a:r>
              <a:rPr lang="en-US" dirty="0"/>
              <a:t>for (auto&amp; </a:t>
            </a:r>
            <a:r>
              <a:rPr lang="en-US" dirty="0" err="1"/>
              <a:t>ptr</a:t>
            </a:r>
            <a:r>
              <a:rPr lang="en-US" dirty="0"/>
              <a:t> : shapes)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total_area</a:t>
            </a:r>
            <a:r>
              <a:rPr lang="en-US" dirty="0"/>
              <a:t> += </a:t>
            </a:r>
            <a:r>
              <a:rPr lang="en-US" dirty="0" err="1"/>
              <a:t>ptr</a:t>
            </a:r>
            <a:r>
              <a:rPr lang="en-US" dirty="0"/>
              <a:t>-&gt;area();</a:t>
            </a:r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E9DD9-960B-40EA-BC93-1D48756C577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8820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33B8-ACD3-4B4D-9E05-884E7A4F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Design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815C6-1DB1-42A0-950A-B708945DC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Cache-unfriendly indirection due to std::</a:t>
            </a:r>
            <a:r>
              <a:rPr lang="en-US" dirty="0" err="1"/>
              <a:t>unique_ptr</a:t>
            </a:r>
            <a:r>
              <a:rPr lang="en-US" dirty="0"/>
              <a:t> </a:t>
            </a:r>
          </a:p>
          <a:p>
            <a:r>
              <a:rPr lang="en-US" dirty="0"/>
              <a:t>Wasted cache line space </a:t>
            </a:r>
          </a:p>
          <a:p>
            <a:r>
              <a:rPr lang="en-US" dirty="0"/>
              <a:t>Function pointers in hot loop </a:t>
            </a:r>
          </a:p>
          <a:p>
            <a:r>
              <a:rPr lang="en-US" dirty="0"/>
              <a:t>Invisible entities are processed as well</a:t>
            </a:r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5AFF8-542B-48B0-AB4F-13ECEE836E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Cache Unfriendly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89697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5FD1-1FA6-473F-8D85-ED6A8898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Oriented Design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7C5C1-BF38-4FD2-B1B5-FFDD23B73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we trying to do?</a:t>
            </a:r>
          </a:p>
          <a:p>
            <a:pPr lvl="1"/>
            <a:r>
              <a:rPr lang="en-US" dirty="0"/>
              <a:t>Draw Shapes </a:t>
            </a:r>
          </a:p>
          <a:p>
            <a:pPr lvl="1"/>
            <a:r>
              <a:rPr lang="en-US" dirty="0"/>
              <a:t>Calculate Area of Shapes</a:t>
            </a:r>
          </a:p>
          <a:p>
            <a:endParaRPr lang="en-US" dirty="0"/>
          </a:p>
          <a:p>
            <a:r>
              <a:rPr lang="en-US" dirty="0"/>
              <a:t>What do we need for that?</a:t>
            </a:r>
          </a:p>
          <a:p>
            <a:pPr lvl="1"/>
            <a:r>
              <a:rPr lang="en-US" dirty="0"/>
              <a:t>Drawing: color and geometry information</a:t>
            </a:r>
          </a:p>
          <a:p>
            <a:pPr lvl="1"/>
            <a:r>
              <a:rPr lang="en-US" dirty="0"/>
              <a:t>Area: geometry information </a:t>
            </a:r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EE772-F1A9-4E0C-992D-B88A1B88DB3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Structure the program by following the flow of data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95058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4D33-ECB8-42D4-939E-B4860C05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Oriented Design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BA6E2-08BC-47F4-B7B0-32DF21BAB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struct </a:t>
            </a:r>
            <a:r>
              <a:rPr lang="en-US" dirty="0" err="1"/>
              <a:t>CircleGeometry</a:t>
            </a:r>
            <a:r>
              <a:rPr lang="en-US" dirty="0"/>
              <a:t> { </a:t>
            </a:r>
          </a:p>
          <a:p>
            <a:pPr marL="0" indent="0">
              <a:buNone/>
            </a:pPr>
            <a:r>
              <a:rPr lang="en-US" dirty="0"/>
              <a:t>  Point center; </a:t>
            </a:r>
          </a:p>
          <a:p>
            <a:pPr marL="0" indent="0">
              <a:buNone/>
            </a:pPr>
            <a:r>
              <a:rPr lang="en-US" dirty="0"/>
              <a:t>  float radius; </a:t>
            </a:r>
          </a:p>
          <a:p>
            <a:pPr marL="0" indent="0">
              <a:buNone/>
            </a:pPr>
            <a:r>
              <a:rPr lang="en-US" dirty="0"/>
              <a:t>}; </a:t>
            </a:r>
          </a:p>
          <a:p>
            <a:pPr marL="0" indent="0">
              <a:buNone/>
            </a:pPr>
            <a:r>
              <a:rPr lang="en-US" dirty="0"/>
              <a:t>struct </a:t>
            </a:r>
            <a:r>
              <a:rPr lang="en-US" dirty="0" err="1"/>
              <a:t>SquareGeometry</a:t>
            </a:r>
            <a:r>
              <a:rPr lang="en-US" dirty="0"/>
              <a:t> { </a:t>
            </a:r>
          </a:p>
          <a:p>
            <a:pPr marL="0" indent="0">
              <a:buNone/>
            </a:pPr>
            <a:r>
              <a:rPr lang="en-US" dirty="0"/>
              <a:t>  Point </a:t>
            </a:r>
            <a:r>
              <a:rPr lang="en-US" dirty="0" err="1"/>
              <a:t>top_left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  float size; </a:t>
            </a:r>
          </a:p>
          <a:p>
            <a:pPr marL="0" indent="0">
              <a:buNone/>
            </a:pPr>
            <a:r>
              <a:rPr lang="en-US" dirty="0"/>
              <a:t>}; </a:t>
            </a:r>
          </a:p>
          <a:p>
            <a:pPr marL="0" indent="0">
              <a:buNone/>
            </a:pPr>
            <a:r>
              <a:rPr lang="en-US" dirty="0"/>
              <a:t>struct </a:t>
            </a:r>
            <a:r>
              <a:rPr lang="en-US" dirty="0" err="1"/>
              <a:t>ShapesGeometry</a:t>
            </a:r>
            <a:r>
              <a:rPr lang="en-US" dirty="0"/>
              <a:t> { </a:t>
            </a:r>
          </a:p>
          <a:p>
            <a:pPr marL="0" indent="0">
              <a:buNone/>
            </a:pPr>
            <a:r>
              <a:rPr lang="en-US" dirty="0"/>
              <a:t>  std::vector circles; </a:t>
            </a:r>
          </a:p>
          <a:p>
            <a:pPr marL="0" indent="0">
              <a:buNone/>
            </a:pPr>
            <a:r>
              <a:rPr lang="en-US" dirty="0"/>
              <a:t>  std::vector squares; </a:t>
            </a:r>
          </a:p>
          <a:p>
            <a:pPr marL="0" indent="0">
              <a:buNone/>
            </a:pPr>
            <a:r>
              <a:rPr lang="en-US" dirty="0"/>
              <a:t>};</a:t>
            </a:r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8C29A-199F-4446-854E-6734BF0AB04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88372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C45B-CA76-4B0F-B66F-A356C4E1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Oriented Design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9FBA9-1241-44DB-B07D-04FC27FA3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total_area</a:t>
            </a:r>
            <a:r>
              <a:rPr lang="en-US" dirty="0"/>
              <a:t>(const </a:t>
            </a:r>
            <a:r>
              <a:rPr lang="en-US" dirty="0" err="1"/>
              <a:t>ShapesGeometry</a:t>
            </a:r>
            <a:r>
              <a:rPr lang="en-US" dirty="0"/>
              <a:t>&amp; geometry) { </a:t>
            </a:r>
          </a:p>
          <a:p>
            <a:pPr marL="0" indent="0">
              <a:buNone/>
            </a:pPr>
            <a:r>
              <a:rPr lang="en-US" dirty="0"/>
              <a:t>  float result = 0; </a:t>
            </a:r>
          </a:p>
          <a:p>
            <a:pPr marL="0" indent="0">
              <a:buNone/>
            </a:pPr>
            <a:r>
              <a:rPr lang="en-US" dirty="0"/>
              <a:t>  for (auto&amp; circ : </a:t>
            </a:r>
            <a:r>
              <a:rPr lang="en-US" dirty="0" err="1"/>
              <a:t>geometry.circles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    … </a:t>
            </a:r>
          </a:p>
          <a:p>
            <a:pPr marL="0" indent="0">
              <a:buNone/>
            </a:pPr>
            <a:r>
              <a:rPr lang="en-US" dirty="0"/>
              <a:t>  for (auto&amp; square : </a:t>
            </a:r>
            <a:r>
              <a:rPr lang="en-US" dirty="0" err="1"/>
              <a:t>geometry.squares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    … </a:t>
            </a:r>
          </a:p>
          <a:p>
            <a:pPr marL="0" indent="0">
              <a:buNone/>
            </a:pPr>
            <a:r>
              <a:rPr lang="en-US" dirty="0"/>
              <a:t>  return result;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E4DE2-F5C4-4C86-B421-D200BAE607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83768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9357C-CFD0-4860-B3ED-3781811B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Oriented Design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7914F-E8D9-44F0-8351-0914DD0DC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struct </a:t>
            </a:r>
            <a:r>
              <a:rPr lang="en-US" dirty="0" err="1"/>
              <a:t>ShapeID</a:t>
            </a:r>
            <a:r>
              <a:rPr lang="en-US" dirty="0"/>
              <a:t> {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ShapeKind</a:t>
            </a:r>
            <a:r>
              <a:rPr lang="en-US" dirty="0"/>
              <a:t> kind; </a:t>
            </a:r>
          </a:p>
          <a:p>
            <a:pPr marL="0" indent="0">
              <a:buNone/>
            </a:pPr>
            <a:r>
              <a:rPr lang="en-US" dirty="0"/>
              <a:t>  std::</a:t>
            </a:r>
            <a:r>
              <a:rPr lang="en-US" dirty="0" err="1"/>
              <a:t>size_t</a:t>
            </a:r>
            <a:r>
              <a:rPr lang="en-US" dirty="0"/>
              <a:t> index; </a:t>
            </a:r>
          </a:p>
          <a:p>
            <a:pPr marL="0" indent="0">
              <a:buNone/>
            </a:pPr>
            <a:r>
              <a:rPr lang="en-US" dirty="0"/>
              <a:t>};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struct </a:t>
            </a:r>
            <a:r>
              <a:rPr lang="en-US" dirty="0" err="1"/>
              <a:t>ShapesRender</a:t>
            </a:r>
            <a:r>
              <a:rPr lang="en-US" dirty="0"/>
              <a:t> { </a:t>
            </a:r>
          </a:p>
          <a:p>
            <a:pPr marL="0" indent="0">
              <a:buNone/>
            </a:pPr>
            <a:r>
              <a:rPr lang="en-US" dirty="0"/>
              <a:t>  std::vector&lt;std::pair&gt; visible;</a:t>
            </a:r>
          </a:p>
          <a:p>
            <a:pPr marL="0" indent="0">
              <a:buNone/>
            </a:pPr>
            <a:r>
              <a:rPr lang="en-US" dirty="0"/>
              <a:t>};</a:t>
            </a:r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41778-23FE-40E1-8848-9BEE0833757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92257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E855-4A72-4F60-AB0D-B74CA10E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Oriented Design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DDA7A-C9A2-4269-8949-7A3F58EA5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draw(Window&amp; window, const </a:t>
            </a:r>
            <a:r>
              <a:rPr lang="en-US" dirty="0" err="1"/>
              <a:t>ShapesRender</a:t>
            </a:r>
            <a:r>
              <a:rPr lang="en-US" dirty="0"/>
              <a:t>&amp; render, const </a:t>
            </a:r>
            <a:r>
              <a:rPr lang="en-US" dirty="0" err="1"/>
              <a:t>ShapesGeometry</a:t>
            </a:r>
            <a:r>
              <a:rPr lang="en-US" dirty="0"/>
              <a:t>&amp; geometry) { </a:t>
            </a:r>
          </a:p>
          <a:p>
            <a:pPr marL="0" indent="0">
              <a:buNone/>
            </a:pPr>
            <a:r>
              <a:rPr lang="en-US" dirty="0"/>
              <a:t>  for (auto [id, color] : </a:t>
            </a:r>
            <a:r>
              <a:rPr lang="en-US" dirty="0" err="1"/>
              <a:t>render.visible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id.kind</a:t>
            </a:r>
            <a:r>
              <a:rPr lang="en-US" dirty="0"/>
              <a:t> == </a:t>
            </a:r>
            <a:r>
              <a:rPr lang="en-US" dirty="0" err="1"/>
              <a:t>ShapeKind</a:t>
            </a:r>
            <a:r>
              <a:rPr lang="en-US" dirty="0"/>
              <a:t>::circle)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draw_circle</a:t>
            </a:r>
            <a:r>
              <a:rPr lang="en-US" dirty="0"/>
              <a:t>(window, </a:t>
            </a:r>
            <a:r>
              <a:rPr lang="en-US" dirty="0" err="1"/>
              <a:t>geometry.circles</a:t>
            </a:r>
            <a:r>
              <a:rPr lang="en-US" dirty="0"/>
              <a:t>[</a:t>
            </a:r>
            <a:r>
              <a:rPr lang="en-US" dirty="0" err="1"/>
              <a:t>id.index</a:t>
            </a:r>
            <a:r>
              <a:rPr lang="en-US" dirty="0"/>
              <a:t>], color); </a:t>
            </a:r>
          </a:p>
          <a:p>
            <a:pPr marL="0" indent="0">
              <a:buNone/>
            </a:pPr>
            <a:r>
              <a:rPr lang="en-US" dirty="0"/>
              <a:t>    else if (</a:t>
            </a:r>
            <a:r>
              <a:rPr lang="en-US" dirty="0" err="1"/>
              <a:t>id.kind</a:t>
            </a:r>
            <a:r>
              <a:rPr lang="en-US" dirty="0"/>
              <a:t> == </a:t>
            </a:r>
            <a:r>
              <a:rPr lang="en-US" dirty="0" err="1"/>
              <a:t>ShapeKind</a:t>
            </a:r>
            <a:r>
              <a:rPr lang="en-US" dirty="0"/>
              <a:t>::square)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draw_square</a:t>
            </a:r>
            <a:r>
              <a:rPr lang="en-US" dirty="0"/>
              <a:t>(window, </a:t>
            </a:r>
            <a:r>
              <a:rPr lang="en-US" dirty="0" err="1"/>
              <a:t>geometry.square</a:t>
            </a:r>
            <a:r>
              <a:rPr lang="en-US" dirty="0"/>
              <a:t>[</a:t>
            </a:r>
            <a:r>
              <a:rPr lang="en-US" dirty="0" err="1"/>
              <a:t>id.index</a:t>
            </a:r>
            <a:r>
              <a:rPr lang="en-US" dirty="0"/>
              <a:t>], color); </a:t>
            </a:r>
          </a:p>
          <a:p>
            <a:pPr marL="0" indent="0">
              <a:buNone/>
            </a:pPr>
            <a:r>
              <a:rPr lang="en-US" dirty="0"/>
              <a:t>} </a:t>
            </a:r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DF949-D7D6-4830-82D5-518A1DDC6E1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9461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D286-76F3-4187-9266-ACD76653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Friendly Software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2941D-E0CD-47D1-9C16-C375D5929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to traverse a matrix both are doing the same amount of work and using the same amount of memory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CD346-E15A-404F-95D8-74C821FE948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Traverse by columns vs Traverse by rows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3C1E26-D077-45AA-BDB6-BC6A602AF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04" y="2706161"/>
            <a:ext cx="6791581" cy="264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26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36BE-8A63-4969-BCF9-F6885064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Oriented Design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32EC-B65A-4AAE-8B36-CCF37A4AC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data based on how it is actually going to be used</a:t>
            </a:r>
          </a:p>
          <a:p>
            <a:r>
              <a:rPr lang="en-US" dirty="0"/>
              <a:t>Implement the common task, not the special case</a:t>
            </a:r>
          </a:p>
          <a:p>
            <a:r>
              <a:rPr lang="en-US" dirty="0"/>
              <a:t>Eliminate </a:t>
            </a:r>
            <a:r>
              <a:rPr lang="en-US" dirty="0" err="1"/>
              <a:t>booleans</a:t>
            </a:r>
            <a:r>
              <a:rPr lang="en-US" dirty="0"/>
              <a:t> and object states by making them implicit</a:t>
            </a:r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0E9F2-38D1-4B12-A8F4-511B865BFD2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Tips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279563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CF2D-ABFE-49D8-A93C-EC9AC756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Oriented Design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03D1-6C2E-4CC2-BC14-E7A44E250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One step further: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struct </a:t>
            </a:r>
            <a:r>
              <a:rPr lang="en-US" dirty="0" err="1"/>
              <a:t>ShapesRender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std::vector&lt;</a:t>
            </a:r>
            <a:r>
              <a:rPr lang="en-US" dirty="0" err="1"/>
              <a:t>ShapeKind</a:t>
            </a:r>
            <a:r>
              <a:rPr lang="en-US" dirty="0"/>
              <a:t>&gt; kind;</a:t>
            </a:r>
          </a:p>
          <a:p>
            <a:pPr marL="0" indent="0">
              <a:buNone/>
            </a:pPr>
            <a:r>
              <a:rPr lang="en-US" dirty="0"/>
              <a:t>  std::vector&lt;std::</a:t>
            </a:r>
            <a:r>
              <a:rPr lang="en-US" dirty="0" err="1"/>
              <a:t>size_t</a:t>
            </a:r>
            <a:r>
              <a:rPr lang="en-US" dirty="0"/>
              <a:t>&gt; index;</a:t>
            </a:r>
          </a:p>
          <a:p>
            <a:pPr marL="0" indent="0">
              <a:buNone/>
            </a:pPr>
            <a:r>
              <a:rPr lang="en-US" dirty="0"/>
              <a:t>  std::vector&lt;Color&gt; color;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F7DC5-8015-4A8C-AAD7-2FAEA1320B2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457725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5B6A2-EEFC-4496-8110-C1299BB38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Oriented Design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97B99-6405-49A5-A67D-F1AA906C8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Classical OOP: Arrays of Structs (</a:t>
            </a:r>
            <a:r>
              <a:rPr lang="en-US" dirty="0" err="1"/>
              <a:t>AoS</a:t>
            </a:r>
            <a:r>
              <a:rPr lang="en-US" dirty="0"/>
              <a:t>) </a:t>
            </a:r>
          </a:p>
          <a:p>
            <a:r>
              <a:rPr lang="en-US" dirty="0"/>
              <a:t>CPU friendly: Struct of Arrays (</a:t>
            </a:r>
            <a:r>
              <a:rPr lang="en-US" dirty="0" err="1"/>
              <a:t>SoA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Pros </a:t>
            </a:r>
          </a:p>
          <a:p>
            <a:pPr lvl="1"/>
            <a:r>
              <a:rPr lang="en-US" dirty="0" err="1"/>
              <a:t>SoA</a:t>
            </a:r>
            <a:r>
              <a:rPr lang="en-US" dirty="0"/>
              <a:t> is cache friendly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 err="1"/>
              <a:t>SoA</a:t>
            </a:r>
            <a:r>
              <a:rPr lang="en-US" dirty="0"/>
              <a:t> is more inconvenient!</a:t>
            </a:r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F17C8-5A7C-4651-811B-133D0233C3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361213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BD80-2CB9-4C75-A1CD-FE019179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Guidance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8A036-D3DA-4ADA-870B-CAB6D9634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Avoid using pointers in types</a:t>
            </a:r>
          </a:p>
          <a:p>
            <a:r>
              <a:rPr lang="en-US" dirty="0"/>
              <a:t>Use as much of the cache line as possible (DOD vs OOD)</a:t>
            </a:r>
          </a:p>
          <a:p>
            <a:r>
              <a:rPr lang="en-US" dirty="0"/>
              <a:t>Make data access predictable</a:t>
            </a:r>
          </a:p>
          <a:p>
            <a:r>
              <a:rPr lang="en-US" dirty="0"/>
              <a:t>Watch out for false sharing in MT systems</a:t>
            </a:r>
          </a:p>
          <a:p>
            <a:r>
              <a:rPr lang="en-US" dirty="0"/>
              <a:t>Cache-oblivious algorithm</a:t>
            </a:r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1336C-F3B9-411F-BA7E-65094EAE0F2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For Data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526264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BD80-2CB9-4C75-A1CD-FE019179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Guidance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8A036-D3DA-4ADA-870B-CAB6D9634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Fit working set in cache</a:t>
            </a:r>
          </a:p>
          <a:p>
            <a:pPr lvl="1"/>
            <a:r>
              <a:rPr lang="en-US" dirty="0"/>
              <a:t>Avoid iteration over heterogeneous sequences with virtual calls </a:t>
            </a:r>
          </a:p>
          <a:p>
            <a:pPr lvl="2"/>
            <a:r>
              <a:rPr lang="en-US" dirty="0"/>
              <a:t>E.g., sort sequences by type DOD</a:t>
            </a:r>
          </a:p>
          <a:p>
            <a:r>
              <a:rPr lang="en-US" dirty="0"/>
              <a:t>Make “fast paths” branch-free sequences </a:t>
            </a:r>
          </a:p>
          <a:p>
            <a:pPr lvl="1"/>
            <a:r>
              <a:rPr lang="en-US" dirty="0"/>
              <a:t>Use up-front conditionals to screen out “slow” cases</a:t>
            </a:r>
          </a:p>
          <a:p>
            <a:r>
              <a:rPr lang="en-US" dirty="0"/>
              <a:t> Inline cautiously: </a:t>
            </a:r>
          </a:p>
          <a:p>
            <a:pPr lvl="1"/>
            <a:r>
              <a:rPr lang="en-US" dirty="0"/>
              <a:t>The good: </a:t>
            </a:r>
          </a:p>
          <a:p>
            <a:pPr lvl="2"/>
            <a:r>
              <a:rPr lang="en-US" dirty="0"/>
              <a:t>Reduces branching</a:t>
            </a:r>
          </a:p>
          <a:p>
            <a:pPr lvl="2"/>
            <a:r>
              <a:rPr lang="en-US" dirty="0"/>
              <a:t>Facilitates code-reducing optimizations</a:t>
            </a:r>
          </a:p>
          <a:p>
            <a:pPr lvl="1"/>
            <a:r>
              <a:rPr lang="en-US" dirty="0"/>
              <a:t>The bad: </a:t>
            </a:r>
          </a:p>
          <a:p>
            <a:pPr lvl="2"/>
            <a:r>
              <a:rPr lang="en-US" dirty="0"/>
              <a:t>Code duplication reduces effective cache size </a:t>
            </a:r>
          </a:p>
          <a:p>
            <a:r>
              <a:rPr lang="en-US" dirty="0"/>
              <a:t>Take advantage of PGO (Profile Guided Optimization) and WPO (Whole program optimization)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1336C-F3B9-411F-BA7E-65094EAE0F2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For Code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675780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4F793-866B-4B8E-BAE9-4C58937A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F34A1-7A0C-446E-B1AA-E66CE3DCF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4000" dirty="0"/>
              <a:t>Use benchmarks and profiling tools!</a:t>
            </a:r>
          </a:p>
          <a:p>
            <a:r>
              <a:rPr lang="en-US" sz="4000" dirty="0"/>
              <a:t>Measure </a:t>
            </a:r>
            <a:r>
              <a:rPr lang="en-US" sz="4000" dirty="0" err="1"/>
              <a:t>Measure</a:t>
            </a:r>
            <a:r>
              <a:rPr lang="en-US" sz="4000" dirty="0"/>
              <a:t> and Measure  </a:t>
            </a:r>
            <a:endParaRPr lang="en-IL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47FAC-0FEC-463D-B754-0049BB9B780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most importantly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749540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4F793-866B-4B8E-BAE9-4C58937A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F34A1-7A0C-446E-B1AA-E66CE3DCF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8000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47FAC-0FEC-463D-B754-0049BB9B780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8064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D286-76F3-4187-9266-ACD76653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Friendly Software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2941D-E0CD-47D1-9C16-C375D5929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endParaRPr lang="en-US" dirty="0"/>
          </a:p>
          <a:p>
            <a:r>
              <a:rPr lang="en-US" dirty="0"/>
              <a:t>Why does traverse matter?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CD346-E15A-404F-95D8-74C821FE948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Traverse by columns vs Traverse by rows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3141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8392-E015-4307-8894-BED6AECC2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Caches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ECBAB-6369-426D-AAFA-9D29FB66A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Much less memory but faster:</a:t>
            </a:r>
          </a:p>
          <a:p>
            <a:r>
              <a:rPr lang="en-US" dirty="0"/>
              <a:t>Holds the content of recently access memory locations</a:t>
            </a:r>
          </a:p>
          <a:p>
            <a:r>
              <a:rPr lang="en-US" dirty="0"/>
              <a:t>Access latency is much shorter than for main memory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Three common types:</a:t>
            </a:r>
            <a:endParaRPr lang="en-IL" dirty="0"/>
          </a:p>
          <a:p>
            <a:r>
              <a:rPr lang="en-US" dirty="0"/>
              <a:t>Data (D-cache, D$)</a:t>
            </a:r>
          </a:p>
          <a:p>
            <a:r>
              <a:rPr lang="en-US" dirty="0"/>
              <a:t>Instruction (I-cache, I$)</a:t>
            </a:r>
          </a:p>
          <a:p>
            <a:r>
              <a:rPr lang="en-US" dirty="0"/>
              <a:t>Translation lookaside buffer (TLB) 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434AF-5999-4955-BAEB-18E3C167A21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3585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788E-4652-4765-8349-FF7D6E50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Hierarchies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543FB-C9E7-4F44-9F9C-3224A7B46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E.g., Intel Core i7-10xx processor (on my machine):</a:t>
            </a:r>
            <a:endParaRPr lang="en-US" dirty="0"/>
          </a:p>
          <a:p>
            <a:r>
              <a:rPr lang="it-IT" dirty="0"/>
              <a:t>32KB L1 I-cache, 32KB L1 D-cache per core</a:t>
            </a:r>
          </a:p>
          <a:p>
            <a:r>
              <a:rPr lang="it-IT" dirty="0"/>
              <a:t>256KB L2 cache per core</a:t>
            </a:r>
          </a:p>
          <a:p>
            <a:pPr lvl="1"/>
            <a:r>
              <a:rPr lang="it-IT" dirty="0"/>
              <a:t>Holds both instructions and data</a:t>
            </a:r>
          </a:p>
          <a:p>
            <a:r>
              <a:rPr lang="en-US" dirty="0"/>
              <a:t>8MB L3 cache</a:t>
            </a:r>
          </a:p>
          <a:p>
            <a:pPr lvl="1"/>
            <a:r>
              <a:rPr lang="it-IT" dirty="0"/>
              <a:t>Holds both instructions and data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0" indent="0">
              <a:buNone/>
            </a:pPr>
            <a:r>
              <a:rPr lang="en-US" dirty="0"/>
              <a:t>Demo on my machine</a:t>
            </a:r>
            <a:endParaRPr lang="en-IL" dirty="0"/>
          </a:p>
          <a:p>
            <a:endParaRPr lang="it-IT" dirty="0"/>
          </a:p>
          <a:p>
            <a:pPr lvl="1"/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58397-2441-4846-A672-32DDD077591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multi-level caches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0235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A481-5E1B-4651-83C3-3BD1629A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Hierarchies</a:t>
            </a:r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4AF23-82B1-42D8-A5B7-B590B2AF6D3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multi-level caches</a:t>
            </a:r>
            <a:endParaRPr lang="en-IL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681340D-DAAC-9839-8E15-57EB50AD25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047881"/>
              </p:ext>
            </p:extLst>
          </p:nvPr>
        </p:nvGraphicFramePr>
        <p:xfrm>
          <a:off x="2228850" y="1580288"/>
          <a:ext cx="7734300" cy="48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734240" imgH="4819680" progId="">
                  <p:embed/>
                </p:oleObj>
              </mc:Choice>
              <mc:Fallback>
                <p:oleObj r:id="rId2" imgW="7734240" imgH="48196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28850" y="1580288"/>
                        <a:ext cx="7734300" cy="481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2485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8392-E015-4307-8894-BED6AECC2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Cache Characteristics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ECBAB-6369-426D-AAFA-9D29FB66A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Core i7-9xx: </a:t>
            </a:r>
          </a:p>
          <a:p>
            <a:r>
              <a:rPr lang="en-US" dirty="0"/>
              <a:t>L1 latency is 2 - 4 cycles (read vs. write) </a:t>
            </a:r>
          </a:p>
          <a:p>
            <a:r>
              <a:rPr lang="en-US" dirty="0"/>
              <a:t>L2 latency is ~10 cycles </a:t>
            </a:r>
          </a:p>
          <a:p>
            <a:r>
              <a:rPr lang="en-US" dirty="0"/>
              <a:t>L3 latency is ~40 cycles </a:t>
            </a:r>
          </a:p>
          <a:p>
            <a:r>
              <a:rPr lang="en-US" dirty="0"/>
              <a:t>Main memory latency is ~100 cycles </a:t>
            </a:r>
          </a:p>
          <a:p>
            <a:pPr lvl="1"/>
            <a:r>
              <a:rPr lang="en-US" dirty="0"/>
              <a:t> much slower than L1! </a:t>
            </a:r>
          </a:p>
          <a:p>
            <a:pPr lvl="1"/>
            <a:r>
              <a:rPr lang="en-US" dirty="0"/>
              <a:t> 100% CPU utilization ⇒ &gt;99% CPU idle time!</a:t>
            </a:r>
          </a:p>
          <a:p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434AF-5999-4955-BAEB-18E3C167A21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Caches much faster than main memory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6332987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template LOW RES">
  <a:themeElements>
    <a:clrScheme name="Custom 4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F5B427"/>
      </a:accent1>
      <a:accent2>
        <a:srgbClr val="3DDADF"/>
      </a:accent2>
      <a:accent3>
        <a:srgbClr val="9D55FB"/>
      </a:accent3>
      <a:accent4>
        <a:srgbClr val="00F0B9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erdanush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 LOW RES</Template>
  <TotalTime>48267</TotalTime>
  <Words>2376</Words>
  <Application>Microsoft Office PowerPoint</Application>
  <PresentationFormat>Widescreen</PresentationFormat>
  <Paragraphs>464</Paragraphs>
  <Slides>46</Slides>
  <Notes>2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-apple-system</vt:lpstr>
      <vt:lpstr>Arial</vt:lpstr>
      <vt:lpstr>Calibri</vt:lpstr>
      <vt:lpstr>Gordita</vt:lpstr>
      <vt:lpstr>Gordita </vt:lpstr>
      <vt:lpstr>Gordita Medium</vt:lpstr>
      <vt:lpstr>Verdana</vt:lpstr>
      <vt:lpstr>Presentation template LOW RES</vt:lpstr>
      <vt:lpstr>PowerPoint Presentation</vt:lpstr>
      <vt:lpstr>About Me</vt:lpstr>
      <vt:lpstr>Cache Friendly Software</vt:lpstr>
      <vt:lpstr>Cache Friendly Software</vt:lpstr>
      <vt:lpstr>Cache Friendly Software</vt:lpstr>
      <vt:lpstr>CPU Caches</vt:lpstr>
      <vt:lpstr>Cache Hierarchies</vt:lpstr>
      <vt:lpstr>Cache Hierarchies</vt:lpstr>
      <vt:lpstr>CPU Cache Characteristics</vt:lpstr>
      <vt:lpstr>Cache model</vt:lpstr>
      <vt:lpstr>Cache Lines</vt:lpstr>
      <vt:lpstr>Cache Line </vt:lpstr>
      <vt:lpstr>Cache Line Prefetching</vt:lpstr>
      <vt:lpstr>Implications</vt:lpstr>
      <vt:lpstr>Taxonomy of cache miss</vt:lpstr>
      <vt:lpstr>Conflict Miss - example</vt:lpstr>
      <vt:lpstr>Conflict Miss - example</vt:lpstr>
      <vt:lpstr>Conflict Miss - example</vt:lpstr>
      <vt:lpstr>Conflict Miss - example</vt:lpstr>
      <vt:lpstr>Conflict Miss - example</vt:lpstr>
      <vt:lpstr>False Sharing </vt:lpstr>
      <vt:lpstr>Prefetcher</vt:lpstr>
      <vt:lpstr>Prefetcher</vt:lpstr>
      <vt:lpstr>Avoid pointers in types</vt:lpstr>
      <vt:lpstr>Avoid pointers in types</vt:lpstr>
      <vt:lpstr>Do not load to cache what you are not going to use </vt:lpstr>
      <vt:lpstr>Cache friendly Containers </vt:lpstr>
      <vt:lpstr>Code is memory too</vt:lpstr>
      <vt:lpstr>Summary  </vt:lpstr>
      <vt:lpstr>Object Oriented Design</vt:lpstr>
      <vt:lpstr>Object Oriented Design</vt:lpstr>
      <vt:lpstr>Object Oriented Design</vt:lpstr>
      <vt:lpstr>Object Oriented Design</vt:lpstr>
      <vt:lpstr>Object Oriented Design</vt:lpstr>
      <vt:lpstr>Data Oriented Design</vt:lpstr>
      <vt:lpstr>Data Oriented Design</vt:lpstr>
      <vt:lpstr>Data Oriented Design</vt:lpstr>
      <vt:lpstr>Data Oriented Design</vt:lpstr>
      <vt:lpstr>Data Oriented Design</vt:lpstr>
      <vt:lpstr>Data Oriented Design</vt:lpstr>
      <vt:lpstr>Data Oriented Design</vt:lpstr>
      <vt:lpstr>Data Oriented Design</vt:lpstr>
      <vt:lpstr>Guidance</vt:lpstr>
      <vt:lpstr>Guidance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a C++ Cache Friendly Software</dc:title>
  <dc:creator>Avi Lachmish</dc:creator>
  <cp:lastModifiedBy>Avi</cp:lastModifiedBy>
  <cp:revision>89</cp:revision>
  <dcterms:created xsi:type="dcterms:W3CDTF">2021-08-23T19:26:46Z</dcterms:created>
  <dcterms:modified xsi:type="dcterms:W3CDTF">2022-10-06T10:42:58Z</dcterms:modified>
</cp:coreProperties>
</file>