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7" r:id="rId3"/>
    <p:sldId id="298" r:id="rId4"/>
    <p:sldId id="299" r:id="rId5"/>
    <p:sldId id="300" r:id="rId6"/>
    <p:sldId id="304" r:id="rId7"/>
    <p:sldId id="301" r:id="rId8"/>
    <p:sldId id="302" r:id="rId9"/>
    <p:sldId id="305" r:id="rId10"/>
    <p:sldId id="306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295" r:id="rId2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9EE24-A87A-4D64-BD20-A541502B69E4}">
          <p14:sldIdLst>
            <p14:sldId id="256"/>
            <p14:sldId id="297"/>
            <p14:sldId id="298"/>
            <p14:sldId id="299"/>
            <p14:sldId id="300"/>
            <p14:sldId id="304"/>
            <p14:sldId id="301"/>
            <p14:sldId id="302"/>
            <p14:sldId id="305"/>
            <p14:sldId id="306"/>
            <p14:sldId id="30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</p14:sldIdLst>
        </p14:section>
        <p14:section name="Раздел без заголовка" id="{DEC5413B-751D-4B26-828F-3F317BBE940B}">
          <p14:sldIdLst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539" autoAdjust="0"/>
    <p:restoredTop sz="89278" autoAdjust="0"/>
  </p:normalViewPr>
  <p:slideViewPr>
    <p:cSldViewPr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53D9-A6B1-4454-8A57-E0FAECEBD248}" type="datetimeFigureOut">
              <a:rPr lang="uk-UA" smtClean="0"/>
              <a:t>24.10.2017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5394-22AC-48B3-85CF-C71D9C50DB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09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09D4-AD5D-4C83-B172-95D53200A791}" type="datetimeFigureOut">
              <a:rPr lang="uk-UA" smtClean="0"/>
              <a:t>24.10.2017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C182-0672-44AB-9373-784EDADB91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265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447C-8821-4CF4-888E-B5DCB9834D30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79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05E-CF79-4CD9-AFB4-405AB6039735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F83-5D71-4253-9426-71FC08B6009B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8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A5C-63FE-4D2D-B6C1-5CDD73FCE9DC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F1-A583-44C1-912E-75482DAC1816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9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D27-115E-4907-857F-0FD212538DE7}" type="datetime1">
              <a:rPr lang="uk-UA" smtClean="0"/>
              <a:t>24.10.2017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3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11DA-245F-4EF4-9EDA-C9E79C0B6E08}" type="datetime1">
              <a:rPr lang="uk-UA" smtClean="0"/>
              <a:t>24.10.2017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4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94B-ECB7-452E-86DD-E7FAA18DE5CC}" type="datetime1">
              <a:rPr lang="uk-UA" smtClean="0"/>
              <a:t>24.10.2017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720-AF55-4A3D-BF91-D1AA5ADDBF69}" type="datetime1">
              <a:rPr lang="uk-UA" smtClean="0"/>
              <a:t>24.10.2017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D40F-B16C-48D7-904C-9525302400B6}" type="datetime1">
              <a:rPr lang="uk-UA" smtClean="0"/>
              <a:t>24.10.2017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1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D9C8-4271-4216-9E1D-94C946ACDA52}" type="datetime1">
              <a:rPr lang="uk-UA" smtClean="0"/>
              <a:t>24.10.2017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58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29E2-65AE-4ECD-B30E-E46963B22BE8}" type="datetime1">
              <a:rPr lang="uk-UA" smtClean="0"/>
              <a:t>24.10.2017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9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vovk@windowsliv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«Програмування </a:t>
            </a:r>
            <a:r>
              <a:rPr lang="uk-UA" dirty="0"/>
              <a:t>та підтримка </a:t>
            </a:r>
            <a:r>
              <a:rPr lang="uk-UA" dirty="0" smtClean="0"/>
              <a:t>веб-застосувань»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7340" y="4941168"/>
            <a:ext cx="6400800" cy="1368152"/>
          </a:xfrm>
        </p:spPr>
        <p:txBody>
          <a:bodyPr/>
          <a:lstStyle/>
          <a:p>
            <a:r>
              <a:rPr lang="uk-UA" dirty="0" smtClean="0"/>
              <a:t>Вовк Олександр Володимирович</a:t>
            </a:r>
          </a:p>
          <a:p>
            <a:r>
              <a:rPr lang="en-US" dirty="0" smtClean="0">
                <a:hlinkClick r:id="rId2"/>
              </a:rPr>
              <a:t>vovk@windowslive.com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6512" y="116632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Львівський національний університет імені Івана Франка</a:t>
            </a:r>
          </a:p>
          <a:p>
            <a:pPr algn="ctr"/>
            <a:r>
              <a:rPr lang="uk-UA" sz="2000" dirty="0" smtClean="0"/>
              <a:t>факультет прикладної математики та інформатики</a:t>
            </a:r>
          </a:p>
          <a:p>
            <a:pPr algn="ctr"/>
            <a:r>
              <a:rPr lang="uk-UA" sz="2000" dirty="0"/>
              <a:t>кафедра Інформаційних </a:t>
            </a:r>
            <a:r>
              <a:rPr lang="uk-UA" sz="2000" dirty="0" smtClean="0"/>
              <a:t>систем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132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2017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1</a:t>
            </a:fld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1058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Core JavaScript</a:t>
            </a:r>
            <a:endParaRPr lang="uk-UA" sz="2800" b="1" dirty="0"/>
          </a:p>
        </p:txBody>
      </p:sp>
      <p:pic>
        <p:nvPicPr>
          <p:cNvPr id="8" name="Picture 2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59013"/>
            <a:ext cx="2420136" cy="21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" y="2852936"/>
            <a:ext cx="2745152" cy="15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/>
              <a:t>Type </a:t>
            </a:r>
            <a:r>
              <a:rPr lang="en-US" b="1" u="sng" dirty="0"/>
              <a:t>Conversions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is very flexible about the types of values it requires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56692"/>
            <a:ext cx="6192688" cy="4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012668" cy="44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83" y="1554272"/>
            <a:ext cx="5636889" cy="528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2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012" y="0"/>
            <a:ext cx="892848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/>
              <a:t>Conversions and Equality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Strict </a:t>
            </a:r>
            <a:r>
              <a:rPr lang="en-US" dirty="0"/>
              <a:t>equality operator === that does not perform conversions when testing for equality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in mind that convertibility of one value to another does not imply equality </a:t>
            </a:r>
            <a:r>
              <a:rPr lang="en-US" dirty="0" smtClean="0"/>
              <a:t>of those </a:t>
            </a:r>
            <a:r>
              <a:rPr lang="en-US" dirty="0"/>
              <a:t>two values. </a:t>
            </a:r>
            <a:r>
              <a:rPr lang="en-US" sz="1600" dirty="0"/>
              <a:t>If undefined is used where a </a:t>
            </a:r>
            <a:r>
              <a:rPr lang="en-US" sz="1600" dirty="0" err="1"/>
              <a:t>boolean</a:t>
            </a:r>
            <a:r>
              <a:rPr lang="en-US" sz="1600" dirty="0"/>
              <a:t> value is expected, for </a:t>
            </a:r>
            <a:r>
              <a:rPr lang="en-US" sz="1600" dirty="0" smtClean="0"/>
              <a:t>example, it </a:t>
            </a:r>
            <a:r>
              <a:rPr lang="en-US" sz="1600" dirty="0"/>
              <a:t>will convert to false. But this does not mean that undefined == </a:t>
            </a:r>
            <a:r>
              <a:rPr lang="en-US" sz="1600" dirty="0" smtClean="0"/>
              <a:t>false. For det. see 4.9.1.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if statement converts undefined to false, but the == operator </a:t>
            </a:r>
            <a:r>
              <a:rPr lang="en-US" dirty="0" smtClean="0"/>
              <a:t>never attempts </a:t>
            </a:r>
            <a:r>
              <a:rPr lang="en-US" dirty="0"/>
              <a:t>to convert its operands to </a:t>
            </a:r>
            <a:r>
              <a:rPr lang="en-US" dirty="0" err="1"/>
              <a:t>booleans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way to perform an explicit type conversion is to use the </a:t>
            </a:r>
            <a:r>
              <a:rPr lang="en-US" dirty="0" smtClean="0"/>
              <a:t>following functions: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Certain JavaScript operators perform implicit type conversions, and are </a:t>
            </a:r>
            <a:r>
              <a:rPr lang="en-US" dirty="0" smtClean="0"/>
              <a:t>sometimes used </a:t>
            </a:r>
            <a:r>
              <a:rPr lang="en-US" dirty="0"/>
              <a:t>for </a:t>
            </a:r>
            <a:r>
              <a:rPr lang="en-US" dirty="0" smtClean="0"/>
              <a:t>the purposes </a:t>
            </a:r>
            <a:r>
              <a:rPr lang="en-US" dirty="0"/>
              <a:t>of type conversion. If one operand of the + operator is a </a:t>
            </a:r>
            <a:r>
              <a:rPr lang="en-US" dirty="0" smtClean="0"/>
              <a:t>string, it </a:t>
            </a:r>
            <a:r>
              <a:rPr lang="en-US" dirty="0"/>
              <a:t>converts the other one to a string. The unary + operator converts its operand to </a:t>
            </a:r>
            <a:r>
              <a:rPr lang="en-US" dirty="0" smtClean="0"/>
              <a:t>a number</a:t>
            </a:r>
            <a:r>
              <a:rPr lang="en-US" dirty="0"/>
              <a:t>. And the unary ! operator converts </a:t>
            </a:r>
            <a:r>
              <a:rPr lang="en-US" dirty="0" smtClean="0"/>
              <a:t>its operand </a:t>
            </a:r>
            <a:r>
              <a:rPr lang="en-US" dirty="0"/>
              <a:t>to a </a:t>
            </a:r>
            <a:r>
              <a:rPr lang="en-US" dirty="0" err="1"/>
              <a:t>boolean</a:t>
            </a:r>
            <a:r>
              <a:rPr lang="en-US" dirty="0"/>
              <a:t> and negates it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Object-to-</a:t>
            </a:r>
            <a:r>
              <a:rPr lang="en-US" dirty="0" err="1"/>
              <a:t>boolean</a:t>
            </a:r>
            <a:r>
              <a:rPr lang="en-US" dirty="0"/>
              <a:t> conversions are trivial: all objects (including arrays and </a:t>
            </a:r>
            <a:r>
              <a:rPr lang="en-US" dirty="0" smtClean="0"/>
              <a:t>functions) convert </a:t>
            </a:r>
            <a:r>
              <a:rPr lang="en-US" dirty="0"/>
              <a:t>to true. This is so even for wrapper objects: </a:t>
            </a:r>
            <a:r>
              <a:rPr lang="en-US" u="sng" dirty="0"/>
              <a:t>new Boolean(false) is an </a:t>
            </a:r>
            <a:r>
              <a:rPr lang="en-US" u="sng" dirty="0" smtClean="0"/>
              <a:t>object rather </a:t>
            </a:r>
            <a:r>
              <a:rPr lang="en-US" u="sng" dirty="0"/>
              <a:t>than a primitive value, and so it converts to true</a:t>
            </a:r>
            <a:r>
              <a:rPr lang="en-US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5832648" cy="101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76552"/>
            <a:ext cx="5472608" cy="76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Object-to-string and object-to-number conversions are performed by invoking a method of the object to be converted (</a:t>
            </a:r>
            <a:r>
              <a:rPr lang="en-US" dirty="0" err="1"/>
              <a:t>toString</a:t>
            </a:r>
            <a:r>
              <a:rPr lang="en-US" dirty="0"/>
              <a:t>(), </a:t>
            </a:r>
            <a:r>
              <a:rPr lang="en-US" dirty="0" err="1"/>
              <a:t>valueOf</a:t>
            </a:r>
            <a:r>
              <a:rPr lang="en-US" dirty="0"/>
              <a:t>()). Host objects (defined by web browsers, for example) can convert to numbers and strings according to their own algorithms</a:t>
            </a:r>
            <a:r>
              <a:rPr lang="en-US" dirty="0" smtClean="0"/>
              <a:t>.</a:t>
            </a:r>
            <a:endParaRPr lang="en-US" b="1" i="1" u="sng" dirty="0" smtClean="0"/>
          </a:p>
          <a:p>
            <a:pPr algn="ctr">
              <a:spcAft>
                <a:spcPts val="1200"/>
              </a:spcAft>
            </a:pPr>
            <a:r>
              <a:rPr lang="en-US" sz="2000" b="1" i="1" u="sng" dirty="0" smtClean="0"/>
              <a:t>To </a:t>
            </a:r>
            <a:r>
              <a:rPr lang="en-US" sz="2000" b="1" i="1" u="sng" dirty="0"/>
              <a:t>convert an object to a string, JavaScript takes these steps: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object has a </a:t>
            </a:r>
            <a:r>
              <a:rPr lang="en-US" dirty="0" err="1"/>
              <a:t>toString</a:t>
            </a:r>
            <a:r>
              <a:rPr lang="en-US" dirty="0"/>
              <a:t>() method, JavaScript calls it. If it returns a </a:t>
            </a:r>
            <a:r>
              <a:rPr lang="en-US" dirty="0" smtClean="0"/>
              <a:t>primitive value</a:t>
            </a:r>
            <a:r>
              <a:rPr lang="en-US" dirty="0"/>
              <a:t>, JavaScript converts that value to a string (if it is not already a string) </a:t>
            </a:r>
            <a:r>
              <a:rPr lang="en-US" dirty="0" smtClean="0"/>
              <a:t>and returns </a:t>
            </a:r>
            <a:r>
              <a:rPr lang="en-US" dirty="0"/>
              <a:t>the result of that conversion.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object has no </a:t>
            </a:r>
            <a:r>
              <a:rPr lang="en-US" dirty="0" err="1"/>
              <a:t>toString</a:t>
            </a:r>
            <a:r>
              <a:rPr lang="en-US" dirty="0"/>
              <a:t>() method, or if that method does not return a </a:t>
            </a:r>
            <a:r>
              <a:rPr lang="en-US" dirty="0" smtClean="0"/>
              <a:t>primitive value</a:t>
            </a:r>
            <a:r>
              <a:rPr lang="en-US" dirty="0"/>
              <a:t>, then JavaScript looks for a </a:t>
            </a:r>
            <a:r>
              <a:rPr lang="en-US" dirty="0" err="1"/>
              <a:t>valueOf</a:t>
            </a:r>
            <a:r>
              <a:rPr lang="en-US" dirty="0"/>
              <a:t>() method. If the method exists, JavaScript calls it. If the return value is a primitive, JavaScript converts that value to </a:t>
            </a:r>
            <a:r>
              <a:rPr lang="en-US" dirty="0" smtClean="0"/>
              <a:t>a string </a:t>
            </a:r>
            <a:r>
              <a:rPr lang="en-US" dirty="0"/>
              <a:t>(if it is not already) and returns the converted value.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JavaScript cannot obtain a primitive value from either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or </a:t>
            </a:r>
            <a:r>
              <a:rPr lang="en-US" dirty="0" err="1" smtClean="0"/>
              <a:t>valueOf</a:t>
            </a:r>
            <a:r>
              <a:rPr lang="en-US" dirty="0"/>
              <a:t>(), so it throws a </a:t>
            </a:r>
            <a:r>
              <a:rPr lang="en-US" dirty="0" err="1"/>
              <a:t>TypeError</a:t>
            </a:r>
            <a:r>
              <a:rPr lang="en-US" dirty="0" smtClean="0"/>
              <a:t>.</a:t>
            </a:r>
          </a:p>
          <a:p>
            <a:pPr algn="ctr">
              <a:spcAft>
                <a:spcPts val="600"/>
              </a:spcAft>
            </a:pPr>
            <a:endParaRPr lang="en-US" b="1" i="1" u="sng" dirty="0" smtClean="0"/>
          </a:p>
          <a:p>
            <a:pPr algn="ctr">
              <a:spcAft>
                <a:spcPts val="1200"/>
              </a:spcAft>
            </a:pPr>
            <a:r>
              <a:rPr lang="en-US" sz="2000" b="1" i="1" u="sng" dirty="0" smtClean="0"/>
              <a:t>To </a:t>
            </a:r>
            <a:r>
              <a:rPr lang="en-US" sz="2000" b="1" i="1" u="sng" dirty="0"/>
              <a:t>convert an object to a number, JavaScript does the same thing, but it tries the</a:t>
            </a:r>
            <a:br>
              <a:rPr lang="en-US" sz="2000" b="1" i="1" u="sng" dirty="0"/>
            </a:br>
            <a:r>
              <a:rPr lang="en-US" sz="2000" b="1" i="1" u="sng" dirty="0" err="1"/>
              <a:t>valueOf</a:t>
            </a:r>
            <a:r>
              <a:rPr lang="en-US" sz="2000" b="1" i="1" u="sng" dirty="0"/>
              <a:t>() method first: </a:t>
            </a:r>
            <a:endParaRPr lang="en-US" sz="2000" b="1" i="1" u="sng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the object has a </a:t>
            </a:r>
            <a:r>
              <a:rPr lang="en-US" dirty="0" err="1"/>
              <a:t>valueOf</a:t>
            </a:r>
            <a:r>
              <a:rPr lang="en-US" dirty="0"/>
              <a:t>() method that returns a primitive value, JavaScript converts (if necessary) that primitive value to a number and returns the result.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if the object has a </a:t>
            </a:r>
            <a:r>
              <a:rPr lang="en-US" dirty="0" err="1"/>
              <a:t>toString</a:t>
            </a:r>
            <a:r>
              <a:rPr lang="en-US" dirty="0"/>
              <a:t>() method that returns a primitive </a:t>
            </a:r>
            <a:r>
              <a:rPr lang="en-US" dirty="0" smtClean="0"/>
              <a:t>value, JavaScript </a:t>
            </a:r>
            <a:r>
              <a:rPr lang="en-US" dirty="0"/>
              <a:t>converts and returns the value.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JavaScript throws a </a:t>
            </a:r>
            <a:r>
              <a:rPr lang="en-US" dirty="0" err="1" smtClean="0"/>
              <a:t>TypeError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5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Repeated and Omitted </a:t>
            </a:r>
            <a:r>
              <a:rPr lang="en-US" b="1" dirty="0" smtClean="0"/>
              <a:t>Declarations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non-strict mode, if you assign a value </a:t>
            </a:r>
            <a:r>
              <a:rPr lang="en-US" dirty="0" smtClean="0"/>
              <a:t>to an </a:t>
            </a:r>
            <a:r>
              <a:rPr lang="en-US" dirty="0"/>
              <a:t>undeclared variable, JavaScript actually creates that variable as a property of </a:t>
            </a:r>
            <a:r>
              <a:rPr lang="en-US" dirty="0" smtClean="0"/>
              <a:t>the global </a:t>
            </a:r>
            <a:r>
              <a:rPr lang="en-US" dirty="0"/>
              <a:t>object, and it works much like </a:t>
            </a:r>
            <a:r>
              <a:rPr lang="en-US" dirty="0" smtClean="0"/>
              <a:t>a </a:t>
            </a:r>
            <a:r>
              <a:rPr lang="en-US" dirty="0"/>
              <a:t>properly declared global variable.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bad habit and a source of bugs, however, and you </a:t>
            </a:r>
            <a:r>
              <a:rPr lang="en-US" dirty="0" smtClean="0"/>
              <a:t>should always </a:t>
            </a:r>
            <a:r>
              <a:rPr lang="en-US" dirty="0"/>
              <a:t>declare your variables with </a:t>
            </a:r>
            <a:r>
              <a:rPr lang="en-US" dirty="0" err="1"/>
              <a:t>var</a:t>
            </a:r>
            <a:r>
              <a:rPr lang="en-US" dirty="0"/>
              <a:t> .</a:t>
            </a:r>
            <a:r>
              <a:rPr lang="en-US" dirty="0" smtClean="0"/>
              <a:t> </a:t>
            </a:r>
          </a:p>
          <a:p>
            <a:pPr algn="ctr">
              <a:spcAft>
                <a:spcPts val="1200"/>
              </a:spcAft>
            </a:pPr>
            <a:r>
              <a:rPr lang="en-US" b="1" dirty="0"/>
              <a:t>Variable </a:t>
            </a:r>
            <a:r>
              <a:rPr lang="en-US" b="1" dirty="0" smtClean="0"/>
              <a:t>Scope: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some C-like programming languages, each block of code within curly braces has its</a:t>
            </a:r>
            <a:br>
              <a:rPr lang="en-US" sz="1600" dirty="0"/>
            </a:br>
            <a:r>
              <a:rPr lang="en-US" sz="1600" dirty="0"/>
              <a:t>own scope, and variables are not visible outside of the block in which they are </a:t>
            </a:r>
            <a:r>
              <a:rPr lang="en-US" sz="1600" dirty="0" smtClean="0"/>
              <a:t>declared.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Instead</a:t>
            </a:r>
            <a:r>
              <a:rPr lang="en-US" sz="1600" dirty="0"/>
              <a:t>, JavaScript </a:t>
            </a:r>
            <a:r>
              <a:rPr lang="en-US" sz="1600" dirty="0" smtClean="0"/>
              <a:t>uses </a:t>
            </a:r>
            <a:r>
              <a:rPr lang="en-US" sz="1600" i="1" dirty="0" smtClean="0"/>
              <a:t>function </a:t>
            </a:r>
            <a:r>
              <a:rPr lang="en-US" sz="1600" i="1" dirty="0"/>
              <a:t>scope</a:t>
            </a:r>
            <a:r>
              <a:rPr lang="en-US" sz="1600" dirty="0"/>
              <a:t>: variables are visible within the function in which they are defined </a:t>
            </a:r>
            <a:r>
              <a:rPr lang="en-US" sz="1600" dirty="0" smtClean="0"/>
              <a:t>and within </a:t>
            </a:r>
            <a:r>
              <a:rPr lang="en-US" sz="1600" dirty="0"/>
              <a:t>any functions that are nested within that function.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544616" cy="151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7" y="4869160"/>
            <a:ext cx="5960835" cy="197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Variable Scope</a:t>
            </a:r>
            <a:r>
              <a:rPr lang="en-US" b="1" dirty="0" smtClean="0"/>
              <a:t>: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JavaScript’s function scope means that all variables declared within a function are visible throughout the body of the function. Curiously, this means that variables are even visible </a:t>
            </a:r>
            <a:r>
              <a:rPr lang="en-US" dirty="0"/>
              <a:t>before they are declared. This feature of JavaScript is informally known as </a:t>
            </a:r>
            <a:r>
              <a:rPr lang="en-US" b="1" i="1" dirty="0"/>
              <a:t>hoisting</a:t>
            </a:r>
            <a:r>
              <a:rPr lang="en-US" dirty="0"/>
              <a:t>: JavaScript code behaves as if all variable declarations in a function (but not </a:t>
            </a:r>
            <a:r>
              <a:rPr lang="en-US" dirty="0" smtClean="0"/>
              <a:t>any associated </a:t>
            </a:r>
            <a:r>
              <a:rPr lang="en-US" dirty="0"/>
              <a:t>assignments) are “hoisted” to the top of the function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use </a:t>
            </a:r>
            <a:r>
              <a:rPr lang="en-US" dirty="0" err="1"/>
              <a:t>var</a:t>
            </a:r>
            <a:r>
              <a:rPr lang="en-US" dirty="0"/>
              <a:t> to declare the variable, the </a:t>
            </a:r>
            <a:r>
              <a:rPr lang="en-US" dirty="0" smtClean="0"/>
              <a:t>property that </a:t>
            </a:r>
            <a:r>
              <a:rPr lang="en-US" dirty="0"/>
              <a:t>is created is </a:t>
            </a:r>
            <a:r>
              <a:rPr lang="en-US" dirty="0" err="1" smtClean="0"/>
              <a:t>nonconfigurable</a:t>
            </a:r>
            <a:r>
              <a:rPr lang="en-US" dirty="0" smtClean="0"/>
              <a:t>, </a:t>
            </a:r>
            <a:r>
              <a:rPr lang="en-US" dirty="0"/>
              <a:t>which means that it cannot be </a:t>
            </a:r>
            <a:r>
              <a:rPr lang="en-US" dirty="0" smtClean="0"/>
              <a:t>deleted with </a:t>
            </a:r>
            <a:r>
              <a:rPr lang="en-US" dirty="0"/>
              <a:t>the delete operator.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no such requirement for local variables, </a:t>
            </a:r>
            <a:r>
              <a:rPr lang="en-US" dirty="0" smtClean="0"/>
              <a:t>but you </a:t>
            </a:r>
            <a:r>
              <a:rPr lang="en-US" dirty="0"/>
              <a:t>can imagine local variables as the properties of an object associated with </a:t>
            </a:r>
            <a:r>
              <a:rPr lang="en-US" dirty="0" smtClean="0"/>
              <a:t>each function </a:t>
            </a:r>
            <a:r>
              <a:rPr lang="en-US" dirty="0"/>
              <a:t>invocation.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ECMAScript 5 specification calls it a “declarative environment record</a:t>
            </a:r>
            <a:r>
              <a:rPr lang="en-US" dirty="0" smtClean="0"/>
              <a:t>.”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allows us to refer to the global object with the this keyword, but it does </a:t>
            </a:r>
            <a:r>
              <a:rPr lang="en-US" dirty="0" smtClean="0"/>
              <a:t>not give </a:t>
            </a:r>
            <a:r>
              <a:rPr lang="en-US" dirty="0"/>
              <a:t>us any way to refer to the object in which local variables are stored. </a:t>
            </a: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7282"/>
            <a:ext cx="7499566" cy="143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97052"/>
            <a:ext cx="678835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The Scope </a:t>
            </a:r>
            <a:r>
              <a:rPr lang="en-US" b="1" dirty="0" smtClean="0"/>
              <a:t>Chain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that function is invoked, it creates a new object to store its local variables, </a:t>
            </a:r>
            <a:r>
              <a:rPr lang="en-US" dirty="0" smtClean="0"/>
              <a:t>and adds </a:t>
            </a:r>
            <a:r>
              <a:rPr lang="en-US" dirty="0"/>
              <a:t>that new object to the stored scope chain to create a new, longer, chain </a:t>
            </a:r>
            <a:r>
              <a:rPr lang="en-US" dirty="0" smtClean="0"/>
              <a:t>that represents </a:t>
            </a:r>
            <a:r>
              <a:rPr lang="en-US" dirty="0"/>
              <a:t>the scope for that function invocation.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becomes more interesting </a:t>
            </a:r>
            <a:r>
              <a:rPr lang="en-US" dirty="0" smtClean="0"/>
              <a:t>for nested </a:t>
            </a:r>
            <a:r>
              <a:rPr lang="en-US" dirty="0"/>
              <a:t>functions because each time the outer function is called, the inner function </a:t>
            </a:r>
            <a:r>
              <a:rPr lang="en-US" dirty="0" smtClean="0"/>
              <a:t>is defined </a:t>
            </a:r>
            <a:r>
              <a:rPr lang="en-US" dirty="0"/>
              <a:t>again. Since the scope chain differs on each invocation of the outer </a:t>
            </a:r>
            <a:r>
              <a:rPr lang="en-US" dirty="0" smtClean="0"/>
              <a:t>function, the </a:t>
            </a:r>
            <a:r>
              <a:rPr lang="en-US" dirty="0"/>
              <a:t>inner function will be subtly different each time it is defined—the code of the </a:t>
            </a:r>
            <a:r>
              <a:rPr lang="en-US" dirty="0" smtClean="0"/>
              <a:t>inner function </a:t>
            </a:r>
            <a:r>
              <a:rPr lang="en-US" dirty="0"/>
              <a:t>will be identical on each invocation of the outer function, but the scope </a:t>
            </a:r>
            <a:r>
              <a:rPr lang="en-US" dirty="0" smtClean="0"/>
              <a:t>chain associated </a:t>
            </a:r>
            <a:r>
              <a:rPr lang="en-US" dirty="0"/>
              <a:t>with that code will be different.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uk-UA" dirty="0"/>
          </a:p>
        </p:txBody>
      </p:sp>
      <p:pic>
        <p:nvPicPr>
          <p:cNvPr id="12290" name="Picture 2" descr="Результат пошуку зображень за запитом &quot;js scope chai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877014"/>
            <a:ext cx="6947154" cy="3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 Property Access </a:t>
            </a:r>
            <a:r>
              <a:rPr lang="en-US" b="1" dirty="0" smtClean="0"/>
              <a:t>Expressions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defines two syntaxes for property access</a:t>
            </a:r>
            <a:r>
              <a:rPr lang="en-US" dirty="0" smtClean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A</a:t>
            </a:r>
            <a:r>
              <a:rPr lang="en-US" b="1" i="1" dirty="0" smtClean="0"/>
              <a:t>n </a:t>
            </a:r>
            <a:r>
              <a:rPr lang="en-US" b="1" i="1" dirty="0"/>
              <a:t>object </a:t>
            </a:r>
            <a:r>
              <a:rPr lang="en-US" b="1" i="1" dirty="0" smtClean="0"/>
              <a:t>creation:</a:t>
            </a:r>
            <a:r>
              <a:rPr lang="en-US" dirty="0" smtClean="0"/>
              <a:t>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first creates a new </a:t>
            </a:r>
            <a:r>
              <a:rPr lang="en-US" dirty="0" smtClean="0"/>
              <a:t>empty object</a:t>
            </a:r>
            <a:r>
              <a:rPr lang="en-US" dirty="0"/>
              <a:t>, just like the one created by the object initializer {}.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invokes the </a:t>
            </a:r>
            <a:r>
              <a:rPr lang="en-US" dirty="0" smtClean="0"/>
              <a:t>specified function </a:t>
            </a:r>
            <a:r>
              <a:rPr lang="en-US" dirty="0"/>
              <a:t>with the specified arguments, passing the new object as the value of </a:t>
            </a:r>
            <a:r>
              <a:rPr lang="en-US" dirty="0" smtClean="0"/>
              <a:t>the this </a:t>
            </a:r>
            <a:r>
              <a:rPr lang="en-US" dirty="0"/>
              <a:t>keyword.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 can then use this to initialize the properties of the </a:t>
            </a:r>
            <a:r>
              <a:rPr lang="en-US" dirty="0" smtClean="0"/>
              <a:t>newly created object.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written for use as constructors do not return a value, and </a:t>
            </a:r>
            <a:r>
              <a:rPr lang="en-US" dirty="0" smtClean="0"/>
              <a:t>the value </a:t>
            </a:r>
            <a:r>
              <a:rPr lang="en-US" dirty="0"/>
              <a:t>of the object creation expression is the newly created and initialized object.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a constructor </a:t>
            </a:r>
            <a:r>
              <a:rPr lang="en-US" dirty="0"/>
              <a:t>does return an object value, that value becomes the value of the </a:t>
            </a:r>
            <a:r>
              <a:rPr lang="en-US" dirty="0" smtClean="0"/>
              <a:t>object creation </a:t>
            </a:r>
            <a:r>
              <a:rPr lang="en-US" dirty="0"/>
              <a:t>expression and the newly created object is discarded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332656"/>
            <a:ext cx="2160240" cy="5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5832648" cy="161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smtClean="0"/>
              <a:t>in Operator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The </a:t>
            </a:r>
            <a:r>
              <a:rPr lang="en-US" b="1" dirty="0" err="1"/>
              <a:t>instanceof</a:t>
            </a:r>
            <a:r>
              <a:rPr lang="en-US" b="1" dirty="0"/>
              <a:t> Operator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smtClean="0"/>
              <a:t>Operator</a:t>
            </a:r>
            <a:endParaRPr lang="uk-U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5297"/>
            <a:ext cx="2700300" cy="163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7" y="6082432"/>
            <a:ext cx="6588893" cy="76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77" y="332656"/>
            <a:ext cx="5215991" cy="15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49" y="2312876"/>
            <a:ext cx="720222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The delete </a:t>
            </a:r>
            <a:r>
              <a:rPr lang="en-US" b="1" dirty="0" smtClean="0"/>
              <a:t>Operator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a deleted property or array element is not merely set to the undefined </a:t>
            </a:r>
            <a:r>
              <a:rPr lang="en-US" dirty="0" smtClean="0"/>
              <a:t>value. When </a:t>
            </a:r>
            <a:r>
              <a:rPr lang="en-US" dirty="0"/>
              <a:t>a property is deleted, the property ceases to exist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all properties </a:t>
            </a:r>
            <a:r>
              <a:rPr lang="en-US" dirty="0" smtClean="0"/>
              <a:t>can be </a:t>
            </a:r>
            <a:r>
              <a:rPr lang="en-US" dirty="0"/>
              <a:t>deleted, however: some built-in core and client-side properties are immune </a:t>
            </a:r>
            <a:r>
              <a:rPr lang="en-US" dirty="0" smtClean="0"/>
              <a:t>from deletion</a:t>
            </a:r>
            <a:r>
              <a:rPr lang="en-US" dirty="0"/>
              <a:t>, and user-defined variables declared with the </a:t>
            </a:r>
            <a:r>
              <a:rPr lang="en-US" dirty="0" err="1"/>
              <a:t>var</a:t>
            </a:r>
            <a:r>
              <a:rPr lang="en-US" dirty="0"/>
              <a:t> statement cannot be </a:t>
            </a:r>
            <a:r>
              <a:rPr lang="en-US" dirty="0" smtClean="0"/>
              <a:t>deleted.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defined with the function statement and declared function parameters cannot be deleted either.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48150"/>
            <a:ext cx="6374079" cy="72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" y="3356992"/>
            <a:ext cx="6824365" cy="191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Statements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ECMAScript specification does not specify the order in which the for/in </a:t>
            </a:r>
            <a:r>
              <a:rPr lang="en-US" dirty="0" smtClean="0"/>
              <a:t>loop enumerates </a:t>
            </a:r>
            <a:r>
              <a:rPr lang="en-US" dirty="0"/>
              <a:t>the properties of an object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copy </a:t>
            </a:r>
            <a:r>
              <a:rPr lang="en-US" dirty="0"/>
              <a:t>the names of </a:t>
            </a:r>
            <a:r>
              <a:rPr lang="en-US" dirty="0" smtClean="0"/>
              <a:t>all object </a:t>
            </a:r>
            <a:r>
              <a:rPr lang="en-US" dirty="0"/>
              <a:t>properties into an array </a:t>
            </a:r>
            <a:br>
              <a:rPr lang="en-US" dirty="0"/>
            </a:b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with statement is used to temporarily </a:t>
            </a:r>
            <a:r>
              <a:rPr lang="en-US" dirty="0" smtClean="0"/>
              <a:t>extend the </a:t>
            </a:r>
            <a:r>
              <a:rPr lang="en-US" dirty="0"/>
              <a:t>scope chain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statement acts like a breakpoint: execution of JavaScript code stops and you can use the debugger to print variables’ </a:t>
            </a:r>
            <a:r>
              <a:rPr lang="en-US" dirty="0" smtClean="0"/>
              <a:t>values, examine </a:t>
            </a:r>
            <a:r>
              <a:rPr lang="en-US" dirty="0"/>
              <a:t>the call stack, and so on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" y="1158509"/>
            <a:ext cx="6444717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" y="2168860"/>
            <a:ext cx="2669564" cy="6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3" y="3465004"/>
            <a:ext cx="4798943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" y="5692479"/>
            <a:ext cx="7386310" cy="104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David </a:t>
            </a:r>
            <a:r>
              <a:rPr lang="en-US" sz="2000" b="1" i="1" dirty="0" smtClean="0"/>
              <a:t>Flanagan</a:t>
            </a:r>
            <a:r>
              <a:rPr lang="en-US" sz="2000" dirty="0" smtClean="0"/>
              <a:t>. </a:t>
            </a:r>
            <a:r>
              <a:rPr lang="en-US" sz="2000" b="1" u="sng" dirty="0" smtClean="0"/>
              <a:t>JavaScript. The </a:t>
            </a:r>
            <a:r>
              <a:rPr lang="en-US" sz="2000" b="1" u="sng" dirty="0"/>
              <a:t>Definitive </a:t>
            </a:r>
            <a:r>
              <a:rPr lang="en-US" sz="2000" b="1" u="sng" dirty="0" smtClean="0"/>
              <a:t>Guide</a:t>
            </a:r>
            <a:r>
              <a:rPr lang="en-US" sz="2000" dirty="0" smtClean="0"/>
              <a:t>. O'Reilly Media, 2011</a:t>
            </a:r>
            <a:endParaRPr lang="uk-UA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62" y="656692"/>
            <a:ext cx="4547863" cy="59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3508" y="656692"/>
            <a:ext cx="41404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is the programming language of the Web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overwhelming majority of</a:t>
            </a:r>
            <a:br>
              <a:rPr lang="en-US" dirty="0"/>
            </a:br>
            <a:r>
              <a:rPr lang="en-US" u="sng" dirty="0"/>
              <a:t>modern websites use JavaScript</a:t>
            </a:r>
            <a:r>
              <a:rPr lang="en-US" dirty="0"/>
              <a:t>, and all modern web browsers—on desktops, </a:t>
            </a:r>
            <a:r>
              <a:rPr lang="en-US" dirty="0" smtClean="0"/>
              <a:t>game consoles</a:t>
            </a:r>
            <a:r>
              <a:rPr lang="en-US" dirty="0"/>
              <a:t>, tablets, and smart phones—include JavaScript interpreters, making </a:t>
            </a:r>
            <a:r>
              <a:rPr lang="en-US" b="1" i="1" u="sng" dirty="0"/>
              <a:t>JavaScript the most ubiquitous programming language in history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is part of the</a:t>
            </a:r>
            <a:br>
              <a:rPr lang="en-US" dirty="0"/>
            </a:br>
            <a:r>
              <a:rPr lang="en-US" dirty="0"/>
              <a:t>triad of technologies that all Web developers must learn: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HTML </a:t>
            </a:r>
            <a:r>
              <a:rPr lang="en-US" dirty="0"/>
              <a:t>to specify the content</a:t>
            </a:r>
            <a:br>
              <a:rPr lang="en-US" dirty="0"/>
            </a:br>
            <a:r>
              <a:rPr lang="en-US" dirty="0"/>
              <a:t>of web pages,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to specify the presentation of web pages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JavaScript </a:t>
            </a:r>
            <a:r>
              <a:rPr lang="en-US" dirty="0"/>
              <a:t>to </a:t>
            </a:r>
            <a:r>
              <a:rPr lang="en-US" dirty="0" smtClean="0"/>
              <a:t>specify the </a:t>
            </a:r>
            <a:r>
              <a:rPr lang="en-US" dirty="0"/>
              <a:t>behavior of web pages. </a:t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Objects in details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JavaScript object has a second JavaScript object (or </a:t>
            </a:r>
            <a:r>
              <a:rPr lang="en-US" dirty="0" smtClean="0"/>
              <a:t>null, but </a:t>
            </a:r>
            <a:r>
              <a:rPr lang="en-US" dirty="0"/>
              <a:t>this is rare) associated with </a:t>
            </a:r>
            <a:r>
              <a:rPr lang="en-US" dirty="0" smtClean="0"/>
              <a:t>it. This </a:t>
            </a:r>
            <a:r>
              <a:rPr lang="en-US" dirty="0"/>
              <a:t>second object is known as a </a:t>
            </a:r>
            <a:r>
              <a:rPr lang="en-US" b="1" i="1" u="sng" dirty="0"/>
              <a:t>prototype</a:t>
            </a:r>
            <a:r>
              <a:rPr lang="en-US" dirty="0"/>
              <a:t>, and </a:t>
            </a:r>
            <a:r>
              <a:rPr lang="en-US" dirty="0" smtClean="0"/>
              <a:t>the first </a:t>
            </a:r>
            <a:r>
              <a:rPr lang="en-US" dirty="0"/>
              <a:t>object inherits properties from the prototype.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Object.prototype</a:t>
            </a:r>
            <a:r>
              <a:rPr lang="en-US" dirty="0"/>
              <a:t> is one of the rare objects that has no prototype: it does not </a:t>
            </a:r>
            <a:r>
              <a:rPr lang="en-US" dirty="0" smtClean="0"/>
              <a:t>inherit any </a:t>
            </a:r>
            <a:r>
              <a:rPr lang="en-US" dirty="0"/>
              <a:t>properties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linked series of prototype objects </a:t>
            </a:r>
            <a:r>
              <a:rPr lang="en-US" dirty="0" smtClean="0"/>
              <a:t>is known </a:t>
            </a:r>
            <a:r>
              <a:rPr lang="en-US" dirty="0"/>
              <a:t>as a </a:t>
            </a:r>
            <a:r>
              <a:rPr lang="en-US" b="1" i="1" u="sng" dirty="0"/>
              <a:t>prototype </a:t>
            </a:r>
            <a:r>
              <a:rPr lang="en-US" b="1" i="1" u="sng" dirty="0" smtClean="0"/>
              <a:t>chain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ECMAScript 5 defines a method, </a:t>
            </a:r>
            <a:r>
              <a:rPr lang="en-US" dirty="0" err="1"/>
              <a:t>Object.create</a:t>
            </a:r>
            <a:r>
              <a:rPr lang="en-US" dirty="0"/>
              <a:t>(), that creates a new object, using </a:t>
            </a:r>
            <a:r>
              <a:rPr lang="en-US" dirty="0" smtClean="0"/>
              <a:t>its first </a:t>
            </a:r>
            <a:r>
              <a:rPr lang="en-US" dirty="0"/>
              <a:t>argument as the prototype of that </a:t>
            </a:r>
            <a:r>
              <a:rPr lang="en-US" dirty="0" smtClean="0"/>
              <a:t>object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pass null to create a new object that does not have a prototype, but if you </a:t>
            </a:r>
            <a:r>
              <a:rPr lang="en-US" dirty="0" smtClean="0"/>
              <a:t>do this</a:t>
            </a:r>
            <a:r>
              <a:rPr lang="en-US" dirty="0"/>
              <a:t>, the newly created object will not inherit anything, not even basic methods </a:t>
            </a:r>
            <a:r>
              <a:rPr lang="en-US" dirty="0" smtClean="0"/>
              <a:t>like </a:t>
            </a:r>
            <a:r>
              <a:rPr lang="en-US" dirty="0" err="1" smtClean="0"/>
              <a:t>toString</a:t>
            </a:r>
            <a:r>
              <a:rPr lang="en-US" dirty="0" smtClean="0"/>
              <a:t>().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delete operator only deletes own properties, not inherited ones. (To delete </a:t>
            </a:r>
            <a:r>
              <a:rPr lang="en-US" dirty="0" smtClean="0"/>
              <a:t>an inherited </a:t>
            </a:r>
            <a:r>
              <a:rPr lang="en-US" dirty="0"/>
              <a:t>property, you must delete it from the prototype object in which it is </a:t>
            </a:r>
            <a:r>
              <a:rPr lang="en-US" dirty="0" smtClean="0"/>
              <a:t>defined. Doing </a:t>
            </a:r>
            <a:r>
              <a:rPr lang="en-US" dirty="0"/>
              <a:t>this affects every object that inherits from that </a:t>
            </a:r>
            <a:r>
              <a:rPr lang="en-US" dirty="0" smtClean="0"/>
              <a:t>prototype)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368660"/>
            <a:ext cx="6480720" cy="7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4" y="3645024"/>
            <a:ext cx="78279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6533268" cy="108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Property </a:t>
            </a:r>
            <a:r>
              <a:rPr lang="en-US" b="1" dirty="0" smtClean="0"/>
              <a:t>Attributes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a name and value, properties have attributes that specify whether </a:t>
            </a:r>
            <a:r>
              <a:rPr lang="en-US" dirty="0" smtClean="0"/>
              <a:t>they can </a:t>
            </a:r>
            <a:r>
              <a:rPr lang="en-US" dirty="0"/>
              <a:t>be written, enumerated, and configured. In ECMAScript 3, there is no way to </a:t>
            </a:r>
            <a:r>
              <a:rPr lang="en-US" dirty="0" smtClean="0"/>
              <a:t>set these </a:t>
            </a:r>
            <a:r>
              <a:rPr lang="en-US" dirty="0"/>
              <a:t>attributes: all properties created by ECMAScript 3 programs are writable, enumerable, and configurable, and there is no way to change this.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Get attribute properties: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Set attribute properties: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Serializing </a:t>
            </a:r>
            <a:r>
              <a:rPr lang="en-US" dirty="0" smtClean="0"/>
              <a:t>Objects: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property value cannot be serialized, that property is simply omitted </a:t>
            </a:r>
            <a:r>
              <a:rPr lang="en-US" dirty="0" smtClean="0"/>
              <a:t>from the </a:t>
            </a:r>
            <a:r>
              <a:rPr lang="en-US" dirty="0" err="1"/>
              <a:t>stringified</a:t>
            </a:r>
            <a:r>
              <a:rPr lang="en-US" dirty="0"/>
              <a:t> output</a:t>
            </a:r>
            <a:r>
              <a:rPr lang="en-US" dirty="0" smtClean="0"/>
              <a:t>.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84462"/>
            <a:ext cx="6628023" cy="20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4113076"/>
            <a:ext cx="45760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5" y="5481229"/>
            <a:ext cx="7176417" cy="76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Arrays in details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Different </a:t>
            </a:r>
            <a:r>
              <a:rPr lang="en-US" sz="1600" dirty="0"/>
              <a:t>elements of the same </a:t>
            </a:r>
            <a:r>
              <a:rPr lang="en-US" sz="1600" dirty="0" smtClean="0"/>
              <a:t>array may </a:t>
            </a:r>
            <a:r>
              <a:rPr lang="en-US" sz="1600" dirty="0"/>
              <a:t>be of different </a:t>
            </a:r>
            <a:r>
              <a:rPr lang="en-US" sz="1600" dirty="0" smtClean="0"/>
              <a:t>types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arrays are zero-based and use 32-bit indexes: the index of the </a:t>
            </a:r>
            <a:r>
              <a:rPr lang="en-US" sz="1600" dirty="0" smtClean="0"/>
              <a:t>first element </a:t>
            </a:r>
            <a:r>
              <a:rPr lang="en-US" sz="1600" dirty="0"/>
              <a:t>is 0, and the highest possible index is 4294967294 (232−2</a:t>
            </a:r>
            <a:r>
              <a:rPr lang="en-US" sz="1600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Sparse Arrays: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you omit value in an array literal, you are not creating a sparse </a:t>
            </a:r>
            <a:r>
              <a:rPr lang="en-US" sz="1600" dirty="0" smtClean="0"/>
              <a:t>array: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Array Length: 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ECMAScript 5, you can make the length property of an array read-only with</a:t>
            </a:r>
            <a:br>
              <a:rPr lang="en-US" sz="1600" dirty="0"/>
            </a:br>
            <a:r>
              <a:rPr lang="en-US" sz="1600" dirty="0" err="1"/>
              <a:t>Object.defineProperty</a:t>
            </a:r>
            <a:r>
              <a:rPr lang="en-US" sz="1600" dirty="0" smtClean="0"/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Array-Like </a:t>
            </a:r>
            <a:r>
              <a:rPr lang="en-US" sz="1600" dirty="0"/>
              <a:t>Objects, </a:t>
            </a:r>
            <a:r>
              <a:rPr lang="en-US" sz="1600" dirty="0" smtClean="0"/>
              <a:t>in client-side JavaScript</a:t>
            </a:r>
            <a:r>
              <a:rPr lang="en-US" sz="1600" dirty="0"/>
              <a:t>, a number of DOM methods, such as </a:t>
            </a:r>
            <a:r>
              <a:rPr lang="en-US" sz="1600" dirty="0" err="1"/>
              <a:t>document.getElementsByTagName</a:t>
            </a:r>
            <a:r>
              <a:rPr lang="en-US" sz="1600" dirty="0" smtClean="0"/>
              <a:t>().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trings </a:t>
            </a:r>
            <a:r>
              <a:rPr lang="en-US" sz="1600" dirty="0"/>
              <a:t>behave like read-only arrays. Array methods like push(), sort(), reverse(), and splice() modify an array in place and do not work on strings. Attempting to modify a string </a:t>
            </a:r>
            <a:r>
              <a:rPr lang="en-US" sz="1600" dirty="0" smtClean="0"/>
              <a:t>using an </a:t>
            </a:r>
            <a:r>
              <a:rPr lang="en-US" sz="1600" dirty="0"/>
              <a:t>array method does not, however, cause an error: </a:t>
            </a:r>
            <a:r>
              <a:rPr lang="en-US" sz="1600" b="1" u="sng" dirty="0"/>
              <a:t>it simply fails </a:t>
            </a:r>
            <a:r>
              <a:rPr lang="en-US" sz="1600" b="1" u="sng" dirty="0" smtClean="0"/>
              <a:t>silently!</a:t>
            </a:r>
            <a:endParaRPr lang="uk-UA" sz="16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7" y="2888940"/>
            <a:ext cx="4810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7" y="3392996"/>
            <a:ext cx="5467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509120"/>
            <a:ext cx="640659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71811"/>
            <a:ext cx="5800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8" y="2208473"/>
            <a:ext cx="5695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addition to the arguments, each invocation has another </a:t>
            </a:r>
            <a:r>
              <a:rPr lang="en-US" sz="1600" dirty="0" smtClean="0"/>
              <a:t>value—the </a:t>
            </a:r>
            <a:r>
              <a:rPr lang="en-US" sz="1600" b="1" u="sng" dirty="0" smtClean="0"/>
              <a:t>invocation </a:t>
            </a:r>
            <a:r>
              <a:rPr lang="en-US" sz="1600" b="1" u="sng" dirty="0"/>
              <a:t>context</a:t>
            </a:r>
            <a:r>
              <a:rPr lang="en-US" sz="1600" dirty="0"/>
              <a:t>—that is the value of the </a:t>
            </a:r>
            <a:r>
              <a:rPr lang="en-US" sz="1600" b="1" i="1" u="sng" dirty="0"/>
              <a:t>this</a:t>
            </a:r>
            <a:r>
              <a:rPr lang="en-US" sz="1600" dirty="0"/>
              <a:t> keyword. Note that this is a keyword, not a variable or property name. JavaScript syntax </a:t>
            </a:r>
            <a:r>
              <a:rPr lang="en-US" sz="1600" dirty="0" smtClean="0"/>
              <a:t>does not </a:t>
            </a:r>
            <a:r>
              <a:rPr lang="en-US" sz="1600" dirty="0"/>
              <a:t>allow you to assign a value to </a:t>
            </a:r>
            <a:r>
              <a:rPr lang="en-US" sz="1600" dirty="0" smtClean="0"/>
              <a:t>this.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Since functions are objects, you can set properties on them, and even invoke </a:t>
            </a:r>
            <a:r>
              <a:rPr lang="en-US" sz="1600" dirty="0" smtClean="0"/>
              <a:t>methods on them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 definitions can be nested within other functions, and they </a:t>
            </a:r>
            <a:r>
              <a:rPr lang="en-US" sz="1600" dirty="0" smtClean="0"/>
              <a:t>have access </a:t>
            </a:r>
            <a:r>
              <a:rPr lang="en-US" sz="1600" dirty="0"/>
              <a:t>to any variables that are in scope where they are defined. </a:t>
            </a:r>
            <a:r>
              <a:rPr lang="en-US" sz="1600" dirty="0" smtClean="0"/>
              <a:t>Nested </a:t>
            </a:r>
            <a:r>
              <a:rPr lang="en-US" sz="1600" dirty="0"/>
              <a:t>functions do </a:t>
            </a:r>
            <a:r>
              <a:rPr lang="en-US" sz="1600" dirty="0" smtClean="0"/>
              <a:t>not inherit </a:t>
            </a:r>
            <a:r>
              <a:rPr lang="en-US" sz="1600" dirty="0"/>
              <a:t>the this value of their caller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/>
              <a:t>declaration statements are “hoisted” to the top of </a:t>
            </a:r>
            <a:r>
              <a:rPr lang="en-US" sz="1600" dirty="0" smtClean="0"/>
              <a:t>the enclosing </a:t>
            </a:r>
            <a:r>
              <a:rPr lang="en-US" sz="1600" dirty="0"/>
              <a:t>script or the enclosing function, so that functions declared in this way </a:t>
            </a:r>
            <a:r>
              <a:rPr lang="en-US" sz="1600" dirty="0" smtClean="0"/>
              <a:t>may be </a:t>
            </a:r>
            <a:r>
              <a:rPr lang="en-US" sz="1600" dirty="0"/>
              <a:t>invoked from code that appears before they are defined. This is not true for </a:t>
            </a:r>
            <a:r>
              <a:rPr lang="en-US" sz="1600" dirty="0" smtClean="0"/>
              <a:t>functions defined </a:t>
            </a:r>
            <a:r>
              <a:rPr lang="en-US" sz="1600" dirty="0"/>
              <a:t>as expressions, however: in order to invoke a function, you must be able </a:t>
            </a:r>
            <a:r>
              <a:rPr lang="en-US" sz="1600" dirty="0" smtClean="0"/>
              <a:t>to refer </a:t>
            </a:r>
            <a:r>
              <a:rPr lang="en-US" sz="1600" dirty="0"/>
              <a:t>to it, and you can’t refer to a function defined as an expression until it is </a:t>
            </a:r>
            <a:r>
              <a:rPr lang="en-US" sz="1600" dirty="0" smtClean="0"/>
              <a:t>assigned to </a:t>
            </a:r>
            <a:r>
              <a:rPr lang="en-US" sz="1600" dirty="0"/>
              <a:t>a variable. Variable declarations are hoisted </a:t>
            </a:r>
            <a:r>
              <a:rPr lang="en-US" sz="1600" dirty="0" smtClean="0"/>
              <a:t>(but </a:t>
            </a:r>
            <a:r>
              <a:rPr lang="en-US" sz="1600" dirty="0"/>
              <a:t>assignments to </a:t>
            </a:r>
            <a:r>
              <a:rPr lang="en-US" sz="1600" dirty="0" smtClean="0"/>
              <a:t>those variables </a:t>
            </a:r>
            <a:r>
              <a:rPr lang="en-US" sz="1600" dirty="0"/>
              <a:t>are not hoisted, so functions defined with expressions cannot be </a:t>
            </a:r>
            <a:r>
              <a:rPr lang="en-US" sz="1600" dirty="0" smtClean="0"/>
              <a:t>invoked before </a:t>
            </a:r>
            <a:r>
              <a:rPr lang="en-US" sz="1600" dirty="0"/>
              <a:t>they are </a:t>
            </a:r>
            <a:r>
              <a:rPr lang="en-US" sz="1600" dirty="0" smtClean="0"/>
              <a:t>defined.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function does not contain </a:t>
            </a:r>
            <a:r>
              <a:rPr lang="en-US" sz="1600" dirty="0" smtClean="0"/>
              <a:t>a return </a:t>
            </a:r>
            <a:r>
              <a:rPr lang="en-US" sz="1600" dirty="0"/>
              <a:t>statement, it simply executes each statement in the function body and </a:t>
            </a:r>
            <a:r>
              <a:rPr lang="en-US" sz="1600" dirty="0" smtClean="0"/>
              <a:t>returns the </a:t>
            </a:r>
            <a:r>
              <a:rPr lang="en-US" sz="1600" dirty="0"/>
              <a:t>undefined value to the </a:t>
            </a:r>
            <a:r>
              <a:rPr lang="en-US" sz="1600" dirty="0" smtClean="0"/>
              <a:t>caller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/>
              <a:t>declaration statements are not true statements, and </a:t>
            </a:r>
            <a:r>
              <a:rPr lang="en-US" sz="1600" dirty="0" smtClean="0"/>
              <a:t>are allowed </a:t>
            </a:r>
            <a:r>
              <a:rPr lang="en-US" sz="1600" dirty="0"/>
              <a:t>as top-level statements. They can </a:t>
            </a:r>
            <a:r>
              <a:rPr lang="en-US" sz="1600" dirty="0" smtClean="0"/>
              <a:t>appear in </a:t>
            </a:r>
            <a:r>
              <a:rPr lang="en-US" sz="1600" dirty="0"/>
              <a:t>global code, or within other functions, but they cannot appear inside of loops, conditionals, or try/catch/finally or with statements</a:t>
            </a:r>
            <a:r>
              <a:rPr lang="en-US" sz="1600" dirty="0" smtClean="0"/>
              <a:t>. </a:t>
            </a:r>
            <a:r>
              <a:rPr lang="en-US" sz="1600" dirty="0"/>
              <a:t>Note that this restriction </a:t>
            </a:r>
            <a:r>
              <a:rPr lang="en-US" sz="1600" dirty="0" smtClean="0"/>
              <a:t>applies only </a:t>
            </a:r>
            <a:r>
              <a:rPr lang="en-US" sz="1600" dirty="0"/>
              <a:t>to functions declared as statements. Function definition expressions may </a:t>
            </a:r>
            <a:r>
              <a:rPr lang="en-US" sz="1600" dirty="0" smtClean="0"/>
              <a:t>appear anywhere </a:t>
            </a:r>
            <a:r>
              <a:rPr lang="en-US" sz="1600" dirty="0"/>
              <a:t>in your JavaScript code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methods return objects, you can use the return value of one method </a:t>
            </a:r>
            <a:r>
              <a:rPr lang="en-US" sz="1600" dirty="0" smtClean="0"/>
              <a:t>invocation as </a:t>
            </a:r>
            <a:r>
              <a:rPr lang="en-US" sz="1600" dirty="0"/>
              <a:t>part of a subsequent invocation. </a:t>
            </a:r>
            <a:r>
              <a:rPr lang="en-US" sz="1600" dirty="0" smtClean="0"/>
              <a:t>(jQuery library)</a:t>
            </a:r>
            <a:endParaRPr lang="uk-U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505575"/>
            <a:ext cx="5200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Constructor </a:t>
            </a:r>
            <a:r>
              <a:rPr lang="en-US" sz="1600" dirty="0" smtClean="0"/>
              <a:t>Invocation: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Note that the new object is </a:t>
            </a:r>
            <a:r>
              <a:rPr lang="en-US" sz="1600" dirty="0" smtClean="0"/>
              <a:t>used as </a:t>
            </a:r>
            <a:r>
              <a:rPr lang="en-US" sz="1600" dirty="0"/>
              <a:t>the invocation context even if the constructor invocation looks like a method invocation. That is, in the expression new </a:t>
            </a:r>
            <a:r>
              <a:rPr lang="en-US" sz="1600" dirty="0" err="1"/>
              <a:t>o.m</a:t>
            </a:r>
            <a:r>
              <a:rPr lang="en-US" sz="1600" dirty="0"/>
              <a:t>(), o is not used as the invocation context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Constructor functions do not normally use the return keyword. They typically </a:t>
            </a:r>
            <a:r>
              <a:rPr lang="en-US" sz="1600" dirty="0" smtClean="0"/>
              <a:t>initialize the </a:t>
            </a:r>
            <a:r>
              <a:rPr lang="en-US" sz="1600" dirty="0"/>
              <a:t>new object and then return implicitly when they reach the end of their body. In </a:t>
            </a:r>
            <a:r>
              <a:rPr lang="en-US" sz="1600" dirty="0" smtClean="0"/>
              <a:t>this case</a:t>
            </a:r>
            <a:r>
              <a:rPr lang="en-US" sz="1600" dirty="0"/>
              <a:t>, the new object is the value of the constructor invocation expression. If, </a:t>
            </a:r>
            <a:r>
              <a:rPr lang="en-US" sz="1600" dirty="0" smtClean="0"/>
              <a:t>however, a </a:t>
            </a:r>
            <a:r>
              <a:rPr lang="en-US" sz="1600" dirty="0"/>
              <a:t>constructor explicitly used the return statement to return an object, then that </a:t>
            </a:r>
            <a:r>
              <a:rPr lang="en-US" sz="1600" dirty="0" smtClean="0"/>
              <a:t>object becomes </a:t>
            </a:r>
            <a:r>
              <a:rPr lang="en-US" sz="1600" dirty="0"/>
              <a:t>the value of the invocation expression. If the constructor uses return with </a:t>
            </a:r>
            <a:r>
              <a:rPr lang="en-US" sz="1600" dirty="0" smtClean="0"/>
              <a:t>no value</a:t>
            </a:r>
            <a:r>
              <a:rPr lang="en-US" sz="1600" dirty="0"/>
              <a:t>, or if it returns a primitive value, that return value is ignored and the new </a:t>
            </a:r>
            <a:r>
              <a:rPr lang="en-US" sz="1600" dirty="0" smtClean="0"/>
              <a:t>object is </a:t>
            </a:r>
            <a:r>
              <a:rPr lang="en-US" sz="1600" dirty="0"/>
              <a:t>used as the value of the invocation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functions are objects and like all JavaScript objects, they have methods. </a:t>
            </a:r>
            <a:r>
              <a:rPr lang="en-US" sz="1600" dirty="0" smtClean="0"/>
              <a:t>Two of </a:t>
            </a:r>
            <a:r>
              <a:rPr lang="en-US" sz="1600" dirty="0"/>
              <a:t>these methods, call() and apply(), invoke the function </a:t>
            </a:r>
            <a:r>
              <a:rPr lang="en-US" sz="1600" dirty="0" smtClean="0"/>
              <a:t>indirectly.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a function is invoked with fewer arguments than declared parameters, the additional parameters are set to the undefined value</a:t>
            </a:r>
            <a:r>
              <a:rPr lang="en-US" sz="1600" dirty="0" smtClean="0"/>
              <a:t>. </a:t>
            </a:r>
            <a:r>
              <a:rPr lang="en-US" sz="1600" dirty="0"/>
              <a:t>Within the body of a function, the </a:t>
            </a:r>
            <a:r>
              <a:rPr lang="en-US" sz="1600" dirty="0" smtClean="0"/>
              <a:t>identifier arguments </a:t>
            </a:r>
            <a:r>
              <a:rPr lang="en-US" sz="1600" dirty="0"/>
              <a:t>refers to the Arguments object for that invocation. 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numbered elements of the Arguments object and the parameter names are like two different names for the </a:t>
            </a:r>
            <a:r>
              <a:rPr lang="en-US" sz="1600" dirty="0" smtClean="0"/>
              <a:t>same variable.</a:t>
            </a:r>
            <a:endParaRPr lang="uk-UA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57664"/>
            <a:ext cx="1685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9" y="4473116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" y="5949280"/>
            <a:ext cx="555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7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Arguments object defines </a:t>
            </a:r>
            <a:r>
              <a:rPr lang="en-US" sz="1600" dirty="0" err="1"/>
              <a:t>callee</a:t>
            </a:r>
            <a:r>
              <a:rPr lang="en-US" sz="1600" dirty="0"/>
              <a:t> and caller </a:t>
            </a:r>
            <a:r>
              <a:rPr lang="en-US" sz="1600" dirty="0" smtClean="0"/>
              <a:t>properties, </a:t>
            </a:r>
            <a:r>
              <a:rPr lang="en-US" sz="1600" dirty="0" err="1"/>
              <a:t>c</a:t>
            </a:r>
            <a:r>
              <a:rPr lang="en-US" sz="1600" dirty="0" err="1" smtClean="0"/>
              <a:t>allee</a:t>
            </a:r>
            <a:r>
              <a:rPr lang="en-US" sz="1600" dirty="0" smtClean="0"/>
              <a:t> </a:t>
            </a:r>
            <a:r>
              <a:rPr lang="en-US" sz="1600" dirty="0"/>
              <a:t>property refers to the currently running </a:t>
            </a:r>
            <a:r>
              <a:rPr lang="en-US" sz="1600" dirty="0" smtClean="0"/>
              <a:t>function, </a:t>
            </a:r>
            <a:r>
              <a:rPr lang="en-US" sz="1600" dirty="0"/>
              <a:t>caller is a nonstandard but commonly implemented property that refers to the </a:t>
            </a:r>
            <a:r>
              <a:rPr lang="en-US" sz="1600" dirty="0" smtClean="0"/>
              <a:t>function that </a:t>
            </a:r>
            <a:r>
              <a:rPr lang="en-US" sz="1600" dirty="0"/>
              <a:t>called this one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>
              <a:spcAft>
                <a:spcPts val="1200"/>
              </a:spcAft>
            </a:pPr>
            <a:r>
              <a:rPr lang="en-US" sz="1600" b="1" dirty="0" smtClean="0"/>
              <a:t>Closures: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uses lexical scoping. This </a:t>
            </a:r>
            <a:r>
              <a:rPr lang="en-US" sz="1600" dirty="0" smtClean="0"/>
              <a:t>means that </a:t>
            </a:r>
            <a:r>
              <a:rPr lang="en-US" sz="1600" dirty="0"/>
              <a:t>functions are executed using the variable scope that was in effect when they </a:t>
            </a:r>
            <a:r>
              <a:rPr lang="en-US" sz="1600" dirty="0" smtClean="0"/>
              <a:t>were defined</a:t>
            </a:r>
            <a:r>
              <a:rPr lang="en-US" sz="1600" dirty="0"/>
              <a:t>, not the variable scope that is in effect when they are invoked. In order </a:t>
            </a:r>
            <a:r>
              <a:rPr lang="en-US" sz="1600" dirty="0" smtClean="0"/>
              <a:t>to implement </a:t>
            </a:r>
            <a:r>
              <a:rPr lang="en-US" sz="1600" dirty="0"/>
              <a:t>lexical scoping, the internal state of a JavaScript function object must include not only the code of the function but also a reference to the current scope chain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fundamental rule of lexical scoping: JavaScript functions are </a:t>
            </a:r>
            <a:r>
              <a:rPr lang="en-US" sz="1600" dirty="0" smtClean="0"/>
              <a:t>executed using </a:t>
            </a:r>
            <a:r>
              <a:rPr lang="en-US" sz="1600" dirty="0"/>
              <a:t>the scope chain that was in effect when they were defined. The nested </a:t>
            </a:r>
            <a:r>
              <a:rPr lang="en-US" sz="1600" dirty="0" smtClean="0"/>
              <a:t>function f</a:t>
            </a:r>
            <a:r>
              <a:rPr lang="en-US" sz="1600" dirty="0"/>
              <a:t>() was defined under a scope chain in which the variable scope was bound to the </a:t>
            </a:r>
            <a:r>
              <a:rPr lang="en-US" sz="1600" dirty="0" smtClean="0"/>
              <a:t>value “local </a:t>
            </a:r>
            <a:r>
              <a:rPr lang="en-US" sz="1600" dirty="0"/>
              <a:t>scope”. That binding is still in effect when f is executed, wherever it is </a:t>
            </a:r>
            <a:r>
              <a:rPr lang="en-US" sz="1600" dirty="0" smtClean="0"/>
              <a:t>executed from</a:t>
            </a:r>
            <a:r>
              <a:rPr lang="en-US" sz="1600" dirty="0"/>
              <a:t>. So the last line of code above returns “local scope”, not “</a:t>
            </a:r>
            <a:r>
              <a:rPr lang="en-US" sz="1600" dirty="0" smtClean="0"/>
              <a:t>global cope</a:t>
            </a:r>
            <a:r>
              <a:rPr lang="en-US" sz="1600" dirty="0"/>
              <a:t>”</a:t>
            </a:r>
            <a:endParaRPr lang="uk-UA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9243"/>
            <a:ext cx="29622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4" y="2672916"/>
            <a:ext cx="55435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4" y="5481228"/>
            <a:ext cx="5448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Implementing Closures:</a:t>
            </a:r>
            <a:endParaRPr lang="en-US" sz="1600" b="1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closures are </a:t>
            </a:r>
            <a:r>
              <a:rPr lang="en-US" sz="1600" dirty="0" smtClean="0"/>
              <a:t>all defined </a:t>
            </a:r>
            <a:r>
              <a:rPr lang="en-US" sz="1600" dirty="0"/>
              <a:t>within the same invocation of the function, so they share access to the </a:t>
            </a:r>
            <a:r>
              <a:rPr lang="en-US" sz="1600" dirty="0" smtClean="0"/>
              <a:t>variable </a:t>
            </a:r>
            <a:r>
              <a:rPr lang="en-US" sz="1600" dirty="0" err="1" smtClean="0"/>
              <a:t>i</a:t>
            </a:r>
            <a:r>
              <a:rPr lang="en-US" sz="1600" dirty="0"/>
              <a:t>. When </a:t>
            </a:r>
            <a:r>
              <a:rPr lang="en-US" sz="1600" dirty="0" err="1"/>
              <a:t>constfuncs</a:t>
            </a:r>
            <a:r>
              <a:rPr lang="en-US" sz="1600" dirty="0"/>
              <a:t>() returns, the value of the variable </a:t>
            </a:r>
            <a:r>
              <a:rPr lang="en-US" sz="1600" dirty="0" err="1"/>
              <a:t>i</a:t>
            </a:r>
            <a:r>
              <a:rPr lang="en-US" sz="1600" dirty="0"/>
              <a:t> is 10, and all 10 closures </a:t>
            </a:r>
            <a:r>
              <a:rPr lang="en-US" sz="1600" dirty="0" smtClean="0"/>
              <a:t>share this </a:t>
            </a:r>
            <a:r>
              <a:rPr lang="en-US" sz="1600" dirty="0"/>
              <a:t>value. Therefore, all the functions in the returned array of functions return the </a:t>
            </a:r>
            <a:r>
              <a:rPr lang="en-US" sz="1600" dirty="0" smtClean="0"/>
              <a:t>same value: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Another </a:t>
            </a:r>
            <a:r>
              <a:rPr lang="en-US" sz="1600" dirty="0"/>
              <a:t>thing to remember when writing closures is that this is a JavaScript </a:t>
            </a:r>
            <a:r>
              <a:rPr lang="en-US" sz="1600" dirty="0" smtClean="0"/>
              <a:t>keyword, not </a:t>
            </a:r>
            <a:r>
              <a:rPr lang="en-US" sz="1600" dirty="0"/>
              <a:t>a variable. As discussed earlier, every function invocation has a this value, and </a:t>
            </a:r>
            <a:r>
              <a:rPr lang="en-US" sz="1600" dirty="0" smtClean="0"/>
              <a:t>a closure </a:t>
            </a:r>
            <a:r>
              <a:rPr lang="en-US" sz="1600" dirty="0"/>
              <a:t>cannot access the this value of its outer function unless the outer function </a:t>
            </a:r>
            <a:r>
              <a:rPr lang="en-US" sz="1600" dirty="0" smtClean="0"/>
              <a:t>has saved </a:t>
            </a:r>
            <a:r>
              <a:rPr lang="en-US" sz="1600" dirty="0"/>
              <a:t>that value into a </a:t>
            </a:r>
            <a:r>
              <a:rPr lang="en-US" sz="1600" dirty="0" smtClean="0"/>
              <a:t>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4" y="404664"/>
            <a:ext cx="3219450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76028"/>
            <a:ext cx="60388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3" y="3609020"/>
            <a:ext cx="567198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82" y="6577347"/>
            <a:ext cx="1238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6447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Length property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Within the body of a function, </a:t>
            </a:r>
            <a:r>
              <a:rPr lang="en-US" sz="1600" dirty="0" err="1"/>
              <a:t>arguments.length</a:t>
            </a:r>
            <a:r>
              <a:rPr lang="en-US" sz="1600" dirty="0"/>
              <a:t> specifies the number of arguments that were passed to the function. The length property of a function itself is read-only property returns the arity of the function—the number of parameters it declares in its parameter list, which is usually the number of arguments that the function expects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>
              <a:spcAft>
                <a:spcPts val="1200"/>
              </a:spcAft>
            </a:pPr>
            <a:r>
              <a:rPr lang="en-US" sz="1600" b="1" dirty="0" smtClean="0"/>
              <a:t>The </a:t>
            </a:r>
            <a:r>
              <a:rPr lang="en-US" sz="1600" b="1" dirty="0"/>
              <a:t>bind() </a:t>
            </a:r>
            <a:r>
              <a:rPr lang="en-US" sz="1600" b="1" dirty="0" smtClean="0"/>
              <a:t>Method (</a:t>
            </a:r>
            <a:r>
              <a:rPr lang="en-US" sz="1600" b="1" dirty="0"/>
              <a:t>ECMAScript </a:t>
            </a:r>
            <a:r>
              <a:rPr lang="en-US" sz="1600" b="1" dirty="0" smtClean="0"/>
              <a:t>5)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you invoke the bind() method on a function f and pass an </a:t>
            </a:r>
            <a:r>
              <a:rPr lang="en-US" sz="1600" dirty="0" smtClean="0"/>
              <a:t>object o</a:t>
            </a:r>
            <a:r>
              <a:rPr lang="en-US" sz="1600" dirty="0"/>
              <a:t>, the method returns a new function. Invoking the new function (as a function) </a:t>
            </a:r>
            <a:r>
              <a:rPr lang="en-US" sz="1600" dirty="0" smtClean="0"/>
              <a:t>invokes the </a:t>
            </a:r>
            <a:r>
              <a:rPr lang="en-US" sz="1600" dirty="0"/>
              <a:t>original function f as a method of </a:t>
            </a:r>
            <a:r>
              <a:rPr lang="en-US" sz="1600" dirty="0" smtClean="0"/>
              <a:t>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bind() </a:t>
            </a:r>
            <a:r>
              <a:rPr lang="en-US" sz="1600" dirty="0" smtClean="0"/>
              <a:t>method </a:t>
            </a:r>
            <a:r>
              <a:rPr lang="en-US" sz="1600" dirty="0"/>
              <a:t>performs partial </a:t>
            </a:r>
            <a:r>
              <a:rPr lang="en-US" sz="1600" dirty="0" smtClean="0"/>
              <a:t>application (</a:t>
            </a:r>
            <a:r>
              <a:rPr lang="en-US" sz="1600" i="1" dirty="0" smtClean="0"/>
              <a:t>currying</a:t>
            </a:r>
            <a:r>
              <a:rPr lang="en-US" sz="1600" dirty="0"/>
              <a:t> in functional </a:t>
            </a:r>
            <a:r>
              <a:rPr lang="en-US" sz="1600" dirty="0" smtClean="0"/>
              <a:t>programming): any </a:t>
            </a:r>
            <a:r>
              <a:rPr lang="en-US" sz="1600" dirty="0"/>
              <a:t>arguments you pass to bind() after the first </a:t>
            </a:r>
            <a:r>
              <a:rPr lang="en-US" sz="1600" dirty="0" smtClean="0"/>
              <a:t>are bound </a:t>
            </a:r>
            <a:r>
              <a:rPr lang="en-US" sz="1600" dirty="0"/>
              <a:t>along with the this value.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1412776"/>
            <a:ext cx="5698601" cy="213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4473116"/>
            <a:ext cx="543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5877272"/>
            <a:ext cx="5838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1015"/>
            <a:ext cx="885698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smtClean="0"/>
              <a:t>JavaScript </a:t>
            </a:r>
            <a:r>
              <a:rPr lang="en-US" sz="2000" dirty="0"/>
              <a:t>is a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high-level</a:t>
            </a:r>
            <a:r>
              <a:rPr lang="en-US" sz="2000" dirty="0"/>
              <a:t>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dynamic</a:t>
            </a:r>
            <a:r>
              <a:rPr lang="en-US" sz="2000" dirty="0"/>
              <a:t>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err="1" smtClean="0"/>
              <a:t>untyped</a:t>
            </a:r>
            <a:r>
              <a:rPr lang="en-US" sz="2000" dirty="0" smtClean="0"/>
              <a:t> </a:t>
            </a:r>
            <a:r>
              <a:rPr lang="en-US" sz="2000" dirty="0"/>
              <a:t>interpreted programming </a:t>
            </a:r>
            <a:r>
              <a:rPr lang="en-US" sz="2000" dirty="0" smtClean="0"/>
              <a:t>language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well-suited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 object-oriented </a:t>
            </a:r>
            <a:r>
              <a:rPr lang="en-US" sz="2000" dirty="0"/>
              <a:t>and functional programming styles. </a:t>
            </a:r>
            <a:endParaRPr lang="en-US" sz="2000" dirty="0" smtClean="0"/>
          </a:p>
          <a:p>
            <a:pPr>
              <a:spcAft>
                <a:spcPts val="1800"/>
              </a:spcAft>
            </a:pPr>
            <a:endParaRPr lang="en-US" sz="2000" dirty="0" smtClean="0"/>
          </a:p>
          <a:p>
            <a:pPr>
              <a:spcAft>
                <a:spcPts val="1800"/>
              </a:spcAft>
            </a:pPr>
            <a:r>
              <a:rPr lang="en-US" sz="2000" dirty="0" smtClean="0"/>
              <a:t>JavaScript </a:t>
            </a:r>
            <a:r>
              <a:rPr lang="en-US" sz="2000" dirty="0" smtClean="0"/>
              <a:t>derives: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</a:t>
            </a:r>
            <a:r>
              <a:rPr lang="en-US" sz="2000" dirty="0"/>
              <a:t>syntax from Java,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</a:t>
            </a:r>
            <a:r>
              <a:rPr lang="en-US" sz="2000" dirty="0"/>
              <a:t>first-class functions from Scheme,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prototype based </a:t>
            </a:r>
            <a:r>
              <a:rPr lang="en-US" sz="2000" dirty="0"/>
              <a:t>inheritance from Self. </a:t>
            </a:r>
            <a:br>
              <a:rPr lang="en-US" sz="2000" dirty="0"/>
            </a:b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672"/>
            <a:ext cx="6860259" cy="67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489357" y="2924944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85464" y="440668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89357" y="5013176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Lexical Structure 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58205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is a </a:t>
            </a:r>
            <a:r>
              <a:rPr lang="en-US" u="sng" dirty="0"/>
              <a:t>case-sensitive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r>
              <a:rPr lang="en-US" sz="1600" dirty="0" smtClean="0"/>
              <a:t>(but </a:t>
            </a:r>
            <a:r>
              <a:rPr lang="en-US" sz="1600" u="sng" dirty="0" smtClean="0"/>
              <a:t>HTML </a:t>
            </a:r>
            <a:r>
              <a:rPr lang="en-US" sz="1600" u="sng" dirty="0"/>
              <a:t>is not </a:t>
            </a:r>
            <a:r>
              <a:rPr lang="en-US" sz="1600" u="sng" dirty="0" smtClean="0"/>
              <a:t>case-sensitive</a:t>
            </a:r>
            <a:r>
              <a:rPr lang="en-US" sz="1600" dirty="0" smtClean="0"/>
              <a:t>! </a:t>
            </a:r>
            <a:r>
              <a:rPr lang="en-US" sz="1600" dirty="0"/>
              <a:t>tags and attribute names can be typed in </a:t>
            </a:r>
            <a:r>
              <a:rPr lang="en-US" sz="1600" dirty="0" smtClean="0"/>
              <a:t>any case </a:t>
            </a:r>
            <a:r>
              <a:rPr lang="en-US" sz="1600" dirty="0"/>
              <a:t>in HTML, in JavaScript they typically must be all </a:t>
            </a:r>
            <a:r>
              <a:rPr lang="en-US" sz="1600" dirty="0" smtClean="0"/>
              <a:t>lowercase)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computer hardware and software can not display or input the full set of Unicode</a:t>
            </a:r>
            <a:br>
              <a:rPr lang="en-US" dirty="0"/>
            </a:br>
            <a:r>
              <a:rPr lang="en-US" dirty="0"/>
              <a:t>characters. </a:t>
            </a:r>
            <a:r>
              <a:rPr lang="en-US" sz="1600" dirty="0"/>
              <a:t>To support programmers using this older technology, JavaScript </a:t>
            </a:r>
            <a:r>
              <a:rPr lang="en-US" sz="1600" dirty="0" smtClean="0"/>
              <a:t>defines special </a:t>
            </a:r>
            <a:r>
              <a:rPr lang="en-US" sz="1600" dirty="0"/>
              <a:t>sequences of six ASCII characters to represent any 16-bit Unicode </a:t>
            </a:r>
            <a:r>
              <a:rPr lang="en-US" sz="1600" dirty="0" err="1" smtClean="0"/>
              <a:t>codepoint</a:t>
            </a:r>
            <a:r>
              <a:rPr lang="en-US" sz="1600" dirty="0"/>
              <a:t>:</a:t>
            </a:r>
            <a:r>
              <a:rPr lang="en-US" sz="1600" dirty="0" smtClean="0"/>
              <a:t> "</a:t>
            </a:r>
            <a:r>
              <a:rPr lang="en-US" sz="1600" dirty="0"/>
              <a:t>café" === "</a:t>
            </a:r>
            <a:r>
              <a:rPr lang="en-US" sz="1600" dirty="0" err="1"/>
              <a:t>caf</a:t>
            </a:r>
            <a:r>
              <a:rPr lang="en-US" sz="1600" dirty="0"/>
              <a:t>\u00e9" // =&gt; </a:t>
            </a:r>
            <a:r>
              <a:rPr lang="en-US" sz="1600" dirty="0" smtClean="0"/>
              <a:t>true.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literal is a data value that appears directly in a </a:t>
            </a:r>
            <a:r>
              <a:rPr lang="en-US" dirty="0" smtClean="0"/>
              <a:t>program: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187528"/>
            <a:ext cx="6721363" cy="178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3983149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JavaScript identifier must begin with a letter, an underscore (_), or a dollar sign </a:t>
            </a:r>
            <a:r>
              <a:rPr lang="en-US" dirty="0" smtClean="0"/>
              <a:t>($). </a:t>
            </a:r>
            <a:r>
              <a:rPr lang="en-US" sz="1600" dirty="0"/>
              <a:t>JavaScript allows identifiers to contain letters and </a:t>
            </a:r>
            <a:r>
              <a:rPr lang="en-US" sz="1600" dirty="0" smtClean="0"/>
              <a:t>digits from </a:t>
            </a:r>
            <a:r>
              <a:rPr lang="en-US" sz="1600" dirty="0"/>
              <a:t>the entire Unicode character set 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3219"/>
            <a:ext cx="1224136" cy="46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347" y="50398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reserves a number of identifiers as the keywords of the language </a:t>
            </a:r>
            <a:r>
              <a:rPr lang="en-US" dirty="0" smtClean="0"/>
              <a:t>itself: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409220"/>
            <a:ext cx="6397327" cy="142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Types, Values, and Variables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92633"/>
            <a:ext cx="914400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represents numbers using the 64-bit floating-point format </a:t>
            </a:r>
            <a:r>
              <a:rPr lang="en-US" dirty="0" smtClean="0"/>
              <a:t>which </a:t>
            </a:r>
            <a:r>
              <a:rPr lang="en-US" dirty="0"/>
              <a:t>means it can represent numbers as large </a:t>
            </a:r>
            <a:r>
              <a:rPr lang="en-US" dirty="0" smtClean="0"/>
              <a:t>as ±1.7976931348623157×10^308 </a:t>
            </a:r>
            <a:r>
              <a:rPr lang="en-US" dirty="0"/>
              <a:t>and as small as ±</a:t>
            </a:r>
            <a:r>
              <a:rPr lang="en-US" dirty="0" smtClean="0"/>
              <a:t>5×10^−324 </a:t>
            </a:r>
            <a:r>
              <a:rPr lang="uk-UA" dirty="0"/>
              <a:t>а</a:t>
            </a:r>
            <a:r>
              <a:rPr lang="en-US" dirty="0" err="1" smtClean="0"/>
              <a:t>nd</a:t>
            </a:r>
            <a:r>
              <a:rPr lang="en-US" dirty="0" smtClean="0"/>
              <a:t> integers between −2^53 </a:t>
            </a:r>
            <a:r>
              <a:rPr lang="en-US" dirty="0"/>
              <a:t>and </a:t>
            </a:r>
            <a:r>
              <a:rPr lang="en-US" dirty="0" smtClean="0"/>
              <a:t>2^53, inclusive</a:t>
            </a:r>
            <a:r>
              <a:rPr lang="uk-UA" dirty="0" smtClean="0"/>
              <a:t>. </a:t>
            </a:r>
            <a:r>
              <a:rPr lang="en-US" dirty="0" smtClean="0"/>
              <a:t>Certain </a:t>
            </a:r>
            <a:r>
              <a:rPr lang="en-US" dirty="0"/>
              <a:t>operations in JavaScript (such as array indexing and the bitwise </a:t>
            </a:r>
            <a:r>
              <a:rPr lang="en-US" dirty="0" smtClean="0"/>
              <a:t>operators) </a:t>
            </a:r>
            <a:r>
              <a:rPr lang="en-US" dirty="0"/>
              <a:t>are performed with 32-bit </a:t>
            </a:r>
            <a:r>
              <a:rPr lang="en-US" dirty="0" smtClean="0"/>
              <a:t>integers.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JavaScript value can be converted to a </a:t>
            </a:r>
            <a:r>
              <a:rPr lang="en-US" dirty="0" err="1"/>
              <a:t>boolean</a:t>
            </a:r>
            <a:r>
              <a:rPr lang="en-US" dirty="0"/>
              <a:t> value. </a:t>
            </a:r>
            <a:r>
              <a:rPr lang="en-US" dirty="0" smtClean="0"/>
              <a:t>These values </a:t>
            </a:r>
            <a:r>
              <a:rPr lang="en-US" dirty="0"/>
              <a:t>convert </a:t>
            </a:r>
            <a:r>
              <a:rPr lang="en-US" dirty="0" smtClean="0"/>
              <a:t>to, false: </a:t>
            </a:r>
            <a:r>
              <a:rPr lang="en-US" i="1" dirty="0" smtClean="0"/>
              <a:t>undefined</a:t>
            </a:r>
            <a:r>
              <a:rPr lang="en-US" dirty="0" smtClean="0"/>
              <a:t>, </a:t>
            </a:r>
            <a:r>
              <a:rPr lang="en-US" i="1" dirty="0" smtClean="0"/>
              <a:t>null</a:t>
            </a:r>
            <a:r>
              <a:rPr lang="en-US" dirty="0" smtClean="0"/>
              <a:t>, </a:t>
            </a:r>
            <a:r>
              <a:rPr lang="en-US" i="1" dirty="0" smtClean="0"/>
              <a:t>0, -0, </a:t>
            </a:r>
            <a:r>
              <a:rPr lang="en-US" i="1" dirty="0" err="1" smtClean="0"/>
              <a:t>NaN</a:t>
            </a:r>
            <a:r>
              <a:rPr lang="en-US" dirty="0" smtClean="0"/>
              <a:t>, "" </a:t>
            </a:r>
            <a:r>
              <a:rPr lang="en-US" dirty="0"/>
              <a:t>// the empty string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 smtClean="0"/>
              <a:t>null</a:t>
            </a:r>
            <a:r>
              <a:rPr lang="en-US" dirty="0" smtClean="0"/>
              <a:t> </a:t>
            </a:r>
            <a:r>
              <a:rPr lang="en-US" dirty="0"/>
              <a:t>is a language keyword that evaluates to a special value that is usually used </a:t>
            </a:r>
            <a:r>
              <a:rPr lang="en-US" dirty="0" smtClean="0"/>
              <a:t>to indicate </a:t>
            </a:r>
            <a:r>
              <a:rPr lang="en-US" dirty="0"/>
              <a:t>the absence of a value. </a:t>
            </a:r>
            <a:r>
              <a:rPr lang="en-US" sz="1600" dirty="0"/>
              <a:t>Using the </a:t>
            </a:r>
            <a:r>
              <a:rPr lang="en-US" sz="1600" dirty="0" err="1"/>
              <a:t>typeof</a:t>
            </a:r>
            <a:r>
              <a:rPr lang="en-US" sz="1600" dirty="0"/>
              <a:t> operator on null returns the </a:t>
            </a:r>
            <a:r>
              <a:rPr lang="en-US" sz="1600" dirty="0" smtClean="0"/>
              <a:t>string “object</a:t>
            </a:r>
            <a:r>
              <a:rPr lang="en-US" sz="1600" dirty="0"/>
              <a:t>”, indicating that null can be thought of as a special object value that </a:t>
            </a:r>
            <a:r>
              <a:rPr lang="en-US" sz="1600" dirty="0" smtClean="0"/>
              <a:t>indicates “no </a:t>
            </a:r>
            <a:r>
              <a:rPr lang="en-US" sz="1600" dirty="0"/>
              <a:t>object</a:t>
            </a:r>
            <a:r>
              <a:rPr lang="en-US" sz="1600" dirty="0" smtClean="0"/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/>
              <a:t>undefined</a:t>
            </a:r>
            <a:r>
              <a:rPr lang="en-US" dirty="0"/>
              <a:t> </a:t>
            </a:r>
            <a:r>
              <a:rPr lang="en-US" dirty="0" smtClean="0"/>
              <a:t>value represents </a:t>
            </a:r>
            <a:r>
              <a:rPr lang="en-US" dirty="0"/>
              <a:t>a deeper kind of absence. </a:t>
            </a:r>
            <a:r>
              <a:rPr lang="en-US" sz="1600" dirty="0"/>
              <a:t>It is the value of variables that have not </a:t>
            </a:r>
            <a:r>
              <a:rPr lang="en-US" sz="1600" dirty="0" smtClean="0"/>
              <a:t>been initialized </a:t>
            </a:r>
            <a:r>
              <a:rPr lang="en-US" sz="1600" dirty="0"/>
              <a:t>and the value you get when you query the value of an object property or </a:t>
            </a:r>
            <a:r>
              <a:rPr lang="en-US" sz="1600" dirty="0" smtClean="0"/>
              <a:t>array element </a:t>
            </a:r>
            <a:r>
              <a:rPr lang="en-US" sz="1600" dirty="0"/>
              <a:t>that does not exist. The undefined value is also returned by functions that </a:t>
            </a:r>
            <a:r>
              <a:rPr lang="en-US" sz="1600" dirty="0" smtClean="0"/>
              <a:t>have no </a:t>
            </a:r>
            <a:r>
              <a:rPr lang="en-US" sz="1600" dirty="0"/>
              <a:t>return value, and the value of function parameters for which no argument is supplied.</a:t>
            </a:r>
            <a:r>
              <a:rPr lang="en-US" dirty="0"/>
              <a:t> undefined is a predefined global variable (not a language keyword like null) </a:t>
            </a:r>
            <a:r>
              <a:rPr lang="en-US" dirty="0" smtClean="0"/>
              <a:t>that is </a:t>
            </a:r>
            <a:r>
              <a:rPr lang="en-US" dirty="0"/>
              <a:t>initialized to the undefined value.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these differences, null and undefined both indicate an absence of value and</a:t>
            </a:r>
            <a:br>
              <a:rPr lang="en-US" dirty="0"/>
            </a:br>
            <a:r>
              <a:rPr lang="en-US" dirty="0"/>
              <a:t>can often be used interchangeably. The equality operator == considers them to be equal.</a:t>
            </a:r>
            <a:br>
              <a:rPr lang="en-US" dirty="0"/>
            </a:br>
            <a:r>
              <a:rPr lang="en-US" dirty="0"/>
              <a:t>(Use the strict equality operator === to distinguish them.)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might consider undefined to represent a system-level, unexpected, or error-like</a:t>
            </a:r>
            <a:br>
              <a:rPr lang="en-US" dirty="0"/>
            </a:br>
            <a:r>
              <a:rPr lang="en-US" dirty="0"/>
              <a:t>absence of value and null to represent program-level, normal, or expected absence of</a:t>
            </a:r>
            <a:br>
              <a:rPr lang="en-US" dirty="0"/>
            </a:br>
            <a:r>
              <a:rPr lang="en-US" dirty="0"/>
              <a:t>value.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9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Types, Values, and </a:t>
            </a:r>
            <a:r>
              <a:rPr lang="en-US" sz="2000" b="1" dirty="0" smtClean="0"/>
              <a:t>Variables</a:t>
            </a:r>
            <a:r>
              <a:rPr lang="uk-UA" sz="2000" b="1" dirty="0" smtClean="0"/>
              <a:t>: </a:t>
            </a:r>
            <a:r>
              <a:rPr lang="en-US" sz="2000" b="1" u="sng" dirty="0" smtClean="0"/>
              <a:t>The Global Object </a:t>
            </a:r>
            <a:endParaRPr lang="uk-UA" sz="20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92633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global</a:t>
            </a:r>
            <a:r>
              <a:rPr lang="uk-UA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is a regular JavaScript object that serves a very important purpose: the </a:t>
            </a:r>
            <a:r>
              <a:rPr lang="en-US" dirty="0" smtClean="0"/>
              <a:t>properties</a:t>
            </a:r>
            <a:r>
              <a:rPr lang="uk-UA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object are the globally defined symbols that are available to a JavaScript program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JavaScript interpreter starts (or whenever a web browser loads a new page</a:t>
            </a:r>
            <a:r>
              <a:rPr lang="en-US" dirty="0" smtClean="0"/>
              <a:t>),</a:t>
            </a:r>
            <a:r>
              <a:rPr lang="uk-UA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creates a new global object and gives it an initial set of properties that define</a:t>
            </a:r>
            <a:r>
              <a:rPr lang="en-US" dirty="0" smtClean="0"/>
              <a:t>: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properties like undefined, Infinity, and </a:t>
            </a:r>
            <a:r>
              <a:rPr lang="en-US" dirty="0" err="1" smtClean="0"/>
              <a:t>NaN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functions like </a:t>
            </a:r>
            <a:r>
              <a:rPr lang="en-US" dirty="0" err="1"/>
              <a:t>isNaN</a:t>
            </a:r>
            <a:r>
              <a:rPr lang="en-US" dirty="0"/>
              <a:t>(), </a:t>
            </a:r>
            <a:r>
              <a:rPr lang="en-US" dirty="0" err="1"/>
              <a:t>parseInt</a:t>
            </a:r>
            <a:r>
              <a:rPr lang="en-US" dirty="0" smtClean="0"/>
              <a:t>(), </a:t>
            </a:r>
            <a:r>
              <a:rPr lang="en-US" dirty="0"/>
              <a:t>and </a:t>
            </a:r>
            <a:r>
              <a:rPr lang="en-US" dirty="0" err="1"/>
              <a:t>eval</a:t>
            </a:r>
            <a:r>
              <a:rPr lang="en-US" dirty="0" smtClean="0"/>
              <a:t>()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constructor </a:t>
            </a:r>
            <a:r>
              <a:rPr lang="en-US" dirty="0"/>
              <a:t>functions like Date(), </a:t>
            </a:r>
            <a:r>
              <a:rPr lang="en-US" dirty="0" err="1"/>
              <a:t>RegExp</a:t>
            </a:r>
            <a:r>
              <a:rPr lang="en-US" dirty="0"/>
              <a:t>(), String(), Object(), and Array()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objects like Math and </a:t>
            </a:r>
            <a:r>
              <a:rPr lang="en-US" dirty="0" smtClean="0"/>
              <a:t>JSON</a:t>
            </a: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client-side JavaScript, the </a:t>
            </a:r>
            <a:r>
              <a:rPr lang="en-US" b="1" dirty="0"/>
              <a:t>Window object </a:t>
            </a:r>
            <a:r>
              <a:rPr lang="en-US" dirty="0"/>
              <a:t>serves as the </a:t>
            </a:r>
            <a:r>
              <a:rPr lang="en-US" b="1" dirty="0"/>
              <a:t>global object </a:t>
            </a:r>
            <a:r>
              <a:rPr lang="en-US" dirty="0"/>
              <a:t>for all </a:t>
            </a:r>
            <a:r>
              <a:rPr lang="en-US" dirty="0" smtClean="0"/>
              <a:t>JavaScript</a:t>
            </a:r>
            <a:r>
              <a:rPr lang="uk-UA" dirty="0" smtClean="0"/>
              <a:t>  </a:t>
            </a:r>
            <a:r>
              <a:rPr lang="en-US" dirty="0" smtClean="0"/>
              <a:t>code </a:t>
            </a:r>
            <a:r>
              <a:rPr lang="en-US" dirty="0"/>
              <a:t>contained in the browser window it represents. This global </a:t>
            </a:r>
            <a:r>
              <a:rPr lang="en-US" b="1" dirty="0"/>
              <a:t>Window object </a:t>
            </a:r>
            <a:r>
              <a:rPr lang="en-US" dirty="0"/>
              <a:t>has </a:t>
            </a:r>
            <a:r>
              <a:rPr lang="en-US" dirty="0" smtClean="0"/>
              <a:t>a</a:t>
            </a:r>
            <a:r>
              <a:rPr lang="uk-UA" dirty="0" smtClean="0"/>
              <a:t> </a:t>
            </a:r>
            <a:r>
              <a:rPr lang="en-US" dirty="0" smtClean="0"/>
              <a:t>self-referential </a:t>
            </a:r>
            <a:r>
              <a:rPr lang="en-US" b="1" dirty="0"/>
              <a:t>window</a:t>
            </a:r>
            <a:r>
              <a:rPr lang="en-US" dirty="0"/>
              <a:t> property that can be used instead of this to refer to the </a:t>
            </a:r>
            <a:r>
              <a:rPr lang="en-US" b="1" dirty="0" smtClean="0"/>
              <a:t>global</a:t>
            </a:r>
            <a:r>
              <a:rPr lang="uk-UA" b="1" dirty="0" smtClean="0"/>
              <a:t> </a:t>
            </a:r>
            <a:r>
              <a:rPr lang="en-US" b="1" dirty="0" smtClean="0"/>
              <a:t>object</a:t>
            </a:r>
            <a:r>
              <a:rPr lang="en-US" dirty="0"/>
              <a:t>. The </a:t>
            </a:r>
            <a:r>
              <a:rPr lang="en-US" b="1" dirty="0"/>
              <a:t>Window object </a:t>
            </a:r>
            <a:r>
              <a:rPr lang="en-US" dirty="0"/>
              <a:t>defines the core global properties, but it also defines </a:t>
            </a:r>
            <a:r>
              <a:rPr lang="en-US" dirty="0" smtClean="0"/>
              <a:t>quite</a:t>
            </a:r>
            <a:r>
              <a:rPr lang="uk-UA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few other </a:t>
            </a:r>
            <a:r>
              <a:rPr lang="en-US" b="1" dirty="0" err="1"/>
              <a:t>globals</a:t>
            </a:r>
            <a:r>
              <a:rPr lang="en-US" dirty="0"/>
              <a:t> that are specific to web browsers and client-side JavaScript</a:t>
            </a:r>
            <a:r>
              <a:rPr lang="en-US" dirty="0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Types, Values, and Variables</a:t>
            </a:r>
            <a:r>
              <a:rPr lang="uk-UA" b="1" dirty="0"/>
              <a:t>: </a:t>
            </a:r>
            <a:r>
              <a:rPr lang="en-US" b="1" u="sng" dirty="0" smtClean="0"/>
              <a:t>Wrapper </a:t>
            </a:r>
            <a:r>
              <a:rPr lang="en-US" b="1" u="sng" dirty="0"/>
              <a:t>Objects</a:t>
            </a:r>
            <a:r>
              <a:rPr lang="uk-UA" b="1" u="sng" dirty="0"/>
              <a:t>: </a:t>
            </a:r>
            <a:r>
              <a:rPr lang="en-US" b="1" u="sng" dirty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Strings </a:t>
            </a:r>
            <a:r>
              <a:rPr lang="en-US" dirty="0"/>
              <a:t>are not objects,</a:t>
            </a:r>
            <a:r>
              <a:rPr lang="uk-UA" dirty="0"/>
              <a:t> </a:t>
            </a:r>
            <a:r>
              <a:rPr lang="en-US" dirty="0"/>
              <a:t>so why do they have properties? Whenever you try to</a:t>
            </a:r>
            <a:r>
              <a:rPr lang="uk-UA" dirty="0"/>
              <a:t> </a:t>
            </a:r>
            <a:r>
              <a:rPr lang="en-US" dirty="0"/>
              <a:t>refer to a property of a string s, JavaScript converts the string value to an object as if by</a:t>
            </a:r>
            <a:r>
              <a:rPr lang="uk-UA" dirty="0"/>
              <a:t> </a:t>
            </a:r>
            <a:r>
              <a:rPr lang="en-US" dirty="0"/>
              <a:t>calling new String(s)</a:t>
            </a:r>
            <a:r>
              <a:rPr lang="uk-UA" dirty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and </a:t>
            </a:r>
            <a:r>
              <a:rPr lang="en-US" dirty="0" err="1"/>
              <a:t>booleans</a:t>
            </a:r>
            <a:r>
              <a:rPr lang="en-US" dirty="0"/>
              <a:t> have methods for the same reason that strings do: a temporary</a:t>
            </a:r>
            <a:br>
              <a:rPr lang="en-US" dirty="0"/>
            </a:br>
            <a:r>
              <a:rPr lang="en-US" dirty="0"/>
              <a:t>object is created using the Number() or Boolean() constructor, and the method is resolved using that temporary object. </a:t>
            </a: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uk-UA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you run this code, the value of t is undefined. The second line of code creates </a:t>
            </a:r>
            <a:r>
              <a:rPr lang="en-US" sz="1400" dirty="0" smtClean="0"/>
              <a:t>a</a:t>
            </a:r>
            <a:r>
              <a:rPr lang="uk-UA" sz="1400" dirty="0" smtClean="0"/>
              <a:t> </a:t>
            </a:r>
            <a:r>
              <a:rPr lang="en-US" sz="1400" dirty="0" smtClean="0"/>
              <a:t>temporary </a:t>
            </a:r>
            <a:r>
              <a:rPr lang="en-US" sz="1400" dirty="0"/>
              <a:t>String object, sets its </a:t>
            </a:r>
            <a:r>
              <a:rPr lang="en-US" sz="1400" dirty="0" err="1"/>
              <a:t>len</a:t>
            </a:r>
            <a:r>
              <a:rPr lang="en-US" sz="1400" dirty="0"/>
              <a:t> property to 4, and then discards that object. </a:t>
            </a:r>
            <a:r>
              <a:rPr lang="en-US" sz="1400" dirty="0" smtClean="0"/>
              <a:t>The</a:t>
            </a:r>
            <a:r>
              <a:rPr lang="uk-UA" sz="1400" dirty="0" smtClean="0"/>
              <a:t> </a:t>
            </a:r>
            <a:r>
              <a:rPr lang="en-US" sz="1400" dirty="0" smtClean="0"/>
              <a:t>third </a:t>
            </a:r>
            <a:r>
              <a:rPr lang="en-US" sz="1400" dirty="0"/>
              <a:t>line creates a new String object from the original </a:t>
            </a:r>
            <a:r>
              <a:rPr lang="en-US" sz="1400" dirty="0" smtClean="0"/>
              <a:t>(unmodified</a:t>
            </a:r>
            <a:r>
              <a:rPr lang="en-US" sz="1400" dirty="0"/>
              <a:t>) string value </a:t>
            </a:r>
            <a:r>
              <a:rPr lang="en-US" sz="1400" dirty="0" smtClean="0"/>
              <a:t>and</a:t>
            </a:r>
            <a:r>
              <a:rPr lang="uk-UA" sz="1400" dirty="0" smtClean="0"/>
              <a:t> </a:t>
            </a:r>
            <a:r>
              <a:rPr lang="en-US" sz="1400" dirty="0" smtClean="0"/>
              <a:t>then </a:t>
            </a:r>
            <a:r>
              <a:rPr lang="en-US" sz="1400" dirty="0"/>
              <a:t>tries to read the </a:t>
            </a:r>
            <a:r>
              <a:rPr lang="en-US" sz="1400" dirty="0" err="1"/>
              <a:t>len</a:t>
            </a:r>
            <a:r>
              <a:rPr lang="en-US" sz="1400" dirty="0"/>
              <a:t> property. </a:t>
            </a:r>
            <a:r>
              <a:rPr lang="en-US" sz="1400" b="1" i="1" u="sng" dirty="0"/>
              <a:t>This property does not exist</a:t>
            </a:r>
            <a:r>
              <a:rPr lang="en-US" sz="1400" dirty="0"/>
              <a:t>, and the expression</a:t>
            </a:r>
            <a:br>
              <a:rPr lang="en-US" sz="1400" dirty="0"/>
            </a:br>
            <a:r>
              <a:rPr lang="en-US" sz="1400" dirty="0"/>
              <a:t>evaluates to undefined. </a:t>
            </a:r>
            <a:endParaRPr lang="uk-UA" sz="14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trings</a:t>
            </a:r>
            <a:r>
              <a:rPr lang="en-US" sz="1600" dirty="0"/>
              <a:t>, numbers, and </a:t>
            </a:r>
            <a:r>
              <a:rPr lang="en-US" sz="1600" dirty="0" err="1" smtClean="0"/>
              <a:t>boolean</a:t>
            </a:r>
            <a:r>
              <a:rPr lang="uk-UA" sz="1600" dirty="0" smtClean="0"/>
              <a:t> </a:t>
            </a:r>
            <a:r>
              <a:rPr lang="en-US" sz="1600" dirty="0" smtClean="0"/>
              <a:t>values </a:t>
            </a:r>
            <a:r>
              <a:rPr lang="en-US" sz="1600" dirty="0"/>
              <a:t>behave like objects when you try to read the value of a property (or </a:t>
            </a:r>
            <a:r>
              <a:rPr lang="en-US" sz="1600" dirty="0" smtClean="0"/>
              <a:t>method)</a:t>
            </a:r>
            <a:r>
              <a:rPr lang="uk-UA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them. But if you attempt to set the value of a property, that attempt is </a:t>
            </a:r>
            <a:r>
              <a:rPr lang="en-US" sz="1600" dirty="0" smtClean="0"/>
              <a:t>silently</a:t>
            </a:r>
            <a:r>
              <a:rPr lang="uk-UA" sz="1600" dirty="0" smtClean="0"/>
              <a:t> </a:t>
            </a:r>
            <a:r>
              <a:rPr lang="en-US" sz="1600" dirty="0" smtClean="0"/>
              <a:t>ignored</a:t>
            </a:r>
            <a:r>
              <a:rPr lang="en-US" sz="1600" dirty="0"/>
              <a:t>: the change is made on a temporary object and does not persist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it is possible (but almost never necessary or useful) to </a:t>
            </a:r>
            <a:r>
              <a:rPr lang="en-US" dirty="0" smtClean="0"/>
              <a:t>create </a:t>
            </a:r>
            <a:r>
              <a:rPr lang="en-US" dirty="0"/>
              <a:t>wrapper objects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132856"/>
            <a:ext cx="5357242" cy="74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977172"/>
            <a:ext cx="5357242" cy="68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/>
              <a:t>Immutable </a:t>
            </a:r>
            <a:r>
              <a:rPr lang="en-US" b="1" u="sng" dirty="0"/>
              <a:t>Primitive Values and Mutable </a:t>
            </a:r>
            <a:r>
              <a:rPr lang="en-US" b="1" u="sng" dirty="0" smtClean="0"/>
              <a:t>Object References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i="1" u="sng" dirty="0"/>
              <a:t>fundamental difference </a:t>
            </a:r>
            <a:r>
              <a:rPr lang="en-US" dirty="0" smtClean="0"/>
              <a:t>between </a:t>
            </a:r>
            <a:r>
              <a:rPr lang="en-US" u="sng" dirty="0"/>
              <a:t>primitive values </a:t>
            </a:r>
            <a:r>
              <a:rPr lang="en-US" dirty="0"/>
              <a:t>(</a:t>
            </a:r>
            <a:r>
              <a:rPr lang="en-US" dirty="0" err="1" smtClean="0"/>
              <a:t>undefined,null</a:t>
            </a:r>
            <a:r>
              <a:rPr lang="en-US" dirty="0"/>
              <a:t>, </a:t>
            </a:r>
            <a:r>
              <a:rPr lang="en-US" dirty="0" err="1"/>
              <a:t>booleans</a:t>
            </a:r>
            <a:r>
              <a:rPr lang="en-US" dirty="0"/>
              <a:t>, numbers, and strings) and </a:t>
            </a:r>
            <a:r>
              <a:rPr lang="en-US" u="sng" dirty="0"/>
              <a:t>objects</a:t>
            </a:r>
            <a:r>
              <a:rPr lang="en-US" dirty="0"/>
              <a:t> (including arrays and functions</a:t>
            </a:r>
            <a:r>
              <a:rPr lang="en-US" dirty="0" smtClean="0"/>
              <a:t>). Primitives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  <a:r>
              <a:rPr lang="en-US" dirty="0"/>
              <a:t>: there is no way to change (or “mutate”) a primitive </a:t>
            </a:r>
            <a:r>
              <a:rPr lang="en-US" dirty="0" smtClean="0"/>
              <a:t>value. </a:t>
            </a:r>
            <a:r>
              <a:rPr lang="en-US" sz="1600" dirty="0" smtClean="0"/>
              <a:t>This </a:t>
            </a:r>
            <a:r>
              <a:rPr lang="en-US" sz="1600" dirty="0"/>
              <a:t>is obvious for numbers and </a:t>
            </a:r>
            <a:r>
              <a:rPr lang="en-US" sz="1600" dirty="0" err="1" smtClean="0"/>
              <a:t>booleans</a:t>
            </a:r>
            <a:r>
              <a:rPr lang="en-US" sz="1600" dirty="0" smtClean="0"/>
              <a:t>. It </a:t>
            </a:r>
            <a:r>
              <a:rPr lang="en-US" sz="1600" dirty="0"/>
              <a:t>is not so obvious for strings, however. Since strings are like </a:t>
            </a:r>
            <a:r>
              <a:rPr lang="en-US" sz="1600" dirty="0" smtClean="0"/>
              <a:t>arrays of </a:t>
            </a:r>
            <a:r>
              <a:rPr lang="en-US" sz="1600" dirty="0"/>
              <a:t>characters, you might expect to be able to alter the character at any specified </a:t>
            </a:r>
            <a:r>
              <a:rPr lang="en-US" sz="1600" dirty="0" smtClean="0"/>
              <a:t>index. In </a:t>
            </a:r>
            <a:r>
              <a:rPr lang="en-US" sz="1600" dirty="0"/>
              <a:t>fact, JavaScript does not allow this, and all string methods that appear to return </a:t>
            </a:r>
            <a:r>
              <a:rPr lang="en-US" sz="1600" dirty="0" smtClean="0"/>
              <a:t>a modified </a:t>
            </a:r>
            <a:r>
              <a:rPr lang="en-US" sz="1600" dirty="0"/>
              <a:t>string are, in </a:t>
            </a:r>
            <a:r>
              <a:rPr lang="en-US" sz="1600" dirty="0" smtClean="0"/>
              <a:t>fact, returning </a:t>
            </a:r>
            <a:r>
              <a:rPr lang="en-US" sz="1600" dirty="0"/>
              <a:t>a new string value. For example</a:t>
            </a:r>
            <a:r>
              <a:rPr lang="en-US" sz="1600" dirty="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Objects </a:t>
            </a:r>
            <a:r>
              <a:rPr lang="en-US" dirty="0"/>
              <a:t>are different than primitives. First, they are </a:t>
            </a:r>
            <a:r>
              <a:rPr lang="en-US" i="1" dirty="0"/>
              <a:t>mutable</a:t>
            </a:r>
            <a:r>
              <a:rPr lang="en-US" dirty="0"/>
              <a:t>—their values can </a:t>
            </a:r>
            <a:r>
              <a:rPr lang="en-US" dirty="0" smtClean="0"/>
              <a:t>change. Second</a:t>
            </a:r>
            <a:r>
              <a:rPr lang="en-US" dirty="0"/>
              <a:t>, Objects are not compared by value: two objects are not equal even if they have the </a:t>
            </a:r>
            <a:r>
              <a:rPr lang="en-US" dirty="0" smtClean="0"/>
              <a:t>same properties </a:t>
            </a:r>
            <a:r>
              <a:rPr lang="en-US" dirty="0"/>
              <a:t>and values.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Objects </a:t>
            </a:r>
            <a:r>
              <a:rPr lang="en-US" dirty="0"/>
              <a:t>are sometimes called </a:t>
            </a:r>
            <a:r>
              <a:rPr lang="en-US" b="1" i="1" u="sng" dirty="0"/>
              <a:t>reference types </a:t>
            </a:r>
            <a:r>
              <a:rPr lang="en-US" dirty="0"/>
              <a:t>to distinguish them from </a:t>
            </a:r>
            <a:r>
              <a:rPr lang="en-US" dirty="0" smtClean="0"/>
              <a:t>JavaScript’s primitive </a:t>
            </a:r>
            <a:r>
              <a:rPr lang="en-US" dirty="0"/>
              <a:t>types. O</a:t>
            </a:r>
            <a:r>
              <a:rPr lang="en-US" dirty="0" smtClean="0"/>
              <a:t>bjects </a:t>
            </a:r>
            <a:r>
              <a:rPr lang="en-US" dirty="0"/>
              <a:t>are compared </a:t>
            </a:r>
            <a:r>
              <a:rPr lang="en-US" i="1" dirty="0"/>
              <a:t>by reference</a:t>
            </a:r>
            <a:r>
              <a:rPr lang="en-US" dirty="0"/>
              <a:t>: two object values are the same if and only if </a:t>
            </a:r>
            <a:r>
              <a:rPr lang="en-US" dirty="0" smtClean="0"/>
              <a:t>they </a:t>
            </a:r>
            <a:r>
              <a:rPr lang="en-US" i="1" dirty="0" smtClean="0"/>
              <a:t>refer </a:t>
            </a:r>
            <a:r>
              <a:rPr lang="en-US" dirty="0"/>
              <a:t>to the same underlying object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7847"/>
            <a:ext cx="5940659" cy="66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97052"/>
            <a:ext cx="672789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758650"/>
            <a:ext cx="7134843" cy="109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60491</TotalTime>
  <Words>3257</Words>
  <Application>Microsoft Office PowerPoint</Application>
  <PresentationFormat>Экран (4:3)</PresentationFormat>
  <Paragraphs>288</Paragraphs>
  <Slides>28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«Програмування та підтримка веб-застосувань»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vovk</dc:creator>
  <cp:lastModifiedBy>vovk</cp:lastModifiedBy>
  <cp:revision>360</cp:revision>
  <dcterms:created xsi:type="dcterms:W3CDTF">2017-05-17T07:25:06Z</dcterms:created>
  <dcterms:modified xsi:type="dcterms:W3CDTF">2017-10-24T08:50:42Z</dcterms:modified>
</cp:coreProperties>
</file>