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4"/>
  </p:notesMasterIdLst>
  <p:sldIdLst>
    <p:sldId id="256" r:id="rId3"/>
    <p:sldId id="265" r:id="rId4"/>
    <p:sldId id="261" r:id="rId5"/>
    <p:sldId id="262" r:id="rId6"/>
    <p:sldId id="266" r:id="rId7"/>
    <p:sldId id="267" r:id="rId8"/>
    <p:sldId id="263" r:id="rId9"/>
    <p:sldId id="264" r:id="rId10"/>
    <p:sldId id="258" r:id="rId11"/>
    <p:sldId id="259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2A79A-D7D4-4DA3-81F5-0E692FA18DAB}" type="datetimeFigureOut">
              <a:rPr lang="en-US" smtClean="0"/>
              <a:t>7/15/2009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EB269-411F-46E9-98C6-277125EF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218410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EB269-411F-46E9-98C6-277125EFF2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93935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07/7/7/main" val="FFFFFF" mc:Ignorable="">
                  <a:shade val="100000"/>
                </a:srgbClr>
              </a:gs>
              <a:gs pos="98000">
                <a:srgbClr xmlns:mc="http://schemas.openxmlformats.org/markup-compatibility/2006" xmlns:a14="http://schemas.microsoft.com/office/drawing/2007/7/7/main" val="FFFFFF" mc:Ignorable="">
                  <a:shade val="100000"/>
                </a:srgbClr>
              </a:gs>
              <a:gs pos="99055">
                <a:srgbClr xmlns:mc="http://schemas.openxmlformats.org/markup-compatibility/2006" xmlns:a14="http://schemas.microsoft.com/office/drawing/2007/7/7/main" val="FFFFFF" mc:Ignorable="">
                  <a:shade val="93000"/>
                </a:srgbClr>
              </a:gs>
              <a:gs pos="100000">
                <a:srgbClr xmlns:mc="http://schemas.openxmlformats.org/markup-compatibility/2006" xmlns:a14="http://schemas.microsoft.com/office/drawing/2007/7/7/main" val="FFFFFF" mc:Ignorable="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xmlns:mc="http://schemas.openxmlformats.org/markup-compatibility/2006" xmlns:a14="http://schemas.microsoft.com/office/drawing/2007/7/7/main" val="302F2C" mc:Ignorable="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xmlns:mc="http://schemas.openxmlformats.org/markup-compatibility/2006" xmlns:a14="http://schemas.microsoft.com/office/drawing/2007/7/7/main" val="000000" mc:Ignorable="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xmlns:mc="http://schemas.openxmlformats.org/markup-compatibility/2006" xmlns:a14="http://schemas.microsoft.com/office/drawing/2007/7/7/main" val="000000" mc:Ignorable="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A000C-DFAA-47FE-8730-25D276D7570B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B636A-91BE-4AAF-B502-1D62210EF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A000C-DFAA-47FE-8730-25D276D7570B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B636A-91BE-4AAF-B502-1D62210EF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A000C-DFAA-47FE-8730-25D276D7570B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B636A-91BE-4AAF-B502-1D62210EF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A000C-DFAA-47FE-8730-25D276D7570B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B636A-91BE-4AAF-B502-1D62210EF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07/7/7/main" val="FFFFFF" mc:Ignorable="">
                  <a:shade val="100000"/>
                </a:srgbClr>
              </a:gs>
              <a:gs pos="98000">
                <a:srgbClr xmlns:mc="http://schemas.openxmlformats.org/markup-compatibility/2006" xmlns:a14="http://schemas.microsoft.com/office/drawing/2007/7/7/main" val="FFFFFF" mc:Ignorable="">
                  <a:shade val="100000"/>
                </a:srgbClr>
              </a:gs>
              <a:gs pos="99055">
                <a:srgbClr xmlns:mc="http://schemas.openxmlformats.org/markup-compatibility/2006" xmlns:a14="http://schemas.microsoft.com/office/drawing/2007/7/7/main" val="FFFFFF" mc:Ignorable="">
                  <a:shade val="93000"/>
                </a:srgbClr>
              </a:gs>
              <a:gs pos="100000">
                <a:srgbClr xmlns:mc="http://schemas.openxmlformats.org/markup-compatibility/2006" xmlns:a14="http://schemas.microsoft.com/office/drawing/2007/7/7/main" val="FFFFFF" mc:Ignorable="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xmlns:mc="http://schemas.openxmlformats.org/markup-compatibility/2006" xmlns:a14="http://schemas.microsoft.com/office/drawing/2007/7/7/main" val="302F2C" mc:Ignorable="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xmlns:mc="http://schemas.openxmlformats.org/markup-compatibility/2006" xmlns:a14="http://schemas.microsoft.com/office/drawing/2007/7/7/main" val="000000" mc:Ignorable="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A000C-DFAA-47FE-8730-25D276D7570B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B636A-91BE-4AAF-B502-1D62210EF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A000C-DFAA-47FE-8730-25D276D7570B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B636A-91BE-4AAF-B502-1D62210EF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A000C-DFAA-47FE-8730-25D276D7570B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B636A-91BE-4AAF-B502-1D62210EF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A000C-DFAA-47FE-8730-25D276D7570B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B636A-91BE-4AAF-B502-1D62210EF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07/7/7/main" val="FFFFFF" mc:Ignorable="">
                  <a:shade val="100000"/>
                </a:srgbClr>
              </a:gs>
              <a:gs pos="98000">
                <a:srgbClr xmlns:mc="http://schemas.openxmlformats.org/markup-compatibility/2006" xmlns:a14="http://schemas.microsoft.com/office/drawing/2007/7/7/main" val="FFFFFF" mc:Ignorable="">
                  <a:shade val="100000"/>
                </a:srgbClr>
              </a:gs>
              <a:gs pos="99055">
                <a:srgbClr xmlns:mc="http://schemas.openxmlformats.org/markup-compatibility/2006" xmlns:a14="http://schemas.microsoft.com/office/drawing/2007/7/7/main" val="FFFFFF" mc:Ignorable="">
                  <a:shade val="93000"/>
                </a:srgbClr>
              </a:gs>
              <a:gs pos="100000">
                <a:srgbClr xmlns:mc="http://schemas.openxmlformats.org/markup-compatibility/2006" xmlns:a14="http://schemas.microsoft.com/office/drawing/2007/7/7/main" val="FFFFFF" mc:Ignorable="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xmlns:mc="http://schemas.openxmlformats.org/markup-compatibility/2006" xmlns:a14="http://schemas.microsoft.com/office/drawing/2007/7/7/main" val="302F2C" mc:Ignorable="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xmlns:mc="http://schemas.openxmlformats.org/markup-compatibility/2006" xmlns:a14="http://schemas.microsoft.com/office/drawing/2007/7/7/main" val="000000" mc:Ignorable="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A000C-DFAA-47FE-8730-25D276D7570B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B636A-91BE-4AAF-B502-1D62210EF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A000C-DFAA-47FE-8730-25D276D7570B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B636A-91BE-4AAF-B502-1D62210EF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07/7/7/main" val="FFFFFF" mc:Ignorable="">
                  <a:shade val="100000"/>
                </a:srgbClr>
              </a:gs>
              <a:gs pos="98000">
                <a:srgbClr xmlns:mc="http://schemas.openxmlformats.org/markup-compatibility/2006" xmlns:a14="http://schemas.microsoft.com/office/drawing/2007/7/7/main" val="FFFFFF" mc:Ignorable="">
                  <a:shade val="100000"/>
                </a:srgbClr>
              </a:gs>
              <a:gs pos="99055">
                <a:srgbClr xmlns:mc="http://schemas.openxmlformats.org/markup-compatibility/2006" xmlns:a14="http://schemas.microsoft.com/office/drawing/2007/7/7/main" val="FFFFFF" mc:Ignorable="">
                  <a:shade val="93000"/>
                </a:srgbClr>
              </a:gs>
              <a:gs pos="100000">
                <a:srgbClr xmlns:mc="http://schemas.openxmlformats.org/markup-compatibility/2006" xmlns:a14="http://schemas.microsoft.com/office/drawing/2007/7/7/main" val="FFFFFF" mc:Ignorable="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xmlns:mc="http://schemas.openxmlformats.org/markup-compatibility/2006" xmlns:a14="http://schemas.microsoft.com/office/drawing/2007/7/7/main" val="302F2C" mc:Ignorable="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xmlns:mc="http://schemas.openxmlformats.org/markup-compatibility/2006" xmlns:a14="http://schemas.microsoft.com/office/drawing/2007/7/7/main" val="000000" mc:Ignorable="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xmlns:mc="http://schemas.openxmlformats.org/markup-compatibility/2006" xmlns:a14="http://schemas.microsoft.com/office/drawing/2007/7/7/main" val="1C1C1C" mc:Ignorable="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xmlns:mc="http://schemas.openxmlformats.org/markup-compatibility/2006" xmlns:a14="http://schemas.microsoft.com/office/drawing/2007/7/7/main" val="FFFFFF" mc:Ignorable=""/>
                </a:solidFill>
              </a:defRPr>
            </a:lvl1pPr>
            <a:lvl2pPr>
              <a:defRPr sz="1200">
                <a:solidFill>
                  <a:srgbClr xmlns:mc="http://schemas.openxmlformats.org/markup-compatibility/2006" xmlns:a14="http://schemas.microsoft.com/office/drawing/2007/7/7/main" val="FFFFFF" mc:Ignorable=""/>
                </a:solidFill>
              </a:defRPr>
            </a:lvl2pPr>
            <a:lvl3pPr>
              <a:defRPr sz="1000">
                <a:solidFill>
                  <a:srgbClr xmlns:mc="http://schemas.openxmlformats.org/markup-compatibility/2006" xmlns:a14="http://schemas.microsoft.com/office/drawing/2007/7/7/main" val="FFFFFF" mc:Ignorable=""/>
                </a:solidFill>
              </a:defRPr>
            </a:lvl3pPr>
            <a:lvl4pPr>
              <a:defRPr sz="900">
                <a:solidFill>
                  <a:srgbClr xmlns:mc="http://schemas.openxmlformats.org/markup-compatibility/2006" xmlns:a14="http://schemas.microsoft.com/office/drawing/2007/7/7/main" val="FFFFFF" mc:Ignorable=""/>
                </a:solidFill>
              </a:defRPr>
            </a:lvl4pPr>
            <a:lvl5pPr>
              <a:defRPr sz="900">
                <a:solidFill>
                  <a:srgbClr xmlns:mc="http://schemas.openxmlformats.org/markup-compatibility/2006" xmlns:a14="http://schemas.microsoft.com/office/drawing/2007/7/7/main" val="FFFFFF" mc:Ignorable="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A000C-DFAA-47FE-8730-25D276D7570B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B636A-91BE-4AAF-B502-1D62210EFD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xmlns:mc="http://schemas.openxmlformats.org/markup-compatibility/2006" xmlns:a14="http://schemas.microsoft.com/office/drawing/2007/7/7/main" val="FFFFFF" mc:Ignorable="">
                  <a:shade val="100000"/>
                </a:srgbClr>
              </a:gs>
              <a:gs pos="98000">
                <a:srgbClr xmlns:mc="http://schemas.openxmlformats.org/markup-compatibility/2006" xmlns:a14="http://schemas.microsoft.com/office/drawing/2007/7/7/main" val="FFFFFF" mc:Ignorable="">
                  <a:shade val="100000"/>
                </a:srgbClr>
              </a:gs>
              <a:gs pos="99055">
                <a:srgbClr xmlns:mc="http://schemas.openxmlformats.org/markup-compatibility/2006" xmlns:a14="http://schemas.microsoft.com/office/drawing/2007/7/7/main" val="FFFFFF" mc:Ignorable="">
                  <a:shade val="93000"/>
                </a:srgbClr>
              </a:gs>
              <a:gs pos="100000">
                <a:srgbClr xmlns:mc="http://schemas.openxmlformats.org/markup-compatibility/2006" xmlns:a14="http://schemas.microsoft.com/office/drawing/2007/7/7/main" val="FFFFFF" mc:Ignorable="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xmlns:mc="http://schemas.openxmlformats.org/markup-compatibility/2006" xmlns:a14="http://schemas.microsoft.com/office/drawing/2007/7/7/main" val="302F2C" mc:Ignorable="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xmlns:mc="http://schemas.openxmlformats.org/markup-compatibility/2006" xmlns:a14="http://schemas.microsoft.com/office/drawing/2007/7/7/main" val="000000" mc:Ignorable="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D5A000C-DFAA-47FE-8730-25D276D7570B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A0B636A-91BE-4AAF-B502-1D62210EFD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xmlns:mc="http://schemas.openxmlformats.org/markup-compatibility/2006" xmlns:a14="http://schemas.microsoft.com/office/drawing/2007/7/7/main" val="000000" mc:Ignorable="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vilay.inf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Feed Reader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Avilay Parekh</a:t>
            </a:r>
          </a:p>
          <a:p>
            <a:r>
              <a:rPr lang="en-US" dirty="0" smtClean="0"/>
              <a:t>PM, Windows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1840805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re-think entire UX and UI</a:t>
            </a:r>
          </a:p>
          <a:p>
            <a:pPr lvl="1"/>
            <a:r>
              <a:rPr lang="en-US" dirty="0" smtClean="0"/>
              <a:t>Any ideas on what a good Reader page would look like?</a:t>
            </a:r>
          </a:p>
          <a:p>
            <a:pPr lvl="1"/>
            <a:r>
              <a:rPr lang="en-US" dirty="0" smtClean="0"/>
              <a:t>Is the single click a good enough indicator of user’s like?</a:t>
            </a:r>
          </a:p>
          <a:p>
            <a:pPr lvl="1"/>
            <a:r>
              <a:rPr lang="en-US" dirty="0" smtClean="0"/>
              <a:t>What kind of search functionality does the site need?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62771716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 functionality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FeedLists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Feed Discovery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Item sharing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Item tagging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Twitter integration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Facebook integration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07/7/12/main" val="382825704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Snapdragon feed reader</a:t>
            </a:r>
          </a:p>
          <a:p>
            <a:endParaRPr lang="en-US" dirty="0" smtClean="0"/>
          </a:p>
          <a:p>
            <a:r>
              <a:rPr lang="en-US" dirty="0" smtClean="0"/>
              <a:t>Website up and running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http://avilay.info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drive it..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90713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629873" cy="5489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4572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many people subscribe to feeds via some reader (IE, Outlook, G, </a:t>
            </a:r>
            <a:r>
              <a:rPr lang="en-US" dirty="0" err="1"/>
              <a:t>etc</a:t>
            </a:r>
            <a:r>
              <a:rPr lang="en-US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07/7/12/main" val="397812851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4572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“Normal” way of reading feeds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5775096" cy="57388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88188372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36931"/>
            <a:ext cx="8229600" cy="59210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4572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“Normal” way of reading feeds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422342703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overload</a:t>
            </a:r>
          </a:p>
          <a:p>
            <a:endParaRPr lang="en-US" dirty="0" smtClean="0"/>
          </a:p>
          <a:p>
            <a:r>
              <a:rPr lang="en-US" dirty="0" err="1" smtClean="0"/>
              <a:t>Avg</a:t>
            </a:r>
            <a:r>
              <a:rPr lang="en-US" dirty="0" smtClean="0"/>
              <a:t> of 10 new items / feed / day</a:t>
            </a:r>
          </a:p>
          <a:p>
            <a:endParaRPr lang="en-US" dirty="0" smtClean="0"/>
          </a:p>
          <a:p>
            <a:r>
              <a:rPr lang="en-US" dirty="0" smtClean="0"/>
              <a:t>10 feeds =&gt; 100 new items / day</a:t>
            </a:r>
          </a:p>
          <a:p>
            <a:endParaRPr lang="en-US" dirty="0" smtClean="0"/>
          </a:p>
          <a:p>
            <a:r>
              <a:rPr lang="en-US" dirty="0" smtClean="0"/>
              <a:t>Who can keep up with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339679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72456"/>
            <a:ext cx="8458200" cy="60855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3810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Cherry pick items that you might find interesting</a:t>
            </a:r>
          </a:p>
        </p:txBody>
      </p:sp>
    </p:spTree>
    <p:extLst>
      <p:ext uri="{BB962C8B-B14F-4D97-AF65-F5344CB8AC3E}">
        <p14:creationId xmlns:p14="http://schemas.microsoft.com/office/powerpoint/2007/7/12/main" val="338167744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Interesting items out of the box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/>
              <a:t>to use like a “normal” feed reader the first couple of times</a:t>
            </a:r>
          </a:p>
          <a:p>
            <a:endParaRPr lang="en-US" dirty="0" smtClean="0"/>
          </a:p>
          <a:p>
            <a:r>
              <a:rPr lang="en-US" dirty="0" smtClean="0"/>
              <a:t>Clicked item = Interesting item</a:t>
            </a:r>
          </a:p>
          <a:p>
            <a:endParaRPr lang="en-US" dirty="0" smtClean="0"/>
          </a:p>
          <a:p>
            <a:r>
              <a:rPr lang="en-US" dirty="0" smtClean="0"/>
              <a:t>System learns based on items clicked</a:t>
            </a:r>
          </a:p>
          <a:p>
            <a:endParaRPr lang="en-US" dirty="0" smtClean="0"/>
          </a:p>
          <a:p>
            <a:r>
              <a:rPr lang="en-US" dirty="0" smtClean="0"/>
              <a:t>Next time user logs in there are interesting items available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I communicate the value proposition of this service to the first-time visitor?</a:t>
            </a:r>
          </a:p>
          <a:p>
            <a:pPr lvl="1"/>
            <a:r>
              <a:rPr lang="en-US" dirty="0" smtClean="0"/>
              <a:t>What would be a good tag-line?</a:t>
            </a:r>
          </a:p>
          <a:p>
            <a:pPr lvl="1"/>
            <a:r>
              <a:rPr lang="en-US" dirty="0" smtClean="0"/>
              <a:t>What would be a good welcome blurb?</a:t>
            </a:r>
          </a:p>
          <a:p>
            <a:pPr lvl="1"/>
            <a:r>
              <a:rPr lang="en-US" dirty="0" smtClean="0"/>
              <a:t>Do I need some kind of “</a:t>
            </a:r>
            <a:r>
              <a:rPr lang="en-US" dirty="0" err="1" smtClean="0"/>
              <a:t>quickstart</a:t>
            </a:r>
            <a:r>
              <a:rPr lang="en-US" dirty="0" smtClean="0"/>
              <a:t>” tutorials?</a:t>
            </a:r>
          </a:p>
          <a:p>
            <a:endParaRPr lang="en-US" dirty="0" smtClean="0"/>
          </a:p>
          <a:p>
            <a:r>
              <a:rPr lang="en-US" dirty="0" smtClean="0"/>
              <a:t>How bad is it if I require the first-time visitor to create an account to try out the service?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0729705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323232" mc:Ignorable=""/>
      </a:dk2>
      <a:lt2>
        <a:srgbClr xmlns:mc="http://schemas.openxmlformats.org/markup-compatibility/2006" xmlns:a14="http://schemas.microsoft.com/office/drawing/2007/7/7/main" val="E3DED1" mc:Ignorable=""/>
      </a:lt2>
      <a:accent1>
        <a:srgbClr xmlns:mc="http://schemas.openxmlformats.org/markup-compatibility/2006" xmlns:a14="http://schemas.microsoft.com/office/drawing/2007/7/7/main" val="F07F09" mc:Ignorable=""/>
      </a:accent1>
      <a:accent2>
        <a:srgbClr xmlns:mc="http://schemas.openxmlformats.org/markup-compatibility/2006" xmlns:a14="http://schemas.microsoft.com/office/drawing/2007/7/7/main" val="9F2936" mc:Ignorable=""/>
      </a:accent2>
      <a:accent3>
        <a:srgbClr xmlns:mc="http://schemas.openxmlformats.org/markup-compatibility/2006" xmlns:a14="http://schemas.microsoft.com/office/drawing/2007/7/7/main" val="1B587C" mc:Ignorable=""/>
      </a:accent3>
      <a:accent4>
        <a:srgbClr xmlns:mc="http://schemas.openxmlformats.org/markup-compatibility/2006" xmlns:a14="http://schemas.microsoft.com/office/drawing/2007/7/7/main" val="4E8542" mc:Ignorable=""/>
      </a:accent4>
      <a:accent5>
        <a:srgbClr xmlns:mc="http://schemas.openxmlformats.org/markup-compatibility/2006" xmlns:a14="http://schemas.microsoft.com/office/drawing/2007/7/7/main" val="604878" mc:Ignorable=""/>
      </a:accent5>
      <a:accent6>
        <a:srgbClr xmlns:mc="http://schemas.openxmlformats.org/markup-compatibility/2006" xmlns:a14="http://schemas.microsoft.com/office/drawing/2007/7/7/main" val="C19859" mc:Ignorable=""/>
      </a:accent6>
      <a:hlink>
        <a:srgbClr xmlns:mc="http://schemas.openxmlformats.org/markup-compatibility/2006" xmlns:a14="http://schemas.microsoft.com/office/drawing/2007/7/7/main" val="6B9F25" mc:Ignorable=""/>
      </a:hlink>
      <a:folHlink>
        <a:srgbClr xmlns:mc="http://schemas.openxmlformats.org/markup-compatibility/2006" xmlns:a14="http://schemas.microsoft.com/office/drawing/2007/7/7/main" val="B26B02" mc:Ignorable="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2009-07-15T03:08:09Z</outs:dateTime>
      <outs:isPinned>true</outs:isPinned>
    </outs:relatedDate>
    <outs:relatedDate>
      <outs:type>2</outs:type>
      <outs:displayName>Created</outs:displayName>
      <outs:dateTime>2009-07-14T01:59:32Z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Avilay Parekh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Avilay Parekh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589B10C-A415-4394-99A0-EEBEC1CB213C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114</TotalTime>
  <Words>262</Words>
  <Application>Microsoft Office PowerPoint</Application>
  <PresentationFormat>On-screen Show (4:3)</PresentationFormat>
  <Paragraphs>54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Aspect</vt:lpstr>
      <vt:lpstr>Smart Feed Reader</vt:lpstr>
      <vt:lpstr>Introduction</vt:lpstr>
      <vt:lpstr>PowerPoint Presentation</vt:lpstr>
      <vt:lpstr>PowerPoint Presentation</vt:lpstr>
      <vt:lpstr>PowerPoint Presentation</vt:lpstr>
      <vt:lpstr>Introduction</vt:lpstr>
      <vt:lpstr>PowerPoint Presentation</vt:lpstr>
      <vt:lpstr>How does this work?</vt:lpstr>
      <vt:lpstr>Help!</vt:lpstr>
      <vt:lpstr>Help!</vt:lpstr>
      <vt:lpstr>More Features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Feed Reader</dc:title>
  <dc:creator>Avilay Parekh</dc:creator>
  <cp:lastModifiedBy>Avilay Parekh</cp:lastModifiedBy>
  <cp:revision>8</cp:revision>
  <dcterms:created xsi:type="dcterms:W3CDTF">2009-07-14T01:59:32Z</dcterms:created>
  <dcterms:modified xsi:type="dcterms:W3CDTF">2009-07-15T20:46:26Z</dcterms:modified>
</cp:coreProperties>
</file>