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Black" panose="02000000000000000000" pitchFamily="2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000000"/>
          </p15:clr>
        </p15:guide>
        <p15:guide id="2" pos="10368">
          <p15:clr>
            <a:srgbClr val="000000"/>
          </p15:clr>
        </p15:guide>
        <p15:guide id="3" pos="7020">
          <p15:clr>
            <a:srgbClr val="747775"/>
          </p15:clr>
        </p15:guide>
        <p15:guide id="4" pos="7116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BQeZJc31TxELaUlVilrq+ilMMJ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s Villad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C11B10-9AC8-44F7-806F-956DD0B1C814}">
  <a:tblStyle styleId="{DEC11B10-9AC8-44F7-806F-956DD0B1C8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616" y="173"/>
      </p:cViewPr>
      <p:guideLst>
        <p:guide orient="horz" pos="13824"/>
        <p:guide pos="10368"/>
        <p:guide pos="7020"/>
        <p:guide pos="7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commentAuthors" Target="commentAuthors.xml"/><Relationship Id="rId5" Type="http://schemas.openxmlformats.org/officeDocument/2006/relationships/font" Target="fonts/font2.fntdata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71713" y="1143000"/>
            <a:ext cx="2314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ccad21c9b3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2ccad21c9b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ter">
  <p:cSld name="Pos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33227010" y="-1"/>
            <a:ext cx="9335400" cy="438912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0024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Printing: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This poster is 48” wide by 36” high. It’s designed to be printed on a large-format printer.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Customizing the Content: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placeholders in this poster are formatted for you. Type in the placeholders to add text, or click an icon to add a table, chart, SmartArt graphic, picture or multimedia file.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 add or remove bullet points from text, click the Bullets button on the Home tab.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If you need more placeholders for titles, content or body text, make a copy of what you need and drag it into place. PowerPoint’s Smart Guides will help you align it with everything else.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Want to use your own pictures instead of ours? No problem! Just click a picture, press the Delete key, then click the icon to add your picture.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 This template  has been adapted by DMC. The original template can be download from http://office.microsoft.com/en-us/templates/science-project-poster-TC104001343.aspx</a:t>
            </a:r>
            <a:endParaRPr sz="40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sz="66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68680" y="914480"/>
            <a:ext cx="22631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68680" y="5458540"/>
            <a:ext cx="226308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BFBFB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857250" y="7559040"/>
            <a:ext cx="9601200" cy="17067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857250" y="9485376"/>
            <a:ext cx="9601200" cy="36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65750" tIns="45700" rIns="36575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0"/>
              <a:buFont typeface="Arial"/>
              <a:buNone/>
              <a:defRPr sz="4400"/>
            </a:lvl1pPr>
            <a:lvl2pPr marL="914400" lvl="1" indent="-508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0"/>
              <a:buFont typeface="Arial"/>
              <a:buChar char="•"/>
              <a:defRPr sz="4400"/>
            </a:lvl2pPr>
            <a:lvl3pPr marL="1371600" lvl="2" indent="-508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0"/>
              <a:buFont typeface="Arial"/>
              <a:buChar char="•"/>
              <a:defRPr sz="4400"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  <a:defRPr sz="4400"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  <a:defRPr sz="4400"/>
            </a:lvl5pPr>
            <a:lvl6pPr marL="2743200" lvl="5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  <a:defRPr sz="4400"/>
            </a:lvl6pPr>
            <a:lvl7pPr marL="3200400" lvl="6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  <a:defRPr sz="4400"/>
            </a:lvl7pPr>
            <a:lvl8pPr marL="3657600" lvl="7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  <a:defRPr sz="4400"/>
            </a:lvl8pPr>
            <a:lvl9pPr marL="4114800" lvl="8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857250" y="13996416"/>
            <a:ext cx="9601200" cy="17067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5"/>
          </p:nvPr>
        </p:nvSpPr>
        <p:spPr>
          <a:xfrm>
            <a:off x="857250" y="15825216"/>
            <a:ext cx="9601200" cy="3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6"/>
          </p:nvPr>
        </p:nvSpPr>
        <p:spPr>
          <a:xfrm>
            <a:off x="857250" y="19933920"/>
            <a:ext cx="9601200" cy="16257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7"/>
          </p:nvPr>
        </p:nvSpPr>
        <p:spPr>
          <a:xfrm>
            <a:off x="857250" y="21921216"/>
            <a:ext cx="9601200" cy="8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8"/>
          </p:nvPr>
        </p:nvSpPr>
        <p:spPr>
          <a:xfrm>
            <a:off x="857250" y="30516576"/>
            <a:ext cx="9601200" cy="16257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9"/>
          </p:nvPr>
        </p:nvSpPr>
        <p:spPr>
          <a:xfrm>
            <a:off x="857250" y="32442912"/>
            <a:ext cx="9601200" cy="9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3"/>
          </p:nvPr>
        </p:nvSpPr>
        <p:spPr>
          <a:xfrm>
            <a:off x="11658600" y="7559040"/>
            <a:ext cx="9601200" cy="16257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4"/>
          </p:nvPr>
        </p:nvSpPr>
        <p:spPr>
          <a:xfrm>
            <a:off x="11658600" y="9485376"/>
            <a:ext cx="9601200" cy="90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5"/>
          </p:nvPr>
        </p:nvSpPr>
        <p:spPr>
          <a:xfrm>
            <a:off x="11658600" y="19104864"/>
            <a:ext cx="9601200" cy="16257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6"/>
          </p:nvPr>
        </p:nvSpPr>
        <p:spPr>
          <a:xfrm>
            <a:off x="11658600" y="21031199"/>
            <a:ext cx="9601200" cy="8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7"/>
          </p:nvPr>
        </p:nvSpPr>
        <p:spPr>
          <a:xfrm>
            <a:off x="11658600" y="30516576"/>
            <a:ext cx="9601200" cy="16257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8"/>
          </p:nvPr>
        </p:nvSpPr>
        <p:spPr>
          <a:xfrm>
            <a:off x="11658600" y="32442912"/>
            <a:ext cx="9601200" cy="9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9"/>
          </p:nvPr>
        </p:nvSpPr>
        <p:spPr>
          <a:xfrm>
            <a:off x="22425660" y="7559040"/>
            <a:ext cx="9601200" cy="16257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20"/>
          </p:nvPr>
        </p:nvSpPr>
        <p:spPr>
          <a:xfrm>
            <a:off x="22425660" y="9485376"/>
            <a:ext cx="96012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21"/>
          </p:nvPr>
        </p:nvSpPr>
        <p:spPr>
          <a:xfrm>
            <a:off x="22425660" y="19886445"/>
            <a:ext cx="9601200" cy="6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22"/>
          </p:nvPr>
        </p:nvSpPr>
        <p:spPr>
          <a:xfrm>
            <a:off x="22425660" y="26356795"/>
            <a:ext cx="9601200" cy="16257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23"/>
          </p:nvPr>
        </p:nvSpPr>
        <p:spPr>
          <a:xfrm>
            <a:off x="22425660" y="28283131"/>
            <a:ext cx="9601200" cy="57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24"/>
          </p:nvPr>
        </p:nvSpPr>
        <p:spPr>
          <a:xfrm>
            <a:off x="22425660" y="34296096"/>
            <a:ext cx="9601200" cy="16257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25"/>
          </p:nvPr>
        </p:nvSpPr>
        <p:spPr>
          <a:xfrm>
            <a:off x="22425660" y="36222432"/>
            <a:ext cx="9601200" cy="5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57250" y="42819597"/>
            <a:ext cx="740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8263890" y="42819597"/>
            <a:ext cx="1639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24654510" y="42819597"/>
            <a:ext cx="740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3"/>
          <p:cNvSpPr>
            <a:spLocks noGrp="1"/>
          </p:cNvSpPr>
          <p:nvPr>
            <p:ph type="pic" idx="26"/>
          </p:nvPr>
        </p:nvSpPr>
        <p:spPr>
          <a:xfrm>
            <a:off x="24203025" y="-1"/>
            <a:ext cx="8715300" cy="512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876">
          <p15:clr>
            <a:srgbClr val="A4A3A4"/>
          </p15:clr>
        </p15:guide>
        <p15:guide id="2" pos="1386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2918400" cy="6705600"/>
          </a:xfrm>
          <a:prstGeom prst="rect">
            <a:avLst/>
          </a:prstGeom>
          <a:solidFill>
            <a:srgbClr val="0024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endParaRPr sz="725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68680" y="914480"/>
            <a:ext cx="22631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Arial"/>
              <a:buNone/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68680" y="8026400"/>
            <a:ext cx="31192500" cy="31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57250" y="42819597"/>
            <a:ext cx="740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8263890" y="42819597"/>
            <a:ext cx="1639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24654510" y="42819597"/>
            <a:ext cx="740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5275943"/>
            <a:ext cx="32918400" cy="1524000"/>
          </a:xfrm>
          <a:prstGeom prst="rect">
            <a:avLst/>
          </a:prstGeom>
          <a:solidFill>
            <a:srgbClr val="5E6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endParaRPr sz="725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0" y="5181600"/>
            <a:ext cx="32918400" cy="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540">
          <p15:clr>
            <a:srgbClr val="A4A3A4"/>
          </p15:clr>
        </p15:guide>
        <p15:guide id="3" pos="20196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cad21c9b3_0_3"/>
          <p:cNvSpPr txBox="1">
            <a:spLocks noGrp="1"/>
          </p:cNvSpPr>
          <p:nvPr>
            <p:ph type="title"/>
          </p:nvPr>
        </p:nvSpPr>
        <p:spPr>
          <a:xfrm>
            <a:off x="171475" y="171026"/>
            <a:ext cx="174081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Arial"/>
              <a:buNone/>
            </a:pPr>
            <a:r>
              <a:rPr lang="en-US" sz="10400" b="1"/>
              <a:t>Research Paper Recommendations</a:t>
            </a:r>
            <a:endParaRPr sz="10400" b="1"/>
          </a:p>
        </p:txBody>
      </p:sp>
      <p:sp>
        <p:nvSpPr>
          <p:cNvPr id="52" name="Google Shape;52;g2ccad21c9b3_0_3"/>
          <p:cNvSpPr txBox="1">
            <a:spLocks noGrp="1"/>
          </p:cNvSpPr>
          <p:nvPr>
            <p:ph type="body" idx="1"/>
          </p:nvPr>
        </p:nvSpPr>
        <p:spPr>
          <a:xfrm>
            <a:off x="582949" y="5227550"/>
            <a:ext cx="30887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500" b="1"/>
              <a:t>Team Members: Sharath Giri, Judy Fang, Jerry Jiang, Jacky Jiang, James Murphy, &amp; Andres Villada</a:t>
            </a:r>
            <a:endParaRPr sz="4500" b="1"/>
          </a:p>
        </p:txBody>
      </p:sp>
      <p:pic>
        <p:nvPicPr>
          <p:cNvPr id="53" name="Google Shape;53;g2ccad21c9b3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93550" y="0"/>
            <a:ext cx="5085825" cy="50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ccad21c9b3_0_3"/>
          <p:cNvSpPr txBox="1"/>
          <p:nvPr/>
        </p:nvSpPr>
        <p:spPr>
          <a:xfrm>
            <a:off x="582961" y="5896025"/>
            <a:ext cx="17952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Mentors: Joao Pedro Mattos, Arko Barman</a:t>
            </a:r>
            <a:endParaRPr sz="4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2ccad21c9b3_0_3"/>
          <p:cNvPicPr preferRelativeResize="0"/>
          <p:nvPr/>
        </p:nvPicPr>
        <p:blipFill rotWithShape="1">
          <a:blip r:embed="rId4">
            <a:alphaModFix/>
          </a:blip>
          <a:srcRect b="1835"/>
          <a:stretch/>
        </p:blipFill>
        <p:spPr>
          <a:xfrm>
            <a:off x="12214181" y="0"/>
            <a:ext cx="5379369" cy="50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ccad21c9b3_0_3"/>
          <p:cNvPicPr preferRelativeResize="0"/>
          <p:nvPr/>
        </p:nvPicPr>
        <p:blipFill rotWithShape="1">
          <a:blip r:embed="rId5">
            <a:alphaModFix/>
          </a:blip>
          <a:srcRect l="1960" t="22582" r="52866" b="23483"/>
          <a:stretch/>
        </p:blipFill>
        <p:spPr>
          <a:xfrm>
            <a:off x="22679375" y="0"/>
            <a:ext cx="10239000" cy="508583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ccad21c9b3_0_3"/>
          <p:cNvSpPr txBox="1"/>
          <p:nvPr/>
        </p:nvSpPr>
        <p:spPr>
          <a:xfrm>
            <a:off x="171450" y="7198525"/>
            <a:ext cx="10744200" cy="12801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</a:rPr>
              <a:t>Motivation</a:t>
            </a:r>
            <a:endParaRPr sz="5400" b="1">
              <a:solidFill>
                <a:srgbClr val="FFFFFF"/>
              </a:solidFill>
            </a:endParaRPr>
          </a:p>
        </p:txBody>
      </p:sp>
      <p:sp>
        <p:nvSpPr>
          <p:cNvPr id="58" name="Google Shape;58;g2ccad21c9b3_0_3"/>
          <p:cNvSpPr txBox="1"/>
          <p:nvPr/>
        </p:nvSpPr>
        <p:spPr>
          <a:xfrm>
            <a:off x="171450" y="18654500"/>
            <a:ext cx="108744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</a:rPr>
              <a:t>Key Concepts</a:t>
            </a:r>
            <a:endParaRPr sz="5400" b="1">
              <a:solidFill>
                <a:srgbClr val="FFFFFF"/>
              </a:solidFill>
            </a:endParaRPr>
          </a:p>
        </p:txBody>
      </p:sp>
      <p:sp>
        <p:nvSpPr>
          <p:cNvPr id="59" name="Google Shape;59;g2ccad21c9b3_0_3"/>
          <p:cNvSpPr txBox="1"/>
          <p:nvPr/>
        </p:nvSpPr>
        <p:spPr>
          <a:xfrm>
            <a:off x="11144250" y="18654500"/>
            <a:ext cx="213960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</a:rPr>
              <a:t>Model Architecture</a:t>
            </a:r>
            <a:endParaRPr sz="5400" b="1">
              <a:solidFill>
                <a:srgbClr val="FFFFFF"/>
              </a:solidFill>
            </a:endParaRPr>
          </a:p>
        </p:txBody>
      </p:sp>
      <p:sp>
        <p:nvSpPr>
          <p:cNvPr id="60" name="Google Shape;60;g2ccad21c9b3_0_3"/>
          <p:cNvSpPr txBox="1"/>
          <p:nvPr/>
        </p:nvSpPr>
        <p:spPr>
          <a:xfrm>
            <a:off x="342600" y="35538800"/>
            <a:ext cx="216600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</a:rPr>
              <a:t>Evaluation Metrics &amp; Results</a:t>
            </a:r>
            <a:endParaRPr sz="5400" b="1">
              <a:solidFill>
                <a:srgbClr val="FFFFFF"/>
              </a:solidFill>
            </a:endParaRPr>
          </a:p>
        </p:txBody>
      </p:sp>
      <p:sp>
        <p:nvSpPr>
          <p:cNvPr id="61" name="Google Shape;61;g2ccad21c9b3_0_3"/>
          <p:cNvSpPr txBox="1"/>
          <p:nvPr/>
        </p:nvSpPr>
        <p:spPr>
          <a:xfrm>
            <a:off x="22301300" y="35538800"/>
            <a:ext cx="10239000" cy="12192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</a:rPr>
              <a:t>Conclusion</a:t>
            </a:r>
            <a:endParaRPr sz="5400" b="1">
              <a:solidFill>
                <a:srgbClr val="FFFFFF"/>
              </a:solidFill>
            </a:endParaRPr>
          </a:p>
        </p:txBody>
      </p:sp>
      <p:sp>
        <p:nvSpPr>
          <p:cNvPr id="62" name="Google Shape;62;g2ccad21c9b3_0_3"/>
          <p:cNvSpPr txBox="1"/>
          <p:nvPr/>
        </p:nvSpPr>
        <p:spPr>
          <a:xfrm>
            <a:off x="22301100" y="37090825"/>
            <a:ext cx="10239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Roboto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BERT </a:t>
            </a: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AT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architecture produces the best Recall scores followe</a:t>
            </a: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d by BERT + GCN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g2ccad21c9b3_0_3"/>
          <p:cNvPicPr preferRelativeResize="0"/>
          <p:nvPr/>
        </p:nvPicPr>
        <p:blipFill rotWithShape="1">
          <a:blip r:embed="rId6">
            <a:alphaModFix/>
          </a:blip>
          <a:srcRect l="3110" b="3175"/>
          <a:stretch/>
        </p:blipFill>
        <p:spPr>
          <a:xfrm>
            <a:off x="323875" y="37267750"/>
            <a:ext cx="8538126" cy="573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2ccad21c9b3_0_3"/>
          <p:cNvPicPr preferRelativeResize="0"/>
          <p:nvPr/>
        </p:nvPicPr>
        <p:blipFill rotWithShape="1">
          <a:blip r:embed="rId7">
            <a:alphaModFix/>
          </a:blip>
          <a:srcRect t="1341"/>
          <a:stretch/>
        </p:blipFill>
        <p:spPr>
          <a:xfrm>
            <a:off x="9173175" y="36826850"/>
            <a:ext cx="12816751" cy="69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2ccad21c9b3_0_3"/>
          <p:cNvPicPr preferRelativeResize="0"/>
          <p:nvPr/>
        </p:nvPicPr>
        <p:blipFill rotWithShape="1">
          <a:blip r:embed="rId8">
            <a:alphaModFix/>
          </a:blip>
          <a:srcRect t="1499" b="2374"/>
          <a:stretch/>
        </p:blipFill>
        <p:spPr>
          <a:xfrm>
            <a:off x="171475" y="8532175"/>
            <a:ext cx="10744200" cy="57320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ccad21c9b3_0_3"/>
          <p:cNvSpPr txBox="1"/>
          <p:nvPr/>
        </p:nvSpPr>
        <p:spPr>
          <a:xfrm>
            <a:off x="342600" y="14317800"/>
            <a:ext cx="10452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Fig 1</a:t>
            </a:r>
            <a:r>
              <a:rPr lang="en-US" sz="3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ublished papers ahead of annual NeurIPS conference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g2ccad21c9b3_0_3"/>
          <p:cNvSpPr txBox="1"/>
          <p:nvPr/>
        </p:nvSpPr>
        <p:spPr>
          <a:xfrm>
            <a:off x="11045800" y="8684575"/>
            <a:ext cx="495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Roboto"/>
                <a:ea typeface="Roboto"/>
                <a:cs typeface="Roboto"/>
                <a:sym typeface="Roboto"/>
              </a:rPr>
              <a:t>Potential Models</a:t>
            </a:r>
            <a:endParaRPr sz="3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2ccad21c9b3_0_3"/>
          <p:cNvSpPr txBox="1"/>
          <p:nvPr/>
        </p:nvSpPr>
        <p:spPr>
          <a:xfrm>
            <a:off x="13587650" y="9495075"/>
            <a:ext cx="8202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Keyword Search</a:t>
            </a:r>
            <a:endParaRPr sz="3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Strength: Finding relevant data with few keywords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Limitation: Terms are too broad and limiting for researcher exploration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g2ccad21c9b3_0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045800" y="9638648"/>
            <a:ext cx="2411721" cy="24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2ccad21c9b3_0_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122000" y="12672400"/>
            <a:ext cx="2541849" cy="22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ccad21c9b3_0_3"/>
          <p:cNvSpPr txBox="1"/>
          <p:nvPr/>
        </p:nvSpPr>
        <p:spPr>
          <a:xfrm>
            <a:off x="13663850" y="12670550"/>
            <a:ext cx="8202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Roboto"/>
                <a:ea typeface="Roboto"/>
                <a:cs typeface="Roboto"/>
                <a:sym typeface="Roboto"/>
              </a:rPr>
              <a:t>Research Paper</a:t>
            </a:r>
            <a:r>
              <a:rPr lang="en-US" sz="3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>
                <a:latin typeface="Roboto"/>
                <a:ea typeface="Roboto"/>
                <a:cs typeface="Roboto"/>
                <a:sym typeface="Roboto"/>
              </a:rPr>
              <a:t>Similarity</a:t>
            </a:r>
            <a:endParaRPr sz="3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Strength: </a:t>
            </a: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Compares entire papers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Limitation: </a:t>
            </a: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Papers contain many subjects of interest. Difficult to seek information on singular subject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2ccad21c9b3_0_3"/>
          <p:cNvSpPr txBox="1"/>
          <p:nvPr/>
        </p:nvSpPr>
        <p:spPr>
          <a:xfrm>
            <a:off x="11045800" y="7183975"/>
            <a:ext cx="10744200" cy="12801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</a:rPr>
              <a:t>Model Exploration</a:t>
            </a:r>
            <a:endParaRPr sz="5400" b="1">
              <a:solidFill>
                <a:srgbClr val="FFFFFF"/>
              </a:solidFill>
            </a:endParaRPr>
          </a:p>
        </p:txBody>
      </p:sp>
      <p:sp>
        <p:nvSpPr>
          <p:cNvPr id="73" name="Google Shape;73;g2ccad21c9b3_0_3"/>
          <p:cNvSpPr txBox="1"/>
          <p:nvPr/>
        </p:nvSpPr>
        <p:spPr>
          <a:xfrm>
            <a:off x="21920150" y="7183975"/>
            <a:ext cx="10744200" cy="1280100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rgbClr val="00B0EA"/>
              </a:gs>
              <a:gs pos="100000">
                <a:srgbClr val="00B0EA"/>
              </a:gs>
            </a:gsLst>
            <a:lin ang="5400012" scaled="0"/>
          </a:gra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</a:rPr>
              <a:t>Data Overview</a:t>
            </a:r>
            <a:endParaRPr sz="5400" b="1">
              <a:solidFill>
                <a:srgbClr val="FFFFFF"/>
              </a:solidFill>
            </a:endParaRPr>
          </a:p>
        </p:txBody>
      </p:sp>
      <p:sp>
        <p:nvSpPr>
          <p:cNvPr id="74" name="Google Shape;74;g2ccad21c9b3_0_3"/>
          <p:cNvSpPr txBox="1"/>
          <p:nvPr/>
        </p:nvSpPr>
        <p:spPr>
          <a:xfrm>
            <a:off x="11198200" y="15874925"/>
            <a:ext cx="10744200" cy="28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</a:endParaRPr>
          </a:p>
        </p:txBody>
      </p:sp>
      <p:grpSp>
        <p:nvGrpSpPr>
          <p:cNvPr id="75" name="Google Shape;75;g2ccad21c9b3_0_3"/>
          <p:cNvGrpSpPr/>
          <p:nvPr/>
        </p:nvGrpSpPr>
        <p:grpSpPr>
          <a:xfrm>
            <a:off x="21920065" y="8802170"/>
            <a:ext cx="10620035" cy="3955861"/>
            <a:chOff x="762000" y="28410756"/>
            <a:chExt cx="12801392" cy="4656694"/>
          </a:xfrm>
        </p:grpSpPr>
        <p:pic>
          <p:nvPicPr>
            <p:cNvPr id="76" name="Google Shape;76;g2ccad21c9b3_0_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07597" y="30430195"/>
              <a:ext cx="1431398" cy="1318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g2ccad21c9b3_0_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140985" y="30545701"/>
              <a:ext cx="1458177" cy="1682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g2ccad21c9b3_0_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210488" y="30545688"/>
              <a:ext cx="1458191" cy="1682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g2ccad21c9b3_0_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90759" y="30490776"/>
              <a:ext cx="1308026" cy="1140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g2ccad21c9b3_0_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397809" y="31122640"/>
              <a:ext cx="1249250" cy="1150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g2ccad21c9b3_0_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2017314" y="31065286"/>
              <a:ext cx="1271023" cy="1107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g2ccad21c9b3_0_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242449" y="31748822"/>
              <a:ext cx="1096218" cy="13186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g2ccad21c9b3_0_3"/>
            <p:cNvSpPr txBox="1"/>
            <p:nvPr/>
          </p:nvSpPr>
          <p:spPr>
            <a:xfrm>
              <a:off x="762000" y="28410763"/>
              <a:ext cx="2674500" cy="13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Source Paper Metadata</a:t>
              </a:r>
              <a:endParaRPr sz="3600" b="1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g2ccad21c9b3_0_3"/>
            <p:cNvSpPr txBox="1"/>
            <p:nvPr/>
          </p:nvSpPr>
          <p:spPr>
            <a:xfrm>
              <a:off x="4502875" y="28410763"/>
              <a:ext cx="2401200" cy="13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Source Citation Text</a:t>
              </a:r>
              <a:endParaRPr sz="3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g2ccad21c9b3_0_3"/>
            <p:cNvSpPr txBox="1"/>
            <p:nvPr/>
          </p:nvSpPr>
          <p:spPr>
            <a:xfrm>
              <a:off x="7688387" y="28410763"/>
              <a:ext cx="21975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Cited Paper Title</a:t>
              </a:r>
              <a:endParaRPr sz="3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g2ccad21c9b3_0_3"/>
            <p:cNvSpPr txBox="1"/>
            <p:nvPr/>
          </p:nvSpPr>
          <p:spPr>
            <a:xfrm>
              <a:off x="10888892" y="28410756"/>
              <a:ext cx="267450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Target Paper Metadata</a:t>
              </a:r>
              <a:endParaRPr sz="3600" b="1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g2ccad21c9b3_0_3"/>
            <p:cNvSpPr/>
            <p:nvPr/>
          </p:nvSpPr>
          <p:spPr>
            <a:xfrm>
              <a:off x="3647052" y="28759962"/>
              <a:ext cx="646800" cy="521700"/>
            </a:xfrm>
            <a:prstGeom prst="mathPlus">
              <a:avLst>
                <a:gd name="adj1" fmla="val 23520"/>
              </a:avLst>
            </a:prstGeom>
            <a:solidFill>
              <a:srgbClr val="B0C4D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2ccad21c9b3_0_3"/>
            <p:cNvSpPr/>
            <p:nvPr/>
          </p:nvSpPr>
          <p:spPr>
            <a:xfrm>
              <a:off x="7213574" y="28759977"/>
              <a:ext cx="646800" cy="521700"/>
            </a:xfrm>
            <a:prstGeom prst="mathPlus">
              <a:avLst>
                <a:gd name="adj1" fmla="val 23520"/>
              </a:avLst>
            </a:prstGeom>
            <a:solidFill>
              <a:srgbClr val="B0C4D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2ccad21c9b3_0_3"/>
            <p:cNvSpPr/>
            <p:nvPr/>
          </p:nvSpPr>
          <p:spPr>
            <a:xfrm>
              <a:off x="9866238" y="28759977"/>
              <a:ext cx="646800" cy="521700"/>
            </a:xfrm>
            <a:prstGeom prst="mathPlus">
              <a:avLst>
                <a:gd name="adj1" fmla="val 23520"/>
              </a:avLst>
            </a:prstGeom>
            <a:solidFill>
              <a:srgbClr val="B0C4D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g2ccad21c9b3_0_3"/>
          <p:cNvSpPr txBox="1"/>
          <p:nvPr/>
        </p:nvSpPr>
        <p:spPr>
          <a:xfrm>
            <a:off x="323863" y="27608850"/>
            <a:ext cx="495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 Black"/>
                <a:ea typeface="Roboto Black"/>
                <a:cs typeface="Roboto Black"/>
                <a:sym typeface="Roboto Black"/>
              </a:rPr>
              <a:t>Graphs</a:t>
            </a:r>
            <a:endParaRPr sz="3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g2ccad21c9b3_0_3"/>
          <p:cNvGrpSpPr/>
          <p:nvPr/>
        </p:nvGrpSpPr>
        <p:grpSpPr>
          <a:xfrm>
            <a:off x="323863" y="28330263"/>
            <a:ext cx="10874463" cy="7139688"/>
            <a:chOff x="171463" y="20253063"/>
            <a:chExt cx="10874463" cy="7139688"/>
          </a:xfrm>
        </p:grpSpPr>
        <p:pic>
          <p:nvPicPr>
            <p:cNvPr id="92" name="Google Shape;92;g2ccad21c9b3_0_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71463" y="21267450"/>
              <a:ext cx="5627676" cy="5364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g2ccad21c9b3_0_3"/>
            <p:cNvSpPr txBox="1"/>
            <p:nvPr/>
          </p:nvSpPr>
          <p:spPr>
            <a:xfrm>
              <a:off x="5862525" y="20253063"/>
              <a:ext cx="5183400" cy="29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Edges </a:t>
              </a:r>
              <a:endParaRPr sz="3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Roboto"/>
                <a:buChar char="●"/>
              </a:pPr>
              <a:r>
                <a:rPr lang="en-US" sz="3600"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-US" sz="3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onnections between </a:t>
              </a:r>
              <a:r>
                <a:rPr lang="en-US" sz="3600"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-US" sz="3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odes</a:t>
              </a:r>
              <a:endPara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Roboto"/>
                <a:buChar char="●"/>
              </a:pPr>
              <a:r>
                <a:rPr lang="en-US" sz="3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Which paper is citing which paper</a:t>
              </a:r>
              <a:endPara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g2ccad21c9b3_0_3"/>
            <p:cNvSpPr txBox="1"/>
            <p:nvPr/>
          </p:nvSpPr>
          <p:spPr>
            <a:xfrm>
              <a:off x="5799150" y="23436950"/>
              <a:ext cx="5222400" cy="395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Nodes </a:t>
              </a:r>
              <a:endParaRPr sz="3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Roboto"/>
                <a:buChar char="●"/>
              </a:pPr>
              <a:r>
                <a:rPr lang="en-US" sz="3600">
                  <a:latin typeface="Roboto"/>
                  <a:ea typeface="Roboto"/>
                  <a:cs typeface="Roboto"/>
                  <a:sym typeface="Roboto"/>
                </a:rPr>
                <a:t>U</a:t>
              </a:r>
              <a:r>
                <a:rPr lang="en-US" sz="3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nit representation of an entity</a:t>
              </a:r>
              <a:endPara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Roboto"/>
                <a:buChar char="●"/>
              </a:pPr>
              <a:r>
                <a:rPr lang="en-US" sz="3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Papers are represented as nodes in embedding form</a:t>
              </a:r>
              <a:endPara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g2ccad21c9b3_0_3"/>
            <p:cNvSpPr/>
            <p:nvPr/>
          </p:nvSpPr>
          <p:spPr>
            <a:xfrm>
              <a:off x="2887250" y="20682350"/>
              <a:ext cx="2911800" cy="646200"/>
            </a:xfrm>
            <a:prstGeom prst="bentArrow">
              <a:avLst>
                <a:gd name="adj1" fmla="val 25000"/>
                <a:gd name="adj2" fmla="val 29034"/>
                <a:gd name="adj3" fmla="val 25000"/>
                <a:gd name="adj4" fmla="val 43750"/>
              </a:avLst>
            </a:prstGeom>
            <a:solidFill>
              <a:srgbClr val="E5E8E8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g2ccad21c9b3_0_3"/>
            <p:cNvSpPr/>
            <p:nvPr/>
          </p:nvSpPr>
          <p:spPr>
            <a:xfrm>
              <a:off x="4716900" y="23531800"/>
              <a:ext cx="1082100" cy="1219200"/>
            </a:xfrm>
            <a:prstGeom prst="bentArrow">
              <a:avLst>
                <a:gd name="adj1" fmla="val 18298"/>
                <a:gd name="adj2" fmla="val 29034"/>
                <a:gd name="adj3" fmla="val 28888"/>
                <a:gd name="adj4" fmla="val 43750"/>
              </a:avLst>
            </a:prstGeom>
            <a:solidFill>
              <a:srgbClr val="E5E8E8"/>
            </a:solidFill>
            <a:ln w="9525" cap="flat" cmpd="sng">
              <a:solidFill>
                <a:srgbClr val="1B1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g2ccad21c9b3_0_3"/>
          <p:cNvSpPr txBox="1"/>
          <p:nvPr/>
        </p:nvSpPr>
        <p:spPr>
          <a:xfrm>
            <a:off x="171475" y="20227900"/>
            <a:ext cx="10874400" cy="26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 Black"/>
                <a:ea typeface="Roboto Black"/>
                <a:cs typeface="Roboto Black"/>
                <a:sym typeface="Roboto Black"/>
              </a:rPr>
              <a:t>Embeddings</a:t>
            </a:r>
            <a:endParaRPr sz="3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Lower-dimensional representation of input data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Captures meaningful relationships and patterns, enabling more effective processing.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g2ccad21c9b3_0_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1475" y="23101163"/>
            <a:ext cx="10744200" cy="40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ccad21c9b3_0_3"/>
          <p:cNvSpPr/>
          <p:nvPr/>
        </p:nvSpPr>
        <p:spPr>
          <a:xfrm>
            <a:off x="22301025" y="38909075"/>
            <a:ext cx="10239000" cy="4372500"/>
          </a:xfrm>
          <a:prstGeom prst="roundRect">
            <a:avLst>
              <a:gd name="adj" fmla="val 16667"/>
            </a:avLst>
          </a:prstGeom>
          <a:solidFill>
            <a:srgbClr val="E5E8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Notes</a:t>
            </a:r>
            <a:endParaRPr sz="36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Roboto"/>
              <a:buChar char="•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BERT (Bidirectional Encoder Representations from Transformers)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Roboto"/>
              <a:buChar char="•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GCN (Graph Convolutional Network)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Roboto"/>
              <a:buChar char="•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GAT (Graph Attention Network)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Roboto"/>
              <a:buChar char="•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Recall@K: K is the number of recommendations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2ccad21c9b3_0_3"/>
          <p:cNvSpPr/>
          <p:nvPr/>
        </p:nvSpPr>
        <p:spPr>
          <a:xfrm>
            <a:off x="22247225" y="16171375"/>
            <a:ext cx="4854600" cy="1535100"/>
          </a:xfrm>
          <a:prstGeom prst="flowChartAlternateProcess">
            <a:avLst/>
          </a:prstGeom>
          <a:solidFill>
            <a:srgbClr val="B0C4DE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ArXivCS</a:t>
            </a:r>
            <a:endParaRPr sz="3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(CS Research Papers)</a:t>
            </a:r>
            <a:endParaRPr sz="3400"/>
          </a:p>
        </p:txBody>
      </p:sp>
      <p:sp>
        <p:nvSpPr>
          <p:cNvPr id="101" name="Google Shape;101;g2ccad21c9b3_0_3"/>
          <p:cNvSpPr/>
          <p:nvPr/>
        </p:nvSpPr>
        <p:spPr>
          <a:xfrm>
            <a:off x="24190665" y="15268963"/>
            <a:ext cx="593400" cy="596700"/>
          </a:xfrm>
          <a:prstGeom prst="plus">
            <a:avLst>
              <a:gd name="adj" fmla="val 43751"/>
            </a:avLst>
          </a:prstGeom>
          <a:solidFill>
            <a:srgbClr val="B0C4DE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ccad21c9b3_0_3"/>
          <p:cNvSpPr/>
          <p:nvPr/>
        </p:nvSpPr>
        <p:spPr>
          <a:xfrm>
            <a:off x="22301300" y="13485175"/>
            <a:ext cx="4701900" cy="1535100"/>
          </a:xfrm>
          <a:prstGeom prst="flowChartAlternateProcess">
            <a:avLst/>
          </a:prstGeom>
          <a:solidFill>
            <a:srgbClr val="B0C4DE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Fulltext PeerRead</a:t>
            </a:r>
            <a:endParaRPr sz="3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(AI Peer Reviews)</a:t>
            </a:r>
            <a:endParaRPr sz="3400"/>
          </a:p>
        </p:txBody>
      </p:sp>
      <p:sp>
        <p:nvSpPr>
          <p:cNvPr id="103" name="Google Shape;103;g2ccad21c9b3_0_3"/>
          <p:cNvSpPr txBox="1"/>
          <p:nvPr/>
        </p:nvSpPr>
        <p:spPr>
          <a:xfrm>
            <a:off x="27058625" y="13297575"/>
            <a:ext cx="56058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Papers Cited: 3,693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Publish Years: 2007-2017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Citations: 16,669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2ccad21c9b3_0_3"/>
          <p:cNvSpPr txBox="1"/>
          <p:nvPr/>
        </p:nvSpPr>
        <p:spPr>
          <a:xfrm>
            <a:off x="27211025" y="16085825"/>
            <a:ext cx="5453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Papers Cited: 6,236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Publish Years: 1904-2017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Citations: 27,823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g2ccad21c9b3_0_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2114462" y="19978175"/>
            <a:ext cx="19455575" cy="1545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ccad21c9b3_0_3"/>
          <p:cNvSpPr/>
          <p:nvPr/>
        </p:nvSpPr>
        <p:spPr>
          <a:xfrm>
            <a:off x="312425" y="15788650"/>
            <a:ext cx="10620000" cy="261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Exponential increase in scientific literature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Increasing difficulty in finding relevant literature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Roboto"/>
              <a:buChar char="●"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efficient recommendation system needed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2ccad21c9b3_0_3"/>
          <p:cNvSpPr/>
          <p:nvPr/>
        </p:nvSpPr>
        <p:spPr>
          <a:xfrm>
            <a:off x="11241700" y="15810725"/>
            <a:ext cx="10744200" cy="261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Objective</a:t>
            </a: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 a </a:t>
            </a:r>
            <a:r>
              <a:rPr lang="en-US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graph-based paper recommendation system</a:t>
            </a:r>
            <a:r>
              <a:rPr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based on </a:t>
            </a:r>
            <a:r>
              <a:rPr lang="en-US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contextual citation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poster-template-1">
  <a:themeElements>
    <a:clrScheme name="Science Poster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Roboto</vt:lpstr>
      <vt:lpstr>Roboto Black</vt:lpstr>
      <vt:lpstr>PowerPoint-poster-template-1</vt:lpstr>
      <vt:lpstr>Research Paper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Paper Recommendations</dc:title>
  <cp:lastModifiedBy>Sharath</cp:lastModifiedBy>
  <cp:revision>1</cp:revision>
  <dcterms:created xsi:type="dcterms:W3CDTF">2014-10-08T15:00:38Z</dcterms:created>
  <dcterms:modified xsi:type="dcterms:W3CDTF">2024-04-19T17:45:20Z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