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4"/>
    <p:sldMasterId id="2147483648" r:id="rId15"/>
  </p:sldMasterIdLst>
  <p:notesMasterIdLst>
    <p:notesMasterId r:id="rId30"/>
  </p:notesMasterIdLst>
  <p:sldIdLst>
    <p:sldId id="345" r:id="rId16"/>
    <p:sldId id="365" r:id="rId17"/>
    <p:sldId id="381" r:id="rId18"/>
    <p:sldId id="367" r:id="rId19"/>
    <p:sldId id="366" r:id="rId20"/>
    <p:sldId id="371" r:id="rId21"/>
    <p:sldId id="370" r:id="rId22"/>
    <p:sldId id="375" r:id="rId23"/>
    <p:sldId id="376" r:id="rId24"/>
    <p:sldId id="378" r:id="rId25"/>
    <p:sldId id="379" r:id="rId26"/>
    <p:sldId id="380" r:id="rId27"/>
    <p:sldId id="369" r:id="rId28"/>
    <p:sldId id="298" r:id="rId29"/>
  </p:sldIdLst>
  <p:sldSz cx="12198350" cy="6858000"/>
  <p:notesSz cx="6858000" cy="9144000"/>
  <p:custDataLst>
    <p:tags r:id="rId31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A7B7C"/>
    <a:srgbClr val="AFB9C3"/>
    <a:srgbClr val="0070C0"/>
    <a:srgbClr val="355859"/>
    <a:srgbClr val="505A64"/>
    <a:srgbClr val="646E78"/>
    <a:srgbClr val="66CCFF"/>
    <a:srgbClr val="7D8791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3" autoAdjust="0"/>
    <p:restoredTop sz="82743" autoAdjust="0"/>
  </p:normalViewPr>
  <p:slideViewPr>
    <p:cSldViewPr>
      <p:cViewPr varScale="1">
        <p:scale>
          <a:sx n="113" d="100"/>
          <a:sy n="113" d="100"/>
        </p:scale>
        <p:origin x="102" y="72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8017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9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2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31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customXml" Target="../customXml/item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A215B7-33A2-4F58-BB60-58E1AC71697A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51D40838-A257-4D8C-9043-1D62D6AC7ED9}">
      <dgm:prSet phldrT="[Text]" custT="1"/>
      <dgm:spPr>
        <a:solidFill>
          <a:schemeClr val="bg1"/>
        </a:solidFill>
        <a:ln w="76200">
          <a:solidFill>
            <a:schemeClr val="bg1"/>
          </a:solidFill>
        </a:ln>
      </dgm:spPr>
      <dgm:t>
        <a:bodyPr lIns="360000" tIns="0" rIns="0" bIns="360000"/>
        <a:lstStyle/>
        <a:p>
          <a:r>
            <a:rPr lang="de-DE" sz="2000" dirty="0"/>
            <a:t>Protocol Bindings</a:t>
          </a:r>
          <a:endParaRPr lang="en-US" sz="2000" dirty="0"/>
        </a:p>
      </dgm:t>
    </dgm:pt>
    <dgm:pt modelId="{33021CB1-B9CD-4A98-BDB7-63BF584612E0}" type="parTrans" cxnId="{A0EACDD9-6961-46FF-B3C8-97E407B141FF}">
      <dgm:prSet/>
      <dgm:spPr/>
      <dgm:t>
        <a:bodyPr/>
        <a:lstStyle/>
        <a:p>
          <a:endParaRPr lang="en-US"/>
        </a:p>
      </dgm:t>
    </dgm:pt>
    <dgm:pt modelId="{2399E371-2135-426E-9034-1F7A6CCD6B03}" type="sibTrans" cxnId="{A0EACDD9-6961-46FF-B3C8-97E407B141FF}">
      <dgm:prSet/>
      <dgm:spPr/>
      <dgm:t>
        <a:bodyPr/>
        <a:lstStyle/>
        <a:p>
          <a:endParaRPr lang="en-US"/>
        </a:p>
      </dgm:t>
    </dgm:pt>
    <dgm:pt modelId="{108051A4-0EBF-4E23-865B-C124981FECCE}">
      <dgm:prSet phldrT="[Text]" custT="1"/>
      <dgm:spPr>
        <a:solidFill>
          <a:schemeClr val="bg1"/>
        </a:solidFill>
        <a:ln w="76200">
          <a:solidFill>
            <a:schemeClr val="bg1"/>
          </a:solidFill>
        </a:ln>
      </dgm:spPr>
      <dgm:t>
        <a:bodyPr lIns="0" tIns="360000" rIns="0" bIns="0"/>
        <a:lstStyle/>
        <a:p>
          <a:r>
            <a:rPr lang="de-DE" sz="2000" dirty="0"/>
            <a:t>Semantic Annotations</a:t>
          </a:r>
          <a:endParaRPr lang="en-US" sz="2000" dirty="0"/>
        </a:p>
      </dgm:t>
    </dgm:pt>
    <dgm:pt modelId="{E96BA10F-D324-4C04-B374-6D642100405B}" type="parTrans" cxnId="{DFB38E06-D64C-40C0-94A3-8A1FF904ECE0}">
      <dgm:prSet/>
      <dgm:spPr/>
      <dgm:t>
        <a:bodyPr/>
        <a:lstStyle/>
        <a:p>
          <a:endParaRPr lang="en-US"/>
        </a:p>
      </dgm:t>
    </dgm:pt>
    <dgm:pt modelId="{9D9902CB-1F4C-47DB-9C20-820AE794B8F1}" type="sibTrans" cxnId="{DFB38E06-D64C-40C0-94A3-8A1FF904ECE0}">
      <dgm:prSet/>
      <dgm:spPr/>
      <dgm:t>
        <a:bodyPr/>
        <a:lstStyle/>
        <a:p>
          <a:endParaRPr lang="en-US"/>
        </a:p>
      </dgm:t>
    </dgm:pt>
    <dgm:pt modelId="{F454C837-62BD-48A1-B8F3-CA71CEBB874B}">
      <dgm:prSet phldrT="[Text]" custT="1"/>
      <dgm:spPr>
        <a:solidFill>
          <a:srgbClr val="EB780A"/>
        </a:solidFill>
        <a:ln w="76200">
          <a:solidFill>
            <a:schemeClr val="bg1"/>
          </a:solidFill>
        </a:ln>
      </dgm:spPr>
      <dgm:t>
        <a:bodyPr lIns="0" tIns="0" rIns="360000" bIns="360000"/>
        <a:lstStyle/>
        <a:p>
          <a:r>
            <a:rPr lang="de-DE" sz="2000" dirty="0"/>
            <a:t>Data Schemas</a:t>
          </a:r>
          <a:endParaRPr lang="en-US" sz="2000" dirty="0"/>
        </a:p>
      </dgm:t>
    </dgm:pt>
    <dgm:pt modelId="{316B0FAE-A5A2-4A2A-BF36-32DB130C4FD1}" type="parTrans" cxnId="{364086D2-F396-400B-8B76-8DA00D50E006}">
      <dgm:prSet/>
      <dgm:spPr/>
      <dgm:t>
        <a:bodyPr/>
        <a:lstStyle/>
        <a:p>
          <a:endParaRPr lang="en-US"/>
        </a:p>
      </dgm:t>
    </dgm:pt>
    <dgm:pt modelId="{8D83B6BA-C4D6-4D40-9B9E-6C88FD5FBC30}" type="sibTrans" cxnId="{364086D2-F396-400B-8B76-8DA00D50E006}">
      <dgm:prSet/>
      <dgm:spPr/>
      <dgm:t>
        <a:bodyPr/>
        <a:lstStyle/>
        <a:p>
          <a:endParaRPr lang="en-US"/>
        </a:p>
      </dgm:t>
    </dgm:pt>
    <dgm:pt modelId="{C0119D77-8F78-4C18-88E5-AA04994C90E5}" type="pres">
      <dgm:prSet presAssocID="{D5A215B7-33A2-4F58-BB60-58E1AC71697A}" presName="compositeShape" presStyleCnt="0">
        <dgm:presLayoutVars>
          <dgm:chMax val="7"/>
          <dgm:dir/>
          <dgm:resizeHandles val="exact"/>
        </dgm:presLayoutVars>
      </dgm:prSet>
      <dgm:spPr/>
    </dgm:pt>
    <dgm:pt modelId="{70A92324-8C57-4698-BD4E-7ADD22DD3237}" type="pres">
      <dgm:prSet presAssocID="{D5A215B7-33A2-4F58-BB60-58E1AC71697A}" presName="wedge1" presStyleLbl="node1" presStyleIdx="0" presStyleCnt="3" custLinFactNeighborX="-2548" custLinFactNeighborY="1292"/>
      <dgm:spPr/>
      <dgm:t>
        <a:bodyPr/>
        <a:lstStyle/>
        <a:p>
          <a:endParaRPr lang="en-US"/>
        </a:p>
      </dgm:t>
    </dgm:pt>
    <dgm:pt modelId="{BA658E4E-0153-48DA-AE00-6B0B9927BE6F}" type="pres">
      <dgm:prSet presAssocID="{D5A215B7-33A2-4F58-BB60-58E1AC71697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9C857-F35A-47D2-81EF-0E932A488279}" type="pres">
      <dgm:prSet presAssocID="{D5A215B7-33A2-4F58-BB60-58E1AC71697A}" presName="wedge2" presStyleLbl="node1" presStyleIdx="1" presStyleCnt="3" custLinFactNeighborX="2606" custLinFactNeighborY="-1685"/>
      <dgm:spPr/>
      <dgm:t>
        <a:bodyPr/>
        <a:lstStyle/>
        <a:p>
          <a:endParaRPr lang="en-US"/>
        </a:p>
      </dgm:t>
    </dgm:pt>
    <dgm:pt modelId="{85A48901-82E7-458E-82FE-B7C43028B5F4}" type="pres">
      <dgm:prSet presAssocID="{D5A215B7-33A2-4F58-BB60-58E1AC71697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703373-102D-47C0-ADA7-A2720502D45B}" type="pres">
      <dgm:prSet presAssocID="{D5A215B7-33A2-4F58-BB60-58E1AC71697A}" presName="wedge3" presStyleLbl="node1" presStyleIdx="2" presStyleCnt="3" custLinFactNeighborX="2606" custLinFactNeighborY="-1685"/>
      <dgm:spPr/>
      <dgm:t>
        <a:bodyPr/>
        <a:lstStyle/>
        <a:p>
          <a:endParaRPr lang="en-US"/>
        </a:p>
      </dgm:t>
    </dgm:pt>
    <dgm:pt modelId="{56634BB6-AE56-4560-83C3-A82EFDD3BEFA}" type="pres">
      <dgm:prSet presAssocID="{D5A215B7-33A2-4F58-BB60-58E1AC71697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793497-CF90-4C74-83A3-29BEC79E5648}" type="presOf" srcId="{51D40838-A257-4D8C-9043-1D62D6AC7ED9}" destId="{70A92324-8C57-4698-BD4E-7ADD22DD3237}" srcOrd="0" destOrd="0" presId="urn:microsoft.com/office/officeart/2005/8/layout/chart3"/>
    <dgm:cxn modelId="{5170ECD1-4E99-44C6-A92F-0B94C811127A}" type="presOf" srcId="{F454C837-62BD-48A1-B8F3-CA71CEBB874B}" destId="{02703373-102D-47C0-ADA7-A2720502D45B}" srcOrd="0" destOrd="0" presId="urn:microsoft.com/office/officeart/2005/8/layout/chart3"/>
    <dgm:cxn modelId="{7FECF53A-DA3E-4C62-A7A0-9552D0E295DC}" type="presOf" srcId="{D5A215B7-33A2-4F58-BB60-58E1AC71697A}" destId="{C0119D77-8F78-4C18-88E5-AA04994C90E5}" srcOrd="0" destOrd="0" presId="urn:microsoft.com/office/officeart/2005/8/layout/chart3"/>
    <dgm:cxn modelId="{A0EACDD9-6961-46FF-B3C8-97E407B141FF}" srcId="{D5A215B7-33A2-4F58-BB60-58E1AC71697A}" destId="{51D40838-A257-4D8C-9043-1D62D6AC7ED9}" srcOrd="0" destOrd="0" parTransId="{33021CB1-B9CD-4A98-BDB7-63BF584612E0}" sibTransId="{2399E371-2135-426E-9034-1F7A6CCD6B03}"/>
    <dgm:cxn modelId="{364086D2-F396-400B-8B76-8DA00D50E006}" srcId="{D5A215B7-33A2-4F58-BB60-58E1AC71697A}" destId="{F454C837-62BD-48A1-B8F3-CA71CEBB874B}" srcOrd="2" destOrd="0" parTransId="{316B0FAE-A5A2-4A2A-BF36-32DB130C4FD1}" sibTransId="{8D83B6BA-C4D6-4D40-9B9E-6C88FD5FBC30}"/>
    <dgm:cxn modelId="{18BB3280-9206-45C3-9A3A-AAB38A498E53}" type="presOf" srcId="{F454C837-62BD-48A1-B8F3-CA71CEBB874B}" destId="{56634BB6-AE56-4560-83C3-A82EFDD3BEFA}" srcOrd="1" destOrd="0" presId="urn:microsoft.com/office/officeart/2005/8/layout/chart3"/>
    <dgm:cxn modelId="{DFB38E06-D64C-40C0-94A3-8A1FF904ECE0}" srcId="{D5A215B7-33A2-4F58-BB60-58E1AC71697A}" destId="{108051A4-0EBF-4E23-865B-C124981FECCE}" srcOrd="1" destOrd="0" parTransId="{E96BA10F-D324-4C04-B374-6D642100405B}" sibTransId="{9D9902CB-1F4C-47DB-9C20-820AE794B8F1}"/>
    <dgm:cxn modelId="{99BE28BC-3508-433C-8A85-05330E95A937}" type="presOf" srcId="{108051A4-0EBF-4E23-865B-C124981FECCE}" destId="{85A48901-82E7-458E-82FE-B7C43028B5F4}" srcOrd="1" destOrd="0" presId="urn:microsoft.com/office/officeart/2005/8/layout/chart3"/>
    <dgm:cxn modelId="{2E51A7F7-23A7-4822-8B4F-C272D70D7AA6}" type="presOf" srcId="{108051A4-0EBF-4E23-865B-C124981FECCE}" destId="{F5E9C857-F35A-47D2-81EF-0E932A488279}" srcOrd="0" destOrd="0" presId="urn:microsoft.com/office/officeart/2005/8/layout/chart3"/>
    <dgm:cxn modelId="{2DE87C16-06D8-4559-8BE3-D3D0DC8D769D}" type="presOf" srcId="{51D40838-A257-4D8C-9043-1D62D6AC7ED9}" destId="{BA658E4E-0153-48DA-AE00-6B0B9927BE6F}" srcOrd="1" destOrd="0" presId="urn:microsoft.com/office/officeart/2005/8/layout/chart3"/>
    <dgm:cxn modelId="{A3D11034-F196-4517-B638-ADFD0259ECEF}" type="presParOf" srcId="{C0119D77-8F78-4C18-88E5-AA04994C90E5}" destId="{70A92324-8C57-4698-BD4E-7ADD22DD3237}" srcOrd="0" destOrd="0" presId="urn:microsoft.com/office/officeart/2005/8/layout/chart3"/>
    <dgm:cxn modelId="{2966BD98-D73C-41AD-BDC2-C0124D7B1C8D}" type="presParOf" srcId="{C0119D77-8F78-4C18-88E5-AA04994C90E5}" destId="{BA658E4E-0153-48DA-AE00-6B0B9927BE6F}" srcOrd="1" destOrd="0" presId="urn:microsoft.com/office/officeart/2005/8/layout/chart3"/>
    <dgm:cxn modelId="{BFE38C7E-E2EE-4751-9B74-CA23BBF80284}" type="presParOf" srcId="{C0119D77-8F78-4C18-88E5-AA04994C90E5}" destId="{F5E9C857-F35A-47D2-81EF-0E932A488279}" srcOrd="2" destOrd="0" presId="urn:microsoft.com/office/officeart/2005/8/layout/chart3"/>
    <dgm:cxn modelId="{4F477FEB-03D8-4982-A8F4-31569769D934}" type="presParOf" srcId="{C0119D77-8F78-4C18-88E5-AA04994C90E5}" destId="{85A48901-82E7-458E-82FE-B7C43028B5F4}" srcOrd="3" destOrd="0" presId="urn:microsoft.com/office/officeart/2005/8/layout/chart3"/>
    <dgm:cxn modelId="{5AA866CA-B9AE-45D5-A6AB-6FCEC355F985}" type="presParOf" srcId="{C0119D77-8F78-4C18-88E5-AA04994C90E5}" destId="{02703373-102D-47C0-ADA7-A2720502D45B}" srcOrd="4" destOrd="0" presId="urn:microsoft.com/office/officeart/2005/8/layout/chart3"/>
    <dgm:cxn modelId="{EE21FB9B-1FB7-43DC-9ED2-6FA3EC52073D}" type="presParOf" srcId="{C0119D77-8F78-4C18-88E5-AA04994C90E5}" destId="{56634BB6-AE56-4560-83C3-A82EFDD3BEFA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A215B7-33A2-4F58-BB60-58E1AC71697A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51D40838-A257-4D8C-9043-1D62D6AC7ED9}">
      <dgm:prSet phldrT="[Text]" custT="1"/>
      <dgm:spPr>
        <a:solidFill>
          <a:srgbClr val="00B050"/>
        </a:solidFill>
        <a:ln w="76200">
          <a:solidFill>
            <a:schemeClr val="bg1"/>
          </a:solidFill>
        </a:ln>
      </dgm:spPr>
      <dgm:t>
        <a:bodyPr lIns="360000" tIns="0" rIns="0" bIns="360000"/>
        <a:lstStyle/>
        <a:p>
          <a:r>
            <a:rPr lang="de-DE" sz="2000" dirty="0"/>
            <a:t>Hyper-media</a:t>
          </a:r>
          <a:endParaRPr lang="en-US" sz="2000" dirty="0"/>
        </a:p>
      </dgm:t>
    </dgm:pt>
    <dgm:pt modelId="{33021CB1-B9CD-4A98-BDB7-63BF584612E0}" type="parTrans" cxnId="{A0EACDD9-6961-46FF-B3C8-97E407B141FF}">
      <dgm:prSet/>
      <dgm:spPr/>
      <dgm:t>
        <a:bodyPr/>
        <a:lstStyle/>
        <a:p>
          <a:endParaRPr lang="en-US"/>
        </a:p>
      </dgm:t>
    </dgm:pt>
    <dgm:pt modelId="{2399E371-2135-426E-9034-1F7A6CCD6B03}" type="sibTrans" cxnId="{A0EACDD9-6961-46FF-B3C8-97E407B141FF}">
      <dgm:prSet/>
      <dgm:spPr/>
      <dgm:t>
        <a:bodyPr/>
        <a:lstStyle/>
        <a:p>
          <a:endParaRPr lang="en-US"/>
        </a:p>
      </dgm:t>
    </dgm:pt>
    <dgm:pt modelId="{108051A4-0EBF-4E23-865B-C124981FECCE}">
      <dgm:prSet phldrT="[Text]" custT="1"/>
      <dgm:spPr>
        <a:solidFill>
          <a:schemeClr val="bg1"/>
        </a:solidFill>
        <a:ln w="76200">
          <a:solidFill>
            <a:schemeClr val="bg1"/>
          </a:solidFill>
        </a:ln>
      </dgm:spPr>
      <dgm:t>
        <a:bodyPr lIns="0" tIns="360000" rIns="0" bIns="0"/>
        <a:lstStyle/>
        <a:p>
          <a:r>
            <a:rPr lang="de-DE" sz="2000" dirty="0"/>
            <a:t>Semantic Annotations</a:t>
          </a:r>
          <a:endParaRPr lang="en-US" sz="2000" dirty="0"/>
        </a:p>
      </dgm:t>
    </dgm:pt>
    <dgm:pt modelId="{E96BA10F-D324-4C04-B374-6D642100405B}" type="parTrans" cxnId="{DFB38E06-D64C-40C0-94A3-8A1FF904ECE0}">
      <dgm:prSet/>
      <dgm:spPr/>
      <dgm:t>
        <a:bodyPr/>
        <a:lstStyle/>
        <a:p>
          <a:endParaRPr lang="en-US"/>
        </a:p>
      </dgm:t>
    </dgm:pt>
    <dgm:pt modelId="{9D9902CB-1F4C-47DB-9C20-820AE794B8F1}" type="sibTrans" cxnId="{DFB38E06-D64C-40C0-94A3-8A1FF904ECE0}">
      <dgm:prSet/>
      <dgm:spPr/>
      <dgm:t>
        <a:bodyPr/>
        <a:lstStyle/>
        <a:p>
          <a:endParaRPr lang="en-US"/>
        </a:p>
      </dgm:t>
    </dgm:pt>
    <dgm:pt modelId="{F454C837-62BD-48A1-B8F3-CA71CEBB874B}">
      <dgm:prSet phldrT="[Text]" custT="1"/>
      <dgm:spPr>
        <a:solidFill>
          <a:srgbClr val="EB780A"/>
        </a:solidFill>
        <a:ln w="76200">
          <a:solidFill>
            <a:schemeClr val="bg1"/>
          </a:solidFill>
        </a:ln>
      </dgm:spPr>
      <dgm:t>
        <a:bodyPr lIns="0" tIns="0" rIns="360000" bIns="360000"/>
        <a:lstStyle/>
        <a:p>
          <a:r>
            <a:rPr lang="de-DE" sz="2000" dirty="0"/>
            <a:t>Data Schemas</a:t>
          </a:r>
          <a:endParaRPr lang="en-US" sz="2000" dirty="0"/>
        </a:p>
      </dgm:t>
    </dgm:pt>
    <dgm:pt modelId="{316B0FAE-A5A2-4A2A-BF36-32DB130C4FD1}" type="parTrans" cxnId="{364086D2-F396-400B-8B76-8DA00D50E006}">
      <dgm:prSet/>
      <dgm:spPr/>
      <dgm:t>
        <a:bodyPr/>
        <a:lstStyle/>
        <a:p>
          <a:endParaRPr lang="en-US"/>
        </a:p>
      </dgm:t>
    </dgm:pt>
    <dgm:pt modelId="{8D83B6BA-C4D6-4D40-9B9E-6C88FD5FBC30}" type="sibTrans" cxnId="{364086D2-F396-400B-8B76-8DA00D50E006}">
      <dgm:prSet/>
      <dgm:spPr/>
      <dgm:t>
        <a:bodyPr/>
        <a:lstStyle/>
        <a:p>
          <a:endParaRPr lang="en-US"/>
        </a:p>
      </dgm:t>
    </dgm:pt>
    <dgm:pt modelId="{C0119D77-8F78-4C18-88E5-AA04994C90E5}" type="pres">
      <dgm:prSet presAssocID="{D5A215B7-33A2-4F58-BB60-58E1AC71697A}" presName="compositeShape" presStyleCnt="0">
        <dgm:presLayoutVars>
          <dgm:chMax val="7"/>
          <dgm:dir/>
          <dgm:resizeHandles val="exact"/>
        </dgm:presLayoutVars>
      </dgm:prSet>
      <dgm:spPr/>
    </dgm:pt>
    <dgm:pt modelId="{70A92324-8C57-4698-BD4E-7ADD22DD3237}" type="pres">
      <dgm:prSet presAssocID="{D5A215B7-33A2-4F58-BB60-58E1AC71697A}" presName="wedge1" presStyleLbl="node1" presStyleIdx="0" presStyleCnt="3" custLinFactNeighborX="-2548" custLinFactNeighborY="1292"/>
      <dgm:spPr/>
      <dgm:t>
        <a:bodyPr/>
        <a:lstStyle/>
        <a:p>
          <a:endParaRPr lang="en-US"/>
        </a:p>
      </dgm:t>
    </dgm:pt>
    <dgm:pt modelId="{BA658E4E-0153-48DA-AE00-6B0B9927BE6F}" type="pres">
      <dgm:prSet presAssocID="{D5A215B7-33A2-4F58-BB60-58E1AC71697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9C857-F35A-47D2-81EF-0E932A488279}" type="pres">
      <dgm:prSet presAssocID="{D5A215B7-33A2-4F58-BB60-58E1AC71697A}" presName="wedge2" presStyleLbl="node1" presStyleIdx="1" presStyleCnt="3" custLinFactNeighborX="2606" custLinFactNeighborY="-1685"/>
      <dgm:spPr/>
      <dgm:t>
        <a:bodyPr/>
        <a:lstStyle/>
        <a:p>
          <a:endParaRPr lang="en-US"/>
        </a:p>
      </dgm:t>
    </dgm:pt>
    <dgm:pt modelId="{85A48901-82E7-458E-82FE-B7C43028B5F4}" type="pres">
      <dgm:prSet presAssocID="{D5A215B7-33A2-4F58-BB60-58E1AC71697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703373-102D-47C0-ADA7-A2720502D45B}" type="pres">
      <dgm:prSet presAssocID="{D5A215B7-33A2-4F58-BB60-58E1AC71697A}" presName="wedge3" presStyleLbl="node1" presStyleIdx="2" presStyleCnt="3" custLinFactNeighborX="2606" custLinFactNeighborY="-1685"/>
      <dgm:spPr/>
      <dgm:t>
        <a:bodyPr/>
        <a:lstStyle/>
        <a:p>
          <a:endParaRPr lang="en-US"/>
        </a:p>
      </dgm:t>
    </dgm:pt>
    <dgm:pt modelId="{56634BB6-AE56-4560-83C3-A82EFDD3BEFA}" type="pres">
      <dgm:prSet presAssocID="{D5A215B7-33A2-4F58-BB60-58E1AC71697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7111D6-867A-4665-9D79-7BC07AA7853A}" type="presOf" srcId="{D5A215B7-33A2-4F58-BB60-58E1AC71697A}" destId="{C0119D77-8F78-4C18-88E5-AA04994C90E5}" srcOrd="0" destOrd="0" presId="urn:microsoft.com/office/officeart/2005/8/layout/chart3"/>
    <dgm:cxn modelId="{3450D492-A553-4753-847A-93AD75EEABC0}" type="presOf" srcId="{51D40838-A257-4D8C-9043-1D62D6AC7ED9}" destId="{70A92324-8C57-4698-BD4E-7ADD22DD3237}" srcOrd="0" destOrd="0" presId="urn:microsoft.com/office/officeart/2005/8/layout/chart3"/>
    <dgm:cxn modelId="{A0EACDD9-6961-46FF-B3C8-97E407B141FF}" srcId="{D5A215B7-33A2-4F58-BB60-58E1AC71697A}" destId="{51D40838-A257-4D8C-9043-1D62D6AC7ED9}" srcOrd="0" destOrd="0" parTransId="{33021CB1-B9CD-4A98-BDB7-63BF584612E0}" sibTransId="{2399E371-2135-426E-9034-1F7A6CCD6B03}"/>
    <dgm:cxn modelId="{CE10BDDD-515A-4183-9640-6CCFE03D1042}" type="presOf" srcId="{51D40838-A257-4D8C-9043-1D62D6AC7ED9}" destId="{BA658E4E-0153-48DA-AE00-6B0B9927BE6F}" srcOrd="1" destOrd="0" presId="urn:microsoft.com/office/officeart/2005/8/layout/chart3"/>
    <dgm:cxn modelId="{364086D2-F396-400B-8B76-8DA00D50E006}" srcId="{D5A215B7-33A2-4F58-BB60-58E1AC71697A}" destId="{F454C837-62BD-48A1-B8F3-CA71CEBB874B}" srcOrd="2" destOrd="0" parTransId="{316B0FAE-A5A2-4A2A-BF36-32DB130C4FD1}" sibTransId="{8D83B6BA-C4D6-4D40-9B9E-6C88FD5FBC30}"/>
    <dgm:cxn modelId="{DFB38E06-D64C-40C0-94A3-8A1FF904ECE0}" srcId="{D5A215B7-33A2-4F58-BB60-58E1AC71697A}" destId="{108051A4-0EBF-4E23-865B-C124981FECCE}" srcOrd="1" destOrd="0" parTransId="{E96BA10F-D324-4C04-B374-6D642100405B}" sibTransId="{9D9902CB-1F4C-47DB-9C20-820AE794B8F1}"/>
    <dgm:cxn modelId="{24EA3DED-434B-48EB-8686-202F3EE82E1D}" type="presOf" srcId="{108051A4-0EBF-4E23-865B-C124981FECCE}" destId="{F5E9C857-F35A-47D2-81EF-0E932A488279}" srcOrd="0" destOrd="0" presId="urn:microsoft.com/office/officeart/2005/8/layout/chart3"/>
    <dgm:cxn modelId="{DEAD5FE8-26C4-4CE2-A873-3B367C8450EF}" type="presOf" srcId="{F454C837-62BD-48A1-B8F3-CA71CEBB874B}" destId="{56634BB6-AE56-4560-83C3-A82EFDD3BEFA}" srcOrd="1" destOrd="0" presId="urn:microsoft.com/office/officeart/2005/8/layout/chart3"/>
    <dgm:cxn modelId="{54640B1B-DC3D-4A23-B477-D0DFF2B3BE12}" type="presOf" srcId="{F454C837-62BD-48A1-B8F3-CA71CEBB874B}" destId="{02703373-102D-47C0-ADA7-A2720502D45B}" srcOrd="0" destOrd="0" presId="urn:microsoft.com/office/officeart/2005/8/layout/chart3"/>
    <dgm:cxn modelId="{F45E181E-CD7A-4F52-B7D2-C541BFDB29E4}" type="presOf" srcId="{108051A4-0EBF-4E23-865B-C124981FECCE}" destId="{85A48901-82E7-458E-82FE-B7C43028B5F4}" srcOrd="1" destOrd="0" presId="urn:microsoft.com/office/officeart/2005/8/layout/chart3"/>
    <dgm:cxn modelId="{DC6A7AEB-D14C-415A-9C41-41543639D799}" type="presParOf" srcId="{C0119D77-8F78-4C18-88E5-AA04994C90E5}" destId="{70A92324-8C57-4698-BD4E-7ADD22DD3237}" srcOrd="0" destOrd="0" presId="urn:microsoft.com/office/officeart/2005/8/layout/chart3"/>
    <dgm:cxn modelId="{A45B35B5-CF79-4710-B1BC-53AC20E0E991}" type="presParOf" srcId="{C0119D77-8F78-4C18-88E5-AA04994C90E5}" destId="{BA658E4E-0153-48DA-AE00-6B0B9927BE6F}" srcOrd="1" destOrd="0" presId="urn:microsoft.com/office/officeart/2005/8/layout/chart3"/>
    <dgm:cxn modelId="{2DFF0957-3DD5-422F-8897-3B300266D519}" type="presParOf" srcId="{C0119D77-8F78-4C18-88E5-AA04994C90E5}" destId="{F5E9C857-F35A-47D2-81EF-0E932A488279}" srcOrd="2" destOrd="0" presId="urn:microsoft.com/office/officeart/2005/8/layout/chart3"/>
    <dgm:cxn modelId="{52FB5446-6F30-407C-B189-798F4DA1C624}" type="presParOf" srcId="{C0119D77-8F78-4C18-88E5-AA04994C90E5}" destId="{85A48901-82E7-458E-82FE-B7C43028B5F4}" srcOrd="3" destOrd="0" presId="urn:microsoft.com/office/officeart/2005/8/layout/chart3"/>
    <dgm:cxn modelId="{78F798B2-DA46-4DCE-89DF-245CF19E3FEE}" type="presParOf" srcId="{C0119D77-8F78-4C18-88E5-AA04994C90E5}" destId="{02703373-102D-47C0-ADA7-A2720502D45B}" srcOrd="4" destOrd="0" presId="urn:microsoft.com/office/officeart/2005/8/layout/chart3"/>
    <dgm:cxn modelId="{1B8559D1-B3AE-4BB5-839D-8AF1A0D56D5D}" type="presParOf" srcId="{C0119D77-8F78-4C18-88E5-AA04994C90E5}" destId="{56634BB6-AE56-4560-83C3-A82EFDD3BEFA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A215B7-33A2-4F58-BB60-58E1AC71697A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51D40838-A257-4D8C-9043-1D62D6AC7ED9}">
      <dgm:prSet phldrT="[Text]" custT="1"/>
      <dgm:spPr>
        <a:solidFill>
          <a:srgbClr val="00B050"/>
        </a:solidFill>
        <a:ln w="76200">
          <a:solidFill>
            <a:schemeClr val="bg1"/>
          </a:solidFill>
        </a:ln>
      </dgm:spPr>
      <dgm:t>
        <a:bodyPr lIns="360000" tIns="0" rIns="0" bIns="360000"/>
        <a:lstStyle/>
        <a:p>
          <a:r>
            <a:rPr lang="de-DE" sz="2000" dirty="0"/>
            <a:t>Hyper-media</a:t>
          </a:r>
          <a:endParaRPr lang="en-US" sz="2000" dirty="0"/>
        </a:p>
      </dgm:t>
    </dgm:pt>
    <dgm:pt modelId="{33021CB1-B9CD-4A98-BDB7-63BF584612E0}" type="parTrans" cxnId="{A0EACDD9-6961-46FF-B3C8-97E407B141FF}">
      <dgm:prSet/>
      <dgm:spPr/>
      <dgm:t>
        <a:bodyPr/>
        <a:lstStyle/>
        <a:p>
          <a:endParaRPr lang="en-US"/>
        </a:p>
      </dgm:t>
    </dgm:pt>
    <dgm:pt modelId="{2399E371-2135-426E-9034-1F7A6CCD6B03}" type="sibTrans" cxnId="{A0EACDD9-6961-46FF-B3C8-97E407B141FF}">
      <dgm:prSet/>
      <dgm:spPr/>
      <dgm:t>
        <a:bodyPr/>
        <a:lstStyle/>
        <a:p>
          <a:endParaRPr lang="en-US"/>
        </a:p>
      </dgm:t>
    </dgm:pt>
    <dgm:pt modelId="{108051A4-0EBF-4E23-865B-C124981FECCE}">
      <dgm:prSet phldrT="[Text]" custT="1"/>
      <dgm:spPr>
        <a:solidFill>
          <a:srgbClr val="0070C0"/>
        </a:solidFill>
        <a:ln w="76200">
          <a:solidFill>
            <a:schemeClr val="bg1"/>
          </a:solidFill>
        </a:ln>
      </dgm:spPr>
      <dgm:t>
        <a:bodyPr lIns="0" tIns="360000" rIns="0" bIns="0"/>
        <a:lstStyle/>
        <a:p>
          <a:r>
            <a:rPr lang="de-DE" sz="2000" dirty="0"/>
            <a:t>Semantic Annotations</a:t>
          </a:r>
          <a:endParaRPr lang="en-US" sz="2000" dirty="0"/>
        </a:p>
      </dgm:t>
    </dgm:pt>
    <dgm:pt modelId="{E96BA10F-D324-4C04-B374-6D642100405B}" type="parTrans" cxnId="{DFB38E06-D64C-40C0-94A3-8A1FF904ECE0}">
      <dgm:prSet/>
      <dgm:spPr/>
      <dgm:t>
        <a:bodyPr/>
        <a:lstStyle/>
        <a:p>
          <a:endParaRPr lang="en-US"/>
        </a:p>
      </dgm:t>
    </dgm:pt>
    <dgm:pt modelId="{9D9902CB-1F4C-47DB-9C20-820AE794B8F1}" type="sibTrans" cxnId="{DFB38E06-D64C-40C0-94A3-8A1FF904ECE0}">
      <dgm:prSet/>
      <dgm:spPr/>
      <dgm:t>
        <a:bodyPr/>
        <a:lstStyle/>
        <a:p>
          <a:endParaRPr lang="en-US"/>
        </a:p>
      </dgm:t>
    </dgm:pt>
    <dgm:pt modelId="{F454C837-62BD-48A1-B8F3-CA71CEBB874B}">
      <dgm:prSet phldrT="[Text]" custT="1"/>
      <dgm:spPr>
        <a:solidFill>
          <a:srgbClr val="EB780A"/>
        </a:solidFill>
        <a:ln w="76200">
          <a:solidFill>
            <a:schemeClr val="bg1"/>
          </a:solidFill>
        </a:ln>
      </dgm:spPr>
      <dgm:t>
        <a:bodyPr lIns="0" tIns="0" rIns="360000" bIns="360000"/>
        <a:lstStyle/>
        <a:p>
          <a:r>
            <a:rPr lang="de-DE" sz="2000" dirty="0"/>
            <a:t>Data Schemas</a:t>
          </a:r>
          <a:endParaRPr lang="en-US" sz="2000" dirty="0"/>
        </a:p>
      </dgm:t>
    </dgm:pt>
    <dgm:pt modelId="{316B0FAE-A5A2-4A2A-BF36-32DB130C4FD1}" type="parTrans" cxnId="{364086D2-F396-400B-8B76-8DA00D50E006}">
      <dgm:prSet/>
      <dgm:spPr/>
      <dgm:t>
        <a:bodyPr/>
        <a:lstStyle/>
        <a:p>
          <a:endParaRPr lang="en-US"/>
        </a:p>
      </dgm:t>
    </dgm:pt>
    <dgm:pt modelId="{8D83B6BA-C4D6-4D40-9B9E-6C88FD5FBC30}" type="sibTrans" cxnId="{364086D2-F396-400B-8B76-8DA00D50E006}">
      <dgm:prSet/>
      <dgm:spPr/>
      <dgm:t>
        <a:bodyPr/>
        <a:lstStyle/>
        <a:p>
          <a:endParaRPr lang="en-US"/>
        </a:p>
      </dgm:t>
    </dgm:pt>
    <dgm:pt modelId="{C0119D77-8F78-4C18-88E5-AA04994C90E5}" type="pres">
      <dgm:prSet presAssocID="{D5A215B7-33A2-4F58-BB60-58E1AC71697A}" presName="compositeShape" presStyleCnt="0">
        <dgm:presLayoutVars>
          <dgm:chMax val="7"/>
          <dgm:dir/>
          <dgm:resizeHandles val="exact"/>
        </dgm:presLayoutVars>
      </dgm:prSet>
      <dgm:spPr/>
    </dgm:pt>
    <dgm:pt modelId="{70A92324-8C57-4698-BD4E-7ADD22DD3237}" type="pres">
      <dgm:prSet presAssocID="{D5A215B7-33A2-4F58-BB60-58E1AC71697A}" presName="wedge1" presStyleLbl="node1" presStyleIdx="0" presStyleCnt="3" custLinFactNeighborX="-2548" custLinFactNeighborY="1292"/>
      <dgm:spPr/>
      <dgm:t>
        <a:bodyPr/>
        <a:lstStyle/>
        <a:p>
          <a:endParaRPr lang="en-US"/>
        </a:p>
      </dgm:t>
    </dgm:pt>
    <dgm:pt modelId="{BA658E4E-0153-48DA-AE00-6B0B9927BE6F}" type="pres">
      <dgm:prSet presAssocID="{D5A215B7-33A2-4F58-BB60-58E1AC71697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9C857-F35A-47D2-81EF-0E932A488279}" type="pres">
      <dgm:prSet presAssocID="{D5A215B7-33A2-4F58-BB60-58E1AC71697A}" presName="wedge2" presStyleLbl="node1" presStyleIdx="1" presStyleCnt="3" custLinFactNeighborX="2606" custLinFactNeighborY="-1685"/>
      <dgm:spPr/>
      <dgm:t>
        <a:bodyPr/>
        <a:lstStyle/>
        <a:p>
          <a:endParaRPr lang="en-US"/>
        </a:p>
      </dgm:t>
    </dgm:pt>
    <dgm:pt modelId="{85A48901-82E7-458E-82FE-B7C43028B5F4}" type="pres">
      <dgm:prSet presAssocID="{D5A215B7-33A2-4F58-BB60-58E1AC71697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703373-102D-47C0-ADA7-A2720502D45B}" type="pres">
      <dgm:prSet presAssocID="{D5A215B7-33A2-4F58-BB60-58E1AC71697A}" presName="wedge3" presStyleLbl="node1" presStyleIdx="2" presStyleCnt="3" custLinFactNeighborX="2606" custLinFactNeighborY="-1685"/>
      <dgm:spPr/>
      <dgm:t>
        <a:bodyPr/>
        <a:lstStyle/>
        <a:p>
          <a:endParaRPr lang="en-US"/>
        </a:p>
      </dgm:t>
    </dgm:pt>
    <dgm:pt modelId="{56634BB6-AE56-4560-83C3-A82EFDD3BEFA}" type="pres">
      <dgm:prSet presAssocID="{D5A215B7-33A2-4F58-BB60-58E1AC71697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EACDD9-6961-46FF-B3C8-97E407B141FF}" srcId="{D5A215B7-33A2-4F58-BB60-58E1AC71697A}" destId="{51D40838-A257-4D8C-9043-1D62D6AC7ED9}" srcOrd="0" destOrd="0" parTransId="{33021CB1-B9CD-4A98-BDB7-63BF584612E0}" sibTransId="{2399E371-2135-426E-9034-1F7A6CCD6B03}"/>
    <dgm:cxn modelId="{2740C165-06D3-458E-8228-5B85D9100DF7}" type="presOf" srcId="{51D40838-A257-4D8C-9043-1D62D6AC7ED9}" destId="{70A92324-8C57-4698-BD4E-7ADD22DD3237}" srcOrd="0" destOrd="0" presId="urn:microsoft.com/office/officeart/2005/8/layout/chart3"/>
    <dgm:cxn modelId="{CBD9C3E5-1393-44DB-B45B-4D71CC783D99}" type="presOf" srcId="{F454C837-62BD-48A1-B8F3-CA71CEBB874B}" destId="{56634BB6-AE56-4560-83C3-A82EFDD3BEFA}" srcOrd="1" destOrd="0" presId="urn:microsoft.com/office/officeart/2005/8/layout/chart3"/>
    <dgm:cxn modelId="{7F5C1AEA-49F4-4705-AC4D-8849EDBA58AE}" type="presOf" srcId="{D5A215B7-33A2-4F58-BB60-58E1AC71697A}" destId="{C0119D77-8F78-4C18-88E5-AA04994C90E5}" srcOrd="0" destOrd="0" presId="urn:microsoft.com/office/officeart/2005/8/layout/chart3"/>
    <dgm:cxn modelId="{364086D2-F396-400B-8B76-8DA00D50E006}" srcId="{D5A215B7-33A2-4F58-BB60-58E1AC71697A}" destId="{F454C837-62BD-48A1-B8F3-CA71CEBB874B}" srcOrd="2" destOrd="0" parTransId="{316B0FAE-A5A2-4A2A-BF36-32DB130C4FD1}" sibTransId="{8D83B6BA-C4D6-4D40-9B9E-6C88FD5FBC30}"/>
    <dgm:cxn modelId="{2C6139C0-E20F-4000-8FCC-08A9402CCE90}" type="presOf" srcId="{108051A4-0EBF-4E23-865B-C124981FECCE}" destId="{F5E9C857-F35A-47D2-81EF-0E932A488279}" srcOrd="0" destOrd="0" presId="urn:microsoft.com/office/officeart/2005/8/layout/chart3"/>
    <dgm:cxn modelId="{FCC3F2DC-5746-4E73-92DE-D282102B98DC}" type="presOf" srcId="{51D40838-A257-4D8C-9043-1D62D6AC7ED9}" destId="{BA658E4E-0153-48DA-AE00-6B0B9927BE6F}" srcOrd="1" destOrd="0" presId="urn:microsoft.com/office/officeart/2005/8/layout/chart3"/>
    <dgm:cxn modelId="{DFB38E06-D64C-40C0-94A3-8A1FF904ECE0}" srcId="{D5A215B7-33A2-4F58-BB60-58E1AC71697A}" destId="{108051A4-0EBF-4E23-865B-C124981FECCE}" srcOrd="1" destOrd="0" parTransId="{E96BA10F-D324-4C04-B374-6D642100405B}" sibTransId="{9D9902CB-1F4C-47DB-9C20-820AE794B8F1}"/>
    <dgm:cxn modelId="{0CC88EDE-7941-432C-B88A-7769BB03DA6C}" type="presOf" srcId="{F454C837-62BD-48A1-B8F3-CA71CEBB874B}" destId="{02703373-102D-47C0-ADA7-A2720502D45B}" srcOrd="0" destOrd="0" presId="urn:microsoft.com/office/officeart/2005/8/layout/chart3"/>
    <dgm:cxn modelId="{C68C4BDD-D5E0-42D5-ABE7-C9C66A773965}" type="presOf" srcId="{108051A4-0EBF-4E23-865B-C124981FECCE}" destId="{85A48901-82E7-458E-82FE-B7C43028B5F4}" srcOrd="1" destOrd="0" presId="urn:microsoft.com/office/officeart/2005/8/layout/chart3"/>
    <dgm:cxn modelId="{1FB7CAF5-6493-4C89-B3A8-1D454730AC92}" type="presParOf" srcId="{C0119D77-8F78-4C18-88E5-AA04994C90E5}" destId="{70A92324-8C57-4698-BD4E-7ADD22DD3237}" srcOrd="0" destOrd="0" presId="urn:microsoft.com/office/officeart/2005/8/layout/chart3"/>
    <dgm:cxn modelId="{489DA6F9-1204-407A-B9CB-4FD34E95EE00}" type="presParOf" srcId="{C0119D77-8F78-4C18-88E5-AA04994C90E5}" destId="{BA658E4E-0153-48DA-AE00-6B0B9927BE6F}" srcOrd="1" destOrd="0" presId="urn:microsoft.com/office/officeart/2005/8/layout/chart3"/>
    <dgm:cxn modelId="{026505CF-248C-4007-B50E-D12223397A79}" type="presParOf" srcId="{C0119D77-8F78-4C18-88E5-AA04994C90E5}" destId="{F5E9C857-F35A-47D2-81EF-0E932A488279}" srcOrd="2" destOrd="0" presId="urn:microsoft.com/office/officeart/2005/8/layout/chart3"/>
    <dgm:cxn modelId="{FAC604D9-C1B8-4DD6-95D1-C25B2826A733}" type="presParOf" srcId="{C0119D77-8F78-4C18-88E5-AA04994C90E5}" destId="{85A48901-82E7-458E-82FE-B7C43028B5F4}" srcOrd="3" destOrd="0" presId="urn:microsoft.com/office/officeart/2005/8/layout/chart3"/>
    <dgm:cxn modelId="{C98EF2EE-3821-49BC-AA8B-A0B8ED97C1AA}" type="presParOf" srcId="{C0119D77-8F78-4C18-88E5-AA04994C90E5}" destId="{02703373-102D-47C0-ADA7-A2720502D45B}" srcOrd="4" destOrd="0" presId="urn:microsoft.com/office/officeart/2005/8/layout/chart3"/>
    <dgm:cxn modelId="{E1F196AB-3240-4C34-B563-6B76B7E08B42}" type="presParOf" srcId="{C0119D77-8F78-4C18-88E5-AA04994C90E5}" destId="{56634BB6-AE56-4560-83C3-A82EFDD3BEFA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A215B7-33A2-4F58-BB60-58E1AC71697A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51D40838-A257-4D8C-9043-1D62D6AC7ED9}">
      <dgm:prSet phldrT="[Text]" custT="1"/>
      <dgm:spPr>
        <a:solidFill>
          <a:srgbClr val="00B050"/>
        </a:solidFill>
        <a:ln w="76200">
          <a:solidFill>
            <a:schemeClr val="bg1"/>
          </a:solidFill>
        </a:ln>
      </dgm:spPr>
      <dgm:t>
        <a:bodyPr lIns="360000" tIns="0" rIns="0" bIns="360000"/>
        <a:lstStyle/>
        <a:p>
          <a:r>
            <a:rPr lang="de-DE" sz="2000" dirty="0"/>
            <a:t>Hyper-media</a:t>
          </a:r>
          <a:endParaRPr lang="en-US" sz="2000" dirty="0"/>
        </a:p>
      </dgm:t>
    </dgm:pt>
    <dgm:pt modelId="{33021CB1-B9CD-4A98-BDB7-63BF584612E0}" type="parTrans" cxnId="{A0EACDD9-6961-46FF-B3C8-97E407B141FF}">
      <dgm:prSet/>
      <dgm:spPr/>
      <dgm:t>
        <a:bodyPr/>
        <a:lstStyle/>
        <a:p>
          <a:endParaRPr lang="en-US"/>
        </a:p>
      </dgm:t>
    </dgm:pt>
    <dgm:pt modelId="{2399E371-2135-426E-9034-1F7A6CCD6B03}" type="sibTrans" cxnId="{A0EACDD9-6961-46FF-B3C8-97E407B141FF}">
      <dgm:prSet/>
      <dgm:spPr/>
      <dgm:t>
        <a:bodyPr/>
        <a:lstStyle/>
        <a:p>
          <a:endParaRPr lang="en-US"/>
        </a:p>
      </dgm:t>
    </dgm:pt>
    <dgm:pt modelId="{108051A4-0EBF-4E23-865B-C124981FECCE}">
      <dgm:prSet phldrT="[Text]" custT="1"/>
      <dgm:spPr>
        <a:solidFill>
          <a:srgbClr val="0070C0"/>
        </a:solidFill>
        <a:ln w="76200">
          <a:solidFill>
            <a:schemeClr val="bg1"/>
          </a:solidFill>
        </a:ln>
      </dgm:spPr>
      <dgm:t>
        <a:bodyPr lIns="0" tIns="360000" rIns="0" bIns="0"/>
        <a:lstStyle/>
        <a:p>
          <a:r>
            <a:rPr lang="de-DE" sz="2000" dirty="0"/>
            <a:t>Semantic Annotations</a:t>
          </a:r>
          <a:endParaRPr lang="en-US" sz="2000" dirty="0"/>
        </a:p>
      </dgm:t>
    </dgm:pt>
    <dgm:pt modelId="{E96BA10F-D324-4C04-B374-6D642100405B}" type="parTrans" cxnId="{DFB38E06-D64C-40C0-94A3-8A1FF904ECE0}">
      <dgm:prSet/>
      <dgm:spPr/>
      <dgm:t>
        <a:bodyPr/>
        <a:lstStyle/>
        <a:p>
          <a:endParaRPr lang="en-US"/>
        </a:p>
      </dgm:t>
    </dgm:pt>
    <dgm:pt modelId="{9D9902CB-1F4C-47DB-9C20-820AE794B8F1}" type="sibTrans" cxnId="{DFB38E06-D64C-40C0-94A3-8A1FF904ECE0}">
      <dgm:prSet/>
      <dgm:spPr/>
      <dgm:t>
        <a:bodyPr/>
        <a:lstStyle/>
        <a:p>
          <a:endParaRPr lang="en-US"/>
        </a:p>
      </dgm:t>
    </dgm:pt>
    <dgm:pt modelId="{F454C837-62BD-48A1-B8F3-CA71CEBB874B}">
      <dgm:prSet phldrT="[Text]" custT="1"/>
      <dgm:spPr>
        <a:solidFill>
          <a:srgbClr val="EB780A"/>
        </a:solidFill>
        <a:ln w="76200">
          <a:solidFill>
            <a:schemeClr val="bg1"/>
          </a:solidFill>
        </a:ln>
      </dgm:spPr>
      <dgm:t>
        <a:bodyPr lIns="0" tIns="0" rIns="360000" bIns="360000"/>
        <a:lstStyle/>
        <a:p>
          <a:r>
            <a:rPr lang="de-DE" sz="2000" dirty="0"/>
            <a:t>Data Schemas</a:t>
          </a:r>
          <a:endParaRPr lang="en-US" sz="2000" dirty="0"/>
        </a:p>
      </dgm:t>
    </dgm:pt>
    <dgm:pt modelId="{316B0FAE-A5A2-4A2A-BF36-32DB130C4FD1}" type="parTrans" cxnId="{364086D2-F396-400B-8B76-8DA00D50E006}">
      <dgm:prSet/>
      <dgm:spPr/>
      <dgm:t>
        <a:bodyPr/>
        <a:lstStyle/>
        <a:p>
          <a:endParaRPr lang="en-US"/>
        </a:p>
      </dgm:t>
    </dgm:pt>
    <dgm:pt modelId="{8D83B6BA-C4D6-4D40-9B9E-6C88FD5FBC30}" type="sibTrans" cxnId="{364086D2-F396-400B-8B76-8DA00D50E006}">
      <dgm:prSet/>
      <dgm:spPr/>
      <dgm:t>
        <a:bodyPr/>
        <a:lstStyle/>
        <a:p>
          <a:endParaRPr lang="en-US"/>
        </a:p>
      </dgm:t>
    </dgm:pt>
    <dgm:pt modelId="{C0119D77-8F78-4C18-88E5-AA04994C90E5}" type="pres">
      <dgm:prSet presAssocID="{D5A215B7-33A2-4F58-BB60-58E1AC71697A}" presName="compositeShape" presStyleCnt="0">
        <dgm:presLayoutVars>
          <dgm:chMax val="7"/>
          <dgm:dir/>
          <dgm:resizeHandles val="exact"/>
        </dgm:presLayoutVars>
      </dgm:prSet>
      <dgm:spPr/>
    </dgm:pt>
    <dgm:pt modelId="{70A92324-8C57-4698-BD4E-7ADD22DD3237}" type="pres">
      <dgm:prSet presAssocID="{D5A215B7-33A2-4F58-BB60-58E1AC71697A}" presName="wedge1" presStyleLbl="node1" presStyleIdx="0" presStyleCnt="3" custLinFactNeighborX="-2548" custLinFactNeighborY="1292"/>
      <dgm:spPr/>
      <dgm:t>
        <a:bodyPr/>
        <a:lstStyle/>
        <a:p>
          <a:endParaRPr lang="en-US"/>
        </a:p>
      </dgm:t>
    </dgm:pt>
    <dgm:pt modelId="{BA658E4E-0153-48DA-AE00-6B0B9927BE6F}" type="pres">
      <dgm:prSet presAssocID="{D5A215B7-33A2-4F58-BB60-58E1AC71697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9C857-F35A-47D2-81EF-0E932A488279}" type="pres">
      <dgm:prSet presAssocID="{D5A215B7-33A2-4F58-BB60-58E1AC71697A}" presName="wedge2" presStyleLbl="node1" presStyleIdx="1" presStyleCnt="3" custLinFactNeighborX="2606" custLinFactNeighborY="-1685"/>
      <dgm:spPr/>
      <dgm:t>
        <a:bodyPr/>
        <a:lstStyle/>
        <a:p>
          <a:endParaRPr lang="en-US"/>
        </a:p>
      </dgm:t>
    </dgm:pt>
    <dgm:pt modelId="{85A48901-82E7-458E-82FE-B7C43028B5F4}" type="pres">
      <dgm:prSet presAssocID="{D5A215B7-33A2-4F58-BB60-58E1AC71697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703373-102D-47C0-ADA7-A2720502D45B}" type="pres">
      <dgm:prSet presAssocID="{D5A215B7-33A2-4F58-BB60-58E1AC71697A}" presName="wedge3" presStyleLbl="node1" presStyleIdx="2" presStyleCnt="3" custLinFactNeighborX="2606" custLinFactNeighborY="-1685"/>
      <dgm:spPr/>
      <dgm:t>
        <a:bodyPr/>
        <a:lstStyle/>
        <a:p>
          <a:endParaRPr lang="en-US"/>
        </a:p>
      </dgm:t>
    </dgm:pt>
    <dgm:pt modelId="{56634BB6-AE56-4560-83C3-A82EFDD3BEFA}" type="pres">
      <dgm:prSet presAssocID="{D5A215B7-33A2-4F58-BB60-58E1AC71697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A05460-8881-469B-ADA3-727D3F5AD4AD}" type="presOf" srcId="{51D40838-A257-4D8C-9043-1D62D6AC7ED9}" destId="{70A92324-8C57-4698-BD4E-7ADD22DD3237}" srcOrd="0" destOrd="0" presId="urn:microsoft.com/office/officeart/2005/8/layout/chart3"/>
    <dgm:cxn modelId="{625D0E8A-15F6-426C-A9A6-0E2B9E3E96EE}" type="presOf" srcId="{108051A4-0EBF-4E23-865B-C124981FECCE}" destId="{F5E9C857-F35A-47D2-81EF-0E932A488279}" srcOrd="0" destOrd="0" presId="urn:microsoft.com/office/officeart/2005/8/layout/chart3"/>
    <dgm:cxn modelId="{56644E77-B663-42A4-9F02-170CF33ED913}" type="presOf" srcId="{F454C837-62BD-48A1-B8F3-CA71CEBB874B}" destId="{56634BB6-AE56-4560-83C3-A82EFDD3BEFA}" srcOrd="1" destOrd="0" presId="urn:microsoft.com/office/officeart/2005/8/layout/chart3"/>
    <dgm:cxn modelId="{A0EACDD9-6961-46FF-B3C8-97E407B141FF}" srcId="{D5A215B7-33A2-4F58-BB60-58E1AC71697A}" destId="{51D40838-A257-4D8C-9043-1D62D6AC7ED9}" srcOrd="0" destOrd="0" parTransId="{33021CB1-B9CD-4A98-BDB7-63BF584612E0}" sibTransId="{2399E371-2135-426E-9034-1F7A6CCD6B03}"/>
    <dgm:cxn modelId="{BC0E464B-F801-4446-98CA-D71040CEB4B8}" type="presOf" srcId="{108051A4-0EBF-4E23-865B-C124981FECCE}" destId="{85A48901-82E7-458E-82FE-B7C43028B5F4}" srcOrd="1" destOrd="0" presId="urn:microsoft.com/office/officeart/2005/8/layout/chart3"/>
    <dgm:cxn modelId="{3021A169-A92F-42C5-B222-D7B43E6F1A1A}" type="presOf" srcId="{D5A215B7-33A2-4F58-BB60-58E1AC71697A}" destId="{C0119D77-8F78-4C18-88E5-AA04994C90E5}" srcOrd="0" destOrd="0" presId="urn:microsoft.com/office/officeart/2005/8/layout/chart3"/>
    <dgm:cxn modelId="{364086D2-F396-400B-8B76-8DA00D50E006}" srcId="{D5A215B7-33A2-4F58-BB60-58E1AC71697A}" destId="{F454C837-62BD-48A1-B8F3-CA71CEBB874B}" srcOrd="2" destOrd="0" parTransId="{316B0FAE-A5A2-4A2A-BF36-32DB130C4FD1}" sibTransId="{8D83B6BA-C4D6-4D40-9B9E-6C88FD5FBC30}"/>
    <dgm:cxn modelId="{C9A308C6-6BDB-4F45-BF34-CBBF8A2D76D3}" type="presOf" srcId="{51D40838-A257-4D8C-9043-1D62D6AC7ED9}" destId="{BA658E4E-0153-48DA-AE00-6B0B9927BE6F}" srcOrd="1" destOrd="0" presId="urn:microsoft.com/office/officeart/2005/8/layout/chart3"/>
    <dgm:cxn modelId="{DFB38E06-D64C-40C0-94A3-8A1FF904ECE0}" srcId="{D5A215B7-33A2-4F58-BB60-58E1AC71697A}" destId="{108051A4-0EBF-4E23-865B-C124981FECCE}" srcOrd="1" destOrd="0" parTransId="{E96BA10F-D324-4C04-B374-6D642100405B}" sibTransId="{9D9902CB-1F4C-47DB-9C20-820AE794B8F1}"/>
    <dgm:cxn modelId="{6FCC8B0D-8B82-4CFC-9C6E-C2F4FEDFAAA2}" type="presOf" srcId="{F454C837-62BD-48A1-B8F3-CA71CEBB874B}" destId="{02703373-102D-47C0-ADA7-A2720502D45B}" srcOrd="0" destOrd="0" presId="urn:microsoft.com/office/officeart/2005/8/layout/chart3"/>
    <dgm:cxn modelId="{A9932455-3C7A-4B3B-BDB0-8D0DFFFF1EE1}" type="presParOf" srcId="{C0119D77-8F78-4C18-88E5-AA04994C90E5}" destId="{70A92324-8C57-4698-BD4E-7ADD22DD3237}" srcOrd="0" destOrd="0" presId="urn:microsoft.com/office/officeart/2005/8/layout/chart3"/>
    <dgm:cxn modelId="{C9666256-A03D-4578-9C14-BEA11D32664E}" type="presParOf" srcId="{C0119D77-8F78-4C18-88E5-AA04994C90E5}" destId="{BA658E4E-0153-48DA-AE00-6B0B9927BE6F}" srcOrd="1" destOrd="0" presId="urn:microsoft.com/office/officeart/2005/8/layout/chart3"/>
    <dgm:cxn modelId="{C5CCFADB-7C02-423B-B608-67F6C11C6BF7}" type="presParOf" srcId="{C0119D77-8F78-4C18-88E5-AA04994C90E5}" destId="{F5E9C857-F35A-47D2-81EF-0E932A488279}" srcOrd="2" destOrd="0" presId="urn:microsoft.com/office/officeart/2005/8/layout/chart3"/>
    <dgm:cxn modelId="{31CE2F22-6FA5-4017-8033-CABCAF85A940}" type="presParOf" srcId="{C0119D77-8F78-4C18-88E5-AA04994C90E5}" destId="{85A48901-82E7-458E-82FE-B7C43028B5F4}" srcOrd="3" destOrd="0" presId="urn:microsoft.com/office/officeart/2005/8/layout/chart3"/>
    <dgm:cxn modelId="{DA9929D7-977F-4D8C-809B-2D003423F002}" type="presParOf" srcId="{C0119D77-8F78-4C18-88E5-AA04994C90E5}" destId="{02703373-102D-47C0-ADA7-A2720502D45B}" srcOrd="4" destOrd="0" presId="urn:microsoft.com/office/officeart/2005/8/layout/chart3"/>
    <dgm:cxn modelId="{5F2D6A3A-AD48-4509-B266-27882AE3622C}" type="presParOf" srcId="{C0119D77-8F78-4C18-88E5-AA04994C90E5}" destId="{56634BB6-AE56-4560-83C3-A82EFDD3BEFA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92324-8C57-4698-BD4E-7ADD22DD3237}">
      <dsp:nvSpPr>
        <dsp:cNvPr id="0" name=""/>
        <dsp:cNvSpPr/>
      </dsp:nvSpPr>
      <dsp:spPr>
        <a:xfrm>
          <a:off x="484960" y="354621"/>
          <a:ext cx="3801808" cy="3801808"/>
        </a:xfrm>
        <a:prstGeom prst="pie">
          <a:avLst>
            <a:gd name="adj1" fmla="val 16200000"/>
            <a:gd name="adj2" fmla="val 1800000"/>
          </a:avLst>
        </a:prstGeom>
        <a:solidFill>
          <a:schemeClr val="bg1"/>
        </a:solidFill>
        <a:ln w="762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0" tIns="0" rIns="0" bIns="3600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Protocol Bindings</a:t>
          </a:r>
          <a:endParaRPr lang="en-US" sz="2000" kern="1200" dirty="0"/>
        </a:p>
      </dsp:txBody>
      <dsp:txXfrm>
        <a:off x="2551967" y="1056146"/>
        <a:ext cx="1289899" cy="1267269"/>
      </dsp:txXfrm>
    </dsp:sp>
    <dsp:sp modelId="{F5E9C857-F35A-47D2-81EF-0E932A488279}">
      <dsp:nvSpPr>
        <dsp:cNvPr id="0" name=""/>
        <dsp:cNvSpPr/>
      </dsp:nvSpPr>
      <dsp:spPr>
        <a:xfrm>
          <a:off x="484931" y="354591"/>
          <a:ext cx="3801808" cy="3801808"/>
        </a:xfrm>
        <a:prstGeom prst="pie">
          <a:avLst>
            <a:gd name="adj1" fmla="val 1800000"/>
            <a:gd name="adj2" fmla="val 9000000"/>
          </a:avLst>
        </a:prstGeom>
        <a:solidFill>
          <a:schemeClr val="bg1"/>
        </a:solidFill>
        <a:ln w="762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6000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Semantic Annotations</a:t>
          </a:r>
          <a:endParaRPr lang="en-US" sz="2000" kern="1200" dirty="0"/>
        </a:p>
      </dsp:txBody>
      <dsp:txXfrm>
        <a:off x="1525902" y="2753351"/>
        <a:ext cx="1719865" cy="1176750"/>
      </dsp:txXfrm>
    </dsp:sp>
    <dsp:sp modelId="{02703373-102D-47C0-ADA7-A2720502D45B}">
      <dsp:nvSpPr>
        <dsp:cNvPr id="0" name=""/>
        <dsp:cNvSpPr/>
      </dsp:nvSpPr>
      <dsp:spPr>
        <a:xfrm>
          <a:off x="484931" y="354591"/>
          <a:ext cx="3801808" cy="3801808"/>
        </a:xfrm>
        <a:prstGeom prst="pie">
          <a:avLst>
            <a:gd name="adj1" fmla="val 9000000"/>
            <a:gd name="adj2" fmla="val 16200000"/>
          </a:avLst>
        </a:prstGeom>
        <a:solidFill>
          <a:srgbClr val="EB780A"/>
        </a:solidFill>
        <a:ln w="762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360000" bIns="3600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Data Schemas</a:t>
          </a:r>
          <a:endParaRPr lang="en-US" sz="2000" kern="1200" dirty="0"/>
        </a:p>
      </dsp:txBody>
      <dsp:txXfrm>
        <a:off x="892267" y="1101374"/>
        <a:ext cx="1289899" cy="1267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92324-8C57-4698-BD4E-7ADD22DD3237}">
      <dsp:nvSpPr>
        <dsp:cNvPr id="0" name=""/>
        <dsp:cNvSpPr/>
      </dsp:nvSpPr>
      <dsp:spPr>
        <a:xfrm>
          <a:off x="484960" y="354621"/>
          <a:ext cx="3801808" cy="3801808"/>
        </a:xfrm>
        <a:prstGeom prst="pie">
          <a:avLst>
            <a:gd name="adj1" fmla="val 16200000"/>
            <a:gd name="adj2" fmla="val 1800000"/>
          </a:avLst>
        </a:prstGeom>
        <a:solidFill>
          <a:srgbClr val="00B050"/>
        </a:solidFill>
        <a:ln w="762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0" tIns="0" rIns="0" bIns="3600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Hyper-media</a:t>
          </a:r>
          <a:endParaRPr lang="en-US" sz="2000" kern="1200" dirty="0"/>
        </a:p>
      </dsp:txBody>
      <dsp:txXfrm>
        <a:off x="2551967" y="1056146"/>
        <a:ext cx="1289899" cy="1267269"/>
      </dsp:txXfrm>
    </dsp:sp>
    <dsp:sp modelId="{F5E9C857-F35A-47D2-81EF-0E932A488279}">
      <dsp:nvSpPr>
        <dsp:cNvPr id="0" name=""/>
        <dsp:cNvSpPr/>
      </dsp:nvSpPr>
      <dsp:spPr>
        <a:xfrm>
          <a:off x="484931" y="354591"/>
          <a:ext cx="3801808" cy="3801808"/>
        </a:xfrm>
        <a:prstGeom prst="pie">
          <a:avLst>
            <a:gd name="adj1" fmla="val 1800000"/>
            <a:gd name="adj2" fmla="val 9000000"/>
          </a:avLst>
        </a:prstGeom>
        <a:solidFill>
          <a:schemeClr val="bg1"/>
        </a:solidFill>
        <a:ln w="762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6000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Semantic Annotations</a:t>
          </a:r>
          <a:endParaRPr lang="en-US" sz="2000" kern="1200" dirty="0"/>
        </a:p>
      </dsp:txBody>
      <dsp:txXfrm>
        <a:off x="1525902" y="2753351"/>
        <a:ext cx="1719865" cy="1176750"/>
      </dsp:txXfrm>
    </dsp:sp>
    <dsp:sp modelId="{02703373-102D-47C0-ADA7-A2720502D45B}">
      <dsp:nvSpPr>
        <dsp:cNvPr id="0" name=""/>
        <dsp:cNvSpPr/>
      </dsp:nvSpPr>
      <dsp:spPr>
        <a:xfrm>
          <a:off x="484931" y="354591"/>
          <a:ext cx="3801808" cy="3801808"/>
        </a:xfrm>
        <a:prstGeom prst="pie">
          <a:avLst>
            <a:gd name="adj1" fmla="val 9000000"/>
            <a:gd name="adj2" fmla="val 16200000"/>
          </a:avLst>
        </a:prstGeom>
        <a:solidFill>
          <a:srgbClr val="EB780A"/>
        </a:solidFill>
        <a:ln w="762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360000" bIns="3600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Data Schemas</a:t>
          </a:r>
          <a:endParaRPr lang="en-US" sz="2000" kern="1200" dirty="0"/>
        </a:p>
      </dsp:txBody>
      <dsp:txXfrm>
        <a:off x="892267" y="1101374"/>
        <a:ext cx="1289899" cy="12672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92324-8C57-4698-BD4E-7ADD22DD3237}">
      <dsp:nvSpPr>
        <dsp:cNvPr id="0" name=""/>
        <dsp:cNvSpPr/>
      </dsp:nvSpPr>
      <dsp:spPr>
        <a:xfrm>
          <a:off x="484960" y="354621"/>
          <a:ext cx="3801808" cy="3801808"/>
        </a:xfrm>
        <a:prstGeom prst="pie">
          <a:avLst>
            <a:gd name="adj1" fmla="val 16200000"/>
            <a:gd name="adj2" fmla="val 1800000"/>
          </a:avLst>
        </a:prstGeom>
        <a:solidFill>
          <a:srgbClr val="00B050"/>
        </a:solidFill>
        <a:ln w="762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0" tIns="0" rIns="0" bIns="3600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Hyper-media</a:t>
          </a:r>
          <a:endParaRPr lang="en-US" sz="2000" kern="1200" dirty="0"/>
        </a:p>
      </dsp:txBody>
      <dsp:txXfrm>
        <a:off x="2551967" y="1056146"/>
        <a:ext cx="1289899" cy="1267269"/>
      </dsp:txXfrm>
    </dsp:sp>
    <dsp:sp modelId="{F5E9C857-F35A-47D2-81EF-0E932A488279}">
      <dsp:nvSpPr>
        <dsp:cNvPr id="0" name=""/>
        <dsp:cNvSpPr/>
      </dsp:nvSpPr>
      <dsp:spPr>
        <a:xfrm>
          <a:off x="484931" y="354591"/>
          <a:ext cx="3801808" cy="3801808"/>
        </a:xfrm>
        <a:prstGeom prst="pie">
          <a:avLst>
            <a:gd name="adj1" fmla="val 1800000"/>
            <a:gd name="adj2" fmla="val 9000000"/>
          </a:avLst>
        </a:prstGeom>
        <a:solidFill>
          <a:srgbClr val="0070C0"/>
        </a:solidFill>
        <a:ln w="762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6000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Semantic Annotations</a:t>
          </a:r>
          <a:endParaRPr lang="en-US" sz="2000" kern="1200" dirty="0"/>
        </a:p>
      </dsp:txBody>
      <dsp:txXfrm>
        <a:off x="1525902" y="2753351"/>
        <a:ext cx="1719865" cy="1176750"/>
      </dsp:txXfrm>
    </dsp:sp>
    <dsp:sp modelId="{02703373-102D-47C0-ADA7-A2720502D45B}">
      <dsp:nvSpPr>
        <dsp:cNvPr id="0" name=""/>
        <dsp:cNvSpPr/>
      </dsp:nvSpPr>
      <dsp:spPr>
        <a:xfrm>
          <a:off x="484931" y="354591"/>
          <a:ext cx="3801808" cy="3801808"/>
        </a:xfrm>
        <a:prstGeom prst="pie">
          <a:avLst>
            <a:gd name="adj1" fmla="val 9000000"/>
            <a:gd name="adj2" fmla="val 16200000"/>
          </a:avLst>
        </a:prstGeom>
        <a:solidFill>
          <a:srgbClr val="EB780A"/>
        </a:solidFill>
        <a:ln w="762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360000" bIns="3600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Data Schemas</a:t>
          </a:r>
          <a:endParaRPr lang="en-US" sz="2000" kern="1200" dirty="0"/>
        </a:p>
      </dsp:txBody>
      <dsp:txXfrm>
        <a:off x="892267" y="1101374"/>
        <a:ext cx="1289899" cy="12672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92324-8C57-4698-BD4E-7ADD22DD3237}">
      <dsp:nvSpPr>
        <dsp:cNvPr id="0" name=""/>
        <dsp:cNvSpPr/>
      </dsp:nvSpPr>
      <dsp:spPr>
        <a:xfrm>
          <a:off x="484960" y="354621"/>
          <a:ext cx="3801808" cy="3801808"/>
        </a:xfrm>
        <a:prstGeom prst="pie">
          <a:avLst>
            <a:gd name="adj1" fmla="val 16200000"/>
            <a:gd name="adj2" fmla="val 1800000"/>
          </a:avLst>
        </a:prstGeom>
        <a:solidFill>
          <a:srgbClr val="00B050"/>
        </a:solidFill>
        <a:ln w="762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0" tIns="0" rIns="0" bIns="3600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Hyper-media</a:t>
          </a:r>
          <a:endParaRPr lang="en-US" sz="2000" kern="1200" dirty="0"/>
        </a:p>
      </dsp:txBody>
      <dsp:txXfrm>
        <a:off x="2551967" y="1056146"/>
        <a:ext cx="1289899" cy="1267269"/>
      </dsp:txXfrm>
    </dsp:sp>
    <dsp:sp modelId="{F5E9C857-F35A-47D2-81EF-0E932A488279}">
      <dsp:nvSpPr>
        <dsp:cNvPr id="0" name=""/>
        <dsp:cNvSpPr/>
      </dsp:nvSpPr>
      <dsp:spPr>
        <a:xfrm>
          <a:off x="484931" y="354591"/>
          <a:ext cx="3801808" cy="3801808"/>
        </a:xfrm>
        <a:prstGeom prst="pie">
          <a:avLst>
            <a:gd name="adj1" fmla="val 1800000"/>
            <a:gd name="adj2" fmla="val 9000000"/>
          </a:avLst>
        </a:prstGeom>
        <a:solidFill>
          <a:srgbClr val="0070C0"/>
        </a:solidFill>
        <a:ln w="762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6000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Semantic Annotations</a:t>
          </a:r>
          <a:endParaRPr lang="en-US" sz="2000" kern="1200" dirty="0"/>
        </a:p>
      </dsp:txBody>
      <dsp:txXfrm>
        <a:off x="1525902" y="2753351"/>
        <a:ext cx="1719865" cy="1176750"/>
      </dsp:txXfrm>
    </dsp:sp>
    <dsp:sp modelId="{02703373-102D-47C0-ADA7-A2720502D45B}">
      <dsp:nvSpPr>
        <dsp:cNvPr id="0" name=""/>
        <dsp:cNvSpPr/>
      </dsp:nvSpPr>
      <dsp:spPr>
        <a:xfrm>
          <a:off x="484931" y="354591"/>
          <a:ext cx="3801808" cy="3801808"/>
        </a:xfrm>
        <a:prstGeom prst="pie">
          <a:avLst>
            <a:gd name="adj1" fmla="val 9000000"/>
            <a:gd name="adj2" fmla="val 16200000"/>
          </a:avLst>
        </a:prstGeom>
        <a:solidFill>
          <a:srgbClr val="EB780A"/>
        </a:solidFill>
        <a:ln w="762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360000" bIns="3600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Data Schemas</a:t>
          </a:r>
          <a:endParaRPr lang="en-US" sz="2000" kern="1200" dirty="0"/>
        </a:p>
      </dsp:txBody>
      <dsp:txXfrm>
        <a:off x="892267" y="1101374"/>
        <a:ext cx="1289899" cy="1267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" y="4216216"/>
            <a:ext cx="12198348" cy="1402889"/>
          </a:xfrm>
        </p:spPr>
        <p:txBody>
          <a:bodyPr/>
          <a:lstStyle>
            <a:lvl1pPr>
              <a:defRPr sz="6000" b="1"/>
            </a:lvl1pPr>
          </a:lstStyle>
          <a:p>
            <a:r>
              <a:rPr lang="de-DE" dirty="0"/>
              <a:t>Title of the Presentation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" y="5619105"/>
            <a:ext cx="12198350" cy="12388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Event, Location, Date</a:t>
            </a:r>
            <a:endParaRPr lang="en-US" dirty="0"/>
          </a:p>
        </p:txBody>
      </p:sp>
      <p:pic>
        <p:nvPicPr>
          <p:cNvPr id="7" name="Picture 4" descr="C:\Users\z0010w1v\Pictures\wot-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8736" y="0"/>
            <a:ext cx="7920878" cy="4216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395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B90-4F68-4210-A214-7763A6F7F26A}" type="datetime1">
              <a:rPr lang="en-US" smtClean="0"/>
              <a:t>6/2/2019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A51E-E9F9-4BBA-8F3B-026E8500E49A}" type="datetime1">
              <a:rPr lang="en-US" smtClean="0"/>
              <a:t>6/2/2019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10C-A7E3-426D-81F1-F6631B36F75F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B572-E480-4EC1-86BB-64101152E68C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8605-9DC9-49E9-9FDF-F17389E0F925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4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15B4-1FB6-4A41-B6F5-F7C6C935F8A0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3888-1861-4ED3-8D16-BD59B50C0AB5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156-8C01-43AD-A170-4C7A07CEB23E}" type="datetime1">
              <a:rPr lang="en-US" smtClean="0"/>
              <a:t>6/2/2019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600201"/>
            <a:ext cx="289697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22912" y="1600201"/>
            <a:ext cx="7865522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930-5117-4418-B1CC-5B464C3DF389}" type="datetime1">
              <a:rPr lang="en-US" smtClean="0"/>
              <a:t>6/2/2019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5834-9CD6-4E94-8FF1-0A9EBCF6012F}" type="datetime1">
              <a:rPr lang="en-US" smtClean="0"/>
              <a:t>6/2/2019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C3C-B55F-4A4B-9AB9-42DD245B1FDF}" type="datetime1">
              <a:rPr lang="en-US" smtClean="0"/>
              <a:t>6/2/2019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3D54-DB42-4C98-97A1-04DF30310EB4}" type="datetime1">
              <a:rPr lang="en-US" smtClean="0"/>
              <a:t>6/2/2019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2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6" r:id="rId2"/>
  </p:sldLayoutIdLst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515" y="95001"/>
            <a:ext cx="1219838" cy="95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9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matthias.kovatsch@siemens.com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/>
              <a:t>W3C WoT Standardization</a:t>
            </a:r>
            <a:endParaRPr lang="en-US" sz="6000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" y="5619105"/>
            <a:ext cx="12198350" cy="1238894"/>
          </a:xfrm>
        </p:spPr>
        <p:txBody>
          <a:bodyPr>
            <a:normAutofit/>
          </a:bodyPr>
          <a:lstStyle/>
          <a:p>
            <a:r>
              <a:rPr lang="en-US" sz="4000" dirty="0"/>
              <a:t> W3C WoT Open Day, Munich, Germany, 3 June 2019</a:t>
            </a:r>
          </a:p>
        </p:txBody>
      </p:sp>
    </p:spTree>
    <p:extLst>
      <p:ext uri="{BB962C8B-B14F-4D97-AF65-F5344CB8AC3E}">
        <p14:creationId xmlns:p14="http://schemas.microsoft.com/office/powerpoint/2010/main" val="172293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510573"/>
              </p:ext>
            </p:extLst>
          </p:nvPr>
        </p:nvGraphicFramePr>
        <p:xfrm>
          <a:off x="3714428" y="1143000"/>
          <a:ext cx="476949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of WoT TDs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51104" y="2757910"/>
            <a:ext cx="1296142" cy="1296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4A7B7C"/>
                </a:solidFill>
              </a:rPr>
              <a:t>TD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600200"/>
            <a:ext cx="3888821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JSON Schema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Description</a:t>
            </a:r>
            <a:r>
              <a:rPr lang="en-US" sz="2000" dirty="0"/>
              <a:t> of existing data formats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Validation</a:t>
            </a:r>
            <a:r>
              <a:rPr lang="en-US" sz="2000" dirty="0"/>
              <a:t> of payloads through</a:t>
            </a:r>
            <a:br>
              <a:rPr lang="en-US" sz="2000" dirty="0"/>
            </a:br>
            <a:r>
              <a:rPr lang="en-US" sz="2000" dirty="0"/>
              <a:t>available implementations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Already in use by industry,</a:t>
            </a:r>
            <a:br>
              <a:rPr lang="en-US" sz="2000" dirty="0"/>
            </a:br>
            <a:r>
              <a:rPr lang="en-US" sz="2000" dirty="0"/>
              <a:t>e.g., </a:t>
            </a:r>
            <a:r>
              <a:rPr lang="en-US" sz="2000" dirty="0" err="1"/>
              <a:t>OpenAPI</a:t>
            </a:r>
            <a:r>
              <a:rPr lang="en-US" sz="2000" dirty="0"/>
              <a:t> (</a:t>
            </a:r>
            <a:r>
              <a:rPr lang="en-US" sz="2000" dirty="0" err="1"/>
              <a:t>microservices</a:t>
            </a:r>
            <a:r>
              <a:rPr lang="en-US" sz="2000" dirty="0"/>
              <a:t>),</a:t>
            </a:r>
            <a:br>
              <a:rPr lang="en-US" sz="2000" dirty="0"/>
            </a:br>
            <a:r>
              <a:rPr lang="en-US" sz="2000" dirty="0"/>
              <a:t>Open Connectivity Foundation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73650" y="1340768"/>
            <a:ext cx="3860159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Web Links and Forms</a:t>
            </a:r>
          </a:p>
          <a:p>
            <a:pPr>
              <a:spcAft>
                <a:spcPts val="600"/>
              </a:spcAft>
            </a:pPr>
            <a:r>
              <a:rPr lang="en-US" sz="2000" b="1" dirty="0" smtClean="0"/>
              <a:t>Uniform </a:t>
            </a:r>
            <a:r>
              <a:rPr lang="en-US" sz="2000" b="1" dirty="0"/>
              <a:t>REST </a:t>
            </a:r>
            <a:r>
              <a:rPr lang="en-US" sz="2000" b="1" dirty="0" smtClean="0"/>
              <a:t>interface</a:t>
            </a:r>
            <a:r>
              <a:rPr lang="en-US" sz="2000" dirty="0" smtClean="0"/>
              <a:t> to describe</a:t>
            </a:r>
            <a:br>
              <a:rPr lang="en-US" sz="2000" dirty="0" smtClean="0"/>
            </a:br>
            <a:r>
              <a:rPr lang="en-US" sz="2000" dirty="0" smtClean="0"/>
              <a:t>IoT </a:t>
            </a:r>
            <a:r>
              <a:rPr lang="en-US" sz="2000" dirty="0"/>
              <a:t>protocol </a:t>
            </a:r>
            <a:r>
              <a:rPr lang="en-US" sz="2000" dirty="0" smtClean="0"/>
              <a:t>bindings applicable to</a:t>
            </a:r>
            <a:br>
              <a:rPr lang="en-US" sz="2000" dirty="0" smtClean="0"/>
            </a:br>
            <a:r>
              <a:rPr lang="en-US" sz="2000" dirty="0" smtClean="0"/>
              <a:t>HTTP </a:t>
            </a:r>
            <a:r>
              <a:rPr lang="en-US" sz="2000" dirty="0"/>
              <a:t>and CoAP, </a:t>
            </a:r>
            <a:r>
              <a:rPr lang="en-US" sz="2000" dirty="0" smtClean="0"/>
              <a:t>but also</a:t>
            </a:r>
            <a:br>
              <a:rPr lang="en-US" sz="2000" dirty="0" smtClean="0"/>
            </a:br>
            <a:r>
              <a:rPr lang="en-US" sz="2000" dirty="0" smtClean="0"/>
              <a:t>MQTT</a:t>
            </a:r>
            <a:r>
              <a:rPr lang="en-US" sz="2000" dirty="0"/>
              <a:t>, Modbus, UA Binary, et al.</a:t>
            </a:r>
          </a:p>
          <a:p>
            <a:pPr>
              <a:spcAft>
                <a:spcPts val="600"/>
              </a:spcAft>
            </a:pPr>
            <a:r>
              <a:rPr lang="en-US" sz="2000" b="1" dirty="0" smtClean="0"/>
              <a:t>URIs </a:t>
            </a:r>
            <a:r>
              <a:rPr lang="en-US" sz="2000" dirty="0" smtClean="0"/>
              <a:t>to identify </a:t>
            </a:r>
            <a:r>
              <a:rPr lang="en-US" sz="2000" dirty="0"/>
              <a:t>the IoT </a:t>
            </a:r>
            <a:r>
              <a:rPr lang="en-US" sz="2000" dirty="0" smtClean="0"/>
              <a:t>protocol</a:t>
            </a:r>
            <a:br>
              <a:rPr lang="en-US" sz="2000" dirty="0" smtClean="0"/>
            </a:br>
            <a:r>
              <a:rPr lang="en-US" sz="2000" dirty="0" smtClean="0"/>
              <a:t>and the target address</a:t>
            </a:r>
            <a:endParaRPr lang="en-US" sz="2000" b="1" dirty="0"/>
          </a:p>
          <a:p>
            <a:pPr>
              <a:spcAft>
                <a:spcPts val="600"/>
              </a:spcAft>
            </a:pPr>
            <a:r>
              <a:rPr lang="en-US" sz="2000" b="1" dirty="0"/>
              <a:t>Media Types</a:t>
            </a:r>
            <a:r>
              <a:rPr lang="en-US" sz="2000" dirty="0" smtClean="0"/>
              <a:t> identify the payload</a:t>
            </a:r>
            <a:br>
              <a:rPr lang="en-US" sz="2000" dirty="0" smtClean="0"/>
            </a:br>
            <a:r>
              <a:rPr lang="en-US" sz="2000" dirty="0" smtClean="0"/>
              <a:t>format (e.g., </a:t>
            </a:r>
            <a:r>
              <a:rPr lang="en-US" sz="1800" dirty="0" smtClean="0">
                <a:latin typeface="Consolas" panose="020B0609020204030204" pitchFamily="49" charset="0"/>
              </a:rPr>
              <a:t>application/</a:t>
            </a:r>
            <a:r>
              <a:rPr lang="en-US" sz="1800" dirty="0" err="1" smtClean="0">
                <a:latin typeface="Consolas" panose="020B0609020204030204" pitchFamily="49" charset="0"/>
              </a:rPr>
              <a:t>json</a:t>
            </a:r>
            <a:r>
              <a:rPr lang="en-US" sz="2000" dirty="0" smtClean="0"/>
              <a:t>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1093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190905"/>
              </p:ext>
            </p:extLst>
          </p:nvPr>
        </p:nvGraphicFramePr>
        <p:xfrm>
          <a:off x="3714428" y="1143000"/>
          <a:ext cx="476949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of WoT TDs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51104" y="2757910"/>
            <a:ext cx="1296142" cy="1296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4A7B7C"/>
                </a:solidFill>
              </a:rPr>
              <a:t>TD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600200"/>
            <a:ext cx="3888821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JSON Schema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Description</a:t>
            </a:r>
            <a:r>
              <a:rPr lang="en-US" sz="2000" dirty="0"/>
              <a:t> of existing data formats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Validation</a:t>
            </a:r>
            <a:r>
              <a:rPr lang="en-US" sz="2000" dirty="0"/>
              <a:t> of payloads through</a:t>
            </a:r>
            <a:br>
              <a:rPr lang="en-US" sz="2000" dirty="0"/>
            </a:br>
            <a:r>
              <a:rPr lang="en-US" sz="2000" dirty="0"/>
              <a:t>available implementations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Already in use by industry,</a:t>
            </a:r>
            <a:br>
              <a:rPr lang="en-US" sz="2000" dirty="0"/>
            </a:br>
            <a:r>
              <a:rPr lang="en-US" sz="2000" dirty="0"/>
              <a:t>e.g., </a:t>
            </a:r>
            <a:r>
              <a:rPr lang="en-US" sz="2000" dirty="0" err="1"/>
              <a:t>OpenAPI</a:t>
            </a:r>
            <a:r>
              <a:rPr lang="en-US" sz="2000" dirty="0"/>
              <a:t> (</a:t>
            </a:r>
            <a:r>
              <a:rPr lang="en-US" sz="2000" dirty="0" err="1"/>
              <a:t>microservices</a:t>
            </a:r>
            <a:r>
              <a:rPr lang="en-US" sz="2000" dirty="0"/>
              <a:t>),</a:t>
            </a:r>
            <a:br>
              <a:rPr lang="en-US" sz="2000" dirty="0"/>
            </a:br>
            <a:r>
              <a:rPr lang="en-US" sz="2000" dirty="0"/>
              <a:t>Open Connectivity Foundation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34879" y="4947346"/>
            <a:ext cx="79542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JSON-LD 1.1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Linked Data </a:t>
            </a:r>
            <a:r>
              <a:rPr lang="en-US" sz="2000" dirty="0"/>
              <a:t>and </a:t>
            </a:r>
            <a:r>
              <a:rPr lang="en-US" sz="2000" b="1" dirty="0" smtClean="0"/>
              <a:t>reasoning </a:t>
            </a:r>
            <a:r>
              <a:rPr lang="en-US" sz="2000" dirty="0" smtClean="0"/>
              <a:t>makes </a:t>
            </a:r>
            <a:r>
              <a:rPr lang="en-US" sz="2000" dirty="0"/>
              <a:t>TDs </a:t>
            </a:r>
            <a:r>
              <a:rPr lang="en-US" sz="2000" dirty="0" smtClean="0"/>
              <a:t>machine-understandable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Agree </a:t>
            </a:r>
            <a:r>
              <a:rPr lang="en-US" sz="2000" dirty="0"/>
              <a:t>on </a:t>
            </a:r>
            <a:r>
              <a:rPr lang="en-US" sz="2000" b="1" dirty="0"/>
              <a:t>semantic meaning </a:t>
            </a:r>
            <a:r>
              <a:rPr lang="en-US" sz="2000" dirty="0"/>
              <a:t>through controlled vocabularies</a:t>
            </a:r>
          </a:p>
          <a:p>
            <a:r>
              <a:rPr lang="en-US" sz="2000" dirty="0"/>
              <a:t>Reuse Semantic Web vocabularies and ontologies such as SAREF or </a:t>
            </a:r>
            <a:r>
              <a:rPr lang="en-US" sz="2000" dirty="0" err="1"/>
              <a:t>eCl@ss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and JSON-LD implementations </a:t>
            </a:r>
            <a:r>
              <a:rPr lang="en-US" sz="2000" dirty="0" smtClean="0"/>
              <a:t>for knowledge graphs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91E9EDD-23AC-4032-8C97-775B9B93CA45}"/>
              </a:ext>
            </a:extLst>
          </p:cNvPr>
          <p:cNvSpPr txBox="1"/>
          <p:nvPr/>
        </p:nvSpPr>
        <p:spPr>
          <a:xfrm>
            <a:off x="8073650" y="1340768"/>
            <a:ext cx="3860159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Web Links and Forms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Uniform REST interface</a:t>
            </a:r>
            <a:r>
              <a:rPr lang="en-US" sz="2000" dirty="0"/>
              <a:t> to describe</a:t>
            </a:r>
            <a:br>
              <a:rPr lang="en-US" sz="2000" dirty="0"/>
            </a:br>
            <a:r>
              <a:rPr lang="en-US" sz="2000" dirty="0"/>
              <a:t>IoT protocol bindings applicable to</a:t>
            </a:r>
            <a:br>
              <a:rPr lang="en-US" sz="2000" dirty="0"/>
            </a:br>
            <a:r>
              <a:rPr lang="en-US" sz="2000" dirty="0"/>
              <a:t>HTTP and CoAP, but also</a:t>
            </a:r>
            <a:br>
              <a:rPr lang="en-US" sz="2000" dirty="0"/>
            </a:br>
            <a:r>
              <a:rPr lang="en-US" sz="2000" dirty="0"/>
              <a:t>MQTT, Modbus, UA Binary, et al.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URIs </a:t>
            </a:r>
            <a:r>
              <a:rPr lang="en-US" sz="2000" dirty="0"/>
              <a:t>to identify the IoT protocol</a:t>
            </a:r>
            <a:br>
              <a:rPr lang="en-US" sz="2000" dirty="0"/>
            </a:br>
            <a:r>
              <a:rPr lang="en-US" sz="2000" dirty="0"/>
              <a:t>and the target address</a:t>
            </a:r>
            <a:endParaRPr lang="en-US" sz="2000" b="1" dirty="0"/>
          </a:p>
          <a:p>
            <a:pPr>
              <a:spcAft>
                <a:spcPts val="600"/>
              </a:spcAft>
            </a:pPr>
            <a:r>
              <a:rPr lang="en-US" sz="2000" b="1" dirty="0"/>
              <a:t>Media Types</a:t>
            </a:r>
            <a:r>
              <a:rPr lang="en-US" sz="2000" dirty="0"/>
              <a:t> identify the payload</a:t>
            </a:r>
            <a:br>
              <a:rPr lang="en-US" sz="2000" dirty="0"/>
            </a:br>
            <a:r>
              <a:rPr lang="en-US" sz="2000" dirty="0"/>
              <a:t>format (e.g., </a:t>
            </a:r>
            <a:r>
              <a:rPr lang="en-US" sz="1800" dirty="0">
                <a:latin typeface="Consolas" panose="020B0609020204030204" pitchFamily="49" charset="0"/>
              </a:rPr>
              <a:t>application/</a:t>
            </a:r>
            <a:r>
              <a:rPr lang="en-US" sz="1800" dirty="0" err="1">
                <a:latin typeface="Consolas" panose="020B0609020204030204" pitchFamily="49" charset="0"/>
              </a:rPr>
              <a:t>json</a:t>
            </a:r>
            <a:r>
              <a:rPr lang="en-US" sz="2000" dirty="0"/>
              <a:t>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9197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714428" y="1143000"/>
            <a:ext cx="4769495" cy="4525963"/>
            <a:chOff x="3714428" y="1143000"/>
            <a:chExt cx="4769495" cy="4525963"/>
          </a:xfrm>
        </p:grpSpPr>
        <p:graphicFrame>
          <p:nvGraphicFramePr>
            <p:cNvPr id="10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81664457"/>
                </p:ext>
              </p:extLst>
            </p:nvPr>
          </p:nvGraphicFramePr>
          <p:xfrm>
            <a:off x="3714428" y="1143000"/>
            <a:ext cx="4769495" cy="45259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1" name="Oval 10"/>
            <p:cNvSpPr/>
            <p:nvPr/>
          </p:nvSpPr>
          <p:spPr>
            <a:xfrm>
              <a:off x="5451104" y="2757910"/>
              <a:ext cx="1296142" cy="1296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rgbClr val="4A7B7C"/>
                  </a:solidFill>
                </a:rPr>
                <a:t>TD</a:t>
              </a:r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55159" y="1423230"/>
            <a:ext cx="5633274" cy="450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Propagate this innovation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W3C WoT is promoting TD in other consortia and seeks new collaborations and wider participation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e.g., a new alliance envisions </a:t>
            </a:r>
            <a:r>
              <a:rPr lang="en-US" sz="2000" i="1" dirty="0"/>
              <a:t>one data model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which W3C WoT started to implement 2.5 years ago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Grow semantic vocabularies</a:t>
            </a:r>
          </a:p>
          <a:p>
            <a:pPr>
              <a:spcAft>
                <a:spcPts val="600"/>
              </a:spcAft>
            </a:pPr>
            <a:r>
              <a:rPr lang="de-DE" sz="2000" dirty="0"/>
              <a:t>A W3C Community Group was formed to develop the necessary </a:t>
            </a:r>
            <a:r>
              <a:rPr lang="de-DE" sz="2000" i="1" dirty="0"/>
              <a:t>IoT extensions for schema.org 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Gain more implementation and field experience</a:t>
            </a:r>
          </a:p>
          <a:p>
            <a:r>
              <a:rPr lang="en-US" sz="2000" dirty="0"/>
              <a:t>Establish the WoT building blocks in the verticals and leverage the network effect to foster</a:t>
            </a:r>
          </a:p>
          <a:p>
            <a:pPr>
              <a:lnSpc>
                <a:spcPct val="80000"/>
              </a:lnSpc>
            </a:pPr>
            <a:r>
              <a:rPr lang="en-US" sz="4700" i="1" dirty="0"/>
              <a:t>convergence in the IoT</a:t>
            </a:r>
          </a:p>
        </p:txBody>
      </p:sp>
    </p:spTree>
    <p:extLst>
      <p:ext uri="{BB962C8B-B14F-4D97-AF65-F5344CB8AC3E}">
        <p14:creationId xmlns:p14="http://schemas.microsoft.com/office/powerpoint/2010/main" val="45495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-0.25377 0.0034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89" y="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W3C </a:t>
            </a:r>
            <a:r>
              <a:rPr lang="de-DE" dirty="0" smtClean="0"/>
              <a:t>WoT Standardization</a:t>
            </a:r>
            <a:endParaRPr lang="en-US" dirty="0"/>
          </a:p>
        </p:txBody>
      </p:sp>
      <p:sp>
        <p:nvSpPr>
          <p:cNvPr id="73" name="Content Placeholder 7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e-DE" sz="2000" dirty="0"/>
              <a:t>W3C WoT provides four </a:t>
            </a:r>
            <a:r>
              <a:rPr lang="de-DE" sz="2000" b="1" dirty="0"/>
              <a:t>building blocks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to </a:t>
            </a:r>
            <a:r>
              <a:rPr lang="de-DE" sz="2000" b="1" dirty="0"/>
              <a:t>describe</a:t>
            </a:r>
            <a:r>
              <a:rPr lang="de-DE" sz="2000" dirty="0"/>
              <a:t> IoT devices and services and to </a:t>
            </a:r>
            <a:r>
              <a:rPr lang="de-DE" sz="2000" b="1" dirty="0"/>
              <a:t>complement existing </a:t>
            </a:r>
            <a:r>
              <a:rPr lang="de-DE" sz="2000" dirty="0"/>
              <a:t>platforms and standards</a:t>
            </a:r>
          </a:p>
          <a:p>
            <a:pPr lvl="1">
              <a:spcAft>
                <a:spcPts val="1200"/>
              </a:spcAft>
            </a:pPr>
            <a:r>
              <a:rPr lang="de-DE" b="1" dirty="0"/>
              <a:t>WoT Thing Description</a:t>
            </a:r>
          </a:p>
          <a:p>
            <a:pPr lvl="1">
              <a:spcAft>
                <a:spcPts val="1200"/>
              </a:spcAft>
            </a:pPr>
            <a:r>
              <a:rPr lang="de-DE" b="1" dirty="0"/>
              <a:t>WoT Binding Templates</a:t>
            </a:r>
          </a:p>
          <a:p>
            <a:pPr lvl="1">
              <a:spcAft>
                <a:spcPts val="1200"/>
              </a:spcAft>
            </a:pPr>
            <a:r>
              <a:rPr lang="de-DE" b="1" dirty="0"/>
              <a:t>WoT Scripting API</a:t>
            </a:r>
          </a:p>
          <a:p>
            <a:pPr lvl="1">
              <a:spcAft>
                <a:spcPts val="1200"/>
              </a:spcAft>
            </a:pPr>
            <a:r>
              <a:rPr lang="de-DE" b="1" dirty="0"/>
              <a:t>WoT Security and Privacy Guidelines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e-DE" sz="2000" b="1" dirty="0"/>
              <a:t>WoT Thing Description </a:t>
            </a:r>
            <a:r>
              <a:rPr lang="de-DE" sz="2000" dirty="0"/>
              <a:t>combines three</a:t>
            </a:r>
            <a:br>
              <a:rPr lang="de-DE" sz="2000" dirty="0"/>
            </a:br>
            <a:r>
              <a:rPr lang="de-DE" sz="2000" dirty="0"/>
              <a:t>distinct, complementary technologies to</a:t>
            </a:r>
            <a:br>
              <a:rPr lang="de-DE" sz="2000" dirty="0"/>
            </a:br>
            <a:r>
              <a:rPr lang="de-DE" sz="2000" dirty="0"/>
              <a:t>enable </a:t>
            </a:r>
            <a:r>
              <a:rPr lang="de-DE" sz="2000" b="1" dirty="0"/>
              <a:t>semantic interoperability </a:t>
            </a:r>
            <a:r>
              <a:rPr lang="de-DE" sz="2000" dirty="0"/>
              <a:t>for the IoT</a:t>
            </a:r>
          </a:p>
          <a:p>
            <a:pPr lvl="1">
              <a:spcAft>
                <a:spcPts val="700"/>
              </a:spcAft>
            </a:pPr>
            <a:r>
              <a:rPr lang="en-US" b="1" dirty="0"/>
              <a:t>Data schemas </a:t>
            </a:r>
            <a:r>
              <a:rPr lang="en-US" dirty="0"/>
              <a:t>to describe and validate what data a Thing provides and accepts</a:t>
            </a:r>
          </a:p>
          <a:p>
            <a:pPr lvl="1">
              <a:spcAft>
                <a:spcPts val="700"/>
              </a:spcAft>
            </a:pPr>
            <a:r>
              <a:rPr lang="en-US" b="1" dirty="0"/>
              <a:t>Hypermedia controls </a:t>
            </a:r>
            <a:r>
              <a:rPr lang="en-US" dirty="0"/>
              <a:t>to describe</a:t>
            </a:r>
            <a:br>
              <a:rPr lang="en-US" dirty="0"/>
            </a:br>
            <a:r>
              <a:rPr lang="en-US" dirty="0"/>
              <a:t>how to interact and what else is related</a:t>
            </a:r>
          </a:p>
          <a:p>
            <a:pPr lvl="1">
              <a:spcAft>
                <a:spcPts val="700"/>
              </a:spcAft>
            </a:pPr>
            <a:r>
              <a:rPr lang="en-US" b="1" dirty="0"/>
              <a:t>Semantic annotations </a:t>
            </a:r>
            <a:r>
              <a:rPr lang="en-US" dirty="0"/>
              <a:t>to enable clear,</a:t>
            </a:r>
            <a:br>
              <a:rPr lang="en-US" dirty="0"/>
            </a:br>
            <a:r>
              <a:rPr lang="en-US" dirty="0"/>
              <a:t>machine-understandable metadata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13</a:t>
            </a:fld>
            <a:endParaRPr lang="en-US"/>
          </a:p>
        </p:txBody>
      </p:sp>
      <p:grpSp>
        <p:nvGrpSpPr>
          <p:cNvPr id="136" name="Group 135"/>
          <p:cNvGrpSpPr/>
          <p:nvPr/>
        </p:nvGrpSpPr>
        <p:grpSpPr>
          <a:xfrm>
            <a:off x="3531554" y="4941191"/>
            <a:ext cx="5147145" cy="1934565"/>
            <a:chOff x="3531554" y="2627910"/>
            <a:chExt cx="5147145" cy="1934565"/>
          </a:xfrm>
        </p:grpSpPr>
        <p:sp>
          <p:nvSpPr>
            <p:cNvPr id="137" name="Rectangle 136"/>
            <p:cNvSpPr/>
            <p:nvPr/>
          </p:nvSpPr>
          <p:spPr>
            <a:xfrm>
              <a:off x="3939946" y="4124327"/>
              <a:ext cx="739611" cy="381072"/>
            </a:xfrm>
            <a:prstGeom prst="rect">
              <a:avLst/>
            </a:prstGeom>
            <a:noFill/>
            <a:ln w="76200">
              <a:solidFill>
                <a:srgbClr val="505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554607" y="4137013"/>
              <a:ext cx="739611" cy="381072"/>
            </a:xfrm>
            <a:prstGeom prst="rect">
              <a:avLst/>
            </a:prstGeom>
            <a:noFill/>
            <a:ln w="76200">
              <a:solidFill>
                <a:srgbClr val="505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rapezoid 138"/>
            <p:cNvSpPr/>
            <p:nvPr/>
          </p:nvSpPr>
          <p:spPr>
            <a:xfrm>
              <a:off x="3860125" y="3738563"/>
              <a:ext cx="140314" cy="172622"/>
            </a:xfrm>
            <a:prstGeom prst="trapezoid">
              <a:avLst/>
            </a:prstGeom>
            <a:solidFill>
              <a:srgbClr val="505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rapezoid 139"/>
            <p:cNvSpPr/>
            <p:nvPr/>
          </p:nvSpPr>
          <p:spPr>
            <a:xfrm>
              <a:off x="4152371" y="3738563"/>
              <a:ext cx="140314" cy="172622"/>
            </a:xfrm>
            <a:prstGeom prst="trapezoid">
              <a:avLst/>
            </a:prstGeom>
            <a:solidFill>
              <a:srgbClr val="505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444617" y="3738563"/>
              <a:ext cx="140314" cy="172622"/>
            </a:xfrm>
            <a:prstGeom prst="rect">
              <a:avLst/>
            </a:prstGeom>
            <a:solidFill>
              <a:srgbClr val="505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736863" y="3738563"/>
              <a:ext cx="140314" cy="172622"/>
            </a:xfrm>
            <a:prstGeom prst="rect">
              <a:avLst/>
            </a:prstGeom>
            <a:solidFill>
              <a:srgbClr val="505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029109" y="3738563"/>
              <a:ext cx="140314" cy="172622"/>
            </a:xfrm>
            <a:prstGeom prst="rect">
              <a:avLst/>
            </a:prstGeom>
            <a:solidFill>
              <a:srgbClr val="505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569395" y="2627910"/>
              <a:ext cx="144016" cy="395104"/>
            </a:xfrm>
            <a:prstGeom prst="rect">
              <a:avLst/>
            </a:prstGeom>
            <a:gradFill flip="none" rotWithShape="1">
              <a:gsLst>
                <a:gs pos="0">
                  <a:srgbClr val="7D8791"/>
                </a:gs>
                <a:gs pos="56000">
                  <a:srgbClr val="7D8791"/>
                </a:gs>
                <a:gs pos="100000">
                  <a:srgbClr val="7D8791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4478925" y="2628277"/>
              <a:ext cx="144016" cy="395104"/>
            </a:xfrm>
            <a:prstGeom prst="rect">
              <a:avLst/>
            </a:prstGeom>
            <a:gradFill flip="none" rotWithShape="1">
              <a:gsLst>
                <a:gs pos="0">
                  <a:srgbClr val="7D8791"/>
                </a:gs>
                <a:gs pos="56000">
                  <a:srgbClr val="7D8791"/>
                </a:gs>
                <a:gs pos="100000">
                  <a:srgbClr val="7D8791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954854" y="2969512"/>
              <a:ext cx="1098710" cy="108000"/>
            </a:xfrm>
            <a:prstGeom prst="rect">
              <a:avLst/>
            </a:prstGeom>
            <a:solidFill>
              <a:srgbClr val="355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4207927" y="3919200"/>
              <a:ext cx="4470772" cy="251088"/>
            </a:xfrm>
            <a:prstGeom prst="roundRect">
              <a:avLst>
                <a:gd name="adj" fmla="val 50000"/>
              </a:avLst>
            </a:prstGeom>
            <a:solidFill>
              <a:srgbClr val="646E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7">
              <a:extLst>
                <a:ext uri="{FF2B5EF4-FFF2-40B4-BE49-F238E27FC236}">
                  <a16:creationId xmlns="" xmlns:a16="http://schemas.microsoft.com/office/drawing/2014/main" id="{D2D0F6B7-C28F-4CC6-A623-7788603EA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3696" y="3057779"/>
              <a:ext cx="913026" cy="1504696"/>
            </a:xfrm>
            <a:prstGeom prst="rect">
              <a:avLst/>
            </a:prstGeom>
            <a:solidFill>
              <a:srgbClr val="646E7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" name="Round Same Side Corner Rectangle 148"/>
            <p:cNvSpPr/>
            <p:nvPr/>
          </p:nvSpPr>
          <p:spPr>
            <a:xfrm>
              <a:off x="6318405" y="3361157"/>
              <a:ext cx="735159" cy="895109"/>
            </a:xfrm>
            <a:prstGeom prst="round2SameRect">
              <a:avLst/>
            </a:prstGeom>
            <a:solidFill>
              <a:srgbClr val="505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3531554" y="3919200"/>
              <a:ext cx="4407533" cy="251088"/>
            </a:xfrm>
            <a:prstGeom prst="roundRect">
              <a:avLst>
                <a:gd name="adj" fmla="val 50000"/>
              </a:avLst>
            </a:prstGeom>
            <a:solidFill>
              <a:srgbClr val="7D87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188551" y="2969511"/>
              <a:ext cx="938220" cy="108000"/>
            </a:xfrm>
            <a:prstGeom prst="rect">
              <a:avLst/>
            </a:prstGeom>
            <a:solidFill>
              <a:srgbClr val="4A7B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652966" y="3619235"/>
              <a:ext cx="331758" cy="28803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500566" y="3619236"/>
              <a:ext cx="288032" cy="288032"/>
            </a:xfrm>
            <a:prstGeom prst="rect">
              <a:avLst/>
            </a:prstGeom>
            <a:solidFill>
              <a:srgbClr val="EB7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467327" y="3446208"/>
              <a:ext cx="288032" cy="288032"/>
            </a:xfrm>
            <a:prstGeom prst="rect">
              <a:avLst/>
            </a:prstGeom>
            <a:solidFill>
              <a:srgbClr val="EB7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4712089" y="3394021"/>
              <a:ext cx="161141" cy="161141"/>
            </a:xfrm>
            <a:prstGeom prst="ellipse">
              <a:avLst/>
            </a:prstGeom>
            <a:solidFill>
              <a:srgbClr val="AFB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/>
            <p:cNvCxnSpPr>
              <a:stCxn id="161" idx="5"/>
            </p:cNvCxnSpPr>
            <p:nvPr/>
          </p:nvCxnSpPr>
          <p:spPr>
            <a:xfrm>
              <a:off x="7420277" y="3370294"/>
              <a:ext cx="177498" cy="217456"/>
            </a:xfrm>
            <a:prstGeom prst="line">
              <a:avLst/>
            </a:prstGeom>
            <a:ln w="76200" cap="rnd">
              <a:solidFill>
                <a:srgbClr val="505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/>
            <p:cNvSpPr/>
            <p:nvPr/>
          </p:nvSpPr>
          <p:spPr>
            <a:xfrm>
              <a:off x="7838946" y="3228227"/>
              <a:ext cx="161141" cy="161141"/>
            </a:xfrm>
            <a:prstGeom prst="ellipse">
              <a:avLst/>
            </a:prstGeom>
            <a:solidFill>
              <a:srgbClr val="AFB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Connector 157"/>
            <p:cNvCxnSpPr>
              <a:endCxn id="157" idx="1"/>
            </p:cNvCxnSpPr>
            <p:nvPr/>
          </p:nvCxnSpPr>
          <p:spPr>
            <a:xfrm>
              <a:off x="7755359" y="3142968"/>
              <a:ext cx="107186" cy="108858"/>
            </a:xfrm>
            <a:prstGeom prst="line">
              <a:avLst/>
            </a:prstGeom>
            <a:ln w="76200" cap="rnd">
              <a:solidFill>
                <a:srgbClr val="505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Group 158"/>
            <p:cNvGrpSpPr/>
            <p:nvPr/>
          </p:nvGrpSpPr>
          <p:grpSpPr>
            <a:xfrm>
              <a:off x="7445877" y="2823583"/>
              <a:ext cx="391052" cy="391052"/>
              <a:chOff x="4358988" y="2736263"/>
              <a:chExt cx="624894" cy="624894"/>
            </a:xfrm>
          </p:grpSpPr>
          <p:sp>
            <p:nvSpPr>
              <p:cNvPr id="204" name="Pie 203"/>
              <p:cNvSpPr/>
              <p:nvPr/>
            </p:nvSpPr>
            <p:spPr>
              <a:xfrm>
                <a:off x="4358988" y="2736263"/>
                <a:ext cx="624894" cy="624894"/>
              </a:xfrm>
              <a:prstGeom prst="pie">
                <a:avLst>
                  <a:gd name="adj1" fmla="val 0"/>
                  <a:gd name="adj2" fmla="val 10793718"/>
                </a:avLst>
              </a:prstGeom>
              <a:solidFill>
                <a:srgbClr val="AFB9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4358988" y="2969512"/>
                <a:ext cx="624894" cy="85438"/>
              </a:xfrm>
              <a:prstGeom prst="rect">
                <a:avLst/>
              </a:prstGeom>
              <a:solidFill>
                <a:srgbClr val="4A7B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0" name="Straight Connector 159"/>
            <p:cNvCxnSpPr/>
            <p:nvPr/>
          </p:nvCxnSpPr>
          <p:spPr>
            <a:xfrm flipV="1">
              <a:off x="7388225" y="3140970"/>
              <a:ext cx="151110" cy="145155"/>
            </a:xfrm>
            <a:prstGeom prst="line">
              <a:avLst/>
            </a:prstGeom>
            <a:ln w="76200" cap="rnd">
              <a:solidFill>
                <a:srgbClr val="505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7282735" y="3232752"/>
              <a:ext cx="161141" cy="161141"/>
            </a:xfrm>
            <a:prstGeom prst="ellipse">
              <a:avLst/>
            </a:prstGeom>
            <a:solidFill>
              <a:srgbClr val="AFB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Connector 161"/>
            <p:cNvCxnSpPr/>
            <p:nvPr/>
          </p:nvCxnSpPr>
          <p:spPr>
            <a:xfrm flipH="1">
              <a:off x="7836929" y="3375025"/>
              <a:ext cx="68821" cy="195404"/>
            </a:xfrm>
            <a:prstGeom prst="line">
              <a:avLst/>
            </a:prstGeom>
            <a:ln w="76200" cap="rnd">
              <a:solidFill>
                <a:srgbClr val="505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/>
            <p:cNvSpPr/>
            <p:nvPr/>
          </p:nvSpPr>
          <p:spPr>
            <a:xfrm>
              <a:off x="7755359" y="3446207"/>
              <a:ext cx="196126" cy="28803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/>
            <p:cNvCxnSpPr>
              <a:stCxn id="203" idx="2"/>
            </p:cNvCxnSpPr>
            <p:nvPr/>
          </p:nvCxnSpPr>
          <p:spPr>
            <a:xfrm>
              <a:off x="4554514" y="3023014"/>
              <a:ext cx="201785" cy="388725"/>
            </a:xfrm>
            <a:prstGeom prst="line">
              <a:avLst/>
            </a:prstGeom>
            <a:ln w="76200" cap="rnd">
              <a:solidFill>
                <a:srgbClr val="505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64"/>
            <p:cNvGrpSpPr/>
            <p:nvPr/>
          </p:nvGrpSpPr>
          <p:grpSpPr>
            <a:xfrm>
              <a:off x="4358988" y="2823583"/>
              <a:ext cx="391052" cy="391052"/>
              <a:chOff x="4358988" y="2736263"/>
              <a:chExt cx="624894" cy="624894"/>
            </a:xfrm>
          </p:grpSpPr>
          <p:sp>
            <p:nvSpPr>
              <p:cNvPr id="202" name="Pie 201"/>
              <p:cNvSpPr/>
              <p:nvPr/>
            </p:nvSpPr>
            <p:spPr>
              <a:xfrm>
                <a:off x="4358988" y="2736263"/>
                <a:ext cx="624894" cy="624894"/>
              </a:xfrm>
              <a:prstGeom prst="pie">
                <a:avLst>
                  <a:gd name="adj1" fmla="val 0"/>
                  <a:gd name="adj2" fmla="val 10793718"/>
                </a:avLst>
              </a:prstGeom>
              <a:solidFill>
                <a:srgbClr val="AFB9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4358988" y="2969512"/>
                <a:ext cx="624894" cy="85438"/>
              </a:xfrm>
              <a:prstGeom prst="rect">
                <a:avLst/>
              </a:prstGeom>
              <a:solidFill>
                <a:srgbClr val="4A7B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Explosion 1 165"/>
            <p:cNvSpPr/>
            <p:nvPr/>
          </p:nvSpPr>
          <p:spPr>
            <a:xfrm>
              <a:off x="4531620" y="3590496"/>
              <a:ext cx="125501" cy="270552"/>
            </a:xfrm>
            <a:prstGeom prst="irregularSeal1">
              <a:avLst/>
            </a:prstGeom>
            <a:solidFill>
              <a:srgbClr val="66CCFF"/>
            </a:solidFill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/>
            <p:cNvCxnSpPr/>
            <p:nvPr/>
          </p:nvCxnSpPr>
          <p:spPr>
            <a:xfrm flipV="1">
              <a:off x="4622581" y="3532849"/>
              <a:ext cx="138485" cy="168714"/>
            </a:xfrm>
            <a:prstGeom prst="line">
              <a:avLst/>
            </a:prstGeom>
            <a:ln w="76200" cap="rnd">
              <a:solidFill>
                <a:srgbClr val="505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3613379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3856465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4099551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4342637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4585723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4828809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5071895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6287325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30411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6773497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7016583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7259669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7502755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7745833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67">
              <a:extLst>
                <a:ext uri="{FF2B5EF4-FFF2-40B4-BE49-F238E27FC236}">
                  <a16:creationId xmlns="" xmlns:a16="http://schemas.microsoft.com/office/drawing/2014/main" id="{D2D0F6B7-C28F-4CC6-A623-7788603EA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1531" y="3057779"/>
              <a:ext cx="91833" cy="1504696"/>
            </a:xfrm>
            <a:prstGeom prst="rect">
              <a:avLst/>
            </a:prstGeom>
            <a:solidFill>
              <a:srgbClr val="646E7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" name="Rectangle 67">
              <a:extLst>
                <a:ext uri="{FF2B5EF4-FFF2-40B4-BE49-F238E27FC236}">
                  <a16:creationId xmlns="" xmlns:a16="http://schemas.microsoft.com/office/drawing/2014/main" id="{D2D0F6B7-C28F-4CC6-A623-7788603EA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626" y="3057779"/>
              <a:ext cx="1132071" cy="1504696"/>
            </a:xfrm>
            <a:prstGeom prst="rect">
              <a:avLst/>
            </a:prstGeom>
            <a:solidFill>
              <a:srgbClr val="AFB9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" name="Rectangle 69">
              <a:extLst>
                <a:ext uri="{FF2B5EF4-FFF2-40B4-BE49-F238E27FC236}">
                  <a16:creationId xmlns="" xmlns:a16="http://schemas.microsoft.com/office/drawing/2014/main" id="{249127FE-2651-4390-A5F0-ED53796AA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8921" y="3738139"/>
              <a:ext cx="378054" cy="824336"/>
            </a:xfrm>
            <a:prstGeom prst="rect">
              <a:avLst/>
            </a:prstGeom>
            <a:solidFill>
              <a:srgbClr val="505A6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" name="Oval 184"/>
            <p:cNvSpPr/>
            <p:nvPr/>
          </p:nvSpPr>
          <p:spPr>
            <a:xfrm>
              <a:off x="5556917" y="3272368"/>
              <a:ext cx="180000" cy="180000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5896160" y="3272368"/>
              <a:ext cx="180000" cy="180000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239611" y="3607348"/>
              <a:ext cx="397428" cy="296217"/>
            </a:xfrm>
            <a:prstGeom prst="rect">
              <a:avLst/>
            </a:prstGeom>
            <a:solidFill>
              <a:srgbClr val="66CC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/>
            <p:cNvCxnSpPr/>
            <p:nvPr/>
          </p:nvCxnSpPr>
          <p:spPr>
            <a:xfrm>
              <a:off x="5288852" y="3667249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5288852" y="3710682"/>
              <a:ext cx="1116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5288852" y="3754115"/>
              <a:ext cx="1837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5288852" y="3797548"/>
              <a:ext cx="2557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5288852" y="3840981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5959160" y="3335368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5619917" y="3335368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/>
            <p:cNvCxnSpPr>
              <a:stCxn id="193" idx="7"/>
              <a:endCxn id="186" idx="7"/>
            </p:cNvCxnSpPr>
            <p:nvPr/>
          </p:nvCxnSpPr>
          <p:spPr>
            <a:xfrm flipV="1">
              <a:off x="6005252" y="3298728"/>
              <a:ext cx="44548" cy="445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194" idx="0"/>
              <a:endCxn id="185" idx="0"/>
            </p:cNvCxnSpPr>
            <p:nvPr/>
          </p:nvCxnSpPr>
          <p:spPr>
            <a:xfrm flipV="1">
              <a:off x="5646917" y="3272368"/>
              <a:ext cx="0" cy="63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5804479" y="3806056"/>
              <a:ext cx="2669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5804479" y="3883506"/>
              <a:ext cx="2669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5804479" y="3960956"/>
              <a:ext cx="2669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5804479" y="4038406"/>
              <a:ext cx="2669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H="1">
              <a:off x="5091627" y="4526963"/>
              <a:ext cx="2045095" cy="0"/>
            </a:xfrm>
            <a:prstGeom prst="line">
              <a:avLst/>
            </a:prstGeom>
            <a:noFill/>
            <a:ln w="76200">
              <a:solidFill>
                <a:srgbClr val="505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06" name="Textfeld 131"/>
          <p:cNvSpPr txBox="1"/>
          <p:nvPr/>
        </p:nvSpPr>
        <p:spPr>
          <a:xfrm>
            <a:off x="6016083" y="882193"/>
            <a:ext cx="180109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100010101110011011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1942461" y="6450294"/>
            <a:ext cx="739611" cy="381072"/>
          </a:xfrm>
          <a:prstGeom prst="rect">
            <a:avLst/>
          </a:prstGeom>
          <a:noFill/>
          <a:ln w="76200">
            <a:solidFill>
              <a:srgbClr val="505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342708" y="5282793"/>
            <a:ext cx="1098710" cy="108000"/>
          </a:xfrm>
          <a:prstGeom prst="rect">
            <a:avLst/>
          </a:prstGeom>
          <a:solidFill>
            <a:srgbClr val="355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ounded Rectangle 217"/>
          <p:cNvSpPr/>
          <p:nvPr/>
        </p:nvSpPr>
        <p:spPr>
          <a:xfrm>
            <a:off x="-525561" y="6232481"/>
            <a:ext cx="3592114" cy="251088"/>
          </a:xfrm>
          <a:prstGeom prst="roundRect">
            <a:avLst>
              <a:gd name="adj" fmla="val 50000"/>
            </a:avLst>
          </a:prstGeom>
          <a:solidFill>
            <a:srgbClr val="646E7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67">
            <a:extLst>
              <a:ext uri="{FF2B5EF4-FFF2-40B4-BE49-F238E27FC236}">
                <a16:creationId xmlns="" xmlns:a16="http://schemas.microsoft.com/office/drawing/2014/main" id="{D2D0F6B7-C28F-4CC6-A623-7788603EA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50" y="5371060"/>
            <a:ext cx="913026" cy="1504696"/>
          </a:xfrm>
          <a:prstGeom prst="rect">
            <a:avLst/>
          </a:prstGeom>
          <a:solidFill>
            <a:srgbClr val="646E7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0" name="Round Same Side Corner Rectangle 219"/>
          <p:cNvSpPr/>
          <p:nvPr/>
        </p:nvSpPr>
        <p:spPr>
          <a:xfrm>
            <a:off x="706259" y="5674438"/>
            <a:ext cx="735159" cy="895109"/>
          </a:xfrm>
          <a:prstGeom prst="round2SameRect">
            <a:avLst/>
          </a:prstGeom>
          <a:solidFill>
            <a:srgbClr val="50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le 220"/>
          <p:cNvSpPr/>
          <p:nvPr/>
        </p:nvSpPr>
        <p:spPr>
          <a:xfrm>
            <a:off x="-520520" y="6232481"/>
            <a:ext cx="2847461" cy="251088"/>
          </a:xfrm>
          <a:prstGeom prst="roundRect">
            <a:avLst>
              <a:gd name="adj" fmla="val 50000"/>
            </a:avLst>
          </a:prstGeom>
          <a:solidFill>
            <a:srgbClr val="7D879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-423595" y="5282792"/>
            <a:ext cx="938220" cy="108000"/>
          </a:xfrm>
          <a:prstGeom prst="rect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 flipH="1">
            <a:off x="2345290" y="4941191"/>
            <a:ext cx="717352" cy="959840"/>
            <a:chOff x="2482765" y="4941191"/>
            <a:chExt cx="717352" cy="959840"/>
          </a:xfrm>
        </p:grpSpPr>
        <p:sp>
          <p:nvSpPr>
            <p:cNvPr id="215" name="Rectangle 214"/>
            <p:cNvSpPr/>
            <p:nvPr/>
          </p:nvSpPr>
          <p:spPr>
            <a:xfrm>
              <a:off x="2769425" y="4941191"/>
              <a:ext cx="144016" cy="395104"/>
            </a:xfrm>
            <a:prstGeom prst="rect">
              <a:avLst/>
            </a:prstGeom>
            <a:gradFill flip="none" rotWithShape="1">
              <a:gsLst>
                <a:gs pos="0">
                  <a:srgbClr val="7D8791"/>
                </a:gs>
                <a:gs pos="56000">
                  <a:srgbClr val="7D8791"/>
                </a:gs>
                <a:gs pos="100000">
                  <a:srgbClr val="7D8791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" name="Straight Connector 226"/>
            <p:cNvCxnSpPr>
              <a:stCxn id="232" idx="5"/>
            </p:cNvCxnSpPr>
            <p:nvPr/>
          </p:nvCxnSpPr>
          <p:spPr>
            <a:xfrm>
              <a:off x="2620307" y="5683575"/>
              <a:ext cx="177498" cy="217456"/>
            </a:xfrm>
            <a:prstGeom prst="line">
              <a:avLst/>
            </a:prstGeom>
            <a:ln w="76200" cap="rnd">
              <a:solidFill>
                <a:srgbClr val="505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3038976" y="5541508"/>
              <a:ext cx="161141" cy="161141"/>
            </a:xfrm>
            <a:prstGeom prst="ellipse">
              <a:avLst/>
            </a:prstGeom>
            <a:solidFill>
              <a:srgbClr val="AFB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9" name="Straight Connector 228"/>
            <p:cNvCxnSpPr>
              <a:endCxn id="228" idx="1"/>
            </p:cNvCxnSpPr>
            <p:nvPr/>
          </p:nvCxnSpPr>
          <p:spPr>
            <a:xfrm>
              <a:off x="2955389" y="5456249"/>
              <a:ext cx="107186" cy="108858"/>
            </a:xfrm>
            <a:prstGeom prst="line">
              <a:avLst/>
            </a:prstGeom>
            <a:ln w="76200" cap="rnd">
              <a:solidFill>
                <a:srgbClr val="505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Group 229"/>
            <p:cNvGrpSpPr/>
            <p:nvPr/>
          </p:nvGrpSpPr>
          <p:grpSpPr>
            <a:xfrm>
              <a:off x="2645907" y="5136864"/>
              <a:ext cx="391052" cy="391052"/>
              <a:chOff x="4358988" y="2736263"/>
              <a:chExt cx="624894" cy="624894"/>
            </a:xfrm>
          </p:grpSpPr>
          <p:sp>
            <p:nvSpPr>
              <p:cNvPr id="275" name="Pie 274"/>
              <p:cNvSpPr/>
              <p:nvPr/>
            </p:nvSpPr>
            <p:spPr>
              <a:xfrm>
                <a:off x="4358988" y="2736263"/>
                <a:ext cx="624894" cy="624894"/>
              </a:xfrm>
              <a:prstGeom prst="pie">
                <a:avLst>
                  <a:gd name="adj1" fmla="val 0"/>
                  <a:gd name="adj2" fmla="val 10793718"/>
                </a:avLst>
              </a:prstGeom>
              <a:solidFill>
                <a:srgbClr val="AFB9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4358988" y="2969512"/>
                <a:ext cx="624894" cy="85438"/>
              </a:xfrm>
              <a:prstGeom prst="rect">
                <a:avLst/>
              </a:prstGeom>
              <a:solidFill>
                <a:srgbClr val="4A7B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1" name="Straight Connector 230"/>
            <p:cNvCxnSpPr/>
            <p:nvPr/>
          </p:nvCxnSpPr>
          <p:spPr>
            <a:xfrm flipV="1">
              <a:off x="2588255" y="5454251"/>
              <a:ext cx="151110" cy="145155"/>
            </a:xfrm>
            <a:prstGeom prst="line">
              <a:avLst/>
            </a:prstGeom>
            <a:ln w="76200" cap="rnd">
              <a:solidFill>
                <a:srgbClr val="505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2482765" y="5546033"/>
              <a:ext cx="161141" cy="161141"/>
            </a:xfrm>
            <a:prstGeom prst="ellipse">
              <a:avLst/>
            </a:prstGeom>
            <a:solidFill>
              <a:srgbClr val="AFB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/>
            <p:cNvCxnSpPr/>
            <p:nvPr/>
          </p:nvCxnSpPr>
          <p:spPr>
            <a:xfrm flipH="1">
              <a:off x="3036959" y="5688306"/>
              <a:ext cx="68821" cy="195404"/>
            </a:xfrm>
            <a:prstGeom prst="line">
              <a:avLst/>
            </a:prstGeom>
            <a:ln w="76200" cap="rnd">
              <a:solidFill>
                <a:srgbClr val="505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6" name="Oval 245"/>
          <p:cNvSpPr/>
          <p:nvPr/>
        </p:nvSpPr>
        <p:spPr>
          <a:xfrm>
            <a:off x="675179" y="6304025"/>
            <a:ext cx="108000" cy="108000"/>
          </a:xfrm>
          <a:prstGeom prst="ellipse">
            <a:avLst/>
          </a:prstGeom>
          <a:solidFill>
            <a:srgbClr val="646E7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918265" y="6304025"/>
            <a:ext cx="108000" cy="108000"/>
          </a:xfrm>
          <a:prstGeom prst="ellipse">
            <a:avLst/>
          </a:prstGeom>
          <a:solidFill>
            <a:srgbClr val="646E7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1161351" y="6304025"/>
            <a:ext cx="108000" cy="108000"/>
          </a:xfrm>
          <a:prstGeom prst="ellipse">
            <a:avLst/>
          </a:prstGeom>
          <a:solidFill>
            <a:srgbClr val="646E7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1404437" y="6304025"/>
            <a:ext cx="108000" cy="108000"/>
          </a:xfrm>
          <a:prstGeom prst="ellipse">
            <a:avLst/>
          </a:prstGeom>
          <a:solidFill>
            <a:srgbClr val="646E7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1647523" y="6304025"/>
            <a:ext cx="108000" cy="108000"/>
          </a:xfrm>
          <a:prstGeom prst="ellipse">
            <a:avLst/>
          </a:prstGeom>
          <a:solidFill>
            <a:srgbClr val="646E7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1890609" y="6304025"/>
            <a:ext cx="108000" cy="108000"/>
          </a:xfrm>
          <a:prstGeom prst="ellipse">
            <a:avLst/>
          </a:prstGeom>
          <a:solidFill>
            <a:srgbClr val="646E7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2133687" y="6304025"/>
            <a:ext cx="108000" cy="108000"/>
          </a:xfrm>
          <a:prstGeom prst="ellipse">
            <a:avLst/>
          </a:prstGeom>
          <a:solidFill>
            <a:srgbClr val="646E7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67">
            <a:extLst>
              <a:ext uri="{FF2B5EF4-FFF2-40B4-BE49-F238E27FC236}">
                <a16:creationId xmlns="" xmlns:a16="http://schemas.microsoft.com/office/drawing/2014/main" id="{D2D0F6B7-C28F-4CC6-A623-7788603EA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20520" y="5371060"/>
            <a:ext cx="1132071" cy="1504696"/>
          </a:xfrm>
          <a:prstGeom prst="rect">
            <a:avLst/>
          </a:prstGeom>
          <a:solidFill>
            <a:srgbClr val="AFB9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55" name="Rectangle 69">
            <a:extLst>
              <a:ext uri="{FF2B5EF4-FFF2-40B4-BE49-F238E27FC236}">
                <a16:creationId xmlns="" xmlns:a16="http://schemas.microsoft.com/office/drawing/2014/main" id="{249127FE-2651-4390-A5F0-ED53796AA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75" y="6051420"/>
            <a:ext cx="378054" cy="824336"/>
          </a:xfrm>
          <a:prstGeom prst="rect">
            <a:avLst/>
          </a:prstGeom>
          <a:solidFill>
            <a:srgbClr val="505A6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56" name="Oval 255"/>
          <p:cNvSpPr/>
          <p:nvPr/>
        </p:nvSpPr>
        <p:spPr>
          <a:xfrm>
            <a:off x="-55229" y="5585649"/>
            <a:ext cx="180000" cy="180000"/>
          </a:xfrm>
          <a:prstGeom prst="ellipse">
            <a:avLst/>
          </a:prstGeom>
          <a:solidFill>
            <a:srgbClr val="66CC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284014" y="5585649"/>
            <a:ext cx="180000" cy="180000"/>
          </a:xfrm>
          <a:prstGeom prst="ellipse">
            <a:avLst/>
          </a:prstGeom>
          <a:solidFill>
            <a:srgbClr val="66CC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-372535" y="5920629"/>
            <a:ext cx="397428" cy="296217"/>
          </a:xfrm>
          <a:prstGeom prst="rect">
            <a:avLst/>
          </a:prstGeom>
          <a:solidFill>
            <a:srgbClr val="66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Straight Connector 258"/>
          <p:cNvCxnSpPr/>
          <p:nvPr/>
        </p:nvCxnSpPr>
        <p:spPr>
          <a:xfrm>
            <a:off x="-323294" y="598053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-323294" y="6067396"/>
            <a:ext cx="111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-323294" y="6110829"/>
            <a:ext cx="183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-323294" y="6023963"/>
            <a:ext cx="255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-323294" y="615426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val 263"/>
          <p:cNvSpPr/>
          <p:nvPr/>
        </p:nvSpPr>
        <p:spPr>
          <a:xfrm>
            <a:off x="347014" y="5648649"/>
            <a:ext cx="54000" cy="5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7771" y="5648649"/>
            <a:ext cx="54000" cy="5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6" name="Straight Connector 265"/>
          <p:cNvCxnSpPr>
            <a:stCxn id="264" idx="0"/>
            <a:endCxn id="257" idx="0"/>
          </p:cNvCxnSpPr>
          <p:nvPr/>
        </p:nvCxnSpPr>
        <p:spPr>
          <a:xfrm flipV="1">
            <a:off x="374014" y="5585649"/>
            <a:ext cx="0" cy="63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stCxn id="265" idx="1"/>
            <a:endCxn id="256" idx="1"/>
          </p:cNvCxnSpPr>
          <p:nvPr/>
        </p:nvCxnSpPr>
        <p:spPr>
          <a:xfrm flipH="1" flipV="1">
            <a:off x="-28869" y="5612009"/>
            <a:ext cx="44548" cy="445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192333" y="6119337"/>
            <a:ext cx="2669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192333" y="6196787"/>
            <a:ext cx="2669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192333" y="6274237"/>
            <a:ext cx="2669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192333" y="6351687"/>
            <a:ext cx="2669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rapezoid 276"/>
          <p:cNvSpPr/>
          <p:nvPr/>
        </p:nvSpPr>
        <p:spPr>
          <a:xfrm>
            <a:off x="621209" y="6053236"/>
            <a:ext cx="140314" cy="172622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Trapezoid 277"/>
          <p:cNvSpPr/>
          <p:nvPr/>
        </p:nvSpPr>
        <p:spPr>
          <a:xfrm>
            <a:off x="913455" y="6053236"/>
            <a:ext cx="140314" cy="172622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Trapezoid 278"/>
          <p:cNvSpPr/>
          <p:nvPr/>
        </p:nvSpPr>
        <p:spPr>
          <a:xfrm>
            <a:off x="1205701" y="6053236"/>
            <a:ext cx="140314" cy="172622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Trapezoid 279"/>
          <p:cNvSpPr/>
          <p:nvPr/>
        </p:nvSpPr>
        <p:spPr>
          <a:xfrm>
            <a:off x="1497947" y="6053236"/>
            <a:ext cx="140314" cy="172622"/>
          </a:xfrm>
          <a:prstGeom prst="trapezoid">
            <a:avLst/>
          </a:prstGeom>
          <a:solidFill>
            <a:srgbClr val="50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67">
            <a:extLst>
              <a:ext uri="{FF2B5EF4-FFF2-40B4-BE49-F238E27FC236}">
                <a16:creationId xmlns="" xmlns:a16="http://schemas.microsoft.com/office/drawing/2014/main" id="{D2D0F6B7-C28F-4CC6-A623-7788603EA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385" y="5371060"/>
            <a:ext cx="91833" cy="1504696"/>
          </a:xfrm>
          <a:prstGeom prst="rect">
            <a:avLst/>
          </a:prstGeom>
          <a:solidFill>
            <a:srgbClr val="646E7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81" name="Trapezoid 280"/>
          <p:cNvSpPr/>
          <p:nvPr/>
        </p:nvSpPr>
        <p:spPr>
          <a:xfrm>
            <a:off x="1796040" y="6053236"/>
            <a:ext cx="140314" cy="172622"/>
          </a:xfrm>
          <a:prstGeom prst="trapezoid">
            <a:avLst/>
          </a:prstGeom>
          <a:solidFill>
            <a:srgbClr val="50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rapezoid 281"/>
          <p:cNvSpPr/>
          <p:nvPr/>
        </p:nvSpPr>
        <p:spPr>
          <a:xfrm>
            <a:off x="2088286" y="6053236"/>
            <a:ext cx="140314" cy="172622"/>
          </a:xfrm>
          <a:prstGeom prst="trapezoid">
            <a:avLst/>
          </a:prstGeom>
          <a:solidFill>
            <a:srgbClr val="50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Trapezoid 282"/>
          <p:cNvSpPr/>
          <p:nvPr/>
        </p:nvSpPr>
        <p:spPr>
          <a:xfrm>
            <a:off x="2380532" y="6053236"/>
            <a:ext cx="140314" cy="172622"/>
          </a:xfrm>
          <a:prstGeom prst="trapezoid">
            <a:avLst/>
          </a:prstGeom>
          <a:solidFill>
            <a:srgbClr val="50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Straight Connector 271"/>
          <p:cNvCxnSpPr/>
          <p:nvPr/>
        </p:nvCxnSpPr>
        <p:spPr>
          <a:xfrm flipH="1">
            <a:off x="-520519" y="6840244"/>
            <a:ext cx="2045095" cy="0"/>
          </a:xfrm>
          <a:prstGeom prst="line">
            <a:avLst/>
          </a:prstGeom>
          <a:noFill/>
          <a:ln w="76200">
            <a:solidFill>
              <a:srgbClr val="505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5" name="Textfeld 131"/>
          <p:cNvSpPr txBox="1"/>
          <p:nvPr/>
        </p:nvSpPr>
        <p:spPr>
          <a:xfrm>
            <a:off x="406828" y="-26634"/>
            <a:ext cx="180109" cy="55399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1000101011100110110001001001</a:t>
            </a:r>
          </a:p>
        </p:txBody>
      </p:sp>
      <p:sp>
        <p:nvSpPr>
          <p:cNvPr id="286" name="Textfeld 131"/>
          <p:cNvSpPr txBox="1"/>
          <p:nvPr/>
        </p:nvSpPr>
        <p:spPr>
          <a:xfrm>
            <a:off x="762964" y="5822941"/>
            <a:ext cx="439479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100111011011000111101101011011100010101110011011001</a:t>
            </a:r>
          </a:p>
        </p:txBody>
      </p:sp>
      <p:sp>
        <p:nvSpPr>
          <p:cNvPr id="287" name="Textfeld 131"/>
          <p:cNvSpPr txBox="1"/>
          <p:nvPr/>
        </p:nvSpPr>
        <p:spPr>
          <a:xfrm>
            <a:off x="6370903" y="5821024"/>
            <a:ext cx="59929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de-DE" sz="1200" dirty="0">
                <a:solidFill>
                  <a:srgbClr val="AFB9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010110111000101011100110111001110110110001111011010110111000101011111</a:t>
            </a:r>
          </a:p>
        </p:txBody>
      </p:sp>
    </p:spTree>
    <p:extLst>
      <p:ext uri="{BB962C8B-B14F-4D97-AF65-F5344CB8AC3E}">
        <p14:creationId xmlns:p14="http://schemas.microsoft.com/office/powerpoint/2010/main" val="255711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  <p:bldP spid="7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Contact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noProof="0" dirty="0"/>
              <a:t>Dr. Matthias Kovatsch</a:t>
            </a:r>
          </a:p>
          <a:p>
            <a:pPr marL="0" indent="0">
              <a:buNone/>
            </a:pPr>
            <a:r>
              <a:rPr lang="en-US" noProof="0" dirty="0"/>
              <a:t>Principal Researcher</a:t>
            </a:r>
            <a:br>
              <a:rPr lang="en-US" noProof="0" dirty="0"/>
            </a:br>
            <a:r>
              <a:rPr lang="en-US" noProof="0" dirty="0"/>
              <a:t>W3C WoT WG+IG Co-chair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Huawei Technologies</a:t>
            </a:r>
          </a:p>
          <a:p>
            <a:pPr marL="0" indent="0">
              <a:buNone/>
            </a:pPr>
            <a:r>
              <a:rPr lang="en-US" noProof="0" dirty="0"/>
              <a:t>German Research Center</a:t>
            </a:r>
          </a:p>
          <a:p>
            <a:pPr marL="0" indent="0">
              <a:buNone/>
            </a:pPr>
            <a:r>
              <a:rPr lang="de-DE" dirty="0"/>
              <a:t>Applied Network Technology Lab</a:t>
            </a: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>
                <a:hlinkClick r:id="rId2"/>
              </a:rPr>
              <a:t>matthias.kovatsch@huawei.com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Internet </a:t>
            </a:r>
            <a:r>
              <a:rPr lang="de-DE" dirty="0"/>
              <a:t>of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2</a:t>
            </a:fld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938484" y="5382044"/>
            <a:ext cx="1032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Interconnecting devices and </a:t>
            </a:r>
            <a:r>
              <a:rPr lang="de-DE" i="1" dirty="0" smtClean="0"/>
              <a:t>services to blend the physical world and virtual world</a:t>
            </a:r>
            <a:endParaRPr lang="en-US" dirty="0"/>
          </a:p>
        </p:txBody>
      </p:sp>
      <p:sp>
        <p:nvSpPr>
          <p:cNvPr id="122" name="Textfeld 131"/>
          <p:cNvSpPr txBox="1"/>
          <p:nvPr/>
        </p:nvSpPr>
        <p:spPr>
          <a:xfrm>
            <a:off x="6016083" y="2036678"/>
            <a:ext cx="18010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123" name="Wolke 92"/>
          <p:cNvSpPr/>
          <p:nvPr/>
        </p:nvSpPr>
        <p:spPr bwMode="auto">
          <a:xfrm rot="10987467">
            <a:off x="5514734" y="1479144"/>
            <a:ext cx="1214326" cy="742278"/>
          </a:xfrm>
          <a:prstGeom prst="cloud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21600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grpSp>
        <p:nvGrpSpPr>
          <p:cNvPr id="220" name="Group 219"/>
          <p:cNvGrpSpPr/>
          <p:nvPr/>
        </p:nvGrpSpPr>
        <p:grpSpPr>
          <a:xfrm>
            <a:off x="3531554" y="2627910"/>
            <a:ext cx="5147145" cy="1934565"/>
            <a:chOff x="3531554" y="2627910"/>
            <a:chExt cx="5147145" cy="1934565"/>
          </a:xfrm>
        </p:grpSpPr>
        <p:sp>
          <p:nvSpPr>
            <p:cNvPr id="219" name="Rectangle 218"/>
            <p:cNvSpPr/>
            <p:nvPr/>
          </p:nvSpPr>
          <p:spPr>
            <a:xfrm>
              <a:off x="3939946" y="4124327"/>
              <a:ext cx="739611" cy="381072"/>
            </a:xfrm>
            <a:prstGeom prst="rect">
              <a:avLst/>
            </a:prstGeom>
            <a:noFill/>
            <a:ln w="76200">
              <a:solidFill>
                <a:srgbClr val="505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7554607" y="4137013"/>
              <a:ext cx="739611" cy="381072"/>
            </a:xfrm>
            <a:prstGeom prst="rect">
              <a:avLst/>
            </a:prstGeom>
            <a:noFill/>
            <a:ln w="76200">
              <a:solidFill>
                <a:srgbClr val="505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860125" y="3738563"/>
              <a:ext cx="140314" cy="172622"/>
            </a:xfrm>
            <a:prstGeom prst="rect">
              <a:avLst/>
            </a:prstGeom>
            <a:solidFill>
              <a:srgbClr val="505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152371" y="3738563"/>
              <a:ext cx="140314" cy="172622"/>
            </a:xfrm>
            <a:prstGeom prst="rect">
              <a:avLst/>
            </a:prstGeom>
            <a:solidFill>
              <a:srgbClr val="505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4444617" y="3738563"/>
              <a:ext cx="140314" cy="172622"/>
            </a:xfrm>
            <a:prstGeom prst="rect">
              <a:avLst/>
            </a:prstGeom>
            <a:solidFill>
              <a:srgbClr val="505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736863" y="3738563"/>
              <a:ext cx="140314" cy="172622"/>
            </a:xfrm>
            <a:prstGeom prst="rect">
              <a:avLst/>
            </a:prstGeom>
            <a:solidFill>
              <a:srgbClr val="505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029109" y="3738563"/>
              <a:ext cx="140314" cy="172622"/>
            </a:xfrm>
            <a:prstGeom prst="rect">
              <a:avLst/>
            </a:prstGeom>
            <a:solidFill>
              <a:srgbClr val="505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7569395" y="2627910"/>
              <a:ext cx="144016" cy="395104"/>
            </a:xfrm>
            <a:prstGeom prst="rect">
              <a:avLst/>
            </a:prstGeom>
            <a:gradFill flip="none" rotWithShape="1">
              <a:gsLst>
                <a:gs pos="0">
                  <a:srgbClr val="7D8791"/>
                </a:gs>
                <a:gs pos="56000">
                  <a:srgbClr val="7D8791"/>
                </a:gs>
                <a:gs pos="100000">
                  <a:srgbClr val="7D8791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478925" y="2628277"/>
              <a:ext cx="144016" cy="395104"/>
            </a:xfrm>
            <a:prstGeom prst="rect">
              <a:avLst/>
            </a:prstGeom>
            <a:gradFill flip="none" rotWithShape="1">
              <a:gsLst>
                <a:gs pos="0">
                  <a:srgbClr val="7D8791"/>
                </a:gs>
                <a:gs pos="56000">
                  <a:srgbClr val="7D8791"/>
                </a:gs>
                <a:gs pos="100000">
                  <a:srgbClr val="7D8791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954854" y="2969512"/>
              <a:ext cx="1098710" cy="108000"/>
            </a:xfrm>
            <a:prstGeom prst="rect">
              <a:avLst/>
            </a:prstGeom>
            <a:solidFill>
              <a:srgbClr val="355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4207927" y="3919200"/>
              <a:ext cx="4470772" cy="251088"/>
            </a:xfrm>
            <a:prstGeom prst="roundRect">
              <a:avLst>
                <a:gd name="adj" fmla="val 50000"/>
              </a:avLst>
            </a:prstGeom>
            <a:solidFill>
              <a:srgbClr val="646E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7">
              <a:extLst>
                <a:ext uri="{FF2B5EF4-FFF2-40B4-BE49-F238E27FC236}">
                  <a16:creationId xmlns="" xmlns:a16="http://schemas.microsoft.com/office/drawing/2014/main" id="{D2D0F6B7-C28F-4CC6-A623-7788603EA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3696" y="3057779"/>
              <a:ext cx="913026" cy="1504696"/>
            </a:xfrm>
            <a:prstGeom prst="rect">
              <a:avLst/>
            </a:prstGeom>
            <a:solidFill>
              <a:srgbClr val="646E7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" name="Round Same Side Corner Rectangle 97"/>
            <p:cNvSpPr/>
            <p:nvPr/>
          </p:nvSpPr>
          <p:spPr>
            <a:xfrm>
              <a:off x="6318405" y="3361157"/>
              <a:ext cx="735159" cy="895109"/>
            </a:xfrm>
            <a:prstGeom prst="round2SameRect">
              <a:avLst/>
            </a:prstGeom>
            <a:solidFill>
              <a:srgbClr val="505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531554" y="3919200"/>
              <a:ext cx="4407533" cy="251088"/>
            </a:xfrm>
            <a:prstGeom prst="roundRect">
              <a:avLst>
                <a:gd name="adj" fmla="val 50000"/>
              </a:avLst>
            </a:prstGeom>
            <a:solidFill>
              <a:srgbClr val="7D87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188551" y="2969511"/>
              <a:ext cx="938220" cy="108000"/>
            </a:xfrm>
            <a:prstGeom prst="rect">
              <a:avLst/>
            </a:prstGeom>
            <a:solidFill>
              <a:srgbClr val="4A7B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652966" y="3619235"/>
              <a:ext cx="331758" cy="28803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500566" y="3619236"/>
              <a:ext cx="288032" cy="288032"/>
            </a:xfrm>
            <a:prstGeom prst="rect">
              <a:avLst/>
            </a:prstGeom>
            <a:solidFill>
              <a:srgbClr val="EB7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467327" y="3446208"/>
              <a:ext cx="288032" cy="288032"/>
            </a:xfrm>
            <a:prstGeom prst="rect">
              <a:avLst/>
            </a:prstGeom>
            <a:solidFill>
              <a:srgbClr val="EB7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4712089" y="3394021"/>
              <a:ext cx="161141" cy="161141"/>
            </a:xfrm>
            <a:prstGeom prst="ellipse">
              <a:avLst/>
            </a:prstGeom>
            <a:solidFill>
              <a:srgbClr val="AFB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/>
            <p:cNvCxnSpPr>
              <a:stCxn id="143" idx="5"/>
            </p:cNvCxnSpPr>
            <p:nvPr/>
          </p:nvCxnSpPr>
          <p:spPr>
            <a:xfrm>
              <a:off x="7420277" y="3370294"/>
              <a:ext cx="177498" cy="217456"/>
            </a:xfrm>
            <a:prstGeom prst="line">
              <a:avLst/>
            </a:prstGeom>
            <a:ln w="76200" cap="rnd">
              <a:solidFill>
                <a:srgbClr val="505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7838946" y="3228227"/>
              <a:ext cx="161141" cy="161141"/>
            </a:xfrm>
            <a:prstGeom prst="ellipse">
              <a:avLst/>
            </a:prstGeom>
            <a:solidFill>
              <a:srgbClr val="AFB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>
              <a:endCxn id="144" idx="1"/>
            </p:cNvCxnSpPr>
            <p:nvPr/>
          </p:nvCxnSpPr>
          <p:spPr>
            <a:xfrm>
              <a:off x="7755359" y="3142968"/>
              <a:ext cx="107186" cy="108858"/>
            </a:xfrm>
            <a:prstGeom prst="line">
              <a:avLst/>
            </a:prstGeom>
            <a:ln w="76200" cap="rnd">
              <a:solidFill>
                <a:srgbClr val="505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/>
            <p:cNvGrpSpPr/>
            <p:nvPr/>
          </p:nvGrpSpPr>
          <p:grpSpPr>
            <a:xfrm>
              <a:off x="7445877" y="2823583"/>
              <a:ext cx="391052" cy="391052"/>
              <a:chOff x="4358988" y="2736263"/>
              <a:chExt cx="624894" cy="624894"/>
            </a:xfrm>
          </p:grpSpPr>
          <p:sp>
            <p:nvSpPr>
              <p:cNvPr id="116" name="Pie 115"/>
              <p:cNvSpPr/>
              <p:nvPr/>
            </p:nvSpPr>
            <p:spPr>
              <a:xfrm>
                <a:off x="4358988" y="2736263"/>
                <a:ext cx="624894" cy="624894"/>
              </a:xfrm>
              <a:prstGeom prst="pie">
                <a:avLst>
                  <a:gd name="adj1" fmla="val 0"/>
                  <a:gd name="adj2" fmla="val 10793718"/>
                </a:avLst>
              </a:prstGeom>
              <a:solidFill>
                <a:srgbClr val="AFB9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4358988" y="2969512"/>
                <a:ext cx="624894" cy="85438"/>
              </a:xfrm>
              <a:prstGeom prst="rect">
                <a:avLst/>
              </a:prstGeom>
              <a:solidFill>
                <a:srgbClr val="4A7B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6" name="Straight Connector 145"/>
            <p:cNvCxnSpPr/>
            <p:nvPr/>
          </p:nvCxnSpPr>
          <p:spPr>
            <a:xfrm flipV="1">
              <a:off x="7388225" y="3140970"/>
              <a:ext cx="151110" cy="145155"/>
            </a:xfrm>
            <a:prstGeom prst="line">
              <a:avLst/>
            </a:prstGeom>
            <a:ln w="76200" cap="rnd">
              <a:solidFill>
                <a:srgbClr val="505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7282735" y="3232752"/>
              <a:ext cx="161141" cy="161141"/>
            </a:xfrm>
            <a:prstGeom prst="ellipse">
              <a:avLst/>
            </a:prstGeom>
            <a:solidFill>
              <a:srgbClr val="AFB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5" name="Straight Connector 154"/>
            <p:cNvCxnSpPr/>
            <p:nvPr/>
          </p:nvCxnSpPr>
          <p:spPr>
            <a:xfrm flipH="1">
              <a:off x="7836929" y="3375025"/>
              <a:ext cx="68821" cy="195404"/>
            </a:xfrm>
            <a:prstGeom prst="line">
              <a:avLst/>
            </a:prstGeom>
            <a:ln w="76200" cap="rnd">
              <a:solidFill>
                <a:srgbClr val="505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7755359" y="3446207"/>
              <a:ext cx="196126" cy="28803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Connector 158"/>
            <p:cNvCxnSpPr>
              <a:stCxn id="99" idx="2"/>
            </p:cNvCxnSpPr>
            <p:nvPr/>
          </p:nvCxnSpPr>
          <p:spPr>
            <a:xfrm>
              <a:off x="4554514" y="3023014"/>
              <a:ext cx="201785" cy="388725"/>
            </a:xfrm>
            <a:prstGeom prst="line">
              <a:avLst/>
            </a:prstGeom>
            <a:ln w="76200" cap="rnd">
              <a:solidFill>
                <a:srgbClr val="505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/>
            <p:cNvGrpSpPr/>
            <p:nvPr/>
          </p:nvGrpSpPr>
          <p:grpSpPr>
            <a:xfrm>
              <a:off x="4358988" y="2823583"/>
              <a:ext cx="391052" cy="391052"/>
              <a:chOff x="4358988" y="2736263"/>
              <a:chExt cx="624894" cy="624894"/>
            </a:xfrm>
          </p:grpSpPr>
          <p:sp>
            <p:nvSpPr>
              <p:cNvPr id="94" name="Pie 93"/>
              <p:cNvSpPr/>
              <p:nvPr/>
            </p:nvSpPr>
            <p:spPr>
              <a:xfrm>
                <a:off x="4358988" y="2736263"/>
                <a:ext cx="624894" cy="624894"/>
              </a:xfrm>
              <a:prstGeom prst="pie">
                <a:avLst>
                  <a:gd name="adj1" fmla="val 0"/>
                  <a:gd name="adj2" fmla="val 10793718"/>
                </a:avLst>
              </a:prstGeom>
              <a:solidFill>
                <a:srgbClr val="AFB9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358988" y="2969512"/>
                <a:ext cx="624894" cy="85438"/>
              </a:xfrm>
              <a:prstGeom prst="rect">
                <a:avLst/>
              </a:prstGeom>
              <a:solidFill>
                <a:srgbClr val="4A7B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0" name="Explosion 1 179"/>
            <p:cNvSpPr/>
            <p:nvPr/>
          </p:nvSpPr>
          <p:spPr>
            <a:xfrm>
              <a:off x="4531620" y="3590496"/>
              <a:ext cx="125501" cy="270552"/>
            </a:xfrm>
            <a:prstGeom prst="irregularSeal1">
              <a:avLst/>
            </a:prstGeom>
            <a:solidFill>
              <a:srgbClr val="66CCFF"/>
            </a:solidFill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4622581" y="3532849"/>
              <a:ext cx="138485" cy="168714"/>
            </a:xfrm>
            <a:prstGeom prst="line">
              <a:avLst/>
            </a:prstGeom>
            <a:ln w="76200" cap="rnd">
              <a:solidFill>
                <a:srgbClr val="505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/>
            <p:cNvSpPr/>
            <p:nvPr/>
          </p:nvSpPr>
          <p:spPr>
            <a:xfrm>
              <a:off x="3613379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3856465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4099551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4342637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4585723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4828809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5071895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6287325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6530411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6773497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7016583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7259669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7502755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7745833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67">
              <a:extLst>
                <a:ext uri="{FF2B5EF4-FFF2-40B4-BE49-F238E27FC236}">
                  <a16:creationId xmlns="" xmlns:a16="http://schemas.microsoft.com/office/drawing/2014/main" id="{D2D0F6B7-C28F-4CC6-A623-7788603EA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1531" y="3057779"/>
              <a:ext cx="91833" cy="1504696"/>
            </a:xfrm>
            <a:prstGeom prst="rect">
              <a:avLst/>
            </a:prstGeom>
            <a:solidFill>
              <a:srgbClr val="646E7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Rectangle 67">
              <a:extLst>
                <a:ext uri="{FF2B5EF4-FFF2-40B4-BE49-F238E27FC236}">
                  <a16:creationId xmlns="" xmlns:a16="http://schemas.microsoft.com/office/drawing/2014/main" id="{D2D0F6B7-C28F-4CC6-A623-7788603EA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626" y="3057779"/>
              <a:ext cx="1132071" cy="1504696"/>
            </a:xfrm>
            <a:prstGeom prst="rect">
              <a:avLst/>
            </a:prstGeom>
            <a:solidFill>
              <a:srgbClr val="AFB9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Rectangle 69">
              <a:extLst>
                <a:ext uri="{FF2B5EF4-FFF2-40B4-BE49-F238E27FC236}">
                  <a16:creationId xmlns="" xmlns:a16="http://schemas.microsoft.com/office/drawing/2014/main" id="{249127FE-2651-4390-A5F0-ED53796AA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8921" y="3738139"/>
              <a:ext cx="378054" cy="824336"/>
            </a:xfrm>
            <a:prstGeom prst="rect">
              <a:avLst/>
            </a:prstGeom>
            <a:solidFill>
              <a:srgbClr val="505A6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" name="Oval 4"/>
            <p:cNvSpPr/>
            <p:nvPr/>
          </p:nvSpPr>
          <p:spPr>
            <a:xfrm>
              <a:off x="5556917" y="3272368"/>
              <a:ext cx="180000" cy="180000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896160" y="3272368"/>
              <a:ext cx="180000" cy="180000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39611" y="3607348"/>
              <a:ext cx="397428" cy="296217"/>
            </a:xfrm>
            <a:prstGeom prst="rect">
              <a:avLst/>
            </a:prstGeom>
            <a:solidFill>
              <a:srgbClr val="66CC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5288852" y="3667249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288852" y="3710682"/>
              <a:ext cx="1116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288852" y="3754115"/>
              <a:ext cx="1837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5288852" y="3797548"/>
              <a:ext cx="2557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5288852" y="3840981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5959160" y="3335368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619917" y="3335368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/>
            <p:cNvCxnSpPr>
              <a:stCxn id="134" idx="7"/>
              <a:endCxn id="95" idx="7"/>
            </p:cNvCxnSpPr>
            <p:nvPr/>
          </p:nvCxnSpPr>
          <p:spPr>
            <a:xfrm flipV="1">
              <a:off x="6005252" y="3298728"/>
              <a:ext cx="44548" cy="445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35" idx="0"/>
              <a:endCxn id="5" idx="0"/>
            </p:cNvCxnSpPr>
            <p:nvPr/>
          </p:nvCxnSpPr>
          <p:spPr>
            <a:xfrm flipV="1">
              <a:off x="5646917" y="3272368"/>
              <a:ext cx="0" cy="63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804479" y="3806056"/>
              <a:ext cx="2669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5804479" y="3883506"/>
              <a:ext cx="2669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804479" y="3960956"/>
              <a:ext cx="2669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804479" y="4038406"/>
              <a:ext cx="2669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H="1">
              <a:off x="5091627" y="4526963"/>
              <a:ext cx="2045095" cy="0"/>
            </a:xfrm>
            <a:prstGeom prst="line">
              <a:avLst/>
            </a:prstGeom>
            <a:noFill/>
            <a:ln w="76200">
              <a:solidFill>
                <a:srgbClr val="505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2476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Industrial Internet of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</a:t>
            </a:fld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4640363" y="5382044"/>
            <a:ext cx="2917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Connecting </a:t>
            </a:r>
            <a:r>
              <a:rPr lang="de-DE" i="1" dirty="0"/>
              <a:t>OT with IT</a:t>
            </a:r>
            <a:endParaRPr lang="en-US" dirty="0"/>
          </a:p>
        </p:txBody>
      </p:sp>
      <p:sp>
        <p:nvSpPr>
          <p:cNvPr id="122" name="Textfeld 131"/>
          <p:cNvSpPr txBox="1"/>
          <p:nvPr/>
        </p:nvSpPr>
        <p:spPr>
          <a:xfrm>
            <a:off x="6016083" y="2036678"/>
            <a:ext cx="18010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123" name="Wolke 92"/>
          <p:cNvSpPr/>
          <p:nvPr/>
        </p:nvSpPr>
        <p:spPr bwMode="auto">
          <a:xfrm rot="10987467">
            <a:off x="5514734" y="1479144"/>
            <a:ext cx="1214326" cy="742278"/>
          </a:xfrm>
          <a:prstGeom prst="cloud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21600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grpSp>
        <p:nvGrpSpPr>
          <p:cNvPr id="220" name="Group 219"/>
          <p:cNvGrpSpPr/>
          <p:nvPr/>
        </p:nvGrpSpPr>
        <p:grpSpPr>
          <a:xfrm>
            <a:off x="3531554" y="2627910"/>
            <a:ext cx="5147145" cy="1934565"/>
            <a:chOff x="3531554" y="2627910"/>
            <a:chExt cx="5147145" cy="1934565"/>
          </a:xfrm>
        </p:grpSpPr>
        <p:sp>
          <p:nvSpPr>
            <p:cNvPr id="219" name="Rectangle 218"/>
            <p:cNvSpPr/>
            <p:nvPr/>
          </p:nvSpPr>
          <p:spPr>
            <a:xfrm>
              <a:off x="3939946" y="4124327"/>
              <a:ext cx="739611" cy="381072"/>
            </a:xfrm>
            <a:prstGeom prst="rect">
              <a:avLst/>
            </a:prstGeom>
            <a:noFill/>
            <a:ln w="76200">
              <a:solidFill>
                <a:srgbClr val="505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7554607" y="4137013"/>
              <a:ext cx="739611" cy="381072"/>
            </a:xfrm>
            <a:prstGeom prst="rect">
              <a:avLst/>
            </a:prstGeom>
            <a:noFill/>
            <a:ln w="76200">
              <a:solidFill>
                <a:srgbClr val="505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860125" y="3738563"/>
              <a:ext cx="140314" cy="172622"/>
            </a:xfrm>
            <a:prstGeom prst="rect">
              <a:avLst/>
            </a:prstGeom>
            <a:solidFill>
              <a:srgbClr val="505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152371" y="3738563"/>
              <a:ext cx="140314" cy="172622"/>
            </a:xfrm>
            <a:prstGeom prst="rect">
              <a:avLst/>
            </a:prstGeom>
            <a:solidFill>
              <a:srgbClr val="505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4444617" y="3738563"/>
              <a:ext cx="140314" cy="172622"/>
            </a:xfrm>
            <a:prstGeom prst="rect">
              <a:avLst/>
            </a:prstGeom>
            <a:solidFill>
              <a:srgbClr val="505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736863" y="3738563"/>
              <a:ext cx="140314" cy="172622"/>
            </a:xfrm>
            <a:prstGeom prst="rect">
              <a:avLst/>
            </a:prstGeom>
            <a:solidFill>
              <a:srgbClr val="505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029109" y="3738563"/>
              <a:ext cx="140314" cy="172622"/>
            </a:xfrm>
            <a:prstGeom prst="rect">
              <a:avLst/>
            </a:prstGeom>
            <a:solidFill>
              <a:srgbClr val="505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7569395" y="2627910"/>
              <a:ext cx="144016" cy="395104"/>
            </a:xfrm>
            <a:prstGeom prst="rect">
              <a:avLst/>
            </a:prstGeom>
            <a:gradFill flip="none" rotWithShape="1">
              <a:gsLst>
                <a:gs pos="0">
                  <a:srgbClr val="7D8791"/>
                </a:gs>
                <a:gs pos="56000">
                  <a:srgbClr val="7D8791"/>
                </a:gs>
                <a:gs pos="100000">
                  <a:srgbClr val="7D8791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478925" y="2628277"/>
              <a:ext cx="144016" cy="395104"/>
            </a:xfrm>
            <a:prstGeom prst="rect">
              <a:avLst/>
            </a:prstGeom>
            <a:gradFill flip="none" rotWithShape="1">
              <a:gsLst>
                <a:gs pos="0">
                  <a:srgbClr val="7D8791"/>
                </a:gs>
                <a:gs pos="56000">
                  <a:srgbClr val="7D8791"/>
                </a:gs>
                <a:gs pos="100000">
                  <a:srgbClr val="7D8791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954854" y="2969512"/>
              <a:ext cx="1098710" cy="108000"/>
            </a:xfrm>
            <a:prstGeom prst="rect">
              <a:avLst/>
            </a:prstGeom>
            <a:solidFill>
              <a:srgbClr val="355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4207927" y="3919200"/>
              <a:ext cx="4470772" cy="251088"/>
            </a:xfrm>
            <a:prstGeom prst="roundRect">
              <a:avLst>
                <a:gd name="adj" fmla="val 50000"/>
              </a:avLst>
            </a:prstGeom>
            <a:solidFill>
              <a:srgbClr val="646E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7">
              <a:extLst>
                <a:ext uri="{FF2B5EF4-FFF2-40B4-BE49-F238E27FC236}">
                  <a16:creationId xmlns="" xmlns:a16="http://schemas.microsoft.com/office/drawing/2014/main" id="{D2D0F6B7-C28F-4CC6-A623-7788603EA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3696" y="3057779"/>
              <a:ext cx="913026" cy="1504696"/>
            </a:xfrm>
            <a:prstGeom prst="rect">
              <a:avLst/>
            </a:prstGeom>
            <a:solidFill>
              <a:srgbClr val="646E7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" name="Round Same Side Corner Rectangle 97"/>
            <p:cNvSpPr/>
            <p:nvPr/>
          </p:nvSpPr>
          <p:spPr>
            <a:xfrm>
              <a:off x="6318405" y="3361157"/>
              <a:ext cx="735159" cy="895109"/>
            </a:xfrm>
            <a:prstGeom prst="round2SameRect">
              <a:avLst/>
            </a:prstGeom>
            <a:solidFill>
              <a:srgbClr val="505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531554" y="3919200"/>
              <a:ext cx="4407533" cy="251088"/>
            </a:xfrm>
            <a:prstGeom prst="roundRect">
              <a:avLst>
                <a:gd name="adj" fmla="val 50000"/>
              </a:avLst>
            </a:prstGeom>
            <a:solidFill>
              <a:srgbClr val="7D87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188551" y="2969511"/>
              <a:ext cx="938220" cy="108000"/>
            </a:xfrm>
            <a:prstGeom prst="rect">
              <a:avLst/>
            </a:prstGeom>
            <a:solidFill>
              <a:srgbClr val="4A7B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652966" y="3619235"/>
              <a:ext cx="331758" cy="28803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500566" y="3619236"/>
              <a:ext cx="288032" cy="288032"/>
            </a:xfrm>
            <a:prstGeom prst="rect">
              <a:avLst/>
            </a:prstGeom>
            <a:solidFill>
              <a:srgbClr val="EB7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467327" y="3446208"/>
              <a:ext cx="288032" cy="288032"/>
            </a:xfrm>
            <a:prstGeom prst="rect">
              <a:avLst/>
            </a:prstGeom>
            <a:solidFill>
              <a:srgbClr val="EB7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4712089" y="3394021"/>
              <a:ext cx="161141" cy="161141"/>
            </a:xfrm>
            <a:prstGeom prst="ellipse">
              <a:avLst/>
            </a:prstGeom>
            <a:solidFill>
              <a:srgbClr val="AFB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/>
            <p:cNvCxnSpPr>
              <a:stCxn id="143" idx="5"/>
            </p:cNvCxnSpPr>
            <p:nvPr/>
          </p:nvCxnSpPr>
          <p:spPr>
            <a:xfrm>
              <a:off x="7420277" y="3370294"/>
              <a:ext cx="177498" cy="217456"/>
            </a:xfrm>
            <a:prstGeom prst="line">
              <a:avLst/>
            </a:prstGeom>
            <a:ln w="76200" cap="rnd">
              <a:solidFill>
                <a:srgbClr val="505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7838946" y="3228227"/>
              <a:ext cx="161141" cy="161141"/>
            </a:xfrm>
            <a:prstGeom prst="ellipse">
              <a:avLst/>
            </a:prstGeom>
            <a:solidFill>
              <a:srgbClr val="AFB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>
              <a:endCxn id="144" idx="1"/>
            </p:cNvCxnSpPr>
            <p:nvPr/>
          </p:nvCxnSpPr>
          <p:spPr>
            <a:xfrm>
              <a:off x="7755359" y="3142968"/>
              <a:ext cx="107186" cy="108858"/>
            </a:xfrm>
            <a:prstGeom prst="line">
              <a:avLst/>
            </a:prstGeom>
            <a:ln w="76200" cap="rnd">
              <a:solidFill>
                <a:srgbClr val="505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/>
            <p:cNvGrpSpPr/>
            <p:nvPr/>
          </p:nvGrpSpPr>
          <p:grpSpPr>
            <a:xfrm>
              <a:off x="7445877" y="2823583"/>
              <a:ext cx="391052" cy="391052"/>
              <a:chOff x="4358988" y="2736263"/>
              <a:chExt cx="624894" cy="624894"/>
            </a:xfrm>
          </p:grpSpPr>
          <p:sp>
            <p:nvSpPr>
              <p:cNvPr id="116" name="Pie 115"/>
              <p:cNvSpPr/>
              <p:nvPr/>
            </p:nvSpPr>
            <p:spPr>
              <a:xfrm>
                <a:off x="4358988" y="2736263"/>
                <a:ext cx="624894" cy="624894"/>
              </a:xfrm>
              <a:prstGeom prst="pie">
                <a:avLst>
                  <a:gd name="adj1" fmla="val 0"/>
                  <a:gd name="adj2" fmla="val 10793718"/>
                </a:avLst>
              </a:prstGeom>
              <a:solidFill>
                <a:srgbClr val="AFB9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4358988" y="2969512"/>
                <a:ext cx="624894" cy="85438"/>
              </a:xfrm>
              <a:prstGeom prst="rect">
                <a:avLst/>
              </a:prstGeom>
              <a:solidFill>
                <a:srgbClr val="4A7B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6" name="Straight Connector 145"/>
            <p:cNvCxnSpPr/>
            <p:nvPr/>
          </p:nvCxnSpPr>
          <p:spPr>
            <a:xfrm flipV="1">
              <a:off x="7388225" y="3140970"/>
              <a:ext cx="151110" cy="145155"/>
            </a:xfrm>
            <a:prstGeom prst="line">
              <a:avLst/>
            </a:prstGeom>
            <a:ln w="76200" cap="rnd">
              <a:solidFill>
                <a:srgbClr val="505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7282735" y="3232752"/>
              <a:ext cx="161141" cy="161141"/>
            </a:xfrm>
            <a:prstGeom prst="ellipse">
              <a:avLst/>
            </a:prstGeom>
            <a:solidFill>
              <a:srgbClr val="AFB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5" name="Straight Connector 154"/>
            <p:cNvCxnSpPr/>
            <p:nvPr/>
          </p:nvCxnSpPr>
          <p:spPr>
            <a:xfrm flipH="1">
              <a:off x="7836929" y="3375025"/>
              <a:ext cx="68821" cy="195404"/>
            </a:xfrm>
            <a:prstGeom prst="line">
              <a:avLst/>
            </a:prstGeom>
            <a:ln w="76200" cap="rnd">
              <a:solidFill>
                <a:srgbClr val="505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7755359" y="3446207"/>
              <a:ext cx="196126" cy="28803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Connector 158"/>
            <p:cNvCxnSpPr>
              <a:stCxn id="99" idx="2"/>
            </p:cNvCxnSpPr>
            <p:nvPr/>
          </p:nvCxnSpPr>
          <p:spPr>
            <a:xfrm>
              <a:off x="4554514" y="3023014"/>
              <a:ext cx="201785" cy="388725"/>
            </a:xfrm>
            <a:prstGeom prst="line">
              <a:avLst/>
            </a:prstGeom>
            <a:ln w="76200" cap="rnd">
              <a:solidFill>
                <a:srgbClr val="505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/>
            <p:cNvGrpSpPr/>
            <p:nvPr/>
          </p:nvGrpSpPr>
          <p:grpSpPr>
            <a:xfrm>
              <a:off x="4358988" y="2823583"/>
              <a:ext cx="391052" cy="391052"/>
              <a:chOff x="4358988" y="2736263"/>
              <a:chExt cx="624894" cy="624894"/>
            </a:xfrm>
          </p:grpSpPr>
          <p:sp>
            <p:nvSpPr>
              <p:cNvPr id="94" name="Pie 93"/>
              <p:cNvSpPr/>
              <p:nvPr/>
            </p:nvSpPr>
            <p:spPr>
              <a:xfrm>
                <a:off x="4358988" y="2736263"/>
                <a:ext cx="624894" cy="624894"/>
              </a:xfrm>
              <a:prstGeom prst="pie">
                <a:avLst>
                  <a:gd name="adj1" fmla="val 0"/>
                  <a:gd name="adj2" fmla="val 10793718"/>
                </a:avLst>
              </a:prstGeom>
              <a:solidFill>
                <a:srgbClr val="AFB9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358988" y="2969512"/>
                <a:ext cx="624894" cy="85438"/>
              </a:xfrm>
              <a:prstGeom prst="rect">
                <a:avLst/>
              </a:prstGeom>
              <a:solidFill>
                <a:srgbClr val="4A7B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0" name="Explosion 1 179"/>
            <p:cNvSpPr/>
            <p:nvPr/>
          </p:nvSpPr>
          <p:spPr>
            <a:xfrm>
              <a:off x="4531620" y="3590496"/>
              <a:ext cx="125501" cy="270552"/>
            </a:xfrm>
            <a:prstGeom prst="irregularSeal1">
              <a:avLst/>
            </a:prstGeom>
            <a:solidFill>
              <a:srgbClr val="66CCFF"/>
            </a:solidFill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4622581" y="3532849"/>
              <a:ext cx="138485" cy="168714"/>
            </a:xfrm>
            <a:prstGeom prst="line">
              <a:avLst/>
            </a:prstGeom>
            <a:ln w="76200" cap="rnd">
              <a:solidFill>
                <a:srgbClr val="505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/>
            <p:cNvSpPr/>
            <p:nvPr/>
          </p:nvSpPr>
          <p:spPr>
            <a:xfrm>
              <a:off x="3613379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3856465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4099551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4342637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4585723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4828809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5071895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6287325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6530411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6773497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7016583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7259669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7502755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7745833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67">
              <a:extLst>
                <a:ext uri="{FF2B5EF4-FFF2-40B4-BE49-F238E27FC236}">
                  <a16:creationId xmlns="" xmlns:a16="http://schemas.microsoft.com/office/drawing/2014/main" id="{D2D0F6B7-C28F-4CC6-A623-7788603EA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1531" y="3057779"/>
              <a:ext cx="91833" cy="1504696"/>
            </a:xfrm>
            <a:prstGeom prst="rect">
              <a:avLst/>
            </a:prstGeom>
            <a:solidFill>
              <a:srgbClr val="646E7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Rectangle 67">
              <a:extLst>
                <a:ext uri="{FF2B5EF4-FFF2-40B4-BE49-F238E27FC236}">
                  <a16:creationId xmlns="" xmlns:a16="http://schemas.microsoft.com/office/drawing/2014/main" id="{D2D0F6B7-C28F-4CC6-A623-7788603EA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626" y="3057779"/>
              <a:ext cx="1132071" cy="1504696"/>
            </a:xfrm>
            <a:prstGeom prst="rect">
              <a:avLst/>
            </a:prstGeom>
            <a:solidFill>
              <a:srgbClr val="AFB9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Rectangle 69">
              <a:extLst>
                <a:ext uri="{FF2B5EF4-FFF2-40B4-BE49-F238E27FC236}">
                  <a16:creationId xmlns="" xmlns:a16="http://schemas.microsoft.com/office/drawing/2014/main" id="{249127FE-2651-4390-A5F0-ED53796AA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8921" y="3738139"/>
              <a:ext cx="378054" cy="824336"/>
            </a:xfrm>
            <a:prstGeom prst="rect">
              <a:avLst/>
            </a:prstGeom>
            <a:solidFill>
              <a:srgbClr val="505A6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" name="Oval 4"/>
            <p:cNvSpPr/>
            <p:nvPr/>
          </p:nvSpPr>
          <p:spPr>
            <a:xfrm>
              <a:off x="5556917" y="3272368"/>
              <a:ext cx="180000" cy="180000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896160" y="3272368"/>
              <a:ext cx="180000" cy="180000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39611" y="3607348"/>
              <a:ext cx="397428" cy="296217"/>
            </a:xfrm>
            <a:prstGeom prst="rect">
              <a:avLst/>
            </a:prstGeom>
            <a:solidFill>
              <a:srgbClr val="66CC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5288852" y="3667249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288852" y="3710682"/>
              <a:ext cx="1116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288852" y="3754115"/>
              <a:ext cx="1837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5288852" y="3797548"/>
              <a:ext cx="2557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5288852" y="3840981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5959160" y="3335368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619917" y="3335368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/>
            <p:cNvCxnSpPr>
              <a:stCxn id="134" idx="7"/>
              <a:endCxn id="95" idx="7"/>
            </p:cNvCxnSpPr>
            <p:nvPr/>
          </p:nvCxnSpPr>
          <p:spPr>
            <a:xfrm flipV="1">
              <a:off x="6005252" y="3298728"/>
              <a:ext cx="44548" cy="445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35" idx="0"/>
              <a:endCxn id="5" idx="0"/>
            </p:cNvCxnSpPr>
            <p:nvPr/>
          </p:nvCxnSpPr>
          <p:spPr>
            <a:xfrm flipV="1">
              <a:off x="5646917" y="3272368"/>
              <a:ext cx="0" cy="63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804479" y="3806056"/>
              <a:ext cx="2669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5804479" y="3883506"/>
              <a:ext cx="2669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804479" y="3960956"/>
              <a:ext cx="2669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804479" y="4038406"/>
              <a:ext cx="2669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H="1">
              <a:off x="5091627" y="4526963"/>
              <a:ext cx="2045095" cy="0"/>
            </a:xfrm>
            <a:prstGeom prst="line">
              <a:avLst/>
            </a:prstGeom>
            <a:noFill/>
            <a:ln w="76200">
              <a:solidFill>
                <a:srgbClr val="505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3761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251"/>
          <p:cNvGrpSpPr/>
          <p:nvPr/>
        </p:nvGrpSpPr>
        <p:grpSpPr>
          <a:xfrm>
            <a:off x="3531554" y="2627910"/>
            <a:ext cx="5147145" cy="1934565"/>
            <a:chOff x="3531554" y="2627910"/>
            <a:chExt cx="5147145" cy="1934565"/>
          </a:xfrm>
        </p:grpSpPr>
        <p:sp>
          <p:nvSpPr>
            <p:cNvPr id="253" name="Rectangle 252"/>
            <p:cNvSpPr/>
            <p:nvPr/>
          </p:nvSpPr>
          <p:spPr>
            <a:xfrm>
              <a:off x="3939946" y="4124327"/>
              <a:ext cx="739611" cy="381072"/>
            </a:xfrm>
            <a:prstGeom prst="rect">
              <a:avLst/>
            </a:prstGeom>
            <a:noFill/>
            <a:ln w="76200">
              <a:solidFill>
                <a:srgbClr val="505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7554607" y="4137013"/>
              <a:ext cx="739611" cy="381072"/>
            </a:xfrm>
            <a:prstGeom prst="rect">
              <a:avLst/>
            </a:prstGeom>
            <a:noFill/>
            <a:ln w="76200">
              <a:solidFill>
                <a:srgbClr val="505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3860125" y="3738563"/>
              <a:ext cx="140314" cy="172622"/>
            </a:xfrm>
            <a:prstGeom prst="rect">
              <a:avLst/>
            </a:prstGeom>
            <a:solidFill>
              <a:srgbClr val="505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4152371" y="3738563"/>
              <a:ext cx="140314" cy="172622"/>
            </a:xfrm>
            <a:prstGeom prst="rect">
              <a:avLst/>
            </a:prstGeom>
            <a:solidFill>
              <a:srgbClr val="505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4444617" y="3738563"/>
              <a:ext cx="140314" cy="172622"/>
            </a:xfrm>
            <a:prstGeom prst="rect">
              <a:avLst/>
            </a:prstGeom>
            <a:solidFill>
              <a:srgbClr val="505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4736863" y="3738563"/>
              <a:ext cx="140314" cy="172622"/>
            </a:xfrm>
            <a:prstGeom prst="rect">
              <a:avLst/>
            </a:prstGeom>
            <a:solidFill>
              <a:srgbClr val="505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5029109" y="3738563"/>
              <a:ext cx="140314" cy="172622"/>
            </a:xfrm>
            <a:prstGeom prst="rect">
              <a:avLst/>
            </a:prstGeom>
            <a:solidFill>
              <a:srgbClr val="505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7569395" y="2627910"/>
              <a:ext cx="144016" cy="395104"/>
            </a:xfrm>
            <a:prstGeom prst="rect">
              <a:avLst/>
            </a:prstGeom>
            <a:gradFill flip="none" rotWithShape="1">
              <a:gsLst>
                <a:gs pos="0">
                  <a:srgbClr val="7D8791"/>
                </a:gs>
                <a:gs pos="56000">
                  <a:srgbClr val="7D8791"/>
                </a:gs>
                <a:gs pos="100000">
                  <a:srgbClr val="7D8791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4478925" y="2628277"/>
              <a:ext cx="144016" cy="395104"/>
            </a:xfrm>
            <a:prstGeom prst="rect">
              <a:avLst/>
            </a:prstGeom>
            <a:gradFill flip="none" rotWithShape="1">
              <a:gsLst>
                <a:gs pos="0">
                  <a:srgbClr val="7D8791"/>
                </a:gs>
                <a:gs pos="56000">
                  <a:srgbClr val="7D8791"/>
                </a:gs>
                <a:gs pos="100000">
                  <a:srgbClr val="7D8791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954854" y="2969512"/>
              <a:ext cx="1098710" cy="108000"/>
            </a:xfrm>
            <a:prstGeom prst="rect">
              <a:avLst/>
            </a:prstGeom>
            <a:solidFill>
              <a:srgbClr val="355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ounded Rectangle 262"/>
            <p:cNvSpPr/>
            <p:nvPr/>
          </p:nvSpPr>
          <p:spPr>
            <a:xfrm>
              <a:off x="4207927" y="3919200"/>
              <a:ext cx="4470772" cy="251088"/>
            </a:xfrm>
            <a:prstGeom prst="roundRect">
              <a:avLst>
                <a:gd name="adj" fmla="val 50000"/>
              </a:avLst>
            </a:prstGeom>
            <a:solidFill>
              <a:srgbClr val="646E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67">
              <a:extLst>
                <a:ext uri="{FF2B5EF4-FFF2-40B4-BE49-F238E27FC236}">
                  <a16:creationId xmlns="" xmlns:a16="http://schemas.microsoft.com/office/drawing/2014/main" id="{D2D0F6B7-C28F-4CC6-A623-7788603EA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3696" y="3057779"/>
              <a:ext cx="913026" cy="1504696"/>
            </a:xfrm>
            <a:prstGeom prst="rect">
              <a:avLst/>
            </a:prstGeom>
            <a:solidFill>
              <a:srgbClr val="646E7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>
              <a:off x="6318405" y="3361157"/>
              <a:ext cx="735159" cy="895109"/>
            </a:xfrm>
            <a:prstGeom prst="round2SameRect">
              <a:avLst/>
            </a:prstGeom>
            <a:solidFill>
              <a:srgbClr val="505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ounded Rectangle 265"/>
            <p:cNvSpPr/>
            <p:nvPr/>
          </p:nvSpPr>
          <p:spPr>
            <a:xfrm>
              <a:off x="3531554" y="3919200"/>
              <a:ext cx="4407533" cy="251088"/>
            </a:xfrm>
            <a:prstGeom prst="roundRect">
              <a:avLst>
                <a:gd name="adj" fmla="val 50000"/>
              </a:avLst>
            </a:prstGeom>
            <a:solidFill>
              <a:srgbClr val="7D87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5188551" y="2969511"/>
              <a:ext cx="938220" cy="108000"/>
            </a:xfrm>
            <a:prstGeom prst="rect">
              <a:avLst/>
            </a:prstGeom>
            <a:solidFill>
              <a:srgbClr val="4A7B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6652966" y="3619235"/>
              <a:ext cx="331758" cy="28803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6500566" y="3619236"/>
              <a:ext cx="288032" cy="288032"/>
            </a:xfrm>
            <a:prstGeom prst="rect">
              <a:avLst/>
            </a:prstGeom>
            <a:solidFill>
              <a:srgbClr val="EB7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7467327" y="3446208"/>
              <a:ext cx="288032" cy="288032"/>
            </a:xfrm>
            <a:prstGeom prst="rect">
              <a:avLst/>
            </a:prstGeom>
            <a:solidFill>
              <a:srgbClr val="EB7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4712089" y="3394021"/>
              <a:ext cx="161141" cy="161141"/>
            </a:xfrm>
            <a:prstGeom prst="ellipse">
              <a:avLst/>
            </a:prstGeom>
            <a:solidFill>
              <a:srgbClr val="AFB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2" name="Straight Connector 271"/>
            <p:cNvCxnSpPr>
              <a:stCxn id="277" idx="5"/>
            </p:cNvCxnSpPr>
            <p:nvPr/>
          </p:nvCxnSpPr>
          <p:spPr>
            <a:xfrm>
              <a:off x="7420277" y="3370294"/>
              <a:ext cx="177498" cy="217456"/>
            </a:xfrm>
            <a:prstGeom prst="line">
              <a:avLst/>
            </a:prstGeom>
            <a:ln w="76200" cap="rnd">
              <a:solidFill>
                <a:srgbClr val="505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Oval 272"/>
            <p:cNvSpPr/>
            <p:nvPr/>
          </p:nvSpPr>
          <p:spPr>
            <a:xfrm>
              <a:off x="7838946" y="3228227"/>
              <a:ext cx="161141" cy="161141"/>
            </a:xfrm>
            <a:prstGeom prst="ellipse">
              <a:avLst/>
            </a:prstGeom>
            <a:solidFill>
              <a:srgbClr val="AFB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4" name="Straight Connector 273"/>
            <p:cNvCxnSpPr>
              <a:endCxn id="273" idx="1"/>
            </p:cNvCxnSpPr>
            <p:nvPr/>
          </p:nvCxnSpPr>
          <p:spPr>
            <a:xfrm>
              <a:off x="7755359" y="3142968"/>
              <a:ext cx="107186" cy="108858"/>
            </a:xfrm>
            <a:prstGeom prst="line">
              <a:avLst/>
            </a:prstGeom>
            <a:ln w="76200" cap="rnd">
              <a:solidFill>
                <a:srgbClr val="505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5" name="Group 274"/>
            <p:cNvGrpSpPr/>
            <p:nvPr/>
          </p:nvGrpSpPr>
          <p:grpSpPr>
            <a:xfrm>
              <a:off x="7445877" y="2823583"/>
              <a:ext cx="391052" cy="391052"/>
              <a:chOff x="4358988" y="2736263"/>
              <a:chExt cx="624894" cy="624894"/>
            </a:xfrm>
          </p:grpSpPr>
          <p:sp>
            <p:nvSpPr>
              <p:cNvPr id="320" name="Pie 319"/>
              <p:cNvSpPr/>
              <p:nvPr/>
            </p:nvSpPr>
            <p:spPr>
              <a:xfrm>
                <a:off x="4358988" y="2736263"/>
                <a:ext cx="624894" cy="624894"/>
              </a:xfrm>
              <a:prstGeom prst="pie">
                <a:avLst>
                  <a:gd name="adj1" fmla="val 0"/>
                  <a:gd name="adj2" fmla="val 10793718"/>
                </a:avLst>
              </a:prstGeom>
              <a:solidFill>
                <a:srgbClr val="AFB9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4358988" y="2969512"/>
                <a:ext cx="624894" cy="85438"/>
              </a:xfrm>
              <a:prstGeom prst="rect">
                <a:avLst/>
              </a:prstGeom>
              <a:solidFill>
                <a:srgbClr val="4A7B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6" name="Straight Connector 275"/>
            <p:cNvCxnSpPr/>
            <p:nvPr/>
          </p:nvCxnSpPr>
          <p:spPr>
            <a:xfrm flipV="1">
              <a:off x="7388225" y="3140970"/>
              <a:ext cx="151110" cy="145155"/>
            </a:xfrm>
            <a:prstGeom prst="line">
              <a:avLst/>
            </a:prstGeom>
            <a:ln w="76200" cap="rnd">
              <a:solidFill>
                <a:srgbClr val="505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>
              <a:off x="7282735" y="3232752"/>
              <a:ext cx="161141" cy="161141"/>
            </a:xfrm>
            <a:prstGeom prst="ellipse">
              <a:avLst/>
            </a:prstGeom>
            <a:solidFill>
              <a:srgbClr val="AFB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Straight Connector 277"/>
            <p:cNvCxnSpPr/>
            <p:nvPr/>
          </p:nvCxnSpPr>
          <p:spPr>
            <a:xfrm flipH="1">
              <a:off x="7836929" y="3375025"/>
              <a:ext cx="68821" cy="195404"/>
            </a:xfrm>
            <a:prstGeom prst="line">
              <a:avLst/>
            </a:prstGeom>
            <a:ln w="76200" cap="rnd">
              <a:solidFill>
                <a:srgbClr val="505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Rectangle 278"/>
            <p:cNvSpPr/>
            <p:nvPr/>
          </p:nvSpPr>
          <p:spPr>
            <a:xfrm>
              <a:off x="7755359" y="3446207"/>
              <a:ext cx="196126" cy="28803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0" name="Straight Connector 279"/>
            <p:cNvCxnSpPr>
              <a:stCxn id="319" idx="2"/>
            </p:cNvCxnSpPr>
            <p:nvPr/>
          </p:nvCxnSpPr>
          <p:spPr>
            <a:xfrm>
              <a:off x="4554514" y="3023014"/>
              <a:ext cx="201785" cy="388725"/>
            </a:xfrm>
            <a:prstGeom prst="line">
              <a:avLst/>
            </a:prstGeom>
            <a:ln w="76200" cap="rnd">
              <a:solidFill>
                <a:srgbClr val="505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Group 280"/>
            <p:cNvGrpSpPr/>
            <p:nvPr/>
          </p:nvGrpSpPr>
          <p:grpSpPr>
            <a:xfrm>
              <a:off x="4358988" y="2823583"/>
              <a:ext cx="391052" cy="391052"/>
              <a:chOff x="4358988" y="2736263"/>
              <a:chExt cx="624894" cy="624894"/>
            </a:xfrm>
          </p:grpSpPr>
          <p:sp>
            <p:nvSpPr>
              <p:cNvPr id="318" name="Pie 317"/>
              <p:cNvSpPr/>
              <p:nvPr/>
            </p:nvSpPr>
            <p:spPr>
              <a:xfrm>
                <a:off x="4358988" y="2736263"/>
                <a:ext cx="624894" cy="624894"/>
              </a:xfrm>
              <a:prstGeom prst="pie">
                <a:avLst>
                  <a:gd name="adj1" fmla="val 0"/>
                  <a:gd name="adj2" fmla="val 10793718"/>
                </a:avLst>
              </a:prstGeom>
              <a:solidFill>
                <a:srgbClr val="AFB9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4358988" y="2969512"/>
                <a:ext cx="624894" cy="85438"/>
              </a:xfrm>
              <a:prstGeom prst="rect">
                <a:avLst/>
              </a:prstGeom>
              <a:solidFill>
                <a:srgbClr val="4A7B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2" name="Explosion 1 281"/>
            <p:cNvSpPr/>
            <p:nvPr/>
          </p:nvSpPr>
          <p:spPr>
            <a:xfrm>
              <a:off x="4531620" y="3590496"/>
              <a:ext cx="125501" cy="270552"/>
            </a:xfrm>
            <a:prstGeom prst="irregularSeal1">
              <a:avLst/>
            </a:prstGeom>
            <a:solidFill>
              <a:srgbClr val="66CCFF"/>
            </a:solidFill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3" name="Straight Connector 282"/>
            <p:cNvCxnSpPr/>
            <p:nvPr/>
          </p:nvCxnSpPr>
          <p:spPr>
            <a:xfrm flipV="1">
              <a:off x="4622581" y="3532849"/>
              <a:ext cx="138485" cy="168714"/>
            </a:xfrm>
            <a:prstGeom prst="line">
              <a:avLst/>
            </a:prstGeom>
            <a:ln w="76200" cap="rnd">
              <a:solidFill>
                <a:srgbClr val="505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/>
            <p:cNvSpPr/>
            <p:nvPr/>
          </p:nvSpPr>
          <p:spPr>
            <a:xfrm>
              <a:off x="3613379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>
              <a:off x="3856465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4099551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4342637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>
              <a:off x="4585723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4828809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/>
            <p:nvPr/>
          </p:nvSpPr>
          <p:spPr>
            <a:xfrm>
              <a:off x="5071895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/>
            <p:cNvSpPr/>
            <p:nvPr/>
          </p:nvSpPr>
          <p:spPr>
            <a:xfrm>
              <a:off x="6287325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/>
            <p:cNvSpPr/>
            <p:nvPr/>
          </p:nvSpPr>
          <p:spPr>
            <a:xfrm>
              <a:off x="6530411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>
              <a:off x="6773497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7016583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7259669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7502755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7745833" y="3990744"/>
              <a:ext cx="108000" cy="108000"/>
            </a:xfrm>
            <a:prstGeom prst="ellipse">
              <a:avLst/>
            </a:prstGeom>
            <a:solidFill>
              <a:srgbClr val="646E7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67">
              <a:extLst>
                <a:ext uri="{FF2B5EF4-FFF2-40B4-BE49-F238E27FC236}">
                  <a16:creationId xmlns="" xmlns:a16="http://schemas.microsoft.com/office/drawing/2014/main" id="{D2D0F6B7-C28F-4CC6-A623-7788603EA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1531" y="3057779"/>
              <a:ext cx="91833" cy="1504696"/>
            </a:xfrm>
            <a:prstGeom prst="rect">
              <a:avLst/>
            </a:prstGeom>
            <a:solidFill>
              <a:srgbClr val="646E7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" name="Rectangle 67">
              <a:extLst>
                <a:ext uri="{FF2B5EF4-FFF2-40B4-BE49-F238E27FC236}">
                  <a16:creationId xmlns="" xmlns:a16="http://schemas.microsoft.com/office/drawing/2014/main" id="{D2D0F6B7-C28F-4CC6-A623-7788603EA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626" y="3057779"/>
              <a:ext cx="1132071" cy="1504696"/>
            </a:xfrm>
            <a:prstGeom prst="rect">
              <a:avLst/>
            </a:prstGeom>
            <a:solidFill>
              <a:srgbClr val="AFB9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" name="Rectangle 69">
              <a:extLst>
                <a:ext uri="{FF2B5EF4-FFF2-40B4-BE49-F238E27FC236}">
                  <a16:creationId xmlns="" xmlns:a16="http://schemas.microsoft.com/office/drawing/2014/main" id="{249127FE-2651-4390-A5F0-ED53796AA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8921" y="3738139"/>
              <a:ext cx="378054" cy="824336"/>
            </a:xfrm>
            <a:prstGeom prst="rect">
              <a:avLst/>
            </a:prstGeom>
            <a:solidFill>
              <a:srgbClr val="505A6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" name="Oval 300"/>
            <p:cNvSpPr/>
            <p:nvPr/>
          </p:nvSpPr>
          <p:spPr>
            <a:xfrm>
              <a:off x="5556917" y="3272368"/>
              <a:ext cx="180000" cy="180000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>
              <a:off x="5896160" y="3272368"/>
              <a:ext cx="180000" cy="180000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5239611" y="3607348"/>
              <a:ext cx="397428" cy="296217"/>
            </a:xfrm>
            <a:prstGeom prst="rect">
              <a:avLst/>
            </a:prstGeom>
            <a:solidFill>
              <a:srgbClr val="66CC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Connector 303"/>
            <p:cNvCxnSpPr/>
            <p:nvPr/>
          </p:nvCxnSpPr>
          <p:spPr>
            <a:xfrm>
              <a:off x="5288852" y="3667249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5288852" y="3710682"/>
              <a:ext cx="1116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5288852" y="3754115"/>
              <a:ext cx="1837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5288852" y="3797548"/>
              <a:ext cx="2557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5288852" y="3840981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Oval 308"/>
            <p:cNvSpPr/>
            <p:nvPr/>
          </p:nvSpPr>
          <p:spPr>
            <a:xfrm>
              <a:off x="5959160" y="3335368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5619917" y="3335368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Straight Connector 310"/>
            <p:cNvCxnSpPr>
              <a:stCxn id="309" idx="7"/>
              <a:endCxn id="302" idx="7"/>
            </p:cNvCxnSpPr>
            <p:nvPr/>
          </p:nvCxnSpPr>
          <p:spPr>
            <a:xfrm flipV="1">
              <a:off x="6005252" y="3298728"/>
              <a:ext cx="44548" cy="445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>
              <a:stCxn id="310" idx="0"/>
              <a:endCxn id="301" idx="0"/>
            </p:cNvCxnSpPr>
            <p:nvPr/>
          </p:nvCxnSpPr>
          <p:spPr>
            <a:xfrm flipV="1">
              <a:off x="5646917" y="3272368"/>
              <a:ext cx="0" cy="63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5804479" y="3806056"/>
              <a:ext cx="2669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5804479" y="3883506"/>
              <a:ext cx="2669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5804479" y="3960956"/>
              <a:ext cx="2669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5804479" y="4038406"/>
              <a:ext cx="2669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flipH="1">
              <a:off x="5091627" y="4526963"/>
              <a:ext cx="2045095" cy="0"/>
            </a:xfrm>
            <a:prstGeom prst="line">
              <a:avLst/>
            </a:prstGeom>
            <a:noFill/>
            <a:ln w="76200">
              <a:solidFill>
                <a:srgbClr val="505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6" name="Content Placeholder 95"/>
          <p:cNvSpPr>
            <a:spLocks noGrp="1"/>
          </p:cNvSpPr>
          <p:nvPr>
            <p:ph idx="1"/>
          </p:nvPr>
        </p:nvSpPr>
        <p:spPr>
          <a:xfrm>
            <a:off x="609918" y="1600201"/>
            <a:ext cx="10978515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Industrial Internet of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4</a:t>
            </a:fld>
            <a:endParaRPr lang="en-US"/>
          </a:p>
        </p:txBody>
      </p:sp>
      <p:sp>
        <p:nvSpPr>
          <p:cNvPr id="102" name="Cloud Callout 101"/>
          <p:cNvSpPr/>
          <p:nvPr/>
        </p:nvSpPr>
        <p:spPr>
          <a:xfrm>
            <a:off x="609918" y="1600201"/>
            <a:ext cx="3389880" cy="1785240"/>
          </a:xfrm>
          <a:prstGeom prst="cloudCallout">
            <a:avLst>
              <a:gd name="adj1" fmla="val 57142"/>
              <a:gd name="adj2" fmla="val 548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Who are you?</a:t>
            </a:r>
          </a:p>
          <a:p>
            <a:pPr algn="ctr"/>
            <a:r>
              <a:rPr lang="de-DE" sz="2000" dirty="0" smtClean="0">
                <a:solidFill>
                  <a:schemeClr val="tx1"/>
                </a:solidFill>
              </a:rPr>
              <a:t>Name</a:t>
            </a:r>
            <a:r>
              <a:rPr lang="de-DE" sz="2000" dirty="0">
                <a:solidFill>
                  <a:schemeClr val="tx1"/>
                </a:solidFill>
              </a:rPr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ID, type</a:t>
            </a:r>
            <a:r>
              <a:rPr lang="de-DE" sz="2000" dirty="0">
                <a:solidFill>
                  <a:schemeClr val="tx1"/>
                </a:solidFill>
              </a:rPr>
              <a:t>, </a:t>
            </a:r>
            <a:r>
              <a:rPr lang="de-DE" sz="2000" dirty="0" smtClean="0">
                <a:solidFill>
                  <a:schemeClr val="tx1"/>
                </a:solidFill>
              </a:rPr>
              <a:t>location,</a:t>
            </a:r>
            <a:br>
              <a:rPr lang="de-DE" sz="2000" dirty="0" smtClean="0">
                <a:solidFill>
                  <a:schemeClr val="tx1"/>
                </a:solidFill>
              </a:rPr>
            </a:br>
            <a:r>
              <a:rPr lang="de-DE" sz="2000" dirty="0" smtClean="0">
                <a:solidFill>
                  <a:schemeClr val="tx1"/>
                </a:solidFill>
              </a:rPr>
              <a:t>... </a:t>
            </a:r>
            <a:r>
              <a:rPr lang="de-DE" sz="2000" i="1" dirty="0" smtClean="0">
                <a:solidFill>
                  <a:schemeClr val="tx1"/>
                </a:solidFill>
              </a:rPr>
              <a:t>general metadata ...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103" name="Cloud Callout 102"/>
          <p:cNvSpPr/>
          <p:nvPr/>
        </p:nvSpPr>
        <p:spPr>
          <a:xfrm>
            <a:off x="430870" y="4657481"/>
            <a:ext cx="4660193" cy="1785240"/>
          </a:xfrm>
          <a:prstGeom prst="cloudCallout">
            <a:avLst>
              <a:gd name="adj1" fmla="val 45822"/>
              <a:gd name="adj2" fmla="val -6713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88000"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</a:rPr>
              <a:t>What data and functions?</a:t>
            </a:r>
          </a:p>
          <a:p>
            <a:pPr algn="ctr"/>
            <a:r>
              <a:rPr lang="de-DE" sz="2000" dirty="0">
                <a:solidFill>
                  <a:schemeClr val="tx1"/>
                </a:solidFill>
              </a:rPr>
              <a:t>Input, output, type, </a:t>
            </a:r>
            <a:r>
              <a:rPr lang="de-DE" sz="2000" dirty="0" smtClean="0">
                <a:solidFill>
                  <a:schemeClr val="tx1"/>
                </a:solidFill>
              </a:rPr>
              <a:t>range, unit,</a:t>
            </a:r>
            <a:br>
              <a:rPr lang="de-DE" sz="2000" dirty="0" smtClean="0">
                <a:solidFill>
                  <a:schemeClr val="tx1"/>
                </a:solidFill>
              </a:rPr>
            </a:br>
            <a:r>
              <a:rPr lang="de-DE" sz="2000" dirty="0" smtClean="0">
                <a:solidFill>
                  <a:schemeClr val="tx1"/>
                </a:solidFill>
              </a:rPr>
              <a:t>... </a:t>
            </a:r>
            <a:r>
              <a:rPr lang="de-DE" sz="2000" i="1" dirty="0" smtClean="0">
                <a:solidFill>
                  <a:schemeClr val="tx1"/>
                </a:solidFill>
              </a:rPr>
              <a:t>semantic meaning</a:t>
            </a:r>
            <a:r>
              <a:rPr lang="de-DE" sz="2000" i="1" dirty="0">
                <a:solidFill>
                  <a:schemeClr val="tx1"/>
                </a:solidFill>
              </a:rPr>
              <a:t> </a:t>
            </a:r>
            <a:r>
              <a:rPr lang="de-DE" sz="2000" i="1" dirty="0" smtClean="0">
                <a:solidFill>
                  <a:schemeClr val="tx1"/>
                </a:solidFill>
              </a:rPr>
              <a:t>...</a:t>
            </a:r>
            <a:endParaRPr lang="de-DE" sz="2000" i="1" dirty="0">
              <a:solidFill>
                <a:schemeClr val="tx1"/>
              </a:solidFill>
            </a:endParaRPr>
          </a:p>
        </p:txBody>
      </p:sp>
      <p:sp>
        <p:nvSpPr>
          <p:cNvPr id="104" name="Cloud Callout 103"/>
          <p:cNvSpPr/>
          <p:nvPr/>
        </p:nvSpPr>
        <p:spPr>
          <a:xfrm>
            <a:off x="7662266" y="4494523"/>
            <a:ext cx="4032895" cy="2088842"/>
          </a:xfrm>
          <a:prstGeom prst="cloudCallout">
            <a:avLst>
              <a:gd name="adj1" fmla="val -59220"/>
              <a:gd name="adj2" fmla="val -5771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tIns="144000"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</a:rPr>
              <a:t>How to interact?</a:t>
            </a:r>
          </a:p>
          <a:p>
            <a:pPr algn="ctr"/>
            <a:r>
              <a:rPr lang="de-DE" sz="2000" dirty="0">
                <a:solidFill>
                  <a:schemeClr val="tx1"/>
                </a:solidFill>
              </a:rPr>
              <a:t>Protocol, address, payload format</a:t>
            </a:r>
            <a:br>
              <a:rPr lang="de-DE" sz="2000" dirty="0">
                <a:solidFill>
                  <a:schemeClr val="tx1"/>
                </a:solidFill>
              </a:rPr>
            </a:br>
            <a:r>
              <a:rPr lang="de-DE" sz="2000" dirty="0">
                <a:solidFill>
                  <a:schemeClr val="tx1"/>
                </a:solidFill>
              </a:rPr>
              <a:t>security mechanism,</a:t>
            </a:r>
            <a:br>
              <a:rPr lang="de-DE" sz="2000" dirty="0">
                <a:solidFill>
                  <a:schemeClr val="tx1"/>
                </a:solidFill>
              </a:rPr>
            </a:br>
            <a:r>
              <a:rPr lang="de-DE" sz="2000" i="1" dirty="0" smtClean="0">
                <a:solidFill>
                  <a:schemeClr val="tx1"/>
                </a:solidFill>
              </a:rPr>
              <a:t>... </a:t>
            </a:r>
            <a:r>
              <a:rPr lang="de-DE" sz="2000" i="1" dirty="0">
                <a:solidFill>
                  <a:schemeClr val="tx1"/>
                </a:solidFill>
              </a:rPr>
              <a:t>i</a:t>
            </a:r>
            <a:r>
              <a:rPr lang="de-DE" sz="2000" i="1" dirty="0" smtClean="0">
                <a:solidFill>
                  <a:schemeClr val="tx1"/>
                </a:solidFill>
              </a:rPr>
              <a:t>nteraction model ...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105" name="Cloud Callout 104"/>
          <p:cNvSpPr/>
          <p:nvPr/>
        </p:nvSpPr>
        <p:spPr>
          <a:xfrm>
            <a:off x="7514691" y="1446602"/>
            <a:ext cx="4068670" cy="1776936"/>
          </a:xfrm>
          <a:prstGeom prst="cloudCallout">
            <a:avLst>
              <a:gd name="adj1" fmla="val -64709"/>
              <a:gd name="adj2" fmla="val 6175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96000"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</a:rPr>
              <a:t>What else?</a:t>
            </a:r>
          </a:p>
          <a:p>
            <a:pPr algn="ctr"/>
            <a:r>
              <a:rPr lang="de-DE" sz="2000" dirty="0" smtClean="0">
                <a:solidFill>
                  <a:schemeClr val="tx1"/>
                </a:solidFill>
              </a:rPr>
              <a:t>Manual</a:t>
            </a:r>
            <a:r>
              <a:rPr lang="de-DE" sz="2000" dirty="0">
                <a:solidFill>
                  <a:schemeClr val="tx1"/>
                </a:solidFill>
              </a:rPr>
              <a:t>, spare </a:t>
            </a:r>
            <a:r>
              <a:rPr lang="de-DE" sz="2000" dirty="0" smtClean="0">
                <a:solidFill>
                  <a:schemeClr val="tx1"/>
                </a:solidFill>
              </a:rPr>
              <a:t>parts, digital </a:t>
            </a:r>
            <a:r>
              <a:rPr lang="de-DE" sz="2000" dirty="0">
                <a:solidFill>
                  <a:schemeClr val="tx1"/>
                </a:solidFill>
              </a:rPr>
              <a:t>twin,</a:t>
            </a:r>
            <a:br>
              <a:rPr lang="de-DE" sz="2000" dirty="0">
                <a:solidFill>
                  <a:schemeClr val="tx1"/>
                </a:solidFill>
              </a:rPr>
            </a:br>
            <a:r>
              <a:rPr lang="de-DE" sz="2000" i="1" dirty="0" smtClean="0">
                <a:solidFill>
                  <a:schemeClr val="tx1"/>
                </a:solidFill>
              </a:rPr>
              <a:t>... related entities ...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98" name="Textfeld 131"/>
          <p:cNvSpPr txBox="1"/>
          <p:nvPr/>
        </p:nvSpPr>
        <p:spPr>
          <a:xfrm>
            <a:off x="6016083" y="2036678"/>
            <a:ext cx="18010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>
              <a:spcBef>
                <a:spcPts val="0"/>
              </a:spcBef>
            </a:pP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100" name="Wolke 92"/>
          <p:cNvSpPr/>
          <p:nvPr/>
        </p:nvSpPr>
        <p:spPr bwMode="auto">
          <a:xfrm rot="10987467">
            <a:off x="5514734" y="1479144"/>
            <a:ext cx="1214326" cy="742278"/>
          </a:xfrm>
          <a:prstGeom prst="cloud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21600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grpSp>
        <p:nvGrpSpPr>
          <p:cNvPr id="249" name="Group 248"/>
          <p:cNvGrpSpPr/>
          <p:nvPr/>
        </p:nvGrpSpPr>
        <p:grpSpPr>
          <a:xfrm>
            <a:off x="3114517" y="2959987"/>
            <a:ext cx="5971182" cy="2447548"/>
            <a:chOff x="3114517" y="2959987"/>
            <a:chExt cx="5971182" cy="2447548"/>
          </a:xfrm>
        </p:grpSpPr>
        <p:sp>
          <p:nvSpPr>
            <p:cNvPr id="250" name="Up Ribbon 249"/>
            <p:cNvSpPr/>
            <p:nvPr/>
          </p:nvSpPr>
          <p:spPr>
            <a:xfrm>
              <a:off x="3114517" y="2959987"/>
              <a:ext cx="5971182" cy="1897763"/>
            </a:xfrm>
            <a:prstGeom prst="ribbon2">
              <a:avLst>
                <a:gd name="adj1" fmla="val 16667"/>
                <a:gd name="adj2" fmla="val 58418"/>
              </a:avLst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000"/>
                </a:spcAft>
              </a:pPr>
              <a:r>
                <a:rPr lang="de-DE" sz="3600" dirty="0"/>
                <a:t>Web Technology</a:t>
              </a:r>
            </a:p>
            <a:p>
              <a:pPr algn="ctr"/>
              <a:r>
                <a:rPr lang="de-DE" sz="2000" dirty="0"/>
                <a:t>URIs, HTTP, JSON, REST,</a:t>
              </a:r>
              <a:br>
                <a:rPr lang="de-DE" sz="2000" dirty="0"/>
              </a:br>
              <a:r>
                <a:rPr lang="de-DE" sz="2000" dirty="0"/>
                <a:t>Linked Data, ... , </a:t>
              </a:r>
              <a:r>
                <a:rPr lang="de-DE" sz="2000" i="1" dirty="0"/>
                <a:t>usability</a:t>
              </a:r>
              <a:r>
                <a:rPr lang="de-DE" sz="2000" dirty="0"/>
                <a:t>!</a:t>
              </a:r>
              <a:endParaRPr lang="en-US" sz="2000" dirty="0"/>
            </a:p>
          </p:txBody>
        </p:sp>
        <p:pic>
          <p:nvPicPr>
            <p:cNvPr id="251" name="Picture 250">
              <a:extLst>
                <a:ext uri="{FF2B5EF4-FFF2-40B4-BE49-F238E27FC236}">
                  <a16:creationId xmlns="" xmlns:a16="http://schemas.microsoft.com/office/drawing/2014/main" id="{5CE18915-2101-F040-A36C-A7E0A1058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0919" y="4862439"/>
              <a:ext cx="1179327" cy="545096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5213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  <p:bldP spid="10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 rot="12600000">
            <a:off x="3188645" y="2677623"/>
            <a:ext cx="2232248" cy="557808"/>
          </a:xfrm>
          <a:prstGeom prst="rightArrow">
            <a:avLst/>
          </a:prstGeom>
          <a:solidFill>
            <a:srgbClr val="AFB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W3C WoT Building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5</a:t>
            </a:fld>
            <a:endParaRPr lang="en-US"/>
          </a:p>
        </p:txBody>
      </p:sp>
      <p:sp>
        <p:nvSpPr>
          <p:cNvPr id="93" name="Cube 4"/>
          <p:cNvSpPr/>
          <p:nvPr/>
        </p:nvSpPr>
        <p:spPr>
          <a:xfrm>
            <a:off x="4361422" y="1477869"/>
            <a:ext cx="3465585" cy="1080000"/>
          </a:xfrm>
          <a:prstGeom prst="cube">
            <a:avLst/>
          </a:prstGeom>
          <a:solidFill>
            <a:srgbClr val="FFFF0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00" dirty="0">
                <a:ea typeface="+mn-ea"/>
                <a:cs typeface="Arial" pitchFamily="34" charset="0"/>
              </a:rPr>
              <a:t>WoT </a:t>
            </a:r>
            <a:r>
              <a:rPr lang="en-US" sz="2000" b="1" kern="100" dirty="0" smtClean="0">
                <a:ea typeface="+mn-ea"/>
                <a:cs typeface="Arial" pitchFamily="34" charset="0"/>
              </a:rPr>
              <a:t>Security </a:t>
            </a:r>
            <a:r>
              <a:rPr lang="en-US" sz="2000" b="1" kern="100" dirty="0" smtClean="0">
                <a:cs typeface="Arial" pitchFamily="34" charset="0"/>
              </a:rPr>
              <a:t>and</a:t>
            </a:r>
            <a:r>
              <a:rPr lang="en-US" sz="2000" b="1" kern="100" dirty="0" smtClean="0">
                <a:ea typeface="+mn-ea"/>
                <a:cs typeface="Arial" pitchFamily="34" charset="0"/>
              </a:rPr>
              <a:t> Privacy </a:t>
            </a:r>
            <a:r>
              <a:rPr lang="en-US" sz="2000" b="1" kern="100" dirty="0">
                <a:ea typeface="+mn-ea"/>
                <a:cs typeface="Arial" pitchFamily="34" charset="0"/>
              </a:rPr>
              <a:t>Guidelines</a:t>
            </a:r>
            <a:endParaRPr kumimoji="0" lang="en-US" sz="2000" b="1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95" name="角丸四角形 6"/>
          <p:cNvSpPr/>
          <p:nvPr/>
        </p:nvSpPr>
        <p:spPr bwMode="auto">
          <a:xfrm>
            <a:off x="4361422" y="2938510"/>
            <a:ext cx="3475507" cy="1623965"/>
          </a:xfrm>
          <a:prstGeom prst="round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44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Things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Architecture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1" name="Cube 4"/>
          <p:cNvSpPr/>
          <p:nvPr/>
        </p:nvSpPr>
        <p:spPr>
          <a:xfrm>
            <a:off x="8348433" y="2969512"/>
            <a:ext cx="3240000" cy="1592963"/>
          </a:xfrm>
          <a:prstGeom prst="cube">
            <a:avLst>
              <a:gd name="adj" fmla="val 16801"/>
            </a:avLst>
          </a:prstGeom>
          <a:solidFill>
            <a:srgbClr val="005A9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00" dirty="0">
                <a:solidFill>
                  <a:sysClr val="window" lastClr="FFFFFF"/>
                </a:solidFill>
                <a:ea typeface="+mn-ea"/>
                <a:cs typeface="Arial" pitchFamily="34" charset="0"/>
              </a:rPr>
              <a:t>WoT Scripting API</a:t>
            </a:r>
            <a:endParaRPr kumimoji="0" lang="en-US" sz="2000" b="1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2" name="Cube 4"/>
          <p:cNvSpPr/>
          <p:nvPr/>
        </p:nvSpPr>
        <p:spPr>
          <a:xfrm>
            <a:off x="4361422" y="5046164"/>
            <a:ext cx="3465585" cy="1080000"/>
          </a:xfrm>
          <a:prstGeom prst="cube">
            <a:avLst/>
          </a:prstGeom>
          <a:solidFill>
            <a:srgbClr val="00B05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00" dirty="0">
                <a:solidFill>
                  <a:sysClr val="window" lastClr="FFFFFF"/>
                </a:solidFill>
                <a:ea typeface="+mn-ea"/>
                <a:cs typeface="Arial" pitchFamily="34" charset="0"/>
              </a:rPr>
              <a:t>WoT Binding Templates</a:t>
            </a:r>
            <a:endParaRPr kumimoji="0" lang="en-US" sz="2000" b="1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0" name="Cube 4"/>
          <p:cNvSpPr/>
          <p:nvPr/>
        </p:nvSpPr>
        <p:spPr>
          <a:xfrm>
            <a:off x="609918" y="2969512"/>
            <a:ext cx="3240000" cy="1592963"/>
          </a:xfrm>
          <a:prstGeom prst="cube">
            <a:avLst>
              <a:gd name="adj" fmla="val 16801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00" dirty="0">
                <a:solidFill>
                  <a:sysClr val="window" lastClr="FFFFFF"/>
                </a:solidFill>
                <a:ea typeface="+mn-ea"/>
                <a:cs typeface="Arial" pitchFamily="34" charset="0"/>
              </a:rPr>
              <a:t>WoT Thing Description</a:t>
            </a:r>
            <a:endParaRPr kumimoji="0" lang="en-US" sz="2000" b="1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99" y="4562475"/>
            <a:ext cx="296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Information model and representation format</a:t>
            </a:r>
            <a:br>
              <a:rPr lang="en-US" sz="2000" dirty="0"/>
            </a:br>
            <a:r>
              <a:rPr lang="en-US" sz="2000" dirty="0"/>
              <a:t>for rich semantic metadata</a:t>
            </a:r>
          </a:p>
          <a:p>
            <a:pPr algn="ctr"/>
            <a:r>
              <a:rPr lang="en-US" sz="2000" dirty="0"/>
              <a:t>“The HTML for Things”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346311" y="4562475"/>
            <a:ext cx="3481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JavaScript runtime </a:t>
            </a:r>
            <a:r>
              <a:rPr lang="en-US" sz="2000" dirty="0"/>
              <a:t>environment similar to Web </a:t>
            </a:r>
            <a:r>
              <a:rPr lang="en-US" sz="2000" dirty="0" smtClean="0"/>
              <a:t>browser,</a:t>
            </a:r>
            <a:br>
              <a:rPr lang="en-US" sz="2000" dirty="0" smtClean="0"/>
            </a:br>
            <a:r>
              <a:rPr lang="en-US" sz="2000" dirty="0" smtClean="0"/>
              <a:t>but </a:t>
            </a:r>
            <a:r>
              <a:rPr lang="en-US" sz="2000" dirty="0"/>
              <a:t>for IoT applications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364834" y="6126164"/>
            <a:ext cx="3462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Include existing ecosystems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837241" y="1477869"/>
            <a:ext cx="3751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Overarching </a:t>
            </a:r>
            <a:r>
              <a:rPr lang="de-DE" sz="2000" dirty="0" smtClean="0"/>
              <a:t>security guidance with </a:t>
            </a:r>
            <a:r>
              <a:rPr lang="de-DE" sz="2000" dirty="0"/>
              <a:t>the prudence level of the World Wide Web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616952" y="854463"/>
            <a:ext cx="2834770" cy="1751730"/>
            <a:chOff x="667453" y="1452368"/>
            <a:chExt cx="2834770" cy="1751730"/>
          </a:xfrm>
        </p:grpSpPr>
        <p:sp>
          <p:nvSpPr>
            <p:cNvPr id="18" name="Cloud 47"/>
            <p:cNvSpPr/>
            <p:nvPr/>
          </p:nvSpPr>
          <p:spPr>
            <a:xfrm>
              <a:off x="667453" y="1452368"/>
              <a:ext cx="1562230" cy="773640"/>
            </a:xfrm>
            <a:prstGeom prst="cloud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rIns="0" rtlCol="0" anchor="ctr"/>
            <a:lstStyle/>
            <a:p>
              <a:pPr algn="ctr"/>
              <a:r>
                <a:rPr lang="de-DE" sz="2000" dirty="0" smtClean="0">
                  <a:latin typeface="+mj-lt"/>
                </a:rPr>
                <a:t>Metadata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5" name="Cloud 46"/>
            <p:cNvSpPr/>
            <p:nvPr/>
          </p:nvSpPr>
          <p:spPr>
            <a:xfrm>
              <a:off x="1058615" y="2430458"/>
              <a:ext cx="1373525" cy="773640"/>
            </a:xfrm>
            <a:prstGeom prst="cloud">
              <a:avLst/>
            </a:prstGeom>
            <a:solidFill>
              <a:srgbClr val="4A7B7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2000" dirty="0">
                  <a:latin typeface="+mj-lt"/>
                </a:rPr>
                <a:t>Actions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6" name="Cloud 47"/>
            <p:cNvSpPr/>
            <p:nvPr/>
          </p:nvSpPr>
          <p:spPr>
            <a:xfrm>
              <a:off x="1436751" y="1945355"/>
              <a:ext cx="1562230" cy="773640"/>
            </a:xfrm>
            <a:prstGeom prst="cloud">
              <a:avLst/>
            </a:prstGeom>
            <a:solidFill>
              <a:srgbClr val="4A7B7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rIns="0" rtlCol="0" anchor="ctr"/>
            <a:lstStyle/>
            <a:p>
              <a:pPr algn="ctr"/>
              <a:r>
                <a:rPr lang="de-DE" sz="2000" dirty="0">
                  <a:latin typeface="+mj-lt"/>
                </a:rPr>
                <a:t>Properties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7" name="Cloud 48"/>
            <p:cNvSpPr/>
            <p:nvPr/>
          </p:nvSpPr>
          <p:spPr>
            <a:xfrm>
              <a:off x="2264995" y="2380531"/>
              <a:ext cx="1237228" cy="773640"/>
            </a:xfrm>
            <a:prstGeom prst="cloud">
              <a:avLst/>
            </a:prstGeom>
            <a:solidFill>
              <a:srgbClr val="4A7B7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2000" dirty="0">
                  <a:latin typeface="+mj-lt"/>
                </a:rPr>
                <a:t>Events</a:t>
              </a:r>
              <a:endParaRPr lang="en-US" sz="20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39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1" grpId="0" animBg="1"/>
      <p:bldP spid="92" grpId="0" animBg="1"/>
      <p:bldP spid="90" grpId="0" animBg="1"/>
      <p:bldP spid="6" grpId="0"/>
      <p:bldP spid="102" grpId="0"/>
      <p:bldP spid="103" grpId="0"/>
      <p:bldP spid="1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WoT Thing Description (TD)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6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82551" y="1953849"/>
            <a:ext cx="3367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JSON-based document </a:t>
            </a:r>
            <a:r>
              <a:rPr lang="en-US" sz="2000" dirty="0" smtClean="0"/>
              <a:t>that is also machine-understandable (JSON-LD</a:t>
            </a:r>
            <a:r>
              <a:rPr lang="en-US" sz="2000" dirty="0"/>
              <a:t>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361421" y="6916777"/>
            <a:ext cx="7227012" cy="6608716"/>
            <a:chOff x="4361421" y="1600199"/>
            <a:chExt cx="7227012" cy="6608716"/>
          </a:xfrm>
        </p:grpSpPr>
        <p:sp>
          <p:nvSpPr>
            <p:cNvPr id="3" name="Folded Corner 2"/>
            <p:cNvSpPr/>
            <p:nvPr/>
          </p:nvSpPr>
          <p:spPr>
            <a:xfrm rot="16200000">
              <a:off x="4801697" y="1159924"/>
              <a:ext cx="6346461" cy="7227011"/>
            </a:xfrm>
            <a:prstGeom prst="foldedCorner">
              <a:avLst>
                <a:gd name="adj" fmla="val 14174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EB78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61421" y="1600201"/>
              <a:ext cx="7227012" cy="6608714"/>
            </a:xfrm>
            <a:prstGeom prst="rect">
              <a:avLst/>
            </a:prstGeom>
            <a:noFill/>
          </p:spPr>
          <p:txBody>
            <a:bodyPr wrap="square" lIns="72000" tIns="72000" rIns="72000" bIns="72000" rtlCol="0">
              <a:spAutoFit/>
            </a:bodyPr>
            <a:lstStyle/>
            <a:p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{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  </a:t>
              </a:r>
              <a:r>
                <a:rPr lang="de-DE" sz="1400" dirty="0">
                  <a:solidFill>
                    <a:srgbClr val="0451A5"/>
                  </a:solidFill>
                  <a:latin typeface="Consolas"/>
                </a:rPr>
                <a:t>"@context"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de-DE" sz="1400" dirty="0">
                  <a:solidFill>
                    <a:srgbClr val="A31515"/>
                  </a:solidFill>
                  <a:latin typeface="Consolas"/>
                </a:rPr>
                <a:t>"https://www.w3.org/2019/wot/td/v1"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,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  </a:t>
              </a:r>
              <a:r>
                <a:rPr lang="de-DE" sz="1400" dirty="0">
                  <a:solidFill>
                    <a:srgbClr val="0451A5"/>
                  </a:solidFill>
                  <a:latin typeface="Consolas"/>
                </a:rPr>
                <a:t>"id"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de-DE" sz="1400" dirty="0">
                  <a:solidFill>
                    <a:srgbClr val="FF0000"/>
                  </a:solidFill>
                  <a:latin typeface="Consolas"/>
                </a:rPr>
                <a:t>"urn:dev:ops:32473-WoTLamp-1234"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,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  </a:t>
              </a:r>
              <a:r>
                <a:rPr lang="de-DE" sz="1400" dirty="0">
                  <a:solidFill>
                    <a:srgbClr val="0451A5"/>
                  </a:solidFill>
                  <a:latin typeface="Consolas"/>
                </a:rPr>
                <a:t>"title"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de-DE" sz="1400" dirty="0">
                  <a:solidFill>
                    <a:srgbClr val="FF0000"/>
                  </a:solidFill>
                  <a:latin typeface="Consolas"/>
                </a:rPr>
                <a:t>"MyLampThing"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,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  </a:t>
              </a:r>
              <a:r>
                <a:rPr lang="de-DE" sz="1400" dirty="0">
                  <a:solidFill>
                    <a:srgbClr val="0451A5"/>
                  </a:solidFill>
                  <a:latin typeface="Consolas"/>
                </a:rPr>
                <a:t>"securityDefinitions"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: {</a:t>
              </a:r>
              <a:r>
                <a:rPr lang="de-DE" sz="1400" dirty="0">
                  <a:solidFill>
                    <a:srgbClr val="0000FF"/>
                  </a:solidFill>
                  <a:latin typeface="Consolas"/>
                </a:rPr>
                <a:t>"dflt"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: {</a:t>
              </a:r>
              <a:r>
                <a:rPr lang="de-DE" sz="1400" dirty="0">
                  <a:solidFill>
                    <a:srgbClr val="0451A5"/>
                  </a:solidFill>
                  <a:latin typeface="Consolas"/>
                </a:rPr>
                <a:t>"scheme"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de-DE" sz="1400" dirty="0">
                  <a:solidFill>
                    <a:srgbClr val="A31515"/>
                  </a:solidFill>
                  <a:latin typeface="Consolas"/>
                </a:rPr>
                <a:t>"basic"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}},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  </a:t>
              </a:r>
              <a:r>
                <a:rPr lang="de-DE" sz="1400" dirty="0">
                  <a:solidFill>
                    <a:srgbClr val="0451A5"/>
                  </a:solidFill>
                  <a:latin typeface="Consolas"/>
                </a:rPr>
                <a:t>"security"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de-DE" sz="1400" dirty="0">
                  <a:solidFill>
                    <a:srgbClr val="0000FF"/>
                  </a:solidFill>
                  <a:latin typeface="Consolas"/>
                </a:rPr>
                <a:t>"dflt"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,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  </a:t>
              </a:r>
              <a:r>
                <a:rPr lang="de-DE" sz="1400" b="1" dirty="0">
                  <a:solidFill>
                    <a:srgbClr val="4A7B7C"/>
                  </a:solidFill>
                  <a:latin typeface="Consolas"/>
                </a:rPr>
                <a:t>"properties"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: {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    </a:t>
              </a:r>
              <a:r>
                <a:rPr lang="de-DE" sz="1400" dirty="0">
                  <a:solidFill>
                    <a:srgbClr val="0000FF"/>
                  </a:solidFill>
                  <a:latin typeface="Consolas"/>
                </a:rPr>
                <a:t>"status"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: {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      </a:t>
              </a:r>
              <a:r>
                <a:rPr lang="de-DE" sz="1400" dirty="0">
                  <a:solidFill>
                    <a:srgbClr val="0451A5"/>
                  </a:solidFill>
                  <a:latin typeface="Consolas"/>
                </a:rPr>
                <a:t>"type"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de-DE" sz="1400" dirty="0">
                  <a:solidFill>
                    <a:srgbClr val="A31515"/>
                  </a:solidFill>
                  <a:latin typeface="Consolas"/>
                </a:rPr>
                <a:t>"string"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,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      </a:t>
              </a:r>
              <a:r>
                <a:rPr lang="de-DE" sz="1400" dirty="0">
                  <a:solidFill>
                    <a:srgbClr val="0451A5"/>
                  </a:solidFill>
                  <a:latin typeface="Consolas"/>
                </a:rPr>
                <a:t>"forms"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: [{</a:t>
              </a:r>
              <a:r>
                <a:rPr lang="de-DE" sz="1400" dirty="0">
                  <a:solidFill>
                    <a:srgbClr val="0451A5"/>
                  </a:solidFill>
                  <a:latin typeface="Consolas"/>
                </a:rPr>
                <a:t>"href"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de-DE" sz="1400" dirty="0">
                  <a:solidFill>
                    <a:srgbClr val="FF0000"/>
                  </a:solidFill>
                  <a:latin typeface="Consolas"/>
                </a:rPr>
                <a:t>"https://mylamp.example.com/status"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}]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    }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  },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  </a:t>
              </a:r>
              <a:r>
                <a:rPr lang="de-DE" sz="1400" b="1" dirty="0">
                  <a:solidFill>
                    <a:srgbClr val="4A7B7C"/>
                  </a:solidFill>
                  <a:latin typeface="Consolas"/>
                </a:rPr>
                <a:t>"actions"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: {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    </a:t>
              </a:r>
              <a:r>
                <a:rPr lang="de-DE" sz="1400" dirty="0">
                  <a:solidFill>
                    <a:srgbClr val="0000FF"/>
                  </a:solidFill>
                  <a:latin typeface="Consolas"/>
                </a:rPr>
                <a:t>"toggle"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: {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      </a:t>
              </a:r>
              <a:r>
                <a:rPr lang="de-DE" sz="1400" dirty="0">
                  <a:solidFill>
                    <a:srgbClr val="0451A5"/>
                  </a:solidFill>
                  <a:latin typeface="Consolas"/>
                </a:rPr>
                <a:t>"forms"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: [{</a:t>
              </a:r>
              <a:r>
                <a:rPr lang="de-DE" sz="1400" dirty="0">
                  <a:solidFill>
                    <a:srgbClr val="0451A5"/>
                  </a:solidFill>
                  <a:latin typeface="Consolas"/>
                </a:rPr>
                <a:t>"href"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de-DE" sz="1400" dirty="0">
                  <a:solidFill>
                    <a:srgbClr val="FF0000"/>
                  </a:solidFill>
                  <a:latin typeface="Consolas"/>
                </a:rPr>
                <a:t>"https://mylamp.example.com/toggle"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}]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    }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  },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  </a:t>
              </a:r>
              <a:r>
                <a:rPr lang="de-DE" sz="1400" b="1" dirty="0">
                  <a:solidFill>
                    <a:srgbClr val="4A7B7C"/>
                  </a:solidFill>
                  <a:latin typeface="Consolas"/>
                </a:rPr>
                <a:t>"events"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: {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    </a:t>
              </a:r>
              <a:r>
                <a:rPr lang="de-DE" sz="1400" dirty="0">
                  <a:solidFill>
                    <a:srgbClr val="0000FF"/>
                  </a:solidFill>
                  <a:latin typeface="Consolas"/>
                </a:rPr>
                <a:t>"overheating"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: {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      </a:t>
              </a:r>
              <a:r>
                <a:rPr lang="de-DE" sz="1400" dirty="0">
                  <a:solidFill>
                    <a:srgbClr val="0451A5"/>
                  </a:solidFill>
                  <a:latin typeface="Consolas"/>
                </a:rPr>
                <a:t>"data"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: {</a:t>
              </a:r>
              <a:r>
                <a:rPr lang="de-DE" sz="1400" dirty="0">
                  <a:solidFill>
                    <a:srgbClr val="0451A5"/>
                  </a:solidFill>
                  <a:latin typeface="Consolas"/>
                </a:rPr>
                <a:t>"type"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de-DE" sz="1400" dirty="0">
                  <a:solidFill>
                    <a:srgbClr val="A31515"/>
                  </a:solidFill>
                  <a:latin typeface="Consolas"/>
                </a:rPr>
                <a:t>"string"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},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      </a:t>
              </a:r>
              <a:r>
                <a:rPr lang="de-DE" sz="1400" dirty="0">
                  <a:solidFill>
                    <a:srgbClr val="0451A5"/>
                  </a:solidFill>
                  <a:latin typeface="Consolas"/>
                </a:rPr>
                <a:t>"forms"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: [{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        </a:t>
              </a:r>
              <a:r>
                <a:rPr lang="de-DE" sz="1400" dirty="0">
                  <a:solidFill>
                    <a:srgbClr val="0451A5"/>
                  </a:solidFill>
                  <a:latin typeface="Consolas"/>
                </a:rPr>
                <a:t>"href"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de-DE" sz="1400" dirty="0">
                  <a:solidFill>
                    <a:srgbClr val="FF0000"/>
                  </a:solidFill>
                  <a:latin typeface="Consolas"/>
                </a:rPr>
                <a:t>"wss://mylamp.example.com/oh"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,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      }]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    }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  },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  </a:t>
              </a:r>
              <a:r>
                <a:rPr lang="de-DE" sz="1400" b="1" dirty="0">
                  <a:solidFill>
                    <a:srgbClr val="4A7B7C"/>
                  </a:solidFill>
                  <a:latin typeface="Consolas"/>
                </a:rPr>
                <a:t>"links"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: [{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    </a:t>
              </a:r>
              <a:r>
                <a:rPr lang="de-DE" sz="1400" dirty="0">
                  <a:solidFill>
                    <a:srgbClr val="0451A5"/>
                  </a:solidFill>
                  <a:latin typeface="Consolas"/>
                </a:rPr>
                <a:t>"rel"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de-DE" sz="1400" dirty="0">
                  <a:solidFill>
                    <a:srgbClr val="A31515"/>
                  </a:solidFill>
                  <a:latin typeface="Consolas"/>
                </a:rPr>
                <a:t>"describedby"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, </a:t>
              </a:r>
              <a:r>
                <a:rPr lang="de-DE" sz="1400" dirty="0">
                  <a:solidFill>
                    <a:srgbClr val="0451A5"/>
                  </a:solidFill>
                  <a:latin typeface="Consolas"/>
                </a:rPr>
                <a:t>"href"</a:t>
              </a:r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de-DE" sz="1400" dirty="0">
                  <a:solidFill>
                    <a:srgbClr val="FF0000"/>
                  </a:solidFill>
                  <a:latin typeface="Consolas"/>
                </a:rPr>
                <a:t>"https://docs.example.com/WoTLamp"</a:t>
              </a:r>
              <a:endParaRPr lang="de-DE" sz="1400" dirty="0">
                <a:solidFill>
                  <a:srgbClr val="000000"/>
                </a:solidFill>
                <a:latin typeface="Consolas"/>
              </a:endParaRPr>
            </a:p>
            <a:p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  }]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nsolas"/>
                </a:rPr>
                <a:t>}</a:t>
              </a:r>
              <a:endParaRPr lang="en-US" sz="1400" dirty="0">
                <a:solidFill>
                  <a:srgbClr val="000000"/>
                </a:solidFill>
                <a:latin typeface="Consolas"/>
              </a:endParaRPr>
            </a:p>
          </p:txBody>
        </p:sp>
      </p:grpSp>
      <p:sp>
        <p:nvSpPr>
          <p:cNvPr id="10" name="Cube 4"/>
          <p:cNvSpPr/>
          <p:nvPr/>
        </p:nvSpPr>
        <p:spPr>
          <a:xfrm>
            <a:off x="609918" y="2969512"/>
            <a:ext cx="3240000" cy="1592963"/>
          </a:xfrm>
          <a:prstGeom prst="cube">
            <a:avLst>
              <a:gd name="adj" fmla="val 16801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00" dirty="0">
                <a:solidFill>
                  <a:sysClr val="window" lastClr="FFFFFF"/>
                </a:solidFill>
                <a:ea typeface="+mn-ea"/>
                <a:cs typeface="Arial" pitchFamily="34" charset="0"/>
              </a:rPr>
              <a:t>WoT Thing Description</a:t>
            </a:r>
            <a:endParaRPr kumimoji="0" lang="en-US" sz="2000" b="1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99" y="4562475"/>
            <a:ext cx="296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Information model and representation format</a:t>
            </a:r>
            <a:br>
              <a:rPr lang="en-US" sz="2000" dirty="0"/>
            </a:br>
            <a:r>
              <a:rPr lang="en-US" sz="2000" dirty="0"/>
              <a:t>for rich semantic metadata</a:t>
            </a:r>
          </a:p>
          <a:p>
            <a:pPr algn="ctr"/>
            <a:r>
              <a:rPr lang="en-US" sz="2000" dirty="0"/>
              <a:t>“The HTML for Things”</a:t>
            </a:r>
          </a:p>
        </p:txBody>
      </p:sp>
    </p:spTree>
    <p:extLst>
      <p:ext uri="{BB962C8B-B14F-4D97-AF65-F5344CB8AC3E}">
        <p14:creationId xmlns:p14="http://schemas.microsoft.com/office/powerpoint/2010/main" val="4192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9028 L -0.00026 -0.864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4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WoT Thing Description (TD)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918" y="1953849"/>
            <a:ext cx="32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/>
              <a:t>With context extensions</a:t>
            </a:r>
            <a:br>
              <a:rPr lang="de-DE" sz="2000" dirty="0"/>
            </a:br>
            <a:r>
              <a:rPr lang="de-DE" sz="2000" dirty="0"/>
              <a:t>for semantic annotations</a:t>
            </a:r>
            <a:br>
              <a:rPr lang="de-DE" sz="2000" dirty="0"/>
            </a:br>
            <a:r>
              <a:rPr lang="de-DE" sz="2000" dirty="0"/>
              <a:t>(e.g., SAREF, eCl@ss)</a:t>
            </a:r>
            <a:endParaRPr lang="en-US" sz="2000" dirty="0"/>
          </a:p>
        </p:txBody>
      </p:sp>
      <p:sp>
        <p:nvSpPr>
          <p:cNvPr id="11" name="Cube 4"/>
          <p:cNvSpPr/>
          <p:nvPr/>
        </p:nvSpPr>
        <p:spPr>
          <a:xfrm>
            <a:off x="609918" y="2969512"/>
            <a:ext cx="3240000" cy="1592963"/>
          </a:xfrm>
          <a:prstGeom prst="cube">
            <a:avLst>
              <a:gd name="adj" fmla="val 16801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00" dirty="0">
                <a:solidFill>
                  <a:sysClr val="window" lastClr="FFFFFF"/>
                </a:solidFill>
                <a:ea typeface="+mn-ea"/>
                <a:cs typeface="Arial" pitchFamily="34" charset="0"/>
              </a:rPr>
              <a:t>WoT Thing Description</a:t>
            </a:r>
            <a:endParaRPr kumimoji="0" lang="en-US" sz="2000" b="1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99" y="4562475"/>
            <a:ext cx="296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Information model and representation format</a:t>
            </a:r>
            <a:br>
              <a:rPr lang="en-US" sz="2000" dirty="0"/>
            </a:br>
            <a:r>
              <a:rPr lang="en-US" sz="2000" dirty="0"/>
              <a:t>for rich semantic metadata</a:t>
            </a:r>
          </a:p>
          <a:p>
            <a:pPr algn="ctr"/>
            <a:r>
              <a:rPr lang="en-US" sz="2000" dirty="0"/>
              <a:t>“The HTML for Things”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361421" y="6916777"/>
            <a:ext cx="7227012" cy="7039603"/>
            <a:chOff x="4361421" y="1600199"/>
            <a:chExt cx="7227012" cy="7039603"/>
          </a:xfrm>
        </p:grpSpPr>
        <p:sp>
          <p:nvSpPr>
            <p:cNvPr id="14" name="Folded Corner 13"/>
            <p:cNvSpPr/>
            <p:nvPr/>
          </p:nvSpPr>
          <p:spPr>
            <a:xfrm rot="16200000">
              <a:off x="4801697" y="1159924"/>
              <a:ext cx="6346461" cy="7227011"/>
            </a:xfrm>
            <a:prstGeom prst="foldedCorner">
              <a:avLst>
                <a:gd name="adj" fmla="val 11796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EB78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61421" y="1600201"/>
              <a:ext cx="7227012" cy="7039601"/>
            </a:xfrm>
            <a:prstGeom prst="rect">
              <a:avLst/>
            </a:prstGeom>
            <a:noFill/>
          </p:spPr>
          <p:txBody>
            <a:bodyPr wrap="square" lIns="72000" tIns="72000" rIns="72000" bIns="72000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{</a:t>
              </a:r>
            </a:p>
            <a:p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  "@context"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: [</a:t>
              </a:r>
              <a:r>
                <a:rPr lang="de-DE" sz="1400" dirty="0">
                  <a:solidFill>
                    <a:srgbClr val="A31515"/>
                  </a:solidFill>
                  <a:latin typeface="Consolas"/>
                </a:rPr>
                <a:t>"https://www.w3.org/2019/wot/td/v1", 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{</a:t>
              </a:r>
            </a:p>
            <a:p>
              <a:r>
                <a:rPr lang="de-DE" sz="1400" dirty="0">
                  <a:solidFill>
                    <a:srgbClr val="0451A5"/>
                  </a:solidFill>
                  <a:latin typeface="Consolas"/>
                </a:rPr>
                <a:t>    </a:t>
              </a:r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"@language"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en-US" sz="1400" dirty="0">
                  <a:solidFill>
                    <a:srgbClr val="A31515"/>
                  </a:solidFill>
                  <a:latin typeface="Consolas"/>
                </a:rPr>
                <a:t>"</a:t>
              </a:r>
              <a:r>
                <a:rPr lang="en-US" sz="1400" dirty="0" err="1">
                  <a:solidFill>
                    <a:srgbClr val="A31515"/>
                  </a:solidFill>
                  <a:latin typeface="Consolas"/>
                </a:rPr>
                <a:t>en</a:t>
              </a:r>
              <a:r>
                <a:rPr lang="en-US" sz="1400" dirty="0">
                  <a:solidFill>
                    <a:srgbClr val="A31515"/>
                  </a:solidFill>
                  <a:latin typeface="Consolas"/>
                </a:rPr>
                <a:t>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,</a:t>
              </a:r>
              <a:endParaRPr lang="en-US" sz="1400" dirty="0">
                <a:solidFill>
                  <a:srgbClr val="0451A5"/>
                </a:solidFill>
                <a:latin typeface="Consolas"/>
              </a:endParaRPr>
            </a:p>
            <a:p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    "</a:t>
              </a:r>
              <a:r>
                <a:rPr lang="en-US" sz="1400" dirty="0" err="1">
                  <a:solidFill>
                    <a:srgbClr val="0451A5"/>
                  </a:solidFill>
                  <a:latin typeface="Consolas"/>
                </a:rPr>
                <a:t>saref</a:t>
              </a:r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en-US" sz="1400" dirty="0">
                  <a:solidFill>
                    <a:srgbClr val="A31515"/>
                  </a:solidFill>
                  <a:latin typeface="Consolas"/>
                </a:rPr>
                <a:t>"https://w3id.org/</a:t>
              </a:r>
              <a:r>
                <a:rPr lang="en-US" sz="1400" dirty="0" err="1">
                  <a:solidFill>
                    <a:srgbClr val="A31515"/>
                  </a:solidFill>
                  <a:latin typeface="Consolas"/>
                </a:rPr>
                <a:t>saref</a:t>
              </a:r>
              <a:r>
                <a:rPr lang="en-US" sz="1400" dirty="0">
                  <a:solidFill>
                    <a:srgbClr val="A31515"/>
                  </a:solidFill>
                  <a:latin typeface="Consolas"/>
                </a:rPr>
                <a:t>#"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,</a:t>
              </a:r>
            </a:p>
            <a:p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    "eco"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en-US" sz="1400" dirty="0">
                  <a:solidFill>
                    <a:srgbClr val="A31515"/>
                  </a:solidFill>
                  <a:latin typeface="Consolas"/>
                </a:rPr>
                <a:t>"http://www.ebusiness-unibw.org/ontologies/eclass/5.1.4/#"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  }],</a:t>
              </a:r>
            </a:p>
            <a:p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  "@type"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: [</a:t>
              </a:r>
              <a:r>
                <a:rPr lang="en-US" sz="1400" dirty="0">
                  <a:solidFill>
                    <a:srgbClr val="A31515"/>
                  </a:solidFill>
                  <a:latin typeface="Consolas"/>
                </a:rPr>
                <a:t>"Thing"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, </a:t>
              </a:r>
              <a:r>
                <a:rPr lang="en-US" sz="1400" dirty="0">
                  <a:solidFill>
                    <a:srgbClr val="A31515"/>
                  </a:solidFill>
                  <a:latin typeface="Consolas"/>
                </a:rPr>
                <a:t>"eco:C_AKJ644003-gen"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],</a:t>
              </a:r>
            </a:p>
            <a:p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  "id"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en-US" sz="1400" dirty="0">
                  <a:solidFill>
                    <a:srgbClr val="FF0000"/>
                  </a:solidFill>
                  <a:latin typeface="Consolas"/>
                </a:rPr>
                <a:t>"urn:dev:ops:32473-smart-machine-0815"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,</a:t>
              </a:r>
            </a:p>
            <a:p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  "title"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en-US" sz="1400" dirty="0">
                  <a:solidFill>
                    <a:srgbClr val="FF0000"/>
                  </a:solidFill>
                  <a:latin typeface="Consolas"/>
                </a:rPr>
                <a:t>"Smart Manufacturing System"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,</a:t>
              </a:r>
            </a:p>
            <a:p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  "description"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en-US" sz="1400" dirty="0">
                  <a:solidFill>
                    <a:srgbClr val="FF0000"/>
                  </a:solidFill>
                  <a:latin typeface="Consolas"/>
                </a:rPr>
                <a:t>"Entry point Thing with high-level controls"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,</a:t>
              </a:r>
            </a:p>
            <a:p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  "version"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: {</a:t>
              </a:r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"instance"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en-US" sz="1400" dirty="0">
                  <a:solidFill>
                    <a:srgbClr val="FF0000"/>
                  </a:solidFill>
                  <a:latin typeface="Consolas"/>
                </a:rPr>
                <a:t>"1.2.3"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},</a:t>
              </a:r>
              <a:endParaRPr lang="en-US" sz="1400" dirty="0">
                <a:solidFill>
                  <a:srgbClr val="0451A5"/>
                </a:solidFill>
                <a:latin typeface="Consolas"/>
              </a:endParaRPr>
            </a:p>
            <a:p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  "support"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en-US" sz="1400" dirty="0">
                  <a:solidFill>
                    <a:srgbClr val="FF0000"/>
                  </a:solidFill>
                  <a:latin typeface="Consolas"/>
                </a:rPr>
                <a:t>"mailto:support@example.com?subject=Smart+Manufacturing"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,</a:t>
              </a:r>
            </a:p>
            <a:p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  "</a:t>
              </a:r>
              <a:r>
                <a:rPr lang="en-US" sz="1400" dirty="0" err="1">
                  <a:solidFill>
                    <a:srgbClr val="0451A5"/>
                  </a:solidFill>
                  <a:latin typeface="Consolas"/>
                </a:rPr>
                <a:t>securityDefinitions</a:t>
              </a:r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: {</a:t>
              </a:r>
              <a:r>
                <a:rPr lang="en-US" sz="1400" dirty="0">
                  <a:solidFill>
                    <a:srgbClr val="0000FF"/>
                  </a:solidFill>
                  <a:latin typeface="Consolas"/>
                </a:rPr>
                <a:t>"tokens"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: {</a:t>
              </a:r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"scheme"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en-US" sz="1400" dirty="0">
                  <a:solidFill>
                    <a:srgbClr val="A31515"/>
                  </a:solidFill>
                  <a:latin typeface="Consolas"/>
                </a:rPr>
                <a:t>"bearer"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}},</a:t>
              </a:r>
            </a:p>
            <a:p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  "security"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en-US" sz="1400" dirty="0">
                  <a:solidFill>
                    <a:srgbClr val="0000FF"/>
                  </a:solidFill>
                  <a:latin typeface="Consolas"/>
                </a:rPr>
                <a:t>"tokens"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,</a:t>
              </a:r>
            </a:p>
            <a:p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  "eco:P_BAA001001"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en-US" sz="1400" dirty="0">
                  <a:solidFill>
                    <a:srgbClr val="FF0000"/>
                  </a:solidFill>
                  <a:latin typeface="Consolas"/>
                </a:rPr>
                <a:t>"Acme Corporation"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,</a:t>
              </a:r>
            </a:p>
            <a:p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  </a:t>
              </a:r>
              <a:r>
                <a:rPr lang="en-US" sz="1400" b="1" dirty="0">
                  <a:solidFill>
                    <a:srgbClr val="4A7B7C"/>
                  </a:solidFill>
                  <a:latin typeface="Consolas"/>
                </a:rPr>
                <a:t>"properties"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: {</a:t>
              </a:r>
            </a:p>
            <a:p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latin typeface="Consolas"/>
                </a:rPr>
                <a:t>"</a:t>
              </a:r>
              <a:r>
                <a:rPr lang="en-US" sz="1400" dirty="0" err="1">
                  <a:solidFill>
                    <a:srgbClr val="0000FF"/>
                  </a:solidFill>
                  <a:latin typeface="Consolas"/>
                </a:rPr>
                <a:t>operatingMode</a:t>
              </a:r>
              <a:r>
                <a:rPr lang="en-US" sz="1400" dirty="0">
                  <a:solidFill>
                    <a:srgbClr val="0000FF"/>
                  </a:solidFill>
                  <a:latin typeface="Consolas"/>
                </a:rPr>
                <a:t>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: {</a:t>
              </a:r>
            </a:p>
            <a:p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      "@type"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en-US" sz="1400" dirty="0">
                  <a:solidFill>
                    <a:srgbClr val="A31515"/>
                  </a:solidFill>
                  <a:latin typeface="Consolas"/>
                </a:rPr>
                <a:t>"</a:t>
              </a:r>
              <a:r>
                <a:rPr lang="en-US" sz="1400" dirty="0" err="1">
                  <a:solidFill>
                    <a:srgbClr val="A31515"/>
                  </a:solidFill>
                  <a:latin typeface="Consolas"/>
                </a:rPr>
                <a:t>saref:MultiLevelState</a:t>
              </a:r>
              <a:r>
                <a:rPr lang="en-US" sz="1400" dirty="0">
                  <a:solidFill>
                    <a:srgbClr val="A31515"/>
                  </a:solidFill>
                  <a:latin typeface="Consolas"/>
                </a:rPr>
                <a:t>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,</a:t>
              </a:r>
            </a:p>
            <a:p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      "description"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en-US" sz="1400" dirty="0">
                  <a:solidFill>
                    <a:srgbClr val="FF0000"/>
                  </a:solidFill>
                  <a:latin typeface="Consolas"/>
                </a:rPr>
                <a:t>"The current mode of the manufacturing system"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,</a:t>
              </a:r>
            </a:p>
            <a:p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      "</a:t>
              </a:r>
              <a:r>
                <a:rPr lang="en-US" sz="1400" dirty="0" err="1">
                  <a:solidFill>
                    <a:srgbClr val="0451A5"/>
                  </a:solidFill>
                  <a:latin typeface="Consolas"/>
                </a:rPr>
                <a:t>readOnly</a:t>
              </a:r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en-US" sz="1400" dirty="0">
                  <a:solidFill>
                    <a:srgbClr val="A31515"/>
                  </a:solidFill>
                  <a:latin typeface="Consolas"/>
                </a:rPr>
                <a:t>true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     </a:t>
              </a:r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 "type"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en-US" sz="1400" dirty="0">
                  <a:solidFill>
                    <a:srgbClr val="A31515"/>
                  </a:solidFill>
                  <a:latin typeface="Consolas"/>
                </a:rPr>
                <a:t>"string"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,</a:t>
              </a:r>
            </a:p>
            <a:p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      "forms"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: [{</a:t>
              </a:r>
            </a:p>
            <a:p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        "op"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en-US" sz="1400" dirty="0">
                  <a:solidFill>
                    <a:srgbClr val="A31515"/>
                  </a:solidFill>
                  <a:latin typeface="Consolas"/>
                </a:rPr>
                <a:t>"</a:t>
              </a:r>
              <a:r>
                <a:rPr lang="en-US" sz="1400" dirty="0" err="1">
                  <a:solidFill>
                    <a:srgbClr val="A31515"/>
                  </a:solidFill>
                  <a:latin typeface="Consolas"/>
                </a:rPr>
                <a:t>readproperty</a:t>
              </a:r>
              <a:r>
                <a:rPr lang="en-US" sz="1400" dirty="0">
                  <a:solidFill>
                    <a:srgbClr val="A31515"/>
                  </a:solidFill>
                  <a:latin typeface="Consolas"/>
                </a:rPr>
                <a:t>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,</a:t>
              </a:r>
              <a:endParaRPr lang="en-US" sz="1400" dirty="0">
                <a:solidFill>
                  <a:srgbClr val="0451A5"/>
                </a:solidFill>
                <a:latin typeface="Consolas"/>
              </a:endParaRPr>
            </a:p>
            <a:p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        "</a:t>
              </a:r>
              <a:r>
                <a:rPr lang="en-US" sz="1400" dirty="0" err="1">
                  <a:solidFill>
                    <a:srgbClr val="0451A5"/>
                  </a:solidFill>
                  <a:latin typeface="Consolas"/>
                </a:rPr>
                <a:t>href</a:t>
              </a:r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en-US" sz="1400" dirty="0">
                  <a:solidFill>
                    <a:srgbClr val="FF0000"/>
                  </a:solidFill>
                  <a:latin typeface="Consolas"/>
                </a:rPr>
                <a:t>"</a:t>
              </a:r>
              <a:r>
                <a:rPr lang="en-US" sz="1400" dirty="0" err="1">
                  <a:solidFill>
                    <a:srgbClr val="FF0000"/>
                  </a:solidFill>
                  <a:latin typeface="Consolas"/>
                </a:rPr>
                <a:t>opc.tcp</a:t>
              </a:r>
              <a:r>
                <a:rPr lang="en-US" sz="1400" dirty="0">
                  <a:solidFill>
                    <a:srgbClr val="FF0000"/>
                  </a:solidFill>
                  <a:latin typeface="Consolas"/>
                </a:rPr>
                <a:t>://192.168.0.1:4840?ns=3;s=</a:t>
              </a:r>
              <a:r>
                <a:rPr lang="en-US" sz="1400" dirty="0" err="1">
                  <a:solidFill>
                    <a:srgbClr val="FF0000"/>
                  </a:solidFill>
                  <a:latin typeface="Consolas"/>
                </a:rPr>
                <a:t>System.Mode</a:t>
              </a:r>
              <a:r>
                <a:rPr lang="en-US" sz="1400" dirty="0">
                  <a:solidFill>
                    <a:srgbClr val="FF0000"/>
                  </a:solidFill>
                  <a:latin typeface="Consolas"/>
                </a:rPr>
                <a:t>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,</a:t>
              </a:r>
            </a:p>
            <a:p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        "</a:t>
              </a:r>
              <a:r>
                <a:rPr lang="en-US" sz="1400" dirty="0" err="1">
                  <a:solidFill>
                    <a:srgbClr val="0451A5"/>
                  </a:solidFill>
                  <a:latin typeface="Consolas"/>
                </a:rPr>
                <a:t>contentType</a:t>
              </a:r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en-US" sz="1400" dirty="0">
                  <a:solidFill>
                    <a:srgbClr val="A31515"/>
                  </a:solidFill>
                  <a:latin typeface="Consolas"/>
                </a:rPr>
                <a:t>"application/</a:t>
              </a:r>
              <a:r>
                <a:rPr lang="en-US" sz="1400" dirty="0" err="1">
                  <a:solidFill>
                    <a:srgbClr val="A31515"/>
                  </a:solidFill>
                  <a:latin typeface="Consolas"/>
                </a:rPr>
                <a:t>json</a:t>
              </a:r>
              <a:r>
                <a:rPr lang="en-US" sz="1400" dirty="0">
                  <a:solidFill>
                    <a:srgbClr val="A31515"/>
                  </a:solidFill>
                  <a:latin typeface="Consolas"/>
                </a:rPr>
                <a:t>"</a:t>
              </a:r>
              <a:endParaRPr lang="en-US" sz="1400" dirty="0">
                <a:solidFill>
                  <a:srgbClr val="000000"/>
                </a:solidFill>
                <a:latin typeface="Consolas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      }]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    },</a:t>
              </a:r>
            </a:p>
            <a:p>
              <a:r>
                <a:rPr lang="en-US" sz="1400" dirty="0">
                  <a:solidFill>
                    <a:srgbClr val="0000FF"/>
                  </a:solidFill>
                  <a:latin typeface="Consolas"/>
                </a:rPr>
                <a:t>    "manufactured"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: {</a:t>
              </a:r>
            </a:p>
            <a:p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      "@type"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en-US" sz="1400" dirty="0">
                  <a:solidFill>
                    <a:srgbClr val="A31515"/>
                  </a:solidFill>
                  <a:latin typeface="Consolas"/>
                </a:rPr>
                <a:t>"</a:t>
              </a:r>
              <a:r>
                <a:rPr lang="en-US" sz="1400" dirty="0" err="1">
                  <a:solidFill>
                    <a:srgbClr val="A31515"/>
                  </a:solidFill>
                  <a:latin typeface="Consolas"/>
                </a:rPr>
                <a:t>saref:Measurement</a:t>
              </a:r>
              <a:r>
                <a:rPr lang="en-US" sz="1400" dirty="0">
                  <a:solidFill>
                    <a:srgbClr val="A31515"/>
                  </a:solidFill>
                  <a:latin typeface="Consolas"/>
                </a:rPr>
                <a:t>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,</a:t>
              </a:r>
            </a:p>
            <a:p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      "description"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en-US" sz="1400" dirty="0">
                  <a:solidFill>
                    <a:srgbClr val="FF0000"/>
                  </a:solidFill>
                  <a:latin typeface="Consolas"/>
                </a:rPr>
                <a:t>"The number of produced boxes"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,</a:t>
              </a:r>
            </a:p>
            <a:p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      "</a:t>
              </a:r>
              <a:r>
                <a:rPr lang="en-US" sz="1400" dirty="0" err="1">
                  <a:solidFill>
                    <a:srgbClr val="0451A5"/>
                  </a:solidFill>
                  <a:latin typeface="Consolas"/>
                </a:rPr>
                <a:t>readOnly</a:t>
              </a:r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en-US" sz="1400" dirty="0">
                  <a:solidFill>
                    <a:srgbClr val="A31515"/>
                  </a:solidFill>
                  <a:latin typeface="Consolas"/>
                </a:rPr>
                <a:t>true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     </a:t>
              </a:r>
              <a:r>
                <a:rPr lang="en-US" sz="1400" dirty="0">
                  <a:solidFill>
                    <a:srgbClr val="0451A5"/>
                  </a:solidFill>
                  <a:latin typeface="Consolas"/>
                </a:rPr>
                <a:t> "type"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: </a:t>
              </a:r>
              <a:r>
                <a:rPr lang="en-US" sz="1400" dirty="0">
                  <a:solidFill>
                    <a:srgbClr val="A31515"/>
                  </a:solidFill>
                  <a:latin typeface="Consolas"/>
                </a:rPr>
                <a:t>"integer"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</a:rPr>
                <a:t>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050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9028 L -0.00026 -0.864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4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Innovation of WoT TDs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8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51104" y="2757910"/>
            <a:ext cx="1296142" cy="1296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>
                <a:solidFill>
                  <a:srgbClr val="4A7B7C"/>
                </a:solidFill>
              </a:rPr>
              <a:t>TD</a:t>
            </a:r>
            <a:endParaRPr lang="en-US" sz="4400" b="1" dirty="0">
              <a:solidFill>
                <a:srgbClr val="4A7B7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5487" y="5382044"/>
            <a:ext cx="970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/>
              <a:t>WoT Thing Description combines three distinct, complementary technologies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09187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5690871"/>
              </p:ext>
            </p:extLst>
          </p:nvPr>
        </p:nvGraphicFramePr>
        <p:xfrm>
          <a:off x="3714428" y="1143000"/>
          <a:ext cx="476949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of WoT TDs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51104" y="2757910"/>
            <a:ext cx="1296142" cy="1296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4A7B7C"/>
                </a:solidFill>
              </a:rPr>
              <a:t>TD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600200"/>
            <a:ext cx="3888821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JSON Schema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Description</a:t>
            </a:r>
            <a:r>
              <a:rPr lang="en-US" sz="2000" dirty="0"/>
              <a:t> of existing data formats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Validation</a:t>
            </a:r>
            <a:r>
              <a:rPr lang="en-US" sz="2000" dirty="0"/>
              <a:t> of payloads through</a:t>
            </a:r>
            <a:br>
              <a:rPr lang="en-US" sz="2000" dirty="0"/>
            </a:br>
            <a:r>
              <a:rPr lang="en-US" sz="2000" dirty="0"/>
              <a:t>available implementations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Already in use by industry,</a:t>
            </a:r>
            <a:br>
              <a:rPr lang="en-US" sz="2000" dirty="0"/>
            </a:br>
            <a:r>
              <a:rPr lang="en-US" sz="2000" dirty="0"/>
              <a:t>e.g., </a:t>
            </a:r>
            <a:r>
              <a:rPr lang="en-US" sz="2000" dirty="0" err="1"/>
              <a:t>OpenAPI</a:t>
            </a:r>
            <a:r>
              <a:rPr lang="en-US" sz="2000" dirty="0"/>
              <a:t> (</a:t>
            </a:r>
            <a:r>
              <a:rPr lang="en-US" sz="2000" dirty="0" err="1"/>
              <a:t>microservices</a:t>
            </a:r>
            <a:r>
              <a:rPr lang="en-US" sz="2000" dirty="0"/>
              <a:t>),</a:t>
            </a:r>
            <a:br>
              <a:rPr lang="en-US" sz="2000" dirty="0"/>
            </a:br>
            <a:r>
              <a:rPr lang="en-US" sz="2000" dirty="0"/>
              <a:t>Open Connectivity Foundation</a:t>
            </a:r>
          </a:p>
        </p:txBody>
      </p:sp>
    </p:spTree>
    <p:extLst>
      <p:ext uri="{BB962C8B-B14F-4D97-AF65-F5344CB8AC3E}">
        <p14:creationId xmlns:p14="http://schemas.microsoft.com/office/powerpoint/2010/main" val="399578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Title Slides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s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Two columns</Name>
  <PpLayout>29</PpLayout>
  <Index>12</Index>
</p4ppTags>
</file>

<file path=customXml/item10.xml><?xml version="1.0" encoding="utf-8"?>
<p4ppTags>
  <Name>One object (large)</Name>
  <PpLayout>16</PpLayout>
  <Index>10</Index>
</p4ppTags>
</file>

<file path=customXml/item11.xml><?xml version="1.0" encoding="utf-8"?>
<p4ppTags>
  <Name>Two columns + Navigation</Name>
  <PpLayout>32</PpLayout>
  <Index>19</Index>
</p4ppTags>
</file>

<file path=customXml/item12.xml><?xml version="1.0" encoding="utf-8"?>
<p4ppTags>
  <Name>Three columns + Navigation</Name>
  <PpLayout>32</PpLayout>
  <Index>20</Index>
</p4ppTags>
</file>

<file path=customXml/item13.xml><?xml version="1.0" encoding="utf-8"?>
<p4ppTags>
  <Name>Three columns</Name>
  <PpLayout>32</PpLayout>
  <Index>14</Index>
</p4ppTags>
</file>

<file path=customXml/item2.xml><?xml version="1.0" encoding="utf-8"?>
<p4ppTags>
  <Name>Text + Index</Name>
  <PpLayout>32</PpLayout>
  <Index>8</Index>
</p4ppTags>
</file>

<file path=customXml/item3.xml><?xml version="1.0" encoding="utf-8"?>
<p4ppTags>
  <Name>One object (small)</Name>
  <PpLayout>16</PpLayout>
  <Index>11</Index>
</p4ppTags>
</file>

<file path=customXml/item4.xml><?xml version="1.0" encoding="utf-8"?>
<p4ppTags>
  <Name>Two rows</Name>
  <PpLayout>32</PpLayout>
  <Index>13</Index>
</p4ppTags>
</file>

<file path=customXml/item5.xml><?xml version="1.0" encoding="utf-8"?>
<p4ppTags>
  <Name>Four objects</Name>
  <PpLayout>24</PpLayout>
  <Index>15</Index>
</p4ppTags>
</file>

<file path=customXml/item6.xml><?xml version="1.0" encoding="utf-8"?>
<p4ppTags>
  <Name>One object (large) + Navigation</Name>
  <PpLayout>32</PpLayout>
  <Index>17</Index>
</p4ppTags>
</file>

<file path=customXml/item7.xml><?xml version="1.0" encoding="utf-8"?>
<p4ppTags>
  <Name>Free Content</Name>
  <PpLayout>11</PpLayout>
  <Index>9</Index>
</p4ppTags>
</file>

<file path=customXml/item8.xml><?xml version="1.0" encoding="utf-8"?>
<p4ppTags>
  <Name>One object (small) + Navigation</Name>
  <PpLayout>32</PpLayout>
  <Index>18</Index>
</p4ppTags>
</file>

<file path=customXml/item9.xml><?xml version="1.0" encoding="utf-8"?>
<p4ppTags>
  <Name>Free Content + Navigation</Name>
  <PpLayout>32</PpLayout>
  <Index>16</Index>
</p4ppTags>
</file>

<file path=customXml/itemProps1.xml><?xml version="1.0" encoding="utf-8"?>
<ds:datastoreItem xmlns:ds="http://schemas.openxmlformats.org/officeDocument/2006/customXml" ds:itemID="{9299034F-B9D7-46FC-B241-DC94BF0E67F6}">
  <ds:schemaRefs/>
</ds:datastoreItem>
</file>

<file path=customXml/itemProps10.xml><?xml version="1.0" encoding="utf-8"?>
<ds:datastoreItem xmlns:ds="http://schemas.openxmlformats.org/officeDocument/2006/customXml" ds:itemID="{864B6C15-1FF1-4ADA-8DBE-CD1DAF35B070}">
  <ds:schemaRefs/>
</ds:datastoreItem>
</file>

<file path=customXml/itemProps11.xml><?xml version="1.0" encoding="utf-8"?>
<ds:datastoreItem xmlns:ds="http://schemas.openxmlformats.org/officeDocument/2006/customXml" ds:itemID="{A27DC4FC-F9FA-4AC8-AAAA-729E607CE7E5}">
  <ds:schemaRefs/>
</ds:datastoreItem>
</file>

<file path=customXml/itemProps12.xml><?xml version="1.0" encoding="utf-8"?>
<ds:datastoreItem xmlns:ds="http://schemas.openxmlformats.org/officeDocument/2006/customXml" ds:itemID="{69E3DA23-9724-4848-A6F6-2F0F36B1F914}">
  <ds:schemaRefs/>
</ds:datastoreItem>
</file>

<file path=customXml/itemProps13.xml><?xml version="1.0" encoding="utf-8"?>
<ds:datastoreItem xmlns:ds="http://schemas.openxmlformats.org/officeDocument/2006/customXml" ds:itemID="{8699A006-2152-4093-B4FC-C6BF20D5E592}">
  <ds:schemaRefs/>
</ds:datastoreItem>
</file>

<file path=customXml/itemProps2.xml><?xml version="1.0" encoding="utf-8"?>
<ds:datastoreItem xmlns:ds="http://schemas.openxmlformats.org/officeDocument/2006/customXml" ds:itemID="{0D9599B2-641B-429C-8C85-C591ECF8C990}">
  <ds:schemaRefs/>
</ds:datastoreItem>
</file>

<file path=customXml/itemProps3.xml><?xml version="1.0" encoding="utf-8"?>
<ds:datastoreItem xmlns:ds="http://schemas.openxmlformats.org/officeDocument/2006/customXml" ds:itemID="{B19D05D1-AE0E-4B0D-AA6A-E4DC4507B75E}">
  <ds:schemaRefs/>
</ds:datastoreItem>
</file>

<file path=customXml/itemProps4.xml><?xml version="1.0" encoding="utf-8"?>
<ds:datastoreItem xmlns:ds="http://schemas.openxmlformats.org/officeDocument/2006/customXml" ds:itemID="{F14BB4E7-BF22-46E2-AA3C-1ABA12A0B021}">
  <ds:schemaRefs/>
</ds:datastoreItem>
</file>

<file path=customXml/itemProps5.xml><?xml version="1.0" encoding="utf-8"?>
<ds:datastoreItem xmlns:ds="http://schemas.openxmlformats.org/officeDocument/2006/customXml" ds:itemID="{4E8C063E-54DF-40B8-B6B7-24C91B170904}">
  <ds:schemaRefs/>
</ds:datastoreItem>
</file>

<file path=customXml/itemProps6.xml><?xml version="1.0" encoding="utf-8"?>
<ds:datastoreItem xmlns:ds="http://schemas.openxmlformats.org/officeDocument/2006/customXml" ds:itemID="{F718F79D-2091-4AD7-864E-B9B95B323394}">
  <ds:schemaRefs/>
</ds:datastoreItem>
</file>

<file path=customXml/itemProps7.xml><?xml version="1.0" encoding="utf-8"?>
<ds:datastoreItem xmlns:ds="http://schemas.openxmlformats.org/officeDocument/2006/customXml" ds:itemID="{B5096DD8-53C8-4E83-8664-FC4F8BE8B725}">
  <ds:schemaRefs/>
</ds:datastoreItem>
</file>

<file path=customXml/itemProps8.xml><?xml version="1.0" encoding="utf-8"?>
<ds:datastoreItem xmlns:ds="http://schemas.openxmlformats.org/officeDocument/2006/customXml" ds:itemID="{0091252C-F36F-40C9-984C-22582B3E6FB3}">
  <ds:schemaRefs/>
</ds:datastoreItem>
</file>

<file path=customXml/itemProps9.xml><?xml version="1.0" encoding="utf-8"?>
<ds:datastoreItem xmlns:ds="http://schemas.openxmlformats.org/officeDocument/2006/customXml" ds:itemID="{3C206999-0CDF-47B3-B85E-D5652B9D781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3428</TotalTime>
  <Words>838</Words>
  <Application>Microsoft Office PowerPoint</Application>
  <PresentationFormat>Custom</PresentationFormat>
  <Paragraphs>240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HG明朝E</vt:lpstr>
      <vt:lpstr>Wingdings</vt:lpstr>
      <vt:lpstr>Title Slides</vt:lpstr>
      <vt:lpstr>Content Slides</vt:lpstr>
      <vt:lpstr>W3C WoT Standardization</vt:lpstr>
      <vt:lpstr>Internet of Things</vt:lpstr>
      <vt:lpstr>Industrial Internet of Things</vt:lpstr>
      <vt:lpstr>Industrial Internet of Things</vt:lpstr>
      <vt:lpstr>W3C WoT Building Blocks</vt:lpstr>
      <vt:lpstr>WoT Thing Description (TD)</vt:lpstr>
      <vt:lpstr>WoT Thing Description (TD)</vt:lpstr>
      <vt:lpstr>Innovation of WoT TDs</vt:lpstr>
      <vt:lpstr>Innovation of WoT TDs</vt:lpstr>
      <vt:lpstr>Innovation of WoT TDs</vt:lpstr>
      <vt:lpstr>Innovation of WoT TDs</vt:lpstr>
      <vt:lpstr>What Is Next?</vt:lpstr>
      <vt:lpstr>W3C WoT Standardization</vt:lpstr>
      <vt:lpstr>Contact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lastModifiedBy>Frank MATTHIAS KOVATSCH</cp:lastModifiedBy>
  <cp:revision>270</cp:revision>
  <dcterms:created xsi:type="dcterms:W3CDTF">2018-05-15T12:31:41Z</dcterms:created>
  <dcterms:modified xsi:type="dcterms:W3CDTF">2019-06-03T09:26:06Z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1559507561</vt:lpwstr>
  </property>
</Properties>
</file>