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6" r:id="rId3"/>
    <p:sldId id="257" r:id="rId4"/>
    <p:sldId id="264" r:id="rId5"/>
    <p:sldId id="261" r:id="rId6"/>
    <p:sldId id="262" r:id="rId7"/>
    <p:sldId id="269" r:id="rId8"/>
    <p:sldId id="271" r:id="rId9"/>
    <p:sldId id="263" r:id="rId10"/>
    <p:sldId id="265" r:id="rId11"/>
    <p:sldId id="268" r:id="rId12"/>
    <p:sldId id="267" r:id="rId13"/>
    <p:sldId id="277" r:id="rId14"/>
    <p:sldId id="278" r:id="rId15"/>
    <p:sldId id="279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CD544-7551-4D8A-8DEF-3481E415645D}" v="868" dt="2024-08-05T01:32:5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0CE1-D7E5-BEBB-4FAA-EBABEB82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32987-FC8C-C95D-CC79-EE31E28B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6CF20-738F-C175-DC4A-71556B02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A0ADA-5C13-6AD7-DBA3-94265510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8D4F3-05CB-8286-1204-FA4E374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829D-66A1-31A1-BDC8-36415B49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C7E21-40B1-E3E6-4706-A7F99CE9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4A005-13F9-EF70-EFCC-8504E73F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2FFE7-FB36-8383-7239-38ED25C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EAB8B-7BB7-94DA-1B71-1501D91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3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82DF2-D048-2EA5-3A8E-BA945E72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4EF62-6E17-390D-E0AE-E0CA80BB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8A137-35C7-64D2-2F0E-3155DFE8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A7548-C9A4-BA14-F539-040E33A7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8AF57-261B-8CB9-FE5A-F0773E26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937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5C41-338D-722F-4614-F18BD405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A09EB-1BE0-C6D0-9F88-DC96D9FA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5F313-7B9F-907E-C164-F020B6F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ED269-A43F-0229-5A5E-36ADF84B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6877-9B38-E38B-724D-AFAEC822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53BE-0D60-3D06-A62C-ACBBB008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8DF56-0BCF-D236-F95F-59E7CC50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6E075-4FCA-E09F-8FA9-674BC5D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FEB8A-8B2A-FC0E-4F45-EAAA749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E94BE-5980-7ECB-E6A8-2B5BD30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04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B5C9D-92E4-33AC-DF82-540499BA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D50D3-CF4B-A660-FACB-DF9823589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7E1B26-B8A2-6559-DC39-F01488F8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168DC-A3C3-9FC5-2E4B-9C15BDDF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1C95F-BF19-5628-4103-2D4E500A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4E299-4F90-36DD-8AAD-D37C4C98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4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AB9F-A4CE-5C7F-B618-406C24B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27669-AE9E-F5C2-DE5D-9E8A8F3E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113B5-C55E-7F16-4C0D-FCE83B75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C4847C-B981-5266-AA61-4420F490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C03C1-B8E4-0E7F-86C7-08837CF3C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4D9DF9-28C4-9946-95C0-BFE564E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EF0DE-463B-EDC6-D408-6FA606A4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970103-F1C1-9FBC-2D74-FA47EAC9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92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9243E-11C3-D4FD-EDB5-6E5CE89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8DA08-58B6-848B-1E26-22235FE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438F69-4543-FC48-A31F-87D6FDF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6702CD-2D8F-D919-B8E6-D562FAB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BEA19F-2615-DEA1-AA07-1902C47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AD8A2-885F-1508-33B8-BE686923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99C08-DB64-DD8B-0DD7-7CD42768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13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EA1D-4723-F45C-48A0-8FE479F2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BB8D2-B3C3-577F-533B-45732250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3CC16-F394-C61C-FE96-8FF3B5F4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58A3-E445-3AB6-AA7C-994ACCE8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67FDD-AB6F-AA34-615B-970272E7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E013D-817B-D9B5-C666-8A64D1BD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4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C9B89-7911-AFBD-69D6-157D891D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60FC65-261A-D443-F85C-7E7F1ADF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B2B3DD-28CB-8717-2C9C-5A10F17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90BD7-6773-6D70-9A2B-83C2F9EF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9466D-AB4E-788F-53A8-15352E58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C2AB9-761C-1BD2-DA82-38DBEB14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56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1B50E-088D-5BF7-3BA4-6CEE1183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1B056-AFE1-2241-1E9F-815AEB93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DC030-7AA2-9F74-A094-BA41504DA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1F01D-44AB-AE01-473F-C744CDB9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196DD-8F8C-3C84-BB0D-E4D38906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8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6.svg"/><Relationship Id="rId5" Type="http://schemas.openxmlformats.org/officeDocument/2006/relationships/image" Target="../media/image11.jpe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jp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g"/><Relationship Id="rId7" Type="http://schemas.openxmlformats.org/officeDocument/2006/relationships/image" Target="../media/image6.sv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2.png"/><Relationship Id="rId10" Type="http://schemas.openxmlformats.org/officeDocument/2006/relationships/image" Target="../media/image6.sv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Proyecto Final Full </a:t>
            </a:r>
            <a:r>
              <a:rPr lang="es-ES" dirty="0" err="1">
                <a:latin typeface="Biome" panose="020B0503030204020804" pitchFamily="34" charset="0"/>
                <a:cs typeface="Biome" panose="020B0503030204020804" pitchFamily="34" charset="0"/>
              </a:rPr>
              <a:t>Stack</a:t>
            </a:r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Desafío </a:t>
            </a:r>
            <a:r>
              <a:rPr lang="es-ES" dirty="0" err="1">
                <a:latin typeface="Biome" panose="020B0503030204020804" pitchFamily="34" charset="0"/>
                <a:cs typeface="Biome" panose="020B0503030204020804" pitchFamily="34" charset="0"/>
              </a:rPr>
              <a:t>Latam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3781161" y="4029809"/>
            <a:ext cx="508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Gustavo Parada – Andrés Villarroel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928607" y="1121214"/>
            <a:ext cx="41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Administracion de Publicaciones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82660B-5C32-756B-88D4-35389F4AE96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DB7458A-99CB-96FE-4CFC-7DAB7988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15" name="Gráfico 14" descr="Carro de la compra con relleno sólido">
            <a:extLst>
              <a:ext uri="{FF2B5EF4-FFF2-40B4-BE49-F238E27FC236}">
                <a16:creationId xmlns:a16="http://schemas.microsoft.com/office/drawing/2014/main" id="{A5EFD71B-DBD3-358A-1DCF-78B9A763C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EEBA5E2-ABAD-43E9-6617-D93EB0055190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AEFD60D-1392-6D8E-3D50-7A54ED8BF839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AFD5C9C-E2C4-DFB3-ABBF-C2D2574EBF07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C45B766-092C-F8FB-9105-FDD83508527F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FF0E79C-B940-D5E6-A343-0F60A8F5A0B2}"/>
              </a:ext>
            </a:extLst>
          </p:cNvPr>
          <p:cNvSpPr txBox="1"/>
          <p:nvPr/>
        </p:nvSpPr>
        <p:spPr>
          <a:xfrm>
            <a:off x="4326907" y="1581138"/>
            <a:ext cx="35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Nueva Publicación de Juego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E2B8368-F54D-E6FC-F908-E7284E8627B4}"/>
              </a:ext>
            </a:extLst>
          </p:cNvPr>
          <p:cNvSpPr txBox="1"/>
          <p:nvPr/>
        </p:nvSpPr>
        <p:spPr>
          <a:xfrm>
            <a:off x="2949971" y="2077806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Título: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E5E1B5E-85D7-8518-C24E-02868D5B298E}"/>
              </a:ext>
            </a:extLst>
          </p:cNvPr>
          <p:cNvSpPr txBox="1"/>
          <p:nvPr/>
        </p:nvSpPr>
        <p:spPr>
          <a:xfrm>
            <a:off x="2949971" y="252881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Descripción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DDF6ED0-3FAE-474C-8FBD-3D2867003782}"/>
              </a:ext>
            </a:extLst>
          </p:cNvPr>
          <p:cNvSpPr txBox="1"/>
          <p:nvPr/>
        </p:nvSpPr>
        <p:spPr>
          <a:xfrm>
            <a:off x="2939555" y="3637454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Precio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8948877-B3CC-2A6B-3792-81AEA7FD6642}"/>
              </a:ext>
            </a:extLst>
          </p:cNvPr>
          <p:cNvSpPr txBox="1"/>
          <p:nvPr/>
        </p:nvSpPr>
        <p:spPr>
          <a:xfrm>
            <a:off x="2939554" y="41943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Stock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B8D7503-1506-35BA-6B6E-C9E0C93744CC}"/>
              </a:ext>
            </a:extLst>
          </p:cNvPr>
          <p:cNvSpPr txBox="1"/>
          <p:nvPr/>
        </p:nvSpPr>
        <p:spPr>
          <a:xfrm>
            <a:off x="2939554" y="4710825"/>
            <a:ext cx="20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Url</a:t>
            </a:r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 Imagen: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D50B5DD-8C52-021B-20BA-52660049BB9F}"/>
              </a:ext>
            </a:extLst>
          </p:cNvPr>
          <p:cNvSpPr/>
          <p:nvPr/>
        </p:nvSpPr>
        <p:spPr>
          <a:xfrm>
            <a:off x="5113866" y="20866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8631447-5022-CAD9-E840-48823B03CA25}"/>
              </a:ext>
            </a:extLst>
          </p:cNvPr>
          <p:cNvSpPr/>
          <p:nvPr/>
        </p:nvSpPr>
        <p:spPr>
          <a:xfrm>
            <a:off x="5113866" y="2552144"/>
            <a:ext cx="3877734" cy="96185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B8987B1-9442-8AFA-B32B-6D267A09D91D}"/>
              </a:ext>
            </a:extLst>
          </p:cNvPr>
          <p:cNvSpPr/>
          <p:nvPr/>
        </p:nvSpPr>
        <p:spPr>
          <a:xfrm>
            <a:off x="5113866" y="3661190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EEE8E-C029-BBB8-4D93-9C40F26AF845}"/>
              </a:ext>
            </a:extLst>
          </p:cNvPr>
          <p:cNvSpPr/>
          <p:nvPr/>
        </p:nvSpPr>
        <p:spPr>
          <a:xfrm>
            <a:off x="5113866" y="4202102"/>
            <a:ext cx="922868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38100">
                  <a:noFill/>
                </a:ln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10</a:t>
            </a:r>
            <a:endParaRPr lang="es-CL" dirty="0">
              <a:ln w="38100">
                <a:noFill/>
              </a:ln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25" name="Rectángulo: esquinas redondeadas 1024">
            <a:extLst>
              <a:ext uri="{FF2B5EF4-FFF2-40B4-BE49-F238E27FC236}">
                <a16:creationId xmlns:a16="http://schemas.microsoft.com/office/drawing/2014/main" id="{D136A907-07BB-AEA9-3867-D581B8176F4C}"/>
              </a:ext>
            </a:extLst>
          </p:cNvPr>
          <p:cNvSpPr/>
          <p:nvPr/>
        </p:nvSpPr>
        <p:spPr>
          <a:xfrm>
            <a:off x="5088467" y="4743014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26" name="Triángulo isósceles 1025">
            <a:extLst>
              <a:ext uri="{FF2B5EF4-FFF2-40B4-BE49-F238E27FC236}">
                <a16:creationId xmlns:a16="http://schemas.microsoft.com/office/drawing/2014/main" id="{C734C95C-6F15-27C8-8600-4936CD01160B}"/>
              </a:ext>
            </a:extLst>
          </p:cNvPr>
          <p:cNvSpPr/>
          <p:nvPr/>
        </p:nvSpPr>
        <p:spPr>
          <a:xfrm>
            <a:off x="5875867" y="4233200"/>
            <a:ext cx="160866" cy="11019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29" name="Triángulo isósceles 1028">
            <a:extLst>
              <a:ext uri="{FF2B5EF4-FFF2-40B4-BE49-F238E27FC236}">
                <a16:creationId xmlns:a16="http://schemas.microsoft.com/office/drawing/2014/main" id="{1D3AF2C0-6FD1-6BD5-2689-D74310D52466}"/>
              </a:ext>
            </a:extLst>
          </p:cNvPr>
          <p:cNvSpPr/>
          <p:nvPr/>
        </p:nvSpPr>
        <p:spPr>
          <a:xfrm rot="10800000">
            <a:off x="5875867" y="4412582"/>
            <a:ext cx="160866" cy="1101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98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Navegación entre las vistas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4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BC71919-ED5D-41C3-8442-6C873ECA1721}"/>
              </a:ext>
            </a:extLst>
          </p:cNvPr>
          <p:cNvSpPr/>
          <p:nvPr/>
        </p:nvSpPr>
        <p:spPr>
          <a:xfrm>
            <a:off x="1818215" y="945622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Página Principal</a:t>
            </a:r>
          </a:p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Catálogo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80B650-A92B-720C-60D4-A47975D909EE}"/>
              </a:ext>
            </a:extLst>
          </p:cNvPr>
          <p:cNvSpPr/>
          <p:nvPr/>
        </p:nvSpPr>
        <p:spPr>
          <a:xfrm>
            <a:off x="730247" y="2235199"/>
            <a:ext cx="1773767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Iniciar Sesión 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FE40099-ACDC-D964-7DA7-9EC1EDD897EB}"/>
              </a:ext>
            </a:extLst>
          </p:cNvPr>
          <p:cNvSpPr/>
          <p:nvPr/>
        </p:nvSpPr>
        <p:spPr>
          <a:xfrm>
            <a:off x="3324223" y="2235199"/>
            <a:ext cx="1773767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Registrarse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4A069F-D037-C445-5D37-D9B8634AA3F9}"/>
              </a:ext>
            </a:extLst>
          </p:cNvPr>
          <p:cNvSpPr/>
          <p:nvPr/>
        </p:nvSpPr>
        <p:spPr>
          <a:xfrm>
            <a:off x="8043335" y="945622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Login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3B380E0-51A4-E494-5855-4B7DDFBCB67B}"/>
              </a:ext>
            </a:extLst>
          </p:cNvPr>
          <p:cNvSpPr/>
          <p:nvPr/>
        </p:nvSpPr>
        <p:spPr>
          <a:xfrm>
            <a:off x="6688666" y="2235198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Perfil Cliente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996F74E-4A97-EF3C-EB7B-656798ADE3F3}"/>
              </a:ext>
            </a:extLst>
          </p:cNvPr>
          <p:cNvSpPr/>
          <p:nvPr/>
        </p:nvSpPr>
        <p:spPr>
          <a:xfrm>
            <a:off x="9658353" y="3429000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Administracion de Publicaciones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B6BE60-B5AD-635B-E6FB-BD2F0E9925C7}"/>
              </a:ext>
            </a:extLst>
          </p:cNvPr>
          <p:cNvSpPr/>
          <p:nvPr/>
        </p:nvSpPr>
        <p:spPr>
          <a:xfrm>
            <a:off x="9658351" y="4547164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Nueva Publicación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8F8EBB2-98DC-D78B-D196-25846419B0B1}"/>
              </a:ext>
            </a:extLst>
          </p:cNvPr>
          <p:cNvSpPr/>
          <p:nvPr/>
        </p:nvSpPr>
        <p:spPr>
          <a:xfrm>
            <a:off x="9658351" y="2276771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Perfil </a:t>
            </a:r>
            <a:r>
              <a:rPr lang="es-E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Admin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BD5DC91-BA68-954F-C5FF-200046D7D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48515" y="1690689"/>
            <a:ext cx="1262592" cy="54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098128-FF2D-C435-DE41-95AD39F06D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17131" y="1690689"/>
            <a:ext cx="1331384" cy="54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EBFCE4-A039-5E70-FCDD-548A65CC845F}"/>
              </a:ext>
            </a:extLst>
          </p:cNvPr>
          <p:cNvSpPr/>
          <p:nvPr/>
        </p:nvSpPr>
        <p:spPr>
          <a:xfrm>
            <a:off x="6688666" y="3428999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Carrito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98E9E27-4BDB-0469-309D-997DFEC55461}"/>
              </a:ext>
            </a:extLst>
          </p:cNvPr>
          <p:cNvCxnSpPr>
            <a:cxnSpLocks/>
          </p:cNvCxnSpPr>
          <p:nvPr/>
        </p:nvCxnSpPr>
        <p:spPr>
          <a:xfrm>
            <a:off x="5918199" y="355600"/>
            <a:ext cx="0" cy="6400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D31942A-1672-012D-4111-A80F822703A1}"/>
              </a:ext>
            </a:extLst>
          </p:cNvPr>
          <p:cNvSpPr txBox="1"/>
          <p:nvPr/>
        </p:nvSpPr>
        <p:spPr>
          <a:xfrm>
            <a:off x="880533" y="299291"/>
            <a:ext cx="410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>
                  <a:solidFill>
                    <a:schemeClr val="bg1"/>
                  </a:solidFill>
                </a:ln>
                <a:latin typeface="Biome" panose="020B0503030204020804" pitchFamily="34" charset="0"/>
                <a:cs typeface="Biome" panose="020B0503030204020804" pitchFamily="34" charset="0"/>
              </a:rPr>
              <a:t>Vistas Públicas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A46D47-C492-B73A-2993-EA49B03E3C66}"/>
              </a:ext>
            </a:extLst>
          </p:cNvPr>
          <p:cNvSpPr txBox="1"/>
          <p:nvPr/>
        </p:nvSpPr>
        <p:spPr>
          <a:xfrm>
            <a:off x="7120468" y="289780"/>
            <a:ext cx="410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>
                  <a:solidFill>
                    <a:schemeClr val="bg1"/>
                  </a:solidFill>
                </a:ln>
                <a:latin typeface="Biome" panose="020B0503030204020804" pitchFamily="34" charset="0"/>
                <a:cs typeface="Biome" panose="020B0503030204020804" pitchFamily="34" charset="0"/>
              </a:rPr>
              <a:t>Vistas Privadas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AEA9E0A-1B1F-9728-C99A-65470111466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73635" y="1690689"/>
            <a:ext cx="1615016" cy="586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D672A4-658E-DD6E-2902-1E2907FFC1F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818966" y="1690689"/>
            <a:ext cx="1354669" cy="544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9234A9-A1A8-BC8D-6372-9038F0ED06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818966" y="2980265"/>
            <a:ext cx="0" cy="448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199E50E-0EE6-16AC-4835-CB191C3AFBA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10788651" y="3021838"/>
            <a:ext cx="2" cy="40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B09BD8E-C31C-68AA-75AB-6CD5683099DD}"/>
              </a:ext>
            </a:extLst>
          </p:cNvPr>
          <p:cNvCxnSpPr>
            <a:cxnSpLocks/>
          </p:cNvCxnSpPr>
          <p:nvPr/>
        </p:nvCxnSpPr>
        <p:spPr>
          <a:xfrm>
            <a:off x="10788649" y="4174067"/>
            <a:ext cx="2" cy="40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8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latin typeface="Biome"/>
                <a:cs typeface="Biome"/>
              </a:rPr>
              <a:t>Listado de Dependencias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4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AEAD3-E64C-81E7-36A4-E7A38E53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Dependencias </a:t>
            </a:r>
            <a:r>
              <a:rPr lang="es-ES" dirty="0" err="1">
                <a:ea typeface="+mj-lt"/>
                <a:cs typeface="+mj-lt"/>
              </a:rPr>
              <a:t>Frontend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1F7AC35-CB6D-60F5-741D-71D9F6220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68313"/>
              </p:ext>
            </p:extLst>
          </p:nvPr>
        </p:nvGraphicFramePr>
        <p:xfrm>
          <a:off x="840336" y="1823102"/>
          <a:ext cx="10515594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448">
                  <a:extLst>
                    <a:ext uri="{9D8B030D-6E8A-4147-A177-3AD203B41FA5}">
                      <a16:colId xmlns:a16="http://schemas.microsoft.com/office/drawing/2014/main" val="1999520274"/>
                    </a:ext>
                  </a:extLst>
                </a:gridCol>
                <a:gridCol w="8379146">
                  <a:extLst>
                    <a:ext uri="{9D8B030D-6E8A-4147-A177-3AD203B41FA5}">
                      <a16:colId xmlns:a16="http://schemas.microsoft.com/office/drawing/2014/main" val="2806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endParaRPr lang="es-E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Biblioteca de JavaScript para construir interfaces de usuario.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Componentes de Bootstrap para </a:t>
                      </a: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Métodos específicos del DOM para aplicaciones </a:t>
                      </a:r>
                      <a:r>
                        <a:rPr lang="es-ES" sz="20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7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Router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Enrutador para aplicaciones </a:t>
                      </a:r>
                      <a:r>
                        <a:rPr lang="es-ES" sz="20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en el navegador.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7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SweetAlert2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Biblioteca para mostrar alertas elegantes y responsivas.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Font </a:t>
                      </a:r>
                      <a:r>
                        <a:rPr lang="es-ES" sz="20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Awesome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Conjunto de iconos para usar en la web.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3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Axios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Cliente HTTP basado en promesas para hacer peticiones a servidores.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0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5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30ED6-AEB1-FD14-C7C8-0175D68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Dependencias </a:t>
            </a:r>
            <a:r>
              <a:rPr lang="es-ES" dirty="0" err="1">
                <a:ea typeface="+mj-lt"/>
                <a:cs typeface="+mj-lt"/>
              </a:rPr>
              <a:t>Backend</a:t>
            </a:r>
            <a:endParaRPr lang="es-ES" dirty="0" err="1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41D7E7-9559-02D2-D9C8-90E616F07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702266"/>
              </p:ext>
            </p:extLst>
          </p:nvPr>
        </p:nvGraphicFramePr>
        <p:xfrm>
          <a:off x="838200" y="1825625"/>
          <a:ext cx="10515599" cy="433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177">
                  <a:extLst>
                    <a:ext uri="{9D8B030D-6E8A-4147-A177-3AD203B41FA5}">
                      <a16:colId xmlns:a16="http://schemas.microsoft.com/office/drawing/2014/main" val="1606300191"/>
                    </a:ext>
                  </a:extLst>
                </a:gridCol>
                <a:gridCol w="8336422">
                  <a:extLst>
                    <a:ext uri="{9D8B030D-6E8A-4147-A177-3AD203B41FA5}">
                      <a16:colId xmlns:a16="http://schemas.microsoft.com/office/drawing/2014/main" val="38008506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3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Node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Entorno de ejecución para JavaScript del lado del servidor.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Framework web para Node.js.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3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Express-</a:t>
                      </a:r>
                      <a:r>
                        <a:rPr lang="es-ES" sz="2000" b="0" i="0" u="none" strike="noStrike" noProof="0" err="1">
                          <a:latin typeface="Calibri"/>
                        </a:rPr>
                        <a:t>Validator</a:t>
                      </a:r>
                      <a:endParaRPr lang="es-E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Middleware para validación de datos en Express.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7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JSON Web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Estándar para la creación de tokens de acceso.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Middleware para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habilitar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CORS (Cross-Origin Resource Sharing).</a:t>
                      </a:r>
                      <a:endParaRPr lang="es-ES" sz="20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Dotenv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Cargar variables de entorno desde un archivo .</a:t>
                      </a:r>
                      <a:r>
                        <a:rPr lang="es-ES" sz="20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3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Logger-express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Middleware para </a:t>
                      </a: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logging</a:t>
                      </a: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en aplicaciones Express.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2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Bcrypt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Biblioteca para encriptar contraseñas.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1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Cliente de PostgreSQL para Node.js.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Pg-format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Biblioteca para formatear consultas SQL en PostgreSQL.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2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2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/>
                <a:cs typeface="Biome"/>
              </a:rPr>
              <a:t>Modelo Base de Datos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1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0E6D8-8BAC-977D-883D-9894893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Modelo Base de datos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63E489-AFFE-9966-0EED-DF15615C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66" y="1348702"/>
            <a:ext cx="7097268" cy="51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A3E85-0DDD-883D-8262-9AADE2A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87" y="1441865"/>
            <a:ext cx="4901464" cy="132556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Biome"/>
                <a:cs typeface="Biome"/>
              </a:rPr>
              <a:t>Script PostgreSQL Base de datos</a:t>
            </a:r>
            <a:endParaRPr lang="es-CL" dirty="0">
              <a:latin typeface="Biome"/>
              <a:cs typeface="Biom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3E2BFF-A3F4-955E-F9BA-A27F21C64EBC}"/>
              </a:ext>
            </a:extLst>
          </p:cNvPr>
          <p:cNvSpPr txBox="1"/>
          <p:nvPr/>
        </p:nvSpPr>
        <p:spPr>
          <a:xfrm>
            <a:off x="5681134" y="148471"/>
            <a:ext cx="6096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00" dirty="0"/>
              <a:t>CREATE TABLE usuarios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nombre VARCHAR(100),</a:t>
            </a:r>
          </a:p>
          <a:p>
            <a:r>
              <a:rPr lang="es-CL" sz="1000" dirty="0"/>
              <a:t>    apellido VARCHAR(100),</a:t>
            </a:r>
          </a:p>
          <a:p>
            <a:r>
              <a:rPr lang="es-CL" sz="1000" dirty="0"/>
              <a:t>    email VARCHAR(100) UNIQUE,</a:t>
            </a:r>
          </a:p>
          <a:p>
            <a:r>
              <a:rPr lang="es-CL" sz="1000" dirty="0"/>
              <a:t>    contraseña VARCHAR(60),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fecha_registro</a:t>
            </a:r>
            <a:r>
              <a:rPr lang="es-CL" sz="1000" dirty="0"/>
              <a:t> DATE,</a:t>
            </a:r>
          </a:p>
          <a:p>
            <a:r>
              <a:rPr lang="es-CL" sz="1000" dirty="0"/>
              <a:t>    avatar VARCHAR(250),</a:t>
            </a:r>
          </a:p>
          <a:p>
            <a:r>
              <a:rPr lang="es-CL" sz="1000" dirty="0"/>
              <a:t>    rol SMALLINT CHECK (rol IN (0, 1)) -- 0 para cliente, 1 para administrador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categorias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id_categoria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nombre VARCHAR(50)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publicaciones (</a:t>
            </a:r>
          </a:p>
          <a:p>
            <a:r>
              <a:rPr lang="es-CL" sz="1000" dirty="0"/>
              <a:t>    id_publicacion SERIAL PRIMARY KEY,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url_imagen_juego VARCHAR(250),</a:t>
            </a:r>
          </a:p>
          <a:p>
            <a:r>
              <a:rPr lang="es-CL" sz="1000" dirty="0"/>
              <a:t>    titulo VARCHAR(250),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descripcion</a:t>
            </a:r>
            <a:r>
              <a:rPr lang="es-CL" sz="1000" dirty="0"/>
              <a:t> TEXT,</a:t>
            </a:r>
          </a:p>
          <a:p>
            <a:r>
              <a:rPr lang="es-CL" sz="1000" dirty="0"/>
              <a:t>    precio DECIMAL(10, 2),</a:t>
            </a:r>
          </a:p>
          <a:p>
            <a:r>
              <a:rPr lang="es-CL" sz="1000" dirty="0"/>
              <a:t>    stock INT,</a:t>
            </a:r>
          </a:p>
          <a:p>
            <a:r>
              <a:rPr lang="es-CL" sz="1000" dirty="0"/>
              <a:t>    estado VARCHAR(10) CHECK (estado IN ('disponible', 'vendido')),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id_categoria</a:t>
            </a:r>
            <a:r>
              <a:rPr lang="es-CL" sz="1000" dirty="0"/>
              <a:t> INT REFERENCES categorias(</a:t>
            </a:r>
            <a:r>
              <a:rPr lang="es-CL" sz="1000" dirty="0" err="1"/>
              <a:t>id_categoria</a:t>
            </a:r>
            <a:r>
              <a:rPr lang="es-CL" sz="1000" dirty="0"/>
              <a:t>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carrito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PRIMARY KEY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id_publicacion</a:t>
            </a:r>
            <a:r>
              <a:rPr lang="es-CL" sz="1000" dirty="0"/>
              <a:t> INT REFERENCES publicaciones(</a:t>
            </a:r>
            <a:r>
              <a:rPr lang="es-CL" sz="1000" dirty="0" err="1"/>
              <a:t>id_publicacion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fecha_transaccion</a:t>
            </a:r>
            <a:r>
              <a:rPr lang="es-CL" sz="1000" dirty="0"/>
              <a:t> TIMESTAMPTZ,</a:t>
            </a:r>
          </a:p>
          <a:p>
            <a:r>
              <a:rPr lang="es-CL" sz="1000" dirty="0"/>
              <a:t>    monto DECIMAL(10, 2),</a:t>
            </a:r>
          </a:p>
          <a:p>
            <a:r>
              <a:rPr lang="es-CL" sz="1000" dirty="0"/>
              <a:t>    estado VARCHAR(20) CHECK (estado IN ('pendiente', 'completado', 'cancelado'))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favoritos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id_favorito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id_publicacion</a:t>
            </a:r>
            <a:r>
              <a:rPr lang="es-CL" sz="1000" dirty="0"/>
              <a:t> INT REFERENCES publicaciones(</a:t>
            </a:r>
            <a:r>
              <a:rPr lang="es-CL" sz="1000" dirty="0" err="1"/>
              <a:t>id_publicacion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fecha_valoracion</a:t>
            </a:r>
            <a:r>
              <a:rPr lang="es-CL" sz="1000" dirty="0"/>
              <a:t> DATE,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valoracion</a:t>
            </a:r>
            <a:r>
              <a:rPr lang="es-CL" sz="1000" dirty="0"/>
              <a:t> BOOLEAN</a:t>
            </a:r>
          </a:p>
          <a:p>
            <a:r>
              <a:rPr lang="es-CL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58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/>
                <a:cs typeface="Biome"/>
              </a:rPr>
              <a:t>Contrato de Datos de API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Diseño y Prototipo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9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ED53-3C87-A219-81E9-9A170FAF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275"/>
            <a:ext cx="10515600" cy="1325563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B. Recursos</a:t>
            </a:r>
            <a:br>
              <a:rPr lang="es-ES" dirty="0">
                <a:ea typeface="+mj-lt"/>
                <a:cs typeface="+mj-lt"/>
              </a:rPr>
            </a:br>
            <a:r>
              <a:rPr lang="es-ES" dirty="0">
                <a:ea typeface="+mj-lt"/>
                <a:cs typeface="+mj-lt"/>
              </a:rPr>
              <a:t>1. Usuarios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58F88-0C91-A61C-4679-DAB88FF1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7960"/>
            <a:ext cx="10515600" cy="2898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/usuarios: Obtiene la lista de todos los usuarios.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POST /usuarios: Crea un nuevo usuario.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/usuarios/{id}: Obtiene un usuario por ID.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PUT /usuarios/{id}: Actualiza un usuario existente.</a:t>
            </a:r>
            <a:endParaRPr lang="es-ES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DELETE /usuarios/{id}: Elimina un usuario por ID.</a:t>
            </a:r>
            <a:endParaRPr lang="es-ES" dirty="0">
              <a:cs typeface="Calibri" panose="020F0502020204030204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7F0E2A-1BFA-3DF0-9C85-8AD0DB19F0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814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ea typeface="+mj-lt"/>
                <a:cs typeface="+mj-lt"/>
              </a:rPr>
              <a:t>A. URL Base: </a:t>
            </a:r>
            <a:r>
              <a:rPr lang="es-ES" dirty="0">
                <a:ea typeface="+mj-lt"/>
                <a:cs typeface="+mj-lt"/>
              </a:rPr>
              <a:t>https://api.gameswitchstore.cl/v1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30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26F2F-2720-FA71-5FAA-2B776E22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2. Categorías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F483B-34A6-F0D8-54C9-7A2FEFDB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/categorias: Obtiene la lista de todas las categorías.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POST /categorias: Crea una nueva categoría.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/categorias/{id}: Obtiene una categoría por ID.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PUT /categorias/{id}: Actualiza una categoría existente.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DELETE /categorias/{id}: Elimina una categoría por ID.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637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7432-5419-0272-6C0A-333A8DA6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3. Publicaciones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E2D29-2531-7488-DFC3-15359DC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/publicaciones: Obtiene la lista de todas las publicaciones.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POST /publicaciones: Crea una nueva publicación.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/publicaciones/{id}: Obtiene una publicación por ID.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PUT /publicaciones/{id}: Actualiza una publicación existente.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DELETE /publicaciones/{id}: Elimina una publicación por ID.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891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2A31-4B71-2D82-AB6B-D7595A53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F084C-D55F-DC2F-8EDA-C55E3710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4. Carrito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/carrito: Obtiene la lista de todos los carritos.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POST /carrito: Crea un nuevo carrito.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/carrito/{id}: Obtiene un carrito por ID.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PUT /carrito/{id}: Actualiza un carrito existente.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DELETE /carrito/{id}: Elimina un carrito por ID.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159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6BB9C-F328-4F73-E660-B7C04C7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5. Favoritos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0159F-1421-FE4F-0DBF-D6879EE2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/favoritos: Obtiene la lista de todos los favoritos.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POST /favoritos: Crea un nuevo favorito.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GET /favoritos/{id}: Obtiene un favorito por ID.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PUT /favoritos/{id}: Actualiza un favorito existente.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 o DELETE /favoritos/{id}: Elimina un favorito por ID.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285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D48D-6491-D4EB-A84A-14A942A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C. Detalles de los Endpoints</a:t>
            </a:r>
            <a:br>
              <a:rPr lang="es-ES" dirty="0">
                <a:ea typeface="+mj-lt"/>
                <a:cs typeface="+mj-lt"/>
              </a:rPr>
            </a:br>
            <a:r>
              <a:rPr lang="es-ES" dirty="0">
                <a:ea typeface="+mj-lt"/>
                <a:cs typeface="+mj-lt"/>
              </a:rPr>
              <a:t>1. Usuarios</a:t>
            </a:r>
            <a:endParaRPr lang="es-ES" dirty="0" err="1">
              <a:ea typeface="+mj-lt"/>
              <a:cs typeface="+mj-lt"/>
            </a:endParaRPr>
          </a:p>
        </p:txBody>
      </p:sp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4E5C3C70-088B-137C-9E93-176A6E108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70" y="1710915"/>
            <a:ext cx="7067460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9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Texto, Carta&#10;&#10;Descripción generada automáticamente">
            <a:extLst>
              <a:ext uri="{FF2B5EF4-FFF2-40B4-BE49-F238E27FC236}">
                <a16:creationId xmlns:a16="http://schemas.microsoft.com/office/drawing/2014/main" id="{CC28C876-68A9-A64C-BB11-C2217EC4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498" y="612980"/>
            <a:ext cx="6343003" cy="5449273"/>
          </a:xfrm>
        </p:spPr>
      </p:pic>
    </p:spTree>
    <p:extLst>
      <p:ext uri="{BB962C8B-B14F-4D97-AF65-F5344CB8AC3E}">
        <p14:creationId xmlns:p14="http://schemas.microsoft.com/office/powerpoint/2010/main" val="2969365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052D4131-25C9-757E-8AA3-9BA0E33E3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3545"/>
            <a:ext cx="9448800" cy="493395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02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B42E4AE3-8262-BD37-8230-C453A2208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608" y="547432"/>
            <a:ext cx="6422783" cy="5629531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75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547D3A3-B0C0-A0BF-6EA0-E80B85B78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851957"/>
            <a:ext cx="9677400" cy="30861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4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054374-C980-5105-9D30-B17A2FFFF138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244FB1-D883-60A4-0026-3798F95548C2}"/>
              </a:ext>
            </a:extLst>
          </p:cNvPr>
          <p:cNvSpPr/>
          <p:nvPr/>
        </p:nvSpPr>
        <p:spPr>
          <a:xfrm>
            <a:off x="922206" y="1583720"/>
            <a:ext cx="2067188" cy="4749347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D0E0F5B-F6E8-4729-1B38-853286A7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052655"/>
            <a:ext cx="8196394" cy="534836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5AD098-D2CF-B9D5-AE27-02A11977030A}"/>
              </a:ext>
            </a:extLst>
          </p:cNvPr>
          <p:cNvSpPr txBox="1"/>
          <p:nvPr/>
        </p:nvSpPr>
        <p:spPr>
          <a:xfrm>
            <a:off x="964209" y="2284668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Genero del Juego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1BC481-C7F5-84A8-16A2-EE0D6CA28CC2}"/>
              </a:ext>
            </a:extLst>
          </p:cNvPr>
          <p:cNvSpPr txBox="1"/>
          <p:nvPr/>
        </p:nvSpPr>
        <p:spPr>
          <a:xfrm>
            <a:off x="943208" y="4285640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Precios del Juego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029" name="Picture 5" descr="Iconos de Nintendo - Iconos gratuitos de 1,473">
            <a:extLst>
              <a:ext uri="{FF2B5EF4-FFF2-40B4-BE49-F238E27FC236}">
                <a16:creationId xmlns:a16="http://schemas.microsoft.com/office/drawing/2014/main" id="{FDBC6C70-2F06-F4E5-B0C9-CE29BE220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7D8A1A1-FE98-109F-0714-65D94DA1A7E0}"/>
              </a:ext>
            </a:extLst>
          </p:cNvPr>
          <p:cNvSpPr/>
          <p:nvPr/>
        </p:nvSpPr>
        <p:spPr>
          <a:xfrm>
            <a:off x="1092201" y="273803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93FE04C-AC4C-C993-419F-B4AD75217DB2}"/>
              </a:ext>
            </a:extLst>
          </p:cNvPr>
          <p:cNvSpPr/>
          <p:nvPr/>
        </p:nvSpPr>
        <p:spPr>
          <a:xfrm>
            <a:off x="1092201" y="3026750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C3B6E8B-EFF1-5E59-B726-D8769EFFFA73}"/>
              </a:ext>
            </a:extLst>
          </p:cNvPr>
          <p:cNvSpPr/>
          <p:nvPr/>
        </p:nvSpPr>
        <p:spPr>
          <a:xfrm>
            <a:off x="1092201" y="3314763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0627367-9458-C691-C496-B5D5741F5BBB}"/>
              </a:ext>
            </a:extLst>
          </p:cNvPr>
          <p:cNvSpPr/>
          <p:nvPr/>
        </p:nvSpPr>
        <p:spPr>
          <a:xfrm>
            <a:off x="1092201" y="360277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73D9F22-F716-8C15-670C-F78A76FB51D2}"/>
              </a:ext>
            </a:extLst>
          </p:cNvPr>
          <p:cNvSpPr/>
          <p:nvPr/>
        </p:nvSpPr>
        <p:spPr>
          <a:xfrm>
            <a:off x="1091541" y="3890789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38CA91F-7D5F-4C35-E4F3-01EE00DD3243}"/>
              </a:ext>
            </a:extLst>
          </p:cNvPr>
          <p:cNvSpPr txBox="1"/>
          <p:nvPr/>
        </p:nvSpPr>
        <p:spPr>
          <a:xfrm>
            <a:off x="1277807" y="2718074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Acción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8036A6A-D2AD-31E5-9003-AF4FC2EAB11D}"/>
              </a:ext>
            </a:extLst>
          </p:cNvPr>
          <p:cNvSpPr txBox="1"/>
          <p:nvPr/>
        </p:nvSpPr>
        <p:spPr>
          <a:xfrm>
            <a:off x="1273739" y="298896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Aventuras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ED21D-A0FB-4B9C-A41A-E0290EC78B95}"/>
              </a:ext>
            </a:extLst>
          </p:cNvPr>
          <p:cNvSpPr txBox="1"/>
          <p:nvPr/>
        </p:nvSpPr>
        <p:spPr>
          <a:xfrm>
            <a:off x="1267306" y="3276892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Deporte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7BFFD1-011C-856F-778E-BCF67C8FB995}"/>
              </a:ext>
            </a:extLst>
          </p:cNvPr>
          <p:cNvSpPr txBox="1"/>
          <p:nvPr/>
        </p:nvSpPr>
        <p:spPr>
          <a:xfrm>
            <a:off x="1267306" y="3574018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Estrategia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C65E77-B02B-5BF7-51CB-4DC57E36E8A2}"/>
              </a:ext>
            </a:extLst>
          </p:cNvPr>
          <p:cNvSpPr txBox="1"/>
          <p:nvPr/>
        </p:nvSpPr>
        <p:spPr>
          <a:xfrm>
            <a:off x="1282205" y="3879775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Lucha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788F27B-D0C3-C358-03C9-B3AF01CEFACC}"/>
              </a:ext>
            </a:extLst>
          </p:cNvPr>
          <p:cNvSpPr/>
          <p:nvPr/>
        </p:nvSpPr>
        <p:spPr>
          <a:xfrm>
            <a:off x="1092201" y="463388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42BC9E9-4A1B-5E71-DC4B-36EC0F4A1DF7}"/>
              </a:ext>
            </a:extLst>
          </p:cNvPr>
          <p:cNvSpPr/>
          <p:nvPr/>
        </p:nvSpPr>
        <p:spPr>
          <a:xfrm>
            <a:off x="1092201" y="4922600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1CD499E-23B3-E0F9-248C-197FE7A756E7}"/>
              </a:ext>
            </a:extLst>
          </p:cNvPr>
          <p:cNvSpPr/>
          <p:nvPr/>
        </p:nvSpPr>
        <p:spPr>
          <a:xfrm>
            <a:off x="1092201" y="5210613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EEAC60-051C-7E6F-99CC-83BBCBC2FF6C}"/>
              </a:ext>
            </a:extLst>
          </p:cNvPr>
          <p:cNvSpPr/>
          <p:nvPr/>
        </p:nvSpPr>
        <p:spPr>
          <a:xfrm>
            <a:off x="1092201" y="549862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1ECE80-6803-ED3D-7774-32F16128CBB7}"/>
              </a:ext>
            </a:extLst>
          </p:cNvPr>
          <p:cNvSpPr/>
          <p:nvPr/>
        </p:nvSpPr>
        <p:spPr>
          <a:xfrm>
            <a:off x="1091541" y="5786639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2EABBF-066D-BF87-BE54-CBD7B837DAE7}"/>
              </a:ext>
            </a:extLst>
          </p:cNvPr>
          <p:cNvSpPr txBox="1"/>
          <p:nvPr/>
        </p:nvSpPr>
        <p:spPr>
          <a:xfrm>
            <a:off x="1267306" y="4614541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sz="1200" b="1" dirty="0">
                <a:latin typeface="Biome" panose="020B0503030204020804" pitchFamily="34" charset="0"/>
                <a:cs typeface="Biome" panose="020B0503030204020804" pitchFamily="34" charset="0"/>
              </a:rPr>
              <a:t>G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ratuito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BCF71-1F8D-5BD9-1308-1C2C3FFBC8E2}"/>
              </a:ext>
            </a:extLst>
          </p:cNvPr>
          <p:cNvSpPr txBox="1"/>
          <p:nvPr/>
        </p:nvSpPr>
        <p:spPr>
          <a:xfrm>
            <a:off x="1273739" y="488481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$1 - $9.99912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5CB4D-F44A-88E1-1392-611692FF21C1}"/>
              </a:ext>
            </a:extLst>
          </p:cNvPr>
          <p:cNvSpPr txBox="1"/>
          <p:nvPr/>
        </p:nvSpPr>
        <p:spPr>
          <a:xfrm>
            <a:off x="1267306" y="5198391"/>
            <a:ext cx="180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$10.000 - $29.999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D1944C-0308-FFD5-CEA4-C5857D185612}"/>
              </a:ext>
            </a:extLst>
          </p:cNvPr>
          <p:cNvSpPr txBox="1"/>
          <p:nvPr/>
        </p:nvSpPr>
        <p:spPr>
          <a:xfrm>
            <a:off x="1267306" y="5469868"/>
            <a:ext cx="172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$30.000 - $49.999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1E4C15-A202-61B6-4BDA-42F251EE4783}"/>
              </a:ext>
            </a:extLst>
          </p:cNvPr>
          <p:cNvSpPr txBox="1"/>
          <p:nvPr/>
        </p:nvSpPr>
        <p:spPr>
          <a:xfrm>
            <a:off x="1267305" y="575941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$50.000+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E2D70D-3C92-FB85-5DC3-0B85C9DD04EF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Juegos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3EB184-CC4A-83A9-4E76-F13411AD3CE8}"/>
              </a:ext>
            </a:extLst>
          </p:cNvPr>
          <p:cNvSpPr txBox="1"/>
          <p:nvPr/>
        </p:nvSpPr>
        <p:spPr>
          <a:xfrm>
            <a:off x="946520" y="1703862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Filtros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A2F8237-9965-02C2-93FA-1FF8BC4FB05B}"/>
              </a:ext>
            </a:extLst>
          </p:cNvPr>
          <p:cNvCxnSpPr>
            <a:cxnSpLocks/>
          </p:cNvCxnSpPr>
          <p:nvPr/>
        </p:nvCxnSpPr>
        <p:spPr>
          <a:xfrm>
            <a:off x="964209" y="2150534"/>
            <a:ext cx="19652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86E9CAD-5CAE-597A-DA09-AFA46E40C29D}"/>
              </a:ext>
            </a:extLst>
          </p:cNvPr>
          <p:cNvCxnSpPr>
            <a:cxnSpLocks/>
          </p:cNvCxnSpPr>
          <p:nvPr/>
        </p:nvCxnSpPr>
        <p:spPr>
          <a:xfrm>
            <a:off x="964209" y="4285640"/>
            <a:ext cx="19652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áfico 54" descr="Usuario con relleno sólido">
            <a:extLst>
              <a:ext uri="{FF2B5EF4-FFF2-40B4-BE49-F238E27FC236}">
                <a16:creationId xmlns:a16="http://schemas.microsoft.com/office/drawing/2014/main" id="{3952A711-470F-A349-28FA-4901FB35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56" name="Gráfico 55" descr="Carro de la compra con relleno sólido">
            <a:extLst>
              <a:ext uri="{FF2B5EF4-FFF2-40B4-BE49-F238E27FC236}">
                <a16:creationId xmlns:a16="http://schemas.microsoft.com/office/drawing/2014/main" id="{F276CBA7-E69B-1ED4-05E1-48E9B8C41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9C073E2F-8415-68EE-2B45-D8AA1E1905DE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0821CBB-6975-C0EB-97C5-CC162E8707FB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9E7740C-C7E0-4291-BB2B-2A29F8218D5D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A2EB641-7A5E-0C89-5F67-921C2E970ED9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2" name="Gráfico 1" descr="Carro de la compra con relleno sólido">
            <a:extLst>
              <a:ext uri="{FF2B5EF4-FFF2-40B4-BE49-F238E27FC236}">
                <a16:creationId xmlns:a16="http://schemas.microsoft.com/office/drawing/2014/main" id="{709DF62C-D1A5-0E64-45C1-8F7BC6AA3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593" y="3152860"/>
            <a:ext cx="303208" cy="303208"/>
          </a:xfrm>
          <a:prstGeom prst="rect">
            <a:avLst/>
          </a:prstGeom>
        </p:spPr>
      </p:pic>
      <p:pic>
        <p:nvPicPr>
          <p:cNvPr id="21" name="Gráfico 20" descr="Carro de la compra con relleno sólido">
            <a:extLst>
              <a:ext uri="{FF2B5EF4-FFF2-40B4-BE49-F238E27FC236}">
                <a16:creationId xmlns:a16="http://schemas.microsoft.com/office/drawing/2014/main" id="{099A0224-8CF1-1A75-0C86-75846F994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26" y="3154518"/>
            <a:ext cx="303208" cy="303208"/>
          </a:xfrm>
          <a:prstGeom prst="rect">
            <a:avLst/>
          </a:prstGeom>
        </p:spPr>
      </p:pic>
      <p:pic>
        <p:nvPicPr>
          <p:cNvPr id="22" name="Gráfico 21" descr="Carro de la compra con relleno sólido">
            <a:extLst>
              <a:ext uri="{FF2B5EF4-FFF2-40B4-BE49-F238E27FC236}">
                <a16:creationId xmlns:a16="http://schemas.microsoft.com/office/drawing/2014/main" id="{41F88065-B897-4A8D-3804-BA7D7F741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9009" y="3154518"/>
            <a:ext cx="303208" cy="303208"/>
          </a:xfrm>
          <a:prstGeom prst="rect">
            <a:avLst/>
          </a:prstGeom>
        </p:spPr>
      </p:pic>
      <p:pic>
        <p:nvPicPr>
          <p:cNvPr id="23" name="Gráfico 22" descr="Carro de la compra con relleno sólido">
            <a:extLst>
              <a:ext uri="{FF2B5EF4-FFF2-40B4-BE49-F238E27FC236}">
                <a16:creationId xmlns:a16="http://schemas.microsoft.com/office/drawing/2014/main" id="{4EC0F55B-2049-96E1-EB56-809AA21FE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1234" y="3154518"/>
            <a:ext cx="303208" cy="303208"/>
          </a:xfrm>
          <a:prstGeom prst="rect">
            <a:avLst/>
          </a:prstGeom>
        </p:spPr>
      </p:pic>
      <p:pic>
        <p:nvPicPr>
          <p:cNvPr id="25" name="Gráfico 24" descr="Carro de la compra con relleno sólido">
            <a:extLst>
              <a:ext uri="{FF2B5EF4-FFF2-40B4-BE49-F238E27FC236}">
                <a16:creationId xmlns:a16="http://schemas.microsoft.com/office/drawing/2014/main" id="{D97308DD-E56A-FA6C-FCE9-7287EB59D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8860" y="5992842"/>
            <a:ext cx="303208" cy="303208"/>
          </a:xfrm>
          <a:prstGeom prst="rect">
            <a:avLst/>
          </a:prstGeom>
        </p:spPr>
      </p:pic>
      <p:pic>
        <p:nvPicPr>
          <p:cNvPr id="26" name="Gráfico 25" descr="Carro de la compra con relleno sólido">
            <a:extLst>
              <a:ext uri="{FF2B5EF4-FFF2-40B4-BE49-F238E27FC236}">
                <a16:creationId xmlns:a16="http://schemas.microsoft.com/office/drawing/2014/main" id="{56AB7381-950D-1A2D-2C7A-956E5543F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1657" y="5992842"/>
            <a:ext cx="303208" cy="303208"/>
          </a:xfrm>
          <a:prstGeom prst="rect">
            <a:avLst/>
          </a:prstGeom>
        </p:spPr>
      </p:pic>
      <p:pic>
        <p:nvPicPr>
          <p:cNvPr id="36" name="Gráfico 35" descr="Carro de la compra con relleno sólido">
            <a:extLst>
              <a:ext uri="{FF2B5EF4-FFF2-40B4-BE49-F238E27FC236}">
                <a16:creationId xmlns:a16="http://schemas.microsoft.com/office/drawing/2014/main" id="{A87F8D01-0391-A3F9-8733-DD2810C91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3311" y="5975909"/>
            <a:ext cx="303208" cy="303208"/>
          </a:xfrm>
          <a:prstGeom prst="rect">
            <a:avLst/>
          </a:prstGeom>
        </p:spPr>
      </p:pic>
      <p:pic>
        <p:nvPicPr>
          <p:cNvPr id="37" name="Gráfico 36" descr="Carro de la compra con relleno sólido">
            <a:extLst>
              <a:ext uri="{FF2B5EF4-FFF2-40B4-BE49-F238E27FC236}">
                <a16:creationId xmlns:a16="http://schemas.microsoft.com/office/drawing/2014/main" id="{18B930DA-F1EA-CF56-9553-F76924EE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7814" y="5975909"/>
            <a:ext cx="303208" cy="3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3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96465-E778-7628-BFEA-594561FB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2. Categorías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B4C8A9-029E-FAFF-671C-25FCEEE2B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943894"/>
            <a:ext cx="9563100" cy="41148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30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10EB20-A9B7-DFB7-98A1-1EBD21103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669490"/>
            <a:ext cx="7086600" cy="546735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158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DF3EBF3-DB9C-AAD3-A6BA-A0E72F47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715909"/>
            <a:ext cx="7486650" cy="33909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44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2A9F03-3069-909A-55E0-39E22902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650235"/>
            <a:ext cx="8134350" cy="53911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8679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5B2111-74F9-2667-8B16-B125A205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764660"/>
            <a:ext cx="9829800" cy="31623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882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F5E8-3C11-595D-F188-A995395F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3. Publicaciones</a:t>
            </a:r>
            <a:endParaRPr lang="es-ES" dirty="0"/>
          </a:p>
        </p:txBody>
      </p:sp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07D24584-BC75-7B88-52AD-D7C56916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99" y="1825625"/>
            <a:ext cx="7496002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65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exto, Carta&#10;&#10;Descripción generada automáticamente">
            <a:extLst>
              <a:ext uri="{FF2B5EF4-FFF2-40B4-BE49-F238E27FC236}">
                <a16:creationId xmlns:a16="http://schemas.microsoft.com/office/drawing/2014/main" id="{08721346-5A6B-2D91-184C-63E1464E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404" y="416335"/>
            <a:ext cx="5935192" cy="576062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08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F8D33023-33AB-79F4-BC5F-C16F83E9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675" y="599799"/>
            <a:ext cx="10274649" cy="557716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430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3FA4C9AD-2E3A-749F-9343-107220E6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984" y="514658"/>
            <a:ext cx="6020032" cy="566230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80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41C5FC9-5775-8B5C-5EC5-D68C1483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436"/>
            <a:ext cx="10515600" cy="2966426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9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4976879" y="1379903"/>
            <a:ext cx="22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Ingresa tus Datos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1429879" y="1824771"/>
            <a:ext cx="9332242" cy="45937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62" y="4576001"/>
            <a:ext cx="1388534" cy="138853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2949971" y="2077806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Nombre: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2949971" y="252881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Dirección: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2939555" y="302785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2939554" y="3584699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57E46A-B990-A64D-58F2-1F89BDB24C24}"/>
              </a:ext>
            </a:extLst>
          </p:cNvPr>
          <p:cNvSpPr txBox="1"/>
          <p:nvPr/>
        </p:nvSpPr>
        <p:spPr>
          <a:xfrm>
            <a:off x="2939554" y="410122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Elige tu Avatar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A832002-B73E-77DD-9C1C-3DA9B7D16BA3}"/>
              </a:ext>
            </a:extLst>
          </p:cNvPr>
          <p:cNvSpPr/>
          <p:nvPr/>
        </p:nvSpPr>
        <p:spPr>
          <a:xfrm>
            <a:off x="5113866" y="20866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DB7C54-0F1D-59E8-3622-95EDE33AEA98}"/>
              </a:ext>
            </a:extLst>
          </p:cNvPr>
          <p:cNvSpPr/>
          <p:nvPr/>
        </p:nvSpPr>
        <p:spPr>
          <a:xfrm>
            <a:off x="5113866" y="2552144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E7F1EA0-56BC-40DB-3D07-0779F36E0030}"/>
              </a:ext>
            </a:extLst>
          </p:cNvPr>
          <p:cNvSpPr/>
          <p:nvPr/>
        </p:nvSpPr>
        <p:spPr>
          <a:xfrm>
            <a:off x="5113866" y="3051587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48557D5-3634-1392-FAC2-30EC6AEFE716}"/>
              </a:ext>
            </a:extLst>
          </p:cNvPr>
          <p:cNvSpPr/>
          <p:nvPr/>
        </p:nvSpPr>
        <p:spPr>
          <a:xfrm>
            <a:off x="5113865" y="35924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2052" name="Picture 4" descr="Free PSD 3d illustration of person in tank top">
            <a:extLst>
              <a:ext uri="{FF2B5EF4-FFF2-40B4-BE49-F238E27FC236}">
                <a16:creationId xmlns:a16="http://schemas.microsoft.com/office/drawing/2014/main" id="{7B4350F4-ACB9-088A-43F7-83529F44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4" y="4587728"/>
            <a:ext cx="1400257" cy="140025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SD 3d illustration of person with purple hair and glasses">
            <a:extLst>
              <a:ext uri="{FF2B5EF4-FFF2-40B4-BE49-F238E27FC236}">
                <a16:creationId xmlns:a16="http://schemas.microsoft.com/office/drawing/2014/main" id="{77A732F5-5B7A-6F89-569F-C975F0D6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11" y="4576001"/>
            <a:ext cx="1411984" cy="141198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PSD 3d illustration of person with sunglasses and green hair">
            <a:extLst>
              <a:ext uri="{FF2B5EF4-FFF2-40B4-BE49-F238E27FC236}">
                <a16:creationId xmlns:a16="http://schemas.microsoft.com/office/drawing/2014/main" id="{0883D3FE-95D2-14FC-5BBD-D9E1B676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28" y="4529202"/>
            <a:ext cx="1411984" cy="141198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PSD 3d illustration of person with long hair">
            <a:extLst>
              <a:ext uri="{FF2B5EF4-FFF2-40B4-BE49-F238E27FC236}">
                <a16:creationId xmlns:a16="http://schemas.microsoft.com/office/drawing/2014/main" id="{6F1BA7A1-90AC-3A6D-7B90-8F586D5C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95" y="4576001"/>
            <a:ext cx="1388534" cy="138853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7766995-B021-5B37-2F33-1890EED6BF76}"/>
              </a:ext>
            </a:extLst>
          </p:cNvPr>
          <p:cNvSpPr/>
          <p:nvPr/>
        </p:nvSpPr>
        <p:spPr>
          <a:xfrm>
            <a:off x="10155763" y="4882124"/>
            <a:ext cx="411621" cy="799737"/>
          </a:xfrm>
          <a:prstGeom prst="chevron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0F063DF8-9F89-3487-5368-B1D023FC2B06}"/>
              </a:ext>
            </a:extLst>
          </p:cNvPr>
          <p:cNvSpPr/>
          <p:nvPr/>
        </p:nvSpPr>
        <p:spPr>
          <a:xfrm rot="10800000">
            <a:off x="1655219" y="4882124"/>
            <a:ext cx="411621" cy="799737"/>
          </a:xfrm>
          <a:prstGeom prst="chevron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283EC1-9402-7D72-F835-08DCD90231AA}"/>
              </a:ext>
            </a:extLst>
          </p:cNvPr>
          <p:cNvSpPr txBox="1"/>
          <p:nvPr/>
        </p:nvSpPr>
        <p:spPr>
          <a:xfrm>
            <a:off x="928607" y="1121214"/>
            <a:ext cx="16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985CE2-CC92-E582-E712-4A9B36B133B7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3" name="Gráfico 32" descr="Usuario con relleno sólido">
            <a:extLst>
              <a:ext uri="{FF2B5EF4-FFF2-40B4-BE49-F238E27FC236}">
                <a16:creationId xmlns:a16="http://schemas.microsoft.com/office/drawing/2014/main" id="{FECFF391-BE9D-A2DA-89F5-F45819907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4" name="Gráfico 33" descr="Carro de la compra con relleno sólido">
            <a:extLst>
              <a:ext uri="{FF2B5EF4-FFF2-40B4-BE49-F238E27FC236}">
                <a16:creationId xmlns:a16="http://schemas.microsoft.com/office/drawing/2014/main" id="{D565F8EB-0534-3EB6-66E9-BEC577312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D371779-83C1-DC96-E60E-8B2F5CC8602C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0D291E-108F-DCAA-D440-B627CC11F0A8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62126E3-6B3D-3884-EC7B-4D655ED4F5C6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E740094-257E-4975-A424-697E2EB64956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4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59F80-CA9E-BA26-5A3B-68D3FBBF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4. Carrito </a:t>
            </a:r>
            <a:endParaRPr lang="es-ES" dirty="0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D74AFD72-8017-B8B3-8F42-84E3DB370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595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BF9B8DA5-0F30-C57F-4DA3-2ABD7AB6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39" y="629367"/>
            <a:ext cx="6569522" cy="5547596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193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4B0041D-0CD0-74A6-5963-93EC442CC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23891"/>
            <a:ext cx="9296400" cy="489585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700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FD0BFC2D-52E0-B1A5-4CF4-819636AAA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436" y="514658"/>
            <a:ext cx="6667127" cy="566230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53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5780BB7-E278-6117-DF30-920407D3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775517"/>
            <a:ext cx="9886950" cy="31242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443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5DB91-C5D5-A432-97FD-3C0E5834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5. Favoritos</a:t>
            </a:r>
          </a:p>
        </p:txBody>
      </p:sp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BF9A1700-FBF7-1CE6-16F9-D056EC75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791" y="1825625"/>
            <a:ext cx="6990417" cy="435133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450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183BBC3-DEE5-3167-BEAD-D52A86AF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871" y="416335"/>
            <a:ext cx="6078257" cy="5760628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438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08ED0590-9103-7710-3811-A58F4825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060937"/>
            <a:ext cx="7810500" cy="443865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829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, Carta&#10;&#10;Descripción generada automáticamente">
            <a:extLst>
              <a:ext uri="{FF2B5EF4-FFF2-40B4-BE49-F238E27FC236}">
                <a16:creationId xmlns:a16="http://schemas.microsoft.com/office/drawing/2014/main" id="{C7CBB362-393A-A4D8-9505-83731450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549" y="612980"/>
            <a:ext cx="5730902" cy="5563983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047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26A601-0364-D0DA-8F86-99DF7B266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4067"/>
            <a:ext cx="9601200" cy="346710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34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429000" y="1733449"/>
            <a:ext cx="4826000" cy="26776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4687490" y="2165609"/>
            <a:ext cx="260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Ingreso al Sistema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4339430" y="2868303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Usuario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915172" y="3404169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Contraseña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A15784-6729-80B5-42D4-A2BED3CF35F2}"/>
              </a:ext>
            </a:extLst>
          </p:cNvPr>
          <p:cNvSpPr/>
          <p:nvPr/>
        </p:nvSpPr>
        <p:spPr>
          <a:xfrm>
            <a:off x="5630332" y="2897486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4D397BC-0FC2-3724-E91C-655BAB14894C}"/>
              </a:ext>
            </a:extLst>
          </p:cNvPr>
          <p:cNvSpPr/>
          <p:nvPr/>
        </p:nvSpPr>
        <p:spPr>
          <a:xfrm>
            <a:off x="5630331" y="3411785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A1C27A-6AE2-3F13-EA5C-0AAE9287FF68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6" name="Gráfico 25" descr="Usuario con relleno sólido">
            <a:extLst>
              <a:ext uri="{FF2B5EF4-FFF2-40B4-BE49-F238E27FC236}">
                <a16:creationId xmlns:a16="http://schemas.microsoft.com/office/drawing/2014/main" id="{35E42010-6275-E7F0-95E9-CA34745D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27" name="Gráfico 26" descr="Carro de la compra con relleno sólido">
            <a:extLst>
              <a:ext uri="{FF2B5EF4-FFF2-40B4-BE49-F238E27FC236}">
                <a16:creationId xmlns:a16="http://schemas.microsoft.com/office/drawing/2014/main" id="{67E497E4-99C1-5714-F40D-EC93D02A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7D52B91-F526-80BA-C954-DA5101A7C574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3B4C971-292C-8C02-D673-5EE74E001E40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01386E-6668-B533-BC57-6A19B090308C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64C13A-6945-D32F-802C-1BEA085F4557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3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5068491" y="1455440"/>
            <a:ext cx="248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Información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598333" y="1824772"/>
            <a:ext cx="4936067" cy="19280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3844728" y="1887072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Nombre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844728" y="26004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Dirección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3844728" y="294193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3844728" y="3291586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 : Cliente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Perfil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C0E73D-1695-FCF7-1251-E567CCE921D3}"/>
              </a:ext>
            </a:extLst>
          </p:cNvPr>
          <p:cNvSpPr txBox="1"/>
          <p:nvPr/>
        </p:nvSpPr>
        <p:spPr>
          <a:xfrm>
            <a:off x="838200" y="3938304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Historial de Preferencias: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D003407-24E4-44AE-D423-670782F8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06" y="4362285"/>
            <a:ext cx="10192451" cy="188611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96AFD7-6B4B-CE67-26D9-DA004960DB90}"/>
              </a:ext>
            </a:extLst>
          </p:cNvPr>
          <p:cNvSpPr txBox="1"/>
          <p:nvPr/>
        </p:nvSpPr>
        <p:spPr>
          <a:xfrm>
            <a:off x="3844728" y="2225408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Apellido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1" name="Gráfico 30" descr="Usuario con relleno sólido">
            <a:extLst>
              <a:ext uri="{FF2B5EF4-FFF2-40B4-BE49-F238E27FC236}">
                <a16:creationId xmlns:a16="http://schemas.microsoft.com/office/drawing/2014/main" id="{B8C1F3D7-79E1-8711-22F9-0A4B60D86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2" name="Gráfico 31" descr="Carro de la compra con relleno sólido">
            <a:extLst>
              <a:ext uri="{FF2B5EF4-FFF2-40B4-BE49-F238E27FC236}">
                <a16:creationId xmlns:a16="http://schemas.microsoft.com/office/drawing/2014/main" id="{3F65D033-0D4B-E860-96EB-432E27D59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9F43321-4F45-F74F-7E9D-DB67751259F2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9F6A68-E2A4-38BC-B698-9CA46094704A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8934A6-B226-3F8C-D5B3-D44BA2ABD120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1A391B0-7D6A-D126-D8AB-7141E307BCE2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BCF8A47-05F9-EE1F-010D-F3BAE1909192}"/>
              </a:ext>
            </a:extLst>
          </p:cNvPr>
          <p:cNvSpPr/>
          <p:nvPr/>
        </p:nvSpPr>
        <p:spPr>
          <a:xfrm>
            <a:off x="8786121" y="2553801"/>
            <a:ext cx="2224598" cy="4625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Biome" panose="020B0503030204020804" pitchFamily="34" charset="0"/>
                <a:cs typeface="Biome" panose="020B0503030204020804" pitchFamily="34" charset="0"/>
              </a:rPr>
              <a:t>Editar Carrito</a:t>
            </a:r>
            <a:endParaRPr lang="es-CL" sz="16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5558538" y="1171400"/>
            <a:ext cx="5626816" cy="5305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8414016" y="5368135"/>
            <a:ext cx="248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Total : </a:t>
            </a:r>
            <a:endParaRPr lang="es-CL" sz="2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1017143" y="3010203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Método de Pago: Tarjeta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1017143" y="3411370"/>
            <a:ext cx="4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N°</a:t>
            </a:r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 Tarjeta :  XXXX-XXXX-XXXX-XXXX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Carrito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996A46-8670-03F8-29DF-84895229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30" y="1414708"/>
            <a:ext cx="3458058" cy="395342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B87E891-081C-0E17-2464-F005CB107D55}"/>
              </a:ext>
            </a:extLst>
          </p:cNvPr>
          <p:cNvSpPr/>
          <p:nvPr/>
        </p:nvSpPr>
        <p:spPr>
          <a:xfrm>
            <a:off x="7447501" y="5918806"/>
            <a:ext cx="2224598" cy="4625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Biome" panose="020B0503030204020804" pitchFamily="34" charset="0"/>
                <a:cs typeface="Biome" panose="020B0503030204020804" pitchFamily="34" charset="0"/>
              </a:rPr>
              <a:t>Completar pedido</a:t>
            </a:r>
            <a:endParaRPr lang="es-CL" sz="16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CF1F0F-1E70-E1B0-6EA9-B8886AF725AF}"/>
              </a:ext>
            </a:extLst>
          </p:cNvPr>
          <p:cNvSpPr txBox="1"/>
          <p:nvPr/>
        </p:nvSpPr>
        <p:spPr>
          <a:xfrm>
            <a:off x="9780137" y="1667522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$45.000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3AB280-53AD-467A-AC8C-C0A639516D21}"/>
              </a:ext>
            </a:extLst>
          </p:cNvPr>
          <p:cNvSpPr txBox="1"/>
          <p:nvPr/>
        </p:nvSpPr>
        <p:spPr>
          <a:xfrm>
            <a:off x="9780137" y="2715770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$29.000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39A76D-0E12-525A-9B62-2AE00BA7F68C}"/>
              </a:ext>
            </a:extLst>
          </p:cNvPr>
          <p:cNvSpPr txBox="1"/>
          <p:nvPr/>
        </p:nvSpPr>
        <p:spPr>
          <a:xfrm>
            <a:off x="9785842" y="3695803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$30.000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580DBC-497C-3246-54BB-B411C50695F0}"/>
              </a:ext>
            </a:extLst>
          </p:cNvPr>
          <p:cNvSpPr txBox="1"/>
          <p:nvPr/>
        </p:nvSpPr>
        <p:spPr>
          <a:xfrm>
            <a:off x="9780137" y="4699308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$10.000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3" name="Picture 8" descr="Eliminar-iconos-icono Gratis Descarga Gratuita">
            <a:extLst>
              <a:ext uri="{FF2B5EF4-FFF2-40B4-BE49-F238E27FC236}">
                <a16:creationId xmlns:a16="http://schemas.microsoft.com/office/drawing/2014/main" id="{91FB4E37-BFEE-0FB8-A468-6CA3CFE0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1501167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Eliminar-iconos-icono Gratis Descarga Gratuita">
            <a:extLst>
              <a:ext uri="{FF2B5EF4-FFF2-40B4-BE49-F238E27FC236}">
                <a16:creationId xmlns:a16="http://schemas.microsoft.com/office/drawing/2014/main" id="{83F589E0-3F1A-AA46-59B1-C9C46BB9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63" y="2582328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liminar-iconos-icono Gratis Descarga Gratuita">
            <a:extLst>
              <a:ext uri="{FF2B5EF4-FFF2-40B4-BE49-F238E27FC236}">
                <a16:creationId xmlns:a16="http://schemas.microsoft.com/office/drawing/2014/main" id="{7E348B85-DBE9-2087-379E-FBBFABDA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353340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liminar-iconos-icono Gratis Descarga Gratuita">
            <a:extLst>
              <a:ext uri="{FF2B5EF4-FFF2-40B4-BE49-F238E27FC236}">
                <a16:creationId xmlns:a16="http://schemas.microsoft.com/office/drawing/2014/main" id="{5263B25C-6C80-CBB6-A88E-74DCC98E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457204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76C1225-6913-5CE1-28DF-2D7544E58164}"/>
              </a:ext>
            </a:extLst>
          </p:cNvPr>
          <p:cNvSpPr txBox="1"/>
          <p:nvPr/>
        </p:nvSpPr>
        <p:spPr>
          <a:xfrm>
            <a:off x="9539140" y="5409450"/>
            <a:ext cx="150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$114.000 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27DB324-2694-1706-8DFD-2E0A29B609A0}"/>
              </a:ext>
            </a:extLst>
          </p:cNvPr>
          <p:cNvSpPr txBox="1"/>
          <p:nvPr/>
        </p:nvSpPr>
        <p:spPr>
          <a:xfrm>
            <a:off x="7308950" y="1141449"/>
            <a:ext cx="23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Detalle del Pedido: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44" name="Gráfico 43" descr="Usuario con relleno sólido">
            <a:extLst>
              <a:ext uri="{FF2B5EF4-FFF2-40B4-BE49-F238E27FC236}">
                <a16:creationId xmlns:a16="http://schemas.microsoft.com/office/drawing/2014/main" id="{F0D5B71A-B7F6-6F4D-D3B5-4F0DFBBED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45" name="Gráfico 44" descr="Carro de la compra con relleno sólido">
            <a:extLst>
              <a:ext uri="{FF2B5EF4-FFF2-40B4-BE49-F238E27FC236}">
                <a16:creationId xmlns:a16="http://schemas.microsoft.com/office/drawing/2014/main" id="{98C1280C-79C9-7D05-3FD7-03B2BABA4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6AC06BE2-B4B9-4ADE-478E-88AE99717BBC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80404F-2A74-646A-2F57-29AC3587AE8E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A2860DC-8F4B-44D1-8F8C-737108516756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9399247-76BF-6C55-CF68-4FE9199EB46E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50" name="Imagen 49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C59CB130-90C9-F425-5E45-FF609888A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684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5068491" y="1455440"/>
            <a:ext cx="248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Información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598333" y="1824772"/>
            <a:ext cx="4936067" cy="19280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3844728" y="1887072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Nombre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844728" y="26004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Dirección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3844728" y="294193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3844728" y="3291586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 : Administrador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Perfil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C0E73D-1695-FCF7-1251-E567CCE921D3}"/>
              </a:ext>
            </a:extLst>
          </p:cNvPr>
          <p:cNvSpPr txBox="1"/>
          <p:nvPr/>
        </p:nvSpPr>
        <p:spPr>
          <a:xfrm>
            <a:off x="838200" y="3863977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Ultimas Publicaciones 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96AFD7-6B4B-CE67-26D9-DA004960DB90}"/>
              </a:ext>
            </a:extLst>
          </p:cNvPr>
          <p:cNvSpPr txBox="1"/>
          <p:nvPr/>
        </p:nvSpPr>
        <p:spPr>
          <a:xfrm>
            <a:off x="3844728" y="2225408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Apellido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1" name="Gráfico 30" descr="Usuario con relleno sólido">
            <a:extLst>
              <a:ext uri="{FF2B5EF4-FFF2-40B4-BE49-F238E27FC236}">
                <a16:creationId xmlns:a16="http://schemas.microsoft.com/office/drawing/2014/main" id="{B8C1F3D7-79E1-8711-22F9-0A4B60D86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2" name="Gráfico 31" descr="Carro de la compra con relleno sólido">
            <a:extLst>
              <a:ext uri="{FF2B5EF4-FFF2-40B4-BE49-F238E27FC236}">
                <a16:creationId xmlns:a16="http://schemas.microsoft.com/office/drawing/2014/main" id="{3F65D033-0D4B-E860-96EB-432E27D59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9F43321-4F45-F74F-7E9D-DB67751259F2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9F6A68-E2A4-38BC-B698-9CA46094704A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8934A6-B226-3F8C-D5B3-D44BA2ABD120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1A391B0-7D6A-D126-D8AB-7141E307BCE2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PSD 3d illustration of business man with glasses">
            <a:extLst>
              <a:ext uri="{FF2B5EF4-FFF2-40B4-BE49-F238E27FC236}">
                <a16:creationId xmlns:a16="http://schemas.microsoft.com/office/drawing/2014/main" id="{93C2F454-3167-9890-FEF6-52E4C22C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90" y="1211825"/>
            <a:ext cx="1416378" cy="1416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7469FAA-EA0A-A5E9-5D81-07FB9B5CE34C}"/>
              </a:ext>
            </a:extLst>
          </p:cNvPr>
          <p:cNvSpPr txBox="1"/>
          <p:nvPr/>
        </p:nvSpPr>
        <p:spPr>
          <a:xfrm>
            <a:off x="7212926" y="3816363"/>
            <a:ext cx="292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Pedidos por dar de alta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0" name="Imagen 19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63101C3A-06EA-8ED0-46D3-88A349B69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10" y="4395176"/>
            <a:ext cx="635950" cy="635950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8" descr="Free PSD 3d illustration of person with sunglasses and green hair">
            <a:extLst>
              <a:ext uri="{FF2B5EF4-FFF2-40B4-BE49-F238E27FC236}">
                <a16:creationId xmlns:a16="http://schemas.microsoft.com/office/drawing/2014/main" id="{323AC8E0-0C6D-754E-2282-9EDD57B8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87" y="4377599"/>
            <a:ext cx="700305" cy="700305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Free PSD 3d illustration of person with long hair">
            <a:extLst>
              <a:ext uri="{FF2B5EF4-FFF2-40B4-BE49-F238E27FC236}">
                <a16:creationId xmlns:a16="http://schemas.microsoft.com/office/drawing/2014/main" id="{FBC76FEC-52EF-6C27-DDB6-C3757122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65" y="5176672"/>
            <a:ext cx="700305" cy="700305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297ABCC-D8FD-627D-2FFB-420D4DC2ECED}"/>
              </a:ext>
            </a:extLst>
          </p:cNvPr>
          <p:cNvSpPr txBox="1"/>
          <p:nvPr/>
        </p:nvSpPr>
        <p:spPr>
          <a:xfrm>
            <a:off x="8088670" y="4497181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1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78061A-8663-EC0F-6DCF-E2FCEE8201C5}"/>
              </a:ext>
            </a:extLst>
          </p:cNvPr>
          <p:cNvSpPr txBox="1"/>
          <p:nvPr/>
        </p:nvSpPr>
        <p:spPr>
          <a:xfrm>
            <a:off x="8115898" y="5280885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2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DF667E-347A-257A-7352-A379A32E25C2}"/>
              </a:ext>
            </a:extLst>
          </p:cNvPr>
          <p:cNvSpPr txBox="1"/>
          <p:nvPr/>
        </p:nvSpPr>
        <p:spPr>
          <a:xfrm>
            <a:off x="9879138" y="4559262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3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BDB77ED-DF56-1FC0-C477-2E01C3702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93" y="4221321"/>
            <a:ext cx="3092094" cy="233809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02B6532-B9D2-D2F8-9BC4-F1A4E1E03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3887" y="4289027"/>
            <a:ext cx="2825878" cy="2200740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4D48CEE7-254B-C97B-34F6-9928AFA497F4}"/>
              </a:ext>
            </a:extLst>
          </p:cNvPr>
          <p:cNvSpPr/>
          <p:nvPr/>
        </p:nvSpPr>
        <p:spPr>
          <a:xfrm>
            <a:off x="3599101" y="3869383"/>
            <a:ext cx="2402792" cy="3578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Biome" panose="020B0503030204020804" pitchFamily="34" charset="0"/>
                <a:cs typeface="Biome" panose="020B0503030204020804" pitchFamily="34" charset="0"/>
              </a:rPr>
              <a:t>Administrar Publicaciones</a:t>
            </a:r>
            <a:endParaRPr lang="es-CL" sz="12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928607" y="1121214"/>
            <a:ext cx="41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Administracion de Publicaciones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370794-C729-BC58-BE01-F804DF90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1" y="2503378"/>
            <a:ext cx="10393934" cy="19262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E8E4E2-40F0-C0D7-3457-7F3D954F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07" y="4439138"/>
            <a:ext cx="10393934" cy="1979421"/>
          </a:xfrm>
          <a:prstGeom prst="rect">
            <a:avLst/>
          </a:prstGeom>
        </p:spPr>
      </p:pic>
      <p:pic>
        <p:nvPicPr>
          <p:cNvPr id="102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780798DB-ED2E-352E-4ECC-44BEC379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2999710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iminar-iconos-icono Gratis Descarga Gratuita">
            <a:extLst>
              <a:ext uri="{FF2B5EF4-FFF2-40B4-BE49-F238E27FC236}">
                <a16:creationId xmlns:a16="http://schemas.microsoft.com/office/drawing/2014/main" id="{BB31E59E-62ED-564B-F1C5-7D0C11B6A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90" y="3020040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7C7CA5E-F7CF-2666-1F10-AE6ED1D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16" y="4001834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Eliminar-iconos-icono Gratis Descarga Gratuita">
            <a:extLst>
              <a:ext uri="{FF2B5EF4-FFF2-40B4-BE49-F238E27FC236}">
                <a16:creationId xmlns:a16="http://schemas.microsoft.com/office/drawing/2014/main" id="{4853548B-C9A2-B6F4-6C0B-AC863926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55" y="4022164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CBF31CD-EBDF-9BE4-83D3-C57DA657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4923941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98669D6-2AC2-3187-F1B8-1789D8D4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5928118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Eliminar-iconos-icono Gratis Descarga Gratuita">
            <a:extLst>
              <a:ext uri="{FF2B5EF4-FFF2-40B4-BE49-F238E27FC236}">
                <a16:creationId xmlns:a16="http://schemas.microsoft.com/office/drawing/2014/main" id="{9F735BD0-AC7B-093D-3912-995F6934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90" y="5948448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FD2D5E29-B327-DBAD-BF8C-AE3279B3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2999710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liminar-iconos-icono Gratis Descarga Gratuita">
            <a:extLst>
              <a:ext uri="{FF2B5EF4-FFF2-40B4-BE49-F238E27FC236}">
                <a16:creationId xmlns:a16="http://schemas.microsoft.com/office/drawing/2014/main" id="{C8A03679-EF10-41FB-E561-02D3530E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3020040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FDB59A3E-F01D-F70C-F109-E26BD96F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4035702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Eliminar-iconos-icono Gratis Descarga Gratuita">
            <a:extLst>
              <a:ext uri="{FF2B5EF4-FFF2-40B4-BE49-F238E27FC236}">
                <a16:creationId xmlns:a16="http://schemas.microsoft.com/office/drawing/2014/main" id="{D310D10B-A396-CA2D-024D-0086C4A7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4056032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6A2F938-8BEE-475E-0C04-8E597554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4914175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Eliminar-iconos-icono Gratis Descarga Gratuita">
            <a:extLst>
              <a:ext uri="{FF2B5EF4-FFF2-40B4-BE49-F238E27FC236}">
                <a16:creationId xmlns:a16="http://schemas.microsoft.com/office/drawing/2014/main" id="{F518493D-4C41-1BE5-DF27-CE3992E6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493450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4D91B433-0C83-E7DF-C716-CB0A6C28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593882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Eliminar-iconos-icono Gratis Descarga Gratuita">
            <a:extLst>
              <a:ext uri="{FF2B5EF4-FFF2-40B4-BE49-F238E27FC236}">
                <a16:creationId xmlns:a16="http://schemas.microsoft.com/office/drawing/2014/main" id="{53BC3C2E-025E-018F-9EB0-7811815C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595915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22070CF-AA7A-FDFE-D525-3E1E5013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301823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liminar-iconos-icono Gratis Descarga Gratuita">
            <a:extLst>
              <a:ext uri="{FF2B5EF4-FFF2-40B4-BE49-F238E27FC236}">
                <a16:creationId xmlns:a16="http://schemas.microsoft.com/office/drawing/2014/main" id="{EFDF0559-F14F-548D-C3C2-7470E6F3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303856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0B89F66-D4C6-B7A6-10E7-30A21AFF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400900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Eliminar-iconos-icono Gratis Descarga Gratuita">
            <a:extLst>
              <a:ext uri="{FF2B5EF4-FFF2-40B4-BE49-F238E27FC236}">
                <a16:creationId xmlns:a16="http://schemas.microsoft.com/office/drawing/2014/main" id="{6F7316D5-6DA9-790C-7D88-7DB6065E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402933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CD69CE5-9817-35D7-6CED-291A2EBA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4944271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Eliminar-iconos-icono Gratis Descarga Gratuita">
            <a:extLst>
              <a:ext uri="{FF2B5EF4-FFF2-40B4-BE49-F238E27FC236}">
                <a16:creationId xmlns:a16="http://schemas.microsoft.com/office/drawing/2014/main" id="{DB4E8030-EE46-0236-E2A5-DBB4B3B0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4964601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D9E96679-1DBC-E77C-7662-B382D1F0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593882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Eliminar-iconos-icono Gratis Descarga Gratuita">
            <a:extLst>
              <a:ext uri="{FF2B5EF4-FFF2-40B4-BE49-F238E27FC236}">
                <a16:creationId xmlns:a16="http://schemas.microsoft.com/office/drawing/2014/main" id="{D0D5E002-C97C-8541-C706-3C4F9B2D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595915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A59B62B-FC00-2D8A-2244-D15EEE610D09}"/>
              </a:ext>
            </a:extLst>
          </p:cNvPr>
          <p:cNvSpPr/>
          <p:nvPr/>
        </p:nvSpPr>
        <p:spPr>
          <a:xfrm>
            <a:off x="999067" y="1629272"/>
            <a:ext cx="2374314" cy="42849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Nueva Publicación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25EE437-143B-305C-5E5D-A69545097925}"/>
              </a:ext>
            </a:extLst>
          </p:cNvPr>
          <p:cNvSpPr/>
          <p:nvPr/>
        </p:nvSpPr>
        <p:spPr>
          <a:xfrm>
            <a:off x="9228666" y="1681694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71910B5-0D1B-4B18-4219-836D3F3200B8}"/>
              </a:ext>
            </a:extLst>
          </p:cNvPr>
          <p:cNvSpPr txBox="1"/>
          <p:nvPr/>
        </p:nvSpPr>
        <p:spPr>
          <a:xfrm>
            <a:off x="7709760" y="1665173"/>
            <a:ext cx="1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Buscar Por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7288A10-61BD-1F0E-BD57-E0A5F6874BEC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55" name="Gráfico 54" descr="Usuario con relleno sólido">
            <a:extLst>
              <a:ext uri="{FF2B5EF4-FFF2-40B4-BE49-F238E27FC236}">
                <a16:creationId xmlns:a16="http://schemas.microsoft.com/office/drawing/2014/main" id="{09A44060-0303-364A-30D7-1EB26667A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56" name="Gráfico 55" descr="Carro de la compra con relleno sólido">
            <a:extLst>
              <a:ext uri="{FF2B5EF4-FFF2-40B4-BE49-F238E27FC236}">
                <a16:creationId xmlns:a16="http://schemas.microsoft.com/office/drawing/2014/main" id="{B47CEB50-B1DA-9205-7575-1AC9C526F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D02AD2E6-6658-76EE-3DAE-CB72073E9CD4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6EBC08F-E41E-0878-778F-B8202E7F0AFF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1E49C1B-63C0-EF44-7AD9-F80C562C9AB5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0AB41B3-8357-9756-771F-E24A114AF8AE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Eliminar-iconos-icono Gratis Descarga Gratuita">
            <a:extLst>
              <a:ext uri="{FF2B5EF4-FFF2-40B4-BE49-F238E27FC236}">
                <a16:creationId xmlns:a16="http://schemas.microsoft.com/office/drawing/2014/main" id="{5DD907A8-4394-DD5C-9AD9-13CB0442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33" y="4953151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76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1178</Words>
  <Application>Microsoft Office PowerPoint</Application>
  <PresentationFormat>Panorámica</PresentationFormat>
  <Paragraphs>259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Biome</vt:lpstr>
      <vt:lpstr>Calibri</vt:lpstr>
      <vt:lpstr>Calibri Light</vt:lpstr>
      <vt:lpstr>Tema de Office</vt:lpstr>
      <vt:lpstr>Proyecto Final Full Stack </vt:lpstr>
      <vt:lpstr>Diseño y Prototipo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Navegación entre las vistas </vt:lpstr>
      <vt:lpstr>Presentación de PowerPoint</vt:lpstr>
      <vt:lpstr>Listado de Dependencias</vt:lpstr>
      <vt:lpstr>Dependencias Frontend</vt:lpstr>
      <vt:lpstr>Dependencias Backend</vt:lpstr>
      <vt:lpstr>Modelo Base de Datos</vt:lpstr>
      <vt:lpstr>Modelo Base de datos</vt:lpstr>
      <vt:lpstr>Script PostgreSQL Base de datos</vt:lpstr>
      <vt:lpstr>Contrato de Datos de API REST</vt:lpstr>
      <vt:lpstr>B. Recursos 1. Usuarios</vt:lpstr>
      <vt:lpstr>2. Categorías</vt:lpstr>
      <vt:lpstr>3. Publicaciones</vt:lpstr>
      <vt:lpstr>Presentación de PowerPoint</vt:lpstr>
      <vt:lpstr>5. Favoritos </vt:lpstr>
      <vt:lpstr>C. Detalles de los Endpoints 1. Usuarios</vt:lpstr>
      <vt:lpstr>Presentación de PowerPoint</vt:lpstr>
      <vt:lpstr>Presentación de PowerPoint</vt:lpstr>
      <vt:lpstr>Presentación de PowerPoint</vt:lpstr>
      <vt:lpstr>Presentación de PowerPoint</vt:lpstr>
      <vt:lpstr>2. Categorías </vt:lpstr>
      <vt:lpstr>Presentación de PowerPoint</vt:lpstr>
      <vt:lpstr>Presentación de PowerPoint</vt:lpstr>
      <vt:lpstr>Presentación de PowerPoint</vt:lpstr>
      <vt:lpstr>Presentación de PowerPoint</vt:lpstr>
      <vt:lpstr>3. Publicaciones</vt:lpstr>
      <vt:lpstr>Presentación de PowerPoint</vt:lpstr>
      <vt:lpstr>Presentación de PowerPoint</vt:lpstr>
      <vt:lpstr>Presentación de PowerPoint</vt:lpstr>
      <vt:lpstr>Presentación de PowerPoint</vt:lpstr>
      <vt:lpstr>4. Carrito </vt:lpstr>
      <vt:lpstr>Presentación de PowerPoint</vt:lpstr>
      <vt:lpstr>Presentación de PowerPoint</vt:lpstr>
      <vt:lpstr>Presentación de PowerPoint</vt:lpstr>
      <vt:lpstr>Presentación de PowerPoint</vt:lpstr>
      <vt:lpstr>5. Favoritos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Villarroel</dc:creator>
  <cp:lastModifiedBy>Andrés Villarroel</cp:lastModifiedBy>
  <cp:revision>317</cp:revision>
  <dcterms:created xsi:type="dcterms:W3CDTF">2024-08-01T01:25:15Z</dcterms:created>
  <dcterms:modified xsi:type="dcterms:W3CDTF">2024-08-05T01:57:04Z</dcterms:modified>
</cp:coreProperties>
</file>