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6"/>
    <p:restoredTop sz="94681"/>
  </p:normalViewPr>
  <p:slideViewPr>
    <p:cSldViewPr snapToGrid="0" snapToObjects="1">
      <p:cViewPr varScale="1">
        <p:scale>
          <a:sx n="107" d="100"/>
          <a:sy n="107" d="100"/>
        </p:scale>
        <p:origin x="1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3E7FCD-B0CF-074D-901A-C76AFF0DAF4C}" type="datetimeFigureOut">
              <a:rPr lang="en-US" smtClean="0"/>
              <a:t>2/23/20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35838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E7FCD-B0CF-074D-901A-C76AFF0DAF4C}" type="datetimeFigureOut">
              <a:rPr lang="en-US" smtClean="0"/>
              <a:t>2/23/20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31799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E7FCD-B0CF-074D-901A-C76AFF0DAF4C}" type="datetimeFigureOut">
              <a:rPr lang="en-US" smtClean="0"/>
              <a:t>2/23/20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129876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E7FCD-B0CF-074D-901A-C76AFF0DAF4C}" type="datetimeFigureOut">
              <a:rPr lang="en-US" smtClean="0"/>
              <a:t>2/23/20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677D3-3BFD-D04A-A094-8B61297DE3B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4275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E7FCD-B0CF-074D-901A-C76AFF0DAF4C}" type="datetimeFigureOut">
              <a:rPr lang="en-US" smtClean="0"/>
              <a:t>2/23/20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1778924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3E7FCD-B0CF-074D-901A-C76AFF0DAF4C}" type="datetimeFigureOut">
              <a:rPr lang="en-US" smtClean="0"/>
              <a:t>2/23/20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396522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3E7FCD-B0CF-074D-901A-C76AFF0DAF4C}" type="datetimeFigureOut">
              <a:rPr lang="en-US" smtClean="0"/>
              <a:t>2/23/20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2354823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E7FCD-B0CF-074D-901A-C76AFF0DAF4C}" type="datetimeFigureOut">
              <a:rPr lang="en-US" smtClean="0"/>
              <a:t>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2551886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E7FCD-B0CF-074D-901A-C76AFF0DAF4C}" type="datetimeFigureOut">
              <a:rPr lang="en-US" smtClean="0"/>
              <a:t>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1205838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E7FCD-B0CF-074D-901A-C76AFF0DAF4C}" type="datetimeFigureOut">
              <a:rPr lang="en-US" smtClean="0"/>
              <a:t>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381571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E7FCD-B0CF-074D-901A-C76AFF0DAF4C}" type="datetimeFigureOut">
              <a:rPr lang="en-US" smtClean="0"/>
              <a:t>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277933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3E7FCD-B0CF-074D-901A-C76AFF0DAF4C}" type="datetimeFigureOut">
              <a:rPr lang="en-US" smtClean="0"/>
              <a:t>2/23/20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32584590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3E7FCD-B0CF-074D-901A-C76AFF0DAF4C}" type="datetimeFigureOut">
              <a:rPr lang="en-US" smtClean="0"/>
              <a:t>2/23/20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153351507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3E7FCD-B0CF-074D-901A-C76AFF0DAF4C}" type="datetimeFigureOut">
              <a:rPr lang="en-US" smtClean="0"/>
              <a:t>2/23/20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89945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E7FCD-B0CF-074D-901A-C76AFF0DAF4C}" type="datetimeFigureOut">
              <a:rPr lang="en-US" smtClean="0"/>
              <a:t>2/23/20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73626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E7FCD-B0CF-074D-901A-C76AFF0DAF4C}" type="datetimeFigureOut">
              <a:rPr lang="en-US" smtClean="0"/>
              <a:t>2/23/20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24814091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E7FCD-B0CF-074D-901A-C76AFF0DAF4C}" type="datetimeFigureOut">
              <a:rPr lang="en-US" smtClean="0"/>
              <a:t>2/23/20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677D3-3BFD-D04A-A094-8B61297DE3B4}" type="slidenum">
              <a:rPr lang="en-US" smtClean="0"/>
              <a:t>‹#›</a:t>
            </a:fld>
            <a:endParaRPr lang="en-US"/>
          </a:p>
        </p:txBody>
      </p:sp>
    </p:spTree>
    <p:extLst>
      <p:ext uri="{BB962C8B-B14F-4D97-AF65-F5344CB8AC3E}">
        <p14:creationId xmlns:p14="http://schemas.microsoft.com/office/powerpoint/2010/main" val="28759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3E7FCD-B0CF-074D-901A-C76AFF0DAF4C}" type="datetimeFigureOut">
              <a:rPr lang="en-US" smtClean="0"/>
              <a:t>2/23/20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1677D3-3BFD-D04A-A094-8B61297DE3B4}" type="slidenum">
              <a:rPr lang="en-US" smtClean="0"/>
              <a:t>‹#›</a:t>
            </a:fld>
            <a:endParaRPr lang="en-US"/>
          </a:p>
        </p:txBody>
      </p:sp>
    </p:spTree>
    <p:extLst>
      <p:ext uri="{BB962C8B-B14F-4D97-AF65-F5344CB8AC3E}">
        <p14:creationId xmlns:p14="http://schemas.microsoft.com/office/powerpoint/2010/main" val="1295393464"/>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communities_in_Miami-Dade_County,_Florid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E7B4-AE5F-D94A-A4F3-86C3E2E2BC80}"/>
              </a:ext>
            </a:extLst>
          </p:cNvPr>
          <p:cNvSpPr>
            <a:spLocks noGrp="1"/>
          </p:cNvSpPr>
          <p:nvPr>
            <p:ph type="ctrTitle"/>
          </p:nvPr>
        </p:nvSpPr>
        <p:spPr/>
        <p:txBody>
          <a:bodyPr>
            <a:normAutofit fontScale="90000"/>
          </a:bodyPr>
          <a:lstStyle/>
          <a:p>
            <a:pPr algn="ctr"/>
            <a:br>
              <a:rPr lang="en-US" b="1" dirty="0"/>
            </a:br>
            <a:br>
              <a:rPr lang="en-US" b="1" dirty="0"/>
            </a:br>
            <a:br>
              <a:rPr lang="en-US" b="1" dirty="0"/>
            </a:br>
            <a:r>
              <a:rPr lang="en-US" b="1" dirty="0"/>
              <a:t>Miami Neighborhood Restaurant Market Analysis</a:t>
            </a:r>
            <a:br>
              <a:rPr lang="en-US" dirty="0"/>
            </a:br>
            <a:endParaRPr lang="en-US" dirty="0"/>
          </a:p>
        </p:txBody>
      </p:sp>
      <p:sp>
        <p:nvSpPr>
          <p:cNvPr id="3" name="Subtitle 2">
            <a:extLst>
              <a:ext uri="{FF2B5EF4-FFF2-40B4-BE49-F238E27FC236}">
                <a16:creationId xmlns:a16="http://schemas.microsoft.com/office/drawing/2014/main" id="{AB5C0AA3-9C7E-E142-BFE1-EE7EEF553891}"/>
              </a:ext>
            </a:extLst>
          </p:cNvPr>
          <p:cNvSpPr>
            <a:spLocks noGrp="1"/>
          </p:cNvSpPr>
          <p:nvPr>
            <p:ph type="subTitle" idx="1"/>
          </p:nvPr>
        </p:nvSpPr>
        <p:spPr/>
        <p:txBody>
          <a:bodyPr/>
          <a:lstStyle/>
          <a:p>
            <a:pPr algn="ctr"/>
            <a:r>
              <a:rPr lang="en-US" dirty="0"/>
              <a:t>Alejandro Villasmil</a:t>
            </a:r>
          </a:p>
          <a:p>
            <a:pPr algn="ctr"/>
            <a:r>
              <a:rPr lang="en-US" dirty="0"/>
              <a:t>February 23, 2020</a:t>
            </a:r>
          </a:p>
        </p:txBody>
      </p:sp>
    </p:spTree>
    <p:extLst>
      <p:ext uri="{BB962C8B-B14F-4D97-AF65-F5344CB8AC3E}">
        <p14:creationId xmlns:p14="http://schemas.microsoft.com/office/powerpoint/2010/main" val="1593679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Machine learning algorithm</a:t>
            </a:r>
          </a:p>
        </p:txBody>
      </p:sp>
      <p:sp>
        <p:nvSpPr>
          <p:cNvPr id="4" name="TextBox 3">
            <a:extLst>
              <a:ext uri="{FF2B5EF4-FFF2-40B4-BE49-F238E27FC236}">
                <a16:creationId xmlns:a16="http://schemas.microsoft.com/office/drawing/2014/main" id="{47EC90E3-5BEC-5B43-8D83-DA4604E26696}"/>
              </a:ext>
            </a:extLst>
          </p:cNvPr>
          <p:cNvSpPr txBox="1"/>
          <p:nvPr/>
        </p:nvSpPr>
        <p:spPr>
          <a:xfrm>
            <a:off x="1059874" y="2023134"/>
            <a:ext cx="10482942"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t>I Chose to implement a k-means clustering algorithm in order to cluster the neighborhoods into independent clusters based on the distinct venue categories found in each one.</a:t>
            </a:r>
          </a:p>
          <a:p>
            <a:pPr marL="285750" indent="-285750">
              <a:buFont typeface="Arial" panose="020B0604020202020204" pitchFamily="34" charset="0"/>
              <a:buChar char="•"/>
            </a:pPr>
            <a:r>
              <a:rPr lang="en-US" sz="2400" dirty="0"/>
              <a:t>Choose an appropriate value of k that will minimize the amount of inertia found in the resulting clusters. </a:t>
            </a:r>
          </a:p>
          <a:p>
            <a:pPr marL="285750" indent="-285750">
              <a:buFont typeface="Arial" panose="020B0604020202020204" pitchFamily="34" charset="0"/>
              <a:buChar char="•"/>
            </a:pPr>
            <a:r>
              <a:rPr lang="en-US" sz="2400" dirty="0"/>
              <a:t>Inertia is used as a distortion metric in the model to gauge how internally coherent the clusters are. Essentially attempting to minimize the intra-cluster distances between samples while maximizing the inter-cluster distances.</a:t>
            </a:r>
          </a:p>
          <a:p>
            <a:endParaRPr lang="en-US" sz="2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6580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Machine learning algorithm</a:t>
            </a:r>
          </a:p>
        </p:txBody>
      </p:sp>
      <p:sp>
        <p:nvSpPr>
          <p:cNvPr id="4" name="TextBox 3">
            <a:extLst>
              <a:ext uri="{FF2B5EF4-FFF2-40B4-BE49-F238E27FC236}">
                <a16:creationId xmlns:a16="http://schemas.microsoft.com/office/drawing/2014/main" id="{47EC90E3-5BEC-5B43-8D83-DA4604E26696}"/>
              </a:ext>
            </a:extLst>
          </p:cNvPr>
          <p:cNvSpPr txBox="1"/>
          <p:nvPr/>
        </p:nvSpPr>
        <p:spPr>
          <a:xfrm>
            <a:off x="6875813" y="1666875"/>
            <a:ext cx="4275117"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elbow method was implemented in order to determine what value of k would be the best fit for the model.</a:t>
            </a:r>
          </a:p>
          <a:p>
            <a:pPr marL="285750" indent="-285750">
              <a:buFont typeface="Arial" panose="020B0604020202020204" pitchFamily="34" charset="0"/>
              <a:buChar char="•"/>
            </a:pPr>
            <a:r>
              <a:rPr lang="en-US" sz="2400" dirty="0"/>
              <a:t>The value of 5 was chosen for k as it resulted in smaller drops in inertia after increasing k thereafter. </a:t>
            </a:r>
          </a:p>
          <a:p>
            <a:pPr marL="285750" indent="-285750">
              <a:buFont typeface="Arial" panose="020B0604020202020204" pitchFamily="34" charset="0"/>
              <a:buChar char="•"/>
            </a:pPr>
            <a:endParaRPr lang="en-US" dirty="0"/>
          </a:p>
        </p:txBody>
      </p:sp>
      <p:pic>
        <p:nvPicPr>
          <p:cNvPr id="5" name="Picture 4" descr="A screenshot of a cell phone&#10;&#10;Description automatically generated">
            <a:extLst>
              <a:ext uri="{FF2B5EF4-FFF2-40B4-BE49-F238E27FC236}">
                <a16:creationId xmlns:a16="http://schemas.microsoft.com/office/drawing/2014/main" id="{EAC44408-D396-E740-A4F5-602391BE3D34}"/>
              </a:ext>
            </a:extLst>
          </p:cNvPr>
          <p:cNvPicPr/>
          <p:nvPr/>
        </p:nvPicPr>
        <p:blipFill rotWithShape="1">
          <a:blip r:embed="rId2">
            <a:extLst>
              <a:ext uri="{28A0092B-C50C-407E-A947-70E740481C1C}">
                <a14:useLocalDpi xmlns:a14="http://schemas.microsoft.com/office/drawing/2010/main" val="0"/>
              </a:ext>
            </a:extLst>
          </a:blip>
          <a:srcRect b="6471"/>
          <a:stretch/>
        </p:blipFill>
        <p:spPr bwMode="auto">
          <a:xfrm>
            <a:off x="1143001" y="1666875"/>
            <a:ext cx="5257800" cy="3524250"/>
          </a:xfrm>
          <a:prstGeom prst="rect">
            <a:avLst/>
          </a:prstGeom>
          <a:ln>
            <a:noFill/>
          </a:ln>
          <a:extLst>
            <a:ext uri="{53640926-AAD7-44D8-BBD7-CCE9431645EC}">
              <a14:shadowObscured xmlns:a14="http://schemas.microsoft.com/office/drawing/2010/main"/>
            </a:ext>
          </a:extLst>
        </p:spPr>
      </p:pic>
      <p:sp>
        <p:nvSpPr>
          <p:cNvPr id="3" name="Oval 2">
            <a:extLst>
              <a:ext uri="{FF2B5EF4-FFF2-40B4-BE49-F238E27FC236}">
                <a16:creationId xmlns:a16="http://schemas.microsoft.com/office/drawing/2014/main" id="{036F704F-FD27-A941-8420-E596EB386300}"/>
              </a:ext>
            </a:extLst>
          </p:cNvPr>
          <p:cNvSpPr/>
          <p:nvPr/>
        </p:nvSpPr>
        <p:spPr>
          <a:xfrm>
            <a:off x="4037611" y="3657600"/>
            <a:ext cx="463138" cy="4987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7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2689715"/>
            <a:ext cx="9905998" cy="1478570"/>
          </a:xfrm>
        </p:spPr>
        <p:txBody>
          <a:bodyPr>
            <a:normAutofit/>
          </a:bodyPr>
          <a:lstStyle/>
          <a:p>
            <a:pPr algn="ctr"/>
            <a:r>
              <a:rPr lang="en-US" sz="6000" dirty="0"/>
              <a:t>Results</a:t>
            </a:r>
          </a:p>
        </p:txBody>
      </p:sp>
    </p:spTree>
    <p:extLst>
      <p:ext uri="{BB962C8B-B14F-4D97-AF65-F5344CB8AC3E}">
        <p14:creationId xmlns:p14="http://schemas.microsoft.com/office/powerpoint/2010/main" val="288469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EC90E3-5BEC-5B43-8D83-DA4604E26696}"/>
              </a:ext>
            </a:extLst>
          </p:cNvPr>
          <p:cNvSpPr txBox="1"/>
          <p:nvPr/>
        </p:nvSpPr>
        <p:spPr>
          <a:xfrm>
            <a:off x="6353299" y="2690336"/>
            <a:ext cx="4275117" cy="1477328"/>
          </a:xfrm>
          <a:prstGeom prst="rect">
            <a:avLst/>
          </a:prstGeom>
          <a:noFill/>
        </p:spPr>
        <p:txBody>
          <a:bodyPr wrap="square" rtlCol="0">
            <a:spAutoFit/>
          </a:bodyPr>
          <a:lstStyle/>
          <a:p>
            <a:pPr marL="285750" indent="-285750">
              <a:buFont typeface="Arial" panose="020B0604020202020204" pitchFamily="34" charset="0"/>
              <a:buChar char="•"/>
            </a:pPr>
            <a:r>
              <a:rPr lang="en-US" sz="2400" dirty="0"/>
              <a:t>K-means (k=5) model outputs a cluster (0-4) for each of the neighborhoods as seen here.</a:t>
            </a:r>
          </a:p>
          <a:p>
            <a:pPr marL="285750" indent="-285750">
              <a:buFont typeface="Arial" panose="020B0604020202020204" pitchFamily="34" charset="0"/>
              <a:buChar char="•"/>
            </a:pPr>
            <a:endParaRPr lang="en-US" dirty="0"/>
          </a:p>
        </p:txBody>
      </p:sp>
      <p:pic>
        <p:nvPicPr>
          <p:cNvPr id="6" name="Picture 5" descr="A screenshot of a cell phone&#10;&#10;Description automatically generated">
            <a:extLst>
              <a:ext uri="{FF2B5EF4-FFF2-40B4-BE49-F238E27FC236}">
                <a16:creationId xmlns:a16="http://schemas.microsoft.com/office/drawing/2014/main" id="{6CF76641-C416-994B-BBFB-5DB63F872DD9}"/>
              </a:ext>
            </a:extLst>
          </p:cNvPr>
          <p:cNvPicPr/>
          <p:nvPr/>
        </p:nvPicPr>
        <p:blipFill>
          <a:blip r:embed="rId2">
            <a:extLst>
              <a:ext uri="{28A0092B-C50C-407E-A947-70E740481C1C}">
                <a14:useLocalDpi xmlns:a14="http://schemas.microsoft.com/office/drawing/2010/main" val="0"/>
              </a:ext>
            </a:extLst>
          </a:blip>
          <a:stretch>
            <a:fillRect/>
          </a:stretch>
        </p:blipFill>
        <p:spPr>
          <a:xfrm>
            <a:off x="1999013" y="1211528"/>
            <a:ext cx="3523012" cy="4434944"/>
          </a:xfrm>
          <a:prstGeom prst="rect">
            <a:avLst/>
          </a:prstGeom>
        </p:spPr>
      </p:pic>
    </p:spTree>
    <p:extLst>
      <p:ext uri="{BB962C8B-B14F-4D97-AF65-F5344CB8AC3E}">
        <p14:creationId xmlns:p14="http://schemas.microsoft.com/office/powerpoint/2010/main" val="335602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Prediction geographical Visualization</a:t>
            </a:r>
          </a:p>
        </p:txBody>
      </p:sp>
      <p:pic>
        <p:nvPicPr>
          <p:cNvPr id="6" name="Picture 5" descr="A close up of a map&#10;&#10;Description automatically generated">
            <a:extLst>
              <a:ext uri="{FF2B5EF4-FFF2-40B4-BE49-F238E27FC236}">
                <a16:creationId xmlns:a16="http://schemas.microsoft.com/office/drawing/2014/main" id="{04571FF1-9BAF-1744-A737-D35C8AA90EE2}"/>
              </a:ext>
            </a:extLst>
          </p:cNvPr>
          <p:cNvPicPr/>
          <p:nvPr/>
        </p:nvPicPr>
        <p:blipFill>
          <a:blip r:embed="rId2">
            <a:extLst>
              <a:ext uri="{28A0092B-C50C-407E-A947-70E740481C1C}">
                <a14:useLocalDpi xmlns:a14="http://schemas.microsoft.com/office/drawing/2010/main" val="0"/>
              </a:ext>
            </a:extLst>
          </a:blip>
          <a:stretch>
            <a:fillRect/>
          </a:stretch>
        </p:blipFill>
        <p:spPr>
          <a:xfrm>
            <a:off x="3779971" y="1169812"/>
            <a:ext cx="4632057" cy="4981606"/>
          </a:xfrm>
          <a:prstGeom prst="rect">
            <a:avLst/>
          </a:prstGeom>
        </p:spPr>
      </p:pic>
    </p:spTree>
    <p:extLst>
      <p:ext uri="{BB962C8B-B14F-4D97-AF65-F5344CB8AC3E}">
        <p14:creationId xmlns:p14="http://schemas.microsoft.com/office/powerpoint/2010/main" val="2747146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Distinctive features of each cluster</a:t>
            </a:r>
          </a:p>
        </p:txBody>
      </p:sp>
      <p:pic>
        <p:nvPicPr>
          <p:cNvPr id="4" name="Picture 3" descr="A screenshot of a cell phone&#10;&#10;Description automatically generated">
            <a:extLst>
              <a:ext uri="{FF2B5EF4-FFF2-40B4-BE49-F238E27FC236}">
                <a16:creationId xmlns:a16="http://schemas.microsoft.com/office/drawing/2014/main" id="{8BE04DE9-C634-274E-8935-B6DB4351CF77}"/>
              </a:ext>
            </a:extLst>
          </p:cNvPr>
          <p:cNvPicPr/>
          <p:nvPr/>
        </p:nvPicPr>
        <p:blipFill>
          <a:blip r:embed="rId2">
            <a:extLst>
              <a:ext uri="{28A0092B-C50C-407E-A947-70E740481C1C}">
                <a14:useLocalDpi xmlns:a14="http://schemas.microsoft.com/office/drawing/2010/main" val="0"/>
              </a:ext>
            </a:extLst>
          </a:blip>
          <a:stretch>
            <a:fillRect/>
          </a:stretch>
        </p:blipFill>
        <p:spPr>
          <a:xfrm>
            <a:off x="2740726" y="1588928"/>
            <a:ext cx="5943600" cy="683895"/>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1BBEC332-BD13-B54E-97BF-E4CA84F19C88}"/>
              </a:ext>
            </a:extLst>
          </p:cNvPr>
          <p:cNvPicPr/>
          <p:nvPr/>
        </p:nvPicPr>
        <p:blipFill>
          <a:blip r:embed="rId3">
            <a:extLst>
              <a:ext uri="{28A0092B-C50C-407E-A947-70E740481C1C}">
                <a14:useLocalDpi xmlns:a14="http://schemas.microsoft.com/office/drawing/2010/main" val="0"/>
              </a:ext>
            </a:extLst>
          </a:blip>
          <a:stretch>
            <a:fillRect/>
          </a:stretch>
        </p:blipFill>
        <p:spPr>
          <a:xfrm>
            <a:off x="2672938" y="3067078"/>
            <a:ext cx="6079176" cy="3256915"/>
          </a:xfrm>
          <a:prstGeom prst="rect">
            <a:avLst/>
          </a:prstGeom>
        </p:spPr>
      </p:pic>
      <p:sp>
        <p:nvSpPr>
          <p:cNvPr id="3" name="TextBox 2">
            <a:extLst>
              <a:ext uri="{FF2B5EF4-FFF2-40B4-BE49-F238E27FC236}">
                <a16:creationId xmlns:a16="http://schemas.microsoft.com/office/drawing/2014/main" id="{A28C0908-65FB-6E4C-BFB5-EE28BCF1C094}"/>
              </a:ext>
            </a:extLst>
          </p:cNvPr>
          <p:cNvSpPr txBox="1"/>
          <p:nvPr/>
        </p:nvSpPr>
        <p:spPr>
          <a:xfrm>
            <a:off x="4738749" y="1219596"/>
            <a:ext cx="1947553" cy="369332"/>
          </a:xfrm>
          <a:prstGeom prst="rect">
            <a:avLst/>
          </a:prstGeom>
          <a:noFill/>
        </p:spPr>
        <p:txBody>
          <a:bodyPr wrap="square" rtlCol="0">
            <a:spAutoFit/>
          </a:bodyPr>
          <a:lstStyle/>
          <a:p>
            <a:pPr algn="ctr"/>
            <a:r>
              <a:rPr lang="en-US" dirty="0"/>
              <a:t>Cluster 1</a:t>
            </a:r>
          </a:p>
        </p:txBody>
      </p:sp>
      <p:sp>
        <p:nvSpPr>
          <p:cNvPr id="7" name="TextBox 6">
            <a:extLst>
              <a:ext uri="{FF2B5EF4-FFF2-40B4-BE49-F238E27FC236}">
                <a16:creationId xmlns:a16="http://schemas.microsoft.com/office/drawing/2014/main" id="{DB4B89EE-44D9-4344-BCD0-6EEEB002D8B1}"/>
              </a:ext>
            </a:extLst>
          </p:cNvPr>
          <p:cNvSpPr txBox="1"/>
          <p:nvPr/>
        </p:nvSpPr>
        <p:spPr>
          <a:xfrm>
            <a:off x="4738748" y="2681167"/>
            <a:ext cx="1947553" cy="369332"/>
          </a:xfrm>
          <a:prstGeom prst="rect">
            <a:avLst/>
          </a:prstGeom>
          <a:noFill/>
        </p:spPr>
        <p:txBody>
          <a:bodyPr wrap="square" rtlCol="0">
            <a:spAutoFit/>
          </a:bodyPr>
          <a:lstStyle/>
          <a:p>
            <a:pPr algn="ctr"/>
            <a:r>
              <a:rPr lang="en-US" dirty="0"/>
              <a:t>Cluster 2</a:t>
            </a:r>
          </a:p>
        </p:txBody>
      </p:sp>
    </p:spTree>
    <p:extLst>
      <p:ext uri="{BB962C8B-B14F-4D97-AF65-F5344CB8AC3E}">
        <p14:creationId xmlns:p14="http://schemas.microsoft.com/office/powerpoint/2010/main" val="1199574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Distinctive features of each cluster</a:t>
            </a:r>
          </a:p>
        </p:txBody>
      </p:sp>
      <p:sp>
        <p:nvSpPr>
          <p:cNvPr id="3" name="TextBox 2">
            <a:extLst>
              <a:ext uri="{FF2B5EF4-FFF2-40B4-BE49-F238E27FC236}">
                <a16:creationId xmlns:a16="http://schemas.microsoft.com/office/drawing/2014/main" id="{A28C0908-65FB-6E4C-BFB5-EE28BCF1C094}"/>
              </a:ext>
            </a:extLst>
          </p:cNvPr>
          <p:cNvSpPr txBox="1"/>
          <p:nvPr/>
        </p:nvSpPr>
        <p:spPr>
          <a:xfrm>
            <a:off x="4738749" y="1219596"/>
            <a:ext cx="1947553" cy="369332"/>
          </a:xfrm>
          <a:prstGeom prst="rect">
            <a:avLst/>
          </a:prstGeom>
          <a:noFill/>
        </p:spPr>
        <p:txBody>
          <a:bodyPr wrap="square" rtlCol="0">
            <a:spAutoFit/>
          </a:bodyPr>
          <a:lstStyle/>
          <a:p>
            <a:pPr algn="ctr"/>
            <a:r>
              <a:rPr lang="en-US" dirty="0"/>
              <a:t>Cluster 3</a:t>
            </a:r>
          </a:p>
        </p:txBody>
      </p:sp>
      <p:sp>
        <p:nvSpPr>
          <p:cNvPr id="7" name="TextBox 6">
            <a:extLst>
              <a:ext uri="{FF2B5EF4-FFF2-40B4-BE49-F238E27FC236}">
                <a16:creationId xmlns:a16="http://schemas.microsoft.com/office/drawing/2014/main" id="{DB4B89EE-44D9-4344-BCD0-6EEEB002D8B1}"/>
              </a:ext>
            </a:extLst>
          </p:cNvPr>
          <p:cNvSpPr txBox="1"/>
          <p:nvPr/>
        </p:nvSpPr>
        <p:spPr>
          <a:xfrm>
            <a:off x="4738748" y="2396772"/>
            <a:ext cx="1947553" cy="369332"/>
          </a:xfrm>
          <a:prstGeom prst="rect">
            <a:avLst/>
          </a:prstGeom>
          <a:noFill/>
        </p:spPr>
        <p:txBody>
          <a:bodyPr wrap="square" rtlCol="0">
            <a:spAutoFit/>
          </a:bodyPr>
          <a:lstStyle/>
          <a:p>
            <a:pPr algn="ctr"/>
            <a:r>
              <a:rPr lang="en-US" dirty="0"/>
              <a:t>Cluster 4</a:t>
            </a:r>
          </a:p>
        </p:txBody>
      </p:sp>
      <p:pic>
        <p:nvPicPr>
          <p:cNvPr id="8" name="Picture 7" descr="A screenshot of a cell phone&#10;&#10;Description automatically generated">
            <a:extLst>
              <a:ext uri="{FF2B5EF4-FFF2-40B4-BE49-F238E27FC236}">
                <a16:creationId xmlns:a16="http://schemas.microsoft.com/office/drawing/2014/main" id="{B251C128-AD60-2E4A-B252-9A258B3D28E0}"/>
              </a:ext>
            </a:extLst>
          </p:cNvPr>
          <p:cNvPicPr/>
          <p:nvPr/>
        </p:nvPicPr>
        <p:blipFill>
          <a:blip r:embed="rId2">
            <a:extLst>
              <a:ext uri="{28A0092B-C50C-407E-A947-70E740481C1C}">
                <a14:useLocalDpi xmlns:a14="http://schemas.microsoft.com/office/drawing/2010/main" val="0"/>
              </a:ext>
            </a:extLst>
          </a:blip>
          <a:stretch>
            <a:fillRect/>
          </a:stretch>
        </p:blipFill>
        <p:spPr>
          <a:xfrm>
            <a:off x="2808514" y="1627409"/>
            <a:ext cx="5943600" cy="6318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1A59BB17-0D7E-364F-BC9D-B48BDFA7E2D5}"/>
              </a:ext>
            </a:extLst>
          </p:cNvPr>
          <p:cNvPicPr/>
          <p:nvPr/>
        </p:nvPicPr>
        <p:blipFill>
          <a:blip r:embed="rId3">
            <a:extLst>
              <a:ext uri="{28A0092B-C50C-407E-A947-70E740481C1C}">
                <a14:useLocalDpi xmlns:a14="http://schemas.microsoft.com/office/drawing/2010/main" val="0"/>
              </a:ext>
            </a:extLst>
          </a:blip>
          <a:stretch>
            <a:fillRect/>
          </a:stretch>
        </p:blipFill>
        <p:spPr>
          <a:xfrm>
            <a:off x="2734293" y="2903642"/>
            <a:ext cx="5943600" cy="60833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8012D8E9-A6CA-7B40-801E-7A3491CA5FC0}"/>
              </a:ext>
            </a:extLst>
          </p:cNvPr>
          <p:cNvPicPr/>
          <p:nvPr/>
        </p:nvPicPr>
        <p:blipFill>
          <a:blip r:embed="rId4">
            <a:extLst>
              <a:ext uri="{28A0092B-C50C-407E-A947-70E740481C1C}">
                <a14:useLocalDpi xmlns:a14="http://schemas.microsoft.com/office/drawing/2010/main" val="0"/>
              </a:ext>
            </a:extLst>
          </a:blip>
          <a:stretch>
            <a:fillRect/>
          </a:stretch>
        </p:blipFill>
        <p:spPr>
          <a:xfrm>
            <a:off x="2734293" y="4191176"/>
            <a:ext cx="5943600" cy="829310"/>
          </a:xfrm>
          <a:prstGeom prst="rect">
            <a:avLst/>
          </a:prstGeom>
        </p:spPr>
      </p:pic>
      <p:sp>
        <p:nvSpPr>
          <p:cNvPr id="11" name="TextBox 10">
            <a:extLst>
              <a:ext uri="{FF2B5EF4-FFF2-40B4-BE49-F238E27FC236}">
                <a16:creationId xmlns:a16="http://schemas.microsoft.com/office/drawing/2014/main" id="{D3333A59-E74B-2F41-A20B-5A70E3408DFD}"/>
              </a:ext>
            </a:extLst>
          </p:cNvPr>
          <p:cNvSpPr txBox="1"/>
          <p:nvPr/>
        </p:nvSpPr>
        <p:spPr>
          <a:xfrm>
            <a:off x="4732316" y="3787048"/>
            <a:ext cx="1947553" cy="369332"/>
          </a:xfrm>
          <a:prstGeom prst="rect">
            <a:avLst/>
          </a:prstGeom>
          <a:noFill/>
        </p:spPr>
        <p:txBody>
          <a:bodyPr wrap="square" rtlCol="0">
            <a:spAutoFit/>
          </a:bodyPr>
          <a:lstStyle/>
          <a:p>
            <a:pPr algn="ctr"/>
            <a:r>
              <a:rPr lang="en-US" dirty="0"/>
              <a:t>Cluster 5</a:t>
            </a:r>
          </a:p>
        </p:txBody>
      </p:sp>
    </p:spTree>
    <p:extLst>
      <p:ext uri="{BB962C8B-B14F-4D97-AF65-F5344CB8AC3E}">
        <p14:creationId xmlns:p14="http://schemas.microsoft.com/office/powerpoint/2010/main" val="2399733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2689715"/>
            <a:ext cx="9905998" cy="1478570"/>
          </a:xfrm>
        </p:spPr>
        <p:txBody>
          <a:bodyPr>
            <a:normAutofit/>
          </a:bodyPr>
          <a:lstStyle/>
          <a:p>
            <a:pPr algn="ctr"/>
            <a:r>
              <a:rPr lang="en-US" sz="6000" dirty="0"/>
              <a:t>discussion</a:t>
            </a:r>
          </a:p>
        </p:txBody>
      </p:sp>
    </p:spTree>
    <p:extLst>
      <p:ext uri="{BB962C8B-B14F-4D97-AF65-F5344CB8AC3E}">
        <p14:creationId xmlns:p14="http://schemas.microsoft.com/office/powerpoint/2010/main" val="3267053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Deduction of cluster distinctions</a:t>
            </a:r>
          </a:p>
        </p:txBody>
      </p:sp>
      <p:sp>
        <p:nvSpPr>
          <p:cNvPr id="4" name="TextBox 3">
            <a:extLst>
              <a:ext uri="{FF2B5EF4-FFF2-40B4-BE49-F238E27FC236}">
                <a16:creationId xmlns:a16="http://schemas.microsoft.com/office/drawing/2014/main" id="{8E8E0AA0-BE07-7A41-B217-5C642D688424}"/>
              </a:ext>
            </a:extLst>
          </p:cNvPr>
          <p:cNvSpPr txBox="1"/>
          <p:nvPr/>
        </p:nvSpPr>
        <p:spPr>
          <a:xfrm>
            <a:off x="2616530" y="2136338"/>
            <a:ext cx="6958940" cy="3323987"/>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t>Cluster 1: Calm and tranquil, neighborhoods not associated with much foot traffic.</a:t>
            </a:r>
          </a:p>
          <a:p>
            <a:pPr marL="285750" lvl="0" indent="-285750">
              <a:buFont typeface="Arial" panose="020B0604020202020204" pitchFamily="34" charset="0"/>
              <a:buChar char="•"/>
            </a:pPr>
            <a:r>
              <a:rPr lang="en-US" sz="2400" dirty="0"/>
              <a:t>Cluster 2: Touristy sections of Miami, associated with large foot traffic, shops, and restaurants.</a:t>
            </a:r>
          </a:p>
          <a:p>
            <a:pPr marL="285750" lvl="0" indent="-285750">
              <a:buFont typeface="Arial" panose="020B0604020202020204" pitchFamily="34" charset="0"/>
              <a:buChar char="•"/>
            </a:pPr>
            <a:r>
              <a:rPr lang="en-US" sz="2400" dirty="0"/>
              <a:t>Cluster 3: Food centric neighborhoods.</a:t>
            </a:r>
          </a:p>
          <a:p>
            <a:pPr marL="285750" lvl="0" indent="-285750">
              <a:buFont typeface="Arial" panose="020B0604020202020204" pitchFamily="34" charset="0"/>
              <a:buChar char="•"/>
            </a:pPr>
            <a:r>
              <a:rPr lang="en-US" sz="2400" dirty="0"/>
              <a:t>Cluster 4: Neighborhoods with an older population.</a:t>
            </a:r>
          </a:p>
          <a:p>
            <a:pPr marL="285750" lvl="0" indent="-285750">
              <a:buFont typeface="Arial" panose="020B0604020202020204" pitchFamily="34" charset="0"/>
              <a:buChar char="•"/>
            </a:pPr>
            <a:r>
              <a:rPr lang="en-US" sz="2400" dirty="0"/>
              <a:t>Cluster 5: Neighborhoods with a large focus on the outdoors and urban development.</a:t>
            </a:r>
          </a:p>
          <a:p>
            <a:endParaRPr lang="en-US" dirty="0"/>
          </a:p>
        </p:txBody>
      </p:sp>
    </p:spTree>
    <p:extLst>
      <p:ext uri="{BB962C8B-B14F-4D97-AF65-F5344CB8AC3E}">
        <p14:creationId xmlns:p14="http://schemas.microsoft.com/office/powerpoint/2010/main" val="2955448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recommendation</a:t>
            </a:r>
          </a:p>
        </p:txBody>
      </p:sp>
      <p:sp>
        <p:nvSpPr>
          <p:cNvPr id="4" name="TextBox 3">
            <a:extLst>
              <a:ext uri="{FF2B5EF4-FFF2-40B4-BE49-F238E27FC236}">
                <a16:creationId xmlns:a16="http://schemas.microsoft.com/office/drawing/2014/main" id="{8E8E0AA0-BE07-7A41-B217-5C642D688424}"/>
              </a:ext>
            </a:extLst>
          </p:cNvPr>
          <p:cNvSpPr txBox="1"/>
          <p:nvPr/>
        </p:nvSpPr>
        <p:spPr>
          <a:xfrm>
            <a:off x="1001486" y="1478570"/>
            <a:ext cx="4674919" cy="4555093"/>
          </a:xfrm>
          <a:prstGeom prst="rect">
            <a:avLst/>
          </a:prstGeom>
          <a:noFill/>
        </p:spPr>
        <p:txBody>
          <a:bodyPr wrap="square" rtlCol="0">
            <a:spAutoFit/>
          </a:bodyPr>
          <a:lstStyle/>
          <a:p>
            <a:pPr marL="285750" lvl="0" indent="-285750">
              <a:buFont typeface="Arial" panose="020B0604020202020204" pitchFamily="34" charset="0"/>
              <a:buChar char="•"/>
            </a:pPr>
            <a:r>
              <a:rPr lang="en-US" dirty="0"/>
              <a:t>From the descriptions derived for each cluster, it is evident that one of the neighborhoods within cluster 2 would be the most suitable, as it would drive the most business and foot traffic for the new business.</a:t>
            </a:r>
            <a:r>
              <a:rPr lang="en-US" sz="2000" dirty="0"/>
              <a:t> </a:t>
            </a:r>
          </a:p>
          <a:p>
            <a:pPr marL="285750" lvl="0" indent="-285750">
              <a:buFont typeface="Arial" panose="020B0604020202020204" pitchFamily="34" charset="0"/>
              <a:buChar char="•"/>
            </a:pPr>
            <a:r>
              <a:rPr lang="en-US" dirty="0"/>
              <a:t>Looking further into cluster 2, we can see that South Beach would probably not be the best choice for his first restaurant as it is heavily saturated with other competition and it would potentially not allow him to obtain an initial customer market that easily. </a:t>
            </a:r>
          </a:p>
          <a:p>
            <a:pPr marL="285750" indent="-285750">
              <a:buFont typeface="Arial" panose="020B0604020202020204" pitchFamily="34" charset="0"/>
              <a:buChar char="•"/>
            </a:pPr>
            <a:r>
              <a:rPr lang="en-US" dirty="0"/>
              <a:t>From the looks of it, either Howard or Dadeland would be suitable locations as they are popular destinations but are not overly saturated.</a:t>
            </a:r>
          </a:p>
          <a:p>
            <a:pPr marL="285750" lvl="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A5FEBE35-04CE-A84E-A6E2-A2C28F6EDE7F}"/>
              </a:ext>
            </a:extLst>
          </p:cNvPr>
          <p:cNvPicPr/>
          <p:nvPr/>
        </p:nvPicPr>
        <p:blipFill>
          <a:blip r:embed="rId2">
            <a:extLst>
              <a:ext uri="{28A0092B-C50C-407E-A947-70E740481C1C}">
                <a14:useLocalDpi xmlns:a14="http://schemas.microsoft.com/office/drawing/2010/main" val="0"/>
              </a:ext>
            </a:extLst>
          </a:blip>
          <a:stretch>
            <a:fillRect/>
          </a:stretch>
        </p:blipFill>
        <p:spPr>
          <a:xfrm>
            <a:off x="5938871" y="1962639"/>
            <a:ext cx="5110128" cy="3288982"/>
          </a:xfrm>
          <a:prstGeom prst="rect">
            <a:avLst/>
          </a:prstGeom>
        </p:spPr>
      </p:pic>
    </p:spTree>
    <p:extLst>
      <p:ext uri="{BB962C8B-B14F-4D97-AF65-F5344CB8AC3E}">
        <p14:creationId xmlns:p14="http://schemas.microsoft.com/office/powerpoint/2010/main" val="606630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p:txBody>
          <a:bodyPr/>
          <a:lstStyle/>
          <a:p>
            <a:pPr algn="ctr"/>
            <a:r>
              <a:rPr lang="en-US" dirty="0"/>
              <a:t>Introduction/background</a:t>
            </a:r>
          </a:p>
        </p:txBody>
      </p:sp>
      <p:sp>
        <p:nvSpPr>
          <p:cNvPr id="3" name="Content Placeholder 2">
            <a:extLst>
              <a:ext uri="{FF2B5EF4-FFF2-40B4-BE49-F238E27FC236}">
                <a16:creationId xmlns:a16="http://schemas.microsoft.com/office/drawing/2014/main" id="{DBE72BA4-9895-814B-B06F-838384E9B31E}"/>
              </a:ext>
            </a:extLst>
          </p:cNvPr>
          <p:cNvSpPr>
            <a:spLocks noGrp="1"/>
          </p:cNvSpPr>
          <p:nvPr>
            <p:ph idx="1"/>
          </p:nvPr>
        </p:nvSpPr>
        <p:spPr/>
        <p:txBody>
          <a:bodyPr/>
          <a:lstStyle/>
          <a:p>
            <a:r>
              <a:rPr lang="en-US" dirty="0"/>
              <a:t>Miami, FL is considered one of the cultural epicenters of the United States .</a:t>
            </a:r>
          </a:p>
          <a:p>
            <a:r>
              <a:rPr lang="en-US" dirty="0"/>
              <a:t>There is vast opportunity for business growth in the city of Miami if one can pinpoint the right market and location to open a new business .</a:t>
            </a:r>
          </a:p>
          <a:p>
            <a:r>
              <a:rPr lang="en-US" dirty="0"/>
              <a:t>It is essential to find a location that will guarantee a wide customer base while at the same time not be incorporating itself into an overly saturated part of town.</a:t>
            </a:r>
          </a:p>
          <a:p>
            <a:pPr marL="0" indent="0">
              <a:buNone/>
            </a:pPr>
            <a:endParaRPr lang="en-US" dirty="0"/>
          </a:p>
        </p:txBody>
      </p:sp>
    </p:spTree>
    <p:extLst>
      <p:ext uri="{BB962C8B-B14F-4D97-AF65-F5344CB8AC3E}">
        <p14:creationId xmlns:p14="http://schemas.microsoft.com/office/powerpoint/2010/main" val="3640571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recommendation</a:t>
            </a:r>
          </a:p>
        </p:txBody>
      </p:sp>
      <p:sp>
        <p:nvSpPr>
          <p:cNvPr id="4" name="TextBox 3">
            <a:extLst>
              <a:ext uri="{FF2B5EF4-FFF2-40B4-BE49-F238E27FC236}">
                <a16:creationId xmlns:a16="http://schemas.microsoft.com/office/drawing/2014/main" id="{8E8E0AA0-BE07-7A41-B217-5C642D688424}"/>
              </a:ext>
            </a:extLst>
          </p:cNvPr>
          <p:cNvSpPr txBox="1"/>
          <p:nvPr/>
        </p:nvSpPr>
        <p:spPr>
          <a:xfrm>
            <a:off x="1072243" y="1312315"/>
            <a:ext cx="10047513" cy="923330"/>
          </a:xfrm>
          <a:prstGeom prst="rect">
            <a:avLst/>
          </a:prstGeom>
          <a:noFill/>
        </p:spPr>
        <p:txBody>
          <a:bodyPr wrap="square" rtlCol="0">
            <a:spAutoFit/>
          </a:bodyPr>
          <a:lstStyle/>
          <a:p>
            <a:r>
              <a:rPr lang="en-US" dirty="0"/>
              <a:t>Looking further into these two neighborhoods it is evident that Dadeland is populated with numerous shops and stores while Howard’s second most common category is Restaurants. </a:t>
            </a:r>
          </a:p>
          <a:p>
            <a:pPr marL="285750" lvl="0" indent="-285750">
              <a:buFont typeface="Arial" panose="020B0604020202020204" pitchFamily="34" charset="0"/>
              <a:buChar char="•"/>
            </a:pPr>
            <a:endParaRPr lang="en-US" dirty="0"/>
          </a:p>
        </p:txBody>
      </p:sp>
      <p:pic>
        <p:nvPicPr>
          <p:cNvPr id="6" name="Picture 5" descr="A close up of text on a white background&#10;&#10;Description automatically generated">
            <a:extLst>
              <a:ext uri="{FF2B5EF4-FFF2-40B4-BE49-F238E27FC236}">
                <a16:creationId xmlns:a16="http://schemas.microsoft.com/office/drawing/2014/main" id="{3D1399B4-B49E-FB4F-9AE0-C4FE808F4589}"/>
              </a:ext>
            </a:extLst>
          </p:cNvPr>
          <p:cNvPicPr/>
          <p:nvPr/>
        </p:nvPicPr>
        <p:blipFill>
          <a:blip r:embed="rId2">
            <a:extLst>
              <a:ext uri="{28A0092B-C50C-407E-A947-70E740481C1C}">
                <a14:useLocalDpi xmlns:a14="http://schemas.microsoft.com/office/drawing/2010/main" val="0"/>
              </a:ext>
            </a:extLst>
          </a:blip>
          <a:stretch>
            <a:fillRect/>
          </a:stretch>
        </p:blipFill>
        <p:spPr>
          <a:xfrm>
            <a:off x="2577935" y="2235645"/>
            <a:ext cx="7349836" cy="3846175"/>
          </a:xfrm>
          <a:prstGeom prst="rect">
            <a:avLst/>
          </a:prstGeom>
        </p:spPr>
      </p:pic>
      <p:sp>
        <p:nvSpPr>
          <p:cNvPr id="3" name="Rectangle 2">
            <a:extLst>
              <a:ext uri="{FF2B5EF4-FFF2-40B4-BE49-F238E27FC236}">
                <a16:creationId xmlns:a16="http://schemas.microsoft.com/office/drawing/2014/main" id="{CDF43D8B-98D1-C342-9189-40D503CA9257}"/>
              </a:ext>
            </a:extLst>
          </p:cNvPr>
          <p:cNvSpPr/>
          <p:nvPr/>
        </p:nvSpPr>
        <p:spPr>
          <a:xfrm>
            <a:off x="2577935" y="3429000"/>
            <a:ext cx="7349836" cy="34735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1506B6C-5894-EB4D-8120-2B3BBEA18C20}"/>
              </a:ext>
            </a:extLst>
          </p:cNvPr>
          <p:cNvSpPr/>
          <p:nvPr/>
        </p:nvSpPr>
        <p:spPr>
          <a:xfrm>
            <a:off x="2577935" y="4359751"/>
            <a:ext cx="7349836" cy="34735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876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recommendation</a:t>
            </a:r>
          </a:p>
        </p:txBody>
      </p:sp>
      <p:sp>
        <p:nvSpPr>
          <p:cNvPr id="4" name="TextBox 3">
            <a:extLst>
              <a:ext uri="{FF2B5EF4-FFF2-40B4-BE49-F238E27FC236}">
                <a16:creationId xmlns:a16="http://schemas.microsoft.com/office/drawing/2014/main" id="{8E8E0AA0-BE07-7A41-B217-5C642D688424}"/>
              </a:ext>
            </a:extLst>
          </p:cNvPr>
          <p:cNvSpPr txBox="1"/>
          <p:nvPr/>
        </p:nvSpPr>
        <p:spPr>
          <a:xfrm>
            <a:off x="1229096" y="2382559"/>
            <a:ext cx="10047513" cy="2092881"/>
          </a:xfrm>
          <a:prstGeom prst="rect">
            <a:avLst/>
          </a:prstGeom>
          <a:noFill/>
        </p:spPr>
        <p:txBody>
          <a:bodyPr wrap="square" rtlCol="0">
            <a:spAutoFit/>
          </a:bodyPr>
          <a:lstStyle/>
          <a:p>
            <a:r>
              <a:rPr lang="en-US" sz="2800" dirty="0"/>
              <a:t>Given this information, it would be a wise choice to bring this new restaurant to the Dadeland area as it will serve as a perfect complement to the plethora of stores present in the area. People will want a suitable place to eat while out shopping for the day.</a:t>
            </a:r>
          </a:p>
          <a:p>
            <a:pPr lvl="0"/>
            <a:endParaRPr lang="en-US" dirty="0"/>
          </a:p>
        </p:txBody>
      </p:sp>
    </p:spTree>
    <p:extLst>
      <p:ext uri="{BB962C8B-B14F-4D97-AF65-F5344CB8AC3E}">
        <p14:creationId xmlns:p14="http://schemas.microsoft.com/office/powerpoint/2010/main" val="2340641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Conclusion</a:t>
            </a:r>
          </a:p>
        </p:txBody>
      </p:sp>
      <p:sp>
        <p:nvSpPr>
          <p:cNvPr id="4" name="TextBox 3">
            <a:extLst>
              <a:ext uri="{FF2B5EF4-FFF2-40B4-BE49-F238E27FC236}">
                <a16:creationId xmlns:a16="http://schemas.microsoft.com/office/drawing/2014/main" id="{8E8E0AA0-BE07-7A41-B217-5C642D688424}"/>
              </a:ext>
            </a:extLst>
          </p:cNvPr>
          <p:cNvSpPr txBox="1"/>
          <p:nvPr/>
        </p:nvSpPr>
        <p:spPr>
          <a:xfrm>
            <a:off x="1229096" y="2382559"/>
            <a:ext cx="10047513" cy="2308324"/>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t>Scraped data off Wikipedia and extracted venue data using Foursquare API.</a:t>
            </a:r>
          </a:p>
          <a:p>
            <a:pPr marL="285750" lvl="0" indent="-285750">
              <a:buFont typeface="Arial" panose="020B0604020202020204" pitchFamily="34" charset="0"/>
              <a:buChar char="•"/>
            </a:pPr>
            <a:r>
              <a:rPr lang="en-US" sz="2400" dirty="0"/>
              <a:t>Determined best model (k-means) with the optimal value of k to cluster neighborhoods based on venue categories.</a:t>
            </a:r>
          </a:p>
          <a:p>
            <a:pPr marL="285750" lvl="0" indent="-285750">
              <a:buFont typeface="Arial" panose="020B0604020202020204" pitchFamily="34" charset="0"/>
              <a:buChar char="•"/>
            </a:pPr>
            <a:r>
              <a:rPr lang="en-US" sz="2400" dirty="0"/>
              <a:t>Made sense of the different clusters generated.</a:t>
            </a:r>
          </a:p>
          <a:p>
            <a:pPr marL="285750" lvl="0" indent="-285750">
              <a:buFont typeface="Arial" panose="020B0604020202020204" pitchFamily="34" charset="0"/>
              <a:buChar char="•"/>
            </a:pPr>
            <a:r>
              <a:rPr lang="en-US" sz="2400" dirty="0"/>
              <a:t>Delivered recommendation of best location in Miami for a new Peruvian restaurant  to my client.</a:t>
            </a:r>
          </a:p>
        </p:txBody>
      </p:sp>
    </p:spTree>
    <p:extLst>
      <p:ext uri="{BB962C8B-B14F-4D97-AF65-F5344CB8AC3E}">
        <p14:creationId xmlns:p14="http://schemas.microsoft.com/office/powerpoint/2010/main" val="34720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p:txBody>
          <a:bodyPr/>
          <a:lstStyle/>
          <a:p>
            <a:pPr algn="ctr"/>
            <a:r>
              <a:rPr lang="en-US" dirty="0"/>
              <a:t>Problem</a:t>
            </a:r>
          </a:p>
        </p:txBody>
      </p:sp>
      <p:sp>
        <p:nvSpPr>
          <p:cNvPr id="3" name="Content Placeholder 2">
            <a:extLst>
              <a:ext uri="{FF2B5EF4-FFF2-40B4-BE49-F238E27FC236}">
                <a16:creationId xmlns:a16="http://schemas.microsoft.com/office/drawing/2014/main" id="{DBE72BA4-9895-814B-B06F-838384E9B31E}"/>
              </a:ext>
            </a:extLst>
          </p:cNvPr>
          <p:cNvSpPr>
            <a:spLocks noGrp="1"/>
          </p:cNvSpPr>
          <p:nvPr>
            <p:ph idx="1"/>
          </p:nvPr>
        </p:nvSpPr>
        <p:spPr/>
        <p:txBody>
          <a:bodyPr/>
          <a:lstStyle/>
          <a:p>
            <a:pPr marL="0" indent="0" algn="ctr">
              <a:buNone/>
            </a:pPr>
            <a:r>
              <a:rPr lang="en-US" dirty="0"/>
              <a:t>My client, a young restaurant entrepreneur, has come to me for help in assisting him in choosing the optimal location in Miami for his new upscale Peruvian grill restaurant, Los </a:t>
            </a:r>
            <a:r>
              <a:rPr lang="en-US" dirty="0" err="1"/>
              <a:t>Pollos</a:t>
            </a:r>
            <a:r>
              <a:rPr lang="en-US" dirty="0"/>
              <a:t>.</a:t>
            </a:r>
          </a:p>
        </p:txBody>
      </p:sp>
    </p:spTree>
    <p:extLst>
      <p:ext uri="{BB962C8B-B14F-4D97-AF65-F5344CB8AC3E}">
        <p14:creationId xmlns:p14="http://schemas.microsoft.com/office/powerpoint/2010/main" val="15170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p:txBody>
          <a:bodyPr/>
          <a:lstStyle/>
          <a:p>
            <a:pPr algn="ctr"/>
            <a:r>
              <a:rPr lang="en-US" dirty="0"/>
              <a:t>Data acquisition / cleaning</a:t>
            </a:r>
          </a:p>
        </p:txBody>
      </p:sp>
      <p:sp>
        <p:nvSpPr>
          <p:cNvPr id="3" name="Content Placeholder 2">
            <a:extLst>
              <a:ext uri="{FF2B5EF4-FFF2-40B4-BE49-F238E27FC236}">
                <a16:creationId xmlns:a16="http://schemas.microsoft.com/office/drawing/2014/main" id="{DBE72BA4-9895-814B-B06F-838384E9B31E}"/>
              </a:ext>
            </a:extLst>
          </p:cNvPr>
          <p:cNvSpPr>
            <a:spLocks noGrp="1"/>
          </p:cNvSpPr>
          <p:nvPr>
            <p:ph idx="1"/>
          </p:nvPr>
        </p:nvSpPr>
        <p:spPr/>
        <p:txBody>
          <a:bodyPr>
            <a:normAutofit fontScale="92500" lnSpcReduction="20000"/>
          </a:bodyPr>
          <a:lstStyle/>
          <a:p>
            <a:r>
              <a:rPr lang="en-US" dirty="0"/>
              <a:t>Neighborhood data scraped from </a:t>
            </a:r>
            <a:r>
              <a:rPr lang="en-US" dirty="0">
                <a:hlinkClick r:id="rId2"/>
              </a:rPr>
              <a:t>https://en.wikipedia.org/wiki/List_of_communities_in_Miami-Dade_County,_Florida</a:t>
            </a:r>
            <a:endParaRPr lang="en-US" dirty="0"/>
          </a:p>
          <a:p>
            <a:r>
              <a:rPr lang="en-US" dirty="0"/>
              <a:t>Geographical coordinates retrieved using geopy’s geolocator.</a:t>
            </a:r>
          </a:p>
          <a:p>
            <a:r>
              <a:rPr lang="en-US" dirty="0"/>
              <a:t>Venue information for each neighborhood retrieved using Foursquare API (Radius = 1000 meters)</a:t>
            </a:r>
          </a:p>
          <a:p>
            <a:r>
              <a:rPr lang="en-US" dirty="0"/>
              <a:t>In total, training set consists of 268 samples and and 109 features.</a:t>
            </a:r>
          </a:p>
          <a:p>
            <a:r>
              <a:rPr lang="en-US" dirty="0"/>
              <a:t>Had to adjust some of the neighborhood names in order to get the proper coordinates using goopy.</a:t>
            </a:r>
          </a:p>
          <a:p>
            <a:pPr marL="0" indent="0">
              <a:buNone/>
            </a:pPr>
            <a:endParaRPr lang="en-US" dirty="0"/>
          </a:p>
        </p:txBody>
      </p:sp>
    </p:spTree>
    <p:extLst>
      <p:ext uri="{BB962C8B-B14F-4D97-AF65-F5344CB8AC3E}">
        <p14:creationId xmlns:p14="http://schemas.microsoft.com/office/powerpoint/2010/main" val="1452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Data acquisition / cleaning</a:t>
            </a:r>
          </a:p>
        </p:txBody>
      </p:sp>
      <p:pic>
        <p:nvPicPr>
          <p:cNvPr id="6" name="Picture 5" descr="A screenshot of a cell phone&#10;&#10;Description automatically generated">
            <a:extLst>
              <a:ext uri="{FF2B5EF4-FFF2-40B4-BE49-F238E27FC236}">
                <a16:creationId xmlns:a16="http://schemas.microsoft.com/office/drawing/2014/main" id="{DECA7357-AC72-E242-9855-679219725EEC}"/>
              </a:ext>
            </a:extLst>
          </p:cNvPr>
          <p:cNvPicPr/>
          <p:nvPr/>
        </p:nvPicPr>
        <p:blipFill>
          <a:blip r:embed="rId2">
            <a:extLst>
              <a:ext uri="{28A0092B-C50C-407E-A947-70E740481C1C}">
                <a14:useLocalDpi xmlns:a14="http://schemas.microsoft.com/office/drawing/2010/main" val="0"/>
              </a:ext>
            </a:extLst>
          </a:blip>
          <a:stretch>
            <a:fillRect/>
          </a:stretch>
        </p:blipFill>
        <p:spPr>
          <a:xfrm>
            <a:off x="2071370" y="1478570"/>
            <a:ext cx="3391279" cy="4261104"/>
          </a:xfrm>
          <a:prstGeom prst="rect">
            <a:avLst/>
          </a:prstGeom>
        </p:spPr>
      </p:pic>
      <p:sp>
        <p:nvSpPr>
          <p:cNvPr id="7" name="TextBox 6">
            <a:extLst>
              <a:ext uri="{FF2B5EF4-FFF2-40B4-BE49-F238E27FC236}">
                <a16:creationId xmlns:a16="http://schemas.microsoft.com/office/drawing/2014/main" id="{2C5E4CE1-481B-144E-91EB-E7D1A813B015}"/>
              </a:ext>
            </a:extLst>
          </p:cNvPr>
          <p:cNvSpPr txBox="1"/>
          <p:nvPr/>
        </p:nvSpPr>
        <p:spPr>
          <a:xfrm>
            <a:off x="5890920" y="2967335"/>
            <a:ext cx="4517570" cy="923330"/>
          </a:xfrm>
          <a:prstGeom prst="rect">
            <a:avLst/>
          </a:prstGeom>
          <a:noFill/>
        </p:spPr>
        <p:txBody>
          <a:bodyPr wrap="square" rtlCol="0">
            <a:spAutoFit/>
          </a:bodyPr>
          <a:lstStyle/>
          <a:p>
            <a:pPr algn="ctr"/>
            <a:r>
              <a:rPr lang="en-US" dirty="0"/>
              <a:t>Scraped Neighborhood data joined with coordinate data retrieved using geopy geolocator.</a:t>
            </a:r>
          </a:p>
        </p:txBody>
      </p:sp>
    </p:spTree>
    <p:extLst>
      <p:ext uri="{BB962C8B-B14F-4D97-AF65-F5344CB8AC3E}">
        <p14:creationId xmlns:p14="http://schemas.microsoft.com/office/powerpoint/2010/main" val="5701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Data acquisition / cleaning</a:t>
            </a:r>
          </a:p>
        </p:txBody>
      </p:sp>
      <p:sp>
        <p:nvSpPr>
          <p:cNvPr id="7" name="TextBox 6">
            <a:extLst>
              <a:ext uri="{FF2B5EF4-FFF2-40B4-BE49-F238E27FC236}">
                <a16:creationId xmlns:a16="http://schemas.microsoft.com/office/drawing/2014/main" id="{2C5E4CE1-481B-144E-91EB-E7D1A813B015}"/>
              </a:ext>
            </a:extLst>
          </p:cNvPr>
          <p:cNvSpPr txBox="1"/>
          <p:nvPr/>
        </p:nvSpPr>
        <p:spPr>
          <a:xfrm>
            <a:off x="3326229" y="4626997"/>
            <a:ext cx="5129381" cy="923330"/>
          </a:xfrm>
          <a:prstGeom prst="rect">
            <a:avLst/>
          </a:prstGeom>
          <a:noFill/>
        </p:spPr>
        <p:txBody>
          <a:bodyPr wrap="square" rtlCol="0">
            <a:spAutoFit/>
          </a:bodyPr>
          <a:lstStyle/>
          <a:p>
            <a:pPr algn="ctr"/>
            <a:r>
              <a:rPr lang="en-US" dirty="0"/>
              <a:t>One-hot encoded venue category features. A total of 268 rows (venues) and a total of 108 feature columns (venue categories)</a:t>
            </a:r>
          </a:p>
        </p:txBody>
      </p:sp>
      <p:pic>
        <p:nvPicPr>
          <p:cNvPr id="5" name="Picture 4" descr="A picture containing sky, wall, indoor&#10;&#10;Description automatically generated">
            <a:extLst>
              <a:ext uri="{FF2B5EF4-FFF2-40B4-BE49-F238E27FC236}">
                <a16:creationId xmlns:a16="http://schemas.microsoft.com/office/drawing/2014/main" id="{5B88ECD6-2EB9-1340-BD58-4A731984CFE5}"/>
              </a:ext>
            </a:extLst>
          </p:cNvPr>
          <p:cNvPicPr/>
          <p:nvPr/>
        </p:nvPicPr>
        <p:blipFill>
          <a:blip r:embed="rId2">
            <a:extLst>
              <a:ext uri="{28A0092B-C50C-407E-A947-70E740481C1C}">
                <a14:useLocalDpi xmlns:a14="http://schemas.microsoft.com/office/drawing/2010/main" val="0"/>
              </a:ext>
            </a:extLst>
          </a:blip>
          <a:stretch>
            <a:fillRect/>
          </a:stretch>
        </p:blipFill>
        <p:spPr>
          <a:xfrm>
            <a:off x="2596011" y="2053073"/>
            <a:ext cx="6589816" cy="1999421"/>
          </a:xfrm>
          <a:prstGeom prst="rect">
            <a:avLst/>
          </a:prstGeom>
        </p:spPr>
      </p:pic>
    </p:spTree>
    <p:extLst>
      <p:ext uri="{BB962C8B-B14F-4D97-AF65-F5344CB8AC3E}">
        <p14:creationId xmlns:p14="http://schemas.microsoft.com/office/powerpoint/2010/main" val="234942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2689715"/>
            <a:ext cx="9905998" cy="1478570"/>
          </a:xfrm>
        </p:spPr>
        <p:txBody>
          <a:bodyPr>
            <a:normAutofit/>
          </a:bodyPr>
          <a:lstStyle/>
          <a:p>
            <a:pPr algn="ctr"/>
            <a:r>
              <a:rPr lang="en-US" sz="6000" dirty="0"/>
              <a:t>Methodology</a:t>
            </a:r>
          </a:p>
        </p:txBody>
      </p:sp>
    </p:spTree>
    <p:extLst>
      <p:ext uri="{BB962C8B-B14F-4D97-AF65-F5344CB8AC3E}">
        <p14:creationId xmlns:p14="http://schemas.microsoft.com/office/powerpoint/2010/main" val="229905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Exploratory data analysis</a:t>
            </a:r>
          </a:p>
        </p:txBody>
      </p:sp>
      <p:sp>
        <p:nvSpPr>
          <p:cNvPr id="7" name="TextBox 6">
            <a:extLst>
              <a:ext uri="{FF2B5EF4-FFF2-40B4-BE49-F238E27FC236}">
                <a16:creationId xmlns:a16="http://schemas.microsoft.com/office/drawing/2014/main" id="{2C5E4CE1-481B-144E-91EB-E7D1A813B015}"/>
              </a:ext>
            </a:extLst>
          </p:cNvPr>
          <p:cNvSpPr txBox="1"/>
          <p:nvPr/>
        </p:nvSpPr>
        <p:spPr>
          <a:xfrm>
            <a:off x="3326227" y="4953391"/>
            <a:ext cx="5129381" cy="1477328"/>
          </a:xfrm>
          <a:prstGeom prst="rect">
            <a:avLst/>
          </a:prstGeom>
          <a:noFill/>
        </p:spPr>
        <p:txBody>
          <a:bodyPr wrap="square" rtlCol="0">
            <a:spAutoFit/>
          </a:bodyPr>
          <a:lstStyle/>
          <a:p>
            <a:pPr algn="ctr"/>
            <a:r>
              <a:rPr lang="en-US" dirty="0"/>
              <a:t>Number of venues in each of the neighborhoods. South beach is extremely saturated with venues while Howard and Dadeland look to be moderately populated. All others do not have much of a business market presence.</a:t>
            </a:r>
          </a:p>
        </p:txBody>
      </p:sp>
      <p:pic>
        <p:nvPicPr>
          <p:cNvPr id="6" name="Picture 5" descr="A screenshot of a cell phone&#10;&#10;Description automatically generated">
            <a:extLst>
              <a:ext uri="{FF2B5EF4-FFF2-40B4-BE49-F238E27FC236}">
                <a16:creationId xmlns:a16="http://schemas.microsoft.com/office/drawing/2014/main" id="{2DDD5CE2-D189-F144-ABA0-FB1DB9584639}"/>
              </a:ext>
            </a:extLst>
          </p:cNvPr>
          <p:cNvPicPr/>
          <p:nvPr/>
        </p:nvPicPr>
        <p:blipFill>
          <a:blip r:embed="rId2">
            <a:extLst>
              <a:ext uri="{28A0092B-C50C-407E-A947-70E740481C1C}">
                <a14:useLocalDpi xmlns:a14="http://schemas.microsoft.com/office/drawing/2010/main" val="0"/>
              </a:ext>
            </a:extLst>
          </a:blip>
          <a:stretch>
            <a:fillRect/>
          </a:stretch>
        </p:blipFill>
        <p:spPr>
          <a:xfrm>
            <a:off x="2919117" y="1679598"/>
            <a:ext cx="5943600" cy="3072765"/>
          </a:xfrm>
          <a:prstGeom prst="rect">
            <a:avLst/>
          </a:prstGeom>
        </p:spPr>
      </p:pic>
      <p:sp>
        <p:nvSpPr>
          <p:cNvPr id="3" name="TextBox 2">
            <a:extLst>
              <a:ext uri="{FF2B5EF4-FFF2-40B4-BE49-F238E27FC236}">
                <a16:creationId xmlns:a16="http://schemas.microsoft.com/office/drawing/2014/main" id="{6919A027-3B55-A14F-81BC-32421C87E6D5}"/>
              </a:ext>
            </a:extLst>
          </p:cNvPr>
          <p:cNvSpPr txBox="1"/>
          <p:nvPr/>
        </p:nvSpPr>
        <p:spPr>
          <a:xfrm>
            <a:off x="3516230" y="897127"/>
            <a:ext cx="4749374" cy="369332"/>
          </a:xfrm>
          <a:prstGeom prst="rect">
            <a:avLst/>
          </a:prstGeom>
          <a:noFill/>
        </p:spPr>
        <p:txBody>
          <a:bodyPr wrap="square" rtlCol="0">
            <a:spAutoFit/>
          </a:bodyPr>
          <a:lstStyle/>
          <a:p>
            <a:pPr algn="ctr"/>
            <a:r>
              <a:rPr lang="en-US" dirty="0"/>
              <a:t>Venue Count per Neighborhood</a:t>
            </a:r>
          </a:p>
        </p:txBody>
      </p:sp>
    </p:spTree>
    <p:extLst>
      <p:ext uri="{BB962C8B-B14F-4D97-AF65-F5344CB8AC3E}">
        <p14:creationId xmlns:p14="http://schemas.microsoft.com/office/powerpoint/2010/main" val="128947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EEB-27FC-EC4A-BDC8-0B00D03AD58D}"/>
              </a:ext>
            </a:extLst>
          </p:cNvPr>
          <p:cNvSpPr>
            <a:spLocks noGrp="1"/>
          </p:cNvSpPr>
          <p:nvPr>
            <p:ph type="title"/>
          </p:nvPr>
        </p:nvSpPr>
        <p:spPr>
          <a:xfrm>
            <a:off x="1143001" y="0"/>
            <a:ext cx="9905998" cy="1478570"/>
          </a:xfrm>
        </p:spPr>
        <p:txBody>
          <a:bodyPr/>
          <a:lstStyle/>
          <a:p>
            <a:pPr algn="ctr"/>
            <a:r>
              <a:rPr lang="en-US" dirty="0"/>
              <a:t>Exploratory data analysis</a:t>
            </a:r>
          </a:p>
        </p:txBody>
      </p:sp>
      <p:sp>
        <p:nvSpPr>
          <p:cNvPr id="7" name="TextBox 6">
            <a:extLst>
              <a:ext uri="{FF2B5EF4-FFF2-40B4-BE49-F238E27FC236}">
                <a16:creationId xmlns:a16="http://schemas.microsoft.com/office/drawing/2014/main" id="{2C5E4CE1-481B-144E-91EB-E7D1A813B015}"/>
              </a:ext>
            </a:extLst>
          </p:cNvPr>
          <p:cNvSpPr txBox="1"/>
          <p:nvPr/>
        </p:nvSpPr>
        <p:spPr>
          <a:xfrm>
            <a:off x="1306286" y="5129876"/>
            <a:ext cx="10034649" cy="1200329"/>
          </a:xfrm>
          <a:prstGeom prst="rect">
            <a:avLst/>
          </a:prstGeom>
          <a:noFill/>
        </p:spPr>
        <p:txBody>
          <a:bodyPr wrap="square" rtlCol="0">
            <a:spAutoFit/>
          </a:bodyPr>
          <a:lstStyle/>
          <a:p>
            <a:r>
              <a:rPr lang="en-US" dirty="0"/>
              <a:t>South Beach’s leading venue are hotels followed closely by stores and restaurants. Dadeland’s leading categories are mainly all comprised of stores and coffeeshops. This is insightful because it shows that just because a neighborhood is saturated with venues doesn’t necessarily mean it’s a negative factor for a new and upcoming restaurant. It all depends on the venue categories.</a:t>
            </a:r>
          </a:p>
        </p:txBody>
      </p:sp>
      <p:sp>
        <p:nvSpPr>
          <p:cNvPr id="3" name="TextBox 2">
            <a:extLst>
              <a:ext uri="{FF2B5EF4-FFF2-40B4-BE49-F238E27FC236}">
                <a16:creationId xmlns:a16="http://schemas.microsoft.com/office/drawing/2014/main" id="{6919A027-3B55-A14F-81BC-32421C87E6D5}"/>
              </a:ext>
            </a:extLst>
          </p:cNvPr>
          <p:cNvSpPr txBox="1"/>
          <p:nvPr/>
        </p:nvSpPr>
        <p:spPr>
          <a:xfrm>
            <a:off x="3124200" y="897127"/>
            <a:ext cx="5943599" cy="369332"/>
          </a:xfrm>
          <a:prstGeom prst="rect">
            <a:avLst/>
          </a:prstGeom>
          <a:noFill/>
        </p:spPr>
        <p:txBody>
          <a:bodyPr wrap="square" rtlCol="0">
            <a:spAutoFit/>
          </a:bodyPr>
          <a:lstStyle/>
          <a:p>
            <a:pPr algn="ctr"/>
            <a:r>
              <a:rPr lang="en-US" dirty="0"/>
              <a:t>Prevalent Venue Categories in Each Neighborhood</a:t>
            </a:r>
          </a:p>
        </p:txBody>
      </p:sp>
      <p:pic>
        <p:nvPicPr>
          <p:cNvPr id="8" name="Picture 7" descr="A close up of text on a white background&#10;&#10;Description automatically generated">
            <a:extLst>
              <a:ext uri="{FF2B5EF4-FFF2-40B4-BE49-F238E27FC236}">
                <a16:creationId xmlns:a16="http://schemas.microsoft.com/office/drawing/2014/main" id="{E26B4D1E-82AA-844D-B7BE-30823B65D677}"/>
              </a:ext>
            </a:extLst>
          </p:cNvPr>
          <p:cNvPicPr/>
          <p:nvPr/>
        </p:nvPicPr>
        <p:blipFill>
          <a:blip r:embed="rId2">
            <a:extLst>
              <a:ext uri="{28A0092B-C50C-407E-A947-70E740481C1C}">
                <a14:useLocalDpi xmlns:a14="http://schemas.microsoft.com/office/drawing/2010/main" val="0"/>
              </a:ext>
            </a:extLst>
          </a:blip>
          <a:stretch>
            <a:fillRect/>
          </a:stretch>
        </p:blipFill>
        <p:spPr>
          <a:xfrm>
            <a:off x="3124199" y="1553095"/>
            <a:ext cx="5943600" cy="3377565"/>
          </a:xfrm>
          <a:prstGeom prst="rect">
            <a:avLst/>
          </a:prstGeom>
        </p:spPr>
      </p:pic>
    </p:spTree>
    <p:extLst>
      <p:ext uri="{BB962C8B-B14F-4D97-AF65-F5344CB8AC3E}">
        <p14:creationId xmlns:p14="http://schemas.microsoft.com/office/powerpoint/2010/main" val="3701618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{29C978D7-99C9-084D-8B29-5C660162A1A7}tf10001122</Template>
  <TotalTime>45</TotalTime>
  <Words>871</Words>
  <Application>Microsoft Macintosh PowerPoint</Application>
  <PresentationFormat>Widescreen</PresentationFormat>
  <Paragraphs>63</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Tw Cen MT</vt:lpstr>
      <vt:lpstr>Circuit</vt:lpstr>
      <vt:lpstr>   Miami Neighborhood Restaurant Market Analysis </vt:lpstr>
      <vt:lpstr>Introduction/background</vt:lpstr>
      <vt:lpstr>Problem</vt:lpstr>
      <vt:lpstr>Data acquisition / cleaning</vt:lpstr>
      <vt:lpstr>Data acquisition / cleaning</vt:lpstr>
      <vt:lpstr>Data acquisition / cleaning</vt:lpstr>
      <vt:lpstr>Methodology</vt:lpstr>
      <vt:lpstr>Exploratory data analysis</vt:lpstr>
      <vt:lpstr>Exploratory data analysis</vt:lpstr>
      <vt:lpstr>Machine learning algorithm</vt:lpstr>
      <vt:lpstr>Machine learning algorithm</vt:lpstr>
      <vt:lpstr>Results</vt:lpstr>
      <vt:lpstr>PowerPoint Presentation</vt:lpstr>
      <vt:lpstr>Prediction geographical Visualization</vt:lpstr>
      <vt:lpstr>Distinctive features of each cluster</vt:lpstr>
      <vt:lpstr>Distinctive features of each cluster</vt:lpstr>
      <vt:lpstr>discussion</vt:lpstr>
      <vt:lpstr>Deduction of cluster distinctions</vt:lpstr>
      <vt:lpstr>recommendation</vt:lpstr>
      <vt:lpstr>recommendation</vt:lpstr>
      <vt:lpstr>recommendation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Miami Neighborhood Restaurant Market Analysis </dc:title>
  <dc:creator>Roberto Villasmil</dc:creator>
  <cp:lastModifiedBy>Roberto Villasmil</cp:lastModifiedBy>
  <cp:revision>10</cp:revision>
  <dcterms:created xsi:type="dcterms:W3CDTF">2020-02-23T19:33:22Z</dcterms:created>
  <dcterms:modified xsi:type="dcterms:W3CDTF">2020-02-23T20:20:25Z</dcterms:modified>
</cp:coreProperties>
</file>