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93" r:id="rId7"/>
    <p:sldId id="262" r:id="rId8"/>
    <p:sldId id="263" r:id="rId9"/>
    <p:sldId id="264" r:id="rId10"/>
    <p:sldId id="266" r:id="rId11"/>
    <p:sldId id="284" r:id="rId12"/>
    <p:sldId id="267" r:id="rId13"/>
    <p:sldId id="269" r:id="rId14"/>
    <p:sldId id="276" r:id="rId15"/>
    <p:sldId id="310" r:id="rId16"/>
    <p:sldId id="275" r:id="rId17"/>
  </p:sldIdLst>
  <p:sldSz cx="18288000" cy="10287000"/>
  <p:notesSz cx="6858000" cy="9144000"/>
  <p:embeddedFontLst>
    <p:embeddedFont>
      <p:font typeface="华文新魏" panose="02010800040101010101" charset="-122"/>
      <p:regular r:id="rId21"/>
    </p:embeddedFont>
    <p:embeddedFont>
      <p:font typeface="华文楷体" panose="02010600040101010101" charset="-122"/>
      <p:regular r:id="rId22"/>
    </p:embeddedFont>
    <p:embeddedFont>
      <p:font typeface="华文中宋" panose="02010600040101010101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3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31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effectLst>
            <a:reflection blurRad="12700" stA="2000" endPos="12000" dist="76200" dir="5400000" sy="-100000" algn="bl" rotWithShape="0"/>
          </a:effectLst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996355" y="1898671"/>
            <a:ext cx="19723963" cy="6007572"/>
            <a:chOff x="0" y="0"/>
            <a:chExt cx="26298618" cy="8010096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6095535" y="643124"/>
              <a:ext cx="20203083" cy="6258215"/>
              <a:chOff x="0" y="0"/>
              <a:chExt cx="3702131" cy="114679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3702131" cy="1146792"/>
              </a:xfrm>
              <a:custGeom>
                <a:avLst/>
                <a:gdLst/>
                <a:ahLst/>
                <a:cxnLst/>
                <a:rect l="l" t="t" r="r" b="b"/>
                <a:pathLst>
                  <a:path w="3702131" h="1146792">
                    <a:moveTo>
                      <a:pt x="0" y="0"/>
                    </a:moveTo>
                    <a:lnTo>
                      <a:pt x="3702131" y="0"/>
                    </a:lnTo>
                    <a:lnTo>
                      <a:pt x="3702131" y="1146792"/>
                    </a:lnTo>
                    <a:lnTo>
                      <a:pt x="0" y="1146792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369288" cy="8010096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 rot="0">
              <a:off x="699900" y="457733"/>
              <a:ext cx="6055046" cy="6597432"/>
              <a:chOff x="0" y="0"/>
              <a:chExt cx="1104808" cy="120377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5400000">
              <a:off x="3906204" y="3238818"/>
              <a:ext cx="6642860" cy="975791"/>
              <a:chOff x="0" y="0"/>
              <a:chExt cx="812800" cy="11939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6822" y="3131934"/>
            <a:ext cx="3611088" cy="3541046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6108104" y="3769949"/>
            <a:ext cx="11205567" cy="1812925"/>
          </a:xfrm>
          <a:prstGeom prst="rect">
            <a:avLst/>
          </a:prstGeom>
          <a:effectLst>
            <a:reflection blurRad="6350" stA="34000" endA="300" endPos="90000" dir="5400000" sy="-100000" algn="bl" rotWithShape="0"/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  <a:spcBef>
                <a:spcPct val="0"/>
              </a:spcBef>
            </a:pPr>
            <a:r>
              <a:rPr lang="zh-CN" altLang="en-US" sz="15000" spc="797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运动式治理</a:t>
            </a:r>
            <a:endParaRPr lang="zh-CN" altLang="en-US" sz="15000" spc="797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28765" y="7711440"/>
            <a:ext cx="10882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4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</a:t>
            </a:r>
            <a:r>
              <a:rPr lang="zh-CN" altLang="en-US" sz="3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第十组：张萌圆 李俞芳 朱笑霄</a:t>
            </a:r>
            <a:endParaRPr lang="zh-CN" altLang="en-US" sz="3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r"/>
            <a:r>
              <a:rPr lang="zh-CN" altLang="en-US" sz="3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         刘海琳  暴   鸣  王豫琳</a:t>
            </a:r>
            <a:endParaRPr lang="zh-CN" altLang="en-US" sz="3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7490" y="7711440"/>
            <a:ext cx="9163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班级：政治学与行政学一班 </a:t>
            </a:r>
            <a:r>
              <a:rPr lang="zh-CN" altLang="en-US" sz="360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endParaRPr lang="zh-CN" altLang="en-US" sz="3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361315" y="-454660"/>
            <a:ext cx="18288000" cy="10287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8" name="Group 8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8" name="AutoShape 18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sp>
        <p:nvSpPr>
          <p:cNvPr id="35" name="AutoShape 35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141980" y="2922905"/>
            <a:ext cx="14989175" cy="29362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alt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运动式治理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有效回应了基层组织及其行政官僚的绩效需求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，缓解了基层组织的执行压力，形成“地方政府治理和内部管理的实践形态”，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避免组织衰退和刺激组织适应和创新能力的作用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sz="3400" spc="144">
              <a:solidFill>
                <a:srgbClr val="00357B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6807602" y="8616633"/>
            <a:ext cx="760963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208">
                <a:solidFill>
                  <a:srgbClr val="FFFFFF"/>
                </a:solidFill>
                <a:latin typeface="思源黑体-粗体 Bold" panose="020B0800000000000000"/>
              </a:rPr>
              <a:t>04</a:t>
            </a:r>
            <a:endParaRPr lang="en-US" sz="2600" spc="208">
              <a:solidFill>
                <a:srgbClr val="FFFFFF"/>
              </a:solidFill>
              <a:latin typeface="思源黑体-粗体 Bold" panose="020B080000000000000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361311" y="3213549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研究背景及意义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69446" y="4674553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价值意蕴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361311" y="6154613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研究思路及方法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361311" y="7625146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研究进度及安排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9122" y="105131"/>
            <a:ext cx="1778771" cy="17442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00" y="3213735"/>
            <a:ext cx="2590165" cy="5504180"/>
          </a:xfrm>
          <a:prstGeom prst="rect">
            <a:avLst/>
          </a:prstGeom>
        </p:spPr>
      </p:pic>
      <p:sp>
        <p:nvSpPr>
          <p:cNvPr id="55" name="文本框 54"/>
          <p:cNvSpPr txBox="1"/>
          <p:nvPr userDrawn="1"/>
        </p:nvSpPr>
        <p:spPr>
          <a:xfrm>
            <a:off x="3141857" y="1849632"/>
            <a:ext cx="5948516" cy="964053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</a:t>
            </a:r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组织治理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的层面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出发</a:t>
            </a:r>
            <a:endParaRPr lang="zh-CN" altLang="en-US" sz="4400" b="1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3141898" y="2715260"/>
            <a:ext cx="13814036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3141980" y="61849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价值意蕴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rcRect r="1323" b="10440"/>
          <a:stretch>
            <a:fillRect/>
          </a:stretch>
        </p:blipFill>
        <p:spPr>
          <a:xfrm>
            <a:off x="3141980" y="5051425"/>
            <a:ext cx="9896475" cy="43764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5060" y="5568315"/>
            <a:ext cx="3444875" cy="3290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0" y="3175337"/>
            <a:ext cx="18627126" cy="3936325"/>
            <a:chOff x="0" y="0"/>
            <a:chExt cx="4905910" cy="10367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5910" cy="1036728"/>
            </a:xfrm>
            <a:custGeom>
              <a:avLst/>
              <a:gdLst/>
              <a:ahLst/>
              <a:cxnLst/>
              <a:rect l="l" t="t" r="r" b="b"/>
              <a:pathLst>
                <a:path w="4905910" h="1036728">
                  <a:moveTo>
                    <a:pt x="0" y="0"/>
                  </a:moveTo>
                  <a:lnTo>
                    <a:pt x="4905910" y="0"/>
                  </a:lnTo>
                  <a:lnTo>
                    <a:pt x="4905910" y="1036728"/>
                  </a:lnTo>
                  <a:lnTo>
                    <a:pt x="0" y="1036728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82505" y="2933937"/>
            <a:ext cx="4572000" cy="4005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95"/>
              </a:lnSpc>
              <a:spcBef>
                <a:spcPct val="0"/>
              </a:spcBef>
            </a:pPr>
            <a:r>
              <a:rPr lang="en-US" sz="20065" spc="1605">
                <a:solidFill>
                  <a:srgbClr val="FFFFFF"/>
                </a:solidFill>
                <a:latin typeface="Agrandir Wide Medium Bold" panose="00000905000000000000"/>
              </a:rPr>
              <a:t>03</a:t>
            </a:r>
            <a:endParaRPr lang="en-US" sz="20065" spc="1605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941618" y="4185943"/>
            <a:ext cx="9317682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10000" spc="576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</a:rPr>
              <a:t>风险弊端</a:t>
            </a:r>
            <a:endParaRPr lang="en-US" sz="10000" spc="576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5840" y="7724140"/>
            <a:ext cx="168935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   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“</a:t>
            </a:r>
            <a:r>
              <a:rPr 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运动式治理在中国历史上反复出现，不是偶然的或个人意志所为，而是国家治理制度逻辑的重要组成部分，因此，必须充分考虑其潜在的风险或负面影响。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”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-514350" y="0"/>
            <a:ext cx="3086100" cy="11096454"/>
            <a:chOff x="0" y="0"/>
            <a:chExt cx="812800" cy="29225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22523"/>
            </a:xfrm>
            <a:custGeom>
              <a:avLst/>
              <a:gdLst/>
              <a:ahLst/>
              <a:cxnLst/>
              <a:rect l="l" t="t" r="r" b="b"/>
              <a:pathLst>
                <a:path w="812800" h="2922523">
                  <a:moveTo>
                    <a:pt x="0" y="0"/>
                  </a:moveTo>
                  <a:lnTo>
                    <a:pt x="812800" y="0"/>
                  </a:lnTo>
                  <a:lnTo>
                    <a:pt x="812800" y="2922523"/>
                  </a:lnTo>
                  <a:lnTo>
                    <a:pt x="0" y="2922523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343608" y="-788748"/>
            <a:ext cx="3042489" cy="3158646"/>
            <a:chOff x="0" y="0"/>
            <a:chExt cx="4056652" cy="421152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</p:grpSp>
      <p:sp>
        <p:nvSpPr>
          <p:cNvPr id="14" name="AutoShape 14"/>
          <p:cNvSpPr/>
          <p:nvPr/>
        </p:nvSpPr>
        <p:spPr>
          <a:xfrm>
            <a:off x="-12545" y="4099980"/>
            <a:ext cx="257175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12545" y="5567288"/>
            <a:ext cx="257175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12545" y="7034596"/>
            <a:ext cx="257175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12545" y="8501903"/>
            <a:ext cx="257175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72" name="TextBox 72"/>
          <p:cNvSpPr txBox="1"/>
          <p:nvPr/>
        </p:nvSpPr>
        <p:spPr>
          <a:xfrm>
            <a:off x="361311" y="3213549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名词解释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361311" y="4686879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价值意蕴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265168" y="6143575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风险弊端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361311" y="7625146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转变路径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9464088" y="6017517"/>
            <a:ext cx="562844" cy="83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0"/>
              </a:lnSpc>
              <a:spcBef>
                <a:spcPct val="0"/>
              </a:spcBef>
            </a:pPr>
            <a:r>
              <a:rPr lang="en-US" sz="4150" spc="331">
                <a:solidFill>
                  <a:srgbClr val="FFFFFF"/>
                </a:solidFill>
                <a:latin typeface="Agrandir Wide Medium Bold" panose="00000905000000000000"/>
              </a:rPr>
              <a:t>O</a:t>
            </a:r>
            <a:endParaRPr lang="en-US" sz="4150" spc="331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pic>
        <p:nvPicPr>
          <p:cNvPr id="81" name="Picture 8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grpSp>
        <p:nvGrpSpPr>
          <p:cNvPr id="109" name="组合 108"/>
          <p:cNvGrpSpPr/>
          <p:nvPr userDrawn="1"/>
        </p:nvGrpSpPr>
        <p:grpSpPr>
          <a:xfrm rot="16200000">
            <a:off x="9340215" y="-3741420"/>
            <a:ext cx="2247265" cy="14046200"/>
            <a:chOff x="5555" y="3265"/>
            <a:chExt cx="4645" cy="11166"/>
          </a:xfrm>
        </p:grpSpPr>
        <p:grpSp>
          <p:nvGrpSpPr>
            <p:cNvPr id="83" name="Group 22"/>
            <p:cNvGrpSpPr/>
            <p:nvPr/>
          </p:nvGrpSpPr>
          <p:grpSpPr>
            <a:xfrm rot="5400000">
              <a:off x="2277" y="6543"/>
              <a:ext cx="11166" cy="4611"/>
              <a:chOff x="0" y="0"/>
              <a:chExt cx="3554570" cy="508502"/>
            </a:xfrm>
          </p:grpSpPr>
          <p:sp>
            <p:nvSpPr>
              <p:cNvPr id="84" name="Freeform 23"/>
              <p:cNvSpPr/>
              <p:nvPr/>
            </p:nvSpPr>
            <p:spPr>
              <a:xfrm>
                <a:off x="0" y="0"/>
                <a:ext cx="3554571" cy="508502"/>
              </a:xfrm>
              <a:custGeom>
                <a:avLst/>
                <a:gdLst/>
                <a:ahLst/>
                <a:cxnLst/>
                <a:rect l="l" t="t" r="r" b="b"/>
                <a:pathLst>
                  <a:path w="3554571" h="508502">
                    <a:moveTo>
                      <a:pt x="0" y="0"/>
                    </a:moveTo>
                    <a:lnTo>
                      <a:pt x="3554571" y="0"/>
                    </a:lnTo>
                    <a:lnTo>
                      <a:pt x="3554571" y="508502"/>
                    </a:lnTo>
                    <a:lnTo>
                      <a:pt x="0" y="50850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>
                <a:solidFill>
                  <a:srgbClr val="00357B"/>
                </a:solidFill>
              </a:ln>
            </p:spPr>
          </p:sp>
          <p:sp>
            <p:nvSpPr>
              <p:cNvPr id="85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86" name="AutoShape 25"/>
            <p:cNvSpPr/>
            <p:nvPr/>
          </p:nvSpPr>
          <p:spPr>
            <a:xfrm>
              <a:off x="5588" y="6279"/>
              <a:ext cx="4612" cy="0"/>
            </a:xfrm>
            <a:prstGeom prst="line">
              <a:avLst/>
            </a:prstGeom>
            <a:ln w="38100" cap="flat">
              <a:solidFill>
                <a:srgbClr val="00357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7" name="Group 26"/>
            <p:cNvGrpSpPr/>
            <p:nvPr/>
          </p:nvGrpSpPr>
          <p:grpSpPr>
            <a:xfrm rot="5400000">
              <a:off x="6359" y="2492"/>
              <a:ext cx="3002" cy="4549"/>
              <a:chOff x="0" y="0"/>
              <a:chExt cx="955539" cy="501577"/>
            </a:xfrm>
          </p:grpSpPr>
          <p:sp>
            <p:nvSpPr>
              <p:cNvPr id="88" name="Freeform 27"/>
              <p:cNvSpPr/>
              <p:nvPr/>
            </p:nvSpPr>
            <p:spPr>
              <a:xfrm>
                <a:off x="0" y="0"/>
                <a:ext cx="955539" cy="501577"/>
              </a:xfrm>
              <a:custGeom>
                <a:avLst/>
                <a:gdLst/>
                <a:ahLst/>
                <a:cxnLst/>
                <a:rect l="l" t="t" r="r" b="b"/>
                <a:pathLst>
                  <a:path w="955539" h="501577">
                    <a:moveTo>
                      <a:pt x="0" y="0"/>
                    </a:moveTo>
                    <a:lnTo>
                      <a:pt x="955539" y="0"/>
                    </a:lnTo>
                    <a:lnTo>
                      <a:pt x="955539" y="501577"/>
                    </a:lnTo>
                    <a:lnTo>
                      <a:pt x="0" y="501577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89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 rot="16200000">
            <a:off x="9392920" y="-1169035"/>
            <a:ext cx="2119630" cy="14086840"/>
            <a:chOff x="5555" y="3265"/>
            <a:chExt cx="4645" cy="11166"/>
          </a:xfrm>
        </p:grpSpPr>
        <p:grpSp>
          <p:nvGrpSpPr>
            <p:cNvPr id="111" name="Group 22"/>
            <p:cNvGrpSpPr/>
            <p:nvPr/>
          </p:nvGrpSpPr>
          <p:grpSpPr>
            <a:xfrm rot="5400000">
              <a:off x="2277" y="6543"/>
              <a:ext cx="11166" cy="4611"/>
              <a:chOff x="0" y="0"/>
              <a:chExt cx="3554570" cy="508502"/>
            </a:xfrm>
          </p:grpSpPr>
          <p:sp>
            <p:nvSpPr>
              <p:cNvPr id="112" name="Freeform 23"/>
              <p:cNvSpPr/>
              <p:nvPr/>
            </p:nvSpPr>
            <p:spPr>
              <a:xfrm>
                <a:off x="0" y="0"/>
                <a:ext cx="3554571" cy="508502"/>
              </a:xfrm>
              <a:custGeom>
                <a:avLst/>
                <a:gdLst/>
                <a:ahLst/>
                <a:cxnLst/>
                <a:rect l="l" t="t" r="r" b="b"/>
                <a:pathLst>
                  <a:path w="3554571" h="508502">
                    <a:moveTo>
                      <a:pt x="0" y="0"/>
                    </a:moveTo>
                    <a:lnTo>
                      <a:pt x="3554571" y="0"/>
                    </a:lnTo>
                    <a:lnTo>
                      <a:pt x="3554571" y="508502"/>
                    </a:lnTo>
                    <a:lnTo>
                      <a:pt x="0" y="50850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>
                <a:solidFill>
                  <a:srgbClr val="00357B"/>
                </a:solidFill>
              </a:ln>
            </p:spPr>
          </p:sp>
          <p:sp>
            <p:nvSpPr>
              <p:cNvPr id="113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114" name="AutoShape 25"/>
            <p:cNvSpPr/>
            <p:nvPr/>
          </p:nvSpPr>
          <p:spPr>
            <a:xfrm>
              <a:off x="5588" y="6279"/>
              <a:ext cx="4612" cy="0"/>
            </a:xfrm>
            <a:prstGeom prst="line">
              <a:avLst/>
            </a:prstGeom>
            <a:ln w="38100" cap="flat">
              <a:solidFill>
                <a:srgbClr val="00357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15" name="Group 26"/>
            <p:cNvGrpSpPr/>
            <p:nvPr/>
          </p:nvGrpSpPr>
          <p:grpSpPr>
            <a:xfrm rot="5400000">
              <a:off x="6359" y="2492"/>
              <a:ext cx="3002" cy="4549"/>
              <a:chOff x="0" y="0"/>
              <a:chExt cx="955539" cy="501577"/>
            </a:xfrm>
          </p:grpSpPr>
          <p:sp>
            <p:nvSpPr>
              <p:cNvPr id="116" name="Freeform 27"/>
              <p:cNvSpPr/>
              <p:nvPr/>
            </p:nvSpPr>
            <p:spPr>
              <a:xfrm>
                <a:off x="0" y="0"/>
                <a:ext cx="955539" cy="501577"/>
              </a:xfrm>
              <a:custGeom>
                <a:avLst/>
                <a:gdLst/>
                <a:ahLst/>
                <a:cxnLst/>
                <a:rect l="l" t="t" r="r" b="b"/>
                <a:pathLst>
                  <a:path w="955539" h="501577">
                    <a:moveTo>
                      <a:pt x="0" y="0"/>
                    </a:moveTo>
                    <a:lnTo>
                      <a:pt x="955539" y="0"/>
                    </a:lnTo>
                    <a:lnTo>
                      <a:pt x="955539" y="501577"/>
                    </a:lnTo>
                    <a:lnTo>
                      <a:pt x="0" y="501577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117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118" name="文本框 117"/>
          <p:cNvSpPr txBox="1"/>
          <p:nvPr userDrawn="1"/>
        </p:nvSpPr>
        <p:spPr>
          <a:xfrm>
            <a:off x="2956560" y="2628265"/>
            <a:ext cx="4674235" cy="1511935"/>
          </a:xfrm>
          <a:prstGeom prst="rect">
            <a:avLst/>
          </a:prstGeom>
        </p:spPr>
        <p:txBody>
          <a:bodyPr wrap="none" rtlCol="0">
            <a:noAutofit/>
          </a:bodyPr>
          <a:p>
            <a:pPr algn="ctr"/>
            <a:r>
              <a:rPr lang="zh-CN" sz="320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助长投机</a:t>
            </a:r>
            <a:endParaRPr lang="zh-CN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中宋" panose="02010600040101010101" charset="-122"/>
            </a:endParaRPr>
          </a:p>
          <a:p>
            <a:pPr algn="ctr"/>
            <a:r>
              <a:rPr 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心理与行为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中宋" panose="02010600040101010101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3673475" y="5166360"/>
            <a:ext cx="3370580" cy="1400810"/>
          </a:xfrm>
          <a:prstGeom prst="rect">
            <a:avLst/>
          </a:prstGeom>
        </p:spPr>
        <p:txBody>
          <a:bodyPr wrap="none" rtlCol="0">
            <a:noAutofit/>
          </a:bodyPr>
          <a:p>
            <a:pPr algn="ctr"/>
            <a:r>
              <a:rPr 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高成本有悖</a:t>
            </a:r>
            <a:endParaRPr lang="zh-CN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中宋" panose="02010600040101010101" charset="-122"/>
            </a:endParaRPr>
          </a:p>
          <a:p>
            <a:pPr algn="ctr"/>
            <a:r>
              <a:rPr 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现代治理的</a:t>
            </a:r>
            <a:endParaRPr lang="zh-CN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中宋" panose="02010600040101010101" charset="-122"/>
            </a:endParaRPr>
          </a:p>
          <a:p>
            <a:pPr algn="ctr"/>
            <a:r>
              <a:rPr 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高效追求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4895" y="2588260"/>
            <a:ext cx="100418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“运动式治理”助长投机心理与行为，有碍于现代国家治理长治、稳定的目标诉求</a:t>
            </a:r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并不能收到长期根治的效果，无益于国家治理现代化长治目标的达成。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7630795" y="5166360"/>
            <a:ext cx="98037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“运动式治理”的高成本有悖现代治理的高效追求。它常常是集中多方资源，以高强度的投入争取迅速见效</a:t>
            </a:r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易成为粗放型治理。</a:t>
            </a:r>
            <a:endParaRPr lang="zh-CN" altLang="en-US" sz="3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3400"/>
          </a:p>
        </p:txBody>
      </p:sp>
      <p:grpSp>
        <p:nvGrpSpPr>
          <p:cNvPr id="77" name="Group 21"/>
          <p:cNvGrpSpPr/>
          <p:nvPr/>
        </p:nvGrpSpPr>
        <p:grpSpPr>
          <a:xfrm rot="0">
            <a:off x="3440430" y="7466330"/>
            <a:ext cx="14046835" cy="2327910"/>
            <a:chOff x="0" y="0"/>
            <a:chExt cx="17995013" cy="2574293"/>
          </a:xfrm>
        </p:grpSpPr>
        <p:grpSp>
          <p:nvGrpSpPr>
            <p:cNvPr id="19" name="Group 22"/>
            <p:cNvGrpSpPr/>
            <p:nvPr/>
          </p:nvGrpSpPr>
          <p:grpSpPr>
            <a:xfrm rot="0">
              <a:off x="0" y="0"/>
              <a:ext cx="17995013" cy="2574293"/>
              <a:chOff x="0" y="0"/>
              <a:chExt cx="3554570" cy="508502"/>
            </a:xfrm>
          </p:grpSpPr>
          <p:sp>
            <p:nvSpPr>
              <p:cNvPr id="79" name="Freeform 23"/>
              <p:cNvSpPr/>
              <p:nvPr/>
            </p:nvSpPr>
            <p:spPr>
              <a:xfrm>
                <a:off x="0" y="0"/>
                <a:ext cx="3554571" cy="508502"/>
              </a:xfrm>
              <a:custGeom>
                <a:avLst/>
                <a:gdLst/>
                <a:ahLst/>
                <a:cxnLst/>
                <a:rect l="l" t="t" r="r" b="b"/>
                <a:pathLst>
                  <a:path w="3554571" h="508502">
                    <a:moveTo>
                      <a:pt x="0" y="0"/>
                    </a:moveTo>
                    <a:lnTo>
                      <a:pt x="3554571" y="0"/>
                    </a:lnTo>
                    <a:lnTo>
                      <a:pt x="3554571" y="508502"/>
                    </a:lnTo>
                    <a:lnTo>
                      <a:pt x="0" y="50850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>
                <a:solidFill>
                  <a:srgbClr val="00357B"/>
                </a:solidFill>
              </a:ln>
            </p:spPr>
          </p:sp>
          <p:sp>
            <p:nvSpPr>
              <p:cNvPr id="80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20" name="AutoShape 25"/>
            <p:cNvSpPr/>
            <p:nvPr/>
          </p:nvSpPr>
          <p:spPr>
            <a:xfrm rot="-5400000">
              <a:off x="3569319" y="1268096"/>
              <a:ext cx="2574293" cy="0"/>
            </a:xfrm>
            <a:prstGeom prst="line">
              <a:avLst/>
            </a:prstGeom>
            <a:ln w="38100" cap="flat">
              <a:solidFill>
                <a:srgbClr val="00357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2" name="Group 26"/>
            <p:cNvGrpSpPr/>
            <p:nvPr/>
          </p:nvGrpSpPr>
          <p:grpSpPr>
            <a:xfrm rot="0">
              <a:off x="0" y="17530"/>
              <a:ext cx="4837415" cy="2539232"/>
              <a:chOff x="0" y="0"/>
              <a:chExt cx="955539" cy="501577"/>
            </a:xfrm>
          </p:grpSpPr>
          <p:sp>
            <p:nvSpPr>
              <p:cNvPr id="21" name="Freeform 27"/>
              <p:cNvSpPr/>
              <p:nvPr/>
            </p:nvSpPr>
            <p:spPr>
              <a:xfrm>
                <a:off x="0" y="0"/>
                <a:ext cx="955539" cy="501577"/>
              </a:xfrm>
              <a:custGeom>
                <a:avLst/>
                <a:gdLst/>
                <a:ahLst/>
                <a:cxnLst/>
                <a:rect l="l" t="t" r="r" b="b"/>
                <a:pathLst>
                  <a:path w="955539" h="501577">
                    <a:moveTo>
                      <a:pt x="0" y="0"/>
                    </a:moveTo>
                    <a:lnTo>
                      <a:pt x="955539" y="0"/>
                    </a:lnTo>
                    <a:lnTo>
                      <a:pt x="955539" y="501577"/>
                    </a:lnTo>
                    <a:lnTo>
                      <a:pt x="0" y="501577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22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3879215" y="8061960"/>
            <a:ext cx="282892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“行政之恶”</a:t>
            </a:r>
            <a:endParaRPr lang="zh-CN" altLang="en-US" sz="3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r>
              <a:rPr lang="zh-CN" altLang="en-US" sz="3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风险增加</a:t>
            </a:r>
            <a:endParaRPr lang="zh-CN" altLang="en-US" sz="3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96150" y="7625080"/>
            <a:ext cx="104724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一是上级权威出现价值偏颇，做出错误或不适当指令时；二是当行动者对上级指令理解偏颇时；三是当行动者道德错位时，将会出现“行政之恶”，对社会发展产生负面影响。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3200"/>
          </a:p>
        </p:txBody>
      </p:sp>
      <p:sp>
        <p:nvSpPr>
          <p:cNvPr id="50" name="TextBox 50"/>
          <p:cNvSpPr txBox="1"/>
          <p:nvPr/>
        </p:nvSpPr>
        <p:spPr>
          <a:xfrm>
            <a:off x="3141980" y="59182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风险弊端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0" y="3175337"/>
            <a:ext cx="18627126" cy="3936325"/>
            <a:chOff x="0" y="0"/>
            <a:chExt cx="4905910" cy="10367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5910" cy="1036728"/>
            </a:xfrm>
            <a:custGeom>
              <a:avLst/>
              <a:gdLst/>
              <a:ahLst/>
              <a:cxnLst/>
              <a:rect l="l" t="t" r="r" b="b"/>
              <a:pathLst>
                <a:path w="4905910" h="1036728">
                  <a:moveTo>
                    <a:pt x="0" y="0"/>
                  </a:moveTo>
                  <a:lnTo>
                    <a:pt x="4905910" y="0"/>
                  </a:lnTo>
                  <a:lnTo>
                    <a:pt x="4905910" y="1036728"/>
                  </a:lnTo>
                  <a:lnTo>
                    <a:pt x="0" y="1036728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82505" y="2933937"/>
            <a:ext cx="4572000" cy="360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95"/>
              </a:lnSpc>
              <a:spcBef>
                <a:spcPct val="0"/>
              </a:spcBef>
            </a:pPr>
            <a:r>
              <a:rPr lang="en-US" sz="20065" spc="1605">
                <a:solidFill>
                  <a:srgbClr val="FFFFFF"/>
                </a:solidFill>
                <a:latin typeface="Agrandir Wide Medium Bold" panose="00000905000000000000"/>
              </a:rPr>
              <a:t>04</a:t>
            </a:r>
            <a:endParaRPr lang="en-US" sz="20065" spc="1605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941618" y="4185943"/>
            <a:ext cx="9317682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10000" spc="576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</a:rPr>
              <a:t>转变路径</a:t>
            </a:r>
            <a:endParaRPr lang="en-US" sz="10000" spc="576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440" y="7470775"/>
            <a:ext cx="16903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“</a:t>
            </a:r>
            <a:r>
              <a:rPr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随着制度的健全和切实执行，常态治理的能力必须要日渐加强，偶发性、应急性公共问题才会随之减少，</a:t>
            </a:r>
            <a:r>
              <a:rPr lang="zh-CN" sz="3200" b="1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从“运动治理范式”向“常态治理范式”的转变也才会随之而来</a:t>
            </a:r>
            <a:r>
              <a:rPr lang="zh-CN" sz="32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r>
              <a:rPr lang="en-US" altLang="zh-CN" sz="32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endParaRPr lang="zh-CN" sz="3200" b="1" spc="143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200" b="1" spc="143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-514350" y="183594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4" name="AutoShape 14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sp>
        <p:nvSpPr>
          <p:cNvPr id="27" name="AutoShape 27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361311" y="3213549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研究背景及意义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61311" y="4686879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研究内容及目标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61311" y="6153100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研究思路及方法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65168" y="7615621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转变路径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054350" y="2747010"/>
            <a:ext cx="3142615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spc="208">
                <a:solidFill>
                  <a:srgbClr val="002E6B"/>
                </a:solidFill>
                <a:ea typeface="思源黑体-粗体 Bold" panose="020B0800000000000000"/>
              </a:rPr>
              <a:t>经常发生和出现</a:t>
            </a:r>
            <a:endParaRPr lang="en-US" sz="2800" b="1" spc="208">
              <a:solidFill>
                <a:srgbClr val="002E6B"/>
              </a:solidFill>
              <a:ea typeface="思源黑体-粗体 Bold" panose="020B0800000000000000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spc="208">
                <a:solidFill>
                  <a:srgbClr val="002E6B"/>
                </a:solidFill>
                <a:ea typeface="思源黑体-粗体 Bold" panose="020B0800000000000000"/>
              </a:rPr>
              <a:t>的公共议题</a:t>
            </a:r>
            <a:endParaRPr lang="en-US" sz="2800" b="1" spc="208">
              <a:solidFill>
                <a:srgbClr val="002E6B"/>
              </a:solidFill>
              <a:ea typeface="思源黑体-粗体 Bold" panose="020B080000000000000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4260195" y="7930515"/>
            <a:ext cx="395224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spc="208">
                <a:solidFill>
                  <a:srgbClr val="002E6B"/>
                </a:solidFill>
                <a:ea typeface="思源黑体-粗体 Bold" panose="020B0800000000000000"/>
              </a:rPr>
              <a:t>偶发性、</a:t>
            </a:r>
            <a:endParaRPr lang="en-US" sz="2800" b="1" spc="208">
              <a:solidFill>
                <a:srgbClr val="002E6B"/>
              </a:solidFill>
              <a:ea typeface="思源黑体-粗体 Bold" panose="020B0800000000000000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 b="1" spc="208">
                <a:solidFill>
                  <a:srgbClr val="002E6B"/>
                </a:solidFill>
                <a:ea typeface="思源黑体-粗体 Bold" panose="020B0800000000000000"/>
              </a:rPr>
              <a:t>应急性议题</a:t>
            </a:r>
            <a:endParaRPr lang="en-US" sz="2600" spc="208">
              <a:solidFill>
                <a:srgbClr val="002E6B"/>
              </a:solidFill>
              <a:ea typeface="思源黑体-粗体 Bold" panose="020B08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242050" y="1771015"/>
            <a:ext cx="8018145" cy="288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fontAlgn="auto">
              <a:lnSpc>
                <a:spcPct val="150000"/>
              </a:lnSpc>
              <a:spcBef>
                <a:spcPct val="0"/>
              </a:spcBef>
            </a:pPr>
            <a:r>
              <a:rPr lang="en-US" sz="2500" b="1" spc="144">
                <a:solidFill>
                  <a:srgbClr val="00357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如食品安全问题、环境保护问题等等，应对这类问题需要建标准、建制度，实施常态治理，着力制度的实施。假如以“运动式治理”来应对经常发生的公共问题，结果只能雨过地皮湿，治标不治本，此类问题应禁止采用“运动式治理”。</a:t>
            </a:r>
            <a:endParaRPr lang="en-US" sz="2500" b="1" spc="144">
              <a:solidFill>
                <a:srgbClr val="00357B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715125" y="7289800"/>
            <a:ext cx="7811135" cy="23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l" fontAlgn="auto">
              <a:lnSpc>
                <a:spcPct val="150000"/>
              </a:lnSpc>
              <a:spcBef>
                <a:spcPct val="0"/>
              </a:spcBef>
            </a:pPr>
            <a:r>
              <a:rPr lang="en-US" sz="2500" b="1" spc="144">
                <a:solidFill>
                  <a:srgbClr val="00357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比如地震、洪水、灾害天气、疫情等突发事项，此类公共议题可以组成临时机构，整合不同部门，集中各类资源，以“运动式治理”的方式加以应对。但这类公共议题解决的如何，基础还在“常态治理”。</a:t>
            </a:r>
            <a:endParaRPr lang="en-US" sz="2500" b="1" spc="144">
              <a:solidFill>
                <a:srgbClr val="00357B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sp>
        <p:nvSpPr>
          <p:cNvPr id="58" name="文本框 57"/>
          <p:cNvSpPr txBox="1"/>
          <p:nvPr userDrawn="1"/>
        </p:nvSpPr>
        <p:spPr>
          <a:xfrm>
            <a:off x="3369469" y="-72390"/>
            <a:ext cx="12977813" cy="294084"/>
          </a:xfrm>
          <a:prstGeom prst="rect">
            <a:avLst/>
          </a:prstGeom>
        </p:spPr>
        <p:txBody>
          <a:bodyPr wrap="none" rtlCol="0">
            <a:noAutofit/>
          </a:bodyPr>
          <a:p>
            <a:pPr indent="0" defTabSz="0">
              <a:lnSpc>
                <a:spcPct val="728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600" spc="208">
              <a:solidFill>
                <a:srgbClr val="002E6B"/>
              </a:solidFill>
              <a:ea typeface="思源黑体-粗体 Bold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41980" y="5000625"/>
            <a:ext cx="14956790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indent="457200" fontAlgn="auto"/>
            <a:r>
              <a:rPr lang="en-US" altLang="zh-CN" sz="4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7000" endA="900" endPos="70000" dir="5400000" sy="-100000" algn="bl" rotWithShape="0"/>
                </a:effectLst>
                <a:latin typeface="华文新魏" panose="02010800040101010101" charset="-122"/>
                <a:ea typeface="华文新魏" panose="02010800040101010101" charset="-122"/>
              </a:rPr>
              <a:t>“</a:t>
            </a:r>
            <a:r>
              <a:rPr lang="zh-CN" altLang="en-US" sz="4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7000" endA="900" endPos="70000" dir="5400000" sy="-100000" algn="bl" rotWithShape="0"/>
                </a:effectLst>
                <a:latin typeface="华文新魏" panose="02010800040101010101" charset="-122"/>
                <a:ea typeface="华文新魏" panose="02010800040101010101" charset="-122"/>
              </a:rPr>
              <a:t>合理的策略应当是对公共事务和议题进行分类，不同的问题采用不同的治理模式。</a:t>
            </a:r>
            <a:r>
              <a:rPr lang="en-US" altLang="zh-CN" sz="4000">
                <a:solidFill>
                  <a:srgbClr val="00357B"/>
                </a:solidFill>
                <a:effectLst>
                  <a:reflection blurRad="6350" stA="57000" endA="900" endPos="70000" dir="5400000" sy="-100000" algn="bl" rotWithShape="0"/>
                </a:effectLst>
                <a:latin typeface="华文新魏" panose="02010800040101010101" charset="-122"/>
                <a:ea typeface="华文新魏" panose="02010800040101010101" charset="-122"/>
              </a:rPr>
              <a:t>”</a:t>
            </a:r>
            <a:endParaRPr lang="en-US" altLang="zh-CN" sz="4000">
              <a:solidFill>
                <a:srgbClr val="00357B"/>
              </a:solidFill>
              <a:effectLst>
                <a:reflection blurRad="6350" stA="57000" endA="900" endPos="70000" dir="5400000" sy="-100000" algn="bl" rotWithShape="0"/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3222625" y="7188835"/>
            <a:ext cx="3019425" cy="2417445"/>
          </a:xfrm>
          <a:prstGeom prst="rect">
            <a:avLst/>
          </a:prstGeom>
          <a:noFill/>
          <a:ln w="9525"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</p:pic>
      <p:pic>
        <p:nvPicPr>
          <p:cNvPr id="104" name="图片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14526260" y="1958975"/>
            <a:ext cx="2809240" cy="218249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sx="104000" sy="104000" algn="tl" rotWithShape="0">
              <a:prstClr val="black">
                <a:alpha val="39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400" y="3213735"/>
            <a:ext cx="2590165" cy="5504180"/>
          </a:xfrm>
          <a:prstGeom prst="rect">
            <a:avLst/>
          </a:prstGeom>
        </p:spPr>
      </p:pic>
      <p:sp>
        <p:nvSpPr>
          <p:cNvPr id="50" name="TextBox 50"/>
          <p:cNvSpPr txBox="1"/>
          <p:nvPr/>
        </p:nvSpPr>
        <p:spPr>
          <a:xfrm>
            <a:off x="3141980" y="59182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转变路径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 flipV="1">
            <a:off x="3141980" y="4686300"/>
            <a:ext cx="14688820" cy="635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V="1">
            <a:off x="3141980" y="6595745"/>
            <a:ext cx="14688820" cy="635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-996355" y="1946296"/>
            <a:ext cx="19723963" cy="6007572"/>
            <a:chOff x="0" y="0"/>
            <a:chExt cx="26298618" cy="8010096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6095535" y="643124"/>
              <a:ext cx="20203083" cy="6258215"/>
              <a:chOff x="0" y="0"/>
              <a:chExt cx="3702131" cy="114679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702131" cy="1146792"/>
              </a:xfrm>
              <a:custGeom>
                <a:avLst/>
                <a:gdLst/>
                <a:ahLst/>
                <a:cxnLst/>
                <a:rect l="l" t="t" r="r" b="b"/>
                <a:pathLst>
                  <a:path w="3702131" h="1146792">
                    <a:moveTo>
                      <a:pt x="0" y="0"/>
                    </a:moveTo>
                    <a:lnTo>
                      <a:pt x="3702131" y="0"/>
                    </a:lnTo>
                    <a:lnTo>
                      <a:pt x="3702131" y="1146792"/>
                    </a:lnTo>
                    <a:lnTo>
                      <a:pt x="0" y="1146792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369288" cy="8010096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 rot="0">
              <a:off x="699900" y="457733"/>
              <a:ext cx="6055046" cy="6597432"/>
              <a:chOff x="0" y="0"/>
              <a:chExt cx="1104808" cy="120377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3906204" y="3238818"/>
              <a:ext cx="6642860" cy="975791"/>
              <a:chOff x="0" y="0"/>
              <a:chExt cx="812800" cy="1193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10"/>
                  </a:lnSpc>
                </a:pPr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5626774" y="3206527"/>
            <a:ext cx="11520131" cy="242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00"/>
              </a:lnSpc>
              <a:spcBef>
                <a:spcPct val="0"/>
              </a:spcBef>
            </a:pPr>
            <a:r>
              <a:rPr lang="zh-CN" altLang="en-US" sz="15000" spc="2051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</a:rPr>
              <a:t>感谢倾听！</a:t>
            </a:r>
            <a:endParaRPr lang="zh-CN" altLang="en-US" sz="15000" spc="2051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626774" y="5630807"/>
            <a:ext cx="12159119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920"/>
              </a:lnSpc>
              <a:spcBef>
                <a:spcPct val="0"/>
              </a:spcBef>
            </a:pPr>
            <a:r>
              <a:rPr lang="en-US" altLang="zh-CN" sz="6000" b="1" spc="1185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</a:rPr>
              <a:t>——</a:t>
            </a:r>
            <a:r>
              <a:rPr lang="zh-CN" altLang="en-US" sz="6000" b="1" spc="1185">
                <a:solidFill>
                  <a:srgbClr val="FFFFFF"/>
                </a:solidFill>
                <a:latin typeface="华文楷体" panose="02010600040101010101" charset="-122"/>
                <a:ea typeface="华文楷体" panose="02010600040101010101" charset="-122"/>
              </a:rPr>
              <a:t>欢迎大家交流讨论</a:t>
            </a:r>
            <a:endParaRPr lang="en-US" sz="6000" b="1" spc="1185">
              <a:solidFill>
                <a:srgbClr val="FFFF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8" name="Picture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7297" y="3029064"/>
            <a:ext cx="3611088" cy="3541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-339126" y="9854713"/>
            <a:ext cx="21142249" cy="3271291"/>
            <a:chOff x="0" y="0"/>
            <a:chExt cx="5568329" cy="8615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68329" cy="861575"/>
            </a:xfrm>
            <a:custGeom>
              <a:avLst/>
              <a:gdLst/>
              <a:ahLst/>
              <a:cxnLst/>
              <a:rect l="l" t="t" r="r" b="b"/>
              <a:pathLst>
                <a:path w="5568329" h="861575">
                  <a:moveTo>
                    <a:pt x="0" y="0"/>
                  </a:moveTo>
                  <a:lnTo>
                    <a:pt x="5568329" y="0"/>
                  </a:lnTo>
                  <a:lnTo>
                    <a:pt x="5568329" y="861575"/>
                  </a:lnTo>
                  <a:lnTo>
                    <a:pt x="0" y="861575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339126" y="-523239"/>
            <a:ext cx="21142249" cy="3674889"/>
            <a:chOff x="0" y="0"/>
            <a:chExt cx="28189666" cy="4899851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28189666" cy="4361722"/>
              <a:chOff x="0" y="0"/>
              <a:chExt cx="5568329" cy="86157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68329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5568329" h="861575">
                    <a:moveTo>
                      <a:pt x="0" y="0"/>
                    </a:moveTo>
                    <a:lnTo>
                      <a:pt x="5568329" y="0"/>
                    </a:lnTo>
                    <a:lnTo>
                      <a:pt x="5568329" y="861575"/>
                    </a:lnTo>
                    <a:lnTo>
                      <a:pt x="0" y="861575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60"/>
                  </a:lnSpc>
                </a:pPr>
              </a:p>
            </p:txBody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81100"/>
              <a:ext cx="4157251" cy="4518751"/>
            </a:xfrm>
            <a:prstGeom prst="rect">
              <a:avLst/>
            </a:prstGeom>
          </p:spPr>
        </p:pic>
        <p:grpSp>
          <p:nvGrpSpPr>
            <p:cNvPr id="11" name="Group 11"/>
            <p:cNvGrpSpPr/>
            <p:nvPr/>
          </p:nvGrpSpPr>
          <p:grpSpPr>
            <a:xfrm rot="0">
              <a:off x="394836" y="639322"/>
              <a:ext cx="3415845" cy="3721823"/>
              <a:chOff x="0" y="0"/>
              <a:chExt cx="1104808" cy="120377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203615" y="2208221"/>
              <a:ext cx="3747450" cy="550475"/>
              <a:chOff x="0" y="0"/>
              <a:chExt cx="812800" cy="1193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60"/>
                  </a:lnSpc>
                </a:pPr>
              </a:p>
            </p:txBody>
          </p:sp>
        </p:grpSp>
      </p:grpSp>
      <p:sp>
        <p:nvSpPr>
          <p:cNvPr id="17" name="AutoShape 17"/>
          <p:cNvSpPr/>
          <p:nvPr/>
        </p:nvSpPr>
        <p:spPr>
          <a:xfrm>
            <a:off x="2885444" y="4811833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885444" y="5759465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0193523" y="4787640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0193523" y="5735272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885444" y="7473412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2885444" y="8421044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0193523" y="7473412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0193523" y="8421044"/>
            <a:ext cx="5209033" cy="0"/>
          </a:xfrm>
          <a:prstGeom prst="line">
            <a:avLst/>
          </a:prstGeom>
          <a:ln w="28575" cap="flat">
            <a:solidFill>
              <a:srgbClr val="00357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3158" y="316755"/>
            <a:ext cx="2034361" cy="1994901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3866495" y="14605"/>
            <a:ext cx="4018280" cy="1812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4140"/>
              </a:lnSpc>
              <a:spcBef>
                <a:spcPct val="0"/>
              </a:spcBef>
            </a:pPr>
            <a:r>
              <a:rPr lang="en-US" sz="10100" b="1" spc="2928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</a:rPr>
              <a:t>目录</a:t>
            </a:r>
            <a:endParaRPr lang="en-US" sz="10100" b="1" spc="2928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978741" y="1600953"/>
            <a:ext cx="3280559" cy="75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0"/>
              </a:lnSpc>
              <a:spcBef>
                <a:spcPct val="0"/>
              </a:spcBef>
            </a:pPr>
            <a:r>
              <a:rPr lang="en-US" sz="3800" spc="338">
                <a:solidFill>
                  <a:srgbClr val="FFFFFF"/>
                </a:solidFill>
                <a:latin typeface="Agrandir Wide Medium Bold" panose="00000905000000000000"/>
              </a:rPr>
              <a:t>Contents</a:t>
            </a:r>
            <a:endParaRPr lang="en-US" sz="3800" spc="338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925449" y="4907083"/>
            <a:ext cx="520903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2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</a:rPr>
              <a:t>名词解释</a:t>
            </a:r>
            <a:endParaRPr lang="en-US" sz="4000" spc="32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871952" y="3531535"/>
            <a:ext cx="1236018" cy="115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463">
                <a:solidFill>
                  <a:srgbClr val="002E6B"/>
                </a:solidFill>
                <a:latin typeface="Agrandir Wide Medium Bold" panose="00000905000000000000"/>
              </a:rPr>
              <a:t>01</a:t>
            </a:r>
            <a:endParaRPr lang="en-US" sz="5800" spc="463">
              <a:solidFill>
                <a:srgbClr val="002E6B"/>
              </a:solidFill>
              <a:latin typeface="Agrandir Wide Medium Bold" panose="00000905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141000" y="3531535"/>
            <a:ext cx="1314078" cy="115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463">
                <a:solidFill>
                  <a:srgbClr val="002E6B"/>
                </a:solidFill>
                <a:latin typeface="Agrandir Wide Medium Bold" panose="00000905000000000000"/>
              </a:rPr>
              <a:t>02</a:t>
            </a:r>
            <a:endParaRPr lang="en-US" sz="5800" spc="463">
              <a:solidFill>
                <a:srgbClr val="002E6B"/>
              </a:solidFill>
              <a:latin typeface="Agrandir Wide Medium Bold" panose="00000905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829238" y="6245502"/>
            <a:ext cx="1321445" cy="115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463">
                <a:solidFill>
                  <a:srgbClr val="002E6B"/>
                </a:solidFill>
                <a:latin typeface="Agrandir Wide Medium Bold" panose="00000905000000000000"/>
              </a:rPr>
              <a:t>03</a:t>
            </a:r>
            <a:endParaRPr lang="en-US" sz="5800" spc="463">
              <a:solidFill>
                <a:srgbClr val="002E6B"/>
              </a:solidFill>
              <a:latin typeface="Agrandir Wide Medium Bold" panose="00000905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132145" y="6245502"/>
            <a:ext cx="1331788" cy="115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463">
                <a:solidFill>
                  <a:srgbClr val="002E6B"/>
                </a:solidFill>
                <a:latin typeface="Agrandir Wide Medium Bold" panose="00000905000000000000"/>
              </a:rPr>
              <a:t>04</a:t>
            </a:r>
            <a:endParaRPr lang="en-US" sz="5800" spc="463">
              <a:solidFill>
                <a:srgbClr val="002E6B"/>
              </a:solidFill>
              <a:latin typeface="Agrandir Wide Medium Bold" panose="00000905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270734" y="4907083"/>
            <a:ext cx="513208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2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</a:rPr>
              <a:t>价值意蕴</a:t>
            </a:r>
            <a:endParaRPr lang="en-US" sz="4000" spc="32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885444" y="7549612"/>
            <a:ext cx="520903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zh-CN" altLang="en-US" sz="4000" spc="32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</a:rPr>
              <a:t>风险弊端</a:t>
            </a:r>
            <a:endParaRPr lang="zh-CN" altLang="en-US" sz="4000" spc="32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231999" y="7549612"/>
            <a:ext cx="513208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zh-CN" altLang="en-US" sz="4000" spc="32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</a:rPr>
              <a:t>转变路径</a:t>
            </a:r>
            <a:endParaRPr lang="zh-CN" altLang="en-US" sz="4000" spc="32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0" y="3175337"/>
            <a:ext cx="18627126" cy="3936325"/>
            <a:chOff x="0" y="0"/>
            <a:chExt cx="4905910" cy="10367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5910" cy="1036728"/>
            </a:xfrm>
            <a:custGeom>
              <a:avLst/>
              <a:gdLst/>
              <a:ahLst/>
              <a:cxnLst/>
              <a:rect l="l" t="t" r="r" b="b"/>
              <a:pathLst>
                <a:path w="4905910" h="1036728">
                  <a:moveTo>
                    <a:pt x="0" y="0"/>
                  </a:moveTo>
                  <a:lnTo>
                    <a:pt x="4905910" y="0"/>
                  </a:lnTo>
                  <a:lnTo>
                    <a:pt x="4905910" y="1036728"/>
                  </a:lnTo>
                  <a:lnTo>
                    <a:pt x="0" y="1036728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82505" y="2933937"/>
            <a:ext cx="4276353" cy="4005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95"/>
              </a:lnSpc>
              <a:spcBef>
                <a:spcPct val="0"/>
              </a:spcBef>
            </a:pPr>
            <a:r>
              <a:rPr lang="en-US" sz="20065" spc="1605">
                <a:solidFill>
                  <a:srgbClr val="FFFFFF"/>
                </a:solidFill>
                <a:latin typeface="Agrandir Wide Medium Bold" panose="00000905000000000000"/>
              </a:rPr>
              <a:t>01</a:t>
            </a:r>
            <a:endParaRPr lang="en-US" sz="20065" spc="1605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25532" y="4290083"/>
            <a:ext cx="854985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zh-CN" altLang="en-US" sz="10000" spc="576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</a:rPr>
              <a:t>名词解释</a:t>
            </a:r>
            <a:endParaRPr lang="zh-CN" altLang="en-US" sz="10000" spc="576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205" y="7432040"/>
            <a:ext cx="165582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</a:t>
            </a:r>
            <a:r>
              <a:rPr 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“运动式治理”在中国的语境下, 又被称为“整风”、“整顿”、“整治”等, 这些名称都源于对这种治理形态本质的考量。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4" name="AutoShape 14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 rot="0">
            <a:off x="3509010" y="1945640"/>
            <a:ext cx="14003020" cy="3913505"/>
            <a:chOff x="0" y="-192881"/>
            <a:chExt cx="17995018" cy="6330701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0" y="-192881"/>
              <a:ext cx="17995018" cy="6330701"/>
              <a:chOff x="0" y="-38100"/>
              <a:chExt cx="3554571" cy="125050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3554571" cy="1212408"/>
              </a:xfrm>
              <a:custGeom>
                <a:avLst/>
                <a:gdLst/>
                <a:ahLst/>
                <a:cxnLst/>
                <a:rect l="l" t="t" r="r" b="b"/>
                <a:pathLst>
                  <a:path w="3554571" h="508502">
                    <a:moveTo>
                      <a:pt x="0" y="0"/>
                    </a:moveTo>
                    <a:lnTo>
                      <a:pt x="3554571" y="0"/>
                    </a:lnTo>
                    <a:lnTo>
                      <a:pt x="3554571" y="508502"/>
                    </a:lnTo>
                    <a:lnTo>
                      <a:pt x="0" y="50850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>
                <a:solidFill>
                  <a:srgbClr val="00357B"/>
                </a:solidFill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0" y="-175351"/>
              <a:ext cx="4114799" cy="430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4480560" y="5373922"/>
            <a:ext cx="3396801" cy="216037"/>
            <a:chOff x="0" y="0"/>
            <a:chExt cx="6350000" cy="40386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265168" y="3204024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名词解释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3762375" y="2312035"/>
            <a:ext cx="13496925" cy="33235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“</a:t>
            </a:r>
            <a:r>
              <a:rPr lang="zh-CN" altLang="en-US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是指以</a:t>
            </a:r>
            <a:r>
              <a:rPr lang="zh-CN" sz="440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强大政治合法性</a:t>
            </a:r>
            <a:r>
              <a:rPr 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为基础和依托,通过执政党和国家官僚组织的意识形态宣传和超强的组织网络渗透,以</a:t>
            </a:r>
            <a:r>
              <a:rPr lang="zh-CN" sz="440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发动群众</a:t>
            </a:r>
            <a:r>
              <a:rPr 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为主要手段,在</a:t>
            </a:r>
            <a:r>
              <a:rPr lang="zh-CN" sz="440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政治动员中集中组织社会资源</a:t>
            </a:r>
            <a:r>
              <a:rPr 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以实现国家的各种治理目的,进而达成国家的各项治理任务的一种</a:t>
            </a:r>
            <a:r>
              <a:rPr lang="zh-CN" sz="440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公共治理模式</a:t>
            </a:r>
            <a:r>
              <a:rPr 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zh-CN" sz="4400" spc="143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3141847" y="599335"/>
            <a:ext cx="730173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名词解释</a:t>
            </a:r>
            <a:endParaRPr lang="zh-CN" altLang="en-US" sz="4000" spc="320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61311" y="4684081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价值意蕴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61311" y="6154613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风险弊端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61311" y="7625146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转变路径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6" name="AutoShape 56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10" y="6334125"/>
            <a:ext cx="5132705" cy="33051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981440" y="6334760"/>
            <a:ext cx="853059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en-US" alt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作为一种公共治理模式, 它的出现与</a:t>
            </a:r>
            <a:r>
              <a:rPr 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历史和革命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因素有关:一方面, 与当时中国共产党的领导人毛泽东有关,毛泽东酷爱斗争的个性，使得他比较推崇这种治理模式；</a:t>
            </a:r>
            <a:endParaRPr lang="zh-CN" sz="28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355600"/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另一方面, 也与我国的政党类型有重要关系，由于运动治理曾是我党夺取政权、赢得革命胜利的法宝，</a:t>
            </a:r>
            <a:r>
              <a:rPr lang="zh-CN" sz="2800" b="1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因此在很长时间内影响着我国党政机关的工作模式，其盛行也体现了我国对传统革命动员逻辑的路径依赖。</a:t>
            </a:r>
            <a:endParaRPr lang="zh-CN" altLang="en-US" sz="2800" b="1">
              <a:solidFill>
                <a:srgbClr val="00357B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-22225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4" name="AutoShape 14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4480560" y="5373922"/>
            <a:ext cx="3396801" cy="216037"/>
            <a:chOff x="0" y="0"/>
            <a:chExt cx="6350000" cy="40386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 rot="0">
            <a:off x="3396615" y="1969135"/>
            <a:ext cx="14302105" cy="2847340"/>
            <a:chOff x="0" y="0"/>
            <a:chExt cx="17995013" cy="2574293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0" y="0"/>
              <a:ext cx="17995013" cy="2574293"/>
              <a:chOff x="0" y="0"/>
              <a:chExt cx="3554570" cy="50850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3554571" cy="508502"/>
              </a:xfrm>
              <a:custGeom>
                <a:avLst/>
                <a:gdLst/>
                <a:ahLst/>
                <a:cxnLst/>
                <a:rect l="l" t="t" r="r" b="b"/>
                <a:pathLst>
                  <a:path w="3554571" h="508502">
                    <a:moveTo>
                      <a:pt x="0" y="0"/>
                    </a:moveTo>
                    <a:lnTo>
                      <a:pt x="3554571" y="0"/>
                    </a:lnTo>
                    <a:lnTo>
                      <a:pt x="3554571" y="508502"/>
                    </a:lnTo>
                    <a:lnTo>
                      <a:pt x="0" y="50850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>
                <a:solidFill>
                  <a:srgbClr val="00357B"/>
                </a:solidFill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25" name="AutoShape 25"/>
            <p:cNvSpPr/>
            <p:nvPr/>
          </p:nvSpPr>
          <p:spPr>
            <a:xfrm rot="-5400000">
              <a:off x="3569319" y="1268096"/>
              <a:ext cx="2574293" cy="0"/>
            </a:xfrm>
            <a:prstGeom prst="line">
              <a:avLst/>
            </a:prstGeom>
            <a:ln w="38100" cap="flat">
              <a:solidFill>
                <a:srgbClr val="00357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6" name="Group 26"/>
            <p:cNvGrpSpPr/>
            <p:nvPr/>
          </p:nvGrpSpPr>
          <p:grpSpPr>
            <a:xfrm rot="0">
              <a:off x="0" y="17530"/>
              <a:ext cx="4837415" cy="2539232"/>
              <a:chOff x="0" y="0"/>
              <a:chExt cx="955539" cy="50157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955539" cy="501577"/>
              </a:xfrm>
              <a:custGeom>
                <a:avLst/>
                <a:gdLst/>
                <a:ahLst/>
                <a:cxnLst/>
                <a:rect l="l" t="t" r="r" b="b"/>
                <a:pathLst>
                  <a:path w="955539" h="501577">
                    <a:moveTo>
                      <a:pt x="0" y="0"/>
                    </a:moveTo>
                    <a:lnTo>
                      <a:pt x="955539" y="0"/>
                    </a:lnTo>
                    <a:lnTo>
                      <a:pt x="955539" y="501577"/>
                    </a:lnTo>
                    <a:lnTo>
                      <a:pt x="0" y="501577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45" name="TextBox 45"/>
          <p:cNvSpPr txBox="1"/>
          <p:nvPr/>
        </p:nvSpPr>
        <p:spPr>
          <a:xfrm>
            <a:off x="265168" y="3204024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名词解释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3652611" y="2668329"/>
            <a:ext cx="3628061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zh-CN" altLang="en-US" sz="4400" spc="208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“运动式治理”</a:t>
            </a:r>
            <a:endParaRPr lang="zh-CN" altLang="en-US" sz="4400" spc="208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altLang="zh-CN" sz="4400" spc="208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or</a:t>
            </a:r>
            <a:endParaRPr lang="en-US" altLang="zh-CN" sz="4400" spc="208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zh-CN" altLang="en-US" sz="4400" spc="208">
                <a:solidFill>
                  <a:srgbClr val="FFFF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“常规治理”</a:t>
            </a:r>
            <a:endParaRPr lang="en-US" sz="4400" spc="208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3652711" y="5433077"/>
            <a:ext cx="3628061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208">
                <a:solidFill>
                  <a:srgbClr val="FFFFFF"/>
                </a:solidFill>
                <a:ea typeface="思源黑体-粗体 Bold" panose="020B0800000000000000"/>
              </a:rPr>
              <a:t>内容主题概括</a:t>
            </a:r>
            <a:endParaRPr lang="en-US" sz="2600" spc="20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3652711" y="7581060"/>
            <a:ext cx="3628061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208">
                <a:solidFill>
                  <a:srgbClr val="FFFFFF"/>
                </a:solidFill>
                <a:ea typeface="思源黑体-粗体 Bold" panose="020B0800000000000000"/>
              </a:rPr>
              <a:t>内容主题概括</a:t>
            </a:r>
            <a:endParaRPr lang="en-US" sz="2600" spc="20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3141847" y="599335"/>
            <a:ext cx="730173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zh-CN" altLang="en-US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“运动式治理”</a:t>
            </a:r>
            <a:r>
              <a:rPr lang="en-US" altLang="zh-CN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or</a:t>
            </a:r>
            <a:r>
              <a:rPr lang="zh-CN" altLang="en-US" sz="4000" spc="320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“常规治理”</a:t>
            </a:r>
            <a:endParaRPr lang="en-US" sz="4000" spc="320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280275" y="2174875"/>
            <a:ext cx="10210800" cy="19450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      </a:t>
            </a:r>
            <a:r>
              <a:rPr lang="zh-CN" sz="3200" b="1">
                <a:latin typeface="华文楷体" panose="02010600040101010101" charset="-122"/>
                <a:ea typeface="华文楷体" panose="02010600040101010101" charset="-122"/>
              </a:rPr>
              <a:t>相对于常规治理模式，运动式治理的特征体现在治理手段的灵活应对、资源配置的整合倾向及组织形式的扁平化，一般用来应对中心治理任务治理理念上更加重视效率，强调结果，要求治理主体集中一切可以集中的资源，在规定期限内达到理想的治理结果。</a:t>
            </a:r>
            <a:endParaRPr lang="zh-CN" sz="3200" b="1" spc="143">
              <a:solidFill>
                <a:srgbClr val="002E6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61311" y="4684081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价值意蕴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61311" y="6154613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风险弊端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61311" y="7625146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转变路径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56" name="AutoShape 56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pic>
        <p:nvPicPr>
          <p:cNvPr id="31" name="图片 30" descr="upload_post_object_v2_9679757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560" y="5213350"/>
            <a:ext cx="12103735" cy="4137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56822" y="339643"/>
            <a:ext cx="17441466" cy="9483974"/>
            <a:chOff x="0" y="0"/>
            <a:chExt cx="19130303" cy="10402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1573" cy="10403567"/>
            </a:xfrm>
            <a:custGeom>
              <a:avLst/>
              <a:gdLst/>
              <a:ahLst/>
              <a:cxnLst/>
              <a:rect l="l" t="t" r="r" b="b"/>
              <a:pathLst>
                <a:path w="19131573" h="10403567">
                  <a:moveTo>
                    <a:pt x="4001573" y="10296886"/>
                  </a:moveTo>
                  <a:lnTo>
                    <a:pt x="14981465" y="10296886"/>
                  </a:lnTo>
                  <a:lnTo>
                    <a:pt x="14981465" y="10322286"/>
                  </a:lnTo>
                  <a:lnTo>
                    <a:pt x="4001573" y="10322286"/>
                  </a:lnTo>
                  <a:lnTo>
                    <a:pt x="4001573" y="10296886"/>
                  </a:lnTo>
                  <a:close/>
                  <a:moveTo>
                    <a:pt x="4001573" y="10218146"/>
                  </a:moveTo>
                  <a:lnTo>
                    <a:pt x="14981465" y="10218146"/>
                  </a:lnTo>
                  <a:lnTo>
                    <a:pt x="14981465" y="10243546"/>
                  </a:lnTo>
                  <a:lnTo>
                    <a:pt x="4001573" y="10243546"/>
                  </a:lnTo>
                  <a:lnTo>
                    <a:pt x="4001573" y="10218146"/>
                  </a:lnTo>
                  <a:close/>
                  <a:moveTo>
                    <a:pt x="4001573" y="10376896"/>
                  </a:moveTo>
                  <a:lnTo>
                    <a:pt x="14981465" y="10376896"/>
                  </a:lnTo>
                  <a:lnTo>
                    <a:pt x="14981465" y="10402296"/>
                  </a:lnTo>
                  <a:lnTo>
                    <a:pt x="4001573" y="10402296"/>
                  </a:lnTo>
                  <a:lnTo>
                    <a:pt x="4001573" y="10376896"/>
                  </a:lnTo>
                  <a:close/>
                  <a:moveTo>
                    <a:pt x="43180" y="10376896"/>
                  </a:moveTo>
                  <a:lnTo>
                    <a:pt x="97790" y="10322286"/>
                  </a:lnTo>
                  <a:lnTo>
                    <a:pt x="4001574" y="10322286"/>
                  </a:lnTo>
                  <a:lnTo>
                    <a:pt x="4001574" y="10296886"/>
                  </a:lnTo>
                  <a:lnTo>
                    <a:pt x="123190" y="10296886"/>
                  </a:lnTo>
                  <a:lnTo>
                    <a:pt x="177800" y="10242276"/>
                  </a:lnTo>
                  <a:lnTo>
                    <a:pt x="4001573" y="10242276"/>
                  </a:lnTo>
                  <a:lnTo>
                    <a:pt x="4001573" y="10216876"/>
                  </a:lnTo>
                  <a:lnTo>
                    <a:pt x="185420" y="10216876"/>
                  </a:lnTo>
                  <a:lnTo>
                    <a:pt x="185420" y="7985802"/>
                  </a:lnTo>
                  <a:lnTo>
                    <a:pt x="160020" y="7985802"/>
                  </a:lnTo>
                  <a:lnTo>
                    <a:pt x="160020" y="10224496"/>
                  </a:lnTo>
                  <a:lnTo>
                    <a:pt x="105410" y="10279106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10305776"/>
                  </a:lnTo>
                  <a:lnTo>
                    <a:pt x="25400" y="10359117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10390867"/>
                  </a:lnTo>
                  <a:cubicBezTo>
                    <a:pt x="0" y="10398486"/>
                    <a:pt x="5080" y="10403567"/>
                    <a:pt x="12700" y="10403567"/>
                  </a:cubicBezTo>
                  <a:lnTo>
                    <a:pt x="4001573" y="10403567"/>
                  </a:lnTo>
                  <a:lnTo>
                    <a:pt x="4001573" y="10378167"/>
                  </a:lnTo>
                  <a:lnTo>
                    <a:pt x="43180" y="10378167"/>
                  </a:lnTo>
                  <a:lnTo>
                    <a:pt x="43180" y="10376897"/>
                  </a:lnTo>
                  <a:close/>
                  <a:moveTo>
                    <a:pt x="25400" y="43180"/>
                  </a:moveTo>
                  <a:lnTo>
                    <a:pt x="80010" y="97790"/>
                  </a:lnTo>
                  <a:lnTo>
                    <a:pt x="80010" y="2497562"/>
                  </a:lnTo>
                  <a:lnTo>
                    <a:pt x="105410" y="2497562"/>
                  </a:lnTo>
                  <a:lnTo>
                    <a:pt x="105410" y="123190"/>
                  </a:lnTo>
                  <a:lnTo>
                    <a:pt x="160020" y="177800"/>
                  </a:lnTo>
                  <a:lnTo>
                    <a:pt x="160020" y="2497562"/>
                  </a:lnTo>
                  <a:lnTo>
                    <a:pt x="185420" y="2497562"/>
                  </a:lnTo>
                  <a:lnTo>
                    <a:pt x="185420" y="185420"/>
                  </a:lnTo>
                  <a:lnTo>
                    <a:pt x="4001573" y="185420"/>
                  </a:lnTo>
                  <a:lnTo>
                    <a:pt x="4001573" y="160020"/>
                  </a:lnTo>
                  <a:lnTo>
                    <a:pt x="176530" y="160020"/>
                  </a:lnTo>
                  <a:lnTo>
                    <a:pt x="123190" y="105410"/>
                  </a:lnTo>
                  <a:lnTo>
                    <a:pt x="4001573" y="105410"/>
                  </a:lnTo>
                  <a:lnTo>
                    <a:pt x="4001573" y="80010"/>
                  </a:lnTo>
                  <a:lnTo>
                    <a:pt x="97790" y="80010"/>
                  </a:lnTo>
                  <a:lnTo>
                    <a:pt x="43180" y="25400"/>
                  </a:lnTo>
                  <a:lnTo>
                    <a:pt x="3995971" y="25400"/>
                  </a:lnTo>
                  <a:lnTo>
                    <a:pt x="3995971" y="0"/>
                  </a:lnTo>
                  <a:lnTo>
                    <a:pt x="12700" y="0"/>
                  </a:lnTo>
                  <a:cubicBezTo>
                    <a:pt x="5080" y="0"/>
                    <a:pt x="0" y="5080"/>
                    <a:pt x="0" y="12700"/>
                  </a:cubicBezTo>
                  <a:lnTo>
                    <a:pt x="0" y="2497562"/>
                  </a:lnTo>
                  <a:lnTo>
                    <a:pt x="25400" y="2497562"/>
                  </a:lnTo>
                  <a:lnTo>
                    <a:pt x="25400" y="43180"/>
                  </a:lnTo>
                  <a:close/>
                  <a:moveTo>
                    <a:pt x="19104904" y="10359117"/>
                  </a:moveTo>
                  <a:lnTo>
                    <a:pt x="19050293" y="10304506"/>
                  </a:lnTo>
                  <a:lnTo>
                    <a:pt x="19050293" y="7988605"/>
                  </a:lnTo>
                  <a:lnTo>
                    <a:pt x="19024893" y="7988605"/>
                  </a:lnTo>
                  <a:lnTo>
                    <a:pt x="19024893" y="10280376"/>
                  </a:lnTo>
                  <a:lnTo>
                    <a:pt x="18970284" y="10225767"/>
                  </a:lnTo>
                  <a:lnTo>
                    <a:pt x="18970284" y="7988605"/>
                  </a:lnTo>
                  <a:lnTo>
                    <a:pt x="18944884" y="7988605"/>
                  </a:lnTo>
                  <a:lnTo>
                    <a:pt x="18944884" y="10218147"/>
                  </a:lnTo>
                  <a:lnTo>
                    <a:pt x="14975863" y="10218147"/>
                  </a:lnTo>
                  <a:lnTo>
                    <a:pt x="14975863" y="10243547"/>
                  </a:lnTo>
                  <a:lnTo>
                    <a:pt x="18952504" y="10243547"/>
                  </a:lnTo>
                  <a:lnTo>
                    <a:pt x="19007113" y="10298157"/>
                  </a:lnTo>
                  <a:lnTo>
                    <a:pt x="14981465" y="10298157"/>
                  </a:lnTo>
                  <a:lnTo>
                    <a:pt x="14981465" y="10323557"/>
                  </a:lnTo>
                  <a:lnTo>
                    <a:pt x="19033784" y="10323557"/>
                  </a:lnTo>
                  <a:lnTo>
                    <a:pt x="19088393" y="10378167"/>
                  </a:lnTo>
                  <a:lnTo>
                    <a:pt x="14981465" y="10378167"/>
                  </a:lnTo>
                  <a:lnTo>
                    <a:pt x="14981465" y="10403567"/>
                  </a:lnTo>
                  <a:lnTo>
                    <a:pt x="19118873" y="10403567"/>
                  </a:lnTo>
                  <a:cubicBezTo>
                    <a:pt x="19126493" y="10403567"/>
                    <a:pt x="19131573" y="10398486"/>
                    <a:pt x="19131573" y="10390867"/>
                  </a:cubicBezTo>
                  <a:lnTo>
                    <a:pt x="19131573" y="7988605"/>
                  </a:lnTo>
                  <a:lnTo>
                    <a:pt x="19106173" y="7988605"/>
                  </a:lnTo>
                  <a:lnTo>
                    <a:pt x="19104904" y="10359117"/>
                  </a:lnTo>
                  <a:close/>
                  <a:moveTo>
                    <a:pt x="4001573" y="0"/>
                  </a:moveTo>
                  <a:lnTo>
                    <a:pt x="14981465" y="0"/>
                  </a:lnTo>
                  <a:lnTo>
                    <a:pt x="14981465" y="25400"/>
                  </a:lnTo>
                  <a:lnTo>
                    <a:pt x="4001573" y="25400"/>
                  </a:lnTo>
                  <a:lnTo>
                    <a:pt x="4001573" y="0"/>
                  </a:lnTo>
                  <a:close/>
                  <a:moveTo>
                    <a:pt x="4001573" y="158750"/>
                  </a:moveTo>
                  <a:lnTo>
                    <a:pt x="14981465" y="158750"/>
                  </a:lnTo>
                  <a:lnTo>
                    <a:pt x="14981465" y="184150"/>
                  </a:lnTo>
                  <a:lnTo>
                    <a:pt x="4001573" y="184150"/>
                  </a:lnTo>
                  <a:lnTo>
                    <a:pt x="4001573" y="158750"/>
                  </a:lnTo>
                  <a:close/>
                  <a:moveTo>
                    <a:pt x="4001573" y="80010"/>
                  </a:moveTo>
                  <a:lnTo>
                    <a:pt x="14981465" y="80010"/>
                  </a:lnTo>
                  <a:lnTo>
                    <a:pt x="14981465" y="105410"/>
                  </a:lnTo>
                  <a:lnTo>
                    <a:pt x="4001573" y="105410"/>
                  </a:lnTo>
                  <a:lnTo>
                    <a:pt x="4001573" y="80010"/>
                  </a:lnTo>
                  <a:close/>
                  <a:moveTo>
                    <a:pt x="19087123" y="25400"/>
                  </a:moveTo>
                  <a:lnTo>
                    <a:pt x="19032513" y="80010"/>
                  </a:lnTo>
                  <a:lnTo>
                    <a:pt x="14981465" y="80010"/>
                  </a:lnTo>
                  <a:lnTo>
                    <a:pt x="14981465" y="105410"/>
                  </a:lnTo>
                  <a:lnTo>
                    <a:pt x="19008384" y="105410"/>
                  </a:lnTo>
                  <a:lnTo>
                    <a:pt x="18953773" y="160020"/>
                  </a:lnTo>
                  <a:lnTo>
                    <a:pt x="14981465" y="160020"/>
                  </a:lnTo>
                  <a:lnTo>
                    <a:pt x="14981465" y="185420"/>
                  </a:lnTo>
                  <a:lnTo>
                    <a:pt x="18946154" y="185420"/>
                  </a:lnTo>
                  <a:lnTo>
                    <a:pt x="18946154" y="2497562"/>
                  </a:lnTo>
                  <a:lnTo>
                    <a:pt x="18971554" y="2497562"/>
                  </a:lnTo>
                  <a:lnTo>
                    <a:pt x="18971554" y="177800"/>
                  </a:lnTo>
                  <a:lnTo>
                    <a:pt x="19026163" y="123190"/>
                  </a:lnTo>
                  <a:lnTo>
                    <a:pt x="19026163" y="2497562"/>
                  </a:lnTo>
                  <a:lnTo>
                    <a:pt x="19051563" y="2497562"/>
                  </a:lnTo>
                  <a:lnTo>
                    <a:pt x="19051563" y="97790"/>
                  </a:lnTo>
                  <a:lnTo>
                    <a:pt x="19106173" y="43180"/>
                  </a:lnTo>
                  <a:lnTo>
                    <a:pt x="19106173" y="2494761"/>
                  </a:lnTo>
                  <a:lnTo>
                    <a:pt x="19131573" y="2494761"/>
                  </a:lnTo>
                  <a:lnTo>
                    <a:pt x="19131573" y="12700"/>
                  </a:lnTo>
                  <a:cubicBezTo>
                    <a:pt x="19131573" y="5080"/>
                    <a:pt x="19126493" y="0"/>
                    <a:pt x="19118873" y="0"/>
                  </a:cubicBezTo>
                  <a:lnTo>
                    <a:pt x="14981465" y="0"/>
                  </a:lnTo>
                  <a:lnTo>
                    <a:pt x="14981465" y="25400"/>
                  </a:lnTo>
                  <a:lnTo>
                    <a:pt x="19087123" y="25400"/>
                  </a:lnTo>
                  <a:close/>
                  <a:moveTo>
                    <a:pt x="0" y="2497562"/>
                  </a:moveTo>
                  <a:lnTo>
                    <a:pt x="25400" y="2497562"/>
                  </a:lnTo>
                  <a:lnTo>
                    <a:pt x="25400" y="7988605"/>
                  </a:lnTo>
                  <a:lnTo>
                    <a:pt x="0" y="7988605"/>
                  </a:lnTo>
                  <a:lnTo>
                    <a:pt x="0" y="2497562"/>
                  </a:lnTo>
                  <a:close/>
                  <a:moveTo>
                    <a:pt x="80010" y="2497562"/>
                  </a:moveTo>
                  <a:lnTo>
                    <a:pt x="105410" y="2497562"/>
                  </a:lnTo>
                  <a:lnTo>
                    <a:pt x="105410" y="7988605"/>
                  </a:lnTo>
                  <a:lnTo>
                    <a:pt x="80010" y="7988605"/>
                  </a:lnTo>
                  <a:lnTo>
                    <a:pt x="80010" y="2497562"/>
                  </a:lnTo>
                  <a:close/>
                  <a:moveTo>
                    <a:pt x="158750" y="2497562"/>
                  </a:moveTo>
                  <a:lnTo>
                    <a:pt x="184150" y="2497562"/>
                  </a:lnTo>
                  <a:lnTo>
                    <a:pt x="184150" y="7988605"/>
                  </a:lnTo>
                  <a:lnTo>
                    <a:pt x="158750" y="7988605"/>
                  </a:lnTo>
                  <a:lnTo>
                    <a:pt x="158750" y="2497562"/>
                  </a:lnTo>
                  <a:close/>
                  <a:moveTo>
                    <a:pt x="19104904" y="2497562"/>
                  </a:moveTo>
                  <a:lnTo>
                    <a:pt x="19130304" y="2497562"/>
                  </a:lnTo>
                  <a:lnTo>
                    <a:pt x="19130304" y="7988605"/>
                  </a:lnTo>
                  <a:lnTo>
                    <a:pt x="19104904" y="7988605"/>
                  </a:lnTo>
                  <a:lnTo>
                    <a:pt x="19104904" y="2497562"/>
                  </a:lnTo>
                  <a:close/>
                  <a:moveTo>
                    <a:pt x="18946154" y="2497562"/>
                  </a:moveTo>
                  <a:lnTo>
                    <a:pt x="18971554" y="2497562"/>
                  </a:lnTo>
                  <a:lnTo>
                    <a:pt x="18971554" y="7988605"/>
                  </a:lnTo>
                  <a:lnTo>
                    <a:pt x="18946154" y="7988605"/>
                  </a:lnTo>
                  <a:lnTo>
                    <a:pt x="18946154" y="2497562"/>
                  </a:lnTo>
                  <a:close/>
                  <a:moveTo>
                    <a:pt x="19026163" y="2497562"/>
                  </a:moveTo>
                  <a:lnTo>
                    <a:pt x="19051563" y="2497562"/>
                  </a:lnTo>
                  <a:lnTo>
                    <a:pt x="19051563" y="7988605"/>
                  </a:lnTo>
                  <a:lnTo>
                    <a:pt x="19026163" y="7988605"/>
                  </a:lnTo>
                  <a:lnTo>
                    <a:pt x="19026163" y="2497562"/>
                  </a:lnTo>
                  <a:close/>
                </a:path>
              </a:pathLst>
            </a:custGeom>
            <a:solidFill>
              <a:srgbClr val="00357B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0" y="3175337"/>
            <a:ext cx="18627126" cy="3936325"/>
            <a:chOff x="0" y="0"/>
            <a:chExt cx="4905910" cy="10367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5910" cy="1036728"/>
            </a:xfrm>
            <a:custGeom>
              <a:avLst/>
              <a:gdLst/>
              <a:ahLst/>
              <a:cxnLst/>
              <a:rect l="l" t="t" r="r" b="b"/>
              <a:pathLst>
                <a:path w="4905910" h="1036728">
                  <a:moveTo>
                    <a:pt x="0" y="0"/>
                  </a:moveTo>
                  <a:lnTo>
                    <a:pt x="4905910" y="0"/>
                  </a:lnTo>
                  <a:lnTo>
                    <a:pt x="4905910" y="1036728"/>
                  </a:lnTo>
                  <a:lnTo>
                    <a:pt x="0" y="1036728"/>
                  </a:lnTo>
                  <a:close/>
                </a:path>
              </a:pathLst>
            </a:custGeom>
            <a:solidFill>
              <a:srgbClr val="00357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82505" y="2933937"/>
            <a:ext cx="4546476" cy="4005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95"/>
              </a:lnSpc>
              <a:spcBef>
                <a:spcPct val="0"/>
              </a:spcBef>
            </a:pPr>
            <a:r>
              <a:rPr lang="en-US" sz="20065" spc="1605">
                <a:solidFill>
                  <a:srgbClr val="FFFFFF"/>
                </a:solidFill>
                <a:latin typeface="Agrandir Wide Medium Bold" panose="00000905000000000000"/>
              </a:rPr>
              <a:t>02</a:t>
            </a:r>
            <a:endParaRPr lang="en-US" sz="20065" spc="1605">
              <a:solidFill>
                <a:srgbClr val="FFFFFF"/>
              </a:solidFill>
              <a:latin typeface="Agrandir Wide Medium Bold" panose="00000905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04324" y="4577103"/>
            <a:ext cx="899227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10000" spc="32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价值意蕴</a:t>
            </a:r>
            <a:endParaRPr lang="en-US" sz="10000" spc="32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4" name="AutoShape 14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4" name="TextBox 34"/>
          <p:cNvSpPr txBox="1"/>
          <p:nvPr/>
        </p:nvSpPr>
        <p:spPr>
          <a:xfrm>
            <a:off x="361311" y="3213549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charset="0"/>
              </a:rPr>
              <a:t>名词解释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65168" y="4674556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charset="0"/>
              </a:rPr>
              <a:t>价值意蕴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61311" y="6154613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风险弊端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61311" y="7625146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charset="0"/>
              </a:rPr>
              <a:t>转变路径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691828" y="4230983"/>
            <a:ext cx="49277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spc="231">
                <a:solidFill>
                  <a:srgbClr val="FFFFFF"/>
                </a:solidFill>
                <a:latin typeface="思源黑体-粗体 Bold" panose="020B0800000000000000"/>
              </a:rPr>
              <a:t>01</a:t>
            </a:r>
            <a:endParaRPr lang="en-US" sz="2900" spc="231">
              <a:solidFill>
                <a:srgbClr val="FFFFFF"/>
              </a:solidFill>
              <a:latin typeface="思源黑体-粗体 Bold" panose="020B080000000000000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8691828" y="6956011"/>
            <a:ext cx="49277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spc="231">
                <a:solidFill>
                  <a:srgbClr val="FFFFFF"/>
                </a:solidFill>
                <a:latin typeface="思源黑体-粗体 Bold" panose="020B0800000000000000"/>
              </a:rPr>
              <a:t>03</a:t>
            </a:r>
            <a:endParaRPr lang="en-US" sz="2900" spc="231">
              <a:solidFill>
                <a:srgbClr val="FFFFFF"/>
              </a:solidFill>
              <a:latin typeface="思源黑体-粗体 Bold" panose="020B0800000000000000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516973" y="4230983"/>
            <a:ext cx="49277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spc="231">
                <a:solidFill>
                  <a:srgbClr val="FFFFFF"/>
                </a:solidFill>
                <a:latin typeface="思源黑体-粗体 Bold" panose="020B0800000000000000"/>
              </a:rPr>
              <a:t>02</a:t>
            </a:r>
            <a:endParaRPr lang="en-US" sz="2900" spc="231">
              <a:solidFill>
                <a:srgbClr val="FFFFFF"/>
              </a:solidFill>
              <a:latin typeface="思源黑体-粗体 Bold" panose="020B080000000000000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1516973" y="6956011"/>
            <a:ext cx="49277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spc="231">
                <a:solidFill>
                  <a:srgbClr val="FFFFFF"/>
                </a:solidFill>
                <a:latin typeface="思源黑体-粗体 Bold" panose="020B0800000000000000"/>
              </a:rPr>
              <a:t>04</a:t>
            </a:r>
            <a:endParaRPr lang="en-US" sz="2900" spc="231">
              <a:solidFill>
                <a:srgbClr val="FFFFFF"/>
              </a:solidFill>
              <a:latin typeface="思源黑体-粗体 Bold" panose="020B080000000000000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3141980" y="61849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价值意蕴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sp>
        <p:nvSpPr>
          <p:cNvPr id="52" name="AutoShape 52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sp>
        <p:nvSpPr>
          <p:cNvPr id="80" name="文本框 79"/>
          <p:cNvSpPr txBox="1"/>
          <p:nvPr userDrawn="1"/>
        </p:nvSpPr>
        <p:spPr>
          <a:xfrm>
            <a:off x="14693183" y="7625141"/>
            <a:ext cx="5571695" cy="510933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endParaRPr lang="zh-CN" sz="3700" b="1">
              <a:solidFill>
                <a:srgbClr val="002E6B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141857" y="1919482"/>
            <a:ext cx="5948516" cy="964053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</a:t>
            </a:r>
            <a:r>
              <a:rPr lang="zh-CN" altLang="en-US" sz="4400" b="1">
                <a:solidFill>
                  <a:srgbClr val="2E75B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组织管理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的视角出发</a:t>
            </a:r>
            <a:endParaRPr lang="zh-CN" altLang="en-US" sz="4400" b="1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3141898" y="2703195"/>
            <a:ext cx="13814036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27730" y="2883535"/>
            <a:ext cx="1324165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    </a:t>
            </a:r>
            <a:r>
              <a:rPr lang="en-US" altLang="zh-CN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</a:t>
            </a:r>
            <a:r>
              <a:rPr lang="zh-CN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运动式治理能在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短时间内充分调动内外资源</a:t>
            </a:r>
            <a:r>
              <a:rPr lang="zh-CN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，实现组织行动力和协调性短期提升。在运动式治理过程中，治理主体会最大限度地调配人力、物力、财力等公共资源，从重、从快地进行行政活动</a:t>
            </a:r>
            <a:r>
              <a:rPr lang="zh-CN" altLang="en-US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强化政策的执行力和有效性。</a:t>
            </a:r>
            <a:endParaRPr lang="zh-CN" sz="360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  <a:p>
            <a:endParaRPr lang="zh-CN" altLang="en-US" sz="360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3141898" y="5571941"/>
            <a:ext cx="5948516" cy="816569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</a:t>
            </a:r>
            <a:r>
              <a:rPr lang="zh-CN" altLang="en-US" sz="4400" b="1">
                <a:solidFill>
                  <a:srgbClr val="4F81BD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政治权威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的视角出发</a:t>
            </a:r>
            <a:endParaRPr lang="zh-CN" altLang="en-US" sz="4400" b="1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3173607" y="6495681"/>
            <a:ext cx="13739312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3173607" y="6692327"/>
            <a:ext cx="13519109" cy="2559671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/>
            <a:r>
              <a:rPr lang="en-US" altLang="zh-CN" sz="3200">
                <a:solidFill>
                  <a:srgbClr val="002E6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en-US" altLang="zh-CN" sz="3200" b="1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在运</a:t>
            </a:r>
            <a:r>
              <a:rPr lang="zh-CN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动式治理中，</a:t>
            </a:r>
            <a:r>
              <a:rPr lang="zh-CN" sz="32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政府的基本逻辑是凭借政治权力，将行政管理问题转变为政治问题</a:t>
            </a:r>
            <a:r>
              <a:rPr lang="zh-CN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。因此，从</a:t>
            </a:r>
            <a:r>
              <a:rPr lang="zh-CN" sz="32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央地关系</a:t>
            </a:r>
            <a:r>
              <a:rPr lang="zh-CN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来看，按部就班的行政运作逻辑不能从根本上解决央地间的权力矛盾，但不定期的运动式治理则对中央权威性基础起到了强化功能；从</a:t>
            </a:r>
            <a:r>
              <a:rPr lang="zh-CN" sz="32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政府与公民间的关系</a:t>
            </a:r>
            <a:r>
              <a:rPr lang="zh-CN" sz="32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来看，运动式治理有利于维护政府的合法化和权威化形象。</a:t>
            </a:r>
            <a:endParaRPr lang="zh-CN" sz="3200">
              <a:solidFill>
                <a:srgbClr val="002E6B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4" name="AutoShape 14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sp>
        <p:nvSpPr>
          <p:cNvPr id="21" name="AutoShape 21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3141847" y="9577446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3173607" y="3213428"/>
            <a:ext cx="13487400" cy="2161868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altLang="zh-CN" sz="3200">
                <a:solidFill>
                  <a:srgbClr val="002E6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伴随着多中心治理的浪潮，增强公民社会参与意识是治理时代的又一大重点任务。</a:t>
            </a:r>
            <a:endParaRPr lang="zh-CN" sz="3400">
              <a:solidFill>
                <a:srgbClr val="002E6B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经过运动式治理，政府实际上建立起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与社会间的特殊对话机制</a:t>
            </a:r>
            <a:r>
              <a:rPr lang="zh-CN" sz="3400">
                <a:solidFill>
                  <a:srgbClr val="002E6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，通过宣传和社会动员，改变社会成员的自我意志并形成“认同聚合”，回应了公众对国家和社会治理的绩效期待，容易获得社会公众的认可和接受。</a:t>
            </a:r>
            <a:endParaRPr lang="zh-CN" sz="3400" spc="144">
              <a:solidFill>
                <a:srgbClr val="002E6B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61311" y="3213549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charset="0"/>
              </a:rPr>
              <a:t>名词解释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65168" y="4674556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charset="0"/>
              </a:rPr>
              <a:t>价值意蕴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61311" y="6154613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风险弊端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61311" y="7625146"/>
            <a:ext cx="182403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zh-CN" alt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转变路径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78" y="214891"/>
            <a:ext cx="1778771" cy="1744269"/>
          </a:xfrm>
          <a:prstGeom prst="rect">
            <a:avLst/>
          </a:prstGeom>
        </p:spPr>
      </p:pic>
      <p:cxnSp>
        <p:nvCxnSpPr>
          <p:cNvPr id="53" name="直接连接符 52"/>
          <p:cNvCxnSpPr/>
          <p:nvPr userDrawn="1"/>
        </p:nvCxnSpPr>
        <p:spPr>
          <a:xfrm>
            <a:off x="3141898" y="3086100"/>
            <a:ext cx="13814036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 userDrawn="1"/>
        </p:nvSpPr>
        <p:spPr>
          <a:xfrm>
            <a:off x="3173607" y="2175387"/>
            <a:ext cx="5948516" cy="964053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</a:t>
            </a:r>
            <a:r>
              <a:rPr lang="zh-CN" altLang="en-US" sz="4400" b="1">
                <a:solidFill>
                  <a:srgbClr val="2E75B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社会动员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的视角出发</a:t>
            </a:r>
            <a:endParaRPr lang="zh-CN" altLang="en-US" sz="4400" b="1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3141980" y="61849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价值意蕴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880" y="6094095"/>
            <a:ext cx="6868160" cy="34023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2265" y="6094730"/>
            <a:ext cx="4888865" cy="3401060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7000"/>
          </a:blip>
          <a:srcRect l="16361" t="15871" r="1189" b="14584"/>
          <a:stretch>
            <a:fillRect/>
          </a:stretch>
        </p:blipFill>
        <p:spPr>
          <a:xfrm>
            <a:off x="386715" y="-454660"/>
            <a:ext cx="18288000" cy="10287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5400000">
            <a:off x="-4792257" y="3547237"/>
            <a:ext cx="11827123" cy="3271310"/>
            <a:chOff x="0" y="0"/>
            <a:chExt cx="15769498" cy="4361746"/>
          </a:xfrm>
        </p:grpSpPr>
        <p:grpSp>
          <p:nvGrpSpPr>
            <p:cNvPr id="8" name="Group 8"/>
            <p:cNvGrpSpPr/>
            <p:nvPr/>
          </p:nvGrpSpPr>
          <p:grpSpPr>
            <a:xfrm rot="-5400000">
              <a:off x="6314462" y="-5093290"/>
              <a:ext cx="4114800" cy="14795272"/>
              <a:chOff x="0" y="0"/>
              <a:chExt cx="812800" cy="292252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292252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92252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922523"/>
                    </a:lnTo>
                    <a:lnTo>
                      <a:pt x="0" y="2922523"/>
                    </a:lnTo>
                    <a:close/>
                  </a:path>
                </a:pathLst>
              </a:custGeom>
              <a:solidFill>
                <a:srgbClr val="00357B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40"/>
                  </a:lnSpc>
                </a:pPr>
              </a:p>
            </p:txBody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874606" cy="4211528"/>
            </a:xfrm>
            <a:prstGeom prst="rect">
              <a:avLst/>
            </a:prstGeom>
          </p:spPr>
        </p:pic>
        <p:grpSp>
          <p:nvGrpSpPr>
            <p:cNvPr id="12" name="Group 12"/>
            <p:cNvGrpSpPr/>
            <p:nvPr/>
          </p:nvGrpSpPr>
          <p:grpSpPr>
            <a:xfrm rot="0">
              <a:off x="367992" y="240666"/>
              <a:ext cx="3183607" cy="3468782"/>
              <a:chOff x="0" y="0"/>
              <a:chExt cx="1104808" cy="120377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04808" cy="1203772"/>
              </a:xfrm>
              <a:custGeom>
                <a:avLst/>
                <a:gdLst/>
                <a:ahLst/>
                <a:cxnLst/>
                <a:rect l="l" t="t" r="r" b="b"/>
                <a:pathLst>
                  <a:path w="1104808" h="1203772">
                    <a:moveTo>
                      <a:pt x="0" y="0"/>
                    </a:moveTo>
                    <a:lnTo>
                      <a:pt x="1104808" y="0"/>
                    </a:lnTo>
                    <a:lnTo>
                      <a:pt x="1104808" y="1203772"/>
                    </a:lnTo>
                    <a:lnTo>
                      <a:pt x="0" y="12037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53795" y="1702898"/>
              <a:ext cx="3492666" cy="513049"/>
              <a:chOff x="0" y="0"/>
              <a:chExt cx="812800" cy="11939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11939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9395">
                    <a:moveTo>
                      <a:pt x="406400" y="0"/>
                    </a:moveTo>
                    <a:lnTo>
                      <a:pt x="812800" y="119395"/>
                    </a:lnTo>
                    <a:lnTo>
                      <a:pt x="0" y="11939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127000" y="311150"/>
                <a:ext cx="558800" cy="349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265"/>
                  </a:lnSpc>
                </a:pPr>
              </a:p>
            </p:txBody>
          </p:sp>
        </p:grpSp>
        <p:sp>
          <p:nvSpPr>
            <p:cNvPr id="18" name="AutoShape 18"/>
            <p:cNvSpPr/>
            <p:nvPr/>
          </p:nvSpPr>
          <p:spPr>
            <a:xfrm rot="-5400000">
              <a:off x="473271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 rot="-5400000">
              <a:off x="668912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rot="-5400000">
              <a:off x="864553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 rot="-5400000">
              <a:off x="10601947" y="1971823"/>
              <a:ext cx="3429000" cy="0"/>
            </a:xfrm>
            <a:prstGeom prst="line">
              <a:avLst/>
            </a:prstGeom>
            <a:ln w="14458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17424099" y="812360"/>
            <a:ext cx="109866" cy="439465"/>
          </a:xfrm>
          <a:prstGeom prst="rect">
            <a:avLst/>
          </a:prstGeom>
        </p:spPr>
      </p:pic>
      <p:sp>
        <p:nvSpPr>
          <p:cNvPr id="35" name="AutoShape 35"/>
          <p:cNvSpPr/>
          <p:nvPr/>
        </p:nvSpPr>
        <p:spPr>
          <a:xfrm>
            <a:off x="3141847" y="1566964"/>
            <a:ext cx="14603474" cy="0"/>
          </a:xfrm>
          <a:prstGeom prst="line">
            <a:avLst/>
          </a:prstGeom>
          <a:ln w="47625" cap="flat">
            <a:solidFill>
              <a:srgbClr val="00357B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7" name="TextBox 37"/>
          <p:cNvSpPr txBox="1"/>
          <p:nvPr/>
        </p:nvSpPr>
        <p:spPr>
          <a:xfrm>
            <a:off x="3141980" y="2813685"/>
            <a:ext cx="13488670" cy="359918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altLang="zh-CN" sz="3200">
                <a:solidFill>
                  <a:srgbClr val="2E75B6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        </a:t>
            </a:r>
            <a:r>
              <a:rPr lang="en-US" altLang="zh-CN" sz="32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 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运动式治理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有效回应了国家政治体系对绩效合法性的强烈需求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，缓解了国家政治体系的执政压力。当前中国的国家合法性主要来源于绩效表现，在特定发展阶段通常面临更深切和普遍的社会矛盾，使国家政治体系面临更严峻的合法性危机。在此背景下，运动式治理以其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收效明显的特性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</a:rPr>
              <a:t>恰当地回应了国家对绩效合法性的强烈需求。</a:t>
            </a:r>
            <a:endParaRPr lang="zh-CN" sz="3400">
              <a:solidFill>
                <a:srgbClr val="00357B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  <a:p>
            <a:pPr algn="l"/>
            <a:endParaRPr lang="zh-CN" sz="3400">
              <a:solidFill>
                <a:srgbClr val="00357B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  <a:p>
            <a:pPr algn="l"/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从</a:t>
            </a:r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社会治理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的层面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出发</a:t>
            </a:r>
            <a:endParaRPr lang="zh-CN" sz="4400" spc="144">
              <a:solidFill>
                <a:srgbClr val="2E75B6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  <a:p>
            <a:pPr algn="l"/>
            <a:r>
              <a:rPr lang="zh-CN" sz="3200">
                <a:solidFill>
                  <a:srgbClr val="2E75B6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      </a:t>
            </a:r>
            <a:endParaRPr lang="zh-CN" sz="3200">
              <a:solidFill>
                <a:srgbClr val="2E75B6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  <a:sym typeface="+mn-ea"/>
            </a:endParaRPr>
          </a:p>
          <a:p>
            <a:pPr algn="l"/>
            <a:r>
              <a:rPr lang="zh-CN" sz="3200">
                <a:solidFill>
                  <a:srgbClr val="2E75B6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      </a:t>
            </a:r>
            <a:r>
              <a:rPr lang="zh-CN" sz="3400">
                <a:solidFill>
                  <a:srgbClr val="00357B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 当前，我国处于社会建设和社会转型的关键期，缓解社会矛盾、调节社会纠纷、解决社会治理突出问题急需政府以强大的治理绩效做出回应，但在制度有效性供给不足的情况下，常规式治理尚不能满足社会转型期对高效治理的迫切要求，</a:t>
            </a:r>
            <a:r>
              <a:rPr lang="zh-CN" sz="3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中宋" panose="02010600040101010101" charset="-122"/>
                <a:sym typeface="+mn-ea"/>
              </a:rPr>
              <a:t>运动式治理则可以有效回应社会转型期矛盾突出的阶段性困境，缓解社会治理压力。</a:t>
            </a:r>
            <a:endParaRPr lang="zh-CN" sz="3400" spc="144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  <a:p>
            <a:pPr algn="l"/>
            <a:endParaRPr lang="zh-CN" sz="3400" spc="144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中宋" panose="02010600040101010101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361311" y="3213549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研究背景及意义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69446" y="4674553"/>
            <a:ext cx="201632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zh-CN" altLang="en-US" sz="2100" spc="168">
                <a:solidFill>
                  <a:srgbClr val="FFFFFF"/>
                </a:solidFill>
                <a:ea typeface="思源黑体-粗体 Bold" panose="020B0800000000000000"/>
              </a:rPr>
              <a:t>价值意蕴</a:t>
            </a:r>
            <a:endParaRPr lang="en-US" sz="2100" spc="168">
              <a:solidFill>
                <a:srgbClr val="FFFFFF"/>
              </a:solidFill>
              <a:ea typeface="思源黑体-粗体 Bold" panose="020B0800000000000000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361311" y="6154613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研究思路及方法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361311" y="7625146"/>
            <a:ext cx="18240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spc="151">
                <a:solidFill>
                  <a:srgbClr val="FFFFFF">
                    <a:alpha val="89804"/>
                  </a:srgbClr>
                </a:solidFill>
                <a:ea typeface="思源黑体-粗体" panose="020B0400000000000000"/>
              </a:rPr>
              <a:t>研究进度及安排</a:t>
            </a:r>
            <a:endParaRPr lang="en-US" sz="1900" spc="151">
              <a:solidFill>
                <a:srgbClr val="FFFFFF">
                  <a:alpha val="89804"/>
                </a:srgbClr>
              </a:solidFill>
              <a:ea typeface="思源黑体-粗体" panose="020B0400000000000000"/>
            </a:endParaRP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9122" y="105131"/>
            <a:ext cx="1778771" cy="17442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00" y="3213735"/>
            <a:ext cx="2590165" cy="5504180"/>
          </a:xfrm>
          <a:prstGeom prst="rect">
            <a:avLst/>
          </a:prstGeom>
        </p:spPr>
      </p:pic>
      <p:sp>
        <p:nvSpPr>
          <p:cNvPr id="55" name="文本框 54"/>
          <p:cNvSpPr txBox="1"/>
          <p:nvPr userDrawn="1"/>
        </p:nvSpPr>
        <p:spPr>
          <a:xfrm>
            <a:off x="3141857" y="1849632"/>
            <a:ext cx="5948516" cy="964053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</a:t>
            </a:r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国家治理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的层面</a:t>
            </a:r>
            <a:r>
              <a:rPr lang="zh-CN" altLang="en-US" sz="4400" b="1">
                <a:solidFill>
                  <a:srgbClr val="002E6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出发</a:t>
            </a:r>
            <a:endParaRPr lang="zh-CN" altLang="en-US" sz="4400" b="1">
              <a:solidFill>
                <a:srgbClr val="002E6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3141898" y="2700655"/>
            <a:ext cx="13814036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3141898" y="6633210"/>
            <a:ext cx="13814036" cy="0"/>
          </a:xfrm>
          <a:prstGeom prst="line">
            <a:avLst/>
          </a:prstGeom>
          <a:ln w="50800" cap="flat" cmpd="sng" algn="ctr">
            <a:solidFill>
              <a:srgbClr val="0035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0"/>
          <p:cNvSpPr txBox="1"/>
          <p:nvPr/>
        </p:nvSpPr>
        <p:spPr>
          <a:xfrm>
            <a:off x="3141980" y="618490"/>
            <a:ext cx="10464165" cy="7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运动式治理</a:t>
            </a:r>
            <a:r>
              <a:rPr lang="en-US" altLang="zh-CN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”——</a:t>
            </a:r>
            <a:r>
              <a:rPr lang="zh-CN" altLang="en-US" sz="4000" spc="320">
                <a:solidFill>
                  <a:srgbClr val="00357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价值意蕴</a:t>
            </a:r>
            <a:endParaRPr lang="zh-CN" altLang="en-US" sz="4000" spc="320">
              <a:solidFill>
                <a:srgbClr val="00357B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WPS 演示</Application>
  <PresentationFormat>On-screen Show (4:3)</PresentationFormat>
  <Paragraphs>219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华文新魏</vt:lpstr>
      <vt:lpstr>Agrandir Wide Medium Bold</vt:lpstr>
      <vt:lpstr>Segoe Print</vt:lpstr>
      <vt:lpstr>华文楷体</vt:lpstr>
      <vt:lpstr>思源黑体-粗体 Bold</vt:lpstr>
      <vt:lpstr>黑体</vt:lpstr>
      <vt:lpstr>思源黑体-粗体</vt:lpstr>
      <vt:lpstr>Agrandir Wide Medium Bold</vt:lpstr>
      <vt:lpstr>思源黑体-粗体</vt:lpstr>
      <vt:lpstr>思源黑体-粗体 Bold</vt:lpstr>
      <vt:lpstr>华文中宋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蓝白色经管类专业开题报告毕业答辩简约校园分享中文演示文稿</dc:title>
  <dc:creator/>
  <cp:lastModifiedBy>M.SUMMER</cp:lastModifiedBy>
  <cp:revision>8</cp:revision>
  <dcterms:created xsi:type="dcterms:W3CDTF">2023-04-25T03:01:00Z</dcterms:created>
  <dcterms:modified xsi:type="dcterms:W3CDTF">2023-04-28T03:44:02Z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/>
  </property>
</Properties>
</file>