
<file path=[Content_Types].xml><?xml version="1.0" encoding="utf-8"?>
<Types xmlns="http://schemas.openxmlformats.org/package/2006/content-types">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2" r:id="rId7"/>
    <p:sldId id="268" r:id="rId8"/>
    <p:sldId id="260" r:id="rId9"/>
    <p:sldId id="275" r:id="rId10"/>
    <p:sldId id="276" r:id="rId11"/>
    <p:sldId id="269" r:id="rId12"/>
    <p:sldId id="284" r:id="rId13"/>
    <p:sldId id="264" r:id="rId14"/>
    <p:sldId id="282" r:id="rId15"/>
    <p:sldId id="267" r:id="rId16"/>
  </p:sldIdLst>
  <p:sldSz cx="12192000" cy="6858000" type="screen4x3"/>
  <p:notesSz cx="6858000" cy="9144000"/>
  <p:embeddedFontLst>
    <p:embeddedFont>
      <p:font typeface="黑体" panose="02010609060101010101" charset="-122"/>
      <p:regular r:id="rId20"/>
    </p:embeddedFont>
    <p:embeddedFont>
      <p:font typeface="Segoe UI" panose="020B0502040204020203" pitchFamily="34" charset="0"/>
      <p:regular r:id="rId21"/>
      <p:bold r:id="rId22"/>
      <p:italic r:id="rId23"/>
      <p:boldItalic r:id="rId24"/>
    </p:embeddedFont>
    <p:embeddedFont>
      <p:font typeface="微软雅黑" panose="020B0503020204020204" pitchFamily="34" charset="-122"/>
      <p:regular r:id="rId25"/>
    </p:embeddedFont>
    <p:embeddedFont>
      <p:font typeface="微软雅黑 Light" panose="020B0502040204020203" pitchFamily="34" charset="-122"/>
      <p:regular r:id="rId26"/>
    </p:embeddedFont>
    <p:embeddedFont>
      <p:font typeface="Calibri" panose="020F0502020204030204"/>
      <p:regular r:id="rId27"/>
      <p:bold r:id="rId28"/>
      <p:italic r:id="rId29"/>
      <p:boldItalic r:id="rId30"/>
    </p:embeddedFont>
    <p:embeddedFont>
      <p:font typeface="等线" panose="02010600030101010101" charset="-122"/>
      <p:regular r:id="rId31"/>
    </p:embeddedFont>
    <p:embeddedFont>
      <p:font typeface="等线 Light" panose="02010600030101010101" charset="-122"/>
      <p:regular r:id="rId32"/>
    </p:embeddedFont>
    <p:embeddedFont>
      <p:font typeface="华文中宋" panose="02010600040101010101" charset="-122"/>
      <p:regular r:id="rId33"/>
    </p:embeddedFont>
  </p:embeddedFontLst>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302" userDrawn="1">
          <p15:clr>
            <a:srgbClr val="A4A3A4"/>
          </p15:clr>
        </p15:guide>
        <p15:guide id="4" pos="3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CDCDCD"/>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21" autoAdjust="0"/>
    <p:restoredTop sz="94660"/>
  </p:normalViewPr>
  <p:slideViewPr>
    <p:cSldViewPr snapToGrid="0" showGuides="1">
      <p:cViewPr varScale="1">
        <p:scale>
          <a:sx n="64" d="100"/>
          <a:sy n="64" d="100"/>
        </p:scale>
        <p:origin x="1092" y="60"/>
      </p:cViewPr>
      <p:guideLst>
        <p:guide orient="horz" pos="2160"/>
        <p:guide pos="3840"/>
        <p:guide orient="horz" pos="3302"/>
        <p:guide pos="329"/>
      </p:guideLst>
    </p:cSldViewPr>
  </p:slideViewPr>
  <p:notesTextViewPr>
    <p:cViewPr>
      <p:scale>
        <a:sx n="1" d="1"/>
        <a:sy n="1" d="1"/>
      </p:scale>
      <p:origin x="0" y="0"/>
    </p:cViewPr>
  </p:notesTextViewPr>
  <p:sorterViewPr>
    <p:cViewPr>
      <p:scale>
        <a:sx n="100" d="100"/>
        <a:sy n="100" d="100"/>
      </p:scale>
      <p:origin x="0" y="-76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gs" Target="tags/tag1.xml"/><Relationship Id="rId33" Type="http://schemas.openxmlformats.org/officeDocument/2006/relationships/font" Target="fonts/font14.fntdata"/><Relationship Id="rId32" Type="http://schemas.openxmlformats.org/officeDocument/2006/relationships/font" Target="fonts/font13.fntdata"/><Relationship Id="rId31" Type="http://schemas.openxmlformats.org/officeDocument/2006/relationships/font" Target="fonts/font12.fntdata"/><Relationship Id="rId30" Type="http://schemas.openxmlformats.org/officeDocument/2006/relationships/font" Target="fonts/font11.fntdata"/><Relationship Id="rId3" Type="http://schemas.openxmlformats.org/officeDocument/2006/relationships/slide" Target="slides/slide1.xml"/><Relationship Id="rId29" Type="http://schemas.openxmlformats.org/officeDocument/2006/relationships/font" Target="fonts/font10.fntdata"/><Relationship Id="rId28" Type="http://schemas.openxmlformats.org/officeDocument/2006/relationships/font" Target="fonts/font9.fntdata"/><Relationship Id="rId27" Type="http://schemas.openxmlformats.org/officeDocument/2006/relationships/font" Target="fonts/font8.fntdata"/><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p:nvPr>
            <p:ph type="dt" sz="half" idx="10"/>
          </p:nvPr>
        </p:nvSpPr>
        <p:spPr/>
        <p:txBody>
          <a:bodyPr/>
          <a:lstStyle/>
          <a:p>
            <a:fld id="{5DB7DA26-7FE2-4728-B834-C9BDCAD112B8}" type="datetimeFigureOut">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7D2A1AB3-1D21-4892-9BF8-6B9E53C3447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zh-CN" altLang="en-US"/>
          </a:p>
        </p:txBody>
      </p:sp>
      <p:sp>
        <p:nvSpPr>
          <p:cNvPr id="3" name="竖排文字占位符 2"/>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p:nvPr>
            <p:ph type="dt" sz="half" idx="10"/>
          </p:nvPr>
        </p:nvSpPr>
        <p:spPr/>
        <p:txBody>
          <a:bodyPr/>
          <a:lstStyle/>
          <a:p>
            <a:fld id="{5DB7DA26-7FE2-4728-B834-C9BDCAD112B8}" type="datetimeFigureOut">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7D2A1AB3-1D21-4892-9BF8-6B9E53C3447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p:nvPr>
            <p:ph type="dt" sz="half" idx="10"/>
          </p:nvPr>
        </p:nvSpPr>
        <p:spPr/>
        <p:txBody>
          <a:bodyPr/>
          <a:lstStyle/>
          <a:p>
            <a:fld id="{5DB7DA26-7FE2-4728-B834-C9BDCAD112B8}" type="datetimeFigureOut">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7D2A1AB3-1D21-4892-9BF8-6B9E53C3447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zh-CN" altLang="en-US"/>
          </a:p>
        </p:txBody>
      </p:sp>
      <p:sp>
        <p:nvSpPr>
          <p:cNvPr id="3" name="内容占位符 2"/>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p:nvPr>
            <p:ph type="dt" sz="half" idx="10"/>
          </p:nvPr>
        </p:nvSpPr>
        <p:spPr/>
        <p:txBody>
          <a:bodyPr/>
          <a:lstStyle/>
          <a:p>
            <a:fld id="{5DB7DA26-7FE2-4728-B834-C9BDCAD112B8}" type="datetimeFigureOut">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7D2A1AB3-1D21-4892-9BF8-6B9E53C3447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p:nvPr>
            <p:ph type="dt" sz="half" idx="10"/>
          </p:nvPr>
        </p:nvSpPr>
        <p:spPr/>
        <p:txBody>
          <a:bodyPr/>
          <a:lstStyle/>
          <a:p>
            <a:fld id="{5DB7DA26-7FE2-4728-B834-C9BDCAD112B8}" type="datetimeFigureOut">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7D2A1AB3-1D21-4892-9BF8-6B9E53C3447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zh-CN" altLang="en-US"/>
          </a:p>
        </p:txBody>
      </p:sp>
      <p:sp>
        <p:nvSpPr>
          <p:cNvPr id="3" name="内容占位符 2"/>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p:nvPr>
            <p:ph type="dt" sz="half" idx="10"/>
          </p:nvPr>
        </p:nvSpPr>
        <p:spPr/>
        <p:txBody>
          <a:bodyPr/>
          <a:lstStyle/>
          <a:p>
            <a:fld id="{5DB7DA26-7FE2-4728-B834-C9BDCAD112B8}" type="datetimeFigureOut">
              <a:rPr lang="zh-CN" altLang="en-US" smtClean="0"/>
            </a:fld>
            <a:endParaRPr lang="zh-CN" altLang="en-US"/>
          </a:p>
        </p:txBody>
      </p:sp>
      <p:sp>
        <p:nvSpPr>
          <p:cNvPr id="6" name="页脚占位符 5"/>
          <p:cNvSpPr/>
          <p:nvPr>
            <p:ph type="ftr" sz="quarter" idx="11"/>
          </p:nvPr>
        </p:nvSpPr>
        <p:spPr/>
        <p:txBody>
          <a:bodyPr/>
          <a:lstStyle/>
          <a:p>
            <a:endParaRPr lang="zh-CN" altLang="en-US"/>
          </a:p>
        </p:txBody>
      </p:sp>
      <p:sp>
        <p:nvSpPr>
          <p:cNvPr id="7" name="灯片编号占位符 6"/>
          <p:cNvSpPr/>
          <p:nvPr>
            <p:ph type="sldNum" sz="quarter" idx="12"/>
          </p:nvPr>
        </p:nvSpPr>
        <p:spPr/>
        <p:txBody>
          <a:bodyPr/>
          <a:lstStyle/>
          <a:p>
            <a:fld id="{7D2A1AB3-1D21-4892-9BF8-6B9E53C3447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p:nvPr>
            <p:ph type="dt" sz="half" idx="10"/>
          </p:nvPr>
        </p:nvSpPr>
        <p:spPr/>
        <p:txBody>
          <a:bodyPr/>
          <a:lstStyle/>
          <a:p>
            <a:fld id="{5DB7DA26-7FE2-4728-B834-C9BDCAD112B8}" type="datetimeFigureOut">
              <a:rPr lang="zh-CN" altLang="en-US" smtClean="0"/>
            </a:fld>
            <a:endParaRPr lang="zh-CN" altLang="en-US"/>
          </a:p>
        </p:txBody>
      </p:sp>
      <p:sp>
        <p:nvSpPr>
          <p:cNvPr id="8" name="页脚占位符 7"/>
          <p:cNvSpPr/>
          <p:nvPr>
            <p:ph type="ftr" sz="quarter" idx="11"/>
          </p:nvPr>
        </p:nvSpPr>
        <p:spPr/>
        <p:txBody>
          <a:bodyPr/>
          <a:lstStyle/>
          <a:p>
            <a:endParaRPr lang="zh-CN" altLang="en-US"/>
          </a:p>
        </p:txBody>
      </p:sp>
      <p:sp>
        <p:nvSpPr>
          <p:cNvPr id="9" name="灯片编号占位符 8"/>
          <p:cNvSpPr/>
          <p:nvPr>
            <p:ph type="sldNum" sz="quarter" idx="12"/>
          </p:nvPr>
        </p:nvSpPr>
        <p:spPr/>
        <p:txBody>
          <a:bodyPr/>
          <a:lstStyle/>
          <a:p>
            <a:fld id="{7D2A1AB3-1D21-4892-9BF8-6B9E53C3447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zh-CN" altLang="en-US"/>
          </a:p>
        </p:txBody>
      </p:sp>
      <p:sp>
        <p:nvSpPr>
          <p:cNvPr id="3" name="日期占位符 2"/>
          <p:cNvSpPr/>
          <p:nvPr>
            <p:ph type="dt" sz="half" idx="10"/>
          </p:nvPr>
        </p:nvSpPr>
        <p:spPr/>
        <p:txBody>
          <a:bodyPr/>
          <a:lstStyle/>
          <a:p>
            <a:fld id="{5DB7DA26-7FE2-4728-B834-C9BDCAD112B8}" type="datetimeFigureOut">
              <a:rPr lang="zh-CN" altLang="en-US" smtClean="0"/>
            </a:fld>
            <a:endParaRPr lang="zh-CN" altLang="en-US"/>
          </a:p>
        </p:txBody>
      </p:sp>
      <p:sp>
        <p:nvSpPr>
          <p:cNvPr id="4" name="页脚占位符 3"/>
          <p:cNvSpPr/>
          <p:nvPr>
            <p:ph type="ftr" sz="quarter" idx="11"/>
          </p:nvPr>
        </p:nvSpPr>
        <p:spPr/>
        <p:txBody>
          <a:bodyPr/>
          <a:lstStyle/>
          <a:p>
            <a:endParaRPr lang="zh-CN" altLang="en-US"/>
          </a:p>
        </p:txBody>
      </p:sp>
      <p:sp>
        <p:nvSpPr>
          <p:cNvPr id="5" name="灯片编号占位符 4"/>
          <p:cNvSpPr/>
          <p:nvPr>
            <p:ph type="sldNum" sz="quarter" idx="12"/>
          </p:nvPr>
        </p:nvSpPr>
        <p:spPr/>
        <p:txBody>
          <a:bodyPr/>
          <a:lstStyle/>
          <a:p>
            <a:fld id="{7D2A1AB3-1D21-4892-9BF8-6B9E53C3447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p:nvPr>
            <p:ph type="dt" sz="half" idx="10"/>
          </p:nvPr>
        </p:nvSpPr>
        <p:spPr/>
        <p:txBody>
          <a:bodyPr/>
          <a:lstStyle/>
          <a:p>
            <a:fld id="{5DB7DA26-7FE2-4728-B834-C9BDCAD112B8}" type="datetimeFigureOut">
              <a:rPr lang="zh-CN" altLang="en-US" smtClean="0"/>
            </a:fld>
            <a:endParaRPr lang="zh-CN" altLang="en-US"/>
          </a:p>
        </p:txBody>
      </p:sp>
      <p:sp>
        <p:nvSpPr>
          <p:cNvPr id="3" name="页脚占位符 2"/>
          <p:cNvSpPr/>
          <p:nvPr>
            <p:ph type="ftr" sz="quarter" idx="11"/>
          </p:nvPr>
        </p:nvSpPr>
        <p:spPr/>
        <p:txBody>
          <a:bodyPr/>
          <a:lstStyle/>
          <a:p>
            <a:endParaRPr lang="zh-CN" altLang="en-US"/>
          </a:p>
        </p:txBody>
      </p:sp>
      <p:sp>
        <p:nvSpPr>
          <p:cNvPr id="4" name="灯片编号占位符 3"/>
          <p:cNvSpPr/>
          <p:nvPr>
            <p:ph type="sldNum" sz="quarter" idx="12"/>
          </p:nvPr>
        </p:nvSpPr>
        <p:spPr/>
        <p:txBody>
          <a:bodyPr/>
          <a:lstStyle/>
          <a:p>
            <a:fld id="{7D2A1AB3-1D21-4892-9BF8-6B9E53C3447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p:nvPr>
            <p:ph type="dt" sz="half" idx="10"/>
          </p:nvPr>
        </p:nvSpPr>
        <p:spPr/>
        <p:txBody>
          <a:bodyPr/>
          <a:lstStyle/>
          <a:p>
            <a:fld id="{5DB7DA26-7FE2-4728-B834-C9BDCAD112B8}" type="datetimeFigureOut">
              <a:rPr lang="zh-CN" altLang="en-US" smtClean="0"/>
            </a:fld>
            <a:endParaRPr lang="zh-CN" altLang="en-US"/>
          </a:p>
        </p:txBody>
      </p:sp>
      <p:sp>
        <p:nvSpPr>
          <p:cNvPr id="6" name="页脚占位符 5"/>
          <p:cNvSpPr/>
          <p:nvPr>
            <p:ph type="ftr" sz="quarter" idx="11"/>
          </p:nvPr>
        </p:nvSpPr>
        <p:spPr/>
        <p:txBody>
          <a:bodyPr/>
          <a:lstStyle/>
          <a:p>
            <a:endParaRPr lang="zh-CN" altLang="en-US"/>
          </a:p>
        </p:txBody>
      </p:sp>
      <p:sp>
        <p:nvSpPr>
          <p:cNvPr id="7" name="灯片编号占位符 6"/>
          <p:cNvSpPr/>
          <p:nvPr>
            <p:ph type="sldNum" sz="quarter" idx="12"/>
          </p:nvPr>
        </p:nvSpPr>
        <p:spPr/>
        <p:txBody>
          <a:bodyPr/>
          <a:lstStyle/>
          <a:p>
            <a:fld id="{7D2A1AB3-1D21-4892-9BF8-6B9E53C3447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p:nvPr>
            <p:ph type="dt" sz="half" idx="10"/>
          </p:nvPr>
        </p:nvSpPr>
        <p:spPr/>
        <p:txBody>
          <a:bodyPr/>
          <a:lstStyle/>
          <a:p>
            <a:fld id="{5DB7DA26-7FE2-4728-B834-C9BDCAD112B8}" type="datetimeFigureOut">
              <a:rPr lang="zh-CN" altLang="en-US" smtClean="0"/>
            </a:fld>
            <a:endParaRPr lang="zh-CN" altLang="en-US"/>
          </a:p>
        </p:txBody>
      </p:sp>
      <p:sp>
        <p:nvSpPr>
          <p:cNvPr id="6" name="页脚占位符 5"/>
          <p:cNvSpPr/>
          <p:nvPr>
            <p:ph type="ftr" sz="quarter" idx="11"/>
          </p:nvPr>
        </p:nvSpPr>
        <p:spPr/>
        <p:txBody>
          <a:bodyPr/>
          <a:lstStyle/>
          <a:p>
            <a:endParaRPr lang="zh-CN" altLang="en-US"/>
          </a:p>
        </p:txBody>
      </p:sp>
      <p:sp>
        <p:nvSpPr>
          <p:cNvPr id="7" name="灯片编号占位符 6"/>
          <p:cNvSpPr/>
          <p:nvPr>
            <p:ph type="sldNum" sz="quarter" idx="12"/>
          </p:nvPr>
        </p:nvSpPr>
        <p:spPr/>
        <p:txBody>
          <a:bodyPr/>
          <a:lstStyle/>
          <a:p>
            <a:fld id="{7D2A1AB3-1D21-4892-9BF8-6B9E53C3447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rgbClr val="CDCDCD"/>
            </a:gs>
          </a:gsLst>
          <a:lin ang="5400000" scaled="1"/>
          <a:tileRect/>
        </a:gradFill>
        <a:effectLst/>
      </p:bgPr>
    </p:bg>
    <p:spTree>
      <p:nvGrpSpPr>
        <p:cNvPr id="1" name=""/>
        <p:cNvGrpSpPr/>
        <p:nvPr/>
      </p:nvGrpSpPr>
      <p:grpSpPr>
        <a:xfrm>
          <a:off x="0" y="0"/>
          <a:ext cx="0" cy="0"/>
          <a:chOff x="0" y="0"/>
          <a:chExt cx="0" cy="0"/>
        </a:xfrm>
      </p:grpSpPr>
      <p:sp>
        <p:nvSpPr>
          <p:cNvPr id="2" name="标题占位符 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B7DA26-7FE2-4728-B834-C9BDCAD112B8}" type="datetimeFigureOut">
              <a:rPr lang="zh-CN" altLang="en-US" smtClean="0"/>
            </a:fld>
            <a:endParaRPr lang="zh-CN" altLang="en-US"/>
          </a:p>
        </p:txBody>
      </p:sp>
      <p:sp>
        <p:nvSpPr>
          <p:cNvPr id="5" name="页脚占位符 4"/>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2A1AB3-1D21-4892-9BF8-6B9E53C3447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矩形 1"/>
          <p:cNvSpPr/>
          <p:nvPr/>
        </p:nvSpPr>
        <p:spPr>
          <a:xfrm>
            <a:off x="931545" y="2296591"/>
            <a:ext cx="10020300" cy="2457450"/>
          </a:xfrm>
          <a:prstGeom prst="rect">
            <a:avLst/>
          </a:prstGeom>
          <a:ln w="317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4" name="文本框 3"/>
          <p:cNvSpPr txBox="1"/>
          <p:nvPr/>
        </p:nvSpPr>
        <p:spPr>
          <a:xfrm>
            <a:off x="3236119" y="1938668"/>
            <a:ext cx="5700712" cy="922020"/>
          </a:xfrm>
          <a:prstGeom prst="rect">
            <a:avLst/>
          </a:prstGeom>
        </p:spPr>
        <p:txBody>
          <a:bodyPr wrap="square" rtlCol="0">
            <a:spAutoFit/>
          </a:bodyPr>
          <a:lstStyle/>
          <a:p>
            <a:pPr algn="ctr"/>
            <a:r>
              <a:rPr lang="zh-CN" altLang="en-US" sz="5400" dirty="0">
                <a:solidFill>
                  <a:schemeClr val="bg2">
                    <a:lumMod val="10000"/>
                  </a:schemeClr>
                </a:solidFill>
                <a:latin typeface="思源黑体 CN Bold" pitchFamily="34" charset="-122"/>
                <a:ea typeface="思源黑体 CN Bold" pitchFamily="34" charset="-122"/>
              </a:rPr>
              <a:t>制内市场</a:t>
            </a:r>
            <a:endParaRPr lang="zh-CN" altLang="en-US" sz="5400" dirty="0">
              <a:solidFill>
                <a:schemeClr val="bg2">
                  <a:lumMod val="10000"/>
                </a:schemeClr>
              </a:solidFill>
              <a:latin typeface="思源黑体 CN Bold" pitchFamily="34" charset="-122"/>
              <a:ea typeface="思源黑体 CN Bold" pitchFamily="34" charset="-122"/>
            </a:endParaRPr>
          </a:p>
        </p:txBody>
      </p:sp>
      <p:sp>
        <p:nvSpPr>
          <p:cNvPr id="5" name="矩形 4"/>
          <p:cNvSpPr/>
          <p:nvPr/>
        </p:nvSpPr>
        <p:spPr>
          <a:xfrm>
            <a:off x="5253037" y="2860916"/>
            <a:ext cx="1666875" cy="45719"/>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063365" y="3049270"/>
            <a:ext cx="4064635" cy="1423670"/>
          </a:xfrm>
          <a:prstGeom prst="rect">
            <a:avLst/>
          </a:prstGeom>
        </p:spPr>
        <p:txBody>
          <a:bodyPr wrap="square" rtlCol="0">
            <a:noAutofit/>
          </a:bodyPr>
          <a:lstStyle/>
          <a:p>
            <a:pPr algn="ctr"/>
            <a:endParaRPr lang="zh-CN" altLang="en-US" sz="2000" dirty="0">
              <a:solidFill>
                <a:schemeClr val="bg2">
                  <a:lumMod val="25000"/>
                </a:schemeClr>
              </a:solidFill>
              <a:latin typeface="思源黑体 CN Medium" pitchFamily="34" charset="-122"/>
              <a:ea typeface="思源黑体 CN Medium" pitchFamily="34" charset="-122"/>
            </a:endParaRPr>
          </a:p>
          <a:p>
            <a:pPr algn="ctr"/>
            <a:r>
              <a:rPr lang="zh-CN" altLang="en-US" sz="2000" dirty="0">
                <a:solidFill>
                  <a:schemeClr val="bg2">
                    <a:lumMod val="25000"/>
                  </a:schemeClr>
                </a:solidFill>
                <a:latin typeface="思源黑体 CN Medium" pitchFamily="34" charset="-122"/>
                <a:ea typeface="思源黑体 CN Medium" pitchFamily="34" charset="-122"/>
              </a:rPr>
              <a:t>小组成员：</a:t>
            </a:r>
            <a:r>
              <a:rPr lang="en-US" altLang="zh-CN" sz="2000" dirty="0">
                <a:solidFill>
                  <a:schemeClr val="bg2">
                    <a:lumMod val="25000"/>
                  </a:schemeClr>
                </a:solidFill>
                <a:latin typeface="思源黑体 CN Medium" pitchFamily="34" charset="-122"/>
                <a:ea typeface="思源黑体 CN Medium" pitchFamily="34" charset="-122"/>
              </a:rPr>
              <a:t> </a:t>
            </a:r>
            <a:r>
              <a:rPr lang="zh-CN" altLang="en-US" sz="2000" dirty="0">
                <a:solidFill>
                  <a:schemeClr val="bg2">
                    <a:lumMod val="25000"/>
                  </a:schemeClr>
                </a:solidFill>
                <a:latin typeface="思源黑体 CN Medium" pitchFamily="34" charset="-122"/>
                <a:ea typeface="思源黑体 CN Medium" pitchFamily="34" charset="-122"/>
              </a:rPr>
              <a:t>黄珂玥</a:t>
            </a:r>
            <a:r>
              <a:rPr lang="en-US" altLang="zh-CN" sz="2000" dirty="0">
                <a:solidFill>
                  <a:schemeClr val="bg2">
                    <a:lumMod val="25000"/>
                  </a:schemeClr>
                </a:solidFill>
                <a:latin typeface="思源黑体 CN Medium" pitchFamily="34" charset="-122"/>
                <a:ea typeface="思源黑体 CN Medium" pitchFamily="34" charset="-122"/>
              </a:rPr>
              <a:t> </a:t>
            </a:r>
            <a:r>
              <a:rPr lang="zh-CN" altLang="en-US" sz="2000" dirty="0">
                <a:solidFill>
                  <a:schemeClr val="bg2">
                    <a:lumMod val="25000"/>
                  </a:schemeClr>
                </a:solidFill>
                <a:latin typeface="思源黑体 CN Medium" pitchFamily="34" charset="-122"/>
                <a:ea typeface="思源黑体 CN Medium" pitchFamily="34" charset="-122"/>
              </a:rPr>
              <a:t>宋林晋</a:t>
            </a:r>
            <a:endParaRPr lang="zh-CN" altLang="en-US" sz="2000" dirty="0">
              <a:solidFill>
                <a:schemeClr val="bg2">
                  <a:lumMod val="25000"/>
                </a:schemeClr>
              </a:solidFill>
              <a:latin typeface="思源黑体 CN Medium" pitchFamily="34" charset="-122"/>
              <a:ea typeface="思源黑体 CN Medium" pitchFamily="34" charset="-122"/>
            </a:endParaRPr>
          </a:p>
          <a:p>
            <a:pPr algn="ctr"/>
            <a:r>
              <a:rPr lang="en-US" altLang="zh-CN" sz="2000" dirty="0">
                <a:solidFill>
                  <a:schemeClr val="bg2">
                    <a:lumMod val="25000"/>
                  </a:schemeClr>
                </a:solidFill>
                <a:latin typeface="思源黑体 CN Medium" pitchFamily="34" charset="-122"/>
                <a:ea typeface="思源黑体 CN Medium" pitchFamily="34" charset="-122"/>
              </a:rPr>
              <a:t>           </a:t>
            </a:r>
            <a:r>
              <a:rPr lang="zh-CN" altLang="en-US" sz="2000" dirty="0">
                <a:solidFill>
                  <a:schemeClr val="bg2">
                    <a:lumMod val="25000"/>
                  </a:schemeClr>
                </a:solidFill>
                <a:latin typeface="思源黑体 CN Medium" pitchFamily="34" charset="-122"/>
                <a:ea typeface="思源黑体 CN Medium" pitchFamily="34" charset="-122"/>
              </a:rPr>
              <a:t>余</a:t>
            </a:r>
            <a:r>
              <a:rPr lang="en-US" altLang="zh-CN" sz="2000" dirty="0">
                <a:solidFill>
                  <a:schemeClr val="bg2">
                    <a:lumMod val="25000"/>
                  </a:schemeClr>
                </a:solidFill>
                <a:latin typeface="思源黑体 CN Medium" pitchFamily="34" charset="-122"/>
                <a:ea typeface="思源黑体 CN Medium" pitchFamily="34" charset="-122"/>
              </a:rPr>
              <a:t>  </a:t>
            </a:r>
            <a:r>
              <a:rPr lang="zh-CN" altLang="en-US" sz="2000" dirty="0">
                <a:solidFill>
                  <a:schemeClr val="bg2">
                    <a:lumMod val="25000"/>
                  </a:schemeClr>
                </a:solidFill>
                <a:latin typeface="思源黑体 CN Medium" pitchFamily="34" charset="-122"/>
                <a:ea typeface="思源黑体 CN Medium" pitchFamily="34" charset="-122"/>
              </a:rPr>
              <a:t>奕</a:t>
            </a:r>
            <a:r>
              <a:rPr lang="en-US" altLang="zh-CN" sz="2000" dirty="0">
                <a:solidFill>
                  <a:schemeClr val="bg2">
                    <a:lumMod val="25000"/>
                  </a:schemeClr>
                </a:solidFill>
                <a:latin typeface="思源黑体 CN Medium" pitchFamily="34" charset="-122"/>
                <a:ea typeface="思源黑体 CN Medium" pitchFamily="34" charset="-122"/>
              </a:rPr>
              <a:t> </a:t>
            </a:r>
            <a:r>
              <a:rPr lang="zh-CN" altLang="en-US" sz="2000" dirty="0">
                <a:solidFill>
                  <a:schemeClr val="bg2">
                    <a:lumMod val="25000"/>
                  </a:schemeClr>
                </a:solidFill>
                <a:latin typeface="思源黑体 CN Medium" pitchFamily="34" charset="-122"/>
                <a:ea typeface="思源黑体 CN Medium" pitchFamily="34" charset="-122"/>
              </a:rPr>
              <a:t>王菁菁</a:t>
            </a:r>
            <a:endParaRPr lang="zh-CN" altLang="en-US" sz="2000" dirty="0">
              <a:solidFill>
                <a:schemeClr val="bg2">
                  <a:lumMod val="25000"/>
                </a:schemeClr>
              </a:solidFill>
              <a:latin typeface="思源黑体 CN Medium" pitchFamily="34" charset="-122"/>
              <a:ea typeface="思源黑体 CN Medium" pitchFamily="34" charset="-122"/>
            </a:endParaRPr>
          </a:p>
          <a:p>
            <a:pPr algn="ctr"/>
            <a:r>
              <a:rPr lang="en-US" altLang="zh-CN" sz="2000" dirty="0">
                <a:solidFill>
                  <a:schemeClr val="bg2">
                    <a:lumMod val="25000"/>
                  </a:schemeClr>
                </a:solidFill>
                <a:latin typeface="思源黑体 CN Medium" pitchFamily="34" charset="-122"/>
                <a:ea typeface="思源黑体 CN Medium" pitchFamily="34" charset="-122"/>
              </a:rPr>
              <a:t>           </a:t>
            </a:r>
            <a:r>
              <a:rPr lang="zh-CN" altLang="en-US" sz="2000" dirty="0">
                <a:solidFill>
                  <a:schemeClr val="bg2">
                    <a:lumMod val="25000"/>
                  </a:schemeClr>
                </a:solidFill>
                <a:latin typeface="思源黑体 CN Medium" pitchFamily="34" charset="-122"/>
                <a:ea typeface="思源黑体 CN Medium" pitchFamily="34" charset="-122"/>
              </a:rPr>
              <a:t>王梦雅</a:t>
            </a:r>
            <a:r>
              <a:rPr lang="en-US" altLang="zh-CN" sz="2000" dirty="0">
                <a:solidFill>
                  <a:schemeClr val="bg2">
                    <a:lumMod val="25000"/>
                  </a:schemeClr>
                </a:solidFill>
                <a:latin typeface="思源黑体 CN Medium" pitchFamily="34" charset="-122"/>
                <a:ea typeface="思源黑体 CN Medium" pitchFamily="34" charset="-122"/>
              </a:rPr>
              <a:t> </a:t>
            </a:r>
            <a:r>
              <a:rPr lang="zh-CN" altLang="en-US" sz="2000" dirty="0">
                <a:solidFill>
                  <a:schemeClr val="bg2">
                    <a:lumMod val="25000"/>
                  </a:schemeClr>
                </a:solidFill>
                <a:latin typeface="思源黑体 CN Medium" pitchFamily="34" charset="-122"/>
                <a:ea typeface="思源黑体 CN Medium" pitchFamily="34" charset="-122"/>
              </a:rPr>
              <a:t>陈科璇</a:t>
            </a:r>
            <a:r>
              <a:rPr lang="en-US" altLang="zh-CN" sz="2000" dirty="0">
                <a:solidFill>
                  <a:schemeClr val="bg2">
                    <a:lumMod val="25000"/>
                  </a:schemeClr>
                </a:solidFill>
                <a:latin typeface="思源黑体 CN Medium" pitchFamily="34" charset="-122"/>
                <a:ea typeface="思源黑体 CN Medium" pitchFamily="34" charset="-122"/>
              </a:rPr>
              <a:t>  </a:t>
            </a:r>
            <a:endParaRPr lang="en-US" altLang="zh-CN" sz="2000" dirty="0">
              <a:solidFill>
                <a:schemeClr val="bg2">
                  <a:lumMod val="25000"/>
                </a:schemeClr>
              </a:solidFill>
              <a:latin typeface="思源黑体 CN Medium" pitchFamily="34" charset="-122"/>
              <a:ea typeface="思源黑体 CN Medium"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38162" y="1952625"/>
            <a:ext cx="11115675" cy="3095625"/>
          </a:xfrm>
          <a:prstGeom prst="rect">
            <a:avLst/>
          </a:prstGeom>
          <a:noFill/>
          <a:ln w="317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6" name="文本框 5"/>
          <p:cNvSpPr txBox="1"/>
          <p:nvPr/>
        </p:nvSpPr>
        <p:spPr>
          <a:xfrm>
            <a:off x="5199636" y="1004977"/>
            <a:ext cx="1925064" cy="1862048"/>
          </a:xfrm>
          <a:prstGeom prst="rect">
            <a:avLst/>
          </a:prstGeom>
        </p:spPr>
        <p:txBody>
          <a:bodyPr wrap="square" rtlCol="0">
            <a:spAutoFit/>
          </a:bodyPr>
          <a:lstStyle/>
          <a:p>
            <a:pPr algn="ctr"/>
            <a:r>
              <a:rPr lang="en-US" altLang="zh-CN" sz="11500" i="1" dirty="0">
                <a:solidFill>
                  <a:schemeClr val="bg2">
                    <a:lumMod val="10000"/>
                  </a:schemeClr>
                </a:solidFill>
                <a:latin typeface="Segoe UI" panose="020B0502040204020203" pitchFamily="34" charset="0"/>
                <a:ea typeface="微软雅黑" panose="020B0503020204020204" pitchFamily="34" charset="-122"/>
                <a:cs typeface="Segoe UI" panose="020B0502040204020203" pitchFamily="34" charset="0"/>
              </a:rPr>
              <a:t>03</a:t>
            </a:r>
            <a:endParaRPr lang="zh-CN" altLang="en-US" sz="11500" i="1" dirty="0">
              <a:solidFill>
                <a:schemeClr val="bg2">
                  <a:lumMod val="10000"/>
                </a:schemeClr>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4" name="文本框 3"/>
          <p:cNvSpPr txBox="1"/>
          <p:nvPr/>
        </p:nvSpPr>
        <p:spPr>
          <a:xfrm>
            <a:off x="1231104" y="2321004"/>
            <a:ext cx="9748838" cy="2215991"/>
          </a:xfrm>
          <a:prstGeom prst="rect">
            <a:avLst/>
          </a:prstGeom>
          <a:noFill/>
        </p:spPr>
        <p:txBody>
          <a:bodyPr wrap="square" rtlCol="0">
            <a:spAutoFit/>
          </a:bodyPr>
          <a:lstStyle/>
          <a:p>
            <a:pPr algn="ctr"/>
            <a:r>
              <a:rPr lang="en-US" altLang="zh-CN" sz="13800" dirty="0">
                <a:solidFill>
                  <a:schemeClr val="tx1">
                    <a:alpha val="3000"/>
                  </a:schemeClr>
                </a:solidFill>
                <a:latin typeface="Segoe UI" panose="020B0502040204020203" pitchFamily="34" charset="0"/>
                <a:ea typeface="微软雅黑" panose="020B0503020204020204" pitchFamily="34" charset="-122"/>
                <a:cs typeface="Segoe UI" panose="020B0502040204020203" pitchFamily="34" charset="0"/>
              </a:rPr>
              <a:t>PART THREE</a:t>
            </a:r>
            <a:endParaRPr lang="zh-CN" altLang="en-US" sz="13800" dirty="0">
              <a:solidFill>
                <a:schemeClr val="tx1">
                  <a:alpha val="3000"/>
                </a:schemeClr>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5" name="文本框 4"/>
          <p:cNvSpPr txBox="1"/>
          <p:nvPr/>
        </p:nvSpPr>
        <p:spPr>
          <a:xfrm>
            <a:off x="1363372" y="3016839"/>
            <a:ext cx="9465158" cy="1219280"/>
          </a:xfrm>
          <a:prstGeom prst="rect">
            <a:avLst/>
          </a:prstGeom>
          <a:noFill/>
        </p:spPr>
        <p:txBody>
          <a:bodyPr wrap="square" rtlCol="0">
            <a:noAutofit/>
          </a:bodyPr>
          <a:lstStyle/>
          <a:p>
            <a:pPr algn="ctr"/>
            <a:r>
              <a:rPr lang="zh-CN" altLang="en-US" sz="6000" dirty="0">
                <a:solidFill>
                  <a:schemeClr val="bg2">
                    <a:lumMod val="10000"/>
                  </a:schemeClr>
                </a:solidFill>
                <a:latin typeface="思源黑体 CN Bold" pitchFamily="34" charset="-122"/>
                <a:ea typeface="思源黑体 CN Bold" pitchFamily="34" charset="-122"/>
              </a:rPr>
              <a:t>制内市场的劣势</a:t>
            </a:r>
            <a:r>
              <a:rPr lang="zh-CN" altLang="en-US" sz="6000" dirty="0">
                <a:solidFill>
                  <a:schemeClr val="bg2">
                    <a:lumMod val="10000"/>
                  </a:schemeClr>
                </a:solidFill>
                <a:latin typeface="思源黑体 CN Bold" pitchFamily="34" charset="-122"/>
                <a:ea typeface="思源黑体 CN Bold" pitchFamily="34" charset="-122"/>
              </a:rPr>
              <a:t>及未来走向</a:t>
            </a:r>
            <a:endParaRPr lang="zh-CN" altLang="en-US" sz="6000" dirty="0">
              <a:solidFill>
                <a:schemeClr val="bg2">
                  <a:lumMod val="10000"/>
                </a:schemeClr>
              </a:solidFill>
              <a:latin typeface="思源黑体 CN Bold" pitchFamily="34" charset="-122"/>
              <a:ea typeface="思源黑体 CN Bold"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630555" y="239395"/>
            <a:ext cx="3366770" cy="521970"/>
          </a:xfrm>
          <a:prstGeom prst="rect">
            <a:avLst/>
          </a:prstGeom>
          <a:noFill/>
        </p:spPr>
        <p:txBody>
          <a:bodyPr wrap="square" rtlCol="0">
            <a:spAutoFit/>
          </a:bodyPr>
          <a:lstStyle/>
          <a:p>
            <a:r>
              <a:rPr lang="zh-CN" altLang="en-US" sz="2800" spc="140" dirty="0">
                <a:solidFill>
                  <a:schemeClr val="bg2">
                    <a:lumMod val="25000"/>
                  </a:schemeClr>
                </a:solidFill>
                <a:latin typeface="思源黑体 CN Heavy" pitchFamily="34" charset="-122"/>
                <a:ea typeface="思源黑体 CN Heavy" pitchFamily="34" charset="-122"/>
              </a:rPr>
              <a:t>制内市场的劣势</a:t>
            </a:r>
            <a:endParaRPr lang="zh-CN" altLang="en-US" sz="2800" spc="140" dirty="0">
              <a:solidFill>
                <a:schemeClr val="bg2">
                  <a:lumMod val="25000"/>
                </a:schemeClr>
              </a:solidFill>
              <a:latin typeface="思源黑体 CN Heavy" pitchFamily="34" charset="-122"/>
              <a:ea typeface="思源黑体 CN Heavy" pitchFamily="34" charset="-122"/>
            </a:endParaRPr>
          </a:p>
        </p:txBody>
      </p:sp>
      <p:sp>
        <p:nvSpPr>
          <p:cNvPr id="35" name="矩形 34"/>
          <p:cNvSpPr/>
          <p:nvPr/>
        </p:nvSpPr>
        <p:spPr>
          <a:xfrm>
            <a:off x="522741" y="176892"/>
            <a:ext cx="108000" cy="64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userDrawn="1"/>
        </p:nvSpPr>
        <p:spPr>
          <a:xfrm>
            <a:off x="630834" y="1218105"/>
            <a:ext cx="11475805" cy="5742402"/>
          </a:xfrm>
          <a:prstGeom prst="rect">
            <a:avLst/>
          </a:prstGeom>
          <a:noFill/>
        </p:spPr>
        <p:txBody>
          <a:bodyPr wrap="square" rtlCol="0">
            <a:noAutofit/>
          </a:bodyPr>
          <a:p>
            <a:pPr algn="l">
              <a:lnSpc>
                <a:spcPct val="110000"/>
              </a:lnSpc>
            </a:pPr>
            <a:r>
              <a:rPr lang="zh-CN" altLang="en-US" sz="2800">
                <a:solidFill>
                  <a:schemeClr val="tx1"/>
                </a:solidFill>
                <a:latin typeface="华文中宋" panose="02010600040101010101" charset="-122"/>
                <a:ea typeface="华文中宋" panose="02010600040101010101" charset="-122"/>
              </a:rPr>
              <a:t>基于中国特殊的体制，中国制内市场的主导性力量来自于国家，形成了一个独特的动员机制。</a:t>
            </a:r>
            <a:endParaRPr lang="zh-CN" altLang="en-US" sz="2800">
              <a:solidFill>
                <a:schemeClr val="tx1"/>
              </a:solidFill>
              <a:latin typeface="华文中宋" panose="02010600040101010101" charset="-122"/>
              <a:ea typeface="华文中宋" panose="02010600040101010101" charset="-122"/>
            </a:endParaRPr>
          </a:p>
          <a:p>
            <a:pPr algn="l">
              <a:lnSpc>
                <a:spcPct val="110000"/>
              </a:lnSpc>
            </a:pPr>
            <a:r>
              <a:rPr lang="zh-CN" altLang="en-US" sz="2800">
                <a:solidFill>
                  <a:schemeClr val="tx1"/>
                </a:solidFill>
                <a:latin typeface="华文中宋" panose="02010600040101010101" charset="-122"/>
                <a:ea typeface="华文中宋" panose="02010600040101010101" charset="-122"/>
              </a:rPr>
              <a:t>这种动员体制的劣势就是它</a:t>
            </a:r>
            <a:r>
              <a:rPr lang="zh-CN" altLang="en-US" sz="2800" b="1">
                <a:solidFill>
                  <a:srgbClr val="FF0000"/>
                </a:solidFill>
                <a:latin typeface="华文中宋" panose="02010600040101010101" charset="-122"/>
                <a:ea typeface="华文中宋" panose="02010600040101010101" charset="-122"/>
              </a:rPr>
              <a:t>自上而下的力量过强</a:t>
            </a:r>
            <a:endParaRPr lang="zh-CN" altLang="en-US" sz="2800">
              <a:solidFill>
                <a:srgbClr val="FF0000"/>
              </a:solidFill>
              <a:latin typeface="华文中宋" panose="02010600040101010101" charset="-122"/>
              <a:ea typeface="华文中宋" panose="02010600040101010101" charset="-122"/>
            </a:endParaRPr>
          </a:p>
          <a:p>
            <a:pPr algn="l">
              <a:lnSpc>
                <a:spcPct val="110000"/>
              </a:lnSpc>
            </a:pPr>
            <a:r>
              <a:rPr lang="zh-CN" altLang="en-US" sz="2800">
                <a:solidFill>
                  <a:schemeClr val="tx1"/>
                </a:solidFill>
                <a:latin typeface="华文中宋" panose="02010600040101010101" charset="-122"/>
                <a:ea typeface="华文中宋" panose="02010600040101010101" charset="-122"/>
              </a:rPr>
              <a:t>在动员体制里，会发现很多</a:t>
            </a:r>
            <a:r>
              <a:rPr lang="zh-CN" altLang="en-US" sz="2800">
                <a:solidFill>
                  <a:srgbClr val="FF0000"/>
                </a:solidFill>
                <a:latin typeface="华文中宋" panose="02010600040101010101" charset="-122"/>
                <a:ea typeface="华文中宋" panose="02010600040101010101" charset="-122"/>
              </a:rPr>
              <a:t>根本性资源</a:t>
            </a:r>
            <a:r>
              <a:rPr lang="zh-CN" altLang="en-US" sz="2800">
                <a:solidFill>
                  <a:schemeClr val="tx1"/>
                </a:solidFill>
                <a:latin typeface="华文中宋" panose="02010600040101010101" charset="-122"/>
                <a:ea typeface="华文中宋" panose="02010600040101010101" charset="-122"/>
              </a:rPr>
              <a:t>，比如劳动力资源、自然资源、社会性资源，这些资源大家的受益程度并不是完全按照市场规划来分配流动的，而是多少会受到来自于国家力量的影响和管理。</a:t>
            </a:r>
            <a:endParaRPr lang="zh-CN" altLang="en-US" sz="2800">
              <a:solidFill>
                <a:schemeClr val="tx1"/>
              </a:solidFill>
              <a:latin typeface="华文中宋" panose="02010600040101010101" charset="-122"/>
              <a:ea typeface="华文中宋" panose="02010600040101010101" charset="-122"/>
            </a:endParaRPr>
          </a:p>
          <a:p>
            <a:pPr algn="l">
              <a:lnSpc>
                <a:spcPct val="110000"/>
              </a:lnSpc>
            </a:pPr>
            <a:r>
              <a:rPr lang="zh-CN" altLang="en-US" sz="2800">
                <a:solidFill>
                  <a:schemeClr val="tx1"/>
                </a:solidFill>
                <a:latin typeface="华文中宋" panose="02010600040101010101" charset="-122"/>
                <a:ea typeface="华文中宋" panose="02010600040101010101" charset="-122"/>
              </a:rPr>
              <a:t>很多资源的受益程度是按照行政区划，政治权利分配的，中央政府每年都会有巨额的财政收入，一些地方政府每天都在哭穷，一些县级政府更低一级的除了吃饭之外，其他资金非常捉襟见肘。</a:t>
            </a:r>
            <a:endParaRPr lang="zh-CN" altLang="en-US" sz="2800">
              <a:solidFill>
                <a:schemeClr val="tx1"/>
              </a:solidFill>
              <a:latin typeface="华文中宋" panose="02010600040101010101" charset="-122"/>
              <a:ea typeface="华文中宋" panose="0201060004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630800" y="239298"/>
            <a:ext cx="2610409" cy="521970"/>
          </a:xfrm>
          <a:prstGeom prst="rect">
            <a:avLst/>
          </a:prstGeom>
          <a:noFill/>
        </p:spPr>
        <p:txBody>
          <a:bodyPr wrap="square" rtlCol="0">
            <a:spAutoFit/>
          </a:bodyPr>
          <a:lstStyle/>
          <a:p>
            <a:r>
              <a:rPr lang="zh-CN" altLang="en-US" sz="2800" spc="140" dirty="0">
                <a:solidFill>
                  <a:schemeClr val="bg2">
                    <a:lumMod val="25000"/>
                  </a:schemeClr>
                </a:solidFill>
                <a:latin typeface="思源黑体 CN Heavy" pitchFamily="34" charset="-122"/>
                <a:ea typeface="思源黑体 CN Heavy" pitchFamily="34" charset="-122"/>
              </a:rPr>
              <a:t>未来走向</a:t>
            </a:r>
            <a:endParaRPr lang="zh-CN" altLang="en-US" sz="2800" spc="140" dirty="0">
              <a:solidFill>
                <a:schemeClr val="bg2">
                  <a:lumMod val="25000"/>
                </a:schemeClr>
              </a:solidFill>
              <a:latin typeface="思源黑体 CN Heavy" pitchFamily="34" charset="-122"/>
              <a:ea typeface="思源黑体 CN Heavy" pitchFamily="34" charset="-122"/>
            </a:endParaRPr>
          </a:p>
        </p:txBody>
      </p:sp>
      <p:sp>
        <p:nvSpPr>
          <p:cNvPr id="35" name="矩形 34"/>
          <p:cNvSpPr/>
          <p:nvPr/>
        </p:nvSpPr>
        <p:spPr>
          <a:xfrm>
            <a:off x="522741" y="176892"/>
            <a:ext cx="108000" cy="64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userDrawn="1"/>
        </p:nvSpPr>
        <p:spPr>
          <a:xfrm>
            <a:off x="630834" y="968550"/>
            <a:ext cx="11475805" cy="5742402"/>
          </a:xfrm>
          <a:prstGeom prst="rect">
            <a:avLst/>
          </a:prstGeom>
          <a:noFill/>
        </p:spPr>
        <p:txBody>
          <a:bodyPr wrap="square" rtlCol="0">
            <a:noAutofit/>
          </a:bodyPr>
          <a:p>
            <a:pPr algn="l">
              <a:lnSpc>
                <a:spcPct val="110000"/>
              </a:lnSpc>
            </a:pPr>
            <a:r>
              <a:rPr lang="zh-CN" altLang="en-US" sz="2000" b="1" dirty="0" smtClean="0">
                <a:latin typeface="宋体" panose="02010600030101010101" pitchFamily="2" charset="-122"/>
                <a:ea typeface="宋体" panose="02010600030101010101" pitchFamily="2" charset="-122"/>
                <a:cs typeface="宋体" panose="02010600030101010101" pitchFamily="2" charset="-122"/>
              </a:rPr>
              <a:t>一、</a:t>
            </a:r>
            <a:r>
              <a:rPr lang="zh-CN" sz="2000" b="1">
                <a:solidFill>
                  <a:srgbClr val="333333"/>
                </a:solidFill>
                <a:latin typeface="宋体" panose="02010600030101010101" pitchFamily="2" charset="-122"/>
                <a:ea typeface="宋体" panose="02010600030101010101" pitchFamily="2" charset="-122"/>
                <a:cs typeface="宋体" panose="02010600030101010101" pitchFamily="2" charset="-122"/>
              </a:rPr>
              <a:t>政府和市场的关系</a:t>
            </a:r>
            <a:endParaRPr lang="zh-CN" sz="2000" b="1">
              <a:solidFill>
                <a:srgbClr val="333333"/>
              </a:solidFill>
              <a:latin typeface="宋体" panose="02010600030101010101" pitchFamily="2" charset="-122"/>
              <a:ea typeface="宋体" panose="02010600030101010101" pitchFamily="2" charset="-122"/>
              <a:cs typeface="宋体" panose="02010600030101010101" pitchFamily="2" charset="-122"/>
            </a:endParaRPr>
          </a:p>
          <a:p>
            <a:pPr algn="just">
              <a:lnSpc>
                <a:spcPct val="110000"/>
              </a:lnSpc>
              <a:spcBef>
                <a:spcPts val="0"/>
              </a:spcBef>
            </a:pPr>
            <a:r>
              <a:rPr lang="zh-CN" sz="2000" b="1">
                <a:solidFill>
                  <a:srgbClr val="333333"/>
                </a:solidFill>
                <a:latin typeface="宋体" panose="02010600030101010101" pitchFamily="2" charset="-122"/>
                <a:ea typeface="宋体" panose="02010600030101010101" pitchFamily="2" charset="-122"/>
                <a:cs typeface="宋体" panose="02010600030101010101" pitchFamily="2" charset="-122"/>
              </a:rPr>
              <a:t>一方面强调</a:t>
            </a:r>
            <a:r>
              <a:rPr lang="zh-CN" sz="2000" b="1">
                <a:solidFill>
                  <a:srgbClr val="FF0000"/>
                </a:solidFill>
                <a:latin typeface="宋体" panose="02010600030101010101" pitchFamily="2" charset="-122"/>
                <a:ea typeface="宋体" panose="02010600030101010101" pitchFamily="2" charset="-122"/>
                <a:cs typeface="宋体" panose="02010600030101010101" pitchFamily="2" charset="-122"/>
              </a:rPr>
              <a:t>市场在资源配置中起决定性作用</a:t>
            </a:r>
            <a:r>
              <a:rPr lang="zh-CN" sz="2000" b="1">
                <a:solidFill>
                  <a:srgbClr val="333333"/>
                </a:solidFill>
                <a:latin typeface="宋体" panose="02010600030101010101" pitchFamily="2" charset="-122"/>
                <a:ea typeface="宋体" panose="02010600030101010101" pitchFamily="2" charset="-122"/>
                <a:cs typeface="宋体" panose="02010600030101010101" pitchFamily="2" charset="-122"/>
              </a:rPr>
              <a:t>，另一方面要发挥新型举国体制，</a:t>
            </a:r>
            <a:r>
              <a:rPr lang="zh-CN" sz="2000" b="1">
                <a:solidFill>
                  <a:srgbClr val="FF0000"/>
                </a:solidFill>
                <a:latin typeface="宋体" panose="02010600030101010101" pitchFamily="2" charset="-122"/>
                <a:ea typeface="宋体" panose="02010600030101010101" pitchFamily="2" charset="-122"/>
                <a:cs typeface="宋体" panose="02010600030101010101" pitchFamily="2" charset="-122"/>
              </a:rPr>
              <a:t>更好发挥政府作用</a:t>
            </a:r>
            <a:r>
              <a:rPr lang="zh-CN" sz="2000" b="1">
                <a:solidFill>
                  <a:srgbClr val="333333"/>
                </a:solidFill>
                <a:latin typeface="宋体" panose="02010600030101010101" pitchFamily="2" charset="-122"/>
                <a:ea typeface="宋体" panose="02010600030101010101" pitchFamily="2" charset="-122"/>
                <a:cs typeface="宋体" panose="02010600030101010101" pitchFamily="2" charset="-122"/>
              </a:rPr>
              <a:t>。如何让这两者达至一个平衡，有待深化</a:t>
            </a:r>
            <a:r>
              <a:rPr lang="zh-CN" b="1">
                <a:solidFill>
                  <a:srgbClr val="333333"/>
                </a:solidFill>
                <a:latin typeface="宋体" panose="02010600030101010101" pitchFamily="2" charset="-122"/>
                <a:ea typeface="宋体" panose="02010600030101010101" pitchFamily="2" charset="-122"/>
                <a:cs typeface="宋体" panose="02010600030101010101" pitchFamily="2" charset="-122"/>
              </a:rPr>
              <a:t>。</a:t>
            </a:r>
            <a:endParaRPr lang="zh-CN" b="1">
              <a:solidFill>
                <a:srgbClr val="333333"/>
              </a:solidFill>
              <a:latin typeface="宋体" panose="02010600030101010101" pitchFamily="2" charset="-122"/>
              <a:ea typeface="宋体" panose="02010600030101010101" pitchFamily="2" charset="-122"/>
              <a:cs typeface="宋体" panose="02010600030101010101" pitchFamily="2" charset="-122"/>
            </a:endParaRPr>
          </a:p>
          <a:p>
            <a:pPr algn="just">
              <a:lnSpc>
                <a:spcPct val="110000"/>
              </a:lnSpc>
              <a:spcBef>
                <a:spcPts val="1200"/>
              </a:spcBef>
            </a:pPr>
            <a:endParaRPr lang="zh-CN" altLang="en-US" b="1" dirty="0" smtClean="0">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algn="l" defTabSz="0" rtl="0" eaLnBrk="1" latinLnBrk="0" hangingPunct="1">
              <a:lnSpc>
                <a:spcPct val="110000"/>
              </a:lnSpc>
              <a:spcBef>
                <a:spcPct val="0"/>
              </a:spcBef>
              <a:spcAft>
                <a:spcPct val="0"/>
              </a:spcAft>
              <a:buNone/>
            </a:pPr>
            <a:r>
              <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rPr>
              <a:t>二、国有企业的地位和作用</a:t>
            </a:r>
            <a:endPar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gn="l" defTabSz="0" rtl="0" eaLnBrk="1" latinLnBrk="0" hangingPunct="1">
              <a:lnSpc>
                <a:spcPct val="110000"/>
              </a:lnSpc>
              <a:spcBef>
                <a:spcPct val="0"/>
              </a:spcBef>
              <a:spcAft>
                <a:spcPct val="0"/>
              </a:spcAft>
              <a:buNone/>
            </a:pPr>
            <a:r>
              <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rPr>
              <a:t>国有企业是我们国家的鲜明特色，但是西方认为国有企业与市场经济体制不兼容，特别是在我国走出去、对外开放过程中，更容易受到这方面的质疑。国有企业的作用还要继续发挥，但其</a:t>
            </a:r>
            <a:r>
              <a:rPr lang="zh-CN" altLang="en-US" sz="2000" b="1" dirty="0" smtClean="0">
                <a:solidFill>
                  <a:srgbClr val="FF0000"/>
                </a:solidFill>
                <a:latin typeface="宋体" panose="02010600030101010101" pitchFamily="2" charset="-122"/>
                <a:ea typeface="宋体" panose="02010600030101010101" pitchFamily="2" charset="-122"/>
                <a:cs typeface="宋体" panose="02010600030101010101" pitchFamily="2" charset="-122"/>
              </a:rPr>
              <a:t>如何更好地与市场经济兼容</a:t>
            </a:r>
            <a:r>
              <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rPr>
              <a:t>，也是一个重要的课题。当前国家的方向是明确的，路径上还需要进一步优化。</a:t>
            </a:r>
            <a:endPar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gn="l" defTabSz="0" rtl="0" eaLnBrk="1" latinLnBrk="0" hangingPunct="1">
              <a:lnSpc>
                <a:spcPct val="110000"/>
              </a:lnSpc>
              <a:spcBef>
                <a:spcPct val="0"/>
              </a:spcBef>
              <a:spcAft>
                <a:spcPct val="0"/>
              </a:spcAft>
              <a:buNone/>
            </a:pPr>
            <a:endPar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gn="l" defTabSz="0" rtl="0" eaLnBrk="1" latinLnBrk="0" hangingPunct="1">
              <a:lnSpc>
                <a:spcPct val="110000"/>
              </a:lnSpc>
              <a:spcBef>
                <a:spcPct val="0"/>
              </a:spcBef>
              <a:spcAft>
                <a:spcPct val="0"/>
              </a:spcAft>
              <a:buNone/>
            </a:pPr>
            <a:r>
              <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rPr>
              <a:t>三、政商关系</a:t>
            </a:r>
            <a:endPar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gn="l" defTabSz="0" rtl="0" eaLnBrk="1" latinLnBrk="0" hangingPunct="1">
              <a:lnSpc>
                <a:spcPct val="110000"/>
              </a:lnSpc>
              <a:spcBef>
                <a:spcPct val="0"/>
              </a:spcBef>
              <a:spcAft>
                <a:spcPct val="0"/>
              </a:spcAft>
              <a:buNone/>
            </a:pPr>
            <a:r>
              <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rPr>
              <a:t>这主要涉及中间市场结构的运作，关键是构建</a:t>
            </a:r>
            <a:r>
              <a:rPr lang="zh-CN" altLang="en-US" sz="2000" b="1" dirty="0" smtClean="0">
                <a:solidFill>
                  <a:srgbClr val="FF0000"/>
                </a:solidFill>
                <a:latin typeface="宋体" panose="02010600030101010101" pitchFamily="2" charset="-122"/>
                <a:ea typeface="宋体" panose="02010600030101010101" pitchFamily="2" charset="-122"/>
                <a:cs typeface="宋体" panose="02010600030101010101" pitchFamily="2" charset="-122"/>
              </a:rPr>
              <a:t>亲清政商</a:t>
            </a:r>
            <a:r>
              <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rPr>
              <a:t>关系，这里面涉及到地方政府官员和企业家的利益诉求问题，如何形成真正符合其经济人属性的制度设计是关键。</a:t>
            </a:r>
            <a:endPar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gn="l" defTabSz="0" rtl="0" eaLnBrk="1" latinLnBrk="0" hangingPunct="1">
              <a:lnSpc>
                <a:spcPct val="110000"/>
              </a:lnSpc>
              <a:spcBef>
                <a:spcPct val="0"/>
              </a:spcBef>
              <a:spcAft>
                <a:spcPct val="0"/>
              </a:spcAft>
              <a:buNone/>
            </a:pPr>
            <a:endPar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gn="l" defTabSz="0" rtl="0" eaLnBrk="1" latinLnBrk="0" hangingPunct="1">
              <a:lnSpc>
                <a:spcPct val="110000"/>
              </a:lnSpc>
              <a:spcBef>
                <a:spcPct val="0"/>
              </a:spcBef>
              <a:spcAft>
                <a:spcPct val="0"/>
              </a:spcAft>
              <a:buNone/>
            </a:pPr>
            <a:r>
              <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rPr>
              <a:t>四、民营企业的发展</a:t>
            </a:r>
            <a:endPar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gn="l" defTabSz="0" rtl="0" eaLnBrk="1" latinLnBrk="0" hangingPunct="1">
              <a:lnSpc>
                <a:spcPct val="110000"/>
              </a:lnSpc>
              <a:spcBef>
                <a:spcPct val="0"/>
              </a:spcBef>
              <a:spcAft>
                <a:spcPct val="0"/>
              </a:spcAft>
              <a:buNone/>
            </a:pPr>
            <a:r>
              <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rPr>
              <a:t>民营企业是制内市场结构的重要组成部分，所以增强其发展信心，营造公平市场环境，推动其发展壮大，是重要任</a:t>
            </a:r>
            <a:r>
              <a:rPr lang="zh-CN" altLang="en-US">
                <a:solidFill>
                  <a:schemeClr val="tx1"/>
                </a:solidFill>
              </a:rPr>
              <a:t>务。</a:t>
            </a:r>
            <a:endParaRPr lang="zh-CN" altLang="en-US">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文本框 32"/>
          <p:cNvSpPr txBox="1"/>
          <p:nvPr/>
        </p:nvSpPr>
        <p:spPr>
          <a:xfrm>
            <a:off x="630800" y="239298"/>
            <a:ext cx="2610409" cy="521970"/>
          </a:xfrm>
          <a:prstGeom prst="rect">
            <a:avLst/>
          </a:prstGeom>
          <a:noFill/>
        </p:spPr>
        <p:txBody>
          <a:bodyPr wrap="square" rtlCol="0">
            <a:spAutoFit/>
          </a:bodyPr>
          <a:p>
            <a:r>
              <a:rPr lang="zh-CN" altLang="en-US" sz="2800" spc="140" dirty="0">
                <a:solidFill>
                  <a:schemeClr val="bg2">
                    <a:lumMod val="25000"/>
                  </a:schemeClr>
                </a:solidFill>
                <a:latin typeface="思源黑体 CN Heavy" pitchFamily="34" charset="-122"/>
                <a:ea typeface="思源黑体 CN Heavy" pitchFamily="34" charset="-122"/>
              </a:rPr>
              <a:t>未来走向</a:t>
            </a:r>
            <a:endParaRPr lang="zh-CN" altLang="en-US" sz="2800" spc="140" dirty="0">
              <a:solidFill>
                <a:schemeClr val="bg2">
                  <a:lumMod val="25000"/>
                </a:schemeClr>
              </a:solidFill>
              <a:latin typeface="思源黑体 CN Heavy" pitchFamily="34" charset="-122"/>
              <a:ea typeface="思源黑体 CN Heavy" pitchFamily="34" charset="-122"/>
            </a:endParaRPr>
          </a:p>
        </p:txBody>
      </p:sp>
      <p:sp>
        <p:nvSpPr>
          <p:cNvPr id="35" name="矩形 34"/>
          <p:cNvSpPr/>
          <p:nvPr/>
        </p:nvSpPr>
        <p:spPr>
          <a:xfrm>
            <a:off x="522741" y="176892"/>
            <a:ext cx="108000" cy="64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userDrawn="1"/>
        </p:nvSpPr>
        <p:spPr>
          <a:xfrm>
            <a:off x="716146" y="2422031"/>
            <a:ext cx="11230726" cy="2988788"/>
          </a:xfrm>
          <a:prstGeom prst="rect">
            <a:avLst/>
          </a:prstGeom>
          <a:noFill/>
        </p:spPr>
        <p:txBody>
          <a:bodyPr wrap="square" rtlCol="0">
            <a:noAutofit/>
          </a:bodyPr>
          <a:p>
            <a:pPr algn="l">
              <a:lnSpc>
                <a:spcPct val="150000"/>
              </a:lnSpc>
            </a:pPr>
            <a:r>
              <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rPr>
              <a:t>五、中央和地方关系</a:t>
            </a:r>
            <a:endPar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lnSpc>
                <a:spcPct val="150000"/>
              </a:lnSpc>
            </a:pPr>
            <a:r>
              <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rPr>
              <a:t>这主要涉及</a:t>
            </a:r>
            <a:r>
              <a:rPr lang="zh-CN" altLang="en-US" sz="2000" b="1" dirty="0" smtClean="0">
                <a:solidFill>
                  <a:srgbClr val="FF0000"/>
                </a:solidFill>
                <a:latin typeface="宋体" panose="02010600030101010101" pitchFamily="2" charset="-122"/>
                <a:ea typeface="宋体" panose="02010600030101010101" pitchFamily="2" charset="-122"/>
                <a:cs typeface="宋体" panose="02010600030101010101" pitchFamily="2" charset="-122"/>
              </a:rPr>
              <a:t>中央政府与地方政府</a:t>
            </a:r>
            <a:r>
              <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rPr>
              <a:t>的关系，涉及官员自身利益诉求问题，是政府</a:t>
            </a:r>
            <a:r>
              <a:rPr lang="zh-CN" altLang="en-US" sz="2000" b="1" dirty="0" smtClean="0">
                <a:solidFill>
                  <a:srgbClr val="FF0000"/>
                </a:solidFill>
                <a:latin typeface="宋体" panose="02010600030101010101" pitchFamily="2" charset="-122"/>
                <a:ea typeface="宋体" panose="02010600030101010101" pitchFamily="2" charset="-122"/>
                <a:cs typeface="宋体" panose="02010600030101010101" pitchFamily="2" charset="-122"/>
              </a:rPr>
              <a:t>内部</a:t>
            </a:r>
            <a:r>
              <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rPr>
              <a:t>的事情，但非常重要，也要考虑</a:t>
            </a:r>
            <a:r>
              <a:rPr lang="zh-CN" altLang="en-US" sz="2000" b="1" dirty="0" smtClean="0">
                <a:solidFill>
                  <a:srgbClr val="FF0000"/>
                </a:solidFill>
                <a:latin typeface="宋体" panose="02010600030101010101" pitchFamily="2" charset="-122"/>
                <a:ea typeface="宋体" panose="02010600030101010101" pitchFamily="2" charset="-122"/>
                <a:cs typeface="宋体" panose="02010600030101010101" pitchFamily="2" charset="-122"/>
              </a:rPr>
              <a:t>不同层级政府及其官员的经济人属性</a:t>
            </a:r>
            <a:r>
              <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rPr>
              <a:t>。当然这种经济人属性，并不是说纯粹考虑其经济利益诉求，而是要考虑其合理诉求，通过设计科学合理的考核指标，推动其树立正确政绩观，激发其干事创业精神，更好服务经济高质量发展。</a:t>
            </a:r>
            <a:endPar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矩形 8"/>
          <p:cNvSpPr/>
          <p:nvPr/>
        </p:nvSpPr>
        <p:spPr>
          <a:xfrm>
            <a:off x="1076325" y="2272461"/>
            <a:ext cx="10020300" cy="2457450"/>
          </a:xfrm>
          <a:prstGeom prst="rect">
            <a:avLst/>
          </a:prstGeom>
          <a:ln w="317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4" name="文本框 3"/>
          <p:cNvSpPr txBox="1"/>
          <p:nvPr/>
        </p:nvSpPr>
        <p:spPr>
          <a:xfrm>
            <a:off x="4198086" y="2537344"/>
            <a:ext cx="3776663" cy="769441"/>
          </a:xfrm>
          <a:prstGeom prst="rect">
            <a:avLst/>
          </a:prstGeom>
        </p:spPr>
        <p:txBody>
          <a:bodyPr wrap="square" rtlCol="0">
            <a:spAutoFit/>
          </a:bodyPr>
          <a:lstStyle/>
          <a:p>
            <a:pPr algn="ctr"/>
            <a:r>
              <a:rPr lang="zh-CN" altLang="en-US" sz="4400" spc="140" dirty="0">
                <a:solidFill>
                  <a:schemeClr val="bg2">
                    <a:lumMod val="10000"/>
                  </a:schemeClr>
                </a:solidFill>
                <a:latin typeface="思源黑体 CN Heavy" pitchFamily="34" charset="-122"/>
                <a:ea typeface="思源黑体 CN Heavy" pitchFamily="34" charset="-122"/>
              </a:rPr>
              <a:t>感谢您的观看</a:t>
            </a:r>
            <a:endParaRPr lang="zh-CN" altLang="en-US" sz="4400" spc="140" dirty="0">
              <a:solidFill>
                <a:schemeClr val="bg2">
                  <a:lumMod val="10000"/>
                </a:schemeClr>
              </a:solidFill>
              <a:latin typeface="思源黑体 CN Heavy" pitchFamily="34" charset="-122"/>
              <a:ea typeface="思源黑体 CN Heavy" pitchFamily="34" charset="-122"/>
            </a:endParaRPr>
          </a:p>
        </p:txBody>
      </p:sp>
      <p:sp>
        <p:nvSpPr>
          <p:cNvPr id="5" name="矩形 4"/>
          <p:cNvSpPr/>
          <p:nvPr/>
        </p:nvSpPr>
        <p:spPr>
          <a:xfrm>
            <a:off x="5262538" y="3478341"/>
            <a:ext cx="1666875" cy="4571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636199" y="3695290"/>
            <a:ext cx="4919553" cy="584775"/>
          </a:xfrm>
          <a:prstGeom prst="rect">
            <a:avLst/>
          </a:prstGeom>
        </p:spPr>
        <p:txBody>
          <a:bodyPr wrap="none">
            <a:spAutoFit/>
          </a:bodyPr>
          <a:lstStyle/>
          <a:p>
            <a:pPr algn="ctr"/>
            <a:r>
              <a:rPr lang="en-US" altLang="zh-CN" sz="3200" dirty="0">
                <a:solidFill>
                  <a:schemeClr val="bg2">
                    <a:lumMod val="50000"/>
                  </a:schemeClr>
                </a:solidFill>
                <a:latin typeface="Segoe UI" panose="020B0502040204020203" pitchFamily="34" charset="0"/>
                <a:ea typeface="微软雅黑 Light" panose="020B0502040204020203" pitchFamily="34" charset="-122"/>
                <a:cs typeface="Segoe UI" panose="020B0502040204020203" pitchFamily="34" charset="0"/>
              </a:rPr>
              <a:t>THANK YOU FOR WATCH</a:t>
            </a:r>
            <a:endParaRPr lang="zh-CN" altLang="en-US" sz="3200" dirty="0">
              <a:solidFill>
                <a:schemeClr val="bg2">
                  <a:lumMod val="50000"/>
                </a:schemeClr>
              </a:solidFill>
              <a:latin typeface="Segoe UI" panose="020B0502040204020203" pitchFamily="34" charset="0"/>
              <a:ea typeface="微软雅黑 Light" panose="020B0502040204020203" pitchFamily="34" charset="-122"/>
              <a:cs typeface="Segoe U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矩形 14"/>
          <p:cNvSpPr/>
          <p:nvPr/>
        </p:nvSpPr>
        <p:spPr>
          <a:xfrm>
            <a:off x="8830688" y="3028950"/>
            <a:ext cx="1333500" cy="1285875"/>
          </a:xfrm>
          <a:prstGeom prst="rect">
            <a:avLst/>
          </a:prstGeom>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4" name="矩形 13"/>
          <p:cNvSpPr/>
          <p:nvPr/>
        </p:nvSpPr>
        <p:spPr>
          <a:xfrm>
            <a:off x="5124450" y="3058001"/>
            <a:ext cx="1333500" cy="1285875"/>
          </a:xfrm>
          <a:prstGeom prst="rect">
            <a:avLst/>
          </a:prstGeom>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581150" y="3028950"/>
            <a:ext cx="1333500" cy="1285875"/>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561975" y="1114424"/>
            <a:ext cx="11115675" cy="5419725"/>
          </a:xfrm>
          <a:prstGeom prst="rect">
            <a:avLst/>
          </a:prstGeom>
          <a:noFill/>
          <a:ln w="317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4" name="文本框 3"/>
          <p:cNvSpPr txBox="1"/>
          <p:nvPr/>
        </p:nvSpPr>
        <p:spPr>
          <a:xfrm>
            <a:off x="5486400" y="827901"/>
            <a:ext cx="1219200" cy="646331"/>
          </a:xfrm>
          <a:prstGeom prst="rect">
            <a:avLst/>
          </a:prstGeom>
        </p:spPr>
        <p:txBody>
          <a:bodyPr wrap="square" rtlCol="0">
            <a:spAutoFit/>
          </a:bodyPr>
          <a:lstStyle/>
          <a:p>
            <a:pPr algn="ctr"/>
            <a:r>
              <a:rPr lang="zh-CN" altLang="en-US" sz="3600" dirty="0">
                <a:latin typeface="思源黑体 CN Bold" pitchFamily="34" charset="-122"/>
                <a:ea typeface="思源黑体 CN Bold" pitchFamily="34" charset="-122"/>
              </a:rPr>
              <a:t>目录</a:t>
            </a:r>
            <a:endParaRPr lang="zh-CN" altLang="en-US" sz="3600" dirty="0">
              <a:latin typeface="思源黑体 CN Bold" pitchFamily="34" charset="-122"/>
              <a:ea typeface="思源黑体 CN Bold" pitchFamily="34" charset="-122"/>
            </a:endParaRPr>
          </a:p>
        </p:txBody>
      </p:sp>
      <p:sp>
        <p:nvSpPr>
          <p:cNvPr id="5" name="文本框 4"/>
          <p:cNvSpPr txBox="1"/>
          <p:nvPr/>
        </p:nvSpPr>
        <p:spPr>
          <a:xfrm>
            <a:off x="5124450" y="1359932"/>
            <a:ext cx="1943100" cy="400110"/>
          </a:xfrm>
          <a:prstGeom prst="rect">
            <a:avLst/>
          </a:prstGeom>
          <a:noFill/>
        </p:spPr>
        <p:txBody>
          <a:bodyPr wrap="square" rtlCol="0">
            <a:spAutoFit/>
          </a:bodyPr>
          <a:lstStyle/>
          <a:p>
            <a:pPr algn="ctr"/>
            <a:r>
              <a:rPr lang="en-US" altLang="zh-CN" sz="2000" dirty="0">
                <a:solidFill>
                  <a:schemeClr val="bg2">
                    <a:lumMod val="25000"/>
                  </a:schemeClr>
                </a:solidFill>
                <a:latin typeface="Segoe UI" panose="020B0502040204020203" pitchFamily="34" charset="0"/>
                <a:ea typeface="微软雅黑" panose="020B0503020204020204" pitchFamily="34" charset="-122"/>
                <a:cs typeface="Segoe UI" panose="020B0502040204020203" pitchFamily="34" charset="0"/>
              </a:rPr>
              <a:t>CONTENTS</a:t>
            </a:r>
            <a:endParaRPr lang="zh-CN" altLang="en-US" sz="2000" dirty="0">
              <a:solidFill>
                <a:schemeClr val="bg2">
                  <a:lumMod val="25000"/>
                </a:schemeClr>
              </a:solidFill>
              <a:latin typeface="Segoe UI" panose="020B0502040204020203" pitchFamily="34" charset="0"/>
              <a:ea typeface="微软雅黑" panose="020B0503020204020204" pitchFamily="34" charset="-122"/>
              <a:cs typeface="Segoe UI" panose="020B0502040204020203" pitchFamily="34" charset="0"/>
            </a:endParaRPr>
          </a:p>
        </p:txBody>
      </p:sp>
      <p:sp useBgFill="1">
        <p:nvSpPr>
          <p:cNvPr id="7" name="文本框 6"/>
          <p:cNvSpPr txBox="1"/>
          <p:nvPr/>
        </p:nvSpPr>
        <p:spPr>
          <a:xfrm>
            <a:off x="1988699" y="3172480"/>
            <a:ext cx="1792726" cy="523220"/>
          </a:xfrm>
          <a:prstGeom prst="rect">
            <a:avLst/>
          </a:prstGeom>
        </p:spPr>
        <p:txBody>
          <a:bodyPr wrap="square" rtlCol="0">
            <a:spAutoFit/>
          </a:bodyPr>
          <a:lstStyle/>
          <a:p>
            <a:r>
              <a:rPr lang="en-US" altLang="zh-CN" sz="2800" b="1" dirty="0">
                <a:latin typeface="Segoe UI" panose="020B0502040204020203" pitchFamily="34" charset="0"/>
                <a:ea typeface="微软雅黑" panose="020B0503020204020204" pitchFamily="34" charset="-122"/>
                <a:cs typeface="Segoe UI" panose="020B0502040204020203" pitchFamily="34" charset="0"/>
              </a:rPr>
              <a:t>PART 01</a:t>
            </a:r>
            <a:endParaRPr lang="zh-CN" altLang="en-US" sz="2800" b="1" dirty="0">
              <a:latin typeface="Segoe UI" panose="020B0502040204020203" pitchFamily="34" charset="0"/>
              <a:ea typeface="微软雅黑" panose="020B0503020204020204" pitchFamily="34" charset="-122"/>
              <a:cs typeface="Segoe UI" panose="020B0502040204020203" pitchFamily="34" charset="0"/>
            </a:endParaRPr>
          </a:p>
        </p:txBody>
      </p:sp>
      <p:sp useBgFill="1">
        <p:nvSpPr>
          <p:cNvPr id="10" name="文本框 9"/>
          <p:cNvSpPr txBox="1"/>
          <p:nvPr/>
        </p:nvSpPr>
        <p:spPr>
          <a:xfrm>
            <a:off x="5504437" y="3172480"/>
            <a:ext cx="1792726" cy="523220"/>
          </a:xfrm>
          <a:prstGeom prst="rect">
            <a:avLst/>
          </a:prstGeom>
        </p:spPr>
        <p:txBody>
          <a:bodyPr wrap="square" rtlCol="0">
            <a:spAutoFit/>
          </a:bodyPr>
          <a:lstStyle>
            <a:defPPr>
              <a:defRPr lang="zh-CN"/>
            </a:defPPr>
            <a:lvl1pPr>
              <a:defRPr sz="2800" b="1">
                <a:latin typeface="Segoe UI" panose="020B0502040204020203" pitchFamily="34" charset="0"/>
                <a:ea typeface="微软雅黑" panose="020B0503020204020204" pitchFamily="34" charset="-122"/>
                <a:cs typeface="Segoe UI" panose="020B0502040204020203" pitchFamily="34" charset="0"/>
              </a:defRPr>
            </a:lvl1pPr>
          </a:lstStyle>
          <a:p>
            <a:r>
              <a:rPr lang="en-US" altLang="zh-CN" dirty="0"/>
              <a:t>PART 02</a:t>
            </a:r>
            <a:endParaRPr lang="zh-CN" altLang="en-US" dirty="0"/>
          </a:p>
        </p:txBody>
      </p:sp>
      <p:sp useBgFill="1">
        <p:nvSpPr>
          <p:cNvPr id="11" name="文本框 10"/>
          <p:cNvSpPr txBox="1"/>
          <p:nvPr/>
        </p:nvSpPr>
        <p:spPr>
          <a:xfrm>
            <a:off x="5610455" y="3700949"/>
            <a:ext cx="1792726" cy="645160"/>
          </a:xfrm>
          <a:prstGeom prst="rect">
            <a:avLst/>
          </a:prstGeom>
        </p:spPr>
        <p:txBody>
          <a:bodyPr wrap="square" rtlCol="0">
            <a:spAutoFit/>
          </a:bodyPr>
          <a:lstStyle>
            <a:defPPr>
              <a:defRPr lang="zh-CN"/>
            </a:defPPr>
            <a:lvl1pPr>
              <a:defRPr>
                <a:latin typeface="思源黑体 CN Medium" pitchFamily="34" charset="-122"/>
                <a:ea typeface="思源黑体 CN Medium" pitchFamily="34" charset="-122"/>
              </a:defRPr>
            </a:lvl1pPr>
          </a:lstStyle>
          <a:p>
            <a:r>
              <a:rPr lang="zh-CN" altLang="en-US" dirty="0"/>
              <a:t>场内国家与制内市场及其逻辑</a:t>
            </a:r>
            <a:endParaRPr lang="zh-CN" altLang="en-US" dirty="0"/>
          </a:p>
        </p:txBody>
      </p:sp>
      <p:sp useBgFill="1">
        <p:nvSpPr>
          <p:cNvPr id="12" name="文本框 11"/>
          <p:cNvSpPr txBox="1"/>
          <p:nvPr/>
        </p:nvSpPr>
        <p:spPr>
          <a:xfrm>
            <a:off x="9229725" y="3172480"/>
            <a:ext cx="1792726" cy="523220"/>
          </a:xfrm>
          <a:prstGeom prst="rect">
            <a:avLst/>
          </a:prstGeom>
        </p:spPr>
        <p:txBody>
          <a:bodyPr wrap="square" rtlCol="0">
            <a:spAutoFit/>
          </a:bodyPr>
          <a:lstStyle>
            <a:defPPr>
              <a:defRPr lang="zh-CN"/>
            </a:defPPr>
            <a:lvl1pPr>
              <a:defRPr sz="2800" b="1">
                <a:latin typeface="Segoe UI" panose="020B0502040204020203" pitchFamily="34" charset="0"/>
                <a:ea typeface="微软雅黑" panose="020B0503020204020204" pitchFamily="34" charset="-122"/>
                <a:cs typeface="Segoe UI" panose="020B0502040204020203" pitchFamily="34" charset="0"/>
              </a:defRPr>
            </a:lvl1pPr>
          </a:lstStyle>
          <a:p>
            <a:r>
              <a:rPr lang="en-US" altLang="zh-CN" dirty="0"/>
              <a:t>PART 03</a:t>
            </a:r>
            <a:endParaRPr lang="zh-CN" altLang="en-US" dirty="0"/>
          </a:p>
        </p:txBody>
      </p:sp>
      <p:sp useBgFill="1">
        <p:nvSpPr>
          <p:cNvPr id="13" name="文本框 12"/>
          <p:cNvSpPr txBox="1"/>
          <p:nvPr/>
        </p:nvSpPr>
        <p:spPr>
          <a:xfrm>
            <a:off x="9119757" y="3669834"/>
            <a:ext cx="2013983" cy="645160"/>
          </a:xfrm>
          <a:prstGeom prst="rect">
            <a:avLst/>
          </a:prstGeom>
        </p:spPr>
        <p:txBody>
          <a:bodyPr wrap="square" rtlCol="0">
            <a:noAutofit/>
          </a:bodyPr>
          <a:lstStyle>
            <a:defPPr>
              <a:defRPr lang="zh-CN"/>
            </a:defPPr>
            <a:lvl1pPr>
              <a:defRPr>
                <a:latin typeface="思源黑体 CN Medium" pitchFamily="34" charset="-122"/>
                <a:ea typeface="思源黑体 CN Medium" pitchFamily="34" charset="-122"/>
              </a:defRPr>
            </a:lvl1pPr>
          </a:lstStyle>
          <a:p>
            <a:r>
              <a:rPr lang="zh-CN" altLang="en-US" dirty="0"/>
              <a:t>制内市场未来走向</a:t>
            </a:r>
            <a:endParaRPr lang="zh-CN" altLang="en-US" dirty="0"/>
          </a:p>
        </p:txBody>
      </p:sp>
      <p:sp useBgFill="1">
        <p:nvSpPr>
          <p:cNvPr id="6" name="文本框 5"/>
          <p:cNvSpPr txBox="1"/>
          <p:nvPr/>
        </p:nvSpPr>
        <p:spPr>
          <a:xfrm>
            <a:off x="1879919" y="3669834"/>
            <a:ext cx="2013983" cy="645160"/>
          </a:xfrm>
          <a:prstGeom prst="rect">
            <a:avLst/>
          </a:prstGeom>
        </p:spPr>
        <p:txBody>
          <a:bodyPr wrap="square" rtlCol="0">
            <a:noAutofit/>
          </a:bodyPr>
          <a:lstStyle>
            <a:defPPr>
              <a:defRPr lang="zh-CN"/>
            </a:defPPr>
            <a:lvl1pPr>
              <a:defRPr>
                <a:latin typeface="思源黑体 CN Medium" pitchFamily="34" charset="-122"/>
                <a:ea typeface="思源黑体 CN Medium" pitchFamily="34" charset="-122"/>
              </a:defRPr>
            </a:lvl1pPr>
          </a:lstStyle>
          <a:p>
            <a:pPr algn="ctr"/>
            <a:r>
              <a:rPr lang="zh-CN" altLang="en-US" dirty="0" smtClean="0">
                <a:sym typeface="+mn-ea"/>
              </a:rPr>
              <a:t>制内市场含义</a:t>
            </a:r>
            <a:endParaRPr lang="zh-CN" altLang="en-US" dirty="0" smtClean="0">
              <a:latin typeface="思源黑体 CN Medium" pitchFamily="34" charset="-122"/>
              <a:ea typeface="思源黑体 CN Medium" pitchFamily="34" charset="-122"/>
            </a:endParaRPr>
          </a:p>
          <a:p>
            <a:pPr algn="ctr"/>
            <a:r>
              <a:rPr lang="zh-CN" altLang="en-US" dirty="0" smtClean="0">
                <a:sym typeface="+mn-ea"/>
              </a:rPr>
              <a:t>及其特点</a:t>
            </a:r>
            <a:endParaRPr lang="zh-CN" alt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38162" y="1952625"/>
            <a:ext cx="11115675" cy="3095625"/>
          </a:xfrm>
          <a:prstGeom prst="rect">
            <a:avLst/>
          </a:prstGeom>
          <a:noFill/>
          <a:ln w="317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6" name="文本框 5"/>
          <p:cNvSpPr txBox="1"/>
          <p:nvPr/>
        </p:nvSpPr>
        <p:spPr>
          <a:xfrm>
            <a:off x="5199636" y="1004977"/>
            <a:ext cx="1925064" cy="1862048"/>
          </a:xfrm>
          <a:prstGeom prst="rect">
            <a:avLst/>
          </a:prstGeom>
        </p:spPr>
        <p:txBody>
          <a:bodyPr wrap="square" rtlCol="0">
            <a:spAutoFit/>
          </a:bodyPr>
          <a:lstStyle/>
          <a:p>
            <a:pPr algn="ctr"/>
            <a:r>
              <a:rPr lang="en-US" altLang="zh-CN" sz="11500" i="1" dirty="0">
                <a:solidFill>
                  <a:schemeClr val="bg2">
                    <a:lumMod val="10000"/>
                  </a:schemeClr>
                </a:solidFill>
                <a:latin typeface="Segoe UI" panose="020B0502040204020203" pitchFamily="34" charset="0"/>
                <a:ea typeface="微软雅黑" panose="020B0503020204020204" pitchFamily="34" charset="-122"/>
                <a:cs typeface="Segoe UI" panose="020B0502040204020203" pitchFamily="34" charset="0"/>
              </a:rPr>
              <a:t>01</a:t>
            </a:r>
            <a:endParaRPr lang="zh-CN" altLang="en-US" sz="11500" i="1" dirty="0">
              <a:solidFill>
                <a:schemeClr val="bg2">
                  <a:lumMod val="10000"/>
                </a:schemeClr>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4" name="文本框 3"/>
          <p:cNvSpPr txBox="1"/>
          <p:nvPr/>
        </p:nvSpPr>
        <p:spPr>
          <a:xfrm>
            <a:off x="1714500" y="2321004"/>
            <a:ext cx="8572500" cy="2215991"/>
          </a:xfrm>
          <a:prstGeom prst="rect">
            <a:avLst/>
          </a:prstGeom>
          <a:noFill/>
        </p:spPr>
        <p:txBody>
          <a:bodyPr wrap="square" rtlCol="0">
            <a:spAutoFit/>
          </a:bodyPr>
          <a:lstStyle/>
          <a:p>
            <a:pPr algn="ctr"/>
            <a:r>
              <a:rPr lang="en-US" altLang="zh-CN" sz="13800" dirty="0">
                <a:solidFill>
                  <a:schemeClr val="tx1">
                    <a:alpha val="3000"/>
                  </a:schemeClr>
                </a:solidFill>
                <a:latin typeface="Segoe UI" panose="020B0502040204020203" pitchFamily="34" charset="0"/>
                <a:ea typeface="微软雅黑" panose="020B0503020204020204" pitchFamily="34" charset="-122"/>
                <a:cs typeface="Segoe UI" panose="020B0502040204020203" pitchFamily="34" charset="0"/>
              </a:rPr>
              <a:t>PART ONE</a:t>
            </a:r>
            <a:endParaRPr lang="zh-CN" altLang="en-US" sz="13800" dirty="0">
              <a:solidFill>
                <a:schemeClr val="tx1">
                  <a:alpha val="3000"/>
                </a:schemeClr>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5" name="文本框 4"/>
          <p:cNvSpPr txBox="1"/>
          <p:nvPr/>
        </p:nvSpPr>
        <p:spPr>
          <a:xfrm>
            <a:off x="3192145" y="2728595"/>
            <a:ext cx="5940425" cy="1544320"/>
          </a:xfrm>
          <a:prstGeom prst="rect">
            <a:avLst/>
          </a:prstGeom>
          <a:noFill/>
        </p:spPr>
        <p:txBody>
          <a:bodyPr wrap="square" rtlCol="0">
            <a:noAutofit/>
          </a:bodyPr>
          <a:lstStyle/>
          <a:p>
            <a:pPr algn="ctr"/>
            <a:r>
              <a:rPr lang="zh-CN" altLang="en-US" sz="6000" dirty="0" smtClean="0">
                <a:latin typeface="思源黑体 CN Medium" pitchFamily="34" charset="-122"/>
                <a:ea typeface="思源黑体 CN Medium" pitchFamily="34" charset="-122"/>
                <a:sym typeface="+mn-ea"/>
              </a:rPr>
              <a:t>制内市场含义</a:t>
            </a:r>
            <a:endParaRPr lang="zh-CN" altLang="en-US" sz="6000" dirty="0" smtClean="0">
              <a:latin typeface="思源黑体 CN Medium" pitchFamily="34" charset="-122"/>
              <a:ea typeface="思源黑体 CN Medium" pitchFamily="34" charset="-122"/>
            </a:endParaRPr>
          </a:p>
          <a:p>
            <a:pPr algn="ctr"/>
            <a:r>
              <a:rPr lang="zh-CN" altLang="en-US" sz="6000" dirty="0" smtClean="0">
                <a:latin typeface="思源黑体 CN Medium" pitchFamily="34" charset="-122"/>
                <a:ea typeface="思源黑体 CN Medium" pitchFamily="34" charset="-122"/>
                <a:sym typeface="+mn-ea"/>
              </a:rPr>
              <a:t>及其特点</a:t>
            </a:r>
            <a:endParaRPr lang="zh-CN" altLang="en-US" sz="6000" dirty="0">
              <a:solidFill>
                <a:schemeClr val="bg2">
                  <a:lumMod val="10000"/>
                </a:schemeClr>
              </a:solidFill>
              <a:latin typeface="思源黑体 CN Bold" pitchFamily="34" charset="-122"/>
              <a:ea typeface="思源黑体 CN Bold"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20700" y="1408435"/>
            <a:ext cx="5272600" cy="4876800"/>
          </a:xfrm>
          <a:prstGeom prst="rect">
            <a:avLst/>
          </a:prstGeom>
          <a:blipFill dpi="0" rotWithShape="1">
            <a:blip r:embed="rId1" cstate="screen">
              <a:extLst>
                <a:ext uri="{BEBA8EAE-BF5A-486C-A8C5-ECC9F3942E4B}">
                  <a14:imgProps xmlns:a14="http://schemas.microsoft.com/office/drawing/2010/main">
                    <a14:imgLayer r:embed="rId2">
                      <a14:imgEffect>
                        <a14:saturation sat="0"/>
                      </a14:imgEffect>
                    </a14:imgLayer>
                  </a14:imgProps>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p:cNvSpPr/>
          <p:nvPr/>
        </p:nvSpPr>
        <p:spPr>
          <a:xfrm>
            <a:off x="6311900" y="1311275"/>
            <a:ext cx="4420235" cy="2769235"/>
          </a:xfrm>
          <a:prstGeom prst="rect">
            <a:avLst/>
          </a:prstGeom>
        </p:spPr>
        <p:txBody>
          <a:bodyPr wrap="square">
            <a:noAutofit/>
          </a:bodyPr>
          <a:lstStyle/>
          <a:p>
            <a:pPr>
              <a:lnSpc>
                <a:spcPct val="150000"/>
              </a:lnSpc>
              <a:spcAft>
                <a:spcPts val="0"/>
              </a:spcAft>
            </a:pPr>
            <a:endParaRPr lang="zh-CN"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6" name="文本框 5"/>
          <p:cNvSpPr txBox="1"/>
          <p:nvPr/>
        </p:nvSpPr>
        <p:spPr>
          <a:xfrm flipH="1">
            <a:off x="5874385" y="537728"/>
            <a:ext cx="2630879" cy="585059"/>
          </a:xfrm>
          <a:prstGeom prst="rect">
            <a:avLst/>
          </a:prstGeom>
          <a:noFill/>
        </p:spPr>
        <p:txBody>
          <a:bodyPr wrap="square" rtlCol="0">
            <a:noAutofit/>
          </a:bodyPr>
          <a:lstStyle/>
          <a:p>
            <a:r>
              <a:rPr lang="zh-CN" altLang="en-US" sz="3200" dirty="0">
                <a:solidFill>
                  <a:schemeClr val="bg2">
                    <a:lumMod val="25000"/>
                  </a:schemeClr>
                </a:solidFill>
                <a:latin typeface="思源黑体 CN Medium" pitchFamily="34" charset="-122"/>
                <a:ea typeface="思源黑体 CN Medium" pitchFamily="34" charset="-122"/>
              </a:rPr>
              <a:t>制内市场</a:t>
            </a:r>
            <a:r>
              <a:rPr lang="zh-CN" altLang="en-US" sz="3200" dirty="0">
                <a:solidFill>
                  <a:schemeClr val="bg2">
                    <a:lumMod val="25000"/>
                  </a:schemeClr>
                </a:solidFill>
                <a:latin typeface="思源黑体 CN Medium" pitchFamily="34" charset="-122"/>
                <a:ea typeface="思源黑体 CN Medium" pitchFamily="34" charset="-122"/>
              </a:rPr>
              <a:t>含义</a:t>
            </a:r>
            <a:endParaRPr lang="zh-CN" altLang="en-US" sz="3200" dirty="0">
              <a:solidFill>
                <a:schemeClr val="bg2">
                  <a:lumMod val="25000"/>
                </a:schemeClr>
              </a:solidFill>
              <a:latin typeface="思源黑体 CN Medium" pitchFamily="34" charset="-122"/>
              <a:ea typeface="思源黑体 CN Medium" pitchFamily="34" charset="-122"/>
            </a:endParaRPr>
          </a:p>
        </p:txBody>
      </p:sp>
      <p:sp>
        <p:nvSpPr>
          <p:cNvPr id="7" name="矩形 6"/>
          <p:cNvSpPr/>
          <p:nvPr/>
        </p:nvSpPr>
        <p:spPr>
          <a:xfrm>
            <a:off x="6078000" y="2467718"/>
            <a:ext cx="36000" cy="16129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90000"/>
                </a:schemeClr>
              </a:solidFill>
            </a:endParaRPr>
          </a:p>
        </p:txBody>
      </p:sp>
      <p:sp>
        <p:nvSpPr>
          <p:cNvPr id="21" name="矩形 20"/>
          <p:cNvSpPr/>
          <p:nvPr/>
        </p:nvSpPr>
        <p:spPr>
          <a:xfrm>
            <a:off x="520836" y="-273"/>
            <a:ext cx="108000" cy="64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63880" y="92075"/>
            <a:ext cx="2473960" cy="324485"/>
          </a:xfrm>
          <a:prstGeom prst="rect">
            <a:avLst/>
          </a:prstGeom>
          <a:noFill/>
        </p:spPr>
        <p:txBody>
          <a:bodyPr wrap="square" rtlCol="0">
            <a:noAutofit/>
          </a:bodyPr>
          <a:p>
            <a:r>
              <a:rPr lang="zh-CN" altLang="en-US" sz="2800" spc="140" dirty="0">
                <a:solidFill>
                  <a:schemeClr val="bg2">
                    <a:lumMod val="25000"/>
                  </a:schemeClr>
                </a:solidFill>
                <a:latin typeface="思源黑体 CN Heavy" pitchFamily="34" charset="-122"/>
                <a:ea typeface="思源黑体 CN Heavy" pitchFamily="34" charset="-122"/>
              </a:rPr>
              <a:t>制内市场</a:t>
            </a:r>
            <a:r>
              <a:rPr lang="zh-CN" altLang="en-US" sz="2800" spc="140" dirty="0">
                <a:solidFill>
                  <a:schemeClr val="bg2">
                    <a:lumMod val="25000"/>
                  </a:schemeClr>
                </a:solidFill>
                <a:latin typeface="思源黑体 CN Heavy" pitchFamily="34" charset="-122"/>
                <a:ea typeface="思源黑体 CN Heavy" pitchFamily="34" charset="-122"/>
              </a:rPr>
              <a:t>含义</a:t>
            </a:r>
            <a:endParaRPr lang="zh-CN" altLang="en-US" sz="2800" spc="140" dirty="0">
              <a:solidFill>
                <a:schemeClr val="bg2">
                  <a:lumMod val="25000"/>
                </a:schemeClr>
              </a:solidFill>
              <a:latin typeface="思源黑体 CN Heavy" pitchFamily="34" charset="-122"/>
              <a:ea typeface="思源黑体 CN Heavy" pitchFamily="34" charset="-122"/>
            </a:endParaRPr>
          </a:p>
        </p:txBody>
      </p:sp>
      <p:sp>
        <p:nvSpPr>
          <p:cNvPr id="8" name="文本框 7"/>
          <p:cNvSpPr txBox="1"/>
          <p:nvPr/>
        </p:nvSpPr>
        <p:spPr>
          <a:xfrm>
            <a:off x="6078019" y="1311278"/>
            <a:ext cx="5720080" cy="5266676"/>
          </a:xfrm>
          <a:prstGeom prst="rect">
            <a:avLst/>
          </a:prstGeom>
          <a:noFill/>
        </p:spPr>
        <p:txBody>
          <a:bodyPr wrap="square" rtlCol="0">
            <a:noAutofit/>
          </a:bodyPr>
          <a:p>
            <a:pPr algn="l"/>
            <a:r>
              <a:rPr lang="zh-CN" altLang="en-US" dirty="0" smtClean="0">
                <a:latin typeface="思源黑体 CN Medium" pitchFamily="34" charset="-122"/>
                <a:ea typeface="思源黑体 CN Medium" pitchFamily="34" charset="-122"/>
              </a:rPr>
              <a:t>背景：“制内市场”是一种在中国历史中不断演进的政治经济体制，这一体制源远流长，从</a:t>
            </a:r>
            <a:r>
              <a:rPr lang="zh-CN" altLang="en-US" dirty="0" smtClean="0">
                <a:solidFill>
                  <a:srgbClr val="FF0000"/>
                </a:solidFill>
                <a:latin typeface="思源黑体 CN Medium" pitchFamily="34" charset="-122"/>
                <a:ea typeface="思源黑体 CN Medium" pitchFamily="34" charset="-122"/>
              </a:rPr>
              <a:t>汉初法家—儒家之争</a:t>
            </a:r>
            <a:r>
              <a:rPr lang="zh-CN" altLang="en-US" dirty="0" smtClean="0">
                <a:latin typeface="思源黑体 CN Medium" pitchFamily="34" charset="-122"/>
                <a:ea typeface="思源黑体 CN Medium" pitchFamily="34" charset="-122"/>
              </a:rPr>
              <a:t>的。老形式，发展到后来更为成熟的</a:t>
            </a:r>
            <a:r>
              <a:rPr lang="zh-CN" altLang="en-US" dirty="0" smtClean="0">
                <a:solidFill>
                  <a:srgbClr val="FF0000"/>
                </a:solidFill>
                <a:latin typeface="思源黑体 CN Medium" pitchFamily="34" charset="-122"/>
                <a:ea typeface="思源黑体 CN Medium" pitchFamily="34" charset="-122"/>
              </a:rPr>
              <a:t>帝制综合体形式</a:t>
            </a:r>
            <a:r>
              <a:rPr lang="zh-CN" altLang="en-US" dirty="0" smtClean="0">
                <a:latin typeface="思源黑体 CN Medium" pitchFamily="34" charset="-122"/>
                <a:ea typeface="思源黑体 CN Medium" pitchFamily="34" charset="-122"/>
              </a:rPr>
              <a:t>。</a:t>
            </a:r>
            <a:endParaRPr lang="zh-CN" altLang="en-US" dirty="0" smtClean="0">
              <a:latin typeface="思源黑体 CN Medium" pitchFamily="34" charset="-122"/>
              <a:ea typeface="思源黑体 CN Medium" pitchFamily="34" charset="-122"/>
            </a:endParaRPr>
          </a:p>
          <a:p>
            <a:pPr algn="l"/>
            <a:r>
              <a:rPr lang="zh-CN" altLang="en-US" dirty="0" smtClean="0">
                <a:latin typeface="思源黑体 CN Medium" pitchFamily="34" charset="-122"/>
                <a:ea typeface="思源黑体 CN Medium" pitchFamily="34" charset="-122"/>
              </a:rPr>
              <a:t>在过去的两个世纪里，它在战争和革命的现代国家构建过程中生存下来，并发展成为当代改革开放后的形态。</a:t>
            </a:r>
            <a:endParaRPr lang="zh-CN" altLang="en-US" dirty="0" smtClean="0">
              <a:latin typeface="思源黑体 CN Medium" pitchFamily="34" charset="-122"/>
              <a:ea typeface="思源黑体 CN Medium" pitchFamily="34" charset="-122"/>
            </a:endParaRPr>
          </a:p>
          <a:p>
            <a:pPr algn="l"/>
            <a:r>
              <a:rPr lang="zh-CN" altLang="en-US" dirty="0" smtClean="0">
                <a:solidFill>
                  <a:schemeClr val="accent1"/>
                </a:solidFill>
                <a:latin typeface="思源黑体 CN Medium" pitchFamily="34" charset="-122"/>
                <a:ea typeface="思源黑体 CN Medium" pitchFamily="34" charset="-122"/>
              </a:rPr>
              <a:t>含义</a:t>
            </a:r>
            <a:r>
              <a:rPr lang="zh-CN" altLang="en-US" dirty="0" smtClean="0">
                <a:latin typeface="思源黑体 CN Medium" pitchFamily="34" charset="-122"/>
                <a:ea typeface="思源黑体 CN Medium" pitchFamily="34" charset="-122"/>
              </a:rPr>
              <a:t>：总的来说，</a:t>
            </a:r>
            <a:r>
              <a:rPr lang="zh-CN" altLang="en-US" dirty="0" smtClean="0">
                <a:solidFill>
                  <a:srgbClr val="FF0000"/>
                </a:solidFill>
                <a:latin typeface="思源黑体 CN Medium" pitchFamily="34" charset="-122"/>
                <a:ea typeface="思源黑体 CN Medium" pitchFamily="34" charset="-122"/>
              </a:rPr>
              <a:t>在这种体制中，市场存在着，但并非自主的、自我调节型的秩序，而是一个以国家为中心的秩序的组成部分，服从于国家治理的规制</a:t>
            </a:r>
            <a:r>
              <a:rPr lang="zh-CN" altLang="en-US" dirty="0" smtClean="0">
                <a:latin typeface="思源黑体 CN Medium" pitchFamily="34" charset="-122"/>
                <a:ea typeface="思源黑体 CN Medium" pitchFamily="34" charset="-122"/>
              </a:rPr>
              <a:t>。</a:t>
            </a:r>
            <a:endParaRPr lang="zh-CN" altLang="en-US" dirty="0" smtClean="0">
              <a:latin typeface="思源黑体 CN Medium" pitchFamily="34" charset="-122"/>
              <a:ea typeface="思源黑体 CN Medium" pitchFamily="34" charset="-122"/>
            </a:endParaRPr>
          </a:p>
          <a:p>
            <a:pPr algn="l"/>
            <a:r>
              <a:rPr lang="zh-CN" altLang="en-US" dirty="0" smtClean="0">
                <a:latin typeface="思源黑体 CN Medium" pitchFamily="34" charset="-122"/>
                <a:ea typeface="思源黑体 CN Medium" pitchFamily="34" charset="-122"/>
              </a:rPr>
              <a:t>具体体现：一个三层市场共存的结构。</a:t>
            </a:r>
            <a:r>
              <a:rPr lang="zh-CN" altLang="en-US" dirty="0" smtClean="0">
                <a:solidFill>
                  <a:srgbClr val="FF0000"/>
                </a:solidFill>
                <a:latin typeface="思源黑体 CN Medium" pitchFamily="34" charset="-122"/>
                <a:ea typeface="思源黑体 CN Medium" pitchFamily="34" charset="-122"/>
              </a:rPr>
              <a:t>底层的自由市场经济，顶层的国家资本，以及介乎两者之间的政府机构和私营企业相互作用的中间地带</a:t>
            </a:r>
            <a:r>
              <a:rPr lang="zh-CN" altLang="en-US" dirty="0" smtClean="0">
                <a:latin typeface="思源黑体 CN Medium" pitchFamily="34" charset="-122"/>
                <a:ea typeface="思源黑体 CN Medium" pitchFamily="34" charset="-122"/>
              </a:rPr>
              <a:t>。通过这样三层的资本结构，政府维持着与市场之间的平衡，并履行</a:t>
            </a:r>
            <a:r>
              <a:rPr lang="zh-CN" altLang="en-US" dirty="0" smtClean="0">
                <a:solidFill>
                  <a:srgbClr val="FF0000"/>
                </a:solidFill>
                <a:latin typeface="思源黑体 CN Medium" pitchFamily="34" charset="-122"/>
                <a:ea typeface="思源黑体 CN Medium" pitchFamily="34" charset="-122"/>
              </a:rPr>
              <a:t>经济管理</a:t>
            </a:r>
            <a:r>
              <a:rPr lang="zh-CN" altLang="en-US" dirty="0" smtClean="0">
                <a:latin typeface="思源黑体 CN Medium" pitchFamily="34" charset="-122"/>
                <a:ea typeface="思源黑体 CN Medium" pitchFamily="34" charset="-122"/>
              </a:rPr>
              <a:t>的责任。</a:t>
            </a:r>
            <a:endParaRPr lang="zh-CN" altLang="en-US" dirty="0" smtClean="0">
              <a:solidFill>
                <a:schemeClr val="tx1"/>
              </a:solidFill>
              <a:latin typeface="思源黑体 CN Medium" pitchFamily="34" charset="-122"/>
              <a:ea typeface="思源黑体 CN Medium" pitchFamily="34" charset="-122"/>
            </a:endParaRPr>
          </a:p>
          <a:p>
            <a:pPr algn="l"/>
            <a:r>
              <a:rPr lang="zh-CN" altLang="en-US" dirty="0" smtClean="0">
                <a:solidFill>
                  <a:schemeClr val="tx1"/>
                </a:solidFill>
                <a:latin typeface="思源黑体 CN Medium" pitchFamily="34" charset="-122"/>
                <a:ea typeface="思源黑体 CN Medium" pitchFamily="34" charset="-122"/>
              </a:rPr>
              <a:t>制内市场的核心：制内市场的</a:t>
            </a:r>
            <a:r>
              <a:rPr lang="zh-CN" altLang="en-US" dirty="0" smtClean="0">
                <a:solidFill>
                  <a:srgbClr val="FF0000"/>
                </a:solidFill>
                <a:latin typeface="思源黑体 CN Medium" pitchFamily="34" charset="-122"/>
                <a:ea typeface="思源黑体 CN Medium" pitchFamily="34" charset="-122"/>
              </a:rPr>
              <a:t>核心是国家，市场是一个配合性和工具性的存在</a:t>
            </a:r>
            <a:r>
              <a:rPr lang="zh-CN" altLang="en-US" dirty="0" smtClean="0">
                <a:solidFill>
                  <a:schemeClr val="tx1"/>
                </a:solidFill>
                <a:latin typeface="思源黑体 CN Medium" pitchFamily="34" charset="-122"/>
                <a:ea typeface="思源黑体 CN Medium" pitchFamily="34" charset="-122"/>
              </a:rPr>
              <a:t>，中国经济本身并不和其他社会组织和国家分离，而是国家创造和增加财富，维持社会秩序的一种手段</a:t>
            </a:r>
            <a:endParaRPr lang="zh-CN" altLang="en-US" dirty="0" smtClean="0">
              <a:solidFill>
                <a:schemeClr val="tx1"/>
              </a:solidFill>
              <a:latin typeface="思源黑体 CN Medium" pitchFamily="34" charset="-122"/>
              <a:ea typeface="思源黑体 CN Medium" pitchFamily="34" charset="-122"/>
            </a:endParaRPr>
          </a:p>
          <a:p>
            <a:pPr algn="l"/>
            <a:r>
              <a:rPr lang="zh-CN" altLang="en-US" dirty="0" smtClean="0">
                <a:solidFill>
                  <a:schemeClr val="tx1"/>
                </a:solidFill>
                <a:latin typeface="思源黑体 CN Medium" pitchFamily="34" charset="-122"/>
                <a:ea typeface="思源黑体 CN Medium" pitchFamily="34" charset="-122"/>
              </a:rPr>
              <a:t>中国政治经济体制关键特征：</a:t>
            </a:r>
            <a:r>
              <a:rPr lang="zh-CN" altLang="en-US" dirty="0" smtClean="0">
                <a:solidFill>
                  <a:srgbClr val="FF0000"/>
                </a:solidFill>
                <a:latin typeface="思源黑体 CN Medium" pitchFamily="34" charset="-122"/>
                <a:ea typeface="思源黑体 CN Medium" pitchFamily="34" charset="-122"/>
              </a:rPr>
              <a:t>政治高于经济，国家重于市场</a:t>
            </a:r>
            <a:endParaRPr lang="zh-CN" altLang="en-US" dirty="0" smtClean="0">
              <a:solidFill>
                <a:srgbClr val="FF0000"/>
              </a:solidFill>
              <a:latin typeface="思源黑体 CN Medium" pitchFamily="34" charset="-122"/>
              <a:ea typeface="思源黑体 CN Medium"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p:cNvCxnSpPr/>
          <p:nvPr/>
        </p:nvCxnSpPr>
        <p:spPr>
          <a:xfrm>
            <a:off x="0" y="3763535"/>
            <a:ext cx="11868150" cy="0"/>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680720" y="2402205"/>
            <a:ext cx="3522980" cy="847090"/>
          </a:xfrm>
          <a:prstGeom prst="rect">
            <a:avLst/>
          </a:prstGeom>
        </p:spPr>
        <p:txBody>
          <a:bodyPr wrap="square">
            <a:noAutofit/>
          </a:bodyPr>
          <a:lstStyle/>
          <a:p>
            <a:pPr>
              <a:spcAft>
                <a:spcPts val="0"/>
              </a:spcAft>
            </a:pPr>
            <a:r>
              <a:rPr lang="en-US" altLang="zh-CN" b="1" kern="100" dirty="0" err="1">
                <a:solidFill>
                  <a:schemeClr val="bg2">
                    <a:lumMod val="50000"/>
                  </a:schemeClr>
                </a:solidFill>
                <a:latin typeface="Segoe UI" panose="020B0502040204020203" pitchFamily="34" charset="0"/>
                <a:cs typeface="Segoe UI" panose="020B0502040204020203" pitchFamily="34" charset="0"/>
              </a:rPr>
              <a:t>第一，国家允许市场存在并发挥作用；</a:t>
            </a:r>
            <a:endParaRPr lang="zh-CN" altLang="zh-CN" b="1" kern="100" dirty="0">
              <a:solidFill>
                <a:schemeClr val="bg2">
                  <a:lumMod val="50000"/>
                </a:schemeClr>
              </a:solidFill>
              <a:latin typeface="Segoe UI" panose="020B0502040204020203" pitchFamily="34" charset="0"/>
              <a:cs typeface="Segoe UI" panose="020B0502040204020203" pitchFamily="34" charset="0"/>
            </a:endParaRPr>
          </a:p>
        </p:txBody>
      </p:sp>
      <p:sp>
        <p:nvSpPr>
          <p:cNvPr id="8" name="矩形 7"/>
          <p:cNvSpPr/>
          <p:nvPr/>
        </p:nvSpPr>
        <p:spPr>
          <a:xfrm>
            <a:off x="6096000" y="2219960"/>
            <a:ext cx="2919095" cy="1377315"/>
          </a:xfrm>
          <a:prstGeom prst="rect">
            <a:avLst/>
          </a:prstGeom>
        </p:spPr>
        <p:txBody>
          <a:bodyPr wrap="square">
            <a:noAutofit/>
          </a:bodyPr>
          <a:lstStyle/>
          <a:p>
            <a:pPr>
              <a:spcAft>
                <a:spcPts val="0"/>
              </a:spcAft>
            </a:pPr>
            <a:r>
              <a:rPr lang="zh-CN" altLang="zh-CN" b="1" kern="100" dirty="0">
                <a:solidFill>
                  <a:schemeClr val="bg2">
                    <a:lumMod val="50000"/>
                  </a:schemeClr>
                </a:solidFill>
                <a:latin typeface="Segoe UI" panose="020B0502040204020203" pitchFamily="34" charset="0"/>
                <a:cs typeface="Segoe UI" panose="020B0502040204020203" pitchFamily="34" charset="0"/>
              </a:rPr>
              <a:t>第三，市场总是在国家设定的规则和边界内运作，但国家可能经常违反市场设定的规则和边界。</a:t>
            </a:r>
            <a:endParaRPr lang="zh-CN" altLang="zh-CN" b="1" kern="100" dirty="0">
              <a:solidFill>
                <a:schemeClr val="bg2">
                  <a:lumMod val="50000"/>
                </a:schemeClr>
              </a:solidFill>
              <a:latin typeface="Segoe UI" panose="020B0502040204020203" pitchFamily="34" charset="0"/>
              <a:cs typeface="Segoe UI" panose="020B0502040204020203" pitchFamily="34" charset="0"/>
            </a:endParaRPr>
          </a:p>
        </p:txBody>
      </p:sp>
      <p:sp>
        <p:nvSpPr>
          <p:cNvPr id="10" name="矩形 9"/>
          <p:cNvSpPr/>
          <p:nvPr/>
        </p:nvSpPr>
        <p:spPr>
          <a:xfrm>
            <a:off x="3329940" y="4277995"/>
            <a:ext cx="2926715" cy="1624965"/>
          </a:xfrm>
          <a:prstGeom prst="rect">
            <a:avLst/>
          </a:prstGeom>
        </p:spPr>
        <p:txBody>
          <a:bodyPr wrap="square">
            <a:noAutofit/>
          </a:bodyPr>
          <a:lstStyle/>
          <a:p>
            <a:pPr>
              <a:spcAft>
                <a:spcPts val="0"/>
              </a:spcAft>
            </a:pPr>
            <a:r>
              <a:rPr lang="en-US" altLang="zh-CN" b="1" kern="100" dirty="0">
                <a:solidFill>
                  <a:schemeClr val="bg2">
                    <a:lumMod val="50000"/>
                  </a:schemeClr>
                </a:solidFill>
                <a:latin typeface="Segoe UI" panose="020B0502040204020203" pitchFamily="34" charset="0"/>
                <a:cs typeface="Segoe UI" panose="020B0502040204020203" pitchFamily="34" charset="0"/>
              </a:rPr>
              <a:t>第二</a:t>
            </a:r>
            <a:r>
              <a:rPr lang="en-US" altLang="zh-CN" b="1" kern="100" dirty="0">
                <a:solidFill>
                  <a:schemeClr val="bg2">
                    <a:lumMod val="50000"/>
                  </a:schemeClr>
                </a:solidFill>
                <a:latin typeface="Segoe UI" panose="020B0502040204020203" pitchFamily="34" charset="0"/>
                <a:cs typeface="Segoe UI" panose="020B0502040204020203" pitchFamily="34" charset="0"/>
              </a:rPr>
              <a:t>，国家与市场在同一个混合经济体制中共存；</a:t>
            </a:r>
            <a:endParaRPr lang="en-US" altLang="zh-CN" b="1" kern="100" dirty="0">
              <a:solidFill>
                <a:schemeClr val="bg2">
                  <a:lumMod val="50000"/>
                </a:schemeClr>
              </a:solidFill>
              <a:latin typeface="Segoe UI" panose="020B0502040204020203" pitchFamily="34" charset="0"/>
              <a:cs typeface="Segoe UI" panose="020B0502040204020203" pitchFamily="34" charset="0"/>
            </a:endParaRPr>
          </a:p>
        </p:txBody>
      </p:sp>
      <p:cxnSp>
        <p:nvCxnSpPr>
          <p:cNvPr id="14" name="直接连接符 13"/>
          <p:cNvCxnSpPr/>
          <p:nvPr/>
        </p:nvCxnSpPr>
        <p:spPr>
          <a:xfrm>
            <a:off x="680777" y="2039510"/>
            <a:ext cx="0" cy="1724025"/>
          </a:xfrm>
          <a:prstGeom prst="line">
            <a:avLst/>
          </a:prstGeom>
          <a:ln>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338252" y="3763535"/>
            <a:ext cx="0" cy="1724025"/>
          </a:xfrm>
          <a:prstGeom prst="line">
            <a:avLst/>
          </a:prstGeom>
          <a:ln>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995727" y="2039510"/>
            <a:ext cx="0" cy="1724025"/>
          </a:xfrm>
          <a:prstGeom prst="line">
            <a:avLst/>
          </a:prstGeom>
          <a:ln>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995727" y="1631469"/>
            <a:ext cx="1252794" cy="39265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995727" y="1643131"/>
            <a:ext cx="981073" cy="368300"/>
          </a:xfrm>
          <a:prstGeom prst="rect">
            <a:avLst/>
          </a:prstGeom>
          <a:noFill/>
        </p:spPr>
        <p:txBody>
          <a:bodyPr wrap="square" rtlCol="0">
            <a:spAutoFit/>
          </a:bodyPr>
          <a:lstStyle/>
          <a:p>
            <a:pPr algn="ctr"/>
            <a:r>
              <a:rPr lang="zh-CN" altLang="en-US" dirty="0">
                <a:solidFill>
                  <a:schemeClr val="bg1">
                    <a:lumMod val="95000"/>
                  </a:schemeClr>
                </a:solidFill>
                <a:latin typeface="思源黑体 CN Medium" pitchFamily="34" charset="-122"/>
                <a:ea typeface="思源黑体 CN Medium" pitchFamily="34" charset="-122"/>
              </a:rPr>
              <a:t>第三个</a:t>
            </a:r>
            <a:endParaRPr lang="zh-CN" altLang="en-US" dirty="0">
              <a:solidFill>
                <a:schemeClr val="bg1">
                  <a:lumMod val="95000"/>
                </a:schemeClr>
              </a:solidFill>
              <a:latin typeface="思源黑体 CN Medium" pitchFamily="34" charset="-122"/>
              <a:ea typeface="思源黑体 CN Medium" pitchFamily="34" charset="-122"/>
            </a:endParaRPr>
          </a:p>
        </p:txBody>
      </p:sp>
      <p:sp>
        <p:nvSpPr>
          <p:cNvPr id="22" name="矩形 21"/>
          <p:cNvSpPr/>
          <p:nvPr/>
        </p:nvSpPr>
        <p:spPr>
          <a:xfrm>
            <a:off x="680776" y="1621337"/>
            <a:ext cx="1252794" cy="39265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680776" y="1632999"/>
            <a:ext cx="981073" cy="368300"/>
          </a:xfrm>
          <a:prstGeom prst="rect">
            <a:avLst/>
          </a:prstGeom>
          <a:noFill/>
        </p:spPr>
        <p:txBody>
          <a:bodyPr wrap="square" rtlCol="0">
            <a:spAutoFit/>
          </a:bodyPr>
          <a:lstStyle/>
          <a:p>
            <a:pPr algn="ctr"/>
            <a:r>
              <a:rPr lang="zh-CN" altLang="en-US" dirty="0">
                <a:solidFill>
                  <a:schemeClr val="bg1">
                    <a:lumMod val="95000"/>
                  </a:schemeClr>
                </a:solidFill>
                <a:latin typeface="思源黑体 CN Medium" pitchFamily="34" charset="-122"/>
                <a:ea typeface="思源黑体 CN Medium" pitchFamily="34" charset="-122"/>
              </a:rPr>
              <a:t>第一个</a:t>
            </a:r>
            <a:endParaRPr lang="zh-CN" altLang="en-US" dirty="0">
              <a:solidFill>
                <a:schemeClr val="bg1">
                  <a:lumMod val="95000"/>
                </a:schemeClr>
              </a:solidFill>
              <a:latin typeface="思源黑体 CN Medium" pitchFamily="34" charset="-122"/>
              <a:ea typeface="思源黑体 CN Medium" pitchFamily="34" charset="-122"/>
            </a:endParaRPr>
          </a:p>
        </p:txBody>
      </p:sp>
      <p:sp>
        <p:nvSpPr>
          <p:cNvPr id="26" name="矩形 25"/>
          <p:cNvSpPr/>
          <p:nvPr/>
        </p:nvSpPr>
        <p:spPr>
          <a:xfrm>
            <a:off x="3330096" y="5516687"/>
            <a:ext cx="1252794" cy="39265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3330096" y="5528349"/>
            <a:ext cx="981073" cy="368300"/>
          </a:xfrm>
          <a:prstGeom prst="rect">
            <a:avLst/>
          </a:prstGeom>
          <a:noFill/>
        </p:spPr>
        <p:txBody>
          <a:bodyPr wrap="square" rtlCol="0">
            <a:spAutoFit/>
          </a:bodyPr>
          <a:lstStyle/>
          <a:p>
            <a:pPr algn="ctr"/>
            <a:r>
              <a:rPr lang="zh-CN" altLang="en-US" dirty="0">
                <a:solidFill>
                  <a:schemeClr val="bg1">
                    <a:lumMod val="95000"/>
                  </a:schemeClr>
                </a:solidFill>
                <a:latin typeface="思源黑体 CN Medium" pitchFamily="34" charset="-122"/>
                <a:ea typeface="思源黑体 CN Medium" pitchFamily="34" charset="-122"/>
              </a:rPr>
              <a:t>第二个</a:t>
            </a:r>
            <a:endParaRPr lang="zh-CN" altLang="en-US" dirty="0">
              <a:solidFill>
                <a:schemeClr val="bg1">
                  <a:lumMod val="95000"/>
                </a:schemeClr>
              </a:solidFill>
              <a:latin typeface="思源黑体 CN Medium" pitchFamily="34" charset="-122"/>
              <a:ea typeface="思源黑体 CN Medium" pitchFamily="34" charset="-122"/>
            </a:endParaRPr>
          </a:p>
        </p:txBody>
      </p:sp>
      <p:sp>
        <p:nvSpPr>
          <p:cNvPr id="28" name="文本框 27"/>
          <p:cNvSpPr txBox="1"/>
          <p:nvPr/>
        </p:nvSpPr>
        <p:spPr>
          <a:xfrm>
            <a:off x="630800" y="239923"/>
            <a:ext cx="2610409" cy="521970"/>
          </a:xfrm>
          <a:prstGeom prst="rect">
            <a:avLst/>
          </a:prstGeom>
          <a:noFill/>
        </p:spPr>
        <p:txBody>
          <a:bodyPr wrap="square" rtlCol="0">
            <a:spAutoFit/>
          </a:bodyPr>
          <a:lstStyle/>
          <a:p>
            <a:r>
              <a:rPr lang="zh-CN" altLang="en-US" sz="2800" spc="140" dirty="0">
                <a:solidFill>
                  <a:schemeClr val="bg2">
                    <a:lumMod val="25000"/>
                  </a:schemeClr>
                </a:solidFill>
                <a:latin typeface="思源黑体 CN Heavy" pitchFamily="34" charset="-122"/>
                <a:ea typeface="思源黑体 CN Heavy" pitchFamily="34" charset="-122"/>
              </a:rPr>
              <a:t>制内市场</a:t>
            </a:r>
            <a:r>
              <a:rPr lang="zh-CN" altLang="en-US" sz="2800" spc="140" dirty="0">
                <a:solidFill>
                  <a:schemeClr val="bg2">
                    <a:lumMod val="25000"/>
                  </a:schemeClr>
                </a:solidFill>
                <a:latin typeface="思源黑体 CN Heavy" pitchFamily="34" charset="-122"/>
                <a:ea typeface="思源黑体 CN Heavy" pitchFamily="34" charset="-122"/>
              </a:rPr>
              <a:t>特点</a:t>
            </a:r>
            <a:endParaRPr lang="zh-CN" altLang="en-US" sz="2800" spc="140" dirty="0">
              <a:solidFill>
                <a:schemeClr val="bg2">
                  <a:lumMod val="25000"/>
                </a:schemeClr>
              </a:solidFill>
              <a:latin typeface="思源黑体 CN Heavy" pitchFamily="34" charset="-122"/>
              <a:ea typeface="思源黑体 CN Heavy" pitchFamily="34" charset="-122"/>
            </a:endParaRPr>
          </a:p>
        </p:txBody>
      </p:sp>
      <p:sp>
        <p:nvSpPr>
          <p:cNvPr id="30" name="矩形 29"/>
          <p:cNvSpPr/>
          <p:nvPr/>
        </p:nvSpPr>
        <p:spPr>
          <a:xfrm>
            <a:off x="522741" y="176892"/>
            <a:ext cx="108000" cy="64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38162" y="1952625"/>
            <a:ext cx="11115675" cy="3095625"/>
          </a:xfrm>
          <a:prstGeom prst="rect">
            <a:avLst/>
          </a:prstGeom>
          <a:noFill/>
          <a:ln w="317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6" name="文本框 5"/>
          <p:cNvSpPr txBox="1"/>
          <p:nvPr/>
        </p:nvSpPr>
        <p:spPr>
          <a:xfrm>
            <a:off x="5199636" y="1004977"/>
            <a:ext cx="1925064" cy="1862048"/>
          </a:xfrm>
          <a:prstGeom prst="rect">
            <a:avLst/>
          </a:prstGeom>
        </p:spPr>
        <p:txBody>
          <a:bodyPr wrap="square" rtlCol="0">
            <a:spAutoFit/>
          </a:bodyPr>
          <a:lstStyle/>
          <a:p>
            <a:pPr algn="ctr"/>
            <a:r>
              <a:rPr lang="en-US" altLang="zh-CN" sz="11500" i="1" dirty="0">
                <a:solidFill>
                  <a:schemeClr val="bg2">
                    <a:lumMod val="10000"/>
                  </a:schemeClr>
                </a:solidFill>
                <a:latin typeface="Segoe UI" panose="020B0502040204020203" pitchFamily="34" charset="0"/>
                <a:ea typeface="微软雅黑" panose="020B0503020204020204" pitchFamily="34" charset="-122"/>
                <a:cs typeface="Segoe UI" panose="020B0502040204020203" pitchFamily="34" charset="0"/>
              </a:rPr>
              <a:t>02</a:t>
            </a:r>
            <a:endParaRPr lang="zh-CN" altLang="en-US" sz="11500" i="1" dirty="0">
              <a:solidFill>
                <a:schemeClr val="bg2">
                  <a:lumMod val="10000"/>
                </a:schemeClr>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4" name="文本框 3"/>
          <p:cNvSpPr txBox="1"/>
          <p:nvPr/>
        </p:nvSpPr>
        <p:spPr>
          <a:xfrm>
            <a:off x="1819273" y="2321004"/>
            <a:ext cx="8572500" cy="2215991"/>
          </a:xfrm>
          <a:prstGeom prst="rect">
            <a:avLst/>
          </a:prstGeom>
          <a:noFill/>
        </p:spPr>
        <p:txBody>
          <a:bodyPr wrap="square" rtlCol="0">
            <a:spAutoFit/>
          </a:bodyPr>
          <a:lstStyle/>
          <a:p>
            <a:pPr algn="ctr"/>
            <a:r>
              <a:rPr lang="en-US" altLang="zh-CN" sz="13800" dirty="0">
                <a:solidFill>
                  <a:schemeClr val="tx1">
                    <a:alpha val="3000"/>
                  </a:schemeClr>
                </a:solidFill>
                <a:latin typeface="Segoe UI" panose="020B0502040204020203" pitchFamily="34" charset="0"/>
                <a:ea typeface="微软雅黑" panose="020B0503020204020204" pitchFamily="34" charset="-122"/>
                <a:cs typeface="Segoe UI" panose="020B0502040204020203" pitchFamily="34" charset="0"/>
              </a:rPr>
              <a:t>PART TWO</a:t>
            </a:r>
            <a:endParaRPr lang="zh-CN" altLang="en-US" sz="13800" dirty="0">
              <a:solidFill>
                <a:schemeClr val="tx1">
                  <a:alpha val="3000"/>
                </a:schemeClr>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5" name="文本框 4"/>
          <p:cNvSpPr txBox="1"/>
          <p:nvPr/>
        </p:nvSpPr>
        <p:spPr>
          <a:xfrm>
            <a:off x="3738308" y="2992605"/>
            <a:ext cx="4715381" cy="1938020"/>
          </a:xfrm>
          <a:prstGeom prst="rect">
            <a:avLst/>
          </a:prstGeom>
          <a:noFill/>
        </p:spPr>
        <p:txBody>
          <a:bodyPr wrap="square" rtlCol="0">
            <a:spAutoFit/>
          </a:bodyPr>
          <a:lstStyle/>
          <a:p>
            <a:pPr algn="ctr"/>
            <a:r>
              <a:rPr lang="zh-CN" altLang="en-US" sz="6000" dirty="0">
                <a:solidFill>
                  <a:schemeClr val="bg2">
                    <a:lumMod val="10000"/>
                  </a:schemeClr>
                </a:solidFill>
                <a:latin typeface="思源黑体 CN Bold" pitchFamily="34" charset="-122"/>
                <a:ea typeface="思源黑体 CN Bold" pitchFamily="34" charset="-122"/>
              </a:rPr>
              <a:t>场内国家和制内市场</a:t>
            </a:r>
            <a:endParaRPr lang="zh-CN" altLang="en-US" sz="6000" dirty="0">
              <a:solidFill>
                <a:schemeClr val="bg2">
                  <a:lumMod val="10000"/>
                </a:schemeClr>
              </a:solidFill>
              <a:latin typeface="思源黑体 CN Bold" pitchFamily="34" charset="-122"/>
              <a:ea typeface="思源黑体 CN Bold"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630800" y="239923"/>
            <a:ext cx="2610409" cy="521970"/>
          </a:xfrm>
          <a:prstGeom prst="rect">
            <a:avLst/>
          </a:prstGeom>
          <a:noFill/>
        </p:spPr>
        <p:txBody>
          <a:bodyPr wrap="square" rtlCol="0">
            <a:spAutoFit/>
          </a:bodyPr>
          <a:lstStyle/>
          <a:p>
            <a:r>
              <a:rPr lang="zh-CN" altLang="en-US" sz="2800" spc="140" dirty="0">
                <a:solidFill>
                  <a:schemeClr val="bg2">
                    <a:lumMod val="25000"/>
                  </a:schemeClr>
                </a:solidFill>
                <a:latin typeface="思源黑体 CN Heavy" pitchFamily="34" charset="-122"/>
                <a:ea typeface="思源黑体 CN Heavy" pitchFamily="34" charset="-122"/>
              </a:rPr>
              <a:t>场内国家</a:t>
            </a:r>
            <a:endParaRPr lang="zh-CN" altLang="en-US" sz="2800" spc="140" dirty="0">
              <a:solidFill>
                <a:schemeClr val="bg2">
                  <a:lumMod val="25000"/>
                </a:schemeClr>
              </a:solidFill>
              <a:latin typeface="思源黑体 CN Heavy" pitchFamily="34" charset="-122"/>
              <a:ea typeface="思源黑体 CN Heavy" pitchFamily="34" charset="-122"/>
            </a:endParaRPr>
          </a:p>
        </p:txBody>
      </p:sp>
      <p:sp>
        <p:nvSpPr>
          <p:cNvPr id="54" name="矩形 53"/>
          <p:cNvSpPr/>
          <p:nvPr/>
        </p:nvSpPr>
        <p:spPr>
          <a:xfrm>
            <a:off x="655531" y="608256"/>
            <a:ext cx="309880" cy="306705"/>
          </a:xfrm>
          <a:prstGeom prst="rect">
            <a:avLst/>
          </a:prstGeom>
        </p:spPr>
        <p:txBody>
          <a:bodyPr wrap="none">
            <a:spAutoFit/>
          </a:bodyPr>
          <a:lstStyle/>
          <a:p>
            <a:endParaRPr lang="zh-CN" altLang="en-US" sz="1400" dirty="0">
              <a:solidFill>
                <a:schemeClr val="bg2">
                  <a:lumMod val="50000"/>
                </a:schemeClr>
              </a:solidFill>
              <a:latin typeface="Segoe UI" panose="020B0502040204020203" pitchFamily="34" charset="0"/>
              <a:ea typeface="微软雅黑 Light" panose="020B0502040204020203" pitchFamily="34" charset="-122"/>
              <a:cs typeface="Segoe UI" panose="020B0502040204020203" pitchFamily="34" charset="0"/>
            </a:endParaRPr>
          </a:p>
        </p:txBody>
      </p:sp>
      <p:sp>
        <p:nvSpPr>
          <p:cNvPr id="55" name="矩形 54"/>
          <p:cNvSpPr/>
          <p:nvPr/>
        </p:nvSpPr>
        <p:spPr>
          <a:xfrm>
            <a:off x="522741" y="176892"/>
            <a:ext cx="108000" cy="64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userDrawn="1"/>
        </p:nvSpPr>
        <p:spPr>
          <a:xfrm>
            <a:off x="522718" y="1493632"/>
            <a:ext cx="11451691" cy="4164265"/>
          </a:xfrm>
          <a:prstGeom prst="rect">
            <a:avLst/>
          </a:prstGeom>
          <a:noFill/>
        </p:spPr>
        <p:txBody>
          <a:bodyPr wrap="none" rtlCol="0">
            <a:noAutofit/>
          </a:bodyPr>
          <a:p>
            <a:pPr lvl="0" algn="l"/>
            <a:r>
              <a:rPr lang="zh-CN" altLang="en-US" sz="2400" dirty="0" smtClean="0">
                <a:solidFill>
                  <a:srgbClr val="FF0000"/>
                </a:solidFill>
                <a:latin typeface="宋体" panose="02010600030101010101" pitchFamily="2" charset="-122"/>
                <a:ea typeface="宋体" panose="02010600030101010101" pitchFamily="2" charset="-122"/>
                <a:cs typeface="宋体" panose="02010600030101010101" pitchFamily="2" charset="-122"/>
              </a:rPr>
              <a:t>“场内国家”描述的是西方目前盛行的主流市场经济学说。</a:t>
            </a:r>
            <a:r>
              <a:rPr lang="zh-CN" altLang="en-US" sz="2400" dirty="0" smtClean="0">
                <a:latin typeface="宋体" panose="02010600030101010101" pitchFamily="2" charset="-122"/>
                <a:ea typeface="宋体" panose="02010600030101010101" pitchFamily="2" charset="-122"/>
                <a:cs typeface="宋体" panose="02010600030101010101" pitchFamily="2" charset="-122"/>
              </a:rPr>
              <a:t>从亚当斯密的古典自由</a:t>
            </a:r>
            <a:endParaRPr lang="zh-CN" altLang="en-US" sz="2400" dirty="0" smtClean="0">
              <a:latin typeface="宋体" panose="02010600030101010101" pitchFamily="2" charset="-122"/>
              <a:ea typeface="宋体" panose="02010600030101010101" pitchFamily="2" charset="-122"/>
              <a:cs typeface="宋体" panose="02010600030101010101" pitchFamily="2" charset="-122"/>
            </a:endParaRPr>
          </a:p>
          <a:p>
            <a:pPr lvl="0" algn="l"/>
            <a:r>
              <a:rPr lang="zh-CN" altLang="en-US" sz="2400" dirty="0" smtClean="0">
                <a:latin typeface="宋体" panose="02010600030101010101" pitchFamily="2" charset="-122"/>
                <a:ea typeface="宋体" panose="02010600030101010101" pitchFamily="2" charset="-122"/>
                <a:cs typeface="宋体" panose="02010600030101010101" pitchFamily="2" charset="-122"/>
              </a:rPr>
              <a:t>主义，到后来的制度经济学，新自由主义经济学，包括凯恩斯主义，实际上都是这</a:t>
            </a:r>
            <a:endParaRPr lang="zh-CN" altLang="en-US" sz="2400" dirty="0" smtClean="0">
              <a:latin typeface="宋体" panose="02010600030101010101" pitchFamily="2" charset="-122"/>
              <a:ea typeface="宋体" panose="02010600030101010101" pitchFamily="2" charset="-122"/>
              <a:cs typeface="宋体" panose="02010600030101010101" pitchFamily="2" charset="-122"/>
            </a:endParaRPr>
          </a:p>
          <a:p>
            <a:pPr lvl="0" algn="l"/>
            <a:r>
              <a:rPr lang="zh-CN" altLang="en-US" sz="2400" dirty="0" smtClean="0">
                <a:latin typeface="宋体" panose="02010600030101010101" pitchFamily="2" charset="-122"/>
                <a:ea typeface="宋体" panose="02010600030101010101" pitchFamily="2" charset="-122"/>
                <a:cs typeface="宋体" panose="02010600030101010101" pitchFamily="2" charset="-122"/>
              </a:rPr>
              <a:t>一学说的丰富和发展。即，</a:t>
            </a:r>
            <a:r>
              <a:rPr lang="zh-CN" altLang="en-US" sz="2400" dirty="0" smtClean="0">
                <a:solidFill>
                  <a:srgbClr val="FF0000"/>
                </a:solidFill>
                <a:latin typeface="宋体" panose="02010600030101010101" pitchFamily="2" charset="-122"/>
                <a:ea typeface="宋体" panose="02010600030101010101" pitchFamily="2" charset="-122"/>
                <a:cs typeface="宋体" panose="02010600030101010101" pitchFamily="2" charset="-122"/>
              </a:rPr>
              <a:t>市场这支“看不见的手”在经济资源配置中居于主导地</a:t>
            </a:r>
            <a:endParaRPr lang="zh-CN" altLang="en-US" sz="2400" dirty="0" smtClean="0">
              <a:solidFill>
                <a:srgbClr val="FF0000"/>
              </a:solidFill>
              <a:latin typeface="宋体" panose="02010600030101010101" pitchFamily="2" charset="-122"/>
              <a:ea typeface="宋体" panose="02010600030101010101" pitchFamily="2" charset="-122"/>
              <a:cs typeface="宋体" panose="02010600030101010101" pitchFamily="2" charset="-122"/>
            </a:endParaRPr>
          </a:p>
          <a:p>
            <a:pPr lvl="0" algn="l"/>
            <a:r>
              <a:rPr lang="zh-CN" altLang="en-US" sz="2400" dirty="0" smtClean="0">
                <a:solidFill>
                  <a:srgbClr val="FF0000"/>
                </a:solidFill>
                <a:latin typeface="宋体" panose="02010600030101010101" pitchFamily="2" charset="-122"/>
                <a:ea typeface="宋体" panose="02010600030101010101" pitchFamily="2" charset="-122"/>
                <a:cs typeface="宋体" panose="02010600030101010101" pitchFamily="2" charset="-122"/>
              </a:rPr>
              <a:t>位；市场与国家或政府是分离的，市场原则在某种程度上主导国家原则；国家或政</a:t>
            </a:r>
            <a:endParaRPr lang="zh-CN" altLang="en-US" sz="2400" dirty="0" smtClean="0">
              <a:solidFill>
                <a:srgbClr val="FF0000"/>
              </a:solidFill>
              <a:latin typeface="宋体" panose="02010600030101010101" pitchFamily="2" charset="-122"/>
              <a:ea typeface="宋体" panose="02010600030101010101" pitchFamily="2" charset="-122"/>
              <a:cs typeface="宋体" panose="02010600030101010101" pitchFamily="2" charset="-122"/>
            </a:endParaRPr>
          </a:p>
          <a:p>
            <a:pPr lvl="0" algn="l"/>
            <a:r>
              <a:rPr lang="zh-CN" altLang="en-US" sz="2400" dirty="0" smtClean="0">
                <a:solidFill>
                  <a:srgbClr val="FF0000"/>
                </a:solidFill>
                <a:latin typeface="宋体" panose="02010600030101010101" pitchFamily="2" charset="-122"/>
                <a:ea typeface="宋体" panose="02010600030101010101" pitchFamily="2" charset="-122"/>
                <a:cs typeface="宋体" panose="02010600030101010101" pitchFamily="2" charset="-122"/>
              </a:rPr>
              <a:t>府是对市场的补充，其作用是弥补市场失灵，而不是替代市场。</a:t>
            </a:r>
            <a:r>
              <a:rPr lang="zh-CN" sz="2400">
                <a:latin typeface="宋体" panose="02010600030101010101" pitchFamily="2" charset="-122"/>
                <a:ea typeface="宋体" panose="02010600030101010101" pitchFamily="2" charset="-122"/>
                <a:cs typeface="宋体" panose="02010600030101010101" pitchFamily="2" charset="-122"/>
              </a:rPr>
              <a:t>卡尔·波兰尼在</a:t>
            </a:r>
            <a:endParaRPr lang="zh-CN" sz="2400">
              <a:latin typeface="宋体" panose="02010600030101010101" pitchFamily="2" charset="-122"/>
              <a:ea typeface="宋体" panose="02010600030101010101" pitchFamily="2" charset="-122"/>
              <a:cs typeface="宋体" panose="02010600030101010101" pitchFamily="2" charset="-122"/>
            </a:endParaRPr>
          </a:p>
          <a:p>
            <a:pPr lvl="0" algn="l"/>
            <a:r>
              <a:rPr lang="zh-CN" sz="2400">
                <a:latin typeface="宋体" panose="02010600030101010101" pitchFamily="2" charset="-122"/>
                <a:ea typeface="宋体" panose="02010600030101010101" pitchFamily="2" charset="-122"/>
                <a:cs typeface="宋体" panose="02010600030101010101" pitchFamily="2" charset="-122"/>
              </a:rPr>
              <a:t>《巨变》中描述了西方社会这一转型的过程。在他看来，在古代西方社会或中世纪</a:t>
            </a:r>
            <a:endParaRPr lang="zh-CN" sz="2400">
              <a:latin typeface="宋体" panose="02010600030101010101" pitchFamily="2" charset="-122"/>
              <a:ea typeface="宋体" panose="02010600030101010101" pitchFamily="2" charset="-122"/>
              <a:cs typeface="宋体" panose="02010600030101010101" pitchFamily="2" charset="-122"/>
            </a:endParaRPr>
          </a:p>
          <a:p>
            <a:pPr lvl="0" algn="l"/>
            <a:r>
              <a:rPr lang="zh-CN" sz="2400">
                <a:latin typeface="宋体" panose="02010600030101010101" pitchFamily="2" charset="-122"/>
                <a:ea typeface="宋体" panose="02010600030101010101" pitchFamily="2" charset="-122"/>
                <a:cs typeface="宋体" panose="02010600030101010101" pitchFamily="2" charset="-122"/>
              </a:rPr>
              <a:t>黑暗时期，</a:t>
            </a:r>
            <a:r>
              <a:rPr lang="zh-CN" sz="2400">
                <a:solidFill>
                  <a:srgbClr val="000000"/>
                </a:solidFill>
                <a:latin typeface="宋体" panose="02010600030101010101" pitchFamily="2" charset="-122"/>
                <a:ea typeface="宋体" panose="02010600030101010101" pitchFamily="2" charset="-122"/>
                <a:cs typeface="宋体" panose="02010600030101010101" pitchFamily="2" charset="-122"/>
              </a:rPr>
              <a:t>“场内国家”的模式在西方社会还并未形成，社会关系（包括宗教和权</a:t>
            </a:r>
            <a:endParaRPr lang="zh-CN" sz="2400">
              <a:solidFill>
                <a:srgbClr val="000000"/>
              </a:solidFill>
              <a:latin typeface="宋体" panose="02010600030101010101" pitchFamily="2" charset="-122"/>
              <a:ea typeface="宋体" panose="02010600030101010101" pitchFamily="2" charset="-122"/>
              <a:cs typeface="宋体" panose="02010600030101010101" pitchFamily="2" charset="-122"/>
            </a:endParaRPr>
          </a:p>
          <a:p>
            <a:pPr lvl="0" algn="l"/>
            <a:r>
              <a:rPr lang="zh-CN" sz="2400">
                <a:solidFill>
                  <a:srgbClr val="000000"/>
                </a:solidFill>
                <a:latin typeface="宋体" panose="02010600030101010101" pitchFamily="2" charset="-122"/>
                <a:ea typeface="宋体" panose="02010600030101010101" pitchFamily="2" charset="-122"/>
                <a:cs typeface="宋体" panose="02010600030101010101" pitchFamily="2" charset="-122"/>
              </a:rPr>
              <a:t>力）而不是市场在一定程度上仍然主导经济资源配置，</a:t>
            </a:r>
            <a:r>
              <a:rPr lang="zh-CN" sz="2400">
                <a:latin typeface="宋体" panose="02010600030101010101" pitchFamily="2" charset="-122"/>
                <a:ea typeface="宋体" panose="02010600030101010101" pitchFamily="2" charset="-122"/>
                <a:cs typeface="宋体" panose="02010600030101010101" pitchFamily="2" charset="-122"/>
              </a:rPr>
              <a:t>只是</a:t>
            </a:r>
            <a:r>
              <a:rPr lang="zh-CN" sz="2400">
                <a:solidFill>
                  <a:srgbClr val="FF0000"/>
                </a:solidFill>
                <a:latin typeface="宋体" panose="02010600030101010101" pitchFamily="2" charset="-122"/>
                <a:ea typeface="宋体" panose="02010600030101010101" pitchFamily="2" charset="-122"/>
                <a:cs typeface="宋体" panose="02010600030101010101" pitchFamily="2" charset="-122"/>
              </a:rPr>
              <a:t>到了近代，伴随分散的</a:t>
            </a:r>
            <a:endParaRPr lang="zh-CN" sz="24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lvl="0" algn="l"/>
            <a:r>
              <a:rPr lang="zh-CN" sz="2400">
                <a:solidFill>
                  <a:srgbClr val="FF0000"/>
                </a:solidFill>
                <a:latin typeface="宋体" panose="02010600030101010101" pitchFamily="2" charset="-122"/>
                <a:ea typeface="宋体" panose="02010600030101010101" pitchFamily="2" charset="-122"/>
                <a:cs typeface="宋体" panose="02010600030101010101" pitchFamily="2" charset="-122"/>
              </a:rPr>
              <a:t>领主经济、重商主义、工业革命、社会分工乃至资产阶级革命夺取政权，市场的主</a:t>
            </a:r>
            <a:endParaRPr lang="zh-CN" sz="24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lvl="0" algn="l"/>
            <a:r>
              <a:rPr lang="zh-CN" sz="2400">
                <a:solidFill>
                  <a:srgbClr val="FF0000"/>
                </a:solidFill>
                <a:latin typeface="宋体" panose="02010600030101010101" pitchFamily="2" charset="-122"/>
                <a:ea typeface="宋体" panose="02010600030101010101" pitchFamily="2" charset="-122"/>
                <a:cs typeface="宋体" panose="02010600030101010101" pitchFamily="2" charset="-122"/>
              </a:rPr>
              <a:t>导作用才日益凸显，并在资源配置中逐步居于主导地位</a:t>
            </a:r>
            <a:r>
              <a:rPr lang="zh-CN" sz="2400">
                <a:latin typeface="宋体" panose="02010600030101010101" pitchFamily="2" charset="-122"/>
                <a:ea typeface="宋体" panose="02010600030101010101" pitchFamily="2" charset="-122"/>
                <a:cs typeface="宋体" panose="02010600030101010101" pitchFamily="2" charset="-122"/>
              </a:rPr>
              <a:t>。</a:t>
            </a:r>
            <a:endParaRPr lang="zh-CN" altLang="en-US" sz="2400" dirty="0" smtClean="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20700" y="1408435"/>
            <a:ext cx="5272600" cy="4876800"/>
          </a:xfrm>
          <a:prstGeom prst="rect">
            <a:avLst/>
          </a:prstGeom>
          <a:blipFill dpi="0" rotWithShape="1">
            <a:blip r:embed="rId1" cstate="screen">
              <a:extLst>
                <a:ext uri="{BEBA8EAE-BF5A-486C-A8C5-ECC9F3942E4B}">
                  <a14:imgProps xmlns:a14="http://schemas.microsoft.com/office/drawing/2010/main">
                    <a14:imgLayer r:embed="rId2">
                      <a14:imgEffect>
                        <a14:saturation sat="0"/>
                      </a14:imgEffect>
                    </a14:imgLayer>
                  </a14:imgProps>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p:cNvSpPr/>
          <p:nvPr/>
        </p:nvSpPr>
        <p:spPr>
          <a:xfrm>
            <a:off x="6311900" y="1311275"/>
            <a:ext cx="4420235" cy="2769235"/>
          </a:xfrm>
          <a:prstGeom prst="rect">
            <a:avLst/>
          </a:prstGeom>
        </p:spPr>
        <p:txBody>
          <a:bodyPr wrap="square">
            <a:noAutofit/>
          </a:bodyPr>
          <a:lstStyle/>
          <a:p>
            <a:pPr>
              <a:lnSpc>
                <a:spcPct val="150000"/>
              </a:lnSpc>
              <a:spcAft>
                <a:spcPts val="0"/>
              </a:spcAft>
            </a:pPr>
            <a:endParaRPr lang="zh-CN"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6" name="文本框 5"/>
          <p:cNvSpPr txBox="1"/>
          <p:nvPr/>
        </p:nvSpPr>
        <p:spPr>
          <a:xfrm flipH="1">
            <a:off x="5874385" y="416560"/>
            <a:ext cx="4545330" cy="1275715"/>
          </a:xfrm>
          <a:prstGeom prst="rect">
            <a:avLst/>
          </a:prstGeom>
          <a:noFill/>
        </p:spPr>
        <p:txBody>
          <a:bodyPr wrap="square" rtlCol="0">
            <a:noAutofit/>
          </a:bodyPr>
          <a:lstStyle/>
          <a:p>
            <a:r>
              <a:rPr lang="zh-CN" altLang="en-US" sz="3200" dirty="0">
                <a:solidFill>
                  <a:schemeClr val="bg2">
                    <a:lumMod val="25000"/>
                  </a:schemeClr>
                </a:solidFill>
                <a:latin typeface="思源黑体 CN Medium" pitchFamily="34" charset="-122"/>
                <a:ea typeface="思源黑体 CN Medium" pitchFamily="34" charset="-122"/>
              </a:rPr>
              <a:t>制内市场</a:t>
            </a:r>
            <a:endParaRPr lang="zh-CN" altLang="en-US" sz="3200" dirty="0">
              <a:solidFill>
                <a:schemeClr val="bg2">
                  <a:lumMod val="25000"/>
                </a:schemeClr>
              </a:solidFill>
              <a:latin typeface="思源黑体 CN Medium" pitchFamily="34" charset="-122"/>
              <a:ea typeface="思源黑体 CN Medium" pitchFamily="34" charset="-122"/>
            </a:endParaRPr>
          </a:p>
        </p:txBody>
      </p:sp>
      <p:sp>
        <p:nvSpPr>
          <p:cNvPr id="7" name="矩形 6"/>
          <p:cNvSpPr/>
          <p:nvPr/>
        </p:nvSpPr>
        <p:spPr>
          <a:xfrm>
            <a:off x="6078000" y="2467718"/>
            <a:ext cx="36000" cy="16129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90000"/>
                </a:schemeClr>
              </a:solidFill>
            </a:endParaRPr>
          </a:p>
        </p:txBody>
      </p:sp>
      <p:pic>
        <p:nvPicPr>
          <p:cNvPr id="11" name="图形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1828" y="5750248"/>
            <a:ext cx="534932" cy="534932"/>
          </a:xfrm>
          <a:prstGeom prst="rect">
            <a:avLst/>
          </a:prstGeom>
        </p:spPr>
      </p:pic>
      <p:pic>
        <p:nvPicPr>
          <p:cNvPr id="13" name="图形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3198" y="5750260"/>
            <a:ext cx="534932" cy="534932"/>
          </a:xfrm>
          <a:prstGeom prst="rect">
            <a:avLst/>
          </a:prstGeom>
        </p:spPr>
      </p:pic>
      <p:pic>
        <p:nvPicPr>
          <p:cNvPr id="15" name="图形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6360" y="5750248"/>
            <a:ext cx="534932" cy="534932"/>
          </a:xfrm>
          <a:prstGeom prst="rect">
            <a:avLst/>
          </a:prstGeom>
        </p:spPr>
      </p:pic>
      <p:grpSp>
        <p:nvGrpSpPr>
          <p:cNvPr id="19" name="组合 18"/>
          <p:cNvGrpSpPr/>
          <p:nvPr/>
        </p:nvGrpSpPr>
        <p:grpSpPr>
          <a:xfrm>
            <a:off x="9703822" y="5789864"/>
            <a:ext cx="455712" cy="455712"/>
            <a:chOff x="9750425" y="4916303"/>
            <a:chExt cx="914400" cy="914400"/>
          </a:xfrm>
        </p:grpSpPr>
        <p:pic>
          <p:nvPicPr>
            <p:cNvPr id="17" name="图形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68497" y="5063707"/>
              <a:ext cx="622398" cy="622398"/>
            </a:xfrm>
            <a:prstGeom prst="rect">
              <a:avLst/>
            </a:prstGeom>
          </p:spPr>
        </p:pic>
        <p:sp>
          <p:nvSpPr>
            <p:cNvPr id="18" name="矩形: 圆角 17"/>
            <p:cNvSpPr/>
            <p:nvPr/>
          </p:nvSpPr>
          <p:spPr>
            <a:xfrm>
              <a:off x="9750425" y="4916303"/>
              <a:ext cx="914400" cy="914400"/>
            </a:xfrm>
            <a:prstGeom prst="roundRect">
              <a:avLst>
                <a:gd name="adj" fmla="val 8681"/>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p:cNvSpPr/>
          <p:nvPr/>
        </p:nvSpPr>
        <p:spPr>
          <a:xfrm>
            <a:off x="520836" y="-273"/>
            <a:ext cx="108000" cy="64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28861" y="92090"/>
            <a:ext cx="2473960" cy="324485"/>
          </a:xfrm>
          <a:prstGeom prst="rect">
            <a:avLst/>
          </a:prstGeom>
          <a:noFill/>
        </p:spPr>
        <p:txBody>
          <a:bodyPr wrap="square" rtlCol="0">
            <a:noAutofit/>
          </a:bodyPr>
          <a:p>
            <a:r>
              <a:rPr lang="zh-CN" altLang="en-US" sz="2800" spc="140" dirty="0">
                <a:solidFill>
                  <a:schemeClr val="bg2">
                    <a:lumMod val="25000"/>
                  </a:schemeClr>
                </a:solidFill>
                <a:latin typeface="思源黑体 CN Heavy" pitchFamily="34" charset="-122"/>
                <a:ea typeface="思源黑体 CN Heavy" pitchFamily="34" charset="-122"/>
              </a:rPr>
              <a:t>制内市场</a:t>
            </a:r>
            <a:endParaRPr lang="zh-CN" altLang="en-US" sz="2800" spc="140" dirty="0">
              <a:solidFill>
                <a:schemeClr val="bg2">
                  <a:lumMod val="25000"/>
                </a:schemeClr>
              </a:solidFill>
              <a:latin typeface="思源黑体 CN Heavy" pitchFamily="34" charset="-122"/>
              <a:ea typeface="思源黑体 CN Heavy" pitchFamily="34" charset="-122"/>
            </a:endParaRPr>
          </a:p>
        </p:txBody>
      </p:sp>
      <p:sp>
        <p:nvSpPr>
          <p:cNvPr id="8" name="文本框 7"/>
          <p:cNvSpPr txBox="1"/>
          <p:nvPr/>
        </p:nvSpPr>
        <p:spPr>
          <a:xfrm>
            <a:off x="6311873" y="2259316"/>
            <a:ext cx="5720080" cy="4025900"/>
          </a:xfrm>
          <a:prstGeom prst="rect">
            <a:avLst/>
          </a:prstGeom>
          <a:noFill/>
        </p:spPr>
        <p:txBody>
          <a:bodyPr wrap="square" rtlCol="0">
            <a:noAutofit/>
          </a:bodyPr>
          <a:p>
            <a:pPr algn="l"/>
            <a:r>
              <a:rPr lang="zh-CN" sz="2400">
                <a:latin typeface="宋体" panose="02010600030101010101" pitchFamily="2" charset="-122"/>
                <a:ea typeface="宋体" panose="02010600030101010101" pitchFamily="2" charset="-122"/>
                <a:cs typeface="宋体" panose="02010600030101010101" pitchFamily="2" charset="-122"/>
              </a:rPr>
              <a:t>针对中国的经济发展，郑永年、黄彦杰鲜明提出了“制内市场”的观点。</a:t>
            </a:r>
            <a:r>
              <a:rPr lang="zh-CN" altLang="en-US" sz="2400">
                <a:latin typeface="宋体" panose="02010600030101010101" pitchFamily="2" charset="-122"/>
                <a:ea typeface="宋体" panose="02010600030101010101" pitchFamily="2" charset="-122"/>
                <a:cs typeface="宋体" panose="02010600030101010101" pitchFamily="2" charset="-122"/>
              </a:rPr>
              <a:t>根据</a:t>
            </a:r>
            <a:r>
              <a:rPr lang="zh-CN" sz="2400">
                <a:latin typeface="宋体" panose="02010600030101010101" pitchFamily="2" charset="-122"/>
                <a:ea typeface="宋体" panose="02010600030101010101" pitchFamily="2" charset="-122"/>
                <a:cs typeface="宋体" panose="02010600030101010101" pitchFamily="2" charset="-122"/>
              </a:rPr>
              <a:t>这一观点，</a:t>
            </a:r>
            <a:r>
              <a:rPr lang="zh-CN" sz="2400">
                <a:solidFill>
                  <a:srgbClr val="FF0000"/>
                </a:solidFill>
                <a:latin typeface="宋体" panose="02010600030101010101" pitchFamily="2" charset="-122"/>
                <a:ea typeface="宋体" panose="02010600030101010101" pitchFamily="2" charset="-122"/>
                <a:cs typeface="宋体" panose="02010600030101010101" pitchFamily="2" charset="-122"/>
              </a:rPr>
              <a:t>国家在政治经济生活中居于主导地位，市场原则服从于国家规制。这应该是我国“制内市场”与西方社会“场内国家”的根本性或关键性区别。</a:t>
            </a:r>
            <a:endParaRPr lang="zh-CN" altLang="en-US" sz="2400" dirty="0" smtClean="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p:cNvCxnSpPr/>
          <p:nvPr/>
        </p:nvCxnSpPr>
        <p:spPr>
          <a:xfrm>
            <a:off x="0" y="4136695"/>
            <a:ext cx="11868150" cy="0"/>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680722" y="1564968"/>
            <a:ext cx="5931344" cy="2198619"/>
          </a:xfrm>
          <a:prstGeom prst="rect">
            <a:avLst/>
          </a:prstGeom>
        </p:spPr>
        <p:txBody>
          <a:bodyPr wrap="square">
            <a:noAutofit/>
          </a:bodyPr>
          <a:lstStyle/>
          <a:p>
            <a:pPr algn="l"/>
            <a:r>
              <a:rPr lang="zh-CN">
                <a:ea typeface="黑体" panose="02010609060101010101" charset="-122"/>
                <a:cs typeface="黑体" panose="02010609060101010101" charset="-122"/>
              </a:rPr>
              <a:t>从理论逻辑看，郑、黄追溯制内市场的话语论述源头，比较早的或最具代表性的是</a:t>
            </a:r>
            <a:r>
              <a:rPr lang="zh-CN">
                <a:solidFill>
                  <a:srgbClr val="FF0000"/>
                </a:solidFill>
                <a:ea typeface="黑体" panose="02010609060101010101" charset="-122"/>
                <a:cs typeface="黑体" panose="02010609060101010101" charset="-122"/>
              </a:rPr>
              <a:t>法家和儒家的思想</a:t>
            </a:r>
            <a:r>
              <a:rPr lang="zh-CN">
                <a:ea typeface="黑体" panose="02010609060101010101" charset="-122"/>
                <a:cs typeface="黑体" panose="02010609060101010101" charset="-122"/>
              </a:rPr>
              <a:t>。郑、黄认为，</a:t>
            </a:r>
            <a:r>
              <a:rPr lang="zh-CN">
                <a:solidFill>
                  <a:srgbClr val="FF0000"/>
                </a:solidFill>
                <a:ea typeface="黑体" panose="02010609060101010101" charset="-122"/>
                <a:cs typeface="黑体" panose="02010609060101010101" charset="-122"/>
              </a:rPr>
              <a:t>法家更多关注国家的作用</a:t>
            </a:r>
            <a:r>
              <a:rPr lang="zh-CN">
                <a:ea typeface="黑体" panose="02010609060101010101" charset="-122"/>
                <a:cs typeface="黑体" panose="02010609060101010101" charset="-122"/>
              </a:rPr>
              <a:t>，特别是在经济生产中的作用，国家安全和市场监管是国家对重要商品进行管理和国家在重点行业进行垄断的根本原因。</a:t>
            </a:r>
            <a:r>
              <a:rPr lang="zh-CN">
                <a:solidFill>
                  <a:srgbClr val="FF0000"/>
                </a:solidFill>
                <a:latin typeface="黑体" panose="02010609060101010101" charset="-122"/>
                <a:ea typeface="黑体" panose="02010609060101010101" charset="-122"/>
                <a:cs typeface="黑体" panose="02010609060101010101" charset="-122"/>
              </a:rPr>
              <a:t>而儒家则支持市场经济、关注分配，</a:t>
            </a:r>
            <a:r>
              <a:rPr lang="zh-CN">
                <a:latin typeface="黑体" panose="02010609060101010101" charset="-122"/>
                <a:ea typeface="黑体" panose="02010609060101010101" charset="-122"/>
                <a:cs typeface="黑体" panose="02010609060101010101" charset="-122"/>
              </a:rPr>
              <a:t>认为市场存在的目的是增加百姓的财富，而非国家的财富，国家不应过度干预市场，不能将权力实质性地渗透到社会中去。</a:t>
            </a:r>
            <a:endParaRPr lang="zh-CN" altLang="zh-CN" b="1" kern="100" dirty="0">
              <a:solidFill>
                <a:schemeClr val="bg2">
                  <a:lumMod val="50000"/>
                </a:schemeClr>
              </a:solidFill>
              <a:latin typeface="黑体" panose="02010609060101010101" charset="-122"/>
              <a:ea typeface="黑体" panose="02010609060101010101" charset="-122"/>
              <a:cs typeface="黑体" panose="02010609060101010101" charset="-122"/>
            </a:endParaRPr>
          </a:p>
        </p:txBody>
      </p:sp>
      <p:sp>
        <p:nvSpPr>
          <p:cNvPr id="8" name="矩形 7"/>
          <p:cNvSpPr/>
          <p:nvPr/>
        </p:nvSpPr>
        <p:spPr>
          <a:xfrm>
            <a:off x="6824761" y="1479150"/>
            <a:ext cx="5234444" cy="2491939"/>
          </a:xfrm>
          <a:prstGeom prst="rect">
            <a:avLst/>
          </a:prstGeom>
        </p:spPr>
        <p:txBody>
          <a:bodyPr wrap="square">
            <a:noAutofit/>
          </a:bodyPr>
          <a:lstStyle/>
          <a:p>
            <a:pPr algn="l"/>
            <a:r>
              <a:rPr lang="zh-CN" b="1">
                <a:latin typeface="Calibri" panose="020F0502020204030204"/>
                <a:ea typeface="宋体" panose="02010600030101010101" pitchFamily="2" charset="-122"/>
                <a:cs typeface="Times New Roman" panose="02020603050405020304"/>
              </a:rPr>
              <a:t>从清末的洋务运动、官督商办、到民国时期民营资本救国、官僚资本主义发展，再到共产党领导的土地革、建立新中国</a:t>
            </a:r>
            <a:r>
              <a:rPr lang="zh-CN">
                <a:latin typeface="Calibri" panose="020F0502020204030204"/>
                <a:ea typeface="宋体" panose="02010600030101010101" pitchFamily="2" charset="-122"/>
                <a:cs typeface="Times New Roman" panose="02020603050405020304"/>
              </a:rPr>
              <a:t>，</a:t>
            </a:r>
            <a:r>
              <a:rPr lang="zh-CN">
                <a:solidFill>
                  <a:srgbClr val="000000"/>
                </a:solidFill>
                <a:latin typeface="黑体" panose="02010609060101010101" charset="-122"/>
                <a:ea typeface="黑体" panose="02010609060101010101" charset="-122"/>
                <a:cs typeface="黑体" panose="02010609060101010101" charset="-122"/>
              </a:rPr>
              <a:t>实行战时动员经济体制、建设国家经济工业体系，在西学东渐、对传统继承与扬弃的过程中，我们逐步建立了</a:t>
            </a:r>
            <a:r>
              <a:rPr lang="zh-CN">
                <a:solidFill>
                  <a:srgbClr val="FF0000"/>
                </a:solidFill>
                <a:latin typeface="黑体" panose="02010609060101010101" charset="-122"/>
                <a:ea typeface="黑体" panose="02010609060101010101" charset="-122"/>
                <a:cs typeface="黑体" panose="02010609060101010101" charset="-122"/>
              </a:rPr>
              <a:t>面向现代或与西方相近的国家经济体系</a:t>
            </a:r>
            <a:r>
              <a:rPr lang="zh-CN">
                <a:solidFill>
                  <a:srgbClr val="000000"/>
                </a:solidFill>
                <a:latin typeface="黑体" panose="02010609060101010101" charset="-122"/>
                <a:ea typeface="黑体" panose="02010609060101010101" charset="-122"/>
                <a:cs typeface="黑体" panose="02010609060101010101" charset="-122"/>
              </a:rPr>
              <a:t>。但从制度特征上，我们又兼顾了国家主导控制经济的传统社会特征，</a:t>
            </a:r>
            <a:r>
              <a:rPr lang="zh-CN">
                <a:solidFill>
                  <a:srgbClr val="FF0000"/>
                </a:solidFill>
                <a:latin typeface="黑体" panose="02010609060101010101" charset="-122"/>
                <a:ea typeface="黑体" panose="02010609060101010101" charset="-122"/>
                <a:cs typeface="黑体" panose="02010609060101010101" charset="-122"/>
              </a:rPr>
              <a:t>通</a:t>
            </a:r>
            <a:r>
              <a:rPr lang="zh-CN">
                <a:solidFill>
                  <a:srgbClr val="FF0000"/>
                </a:solidFill>
                <a:ea typeface="黑体" panose="02010609060101010101" charset="-122"/>
                <a:cs typeface="黑体" panose="02010609060101010101" charset="-122"/>
              </a:rPr>
              <a:t>过改革，中国经济总的是形成了郑、黄所言的三层市场结构：国有企业、民营企业、中间地带的混合经济</a:t>
            </a:r>
            <a:r>
              <a:rPr lang="zh-CN">
                <a:ea typeface="黑体" panose="02010609060101010101" charset="-122"/>
                <a:cs typeface="黑体" panose="02010609060101010101" charset="-122"/>
              </a:rPr>
              <a:t>。</a:t>
            </a:r>
            <a:endParaRPr lang="zh-CN" altLang="zh-CN" b="1" kern="100" dirty="0">
              <a:solidFill>
                <a:schemeClr val="bg2">
                  <a:lumMod val="50000"/>
                </a:schemeClr>
              </a:solidFill>
              <a:latin typeface="Calibri" panose="020F0502020204030204"/>
              <a:ea typeface="黑体" panose="02010609060101010101" charset="-122"/>
              <a:cs typeface="黑体" panose="02010609060101010101" charset="-122"/>
            </a:endParaRPr>
          </a:p>
        </p:txBody>
      </p:sp>
      <p:sp>
        <p:nvSpPr>
          <p:cNvPr id="10" name="矩形 9"/>
          <p:cNvSpPr/>
          <p:nvPr/>
        </p:nvSpPr>
        <p:spPr>
          <a:xfrm>
            <a:off x="3329940" y="4277995"/>
            <a:ext cx="7280910" cy="1624965"/>
          </a:xfrm>
          <a:prstGeom prst="rect">
            <a:avLst/>
          </a:prstGeom>
        </p:spPr>
        <p:txBody>
          <a:bodyPr wrap="square">
            <a:noAutofit/>
          </a:bodyPr>
          <a:lstStyle/>
          <a:p>
            <a:pPr algn="l"/>
            <a:r>
              <a:rPr lang="zh-CN">
                <a:ea typeface="黑体" panose="02010609060101010101" charset="-122"/>
              </a:rPr>
              <a:t>大一统的皇命天下观、国家控制主导经济、农耕社会为主体、草根商品市场长久存在但生存空间被压缩，这些占据了主导地位，</a:t>
            </a:r>
            <a:r>
              <a:rPr lang="zh-CN">
                <a:solidFill>
                  <a:srgbClr val="FF0000"/>
                </a:solidFill>
                <a:ea typeface="黑体" panose="02010609060101010101" charset="-122"/>
              </a:rPr>
              <a:t>两千多年的传统中国社会形态基本处于稳定状态。</a:t>
            </a:r>
            <a:r>
              <a:rPr lang="zh-CN">
                <a:ea typeface="黑体" panose="02010609060101010101" charset="-122"/>
              </a:rPr>
              <a:t>虽然屡有王朝更迭、土地制度改革、税收制度改革，以及明清时代漕运、盐运、山西票号、手工业的崛起等等，但</a:t>
            </a:r>
            <a:r>
              <a:rPr lang="zh-CN">
                <a:solidFill>
                  <a:srgbClr val="FF0000"/>
                </a:solidFill>
                <a:ea typeface="黑体" panose="02010609060101010101" charset="-122"/>
              </a:rPr>
              <a:t>大局并未发生根本性变革。总体上验证了郑、黄提出的三层市场结构说，</a:t>
            </a:r>
            <a:r>
              <a:rPr lang="zh-CN" altLang="en-US">
                <a:solidFill>
                  <a:srgbClr val="FF0000"/>
                </a:solidFill>
                <a:ea typeface="黑体" panose="02010609060101010101" charset="-122"/>
              </a:rPr>
              <a:t>即</a:t>
            </a:r>
            <a:r>
              <a:rPr lang="zh-CN">
                <a:solidFill>
                  <a:srgbClr val="FF0000"/>
                </a:solidFill>
                <a:ea typeface="黑体" panose="02010609060101010101" charset="-122"/>
              </a:rPr>
              <a:t>以国家资本和草根市场为主体，中间结构的市场</a:t>
            </a:r>
            <a:r>
              <a:rPr lang="zh-CN">
                <a:ea typeface="黑体" panose="02010609060101010101" charset="-122"/>
              </a:rPr>
              <a:t>。</a:t>
            </a:r>
            <a:endParaRPr lang="zh-CN" altLang="zh-CN" b="1" kern="100" dirty="0">
              <a:solidFill>
                <a:schemeClr val="bg2">
                  <a:lumMod val="50000"/>
                </a:schemeClr>
              </a:solidFill>
              <a:latin typeface="Segoe UI" panose="020B0502040204020203" pitchFamily="34" charset="0"/>
              <a:ea typeface="黑体" panose="02010609060101010101" charset="-122"/>
              <a:cs typeface="Segoe UI" panose="020B0502040204020203" pitchFamily="34" charset="0"/>
            </a:endParaRPr>
          </a:p>
        </p:txBody>
      </p:sp>
      <p:cxnSp>
        <p:nvCxnSpPr>
          <p:cNvPr id="14" name="直接连接符 13"/>
          <p:cNvCxnSpPr/>
          <p:nvPr/>
        </p:nvCxnSpPr>
        <p:spPr>
          <a:xfrm>
            <a:off x="680722" y="1479150"/>
            <a:ext cx="0" cy="2617193"/>
          </a:xfrm>
          <a:prstGeom prst="line">
            <a:avLst/>
          </a:prstGeom>
          <a:noFill/>
          <a:ln w="6350" cap="flat" cmpd="sng" algn="ctr">
            <a:solidFill>
              <a:schemeClr val="bg2">
                <a:lumMod val="25000"/>
              </a:schemeClr>
            </a:solidFill>
            <a:prstDash val="lgDash"/>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338253" y="4178220"/>
            <a:ext cx="0" cy="2090862"/>
          </a:xfrm>
          <a:prstGeom prst="line">
            <a:avLst/>
          </a:prstGeom>
          <a:ln>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21" idx="1"/>
          </p:cNvCxnSpPr>
          <p:nvPr/>
        </p:nvCxnSpPr>
        <p:spPr>
          <a:xfrm>
            <a:off x="6824704" y="1282690"/>
            <a:ext cx="0" cy="2615994"/>
          </a:xfrm>
          <a:prstGeom prst="line">
            <a:avLst/>
          </a:prstGeom>
          <a:ln>
            <a:solidFill>
              <a:schemeClr val="bg2">
                <a:lumMod val="25000"/>
              </a:schemeClr>
            </a:solidFill>
            <a:prstDash val="lgDash"/>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824761" y="1086475"/>
            <a:ext cx="1252794" cy="39265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825065" y="1086475"/>
            <a:ext cx="1252811" cy="392620"/>
          </a:xfrm>
          <a:prstGeom prst="rect">
            <a:avLst/>
          </a:prstGeom>
          <a:noFill/>
        </p:spPr>
        <p:txBody>
          <a:bodyPr wrap="square" rtlCol="0">
            <a:noAutofit/>
          </a:bodyPr>
          <a:lstStyle/>
          <a:p>
            <a:pPr algn="ctr"/>
            <a:r>
              <a:rPr lang="zh-CN" altLang="en-US" dirty="0">
                <a:solidFill>
                  <a:schemeClr val="bg1">
                    <a:lumMod val="95000"/>
                  </a:schemeClr>
                </a:solidFill>
                <a:latin typeface="思源黑体 CN Medium" pitchFamily="34" charset="-122"/>
                <a:ea typeface="思源黑体 CN Medium" pitchFamily="34" charset="-122"/>
              </a:rPr>
              <a:t>实践逻辑</a:t>
            </a:r>
            <a:endParaRPr lang="zh-CN" altLang="en-US" dirty="0">
              <a:solidFill>
                <a:schemeClr val="bg1">
                  <a:lumMod val="95000"/>
                </a:schemeClr>
              </a:solidFill>
              <a:latin typeface="思源黑体 CN Medium" pitchFamily="34" charset="-122"/>
              <a:ea typeface="思源黑体 CN Medium" pitchFamily="34" charset="-122"/>
            </a:endParaRPr>
          </a:p>
        </p:txBody>
      </p:sp>
      <p:sp>
        <p:nvSpPr>
          <p:cNvPr id="22" name="矩形 21"/>
          <p:cNvSpPr/>
          <p:nvPr/>
        </p:nvSpPr>
        <p:spPr>
          <a:xfrm>
            <a:off x="680722" y="1086475"/>
            <a:ext cx="1252794" cy="39265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680722" y="1086475"/>
            <a:ext cx="1252773" cy="645160"/>
          </a:xfrm>
          <a:prstGeom prst="rect">
            <a:avLst/>
          </a:prstGeom>
          <a:noFill/>
        </p:spPr>
        <p:txBody>
          <a:bodyPr wrap="square" rtlCol="0">
            <a:noAutofit/>
          </a:bodyPr>
          <a:lstStyle/>
          <a:p>
            <a:pPr algn="ctr"/>
            <a:r>
              <a:rPr lang="zh-CN" altLang="en-US" dirty="0">
                <a:solidFill>
                  <a:schemeClr val="bg1">
                    <a:lumMod val="95000"/>
                  </a:schemeClr>
                </a:solidFill>
                <a:latin typeface="思源黑体 CN Medium" pitchFamily="34" charset="-122"/>
                <a:ea typeface="思源黑体 CN Medium" pitchFamily="34" charset="-122"/>
              </a:rPr>
              <a:t>理论逻辑</a:t>
            </a:r>
            <a:endParaRPr lang="zh-CN" altLang="en-US" dirty="0">
              <a:solidFill>
                <a:schemeClr val="bg1">
                  <a:lumMod val="95000"/>
                </a:schemeClr>
              </a:solidFill>
              <a:latin typeface="思源黑体 CN Medium" pitchFamily="34" charset="-122"/>
              <a:ea typeface="思源黑体 CN Medium" pitchFamily="34" charset="-122"/>
            </a:endParaRPr>
          </a:p>
        </p:txBody>
      </p:sp>
      <p:sp>
        <p:nvSpPr>
          <p:cNvPr id="26" name="矩形 25"/>
          <p:cNvSpPr/>
          <p:nvPr/>
        </p:nvSpPr>
        <p:spPr>
          <a:xfrm>
            <a:off x="3338216" y="6212782"/>
            <a:ext cx="1252794" cy="39265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3329922" y="6212776"/>
            <a:ext cx="1252813" cy="645160"/>
          </a:xfrm>
          <a:prstGeom prst="rect">
            <a:avLst/>
          </a:prstGeom>
          <a:noFill/>
        </p:spPr>
        <p:txBody>
          <a:bodyPr wrap="square" rtlCol="0">
            <a:noAutofit/>
          </a:bodyPr>
          <a:lstStyle/>
          <a:p>
            <a:pPr algn="ctr"/>
            <a:r>
              <a:rPr lang="zh-CN" altLang="en-US" dirty="0">
                <a:solidFill>
                  <a:schemeClr val="bg1">
                    <a:lumMod val="95000"/>
                  </a:schemeClr>
                </a:solidFill>
                <a:latin typeface="思源黑体 CN Medium" pitchFamily="34" charset="-122"/>
                <a:ea typeface="思源黑体 CN Medium" pitchFamily="34" charset="-122"/>
              </a:rPr>
              <a:t>历史逻辑</a:t>
            </a:r>
            <a:endParaRPr lang="zh-CN" altLang="en-US" dirty="0">
              <a:solidFill>
                <a:schemeClr val="bg1">
                  <a:lumMod val="95000"/>
                </a:schemeClr>
              </a:solidFill>
              <a:latin typeface="思源黑体 CN Medium" pitchFamily="34" charset="-122"/>
              <a:ea typeface="思源黑体 CN Medium" pitchFamily="34" charset="-122"/>
            </a:endParaRPr>
          </a:p>
        </p:txBody>
      </p:sp>
      <p:sp>
        <p:nvSpPr>
          <p:cNvPr id="28" name="文本框 27"/>
          <p:cNvSpPr txBox="1"/>
          <p:nvPr/>
        </p:nvSpPr>
        <p:spPr>
          <a:xfrm>
            <a:off x="597475" y="266676"/>
            <a:ext cx="3993573" cy="468464"/>
          </a:xfrm>
          <a:prstGeom prst="rect">
            <a:avLst/>
          </a:prstGeom>
          <a:noFill/>
        </p:spPr>
        <p:txBody>
          <a:bodyPr wrap="square" rtlCol="0">
            <a:noAutofit/>
          </a:bodyPr>
          <a:lstStyle/>
          <a:p>
            <a:r>
              <a:rPr lang="zh-CN" altLang="en-US" sz="2800" spc="140" dirty="0">
                <a:solidFill>
                  <a:schemeClr val="bg2">
                    <a:lumMod val="25000"/>
                  </a:schemeClr>
                </a:solidFill>
                <a:latin typeface="思源黑体 CN Heavy" pitchFamily="34" charset="-122"/>
                <a:ea typeface="思源黑体 CN Heavy" pitchFamily="34" charset="-122"/>
              </a:rPr>
              <a:t>制内市场背后逻辑</a:t>
            </a:r>
            <a:endParaRPr lang="zh-CN" altLang="en-US" sz="2800" spc="140" dirty="0">
              <a:solidFill>
                <a:schemeClr val="bg2">
                  <a:lumMod val="25000"/>
                </a:schemeClr>
              </a:solidFill>
              <a:latin typeface="思源黑体 CN Heavy" pitchFamily="34" charset="-122"/>
              <a:ea typeface="思源黑体 CN Heavy" pitchFamily="34" charset="-122"/>
            </a:endParaRPr>
          </a:p>
        </p:txBody>
      </p:sp>
      <p:sp>
        <p:nvSpPr>
          <p:cNvPr id="30" name="矩形 29"/>
          <p:cNvSpPr/>
          <p:nvPr/>
        </p:nvSpPr>
        <p:spPr>
          <a:xfrm>
            <a:off x="522741" y="176892"/>
            <a:ext cx="108000" cy="64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ags/tag1.xml><?xml version="1.0" encoding="utf-8"?>
<p:tagLst xmlns:p="http://schemas.openxmlformats.org/presentationml/2006/main">
  <p:tag name="KSO_WPP_MARK_KEY" val="01ebdc06-faf1-485d-b2c6-5e0a7c34a65b"/>
  <p:tag name="COMMONDATA" val="eyJjb3VudCI6MywiaGRpZCI6ImYwMDEyZWJlMGZkYWM1YTI5MWQ4YWQyOTg5M2E0MWZhIiwidXNlckNvdW50Ijoz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ctr">
          <a:defRPr dirty="0" smtClean="0">
            <a:latin typeface="思源黑体 CN Medium" pitchFamily="34" charset="-122"/>
            <a:ea typeface="思源黑体 CN Medium"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2516</Words>
  <Application>WPS 演示</Application>
  <PresentationFormat>宽屏</PresentationFormat>
  <Paragraphs>130</Paragraphs>
  <Slides>14</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14</vt:i4>
      </vt:variant>
    </vt:vector>
  </HeadingPairs>
  <TitlesOfParts>
    <vt:vector size="37" baseType="lpstr">
      <vt:lpstr>Arial</vt:lpstr>
      <vt:lpstr>宋体</vt:lpstr>
      <vt:lpstr>Wingdings</vt:lpstr>
      <vt:lpstr>思源黑体 CN Medium</vt:lpstr>
      <vt:lpstr>黑体</vt:lpstr>
      <vt:lpstr>思源黑体 CN Bold</vt:lpstr>
      <vt:lpstr>Segoe UI</vt:lpstr>
      <vt:lpstr>微软雅黑</vt:lpstr>
      <vt:lpstr>思源黑体 CN Heavy</vt:lpstr>
      <vt:lpstr>微软雅黑 Light</vt:lpstr>
      <vt:lpstr>Calibri</vt:lpstr>
      <vt:lpstr>Times New Roman</vt:lpstr>
      <vt:lpstr>等线</vt:lpstr>
      <vt:lpstr>Arial Unicode MS</vt:lpstr>
      <vt:lpstr>等线 Light</vt:lpstr>
      <vt:lpstr>仿宋</vt:lpstr>
      <vt:lpstr>华文中宋</vt:lpstr>
      <vt:lpstr>汉仪粗黑简</vt:lpstr>
      <vt:lpstr>华文仿宋</vt:lpstr>
      <vt:lpstr>华文细黑</vt:lpstr>
      <vt:lpstr>华文行楷</vt:lpstr>
      <vt:lpstr>华文彩云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HKY.</cp:lastModifiedBy>
  <cp:revision>6</cp:revision>
  <dcterms:created xsi:type="dcterms:W3CDTF">1900-01-01T00:00:00Z</dcterms:created>
  <dcterms:modified xsi:type="dcterms:W3CDTF">2023-05-23T04:57:56Z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KSOTemplateUUID">
    <vt:lpwstr>v1.0_mb_4Itz2EARdnsfvrbFWlH9iQ==</vt:lpwstr>
  </property>
  <property fmtid="{D5CDD505-2E9C-101B-9397-08002B2CF9AE}" pid="4" name="ICV">
    <vt:lpwstr>58D2DB0E910F47FB9EB6EEBE53D25913_12</vt:lpwstr>
  </property>
</Properties>
</file>