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72.xml" ContentType="application/vnd.openxmlformats-officedocument.presentationml.tags+xml"/>
  <Override PartName="/ppt/notesSlides/notesSlide1.xml" ContentType="application/vnd.openxmlformats-officedocument.presentationml.notesSlide+xml"/>
  <Override PartName="/ppt/tags/tag73.xml" ContentType="application/vnd.openxmlformats-officedocument.presentationml.tags+xml"/>
  <Override PartName="/ppt/notesSlides/notesSlide2.xml" ContentType="application/vnd.openxmlformats-officedocument.presentationml.notesSlide+xml"/>
  <Override PartName="/ppt/tags/tag74.xml" ContentType="application/vnd.openxmlformats-officedocument.presentationml.tags+xml"/>
  <Override PartName="/ppt/notesSlides/notesSlide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6.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4"/>
  </p:notesMasterIdLst>
  <p:handoutMasterIdLst>
    <p:handoutMasterId r:id="rId25"/>
  </p:handoutMasterIdLst>
  <p:sldIdLst>
    <p:sldId id="409" r:id="rId3"/>
    <p:sldId id="410" r:id="rId4"/>
    <p:sldId id="411" r:id="rId5"/>
    <p:sldId id="421" r:id="rId6"/>
    <p:sldId id="416" r:id="rId7"/>
    <p:sldId id="418" r:id="rId8"/>
    <p:sldId id="429" r:id="rId9"/>
    <p:sldId id="428" r:id="rId10"/>
    <p:sldId id="436" r:id="rId11"/>
    <p:sldId id="430" r:id="rId12"/>
    <p:sldId id="417" r:id="rId13"/>
    <p:sldId id="426" r:id="rId14"/>
    <p:sldId id="423" r:id="rId15"/>
    <p:sldId id="424" r:id="rId16"/>
    <p:sldId id="427" r:id="rId17"/>
    <p:sldId id="425" r:id="rId18"/>
    <p:sldId id="419" r:id="rId19"/>
    <p:sldId id="434" r:id="rId20"/>
    <p:sldId id="432" r:id="rId21"/>
    <p:sldId id="433" r:id="rId22"/>
    <p:sldId id="415"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2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998CC"/>
    <a:srgbClr val="2D4875"/>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66" d="100"/>
          <a:sy n="66" d="100"/>
        </p:scale>
        <p:origin x="716" y="40"/>
      </p:cViewPr>
      <p:guideLst>
        <p:guide orient="horz" pos="2159"/>
        <p:guide pos="382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字魂58号-创中黑" panose="00000500000000000000" charset="-122"/>
              <a:ea typeface="字魂58号-创中黑" panose="00000500000000000000" charset="-122"/>
              <a:cs typeface="字魂58号-创中黑"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字魂58号-创中黑" panose="00000500000000000000" charset="-122"/>
              </a:rPr>
              <a:t>2023/5/29</a:t>
            </a:fld>
            <a:endParaRPr lang="zh-CN" altLang="en-US">
              <a:ea typeface="字魂58号-创中黑"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字魂58号-创中黑" panose="00000500000000000000" charset="-122"/>
              <a:ea typeface="字魂58号-创中黑" panose="00000500000000000000" charset="-122"/>
              <a:cs typeface="字魂58号-创中黑"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字魂58号-创中黑" panose="00000500000000000000" charset="-122"/>
              </a:rPr>
              <a:t>‹#›</a:t>
            </a:fld>
            <a:endParaRPr lang="zh-CN" altLang="en-US">
              <a:ea typeface="字魂58号-创中黑" panose="000005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8号-创中黑" panose="00000500000000000000" charset="-122"/>
                <a:ea typeface="字魂58号-创中黑" panose="00000500000000000000" charset="-122"/>
                <a:cs typeface="字魂58号-创中黑" panose="0000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8号-创中黑" panose="00000500000000000000" charset="-122"/>
                <a:ea typeface="字魂58号-创中黑" panose="00000500000000000000" charset="-122"/>
                <a:cs typeface="字魂58号-创中黑" panose="00000500000000000000" charset="-122"/>
              </a:defRPr>
            </a:lvl1pPr>
          </a:lstStyle>
          <a:p>
            <a:fld id="{D2A48B96-639E-45A3-A0BA-2464DFDB1FAA}" type="datetimeFigureOut">
              <a:rPr lang="zh-CN" altLang="en-US" smtClean="0"/>
              <a:t>2023/5/29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8号-创中黑" panose="00000500000000000000" charset="-122"/>
                <a:ea typeface="字魂58号-创中黑" panose="00000500000000000000" charset="-122"/>
                <a:cs typeface="字魂58号-创中黑" panose="0000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8号-创中黑" panose="00000500000000000000" charset="-122"/>
                <a:ea typeface="字魂58号-创中黑" panose="00000500000000000000" charset="-122"/>
                <a:cs typeface="字魂58号-创中黑" panose="00000500000000000000"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1pPr>
    <a:lvl2pPr marL="4572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2pPr>
    <a:lvl3pPr marL="9144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3pPr>
    <a:lvl4pPr marL="13716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4pPr>
    <a:lvl5pPr marL="18288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Master" Target="../slideMasters/slideMaster1.xml"/><Relationship Id="rId4" Type="http://schemas.openxmlformats.org/officeDocument/2006/relationships/tags" Target="../tags/tag66.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Master" Target="../slideMasters/slideMaster1.xml"/><Relationship Id="rId5" Type="http://schemas.openxmlformats.org/officeDocument/2006/relationships/tags" Target="../tags/tag71.xml"/><Relationship Id="rId4" Type="http://schemas.openxmlformats.org/officeDocument/2006/relationships/tags" Target="../tags/tag7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hyperlink" Target="http://www.1ppt.com/moban/" TargetMode="External"/><Relationship Id="rId4" Type="http://schemas.openxmlformats.org/officeDocument/2006/relationships/tags" Target="../tags/tag40.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slideMaster" Target="../slideMasters/slideMaster1.xml"/><Relationship Id="rId4" Type="http://schemas.openxmlformats.org/officeDocument/2006/relationships/tags" Target="../tags/tag48.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slideMaster" Target="../slideMasters/slideMaster1.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2023/5/29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transition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2023/5/29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2023/5/29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transition advClick="0" advTm="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2023/5/29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2023/5/29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2023/5/29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2023/5/29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2023/5/29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
        <p:nvSpPr>
          <p:cNvPr id="11" name="TextBox 3"/>
          <p:cNvSpPr txBox="1"/>
          <p:nvPr userDrawn="1"/>
        </p:nvSpPr>
        <p:spPr>
          <a:xfrm>
            <a:off x="1615605" y="6739570"/>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10"/>
              </a:rPr>
              <a:t>PPT</a:t>
            </a:r>
            <a:r>
              <a:rPr lang="zh-CN" altLang="en-US" sz="100" dirty="0">
                <a:solidFill>
                  <a:prstClr val="black"/>
                </a:solidFill>
                <a:latin typeface="微软雅黑" panose="020B0503020204020204" pitchFamily="34" charset="-122"/>
                <a:ea typeface="微软雅黑" panose="020B0503020204020204" pitchFamily="34" charset="-122"/>
                <a:hlinkClick r:id="rId10"/>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2023/5/29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2023/5/29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2023/5/29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transition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字魂58号-创中黑" panose="00000500000000000000" charset="-122"/>
                <a:ea typeface="字魂58号-创中黑" panose="00000500000000000000" charset="-122"/>
                <a:cs typeface="字魂58号-创中黑" panose="00000500000000000000" charset="-122"/>
              </a:defRPr>
            </a:lvl1pPr>
          </a:lstStyle>
          <a:p>
            <a:fld id="{760FBDFE-C587-4B4C-A407-44438C67B59E}" type="datetimeFigureOut">
              <a:rPr lang="zh-CN" altLang="en-US" smtClean="0"/>
              <a:t>2023/5/29</a:t>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字魂58号-创中黑" panose="00000500000000000000" charset="-122"/>
                <a:ea typeface="字魂58号-创中黑" panose="00000500000000000000" charset="-122"/>
                <a:cs typeface="字魂58号-创中黑" panose="00000500000000000000" charset="-122"/>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字魂58号-创中黑" panose="00000500000000000000" charset="-122"/>
                <a:ea typeface="字魂58号-创中黑" panose="00000500000000000000" charset="-122"/>
                <a:cs typeface="字魂58号-创中黑" panose="00000500000000000000" charset="-122"/>
              </a:defRPr>
            </a:lvl1pPr>
          </a:lstStyle>
          <a:p>
            <a:fld id="{49AE70B2-8BF9-45C0-BB95-33D1B9D3A854}" type="slidenum">
              <a:rPr lang="zh-CN" altLang="en-US" smtClean="0"/>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Click="0" advTm="0">
    <p:random/>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字魂58号-创中黑" panose="00000500000000000000" charset="-122"/>
          <a:ea typeface="字魂58号-创中黑" panose="00000500000000000000" charset="-122"/>
          <a:cs typeface="字魂58号-创中黑" panose="000005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86.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8.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sv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3.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93.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4.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77.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9b77bab208b0"/>
          <p:cNvPicPr>
            <a:picLocks noChangeAspect="1"/>
          </p:cNvPicPr>
          <p:nvPr/>
        </p:nvPicPr>
        <p:blipFill>
          <a:blip r:embed="rId4"/>
          <a:stretch>
            <a:fillRect/>
          </a:stretch>
        </p:blipFill>
        <p:spPr>
          <a:xfrm>
            <a:off x="0" y="0"/>
            <a:ext cx="12184380" cy="6857365"/>
          </a:xfrm>
          <a:prstGeom prst="rect">
            <a:avLst/>
          </a:prstGeom>
        </p:spPr>
      </p:pic>
      <p:sp>
        <p:nvSpPr>
          <p:cNvPr id="5" name="矩形 4"/>
          <p:cNvSpPr/>
          <p:nvPr/>
        </p:nvSpPr>
        <p:spPr>
          <a:xfrm>
            <a:off x="0" y="0"/>
            <a:ext cx="12211050" cy="6894830"/>
          </a:xfrm>
          <a:prstGeom prst="rect">
            <a:avLst/>
          </a:prstGeom>
          <a:gradFill>
            <a:gsLst>
              <a:gs pos="0">
                <a:schemeClr val="tx2">
                  <a:lumMod val="75000"/>
                  <a:lumOff val="25000"/>
                  <a:alpha val="0"/>
                </a:schemeClr>
              </a:gs>
              <a:gs pos="86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rot="5400000">
            <a:off x="-1520228" y="3336668"/>
            <a:ext cx="3952874" cy="183515"/>
          </a:xfrm>
          <a:prstGeom prst="rect">
            <a:avLst/>
          </a:prstGeom>
          <a:noFill/>
        </p:spPr>
        <p:txBody>
          <a:bodyPr wrap="square" rtlCol="0">
            <a:spAutoFit/>
          </a:bodyPr>
          <a:lstStyle/>
          <a:p>
            <a:pPr algn="dist"/>
            <a:r>
              <a:rPr lang="en-US" altLang="zh-CN" sz="600" dirty="0">
                <a:solidFill>
                  <a:schemeClr val="bg1"/>
                </a:solidFill>
                <a:effectLst>
                  <a:outerShdw blurRad="381000" algn="ctr" rotWithShape="0">
                    <a:prstClr val="black">
                      <a:alpha val="25000"/>
                    </a:prstClr>
                  </a:outerShdw>
                </a:effectLst>
                <a:cs typeface="+mn-ea"/>
                <a:sym typeface="+mn-lt"/>
              </a:rPr>
              <a:t>DESIGNED BY IBOTU</a:t>
            </a:r>
          </a:p>
        </p:txBody>
      </p:sp>
      <p:sp>
        <p:nvSpPr>
          <p:cNvPr id="9" name="图文框 8"/>
          <p:cNvSpPr/>
          <p:nvPr/>
        </p:nvSpPr>
        <p:spPr>
          <a:xfrm>
            <a:off x="11296103" y="426488"/>
            <a:ext cx="517962" cy="517962"/>
          </a:xfrm>
          <a:prstGeom prst="frame">
            <a:avLst>
              <a:gd name="adj1" fmla="val 5842"/>
            </a:avLst>
          </a:prstGeom>
          <a:solidFill>
            <a:schemeClr val="accent1">
              <a:lumMod val="75000"/>
              <a:alpha val="30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92360" y="4670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94051" y="6515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sp>
        <p:nvSpPr>
          <p:cNvPr id="12" name="矩形 11"/>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3" name="文本框 12"/>
          <p:cNvSpPr txBox="1"/>
          <p:nvPr/>
        </p:nvSpPr>
        <p:spPr>
          <a:xfrm>
            <a:off x="320843" y="426488"/>
            <a:ext cx="1060425" cy="533400"/>
          </a:xfrm>
          <a:prstGeom prst="rect">
            <a:avLst/>
          </a:prstGeom>
          <a:noFill/>
        </p:spPr>
        <p:txBody>
          <a:bodyPr wrap="square" rtlCol="0">
            <a:spAutoFit/>
          </a:bodyPr>
          <a:lstStyle/>
          <a:p>
            <a:pPr>
              <a:lnSpc>
                <a:spcPct val="120000"/>
              </a:lnSpc>
            </a:pPr>
            <a:r>
              <a:rPr lang="en-US" altLang="zh-CN" sz="1200" b="1" dirty="0">
                <a:solidFill>
                  <a:schemeClr val="accent1">
                    <a:lumMod val="75000"/>
                    <a:alpha val="50000"/>
                  </a:schemeClr>
                </a:solidFill>
                <a:effectLst>
                  <a:outerShdw blurRad="381000" algn="ctr" rotWithShape="0">
                    <a:prstClr val="black">
                      <a:alpha val="25000"/>
                    </a:prstClr>
                  </a:outerShdw>
                </a:effectLst>
                <a:cs typeface="+mn-ea"/>
                <a:sym typeface="+mn-lt"/>
              </a:rPr>
              <a:t>HEY</a:t>
            </a:r>
          </a:p>
          <a:p>
            <a:pPr>
              <a:lnSpc>
                <a:spcPct val="120000"/>
              </a:lnSpc>
            </a:pPr>
            <a:r>
              <a:rPr lang="en-US" altLang="zh-CN" sz="1200" b="1" dirty="0">
                <a:solidFill>
                  <a:schemeClr val="accent1">
                    <a:lumMod val="75000"/>
                    <a:alpha val="50000"/>
                  </a:schemeClr>
                </a:solidFill>
                <a:effectLst>
                  <a:outerShdw blurRad="381000" algn="ctr" rotWithShape="0">
                    <a:prstClr val="black">
                      <a:alpha val="25000"/>
                    </a:prstClr>
                  </a:outerShdw>
                </a:effectLst>
                <a:cs typeface="+mn-ea"/>
                <a:sym typeface="+mn-lt"/>
              </a:rPr>
              <a:t>WAKE UP!</a:t>
            </a:r>
          </a:p>
        </p:txBody>
      </p:sp>
      <p:sp>
        <p:nvSpPr>
          <p:cNvPr id="14" name="文本框 13"/>
          <p:cNvSpPr txBox="1"/>
          <p:nvPr/>
        </p:nvSpPr>
        <p:spPr>
          <a:xfrm>
            <a:off x="200078" y="5610246"/>
            <a:ext cx="1060426" cy="533400"/>
          </a:xfrm>
          <a:prstGeom prst="rect">
            <a:avLst/>
          </a:prstGeom>
          <a:noFill/>
        </p:spPr>
        <p:txBody>
          <a:bodyPr wrap="square" rtlCol="0">
            <a:spAutoFit/>
          </a:bodyPr>
          <a:lstStyle/>
          <a:p>
            <a:pPr>
              <a:lnSpc>
                <a:spcPct val="120000"/>
              </a:lnSpc>
            </a:pPr>
            <a:r>
              <a:rPr lang="en-US" altLang="zh-CN" sz="1200" b="1" dirty="0">
                <a:solidFill>
                  <a:schemeClr val="bg1"/>
                </a:solidFill>
                <a:effectLst>
                  <a:outerShdw blurRad="381000" algn="ctr" rotWithShape="0">
                    <a:prstClr val="black">
                      <a:alpha val="25000"/>
                    </a:prstClr>
                  </a:outerShdw>
                </a:effectLst>
                <a:cs typeface="+mn-ea"/>
                <a:sym typeface="+mn-lt"/>
              </a:rPr>
              <a:t>DO SOME</a:t>
            </a:r>
          </a:p>
          <a:p>
            <a:pPr>
              <a:lnSpc>
                <a:spcPct val="120000"/>
              </a:lnSpc>
            </a:pPr>
            <a:r>
              <a:rPr lang="en-US" altLang="zh-CN" sz="1200" b="1" dirty="0">
                <a:solidFill>
                  <a:schemeClr val="bg1"/>
                </a:solidFill>
                <a:effectLst>
                  <a:outerShdw blurRad="381000" algn="ctr" rotWithShape="0">
                    <a:prstClr val="black">
                      <a:alpha val="25000"/>
                    </a:prstClr>
                  </a:outerShdw>
                </a:effectLst>
                <a:cs typeface="+mn-ea"/>
                <a:sym typeface="+mn-lt"/>
              </a:rPr>
              <a:t>THINGS!</a:t>
            </a:r>
            <a:endParaRPr lang="zh-CN" altLang="en-US" sz="1200" b="1" dirty="0">
              <a:solidFill>
                <a:schemeClr val="bg1"/>
              </a:solidFill>
              <a:effectLst>
                <a:outerShdw blurRad="381000" algn="ctr" rotWithShape="0">
                  <a:prstClr val="black">
                    <a:alpha val="25000"/>
                  </a:prstClr>
                </a:outerShdw>
              </a:effectLst>
              <a:cs typeface="+mn-ea"/>
              <a:sym typeface="+mn-lt"/>
            </a:endParaRPr>
          </a:p>
        </p:txBody>
      </p:sp>
      <p:sp>
        <p:nvSpPr>
          <p:cNvPr id="16" name="矩形 15"/>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6" name="文本框 5"/>
          <p:cNvSpPr txBox="1"/>
          <p:nvPr/>
        </p:nvSpPr>
        <p:spPr>
          <a:xfrm rot="5400000">
            <a:off x="9745942" y="3336668"/>
            <a:ext cx="3952874" cy="183515"/>
          </a:xfrm>
          <a:prstGeom prst="rect">
            <a:avLst/>
          </a:prstGeom>
          <a:noFill/>
        </p:spPr>
        <p:txBody>
          <a:bodyPr wrap="square" rtlCol="0">
            <a:spAutoFit/>
          </a:bodyPr>
          <a:lstStyle/>
          <a:p>
            <a:pPr algn="dist"/>
            <a:r>
              <a:rPr lang="en-US" altLang="zh-CN" sz="600" dirty="0">
                <a:solidFill>
                  <a:schemeClr val="bg1"/>
                </a:solidFill>
                <a:effectLst>
                  <a:outerShdw blurRad="381000" algn="ctr" rotWithShape="0">
                    <a:prstClr val="black">
                      <a:alpha val="25000"/>
                    </a:prstClr>
                  </a:outerShdw>
                </a:effectLst>
                <a:cs typeface="+mn-ea"/>
                <a:sym typeface="+mn-lt"/>
              </a:rPr>
              <a:t>DESIGNED BY IBOTU</a:t>
            </a:r>
          </a:p>
        </p:txBody>
      </p:sp>
      <p:sp>
        <p:nvSpPr>
          <p:cNvPr id="7" name="矩形 6"/>
          <p:cNvSpPr/>
          <p:nvPr/>
        </p:nvSpPr>
        <p:spPr>
          <a:xfrm>
            <a:off x="1557020" y="651510"/>
            <a:ext cx="6029325" cy="2975610"/>
          </a:xfrm>
          <a:prstGeom prst="rect">
            <a:avLst/>
          </a:prstGeom>
          <a:solidFill>
            <a:schemeClr val="bg1">
              <a:alpha val="11000"/>
            </a:schemeClr>
          </a:solidFill>
          <a:ln w="85725" cmpd="sng">
            <a:noFill/>
            <a:prstDash val="solid"/>
          </a:ln>
          <a:effectLst>
            <a:outerShdw blurRad="254000" dist="38100" dir="6120000" sx="104000" sy="104000" algn="tl" rotWithShape="0">
              <a:schemeClr val="bg1">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4171315" y="1816735"/>
            <a:ext cx="6486525" cy="3499485"/>
          </a:xfrm>
          <a:prstGeom prst="rect">
            <a:avLst/>
          </a:prstGeom>
          <a:gradFill>
            <a:gsLst>
              <a:gs pos="0">
                <a:schemeClr val="tx2">
                  <a:lumMod val="75000"/>
                  <a:lumOff val="25000"/>
                  <a:alpha val="0"/>
                </a:schemeClr>
              </a:gs>
              <a:gs pos="86000">
                <a:schemeClr val="accent1">
                  <a:lumMod val="50000"/>
                  <a:alpha val="58000"/>
                </a:schemeClr>
              </a:gs>
            </a:gsLst>
            <a:lin ang="3600000" scaled="0"/>
          </a:gradFill>
          <a:ln w="85725" cmpd="sng">
            <a:noFill/>
            <a:prstDash val="solid"/>
          </a:ln>
          <a:effectLst>
            <a:outerShdw blurRad="254000" dist="38100" dir="6120000" sx="104000" sy="104000" algn="tl" rotWithShape="0">
              <a:srgbClr val="2D4875">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a:off x="2329713" y="4319321"/>
            <a:ext cx="7551776" cy="1090955"/>
          </a:xfrm>
          <a:prstGeom prst="roundRect">
            <a:avLst>
              <a:gd name="adj" fmla="val 0"/>
            </a:avLst>
          </a:prstGeom>
          <a:noFill/>
          <a:ln w="28575">
            <a:solidFill>
              <a:schemeClr val="bg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mn-ea"/>
                <a:sym typeface="+mn-lt"/>
              </a:rPr>
              <a:t>小组成员：王梦圆  李新源  蒋雨轩  刘希  李卓  李琳  张佳明</a:t>
            </a:r>
          </a:p>
        </p:txBody>
      </p:sp>
      <p:sp>
        <p:nvSpPr>
          <p:cNvPr id="22" name="文本框 21"/>
          <p:cNvSpPr txBox="1"/>
          <p:nvPr/>
        </p:nvSpPr>
        <p:spPr>
          <a:xfrm>
            <a:off x="2539365" y="4132580"/>
            <a:ext cx="7099300" cy="183515"/>
          </a:xfrm>
          <a:prstGeom prst="rect">
            <a:avLst/>
          </a:prstGeom>
          <a:noFill/>
        </p:spPr>
        <p:txBody>
          <a:bodyPr wrap="square" rtlCol="0">
            <a:spAutoFit/>
          </a:bodyPr>
          <a:lstStyle/>
          <a:p>
            <a:pPr algn="dist"/>
            <a:r>
              <a:rPr lang="en-US" altLang="zh-CN" sz="600" dirty="0">
                <a:solidFill>
                  <a:schemeClr val="bg1"/>
                </a:solidFill>
                <a:cs typeface="+mn-ea"/>
                <a:sym typeface="+mn-lt"/>
              </a:rPr>
              <a:t>A SIMPLE AND NICE TEMPLATE HOPE YOU LIKE BY VITO RAY</a:t>
            </a:r>
          </a:p>
        </p:txBody>
      </p:sp>
      <p:cxnSp>
        <p:nvCxnSpPr>
          <p:cNvPr id="2" name="直接连接符 1"/>
          <p:cNvCxnSpPr/>
          <p:nvPr/>
        </p:nvCxnSpPr>
        <p:spPr>
          <a:xfrm>
            <a:off x="2726690" y="4982210"/>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176780" y="1158875"/>
            <a:ext cx="2094865" cy="2257425"/>
            <a:chOff x="3369" y="2936"/>
            <a:chExt cx="2653" cy="2882"/>
          </a:xfrm>
        </p:grpSpPr>
        <p:cxnSp>
          <p:nvCxnSpPr>
            <p:cNvPr id="24" name="直接连接符 23"/>
            <p:cNvCxnSpPr/>
            <p:nvPr/>
          </p:nvCxnSpPr>
          <p:spPr>
            <a:xfrm flipV="1">
              <a:off x="6011" y="2936"/>
              <a:ext cx="0" cy="598"/>
            </a:xfrm>
            <a:prstGeom prst="line">
              <a:avLst/>
            </a:prstGeom>
            <a:ln w="666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3369" y="5767"/>
              <a:ext cx="1181" cy="4"/>
            </a:xfrm>
            <a:prstGeom prst="line">
              <a:avLst/>
            </a:prstGeom>
            <a:ln w="666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393" y="2936"/>
              <a:ext cx="12" cy="2882"/>
            </a:xfrm>
            <a:prstGeom prst="line">
              <a:avLst/>
            </a:prstGeom>
            <a:ln w="666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3389" y="2961"/>
              <a:ext cx="2633" cy="10"/>
            </a:xfrm>
            <a:prstGeom prst="line">
              <a:avLst/>
            </a:prstGeom>
            <a:ln w="666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1" name="椭圆 30"/>
          <p:cNvSpPr/>
          <p:nvPr/>
        </p:nvSpPr>
        <p:spPr>
          <a:xfrm rot="19080000">
            <a:off x="2817495" y="1812290"/>
            <a:ext cx="447675" cy="468630"/>
          </a:xfrm>
          <a:prstGeom prst="ellipse">
            <a:avLst/>
          </a:prstGeom>
          <a:gradFill>
            <a:gsLst>
              <a:gs pos="0">
                <a:schemeClr val="bg1"/>
              </a:gs>
              <a:gs pos="86000">
                <a:schemeClr val="bg1">
                  <a:lumMod val="95000"/>
                  <a:alpha val="1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descr="7b0a20202020227461726765744d6f64756c65223a20226b6f6e6c696e65666f6e7473220a7d0a"/>
          <p:cNvSpPr txBox="1"/>
          <p:nvPr/>
        </p:nvSpPr>
        <p:spPr>
          <a:xfrm>
            <a:off x="2972435" y="2177999"/>
            <a:ext cx="7299960" cy="1198423"/>
          </a:xfrm>
          <a:prstGeom prst="rect">
            <a:avLst/>
          </a:prstGeom>
          <a:noFill/>
        </p:spPr>
        <p:txBody>
          <a:bodyPr wrap="square" rtlCol="0">
            <a:noAutofit/>
          </a:bodyPr>
          <a:lstStyle/>
          <a:p>
            <a:pPr algn="dist"/>
            <a:r>
              <a:rPr lang="zh-CN" altLang="en-US" sz="6600" dirty="0">
                <a:solidFill>
                  <a:schemeClr val="bg1"/>
                </a:solidFill>
                <a:effectLst/>
                <a:cs typeface="+mn-ea"/>
                <a:sym typeface="+mn-lt"/>
              </a:rPr>
              <a:t>地方政府公司化</a:t>
            </a:r>
            <a:endParaRPr lang="en-US" altLang="zh-CN" sz="6600" dirty="0">
              <a:solidFill>
                <a:schemeClr val="bg1"/>
              </a:solidFill>
              <a:effectLst/>
              <a:cs typeface="+mn-ea"/>
              <a:sym typeface="+mn-lt"/>
            </a:endParaRPr>
          </a:p>
        </p:txBody>
      </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arn(inVertical)">
                                      <p:cBhvr>
                                        <p:cTn id="10" dur="500"/>
                                        <p:tgtEl>
                                          <p:spTgt spid="31"/>
                                        </p:tgtEl>
                                      </p:cBhvr>
                                    </p:animEffect>
                                  </p:childTnLst>
                                </p:cTn>
                              </p:par>
                            </p:childTnLst>
                          </p:cTn>
                        </p:par>
                        <p:par>
                          <p:cTn id="11" fill="hold">
                            <p:stCondLst>
                              <p:cond delay="500"/>
                            </p:stCondLst>
                            <p:childTnLst>
                              <p:par>
                                <p:cTn id="12" presetID="55"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strVal val="#ppt_w*0.70"/>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Effect transition="in" filter="fade">
                                      <p:cBhvr>
                                        <p:cTn id="21" dur="1000"/>
                                        <p:tgtEl>
                                          <p:spTgt spid="12"/>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ppt_w</p:attrName>
                                        </p:attrNameLst>
                                      </p:cBhvr>
                                      <p:tavLst>
                                        <p:tav tm="0">
                                          <p:val>
                                            <p:strVal val="#ppt_w*0.70"/>
                                          </p:val>
                                        </p:tav>
                                        <p:tav tm="100000">
                                          <p:val>
                                            <p:strVal val="#ppt_w"/>
                                          </p:val>
                                        </p:tav>
                                      </p:tavLst>
                                    </p:anim>
                                    <p:anim calcmode="lin" valueType="num">
                                      <p:cBhvr>
                                        <p:cTn id="25" dur="1000" fill="hold"/>
                                        <p:tgtEl>
                                          <p:spTgt spid="13"/>
                                        </p:tgtEl>
                                        <p:attrNameLst>
                                          <p:attrName>ppt_h</p:attrName>
                                        </p:attrNameLst>
                                      </p:cBhvr>
                                      <p:tavLst>
                                        <p:tav tm="0">
                                          <p:val>
                                            <p:strVal val="#ppt_h"/>
                                          </p:val>
                                        </p:tav>
                                        <p:tav tm="100000">
                                          <p:val>
                                            <p:strVal val="#ppt_h"/>
                                          </p:val>
                                        </p:tav>
                                      </p:tavLst>
                                    </p:anim>
                                    <p:animEffect transition="in" filter="fade">
                                      <p:cBhvr>
                                        <p:cTn id="26" dur="1000"/>
                                        <p:tgtEl>
                                          <p:spTgt spid="13"/>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1000" fill="hold"/>
                                        <p:tgtEl>
                                          <p:spTgt spid="14"/>
                                        </p:tgtEl>
                                        <p:attrNameLst>
                                          <p:attrName>ppt_w</p:attrName>
                                        </p:attrNameLst>
                                      </p:cBhvr>
                                      <p:tavLst>
                                        <p:tav tm="0">
                                          <p:val>
                                            <p:strVal val="#ppt_w*0.70"/>
                                          </p:val>
                                        </p:tav>
                                        <p:tav tm="100000">
                                          <p:val>
                                            <p:strVal val="#ppt_w"/>
                                          </p:val>
                                        </p:tav>
                                      </p:tavLst>
                                    </p:anim>
                                    <p:anim calcmode="lin" valueType="num">
                                      <p:cBhvr>
                                        <p:cTn id="30" dur="1000" fill="hold"/>
                                        <p:tgtEl>
                                          <p:spTgt spid="14"/>
                                        </p:tgtEl>
                                        <p:attrNameLst>
                                          <p:attrName>ppt_h</p:attrName>
                                        </p:attrNameLst>
                                      </p:cBhvr>
                                      <p:tavLst>
                                        <p:tav tm="0">
                                          <p:val>
                                            <p:strVal val="#ppt_h"/>
                                          </p:val>
                                        </p:tav>
                                        <p:tav tm="100000">
                                          <p:val>
                                            <p:strVal val="#ppt_h"/>
                                          </p:val>
                                        </p:tav>
                                      </p:tavLst>
                                    </p:anim>
                                    <p:animEffect transition="in" filter="fade">
                                      <p:cBhvr>
                                        <p:cTn id="31" dur="1000"/>
                                        <p:tgtEl>
                                          <p:spTgt spid="14"/>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strVal val="#ppt_w*0.70"/>
                                          </p:val>
                                        </p:tav>
                                        <p:tav tm="100000">
                                          <p:val>
                                            <p:strVal val="#ppt_w"/>
                                          </p:val>
                                        </p:tav>
                                      </p:tavLst>
                                    </p:anim>
                                    <p:anim calcmode="lin" valueType="num">
                                      <p:cBhvr>
                                        <p:cTn id="35" dur="1000" fill="hold"/>
                                        <p:tgtEl>
                                          <p:spTgt spid="11"/>
                                        </p:tgtEl>
                                        <p:attrNameLst>
                                          <p:attrName>ppt_h</p:attrName>
                                        </p:attrNameLst>
                                      </p:cBhvr>
                                      <p:tavLst>
                                        <p:tav tm="0">
                                          <p:val>
                                            <p:strVal val="#ppt_h"/>
                                          </p:val>
                                        </p:tav>
                                        <p:tav tm="100000">
                                          <p:val>
                                            <p:strVal val="#ppt_h"/>
                                          </p:val>
                                        </p:tav>
                                      </p:tavLst>
                                    </p:anim>
                                    <p:animEffect transition="in" filter="fade">
                                      <p:cBhvr>
                                        <p:cTn id="36" dur="1000"/>
                                        <p:tgtEl>
                                          <p:spTgt spid="11"/>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0" fill="hold"/>
                                        <p:tgtEl>
                                          <p:spTgt spid="10"/>
                                        </p:tgtEl>
                                        <p:attrNameLst>
                                          <p:attrName>ppt_w</p:attrName>
                                        </p:attrNameLst>
                                      </p:cBhvr>
                                      <p:tavLst>
                                        <p:tav tm="0">
                                          <p:val>
                                            <p:strVal val="#ppt_w*0.70"/>
                                          </p:val>
                                        </p:tav>
                                        <p:tav tm="100000">
                                          <p:val>
                                            <p:strVal val="#ppt_w"/>
                                          </p:val>
                                        </p:tav>
                                      </p:tavLst>
                                    </p:anim>
                                    <p:anim calcmode="lin" valueType="num">
                                      <p:cBhvr>
                                        <p:cTn id="40" dur="1000" fill="hold"/>
                                        <p:tgtEl>
                                          <p:spTgt spid="10"/>
                                        </p:tgtEl>
                                        <p:attrNameLst>
                                          <p:attrName>ppt_h</p:attrName>
                                        </p:attrNameLst>
                                      </p:cBhvr>
                                      <p:tavLst>
                                        <p:tav tm="0">
                                          <p:val>
                                            <p:strVal val="#ppt_h"/>
                                          </p:val>
                                        </p:tav>
                                        <p:tav tm="100000">
                                          <p:val>
                                            <p:strVal val="#ppt_h"/>
                                          </p:val>
                                        </p:tav>
                                      </p:tavLst>
                                    </p:anim>
                                    <p:animEffect transition="in" filter="fade">
                                      <p:cBhvr>
                                        <p:cTn id="41" dur="1000"/>
                                        <p:tgtEl>
                                          <p:spTgt spid="10"/>
                                        </p:tgtEl>
                                      </p:cBhvr>
                                    </p:animEffect>
                                  </p:childTnLst>
                                </p:cTn>
                              </p:par>
                              <p:par>
                                <p:cTn id="42" presetID="55"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1000" fill="hold"/>
                                        <p:tgtEl>
                                          <p:spTgt spid="9"/>
                                        </p:tgtEl>
                                        <p:attrNameLst>
                                          <p:attrName>ppt_w</p:attrName>
                                        </p:attrNameLst>
                                      </p:cBhvr>
                                      <p:tavLst>
                                        <p:tav tm="0">
                                          <p:val>
                                            <p:strVal val="#ppt_w*0.70"/>
                                          </p:val>
                                        </p:tav>
                                        <p:tav tm="100000">
                                          <p:val>
                                            <p:strVal val="#ppt_w"/>
                                          </p:val>
                                        </p:tav>
                                      </p:tavLst>
                                    </p:anim>
                                    <p:anim calcmode="lin" valueType="num">
                                      <p:cBhvr>
                                        <p:cTn id="45" dur="1000" fill="hold"/>
                                        <p:tgtEl>
                                          <p:spTgt spid="9"/>
                                        </p:tgtEl>
                                        <p:attrNameLst>
                                          <p:attrName>ppt_h</p:attrName>
                                        </p:attrNameLst>
                                      </p:cBhvr>
                                      <p:tavLst>
                                        <p:tav tm="0">
                                          <p:val>
                                            <p:strVal val="#ppt_h"/>
                                          </p:val>
                                        </p:tav>
                                        <p:tav tm="100000">
                                          <p:val>
                                            <p:strVal val="#ppt_h"/>
                                          </p:val>
                                        </p:tav>
                                      </p:tavLst>
                                    </p:anim>
                                    <p:animEffect transition="in" filter="fade">
                                      <p:cBhvr>
                                        <p:cTn id="46" dur="1000"/>
                                        <p:tgtEl>
                                          <p:spTgt spid="9"/>
                                        </p:tgtEl>
                                      </p:cBhvr>
                                    </p:animEffect>
                                  </p:childTnLst>
                                </p:cTn>
                              </p:par>
                              <p:par>
                                <p:cTn id="47" presetID="55"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1000" fill="hold"/>
                                        <p:tgtEl>
                                          <p:spTgt spid="6"/>
                                        </p:tgtEl>
                                        <p:attrNameLst>
                                          <p:attrName>ppt_w</p:attrName>
                                        </p:attrNameLst>
                                      </p:cBhvr>
                                      <p:tavLst>
                                        <p:tav tm="0">
                                          <p:val>
                                            <p:strVal val="#ppt_w*0.70"/>
                                          </p:val>
                                        </p:tav>
                                        <p:tav tm="100000">
                                          <p:val>
                                            <p:strVal val="#ppt_w"/>
                                          </p:val>
                                        </p:tav>
                                      </p:tavLst>
                                    </p:anim>
                                    <p:anim calcmode="lin" valueType="num">
                                      <p:cBhvr>
                                        <p:cTn id="50" dur="1000" fill="hold"/>
                                        <p:tgtEl>
                                          <p:spTgt spid="6"/>
                                        </p:tgtEl>
                                        <p:attrNameLst>
                                          <p:attrName>ppt_h</p:attrName>
                                        </p:attrNameLst>
                                      </p:cBhvr>
                                      <p:tavLst>
                                        <p:tav tm="0">
                                          <p:val>
                                            <p:strVal val="#ppt_h"/>
                                          </p:val>
                                        </p:tav>
                                        <p:tav tm="100000">
                                          <p:val>
                                            <p:strVal val="#ppt_h"/>
                                          </p:val>
                                        </p:tav>
                                      </p:tavLst>
                                    </p:anim>
                                    <p:animEffect transition="in" filter="fade">
                                      <p:cBhvr>
                                        <p:cTn id="51" dur="1000"/>
                                        <p:tgtEl>
                                          <p:spTgt spid="6"/>
                                        </p:tgtEl>
                                      </p:cBhvr>
                                    </p:animEffect>
                                  </p:childTnLst>
                                </p:cTn>
                              </p:par>
                              <p:par>
                                <p:cTn id="52" presetID="55"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1000" fill="hold"/>
                                        <p:tgtEl>
                                          <p:spTgt spid="16"/>
                                        </p:tgtEl>
                                        <p:attrNameLst>
                                          <p:attrName>ppt_w</p:attrName>
                                        </p:attrNameLst>
                                      </p:cBhvr>
                                      <p:tavLst>
                                        <p:tav tm="0">
                                          <p:val>
                                            <p:strVal val="#ppt_w*0.70"/>
                                          </p:val>
                                        </p:tav>
                                        <p:tav tm="100000">
                                          <p:val>
                                            <p:strVal val="#ppt_w"/>
                                          </p:val>
                                        </p:tav>
                                      </p:tavLst>
                                    </p:anim>
                                    <p:anim calcmode="lin" valueType="num">
                                      <p:cBhvr>
                                        <p:cTn id="55" dur="1000" fill="hold"/>
                                        <p:tgtEl>
                                          <p:spTgt spid="16"/>
                                        </p:tgtEl>
                                        <p:attrNameLst>
                                          <p:attrName>ppt_h</p:attrName>
                                        </p:attrNameLst>
                                      </p:cBhvr>
                                      <p:tavLst>
                                        <p:tav tm="0">
                                          <p:val>
                                            <p:strVal val="#ppt_h"/>
                                          </p:val>
                                        </p:tav>
                                        <p:tav tm="100000">
                                          <p:val>
                                            <p:strVal val="#ppt_h"/>
                                          </p:val>
                                        </p:tav>
                                      </p:tavLst>
                                    </p:anim>
                                    <p:animEffect transition="in" filter="fade">
                                      <p:cBhvr>
                                        <p:cTn id="56" dur="1000"/>
                                        <p:tgtEl>
                                          <p:spTgt spid="16"/>
                                        </p:tgtEl>
                                      </p:cBhvr>
                                    </p:animEffect>
                                  </p:childTnLst>
                                </p:cTn>
                              </p:par>
                            </p:childTnLst>
                          </p:cTn>
                        </p:par>
                        <p:par>
                          <p:cTn id="57" fill="hold">
                            <p:stCondLst>
                              <p:cond delay="1500"/>
                            </p:stCondLst>
                            <p:childTnLst>
                              <p:par>
                                <p:cTn id="58" presetID="3" presetClass="entr" presetSubtype="10" fill="hold" grpId="0" nodeType="after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linds(horizontal)">
                                      <p:cBhvr>
                                        <p:cTn id="60" dur="500"/>
                                        <p:tgtEl>
                                          <p:spTgt spid="7"/>
                                        </p:tgtEl>
                                      </p:cBhvr>
                                    </p:animEffect>
                                  </p:childTnLst>
                                </p:cTn>
                              </p:par>
                            </p:childTnLst>
                          </p:cTn>
                        </p:par>
                        <p:par>
                          <p:cTn id="61" fill="hold">
                            <p:stCondLst>
                              <p:cond delay="2000"/>
                            </p:stCondLst>
                            <p:childTnLst>
                              <p:par>
                                <p:cTn id="62" presetID="3" presetClass="entr" presetSubtype="10"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blinds(horizontal)">
                                      <p:cBhvr>
                                        <p:cTn id="64" dur="500"/>
                                        <p:tgtEl>
                                          <p:spTgt spid="32"/>
                                        </p:tgtEl>
                                      </p:cBhvr>
                                    </p:animEffect>
                                  </p:childTnLst>
                                </p:cTn>
                              </p:par>
                            </p:childTnLst>
                          </p:cTn>
                        </p:par>
                        <p:par>
                          <p:cTn id="65" fill="hold">
                            <p:stCondLst>
                              <p:cond delay="2500"/>
                            </p:stCondLst>
                            <p:childTnLst>
                              <p:par>
                                <p:cTn id="66" presetID="55" presetClass="entr" presetSubtype="0"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p:cTn id="68" dur="1000" fill="hold"/>
                                        <p:tgtEl>
                                          <p:spTgt spid="17"/>
                                        </p:tgtEl>
                                        <p:attrNameLst>
                                          <p:attrName>ppt_w</p:attrName>
                                        </p:attrNameLst>
                                      </p:cBhvr>
                                      <p:tavLst>
                                        <p:tav tm="0">
                                          <p:val>
                                            <p:strVal val="#ppt_w*0.70"/>
                                          </p:val>
                                        </p:tav>
                                        <p:tav tm="100000">
                                          <p:val>
                                            <p:strVal val="#ppt_w"/>
                                          </p:val>
                                        </p:tav>
                                      </p:tavLst>
                                    </p:anim>
                                    <p:anim calcmode="lin" valueType="num">
                                      <p:cBhvr>
                                        <p:cTn id="69" dur="1000" fill="hold"/>
                                        <p:tgtEl>
                                          <p:spTgt spid="17"/>
                                        </p:tgtEl>
                                        <p:attrNameLst>
                                          <p:attrName>ppt_h</p:attrName>
                                        </p:attrNameLst>
                                      </p:cBhvr>
                                      <p:tavLst>
                                        <p:tav tm="0">
                                          <p:val>
                                            <p:strVal val="#ppt_h"/>
                                          </p:val>
                                        </p:tav>
                                        <p:tav tm="100000">
                                          <p:val>
                                            <p:strVal val="#ppt_h"/>
                                          </p:val>
                                        </p:tav>
                                      </p:tavLst>
                                    </p:anim>
                                    <p:animEffect transition="in" filter="fade">
                                      <p:cBhvr>
                                        <p:cTn id="70" dur="1000"/>
                                        <p:tgtEl>
                                          <p:spTgt spid="17"/>
                                        </p:tgtEl>
                                      </p:cBhvr>
                                    </p:animEffect>
                                  </p:childTnLst>
                                </p:cTn>
                              </p:par>
                              <p:par>
                                <p:cTn id="71" presetID="55"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1000" fill="hold"/>
                                        <p:tgtEl>
                                          <p:spTgt spid="22"/>
                                        </p:tgtEl>
                                        <p:attrNameLst>
                                          <p:attrName>ppt_w</p:attrName>
                                        </p:attrNameLst>
                                      </p:cBhvr>
                                      <p:tavLst>
                                        <p:tav tm="0">
                                          <p:val>
                                            <p:strVal val="#ppt_w*0.70"/>
                                          </p:val>
                                        </p:tav>
                                        <p:tav tm="100000">
                                          <p:val>
                                            <p:strVal val="#ppt_w"/>
                                          </p:val>
                                        </p:tav>
                                      </p:tavLst>
                                    </p:anim>
                                    <p:anim calcmode="lin" valueType="num">
                                      <p:cBhvr>
                                        <p:cTn id="74" dur="1000" fill="hold"/>
                                        <p:tgtEl>
                                          <p:spTgt spid="22"/>
                                        </p:tgtEl>
                                        <p:attrNameLst>
                                          <p:attrName>ppt_h</p:attrName>
                                        </p:attrNameLst>
                                      </p:cBhvr>
                                      <p:tavLst>
                                        <p:tav tm="0">
                                          <p:val>
                                            <p:strVal val="#ppt_h"/>
                                          </p:val>
                                        </p:tav>
                                        <p:tav tm="100000">
                                          <p:val>
                                            <p:strVal val="#ppt_h"/>
                                          </p:val>
                                        </p:tav>
                                      </p:tavLst>
                                    </p:anim>
                                    <p:animEffect transition="in" filter="fade">
                                      <p:cBhvr>
                                        <p:cTn id="75" dur="1000"/>
                                        <p:tgtEl>
                                          <p:spTgt spid="22"/>
                                        </p:tgtEl>
                                      </p:cBhvr>
                                    </p:animEffect>
                                  </p:childTnLst>
                                </p:cTn>
                              </p:par>
                            </p:childTnLst>
                          </p:cTn>
                        </p:par>
                        <p:par>
                          <p:cTn id="76" fill="hold">
                            <p:stCondLst>
                              <p:cond delay="3500"/>
                            </p:stCondLst>
                            <p:childTnLst>
                              <p:par>
                                <p:cTn id="77" presetID="42" presetClass="entr" presetSubtype="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1000"/>
                                        <p:tgtEl>
                                          <p:spTgt spid="19"/>
                                        </p:tgtEl>
                                      </p:cBhvr>
                                    </p:animEffect>
                                    <p:anim calcmode="lin" valueType="num">
                                      <p:cBhvr>
                                        <p:cTn id="80" dur="1000" fill="hold"/>
                                        <p:tgtEl>
                                          <p:spTgt spid="19"/>
                                        </p:tgtEl>
                                        <p:attrNameLst>
                                          <p:attrName>ppt_x</p:attrName>
                                        </p:attrNameLst>
                                      </p:cBhvr>
                                      <p:tavLst>
                                        <p:tav tm="0">
                                          <p:val>
                                            <p:strVal val="#ppt_x"/>
                                          </p:val>
                                        </p:tav>
                                        <p:tav tm="100000">
                                          <p:val>
                                            <p:strVal val="#ppt_x"/>
                                          </p:val>
                                        </p:tav>
                                      </p:tavLst>
                                    </p:anim>
                                    <p:anim calcmode="lin" valueType="num">
                                      <p:cBhvr>
                                        <p:cTn id="8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P spid="10" grpId="0"/>
      <p:bldP spid="11" grpId="0"/>
      <p:bldP spid="12" grpId="0" bldLvl="0" animBg="1"/>
      <p:bldP spid="13" grpId="0"/>
      <p:bldP spid="14" grpId="0"/>
      <p:bldP spid="16" grpId="0" bldLvl="0" animBg="1"/>
      <p:bldP spid="6" grpId="0"/>
      <p:bldP spid="7" grpId="0" bldLvl="0" animBg="1"/>
      <p:bldP spid="32" grpId="0" bldLvl="0" animBg="1"/>
      <p:bldP spid="19" grpId="0" bldLvl="0" animBg="1"/>
      <p:bldP spid="22" grpId="0"/>
      <p:bldP spid="31" grpId="0" animBg="1"/>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PART.02</a:t>
            </a:r>
          </a:p>
        </p:txBody>
      </p:sp>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05151" y="61887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pic>
        <p:nvPicPr>
          <p:cNvPr id="14" name="图片 13" descr="C:\Users\111\Desktop\59b77bab208b0.jpg59b77bab208b0"/>
          <p:cNvPicPr>
            <a:picLocks noChangeAspect="1"/>
          </p:cNvPicPr>
          <p:nvPr/>
        </p:nvPicPr>
        <p:blipFill>
          <a:blip r:embed="rId3"/>
          <a:srcRect/>
          <a:stretch>
            <a:fillRect/>
          </a:stretch>
        </p:blipFill>
        <p:spPr>
          <a:xfrm rot="5400000">
            <a:off x="5861102" y="-1550347"/>
            <a:ext cx="3693135" cy="7847326"/>
          </a:xfrm>
          <a:prstGeom prst="rect">
            <a:avLst/>
          </a:prstGeom>
        </p:spPr>
      </p:pic>
      <p:sp>
        <p:nvSpPr>
          <p:cNvPr id="3" name="矩形 2"/>
          <p:cNvSpPr/>
          <p:nvPr/>
        </p:nvSpPr>
        <p:spPr>
          <a:xfrm flipH="1">
            <a:off x="2850679" y="0"/>
            <a:ext cx="71755" cy="6857365"/>
          </a:xfrm>
          <a:prstGeom prst="rect">
            <a:avLst/>
          </a:prstGeom>
          <a:solidFill>
            <a:srgbClr val="2D4875">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5400000" flipH="1">
            <a:off x="7533045" y="377546"/>
            <a:ext cx="63946" cy="9253866"/>
          </a:xfrm>
          <a:prstGeom prst="rect">
            <a:avLst/>
          </a:prstGeom>
          <a:solidFill>
            <a:srgbClr val="2D4875">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5400000">
            <a:off x="1399623" y="-375368"/>
            <a:ext cx="93937" cy="2808093"/>
          </a:xfrm>
          <a:prstGeom prst="rect">
            <a:avLst/>
          </a:prstGeom>
          <a:solidFill>
            <a:srgbClr val="2D4875">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userDrawn="1"/>
        </p:nvSpPr>
        <p:spPr>
          <a:xfrm>
            <a:off x="995302" y="1597053"/>
            <a:ext cx="902383" cy="2328252"/>
          </a:xfrm>
          <a:prstGeom prst="rect">
            <a:avLst/>
          </a:prstGeom>
        </p:spPr>
        <p:txBody>
          <a:bodyPr vert="eaVert" wrap="none" rtlCol="0">
            <a:noAutofit/>
          </a:bodyPr>
          <a:lstStyle/>
          <a:p>
            <a:r>
              <a:rPr lang="en-US" altLang="zh-CN" sz="4000" dirty="0">
                <a:solidFill>
                  <a:srgbClr val="16468D"/>
                </a:solidFill>
              </a:rPr>
              <a:t>3</a:t>
            </a:r>
            <a:r>
              <a:rPr lang="zh-CN" altLang="en-US" sz="4000" dirty="0">
                <a:solidFill>
                  <a:srgbClr val="16468D"/>
                </a:solidFill>
              </a:rPr>
              <a:t>、党政不分</a:t>
            </a:r>
          </a:p>
        </p:txBody>
      </p:sp>
      <p:sp>
        <p:nvSpPr>
          <p:cNvPr id="17" name="文本框 16"/>
          <p:cNvSpPr txBox="1"/>
          <p:nvPr userDrawn="1"/>
        </p:nvSpPr>
        <p:spPr>
          <a:xfrm>
            <a:off x="3676015" y="599440"/>
            <a:ext cx="7842885" cy="3326130"/>
          </a:xfrm>
          <a:prstGeom prst="rect">
            <a:avLst/>
          </a:prstGeom>
        </p:spPr>
        <p:txBody>
          <a:bodyPr wrap="square" rtlCol="0">
            <a:noAutofit/>
          </a:bodyPr>
          <a:lstStyle/>
          <a:p>
            <a:pPr algn="l"/>
            <a:r>
              <a:rPr lang="zh-CN" altLang="en-US" sz="2000">
                <a:solidFill>
                  <a:schemeClr val="tx1"/>
                </a:solidFill>
              </a:rPr>
              <a:t>      </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党的集权即党政不分。从现在状况来看，应该说党的部门不仅机构更加臃肿庞大，而且权力更加宽泛集中。在地方工作中，党委和政府越加浑然一体。一些政府的日常性工作，往往出于增加力度的需要，让党委部门直接出面指挥。</a:t>
            </a:r>
            <a:r>
              <a:rPr lang="zh-CN" altLang="en-US" sz="2400">
                <a:latin typeface="宋体" panose="02010600030101010101" pitchFamily="2" charset="-122"/>
                <a:ea typeface="宋体" panose="02010600030101010101" pitchFamily="2" charset="-122"/>
                <a:cs typeface="宋体" panose="02010600030101010101" pitchFamily="2" charset="-122"/>
              </a:rPr>
              <a:t>在核心权力机关层面，党委书记兼任人大常委会主任的现象很普遍，使得人大本来就有限的监督作用更加难以张扬。党委与政府、人大等机构的权责界定没有制度化机制来保证，甚至说分工分权越来越模糊，使得党委部门越来越凌驾政府部门，使得地方政府的公司化运行获得了</a:t>
            </a: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权力结构上的支撑。</a:t>
            </a:r>
          </a:p>
        </p:txBody>
      </p:sp>
      <p:sp>
        <p:nvSpPr>
          <p:cNvPr id="18" name="文本框 17"/>
          <p:cNvSpPr txBox="1"/>
          <p:nvPr userDrawn="1"/>
        </p:nvSpPr>
        <p:spPr>
          <a:xfrm>
            <a:off x="3875117" y="5234331"/>
            <a:ext cx="7229834" cy="1030742"/>
          </a:xfrm>
          <a:prstGeom prst="rect">
            <a:avLst/>
          </a:prstGeom>
        </p:spPr>
        <p:txBody>
          <a:bodyPr wrap="square" rtlCol="0">
            <a:noAutofit/>
          </a:bodyPr>
          <a:lstStyle/>
          <a:p>
            <a:pPr algn="l"/>
            <a:r>
              <a:rPr lang="zh-CN" b="0">
                <a:solidFill>
                  <a:srgbClr val="333333"/>
                </a:solidFill>
                <a:latin typeface="宋体" panose="02010600030101010101" pitchFamily="2" charset="-122"/>
                <a:ea typeface="宋体" panose="02010600030101010101" pitchFamily="2" charset="-122"/>
                <a:cs typeface="宋体" panose="02010600030101010101" pitchFamily="2" charset="-122"/>
              </a:rPr>
              <a:t>比如：市委部署绿化工作，但是因为分管副市长权力不够，市委书记会直接安排组织部长分工去抓，组织部长不仅直接领导副市长，也直接指挥有关局委办。还有的地方县里重视发展畜牧业，要大力发展奶牛，副县长不得力，则直接由纪检委书记来分工领导。</a:t>
            </a:r>
            <a:endParaRPr lang="zh-CN" altLang="en-US" b="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advClick="0" advTm="0">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strVal val="#ppt_w*0.70"/>
                                          </p:val>
                                        </p:tav>
                                        <p:tav tm="100000">
                                          <p:val>
                                            <p:strVal val="#ppt_w"/>
                                          </p:val>
                                        </p:tav>
                                      </p:tavLst>
                                    </p:anim>
                                    <p:anim calcmode="lin" valueType="num">
                                      <p:cBhvr>
                                        <p:cTn id="18" dur="1000" fill="hold"/>
                                        <p:tgtEl>
                                          <p:spTgt spid="6"/>
                                        </p:tgtEl>
                                        <p:attrNameLst>
                                          <p:attrName>ppt_h</p:attrName>
                                        </p:attrNameLst>
                                      </p:cBhvr>
                                      <p:tavLst>
                                        <p:tav tm="0">
                                          <p:val>
                                            <p:strVal val="#ppt_h"/>
                                          </p:val>
                                        </p:tav>
                                        <p:tav tm="100000">
                                          <p:val>
                                            <p:strVal val="#ppt_h"/>
                                          </p:val>
                                        </p:tav>
                                      </p:tavLst>
                                    </p:anim>
                                    <p:animEffect transition="in" filter="fade">
                                      <p:cBhvr>
                                        <p:cTn id="19" dur="1000"/>
                                        <p:tgtEl>
                                          <p:spTgt spid="6"/>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strVal val="#ppt_w*0.70"/>
                                          </p:val>
                                        </p:tav>
                                        <p:tav tm="100000">
                                          <p:val>
                                            <p:strVal val="#ppt_w"/>
                                          </p:val>
                                        </p:tav>
                                      </p:tavLst>
                                    </p:anim>
                                    <p:anim calcmode="lin" valueType="num">
                                      <p:cBhvr>
                                        <p:cTn id="23" dur="1000" fill="hold"/>
                                        <p:tgtEl>
                                          <p:spTgt spid="8"/>
                                        </p:tgtEl>
                                        <p:attrNameLst>
                                          <p:attrName>ppt_h</p:attrName>
                                        </p:attrNameLst>
                                      </p:cBhvr>
                                      <p:tavLst>
                                        <p:tav tm="0">
                                          <p:val>
                                            <p:strVal val="#ppt_h"/>
                                          </p:val>
                                        </p:tav>
                                        <p:tav tm="100000">
                                          <p:val>
                                            <p:strVal val="#ppt_h"/>
                                          </p:val>
                                        </p:tav>
                                      </p:tavLst>
                                    </p:anim>
                                    <p:animEffect transition="in" filter="fade">
                                      <p:cBhvr>
                                        <p:cTn id="2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9b77bab208b0"/>
          <p:cNvPicPr>
            <a:picLocks noChangeAspect="1"/>
          </p:cNvPicPr>
          <p:nvPr/>
        </p:nvPicPr>
        <p:blipFill>
          <a:blip r:embed="rId4"/>
          <a:stretch>
            <a:fillRect/>
          </a:stretch>
        </p:blipFill>
        <p:spPr>
          <a:xfrm>
            <a:off x="0" y="0"/>
            <a:ext cx="12184380" cy="6857365"/>
          </a:xfrm>
          <a:prstGeom prst="rect">
            <a:avLst/>
          </a:prstGeom>
        </p:spPr>
      </p:pic>
      <p:sp>
        <p:nvSpPr>
          <p:cNvPr id="5" name="矩形 4"/>
          <p:cNvSpPr/>
          <p:nvPr/>
        </p:nvSpPr>
        <p:spPr>
          <a:xfrm rot="16200000">
            <a:off x="2667615" y="-2666980"/>
            <a:ext cx="6857087" cy="12191683"/>
          </a:xfrm>
          <a:prstGeom prst="rect">
            <a:avLst/>
          </a:prstGeom>
          <a:gradFill>
            <a:gsLst>
              <a:gs pos="19000">
                <a:schemeClr val="tx2">
                  <a:lumMod val="75000"/>
                  <a:lumOff val="25000"/>
                  <a:alpha val="0"/>
                </a:schemeClr>
              </a:gs>
              <a:gs pos="92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rot="5400000">
            <a:off x="-1520228" y="3336668"/>
            <a:ext cx="3952874" cy="183515"/>
          </a:xfrm>
          <a:prstGeom prst="rect">
            <a:avLst/>
          </a:prstGeom>
          <a:noFill/>
        </p:spPr>
        <p:txBody>
          <a:bodyPr wrap="square" rtlCol="0">
            <a:spAutoFit/>
          </a:bodyPr>
          <a:lstStyle/>
          <a:p>
            <a:pPr algn="dist"/>
            <a:r>
              <a:rPr lang="en-US" altLang="zh-CN" sz="600" dirty="0">
                <a:solidFill>
                  <a:schemeClr val="accent1">
                    <a:lumMod val="75000"/>
                  </a:schemeClr>
                </a:solidFill>
                <a:effectLst>
                  <a:outerShdw blurRad="381000" algn="ctr" rotWithShape="0">
                    <a:prstClr val="black">
                      <a:alpha val="25000"/>
                    </a:prstClr>
                  </a:outerShdw>
                </a:effectLst>
                <a:cs typeface="+mn-ea"/>
                <a:sym typeface="+mn-lt"/>
              </a:rPr>
              <a:t>DESIGNED BY IBOTU</a:t>
            </a:r>
          </a:p>
        </p:txBody>
      </p:sp>
      <p:sp>
        <p:nvSpPr>
          <p:cNvPr id="9" name="图文框 8"/>
          <p:cNvSpPr/>
          <p:nvPr/>
        </p:nvSpPr>
        <p:spPr>
          <a:xfrm>
            <a:off x="11296103" y="426488"/>
            <a:ext cx="517962" cy="517962"/>
          </a:xfrm>
          <a:prstGeom prst="frame">
            <a:avLst>
              <a:gd name="adj1" fmla="val 5842"/>
            </a:avLst>
          </a:prstGeom>
          <a:solidFill>
            <a:schemeClr val="bg1">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92360" y="467044"/>
            <a:ext cx="723900" cy="260350"/>
          </a:xfrm>
          <a:prstGeom prst="rect">
            <a:avLst/>
          </a:prstGeom>
          <a:noFill/>
        </p:spPr>
        <p:txBody>
          <a:bodyPr wrap="square" rtlCol="0">
            <a:spAutoFit/>
          </a:bodyPr>
          <a:lstStyle/>
          <a:p>
            <a:pPr algn="ctr"/>
            <a:r>
              <a:rPr lang="en-US" altLang="zh-CN" sz="1100" b="1" dirty="0">
                <a:solidFill>
                  <a:schemeClr val="bg1">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94051" y="651597"/>
            <a:ext cx="723900" cy="260350"/>
          </a:xfrm>
          <a:prstGeom prst="rect">
            <a:avLst/>
          </a:prstGeom>
          <a:noFill/>
        </p:spPr>
        <p:txBody>
          <a:bodyPr wrap="square" rtlCol="0">
            <a:spAutoFit/>
          </a:bodyPr>
          <a:lstStyle/>
          <a:p>
            <a:pPr algn="ctr"/>
            <a:r>
              <a:rPr lang="en-US" altLang="zh-CN" sz="1100" b="1" dirty="0">
                <a:solidFill>
                  <a:schemeClr val="bg1">
                    <a:alpha val="50000"/>
                  </a:schemeClr>
                </a:solidFill>
                <a:effectLst>
                  <a:outerShdw blurRad="381000" algn="ctr" rotWithShape="0">
                    <a:prstClr val="black">
                      <a:alpha val="25000"/>
                    </a:prstClr>
                  </a:outerShdw>
                </a:effectLst>
                <a:cs typeface="+mn-ea"/>
                <a:sym typeface="+mn-lt"/>
              </a:rPr>
              <a:t>RAY</a:t>
            </a:r>
          </a:p>
        </p:txBody>
      </p:sp>
      <p:sp>
        <p:nvSpPr>
          <p:cNvPr id="12" name="矩形 11"/>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3" name="文本框 12"/>
          <p:cNvSpPr txBox="1"/>
          <p:nvPr/>
        </p:nvSpPr>
        <p:spPr>
          <a:xfrm>
            <a:off x="320843" y="426488"/>
            <a:ext cx="1060425" cy="533400"/>
          </a:xfrm>
          <a:prstGeom prst="rect">
            <a:avLst/>
          </a:prstGeom>
          <a:noFill/>
        </p:spPr>
        <p:txBody>
          <a:bodyPr wrap="square" rtlCol="0">
            <a:spAutoFit/>
          </a:bodyPr>
          <a:lstStyle/>
          <a:p>
            <a:pPr>
              <a:lnSpc>
                <a:spcPct val="120000"/>
              </a:lnSpc>
            </a:pPr>
            <a:r>
              <a:rPr lang="en-US" altLang="zh-CN" sz="1200" b="1" dirty="0">
                <a:solidFill>
                  <a:schemeClr val="accent1">
                    <a:lumMod val="75000"/>
                    <a:alpha val="50000"/>
                  </a:schemeClr>
                </a:solidFill>
                <a:effectLst>
                  <a:outerShdw blurRad="381000" algn="ctr" rotWithShape="0">
                    <a:prstClr val="black">
                      <a:alpha val="25000"/>
                    </a:prstClr>
                  </a:outerShdw>
                </a:effectLst>
                <a:cs typeface="+mn-ea"/>
                <a:sym typeface="+mn-lt"/>
              </a:rPr>
              <a:t>HEY</a:t>
            </a:r>
          </a:p>
          <a:p>
            <a:pPr>
              <a:lnSpc>
                <a:spcPct val="120000"/>
              </a:lnSpc>
            </a:pPr>
            <a:r>
              <a:rPr lang="en-US" altLang="zh-CN" sz="1200" b="1" dirty="0">
                <a:solidFill>
                  <a:schemeClr val="accent1">
                    <a:lumMod val="75000"/>
                    <a:alpha val="50000"/>
                  </a:schemeClr>
                </a:solidFill>
                <a:effectLst>
                  <a:outerShdw blurRad="381000" algn="ctr" rotWithShape="0">
                    <a:prstClr val="black">
                      <a:alpha val="25000"/>
                    </a:prstClr>
                  </a:outerShdw>
                </a:effectLst>
                <a:cs typeface="+mn-ea"/>
                <a:sym typeface="+mn-lt"/>
              </a:rPr>
              <a:t>WAKE UP!</a:t>
            </a:r>
          </a:p>
        </p:txBody>
      </p:sp>
      <p:sp>
        <p:nvSpPr>
          <p:cNvPr id="14" name="文本框 13"/>
          <p:cNvSpPr txBox="1"/>
          <p:nvPr/>
        </p:nvSpPr>
        <p:spPr>
          <a:xfrm>
            <a:off x="239448" y="5619771"/>
            <a:ext cx="1060426" cy="533400"/>
          </a:xfrm>
          <a:prstGeom prst="rect">
            <a:avLst/>
          </a:prstGeom>
          <a:noFill/>
        </p:spPr>
        <p:txBody>
          <a:bodyPr wrap="square" rtlCol="0">
            <a:spAutoFit/>
          </a:bodyPr>
          <a:lstStyle/>
          <a:p>
            <a:pPr>
              <a:lnSpc>
                <a:spcPct val="120000"/>
              </a:lnSpc>
            </a:pPr>
            <a:r>
              <a:rPr lang="en-US" altLang="zh-CN" sz="1200" b="1" dirty="0">
                <a:solidFill>
                  <a:schemeClr val="accent1">
                    <a:lumMod val="75000"/>
                  </a:schemeClr>
                </a:solidFill>
                <a:effectLst>
                  <a:outerShdw blurRad="381000" algn="ctr" rotWithShape="0">
                    <a:prstClr val="black">
                      <a:alpha val="25000"/>
                    </a:prstClr>
                  </a:outerShdw>
                </a:effectLst>
                <a:cs typeface="+mn-ea"/>
                <a:sym typeface="+mn-lt"/>
              </a:rPr>
              <a:t>DO SOME</a:t>
            </a:r>
          </a:p>
          <a:p>
            <a:pPr>
              <a:lnSpc>
                <a:spcPct val="120000"/>
              </a:lnSpc>
            </a:pPr>
            <a:r>
              <a:rPr lang="en-US" altLang="zh-CN" sz="1200" b="1" dirty="0">
                <a:solidFill>
                  <a:schemeClr val="accent1">
                    <a:lumMod val="75000"/>
                  </a:schemeClr>
                </a:solidFill>
                <a:effectLst>
                  <a:outerShdw blurRad="381000" algn="ctr" rotWithShape="0">
                    <a:prstClr val="black">
                      <a:alpha val="25000"/>
                    </a:prstClr>
                  </a:outerShdw>
                </a:effectLst>
                <a:cs typeface="+mn-ea"/>
                <a:sym typeface="+mn-lt"/>
              </a:rPr>
              <a:t>THINGS!</a:t>
            </a:r>
          </a:p>
        </p:txBody>
      </p:sp>
      <p:sp>
        <p:nvSpPr>
          <p:cNvPr id="16" name="矩形 15"/>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6" name="文本框 5"/>
          <p:cNvSpPr txBox="1"/>
          <p:nvPr/>
        </p:nvSpPr>
        <p:spPr>
          <a:xfrm rot="5400000">
            <a:off x="9745942" y="3336668"/>
            <a:ext cx="3952874" cy="183515"/>
          </a:xfrm>
          <a:prstGeom prst="rect">
            <a:avLst/>
          </a:prstGeom>
          <a:noFill/>
        </p:spPr>
        <p:txBody>
          <a:bodyPr wrap="square" rtlCol="0">
            <a:spAutoFit/>
          </a:bodyPr>
          <a:lstStyle/>
          <a:p>
            <a:pPr algn="dist"/>
            <a:r>
              <a:rPr lang="en-US" altLang="zh-CN" sz="600" dirty="0">
                <a:solidFill>
                  <a:schemeClr val="bg1">
                    <a:alpha val="68000"/>
                  </a:schemeClr>
                </a:solidFill>
                <a:effectLst>
                  <a:outerShdw blurRad="381000" algn="ctr" rotWithShape="0">
                    <a:prstClr val="black">
                      <a:alpha val="25000"/>
                    </a:prstClr>
                  </a:outerShdw>
                </a:effectLst>
                <a:cs typeface="+mn-ea"/>
                <a:sym typeface="+mn-lt"/>
              </a:rPr>
              <a:t>DESIGNED BY IBOTU</a:t>
            </a:r>
          </a:p>
        </p:txBody>
      </p:sp>
      <p:sp>
        <p:nvSpPr>
          <p:cNvPr id="7" name="矩形 6"/>
          <p:cNvSpPr/>
          <p:nvPr/>
        </p:nvSpPr>
        <p:spPr>
          <a:xfrm>
            <a:off x="5577205" y="1699260"/>
            <a:ext cx="5417820" cy="3457575"/>
          </a:xfrm>
          <a:prstGeom prst="rect">
            <a:avLst/>
          </a:prstGeom>
          <a:noFill/>
          <a:ln w="857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6017236" y="3190227"/>
            <a:ext cx="4183995" cy="1579135"/>
          </a:xfrm>
          <a:prstGeom prst="rect">
            <a:avLst/>
          </a:prstGeom>
          <a:noFill/>
        </p:spPr>
        <p:txBody>
          <a:bodyPr wrap="square" rtlCol="0">
            <a:noAutofit/>
          </a:bodyPr>
          <a:lstStyle/>
          <a:p>
            <a:pPr algn="ctr"/>
            <a:r>
              <a:rPr lang="zh-CN" altLang="en-US" sz="3600" dirty="0">
                <a:solidFill>
                  <a:schemeClr val="bg1"/>
                </a:solidFill>
                <a:effectLst/>
                <a:cs typeface="+mn-ea"/>
                <a:sym typeface="+mn-lt"/>
              </a:rPr>
              <a:t>地方政府公司化的具体成因</a:t>
            </a:r>
          </a:p>
        </p:txBody>
      </p:sp>
      <p:sp>
        <p:nvSpPr>
          <p:cNvPr id="18" name="矩形 17"/>
          <p:cNvSpPr/>
          <p:nvPr/>
        </p:nvSpPr>
        <p:spPr>
          <a:xfrm>
            <a:off x="6202368" y="2293620"/>
            <a:ext cx="2833753" cy="708552"/>
          </a:xfrm>
          <a:prstGeom prst="rect">
            <a:avLst/>
          </a:prstGeom>
        </p:spPr>
        <p:txBody>
          <a:bodyPr wrap="square">
            <a:noAutofit/>
          </a:bodyPr>
          <a:lstStyle/>
          <a:p>
            <a:pPr algn="dist">
              <a:spcBef>
                <a:spcPct val="0"/>
              </a:spcBef>
            </a:pPr>
            <a:r>
              <a:rPr lang="en-US" altLang="zh-CN" sz="4000" dirty="0">
                <a:solidFill>
                  <a:schemeClr val="bg1"/>
                </a:solidFill>
                <a:cs typeface="+mn-ea"/>
                <a:sym typeface="+mn-lt"/>
              </a:rPr>
              <a:t>PART .03</a:t>
            </a:r>
          </a:p>
        </p:txBody>
      </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0.70"/>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0.70"/>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0.70"/>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strVal val="#ppt_w*0.70"/>
                                          </p:val>
                                        </p:tav>
                                        <p:tav tm="100000">
                                          <p:val>
                                            <p:strVal val="#ppt_w"/>
                                          </p:val>
                                        </p:tav>
                                      </p:tavLst>
                                    </p:anim>
                                    <p:anim calcmode="lin" valueType="num">
                                      <p:cBhvr>
                                        <p:cTn id="28" dur="1000" fill="hold"/>
                                        <p:tgtEl>
                                          <p:spTgt spid="11"/>
                                        </p:tgtEl>
                                        <p:attrNameLst>
                                          <p:attrName>ppt_h</p:attrName>
                                        </p:attrNameLst>
                                      </p:cBhvr>
                                      <p:tavLst>
                                        <p:tav tm="0">
                                          <p:val>
                                            <p:strVal val="#ppt_h"/>
                                          </p:val>
                                        </p:tav>
                                        <p:tav tm="100000">
                                          <p:val>
                                            <p:strVal val="#ppt_h"/>
                                          </p:val>
                                        </p:tav>
                                      </p:tavLst>
                                    </p:anim>
                                    <p:animEffect transition="in" filter="fade">
                                      <p:cBhvr>
                                        <p:cTn id="29" dur="1000"/>
                                        <p:tgtEl>
                                          <p:spTgt spid="11"/>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1000" fill="hold"/>
                                        <p:tgtEl>
                                          <p:spTgt spid="10"/>
                                        </p:tgtEl>
                                        <p:attrNameLst>
                                          <p:attrName>ppt_w</p:attrName>
                                        </p:attrNameLst>
                                      </p:cBhvr>
                                      <p:tavLst>
                                        <p:tav tm="0">
                                          <p:val>
                                            <p:strVal val="#ppt_w*0.70"/>
                                          </p:val>
                                        </p:tav>
                                        <p:tav tm="100000">
                                          <p:val>
                                            <p:strVal val="#ppt_w"/>
                                          </p:val>
                                        </p:tav>
                                      </p:tavLst>
                                    </p:anim>
                                    <p:anim calcmode="lin" valueType="num">
                                      <p:cBhvr>
                                        <p:cTn id="33" dur="1000" fill="hold"/>
                                        <p:tgtEl>
                                          <p:spTgt spid="10"/>
                                        </p:tgtEl>
                                        <p:attrNameLst>
                                          <p:attrName>ppt_h</p:attrName>
                                        </p:attrNameLst>
                                      </p:cBhvr>
                                      <p:tavLst>
                                        <p:tav tm="0">
                                          <p:val>
                                            <p:strVal val="#ppt_h"/>
                                          </p:val>
                                        </p:tav>
                                        <p:tav tm="100000">
                                          <p:val>
                                            <p:strVal val="#ppt_h"/>
                                          </p:val>
                                        </p:tav>
                                      </p:tavLst>
                                    </p:anim>
                                    <p:animEffect transition="in" filter="fade">
                                      <p:cBhvr>
                                        <p:cTn id="34" dur="1000"/>
                                        <p:tgtEl>
                                          <p:spTgt spid="10"/>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strVal val="#ppt_w*0.70"/>
                                          </p:val>
                                        </p:tav>
                                        <p:tav tm="100000">
                                          <p:val>
                                            <p:strVal val="#ppt_w"/>
                                          </p:val>
                                        </p:tav>
                                      </p:tavLst>
                                    </p:anim>
                                    <p:anim calcmode="lin" valueType="num">
                                      <p:cBhvr>
                                        <p:cTn id="38" dur="1000" fill="hold"/>
                                        <p:tgtEl>
                                          <p:spTgt spid="9"/>
                                        </p:tgtEl>
                                        <p:attrNameLst>
                                          <p:attrName>ppt_h</p:attrName>
                                        </p:attrNameLst>
                                      </p:cBhvr>
                                      <p:tavLst>
                                        <p:tav tm="0">
                                          <p:val>
                                            <p:strVal val="#ppt_h"/>
                                          </p:val>
                                        </p:tav>
                                        <p:tav tm="100000">
                                          <p:val>
                                            <p:strVal val="#ppt_h"/>
                                          </p:val>
                                        </p:tav>
                                      </p:tavLst>
                                    </p:anim>
                                    <p:animEffect transition="in" filter="fade">
                                      <p:cBhvr>
                                        <p:cTn id="39" dur="1000"/>
                                        <p:tgtEl>
                                          <p:spTgt spid="9"/>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strVal val="#ppt_w*0.70"/>
                                          </p:val>
                                        </p:tav>
                                        <p:tav tm="100000">
                                          <p:val>
                                            <p:strVal val="#ppt_w"/>
                                          </p:val>
                                        </p:tav>
                                      </p:tavLst>
                                    </p:anim>
                                    <p:anim calcmode="lin" valueType="num">
                                      <p:cBhvr>
                                        <p:cTn id="43" dur="1000" fill="hold"/>
                                        <p:tgtEl>
                                          <p:spTgt spid="6"/>
                                        </p:tgtEl>
                                        <p:attrNameLst>
                                          <p:attrName>ppt_h</p:attrName>
                                        </p:attrNameLst>
                                      </p:cBhvr>
                                      <p:tavLst>
                                        <p:tav tm="0">
                                          <p:val>
                                            <p:strVal val="#ppt_h"/>
                                          </p:val>
                                        </p:tav>
                                        <p:tav tm="100000">
                                          <p:val>
                                            <p:strVal val="#ppt_h"/>
                                          </p:val>
                                        </p:tav>
                                      </p:tavLst>
                                    </p:anim>
                                    <p:animEffect transition="in" filter="fade">
                                      <p:cBhvr>
                                        <p:cTn id="44" dur="1000"/>
                                        <p:tgtEl>
                                          <p:spTgt spid="6"/>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strVal val="#ppt_w*0.70"/>
                                          </p:val>
                                        </p:tav>
                                        <p:tav tm="100000">
                                          <p:val>
                                            <p:strVal val="#ppt_w"/>
                                          </p:val>
                                        </p:tav>
                                      </p:tavLst>
                                    </p:anim>
                                    <p:anim calcmode="lin" valueType="num">
                                      <p:cBhvr>
                                        <p:cTn id="48" dur="1000" fill="hold"/>
                                        <p:tgtEl>
                                          <p:spTgt spid="16"/>
                                        </p:tgtEl>
                                        <p:attrNameLst>
                                          <p:attrName>ppt_h</p:attrName>
                                        </p:attrNameLst>
                                      </p:cBhvr>
                                      <p:tavLst>
                                        <p:tav tm="0">
                                          <p:val>
                                            <p:strVal val="#ppt_h"/>
                                          </p:val>
                                        </p:tav>
                                        <p:tav tm="100000">
                                          <p:val>
                                            <p:strVal val="#ppt_h"/>
                                          </p:val>
                                        </p:tav>
                                      </p:tavLst>
                                    </p:anim>
                                    <p:animEffect transition="in" filter="fade">
                                      <p:cBhvr>
                                        <p:cTn id="49" dur="1000"/>
                                        <p:tgtEl>
                                          <p:spTgt spid="16"/>
                                        </p:tgtEl>
                                      </p:cBhvr>
                                    </p:animEffect>
                                  </p:childTnLst>
                                </p:cTn>
                              </p:par>
                            </p:childTnLst>
                          </p:cTn>
                        </p:par>
                        <p:par>
                          <p:cTn id="50" fill="hold">
                            <p:stCondLst>
                              <p:cond delay="1000"/>
                            </p:stCondLst>
                            <p:childTnLst>
                              <p:par>
                                <p:cTn id="51" presetID="3" presetClass="entr" presetSubtype="10"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par>
                                <p:cTn id="54" presetID="47"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childTnLst>
                          </p:cTn>
                        </p:par>
                        <p:par>
                          <p:cTn id="59" fill="hold">
                            <p:stCondLst>
                              <p:cond delay="1500"/>
                            </p:stCondLst>
                            <p:childTnLst>
                              <p:par>
                                <p:cTn id="60" presetID="47" presetClass="entr" presetSubtype="0"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P spid="10" grpId="0"/>
      <p:bldP spid="11" grpId="0"/>
      <p:bldP spid="12" grpId="0" bldLvl="0" animBg="1"/>
      <p:bldP spid="13" grpId="0"/>
      <p:bldP spid="14" grpId="0"/>
      <p:bldP spid="16" grpId="0" bldLvl="0" animBg="1"/>
      <p:bldP spid="6" grpId="0"/>
      <p:bldP spid="7" grpId="0" bldLvl="0" animBg="1"/>
      <p:bldP spid="31"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PART.03</a:t>
            </a:r>
          </a:p>
        </p:txBody>
      </p:sp>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05151" y="61887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grpSp>
        <p:nvGrpSpPr>
          <p:cNvPr id="27" name="组合 26"/>
          <p:cNvGrpSpPr/>
          <p:nvPr/>
        </p:nvGrpSpPr>
        <p:grpSpPr>
          <a:xfrm>
            <a:off x="3914644" y="1667193"/>
            <a:ext cx="4341678" cy="4130013"/>
            <a:chOff x="3368738" y="1067753"/>
            <a:chExt cx="5439439" cy="5174256"/>
          </a:xfrm>
          <a:solidFill>
            <a:schemeClr val="bg1"/>
          </a:solidFill>
          <a:effectLst>
            <a:outerShdw blurRad="50800" dist="38100" dir="5400000" algn="t" rotWithShape="0">
              <a:prstClr val="black">
                <a:alpha val="40000"/>
              </a:prstClr>
            </a:outerShdw>
          </a:effectLst>
        </p:grpSpPr>
        <p:sp>
          <p:nvSpPr>
            <p:cNvPr id="28" name="直角三角形 27"/>
            <p:cNvSpPr/>
            <p:nvPr/>
          </p:nvSpPr>
          <p:spPr>
            <a:xfrm>
              <a:off x="6633988" y="1067753"/>
              <a:ext cx="1306943" cy="3112440"/>
            </a:xfrm>
            <a:prstGeom prst="rtTriangle">
              <a:avLst/>
            </a:prstGeom>
            <a:solidFill>
              <a:schemeClr val="accent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29" name="直角三角形 28"/>
            <p:cNvSpPr/>
            <p:nvPr/>
          </p:nvSpPr>
          <p:spPr>
            <a:xfrm rot="16200000">
              <a:off x="4270079" y="780897"/>
              <a:ext cx="1309760" cy="3112442"/>
            </a:xfrm>
            <a:prstGeom prst="rtTriangle">
              <a:avLst/>
            </a:prstGeom>
            <a:solidFill>
              <a:schemeClr val="accent1">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30" name="直角三角形 29"/>
            <p:cNvSpPr/>
            <p:nvPr/>
          </p:nvSpPr>
          <p:spPr>
            <a:xfrm rot="10800000">
              <a:off x="4259519" y="3129569"/>
              <a:ext cx="1309761" cy="3112440"/>
            </a:xfrm>
            <a:prstGeom prst="rtTriangle">
              <a:avLst/>
            </a:prstGeom>
            <a:solidFill>
              <a:schemeClr val="accent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31" name="直角三角形 30"/>
            <p:cNvSpPr/>
            <p:nvPr/>
          </p:nvSpPr>
          <p:spPr>
            <a:xfrm rot="5400000">
              <a:off x="6598485" y="3390106"/>
              <a:ext cx="1306943" cy="3112441"/>
            </a:xfrm>
            <a:prstGeom prst="rtTriangle">
              <a:avLst/>
            </a:prstGeom>
            <a:solidFill>
              <a:schemeClr val="accent1">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grpSp>
      <p:sp>
        <p:nvSpPr>
          <p:cNvPr id="32" name="文本框 31"/>
          <p:cNvSpPr txBox="1"/>
          <p:nvPr/>
        </p:nvSpPr>
        <p:spPr>
          <a:xfrm>
            <a:off x="7564120" y="2676525"/>
            <a:ext cx="2829560" cy="795020"/>
          </a:xfrm>
          <a:prstGeom prst="rect">
            <a:avLst/>
          </a:prstGeom>
        </p:spPr>
        <p:txBody>
          <a:bodyPr wrap="square">
            <a:noAutofit/>
          </a:bodyPr>
          <a:lstStyle>
            <a:defPPr>
              <a:defRPr lang="zh-CN"/>
            </a:defPPr>
            <a:lvl1pPr>
              <a:defRPr sz="1400" spc="-150">
                <a:solidFill>
                  <a:schemeClr val="bg1"/>
                </a:solidFill>
                <a:latin typeface="Meiryo" panose="020B0604030504040204" pitchFamily="34" charset="-128"/>
                <a:ea typeface="Meiryo" panose="020B0604030504040204" pitchFamily="34" charset="-128"/>
              </a:defRPr>
            </a:lvl1pPr>
          </a:lstStyle>
          <a:p>
            <a:r>
              <a:rPr lang="en-US" altLang="zh-CN" sz="2400" spc="0" dirty="0">
                <a:solidFill>
                  <a:srgbClr val="002060"/>
                </a:solidFill>
                <a:latin typeface="+mn-lt"/>
                <a:ea typeface="+mn-ea"/>
                <a:cs typeface="+mn-ea"/>
                <a:sym typeface="+mn-lt"/>
              </a:rPr>
              <a:t>3</a:t>
            </a:r>
            <a:r>
              <a:rPr lang="zh-CN" altLang="en-US" sz="2400" spc="0" dirty="0">
                <a:solidFill>
                  <a:srgbClr val="002060"/>
                </a:solidFill>
                <a:latin typeface="+mn-lt"/>
                <a:ea typeface="+mn-ea"/>
                <a:cs typeface="+mn-ea"/>
                <a:sym typeface="+mn-lt"/>
              </a:rPr>
              <a:t>、地方政府部门违法成本过低</a:t>
            </a:r>
          </a:p>
        </p:txBody>
      </p:sp>
      <p:sp>
        <p:nvSpPr>
          <p:cNvPr id="34" name="文本框 33"/>
          <p:cNvSpPr txBox="1"/>
          <p:nvPr/>
        </p:nvSpPr>
        <p:spPr>
          <a:xfrm>
            <a:off x="6398895" y="5284470"/>
            <a:ext cx="3174365" cy="678815"/>
          </a:xfrm>
          <a:prstGeom prst="rect">
            <a:avLst/>
          </a:prstGeom>
        </p:spPr>
        <p:txBody>
          <a:bodyPr wrap="square">
            <a:noAutofit/>
          </a:bodyPr>
          <a:lstStyle>
            <a:defPPr>
              <a:defRPr lang="zh-CN"/>
            </a:defPPr>
            <a:lvl1pPr>
              <a:defRPr sz="1400" spc="-150">
                <a:solidFill>
                  <a:schemeClr val="bg1"/>
                </a:solidFill>
                <a:latin typeface="Meiryo" panose="020B0604030504040204" pitchFamily="34" charset="-128"/>
                <a:ea typeface="Meiryo" panose="020B0604030504040204" pitchFamily="34" charset="-128"/>
              </a:defRPr>
            </a:lvl1pPr>
          </a:lstStyle>
          <a:p>
            <a:r>
              <a:rPr lang="en-US" altLang="zh-CN" sz="2400" spc="0" dirty="0">
                <a:solidFill>
                  <a:srgbClr val="002060"/>
                </a:solidFill>
                <a:latin typeface="+mn-lt"/>
                <a:ea typeface="+mn-ea"/>
                <a:cs typeface="+mn-ea"/>
                <a:sym typeface="+mn-lt"/>
              </a:rPr>
              <a:t>4</a:t>
            </a:r>
            <a:r>
              <a:rPr lang="zh-CN" altLang="en-US" sz="2400" spc="0" dirty="0">
                <a:solidFill>
                  <a:srgbClr val="002060"/>
                </a:solidFill>
                <a:latin typeface="+mn-lt"/>
                <a:ea typeface="+mn-ea"/>
                <a:cs typeface="+mn-ea"/>
                <a:sym typeface="+mn-lt"/>
              </a:rPr>
              <a:t>、利益驱动导致干部执政理念的错乱</a:t>
            </a:r>
          </a:p>
        </p:txBody>
      </p:sp>
      <p:sp>
        <p:nvSpPr>
          <p:cNvPr id="36" name="文本框 35"/>
          <p:cNvSpPr txBox="1"/>
          <p:nvPr/>
        </p:nvSpPr>
        <p:spPr>
          <a:xfrm>
            <a:off x="3262630" y="1512570"/>
            <a:ext cx="2775585" cy="645160"/>
          </a:xfrm>
          <a:prstGeom prst="rect">
            <a:avLst/>
          </a:prstGeom>
        </p:spPr>
        <p:txBody>
          <a:bodyPr wrap="square">
            <a:noAutofit/>
          </a:bodyPr>
          <a:lstStyle>
            <a:defPPr>
              <a:defRPr lang="zh-CN"/>
            </a:defPPr>
            <a:lvl1pPr>
              <a:defRPr sz="1400" spc="-150">
                <a:solidFill>
                  <a:schemeClr val="bg1"/>
                </a:solidFill>
                <a:latin typeface="Meiryo" panose="020B0604030504040204" pitchFamily="34" charset="-128"/>
                <a:ea typeface="Meiryo" panose="020B0604030504040204" pitchFamily="34" charset="-128"/>
              </a:defRPr>
            </a:lvl1pPr>
          </a:lstStyle>
          <a:p>
            <a:pPr algn="r"/>
            <a:r>
              <a:rPr lang="en-US" altLang="zh-CN" sz="2400" spc="0" dirty="0">
                <a:solidFill>
                  <a:srgbClr val="002060"/>
                </a:solidFill>
                <a:latin typeface="+mn-lt"/>
                <a:ea typeface="+mn-ea"/>
                <a:cs typeface="+mn-ea"/>
                <a:sym typeface="+mn-lt"/>
              </a:rPr>
              <a:t>1</a:t>
            </a:r>
            <a:r>
              <a:rPr lang="zh-CN" altLang="en-US" sz="2400" spc="0" dirty="0">
                <a:solidFill>
                  <a:srgbClr val="002060"/>
                </a:solidFill>
                <a:latin typeface="+mn-lt"/>
                <a:ea typeface="+mn-ea"/>
                <a:cs typeface="+mn-ea"/>
                <a:sym typeface="+mn-lt"/>
              </a:rPr>
              <a:t>、财政体制不完善</a:t>
            </a:r>
          </a:p>
        </p:txBody>
      </p:sp>
      <p:sp>
        <p:nvSpPr>
          <p:cNvPr id="38" name="文本框 37"/>
          <p:cNvSpPr txBox="1"/>
          <p:nvPr/>
        </p:nvSpPr>
        <p:spPr>
          <a:xfrm>
            <a:off x="1907117" y="4151551"/>
            <a:ext cx="2718541" cy="838151"/>
          </a:xfrm>
          <a:prstGeom prst="rect">
            <a:avLst/>
          </a:prstGeom>
        </p:spPr>
        <p:txBody>
          <a:bodyPr wrap="square">
            <a:noAutofit/>
          </a:bodyPr>
          <a:lstStyle>
            <a:defPPr>
              <a:defRPr lang="zh-CN"/>
            </a:defPPr>
            <a:lvl1pPr>
              <a:defRPr sz="1400" spc="-150">
                <a:solidFill>
                  <a:schemeClr val="bg1"/>
                </a:solidFill>
                <a:latin typeface="Meiryo" panose="020B0604030504040204" pitchFamily="34" charset="-128"/>
                <a:ea typeface="Meiryo" panose="020B0604030504040204" pitchFamily="34" charset="-128"/>
              </a:defRPr>
            </a:lvl1pPr>
          </a:lstStyle>
          <a:p>
            <a:pPr algn="l"/>
            <a:r>
              <a:rPr lang="en-US" altLang="zh-CN" sz="2400" spc="0" dirty="0">
                <a:solidFill>
                  <a:srgbClr val="002060"/>
                </a:solidFill>
                <a:latin typeface="+mn-lt"/>
                <a:ea typeface="+mn-ea"/>
                <a:cs typeface="+mn-ea"/>
                <a:sym typeface="+mn-lt"/>
              </a:rPr>
              <a:t>2</a:t>
            </a:r>
            <a:r>
              <a:rPr lang="zh-CN" altLang="en-US" sz="2400" spc="0" dirty="0">
                <a:solidFill>
                  <a:srgbClr val="002060"/>
                </a:solidFill>
                <a:latin typeface="+mn-lt"/>
                <a:ea typeface="+mn-ea"/>
                <a:cs typeface="+mn-ea"/>
                <a:sym typeface="+mn-lt"/>
              </a:rPr>
              <a:t>、干部提拔任用机制存在严重缺陷</a:t>
            </a:r>
          </a:p>
        </p:txBody>
      </p:sp>
      <p:sp>
        <p:nvSpPr>
          <p:cNvPr id="4" name="文本框 3"/>
          <p:cNvSpPr txBox="1"/>
          <p:nvPr userDrawn="1"/>
        </p:nvSpPr>
        <p:spPr>
          <a:xfrm>
            <a:off x="2347595" y="254000"/>
            <a:ext cx="2175510" cy="1049020"/>
          </a:xfrm>
          <a:prstGeom prst="rect">
            <a:avLst/>
          </a:prstGeom>
        </p:spPr>
        <p:txBody>
          <a:bodyPr wrap="none" rtlCol="0">
            <a:noAutofit/>
          </a:bodyPr>
          <a:lstStyle/>
          <a:p>
            <a:r>
              <a:rPr lang="en-US" altLang="zh-CN" sz="5400">
                <a:solidFill>
                  <a:srgbClr val="16468D"/>
                </a:solidFill>
              </a:rPr>
              <a:t>WHY</a:t>
            </a:r>
            <a:r>
              <a:rPr lang="zh-CN" altLang="en-US" sz="5400">
                <a:solidFill>
                  <a:srgbClr val="16468D"/>
                </a:solidFill>
              </a:rPr>
              <a:t>？</a:t>
            </a:r>
          </a:p>
        </p:txBody>
      </p:sp>
    </p:spTree>
    <p:custDataLst>
      <p:tags r:id="rId1"/>
    </p:custDataLst>
  </p:cSld>
  <p:clrMapOvr>
    <a:masterClrMapping/>
  </p:clrMapOvr>
  <p:transition advClick="0" advTm="0">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2000"/>
                                        <p:tgtEl>
                                          <p:spTgt spid="27"/>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0" fill="hold"/>
                                        <p:tgtEl>
                                          <p:spTgt spid="34"/>
                                        </p:tgtEl>
                                        <p:attrNameLst>
                                          <p:attrName>ppt_w</p:attrName>
                                        </p:attrNameLst>
                                      </p:cBhvr>
                                      <p:tavLst>
                                        <p:tav tm="0">
                                          <p:val>
                                            <p:strVal val="#ppt_w*0.70"/>
                                          </p:val>
                                        </p:tav>
                                        <p:tav tm="100000">
                                          <p:val>
                                            <p:strVal val="#ppt_w"/>
                                          </p:val>
                                        </p:tav>
                                      </p:tavLst>
                                    </p:anim>
                                    <p:anim calcmode="lin" valueType="num">
                                      <p:cBhvr>
                                        <p:cTn id="12" dur="1000" fill="hold"/>
                                        <p:tgtEl>
                                          <p:spTgt spid="34"/>
                                        </p:tgtEl>
                                        <p:attrNameLst>
                                          <p:attrName>ppt_h</p:attrName>
                                        </p:attrNameLst>
                                      </p:cBhvr>
                                      <p:tavLst>
                                        <p:tav tm="0">
                                          <p:val>
                                            <p:strVal val="#ppt_h"/>
                                          </p:val>
                                        </p:tav>
                                        <p:tav tm="100000">
                                          <p:val>
                                            <p:strVal val="#ppt_h"/>
                                          </p:val>
                                        </p:tav>
                                      </p:tavLst>
                                    </p:anim>
                                    <p:animEffect transition="in" filter="fade">
                                      <p:cBhvr>
                                        <p:cTn id="13" dur="1000"/>
                                        <p:tgtEl>
                                          <p:spTgt spid="34"/>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p:cTn id="16" dur="1000" fill="hold"/>
                                        <p:tgtEl>
                                          <p:spTgt spid="36"/>
                                        </p:tgtEl>
                                        <p:attrNameLst>
                                          <p:attrName>ppt_w</p:attrName>
                                        </p:attrNameLst>
                                      </p:cBhvr>
                                      <p:tavLst>
                                        <p:tav tm="0">
                                          <p:val>
                                            <p:strVal val="#ppt_w*0.70"/>
                                          </p:val>
                                        </p:tav>
                                        <p:tav tm="100000">
                                          <p:val>
                                            <p:strVal val="#ppt_w"/>
                                          </p:val>
                                        </p:tav>
                                      </p:tavLst>
                                    </p:anim>
                                    <p:anim calcmode="lin" valueType="num">
                                      <p:cBhvr>
                                        <p:cTn id="17" dur="1000" fill="hold"/>
                                        <p:tgtEl>
                                          <p:spTgt spid="36"/>
                                        </p:tgtEl>
                                        <p:attrNameLst>
                                          <p:attrName>ppt_h</p:attrName>
                                        </p:attrNameLst>
                                      </p:cBhvr>
                                      <p:tavLst>
                                        <p:tav tm="0">
                                          <p:val>
                                            <p:strVal val="#ppt_h"/>
                                          </p:val>
                                        </p:tav>
                                        <p:tav tm="100000">
                                          <p:val>
                                            <p:strVal val="#ppt_h"/>
                                          </p:val>
                                        </p:tav>
                                      </p:tavLst>
                                    </p:anim>
                                    <p:animEffect transition="in" filter="fade">
                                      <p:cBhvr>
                                        <p:cTn id="18" dur="1000"/>
                                        <p:tgtEl>
                                          <p:spTgt spid="36"/>
                                        </p:tgtEl>
                                      </p:cBhvr>
                                    </p:animEffect>
                                  </p:childTnLst>
                                </p:cTn>
                              </p:par>
                              <p:par>
                                <p:cTn id="19" presetID="55"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p:cTn id="21" dur="1000" fill="hold"/>
                                        <p:tgtEl>
                                          <p:spTgt spid="38"/>
                                        </p:tgtEl>
                                        <p:attrNameLst>
                                          <p:attrName>ppt_w</p:attrName>
                                        </p:attrNameLst>
                                      </p:cBhvr>
                                      <p:tavLst>
                                        <p:tav tm="0">
                                          <p:val>
                                            <p:strVal val="#ppt_w*0.70"/>
                                          </p:val>
                                        </p:tav>
                                        <p:tav tm="100000">
                                          <p:val>
                                            <p:strVal val="#ppt_w"/>
                                          </p:val>
                                        </p:tav>
                                      </p:tavLst>
                                    </p:anim>
                                    <p:anim calcmode="lin" valueType="num">
                                      <p:cBhvr>
                                        <p:cTn id="22" dur="1000" fill="hold"/>
                                        <p:tgtEl>
                                          <p:spTgt spid="38"/>
                                        </p:tgtEl>
                                        <p:attrNameLst>
                                          <p:attrName>ppt_h</p:attrName>
                                        </p:attrNameLst>
                                      </p:cBhvr>
                                      <p:tavLst>
                                        <p:tav tm="0">
                                          <p:val>
                                            <p:strVal val="#ppt_h"/>
                                          </p:val>
                                        </p:tav>
                                        <p:tav tm="100000">
                                          <p:val>
                                            <p:strVal val="#ppt_h"/>
                                          </p:val>
                                        </p:tav>
                                      </p:tavLst>
                                    </p:anim>
                                    <p:animEffect transition="in" filter="fade">
                                      <p:cBhvr>
                                        <p:cTn id="23" dur="1000"/>
                                        <p:tgtEl>
                                          <p:spTgt spid="38"/>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p:cTn id="26" dur="1000" fill="hold"/>
                                        <p:tgtEl>
                                          <p:spTgt spid="32"/>
                                        </p:tgtEl>
                                        <p:attrNameLst>
                                          <p:attrName>ppt_w</p:attrName>
                                        </p:attrNameLst>
                                      </p:cBhvr>
                                      <p:tavLst>
                                        <p:tav tm="0">
                                          <p:val>
                                            <p:strVal val="#ppt_w*0.70"/>
                                          </p:val>
                                        </p:tav>
                                        <p:tav tm="100000">
                                          <p:val>
                                            <p:strVal val="#ppt_w"/>
                                          </p:val>
                                        </p:tav>
                                      </p:tavLst>
                                    </p:anim>
                                    <p:anim calcmode="lin" valueType="num">
                                      <p:cBhvr>
                                        <p:cTn id="27" dur="1000" fill="hold"/>
                                        <p:tgtEl>
                                          <p:spTgt spid="32"/>
                                        </p:tgtEl>
                                        <p:attrNameLst>
                                          <p:attrName>ppt_h</p:attrName>
                                        </p:attrNameLst>
                                      </p:cBhvr>
                                      <p:tavLst>
                                        <p:tav tm="0">
                                          <p:val>
                                            <p:strVal val="#ppt_h"/>
                                          </p:val>
                                        </p:tav>
                                        <p:tav tm="100000">
                                          <p:val>
                                            <p:strVal val="#ppt_h"/>
                                          </p:val>
                                        </p:tav>
                                      </p:tavLst>
                                    </p:anim>
                                    <p:animEffect transition="in" filter="fade">
                                      <p:cBhvr>
                                        <p:cTn id="28"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6"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PART.03</a:t>
            </a:r>
          </a:p>
        </p:txBody>
      </p:sp>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05151" y="61887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grpSp>
        <p:nvGrpSpPr>
          <p:cNvPr id="19" name="组合 18"/>
          <p:cNvGrpSpPr/>
          <p:nvPr/>
        </p:nvGrpSpPr>
        <p:grpSpPr>
          <a:xfrm rot="745606">
            <a:off x="759321" y="937198"/>
            <a:ext cx="13730408" cy="3947110"/>
            <a:chOff x="-2251923" y="2330225"/>
            <a:chExt cx="8114219" cy="2332612"/>
          </a:xfrm>
          <a:blipFill dpi="0" rotWithShape="1">
            <a:blip r:embed="rId3"/>
            <a:srcRect/>
            <a:stretch>
              <a:fillRect/>
            </a:stretch>
          </a:blipFill>
          <a:effectLst>
            <a:outerShdw blurRad="381000" algn="ctr" rotWithShape="0">
              <a:prstClr val="black">
                <a:alpha val="25000"/>
              </a:prstClr>
            </a:outerShdw>
          </a:effectLst>
        </p:grpSpPr>
        <p:sp>
          <p:nvSpPr>
            <p:cNvPr id="20" name="KOPPT"/>
            <p:cNvSpPr/>
            <p:nvPr/>
          </p:nvSpPr>
          <p:spPr>
            <a:xfrm>
              <a:off x="-2251923" y="2330225"/>
              <a:ext cx="6130574" cy="2332612"/>
            </a:xfrm>
            <a:custGeom>
              <a:avLst/>
              <a:gdLst/>
              <a:ahLst/>
              <a:cxnLst>
                <a:cxn ang="0">
                  <a:pos x="wd2" y="hd2"/>
                </a:cxn>
                <a:cxn ang="5400000">
                  <a:pos x="wd2" y="hd2"/>
                </a:cxn>
                <a:cxn ang="10800000">
                  <a:pos x="wd2" y="hd2"/>
                </a:cxn>
                <a:cxn ang="16200000">
                  <a:pos x="wd2" y="hd2"/>
                </a:cxn>
              </a:cxnLst>
              <a:rect l="0" t="0" r="r" b="b"/>
              <a:pathLst>
                <a:path w="21600" h="21333" extrusionOk="0">
                  <a:moveTo>
                    <a:pt x="21600" y="7701"/>
                  </a:moveTo>
                  <a:cubicBezTo>
                    <a:pt x="20426" y="5337"/>
                    <a:pt x="19135" y="3464"/>
                    <a:pt x="17774" y="2111"/>
                  </a:cubicBezTo>
                  <a:cubicBezTo>
                    <a:pt x="16391" y="736"/>
                    <a:pt x="14916" y="-120"/>
                    <a:pt x="13405" y="14"/>
                  </a:cubicBezTo>
                  <a:cubicBezTo>
                    <a:pt x="11783" y="157"/>
                    <a:pt x="10213" y="1458"/>
                    <a:pt x="8806" y="3557"/>
                  </a:cubicBezTo>
                  <a:cubicBezTo>
                    <a:pt x="7955" y="4827"/>
                    <a:pt x="7174" y="6377"/>
                    <a:pt x="6367" y="7826"/>
                  </a:cubicBezTo>
                  <a:cubicBezTo>
                    <a:pt x="5424" y="9518"/>
                    <a:pt x="4446" y="11072"/>
                    <a:pt x="3390" y="12190"/>
                  </a:cubicBezTo>
                  <a:cubicBezTo>
                    <a:pt x="2313" y="13330"/>
                    <a:pt x="1168" y="14003"/>
                    <a:pt x="0" y="14172"/>
                  </a:cubicBezTo>
                  <a:cubicBezTo>
                    <a:pt x="2052" y="18626"/>
                    <a:pt x="4625" y="21146"/>
                    <a:pt x="7299" y="21323"/>
                  </a:cubicBezTo>
                  <a:cubicBezTo>
                    <a:pt x="9674" y="21480"/>
                    <a:pt x="12013" y="19772"/>
                    <a:pt x="14005" y="16412"/>
                  </a:cubicBezTo>
                  <a:cubicBezTo>
                    <a:pt x="15042" y="14662"/>
                    <a:pt x="15967" y="12488"/>
                    <a:pt x="17036" y="10870"/>
                  </a:cubicBezTo>
                  <a:cubicBezTo>
                    <a:pt x="18421" y="8774"/>
                    <a:pt x="19997" y="7680"/>
                    <a:pt x="21600" y="7701"/>
                  </a:cubicBezTo>
                  <a:close/>
                </a:path>
              </a:pathLst>
            </a:custGeom>
            <a:grpFill/>
            <a:ln w="12700">
              <a:miter lim="400000"/>
            </a:ln>
            <a:effectLst/>
          </p:spPr>
          <p:txBody>
            <a:bodyPr lIns="0" tIns="0" rIns="0" bIns="0" anchor="ctr"/>
            <a:lstStyle/>
            <a:p>
              <a:pPr lvl="0">
                <a:defRPr sz="2400"/>
              </a:pPr>
              <a:endParaRPr dirty="0">
                <a:cs typeface="+mn-ea"/>
                <a:sym typeface="+mn-lt"/>
              </a:endParaRPr>
            </a:p>
          </p:txBody>
        </p:sp>
        <p:sp>
          <p:nvSpPr>
            <p:cNvPr id="2" name="KOPPT"/>
            <p:cNvSpPr/>
            <p:nvPr/>
          </p:nvSpPr>
          <p:spPr>
            <a:xfrm rot="21449189">
              <a:off x="3894125" y="2637336"/>
              <a:ext cx="1968171" cy="748868"/>
            </a:xfrm>
            <a:custGeom>
              <a:avLst/>
              <a:gdLst/>
              <a:ahLst/>
              <a:cxnLst>
                <a:cxn ang="0">
                  <a:pos x="wd2" y="hd2"/>
                </a:cxn>
                <a:cxn ang="5400000">
                  <a:pos x="wd2" y="hd2"/>
                </a:cxn>
                <a:cxn ang="10800000">
                  <a:pos x="wd2" y="hd2"/>
                </a:cxn>
                <a:cxn ang="16200000">
                  <a:pos x="wd2" y="hd2"/>
                </a:cxn>
              </a:cxnLst>
              <a:rect l="0" t="0" r="r" b="b"/>
              <a:pathLst>
                <a:path w="21600" h="21333" extrusionOk="0">
                  <a:moveTo>
                    <a:pt x="21600" y="7701"/>
                  </a:moveTo>
                  <a:cubicBezTo>
                    <a:pt x="20426" y="5337"/>
                    <a:pt x="19135" y="3464"/>
                    <a:pt x="17774" y="2111"/>
                  </a:cubicBezTo>
                  <a:cubicBezTo>
                    <a:pt x="16391" y="736"/>
                    <a:pt x="14916" y="-120"/>
                    <a:pt x="13405" y="14"/>
                  </a:cubicBezTo>
                  <a:cubicBezTo>
                    <a:pt x="11783" y="157"/>
                    <a:pt x="10213" y="1458"/>
                    <a:pt x="8806" y="3557"/>
                  </a:cubicBezTo>
                  <a:cubicBezTo>
                    <a:pt x="7955" y="4827"/>
                    <a:pt x="7174" y="6377"/>
                    <a:pt x="6367" y="7826"/>
                  </a:cubicBezTo>
                  <a:cubicBezTo>
                    <a:pt x="5424" y="9518"/>
                    <a:pt x="4446" y="11072"/>
                    <a:pt x="3390" y="12190"/>
                  </a:cubicBezTo>
                  <a:cubicBezTo>
                    <a:pt x="2313" y="13330"/>
                    <a:pt x="1168" y="14003"/>
                    <a:pt x="0" y="14172"/>
                  </a:cubicBezTo>
                  <a:cubicBezTo>
                    <a:pt x="2052" y="18626"/>
                    <a:pt x="4625" y="21146"/>
                    <a:pt x="7299" y="21323"/>
                  </a:cubicBezTo>
                  <a:cubicBezTo>
                    <a:pt x="9674" y="21480"/>
                    <a:pt x="12013" y="19772"/>
                    <a:pt x="14005" y="16412"/>
                  </a:cubicBezTo>
                  <a:cubicBezTo>
                    <a:pt x="15042" y="14662"/>
                    <a:pt x="15967" y="12488"/>
                    <a:pt x="17036" y="10870"/>
                  </a:cubicBezTo>
                  <a:cubicBezTo>
                    <a:pt x="18421" y="8774"/>
                    <a:pt x="19997" y="7680"/>
                    <a:pt x="21600" y="7701"/>
                  </a:cubicBezTo>
                  <a:close/>
                </a:path>
              </a:pathLst>
            </a:custGeom>
            <a:grpFill/>
            <a:ln w="12700">
              <a:miter lim="400000"/>
            </a:ln>
            <a:effectLst/>
          </p:spPr>
          <p:txBody>
            <a:bodyPr lIns="0" tIns="0" rIns="0" bIns="0" anchor="ctr"/>
            <a:lstStyle/>
            <a:p>
              <a:pPr lvl="0">
                <a:defRPr sz="2400"/>
              </a:pPr>
              <a:endParaRPr dirty="0">
                <a:cs typeface="+mn-ea"/>
                <a:sym typeface="+mn-lt"/>
              </a:endParaRPr>
            </a:p>
          </p:txBody>
        </p:sp>
      </p:grpSp>
      <p:cxnSp>
        <p:nvCxnSpPr>
          <p:cNvPr id="6" name="直接连接符 5"/>
          <p:cNvCxnSpPr/>
          <p:nvPr/>
        </p:nvCxnSpPr>
        <p:spPr>
          <a:xfrm flipV="1">
            <a:off x="9963150" y="1831976"/>
            <a:ext cx="0" cy="1660524"/>
          </a:xfrm>
          <a:prstGeom prst="line">
            <a:avLst/>
          </a:prstGeom>
          <a:ln>
            <a:gradFill>
              <a:gsLst>
                <a:gs pos="0">
                  <a:schemeClr val="accent1">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0548798" y="1819276"/>
            <a:ext cx="0" cy="1660524"/>
          </a:xfrm>
          <a:prstGeom prst="line">
            <a:avLst/>
          </a:prstGeom>
          <a:ln>
            <a:gradFill>
              <a:gsLst>
                <a:gs pos="0">
                  <a:schemeClr val="accent1">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8572500" y="1822450"/>
            <a:ext cx="0" cy="840459"/>
          </a:xfrm>
          <a:prstGeom prst="line">
            <a:avLst/>
          </a:prstGeom>
          <a:ln>
            <a:gradFill>
              <a:gsLst>
                <a:gs pos="0">
                  <a:schemeClr val="accent1">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9213850" y="1831976"/>
            <a:ext cx="0" cy="1323974"/>
          </a:xfrm>
          <a:prstGeom prst="line">
            <a:avLst/>
          </a:prstGeom>
          <a:ln>
            <a:gradFill>
              <a:gsLst>
                <a:gs pos="0">
                  <a:schemeClr val="accent1">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2005013" y="4166152"/>
            <a:ext cx="0" cy="840459"/>
          </a:xfrm>
          <a:prstGeom prst="line">
            <a:avLst/>
          </a:prstGeom>
          <a:ln>
            <a:gradFill>
              <a:gsLst>
                <a:gs pos="0">
                  <a:schemeClr val="accent1">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395538" y="4166152"/>
            <a:ext cx="0" cy="840459"/>
          </a:xfrm>
          <a:prstGeom prst="line">
            <a:avLst/>
          </a:prstGeom>
          <a:ln>
            <a:gradFill>
              <a:gsLst>
                <a:gs pos="0">
                  <a:schemeClr val="accent1">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786063" y="4166152"/>
            <a:ext cx="0" cy="840459"/>
          </a:xfrm>
          <a:prstGeom prst="line">
            <a:avLst/>
          </a:prstGeom>
          <a:ln>
            <a:gradFill>
              <a:gsLst>
                <a:gs pos="0">
                  <a:schemeClr val="accent1">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24213" y="4166152"/>
            <a:ext cx="0" cy="840459"/>
          </a:xfrm>
          <a:prstGeom prst="line">
            <a:avLst/>
          </a:prstGeom>
          <a:ln>
            <a:gradFill>
              <a:gsLst>
                <a:gs pos="0">
                  <a:schemeClr val="accent1">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662363" y="4166152"/>
            <a:ext cx="0" cy="840459"/>
          </a:xfrm>
          <a:prstGeom prst="line">
            <a:avLst/>
          </a:prstGeom>
          <a:ln>
            <a:gradFill>
              <a:gsLst>
                <a:gs pos="0">
                  <a:schemeClr val="accent1">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024313" y="4166152"/>
            <a:ext cx="0" cy="840459"/>
          </a:xfrm>
          <a:prstGeom prst="line">
            <a:avLst/>
          </a:prstGeom>
          <a:ln>
            <a:gradFill>
              <a:gsLst>
                <a:gs pos="0">
                  <a:schemeClr val="accent1">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userDrawn="1"/>
        </p:nvSpPr>
        <p:spPr>
          <a:xfrm>
            <a:off x="1397913" y="1316946"/>
            <a:ext cx="2154964" cy="502329"/>
          </a:xfrm>
          <a:prstGeom prst="rect">
            <a:avLst/>
          </a:prstGeom>
        </p:spPr>
        <p:txBody>
          <a:bodyPr wrap="none" rtlCol="0">
            <a:noAutofit/>
          </a:bodyPr>
          <a:lstStyle/>
          <a:p>
            <a:r>
              <a:rPr lang="en-US" altLang="zh-CN" sz="2800">
                <a:solidFill>
                  <a:srgbClr val="16468D"/>
                </a:solidFill>
              </a:rPr>
              <a:t>1</a:t>
            </a:r>
            <a:r>
              <a:rPr lang="zh-CN" altLang="en-US" sz="2800">
                <a:solidFill>
                  <a:srgbClr val="16468D"/>
                </a:solidFill>
              </a:rPr>
              <a:t>、财政体制不完善</a:t>
            </a:r>
          </a:p>
        </p:txBody>
      </p:sp>
      <p:sp>
        <p:nvSpPr>
          <p:cNvPr id="25" name="文本框 24"/>
          <p:cNvSpPr txBox="1"/>
          <p:nvPr userDrawn="1"/>
        </p:nvSpPr>
        <p:spPr>
          <a:xfrm>
            <a:off x="1397903" y="2273090"/>
            <a:ext cx="9203856" cy="2311820"/>
          </a:xfrm>
          <a:prstGeom prst="rect">
            <a:avLst/>
          </a:prstGeom>
        </p:spPr>
        <p:txBody>
          <a:bodyPr wrap="square" rtlCol="0">
            <a:noAutofit/>
          </a:bodyPr>
          <a:lstStyle/>
          <a:p>
            <a:pPr algn="l"/>
            <a:r>
              <a:rPr lang="zh-CN" sz="2400" dirty="0">
                <a:latin typeface="宋体" panose="02010600030101010101" pitchFamily="2" charset="-122"/>
                <a:ea typeface="宋体" panose="02010600030101010101" pitchFamily="2" charset="-122"/>
                <a:cs typeface="宋体" panose="02010600030101010101" pitchFamily="2" charset="-122"/>
              </a:rPr>
              <a:t>    </a:t>
            </a:r>
            <a:r>
              <a:rPr lang="zh-CN" sz="2400" dirty="0">
                <a:solidFill>
                  <a:schemeClr val="tx1"/>
                </a:solidFill>
                <a:latin typeface="宋体" panose="02010600030101010101" pitchFamily="2" charset="-122"/>
                <a:ea typeface="宋体" panose="02010600030101010101" pitchFamily="2" charset="-122"/>
                <a:cs typeface="宋体" panose="02010600030101010101" pitchFamily="2" charset="-122"/>
              </a:rPr>
              <a:t>现行的</a:t>
            </a: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分税制</a:t>
            </a:r>
            <a:r>
              <a:rPr lang="zh-CN" sz="2400" dirty="0">
                <a:solidFill>
                  <a:schemeClr val="tx1"/>
                </a:solidFill>
                <a:latin typeface="宋体" panose="02010600030101010101" pitchFamily="2" charset="-122"/>
                <a:ea typeface="宋体" panose="02010600030101010101" pitchFamily="2" charset="-122"/>
                <a:cs typeface="宋体" panose="02010600030101010101" pitchFamily="2" charset="-122"/>
              </a:rPr>
              <a:t>中划属地方政府的</a:t>
            </a:r>
            <a:r>
              <a:rPr 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14</a:t>
            </a:r>
            <a:r>
              <a:rPr lang="zh-CN" sz="2400" dirty="0">
                <a:solidFill>
                  <a:schemeClr val="tx1"/>
                </a:solidFill>
                <a:latin typeface="宋体" panose="02010600030101010101" pitchFamily="2" charset="-122"/>
                <a:ea typeface="宋体" panose="02010600030101010101" pitchFamily="2" charset="-122"/>
                <a:cs typeface="宋体" panose="02010600030101010101" pitchFamily="2" charset="-122"/>
              </a:rPr>
              <a:t>个税种点多面广，税源分散，隐蔽性强，征收难度大，地方财政收入增加的难度较大</a:t>
            </a:r>
            <a:r>
              <a:rPr 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sz="2400" dirty="0">
                <a:solidFill>
                  <a:schemeClr val="tx1"/>
                </a:solidFill>
                <a:latin typeface="宋体" panose="02010600030101010101" pitchFamily="2" charset="-122"/>
                <a:ea typeface="宋体" panose="02010600030101010101" pitchFamily="2" charset="-122"/>
                <a:cs typeface="宋体" panose="02010600030101010101" pitchFamily="2" charset="-122"/>
              </a:rPr>
              <a:t>同时地方政府承担了社会保障、医疗和教育等大部分的支出责任，财事两权不匹配，从而引发其作为一个</a:t>
            </a:r>
            <a:r>
              <a:rPr 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sz="2400" dirty="0">
                <a:solidFill>
                  <a:schemeClr val="tx1"/>
                </a:solidFill>
                <a:latin typeface="宋体" panose="02010600030101010101" pitchFamily="2" charset="-122"/>
                <a:ea typeface="宋体" panose="02010600030101010101" pitchFamily="2" charset="-122"/>
                <a:cs typeface="宋体" panose="02010600030101010101" pitchFamily="2" charset="-122"/>
              </a:rPr>
              <a:t>理性经济人</a:t>
            </a:r>
            <a:r>
              <a:rPr 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sz="2400" dirty="0">
                <a:solidFill>
                  <a:schemeClr val="tx1"/>
                </a:solidFill>
                <a:latin typeface="宋体" panose="02010600030101010101" pitchFamily="2" charset="-122"/>
                <a:ea typeface="宋体" panose="02010600030101010101" pitchFamily="2" charset="-122"/>
                <a:cs typeface="宋体" panose="02010600030101010101" pitchFamily="2" charset="-122"/>
              </a:rPr>
              <a:t>的一系列</a:t>
            </a:r>
            <a:r>
              <a:rPr 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sz="2400" dirty="0">
                <a:solidFill>
                  <a:schemeClr val="tx1"/>
                </a:solidFill>
                <a:latin typeface="宋体" panose="02010600030101010101" pitchFamily="2" charset="-122"/>
                <a:ea typeface="宋体" panose="02010600030101010101" pitchFamily="2" charset="-122"/>
                <a:cs typeface="宋体" panose="02010600030101010101" pitchFamily="2" charset="-122"/>
              </a:rPr>
              <a:t>自利</a:t>
            </a:r>
            <a:r>
              <a:rPr 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sz="2400" dirty="0">
                <a:solidFill>
                  <a:schemeClr val="tx1"/>
                </a:solidFill>
                <a:latin typeface="宋体" panose="02010600030101010101" pitchFamily="2" charset="-122"/>
                <a:ea typeface="宋体" panose="02010600030101010101" pitchFamily="2" charset="-122"/>
                <a:cs typeface="宋体" panose="02010600030101010101" pitchFamily="2" charset="-122"/>
              </a:rPr>
              <a:t>行为，政府追求目标决策最优化。加上拥有自然资源、土地以及对银行的初始行政权，使地方政府缺乏约束力。这对掌握着权力的地方政府来说是投机获利的最佳时机，当这种借机获利成为普遍性后，必然导致政府部门分权的产业化经营，以及权力的设租、寻租行为的普遍性。</a:t>
            </a:r>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advClick="0" advTm="0">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par>
                                <p:cTn id="20" presetID="3"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PART.03</a:t>
            </a:r>
          </a:p>
        </p:txBody>
      </p:sp>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05151" y="61887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pic>
        <p:nvPicPr>
          <p:cNvPr id="3" name="图片 2" descr="upload_post_object_v2_113256137"/>
          <p:cNvPicPr>
            <a:picLocks noChangeAspect="1"/>
          </p:cNvPicPr>
          <p:nvPr/>
        </p:nvPicPr>
        <p:blipFill>
          <a:blip r:embed="rId3"/>
          <a:stretch>
            <a:fillRect/>
          </a:stretch>
        </p:blipFill>
        <p:spPr>
          <a:xfrm>
            <a:off x="0" y="1611069"/>
            <a:ext cx="12192000" cy="2876188"/>
          </a:xfrm>
          <a:prstGeom prst="rect">
            <a:avLst/>
          </a:prstGeom>
        </p:spPr>
      </p:pic>
      <p:sp>
        <p:nvSpPr>
          <p:cNvPr id="4" name="文本框 3"/>
          <p:cNvSpPr txBox="1"/>
          <p:nvPr userDrawn="1"/>
        </p:nvSpPr>
        <p:spPr>
          <a:xfrm>
            <a:off x="1128695" y="1971737"/>
            <a:ext cx="9592221" cy="3056130"/>
          </a:xfrm>
          <a:prstGeom prst="rect">
            <a:avLst/>
          </a:prstGeom>
          <a:noFill/>
        </p:spPr>
        <p:txBody>
          <a:bodyPr wrap="square" rtlCol="0">
            <a:noAutofit/>
          </a:bodyPr>
          <a:lstStyle/>
          <a:p>
            <a:pPr lvl="0" algn="l">
              <a:lnSpc>
                <a:spcPct val="100000"/>
              </a:lnSpc>
              <a:spcBef>
                <a:spcPts val="0"/>
              </a:spcBef>
            </a:pPr>
            <a:r>
              <a:rPr lang="zh-CN" sz="2000">
                <a:latin typeface="宋体" panose="02010600030101010101" pitchFamily="2" charset="-122"/>
                <a:ea typeface="宋体" panose="02010600030101010101" pitchFamily="2" charset="-122"/>
                <a:cs typeface="宋体" panose="02010600030101010101" pitchFamily="2" charset="-122"/>
              </a:rPr>
              <a:t>   我国的干部制度事实上存在着</a:t>
            </a:r>
            <a:r>
              <a:rPr lang="zh-CN" sz="2000">
                <a:solidFill>
                  <a:srgbClr val="2E75B6"/>
                </a:solidFill>
                <a:latin typeface="宋体" panose="02010600030101010101" pitchFamily="2" charset="-122"/>
                <a:ea typeface="宋体" panose="02010600030101010101" pitchFamily="2" charset="-122"/>
                <a:cs typeface="宋体" panose="02010600030101010101" pitchFamily="2" charset="-122"/>
              </a:rPr>
              <a:t>自上而下的任命和半任命制</a:t>
            </a:r>
            <a:r>
              <a:rPr lang="zh-CN" sz="2000">
                <a:latin typeface="宋体" panose="02010600030101010101" pitchFamily="2" charset="-122"/>
                <a:ea typeface="宋体" panose="02010600030101010101" pitchFamily="2" charset="-122"/>
                <a:cs typeface="宋体" panose="02010600030101010101" pitchFamily="2" charset="-122"/>
              </a:rPr>
              <a:t>。各级官员的权力来自于“上级组织”，他们要对“上级组织”负责。“上级组织”则要用适当方式对下级官员进行考核以作为以后提拔任用干部的主要依据。</a:t>
            </a:r>
          </a:p>
          <a:p>
            <a:pPr lvl="0" algn="l">
              <a:lnSpc>
                <a:spcPct val="100000"/>
              </a:lnSpc>
              <a:spcBef>
                <a:spcPts val="0"/>
              </a:spcBef>
            </a:pPr>
            <a:r>
              <a:rPr lang="zh-CN" sz="2000">
                <a:latin typeface="宋体" panose="02010600030101010101" pitchFamily="2" charset="-122"/>
                <a:ea typeface="宋体" panose="02010600030101010101" pitchFamily="2" charset="-122"/>
                <a:cs typeface="宋体" panose="02010600030101010101" pitchFamily="2" charset="-122"/>
              </a:rPr>
              <a:t>   从理论上讲考核内容应包括地区经济增长、生态环境保护、发展社会事业、完善社会保障、维护社会稳定、缩小收入差距、提高自主创新能力等</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zh-CN" sz="2000">
                <a:latin typeface="宋体" panose="02010600030101010101" pitchFamily="2" charset="-122"/>
                <a:ea typeface="宋体" panose="02010600030101010101" pitchFamily="2" charset="-122"/>
                <a:cs typeface="宋体" panose="02010600030101010101" pitchFamily="2" charset="-122"/>
              </a:rPr>
              <a:t>其中</a:t>
            </a:r>
            <a:r>
              <a:rPr lang="en-US" sz="2000">
                <a:latin typeface="宋体" panose="02010600030101010101" pitchFamily="2" charset="-122"/>
                <a:ea typeface="宋体" panose="02010600030101010101" pitchFamily="2" charset="-122"/>
                <a:cs typeface="宋体" panose="02010600030101010101" pitchFamily="2" charset="-122"/>
              </a:rPr>
              <a:t>GDP</a:t>
            </a:r>
            <a:r>
              <a:rPr lang="zh-CN" sz="2000">
                <a:latin typeface="宋体" panose="02010600030101010101" pitchFamily="2" charset="-122"/>
                <a:ea typeface="宋体" panose="02010600030101010101" pitchFamily="2" charset="-122"/>
                <a:cs typeface="宋体" panose="02010600030101010101" pitchFamily="2" charset="-122"/>
              </a:rPr>
              <a:t>增长率、税收增长率和就业率等增长比较容易评价，只要通过对相关指标的统计结果进行评价就可以完成，涉及的监督成本最低。而对生态环境保护等其他社会发展目标的监督则要困难得多，其涉及到大规模的实地调研和复杂的评估程序，从而导致较高的监督成本。</a:t>
            </a:r>
          </a:p>
          <a:p>
            <a:pPr lvl="0" algn="l">
              <a:lnSpc>
                <a:spcPct val="100000"/>
              </a:lnSpc>
              <a:spcBef>
                <a:spcPts val="0"/>
              </a:spcBef>
            </a:pPr>
            <a:r>
              <a:rPr lang="zh-CN" sz="2000">
                <a:latin typeface="宋体" panose="02010600030101010101" pitchFamily="2" charset="-122"/>
                <a:ea typeface="宋体" panose="02010600030101010101" pitchFamily="2" charset="-122"/>
                <a:cs typeface="宋体" panose="02010600030101010101" pitchFamily="2" charset="-122"/>
              </a:rPr>
              <a:t>   从中央政府作为理性的委托人的角度来看，用监督成本最低的方式无疑是效率最高的。所以</a:t>
            </a:r>
            <a:r>
              <a:rPr lang="zh-CN" sz="2000">
                <a:solidFill>
                  <a:srgbClr val="2E75B6"/>
                </a:solidFill>
                <a:latin typeface="宋体" panose="02010600030101010101" pitchFamily="2" charset="-122"/>
                <a:ea typeface="宋体" panose="02010600030101010101" pitchFamily="2" charset="-122"/>
                <a:cs typeface="宋体" panose="02010600030101010101" pitchFamily="2" charset="-122"/>
              </a:rPr>
              <a:t>以增长为核心的干部考核体系</a:t>
            </a:r>
            <a:r>
              <a:rPr lang="zh-CN" sz="2000">
                <a:latin typeface="宋体" panose="02010600030101010101" pitchFamily="2" charset="-122"/>
                <a:ea typeface="宋体" panose="02010600030101010101" pitchFamily="2" charset="-122"/>
                <a:cs typeface="宋体" panose="02010600030101010101" pitchFamily="2" charset="-122"/>
              </a:rPr>
              <a:t>在我国的干部考核体系中一直以增速的高低作为政绩最直观的表现。而地方政府作为代理人，利用上级政府的信息劣势，采取机会主义对策以经济增长的高指标来争取上级对自己的有利评价，这必然导致对社会的其他发展目标重视不够。</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userDrawn="1"/>
        </p:nvSpPr>
        <p:spPr>
          <a:xfrm>
            <a:off x="1471083" y="1357162"/>
            <a:ext cx="7268656" cy="466189"/>
          </a:xfrm>
          <a:prstGeom prst="rect">
            <a:avLst/>
          </a:prstGeom>
        </p:spPr>
        <p:txBody>
          <a:bodyPr wrap="square" rtlCol="0">
            <a:normAutofit fontScale="25000" lnSpcReduction="20000"/>
          </a:bodyPr>
          <a:lstStyle/>
          <a:p>
            <a:pPr algn="l"/>
            <a:r>
              <a:rPr lang="en-US" altLang="zh-CN" sz="11200" dirty="0">
                <a:solidFill>
                  <a:srgbClr val="16468D"/>
                </a:solidFill>
                <a:latin typeface="印品黑体" charset="0"/>
                <a:ea typeface="印品黑体" charset="0"/>
                <a:cs typeface="印品黑体" charset="0"/>
              </a:rPr>
              <a:t>2</a:t>
            </a:r>
            <a:r>
              <a:rPr lang="zh-CN" altLang="en-US" sz="11200" dirty="0">
                <a:solidFill>
                  <a:srgbClr val="16468D"/>
                </a:solidFill>
                <a:latin typeface="印品黑体" charset="0"/>
                <a:ea typeface="印品黑体" charset="0"/>
                <a:cs typeface="印品黑体" charset="0"/>
              </a:rPr>
              <a:t>、</a:t>
            </a:r>
            <a:r>
              <a:rPr lang="zh-CN" sz="11200" dirty="0">
                <a:solidFill>
                  <a:srgbClr val="16468D"/>
                </a:solidFill>
                <a:latin typeface="印品黑体" charset="0"/>
                <a:ea typeface="印品黑体" charset="0"/>
                <a:cs typeface="印品黑体" charset="0"/>
              </a:rPr>
              <a:t>干部提拔任用机制存在严重缺陷</a:t>
            </a:r>
            <a:endParaRPr lang="zh-CN" altLang="en-US" sz="11200" dirty="0">
              <a:solidFill>
                <a:srgbClr val="16468D"/>
              </a:solidFill>
              <a:latin typeface="印品黑体" charset="0"/>
              <a:ea typeface="印品黑体" charset="0"/>
              <a:cs typeface="印品黑体" charset="0"/>
            </a:endParaRPr>
          </a:p>
        </p:txBody>
      </p:sp>
    </p:spTree>
    <p:custDataLst>
      <p:tags r:id="rId1"/>
    </p:custDataLst>
  </p:cSld>
  <p:clrMapOvr>
    <a:masterClrMapping/>
  </p:clrMapOvr>
  <p:transition advClick="0" advTm="0">
    <p:random/>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PART.03</a:t>
            </a:r>
          </a:p>
        </p:txBody>
      </p:sp>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05151" y="61887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sp>
        <p:nvSpPr>
          <p:cNvPr id="2" name="矩形 1"/>
          <p:cNvSpPr/>
          <p:nvPr/>
        </p:nvSpPr>
        <p:spPr>
          <a:xfrm>
            <a:off x="0" y="991325"/>
            <a:ext cx="12192000" cy="2256474"/>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4758816" y="3739143"/>
            <a:ext cx="3436060" cy="214430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effectLst/>
                <a:uLnTx/>
                <a:uFillTx/>
                <a:cs typeface="+mn-ea"/>
                <a:sym typeface="+mn-lt"/>
              </a:rPr>
              <a:t>Lorem ipsum dolor sit amet, consectetuer adipiscing elit. Maecenas porttitor congue massa. Fusce posuere, magna sed pulvinar ultricies, purus lectus malesuada libero, sit amet commodo magna eros quis urna.</a:t>
            </a: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effectLst/>
                <a:uLnTx/>
                <a:uFillTx/>
                <a:cs typeface="+mn-ea"/>
                <a:sym typeface="+mn-lt"/>
              </a:rPr>
              <a:t>Nunc viverra imperdiet enim. Fusce est. Vivamus a tellus.</a:t>
            </a: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err="1">
                <a:ln>
                  <a:noFill/>
                </a:ln>
                <a:effectLst/>
                <a:uLnTx/>
                <a:uFillTx/>
                <a:cs typeface="+mn-ea"/>
                <a:sym typeface="+mn-lt"/>
              </a:rPr>
              <a:t>Pellentesque</a:t>
            </a:r>
            <a:r>
              <a:rPr kumimoji="0" lang="en-US" altLang="zh-CN" sz="1000" b="0" i="0" u="none" strike="noStrike" kern="1200" cap="none" spc="0" normalizeH="0" baseline="0" noProof="0" dirty="0">
                <a:ln>
                  <a:noFill/>
                </a:ln>
                <a:effectLst/>
                <a:uLnTx/>
                <a:uFillTx/>
                <a:cs typeface="+mn-ea"/>
                <a:sym typeface="+mn-lt"/>
              </a:rPr>
              <a:t> habitant morbi tristique senectus et netus et malesuada fames ac turpis egestas. Proin pharetra nonummy pede. Mauris et </a:t>
            </a:r>
            <a:r>
              <a:rPr kumimoji="0" lang="en-US" altLang="zh-CN" sz="1000" b="0" i="0" u="none" strike="noStrike" kern="1200" cap="none" spc="0" normalizeH="0" baseline="0" noProof="0" dirty="0" err="1">
                <a:ln>
                  <a:noFill/>
                </a:ln>
                <a:effectLst/>
                <a:uLnTx/>
                <a:uFillTx/>
                <a:cs typeface="+mn-ea"/>
                <a:sym typeface="+mn-lt"/>
              </a:rPr>
              <a:t>orci</a:t>
            </a:r>
            <a:r>
              <a:rPr kumimoji="0" lang="en-US" altLang="zh-CN" sz="1000" b="0" i="0" u="none" strike="noStrike" kern="1200" cap="none" spc="0" normalizeH="0" baseline="0" noProof="0" dirty="0">
                <a:ln>
                  <a:noFill/>
                </a:ln>
                <a:effectLst/>
                <a:uLnTx/>
                <a:uFillTx/>
                <a:cs typeface="+mn-ea"/>
                <a:sym typeface="+mn-lt"/>
              </a:rPr>
              <a:t>.</a:t>
            </a:r>
          </a:p>
        </p:txBody>
      </p:sp>
      <p:sp>
        <p:nvSpPr>
          <p:cNvPr id="4" name="文本框 3"/>
          <p:cNvSpPr txBox="1"/>
          <p:nvPr/>
        </p:nvSpPr>
        <p:spPr>
          <a:xfrm>
            <a:off x="4758924" y="1599862"/>
            <a:ext cx="5147238" cy="22267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3200" b="1" dirty="0">
                <a:solidFill>
                  <a:schemeClr val="accent1">
                    <a:lumMod val="50000"/>
                  </a:schemeClr>
                </a:solidFill>
                <a:cs typeface="+mn-ea"/>
                <a:sym typeface="+mn-lt"/>
              </a:rPr>
              <a:t>PLEASE ENTER YOUR TEXT OR YOUR THINKING</a:t>
            </a:r>
            <a:endParaRPr kumimoji="0" lang="en-US" altLang="zh-CN" sz="3200" b="1" i="0" u="none" strike="noStrike" kern="1200" cap="none" spc="0" normalizeH="0" baseline="0" noProof="0" dirty="0">
              <a:ln>
                <a:noFill/>
              </a:ln>
              <a:solidFill>
                <a:schemeClr val="accent1">
                  <a:lumMod val="50000"/>
                </a:schemeClr>
              </a:solidFill>
              <a:effectLst/>
              <a:uLnTx/>
              <a:uFillTx/>
              <a:cs typeface="+mn-ea"/>
              <a:sym typeface="+mn-lt"/>
            </a:endParaRPr>
          </a:p>
        </p:txBody>
      </p:sp>
      <p:pic>
        <p:nvPicPr>
          <p:cNvPr id="8" name="图片 7"/>
          <p:cNvPicPr>
            <a:picLocks noChangeAspect="1"/>
          </p:cNvPicPr>
          <p:nvPr/>
        </p:nvPicPr>
        <p:blipFill>
          <a:blip r:embed="rId4" cstate="email"/>
          <a:stretch>
            <a:fillRect/>
          </a:stretch>
        </p:blipFill>
        <p:spPr>
          <a:xfrm>
            <a:off x="420431" y="801529"/>
            <a:ext cx="10682981" cy="5852772"/>
          </a:xfrm>
          <a:prstGeom prst="rect">
            <a:avLst/>
          </a:prstGeom>
        </p:spPr>
      </p:pic>
      <p:pic>
        <p:nvPicPr>
          <p:cNvPr id="14" name="图片 13" descr="C:\Users\Administrator\Desktop\图片1.png图片1"/>
          <p:cNvPicPr>
            <a:picLocks noChangeAspect="1"/>
          </p:cNvPicPr>
          <p:nvPr/>
        </p:nvPicPr>
        <p:blipFill>
          <a:blip r:embed="rId5"/>
          <a:srcRect/>
          <a:stretch>
            <a:fillRect/>
          </a:stretch>
        </p:blipFill>
        <p:spPr>
          <a:xfrm>
            <a:off x="1340778" y="819309"/>
            <a:ext cx="8842264" cy="5561758"/>
          </a:xfrm>
          <a:prstGeom prst="rect">
            <a:avLst/>
          </a:prstGeom>
        </p:spPr>
      </p:pic>
      <p:sp>
        <p:nvSpPr>
          <p:cNvPr id="13" name="文本框 12"/>
          <p:cNvSpPr txBox="1"/>
          <p:nvPr userDrawn="1"/>
        </p:nvSpPr>
        <p:spPr>
          <a:xfrm>
            <a:off x="1738313" y="1334294"/>
            <a:ext cx="3357563" cy="463550"/>
          </a:xfrm>
          <a:prstGeom prst="rect">
            <a:avLst/>
          </a:prstGeom>
        </p:spPr>
        <p:txBody>
          <a:bodyPr wrap="none" rtlCol="0">
            <a:noAutofit/>
          </a:bodyPr>
          <a:lstStyle/>
          <a:p>
            <a:pPr algn="l"/>
            <a:r>
              <a:rPr lang="en-US" altLang="zh-CN" sz="2800" dirty="0">
                <a:solidFill>
                  <a:srgbClr val="16468D"/>
                </a:solidFill>
                <a:cs typeface="+mn-ea"/>
                <a:sym typeface="+mn-lt"/>
              </a:rPr>
              <a:t>3</a:t>
            </a:r>
            <a:r>
              <a:rPr lang="zh-CN" altLang="en-US" sz="2800" dirty="0">
                <a:solidFill>
                  <a:srgbClr val="16468D"/>
                </a:solidFill>
                <a:cs typeface="+mn-ea"/>
                <a:sym typeface="+mn-lt"/>
              </a:rPr>
              <a:t>、地方政府部门违法成本过低</a:t>
            </a:r>
          </a:p>
        </p:txBody>
      </p:sp>
      <p:sp>
        <p:nvSpPr>
          <p:cNvPr id="15" name="文本框 14"/>
          <p:cNvSpPr txBox="1"/>
          <p:nvPr userDrawn="1"/>
        </p:nvSpPr>
        <p:spPr>
          <a:xfrm>
            <a:off x="1905000" y="2063411"/>
            <a:ext cx="7868285" cy="3591263"/>
          </a:xfrm>
          <a:prstGeom prst="rect">
            <a:avLst/>
          </a:prstGeom>
        </p:spPr>
        <p:txBody>
          <a:bodyPr wrap="square" rtlCol="0">
            <a:noAutofit/>
          </a:bodyPr>
          <a:lstStyle/>
          <a:p>
            <a:pPr algn="l"/>
            <a:r>
              <a:rPr lang="zh-CN" sz="2400" dirty="0">
                <a:latin typeface="Calibri" panose="020F0502020204030204"/>
                <a:ea typeface="宋体" panose="02010600030101010101" pitchFamily="2" charset="-122"/>
                <a:cs typeface="Times New Roman" panose="02020603050405020304"/>
              </a:rPr>
              <a:t>       由于缺乏严格的行政问责制度以及受各种复杂人为因素的影响，目前地方各级政府的违法成本低。地方政府具有强大的以非市场经济行为手段来应对中央宏观调控政策的内在激励</a:t>
            </a:r>
            <a:r>
              <a:rPr lang="en-US" sz="2400" dirty="0">
                <a:latin typeface="Calibri" panose="020F0502020204030204" charset="0"/>
                <a:cs typeface="Times New Roman" panose="02020603050405020304" charset="0"/>
              </a:rPr>
              <a:t>,</a:t>
            </a:r>
            <a:r>
              <a:rPr lang="zh-CN" sz="2400" dirty="0">
                <a:latin typeface="Calibri" panose="020F0502020204030204"/>
                <a:ea typeface="宋体" panose="02010600030101010101" pitchFamily="2" charset="-122"/>
                <a:cs typeface="Times New Roman" panose="02020603050405020304"/>
              </a:rPr>
              <a:t>即使对于那些行政强制调控措施亦是如此</a:t>
            </a:r>
            <a:r>
              <a:rPr lang="zh-CN" altLang="en-US" sz="2400" dirty="0">
                <a:latin typeface="Calibri" panose="020F0502020204030204"/>
                <a:ea typeface="宋体" panose="02010600030101010101" pitchFamily="2" charset="-122"/>
                <a:cs typeface="Times New Roman" panose="02020603050405020304"/>
              </a:rPr>
              <a:t>。因而</a:t>
            </a:r>
            <a:r>
              <a:rPr lang="zh-CN" sz="2400" dirty="0">
                <a:latin typeface="Calibri" panose="020F0502020204030204"/>
                <a:ea typeface="宋体" panose="02010600030101010101" pitchFamily="2" charset="-122"/>
                <a:cs typeface="Times New Roman" panose="02020603050405020304"/>
              </a:rPr>
              <a:t>造成</a:t>
            </a:r>
            <a:r>
              <a:rPr lang="zh-CN" altLang="en-US" sz="2400" dirty="0">
                <a:latin typeface="Calibri" panose="020F0502020204030204"/>
                <a:ea typeface="宋体" panose="02010600030101010101" pitchFamily="2" charset="-122"/>
                <a:cs typeface="Times New Roman" panose="02020603050405020304"/>
              </a:rPr>
              <a:t>的</a:t>
            </a:r>
            <a:r>
              <a:rPr lang="zh-CN" sz="2400" dirty="0">
                <a:latin typeface="Calibri" panose="020F0502020204030204"/>
                <a:ea typeface="宋体" panose="02010600030101010101" pitchFamily="2" charset="-122"/>
                <a:cs typeface="Times New Roman" panose="02020603050405020304"/>
              </a:rPr>
              <a:t>浪费资源、破坏环境等违法违规投资行为屡禁不止。即使是</a:t>
            </a:r>
            <a:r>
              <a:rPr lang="zh-CN" altLang="en-US" sz="2400" dirty="0">
                <a:latin typeface="Calibri" panose="020F0502020204030204"/>
                <a:ea typeface="宋体" panose="02010600030101010101" pitchFamily="2" charset="-122"/>
                <a:cs typeface="Times New Roman" panose="02020603050405020304"/>
              </a:rPr>
              <a:t>对</a:t>
            </a:r>
            <a:r>
              <a:rPr lang="zh-CN" sz="2400" dirty="0">
                <a:latin typeface="Calibri" panose="020F0502020204030204"/>
                <a:ea typeface="宋体" panose="02010600030101010101" pitchFamily="2" charset="-122"/>
                <a:cs typeface="Times New Roman" panose="02020603050405020304"/>
              </a:rPr>
              <a:t>造成严重后果、备受群众关注的恶性事件也往往是“高高举起轻轻打下”。这类事件不管“上级组织”的主观意图如何，它给予各级地方政府官员的暗示是：只要是追求地方经济增长采取恶劣一点的方式也无妨。</a:t>
            </a:r>
            <a:endParaRPr lang="zh-CN" altLang="en-US" sz="2400" dirty="0"/>
          </a:p>
        </p:txBody>
      </p:sp>
    </p:spTree>
    <p:custDataLst>
      <p:tags r:id="rId1"/>
    </p:custDataLst>
  </p:cSld>
  <p:clrMapOvr>
    <a:masterClrMapping/>
  </p:clrMapOvr>
  <p:transition advClick="0" advTm="0">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55"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ppt_w</p:attrName>
                                        </p:attrNameLst>
                                      </p:cBhvr>
                                      <p:tavLst>
                                        <p:tav tm="0">
                                          <p:val>
                                            <p:strVal val="#ppt_w*0.70"/>
                                          </p:val>
                                        </p:tav>
                                        <p:tav tm="100000">
                                          <p:val>
                                            <p:strVal val="#ppt_w"/>
                                          </p:val>
                                        </p:tav>
                                      </p:tavLst>
                                    </p:anim>
                                    <p:anim calcmode="lin" valueType="num">
                                      <p:cBhvr>
                                        <p:cTn id="23" dur="1000" fill="hold"/>
                                        <p:tgtEl>
                                          <p:spTgt spid="3"/>
                                        </p:tgtEl>
                                        <p:attrNameLst>
                                          <p:attrName>ppt_h</p:attrName>
                                        </p:attrNameLst>
                                      </p:cBhvr>
                                      <p:tavLst>
                                        <p:tav tm="0">
                                          <p:val>
                                            <p:strVal val="#ppt_h"/>
                                          </p:val>
                                        </p:tav>
                                        <p:tav tm="100000">
                                          <p:val>
                                            <p:strVal val="#ppt_h"/>
                                          </p:val>
                                        </p:tav>
                                      </p:tavLst>
                                    </p:anim>
                                    <p:animEffect transition="in" filter="fade">
                                      <p:cBhvr>
                                        <p:cTn id="2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矩形: 圆角 2"/>
          <p:cNvSpPr/>
          <p:nvPr/>
        </p:nvSpPr>
        <p:spPr>
          <a:xfrm>
            <a:off x="335280" y="959485"/>
            <a:ext cx="11522075" cy="5229225"/>
          </a:xfrm>
          <a:prstGeom prst="roundRect">
            <a:avLst>
              <a:gd name="adj" fmla="val 350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err="1">
                <a:solidFill>
                  <a:schemeClr val="accent1">
                    <a:lumMod val="50000"/>
                  </a:schemeClr>
                </a:solidFill>
                <a:cs typeface="+mn-ea"/>
                <a:sym typeface="+mn-lt"/>
              </a:rPr>
              <a:t>PART.02</a:t>
            </a:r>
          </a:p>
        </p:txBody>
      </p:sp>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05151" y="61887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sp>
        <p:nvSpPr>
          <p:cNvPr id="27" name="文本框 26"/>
          <p:cNvSpPr txBox="1"/>
          <p:nvPr userDrawn="1"/>
        </p:nvSpPr>
        <p:spPr>
          <a:xfrm>
            <a:off x="1089422" y="1214438"/>
            <a:ext cx="4476750" cy="368300"/>
          </a:xfrm>
          <a:prstGeom prst="rect">
            <a:avLst/>
          </a:prstGeom>
        </p:spPr>
        <p:txBody>
          <a:bodyPr wrap="none" rtlCol="0">
            <a:noAutofit/>
          </a:bodyPr>
          <a:lstStyle/>
          <a:p>
            <a:pPr algn="l"/>
            <a:r>
              <a:rPr lang="en-US" sz="2800">
                <a:solidFill>
                  <a:srgbClr val="16468D"/>
                </a:solidFill>
                <a:latin typeface="印品黑体" charset="0"/>
                <a:ea typeface="印品黑体" charset="0"/>
                <a:cs typeface="印品黑体" charset="0"/>
              </a:rPr>
              <a:t>4.</a:t>
            </a:r>
            <a:r>
              <a:rPr lang="zh-CN" sz="2800">
                <a:solidFill>
                  <a:srgbClr val="16468D"/>
                </a:solidFill>
                <a:latin typeface="印品黑体" charset="0"/>
                <a:ea typeface="印品黑体" charset="0"/>
                <a:cs typeface="印品黑体" charset="0"/>
              </a:rPr>
              <a:t>利益驱动造成干部执政理念的错位</a:t>
            </a:r>
            <a:endParaRPr lang="zh-CN" altLang="en-US" sz="2800">
              <a:solidFill>
                <a:srgbClr val="16468D"/>
              </a:solidFill>
              <a:latin typeface="印品黑体" charset="0"/>
              <a:ea typeface="印品黑体" charset="0"/>
              <a:cs typeface="印品黑体" charset="0"/>
            </a:endParaRPr>
          </a:p>
        </p:txBody>
      </p:sp>
      <p:sp>
        <p:nvSpPr>
          <p:cNvPr id="29" name="文本框 28"/>
          <p:cNvSpPr txBox="1"/>
          <p:nvPr userDrawn="1"/>
        </p:nvSpPr>
        <p:spPr>
          <a:xfrm>
            <a:off x="1014056" y="1974646"/>
            <a:ext cx="10193209" cy="3605031"/>
          </a:xfrm>
          <a:prstGeom prst="rect">
            <a:avLst/>
          </a:prstGeom>
        </p:spPr>
        <p:txBody>
          <a:bodyPr wrap="square" rtlCol="0">
            <a:noAutofit/>
          </a:bodyPr>
          <a:lstStyle/>
          <a:p>
            <a:pPr algn="l"/>
            <a:r>
              <a:rPr lang="zh-CN" sz="2400" dirty="0">
                <a:latin typeface="宋体" panose="02010600030101010101" pitchFamily="2" charset="-122"/>
                <a:ea typeface="宋体" panose="02010600030101010101" pitchFamily="2" charset="-122"/>
                <a:cs typeface="宋体" panose="02010600030101010101" pitchFamily="2" charset="-122"/>
              </a:rPr>
              <a:t>    以前追究问题干部的责任总离不开思想意识层面，这是一种很表面化的认识。诚然一些官员对政府职能和官员职责的定位存在“无知”，政府官员特别是负有领导责任的政府官员应该熟记政府的基本职能，知道自己的职位权力能做什么和不能做什么。但是为数众多的地方官员其实什么都明白，其发展理念难以扭转主要是利益因素。我们的</a:t>
            </a:r>
            <a:r>
              <a:rPr lang="zh-CN" sz="2400" dirty="0">
                <a:solidFill>
                  <a:srgbClr val="92D050"/>
                </a:solidFill>
                <a:latin typeface="宋体" panose="02010600030101010101" pitchFamily="2" charset="-122"/>
                <a:ea typeface="宋体" panose="02010600030101010101" pitchFamily="2" charset="-122"/>
                <a:cs typeface="宋体" panose="02010600030101010101" pitchFamily="2" charset="-122"/>
              </a:rPr>
              <a:t>改革是利益驱动型的改革</a:t>
            </a:r>
            <a:r>
              <a:rPr lang="zh-CN" sz="2400" dirty="0">
                <a:latin typeface="宋体" panose="02010600030101010101" pitchFamily="2" charset="-122"/>
                <a:ea typeface="宋体" panose="02010600030101010101" pitchFamily="2" charset="-122"/>
                <a:cs typeface="宋体" panose="02010600030101010101" pitchFamily="2" charset="-122"/>
              </a:rPr>
              <a:t>。改革开放至今官员都自觉</a:t>
            </a:r>
            <a:r>
              <a:rPr lang="zh-CN" altLang="en-US" sz="2400" dirty="0">
                <a:latin typeface="宋体" panose="02010600030101010101" pitchFamily="2" charset="-122"/>
                <a:ea typeface="宋体" panose="02010600030101010101" pitchFamily="2" charset="-122"/>
                <a:cs typeface="宋体" panose="02010600030101010101" pitchFamily="2" charset="-122"/>
              </a:rPr>
              <a:t>或</a:t>
            </a:r>
            <a:r>
              <a:rPr lang="zh-CN" sz="2400" dirty="0">
                <a:latin typeface="宋体" panose="02010600030101010101" pitchFamily="2" charset="-122"/>
                <a:ea typeface="宋体" panose="02010600030101010101" pitchFamily="2" charset="-122"/>
                <a:cs typeface="宋体" panose="02010600030101010101" pitchFamily="2" charset="-122"/>
              </a:rPr>
              <a:t>不自觉</a:t>
            </a:r>
            <a:r>
              <a:rPr lang="zh-CN" altLang="en-US" sz="2400" dirty="0">
                <a:latin typeface="宋体" panose="02010600030101010101" pitchFamily="2" charset="-122"/>
                <a:ea typeface="宋体" panose="02010600030101010101" pitchFamily="2" charset="-122"/>
                <a:cs typeface="宋体" panose="02010600030101010101" pitchFamily="2" charset="-122"/>
              </a:rPr>
              <a:t>地</a:t>
            </a:r>
            <a:r>
              <a:rPr lang="zh-CN" sz="2400" dirty="0">
                <a:latin typeface="宋体" panose="02010600030101010101" pitchFamily="2" charset="-122"/>
                <a:ea typeface="宋体" panose="02010600030101010101" pitchFamily="2" charset="-122"/>
                <a:cs typeface="宋体" panose="02010600030101010101" pitchFamily="2" charset="-122"/>
              </a:rPr>
              <a:t>表现出在一定利益指导下的行为方式。官员在政治利益、地方利益、部门利益、个人利益的驱动下即使明白自己的职能，也不会那样去做，这就导致官员的行为严重扭曲，地方政府公司化的问题积重难返。</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advClick="0" advTm="0">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9b77bab208b0"/>
          <p:cNvPicPr>
            <a:picLocks noChangeAspect="1"/>
          </p:cNvPicPr>
          <p:nvPr/>
        </p:nvPicPr>
        <p:blipFill>
          <a:blip r:embed="rId4"/>
          <a:stretch>
            <a:fillRect/>
          </a:stretch>
        </p:blipFill>
        <p:spPr>
          <a:xfrm>
            <a:off x="0" y="0"/>
            <a:ext cx="12184380" cy="6857365"/>
          </a:xfrm>
          <a:prstGeom prst="rect">
            <a:avLst/>
          </a:prstGeom>
        </p:spPr>
      </p:pic>
      <p:sp>
        <p:nvSpPr>
          <p:cNvPr id="5" name="矩形 4"/>
          <p:cNvSpPr/>
          <p:nvPr/>
        </p:nvSpPr>
        <p:spPr>
          <a:xfrm rot="16200000">
            <a:off x="1224915" y="-1224280"/>
            <a:ext cx="9742805" cy="12192000"/>
          </a:xfrm>
          <a:prstGeom prst="rect">
            <a:avLst/>
          </a:prstGeom>
          <a:gradFill>
            <a:gsLst>
              <a:gs pos="19000">
                <a:schemeClr val="tx2">
                  <a:lumMod val="75000"/>
                  <a:lumOff val="25000"/>
                  <a:alpha val="0"/>
                </a:schemeClr>
              </a:gs>
              <a:gs pos="92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rot="5400000">
            <a:off x="-1520228" y="3336668"/>
            <a:ext cx="3952874" cy="183515"/>
          </a:xfrm>
          <a:prstGeom prst="rect">
            <a:avLst/>
          </a:prstGeom>
          <a:noFill/>
        </p:spPr>
        <p:txBody>
          <a:bodyPr wrap="square" rtlCol="0">
            <a:spAutoFit/>
          </a:bodyPr>
          <a:lstStyle/>
          <a:p>
            <a:pPr algn="dist"/>
            <a:r>
              <a:rPr lang="en-US" altLang="zh-CN" sz="600" dirty="0">
                <a:solidFill>
                  <a:schemeClr val="accent1">
                    <a:lumMod val="75000"/>
                  </a:schemeClr>
                </a:solidFill>
                <a:effectLst>
                  <a:outerShdw blurRad="381000" algn="ctr" rotWithShape="0">
                    <a:prstClr val="black">
                      <a:alpha val="25000"/>
                    </a:prstClr>
                  </a:outerShdw>
                </a:effectLst>
                <a:cs typeface="+mn-ea"/>
                <a:sym typeface="+mn-lt"/>
              </a:rPr>
              <a:t>DESIGNED BY IBOTU</a:t>
            </a:r>
          </a:p>
        </p:txBody>
      </p:sp>
      <p:sp>
        <p:nvSpPr>
          <p:cNvPr id="9" name="图文框 8"/>
          <p:cNvSpPr/>
          <p:nvPr/>
        </p:nvSpPr>
        <p:spPr>
          <a:xfrm>
            <a:off x="11296103" y="426488"/>
            <a:ext cx="517962" cy="517962"/>
          </a:xfrm>
          <a:prstGeom prst="frame">
            <a:avLst>
              <a:gd name="adj1" fmla="val 5842"/>
            </a:avLst>
          </a:prstGeom>
          <a:solidFill>
            <a:schemeClr val="bg1">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92360" y="467044"/>
            <a:ext cx="723900" cy="260350"/>
          </a:xfrm>
          <a:prstGeom prst="rect">
            <a:avLst/>
          </a:prstGeom>
          <a:noFill/>
        </p:spPr>
        <p:txBody>
          <a:bodyPr wrap="square" rtlCol="0">
            <a:spAutoFit/>
          </a:bodyPr>
          <a:lstStyle/>
          <a:p>
            <a:pPr algn="ctr"/>
            <a:r>
              <a:rPr lang="en-US" altLang="zh-CN" sz="1100" b="1" dirty="0">
                <a:solidFill>
                  <a:schemeClr val="bg1">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94051" y="651597"/>
            <a:ext cx="723900" cy="260350"/>
          </a:xfrm>
          <a:prstGeom prst="rect">
            <a:avLst/>
          </a:prstGeom>
          <a:noFill/>
        </p:spPr>
        <p:txBody>
          <a:bodyPr wrap="square" rtlCol="0">
            <a:spAutoFit/>
          </a:bodyPr>
          <a:lstStyle/>
          <a:p>
            <a:pPr algn="ctr"/>
            <a:r>
              <a:rPr lang="en-US" altLang="zh-CN" sz="1100" b="1" dirty="0">
                <a:solidFill>
                  <a:schemeClr val="bg1">
                    <a:alpha val="50000"/>
                  </a:schemeClr>
                </a:solidFill>
                <a:effectLst>
                  <a:outerShdw blurRad="381000" algn="ctr" rotWithShape="0">
                    <a:prstClr val="black">
                      <a:alpha val="25000"/>
                    </a:prstClr>
                  </a:outerShdw>
                </a:effectLst>
                <a:cs typeface="+mn-ea"/>
                <a:sym typeface="+mn-lt"/>
              </a:rPr>
              <a:t>RAY</a:t>
            </a:r>
          </a:p>
        </p:txBody>
      </p:sp>
      <p:sp>
        <p:nvSpPr>
          <p:cNvPr id="12" name="矩形 11"/>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3" name="文本框 12"/>
          <p:cNvSpPr txBox="1"/>
          <p:nvPr/>
        </p:nvSpPr>
        <p:spPr>
          <a:xfrm>
            <a:off x="320843" y="426488"/>
            <a:ext cx="1060425" cy="533400"/>
          </a:xfrm>
          <a:prstGeom prst="rect">
            <a:avLst/>
          </a:prstGeom>
          <a:noFill/>
        </p:spPr>
        <p:txBody>
          <a:bodyPr wrap="square" rtlCol="0">
            <a:spAutoFit/>
          </a:bodyPr>
          <a:lstStyle/>
          <a:p>
            <a:pPr>
              <a:lnSpc>
                <a:spcPct val="120000"/>
              </a:lnSpc>
            </a:pPr>
            <a:r>
              <a:rPr lang="en-US" altLang="zh-CN" sz="1200" b="1" dirty="0">
                <a:solidFill>
                  <a:schemeClr val="accent1">
                    <a:lumMod val="75000"/>
                    <a:alpha val="50000"/>
                  </a:schemeClr>
                </a:solidFill>
                <a:effectLst>
                  <a:outerShdw blurRad="381000" algn="ctr" rotWithShape="0">
                    <a:prstClr val="black">
                      <a:alpha val="25000"/>
                    </a:prstClr>
                  </a:outerShdw>
                </a:effectLst>
                <a:cs typeface="+mn-ea"/>
                <a:sym typeface="+mn-lt"/>
              </a:rPr>
              <a:t>HEY</a:t>
            </a:r>
          </a:p>
          <a:p>
            <a:pPr>
              <a:lnSpc>
                <a:spcPct val="120000"/>
              </a:lnSpc>
            </a:pPr>
            <a:r>
              <a:rPr lang="en-US" altLang="zh-CN" sz="1200" b="1" dirty="0">
                <a:solidFill>
                  <a:schemeClr val="accent1">
                    <a:lumMod val="75000"/>
                    <a:alpha val="50000"/>
                  </a:schemeClr>
                </a:solidFill>
                <a:effectLst>
                  <a:outerShdw blurRad="381000" algn="ctr" rotWithShape="0">
                    <a:prstClr val="black">
                      <a:alpha val="25000"/>
                    </a:prstClr>
                  </a:outerShdw>
                </a:effectLst>
                <a:cs typeface="+mn-ea"/>
                <a:sym typeface="+mn-lt"/>
              </a:rPr>
              <a:t>WAKE UP!</a:t>
            </a:r>
          </a:p>
        </p:txBody>
      </p:sp>
      <p:sp>
        <p:nvSpPr>
          <p:cNvPr id="14" name="文本框 13"/>
          <p:cNvSpPr txBox="1"/>
          <p:nvPr/>
        </p:nvSpPr>
        <p:spPr>
          <a:xfrm>
            <a:off x="239448" y="5619771"/>
            <a:ext cx="1060426" cy="533400"/>
          </a:xfrm>
          <a:prstGeom prst="rect">
            <a:avLst/>
          </a:prstGeom>
          <a:noFill/>
        </p:spPr>
        <p:txBody>
          <a:bodyPr wrap="square" rtlCol="0">
            <a:spAutoFit/>
          </a:bodyPr>
          <a:lstStyle/>
          <a:p>
            <a:pPr>
              <a:lnSpc>
                <a:spcPct val="120000"/>
              </a:lnSpc>
            </a:pPr>
            <a:r>
              <a:rPr lang="en-US" altLang="zh-CN" sz="1200" b="1" dirty="0">
                <a:solidFill>
                  <a:schemeClr val="accent1">
                    <a:lumMod val="75000"/>
                  </a:schemeClr>
                </a:solidFill>
                <a:effectLst>
                  <a:outerShdw blurRad="381000" algn="ctr" rotWithShape="0">
                    <a:prstClr val="black">
                      <a:alpha val="25000"/>
                    </a:prstClr>
                  </a:outerShdw>
                </a:effectLst>
                <a:cs typeface="+mn-ea"/>
                <a:sym typeface="+mn-lt"/>
              </a:rPr>
              <a:t>DO SOME</a:t>
            </a:r>
          </a:p>
          <a:p>
            <a:pPr>
              <a:lnSpc>
                <a:spcPct val="120000"/>
              </a:lnSpc>
            </a:pPr>
            <a:r>
              <a:rPr lang="en-US" altLang="zh-CN" sz="1200" b="1" dirty="0">
                <a:solidFill>
                  <a:schemeClr val="accent1">
                    <a:lumMod val="75000"/>
                  </a:schemeClr>
                </a:solidFill>
                <a:effectLst>
                  <a:outerShdw blurRad="381000" algn="ctr" rotWithShape="0">
                    <a:prstClr val="black">
                      <a:alpha val="25000"/>
                    </a:prstClr>
                  </a:outerShdw>
                </a:effectLst>
                <a:cs typeface="+mn-ea"/>
                <a:sym typeface="+mn-lt"/>
              </a:rPr>
              <a:t>THINGS!</a:t>
            </a:r>
          </a:p>
        </p:txBody>
      </p:sp>
      <p:sp>
        <p:nvSpPr>
          <p:cNvPr id="16" name="矩形 15"/>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6" name="文本框 5"/>
          <p:cNvSpPr txBox="1"/>
          <p:nvPr/>
        </p:nvSpPr>
        <p:spPr>
          <a:xfrm rot="5400000">
            <a:off x="9745942" y="3336668"/>
            <a:ext cx="3952874" cy="183515"/>
          </a:xfrm>
          <a:prstGeom prst="rect">
            <a:avLst/>
          </a:prstGeom>
          <a:noFill/>
        </p:spPr>
        <p:txBody>
          <a:bodyPr wrap="square" rtlCol="0">
            <a:spAutoFit/>
          </a:bodyPr>
          <a:lstStyle/>
          <a:p>
            <a:pPr algn="dist"/>
            <a:r>
              <a:rPr lang="en-US" altLang="zh-CN" sz="600" dirty="0">
                <a:solidFill>
                  <a:schemeClr val="bg1">
                    <a:alpha val="68000"/>
                  </a:schemeClr>
                </a:solidFill>
                <a:effectLst>
                  <a:outerShdw blurRad="381000" algn="ctr" rotWithShape="0">
                    <a:prstClr val="black">
                      <a:alpha val="25000"/>
                    </a:prstClr>
                  </a:outerShdw>
                </a:effectLst>
                <a:cs typeface="+mn-ea"/>
                <a:sym typeface="+mn-lt"/>
              </a:rPr>
              <a:t>DESIGNED BY IBOTU</a:t>
            </a:r>
          </a:p>
        </p:txBody>
      </p:sp>
      <p:sp>
        <p:nvSpPr>
          <p:cNvPr id="7" name="矩形 6"/>
          <p:cNvSpPr/>
          <p:nvPr/>
        </p:nvSpPr>
        <p:spPr>
          <a:xfrm>
            <a:off x="5577205" y="1699260"/>
            <a:ext cx="5417820" cy="3457575"/>
          </a:xfrm>
          <a:prstGeom prst="rect">
            <a:avLst/>
          </a:prstGeom>
          <a:noFill/>
          <a:ln w="857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a:off x="6116320" y="4170045"/>
            <a:ext cx="4602480" cy="368300"/>
          </a:xfrm>
          <a:prstGeom prst="rect">
            <a:avLst/>
          </a:prstGeom>
        </p:spPr>
        <p:txBody>
          <a:bodyPr wrap="square">
            <a:spAutoFit/>
          </a:bodyPr>
          <a:lstStyle/>
          <a:p>
            <a:pPr algn="dist">
              <a:spcBef>
                <a:spcPct val="0"/>
              </a:spcBef>
            </a:pPr>
            <a:endParaRPr lang="en-US" altLang="zh-CN" dirty="0">
              <a:solidFill>
                <a:schemeClr val="bg1"/>
              </a:solidFill>
              <a:cs typeface="+mn-ea"/>
              <a:sym typeface="+mn-lt"/>
            </a:endParaRPr>
          </a:p>
        </p:txBody>
      </p:sp>
      <p:sp>
        <p:nvSpPr>
          <p:cNvPr id="31" name="文本框 30"/>
          <p:cNvSpPr txBox="1"/>
          <p:nvPr/>
        </p:nvSpPr>
        <p:spPr>
          <a:xfrm>
            <a:off x="6017260" y="3000383"/>
            <a:ext cx="4346177" cy="1537956"/>
          </a:xfrm>
          <a:prstGeom prst="rect">
            <a:avLst/>
          </a:prstGeom>
          <a:noFill/>
        </p:spPr>
        <p:txBody>
          <a:bodyPr wrap="square" rtlCol="0">
            <a:noAutofit/>
          </a:bodyPr>
          <a:lstStyle/>
          <a:p>
            <a:pPr algn="ctr"/>
            <a:r>
              <a:rPr lang="zh-CN" altLang="en-US" sz="3600" dirty="0">
                <a:solidFill>
                  <a:schemeClr val="bg1"/>
                </a:solidFill>
                <a:effectLst/>
                <a:cs typeface="+mn-ea"/>
                <a:sym typeface="+mn-lt"/>
              </a:rPr>
              <a:t>地方政府公司化的</a:t>
            </a:r>
            <a:endParaRPr lang="en-US" altLang="zh-CN" sz="3600" dirty="0">
              <a:solidFill>
                <a:schemeClr val="bg1"/>
              </a:solidFill>
              <a:effectLst/>
              <a:cs typeface="+mn-ea"/>
              <a:sym typeface="+mn-lt"/>
            </a:endParaRPr>
          </a:p>
          <a:p>
            <a:pPr algn="ctr"/>
            <a:r>
              <a:rPr lang="zh-CN" altLang="en-US" sz="3600" dirty="0">
                <a:solidFill>
                  <a:schemeClr val="bg1"/>
                </a:solidFill>
                <a:effectLst/>
                <a:cs typeface="+mn-ea"/>
                <a:sym typeface="+mn-lt"/>
              </a:rPr>
              <a:t>影响</a:t>
            </a:r>
          </a:p>
        </p:txBody>
      </p:sp>
      <p:sp>
        <p:nvSpPr>
          <p:cNvPr id="18" name="矩形 17"/>
          <p:cNvSpPr/>
          <p:nvPr/>
        </p:nvSpPr>
        <p:spPr>
          <a:xfrm>
            <a:off x="6017260" y="2293620"/>
            <a:ext cx="3002031" cy="1162975"/>
          </a:xfrm>
          <a:prstGeom prst="rect">
            <a:avLst/>
          </a:prstGeom>
        </p:spPr>
        <p:txBody>
          <a:bodyPr wrap="square">
            <a:noAutofit/>
          </a:bodyPr>
          <a:lstStyle/>
          <a:p>
            <a:pPr algn="dist">
              <a:spcBef>
                <a:spcPct val="0"/>
              </a:spcBef>
            </a:pPr>
            <a:r>
              <a:rPr lang="en-US" altLang="zh-CN" sz="4000" dirty="0">
                <a:solidFill>
                  <a:schemeClr val="bg1"/>
                </a:solidFill>
                <a:cs typeface="+mn-ea"/>
                <a:sym typeface="+mn-lt"/>
              </a:rPr>
              <a:t>PART .04</a:t>
            </a:r>
          </a:p>
        </p:txBody>
      </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0.70"/>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0.70"/>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0.70"/>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strVal val="#ppt_w*0.70"/>
                                          </p:val>
                                        </p:tav>
                                        <p:tav tm="100000">
                                          <p:val>
                                            <p:strVal val="#ppt_w"/>
                                          </p:val>
                                        </p:tav>
                                      </p:tavLst>
                                    </p:anim>
                                    <p:anim calcmode="lin" valueType="num">
                                      <p:cBhvr>
                                        <p:cTn id="28" dur="1000" fill="hold"/>
                                        <p:tgtEl>
                                          <p:spTgt spid="11"/>
                                        </p:tgtEl>
                                        <p:attrNameLst>
                                          <p:attrName>ppt_h</p:attrName>
                                        </p:attrNameLst>
                                      </p:cBhvr>
                                      <p:tavLst>
                                        <p:tav tm="0">
                                          <p:val>
                                            <p:strVal val="#ppt_h"/>
                                          </p:val>
                                        </p:tav>
                                        <p:tav tm="100000">
                                          <p:val>
                                            <p:strVal val="#ppt_h"/>
                                          </p:val>
                                        </p:tav>
                                      </p:tavLst>
                                    </p:anim>
                                    <p:animEffect transition="in" filter="fade">
                                      <p:cBhvr>
                                        <p:cTn id="29" dur="1000"/>
                                        <p:tgtEl>
                                          <p:spTgt spid="11"/>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1000" fill="hold"/>
                                        <p:tgtEl>
                                          <p:spTgt spid="10"/>
                                        </p:tgtEl>
                                        <p:attrNameLst>
                                          <p:attrName>ppt_w</p:attrName>
                                        </p:attrNameLst>
                                      </p:cBhvr>
                                      <p:tavLst>
                                        <p:tav tm="0">
                                          <p:val>
                                            <p:strVal val="#ppt_w*0.70"/>
                                          </p:val>
                                        </p:tav>
                                        <p:tav tm="100000">
                                          <p:val>
                                            <p:strVal val="#ppt_w"/>
                                          </p:val>
                                        </p:tav>
                                      </p:tavLst>
                                    </p:anim>
                                    <p:anim calcmode="lin" valueType="num">
                                      <p:cBhvr>
                                        <p:cTn id="33" dur="1000" fill="hold"/>
                                        <p:tgtEl>
                                          <p:spTgt spid="10"/>
                                        </p:tgtEl>
                                        <p:attrNameLst>
                                          <p:attrName>ppt_h</p:attrName>
                                        </p:attrNameLst>
                                      </p:cBhvr>
                                      <p:tavLst>
                                        <p:tav tm="0">
                                          <p:val>
                                            <p:strVal val="#ppt_h"/>
                                          </p:val>
                                        </p:tav>
                                        <p:tav tm="100000">
                                          <p:val>
                                            <p:strVal val="#ppt_h"/>
                                          </p:val>
                                        </p:tav>
                                      </p:tavLst>
                                    </p:anim>
                                    <p:animEffect transition="in" filter="fade">
                                      <p:cBhvr>
                                        <p:cTn id="34" dur="1000"/>
                                        <p:tgtEl>
                                          <p:spTgt spid="10"/>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strVal val="#ppt_w*0.70"/>
                                          </p:val>
                                        </p:tav>
                                        <p:tav tm="100000">
                                          <p:val>
                                            <p:strVal val="#ppt_w"/>
                                          </p:val>
                                        </p:tav>
                                      </p:tavLst>
                                    </p:anim>
                                    <p:anim calcmode="lin" valueType="num">
                                      <p:cBhvr>
                                        <p:cTn id="38" dur="1000" fill="hold"/>
                                        <p:tgtEl>
                                          <p:spTgt spid="9"/>
                                        </p:tgtEl>
                                        <p:attrNameLst>
                                          <p:attrName>ppt_h</p:attrName>
                                        </p:attrNameLst>
                                      </p:cBhvr>
                                      <p:tavLst>
                                        <p:tav tm="0">
                                          <p:val>
                                            <p:strVal val="#ppt_h"/>
                                          </p:val>
                                        </p:tav>
                                        <p:tav tm="100000">
                                          <p:val>
                                            <p:strVal val="#ppt_h"/>
                                          </p:val>
                                        </p:tav>
                                      </p:tavLst>
                                    </p:anim>
                                    <p:animEffect transition="in" filter="fade">
                                      <p:cBhvr>
                                        <p:cTn id="39" dur="1000"/>
                                        <p:tgtEl>
                                          <p:spTgt spid="9"/>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strVal val="#ppt_w*0.70"/>
                                          </p:val>
                                        </p:tav>
                                        <p:tav tm="100000">
                                          <p:val>
                                            <p:strVal val="#ppt_w"/>
                                          </p:val>
                                        </p:tav>
                                      </p:tavLst>
                                    </p:anim>
                                    <p:anim calcmode="lin" valueType="num">
                                      <p:cBhvr>
                                        <p:cTn id="43" dur="1000" fill="hold"/>
                                        <p:tgtEl>
                                          <p:spTgt spid="6"/>
                                        </p:tgtEl>
                                        <p:attrNameLst>
                                          <p:attrName>ppt_h</p:attrName>
                                        </p:attrNameLst>
                                      </p:cBhvr>
                                      <p:tavLst>
                                        <p:tav tm="0">
                                          <p:val>
                                            <p:strVal val="#ppt_h"/>
                                          </p:val>
                                        </p:tav>
                                        <p:tav tm="100000">
                                          <p:val>
                                            <p:strVal val="#ppt_h"/>
                                          </p:val>
                                        </p:tav>
                                      </p:tavLst>
                                    </p:anim>
                                    <p:animEffect transition="in" filter="fade">
                                      <p:cBhvr>
                                        <p:cTn id="44" dur="1000"/>
                                        <p:tgtEl>
                                          <p:spTgt spid="6"/>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strVal val="#ppt_w*0.70"/>
                                          </p:val>
                                        </p:tav>
                                        <p:tav tm="100000">
                                          <p:val>
                                            <p:strVal val="#ppt_w"/>
                                          </p:val>
                                        </p:tav>
                                      </p:tavLst>
                                    </p:anim>
                                    <p:anim calcmode="lin" valueType="num">
                                      <p:cBhvr>
                                        <p:cTn id="48" dur="1000" fill="hold"/>
                                        <p:tgtEl>
                                          <p:spTgt spid="16"/>
                                        </p:tgtEl>
                                        <p:attrNameLst>
                                          <p:attrName>ppt_h</p:attrName>
                                        </p:attrNameLst>
                                      </p:cBhvr>
                                      <p:tavLst>
                                        <p:tav tm="0">
                                          <p:val>
                                            <p:strVal val="#ppt_h"/>
                                          </p:val>
                                        </p:tav>
                                        <p:tav tm="100000">
                                          <p:val>
                                            <p:strVal val="#ppt_h"/>
                                          </p:val>
                                        </p:tav>
                                      </p:tavLst>
                                    </p:anim>
                                    <p:animEffect transition="in" filter="fade">
                                      <p:cBhvr>
                                        <p:cTn id="49" dur="1000"/>
                                        <p:tgtEl>
                                          <p:spTgt spid="16"/>
                                        </p:tgtEl>
                                      </p:cBhvr>
                                    </p:animEffect>
                                  </p:childTnLst>
                                </p:cTn>
                              </p:par>
                            </p:childTnLst>
                          </p:cTn>
                        </p:par>
                        <p:par>
                          <p:cTn id="50" fill="hold">
                            <p:stCondLst>
                              <p:cond delay="1000"/>
                            </p:stCondLst>
                            <p:childTnLst>
                              <p:par>
                                <p:cTn id="51" presetID="3" presetClass="entr" presetSubtype="10"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childTnLst>
                          </p:cTn>
                        </p:par>
                        <p:par>
                          <p:cTn id="54" fill="hold">
                            <p:stCondLst>
                              <p:cond delay="1500"/>
                            </p:stCondLst>
                            <p:childTnLst>
                              <p:par>
                                <p:cTn id="55" presetID="47" presetClass="entr" presetSubtype="0" fill="hold" grpId="0" nodeType="after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1000"/>
                                        <p:tgtEl>
                                          <p:spTgt spid="72"/>
                                        </p:tgtEl>
                                      </p:cBhvr>
                                    </p:animEffect>
                                    <p:anim calcmode="lin" valueType="num">
                                      <p:cBhvr>
                                        <p:cTn id="58" dur="1000" fill="hold"/>
                                        <p:tgtEl>
                                          <p:spTgt spid="72"/>
                                        </p:tgtEl>
                                        <p:attrNameLst>
                                          <p:attrName>ppt_x</p:attrName>
                                        </p:attrNameLst>
                                      </p:cBhvr>
                                      <p:tavLst>
                                        <p:tav tm="0">
                                          <p:val>
                                            <p:strVal val="#ppt_x"/>
                                          </p:val>
                                        </p:tav>
                                        <p:tav tm="100000">
                                          <p:val>
                                            <p:strVal val="#ppt_x"/>
                                          </p:val>
                                        </p:tav>
                                      </p:tavLst>
                                    </p:anim>
                                    <p:anim calcmode="lin" valueType="num">
                                      <p:cBhvr>
                                        <p:cTn id="59" dur="1000" fill="hold"/>
                                        <p:tgtEl>
                                          <p:spTgt spid="72"/>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childTnLst>
                          </p:cTn>
                        </p:par>
                        <p:par>
                          <p:cTn id="65" fill="hold">
                            <p:stCondLst>
                              <p:cond delay="2500"/>
                            </p:stCondLst>
                            <p:childTnLst>
                              <p:par>
                                <p:cTn id="66" presetID="47" presetClass="entr" presetSubtype="0"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1000"/>
                                        <p:tgtEl>
                                          <p:spTgt spid="18"/>
                                        </p:tgtEl>
                                      </p:cBhvr>
                                    </p:animEffect>
                                    <p:anim calcmode="lin" valueType="num">
                                      <p:cBhvr>
                                        <p:cTn id="69" dur="1000" fill="hold"/>
                                        <p:tgtEl>
                                          <p:spTgt spid="18"/>
                                        </p:tgtEl>
                                        <p:attrNameLst>
                                          <p:attrName>ppt_x</p:attrName>
                                        </p:attrNameLst>
                                      </p:cBhvr>
                                      <p:tavLst>
                                        <p:tav tm="0">
                                          <p:val>
                                            <p:strVal val="#ppt_x"/>
                                          </p:val>
                                        </p:tav>
                                        <p:tav tm="100000">
                                          <p:val>
                                            <p:strVal val="#ppt_x"/>
                                          </p:val>
                                        </p:tav>
                                      </p:tavLst>
                                    </p:anim>
                                    <p:anim calcmode="lin" valueType="num">
                                      <p:cBhvr>
                                        <p:cTn id="7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P spid="10" grpId="0"/>
      <p:bldP spid="11" grpId="0"/>
      <p:bldP spid="12" grpId="0" bldLvl="0" animBg="1"/>
      <p:bldP spid="13" grpId="0"/>
      <p:bldP spid="14" grpId="0"/>
      <p:bldP spid="16" grpId="0" bldLvl="0" animBg="1"/>
      <p:bldP spid="6" grpId="0"/>
      <p:bldP spid="7" grpId="0" bldLvl="0" animBg="1"/>
      <p:bldP spid="72" grpId="0"/>
      <p:bldP spid="31"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5" name="圆形2"/>
          <p:cNvSpPr/>
          <p:nvPr/>
        </p:nvSpPr>
        <p:spPr>
          <a:xfrm>
            <a:off x="6430010" y="1088390"/>
            <a:ext cx="1892300" cy="1844675"/>
          </a:xfrm>
          <a:prstGeom prst="ellipse">
            <a:avLst/>
          </a:prstGeom>
          <a:solidFill>
            <a:srgbClr val="B3C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6" name="文本框3"/>
          <p:cNvSpPr txBox="1"/>
          <p:nvPr/>
        </p:nvSpPr>
        <p:spPr>
          <a:xfrm>
            <a:off x="8600345" y="380314"/>
            <a:ext cx="3591589" cy="1186486"/>
          </a:xfrm>
          <a:prstGeom prst="rect">
            <a:avLst/>
          </a:prstGeom>
          <a:noFill/>
        </p:spPr>
        <p:txBody>
          <a:bodyPr vert="horz" wrap="square" rtlCol="0" anchor="ctr">
            <a:noAutofit/>
          </a:bodyPr>
          <a:lstStyle/>
          <a:p>
            <a:pPr>
              <a:lnSpc>
                <a:spcPct val="80000"/>
              </a:lnSpc>
            </a:pPr>
            <a:r>
              <a:rPr lang="en-US" altLang="zh-CN" sz="6000" spc="600" dirty="0">
                <a:solidFill>
                  <a:srgbClr val="0F4C82"/>
                </a:solidFill>
                <a:cs typeface="+mn-ea"/>
                <a:sym typeface="+mn-lt"/>
              </a:rPr>
              <a:t> EFFECT</a:t>
            </a:r>
            <a:endParaRPr lang="id-ID" sz="6000" spc="600" dirty="0">
              <a:solidFill>
                <a:schemeClr val="bg1"/>
              </a:solidFill>
              <a:cs typeface="+mn-ea"/>
              <a:sym typeface="+mn-lt"/>
            </a:endParaRPr>
          </a:p>
        </p:txBody>
      </p:sp>
      <p:sp>
        <p:nvSpPr>
          <p:cNvPr id="43" name="文本框2"/>
          <p:cNvSpPr/>
          <p:nvPr/>
        </p:nvSpPr>
        <p:spPr>
          <a:xfrm>
            <a:off x="2856865" y="4565015"/>
            <a:ext cx="7432040" cy="299085"/>
          </a:xfrm>
          <a:prstGeom prst="rect">
            <a:avLst/>
          </a:prstGeom>
        </p:spPr>
        <p:txBody>
          <a:bodyPr wrap="square">
            <a:spAutoFit/>
          </a:bodyPr>
          <a:lstStyle/>
          <a:p>
            <a:pPr>
              <a:lnSpc>
                <a:spcPct val="150000"/>
              </a:lnSpc>
              <a:spcAft>
                <a:spcPts val="800"/>
              </a:spcAft>
            </a:pPr>
            <a:endParaRPr lang="id-ID" sz="900" dirty="0">
              <a:solidFill>
                <a:schemeClr val="bg1"/>
              </a:solidFill>
              <a:cs typeface="+mn-ea"/>
              <a:sym typeface="+mn-lt"/>
            </a:endParaRPr>
          </a:p>
        </p:txBody>
      </p:sp>
      <p:sp>
        <p:nvSpPr>
          <p:cNvPr id="14" name="文本框2"/>
          <p:cNvSpPr/>
          <p:nvPr/>
        </p:nvSpPr>
        <p:spPr>
          <a:xfrm>
            <a:off x="2799715" y="5081270"/>
            <a:ext cx="7432040" cy="299085"/>
          </a:xfrm>
          <a:prstGeom prst="rect">
            <a:avLst/>
          </a:prstGeom>
        </p:spPr>
        <p:txBody>
          <a:bodyPr wrap="square">
            <a:spAutoFit/>
          </a:bodyPr>
          <a:lstStyle/>
          <a:p>
            <a:pPr>
              <a:lnSpc>
                <a:spcPct val="150000"/>
              </a:lnSpc>
              <a:spcAft>
                <a:spcPts val="800"/>
              </a:spcAft>
            </a:pPr>
            <a:endParaRPr lang="id-ID" sz="900" dirty="0">
              <a:solidFill>
                <a:schemeClr val="bg1"/>
              </a:solidFill>
              <a:cs typeface="+mn-ea"/>
              <a:sym typeface="+mn-lt"/>
            </a:endParaRPr>
          </a:p>
        </p:txBody>
      </p:sp>
      <p:sp>
        <p:nvSpPr>
          <p:cNvPr id="15" name="矩形 14"/>
          <p:cNvSpPr/>
          <p:nvPr/>
        </p:nvSpPr>
        <p:spPr>
          <a:xfrm>
            <a:off x="2162175" y="1728470"/>
            <a:ext cx="371475" cy="4105275"/>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err="1">
                <a:solidFill>
                  <a:schemeClr val="accent1">
                    <a:lumMod val="50000"/>
                  </a:schemeClr>
                </a:solidFill>
                <a:cs typeface="+mn-ea"/>
                <a:sym typeface="+mn-lt"/>
              </a:rPr>
              <a:t>PART.04</a:t>
            </a:r>
          </a:p>
        </p:txBody>
      </p:sp>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05151" y="61887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sp>
        <p:nvSpPr>
          <p:cNvPr id="8" name="文本框 7"/>
          <p:cNvSpPr txBox="1"/>
          <p:nvPr userDrawn="1"/>
        </p:nvSpPr>
        <p:spPr>
          <a:xfrm>
            <a:off x="1243330" y="2581324"/>
            <a:ext cx="9963785" cy="2063066"/>
          </a:xfrm>
          <a:prstGeom prst="rect">
            <a:avLst/>
          </a:prstGeom>
        </p:spPr>
        <p:txBody>
          <a:bodyPr wrap="square" rtlCol="0">
            <a:noAutofit/>
          </a:bodyPr>
          <a:lstStyle/>
          <a:p>
            <a:pPr algn="l"/>
            <a:endParaRPr lang="zh-CN" altLang="en-US" sz="3600" dirty="0">
              <a:solidFill>
                <a:srgbClr val="000000"/>
              </a:solidFill>
              <a:latin typeface="Calibri" panose="020F0502020204030204"/>
              <a:ea typeface="宋体" panose="02010600030101010101" pitchFamily="2" charset="-122"/>
              <a:cs typeface="Times New Roman" panose="02020603050405020304"/>
            </a:endParaRPr>
          </a:p>
          <a:p>
            <a:pPr algn="l">
              <a:lnSpc>
                <a:spcPct val="150000"/>
              </a:lnSpc>
            </a:pPr>
            <a:r>
              <a:rPr lang="en-US" altLang="zh-CN" sz="2800" dirty="0">
                <a:latin typeface="Calibri" panose="020F0502020204030204"/>
                <a:ea typeface="宋体" panose="02010600030101010101" pitchFamily="2" charset="-122"/>
              </a:rPr>
              <a:t>1.</a:t>
            </a:r>
            <a:r>
              <a:rPr lang="zh-CN" sz="2800" dirty="0">
                <a:latin typeface="Calibri" panose="020F0502020204030204"/>
                <a:ea typeface="宋体" panose="02010600030101010101" pitchFamily="2" charset="-122"/>
              </a:rPr>
              <a:t>为中国提供有别于苏东国家的私有化和制度崩溃的制度选择</a:t>
            </a:r>
            <a:r>
              <a:rPr lang="zh-CN" altLang="en-US" sz="2800" dirty="0">
                <a:latin typeface="Calibri" panose="020F0502020204030204"/>
                <a:ea typeface="宋体" panose="02010600030101010101" pitchFamily="2" charset="-122"/>
              </a:rPr>
              <a:t>。 </a:t>
            </a:r>
          </a:p>
          <a:p>
            <a:pPr algn="l">
              <a:lnSpc>
                <a:spcPct val="150000"/>
              </a:lnSpc>
            </a:pPr>
            <a:r>
              <a:rPr lang="zh-CN" sz="2800" dirty="0">
                <a:latin typeface="Calibri" panose="020F0502020204030204"/>
                <a:ea typeface="Calibri" panose="020F0502020204030204"/>
              </a:rPr>
              <a:t>2</a:t>
            </a:r>
            <a:r>
              <a:rPr lang="en-US" altLang="zh-CN" sz="2800" dirty="0">
                <a:latin typeface="Calibri" panose="020F0502020204030204"/>
                <a:ea typeface="Calibri" panose="020F0502020204030204"/>
              </a:rPr>
              <a:t>.</a:t>
            </a:r>
            <a:r>
              <a:rPr lang="zh-CN" sz="2800" dirty="0">
                <a:latin typeface="Calibri" panose="020F0502020204030204"/>
                <a:ea typeface="Calibri" panose="020F0502020204030204"/>
              </a:rPr>
              <a:t> </a:t>
            </a:r>
            <a:r>
              <a:rPr lang="zh-CN" sz="2800" dirty="0">
                <a:latin typeface="Calibri" panose="020F0502020204030204"/>
                <a:ea typeface="宋体" panose="02010600030101010101" pitchFamily="2" charset="-122"/>
              </a:rPr>
              <a:t>推动中国改革开放和经济改革的深入发展</a:t>
            </a:r>
            <a:r>
              <a:rPr lang="zh-CN" altLang="en-US" sz="2800" dirty="0">
                <a:latin typeface="Calibri" panose="020F0502020204030204"/>
                <a:ea typeface="宋体" panose="02010600030101010101" pitchFamily="2" charset="-122"/>
              </a:rPr>
              <a:t>。</a:t>
            </a:r>
            <a:endParaRPr lang="zh-CN" sz="2800" dirty="0">
              <a:latin typeface="Calibri" panose="020F0502020204030204"/>
              <a:ea typeface="宋体" panose="02010600030101010101" pitchFamily="2" charset="-122"/>
            </a:endParaRPr>
          </a:p>
          <a:p>
            <a:pPr algn="l">
              <a:lnSpc>
                <a:spcPct val="150000"/>
              </a:lnSpc>
            </a:pPr>
            <a:r>
              <a:rPr lang="zh-CN" sz="2800" dirty="0">
                <a:latin typeface="Calibri" panose="020F0502020204030204"/>
                <a:ea typeface="Calibri" panose="020F0502020204030204"/>
              </a:rPr>
              <a:t>3</a:t>
            </a:r>
            <a:r>
              <a:rPr lang="en-US" altLang="zh-CN" sz="2800" dirty="0">
                <a:latin typeface="Calibri" panose="020F0502020204030204"/>
                <a:ea typeface="Calibri" panose="020F0502020204030204"/>
              </a:rPr>
              <a:t>.</a:t>
            </a:r>
            <a:r>
              <a:rPr lang="zh-CN" sz="2800" dirty="0">
                <a:latin typeface="Calibri" panose="020F0502020204030204"/>
                <a:ea typeface="宋体" panose="02010600030101010101" pitchFamily="2" charset="-122"/>
              </a:rPr>
              <a:t>推动经济高速发展，增强政府财政能力，推动公共事业和公共福祉的建设</a:t>
            </a:r>
            <a:r>
              <a:rPr lang="zh-CN" altLang="en-US" sz="2800" dirty="0">
                <a:latin typeface="Calibri" panose="020F0502020204030204"/>
                <a:ea typeface="宋体" panose="02010600030101010101" pitchFamily="2" charset="-122"/>
              </a:rPr>
              <a:t>。</a:t>
            </a:r>
            <a:endParaRPr lang="zh-CN" altLang="en-US" sz="2800" dirty="0">
              <a:latin typeface="Calibri" panose="020F0502020204030204"/>
              <a:ea typeface="宋体" panose="02010600030101010101" pitchFamily="2" charset="-122"/>
              <a:cs typeface="Times New Roman" panose="02020603050405020304"/>
            </a:endParaRPr>
          </a:p>
        </p:txBody>
      </p:sp>
      <p:sp>
        <p:nvSpPr>
          <p:cNvPr id="3" name="文本框 2">
            <a:extLst>
              <a:ext uri="{FF2B5EF4-FFF2-40B4-BE49-F238E27FC236}">
                <a16:creationId xmlns:a16="http://schemas.microsoft.com/office/drawing/2014/main" id="{8843C930-D17F-6526-E31E-3DDFF1C34E92}"/>
              </a:ext>
            </a:extLst>
          </p:cNvPr>
          <p:cNvSpPr txBox="1"/>
          <p:nvPr/>
        </p:nvSpPr>
        <p:spPr>
          <a:xfrm>
            <a:off x="1761422" y="1894437"/>
            <a:ext cx="3029819" cy="646331"/>
          </a:xfrm>
          <a:prstGeom prst="rect">
            <a:avLst/>
          </a:prstGeom>
          <a:noFill/>
        </p:spPr>
        <p:txBody>
          <a:bodyPr wrap="square" rtlCol="0">
            <a:spAutoFit/>
          </a:bodyPr>
          <a:lstStyle/>
          <a:p>
            <a:r>
              <a:rPr lang="zh-CN" altLang="en-US" sz="3600" dirty="0"/>
              <a:t>积极影响：</a:t>
            </a:r>
          </a:p>
        </p:txBody>
      </p:sp>
    </p:spTree>
    <p:custDataLst>
      <p:tags r:id="rId1"/>
    </p:custDataLst>
  </p:cSld>
  <p:clrMapOvr>
    <a:masterClrMapping/>
  </p:clrMapOvr>
  <p:transition advClick="0" advTm="0">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childTnLst>
                          </p:cTn>
                        </p:par>
                        <p:par>
                          <p:cTn id="14" fill="hold">
                            <p:stCondLst>
                              <p:cond delay="500"/>
                            </p:stCondLst>
                            <p:childTnLst>
                              <p:par>
                                <p:cTn id="15" presetID="55"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strVal val="#ppt_w*0.70"/>
                                          </p:val>
                                        </p:tav>
                                        <p:tav tm="100000">
                                          <p:val>
                                            <p:strVal val="#ppt_w"/>
                                          </p:val>
                                        </p:tav>
                                      </p:tavLst>
                                    </p:anim>
                                    <p:anim calcmode="lin" valueType="num">
                                      <p:cBhvr>
                                        <p:cTn id="18" dur="1000" fill="hold"/>
                                        <p:tgtEl>
                                          <p:spTgt spid="5"/>
                                        </p:tgtEl>
                                        <p:attrNameLst>
                                          <p:attrName>ppt_h</p:attrName>
                                        </p:attrNameLst>
                                      </p:cBhvr>
                                      <p:tavLst>
                                        <p:tav tm="0">
                                          <p:val>
                                            <p:strVal val="#ppt_h"/>
                                          </p:val>
                                        </p:tav>
                                        <p:tav tm="100000">
                                          <p:val>
                                            <p:strVal val="#ppt_h"/>
                                          </p:val>
                                        </p:tav>
                                      </p:tavLst>
                                    </p:anim>
                                    <p:animEffect transition="in" filter="fade">
                                      <p:cBhvr>
                                        <p:cTn id="19" dur="1000"/>
                                        <p:tgtEl>
                                          <p:spTgt spid="5"/>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strVal val="#ppt_w*0.70"/>
                                          </p:val>
                                        </p:tav>
                                        <p:tav tm="100000">
                                          <p:val>
                                            <p:strVal val="#ppt_w"/>
                                          </p:val>
                                        </p:tav>
                                      </p:tavLst>
                                    </p:anim>
                                    <p:anim calcmode="lin" valueType="num">
                                      <p:cBhvr>
                                        <p:cTn id="23" dur="1000" fill="hold"/>
                                        <p:tgtEl>
                                          <p:spTgt spid="6"/>
                                        </p:tgtEl>
                                        <p:attrNameLst>
                                          <p:attrName>ppt_h</p:attrName>
                                        </p:attrNameLst>
                                      </p:cBhvr>
                                      <p:tavLst>
                                        <p:tav tm="0">
                                          <p:val>
                                            <p:strVal val="#ppt_h"/>
                                          </p:val>
                                        </p:tav>
                                        <p:tav tm="100000">
                                          <p:val>
                                            <p:strVal val="#ppt_h"/>
                                          </p:val>
                                        </p:tav>
                                      </p:tavLst>
                                    </p:anim>
                                    <p:animEffect transition="in" filter="fade">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43" grpId="0"/>
      <p:bldP spid="14" grpId="0"/>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err="1">
                <a:solidFill>
                  <a:schemeClr val="accent1">
                    <a:lumMod val="50000"/>
                  </a:schemeClr>
                </a:solidFill>
                <a:cs typeface="+mn-ea"/>
                <a:sym typeface="+mn-lt"/>
              </a:rPr>
              <a:t>PART.04</a:t>
            </a:r>
          </a:p>
        </p:txBody>
      </p:sp>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05151" y="61887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sp>
        <p:nvSpPr>
          <p:cNvPr id="6" name="矩形 5"/>
          <p:cNvSpPr/>
          <p:nvPr/>
        </p:nvSpPr>
        <p:spPr>
          <a:xfrm>
            <a:off x="4882569" y="5696759"/>
            <a:ext cx="6700385" cy="752475"/>
          </a:xfrm>
          <a:prstGeom prst="rect">
            <a:avLst/>
          </a:prstGeom>
          <a:solidFill>
            <a:schemeClr val="bg1">
              <a:lumMod val="95000"/>
            </a:schemeClr>
          </a:solidFill>
          <a:ln>
            <a:gradFill>
              <a:gsLst>
                <a:gs pos="0">
                  <a:schemeClr val="accent1"/>
                </a:gs>
                <a:gs pos="9000">
                  <a:schemeClr val="accent1">
                    <a:alpha val="0"/>
                  </a:schemeClr>
                </a:gs>
              </a:gsLst>
              <a:lin ang="19200000" scaled="0"/>
            </a:grad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5829300" y="5785572"/>
            <a:ext cx="533400" cy="533400"/>
          </a:xfrm>
          <a:prstGeom prst="rect">
            <a:avLst/>
          </a:prstGeom>
          <a:solidFill>
            <a:schemeClr val="accent1">
              <a:lumMod val="50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6634406" y="5785572"/>
            <a:ext cx="533400" cy="533400"/>
          </a:xfrm>
          <a:prstGeom prst="rect">
            <a:avLst/>
          </a:prstGeom>
          <a:solidFill>
            <a:schemeClr val="accent1">
              <a:lumMod val="50000"/>
              <a:alpha val="85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7474259" y="5770859"/>
            <a:ext cx="533400" cy="533400"/>
          </a:xfrm>
          <a:prstGeom prst="rect">
            <a:avLst/>
          </a:prstGeom>
          <a:solidFill>
            <a:schemeClr val="accent1">
              <a:lumMod val="50000"/>
              <a:alpha val="66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8299669" y="5785572"/>
            <a:ext cx="533400" cy="533400"/>
          </a:xfrm>
          <a:prstGeom prst="rect">
            <a:avLst/>
          </a:prstGeom>
          <a:solidFill>
            <a:schemeClr val="accent1">
              <a:lumMod val="50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形 11" descr="笔记本电脑"/>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75930" y="5920194"/>
            <a:ext cx="303829" cy="303829"/>
          </a:xfrm>
          <a:prstGeom prst="rect">
            <a:avLst/>
          </a:prstGeom>
          <a:effectLst>
            <a:outerShdw blurRad="381000" algn="ctr" rotWithShape="0">
              <a:prstClr val="black">
                <a:alpha val="25000"/>
              </a:prstClr>
            </a:outerShdw>
          </a:effectLst>
        </p:spPr>
      </p:pic>
      <p:pic>
        <p:nvPicPr>
          <p:cNvPr id="14" name="图形 13" descr="光盘"/>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65191" y="5920194"/>
            <a:ext cx="302475" cy="302475"/>
          </a:xfrm>
          <a:prstGeom prst="rect">
            <a:avLst/>
          </a:prstGeom>
          <a:effectLst>
            <a:outerShdw blurRad="381000" algn="ctr" rotWithShape="0">
              <a:prstClr val="black">
                <a:alpha val="25000"/>
              </a:prstClr>
            </a:outerShdw>
          </a:effectLst>
        </p:spPr>
      </p:pic>
      <p:pic>
        <p:nvPicPr>
          <p:cNvPr id="16" name="图形 15" descr="磁盘"/>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70258" y="5923320"/>
            <a:ext cx="302475" cy="302475"/>
          </a:xfrm>
          <a:prstGeom prst="rect">
            <a:avLst/>
          </a:prstGeom>
          <a:effectLst>
            <a:outerShdw blurRad="381000" algn="ctr" rotWithShape="0">
              <a:prstClr val="black">
                <a:alpha val="25000"/>
              </a:prstClr>
            </a:outerShdw>
          </a:effectLst>
        </p:spPr>
      </p:pic>
      <p:pic>
        <p:nvPicPr>
          <p:cNvPr id="18" name="图形 17" descr="USB"/>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15957" y="5846656"/>
            <a:ext cx="302475" cy="302475"/>
          </a:xfrm>
          <a:prstGeom prst="rect">
            <a:avLst/>
          </a:prstGeom>
          <a:effectLst>
            <a:outerShdw blurRad="381000" algn="ctr" rotWithShape="0">
              <a:prstClr val="black">
                <a:alpha val="25000"/>
              </a:prstClr>
            </a:outerShdw>
          </a:effectLst>
        </p:spPr>
      </p:pic>
      <p:sp>
        <p:nvSpPr>
          <p:cNvPr id="13" name="矩形 1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233805" y="3965701"/>
            <a:ext cx="3290351" cy="333375"/>
          </a:xfrm>
          <a:prstGeom prst="rect">
            <a:avLst/>
          </a:prstGeom>
        </p:spPr>
        <p:txBody>
          <a:bodyPr wrap="square">
            <a:spAutoFit/>
          </a:bodyPr>
          <a:lstStyle/>
          <a:p>
            <a:pPr lvl="0" fontAlgn="base">
              <a:lnSpc>
                <a:spcPct val="150000"/>
              </a:lnSpc>
              <a:spcBef>
                <a:spcPct val="0"/>
              </a:spcBef>
              <a:spcAft>
                <a:spcPct val="0"/>
              </a:spcAft>
            </a:pPr>
            <a:endParaRPr lang="en-US" altLang="zh-CN" sz="1050">
              <a:solidFill>
                <a:schemeClr val="tx1">
                  <a:lumMod val="65000"/>
                  <a:lumOff val="35000"/>
                </a:schemeClr>
              </a:solidFill>
              <a:cs typeface="+mn-ea"/>
              <a:sym typeface="+mn-lt"/>
            </a:endParaRPr>
          </a:p>
        </p:txBody>
      </p:sp>
      <p:sp>
        <p:nvSpPr>
          <p:cNvPr id="15" name="矩形 14"/>
          <p:cNvSpPr/>
          <p:nvPr>
            <p:custDataLst>
              <p:tags r:id="rId2"/>
            </p:custDataLst>
          </p:nvPr>
        </p:nvSpPr>
        <p:spPr>
          <a:xfrm>
            <a:off x="6392032" y="253682"/>
            <a:ext cx="222885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消极影响</a:t>
            </a:r>
          </a:p>
        </p:txBody>
      </p:sp>
      <p:sp>
        <p:nvSpPr>
          <p:cNvPr id="19" name="文本框 18">
            <a:extLst>
              <a:ext uri="{FF2B5EF4-FFF2-40B4-BE49-F238E27FC236}">
                <a16:creationId xmlns:a16="http://schemas.microsoft.com/office/drawing/2014/main" id="{C9CFAF6F-49F5-EB7B-57CD-AF2BB70A6FDB}"/>
              </a:ext>
            </a:extLst>
          </p:cNvPr>
          <p:cNvSpPr txBox="1"/>
          <p:nvPr/>
        </p:nvSpPr>
        <p:spPr>
          <a:xfrm>
            <a:off x="581359" y="978854"/>
            <a:ext cx="10495882" cy="4524315"/>
          </a:xfrm>
          <a:prstGeom prst="rect">
            <a:avLst/>
          </a:prstGeom>
          <a:noFill/>
        </p:spPr>
        <p:txBody>
          <a:bodyPr wrap="square" rtlCol="0">
            <a:spAutoFit/>
          </a:bodyPr>
          <a:lstStyle/>
          <a:p>
            <a:pPr algn="just"/>
            <a:r>
              <a:rPr lang="en-US" altLang="zh-CN" sz="2400" dirty="0">
                <a:solidFill>
                  <a:schemeClr val="tx1"/>
                </a:solidFill>
                <a:latin typeface="仿宋" panose="02010609060101010101" pitchFamily="49" charset="-122"/>
                <a:ea typeface="仿宋" panose="02010609060101010101" pitchFamily="49" charset="-122"/>
              </a:rPr>
              <a:t>1</a:t>
            </a:r>
            <a:r>
              <a:rPr lang="zh-CN" altLang="zh-CN" sz="2400" dirty="0">
                <a:latin typeface="仿宋" panose="02010609060101010101" pitchFamily="49" charset="-122"/>
                <a:ea typeface="仿宋" panose="02010609060101010101" pitchFamily="49" charset="-122"/>
              </a:rPr>
              <a:t>、</a:t>
            </a:r>
            <a:r>
              <a:rPr lang="zh-CN" altLang="zh-CN" sz="2400" dirty="0">
                <a:solidFill>
                  <a:srgbClr val="FF0000"/>
                </a:solidFill>
                <a:latin typeface="仿宋" panose="02010609060101010101" pitchFamily="49" charset="-122"/>
                <a:ea typeface="仿宋" panose="02010609060101010101" pitchFamily="49" charset="-122"/>
              </a:rPr>
              <a:t>难以提高</a:t>
            </a:r>
            <a:r>
              <a:rPr lang="zh-CN" altLang="en-US" sz="2400" dirty="0">
                <a:solidFill>
                  <a:srgbClr val="FF0000"/>
                </a:solidFill>
                <a:latin typeface="仿宋" panose="02010609060101010101" pitchFamily="49" charset="-122"/>
                <a:ea typeface="仿宋" panose="02010609060101010101" pitchFamily="49" charset="-122"/>
              </a:rPr>
              <a:t>政府</a:t>
            </a:r>
            <a:r>
              <a:rPr lang="zh-CN" altLang="zh-CN" sz="2400" dirty="0">
                <a:solidFill>
                  <a:srgbClr val="FF0000"/>
                </a:solidFill>
                <a:latin typeface="仿宋" panose="02010609060101010101" pitchFamily="49" charset="-122"/>
                <a:ea typeface="仿宋" panose="02010609060101010101" pitchFamily="49" charset="-122"/>
              </a:rPr>
              <a:t>效率和技术水平</a:t>
            </a:r>
            <a:r>
              <a:rPr lang="zh-CN"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难以</a:t>
            </a:r>
            <a:r>
              <a:rPr lang="zh-CN" altLang="zh-CN" sz="2400" dirty="0">
                <a:latin typeface="仿宋" panose="02010609060101010101" pitchFamily="49" charset="-122"/>
                <a:ea typeface="仿宋" panose="02010609060101010101" pitchFamily="49" charset="-122"/>
              </a:rPr>
              <a:t>提升全要素生产效率，难以适应经济高质量发展的进一步要求。</a:t>
            </a:r>
          </a:p>
          <a:p>
            <a:pPr algn="just"/>
            <a:r>
              <a:rPr lang="zh-CN" altLang="zh-CN" sz="2400" dirty="0">
                <a:latin typeface="仿宋" panose="02010609060101010101" pitchFamily="49" charset="-122"/>
                <a:ea typeface="仿宋" panose="02010609060101010101" pitchFamily="49" charset="-122"/>
              </a:rPr>
              <a:t>2、</a:t>
            </a:r>
            <a:r>
              <a:rPr lang="zh-CN" altLang="zh-CN" sz="2400" dirty="0">
                <a:solidFill>
                  <a:srgbClr val="FF0000"/>
                </a:solidFill>
                <a:latin typeface="仿宋" panose="02010609060101010101" pitchFamily="49" charset="-122"/>
                <a:ea typeface="仿宋" panose="02010609060101010101" pitchFamily="49" charset="-122"/>
              </a:rPr>
              <a:t>政府无力满足地方社会对公共服务和公共物品的需要</a:t>
            </a:r>
            <a:r>
              <a:rPr lang="zh-CN" altLang="zh-CN" sz="2400" dirty="0">
                <a:latin typeface="仿宋" panose="02010609060101010101" pitchFamily="49" charset="-122"/>
                <a:ea typeface="仿宋" panose="02010609060101010101" pitchFamily="49" charset="-122"/>
              </a:rPr>
              <a:t>，缺乏动力，</a:t>
            </a:r>
            <a:r>
              <a:rPr kumimoji="0" lang="zh-CN" altLang="en-US" sz="2400" i="0" u="none" strike="noStrike" kern="1200" cap="none" spc="0" normalizeH="0" baseline="0" noProof="0" dirty="0">
                <a:ln>
                  <a:noFill/>
                </a:ln>
                <a:effectLst/>
                <a:uLnTx/>
                <a:uFillTx/>
                <a:latin typeface="仿宋" panose="02010609060101010101" pitchFamily="49" charset="-122"/>
                <a:ea typeface="仿宋" panose="02010609060101010101" pitchFamily="49" charset="-122"/>
                <a:sym typeface="+mn-ea"/>
              </a:rPr>
              <a:t>相应也就无法获取政治支持。这也使得地方政府与当地社会之间的疏离感增强，政府渗透和动员社会的能力下降，容</a:t>
            </a:r>
            <a:r>
              <a:rPr lang="zh-CN" altLang="zh-CN" sz="2400" dirty="0">
                <a:latin typeface="仿宋" panose="02010609060101010101" pitchFamily="49" charset="-122"/>
                <a:ea typeface="仿宋" panose="02010609060101010101" pitchFamily="49" charset="-122"/>
              </a:rPr>
              <a:t>易导致民众丧失对政府的信任，加剧社会矛盾冲突</a:t>
            </a:r>
            <a:r>
              <a:rPr lang="zh-CN" altLang="en-US" sz="2400" dirty="0">
                <a:latin typeface="仿宋" panose="02010609060101010101" pitchFamily="49" charset="-122"/>
                <a:ea typeface="仿宋" panose="02010609060101010101" pitchFamily="49" charset="-122"/>
              </a:rPr>
              <a:t>，</a:t>
            </a:r>
            <a:r>
              <a:rPr lang="zh-CN" altLang="zh-CN" sz="2400" dirty="0">
                <a:latin typeface="仿宋" panose="02010609060101010101" pitchFamily="49" charset="-122"/>
                <a:ea typeface="仿宋" panose="02010609060101010101" pitchFamily="49" charset="-122"/>
              </a:rPr>
              <a:t>不利于政府合法性的获取。</a:t>
            </a:r>
            <a:endParaRPr lang="en-US" altLang="zh-CN" sz="2400" dirty="0">
              <a:latin typeface="仿宋" panose="02010609060101010101" pitchFamily="49" charset="-122"/>
              <a:ea typeface="仿宋" panose="02010609060101010101" pitchFamily="49" charset="-122"/>
            </a:endParaRPr>
          </a:p>
          <a:p>
            <a:pPr algn="just"/>
            <a:r>
              <a:rPr lang="zh-CN"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政府</a:t>
            </a:r>
            <a:r>
              <a:rPr lang="zh-CN" altLang="zh-CN" sz="2400" dirty="0">
                <a:latin typeface="仿宋" panose="02010609060101010101" pitchFamily="49" charset="-122"/>
                <a:ea typeface="仿宋" panose="02010609060101010101" pitchFamily="49" charset="-122"/>
              </a:rPr>
              <a:t>政策取向倾向资本，公权力过分介入市场运行，</a:t>
            </a:r>
            <a:r>
              <a:rPr lang="zh-CN" altLang="zh-CN" sz="2400" dirty="0">
                <a:solidFill>
                  <a:srgbClr val="FF0000"/>
                </a:solidFill>
                <a:latin typeface="仿宋" panose="02010609060101010101" pitchFamily="49" charset="-122"/>
                <a:ea typeface="仿宋" panose="02010609060101010101" pitchFamily="49" charset="-122"/>
              </a:rPr>
              <a:t>不利于建立公平公正的市场环境</a:t>
            </a:r>
            <a:r>
              <a:rPr lang="zh-CN" altLang="zh-CN" sz="2400" dirty="0">
                <a:latin typeface="仿宋" panose="02010609060101010101" pitchFamily="49" charset="-122"/>
                <a:ea typeface="仿宋" panose="02010609060101010101" pitchFamily="49" charset="-122"/>
              </a:rPr>
              <a:t>。</a:t>
            </a:r>
          </a:p>
          <a:p>
            <a:pPr algn="just"/>
            <a:r>
              <a:rPr lang="zh-CN" altLang="zh-CN" sz="2400" dirty="0">
                <a:latin typeface="仿宋" panose="02010609060101010101" pitchFamily="49" charset="-122"/>
                <a:ea typeface="仿宋" panose="02010609060101010101" pitchFamily="49" charset="-122"/>
              </a:rPr>
              <a:t>4、政府权利范围会不断扩大，</a:t>
            </a:r>
            <a:r>
              <a:rPr lang="zh-CN" altLang="zh-CN" sz="2400" dirty="0">
                <a:solidFill>
                  <a:srgbClr val="FF0000"/>
                </a:solidFill>
                <a:latin typeface="仿宋" panose="02010609060101010101" pitchFamily="49" charset="-122"/>
                <a:ea typeface="仿宋" panose="02010609060101010101" pitchFamily="49" charset="-122"/>
              </a:rPr>
              <a:t>阻碍向有限政府的转型</a:t>
            </a:r>
            <a:r>
              <a:rPr lang="zh-CN" altLang="zh-CN" sz="2400" dirty="0">
                <a:latin typeface="仿宋" panose="02010609060101010101" pitchFamily="49" charset="-122"/>
                <a:ea typeface="仿宋" panose="02010609060101010101" pitchFamily="49" charset="-122"/>
              </a:rPr>
              <a:t>。</a:t>
            </a:r>
            <a:r>
              <a:rPr kumimoji="0" lang="zh-CN" altLang="en-US" sz="2400" i="0" u="none" strike="noStrike" kern="1200" cap="none" spc="0" normalizeH="0" baseline="0" noProof="0" dirty="0">
                <a:ln>
                  <a:noFill/>
                </a:ln>
                <a:effectLst/>
                <a:uLnTx/>
                <a:uFillTx/>
                <a:latin typeface="仿宋" panose="02010609060101010101" pitchFamily="49" charset="-122"/>
                <a:ea typeface="仿宋" panose="02010609060101010101" pitchFamily="49" charset="-122"/>
                <a:sym typeface="+mn-ea"/>
              </a:rPr>
              <a:t>无法有效地化解地方社会内部的紧张和冲突：一方面，地方政府对于社会冲突的处理缺少动力；另一方面，地方政权本身也被卷入社会冲突中，成为冲突过程中的利益相关者甚至是冲突发生的根源，尤其体现在矛盾最为集中的征地活动中。</a:t>
            </a:r>
          </a:p>
        </p:txBody>
      </p:sp>
    </p:spTree>
    <p:custDataLst>
      <p:tags r:id="rId1"/>
    </p:custDataLst>
  </p:cSld>
  <p:clrMapOvr>
    <a:masterClrMapping/>
  </p:clrMapOvr>
  <p:transition advClick="0" advTm="0">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55"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0.70"/>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strVal val="#ppt_w*0.70"/>
                                          </p:val>
                                        </p:tav>
                                        <p:tav tm="100000">
                                          <p:val>
                                            <p:strVal val="#ppt_w"/>
                                          </p:val>
                                        </p:tav>
                                      </p:tavLst>
                                    </p:anim>
                                    <p:anim calcmode="lin" valueType="num">
                                      <p:cBhvr>
                                        <p:cTn id="23" dur="1000" fill="hold"/>
                                        <p:tgtEl>
                                          <p:spTgt spid="8"/>
                                        </p:tgtEl>
                                        <p:attrNameLst>
                                          <p:attrName>ppt_h</p:attrName>
                                        </p:attrNameLst>
                                      </p:cBhvr>
                                      <p:tavLst>
                                        <p:tav tm="0">
                                          <p:val>
                                            <p:strVal val="#ppt_h"/>
                                          </p:val>
                                        </p:tav>
                                        <p:tav tm="100000">
                                          <p:val>
                                            <p:strVal val="#ppt_h"/>
                                          </p:val>
                                        </p:tav>
                                      </p:tavLst>
                                    </p:anim>
                                    <p:animEffect transition="in" filter="fade">
                                      <p:cBhvr>
                                        <p:cTn id="24" dur="1000"/>
                                        <p:tgtEl>
                                          <p:spTgt spid="8"/>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strVal val="#ppt_w*0.70"/>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animEffect transition="in" filter="fade">
                                      <p:cBhvr>
                                        <p:cTn id="29" dur="1000"/>
                                        <p:tgtEl>
                                          <p:spTgt spid="2"/>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par>
                                <p:cTn id="35" presetID="55"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ppt_w</p:attrName>
                                        </p:attrNameLst>
                                      </p:cBhvr>
                                      <p:tavLst>
                                        <p:tav tm="0">
                                          <p:val>
                                            <p:strVal val="#ppt_w*0.70"/>
                                          </p:val>
                                        </p:tav>
                                        <p:tav tm="100000">
                                          <p:val>
                                            <p:strVal val="#ppt_w"/>
                                          </p:val>
                                        </p:tav>
                                      </p:tavLst>
                                    </p:anim>
                                    <p:anim calcmode="lin" valueType="num">
                                      <p:cBhvr>
                                        <p:cTn id="38" dur="1000" fill="hold"/>
                                        <p:tgtEl>
                                          <p:spTgt spid="4"/>
                                        </p:tgtEl>
                                        <p:attrNameLst>
                                          <p:attrName>ppt_h</p:attrName>
                                        </p:attrNameLst>
                                      </p:cBhvr>
                                      <p:tavLst>
                                        <p:tav tm="0">
                                          <p:val>
                                            <p:strVal val="#ppt_h"/>
                                          </p:val>
                                        </p:tav>
                                        <p:tav tm="100000">
                                          <p:val>
                                            <p:strVal val="#ppt_h"/>
                                          </p:val>
                                        </p:tav>
                                      </p:tavLst>
                                    </p:anim>
                                    <p:animEffect transition="in" filter="fade">
                                      <p:cBhvr>
                                        <p:cTn id="39" dur="1000"/>
                                        <p:tgtEl>
                                          <p:spTgt spid="4"/>
                                        </p:tgtEl>
                                      </p:cBhvr>
                                    </p:animEffect>
                                  </p:childTnLst>
                                </p:cTn>
                              </p:par>
                              <p:par>
                                <p:cTn id="40" presetID="55"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1000" fill="hold"/>
                                        <p:tgtEl>
                                          <p:spTgt spid="14"/>
                                        </p:tgtEl>
                                        <p:attrNameLst>
                                          <p:attrName>ppt_w</p:attrName>
                                        </p:attrNameLst>
                                      </p:cBhvr>
                                      <p:tavLst>
                                        <p:tav tm="0">
                                          <p:val>
                                            <p:strVal val="#ppt_w*0.70"/>
                                          </p:val>
                                        </p:tav>
                                        <p:tav tm="100000">
                                          <p:val>
                                            <p:strVal val="#ppt_w"/>
                                          </p:val>
                                        </p:tav>
                                      </p:tavLst>
                                    </p:anim>
                                    <p:anim calcmode="lin" valueType="num">
                                      <p:cBhvr>
                                        <p:cTn id="43" dur="1000" fill="hold"/>
                                        <p:tgtEl>
                                          <p:spTgt spid="14"/>
                                        </p:tgtEl>
                                        <p:attrNameLst>
                                          <p:attrName>ppt_h</p:attrName>
                                        </p:attrNameLst>
                                      </p:cBhvr>
                                      <p:tavLst>
                                        <p:tav tm="0">
                                          <p:val>
                                            <p:strVal val="#ppt_h"/>
                                          </p:val>
                                        </p:tav>
                                        <p:tav tm="100000">
                                          <p:val>
                                            <p:strVal val="#ppt_h"/>
                                          </p:val>
                                        </p:tav>
                                      </p:tavLst>
                                    </p:anim>
                                    <p:animEffect transition="in" filter="fade">
                                      <p:cBhvr>
                                        <p:cTn id="44" dur="1000"/>
                                        <p:tgtEl>
                                          <p:spTgt spid="14"/>
                                        </p:tgtEl>
                                      </p:cBhvr>
                                    </p:animEffect>
                                  </p:childTnLst>
                                </p:cTn>
                              </p:par>
                              <p:par>
                                <p:cTn id="45" presetID="55"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strVal val="#ppt_w*0.70"/>
                                          </p:val>
                                        </p:tav>
                                        <p:tav tm="100000">
                                          <p:val>
                                            <p:strVal val="#ppt_w"/>
                                          </p:val>
                                        </p:tav>
                                      </p:tavLst>
                                    </p:anim>
                                    <p:anim calcmode="lin" valueType="num">
                                      <p:cBhvr>
                                        <p:cTn id="48" dur="1000" fill="hold"/>
                                        <p:tgtEl>
                                          <p:spTgt spid="16"/>
                                        </p:tgtEl>
                                        <p:attrNameLst>
                                          <p:attrName>ppt_h</p:attrName>
                                        </p:attrNameLst>
                                      </p:cBhvr>
                                      <p:tavLst>
                                        <p:tav tm="0">
                                          <p:val>
                                            <p:strVal val="#ppt_h"/>
                                          </p:val>
                                        </p:tav>
                                        <p:tav tm="100000">
                                          <p:val>
                                            <p:strVal val="#ppt_h"/>
                                          </p:val>
                                        </p:tav>
                                      </p:tavLst>
                                    </p:anim>
                                    <p:animEffect transition="in" filter="fade">
                                      <p:cBhvr>
                                        <p:cTn id="49" dur="1000"/>
                                        <p:tgtEl>
                                          <p:spTgt spid="16"/>
                                        </p:tgtEl>
                                      </p:cBhvr>
                                    </p:animEffect>
                                  </p:childTnLst>
                                </p:cTn>
                              </p:par>
                              <p:par>
                                <p:cTn id="50" presetID="55"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1000" fill="hold"/>
                                        <p:tgtEl>
                                          <p:spTgt spid="18"/>
                                        </p:tgtEl>
                                        <p:attrNameLst>
                                          <p:attrName>ppt_w</p:attrName>
                                        </p:attrNameLst>
                                      </p:cBhvr>
                                      <p:tavLst>
                                        <p:tav tm="0">
                                          <p:val>
                                            <p:strVal val="#ppt_w*0.70"/>
                                          </p:val>
                                        </p:tav>
                                        <p:tav tm="100000">
                                          <p:val>
                                            <p:strVal val="#ppt_w"/>
                                          </p:val>
                                        </p:tav>
                                      </p:tavLst>
                                    </p:anim>
                                    <p:anim calcmode="lin" valueType="num">
                                      <p:cBhvr>
                                        <p:cTn id="53" dur="1000" fill="hold"/>
                                        <p:tgtEl>
                                          <p:spTgt spid="18"/>
                                        </p:tgtEl>
                                        <p:attrNameLst>
                                          <p:attrName>ppt_h</p:attrName>
                                        </p:attrNameLst>
                                      </p:cBhvr>
                                      <p:tavLst>
                                        <p:tav tm="0">
                                          <p:val>
                                            <p:strVal val="#ppt_h"/>
                                          </p:val>
                                        </p:tav>
                                        <p:tav tm="100000">
                                          <p:val>
                                            <p:strVal val="#ppt_h"/>
                                          </p:val>
                                        </p:tav>
                                      </p:tavLst>
                                    </p:anim>
                                    <p:animEffect transition="in" filter="fade">
                                      <p:cBhvr>
                                        <p:cTn id="5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 grpId="0" animBg="1"/>
      <p:bldP spid="3"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9b77bab208b0"/>
          <p:cNvPicPr>
            <a:picLocks noChangeAspect="1"/>
          </p:cNvPicPr>
          <p:nvPr/>
        </p:nvPicPr>
        <p:blipFill>
          <a:blip r:embed="rId4"/>
          <a:stretch>
            <a:fillRect/>
          </a:stretch>
        </p:blipFill>
        <p:spPr>
          <a:xfrm>
            <a:off x="0" y="0"/>
            <a:ext cx="12184380" cy="6857365"/>
          </a:xfrm>
          <a:prstGeom prst="rect">
            <a:avLst/>
          </a:prstGeom>
        </p:spPr>
      </p:pic>
      <p:sp>
        <p:nvSpPr>
          <p:cNvPr id="5" name="矩形 4"/>
          <p:cNvSpPr/>
          <p:nvPr/>
        </p:nvSpPr>
        <p:spPr>
          <a:xfrm>
            <a:off x="0" y="-18415"/>
            <a:ext cx="12211050" cy="6894830"/>
          </a:xfrm>
          <a:prstGeom prst="rect">
            <a:avLst/>
          </a:prstGeom>
          <a:gradFill>
            <a:gsLst>
              <a:gs pos="0">
                <a:schemeClr val="tx2">
                  <a:lumMod val="75000"/>
                  <a:lumOff val="25000"/>
                  <a:alpha val="0"/>
                </a:schemeClr>
              </a:gs>
              <a:gs pos="86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rot="5400000">
            <a:off x="-1520228" y="3336668"/>
            <a:ext cx="3952874" cy="183515"/>
          </a:xfrm>
          <a:prstGeom prst="rect">
            <a:avLst/>
          </a:prstGeom>
          <a:noFill/>
        </p:spPr>
        <p:txBody>
          <a:bodyPr wrap="square" rtlCol="0">
            <a:spAutoFit/>
          </a:bodyPr>
          <a:lstStyle/>
          <a:p>
            <a:pPr algn="dist"/>
            <a:r>
              <a:rPr lang="en-US" altLang="zh-CN" sz="600" dirty="0">
                <a:solidFill>
                  <a:schemeClr val="bg1"/>
                </a:solidFill>
                <a:effectLst>
                  <a:outerShdw blurRad="381000" algn="ctr" rotWithShape="0">
                    <a:prstClr val="black">
                      <a:alpha val="25000"/>
                    </a:prstClr>
                  </a:outerShdw>
                </a:effectLst>
                <a:cs typeface="+mn-ea"/>
                <a:sym typeface="+mn-lt"/>
              </a:rPr>
              <a:t>DESIGNED BY IBOTU</a:t>
            </a:r>
          </a:p>
        </p:txBody>
      </p:sp>
      <p:sp>
        <p:nvSpPr>
          <p:cNvPr id="9" name="图文框 8"/>
          <p:cNvSpPr/>
          <p:nvPr/>
        </p:nvSpPr>
        <p:spPr>
          <a:xfrm>
            <a:off x="11296103" y="426488"/>
            <a:ext cx="517962" cy="517962"/>
          </a:xfrm>
          <a:prstGeom prst="frame">
            <a:avLst>
              <a:gd name="adj1" fmla="val 5842"/>
            </a:avLst>
          </a:prstGeom>
          <a:solidFill>
            <a:schemeClr val="accent1">
              <a:lumMod val="75000"/>
              <a:alpha val="30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92360" y="4670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94051" y="6515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sp>
        <p:nvSpPr>
          <p:cNvPr id="12" name="矩形 11"/>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3" name="文本框 12"/>
          <p:cNvSpPr txBox="1"/>
          <p:nvPr/>
        </p:nvSpPr>
        <p:spPr>
          <a:xfrm>
            <a:off x="320843" y="426488"/>
            <a:ext cx="1060425" cy="533400"/>
          </a:xfrm>
          <a:prstGeom prst="rect">
            <a:avLst/>
          </a:prstGeom>
          <a:noFill/>
        </p:spPr>
        <p:txBody>
          <a:bodyPr wrap="square" rtlCol="0">
            <a:spAutoFit/>
          </a:bodyPr>
          <a:lstStyle/>
          <a:p>
            <a:pPr>
              <a:lnSpc>
                <a:spcPct val="120000"/>
              </a:lnSpc>
            </a:pPr>
            <a:r>
              <a:rPr lang="en-US" altLang="zh-CN" sz="1200" b="1" dirty="0">
                <a:solidFill>
                  <a:schemeClr val="accent1">
                    <a:lumMod val="75000"/>
                    <a:alpha val="50000"/>
                  </a:schemeClr>
                </a:solidFill>
                <a:effectLst>
                  <a:outerShdw blurRad="381000" algn="ctr" rotWithShape="0">
                    <a:prstClr val="black">
                      <a:alpha val="25000"/>
                    </a:prstClr>
                  </a:outerShdw>
                </a:effectLst>
                <a:cs typeface="+mn-ea"/>
                <a:sym typeface="+mn-lt"/>
              </a:rPr>
              <a:t>HEY</a:t>
            </a:r>
          </a:p>
          <a:p>
            <a:pPr>
              <a:lnSpc>
                <a:spcPct val="120000"/>
              </a:lnSpc>
            </a:pPr>
            <a:r>
              <a:rPr lang="en-US" altLang="zh-CN" sz="1200" b="1" dirty="0">
                <a:solidFill>
                  <a:schemeClr val="accent1">
                    <a:lumMod val="75000"/>
                    <a:alpha val="50000"/>
                  </a:schemeClr>
                </a:solidFill>
                <a:effectLst>
                  <a:outerShdw blurRad="381000" algn="ctr" rotWithShape="0">
                    <a:prstClr val="black">
                      <a:alpha val="25000"/>
                    </a:prstClr>
                  </a:outerShdw>
                </a:effectLst>
                <a:cs typeface="+mn-ea"/>
                <a:sym typeface="+mn-lt"/>
              </a:rPr>
              <a:t>WAKE UP!</a:t>
            </a:r>
          </a:p>
        </p:txBody>
      </p:sp>
      <p:sp>
        <p:nvSpPr>
          <p:cNvPr id="14" name="文本框 13"/>
          <p:cNvSpPr txBox="1"/>
          <p:nvPr/>
        </p:nvSpPr>
        <p:spPr>
          <a:xfrm>
            <a:off x="200078" y="5610246"/>
            <a:ext cx="1060426" cy="533400"/>
          </a:xfrm>
          <a:prstGeom prst="rect">
            <a:avLst/>
          </a:prstGeom>
          <a:noFill/>
        </p:spPr>
        <p:txBody>
          <a:bodyPr wrap="square" rtlCol="0">
            <a:spAutoFit/>
          </a:bodyPr>
          <a:lstStyle/>
          <a:p>
            <a:pPr>
              <a:lnSpc>
                <a:spcPct val="120000"/>
              </a:lnSpc>
            </a:pPr>
            <a:r>
              <a:rPr lang="en-US" altLang="zh-CN" sz="1200" b="1" dirty="0">
                <a:solidFill>
                  <a:schemeClr val="bg1"/>
                </a:solidFill>
                <a:effectLst>
                  <a:outerShdw blurRad="381000" algn="ctr" rotWithShape="0">
                    <a:prstClr val="black">
                      <a:alpha val="25000"/>
                    </a:prstClr>
                  </a:outerShdw>
                </a:effectLst>
                <a:cs typeface="+mn-ea"/>
                <a:sym typeface="+mn-lt"/>
              </a:rPr>
              <a:t>DO SOME</a:t>
            </a:r>
          </a:p>
          <a:p>
            <a:pPr>
              <a:lnSpc>
                <a:spcPct val="120000"/>
              </a:lnSpc>
            </a:pPr>
            <a:r>
              <a:rPr lang="en-US" altLang="zh-CN" sz="1200" b="1" dirty="0">
                <a:solidFill>
                  <a:schemeClr val="bg1"/>
                </a:solidFill>
                <a:effectLst>
                  <a:outerShdw blurRad="381000" algn="ctr" rotWithShape="0">
                    <a:prstClr val="black">
                      <a:alpha val="25000"/>
                    </a:prstClr>
                  </a:outerShdw>
                </a:effectLst>
                <a:cs typeface="+mn-ea"/>
                <a:sym typeface="+mn-lt"/>
              </a:rPr>
              <a:t>THINGS!</a:t>
            </a:r>
            <a:endParaRPr lang="zh-CN" altLang="en-US" sz="1200" b="1" dirty="0">
              <a:solidFill>
                <a:schemeClr val="bg1"/>
              </a:solidFill>
              <a:effectLst>
                <a:outerShdw blurRad="381000" algn="ctr" rotWithShape="0">
                  <a:prstClr val="black">
                    <a:alpha val="25000"/>
                  </a:prstClr>
                </a:outerShdw>
              </a:effectLst>
              <a:cs typeface="+mn-ea"/>
              <a:sym typeface="+mn-lt"/>
            </a:endParaRPr>
          </a:p>
        </p:txBody>
      </p:sp>
      <p:sp>
        <p:nvSpPr>
          <p:cNvPr id="16" name="矩形 15"/>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6" name="文本框 5"/>
          <p:cNvSpPr txBox="1"/>
          <p:nvPr/>
        </p:nvSpPr>
        <p:spPr>
          <a:xfrm rot="5400000">
            <a:off x="9745942" y="3336668"/>
            <a:ext cx="3952874" cy="183515"/>
          </a:xfrm>
          <a:prstGeom prst="rect">
            <a:avLst/>
          </a:prstGeom>
          <a:noFill/>
        </p:spPr>
        <p:txBody>
          <a:bodyPr wrap="square" rtlCol="0">
            <a:spAutoFit/>
          </a:bodyPr>
          <a:lstStyle/>
          <a:p>
            <a:pPr algn="dist"/>
            <a:r>
              <a:rPr lang="en-US" altLang="zh-CN" sz="600" dirty="0">
                <a:solidFill>
                  <a:schemeClr val="bg1"/>
                </a:solidFill>
                <a:effectLst>
                  <a:outerShdw blurRad="381000" algn="ctr" rotWithShape="0">
                    <a:prstClr val="black">
                      <a:alpha val="25000"/>
                    </a:prstClr>
                  </a:outerShdw>
                </a:effectLst>
                <a:cs typeface="+mn-ea"/>
                <a:sym typeface="+mn-lt"/>
              </a:rPr>
              <a:t>DESIGNED BY IBOTU</a:t>
            </a:r>
          </a:p>
        </p:txBody>
      </p:sp>
      <p:sp>
        <p:nvSpPr>
          <p:cNvPr id="28" name="矩形 27"/>
          <p:cNvSpPr/>
          <p:nvPr/>
        </p:nvSpPr>
        <p:spPr>
          <a:xfrm>
            <a:off x="4331970" y="1285875"/>
            <a:ext cx="3501390" cy="796290"/>
          </a:xfrm>
          <a:prstGeom prst="rect">
            <a:avLst/>
          </a:prstGeom>
          <a:noFill/>
          <a:ln w="63500"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文本框 29"/>
          <p:cNvSpPr txBox="1"/>
          <p:nvPr/>
        </p:nvSpPr>
        <p:spPr>
          <a:xfrm>
            <a:off x="5193030" y="1361440"/>
            <a:ext cx="1922780" cy="645160"/>
          </a:xfrm>
          <a:prstGeom prst="rect">
            <a:avLst/>
          </a:prstGeom>
          <a:noFill/>
        </p:spPr>
        <p:txBody>
          <a:bodyPr wrap="square" rtlCol="0">
            <a:spAutoFit/>
          </a:bodyPr>
          <a:lstStyle/>
          <a:p>
            <a:pPr algn="dist"/>
            <a:r>
              <a:rPr lang="zh-CN" altLang="en-US" sz="3600" dirty="0">
                <a:solidFill>
                  <a:schemeClr val="bg1"/>
                </a:solidFill>
                <a:effectLst/>
                <a:cs typeface="+mn-ea"/>
                <a:sym typeface="+mn-lt"/>
              </a:rPr>
              <a:t>目录</a:t>
            </a:r>
          </a:p>
        </p:txBody>
      </p:sp>
      <p:grpSp>
        <p:nvGrpSpPr>
          <p:cNvPr id="37" name="组合 36"/>
          <p:cNvGrpSpPr/>
          <p:nvPr/>
        </p:nvGrpSpPr>
        <p:grpSpPr>
          <a:xfrm>
            <a:off x="2371725" y="2663825"/>
            <a:ext cx="7434580" cy="1826895"/>
            <a:chOff x="3072" y="4329"/>
            <a:chExt cx="11708" cy="2877"/>
          </a:xfrm>
        </p:grpSpPr>
        <p:grpSp>
          <p:nvGrpSpPr>
            <p:cNvPr id="3" name="组合 2"/>
            <p:cNvGrpSpPr/>
            <p:nvPr/>
          </p:nvGrpSpPr>
          <p:grpSpPr>
            <a:xfrm>
              <a:off x="3072" y="4404"/>
              <a:ext cx="1347" cy="1161"/>
              <a:chOff x="1728074" y="2700338"/>
              <a:chExt cx="855106" cy="736995"/>
            </a:xfrm>
          </p:grpSpPr>
          <p:grpSp>
            <p:nvGrpSpPr>
              <p:cNvPr id="18" name="组合 17"/>
              <p:cNvGrpSpPr/>
              <p:nvPr/>
            </p:nvGrpSpPr>
            <p:grpSpPr>
              <a:xfrm rot="10800000">
                <a:off x="1787130" y="2700338"/>
                <a:ext cx="736995" cy="736995"/>
                <a:chOff x="1448992" y="2928938"/>
                <a:chExt cx="733425" cy="733425"/>
              </a:xfrm>
            </p:grpSpPr>
            <p:sp>
              <p:nvSpPr>
                <p:cNvPr id="21" name="椭圆 20"/>
                <p:cNvSpPr/>
                <p:nvPr/>
              </p:nvSpPr>
              <p:spPr>
                <a:xfrm>
                  <a:off x="1520430" y="3000376"/>
                  <a:ext cx="590550" cy="590550"/>
                </a:xfrm>
                <a:prstGeom prst="ellipse">
                  <a:avLst/>
                </a:prstGeom>
                <a:noFill/>
                <a:ln w="12700">
                  <a:gradFill>
                    <a:gsLst>
                      <a:gs pos="0">
                        <a:schemeClr val="accent1">
                          <a:lumMod val="5000"/>
                          <a:lumOff val="95000"/>
                        </a:schemeClr>
                      </a:gs>
                      <a:gs pos="93000">
                        <a:schemeClr val="accent1">
                          <a:lumMod val="30000"/>
                          <a:lumOff val="70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3" name="椭圆 22"/>
                <p:cNvSpPr/>
                <p:nvPr/>
              </p:nvSpPr>
              <p:spPr>
                <a:xfrm rot="10800000">
                  <a:off x="1448992" y="2928938"/>
                  <a:ext cx="733425" cy="733425"/>
                </a:xfrm>
                <a:prstGeom prst="ellipse">
                  <a:avLst/>
                </a:prstGeom>
                <a:noFill/>
                <a:ln w="12700">
                  <a:gradFill>
                    <a:gsLst>
                      <a:gs pos="0">
                        <a:schemeClr val="accent1">
                          <a:lumMod val="5000"/>
                          <a:lumOff val="95000"/>
                        </a:schemeClr>
                      </a:gs>
                      <a:gs pos="93000">
                        <a:schemeClr val="accent1">
                          <a:lumMod val="30000"/>
                          <a:lumOff val="70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24" name="文本框 23"/>
              <p:cNvSpPr txBox="1"/>
              <p:nvPr/>
            </p:nvSpPr>
            <p:spPr>
              <a:xfrm>
                <a:off x="1728074" y="2837169"/>
                <a:ext cx="855106" cy="400110"/>
              </a:xfrm>
              <a:prstGeom prst="rect">
                <a:avLst/>
              </a:prstGeom>
              <a:noFill/>
            </p:spPr>
            <p:txBody>
              <a:bodyPr wrap="square" rtlCol="0">
                <a:spAutoFit/>
              </a:bodyPr>
              <a:lstStyle/>
              <a:p>
                <a:pPr algn="ctr"/>
                <a:r>
                  <a:rPr lang="en-US" altLang="zh-CN" sz="2000" dirty="0">
                    <a:solidFill>
                      <a:schemeClr val="bg1"/>
                    </a:solidFill>
                    <a:cs typeface="+mn-ea"/>
                    <a:sym typeface="+mn-lt"/>
                  </a:rPr>
                  <a:t>01</a:t>
                </a:r>
              </a:p>
            </p:txBody>
          </p:sp>
        </p:grpSp>
        <p:grpSp>
          <p:nvGrpSpPr>
            <p:cNvPr id="46" name="组合 45"/>
            <p:cNvGrpSpPr/>
            <p:nvPr/>
          </p:nvGrpSpPr>
          <p:grpSpPr>
            <a:xfrm>
              <a:off x="10582" y="4329"/>
              <a:ext cx="1347" cy="1161"/>
              <a:chOff x="1728074" y="2700338"/>
              <a:chExt cx="855106" cy="736995"/>
            </a:xfrm>
          </p:grpSpPr>
          <p:grpSp>
            <p:nvGrpSpPr>
              <p:cNvPr id="50" name="组合 49"/>
              <p:cNvGrpSpPr/>
              <p:nvPr/>
            </p:nvGrpSpPr>
            <p:grpSpPr>
              <a:xfrm rot="10800000">
                <a:off x="1787130" y="2700338"/>
                <a:ext cx="736995" cy="736995"/>
                <a:chOff x="1448992" y="2928938"/>
                <a:chExt cx="733425" cy="733425"/>
              </a:xfrm>
            </p:grpSpPr>
            <p:sp>
              <p:nvSpPr>
                <p:cNvPr id="52" name="椭圆 51"/>
                <p:cNvSpPr/>
                <p:nvPr/>
              </p:nvSpPr>
              <p:spPr>
                <a:xfrm>
                  <a:off x="1520430" y="3000376"/>
                  <a:ext cx="590550" cy="590550"/>
                </a:xfrm>
                <a:prstGeom prst="ellipse">
                  <a:avLst/>
                </a:prstGeom>
                <a:noFill/>
                <a:ln w="12700">
                  <a:gradFill>
                    <a:gsLst>
                      <a:gs pos="0">
                        <a:schemeClr val="accent1">
                          <a:lumMod val="5000"/>
                          <a:lumOff val="95000"/>
                        </a:schemeClr>
                      </a:gs>
                      <a:gs pos="93000">
                        <a:schemeClr val="accent1">
                          <a:lumMod val="30000"/>
                          <a:lumOff val="70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53" name="椭圆 52"/>
                <p:cNvSpPr/>
                <p:nvPr/>
              </p:nvSpPr>
              <p:spPr>
                <a:xfrm rot="10800000">
                  <a:off x="1448992" y="2928938"/>
                  <a:ext cx="733425" cy="733425"/>
                </a:xfrm>
                <a:prstGeom prst="ellipse">
                  <a:avLst/>
                </a:prstGeom>
                <a:noFill/>
                <a:ln w="12700">
                  <a:gradFill>
                    <a:gsLst>
                      <a:gs pos="0">
                        <a:schemeClr val="accent1">
                          <a:lumMod val="5000"/>
                          <a:lumOff val="95000"/>
                        </a:schemeClr>
                      </a:gs>
                      <a:gs pos="93000">
                        <a:schemeClr val="accent1">
                          <a:lumMod val="30000"/>
                          <a:lumOff val="70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51" name="文本框 50"/>
              <p:cNvSpPr txBox="1"/>
              <p:nvPr/>
            </p:nvSpPr>
            <p:spPr>
              <a:xfrm>
                <a:off x="1728074" y="2837169"/>
                <a:ext cx="855106" cy="400110"/>
              </a:xfrm>
              <a:prstGeom prst="rect">
                <a:avLst/>
              </a:prstGeom>
              <a:noFill/>
            </p:spPr>
            <p:txBody>
              <a:bodyPr wrap="square" rtlCol="0">
                <a:spAutoFit/>
              </a:bodyPr>
              <a:lstStyle/>
              <a:p>
                <a:pPr algn="ctr"/>
                <a:r>
                  <a:rPr lang="en-US" altLang="zh-CN" sz="2000" dirty="0">
                    <a:solidFill>
                      <a:schemeClr val="bg1"/>
                    </a:solidFill>
                    <a:cs typeface="+mn-ea"/>
                    <a:sym typeface="+mn-lt"/>
                  </a:rPr>
                  <a:t>02</a:t>
                </a:r>
              </a:p>
            </p:txBody>
          </p:sp>
        </p:grpSp>
        <p:grpSp>
          <p:nvGrpSpPr>
            <p:cNvPr id="55" name="组合 54"/>
            <p:cNvGrpSpPr/>
            <p:nvPr/>
          </p:nvGrpSpPr>
          <p:grpSpPr>
            <a:xfrm>
              <a:off x="3072" y="6024"/>
              <a:ext cx="1347" cy="1161"/>
              <a:chOff x="1728074" y="2700338"/>
              <a:chExt cx="855106" cy="736995"/>
            </a:xfrm>
          </p:grpSpPr>
          <p:grpSp>
            <p:nvGrpSpPr>
              <p:cNvPr id="59" name="组合 58"/>
              <p:cNvGrpSpPr/>
              <p:nvPr/>
            </p:nvGrpSpPr>
            <p:grpSpPr>
              <a:xfrm rot="10800000">
                <a:off x="1787130" y="2700338"/>
                <a:ext cx="736995" cy="736995"/>
                <a:chOff x="1448992" y="2928938"/>
                <a:chExt cx="733425" cy="733425"/>
              </a:xfrm>
            </p:grpSpPr>
            <p:sp>
              <p:nvSpPr>
                <p:cNvPr id="61" name="椭圆 60"/>
                <p:cNvSpPr/>
                <p:nvPr/>
              </p:nvSpPr>
              <p:spPr>
                <a:xfrm>
                  <a:off x="1520430" y="3000376"/>
                  <a:ext cx="590550" cy="590550"/>
                </a:xfrm>
                <a:prstGeom prst="ellipse">
                  <a:avLst/>
                </a:prstGeom>
                <a:noFill/>
                <a:ln w="12700">
                  <a:gradFill>
                    <a:gsLst>
                      <a:gs pos="0">
                        <a:schemeClr val="accent1">
                          <a:lumMod val="5000"/>
                          <a:lumOff val="95000"/>
                        </a:schemeClr>
                      </a:gs>
                      <a:gs pos="93000">
                        <a:schemeClr val="accent1">
                          <a:lumMod val="30000"/>
                          <a:lumOff val="70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2" name="椭圆 61"/>
                <p:cNvSpPr/>
                <p:nvPr/>
              </p:nvSpPr>
              <p:spPr>
                <a:xfrm rot="10800000">
                  <a:off x="1448992" y="2928938"/>
                  <a:ext cx="733425" cy="733425"/>
                </a:xfrm>
                <a:prstGeom prst="ellipse">
                  <a:avLst/>
                </a:prstGeom>
                <a:noFill/>
                <a:ln w="12700">
                  <a:gradFill>
                    <a:gsLst>
                      <a:gs pos="0">
                        <a:schemeClr val="accent1">
                          <a:lumMod val="5000"/>
                          <a:lumOff val="95000"/>
                        </a:schemeClr>
                      </a:gs>
                      <a:gs pos="93000">
                        <a:schemeClr val="accent1">
                          <a:lumMod val="30000"/>
                          <a:lumOff val="70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60" name="文本框 59"/>
              <p:cNvSpPr txBox="1"/>
              <p:nvPr/>
            </p:nvSpPr>
            <p:spPr>
              <a:xfrm>
                <a:off x="1728074" y="2837169"/>
                <a:ext cx="855106" cy="400110"/>
              </a:xfrm>
              <a:prstGeom prst="rect">
                <a:avLst/>
              </a:prstGeom>
              <a:noFill/>
            </p:spPr>
            <p:txBody>
              <a:bodyPr wrap="square" rtlCol="0">
                <a:spAutoFit/>
              </a:bodyPr>
              <a:lstStyle/>
              <a:p>
                <a:pPr algn="ctr"/>
                <a:r>
                  <a:rPr lang="en-US" altLang="zh-CN" sz="2000" dirty="0">
                    <a:solidFill>
                      <a:schemeClr val="bg1"/>
                    </a:solidFill>
                    <a:cs typeface="+mn-ea"/>
                    <a:sym typeface="+mn-lt"/>
                  </a:rPr>
                  <a:t>03</a:t>
                </a:r>
              </a:p>
            </p:txBody>
          </p:sp>
        </p:grpSp>
        <p:grpSp>
          <p:nvGrpSpPr>
            <p:cNvPr id="64" name="组合 63"/>
            <p:cNvGrpSpPr/>
            <p:nvPr/>
          </p:nvGrpSpPr>
          <p:grpSpPr>
            <a:xfrm>
              <a:off x="10556" y="6045"/>
              <a:ext cx="1347" cy="1161"/>
              <a:chOff x="1728074" y="2700338"/>
              <a:chExt cx="855106" cy="736995"/>
            </a:xfrm>
          </p:grpSpPr>
          <p:grpSp>
            <p:nvGrpSpPr>
              <p:cNvPr id="68" name="组合 67"/>
              <p:cNvGrpSpPr/>
              <p:nvPr/>
            </p:nvGrpSpPr>
            <p:grpSpPr>
              <a:xfrm rot="10800000">
                <a:off x="1787130" y="2700338"/>
                <a:ext cx="736995" cy="736995"/>
                <a:chOff x="1448992" y="2928938"/>
                <a:chExt cx="733425" cy="733425"/>
              </a:xfrm>
            </p:grpSpPr>
            <p:sp>
              <p:nvSpPr>
                <p:cNvPr id="70" name="椭圆 69"/>
                <p:cNvSpPr/>
                <p:nvPr/>
              </p:nvSpPr>
              <p:spPr>
                <a:xfrm>
                  <a:off x="1520430" y="3000376"/>
                  <a:ext cx="590550" cy="590550"/>
                </a:xfrm>
                <a:prstGeom prst="ellipse">
                  <a:avLst/>
                </a:prstGeom>
                <a:noFill/>
                <a:ln w="12700">
                  <a:gradFill>
                    <a:gsLst>
                      <a:gs pos="0">
                        <a:schemeClr val="accent1">
                          <a:lumMod val="5000"/>
                          <a:lumOff val="95000"/>
                        </a:schemeClr>
                      </a:gs>
                      <a:gs pos="93000">
                        <a:schemeClr val="accent1">
                          <a:lumMod val="30000"/>
                          <a:lumOff val="70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1" name="椭圆 70"/>
                <p:cNvSpPr/>
                <p:nvPr/>
              </p:nvSpPr>
              <p:spPr>
                <a:xfrm rot="10800000">
                  <a:off x="1448992" y="2928938"/>
                  <a:ext cx="733425" cy="733425"/>
                </a:xfrm>
                <a:prstGeom prst="ellipse">
                  <a:avLst/>
                </a:prstGeom>
                <a:noFill/>
                <a:ln w="12700">
                  <a:gradFill>
                    <a:gsLst>
                      <a:gs pos="0">
                        <a:schemeClr val="accent1">
                          <a:lumMod val="5000"/>
                          <a:lumOff val="95000"/>
                        </a:schemeClr>
                      </a:gs>
                      <a:gs pos="93000">
                        <a:schemeClr val="accent1">
                          <a:lumMod val="30000"/>
                          <a:lumOff val="70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69" name="文本框 68"/>
              <p:cNvSpPr txBox="1"/>
              <p:nvPr/>
            </p:nvSpPr>
            <p:spPr>
              <a:xfrm>
                <a:off x="1728074" y="2837169"/>
                <a:ext cx="855106" cy="400110"/>
              </a:xfrm>
              <a:prstGeom prst="rect">
                <a:avLst/>
              </a:prstGeom>
              <a:noFill/>
            </p:spPr>
            <p:txBody>
              <a:bodyPr wrap="square" rtlCol="0">
                <a:spAutoFit/>
              </a:bodyPr>
              <a:lstStyle/>
              <a:p>
                <a:pPr algn="ctr"/>
                <a:r>
                  <a:rPr lang="en-US" altLang="zh-CN" sz="2000" dirty="0">
                    <a:solidFill>
                      <a:schemeClr val="bg1"/>
                    </a:solidFill>
                    <a:cs typeface="+mn-ea"/>
                    <a:sym typeface="+mn-lt"/>
                  </a:rPr>
                  <a:t>04</a:t>
                </a:r>
              </a:p>
            </p:txBody>
          </p:sp>
        </p:grpSp>
        <p:sp>
          <p:nvSpPr>
            <p:cNvPr id="31" name="文本框 30"/>
            <p:cNvSpPr txBox="1"/>
            <p:nvPr/>
          </p:nvSpPr>
          <p:spPr>
            <a:xfrm>
              <a:off x="4910" y="4617"/>
              <a:ext cx="3645" cy="551"/>
            </a:xfrm>
            <a:prstGeom prst="rect">
              <a:avLst/>
            </a:prstGeom>
            <a:noFill/>
          </p:spPr>
          <p:txBody>
            <a:bodyPr wrap="square" rtlCol="0">
              <a:noAutofit/>
            </a:bodyPr>
            <a:lstStyle/>
            <a:p>
              <a:pPr algn="dist"/>
              <a:r>
                <a:rPr lang="zh-CN" altLang="en-US" sz="2400" dirty="0">
                  <a:solidFill>
                    <a:schemeClr val="bg1"/>
                  </a:solidFill>
                  <a:effectLst/>
                  <a:cs typeface="+mn-ea"/>
                  <a:sym typeface="+mn-lt"/>
                </a:rPr>
                <a:t>定义及特征</a:t>
              </a:r>
            </a:p>
          </p:txBody>
        </p:sp>
        <p:sp>
          <p:nvSpPr>
            <p:cNvPr id="32" name="文本框 31"/>
            <p:cNvSpPr txBox="1"/>
            <p:nvPr/>
          </p:nvSpPr>
          <p:spPr>
            <a:xfrm>
              <a:off x="12047" y="4620"/>
              <a:ext cx="2444" cy="555"/>
            </a:xfrm>
            <a:prstGeom prst="rect">
              <a:avLst/>
            </a:prstGeom>
            <a:noFill/>
          </p:spPr>
          <p:txBody>
            <a:bodyPr wrap="square" rtlCol="0">
              <a:noAutofit/>
            </a:bodyPr>
            <a:lstStyle/>
            <a:p>
              <a:pPr algn="dist"/>
              <a:r>
                <a:rPr lang="zh-CN" altLang="en-US" sz="2400" dirty="0">
                  <a:solidFill>
                    <a:schemeClr val="bg1"/>
                  </a:solidFill>
                  <a:effectLst/>
                  <a:cs typeface="+mn-ea"/>
                  <a:sym typeface="+mn-lt"/>
                </a:rPr>
                <a:t>政治前提</a:t>
              </a:r>
            </a:p>
          </p:txBody>
        </p:sp>
        <p:sp>
          <p:nvSpPr>
            <p:cNvPr id="35" name="文本框 34"/>
            <p:cNvSpPr txBox="1"/>
            <p:nvPr/>
          </p:nvSpPr>
          <p:spPr>
            <a:xfrm>
              <a:off x="4910" y="6192"/>
              <a:ext cx="3645" cy="725"/>
            </a:xfrm>
            <a:prstGeom prst="rect">
              <a:avLst/>
            </a:prstGeom>
            <a:noFill/>
          </p:spPr>
          <p:txBody>
            <a:bodyPr wrap="square" rtlCol="0">
              <a:spAutoFit/>
            </a:bodyPr>
            <a:lstStyle/>
            <a:p>
              <a:pPr algn="dist"/>
              <a:r>
                <a:rPr lang="zh-CN" altLang="en-US" sz="2400" dirty="0">
                  <a:solidFill>
                    <a:schemeClr val="bg1"/>
                  </a:solidFill>
                  <a:effectLst/>
                  <a:cs typeface="+mn-ea"/>
                  <a:sym typeface="+mn-lt"/>
                </a:rPr>
                <a:t>具体成因</a:t>
              </a:r>
            </a:p>
          </p:txBody>
        </p:sp>
        <p:sp>
          <p:nvSpPr>
            <p:cNvPr id="36" name="文本框 35"/>
            <p:cNvSpPr txBox="1"/>
            <p:nvPr/>
          </p:nvSpPr>
          <p:spPr>
            <a:xfrm>
              <a:off x="12047" y="6237"/>
              <a:ext cx="2733" cy="486"/>
            </a:xfrm>
            <a:prstGeom prst="rect">
              <a:avLst/>
            </a:prstGeom>
            <a:noFill/>
          </p:spPr>
          <p:txBody>
            <a:bodyPr wrap="square" rtlCol="0">
              <a:noAutofit/>
            </a:bodyPr>
            <a:lstStyle/>
            <a:p>
              <a:pPr algn="dist"/>
              <a:r>
                <a:rPr lang="zh-CN" altLang="en-US" sz="2400" dirty="0">
                  <a:solidFill>
                    <a:schemeClr val="bg1"/>
                  </a:solidFill>
                  <a:effectLst/>
                  <a:cs typeface="+mn-ea"/>
                  <a:sym typeface="+mn-lt"/>
                </a:rPr>
                <a:t>影响和总结</a:t>
              </a:r>
            </a:p>
          </p:txBody>
        </p:sp>
      </p:gr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0.70"/>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0.70"/>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0.70"/>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strVal val="#ppt_w*0.70"/>
                                          </p:val>
                                        </p:tav>
                                        <p:tav tm="100000">
                                          <p:val>
                                            <p:strVal val="#ppt_w"/>
                                          </p:val>
                                        </p:tav>
                                      </p:tavLst>
                                    </p:anim>
                                    <p:anim calcmode="lin" valueType="num">
                                      <p:cBhvr>
                                        <p:cTn id="28" dur="1000" fill="hold"/>
                                        <p:tgtEl>
                                          <p:spTgt spid="11"/>
                                        </p:tgtEl>
                                        <p:attrNameLst>
                                          <p:attrName>ppt_h</p:attrName>
                                        </p:attrNameLst>
                                      </p:cBhvr>
                                      <p:tavLst>
                                        <p:tav tm="0">
                                          <p:val>
                                            <p:strVal val="#ppt_h"/>
                                          </p:val>
                                        </p:tav>
                                        <p:tav tm="100000">
                                          <p:val>
                                            <p:strVal val="#ppt_h"/>
                                          </p:val>
                                        </p:tav>
                                      </p:tavLst>
                                    </p:anim>
                                    <p:animEffect transition="in" filter="fade">
                                      <p:cBhvr>
                                        <p:cTn id="29" dur="1000"/>
                                        <p:tgtEl>
                                          <p:spTgt spid="11"/>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1000" fill="hold"/>
                                        <p:tgtEl>
                                          <p:spTgt spid="10"/>
                                        </p:tgtEl>
                                        <p:attrNameLst>
                                          <p:attrName>ppt_w</p:attrName>
                                        </p:attrNameLst>
                                      </p:cBhvr>
                                      <p:tavLst>
                                        <p:tav tm="0">
                                          <p:val>
                                            <p:strVal val="#ppt_w*0.70"/>
                                          </p:val>
                                        </p:tav>
                                        <p:tav tm="100000">
                                          <p:val>
                                            <p:strVal val="#ppt_w"/>
                                          </p:val>
                                        </p:tav>
                                      </p:tavLst>
                                    </p:anim>
                                    <p:anim calcmode="lin" valueType="num">
                                      <p:cBhvr>
                                        <p:cTn id="33" dur="1000" fill="hold"/>
                                        <p:tgtEl>
                                          <p:spTgt spid="10"/>
                                        </p:tgtEl>
                                        <p:attrNameLst>
                                          <p:attrName>ppt_h</p:attrName>
                                        </p:attrNameLst>
                                      </p:cBhvr>
                                      <p:tavLst>
                                        <p:tav tm="0">
                                          <p:val>
                                            <p:strVal val="#ppt_h"/>
                                          </p:val>
                                        </p:tav>
                                        <p:tav tm="100000">
                                          <p:val>
                                            <p:strVal val="#ppt_h"/>
                                          </p:val>
                                        </p:tav>
                                      </p:tavLst>
                                    </p:anim>
                                    <p:animEffect transition="in" filter="fade">
                                      <p:cBhvr>
                                        <p:cTn id="34" dur="1000"/>
                                        <p:tgtEl>
                                          <p:spTgt spid="10"/>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strVal val="#ppt_w*0.70"/>
                                          </p:val>
                                        </p:tav>
                                        <p:tav tm="100000">
                                          <p:val>
                                            <p:strVal val="#ppt_w"/>
                                          </p:val>
                                        </p:tav>
                                      </p:tavLst>
                                    </p:anim>
                                    <p:anim calcmode="lin" valueType="num">
                                      <p:cBhvr>
                                        <p:cTn id="38" dur="1000" fill="hold"/>
                                        <p:tgtEl>
                                          <p:spTgt spid="9"/>
                                        </p:tgtEl>
                                        <p:attrNameLst>
                                          <p:attrName>ppt_h</p:attrName>
                                        </p:attrNameLst>
                                      </p:cBhvr>
                                      <p:tavLst>
                                        <p:tav tm="0">
                                          <p:val>
                                            <p:strVal val="#ppt_h"/>
                                          </p:val>
                                        </p:tav>
                                        <p:tav tm="100000">
                                          <p:val>
                                            <p:strVal val="#ppt_h"/>
                                          </p:val>
                                        </p:tav>
                                      </p:tavLst>
                                    </p:anim>
                                    <p:animEffect transition="in" filter="fade">
                                      <p:cBhvr>
                                        <p:cTn id="39" dur="1000"/>
                                        <p:tgtEl>
                                          <p:spTgt spid="9"/>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strVal val="#ppt_w*0.70"/>
                                          </p:val>
                                        </p:tav>
                                        <p:tav tm="100000">
                                          <p:val>
                                            <p:strVal val="#ppt_w"/>
                                          </p:val>
                                        </p:tav>
                                      </p:tavLst>
                                    </p:anim>
                                    <p:anim calcmode="lin" valueType="num">
                                      <p:cBhvr>
                                        <p:cTn id="43" dur="1000" fill="hold"/>
                                        <p:tgtEl>
                                          <p:spTgt spid="6"/>
                                        </p:tgtEl>
                                        <p:attrNameLst>
                                          <p:attrName>ppt_h</p:attrName>
                                        </p:attrNameLst>
                                      </p:cBhvr>
                                      <p:tavLst>
                                        <p:tav tm="0">
                                          <p:val>
                                            <p:strVal val="#ppt_h"/>
                                          </p:val>
                                        </p:tav>
                                        <p:tav tm="100000">
                                          <p:val>
                                            <p:strVal val="#ppt_h"/>
                                          </p:val>
                                        </p:tav>
                                      </p:tavLst>
                                    </p:anim>
                                    <p:animEffect transition="in" filter="fade">
                                      <p:cBhvr>
                                        <p:cTn id="44" dur="1000"/>
                                        <p:tgtEl>
                                          <p:spTgt spid="6"/>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strVal val="#ppt_w*0.70"/>
                                          </p:val>
                                        </p:tav>
                                        <p:tav tm="100000">
                                          <p:val>
                                            <p:strVal val="#ppt_w"/>
                                          </p:val>
                                        </p:tav>
                                      </p:tavLst>
                                    </p:anim>
                                    <p:anim calcmode="lin" valueType="num">
                                      <p:cBhvr>
                                        <p:cTn id="48" dur="1000" fill="hold"/>
                                        <p:tgtEl>
                                          <p:spTgt spid="16"/>
                                        </p:tgtEl>
                                        <p:attrNameLst>
                                          <p:attrName>ppt_h</p:attrName>
                                        </p:attrNameLst>
                                      </p:cBhvr>
                                      <p:tavLst>
                                        <p:tav tm="0">
                                          <p:val>
                                            <p:strVal val="#ppt_h"/>
                                          </p:val>
                                        </p:tav>
                                        <p:tav tm="100000">
                                          <p:val>
                                            <p:strVal val="#ppt_h"/>
                                          </p:val>
                                        </p:tav>
                                      </p:tavLst>
                                    </p:anim>
                                    <p:animEffect transition="in" filter="fade">
                                      <p:cBhvr>
                                        <p:cTn id="49" dur="1000"/>
                                        <p:tgtEl>
                                          <p:spTgt spid="16"/>
                                        </p:tgtEl>
                                      </p:cBhvr>
                                    </p:animEffect>
                                  </p:childTnLst>
                                </p:cTn>
                              </p:par>
                            </p:childTnLst>
                          </p:cTn>
                        </p:par>
                        <p:par>
                          <p:cTn id="50" fill="hold">
                            <p:stCondLst>
                              <p:cond delay="1000"/>
                            </p:stCondLst>
                            <p:childTnLst>
                              <p:par>
                                <p:cTn id="51" presetID="3" presetClass="entr" presetSubtype="10"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blinds(horizontal)">
                                      <p:cBhvr>
                                        <p:cTn id="53" dur="500"/>
                                        <p:tgtEl>
                                          <p:spTgt spid="28"/>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0.70"/>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3" presetClass="entr" presetSubtype="1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blinds(horizontal)">
                                      <p:cBhvr>
                                        <p:cTn id="6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P spid="10" grpId="0"/>
      <p:bldP spid="11" grpId="0"/>
      <p:bldP spid="12" grpId="0" bldLvl="0" animBg="1"/>
      <p:bldP spid="13" grpId="0"/>
      <p:bldP spid="14" grpId="0"/>
      <p:bldP spid="16" grpId="0" bldLvl="0" animBg="1"/>
      <p:bldP spid="6" grpId="0"/>
      <p:bldP spid="28" grpId="0" bldLvl="0" animBg="1"/>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err="1">
                <a:solidFill>
                  <a:schemeClr val="accent1">
                    <a:lumMod val="50000"/>
                  </a:schemeClr>
                </a:solidFill>
                <a:cs typeface="+mn-ea"/>
                <a:sym typeface="+mn-lt"/>
              </a:rPr>
              <a:t>PART.04</a:t>
            </a:r>
          </a:p>
        </p:txBody>
      </p:sp>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05151" y="61887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sp>
        <p:nvSpPr>
          <p:cNvPr id="6" name="文本框 5"/>
          <p:cNvSpPr txBox="1"/>
          <p:nvPr userDrawn="1"/>
        </p:nvSpPr>
        <p:spPr>
          <a:xfrm>
            <a:off x="763270" y="1205865"/>
            <a:ext cx="10961370" cy="4982845"/>
          </a:xfrm>
          <a:prstGeom prst="rect">
            <a:avLst/>
          </a:prstGeom>
        </p:spPr>
        <p:txBody>
          <a:bodyPr wrap="none" rtlCol="0">
            <a:noAutofit/>
          </a:bodyPr>
          <a:lstStyle/>
          <a:p>
            <a:pPr algn="l"/>
            <a:r>
              <a:rPr lang="zh-CN" altLang="en-US"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zh-CN" altLang="en-US" sz="2200" dirty="0">
                <a:latin typeface="宋体" panose="02010600030101010101" pitchFamily="2" charset="-122"/>
                <a:ea typeface="宋体" panose="02010600030101010101" pitchFamily="2" charset="-122"/>
                <a:cs typeface="宋体" panose="02010600030101010101" pitchFamily="2" charset="-122"/>
              </a:rPr>
              <a:t>在地方政府公司化的机制作用下，</a:t>
            </a:r>
            <a:r>
              <a:rPr lang="zh-CN" altLang="en-US" sz="2200" dirty="0">
                <a:solidFill>
                  <a:schemeClr val="accent4">
                    <a:lumMod val="75000"/>
                  </a:schemeClr>
                </a:solidFill>
                <a:latin typeface="宋体" panose="02010600030101010101" pitchFamily="2" charset="-122"/>
                <a:ea typeface="宋体" panose="02010600030101010101" pitchFamily="2" charset="-122"/>
                <a:cs typeface="宋体" panose="02010600030101010101" pitchFamily="2" charset="-122"/>
              </a:rPr>
              <a:t>政府把自己变成了市场竞争的一个主体</a:t>
            </a:r>
            <a:r>
              <a:rPr lang="zh-CN" altLang="en-US" sz="2200" dirty="0">
                <a:latin typeface="宋体" panose="02010600030101010101" pitchFamily="2" charset="-122"/>
                <a:ea typeface="宋体" panose="02010600030101010101" pitchFamily="2" charset="-122"/>
                <a:cs typeface="宋体" panose="02010600030101010101" pitchFamily="2" charset="-122"/>
              </a:rPr>
              <a:t>，做了许          </a:t>
            </a:r>
          </a:p>
          <a:p>
            <a:pPr algn="l"/>
            <a:r>
              <a:rPr lang="zh-CN" altLang="en-US" sz="2200" dirty="0">
                <a:latin typeface="宋体" panose="02010600030101010101" pitchFamily="2" charset="-122"/>
                <a:ea typeface="宋体" panose="02010600030101010101" pitchFamily="2" charset="-122"/>
                <a:cs typeface="宋体" panose="02010600030101010101" pitchFamily="2" charset="-122"/>
              </a:rPr>
              <a:t>多原本该是市场做的事情。政府官员的注意力主要是在投资者或者说有钱人的身上，或</a:t>
            </a:r>
          </a:p>
          <a:p>
            <a:pPr algn="l"/>
            <a:r>
              <a:rPr lang="zh-CN" altLang="en-US" sz="2200" dirty="0">
                <a:latin typeface="宋体" panose="02010600030101010101" pitchFamily="2" charset="-122"/>
                <a:ea typeface="宋体" panose="02010600030101010101" pitchFamily="2" charset="-122"/>
                <a:cs typeface="宋体" panose="02010600030101010101" pitchFamily="2" charset="-122"/>
              </a:rPr>
              <a:t>者说，</a:t>
            </a:r>
            <a:r>
              <a:rPr lang="zh-CN" altLang="en-US" sz="2200" dirty="0">
                <a:solidFill>
                  <a:schemeClr val="accent4">
                    <a:lumMod val="75000"/>
                  </a:schemeClr>
                </a:solidFill>
                <a:latin typeface="宋体" panose="02010600030101010101" pitchFamily="2" charset="-122"/>
                <a:ea typeface="宋体" panose="02010600030101010101" pitchFamily="2" charset="-122"/>
                <a:cs typeface="宋体" panose="02010600030101010101" pitchFamily="2" charset="-122"/>
              </a:rPr>
              <a:t>政策取向更向有钱人倾斜</a:t>
            </a:r>
            <a:r>
              <a:rPr lang="zh-CN" altLang="en-US" sz="2200" dirty="0">
                <a:latin typeface="宋体" panose="02010600030101010101" pitchFamily="2" charset="-122"/>
                <a:ea typeface="宋体" panose="02010600030101010101" pitchFamily="2" charset="-122"/>
                <a:cs typeface="宋体" panose="02010600030101010101" pitchFamily="2" charset="-122"/>
              </a:rPr>
              <a:t>。公权力过分介入市场运行，</a:t>
            </a:r>
            <a:r>
              <a:rPr lang="zh-CN" altLang="en-US" sz="2200" dirty="0">
                <a:solidFill>
                  <a:schemeClr val="accent4">
                    <a:lumMod val="75000"/>
                  </a:schemeClr>
                </a:solidFill>
                <a:latin typeface="宋体" panose="02010600030101010101" pitchFamily="2" charset="-122"/>
                <a:ea typeface="宋体" panose="02010600030101010101" pitchFamily="2" charset="-122"/>
                <a:cs typeface="宋体" panose="02010600030101010101" pitchFamily="2" charset="-122"/>
              </a:rPr>
              <a:t>混淆了政商之间的界限</a:t>
            </a:r>
            <a:r>
              <a:rPr lang="zh-CN" altLang="en-US" sz="2200" dirty="0">
                <a:latin typeface="宋体" panose="02010600030101010101" pitchFamily="2" charset="-122"/>
                <a:ea typeface="宋体" panose="02010600030101010101" pitchFamily="2" charset="-122"/>
                <a:cs typeface="宋体" panose="02010600030101010101" pitchFamily="2" charset="-122"/>
              </a:rPr>
              <a:t>，</a:t>
            </a:r>
          </a:p>
          <a:p>
            <a:pPr algn="l"/>
            <a:r>
              <a:rPr lang="zh-CN" altLang="en-US" sz="2200" dirty="0">
                <a:latin typeface="宋体" panose="02010600030101010101" pitchFamily="2" charset="-122"/>
                <a:ea typeface="宋体" panose="02010600030101010101" pitchFamily="2" charset="-122"/>
                <a:cs typeface="宋体" panose="02010600030101010101" pitchFamily="2" charset="-122"/>
              </a:rPr>
              <a:t>反而更加不利于建立公平的市场经济环境。</a:t>
            </a:r>
          </a:p>
          <a:p>
            <a:pPr algn="l"/>
            <a:endParaRPr lang="zh-CN" altLang="en-US" sz="2200" dirty="0">
              <a:latin typeface="宋体" panose="02010600030101010101" pitchFamily="2" charset="-122"/>
              <a:ea typeface="宋体" panose="02010600030101010101" pitchFamily="2" charset="-122"/>
              <a:cs typeface="宋体" panose="02010600030101010101" pitchFamily="2" charset="-122"/>
            </a:endParaRPr>
          </a:p>
          <a:p>
            <a:pPr algn="l"/>
            <a:r>
              <a:rPr lang="zh-CN" altLang="en-US" sz="2200" dirty="0">
                <a:latin typeface="宋体" panose="02010600030101010101" pitchFamily="2" charset="-122"/>
                <a:ea typeface="宋体" panose="02010600030101010101" pitchFamily="2" charset="-122"/>
                <a:cs typeface="宋体" panose="02010600030101010101" pitchFamily="2" charset="-122"/>
              </a:rPr>
              <a:t>    这种公司化的政府运行机制，</a:t>
            </a:r>
            <a:r>
              <a:rPr lang="zh-CN" altLang="en-US" sz="2200" dirty="0">
                <a:solidFill>
                  <a:schemeClr val="accent4">
                    <a:lumMod val="75000"/>
                  </a:schemeClr>
                </a:solidFill>
                <a:latin typeface="宋体" panose="02010600030101010101" pitchFamily="2" charset="-122"/>
                <a:ea typeface="宋体" panose="02010600030101010101" pitchFamily="2" charset="-122"/>
                <a:cs typeface="宋体" panose="02010600030101010101" pitchFamily="2" charset="-122"/>
              </a:rPr>
              <a:t>使政府对于基层社会的公共需要缺乏回应能力</a:t>
            </a:r>
            <a:r>
              <a:rPr lang="zh-CN" altLang="en-US" sz="2200" dirty="0">
                <a:latin typeface="宋体" panose="02010600030101010101" pitchFamily="2" charset="-122"/>
                <a:ea typeface="宋体" panose="02010600030101010101" pitchFamily="2" charset="-122"/>
                <a:cs typeface="宋体" panose="02010600030101010101" pitchFamily="2" charset="-122"/>
              </a:rPr>
              <a:t>。在政</a:t>
            </a:r>
          </a:p>
          <a:p>
            <a:pPr algn="l"/>
            <a:r>
              <a:rPr lang="zh-CN" altLang="en-US" sz="2200" dirty="0">
                <a:latin typeface="宋体" panose="02010600030101010101" pitchFamily="2" charset="-122"/>
                <a:ea typeface="宋体" panose="02010600030101010101" pitchFamily="2" charset="-122"/>
                <a:cs typeface="宋体" panose="02010600030101010101" pitchFamily="2" charset="-122"/>
              </a:rPr>
              <a:t>府运作过程中，民众的需要和要求难以迅速反馈到政府体系中来。或者说，反馈的方式</a:t>
            </a:r>
          </a:p>
          <a:p>
            <a:pPr algn="l"/>
            <a:r>
              <a:rPr lang="zh-CN" altLang="en-US" sz="2200" dirty="0">
                <a:latin typeface="宋体" panose="02010600030101010101" pitchFamily="2" charset="-122"/>
                <a:ea typeface="宋体" panose="02010600030101010101" pitchFamily="2" charset="-122"/>
                <a:cs typeface="宋体" panose="02010600030101010101" pitchFamily="2" charset="-122"/>
              </a:rPr>
              <a:t>主要是非常规性的，如上访、群体性事件。而那些设计好的制度化通道运行不畅，或被</a:t>
            </a:r>
          </a:p>
          <a:p>
            <a:pPr algn="l"/>
            <a:r>
              <a:rPr lang="zh-CN" altLang="en-US" sz="2200" dirty="0">
                <a:latin typeface="宋体" panose="02010600030101010101" pitchFamily="2" charset="-122"/>
                <a:ea typeface="宋体" panose="02010600030101010101" pitchFamily="2" charset="-122"/>
                <a:cs typeface="宋体" panose="02010600030101010101" pitchFamily="2" charset="-122"/>
              </a:rPr>
              <a:t>废弃、或被堵塞。即使在信息反馈上来以后，政府的处理机制也不健全。对政府部门工</a:t>
            </a:r>
          </a:p>
          <a:p>
            <a:pPr algn="l"/>
            <a:r>
              <a:rPr lang="zh-CN" altLang="en-US" sz="2200" dirty="0">
                <a:latin typeface="宋体" panose="02010600030101010101" pitchFamily="2" charset="-122"/>
                <a:ea typeface="宋体" panose="02010600030101010101" pitchFamily="2" charset="-122"/>
                <a:cs typeface="宋体" panose="02010600030101010101" pitchFamily="2" charset="-122"/>
              </a:rPr>
              <a:t>作人员来说，缺乏为民众做事的激励机制，也就缺少对相关信息做出反应的动力。</a:t>
            </a:r>
          </a:p>
          <a:p>
            <a:pPr algn="l"/>
            <a:endParaRPr lang="zh-CN" altLang="en-US" sz="2200" dirty="0">
              <a:latin typeface="宋体" panose="02010600030101010101" pitchFamily="2" charset="-122"/>
              <a:ea typeface="宋体" panose="02010600030101010101" pitchFamily="2" charset="-122"/>
              <a:cs typeface="宋体" panose="02010600030101010101" pitchFamily="2" charset="-122"/>
            </a:endParaRPr>
          </a:p>
          <a:p>
            <a:pPr algn="l"/>
            <a:r>
              <a:rPr lang="zh-CN" altLang="en-US" sz="2200" dirty="0">
                <a:latin typeface="宋体" panose="02010600030101010101" pitchFamily="2" charset="-122"/>
                <a:ea typeface="宋体" panose="02010600030101010101" pitchFamily="2" charset="-122"/>
                <a:cs typeface="宋体" panose="02010600030101010101" pitchFamily="2" charset="-122"/>
              </a:rPr>
              <a:t>    就政府转型而言，中国模式还没有迈过最重要的那道“窄门”。地方政府公司化的发</a:t>
            </a:r>
            <a:br>
              <a:rPr lang="zh-CN" altLang="en-US" sz="2200" dirty="0">
                <a:latin typeface="宋体" panose="02010600030101010101" pitchFamily="2" charset="-122"/>
                <a:ea typeface="宋体" panose="02010600030101010101" pitchFamily="2" charset="-122"/>
                <a:cs typeface="宋体" panose="02010600030101010101" pitchFamily="2" charset="-122"/>
              </a:rPr>
            </a:br>
            <a:r>
              <a:rPr lang="zh-CN" altLang="en-US" sz="2200" dirty="0">
                <a:latin typeface="宋体" panose="02010600030101010101" pitchFamily="2" charset="-122"/>
                <a:ea typeface="宋体" panose="02010600030101010101" pitchFamily="2" charset="-122"/>
                <a:cs typeface="宋体" panose="02010600030101010101" pitchFamily="2" charset="-122"/>
              </a:rPr>
              <a:t>展范式，早期阶段显然有促进经济快速发展之利，但是随后弊端开始凸显。如果说前一阶</a:t>
            </a:r>
          </a:p>
          <a:p>
            <a:pPr algn="l"/>
            <a:r>
              <a:rPr lang="zh-CN" altLang="en-US" sz="2200" dirty="0">
                <a:latin typeface="宋体" panose="02010600030101010101" pitchFamily="2" charset="-122"/>
                <a:ea typeface="宋体" panose="02010600030101010101" pitchFamily="2" charset="-122"/>
                <a:cs typeface="宋体" panose="02010600030101010101" pitchFamily="2" charset="-122"/>
              </a:rPr>
              <a:t>段中国的改革是在没有根本触及政治体制的情况下开展的，那么，下一阶段的中国改革，</a:t>
            </a:r>
          </a:p>
          <a:p>
            <a:pPr algn="l"/>
            <a:r>
              <a:rPr lang="zh-CN" altLang="en-US" sz="2200" dirty="0">
                <a:solidFill>
                  <a:srgbClr val="FF0000"/>
                </a:solidFill>
                <a:latin typeface="宋体" panose="02010600030101010101" pitchFamily="2" charset="-122"/>
                <a:ea typeface="宋体" panose="02010600030101010101" pitchFamily="2" charset="-122"/>
                <a:cs typeface="宋体" panose="02010600030101010101" pitchFamily="2" charset="-122"/>
              </a:rPr>
              <a:t>根本的问题将是如何去改变地方政府公司化的运行机制，使之真正转换为现代意义的国家</a:t>
            </a:r>
          </a:p>
          <a:p>
            <a:pPr algn="l"/>
            <a:r>
              <a:rPr lang="zh-CN" altLang="en-US" sz="2200" dirty="0">
                <a:solidFill>
                  <a:srgbClr val="FF0000"/>
                </a:solidFill>
                <a:latin typeface="宋体" panose="02010600030101010101" pitchFamily="2" charset="-122"/>
                <a:ea typeface="宋体" panose="02010600030101010101" pitchFamily="2" charset="-122"/>
                <a:cs typeface="宋体" panose="02010600030101010101" pitchFamily="2" charset="-122"/>
              </a:rPr>
              <a:t>政权体系。</a:t>
            </a:r>
          </a:p>
        </p:txBody>
      </p:sp>
      <p:sp>
        <p:nvSpPr>
          <p:cNvPr id="2" name="矩形 1"/>
          <p:cNvSpPr/>
          <p:nvPr/>
        </p:nvSpPr>
        <p:spPr>
          <a:xfrm>
            <a:off x="2396490" y="180975"/>
            <a:ext cx="1556385" cy="82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a:t>总结</a:t>
            </a:r>
          </a:p>
        </p:txBody>
      </p:sp>
    </p:spTree>
    <p:custDataLst>
      <p:tags r:id="rId1"/>
    </p:custDataLst>
  </p:cSld>
  <p:clrMapOvr>
    <a:masterClrMapping/>
  </p:clrMapOvr>
  <p:transition advClick="0" advTm="0">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9b77bab208b0"/>
          <p:cNvPicPr>
            <a:picLocks noChangeAspect="1"/>
          </p:cNvPicPr>
          <p:nvPr/>
        </p:nvPicPr>
        <p:blipFill>
          <a:blip r:embed="rId4"/>
          <a:stretch>
            <a:fillRect/>
          </a:stretch>
        </p:blipFill>
        <p:spPr>
          <a:xfrm>
            <a:off x="0" y="0"/>
            <a:ext cx="12184380" cy="6857365"/>
          </a:xfrm>
          <a:prstGeom prst="rect">
            <a:avLst/>
          </a:prstGeom>
        </p:spPr>
      </p:pic>
      <p:sp>
        <p:nvSpPr>
          <p:cNvPr id="5" name="矩形 4"/>
          <p:cNvSpPr/>
          <p:nvPr/>
        </p:nvSpPr>
        <p:spPr>
          <a:xfrm>
            <a:off x="-9525" y="-18415"/>
            <a:ext cx="12211050" cy="6894830"/>
          </a:xfrm>
          <a:prstGeom prst="rect">
            <a:avLst/>
          </a:prstGeom>
          <a:gradFill>
            <a:gsLst>
              <a:gs pos="0">
                <a:schemeClr val="tx2">
                  <a:lumMod val="75000"/>
                  <a:lumOff val="25000"/>
                  <a:alpha val="0"/>
                </a:schemeClr>
              </a:gs>
              <a:gs pos="86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rot="5400000">
            <a:off x="-1520228" y="3336668"/>
            <a:ext cx="3952874" cy="183515"/>
          </a:xfrm>
          <a:prstGeom prst="rect">
            <a:avLst/>
          </a:prstGeom>
          <a:noFill/>
        </p:spPr>
        <p:txBody>
          <a:bodyPr wrap="square" rtlCol="0">
            <a:spAutoFit/>
          </a:bodyPr>
          <a:lstStyle/>
          <a:p>
            <a:pPr algn="dist"/>
            <a:r>
              <a:rPr lang="en-US" altLang="zh-CN" sz="600" dirty="0">
                <a:solidFill>
                  <a:schemeClr val="bg1"/>
                </a:solidFill>
                <a:effectLst>
                  <a:outerShdw blurRad="381000" algn="ctr" rotWithShape="0">
                    <a:prstClr val="black">
                      <a:alpha val="25000"/>
                    </a:prstClr>
                  </a:outerShdw>
                </a:effectLst>
                <a:cs typeface="+mn-ea"/>
                <a:sym typeface="+mn-lt"/>
              </a:rPr>
              <a:t>DESIGNED BY IBOTU</a:t>
            </a:r>
          </a:p>
        </p:txBody>
      </p:sp>
      <p:sp>
        <p:nvSpPr>
          <p:cNvPr id="9" name="图文框 8"/>
          <p:cNvSpPr/>
          <p:nvPr/>
        </p:nvSpPr>
        <p:spPr>
          <a:xfrm>
            <a:off x="11296103" y="426488"/>
            <a:ext cx="517962" cy="517962"/>
          </a:xfrm>
          <a:prstGeom prst="frame">
            <a:avLst>
              <a:gd name="adj1" fmla="val 5842"/>
            </a:avLst>
          </a:prstGeom>
          <a:solidFill>
            <a:schemeClr val="accent1">
              <a:lumMod val="75000"/>
              <a:alpha val="30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92360" y="4670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94051" y="6515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sp>
        <p:nvSpPr>
          <p:cNvPr id="12" name="矩形 11"/>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3" name="文本框 12"/>
          <p:cNvSpPr txBox="1"/>
          <p:nvPr/>
        </p:nvSpPr>
        <p:spPr>
          <a:xfrm>
            <a:off x="320843" y="426488"/>
            <a:ext cx="1060425" cy="533400"/>
          </a:xfrm>
          <a:prstGeom prst="rect">
            <a:avLst/>
          </a:prstGeom>
          <a:noFill/>
        </p:spPr>
        <p:txBody>
          <a:bodyPr wrap="square" rtlCol="0">
            <a:spAutoFit/>
          </a:bodyPr>
          <a:lstStyle/>
          <a:p>
            <a:pPr>
              <a:lnSpc>
                <a:spcPct val="120000"/>
              </a:lnSpc>
            </a:pPr>
            <a:r>
              <a:rPr lang="en-US" altLang="zh-CN" sz="1200" b="1" dirty="0">
                <a:solidFill>
                  <a:schemeClr val="accent1">
                    <a:lumMod val="75000"/>
                    <a:alpha val="50000"/>
                  </a:schemeClr>
                </a:solidFill>
                <a:effectLst>
                  <a:outerShdw blurRad="381000" algn="ctr" rotWithShape="0">
                    <a:prstClr val="black">
                      <a:alpha val="25000"/>
                    </a:prstClr>
                  </a:outerShdw>
                </a:effectLst>
                <a:cs typeface="+mn-ea"/>
                <a:sym typeface="+mn-lt"/>
              </a:rPr>
              <a:t>HEY</a:t>
            </a:r>
          </a:p>
          <a:p>
            <a:pPr>
              <a:lnSpc>
                <a:spcPct val="120000"/>
              </a:lnSpc>
            </a:pPr>
            <a:r>
              <a:rPr lang="en-US" altLang="zh-CN" sz="1200" b="1" dirty="0">
                <a:solidFill>
                  <a:schemeClr val="accent1">
                    <a:lumMod val="75000"/>
                    <a:alpha val="50000"/>
                  </a:schemeClr>
                </a:solidFill>
                <a:effectLst>
                  <a:outerShdw blurRad="381000" algn="ctr" rotWithShape="0">
                    <a:prstClr val="black">
                      <a:alpha val="25000"/>
                    </a:prstClr>
                  </a:outerShdw>
                </a:effectLst>
                <a:cs typeface="+mn-ea"/>
                <a:sym typeface="+mn-lt"/>
              </a:rPr>
              <a:t>WAKE UP!</a:t>
            </a:r>
          </a:p>
        </p:txBody>
      </p:sp>
      <p:sp>
        <p:nvSpPr>
          <p:cNvPr id="14" name="文本框 13"/>
          <p:cNvSpPr txBox="1"/>
          <p:nvPr/>
        </p:nvSpPr>
        <p:spPr>
          <a:xfrm>
            <a:off x="200078" y="5610246"/>
            <a:ext cx="1060426" cy="533400"/>
          </a:xfrm>
          <a:prstGeom prst="rect">
            <a:avLst/>
          </a:prstGeom>
          <a:noFill/>
        </p:spPr>
        <p:txBody>
          <a:bodyPr wrap="square" rtlCol="0">
            <a:spAutoFit/>
          </a:bodyPr>
          <a:lstStyle/>
          <a:p>
            <a:pPr>
              <a:lnSpc>
                <a:spcPct val="120000"/>
              </a:lnSpc>
            </a:pPr>
            <a:r>
              <a:rPr lang="en-US" altLang="zh-CN" sz="1200" b="1" dirty="0">
                <a:solidFill>
                  <a:schemeClr val="bg1"/>
                </a:solidFill>
                <a:effectLst>
                  <a:outerShdw blurRad="381000" algn="ctr" rotWithShape="0">
                    <a:prstClr val="black">
                      <a:alpha val="25000"/>
                    </a:prstClr>
                  </a:outerShdw>
                </a:effectLst>
                <a:cs typeface="+mn-ea"/>
                <a:sym typeface="+mn-lt"/>
              </a:rPr>
              <a:t>DO SOME</a:t>
            </a:r>
          </a:p>
          <a:p>
            <a:pPr>
              <a:lnSpc>
                <a:spcPct val="120000"/>
              </a:lnSpc>
            </a:pPr>
            <a:r>
              <a:rPr lang="en-US" altLang="zh-CN" sz="1200" b="1" dirty="0">
                <a:solidFill>
                  <a:schemeClr val="bg1"/>
                </a:solidFill>
                <a:effectLst>
                  <a:outerShdw blurRad="381000" algn="ctr" rotWithShape="0">
                    <a:prstClr val="black">
                      <a:alpha val="25000"/>
                    </a:prstClr>
                  </a:outerShdw>
                </a:effectLst>
                <a:cs typeface="+mn-ea"/>
                <a:sym typeface="+mn-lt"/>
              </a:rPr>
              <a:t>THINGS!</a:t>
            </a:r>
            <a:endParaRPr lang="zh-CN" altLang="en-US" sz="1200" b="1" dirty="0">
              <a:solidFill>
                <a:schemeClr val="bg1"/>
              </a:solidFill>
              <a:effectLst>
                <a:outerShdw blurRad="381000" algn="ctr" rotWithShape="0">
                  <a:prstClr val="black">
                    <a:alpha val="25000"/>
                  </a:prstClr>
                </a:outerShdw>
              </a:effectLst>
              <a:cs typeface="+mn-ea"/>
              <a:sym typeface="+mn-lt"/>
            </a:endParaRPr>
          </a:p>
        </p:txBody>
      </p:sp>
      <p:sp>
        <p:nvSpPr>
          <p:cNvPr id="16" name="矩形 15"/>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6" name="文本框 5"/>
          <p:cNvSpPr txBox="1"/>
          <p:nvPr/>
        </p:nvSpPr>
        <p:spPr>
          <a:xfrm rot="5400000">
            <a:off x="9745942" y="3336668"/>
            <a:ext cx="3952874" cy="183515"/>
          </a:xfrm>
          <a:prstGeom prst="rect">
            <a:avLst/>
          </a:prstGeom>
          <a:noFill/>
        </p:spPr>
        <p:txBody>
          <a:bodyPr wrap="square" rtlCol="0">
            <a:spAutoFit/>
          </a:bodyPr>
          <a:lstStyle/>
          <a:p>
            <a:pPr algn="dist"/>
            <a:r>
              <a:rPr lang="en-US" altLang="zh-CN" sz="600" dirty="0">
                <a:solidFill>
                  <a:schemeClr val="bg1"/>
                </a:solidFill>
                <a:effectLst>
                  <a:outerShdw blurRad="381000" algn="ctr" rotWithShape="0">
                    <a:prstClr val="black">
                      <a:alpha val="25000"/>
                    </a:prstClr>
                  </a:outerShdw>
                </a:effectLst>
                <a:cs typeface="+mn-ea"/>
                <a:sym typeface="+mn-lt"/>
              </a:rPr>
              <a:t>DESIGNED BY IBOTU</a:t>
            </a:r>
          </a:p>
        </p:txBody>
      </p:sp>
      <p:sp>
        <p:nvSpPr>
          <p:cNvPr id="19" name="矩形: 圆角 18"/>
          <p:cNvSpPr/>
          <p:nvPr/>
        </p:nvSpPr>
        <p:spPr>
          <a:xfrm>
            <a:off x="4901565" y="4191635"/>
            <a:ext cx="2672715" cy="429895"/>
          </a:xfrm>
          <a:prstGeom prst="roundRect">
            <a:avLst>
              <a:gd name="adj" fmla="val 0"/>
            </a:avLst>
          </a:prstGeom>
          <a:noFill/>
          <a:ln w="28575">
            <a:solidFill>
              <a:schemeClr val="bg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mn-ea"/>
                <a:sym typeface="+mn-lt"/>
              </a:rPr>
              <a:t>感谢观看</a:t>
            </a:r>
          </a:p>
        </p:txBody>
      </p:sp>
      <p:sp>
        <p:nvSpPr>
          <p:cNvPr id="17" name="文本框 16"/>
          <p:cNvSpPr txBox="1"/>
          <p:nvPr/>
        </p:nvSpPr>
        <p:spPr>
          <a:xfrm>
            <a:off x="3223895" y="2351405"/>
            <a:ext cx="5735955" cy="1322070"/>
          </a:xfrm>
          <a:prstGeom prst="rect">
            <a:avLst/>
          </a:prstGeom>
          <a:noFill/>
        </p:spPr>
        <p:txBody>
          <a:bodyPr wrap="square" rtlCol="0">
            <a:spAutoFit/>
          </a:bodyPr>
          <a:lstStyle/>
          <a:p>
            <a:pPr algn="dist"/>
            <a:r>
              <a:rPr lang="en-US" altLang="zh-CN" sz="8000" dirty="0">
                <a:solidFill>
                  <a:schemeClr val="bg1"/>
                </a:solidFill>
                <a:effectLst/>
                <a:cs typeface="+mn-ea"/>
                <a:sym typeface="+mn-lt"/>
              </a:rPr>
              <a:t>THANKS</a:t>
            </a:r>
          </a:p>
        </p:txBody>
      </p:sp>
      <p:sp>
        <p:nvSpPr>
          <p:cNvPr id="7" name="矩形 6"/>
          <p:cNvSpPr/>
          <p:nvPr/>
        </p:nvSpPr>
        <p:spPr>
          <a:xfrm>
            <a:off x="2211705" y="1452245"/>
            <a:ext cx="7768590" cy="3706495"/>
          </a:xfrm>
          <a:prstGeom prst="rect">
            <a:avLst/>
          </a:prstGeom>
          <a:noFill/>
          <a:ln w="857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p:cNvSpPr txBox="1"/>
          <p:nvPr/>
        </p:nvSpPr>
        <p:spPr>
          <a:xfrm>
            <a:off x="2654935" y="3673475"/>
            <a:ext cx="7165340" cy="183515"/>
          </a:xfrm>
          <a:prstGeom prst="rect">
            <a:avLst/>
          </a:prstGeom>
          <a:noFill/>
        </p:spPr>
        <p:txBody>
          <a:bodyPr wrap="square" rtlCol="0">
            <a:spAutoFit/>
          </a:bodyPr>
          <a:lstStyle/>
          <a:p>
            <a:pPr algn="dist"/>
            <a:r>
              <a:rPr lang="en-US" altLang="zh-CN" sz="600" dirty="0">
                <a:solidFill>
                  <a:schemeClr val="bg1"/>
                </a:solidFill>
                <a:cs typeface="+mn-ea"/>
                <a:sym typeface="+mn-lt"/>
              </a:rPr>
              <a:t>A SIMPLE AND NICE TEMPLATE HOPE YOU LIKE BY VITO RAY</a:t>
            </a:r>
          </a:p>
        </p:txBody>
      </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0.70"/>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0.70"/>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0.70"/>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strVal val="#ppt_w*0.70"/>
                                          </p:val>
                                        </p:tav>
                                        <p:tav tm="100000">
                                          <p:val>
                                            <p:strVal val="#ppt_w"/>
                                          </p:val>
                                        </p:tav>
                                      </p:tavLst>
                                    </p:anim>
                                    <p:anim calcmode="lin" valueType="num">
                                      <p:cBhvr>
                                        <p:cTn id="28" dur="1000" fill="hold"/>
                                        <p:tgtEl>
                                          <p:spTgt spid="11"/>
                                        </p:tgtEl>
                                        <p:attrNameLst>
                                          <p:attrName>ppt_h</p:attrName>
                                        </p:attrNameLst>
                                      </p:cBhvr>
                                      <p:tavLst>
                                        <p:tav tm="0">
                                          <p:val>
                                            <p:strVal val="#ppt_h"/>
                                          </p:val>
                                        </p:tav>
                                        <p:tav tm="100000">
                                          <p:val>
                                            <p:strVal val="#ppt_h"/>
                                          </p:val>
                                        </p:tav>
                                      </p:tavLst>
                                    </p:anim>
                                    <p:animEffect transition="in" filter="fade">
                                      <p:cBhvr>
                                        <p:cTn id="29" dur="1000"/>
                                        <p:tgtEl>
                                          <p:spTgt spid="11"/>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1000" fill="hold"/>
                                        <p:tgtEl>
                                          <p:spTgt spid="10"/>
                                        </p:tgtEl>
                                        <p:attrNameLst>
                                          <p:attrName>ppt_w</p:attrName>
                                        </p:attrNameLst>
                                      </p:cBhvr>
                                      <p:tavLst>
                                        <p:tav tm="0">
                                          <p:val>
                                            <p:strVal val="#ppt_w*0.70"/>
                                          </p:val>
                                        </p:tav>
                                        <p:tav tm="100000">
                                          <p:val>
                                            <p:strVal val="#ppt_w"/>
                                          </p:val>
                                        </p:tav>
                                      </p:tavLst>
                                    </p:anim>
                                    <p:anim calcmode="lin" valueType="num">
                                      <p:cBhvr>
                                        <p:cTn id="33" dur="1000" fill="hold"/>
                                        <p:tgtEl>
                                          <p:spTgt spid="10"/>
                                        </p:tgtEl>
                                        <p:attrNameLst>
                                          <p:attrName>ppt_h</p:attrName>
                                        </p:attrNameLst>
                                      </p:cBhvr>
                                      <p:tavLst>
                                        <p:tav tm="0">
                                          <p:val>
                                            <p:strVal val="#ppt_h"/>
                                          </p:val>
                                        </p:tav>
                                        <p:tav tm="100000">
                                          <p:val>
                                            <p:strVal val="#ppt_h"/>
                                          </p:val>
                                        </p:tav>
                                      </p:tavLst>
                                    </p:anim>
                                    <p:animEffect transition="in" filter="fade">
                                      <p:cBhvr>
                                        <p:cTn id="34" dur="1000"/>
                                        <p:tgtEl>
                                          <p:spTgt spid="10"/>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strVal val="#ppt_w*0.70"/>
                                          </p:val>
                                        </p:tav>
                                        <p:tav tm="100000">
                                          <p:val>
                                            <p:strVal val="#ppt_w"/>
                                          </p:val>
                                        </p:tav>
                                      </p:tavLst>
                                    </p:anim>
                                    <p:anim calcmode="lin" valueType="num">
                                      <p:cBhvr>
                                        <p:cTn id="38" dur="1000" fill="hold"/>
                                        <p:tgtEl>
                                          <p:spTgt spid="9"/>
                                        </p:tgtEl>
                                        <p:attrNameLst>
                                          <p:attrName>ppt_h</p:attrName>
                                        </p:attrNameLst>
                                      </p:cBhvr>
                                      <p:tavLst>
                                        <p:tav tm="0">
                                          <p:val>
                                            <p:strVal val="#ppt_h"/>
                                          </p:val>
                                        </p:tav>
                                        <p:tav tm="100000">
                                          <p:val>
                                            <p:strVal val="#ppt_h"/>
                                          </p:val>
                                        </p:tav>
                                      </p:tavLst>
                                    </p:anim>
                                    <p:animEffect transition="in" filter="fade">
                                      <p:cBhvr>
                                        <p:cTn id="39" dur="1000"/>
                                        <p:tgtEl>
                                          <p:spTgt spid="9"/>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strVal val="#ppt_w*0.70"/>
                                          </p:val>
                                        </p:tav>
                                        <p:tav tm="100000">
                                          <p:val>
                                            <p:strVal val="#ppt_w"/>
                                          </p:val>
                                        </p:tav>
                                      </p:tavLst>
                                    </p:anim>
                                    <p:anim calcmode="lin" valueType="num">
                                      <p:cBhvr>
                                        <p:cTn id="43" dur="1000" fill="hold"/>
                                        <p:tgtEl>
                                          <p:spTgt spid="6"/>
                                        </p:tgtEl>
                                        <p:attrNameLst>
                                          <p:attrName>ppt_h</p:attrName>
                                        </p:attrNameLst>
                                      </p:cBhvr>
                                      <p:tavLst>
                                        <p:tav tm="0">
                                          <p:val>
                                            <p:strVal val="#ppt_h"/>
                                          </p:val>
                                        </p:tav>
                                        <p:tav tm="100000">
                                          <p:val>
                                            <p:strVal val="#ppt_h"/>
                                          </p:val>
                                        </p:tav>
                                      </p:tavLst>
                                    </p:anim>
                                    <p:animEffect transition="in" filter="fade">
                                      <p:cBhvr>
                                        <p:cTn id="44" dur="1000"/>
                                        <p:tgtEl>
                                          <p:spTgt spid="6"/>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strVal val="#ppt_w*0.70"/>
                                          </p:val>
                                        </p:tav>
                                        <p:tav tm="100000">
                                          <p:val>
                                            <p:strVal val="#ppt_w"/>
                                          </p:val>
                                        </p:tav>
                                      </p:tavLst>
                                    </p:anim>
                                    <p:anim calcmode="lin" valueType="num">
                                      <p:cBhvr>
                                        <p:cTn id="48" dur="1000" fill="hold"/>
                                        <p:tgtEl>
                                          <p:spTgt spid="16"/>
                                        </p:tgtEl>
                                        <p:attrNameLst>
                                          <p:attrName>ppt_h</p:attrName>
                                        </p:attrNameLst>
                                      </p:cBhvr>
                                      <p:tavLst>
                                        <p:tav tm="0">
                                          <p:val>
                                            <p:strVal val="#ppt_h"/>
                                          </p:val>
                                        </p:tav>
                                        <p:tav tm="100000">
                                          <p:val>
                                            <p:strVal val="#ppt_h"/>
                                          </p:val>
                                        </p:tav>
                                      </p:tavLst>
                                    </p:anim>
                                    <p:animEffect transition="in" filter="fade">
                                      <p:cBhvr>
                                        <p:cTn id="49" dur="1000"/>
                                        <p:tgtEl>
                                          <p:spTgt spid="16"/>
                                        </p:tgtEl>
                                      </p:cBhvr>
                                    </p:animEffect>
                                  </p:childTnLst>
                                </p:cTn>
                              </p:par>
                            </p:childTnLst>
                          </p:cTn>
                        </p:par>
                        <p:par>
                          <p:cTn id="50" fill="hold">
                            <p:stCondLst>
                              <p:cond delay="1000"/>
                            </p:stCondLst>
                            <p:childTnLst>
                              <p:par>
                                <p:cTn id="51" presetID="3" presetClass="entr" presetSubtype="10"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childTnLst>
                          </p:cTn>
                        </p:par>
                        <p:par>
                          <p:cTn id="54" fill="hold">
                            <p:stCondLst>
                              <p:cond delay="1500"/>
                            </p:stCondLst>
                            <p:childTnLst>
                              <p:par>
                                <p:cTn id="55" presetID="55" presetClass="entr" presetSubtype="0"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strVal val="#ppt_w*0.70"/>
                                          </p:val>
                                        </p:tav>
                                        <p:tav tm="100000">
                                          <p:val>
                                            <p:strVal val="#ppt_w"/>
                                          </p:val>
                                        </p:tav>
                                      </p:tavLst>
                                    </p:anim>
                                    <p:anim calcmode="lin" valueType="num">
                                      <p:cBhvr>
                                        <p:cTn id="58" dur="1000" fill="hold"/>
                                        <p:tgtEl>
                                          <p:spTgt spid="17"/>
                                        </p:tgtEl>
                                        <p:attrNameLst>
                                          <p:attrName>ppt_h</p:attrName>
                                        </p:attrNameLst>
                                      </p:cBhvr>
                                      <p:tavLst>
                                        <p:tav tm="0">
                                          <p:val>
                                            <p:strVal val="#ppt_h"/>
                                          </p:val>
                                        </p:tav>
                                        <p:tav tm="100000">
                                          <p:val>
                                            <p:strVal val="#ppt_h"/>
                                          </p:val>
                                        </p:tav>
                                      </p:tavLst>
                                    </p:anim>
                                    <p:animEffect transition="in" filter="fade">
                                      <p:cBhvr>
                                        <p:cTn id="59" dur="1000"/>
                                        <p:tgtEl>
                                          <p:spTgt spid="17"/>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strVal val="#ppt_w*0.70"/>
                                          </p:val>
                                        </p:tav>
                                        <p:tav tm="100000">
                                          <p:val>
                                            <p:strVal val="#ppt_w"/>
                                          </p:val>
                                        </p:tav>
                                      </p:tavLst>
                                    </p:anim>
                                    <p:anim calcmode="lin" valueType="num">
                                      <p:cBhvr>
                                        <p:cTn id="63" dur="1000" fill="hold"/>
                                        <p:tgtEl>
                                          <p:spTgt spid="22"/>
                                        </p:tgtEl>
                                        <p:attrNameLst>
                                          <p:attrName>ppt_h</p:attrName>
                                        </p:attrNameLst>
                                      </p:cBhvr>
                                      <p:tavLst>
                                        <p:tav tm="0">
                                          <p:val>
                                            <p:strVal val="#ppt_h"/>
                                          </p:val>
                                        </p:tav>
                                        <p:tav tm="100000">
                                          <p:val>
                                            <p:strVal val="#ppt_h"/>
                                          </p:val>
                                        </p:tav>
                                      </p:tavLst>
                                    </p:anim>
                                    <p:animEffect transition="in" filter="fade">
                                      <p:cBhvr>
                                        <p:cTn id="64" dur="1000"/>
                                        <p:tgtEl>
                                          <p:spTgt spid="22"/>
                                        </p:tgtEl>
                                      </p:cBhvr>
                                    </p:animEffect>
                                  </p:childTnLst>
                                </p:cTn>
                              </p:par>
                            </p:childTnLst>
                          </p:cTn>
                        </p:par>
                        <p:par>
                          <p:cTn id="65" fill="hold">
                            <p:stCondLst>
                              <p:cond delay="2500"/>
                            </p:stCondLst>
                            <p:childTnLst>
                              <p:par>
                                <p:cTn id="66" presetID="42" presetClass="entr" presetSubtype="0"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1000"/>
                                        <p:tgtEl>
                                          <p:spTgt spid="19"/>
                                        </p:tgtEl>
                                      </p:cBhvr>
                                    </p:animEffect>
                                    <p:anim calcmode="lin" valueType="num">
                                      <p:cBhvr>
                                        <p:cTn id="69" dur="1000" fill="hold"/>
                                        <p:tgtEl>
                                          <p:spTgt spid="19"/>
                                        </p:tgtEl>
                                        <p:attrNameLst>
                                          <p:attrName>ppt_x</p:attrName>
                                        </p:attrNameLst>
                                      </p:cBhvr>
                                      <p:tavLst>
                                        <p:tav tm="0">
                                          <p:val>
                                            <p:strVal val="#ppt_x"/>
                                          </p:val>
                                        </p:tav>
                                        <p:tav tm="100000">
                                          <p:val>
                                            <p:strVal val="#ppt_x"/>
                                          </p:val>
                                        </p:tav>
                                      </p:tavLst>
                                    </p:anim>
                                    <p:anim calcmode="lin" valueType="num">
                                      <p:cBhvr>
                                        <p:cTn id="7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P spid="10" grpId="0"/>
      <p:bldP spid="11" grpId="0"/>
      <p:bldP spid="12" grpId="0" bldLvl="0" animBg="1"/>
      <p:bldP spid="13" grpId="0"/>
      <p:bldP spid="14" grpId="0"/>
      <p:bldP spid="16" grpId="0" bldLvl="0" animBg="1"/>
      <p:bldP spid="6" grpId="0"/>
      <p:bldP spid="19" grpId="0" bldLvl="0" animBg="1"/>
      <p:bldP spid="17" grpId="0"/>
      <p:bldP spid="7" grpId="0" bldLvl="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9b77bab208b0"/>
          <p:cNvPicPr>
            <a:picLocks noChangeAspect="1"/>
          </p:cNvPicPr>
          <p:nvPr/>
        </p:nvPicPr>
        <p:blipFill>
          <a:blip r:embed="rId4"/>
          <a:stretch>
            <a:fillRect/>
          </a:stretch>
        </p:blipFill>
        <p:spPr>
          <a:xfrm>
            <a:off x="0" y="0"/>
            <a:ext cx="12184380" cy="6857365"/>
          </a:xfrm>
          <a:prstGeom prst="rect">
            <a:avLst/>
          </a:prstGeom>
        </p:spPr>
      </p:pic>
      <p:sp>
        <p:nvSpPr>
          <p:cNvPr id="5" name="矩形 4"/>
          <p:cNvSpPr/>
          <p:nvPr/>
        </p:nvSpPr>
        <p:spPr>
          <a:xfrm rot="16200000">
            <a:off x="1224915" y="-1224280"/>
            <a:ext cx="9742805" cy="12192000"/>
          </a:xfrm>
          <a:prstGeom prst="rect">
            <a:avLst/>
          </a:prstGeom>
          <a:gradFill>
            <a:gsLst>
              <a:gs pos="19000">
                <a:schemeClr val="tx2">
                  <a:lumMod val="75000"/>
                  <a:lumOff val="25000"/>
                  <a:alpha val="0"/>
                </a:schemeClr>
              </a:gs>
              <a:gs pos="92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rot="5400000">
            <a:off x="-1520228" y="3336668"/>
            <a:ext cx="3952874" cy="183515"/>
          </a:xfrm>
          <a:prstGeom prst="rect">
            <a:avLst/>
          </a:prstGeom>
          <a:noFill/>
        </p:spPr>
        <p:txBody>
          <a:bodyPr wrap="square" rtlCol="0">
            <a:spAutoFit/>
          </a:bodyPr>
          <a:lstStyle/>
          <a:p>
            <a:pPr algn="dist"/>
            <a:r>
              <a:rPr lang="en-US" altLang="zh-CN" sz="600" dirty="0">
                <a:solidFill>
                  <a:schemeClr val="accent1">
                    <a:lumMod val="75000"/>
                  </a:schemeClr>
                </a:solidFill>
                <a:effectLst>
                  <a:outerShdw blurRad="381000" algn="ctr" rotWithShape="0">
                    <a:prstClr val="black">
                      <a:alpha val="25000"/>
                    </a:prstClr>
                  </a:outerShdw>
                </a:effectLst>
                <a:cs typeface="+mn-ea"/>
                <a:sym typeface="+mn-lt"/>
              </a:rPr>
              <a:t>DESIGNED BY IBOTU</a:t>
            </a:r>
          </a:p>
        </p:txBody>
      </p:sp>
      <p:sp>
        <p:nvSpPr>
          <p:cNvPr id="9" name="图文框 8"/>
          <p:cNvSpPr/>
          <p:nvPr/>
        </p:nvSpPr>
        <p:spPr>
          <a:xfrm>
            <a:off x="11296103" y="426488"/>
            <a:ext cx="517962" cy="517962"/>
          </a:xfrm>
          <a:prstGeom prst="frame">
            <a:avLst>
              <a:gd name="adj1" fmla="val 5842"/>
            </a:avLst>
          </a:prstGeom>
          <a:solidFill>
            <a:schemeClr val="bg1">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92360" y="467044"/>
            <a:ext cx="723900" cy="260350"/>
          </a:xfrm>
          <a:prstGeom prst="rect">
            <a:avLst/>
          </a:prstGeom>
          <a:noFill/>
        </p:spPr>
        <p:txBody>
          <a:bodyPr wrap="square" rtlCol="0">
            <a:spAutoFit/>
          </a:bodyPr>
          <a:lstStyle/>
          <a:p>
            <a:pPr algn="ctr"/>
            <a:r>
              <a:rPr lang="en-US" altLang="zh-CN" sz="1100" b="1" dirty="0">
                <a:solidFill>
                  <a:schemeClr val="bg1">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94051" y="651597"/>
            <a:ext cx="723900" cy="260350"/>
          </a:xfrm>
          <a:prstGeom prst="rect">
            <a:avLst/>
          </a:prstGeom>
          <a:noFill/>
        </p:spPr>
        <p:txBody>
          <a:bodyPr wrap="square" rtlCol="0">
            <a:spAutoFit/>
          </a:bodyPr>
          <a:lstStyle/>
          <a:p>
            <a:pPr algn="ctr"/>
            <a:r>
              <a:rPr lang="en-US" altLang="zh-CN" sz="1100" b="1" dirty="0">
                <a:solidFill>
                  <a:schemeClr val="bg1">
                    <a:alpha val="50000"/>
                  </a:schemeClr>
                </a:solidFill>
                <a:effectLst>
                  <a:outerShdw blurRad="381000" algn="ctr" rotWithShape="0">
                    <a:prstClr val="black">
                      <a:alpha val="25000"/>
                    </a:prstClr>
                  </a:outerShdw>
                </a:effectLst>
                <a:cs typeface="+mn-ea"/>
                <a:sym typeface="+mn-lt"/>
              </a:rPr>
              <a:t>RAY</a:t>
            </a:r>
          </a:p>
        </p:txBody>
      </p:sp>
      <p:sp>
        <p:nvSpPr>
          <p:cNvPr id="12" name="矩形 11"/>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3" name="文本框 12"/>
          <p:cNvSpPr txBox="1"/>
          <p:nvPr/>
        </p:nvSpPr>
        <p:spPr>
          <a:xfrm>
            <a:off x="320843" y="426488"/>
            <a:ext cx="1060425" cy="533400"/>
          </a:xfrm>
          <a:prstGeom prst="rect">
            <a:avLst/>
          </a:prstGeom>
          <a:noFill/>
        </p:spPr>
        <p:txBody>
          <a:bodyPr wrap="square" rtlCol="0">
            <a:spAutoFit/>
          </a:bodyPr>
          <a:lstStyle/>
          <a:p>
            <a:pPr>
              <a:lnSpc>
                <a:spcPct val="120000"/>
              </a:lnSpc>
            </a:pPr>
            <a:r>
              <a:rPr lang="en-US" altLang="zh-CN" sz="1200" b="1" dirty="0">
                <a:solidFill>
                  <a:schemeClr val="accent1">
                    <a:lumMod val="75000"/>
                    <a:alpha val="50000"/>
                  </a:schemeClr>
                </a:solidFill>
                <a:effectLst>
                  <a:outerShdw blurRad="381000" algn="ctr" rotWithShape="0">
                    <a:prstClr val="black">
                      <a:alpha val="25000"/>
                    </a:prstClr>
                  </a:outerShdw>
                </a:effectLst>
                <a:cs typeface="+mn-ea"/>
                <a:sym typeface="+mn-lt"/>
              </a:rPr>
              <a:t>HEY</a:t>
            </a:r>
          </a:p>
          <a:p>
            <a:pPr>
              <a:lnSpc>
                <a:spcPct val="120000"/>
              </a:lnSpc>
            </a:pPr>
            <a:r>
              <a:rPr lang="en-US" altLang="zh-CN" sz="1200" b="1" dirty="0">
                <a:solidFill>
                  <a:schemeClr val="accent1">
                    <a:lumMod val="75000"/>
                    <a:alpha val="50000"/>
                  </a:schemeClr>
                </a:solidFill>
                <a:effectLst>
                  <a:outerShdw blurRad="381000" algn="ctr" rotWithShape="0">
                    <a:prstClr val="black">
                      <a:alpha val="25000"/>
                    </a:prstClr>
                  </a:outerShdw>
                </a:effectLst>
                <a:cs typeface="+mn-ea"/>
                <a:sym typeface="+mn-lt"/>
              </a:rPr>
              <a:t>WAKE UP!</a:t>
            </a:r>
          </a:p>
        </p:txBody>
      </p:sp>
      <p:sp>
        <p:nvSpPr>
          <p:cNvPr id="14" name="文本框 13"/>
          <p:cNvSpPr txBox="1"/>
          <p:nvPr/>
        </p:nvSpPr>
        <p:spPr>
          <a:xfrm>
            <a:off x="239448" y="5619771"/>
            <a:ext cx="1060426" cy="533400"/>
          </a:xfrm>
          <a:prstGeom prst="rect">
            <a:avLst/>
          </a:prstGeom>
          <a:noFill/>
        </p:spPr>
        <p:txBody>
          <a:bodyPr wrap="square" rtlCol="0">
            <a:spAutoFit/>
          </a:bodyPr>
          <a:lstStyle/>
          <a:p>
            <a:pPr>
              <a:lnSpc>
                <a:spcPct val="120000"/>
              </a:lnSpc>
            </a:pPr>
            <a:r>
              <a:rPr lang="en-US" altLang="zh-CN" sz="1200" b="1" dirty="0">
                <a:solidFill>
                  <a:schemeClr val="accent1">
                    <a:lumMod val="75000"/>
                  </a:schemeClr>
                </a:solidFill>
                <a:effectLst>
                  <a:outerShdw blurRad="381000" algn="ctr" rotWithShape="0">
                    <a:prstClr val="black">
                      <a:alpha val="25000"/>
                    </a:prstClr>
                  </a:outerShdw>
                </a:effectLst>
                <a:cs typeface="+mn-ea"/>
                <a:sym typeface="+mn-lt"/>
              </a:rPr>
              <a:t>DO SOME</a:t>
            </a:r>
          </a:p>
          <a:p>
            <a:pPr>
              <a:lnSpc>
                <a:spcPct val="120000"/>
              </a:lnSpc>
            </a:pPr>
            <a:r>
              <a:rPr lang="en-US" altLang="zh-CN" sz="1200" b="1" dirty="0">
                <a:solidFill>
                  <a:schemeClr val="accent1">
                    <a:lumMod val="75000"/>
                  </a:schemeClr>
                </a:solidFill>
                <a:effectLst>
                  <a:outerShdw blurRad="381000" algn="ctr" rotWithShape="0">
                    <a:prstClr val="black">
                      <a:alpha val="25000"/>
                    </a:prstClr>
                  </a:outerShdw>
                </a:effectLst>
                <a:cs typeface="+mn-ea"/>
                <a:sym typeface="+mn-lt"/>
              </a:rPr>
              <a:t>THINGS!</a:t>
            </a:r>
          </a:p>
        </p:txBody>
      </p:sp>
      <p:sp>
        <p:nvSpPr>
          <p:cNvPr id="16" name="矩形 15"/>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6" name="文本框 5"/>
          <p:cNvSpPr txBox="1"/>
          <p:nvPr/>
        </p:nvSpPr>
        <p:spPr>
          <a:xfrm rot="5400000">
            <a:off x="9745942" y="3336668"/>
            <a:ext cx="3952874" cy="183515"/>
          </a:xfrm>
          <a:prstGeom prst="rect">
            <a:avLst/>
          </a:prstGeom>
          <a:noFill/>
        </p:spPr>
        <p:txBody>
          <a:bodyPr wrap="square" rtlCol="0">
            <a:spAutoFit/>
          </a:bodyPr>
          <a:lstStyle/>
          <a:p>
            <a:pPr algn="dist"/>
            <a:r>
              <a:rPr lang="en-US" altLang="zh-CN" sz="600" dirty="0">
                <a:solidFill>
                  <a:schemeClr val="bg1">
                    <a:alpha val="68000"/>
                  </a:schemeClr>
                </a:solidFill>
                <a:effectLst>
                  <a:outerShdw blurRad="381000" algn="ctr" rotWithShape="0">
                    <a:prstClr val="black">
                      <a:alpha val="25000"/>
                    </a:prstClr>
                  </a:outerShdw>
                </a:effectLst>
                <a:cs typeface="+mn-ea"/>
                <a:sym typeface="+mn-lt"/>
              </a:rPr>
              <a:t>DESIGNED BY IBOTU</a:t>
            </a:r>
          </a:p>
        </p:txBody>
      </p:sp>
      <p:sp>
        <p:nvSpPr>
          <p:cNvPr id="7" name="矩形 6"/>
          <p:cNvSpPr/>
          <p:nvPr/>
        </p:nvSpPr>
        <p:spPr>
          <a:xfrm>
            <a:off x="5577205" y="1699260"/>
            <a:ext cx="5417820" cy="3457575"/>
          </a:xfrm>
          <a:prstGeom prst="rect">
            <a:avLst/>
          </a:prstGeom>
          <a:noFill/>
          <a:ln w="857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6017209" y="3269945"/>
            <a:ext cx="4800600" cy="1445260"/>
          </a:xfrm>
          <a:prstGeom prst="rect">
            <a:avLst/>
          </a:prstGeom>
          <a:noFill/>
        </p:spPr>
        <p:txBody>
          <a:bodyPr wrap="square" rtlCol="0">
            <a:spAutoFit/>
          </a:bodyPr>
          <a:lstStyle/>
          <a:p>
            <a:pPr algn="dist"/>
            <a:r>
              <a:rPr lang="zh-CN" altLang="en-US" sz="4400" dirty="0">
                <a:solidFill>
                  <a:schemeClr val="bg1"/>
                </a:solidFill>
                <a:effectLst/>
                <a:cs typeface="+mn-ea"/>
                <a:sym typeface="+mn-lt"/>
              </a:rPr>
              <a:t>地方政府公司化的定义与特征</a:t>
            </a:r>
          </a:p>
        </p:txBody>
      </p:sp>
      <p:sp>
        <p:nvSpPr>
          <p:cNvPr id="18" name="矩形 17"/>
          <p:cNvSpPr/>
          <p:nvPr/>
        </p:nvSpPr>
        <p:spPr>
          <a:xfrm>
            <a:off x="6017260" y="2293620"/>
            <a:ext cx="2614930" cy="706755"/>
          </a:xfrm>
          <a:prstGeom prst="rect">
            <a:avLst/>
          </a:prstGeom>
        </p:spPr>
        <p:txBody>
          <a:bodyPr wrap="square">
            <a:spAutoFit/>
          </a:bodyPr>
          <a:lstStyle/>
          <a:p>
            <a:pPr algn="dist">
              <a:spcBef>
                <a:spcPct val="0"/>
              </a:spcBef>
            </a:pPr>
            <a:r>
              <a:rPr lang="en-US" altLang="zh-CN" sz="4000" dirty="0">
                <a:solidFill>
                  <a:schemeClr val="bg1"/>
                </a:solidFill>
                <a:cs typeface="+mn-ea"/>
                <a:sym typeface="+mn-lt"/>
              </a:rPr>
              <a:t>PART .01</a:t>
            </a:r>
          </a:p>
        </p:txBody>
      </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0.70"/>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0.70"/>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0.70"/>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strVal val="#ppt_w*0.70"/>
                                          </p:val>
                                        </p:tav>
                                        <p:tav tm="100000">
                                          <p:val>
                                            <p:strVal val="#ppt_w"/>
                                          </p:val>
                                        </p:tav>
                                      </p:tavLst>
                                    </p:anim>
                                    <p:anim calcmode="lin" valueType="num">
                                      <p:cBhvr>
                                        <p:cTn id="28" dur="1000" fill="hold"/>
                                        <p:tgtEl>
                                          <p:spTgt spid="11"/>
                                        </p:tgtEl>
                                        <p:attrNameLst>
                                          <p:attrName>ppt_h</p:attrName>
                                        </p:attrNameLst>
                                      </p:cBhvr>
                                      <p:tavLst>
                                        <p:tav tm="0">
                                          <p:val>
                                            <p:strVal val="#ppt_h"/>
                                          </p:val>
                                        </p:tav>
                                        <p:tav tm="100000">
                                          <p:val>
                                            <p:strVal val="#ppt_h"/>
                                          </p:val>
                                        </p:tav>
                                      </p:tavLst>
                                    </p:anim>
                                    <p:animEffect transition="in" filter="fade">
                                      <p:cBhvr>
                                        <p:cTn id="29" dur="1000"/>
                                        <p:tgtEl>
                                          <p:spTgt spid="11"/>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1000" fill="hold"/>
                                        <p:tgtEl>
                                          <p:spTgt spid="10"/>
                                        </p:tgtEl>
                                        <p:attrNameLst>
                                          <p:attrName>ppt_w</p:attrName>
                                        </p:attrNameLst>
                                      </p:cBhvr>
                                      <p:tavLst>
                                        <p:tav tm="0">
                                          <p:val>
                                            <p:strVal val="#ppt_w*0.70"/>
                                          </p:val>
                                        </p:tav>
                                        <p:tav tm="100000">
                                          <p:val>
                                            <p:strVal val="#ppt_w"/>
                                          </p:val>
                                        </p:tav>
                                      </p:tavLst>
                                    </p:anim>
                                    <p:anim calcmode="lin" valueType="num">
                                      <p:cBhvr>
                                        <p:cTn id="33" dur="1000" fill="hold"/>
                                        <p:tgtEl>
                                          <p:spTgt spid="10"/>
                                        </p:tgtEl>
                                        <p:attrNameLst>
                                          <p:attrName>ppt_h</p:attrName>
                                        </p:attrNameLst>
                                      </p:cBhvr>
                                      <p:tavLst>
                                        <p:tav tm="0">
                                          <p:val>
                                            <p:strVal val="#ppt_h"/>
                                          </p:val>
                                        </p:tav>
                                        <p:tav tm="100000">
                                          <p:val>
                                            <p:strVal val="#ppt_h"/>
                                          </p:val>
                                        </p:tav>
                                      </p:tavLst>
                                    </p:anim>
                                    <p:animEffect transition="in" filter="fade">
                                      <p:cBhvr>
                                        <p:cTn id="34" dur="1000"/>
                                        <p:tgtEl>
                                          <p:spTgt spid="10"/>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strVal val="#ppt_w*0.70"/>
                                          </p:val>
                                        </p:tav>
                                        <p:tav tm="100000">
                                          <p:val>
                                            <p:strVal val="#ppt_w"/>
                                          </p:val>
                                        </p:tav>
                                      </p:tavLst>
                                    </p:anim>
                                    <p:anim calcmode="lin" valueType="num">
                                      <p:cBhvr>
                                        <p:cTn id="38" dur="1000" fill="hold"/>
                                        <p:tgtEl>
                                          <p:spTgt spid="9"/>
                                        </p:tgtEl>
                                        <p:attrNameLst>
                                          <p:attrName>ppt_h</p:attrName>
                                        </p:attrNameLst>
                                      </p:cBhvr>
                                      <p:tavLst>
                                        <p:tav tm="0">
                                          <p:val>
                                            <p:strVal val="#ppt_h"/>
                                          </p:val>
                                        </p:tav>
                                        <p:tav tm="100000">
                                          <p:val>
                                            <p:strVal val="#ppt_h"/>
                                          </p:val>
                                        </p:tav>
                                      </p:tavLst>
                                    </p:anim>
                                    <p:animEffect transition="in" filter="fade">
                                      <p:cBhvr>
                                        <p:cTn id="39" dur="1000"/>
                                        <p:tgtEl>
                                          <p:spTgt spid="9"/>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strVal val="#ppt_w*0.70"/>
                                          </p:val>
                                        </p:tav>
                                        <p:tav tm="100000">
                                          <p:val>
                                            <p:strVal val="#ppt_w"/>
                                          </p:val>
                                        </p:tav>
                                      </p:tavLst>
                                    </p:anim>
                                    <p:anim calcmode="lin" valueType="num">
                                      <p:cBhvr>
                                        <p:cTn id="43" dur="1000" fill="hold"/>
                                        <p:tgtEl>
                                          <p:spTgt spid="6"/>
                                        </p:tgtEl>
                                        <p:attrNameLst>
                                          <p:attrName>ppt_h</p:attrName>
                                        </p:attrNameLst>
                                      </p:cBhvr>
                                      <p:tavLst>
                                        <p:tav tm="0">
                                          <p:val>
                                            <p:strVal val="#ppt_h"/>
                                          </p:val>
                                        </p:tav>
                                        <p:tav tm="100000">
                                          <p:val>
                                            <p:strVal val="#ppt_h"/>
                                          </p:val>
                                        </p:tav>
                                      </p:tavLst>
                                    </p:anim>
                                    <p:animEffect transition="in" filter="fade">
                                      <p:cBhvr>
                                        <p:cTn id="44" dur="1000"/>
                                        <p:tgtEl>
                                          <p:spTgt spid="6"/>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strVal val="#ppt_w*0.70"/>
                                          </p:val>
                                        </p:tav>
                                        <p:tav tm="100000">
                                          <p:val>
                                            <p:strVal val="#ppt_w"/>
                                          </p:val>
                                        </p:tav>
                                      </p:tavLst>
                                    </p:anim>
                                    <p:anim calcmode="lin" valueType="num">
                                      <p:cBhvr>
                                        <p:cTn id="48" dur="1000" fill="hold"/>
                                        <p:tgtEl>
                                          <p:spTgt spid="16"/>
                                        </p:tgtEl>
                                        <p:attrNameLst>
                                          <p:attrName>ppt_h</p:attrName>
                                        </p:attrNameLst>
                                      </p:cBhvr>
                                      <p:tavLst>
                                        <p:tav tm="0">
                                          <p:val>
                                            <p:strVal val="#ppt_h"/>
                                          </p:val>
                                        </p:tav>
                                        <p:tav tm="100000">
                                          <p:val>
                                            <p:strVal val="#ppt_h"/>
                                          </p:val>
                                        </p:tav>
                                      </p:tavLst>
                                    </p:anim>
                                    <p:animEffect transition="in" filter="fade">
                                      <p:cBhvr>
                                        <p:cTn id="49" dur="1000"/>
                                        <p:tgtEl>
                                          <p:spTgt spid="16"/>
                                        </p:tgtEl>
                                      </p:cBhvr>
                                    </p:animEffect>
                                  </p:childTnLst>
                                </p:cTn>
                              </p:par>
                            </p:childTnLst>
                          </p:cTn>
                        </p:par>
                        <p:par>
                          <p:cTn id="50" fill="hold">
                            <p:stCondLst>
                              <p:cond delay="1000"/>
                            </p:stCondLst>
                            <p:childTnLst>
                              <p:par>
                                <p:cTn id="51" presetID="3" presetClass="entr" presetSubtype="10"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par>
                                <p:cTn id="54" presetID="47"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childTnLst>
                          </p:cTn>
                        </p:par>
                        <p:par>
                          <p:cTn id="59" fill="hold">
                            <p:stCondLst>
                              <p:cond delay="1500"/>
                            </p:stCondLst>
                            <p:childTnLst>
                              <p:par>
                                <p:cTn id="60" presetID="47" presetClass="entr" presetSubtype="0"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P spid="10" grpId="0"/>
      <p:bldP spid="11" grpId="0"/>
      <p:bldP spid="12" grpId="0" bldLvl="0" animBg="1"/>
      <p:bldP spid="13" grpId="0"/>
      <p:bldP spid="14" grpId="0"/>
      <p:bldP spid="16" grpId="0" bldLvl="0" animBg="1"/>
      <p:bldP spid="6" grpId="0"/>
      <p:bldP spid="7" grpId="0" bldLvl="0" animBg="1"/>
      <p:bldP spid="31"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err="1">
                <a:solidFill>
                  <a:schemeClr val="accent1">
                    <a:lumMod val="50000"/>
                  </a:schemeClr>
                </a:solidFill>
                <a:cs typeface="+mn-ea"/>
                <a:sym typeface="+mn-lt"/>
              </a:rPr>
              <a:t>PART.01</a:t>
            </a:r>
          </a:p>
        </p:txBody>
      </p:sp>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05151" y="61887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pic>
        <p:nvPicPr>
          <p:cNvPr id="6" name="图片 5" descr="C:\Users\111\Desktop\59b77bab208b0.jpg59b77bab208b0"/>
          <p:cNvPicPr>
            <a:picLocks noChangeAspect="1"/>
          </p:cNvPicPr>
          <p:nvPr/>
        </p:nvPicPr>
        <p:blipFill rotWithShape="1">
          <a:blip r:embed="rId3"/>
          <a:srcRect/>
          <a:stretch>
            <a:fillRect/>
          </a:stretch>
        </p:blipFill>
        <p:spPr>
          <a:xfrm>
            <a:off x="1047750" y="1434541"/>
            <a:ext cx="3187700" cy="4036695"/>
          </a:xfrm>
          <a:prstGeom prst="rect">
            <a:avLst/>
          </a:prstGeom>
        </p:spPr>
      </p:pic>
      <p:grpSp>
        <p:nvGrpSpPr>
          <p:cNvPr id="2" name="组合 1"/>
          <p:cNvGrpSpPr/>
          <p:nvPr/>
        </p:nvGrpSpPr>
        <p:grpSpPr>
          <a:xfrm>
            <a:off x="490539" y="879958"/>
            <a:ext cx="11234659" cy="5083759"/>
            <a:chOff x="0" y="515754"/>
            <a:chExt cx="14645089" cy="6626999"/>
          </a:xfrm>
        </p:grpSpPr>
        <p:sp>
          <p:nvSpPr>
            <p:cNvPr id="3" name="矩形 2"/>
            <p:cNvSpPr/>
            <p:nvPr/>
          </p:nvSpPr>
          <p:spPr>
            <a:xfrm>
              <a:off x="0" y="4861932"/>
              <a:ext cx="2034190" cy="648177"/>
            </a:xfrm>
            <a:prstGeom prst="rect">
              <a:avLst/>
            </a:prstGeom>
            <a:solidFill>
              <a:schemeClr val="accent1">
                <a:lumMod val="50000"/>
                <a:alpha val="66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图文框 13"/>
            <p:cNvSpPr/>
            <p:nvPr/>
          </p:nvSpPr>
          <p:spPr>
            <a:xfrm>
              <a:off x="3895555" y="515754"/>
              <a:ext cx="1784195" cy="1784195"/>
            </a:xfrm>
            <a:prstGeom prst="frame">
              <a:avLst>
                <a:gd name="adj1" fmla="val 3125"/>
              </a:avLst>
            </a:prstGeom>
            <a:solidFill>
              <a:schemeClr val="accent1">
                <a:lumMod val="50000"/>
                <a:alpha val="46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文本框 14"/>
            <p:cNvSpPr txBox="1"/>
            <p:nvPr/>
          </p:nvSpPr>
          <p:spPr>
            <a:xfrm>
              <a:off x="6142709" y="515754"/>
              <a:ext cx="8150979" cy="849284"/>
            </a:xfrm>
            <a:prstGeom prst="rect">
              <a:avLst/>
            </a:prstGeom>
            <a:noFill/>
          </p:spPr>
          <p:txBody>
            <a:bodyPr wrap="square" rtlCol="0">
              <a:noAutofit/>
            </a:bodyPr>
            <a:lstStyle/>
            <a:p>
              <a:pPr algn="dist"/>
              <a:r>
                <a:rPr lang="zh-CN" altLang="en-US" sz="4000" b="1" dirty="0">
                  <a:solidFill>
                    <a:schemeClr val="accent1">
                      <a:lumMod val="50000"/>
                    </a:schemeClr>
                  </a:solidFill>
                  <a:cs typeface="+mn-ea"/>
                  <a:sym typeface="+mn-lt"/>
                </a:rPr>
                <a:t>地方政府公司化的定义</a:t>
              </a:r>
              <a:endParaRPr lang="zh-CN" altLang="en-US" sz="4000" b="1" dirty="0">
                <a:cs typeface="+mn-ea"/>
                <a:sym typeface="+mn-lt"/>
              </a:endParaRPr>
            </a:p>
          </p:txBody>
        </p:sp>
        <p:sp>
          <p:nvSpPr>
            <p:cNvPr id="16" name="矩形 15"/>
            <p:cNvSpPr/>
            <p:nvPr/>
          </p:nvSpPr>
          <p:spPr>
            <a:xfrm>
              <a:off x="6142708" y="1238688"/>
              <a:ext cx="8502381" cy="5904065"/>
            </a:xfrm>
            <a:prstGeom prst="rect">
              <a:avLst/>
            </a:prstGeom>
            <a:noFill/>
          </p:spPr>
          <p:txBody>
            <a:bodyPr wrap="square" rtlCol="0">
              <a:noAutofit/>
            </a:bodyPr>
            <a:lstStyle/>
            <a:p>
              <a:pPr>
                <a:lnSpc>
                  <a:spcPct val="130000"/>
                </a:lnSpc>
              </a:pPr>
              <a:endParaRPr lang="zh-CN" sz="2000" b="0" u="none" dirty="0">
                <a:solidFill>
                  <a:srgbClr val="000000"/>
                </a:solidFill>
              </a:endParaRPr>
            </a:p>
            <a:p>
              <a:pPr>
                <a:lnSpc>
                  <a:spcPct val="130000"/>
                </a:lnSpc>
              </a:pPr>
              <a:r>
                <a:rPr lang="zh-CN" sz="2000" b="0" u="none" dirty="0">
                  <a:solidFill>
                    <a:srgbClr val="000000"/>
                  </a:solidFill>
                </a:rPr>
                <a:t>        地方政府公司化，最初是用来解释20世纪80年代中国乡镇企业飞速发展的现象，同时揭示基层政府干预经济活动的主要内容和方式。</a:t>
              </a:r>
              <a:r>
                <a:rPr lang="zh-CN" sz="2000" b="0" u="none" dirty="0">
                  <a:solidFill>
                    <a:srgbClr val="FF0000"/>
                  </a:solidFill>
                </a:rPr>
                <a:t>其基本含义是指基层政府违背自己的公共管理职能，以具有鲜明公司化特征的行为将自己变成一个追求利益最大化的经济实体。</a:t>
              </a:r>
              <a:r>
                <a:rPr lang="zh-CN" sz="2000" b="0" u="none" dirty="0">
                  <a:solidFill>
                    <a:srgbClr val="000000"/>
                  </a:solidFill>
                </a:rPr>
                <a:t>集中表现为以追求经济增长，特别是财政收入为最高动力，</a:t>
              </a:r>
              <a:r>
                <a:rPr lang="zh-CN" altLang="en-US" sz="2000" b="0" u="none" dirty="0">
                  <a:solidFill>
                    <a:srgbClr val="000000"/>
                  </a:solidFill>
                </a:rPr>
                <a:t>单纯地用</a:t>
              </a:r>
              <a:r>
                <a:rPr lang="zh-CN" sz="2000" b="0" u="none" dirty="0">
                  <a:solidFill>
                    <a:srgbClr val="000000"/>
                  </a:solidFill>
                </a:rPr>
                <a:t>GDP </a:t>
              </a:r>
              <a:r>
                <a:rPr lang="zh-CN" altLang="en-US" sz="2000" b="0" u="none" dirty="0">
                  <a:solidFill>
                    <a:srgbClr val="000000"/>
                  </a:solidFill>
                </a:rPr>
                <a:t>代表</a:t>
              </a:r>
              <a:r>
                <a:rPr lang="zh-CN" sz="2000" b="0" u="none" dirty="0">
                  <a:solidFill>
                    <a:srgbClr val="000000"/>
                  </a:solidFill>
                </a:rPr>
                <a:t>公司的营业额，财政收入</a:t>
              </a:r>
              <a:r>
                <a:rPr lang="zh-CN" altLang="en-US" sz="2000" b="0" u="none" dirty="0">
                  <a:solidFill>
                    <a:srgbClr val="000000"/>
                  </a:solidFill>
                </a:rPr>
                <a:t>代表</a:t>
              </a:r>
              <a:r>
                <a:rPr lang="zh-CN" sz="2000" b="0" u="none" dirty="0">
                  <a:solidFill>
                    <a:srgbClr val="000000"/>
                  </a:solidFill>
                </a:rPr>
                <a:t>公司的利润，其“政绩”主要表现为领导群体的升迁实现行政集团的福利最大化，</a:t>
              </a:r>
              <a:r>
                <a:rPr lang="zh-CN" altLang="en-US" sz="2000" b="0" u="none" dirty="0">
                  <a:solidFill>
                    <a:srgbClr val="000000"/>
                  </a:solidFill>
                </a:rPr>
                <a:t>从而</a:t>
              </a:r>
              <a:r>
                <a:rPr lang="zh-CN" sz="2000" b="0" u="none" dirty="0">
                  <a:solidFill>
                    <a:srgbClr val="000000"/>
                  </a:solidFill>
                </a:rPr>
                <a:t>忽略了政府的社会责任</a:t>
              </a:r>
              <a:r>
                <a:rPr lang="zh-CN" altLang="en-US" sz="2000" b="0" u="none" dirty="0">
                  <a:solidFill>
                    <a:srgbClr val="000000"/>
                  </a:solidFill>
                </a:rPr>
                <a:t>。</a:t>
              </a:r>
              <a:endParaRPr lang="zh-CN" altLang="en-US" sz="2000" b="0" u="none" dirty="0">
                <a:solidFill>
                  <a:srgbClr val="000000"/>
                </a:solidFill>
                <a:cs typeface="+mn-ea"/>
                <a:sym typeface="+mn-lt"/>
              </a:endParaRPr>
            </a:p>
          </p:txBody>
        </p:sp>
      </p:grpSp>
    </p:spTree>
    <p:custDataLst>
      <p:tags r:id="rId1"/>
    </p:custDataLst>
  </p:cSld>
  <p:clrMapOvr>
    <a:masterClrMapping/>
  </p:clrMapOvr>
  <p:transition advClick="0" advTm="0">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grpSp>
        <p:nvGrpSpPr>
          <p:cNvPr id="24" name="组合 23"/>
          <p:cNvGrpSpPr/>
          <p:nvPr/>
        </p:nvGrpSpPr>
        <p:grpSpPr>
          <a:xfrm>
            <a:off x="270296" y="1436313"/>
            <a:ext cx="2795040" cy="5015315"/>
            <a:chOff x="-195380" y="589810"/>
            <a:chExt cx="3038043" cy="5287048"/>
          </a:xfrm>
        </p:grpSpPr>
        <p:sp>
          <p:nvSpPr>
            <p:cNvPr id="8" name="矩形: 圆角 7"/>
            <p:cNvSpPr/>
            <p:nvPr/>
          </p:nvSpPr>
          <p:spPr>
            <a:xfrm>
              <a:off x="1021730" y="589810"/>
              <a:ext cx="504403" cy="469287"/>
            </a:xfrm>
            <a:prstGeom prst="roundRect">
              <a:avLst>
                <a:gd name="adj" fmla="val 12223"/>
              </a:avLst>
            </a:prstGeom>
            <a:solidFill>
              <a:srgbClr val="2D4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1</a:t>
              </a:r>
            </a:p>
          </p:txBody>
        </p:sp>
        <p:sp>
          <p:nvSpPr>
            <p:cNvPr id="3" name="文本框 2"/>
            <p:cNvSpPr txBox="1"/>
            <p:nvPr/>
          </p:nvSpPr>
          <p:spPr>
            <a:xfrm>
              <a:off x="-195380" y="1155991"/>
              <a:ext cx="3038043" cy="4720867"/>
            </a:xfrm>
            <a:prstGeom prst="rect">
              <a:avLst/>
            </a:prstGeom>
            <a:noFill/>
          </p:spPr>
          <p:txBody>
            <a:bodyPr wrap="square" rtlCol="0">
              <a:noAutofit/>
            </a:bodyPr>
            <a:lstStyle/>
            <a:p>
              <a:pPr algn="ctr" defTabSz="412750" eaLnBrk="0" fontAlgn="base" hangingPunct="0">
                <a:lnSpc>
                  <a:spcPct val="150000"/>
                </a:lnSpc>
                <a:spcBef>
                  <a:spcPct val="0"/>
                </a:spcBef>
                <a:spcAft>
                  <a:spcPct val="0"/>
                </a:spcAft>
                <a:defRPr/>
              </a:pPr>
              <a:r>
                <a:rPr lang="zh-CN" sz="1600" b="1" u="none" dirty="0">
                  <a:solidFill>
                    <a:srgbClr val="000000"/>
                  </a:solidFill>
                </a:rPr>
                <a:t>地方政府争相“</a:t>
              </a:r>
              <a:r>
                <a:rPr lang="zh-CN" sz="1600" b="1" u="none" dirty="0">
                  <a:solidFill>
                    <a:srgbClr val="FF0000"/>
                  </a:solidFill>
                </a:rPr>
                <a:t>创收</a:t>
              </a:r>
              <a:r>
                <a:rPr lang="zh-CN" sz="1600" b="1" u="none" dirty="0">
                  <a:solidFill>
                    <a:srgbClr val="000000"/>
                  </a:solidFill>
                </a:rPr>
                <a:t>”</a:t>
              </a:r>
            </a:p>
            <a:p>
              <a:pPr defTabSz="412750" eaLnBrk="0" fontAlgn="base" hangingPunct="0">
                <a:lnSpc>
                  <a:spcPct val="150000"/>
                </a:lnSpc>
                <a:spcBef>
                  <a:spcPct val="0"/>
                </a:spcBef>
                <a:spcAft>
                  <a:spcPct val="0"/>
                </a:spcAft>
                <a:defRPr/>
              </a:pPr>
              <a:r>
                <a:rPr lang="zh-CN" sz="1400" b="0" u="none" dirty="0">
                  <a:solidFill>
                    <a:srgbClr val="000000"/>
                  </a:solidFill>
                </a:rPr>
                <a:t>公司的运作都是为了谋求经济利益，因而，公司必须连续不断地从事某种经济活动，如商品的生产、交换或提供某种服务。</a:t>
              </a:r>
            </a:p>
            <a:p>
              <a:pPr defTabSz="412750" eaLnBrk="0" fontAlgn="base" hangingPunct="0">
                <a:lnSpc>
                  <a:spcPct val="150000"/>
                </a:lnSpc>
                <a:spcBef>
                  <a:spcPct val="0"/>
                </a:spcBef>
                <a:spcAft>
                  <a:spcPct val="0"/>
                </a:spcAft>
                <a:defRPr/>
              </a:pPr>
              <a:r>
                <a:rPr lang="zh-CN" sz="1400" b="0" u="none" dirty="0">
                  <a:solidFill>
                    <a:srgbClr val="000000"/>
                  </a:solidFill>
                </a:rPr>
                <a:t>地方政府没有稳定的财政收入，设定的各种目标就无法实现。如何扩大地方的财源，增加地方政府的财政收入，成为了地方各级政府首要考虑的问题。</a:t>
              </a:r>
              <a:endParaRPr lang="zh-CN" altLang="zh-CN" sz="1400" b="0" u="none" dirty="0">
                <a:solidFill>
                  <a:srgbClr val="000000"/>
                </a:solidFill>
                <a:cs typeface="+mn-ea"/>
                <a:sym typeface="+mn-lt"/>
              </a:endParaRPr>
            </a:p>
          </p:txBody>
        </p:sp>
      </p:grpSp>
      <p:grpSp>
        <p:nvGrpSpPr>
          <p:cNvPr id="23" name="组合 22"/>
          <p:cNvGrpSpPr/>
          <p:nvPr/>
        </p:nvGrpSpPr>
        <p:grpSpPr>
          <a:xfrm>
            <a:off x="3166346" y="1436313"/>
            <a:ext cx="2907438" cy="5045072"/>
            <a:chOff x="3409789" y="704164"/>
            <a:chExt cx="2908091" cy="5314826"/>
          </a:xfrm>
        </p:grpSpPr>
        <p:sp>
          <p:nvSpPr>
            <p:cNvPr id="15" name="矩形: 圆角 14"/>
            <p:cNvSpPr/>
            <p:nvPr/>
          </p:nvSpPr>
          <p:spPr>
            <a:xfrm>
              <a:off x="4589053" y="704164"/>
              <a:ext cx="485468" cy="468969"/>
            </a:xfrm>
            <a:prstGeom prst="roundRect">
              <a:avLst>
                <a:gd name="adj" fmla="val 12223"/>
              </a:avLst>
            </a:prstGeom>
            <a:solidFill>
              <a:srgbClr val="2D487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2</a:t>
              </a:r>
            </a:p>
          </p:txBody>
        </p:sp>
        <p:sp>
          <p:nvSpPr>
            <p:cNvPr id="17" name="文本框 16"/>
            <p:cNvSpPr txBox="1"/>
            <p:nvPr/>
          </p:nvSpPr>
          <p:spPr>
            <a:xfrm>
              <a:off x="3409789" y="1269941"/>
              <a:ext cx="2908091" cy="4749049"/>
            </a:xfrm>
            <a:prstGeom prst="rect">
              <a:avLst/>
            </a:prstGeom>
            <a:noFill/>
          </p:spPr>
          <p:txBody>
            <a:bodyPr wrap="square" rtlCol="0">
              <a:noAutofit/>
            </a:bodyPr>
            <a:lstStyle/>
            <a:p>
              <a:pPr algn="ctr" defTabSz="412750" eaLnBrk="0" fontAlgn="base" hangingPunct="0">
                <a:lnSpc>
                  <a:spcPct val="150000"/>
                </a:lnSpc>
                <a:spcBef>
                  <a:spcPct val="0"/>
                </a:spcBef>
                <a:spcAft>
                  <a:spcPct val="0"/>
                </a:spcAft>
                <a:defRPr/>
              </a:pPr>
              <a:r>
                <a:rPr lang="zh-CN" sz="1600" b="1" u="none">
                  <a:solidFill>
                    <a:srgbClr val="000000"/>
                  </a:solidFill>
                </a:rPr>
                <a:t>地方政府相继“</a:t>
              </a:r>
              <a:r>
                <a:rPr lang="zh-CN" sz="1600" b="1" u="none">
                  <a:solidFill>
                    <a:srgbClr val="FF0000"/>
                  </a:solidFill>
                </a:rPr>
                <a:t>争利</a:t>
              </a:r>
              <a:r>
                <a:rPr lang="zh-CN" sz="1600" b="1" u="none">
                  <a:solidFill>
                    <a:srgbClr val="000000"/>
                  </a:solidFill>
                </a:rPr>
                <a:t>”</a:t>
              </a:r>
            </a:p>
            <a:p>
              <a:pPr defTabSz="412750" eaLnBrk="0" fontAlgn="base" hangingPunct="0">
                <a:lnSpc>
                  <a:spcPct val="150000"/>
                </a:lnSpc>
                <a:spcBef>
                  <a:spcPct val="0"/>
                </a:spcBef>
                <a:spcAft>
                  <a:spcPct val="0"/>
                </a:spcAft>
                <a:defRPr/>
              </a:pPr>
              <a:r>
                <a:rPr lang="zh-CN" sz="1400" b="0" u="none">
                  <a:solidFill>
                    <a:srgbClr val="000000"/>
                  </a:solidFill>
                </a:rPr>
                <a:t>在一个有限的市场当中，公司之间相互争夺利润，甚至为了争夺客户和市场份额，不惜牺牲公司的长期利益。</a:t>
              </a:r>
            </a:p>
            <a:p>
              <a:pPr defTabSz="412750" eaLnBrk="0" fontAlgn="base" hangingPunct="0">
                <a:lnSpc>
                  <a:spcPct val="150000"/>
                </a:lnSpc>
                <a:spcBef>
                  <a:spcPct val="0"/>
                </a:spcBef>
                <a:spcAft>
                  <a:spcPct val="0"/>
                </a:spcAft>
                <a:defRPr/>
              </a:pPr>
              <a:r>
                <a:rPr lang="zh-CN" sz="1400" b="0" u="none">
                  <a:solidFill>
                    <a:srgbClr val="000000"/>
                  </a:solidFill>
                </a:rPr>
                <a:t>政府作为一种社会组织，同样追求自身的利益。公司化的地方政府围绕利益争夺是不可避免的，其主要表现为：不同地区政府利益之争、上下级政府的利益之争和地方政府为了实现政府目标而为本地企业争利。</a:t>
              </a:r>
              <a:endParaRPr lang="zh-CN" altLang="zh-CN" sz="1400" b="0" u="none" dirty="0">
                <a:solidFill>
                  <a:srgbClr val="000000"/>
                </a:solidFill>
                <a:cs typeface="+mn-ea"/>
                <a:sym typeface="+mn-lt"/>
              </a:endParaRPr>
            </a:p>
          </p:txBody>
        </p:sp>
      </p:grpSp>
      <p:grpSp>
        <p:nvGrpSpPr>
          <p:cNvPr id="22" name="组合 21"/>
          <p:cNvGrpSpPr/>
          <p:nvPr/>
        </p:nvGrpSpPr>
        <p:grpSpPr>
          <a:xfrm>
            <a:off x="6073783" y="1436313"/>
            <a:ext cx="2901519" cy="4822259"/>
            <a:chOff x="6417923" y="704164"/>
            <a:chExt cx="2795565" cy="5003797"/>
          </a:xfrm>
        </p:grpSpPr>
        <p:sp>
          <p:nvSpPr>
            <p:cNvPr id="19" name="矩形: 圆角 18"/>
            <p:cNvSpPr/>
            <p:nvPr/>
          </p:nvSpPr>
          <p:spPr>
            <a:xfrm>
              <a:off x="7522871" y="704164"/>
              <a:ext cx="488415" cy="469272"/>
            </a:xfrm>
            <a:prstGeom prst="roundRect">
              <a:avLst>
                <a:gd name="adj" fmla="val 12223"/>
              </a:avLst>
            </a:prstGeom>
            <a:solidFill>
              <a:srgbClr val="799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3</a:t>
              </a:r>
            </a:p>
          </p:txBody>
        </p:sp>
        <p:sp>
          <p:nvSpPr>
            <p:cNvPr id="20" name="文本框 19"/>
            <p:cNvSpPr txBox="1"/>
            <p:nvPr/>
          </p:nvSpPr>
          <p:spPr>
            <a:xfrm>
              <a:off x="6417923" y="1261443"/>
              <a:ext cx="2795565" cy="4446518"/>
            </a:xfrm>
            <a:prstGeom prst="rect">
              <a:avLst/>
            </a:prstGeom>
            <a:noFill/>
          </p:spPr>
          <p:txBody>
            <a:bodyPr wrap="square" rtlCol="0">
              <a:noAutofit/>
            </a:bodyPr>
            <a:lstStyle>
              <a:defPPr>
                <a:defRPr lang="zh-CN"/>
              </a:defPPr>
              <a:lvl1pPr>
                <a:defRPr>
                  <a:cs typeface="+mn-ea"/>
                </a:defRPr>
              </a:lvl1pPr>
            </a:lstStyle>
            <a:p>
              <a:pPr algn="ctr">
                <a:lnSpc>
                  <a:spcPct val="150000"/>
                </a:lnSpc>
              </a:pPr>
              <a:r>
                <a:rPr lang="zh-CN" sz="1600" b="1" u="none">
                  <a:solidFill>
                    <a:srgbClr val="000000"/>
                  </a:solidFill>
                </a:rPr>
                <a:t>地方政府竞相“</a:t>
              </a:r>
              <a:r>
                <a:rPr lang="zh-CN" sz="1600" b="1" u="none">
                  <a:solidFill>
                    <a:srgbClr val="FF0000"/>
                  </a:solidFill>
                </a:rPr>
                <a:t>扩容</a:t>
              </a:r>
              <a:r>
                <a:rPr lang="zh-CN" altLang="en-US" sz="1600" b="1" u="none">
                  <a:solidFill>
                    <a:srgbClr val="000000"/>
                  </a:solidFill>
                </a:rPr>
                <a:t>”</a:t>
              </a:r>
              <a:endParaRPr lang="zh-CN" sz="1600" b="1" u="none">
                <a:solidFill>
                  <a:srgbClr val="000000"/>
                </a:solidFill>
              </a:endParaRPr>
            </a:p>
            <a:p>
              <a:pPr>
                <a:lnSpc>
                  <a:spcPct val="150000"/>
                </a:lnSpc>
              </a:pPr>
              <a:r>
                <a:rPr lang="zh-CN" sz="1400" b="0" u="none">
                  <a:solidFill>
                    <a:srgbClr val="000000"/>
                  </a:solidFill>
                </a:rPr>
                <a:t>公司化的地方政府体制内存在一种内在的“扩张冲动”，就像公司一样，为了把自己做大，往往需要上市、兼并重组、投资新项目、设立子公司等，不断进行数量和外延型的扩张。</a:t>
              </a:r>
            </a:p>
            <a:p>
              <a:pPr>
                <a:lnSpc>
                  <a:spcPct val="150000"/>
                </a:lnSpc>
              </a:pPr>
              <a:r>
                <a:rPr lang="zh-CN" sz="1400" b="0" u="none">
                  <a:solidFill>
                    <a:srgbClr val="000000"/>
                  </a:solidFill>
                </a:rPr>
                <a:t>公司化的地方政府为了展示经营业绩，纷纷成立投资公司，主要依靠经营城市土地和其他国有资产为融资手段，大规模地投资工业园区和高薪技术开发区，以及城市公共基础设施等以扩大城市规模。</a:t>
              </a:r>
              <a:endParaRPr lang="zh-CN" altLang="zh-CN" sz="1400" b="0" u="none" dirty="0">
                <a:solidFill>
                  <a:srgbClr val="000000"/>
                </a:solidFill>
                <a:sym typeface="+mn-lt"/>
              </a:endParaRPr>
            </a:p>
          </p:txBody>
        </p:sp>
      </p:grpSp>
      <p:sp>
        <p:nvSpPr>
          <p:cNvPr id="25" name="矩形 24"/>
          <p:cNvSpPr/>
          <p:nvPr/>
        </p:nvSpPr>
        <p:spPr>
          <a:xfrm>
            <a:off x="9278223" y="0"/>
            <a:ext cx="3886770" cy="6858084"/>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cs typeface="+mn-ea"/>
              <a:sym typeface="+mn-lt"/>
            </a:endParaRPr>
          </a:p>
        </p:txBody>
      </p:sp>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err="1">
                <a:solidFill>
                  <a:schemeClr val="accent1">
                    <a:lumMod val="50000"/>
                  </a:schemeClr>
                </a:solidFill>
                <a:cs typeface="+mn-ea"/>
                <a:sym typeface="+mn-lt"/>
              </a:rPr>
              <a:t>PART.01</a:t>
            </a:r>
          </a:p>
        </p:txBody>
      </p:sp>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05151" y="61887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sp>
        <p:nvSpPr>
          <p:cNvPr id="31" name="文本框 30"/>
          <p:cNvSpPr txBox="1"/>
          <p:nvPr/>
        </p:nvSpPr>
        <p:spPr>
          <a:xfrm>
            <a:off x="2378864" y="205410"/>
            <a:ext cx="6024258" cy="911047"/>
          </a:xfrm>
          <a:prstGeom prst="rect">
            <a:avLst/>
          </a:prstGeom>
          <a:noFill/>
        </p:spPr>
        <p:txBody>
          <a:bodyPr wrap="square" rtlCol="0">
            <a:noAutofit/>
          </a:bodyPr>
          <a:lstStyle/>
          <a:p>
            <a:pPr algn="dist"/>
            <a:r>
              <a:rPr lang="zh-CN" altLang="en-US" sz="3600" dirty="0">
                <a:solidFill>
                  <a:schemeClr val="accent1">
                    <a:lumMod val="50000"/>
                  </a:schemeClr>
                </a:solidFill>
                <a:effectLst/>
                <a:cs typeface="+mn-ea"/>
                <a:sym typeface="+mn-lt"/>
              </a:rPr>
              <a:t>地方政府公司化的特征</a:t>
            </a:r>
            <a:endParaRPr lang="en-US" altLang="zh-CN" sz="3600" dirty="0">
              <a:solidFill>
                <a:schemeClr val="accent1">
                  <a:lumMod val="50000"/>
                </a:schemeClr>
              </a:solidFill>
              <a:effectLst/>
              <a:cs typeface="+mn-ea"/>
              <a:sym typeface="+mn-lt"/>
            </a:endParaRPr>
          </a:p>
        </p:txBody>
      </p:sp>
    </p:spTree>
    <p:custDataLst>
      <p:tags r:id="rId1"/>
    </p:custDataLst>
  </p:cSld>
  <p:clrMapOvr>
    <a:masterClrMapping/>
  </p:clrMapOvr>
  <p:transition advClick="0" advTm="0">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16" presetClass="entr" presetSubtype="2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47"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9b77bab208b0"/>
          <p:cNvPicPr>
            <a:picLocks noChangeAspect="1"/>
          </p:cNvPicPr>
          <p:nvPr/>
        </p:nvPicPr>
        <p:blipFill>
          <a:blip r:embed="rId4"/>
          <a:stretch>
            <a:fillRect/>
          </a:stretch>
        </p:blipFill>
        <p:spPr>
          <a:xfrm>
            <a:off x="0" y="0"/>
            <a:ext cx="12184380" cy="6857365"/>
          </a:xfrm>
          <a:prstGeom prst="rect">
            <a:avLst/>
          </a:prstGeom>
        </p:spPr>
      </p:pic>
      <p:sp>
        <p:nvSpPr>
          <p:cNvPr id="5" name="矩形 4"/>
          <p:cNvSpPr/>
          <p:nvPr/>
        </p:nvSpPr>
        <p:spPr>
          <a:xfrm rot="16200000">
            <a:off x="2667615" y="-2666980"/>
            <a:ext cx="6857087" cy="12191683"/>
          </a:xfrm>
          <a:prstGeom prst="rect">
            <a:avLst/>
          </a:prstGeom>
          <a:gradFill>
            <a:gsLst>
              <a:gs pos="19000">
                <a:schemeClr val="tx2">
                  <a:lumMod val="75000"/>
                  <a:lumOff val="25000"/>
                  <a:alpha val="0"/>
                </a:schemeClr>
              </a:gs>
              <a:gs pos="92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rot="5400000">
            <a:off x="-1520228" y="3336668"/>
            <a:ext cx="3952874" cy="183515"/>
          </a:xfrm>
          <a:prstGeom prst="rect">
            <a:avLst/>
          </a:prstGeom>
          <a:noFill/>
        </p:spPr>
        <p:txBody>
          <a:bodyPr wrap="square" rtlCol="0">
            <a:spAutoFit/>
          </a:bodyPr>
          <a:lstStyle/>
          <a:p>
            <a:pPr algn="dist"/>
            <a:r>
              <a:rPr lang="en-US" altLang="zh-CN" sz="600" dirty="0">
                <a:solidFill>
                  <a:schemeClr val="accent1">
                    <a:lumMod val="75000"/>
                  </a:schemeClr>
                </a:solidFill>
                <a:effectLst>
                  <a:outerShdw blurRad="381000" algn="ctr" rotWithShape="0">
                    <a:prstClr val="black">
                      <a:alpha val="25000"/>
                    </a:prstClr>
                  </a:outerShdw>
                </a:effectLst>
                <a:cs typeface="+mn-ea"/>
                <a:sym typeface="+mn-lt"/>
              </a:rPr>
              <a:t>DESIGNED BY IBOTU</a:t>
            </a:r>
          </a:p>
        </p:txBody>
      </p:sp>
      <p:sp>
        <p:nvSpPr>
          <p:cNvPr id="9" name="图文框 8"/>
          <p:cNvSpPr/>
          <p:nvPr/>
        </p:nvSpPr>
        <p:spPr>
          <a:xfrm>
            <a:off x="11296103" y="426488"/>
            <a:ext cx="517962" cy="517962"/>
          </a:xfrm>
          <a:prstGeom prst="frame">
            <a:avLst>
              <a:gd name="adj1" fmla="val 5842"/>
            </a:avLst>
          </a:prstGeom>
          <a:solidFill>
            <a:schemeClr val="bg1">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92360" y="467044"/>
            <a:ext cx="723900" cy="260350"/>
          </a:xfrm>
          <a:prstGeom prst="rect">
            <a:avLst/>
          </a:prstGeom>
          <a:noFill/>
        </p:spPr>
        <p:txBody>
          <a:bodyPr wrap="square" rtlCol="0">
            <a:spAutoFit/>
          </a:bodyPr>
          <a:lstStyle/>
          <a:p>
            <a:pPr algn="ctr"/>
            <a:r>
              <a:rPr lang="en-US" altLang="zh-CN" sz="1100" b="1" dirty="0">
                <a:solidFill>
                  <a:schemeClr val="bg1">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94051" y="651597"/>
            <a:ext cx="723900" cy="260350"/>
          </a:xfrm>
          <a:prstGeom prst="rect">
            <a:avLst/>
          </a:prstGeom>
          <a:noFill/>
        </p:spPr>
        <p:txBody>
          <a:bodyPr wrap="square" rtlCol="0">
            <a:spAutoFit/>
          </a:bodyPr>
          <a:lstStyle/>
          <a:p>
            <a:pPr algn="ctr"/>
            <a:r>
              <a:rPr lang="en-US" altLang="zh-CN" sz="1100" b="1" dirty="0">
                <a:solidFill>
                  <a:schemeClr val="bg1">
                    <a:alpha val="50000"/>
                  </a:schemeClr>
                </a:solidFill>
                <a:effectLst>
                  <a:outerShdw blurRad="381000" algn="ctr" rotWithShape="0">
                    <a:prstClr val="black">
                      <a:alpha val="25000"/>
                    </a:prstClr>
                  </a:outerShdw>
                </a:effectLst>
                <a:cs typeface="+mn-ea"/>
                <a:sym typeface="+mn-lt"/>
              </a:rPr>
              <a:t>RAY</a:t>
            </a:r>
          </a:p>
        </p:txBody>
      </p:sp>
      <p:sp>
        <p:nvSpPr>
          <p:cNvPr id="12" name="矩形 11"/>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3" name="文本框 12"/>
          <p:cNvSpPr txBox="1"/>
          <p:nvPr/>
        </p:nvSpPr>
        <p:spPr>
          <a:xfrm>
            <a:off x="320843" y="426488"/>
            <a:ext cx="1060425" cy="533400"/>
          </a:xfrm>
          <a:prstGeom prst="rect">
            <a:avLst/>
          </a:prstGeom>
          <a:noFill/>
        </p:spPr>
        <p:txBody>
          <a:bodyPr wrap="square" rtlCol="0">
            <a:spAutoFit/>
          </a:bodyPr>
          <a:lstStyle/>
          <a:p>
            <a:pPr>
              <a:lnSpc>
                <a:spcPct val="120000"/>
              </a:lnSpc>
            </a:pPr>
            <a:r>
              <a:rPr lang="en-US" altLang="zh-CN" sz="1200" b="1" dirty="0">
                <a:solidFill>
                  <a:schemeClr val="accent1">
                    <a:lumMod val="75000"/>
                    <a:alpha val="50000"/>
                  </a:schemeClr>
                </a:solidFill>
                <a:effectLst>
                  <a:outerShdw blurRad="381000" algn="ctr" rotWithShape="0">
                    <a:prstClr val="black">
                      <a:alpha val="25000"/>
                    </a:prstClr>
                  </a:outerShdw>
                </a:effectLst>
                <a:cs typeface="+mn-ea"/>
                <a:sym typeface="+mn-lt"/>
              </a:rPr>
              <a:t>HEY</a:t>
            </a:r>
          </a:p>
          <a:p>
            <a:pPr>
              <a:lnSpc>
                <a:spcPct val="120000"/>
              </a:lnSpc>
            </a:pPr>
            <a:r>
              <a:rPr lang="en-US" altLang="zh-CN" sz="1200" b="1" dirty="0">
                <a:solidFill>
                  <a:schemeClr val="accent1">
                    <a:lumMod val="75000"/>
                    <a:alpha val="50000"/>
                  </a:schemeClr>
                </a:solidFill>
                <a:effectLst>
                  <a:outerShdw blurRad="381000" algn="ctr" rotWithShape="0">
                    <a:prstClr val="black">
                      <a:alpha val="25000"/>
                    </a:prstClr>
                  </a:outerShdw>
                </a:effectLst>
                <a:cs typeface="+mn-ea"/>
                <a:sym typeface="+mn-lt"/>
              </a:rPr>
              <a:t>WAKE UP!</a:t>
            </a:r>
          </a:p>
        </p:txBody>
      </p:sp>
      <p:sp>
        <p:nvSpPr>
          <p:cNvPr id="14" name="文本框 13"/>
          <p:cNvSpPr txBox="1"/>
          <p:nvPr/>
        </p:nvSpPr>
        <p:spPr>
          <a:xfrm>
            <a:off x="239448" y="5619771"/>
            <a:ext cx="1060426" cy="533400"/>
          </a:xfrm>
          <a:prstGeom prst="rect">
            <a:avLst/>
          </a:prstGeom>
          <a:noFill/>
        </p:spPr>
        <p:txBody>
          <a:bodyPr wrap="square" rtlCol="0">
            <a:spAutoFit/>
          </a:bodyPr>
          <a:lstStyle/>
          <a:p>
            <a:pPr>
              <a:lnSpc>
                <a:spcPct val="120000"/>
              </a:lnSpc>
            </a:pPr>
            <a:r>
              <a:rPr lang="en-US" altLang="zh-CN" sz="1200" b="1" dirty="0">
                <a:solidFill>
                  <a:schemeClr val="accent1">
                    <a:lumMod val="75000"/>
                  </a:schemeClr>
                </a:solidFill>
                <a:effectLst>
                  <a:outerShdw blurRad="381000" algn="ctr" rotWithShape="0">
                    <a:prstClr val="black">
                      <a:alpha val="25000"/>
                    </a:prstClr>
                  </a:outerShdw>
                </a:effectLst>
                <a:cs typeface="+mn-ea"/>
                <a:sym typeface="+mn-lt"/>
              </a:rPr>
              <a:t>DO SOME</a:t>
            </a:r>
          </a:p>
          <a:p>
            <a:pPr>
              <a:lnSpc>
                <a:spcPct val="120000"/>
              </a:lnSpc>
            </a:pPr>
            <a:r>
              <a:rPr lang="en-US" altLang="zh-CN" sz="1200" b="1" dirty="0">
                <a:solidFill>
                  <a:schemeClr val="accent1">
                    <a:lumMod val="75000"/>
                  </a:schemeClr>
                </a:solidFill>
                <a:effectLst>
                  <a:outerShdw blurRad="381000" algn="ctr" rotWithShape="0">
                    <a:prstClr val="black">
                      <a:alpha val="25000"/>
                    </a:prstClr>
                  </a:outerShdw>
                </a:effectLst>
                <a:cs typeface="+mn-ea"/>
                <a:sym typeface="+mn-lt"/>
              </a:rPr>
              <a:t>THINGS!</a:t>
            </a:r>
          </a:p>
        </p:txBody>
      </p:sp>
      <p:sp>
        <p:nvSpPr>
          <p:cNvPr id="16" name="矩形 15"/>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6" name="文本框 5"/>
          <p:cNvSpPr txBox="1"/>
          <p:nvPr/>
        </p:nvSpPr>
        <p:spPr>
          <a:xfrm rot="5400000">
            <a:off x="9745942" y="3336668"/>
            <a:ext cx="3952874" cy="183515"/>
          </a:xfrm>
          <a:prstGeom prst="rect">
            <a:avLst/>
          </a:prstGeom>
          <a:noFill/>
        </p:spPr>
        <p:txBody>
          <a:bodyPr wrap="square" rtlCol="0">
            <a:spAutoFit/>
          </a:bodyPr>
          <a:lstStyle/>
          <a:p>
            <a:pPr algn="dist"/>
            <a:r>
              <a:rPr lang="en-US" altLang="zh-CN" sz="600" dirty="0">
                <a:solidFill>
                  <a:schemeClr val="bg1">
                    <a:alpha val="68000"/>
                  </a:schemeClr>
                </a:solidFill>
                <a:effectLst>
                  <a:outerShdw blurRad="381000" algn="ctr" rotWithShape="0">
                    <a:prstClr val="black">
                      <a:alpha val="25000"/>
                    </a:prstClr>
                  </a:outerShdw>
                </a:effectLst>
                <a:cs typeface="+mn-ea"/>
                <a:sym typeface="+mn-lt"/>
              </a:rPr>
              <a:t>DESIGNED BY IBOTU</a:t>
            </a:r>
          </a:p>
        </p:txBody>
      </p:sp>
      <p:sp>
        <p:nvSpPr>
          <p:cNvPr id="7" name="矩形 6"/>
          <p:cNvSpPr/>
          <p:nvPr/>
        </p:nvSpPr>
        <p:spPr>
          <a:xfrm>
            <a:off x="5577205" y="1699260"/>
            <a:ext cx="5417820" cy="3457575"/>
          </a:xfrm>
          <a:prstGeom prst="rect">
            <a:avLst/>
          </a:prstGeom>
          <a:noFill/>
          <a:ln w="857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5848955" y="3242897"/>
            <a:ext cx="4211533" cy="1232541"/>
          </a:xfrm>
          <a:prstGeom prst="rect">
            <a:avLst/>
          </a:prstGeom>
          <a:noFill/>
        </p:spPr>
        <p:txBody>
          <a:bodyPr wrap="square" rtlCol="0">
            <a:noAutofit/>
          </a:bodyPr>
          <a:lstStyle/>
          <a:p>
            <a:pPr algn="ctr"/>
            <a:r>
              <a:rPr lang="zh-CN" altLang="en-US" sz="3600" dirty="0">
                <a:solidFill>
                  <a:schemeClr val="bg1"/>
                </a:solidFill>
                <a:effectLst/>
                <a:cs typeface="+mn-ea"/>
                <a:sym typeface="+mn-lt"/>
              </a:rPr>
              <a:t>地方政府公司化的政治前提</a:t>
            </a:r>
          </a:p>
        </p:txBody>
      </p:sp>
      <p:sp>
        <p:nvSpPr>
          <p:cNvPr id="18" name="矩形 17"/>
          <p:cNvSpPr/>
          <p:nvPr/>
        </p:nvSpPr>
        <p:spPr>
          <a:xfrm>
            <a:off x="6017260" y="2293620"/>
            <a:ext cx="2850557" cy="949277"/>
          </a:xfrm>
          <a:prstGeom prst="rect">
            <a:avLst/>
          </a:prstGeom>
        </p:spPr>
        <p:txBody>
          <a:bodyPr wrap="square">
            <a:noAutofit/>
          </a:bodyPr>
          <a:lstStyle/>
          <a:p>
            <a:pPr algn="dist">
              <a:spcBef>
                <a:spcPct val="0"/>
              </a:spcBef>
            </a:pPr>
            <a:r>
              <a:rPr lang="en-US" altLang="zh-CN" sz="4000" dirty="0">
                <a:solidFill>
                  <a:schemeClr val="bg1"/>
                </a:solidFill>
                <a:cs typeface="+mn-ea"/>
                <a:sym typeface="+mn-lt"/>
              </a:rPr>
              <a:t>PART .02</a:t>
            </a:r>
          </a:p>
        </p:txBody>
      </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0.70"/>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0.70"/>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0.70"/>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strVal val="#ppt_w*0.70"/>
                                          </p:val>
                                        </p:tav>
                                        <p:tav tm="100000">
                                          <p:val>
                                            <p:strVal val="#ppt_w"/>
                                          </p:val>
                                        </p:tav>
                                      </p:tavLst>
                                    </p:anim>
                                    <p:anim calcmode="lin" valueType="num">
                                      <p:cBhvr>
                                        <p:cTn id="28" dur="1000" fill="hold"/>
                                        <p:tgtEl>
                                          <p:spTgt spid="11"/>
                                        </p:tgtEl>
                                        <p:attrNameLst>
                                          <p:attrName>ppt_h</p:attrName>
                                        </p:attrNameLst>
                                      </p:cBhvr>
                                      <p:tavLst>
                                        <p:tav tm="0">
                                          <p:val>
                                            <p:strVal val="#ppt_h"/>
                                          </p:val>
                                        </p:tav>
                                        <p:tav tm="100000">
                                          <p:val>
                                            <p:strVal val="#ppt_h"/>
                                          </p:val>
                                        </p:tav>
                                      </p:tavLst>
                                    </p:anim>
                                    <p:animEffect transition="in" filter="fade">
                                      <p:cBhvr>
                                        <p:cTn id="29" dur="1000"/>
                                        <p:tgtEl>
                                          <p:spTgt spid="11"/>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1000" fill="hold"/>
                                        <p:tgtEl>
                                          <p:spTgt spid="10"/>
                                        </p:tgtEl>
                                        <p:attrNameLst>
                                          <p:attrName>ppt_w</p:attrName>
                                        </p:attrNameLst>
                                      </p:cBhvr>
                                      <p:tavLst>
                                        <p:tav tm="0">
                                          <p:val>
                                            <p:strVal val="#ppt_w*0.70"/>
                                          </p:val>
                                        </p:tav>
                                        <p:tav tm="100000">
                                          <p:val>
                                            <p:strVal val="#ppt_w"/>
                                          </p:val>
                                        </p:tav>
                                      </p:tavLst>
                                    </p:anim>
                                    <p:anim calcmode="lin" valueType="num">
                                      <p:cBhvr>
                                        <p:cTn id="33" dur="1000" fill="hold"/>
                                        <p:tgtEl>
                                          <p:spTgt spid="10"/>
                                        </p:tgtEl>
                                        <p:attrNameLst>
                                          <p:attrName>ppt_h</p:attrName>
                                        </p:attrNameLst>
                                      </p:cBhvr>
                                      <p:tavLst>
                                        <p:tav tm="0">
                                          <p:val>
                                            <p:strVal val="#ppt_h"/>
                                          </p:val>
                                        </p:tav>
                                        <p:tav tm="100000">
                                          <p:val>
                                            <p:strVal val="#ppt_h"/>
                                          </p:val>
                                        </p:tav>
                                      </p:tavLst>
                                    </p:anim>
                                    <p:animEffect transition="in" filter="fade">
                                      <p:cBhvr>
                                        <p:cTn id="34" dur="1000"/>
                                        <p:tgtEl>
                                          <p:spTgt spid="10"/>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strVal val="#ppt_w*0.70"/>
                                          </p:val>
                                        </p:tav>
                                        <p:tav tm="100000">
                                          <p:val>
                                            <p:strVal val="#ppt_w"/>
                                          </p:val>
                                        </p:tav>
                                      </p:tavLst>
                                    </p:anim>
                                    <p:anim calcmode="lin" valueType="num">
                                      <p:cBhvr>
                                        <p:cTn id="38" dur="1000" fill="hold"/>
                                        <p:tgtEl>
                                          <p:spTgt spid="9"/>
                                        </p:tgtEl>
                                        <p:attrNameLst>
                                          <p:attrName>ppt_h</p:attrName>
                                        </p:attrNameLst>
                                      </p:cBhvr>
                                      <p:tavLst>
                                        <p:tav tm="0">
                                          <p:val>
                                            <p:strVal val="#ppt_h"/>
                                          </p:val>
                                        </p:tav>
                                        <p:tav tm="100000">
                                          <p:val>
                                            <p:strVal val="#ppt_h"/>
                                          </p:val>
                                        </p:tav>
                                      </p:tavLst>
                                    </p:anim>
                                    <p:animEffect transition="in" filter="fade">
                                      <p:cBhvr>
                                        <p:cTn id="39" dur="1000"/>
                                        <p:tgtEl>
                                          <p:spTgt spid="9"/>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strVal val="#ppt_w*0.70"/>
                                          </p:val>
                                        </p:tav>
                                        <p:tav tm="100000">
                                          <p:val>
                                            <p:strVal val="#ppt_w"/>
                                          </p:val>
                                        </p:tav>
                                      </p:tavLst>
                                    </p:anim>
                                    <p:anim calcmode="lin" valueType="num">
                                      <p:cBhvr>
                                        <p:cTn id="43" dur="1000" fill="hold"/>
                                        <p:tgtEl>
                                          <p:spTgt spid="6"/>
                                        </p:tgtEl>
                                        <p:attrNameLst>
                                          <p:attrName>ppt_h</p:attrName>
                                        </p:attrNameLst>
                                      </p:cBhvr>
                                      <p:tavLst>
                                        <p:tav tm="0">
                                          <p:val>
                                            <p:strVal val="#ppt_h"/>
                                          </p:val>
                                        </p:tav>
                                        <p:tav tm="100000">
                                          <p:val>
                                            <p:strVal val="#ppt_h"/>
                                          </p:val>
                                        </p:tav>
                                      </p:tavLst>
                                    </p:anim>
                                    <p:animEffect transition="in" filter="fade">
                                      <p:cBhvr>
                                        <p:cTn id="44" dur="1000"/>
                                        <p:tgtEl>
                                          <p:spTgt spid="6"/>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strVal val="#ppt_w*0.70"/>
                                          </p:val>
                                        </p:tav>
                                        <p:tav tm="100000">
                                          <p:val>
                                            <p:strVal val="#ppt_w"/>
                                          </p:val>
                                        </p:tav>
                                      </p:tavLst>
                                    </p:anim>
                                    <p:anim calcmode="lin" valueType="num">
                                      <p:cBhvr>
                                        <p:cTn id="48" dur="1000" fill="hold"/>
                                        <p:tgtEl>
                                          <p:spTgt spid="16"/>
                                        </p:tgtEl>
                                        <p:attrNameLst>
                                          <p:attrName>ppt_h</p:attrName>
                                        </p:attrNameLst>
                                      </p:cBhvr>
                                      <p:tavLst>
                                        <p:tav tm="0">
                                          <p:val>
                                            <p:strVal val="#ppt_h"/>
                                          </p:val>
                                        </p:tav>
                                        <p:tav tm="100000">
                                          <p:val>
                                            <p:strVal val="#ppt_h"/>
                                          </p:val>
                                        </p:tav>
                                      </p:tavLst>
                                    </p:anim>
                                    <p:animEffect transition="in" filter="fade">
                                      <p:cBhvr>
                                        <p:cTn id="49" dur="1000"/>
                                        <p:tgtEl>
                                          <p:spTgt spid="16"/>
                                        </p:tgtEl>
                                      </p:cBhvr>
                                    </p:animEffect>
                                  </p:childTnLst>
                                </p:cTn>
                              </p:par>
                            </p:childTnLst>
                          </p:cTn>
                        </p:par>
                        <p:par>
                          <p:cTn id="50" fill="hold">
                            <p:stCondLst>
                              <p:cond delay="1000"/>
                            </p:stCondLst>
                            <p:childTnLst>
                              <p:par>
                                <p:cTn id="51" presetID="3" presetClass="entr" presetSubtype="10"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par>
                                <p:cTn id="54" presetID="47"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childTnLst>
                          </p:cTn>
                        </p:par>
                        <p:par>
                          <p:cTn id="59" fill="hold">
                            <p:stCondLst>
                              <p:cond delay="1500"/>
                            </p:stCondLst>
                            <p:childTnLst>
                              <p:par>
                                <p:cTn id="60" presetID="47" presetClass="entr" presetSubtype="0"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P spid="10" grpId="0"/>
      <p:bldP spid="11" grpId="0"/>
      <p:bldP spid="12" grpId="0" bldLvl="0" animBg="1"/>
      <p:bldP spid="13" grpId="0"/>
      <p:bldP spid="14" grpId="0"/>
      <p:bldP spid="16" grpId="0" bldLvl="0" animBg="1"/>
      <p:bldP spid="6" grpId="0"/>
      <p:bldP spid="7" grpId="0" bldLvl="0" animBg="1"/>
      <p:bldP spid="31"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pic>
        <p:nvPicPr>
          <p:cNvPr id="30" name="图片 29" descr="upload_post_object_v2_879040056"/>
          <p:cNvPicPr>
            <a:picLocks noChangeAspect="1"/>
          </p:cNvPicPr>
          <p:nvPr/>
        </p:nvPicPr>
        <p:blipFill>
          <a:blip r:embed="rId3"/>
          <a:stretch>
            <a:fillRect/>
          </a:stretch>
        </p:blipFill>
        <p:spPr>
          <a:xfrm>
            <a:off x="0" y="1865238"/>
            <a:ext cx="12191955" cy="3540780"/>
          </a:xfrm>
          <a:prstGeom prst="rect">
            <a:avLst/>
          </a:prstGeom>
        </p:spPr>
      </p:pic>
      <p:sp>
        <p:nvSpPr>
          <p:cNvPr id="8" name="任意多边形: 形状 17"/>
          <p:cNvSpPr/>
          <p:nvPr/>
        </p:nvSpPr>
        <p:spPr>
          <a:xfrm rot="5400000">
            <a:off x="6367081" y="2813099"/>
            <a:ext cx="4355052" cy="1644432"/>
          </a:xfrm>
          <a:custGeom>
            <a:avLst/>
            <a:gdLst>
              <a:gd name="connsiteX0" fmla="*/ 0 w 3798365"/>
              <a:gd name="connsiteY0" fmla="*/ 717105 h 1434215"/>
              <a:gd name="connsiteX1" fmla="*/ 353310 w 3798365"/>
              <a:gd name="connsiteY1" fmla="*/ 10483 h 1434215"/>
              <a:gd name="connsiteX2" fmla="*/ 353310 w 3798365"/>
              <a:gd name="connsiteY2" fmla="*/ 7 h 1434215"/>
              <a:gd name="connsiteX3" fmla="*/ 358549 w 3798365"/>
              <a:gd name="connsiteY3" fmla="*/ 7 h 1434215"/>
              <a:gd name="connsiteX4" fmla="*/ 358552 w 3798365"/>
              <a:gd name="connsiteY4" fmla="*/ 0 h 1434215"/>
              <a:gd name="connsiteX5" fmla="*/ 1305130 w 3798365"/>
              <a:gd name="connsiteY5" fmla="*/ 0 h 1434215"/>
              <a:gd name="connsiteX6" fmla="*/ 1305133 w 3798365"/>
              <a:gd name="connsiteY6" fmla="*/ 7 h 1434215"/>
              <a:gd name="connsiteX7" fmla="*/ 2493232 w 3798365"/>
              <a:gd name="connsiteY7" fmla="*/ 7 h 1434215"/>
              <a:gd name="connsiteX8" fmla="*/ 2493235 w 3798365"/>
              <a:gd name="connsiteY8" fmla="*/ 0 h 1434215"/>
              <a:gd name="connsiteX9" fmla="*/ 3439813 w 3798365"/>
              <a:gd name="connsiteY9" fmla="*/ 0 h 1434215"/>
              <a:gd name="connsiteX10" fmla="*/ 3439817 w 3798365"/>
              <a:gd name="connsiteY10" fmla="*/ 7 h 1434215"/>
              <a:gd name="connsiteX11" fmla="*/ 3445055 w 3798365"/>
              <a:gd name="connsiteY11" fmla="*/ 7 h 1434215"/>
              <a:gd name="connsiteX12" fmla="*/ 3445055 w 3798365"/>
              <a:gd name="connsiteY12" fmla="*/ 10483 h 1434215"/>
              <a:gd name="connsiteX13" fmla="*/ 3798365 w 3798365"/>
              <a:gd name="connsiteY13" fmla="*/ 717105 h 1434215"/>
              <a:gd name="connsiteX14" fmla="*/ 3445054 w 3798365"/>
              <a:gd name="connsiteY14" fmla="*/ 1423726 h 1434215"/>
              <a:gd name="connsiteX15" fmla="*/ 3445054 w 3798365"/>
              <a:gd name="connsiteY15" fmla="*/ 1434215 h 1434215"/>
              <a:gd name="connsiteX16" fmla="*/ 353310 w 3798365"/>
              <a:gd name="connsiteY16" fmla="*/ 1434215 h 1434215"/>
              <a:gd name="connsiteX17" fmla="*/ 353310 w 3798365"/>
              <a:gd name="connsiteY17" fmla="*/ 1423726 h 1434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98365" h="1434215">
                <a:moveTo>
                  <a:pt x="0" y="717105"/>
                </a:moveTo>
                <a:lnTo>
                  <a:pt x="353310" y="10483"/>
                </a:lnTo>
                <a:lnTo>
                  <a:pt x="353310" y="7"/>
                </a:lnTo>
                <a:lnTo>
                  <a:pt x="358549" y="7"/>
                </a:lnTo>
                <a:lnTo>
                  <a:pt x="358552" y="0"/>
                </a:lnTo>
                <a:lnTo>
                  <a:pt x="1305130" y="0"/>
                </a:lnTo>
                <a:lnTo>
                  <a:pt x="1305133" y="7"/>
                </a:lnTo>
                <a:lnTo>
                  <a:pt x="2493232" y="7"/>
                </a:lnTo>
                <a:lnTo>
                  <a:pt x="2493235" y="0"/>
                </a:lnTo>
                <a:lnTo>
                  <a:pt x="3439813" y="0"/>
                </a:lnTo>
                <a:lnTo>
                  <a:pt x="3439817" y="7"/>
                </a:lnTo>
                <a:lnTo>
                  <a:pt x="3445055" y="7"/>
                </a:lnTo>
                <a:lnTo>
                  <a:pt x="3445055" y="10483"/>
                </a:lnTo>
                <a:lnTo>
                  <a:pt x="3798365" y="717105"/>
                </a:lnTo>
                <a:lnTo>
                  <a:pt x="3445054" y="1423726"/>
                </a:lnTo>
                <a:lnTo>
                  <a:pt x="3445054" y="1434215"/>
                </a:lnTo>
                <a:lnTo>
                  <a:pt x="353310" y="1434215"/>
                </a:lnTo>
                <a:lnTo>
                  <a:pt x="353310" y="1423726"/>
                </a:lnTo>
                <a:close/>
              </a:path>
            </a:pathLst>
          </a:custGeom>
          <a:solidFill>
            <a:schemeClr val="accent1">
              <a:lumMod val="50000"/>
              <a:alpha val="79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任意多边形: 形状 17"/>
          <p:cNvSpPr/>
          <p:nvPr/>
        </p:nvSpPr>
        <p:spPr>
          <a:xfrm rot="5400000">
            <a:off x="1519934" y="2813069"/>
            <a:ext cx="4355102" cy="1644432"/>
          </a:xfrm>
          <a:custGeom>
            <a:avLst/>
            <a:gdLst>
              <a:gd name="connsiteX0" fmla="*/ 0 w 3798365"/>
              <a:gd name="connsiteY0" fmla="*/ 717105 h 1434215"/>
              <a:gd name="connsiteX1" fmla="*/ 353310 w 3798365"/>
              <a:gd name="connsiteY1" fmla="*/ 10483 h 1434215"/>
              <a:gd name="connsiteX2" fmla="*/ 353310 w 3798365"/>
              <a:gd name="connsiteY2" fmla="*/ 7 h 1434215"/>
              <a:gd name="connsiteX3" fmla="*/ 358549 w 3798365"/>
              <a:gd name="connsiteY3" fmla="*/ 7 h 1434215"/>
              <a:gd name="connsiteX4" fmla="*/ 358552 w 3798365"/>
              <a:gd name="connsiteY4" fmla="*/ 0 h 1434215"/>
              <a:gd name="connsiteX5" fmla="*/ 1305130 w 3798365"/>
              <a:gd name="connsiteY5" fmla="*/ 0 h 1434215"/>
              <a:gd name="connsiteX6" fmla="*/ 1305133 w 3798365"/>
              <a:gd name="connsiteY6" fmla="*/ 7 h 1434215"/>
              <a:gd name="connsiteX7" fmla="*/ 2493232 w 3798365"/>
              <a:gd name="connsiteY7" fmla="*/ 7 h 1434215"/>
              <a:gd name="connsiteX8" fmla="*/ 2493235 w 3798365"/>
              <a:gd name="connsiteY8" fmla="*/ 0 h 1434215"/>
              <a:gd name="connsiteX9" fmla="*/ 3439813 w 3798365"/>
              <a:gd name="connsiteY9" fmla="*/ 0 h 1434215"/>
              <a:gd name="connsiteX10" fmla="*/ 3439817 w 3798365"/>
              <a:gd name="connsiteY10" fmla="*/ 7 h 1434215"/>
              <a:gd name="connsiteX11" fmla="*/ 3445055 w 3798365"/>
              <a:gd name="connsiteY11" fmla="*/ 7 h 1434215"/>
              <a:gd name="connsiteX12" fmla="*/ 3445055 w 3798365"/>
              <a:gd name="connsiteY12" fmla="*/ 10483 h 1434215"/>
              <a:gd name="connsiteX13" fmla="*/ 3798365 w 3798365"/>
              <a:gd name="connsiteY13" fmla="*/ 717105 h 1434215"/>
              <a:gd name="connsiteX14" fmla="*/ 3445054 w 3798365"/>
              <a:gd name="connsiteY14" fmla="*/ 1423726 h 1434215"/>
              <a:gd name="connsiteX15" fmla="*/ 3445054 w 3798365"/>
              <a:gd name="connsiteY15" fmla="*/ 1434215 h 1434215"/>
              <a:gd name="connsiteX16" fmla="*/ 353310 w 3798365"/>
              <a:gd name="connsiteY16" fmla="*/ 1434215 h 1434215"/>
              <a:gd name="connsiteX17" fmla="*/ 353310 w 3798365"/>
              <a:gd name="connsiteY17" fmla="*/ 1423726 h 1434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98365" h="1434215">
                <a:moveTo>
                  <a:pt x="0" y="717105"/>
                </a:moveTo>
                <a:lnTo>
                  <a:pt x="353310" y="10483"/>
                </a:lnTo>
                <a:lnTo>
                  <a:pt x="353310" y="7"/>
                </a:lnTo>
                <a:lnTo>
                  <a:pt x="358549" y="7"/>
                </a:lnTo>
                <a:lnTo>
                  <a:pt x="358552" y="0"/>
                </a:lnTo>
                <a:lnTo>
                  <a:pt x="1305130" y="0"/>
                </a:lnTo>
                <a:lnTo>
                  <a:pt x="1305133" y="7"/>
                </a:lnTo>
                <a:lnTo>
                  <a:pt x="2493232" y="7"/>
                </a:lnTo>
                <a:lnTo>
                  <a:pt x="2493235" y="0"/>
                </a:lnTo>
                <a:lnTo>
                  <a:pt x="3439813" y="0"/>
                </a:lnTo>
                <a:lnTo>
                  <a:pt x="3439817" y="7"/>
                </a:lnTo>
                <a:lnTo>
                  <a:pt x="3445055" y="7"/>
                </a:lnTo>
                <a:lnTo>
                  <a:pt x="3445055" y="10483"/>
                </a:lnTo>
                <a:lnTo>
                  <a:pt x="3798365" y="717105"/>
                </a:lnTo>
                <a:lnTo>
                  <a:pt x="3445054" y="1423726"/>
                </a:lnTo>
                <a:lnTo>
                  <a:pt x="3445054" y="1434215"/>
                </a:lnTo>
                <a:lnTo>
                  <a:pt x="353310" y="1434215"/>
                </a:lnTo>
                <a:lnTo>
                  <a:pt x="353310" y="1423726"/>
                </a:lnTo>
                <a:close/>
              </a:path>
            </a:pathLst>
          </a:custGeom>
          <a:solidFill>
            <a:schemeClr val="accent1">
              <a:lumMod val="50000"/>
              <a:alpha val="79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PART.02</a:t>
            </a:r>
          </a:p>
        </p:txBody>
      </p:sp>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05151" y="61887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sp>
        <p:nvSpPr>
          <p:cNvPr id="18" name="任意多边形: 形状 17"/>
          <p:cNvSpPr/>
          <p:nvPr/>
        </p:nvSpPr>
        <p:spPr>
          <a:xfrm rot="5400000">
            <a:off x="3918474" y="2813099"/>
            <a:ext cx="4355052" cy="1644432"/>
          </a:xfrm>
          <a:custGeom>
            <a:avLst/>
            <a:gdLst>
              <a:gd name="connsiteX0" fmla="*/ 0 w 3798365"/>
              <a:gd name="connsiteY0" fmla="*/ 717105 h 1434215"/>
              <a:gd name="connsiteX1" fmla="*/ 353310 w 3798365"/>
              <a:gd name="connsiteY1" fmla="*/ 10483 h 1434215"/>
              <a:gd name="connsiteX2" fmla="*/ 353310 w 3798365"/>
              <a:gd name="connsiteY2" fmla="*/ 7 h 1434215"/>
              <a:gd name="connsiteX3" fmla="*/ 358549 w 3798365"/>
              <a:gd name="connsiteY3" fmla="*/ 7 h 1434215"/>
              <a:gd name="connsiteX4" fmla="*/ 358552 w 3798365"/>
              <a:gd name="connsiteY4" fmla="*/ 0 h 1434215"/>
              <a:gd name="connsiteX5" fmla="*/ 1305130 w 3798365"/>
              <a:gd name="connsiteY5" fmla="*/ 0 h 1434215"/>
              <a:gd name="connsiteX6" fmla="*/ 1305133 w 3798365"/>
              <a:gd name="connsiteY6" fmla="*/ 7 h 1434215"/>
              <a:gd name="connsiteX7" fmla="*/ 2493232 w 3798365"/>
              <a:gd name="connsiteY7" fmla="*/ 7 h 1434215"/>
              <a:gd name="connsiteX8" fmla="*/ 2493235 w 3798365"/>
              <a:gd name="connsiteY8" fmla="*/ 0 h 1434215"/>
              <a:gd name="connsiteX9" fmla="*/ 3439813 w 3798365"/>
              <a:gd name="connsiteY9" fmla="*/ 0 h 1434215"/>
              <a:gd name="connsiteX10" fmla="*/ 3439817 w 3798365"/>
              <a:gd name="connsiteY10" fmla="*/ 7 h 1434215"/>
              <a:gd name="connsiteX11" fmla="*/ 3445055 w 3798365"/>
              <a:gd name="connsiteY11" fmla="*/ 7 h 1434215"/>
              <a:gd name="connsiteX12" fmla="*/ 3445055 w 3798365"/>
              <a:gd name="connsiteY12" fmla="*/ 10483 h 1434215"/>
              <a:gd name="connsiteX13" fmla="*/ 3798365 w 3798365"/>
              <a:gd name="connsiteY13" fmla="*/ 717105 h 1434215"/>
              <a:gd name="connsiteX14" fmla="*/ 3445054 w 3798365"/>
              <a:gd name="connsiteY14" fmla="*/ 1423726 h 1434215"/>
              <a:gd name="connsiteX15" fmla="*/ 3445054 w 3798365"/>
              <a:gd name="connsiteY15" fmla="*/ 1434215 h 1434215"/>
              <a:gd name="connsiteX16" fmla="*/ 353310 w 3798365"/>
              <a:gd name="connsiteY16" fmla="*/ 1434215 h 1434215"/>
              <a:gd name="connsiteX17" fmla="*/ 353310 w 3798365"/>
              <a:gd name="connsiteY17" fmla="*/ 1423726 h 1434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98365" h="1434215">
                <a:moveTo>
                  <a:pt x="0" y="717105"/>
                </a:moveTo>
                <a:lnTo>
                  <a:pt x="353310" y="10483"/>
                </a:lnTo>
                <a:lnTo>
                  <a:pt x="353310" y="7"/>
                </a:lnTo>
                <a:lnTo>
                  <a:pt x="358549" y="7"/>
                </a:lnTo>
                <a:lnTo>
                  <a:pt x="358552" y="0"/>
                </a:lnTo>
                <a:lnTo>
                  <a:pt x="1305130" y="0"/>
                </a:lnTo>
                <a:lnTo>
                  <a:pt x="1305133" y="7"/>
                </a:lnTo>
                <a:lnTo>
                  <a:pt x="2493232" y="7"/>
                </a:lnTo>
                <a:lnTo>
                  <a:pt x="2493235" y="0"/>
                </a:lnTo>
                <a:lnTo>
                  <a:pt x="3439813" y="0"/>
                </a:lnTo>
                <a:lnTo>
                  <a:pt x="3439817" y="7"/>
                </a:lnTo>
                <a:lnTo>
                  <a:pt x="3445055" y="7"/>
                </a:lnTo>
                <a:lnTo>
                  <a:pt x="3445055" y="10483"/>
                </a:lnTo>
                <a:lnTo>
                  <a:pt x="3798365" y="717105"/>
                </a:lnTo>
                <a:lnTo>
                  <a:pt x="3445054" y="1423726"/>
                </a:lnTo>
                <a:lnTo>
                  <a:pt x="3445054" y="1434215"/>
                </a:lnTo>
                <a:lnTo>
                  <a:pt x="353310" y="1434215"/>
                </a:lnTo>
                <a:lnTo>
                  <a:pt x="353310" y="1423726"/>
                </a:lnTo>
                <a:close/>
              </a:path>
            </a:pathLst>
          </a:custGeom>
          <a:solidFill>
            <a:schemeClr val="accent1">
              <a:lumMod val="50000"/>
              <a:alpha val="79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p:cNvSpPr txBox="1"/>
          <p:nvPr/>
        </p:nvSpPr>
        <p:spPr>
          <a:xfrm>
            <a:off x="2921833" y="3635262"/>
            <a:ext cx="1551304" cy="829945"/>
          </a:xfrm>
          <a:prstGeom prst="rect">
            <a:avLst/>
          </a:prstGeom>
          <a:noFill/>
        </p:spPr>
        <p:txBody>
          <a:bodyPr wrap="square" rtlCol="0">
            <a:noAutofit/>
          </a:bodyPr>
          <a:lstStyle/>
          <a:p>
            <a:pPr algn="ctr"/>
            <a:r>
              <a:rPr lang="zh-CN" altLang="en-US" sz="2000" dirty="0">
                <a:solidFill>
                  <a:schemeClr val="bg1"/>
                </a:solidFill>
                <a:effectLst>
                  <a:outerShdw blurRad="381000" algn="ctr" rotWithShape="0">
                    <a:prstClr val="black">
                      <a:alpha val="25000"/>
                    </a:prstClr>
                  </a:outerShdw>
                </a:effectLst>
                <a:cs typeface="+mn-ea"/>
                <a:sym typeface="+mn-lt"/>
              </a:rPr>
              <a:t>中央集权（上级集权）</a:t>
            </a:r>
          </a:p>
        </p:txBody>
      </p:sp>
      <p:sp>
        <p:nvSpPr>
          <p:cNvPr id="23" name="文本框 22"/>
          <p:cNvSpPr txBox="1"/>
          <p:nvPr/>
        </p:nvSpPr>
        <p:spPr>
          <a:xfrm>
            <a:off x="5419319" y="3557078"/>
            <a:ext cx="1353312" cy="535865"/>
          </a:xfrm>
          <a:prstGeom prst="rect">
            <a:avLst/>
          </a:prstGeom>
          <a:noFill/>
        </p:spPr>
        <p:txBody>
          <a:bodyPr wrap="square" rtlCol="0">
            <a:noAutofit/>
          </a:bodyPr>
          <a:lstStyle/>
          <a:p>
            <a:pPr algn="ctr"/>
            <a:r>
              <a:rPr lang="zh-CN" altLang="en-US" sz="2000" dirty="0">
                <a:solidFill>
                  <a:schemeClr val="bg1"/>
                </a:solidFill>
                <a:effectLst>
                  <a:outerShdw blurRad="381000" algn="ctr" rotWithShape="0">
                    <a:prstClr val="black">
                      <a:alpha val="25000"/>
                    </a:prstClr>
                  </a:outerShdw>
                </a:effectLst>
                <a:cs typeface="+mn-ea"/>
                <a:sym typeface="+mn-lt"/>
              </a:rPr>
              <a:t>个人集权</a:t>
            </a:r>
          </a:p>
        </p:txBody>
      </p:sp>
      <p:sp>
        <p:nvSpPr>
          <p:cNvPr id="28" name="文本框 27"/>
          <p:cNvSpPr txBox="1"/>
          <p:nvPr/>
        </p:nvSpPr>
        <p:spPr>
          <a:xfrm>
            <a:off x="7760381" y="3624980"/>
            <a:ext cx="1568450" cy="398780"/>
          </a:xfrm>
          <a:prstGeom prst="rect">
            <a:avLst/>
          </a:prstGeom>
          <a:noFill/>
        </p:spPr>
        <p:txBody>
          <a:bodyPr wrap="square" rtlCol="0">
            <a:spAutoFit/>
          </a:bodyPr>
          <a:lstStyle/>
          <a:p>
            <a:pPr algn="ctr"/>
            <a:r>
              <a:rPr lang="zh-CN" altLang="en-US" sz="2000" dirty="0">
                <a:solidFill>
                  <a:schemeClr val="bg1"/>
                </a:solidFill>
                <a:effectLst>
                  <a:outerShdw blurRad="381000" algn="ctr" rotWithShape="0">
                    <a:prstClr val="black">
                      <a:alpha val="25000"/>
                    </a:prstClr>
                  </a:outerShdw>
                </a:effectLst>
                <a:cs typeface="+mn-ea"/>
                <a:sym typeface="+mn-lt"/>
              </a:rPr>
              <a:t>党政不分</a:t>
            </a:r>
          </a:p>
        </p:txBody>
      </p:sp>
      <p:sp>
        <p:nvSpPr>
          <p:cNvPr id="16" name="菱形 15"/>
          <p:cNvSpPr/>
          <p:nvPr userDrawn="1"/>
        </p:nvSpPr>
        <p:spPr>
          <a:xfrm>
            <a:off x="3152184" y="1754770"/>
            <a:ext cx="1090602" cy="1102856"/>
          </a:xfrm>
          <a:prstGeom prst="diamond">
            <a:avLst/>
          </a:prstGeom>
          <a:solidFill>
            <a:srgbClr val="E2E6ED">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000">
                <a:solidFill>
                  <a:srgbClr val="2169D3"/>
                </a:solidFill>
              </a:rPr>
              <a:t>1</a:t>
            </a:r>
            <a:endParaRPr lang="zh-CN" altLang="en-US" sz="4000">
              <a:solidFill>
                <a:srgbClr val="2169D3"/>
              </a:solidFill>
            </a:endParaRPr>
          </a:p>
        </p:txBody>
      </p:sp>
      <p:sp>
        <p:nvSpPr>
          <p:cNvPr id="17" name="菱形 16"/>
          <p:cNvSpPr/>
          <p:nvPr userDrawn="1"/>
        </p:nvSpPr>
        <p:spPr>
          <a:xfrm>
            <a:off x="5552856" y="1676586"/>
            <a:ext cx="1088329" cy="1102856"/>
          </a:xfrm>
          <a:prstGeom prst="diamond">
            <a:avLst/>
          </a:prstGeom>
          <a:solidFill>
            <a:srgbClr val="E2E6ED">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000">
                <a:solidFill>
                  <a:srgbClr val="2169D3"/>
                </a:solidFill>
              </a:rPr>
              <a:t>2</a:t>
            </a:r>
            <a:endParaRPr lang="zh-CN" altLang="en-US" sz="4000">
              <a:solidFill>
                <a:srgbClr val="2169D3"/>
              </a:solidFill>
            </a:endParaRPr>
          </a:p>
        </p:txBody>
      </p:sp>
      <p:sp>
        <p:nvSpPr>
          <p:cNvPr id="24" name="菱形 23"/>
          <p:cNvSpPr/>
          <p:nvPr userDrawn="1"/>
        </p:nvSpPr>
        <p:spPr>
          <a:xfrm>
            <a:off x="8011559" y="1676642"/>
            <a:ext cx="1066094" cy="1102856"/>
          </a:xfrm>
          <a:prstGeom prst="diamond">
            <a:avLst/>
          </a:prstGeom>
          <a:solidFill>
            <a:srgbClr val="E2E6ED">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000">
                <a:solidFill>
                  <a:srgbClr val="2169D3"/>
                </a:solidFill>
              </a:rPr>
              <a:t>3</a:t>
            </a:r>
            <a:endParaRPr lang="zh-CN" altLang="en-US" sz="4000">
              <a:solidFill>
                <a:srgbClr val="2169D3"/>
              </a:solidFill>
            </a:endParaRPr>
          </a:p>
        </p:txBody>
      </p:sp>
    </p:spTree>
    <p:custDataLst>
      <p:tags r:id="rId1"/>
    </p:custDataLst>
  </p:cSld>
  <p:clrMapOvr>
    <a:masterClrMapping/>
  </p:clrMapOvr>
  <p:transition advClick="0" advTm="0">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anim calcmode="lin" valueType="num">
                                      <p:cBhvr>
                                        <p:cTn id="19" dur="1000" fill="hold"/>
                                        <p:tgtEl>
                                          <p:spTgt spid="18"/>
                                        </p:tgtEl>
                                        <p:attrNameLst>
                                          <p:attrName>ppt_x</p:attrName>
                                        </p:attrNameLst>
                                      </p:cBhvr>
                                      <p:tavLst>
                                        <p:tav tm="0">
                                          <p:val>
                                            <p:strVal val="#ppt_x"/>
                                          </p:val>
                                        </p:tav>
                                        <p:tav tm="100000">
                                          <p:val>
                                            <p:strVal val="#ppt_x"/>
                                          </p:val>
                                        </p:tav>
                                      </p:tavLst>
                                    </p:anim>
                                    <p:anim calcmode="lin" valueType="num">
                                      <p:cBhvr>
                                        <p:cTn id="20" dur="1000" fill="hold"/>
                                        <p:tgtEl>
                                          <p:spTgt spid="18"/>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00"/>
                                        <p:tgtEl>
                                          <p:spTgt spid="23"/>
                                        </p:tgtEl>
                                      </p:cBhvr>
                                    </p:animEffect>
                                    <p:anim calcmode="lin" valueType="num">
                                      <p:cBhvr>
                                        <p:cTn id="24" dur="1000" fill="hold"/>
                                        <p:tgtEl>
                                          <p:spTgt spid="23"/>
                                        </p:tgtEl>
                                        <p:attrNameLst>
                                          <p:attrName>ppt_x</p:attrName>
                                        </p:attrNameLst>
                                      </p:cBhvr>
                                      <p:tavLst>
                                        <p:tav tm="0">
                                          <p:val>
                                            <p:strVal val="#ppt_x"/>
                                          </p:val>
                                        </p:tav>
                                        <p:tav tm="100000">
                                          <p:val>
                                            <p:strVal val="#ppt_x"/>
                                          </p:val>
                                        </p:tav>
                                      </p:tavLst>
                                    </p:anim>
                                    <p:anim calcmode="lin" valueType="num">
                                      <p:cBhvr>
                                        <p:cTn id="25" dur="1000" fill="hold"/>
                                        <p:tgtEl>
                                          <p:spTgt spid="2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7"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1000"/>
                                        <p:tgtEl>
                                          <p:spTgt spid="28"/>
                                        </p:tgtEl>
                                      </p:cBhvr>
                                    </p:animEffect>
                                    <p:anim calcmode="lin" valueType="num">
                                      <p:cBhvr>
                                        <p:cTn id="35" dur="1000" fill="hold"/>
                                        <p:tgtEl>
                                          <p:spTgt spid="28"/>
                                        </p:tgtEl>
                                        <p:attrNameLst>
                                          <p:attrName>ppt_x</p:attrName>
                                        </p:attrNameLst>
                                      </p:cBhvr>
                                      <p:tavLst>
                                        <p:tav tm="0">
                                          <p:val>
                                            <p:strVal val="#ppt_x"/>
                                          </p:val>
                                        </p:tav>
                                        <p:tav tm="100000">
                                          <p:val>
                                            <p:strVal val="#ppt_x"/>
                                          </p:val>
                                        </p:tav>
                                      </p:tavLst>
                                    </p:anim>
                                    <p:anim calcmode="lin" valueType="num">
                                      <p:cBhvr>
                                        <p:cTn id="3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8" grpId="0" animBg="1"/>
      <p:bldP spid="19" grpId="0"/>
      <p:bldP spid="23"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pic>
        <p:nvPicPr>
          <p:cNvPr id="20" name="图片 19" descr="C:\Users\111\Desktop\59b77bab208b0.jpg59b77bab208b0"/>
          <p:cNvPicPr>
            <a:picLocks noChangeAspect="1"/>
          </p:cNvPicPr>
          <p:nvPr/>
        </p:nvPicPr>
        <p:blipFill>
          <a:blip r:embed="rId3"/>
          <a:srcRect/>
          <a:stretch>
            <a:fillRect/>
          </a:stretch>
        </p:blipFill>
        <p:spPr>
          <a:xfrm rot="5400000">
            <a:off x="4027462" y="-1633062"/>
            <a:ext cx="4137025" cy="10611191"/>
          </a:xfrm>
          <a:prstGeom prst="rect">
            <a:avLst/>
          </a:prstGeom>
        </p:spPr>
      </p:pic>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PART.02</a:t>
            </a:r>
          </a:p>
        </p:txBody>
      </p:sp>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599789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05151" y="61887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sp>
        <p:nvSpPr>
          <p:cNvPr id="22" name="文本框 21"/>
          <p:cNvSpPr txBox="1"/>
          <p:nvPr userDrawn="1"/>
        </p:nvSpPr>
        <p:spPr>
          <a:xfrm>
            <a:off x="1192719" y="801531"/>
            <a:ext cx="5034550" cy="611587"/>
          </a:xfrm>
          <a:prstGeom prst="rect">
            <a:avLst/>
          </a:prstGeom>
        </p:spPr>
        <p:txBody>
          <a:bodyPr wrap="none" rtlCol="0">
            <a:noAutofit/>
          </a:bodyPr>
          <a:lstStyle/>
          <a:p>
            <a:r>
              <a:rPr lang="en-US" altLang="zh-CN" sz="4000">
                <a:solidFill>
                  <a:srgbClr val="16468D"/>
                </a:solidFill>
              </a:rPr>
              <a:t>1</a:t>
            </a:r>
            <a:r>
              <a:rPr lang="zh-CN" altLang="en-US" sz="4000">
                <a:solidFill>
                  <a:srgbClr val="16468D"/>
                </a:solidFill>
              </a:rPr>
              <a:t>、中央集权（上级集权）</a:t>
            </a:r>
          </a:p>
        </p:txBody>
      </p:sp>
      <p:sp>
        <p:nvSpPr>
          <p:cNvPr id="23" name="文本框 22"/>
          <p:cNvSpPr txBox="1"/>
          <p:nvPr userDrawn="1"/>
        </p:nvSpPr>
        <p:spPr>
          <a:xfrm>
            <a:off x="1233544" y="2215599"/>
            <a:ext cx="9724862" cy="2676302"/>
          </a:xfrm>
          <a:prstGeom prst="rect">
            <a:avLst/>
          </a:prstGeom>
        </p:spPr>
        <p:txBody>
          <a:bodyPr wrap="square" rtlCol="0">
            <a:noAutofit/>
          </a:bodyPr>
          <a:lstStyle/>
          <a:p>
            <a:pPr algn="l"/>
            <a:r>
              <a:rPr lang="zh-CN" sz="2400" dirty="0">
                <a:latin typeface="印品黑体" charset="0"/>
                <a:ea typeface="印品黑体" charset="0"/>
                <a:cs typeface="印品黑体" charset="0"/>
              </a:rPr>
              <a:t>       </a:t>
            </a:r>
            <a:r>
              <a:rPr lang="zh-CN" sz="2400" dirty="0">
                <a:latin typeface="宋体" panose="02010600030101010101" pitchFamily="2" charset="-122"/>
                <a:ea typeface="宋体" panose="02010600030101010101" pitchFamily="2" charset="-122"/>
                <a:cs typeface="宋体" panose="02010600030101010101" pitchFamily="2" charset="-122"/>
              </a:rPr>
              <a:t> 改革开放以来，虽然经过了分税制、“省直管县”、“强县扩权”、“乡财县管”，对中央和地方的关系产生了很大影响，但是</a:t>
            </a:r>
            <a:r>
              <a:rPr lang="zh-CN" sz="2400" dirty="0">
                <a:solidFill>
                  <a:srgbClr val="00B0F0"/>
                </a:solidFill>
                <a:latin typeface="宋体" panose="02010600030101010101" pitchFamily="2" charset="-122"/>
                <a:ea typeface="宋体" panose="02010600030101010101" pitchFamily="2" charset="-122"/>
                <a:cs typeface="宋体" panose="02010600030101010101" pitchFamily="2" charset="-122"/>
              </a:rPr>
              <a:t>上级集权的基本体制格局没有发生变化</a:t>
            </a:r>
            <a:r>
              <a:rPr 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不论是投资决策，还是具体的转移支付制度，依然是</a:t>
            </a:r>
            <a:r>
              <a:rPr lang="zh-CN" altLang="en-US" sz="2400" dirty="0">
                <a:solidFill>
                  <a:srgbClr val="00B0F0"/>
                </a:solidFill>
                <a:latin typeface="宋体" panose="02010600030101010101" pitchFamily="2" charset="-122"/>
                <a:ea typeface="宋体" panose="02010600030101010101" pitchFamily="2" charset="-122"/>
                <a:cs typeface="宋体" panose="02010600030101010101" pitchFamily="2" charset="-122"/>
              </a:rPr>
              <a:t>以权力向上集中为基本特征</a:t>
            </a:r>
            <a:r>
              <a:rPr lang="zh-CN" altLang="en-US" sz="2400" dirty="0">
                <a:latin typeface="宋体" panose="02010600030101010101" pitchFamily="2" charset="-122"/>
                <a:ea typeface="宋体" panose="02010600030101010101" pitchFamily="2" charset="-122"/>
                <a:cs typeface="宋体" panose="02010600030101010101" pitchFamily="2" charset="-122"/>
              </a:rPr>
              <a:t>。不仅如此，近些年这种集权模式在若干方面甚至更加严重。从政治的角度看，这种上级集权基本格局没有动摇，近几年在一些地方甚至出现了明显的强化。主要表现是，上级仍然是下级政府权力的基本来源。</a:t>
            </a:r>
            <a:endParaRPr lang="zh-CN" altLang="en-US" sz="900" b="0" dirty="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advClick="0" advTm="0">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pic>
        <p:nvPicPr>
          <p:cNvPr id="4" name="图片 3" descr="upload_post_object_v2_868841746"/>
          <p:cNvPicPr>
            <a:picLocks noChangeAspect="1"/>
          </p:cNvPicPr>
          <p:nvPr/>
        </p:nvPicPr>
        <p:blipFill>
          <a:blip r:embed="rId3"/>
          <a:stretch>
            <a:fillRect/>
          </a:stretch>
        </p:blipFill>
        <p:spPr>
          <a:xfrm>
            <a:off x="4411424" y="0"/>
            <a:ext cx="3369103" cy="6858049"/>
          </a:xfrm>
          <a:prstGeom prst="rect">
            <a:avLst/>
          </a:prstGeom>
        </p:spPr>
      </p:pic>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PART.02</a:t>
            </a:r>
          </a:p>
        </p:txBody>
      </p:sp>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VITO</a:t>
            </a:r>
          </a:p>
        </p:txBody>
      </p:sp>
      <p:sp>
        <p:nvSpPr>
          <p:cNvPr id="11" name="文本框 10"/>
          <p:cNvSpPr txBox="1"/>
          <p:nvPr/>
        </p:nvSpPr>
        <p:spPr>
          <a:xfrm>
            <a:off x="11105151" y="6188797"/>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RAY</a:t>
            </a:r>
          </a:p>
        </p:txBody>
      </p:sp>
      <p:sp>
        <p:nvSpPr>
          <p:cNvPr id="15" name="文本框 14"/>
          <p:cNvSpPr txBox="1"/>
          <p:nvPr userDrawn="1"/>
        </p:nvSpPr>
        <p:spPr>
          <a:xfrm>
            <a:off x="1129132" y="1542942"/>
            <a:ext cx="10295636" cy="3786685"/>
          </a:xfrm>
          <a:prstGeom prst="rect">
            <a:avLst/>
          </a:prstGeom>
        </p:spPr>
        <p:txBody>
          <a:bodyPr wrap="square" rtlCol="0">
            <a:noAutofit/>
          </a:bodyPr>
          <a:lstStyle/>
          <a:p>
            <a:pPr algn="l"/>
            <a:r>
              <a:rPr lang="zh-CN" altLang="en-US" sz="2000" dirty="0">
                <a:solidFill>
                  <a:schemeClr val="tx1"/>
                </a:solidFill>
              </a:rPr>
              <a:t>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其在地方主要表现为党政主要领导人专权，在部门则表现为部门领导人专权，其集中表现则是党委书记的高度专权。从政府预算的决定和执行来看，虽然已经有了部门预算的制度设计和相关规范，民意机构在预算中的作用也有法律要求。但是，</a:t>
            </a:r>
            <a:r>
              <a:rPr lang="zh-CN" altLang="en-US" sz="2000" dirty="0">
                <a:solidFill>
                  <a:srgbClr val="ED7D31"/>
                </a:solidFill>
                <a:latin typeface="宋体" panose="02010600030101010101" pitchFamily="2" charset="-122"/>
                <a:ea typeface="宋体" panose="02010600030101010101" pitchFamily="2" charset="-122"/>
                <a:cs typeface="宋体" panose="02010600030101010101" pitchFamily="2" charset="-122"/>
              </a:rPr>
              <a:t>党政领导者的意志实际上仍然起决定性作用</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。建设项目的安排、预算资金的分配，最重要的决策环节还掌握在领导者手里。因此，经常出现一定地方的城市建设规划、产业发展安排随着领导人的变动而变动的情况。</a:t>
            </a:r>
          </a:p>
          <a:p>
            <a:pPr algn="l"/>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    在官员的管理上，一方面中央政府和各地都在规范选人用人程序，高调推行公开选拔、民主测评、民主投票、全委会票决等制度规范，或者说，如果从文本规定来看，用人方面的程序性要求越来越多，对于所谓党委一把手在用人上的权力限制越来越多。</a:t>
            </a:r>
          </a:p>
          <a:p>
            <a:pPr algn="l"/>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    另一方面，人事任免中的领导个人说了算现象仍然非常严重，跑官要官、买官卖官的现象越来越普遍。甚至说，官员提拔中的种种腐败现象在中央高度重视解决的过程中愈演愈烈。这其中的问题就说明领导人个人专权在现行体制中并没有有效缓解，更没有解决。也就是说，这个集权体制的核心内容依然有效运行。</a:t>
            </a:r>
            <a:endParaRPr lang="zh-CN" sz="2000" b="0" dirty="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
        <p:nvSpPr>
          <p:cNvPr id="27" name="文本框 26"/>
          <p:cNvSpPr txBox="1"/>
          <p:nvPr userDrawn="1"/>
        </p:nvSpPr>
        <p:spPr>
          <a:xfrm>
            <a:off x="1002821" y="880993"/>
            <a:ext cx="2205712" cy="662395"/>
          </a:xfrm>
          <a:prstGeom prst="rect">
            <a:avLst/>
          </a:prstGeom>
        </p:spPr>
        <p:txBody>
          <a:bodyPr wrap="none" rtlCol="0">
            <a:noAutofit/>
          </a:bodyPr>
          <a:lstStyle/>
          <a:p>
            <a:r>
              <a:rPr lang="en-US" altLang="zh-CN" sz="4000">
                <a:solidFill>
                  <a:srgbClr val="16468D"/>
                </a:solidFill>
              </a:rPr>
              <a:t>2</a:t>
            </a:r>
            <a:r>
              <a:rPr lang="zh-CN" altLang="en-US" sz="4000">
                <a:solidFill>
                  <a:srgbClr val="16468D"/>
                </a:solidFill>
              </a:rPr>
              <a:t>、个人集权</a:t>
            </a:r>
          </a:p>
        </p:txBody>
      </p:sp>
    </p:spTree>
    <p:custDataLst>
      <p:tags r:id="rId1"/>
    </p:custDataLst>
  </p:cSld>
  <p:clrMapOvr>
    <a:masterClrMapping/>
  </p:clrMapOvr>
  <p:transition advClick="0" advTm="0">
    <p:random/>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E2ZDAwY2M3NmM5MWZlMWE2N2VhOTk1NDU3MmM3NTI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第一PPT，www.1ppt.com">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aufbqqkd">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字魂58号-创中黑"/>
        <a:font script="Hant" typeface="新細明體"/>
        <a:font script="Arab" typeface="字魂58号-创中黑"/>
        <a:font script="Hebr" typeface="字魂58号-创中黑"/>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8号-创中黑"/>
        <a:font script="Uigh" typeface="Microsoft Uighur"/>
        <a:font script="Geor" typeface="Sylfaen"/>
      </a:majorFont>
      <a:minorFont>
        <a:latin typeface="字魂58号-创中黑"/>
        <a:ea typeface=""/>
        <a:cs typeface=""/>
        <a:font script="Jpan" typeface="ＭＳ Ｐゴシック"/>
        <a:font script="Hang" typeface="맑은 고딕"/>
        <a:font script="Hans" typeface="字魂58号-创中黑"/>
        <a:font script="Hant" typeface="新細明體"/>
        <a:font script="Arab" typeface="字魂58号-创中黑"/>
        <a:font script="Hebr" typeface="字魂58号-创中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8号-创中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字魂58号-创中黑"/>
        <a:font script="Hant" typeface="新細明體"/>
        <a:font script="Arab" typeface="字魂58号-创中黑"/>
        <a:font script="Hebr" typeface="字魂58号-创中黑"/>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8号-创中黑"/>
        <a:font script="Uigh" typeface="Microsoft Uighur"/>
        <a:font script="Geor" typeface="Sylfaen"/>
      </a:majorFont>
      <a:minorFont>
        <a:latin typeface="字魂58号-创中黑"/>
        <a:ea typeface=""/>
        <a:cs typeface=""/>
        <a:font script="Jpan" typeface="ＭＳ Ｐゴシック"/>
        <a:font script="Hang" typeface="맑은 고딕"/>
        <a:font script="Hans" typeface="字魂58号-创中黑"/>
        <a:font script="Hant" typeface="新細明體"/>
        <a:font script="Arab" typeface="字魂58号-创中黑"/>
        <a:font script="Hebr" typeface="字魂58号-创中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8号-创中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2634</Words>
  <Application>Microsoft Office PowerPoint</Application>
  <PresentationFormat>宽屏</PresentationFormat>
  <Paragraphs>199</Paragraphs>
  <Slides>21</Slides>
  <Notes>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仿宋</vt:lpstr>
      <vt:lpstr>宋体</vt:lpstr>
      <vt:lpstr>微软雅黑</vt:lpstr>
      <vt:lpstr>印品黑体</vt:lpstr>
      <vt:lpstr>字魂58号-创中黑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dc:title>
  <dc:creator>第一PPT</dc:creator>
  <cp:keywords>www.1ppt.com</cp:keywords>
  <dc:description>www.1ppt.com</dc:description>
  <cp:lastModifiedBy>李 琳</cp:lastModifiedBy>
  <cp:revision>3</cp:revision>
  <dcterms:created xsi:type="dcterms:W3CDTF">2023-05-29T14:21:13Z</dcterms:created>
  <dcterms:modified xsi:type="dcterms:W3CDTF">2023-05-29T16:38:09Z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B4AE9B0121AE45DF9EE267AE54A73820</vt:lpwstr>
  </property>
  <property fmtid="{D5CDD505-2E9C-101B-9397-08002B2CF9AE}" pid="4" name="KSOSaveFontToCloudKey">
    <vt:lpwstr>0_btnclosed</vt:lpwstr>
  </property>
  <property fmtid="{D5CDD505-2E9C-101B-9397-08002B2CF9AE}" pid="5" name="e04242b7-d752-4081-b5b7-9aad2bb55b7e">
    <vt:lpwstr>{"isAdvancePlay":0,"isLoopPlay":0,"time":60000,"userId":""}</vt:lpwstr>
  </property>
</Properties>
</file>