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2" r:id="rId5"/>
    <p:sldId id="283" r:id="rId6"/>
    <p:sldId id="272" r:id="rId7"/>
    <p:sldId id="327" r:id="rId8"/>
    <p:sldId id="328" r:id="rId9"/>
    <p:sldId id="271" r:id="rId10"/>
    <p:sldId id="329" r:id="rId11"/>
    <p:sldId id="330" r:id="rId12"/>
    <p:sldId id="332" r:id="rId13"/>
    <p:sldId id="333" r:id="rId14"/>
    <p:sldId id="273" r:id="rId15"/>
    <p:sldId id="334" r:id="rId16"/>
    <p:sldId id="335" r:id="rId17"/>
    <p:sldId id="336" r:id="rId18"/>
    <p:sldId id="337" r:id="rId19"/>
    <p:sldId id="338"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8BCCE"/>
    <a:srgbClr val="F4BDC2"/>
    <a:srgbClr val="B6DBE4"/>
    <a:srgbClr val="02B0E1"/>
    <a:srgbClr val="FFE8D8"/>
    <a:srgbClr val="BDCCF3"/>
    <a:srgbClr val="FADEDA"/>
    <a:srgbClr val="CACEEB"/>
    <a:srgbClr val="C9C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1" autoAdjust="0"/>
    <p:restoredTop sz="94660"/>
  </p:normalViewPr>
  <p:slideViewPr>
    <p:cSldViewPr snapToGrid="0" showGuides="1">
      <p:cViewPr varScale="1">
        <p:scale>
          <a:sx n="110" d="100"/>
          <a:sy n="110" d="100"/>
        </p:scale>
        <p:origin x="822" y="84"/>
      </p:cViewPr>
      <p:guideLst>
        <p:guide orient="horz" pos="2154"/>
        <p:guide pos="3839"/>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Medium" panose="02020500000000000000" pitchFamily="18" charset="-122"/>
                <a:ea typeface="思源宋体 CN Medium" panose="020205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Medium" panose="02020500000000000000" pitchFamily="18" charset="-122"/>
                <a:ea typeface="思源宋体 CN Medium" panose="02020500000000000000" pitchFamily="18" charset="-122"/>
              </a:defRPr>
            </a:lvl1pPr>
          </a:lstStyle>
          <a:p>
            <a:fld id="{77E8B9A1-57E5-43CE-AD62-14DE141A24C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Medium" panose="02020500000000000000" pitchFamily="18" charset="-122"/>
                <a:ea typeface="思源宋体 CN Medium" panose="020205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Medium" panose="02020500000000000000" pitchFamily="18" charset="-122"/>
                <a:ea typeface="思源宋体 CN Medium" panose="02020500000000000000" pitchFamily="18" charset="-122"/>
              </a:defRPr>
            </a:lvl1pPr>
          </a:lstStyle>
          <a:p>
            <a:fld id="{33CA4E59-A476-4513-93E2-E87D606154E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1pPr>
    <a:lvl2pPr marL="4572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2pPr>
    <a:lvl3pPr marL="9144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3pPr>
    <a:lvl4pPr marL="13716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4pPr>
    <a:lvl5pPr marL="1828800" algn="l" defTabSz="914400" rtl="0" eaLnBrk="1" latinLnBrk="0" hangingPunct="1">
      <a:defRPr sz="1200" kern="1200">
        <a:solidFill>
          <a:schemeClr val="tx1"/>
        </a:solidFill>
        <a:latin typeface="思源宋体 CN Medium" panose="02020500000000000000" pitchFamily="18" charset="-122"/>
        <a:ea typeface="思源宋体 CN Medium" panose="020205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CA4E59-A476-4513-93E2-E87D606154E5}"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65428" y="717381"/>
            <a:ext cx="10515600" cy="544852"/>
          </a:xfrm>
        </p:spPr>
        <p:txBody>
          <a:bodyPr>
            <a:normAutofit/>
          </a:bodyPr>
          <a:lstStyle>
            <a:lvl1pPr>
              <a:defRPr sz="3200">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0D2723-02C0-4C5A-98F4-3DAE8CF45FCD}" type="slidenum">
              <a:rPr lang="zh-CN" altLang="en-US" smtClean="0"/>
            </a:fld>
            <a:endParaRPr lang="zh-CN" altLang="en-US"/>
          </a:p>
        </p:txBody>
      </p:sp>
      <p:grpSp>
        <p:nvGrpSpPr>
          <p:cNvPr id="8" name="组合 7"/>
          <p:cNvGrpSpPr/>
          <p:nvPr userDrawn="1"/>
        </p:nvGrpSpPr>
        <p:grpSpPr>
          <a:xfrm>
            <a:off x="1" y="1"/>
            <a:ext cx="1638300" cy="558526"/>
            <a:chOff x="0" y="0"/>
            <a:chExt cx="2743201" cy="935207"/>
          </a:xfrm>
        </p:grpSpPr>
        <p:sp>
          <p:nvSpPr>
            <p:cNvPr id="6" name="任意多边形: 形状 5"/>
            <p:cNvSpPr/>
            <p:nvPr userDrawn="1"/>
          </p:nvSpPr>
          <p:spPr>
            <a:xfrm>
              <a:off x="0" y="0"/>
              <a:ext cx="2743201" cy="935207"/>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任意多边形: 形状 6"/>
            <p:cNvSpPr/>
            <p:nvPr userDrawn="1"/>
          </p:nvSpPr>
          <p:spPr>
            <a:xfrm>
              <a:off x="827341" y="1"/>
              <a:ext cx="789189" cy="28795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E015C9A-6412-497C-844D-C1BDA8E29C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0D2723-02C0-4C5A-98F4-3DAE8CF45F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Medium" panose="02020500000000000000" pitchFamily="18" charset="-122"/>
                <a:ea typeface="思源宋体 CN Medium" panose="02020500000000000000" pitchFamily="18" charset="-122"/>
              </a:defRPr>
            </a:lvl1pPr>
          </a:lstStyle>
          <a:p>
            <a:fld id="{4E015C9A-6412-497C-844D-C1BDA8E29CB8}"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Medium" panose="02020500000000000000" pitchFamily="18" charset="-122"/>
                <a:ea typeface="思源宋体 CN Medium" panose="020205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Medium" panose="02020500000000000000" pitchFamily="18" charset="-122"/>
                <a:ea typeface="思源宋体 CN Medium" panose="02020500000000000000" pitchFamily="18" charset="-122"/>
              </a:defRPr>
            </a:lvl1pPr>
          </a:lstStyle>
          <a:p>
            <a:fld id="{580D2723-02C0-4C5A-98F4-3DAE8CF45FC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Medium" panose="02020500000000000000" pitchFamily="18" charset="-122"/>
          <a:ea typeface="思源宋体 CN Medium" panose="020205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Medium" panose="02020500000000000000" pitchFamily="18" charset="-122"/>
          <a:ea typeface="思源宋体 CN Medium" panose="020205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Medium" panose="02020500000000000000" pitchFamily="18" charset="-122"/>
          <a:ea typeface="思源宋体 CN Medium" panose="020205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Medium" panose="02020500000000000000" pitchFamily="18" charset="-122"/>
          <a:ea typeface="思源宋体 CN Medium" panose="020205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Medium" panose="02020500000000000000" pitchFamily="18" charset="-122"/>
          <a:ea typeface="思源宋体 CN Medium" panose="020205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Medium" panose="02020500000000000000" pitchFamily="18" charset="-122"/>
          <a:ea typeface="思源宋体 CN Medium" panose="020205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_3"/>
          <p:cNvSpPr/>
          <p:nvPr/>
        </p:nvSpPr>
        <p:spPr>
          <a:xfrm>
            <a:off x="2258809" y="1895312"/>
            <a:ext cx="7674384" cy="1568450"/>
          </a:xfrm>
          <a:prstGeom prst="rect">
            <a:avLst/>
          </a:prstGeom>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9600" b="1" i="0" u="none" strike="noStrike" kern="1200" cap="none" spc="0" normalizeH="0" baseline="0" noProof="0" dirty="0">
                <a:ln>
                  <a:noFill/>
                </a:ln>
                <a:solidFill>
                  <a:schemeClr val="tx1">
                    <a:lumMod val="85000"/>
                    <a:lumOff val="15000"/>
                  </a:schemeClr>
                </a:solidFill>
                <a:effectLst>
                  <a:glow>
                    <a:prstClr val="white"/>
                  </a:glow>
                </a:effectLst>
                <a:uLnTx/>
                <a:uFillTx/>
                <a:latin typeface="思源宋体 CN Heavy" panose="02020900000000000000" pitchFamily="18" charset="-122"/>
                <a:ea typeface="思源宋体 CN Heavy" panose="02020900000000000000" pitchFamily="18" charset="-122"/>
              </a:rPr>
              <a:t>属地管理</a:t>
            </a:r>
            <a:endParaRPr kumimoji="0" lang="zh-CN" altLang="en-US" sz="9600" b="1" i="0" u="none" strike="noStrike" kern="1200" cap="none" spc="0" normalizeH="0" baseline="0" noProof="0" dirty="0">
              <a:ln>
                <a:noFill/>
              </a:ln>
              <a:solidFill>
                <a:schemeClr val="tx1">
                  <a:lumMod val="85000"/>
                  <a:lumOff val="15000"/>
                </a:schemeClr>
              </a:solidFill>
              <a:effectLst>
                <a:glow>
                  <a:prstClr val="white"/>
                </a:glow>
              </a:effectLst>
              <a:uLnTx/>
              <a:uFillTx/>
              <a:latin typeface="思源宋体 CN Heavy" panose="02020900000000000000" pitchFamily="18" charset="-122"/>
              <a:ea typeface="思源宋体 CN Heavy" panose="02020900000000000000" pitchFamily="18" charset="-122"/>
            </a:endParaRPr>
          </a:p>
        </p:txBody>
      </p:sp>
      <p:sp>
        <p:nvSpPr>
          <p:cNvPr id="373" name="矩形: 圆角 372"/>
          <p:cNvSpPr/>
          <p:nvPr/>
        </p:nvSpPr>
        <p:spPr>
          <a:xfrm>
            <a:off x="3216910" y="3744595"/>
            <a:ext cx="6489065" cy="1612900"/>
          </a:xfrm>
          <a:prstGeom prst="roundRect">
            <a:avLst>
              <a:gd name="adj" fmla="val 50000"/>
            </a:avLst>
          </a:prstGeom>
          <a:solidFill>
            <a:schemeClr val="accent5">
              <a:lumMod val="60000"/>
              <a:lumOff val="40000"/>
            </a:schemeClr>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lang="zh-CN" sz="2400" b="1" kern="0" dirty="0">
                <a:solidFill>
                  <a:prstClr val="white"/>
                </a:solidFill>
                <a:latin typeface="宋体" panose="02010600030101010101" pitchFamily="2" charset="-122"/>
                <a:ea typeface="宋体" panose="02010600030101010101" pitchFamily="2" charset="-122"/>
                <a:cs typeface="宋体" panose="02010600030101010101" pitchFamily="2" charset="-122"/>
              </a:rPr>
              <a:t>政行一班第八组：</a:t>
            </a:r>
            <a:endParaRPr lang="zh-CN" sz="24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查找资料：刘文婧</a:t>
            </a:r>
            <a:r>
              <a:rPr kumimoji="0" lang="en-US" altLang="zh-CN"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刘博燕</a:t>
            </a:r>
            <a:r>
              <a:rPr kumimoji="0" lang="en-US" altLang="zh-CN"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张艺琼</a:t>
            </a:r>
            <a:r>
              <a:rPr kumimoji="0" lang="en-US" altLang="zh-CN"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于珠</a:t>
            </a:r>
            <a:endPar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PPT </a:t>
            </a: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制作：李茹花</a:t>
            </a:r>
            <a:r>
              <a:rPr kumimoji="0" lang="en-US" altLang="zh-CN"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rPr>
              <a:t>翟亚菲</a:t>
            </a:r>
            <a:endParaRPr kumimoji="0" lang="zh-CN" altLang="en-US" sz="24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nvGrpSpPr>
          <p:cNvPr id="377" name="组合 376"/>
          <p:cNvGrpSpPr/>
          <p:nvPr/>
        </p:nvGrpSpPr>
        <p:grpSpPr>
          <a:xfrm>
            <a:off x="0" y="-22057"/>
            <a:ext cx="12192000" cy="6886146"/>
            <a:chOff x="0" y="-22057"/>
            <a:chExt cx="12192000" cy="6886146"/>
          </a:xfrm>
        </p:grpSpPr>
        <p:grpSp>
          <p:nvGrpSpPr>
            <p:cNvPr id="282" name="组合 281"/>
            <p:cNvGrpSpPr/>
            <p:nvPr/>
          </p:nvGrpSpPr>
          <p:grpSpPr>
            <a:xfrm flipH="1">
              <a:off x="424993" y="168743"/>
              <a:ext cx="975056" cy="1699949"/>
              <a:chOff x="7719218" y="-2781300"/>
              <a:chExt cx="929684" cy="1620846"/>
            </a:xfrm>
            <a:solidFill>
              <a:srgbClr val="B6DBE4"/>
            </a:solidFill>
          </p:grpSpPr>
          <p:grpSp>
            <p:nvGrpSpPr>
              <p:cNvPr id="283" name="组合 282"/>
              <p:cNvGrpSpPr/>
              <p:nvPr/>
            </p:nvGrpSpPr>
            <p:grpSpPr>
              <a:xfrm>
                <a:off x="7719218" y="-2781300"/>
                <a:ext cx="45730" cy="1620846"/>
                <a:chOff x="7719218" y="-2781300"/>
                <a:chExt cx="45730" cy="1620846"/>
              </a:xfrm>
              <a:grpFill/>
            </p:grpSpPr>
            <p:sp>
              <p:nvSpPr>
                <p:cNvPr id="354" name="椭圆 35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5" name="椭圆 35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6" name="椭圆 35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7" name="椭圆 35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8" name="椭圆 35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9" name="椭圆 35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0" name="椭圆 35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1" name="椭圆 36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2" name="椭圆 36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3" name="椭圆 36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4" name="椭圆 36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5" name="椭圆 36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6" name="椭圆 36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4" name="组合 283"/>
              <p:cNvGrpSpPr/>
              <p:nvPr/>
            </p:nvGrpSpPr>
            <p:grpSpPr>
              <a:xfrm>
                <a:off x="7896009" y="-2781300"/>
                <a:ext cx="45730" cy="1620846"/>
                <a:chOff x="7719218" y="-2781300"/>
                <a:chExt cx="45730" cy="1620846"/>
              </a:xfrm>
              <a:grpFill/>
            </p:grpSpPr>
            <p:sp>
              <p:nvSpPr>
                <p:cNvPr id="341" name="椭圆 34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2" name="椭圆 34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3" name="椭圆 34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4" name="椭圆 34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5" name="椭圆 34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6" name="椭圆 34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7" name="椭圆 34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8" name="椭圆 34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9" name="椭圆 34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0" name="椭圆 34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1" name="椭圆 35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2" name="椭圆 35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3" name="椭圆 35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5" name="组合 284"/>
              <p:cNvGrpSpPr/>
              <p:nvPr/>
            </p:nvGrpSpPr>
            <p:grpSpPr>
              <a:xfrm>
                <a:off x="8072800" y="-2781300"/>
                <a:ext cx="45730" cy="1620846"/>
                <a:chOff x="7719218" y="-2781300"/>
                <a:chExt cx="45730" cy="1620846"/>
              </a:xfrm>
              <a:grpFill/>
            </p:grpSpPr>
            <p:sp>
              <p:nvSpPr>
                <p:cNvPr id="328" name="椭圆 32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9" name="椭圆 32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0" name="椭圆 32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1" name="椭圆 33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2" name="椭圆 33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3" name="椭圆 33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4" name="椭圆 33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5" name="椭圆 33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6" name="椭圆 33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7" name="椭圆 33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8" name="椭圆 33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9" name="椭圆 33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0" name="椭圆 33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6" name="组合 285"/>
              <p:cNvGrpSpPr/>
              <p:nvPr/>
            </p:nvGrpSpPr>
            <p:grpSpPr>
              <a:xfrm>
                <a:off x="8249591" y="-2781300"/>
                <a:ext cx="45730" cy="1620846"/>
                <a:chOff x="7719218" y="-2781300"/>
                <a:chExt cx="45730" cy="1620846"/>
              </a:xfrm>
              <a:grpFill/>
            </p:grpSpPr>
            <p:sp>
              <p:nvSpPr>
                <p:cNvPr id="315" name="椭圆 31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6" name="椭圆 31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7" name="椭圆 31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8" name="椭圆 31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9" name="椭圆 31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0" name="椭圆 31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1" name="椭圆 32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2" name="椭圆 32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3" name="椭圆 32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4" name="椭圆 32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5" name="椭圆 32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6" name="椭圆 32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7" name="椭圆 32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7" name="组合 286"/>
              <p:cNvGrpSpPr/>
              <p:nvPr/>
            </p:nvGrpSpPr>
            <p:grpSpPr>
              <a:xfrm>
                <a:off x="8426382" y="-2781300"/>
                <a:ext cx="45730" cy="1620846"/>
                <a:chOff x="7719218" y="-2781300"/>
                <a:chExt cx="45730" cy="1620846"/>
              </a:xfrm>
              <a:grpFill/>
            </p:grpSpPr>
            <p:sp>
              <p:nvSpPr>
                <p:cNvPr id="302" name="椭圆 30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3" name="椭圆 30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4" name="椭圆 30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5" name="椭圆 30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6" name="椭圆 30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7" name="椭圆 30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8" name="椭圆 30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9" name="椭圆 30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0" name="椭圆 30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1" name="椭圆 31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2" name="椭圆 31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3" name="椭圆 31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4" name="椭圆 31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8" name="组合 287"/>
              <p:cNvGrpSpPr/>
              <p:nvPr/>
            </p:nvGrpSpPr>
            <p:grpSpPr>
              <a:xfrm>
                <a:off x="8603172" y="-2781300"/>
                <a:ext cx="45730" cy="1620846"/>
                <a:chOff x="7719218" y="-2781300"/>
                <a:chExt cx="45730" cy="1620846"/>
              </a:xfrm>
              <a:grpFill/>
            </p:grpSpPr>
            <p:sp>
              <p:nvSpPr>
                <p:cNvPr id="289" name="椭圆 288"/>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0" name="椭圆 289"/>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1" name="椭圆 290"/>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2" name="椭圆 291"/>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3" name="椭圆 292"/>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4" name="椭圆 293"/>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5" name="椭圆 294"/>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6" name="椭圆 295"/>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7" name="椭圆 296"/>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8" name="椭圆 297"/>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9" name="椭圆 298"/>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0" name="椭圆 299"/>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1" name="椭圆 300"/>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nvGrpSpPr>
            <p:cNvPr id="109" name="组合 108"/>
            <p:cNvGrpSpPr/>
            <p:nvPr/>
          </p:nvGrpSpPr>
          <p:grpSpPr>
            <a:xfrm rot="16200000" flipH="1">
              <a:off x="10460758" y="5089577"/>
              <a:ext cx="929684" cy="1620846"/>
              <a:chOff x="7719218" y="-2781300"/>
              <a:chExt cx="929684" cy="1620846"/>
            </a:xfrm>
            <a:solidFill>
              <a:srgbClr val="C9CDE9"/>
            </a:solidFill>
          </p:grpSpPr>
          <p:grpSp>
            <p:nvGrpSpPr>
              <p:cNvPr id="110" name="组合 109"/>
              <p:cNvGrpSpPr/>
              <p:nvPr/>
            </p:nvGrpSpPr>
            <p:grpSpPr>
              <a:xfrm>
                <a:off x="7719218" y="-2781300"/>
                <a:ext cx="45730" cy="1620846"/>
                <a:chOff x="7719218" y="-2781300"/>
                <a:chExt cx="45730" cy="1620846"/>
              </a:xfrm>
              <a:grpFill/>
            </p:grpSpPr>
            <p:sp>
              <p:nvSpPr>
                <p:cNvPr id="181" name="椭圆 18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4" name="椭圆 18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1" name="组合 110"/>
              <p:cNvGrpSpPr/>
              <p:nvPr/>
            </p:nvGrpSpPr>
            <p:grpSpPr>
              <a:xfrm>
                <a:off x="7896009" y="-2781300"/>
                <a:ext cx="45730" cy="1620846"/>
                <a:chOff x="7719218" y="-2781300"/>
                <a:chExt cx="45730" cy="1620846"/>
              </a:xfrm>
              <a:grpFill/>
            </p:grpSpPr>
            <p:sp>
              <p:nvSpPr>
                <p:cNvPr id="168" name="椭圆 16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1" name="椭圆 17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2" name="组合 111"/>
              <p:cNvGrpSpPr/>
              <p:nvPr/>
            </p:nvGrpSpPr>
            <p:grpSpPr>
              <a:xfrm>
                <a:off x="8072800" y="-2781300"/>
                <a:ext cx="45730" cy="1620846"/>
                <a:chOff x="7719218" y="-2781300"/>
                <a:chExt cx="45730" cy="1620846"/>
              </a:xfrm>
              <a:grpFill/>
            </p:grpSpPr>
            <p:sp>
              <p:nvSpPr>
                <p:cNvPr id="155" name="椭圆 15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8" name="椭圆 15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3" name="组合 112"/>
              <p:cNvGrpSpPr/>
              <p:nvPr/>
            </p:nvGrpSpPr>
            <p:grpSpPr>
              <a:xfrm>
                <a:off x="8249591" y="-2781300"/>
                <a:ext cx="45730" cy="1620846"/>
                <a:chOff x="7719218" y="-2781300"/>
                <a:chExt cx="45730" cy="1620846"/>
              </a:xfrm>
              <a:grpFill/>
            </p:grpSpPr>
            <p:sp>
              <p:nvSpPr>
                <p:cNvPr id="142" name="椭圆 14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5" name="椭圆 14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4" name="组合 113"/>
              <p:cNvGrpSpPr/>
              <p:nvPr/>
            </p:nvGrpSpPr>
            <p:grpSpPr>
              <a:xfrm>
                <a:off x="8426382" y="-2781300"/>
                <a:ext cx="45730" cy="1620846"/>
                <a:chOff x="7719218" y="-2781300"/>
                <a:chExt cx="45730" cy="1620846"/>
              </a:xfrm>
              <a:grpFill/>
            </p:grpSpPr>
            <p:sp>
              <p:nvSpPr>
                <p:cNvPr id="129" name="椭圆 128"/>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0" name="椭圆 129"/>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1" name="椭圆 130"/>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2" name="椭圆 131"/>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5" name="组合 114"/>
              <p:cNvGrpSpPr/>
              <p:nvPr/>
            </p:nvGrpSpPr>
            <p:grpSpPr>
              <a:xfrm>
                <a:off x="8603172" y="-2781300"/>
                <a:ext cx="45730" cy="1620846"/>
                <a:chOff x="7719218" y="-2781300"/>
                <a:chExt cx="45730" cy="1620846"/>
              </a:xfrm>
              <a:grpFill/>
            </p:grpSpPr>
            <p:sp>
              <p:nvSpPr>
                <p:cNvPr id="116" name="椭圆 115"/>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7" name="椭圆 116"/>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8" name="椭圆 117"/>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9" name="椭圆 118"/>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0" name="椭圆 119"/>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1" name="椭圆 120"/>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2" name="椭圆 121"/>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3" name="椭圆 122"/>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4" name="椭圆 123"/>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椭圆 124"/>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6" name="椭圆 125"/>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7" name="椭圆 126"/>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8" name="椭圆 127"/>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94" name="圆: 空心 193"/>
            <p:cNvSpPr/>
            <p:nvPr/>
          </p:nvSpPr>
          <p:spPr>
            <a:xfrm flipH="1">
              <a:off x="101491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37" name="加号 236"/>
            <p:cNvSpPr/>
            <p:nvPr/>
          </p:nvSpPr>
          <p:spPr>
            <a:xfrm flipH="1">
              <a:off x="8138159"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38" name="加号 237"/>
            <p:cNvSpPr/>
            <p:nvPr/>
          </p:nvSpPr>
          <p:spPr>
            <a:xfrm flipH="1">
              <a:off x="8983602"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367" name="组合 366"/>
            <p:cNvGrpSpPr/>
            <p:nvPr/>
          </p:nvGrpSpPr>
          <p:grpSpPr>
            <a:xfrm flipH="1">
              <a:off x="1704794" y="1213773"/>
              <a:ext cx="493687" cy="898215"/>
              <a:chOff x="10336443" y="631243"/>
              <a:chExt cx="601494" cy="1094359"/>
            </a:xfrm>
          </p:grpSpPr>
          <p:grpSp>
            <p:nvGrpSpPr>
              <p:cNvPr id="247" name="组合 246"/>
              <p:cNvGrpSpPr/>
              <p:nvPr/>
            </p:nvGrpSpPr>
            <p:grpSpPr>
              <a:xfrm>
                <a:off x="10336443" y="631243"/>
                <a:ext cx="601494" cy="263997"/>
                <a:chOff x="10336443" y="631243"/>
                <a:chExt cx="601494" cy="263997"/>
              </a:xfrm>
              <a:solidFill>
                <a:srgbClr val="FADEDA"/>
              </a:solidFill>
            </p:grpSpPr>
            <p:sp>
              <p:nvSpPr>
                <p:cNvPr id="239" name="乘号 238"/>
                <p:cNvSpPr/>
                <p:nvPr/>
              </p:nvSpPr>
              <p:spPr>
                <a:xfrm>
                  <a:off x="10336443"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0" name="乘号 239"/>
                <p:cNvSpPr/>
                <p:nvPr/>
              </p:nvSpPr>
              <p:spPr>
                <a:xfrm>
                  <a:off x="10673940"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46" name="组合 245"/>
              <p:cNvGrpSpPr/>
              <p:nvPr/>
            </p:nvGrpSpPr>
            <p:grpSpPr>
              <a:xfrm>
                <a:off x="10336443" y="1046424"/>
                <a:ext cx="601494" cy="263997"/>
                <a:chOff x="10336443" y="1168609"/>
                <a:chExt cx="601494" cy="263997"/>
              </a:xfrm>
              <a:solidFill>
                <a:srgbClr val="FADEDA"/>
              </a:solidFill>
            </p:grpSpPr>
            <p:sp>
              <p:nvSpPr>
                <p:cNvPr id="241" name="乘号 240"/>
                <p:cNvSpPr/>
                <p:nvPr/>
              </p:nvSpPr>
              <p:spPr>
                <a:xfrm>
                  <a:off x="10336443"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2" name="乘号 241"/>
                <p:cNvSpPr/>
                <p:nvPr/>
              </p:nvSpPr>
              <p:spPr>
                <a:xfrm>
                  <a:off x="10673940"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45" name="组合 244"/>
              <p:cNvGrpSpPr/>
              <p:nvPr/>
            </p:nvGrpSpPr>
            <p:grpSpPr>
              <a:xfrm>
                <a:off x="10336443" y="1461605"/>
                <a:ext cx="601494" cy="263997"/>
                <a:chOff x="10336443" y="1693107"/>
                <a:chExt cx="601494" cy="263997"/>
              </a:xfrm>
              <a:solidFill>
                <a:srgbClr val="FADEDA"/>
              </a:solidFill>
            </p:grpSpPr>
            <p:sp>
              <p:nvSpPr>
                <p:cNvPr id="243" name="乘号 242"/>
                <p:cNvSpPr/>
                <p:nvPr/>
              </p:nvSpPr>
              <p:spPr>
                <a:xfrm>
                  <a:off x="10336443"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4" name="乘号 243"/>
                <p:cNvSpPr/>
                <p:nvPr/>
              </p:nvSpPr>
              <p:spPr>
                <a:xfrm>
                  <a:off x="10673940"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nvGrpSpPr>
            <p:cNvPr id="368" name="组合 367"/>
            <p:cNvGrpSpPr/>
            <p:nvPr/>
          </p:nvGrpSpPr>
          <p:grpSpPr>
            <a:xfrm flipH="1">
              <a:off x="0" y="-22057"/>
              <a:ext cx="12192000" cy="6886146"/>
              <a:chOff x="0" y="-22057"/>
              <a:chExt cx="12192000" cy="6886146"/>
            </a:xfrm>
          </p:grpSpPr>
          <p:sp>
            <p:nvSpPr>
              <p:cNvPr id="266" name="任意多边形: 形状 265"/>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8" name="任意多边形: 形状 277"/>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2" name="任意多边形: 形状 271"/>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5181600" y="1030514"/>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圆: 空心 10"/>
              <p:cNvSpPr/>
              <p:nvPr/>
            </p:nvSpPr>
            <p:spPr>
              <a:xfrm>
                <a:off x="6255657" y="130629"/>
                <a:ext cx="764611" cy="764611"/>
              </a:xfrm>
              <a:prstGeom prst="donut">
                <a:avLst>
                  <a:gd name="adj" fmla="val 15457"/>
                </a:avLst>
              </a:pr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68" name="任意多边形: 形状 267"/>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0" name="任意多边形: 形状 269"/>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圆: 空心 194"/>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80" name="任意多边形: 形状 279"/>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36" name="加号 235"/>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8" name="圆: 空心 247"/>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49" name="椭圆 248"/>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6" name="任意多边形: 形状 275"/>
              <p:cNvSpPr/>
              <p:nvPr/>
            </p:nvSpPr>
            <p:spPr>
              <a:xfrm>
                <a:off x="0" y="383006"/>
                <a:ext cx="926410" cy="3454545"/>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81" name="椭圆 280"/>
              <p:cNvSpPr/>
              <p:nvPr/>
            </p:nvSpPr>
            <p:spPr>
              <a:xfrm>
                <a:off x="9137869" y="4372833"/>
                <a:ext cx="2101073" cy="2101073"/>
              </a:xfrm>
              <a:prstGeom prst="ellipse">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375" name="椭圆 374"/>
            <p:cNvSpPr/>
            <p:nvPr/>
          </p:nvSpPr>
          <p:spPr>
            <a:xfrm>
              <a:off x="353961"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anim calcmode="lin" valueType="num">
                                      <p:cBhvr>
                                        <p:cTn id="8" dur="1000" fill="hold"/>
                                        <p:tgtEl>
                                          <p:spTgt spid="377"/>
                                        </p:tgtEl>
                                        <p:attrNameLst>
                                          <p:attrName>ppt_x</p:attrName>
                                        </p:attrNameLst>
                                      </p:cBhvr>
                                      <p:tavLst>
                                        <p:tav tm="0">
                                          <p:val>
                                            <p:strVal val="#ppt_x"/>
                                          </p:val>
                                        </p:tav>
                                        <p:tav tm="100000">
                                          <p:val>
                                            <p:strVal val="#ppt_x"/>
                                          </p:val>
                                        </p:tav>
                                      </p:tavLst>
                                    </p:anim>
                                    <p:anim calcmode="lin" valueType="num">
                                      <p:cBhvr>
                                        <p:cTn id="9" dur="1000" fill="hold"/>
                                        <p:tgtEl>
                                          <p:spTgt spid="3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70"/>
                                        </p:tgtEl>
                                        <p:attrNameLst>
                                          <p:attrName>style.visibility</p:attrName>
                                        </p:attrNameLst>
                                      </p:cBhvr>
                                      <p:to>
                                        <p:strVal val="visible"/>
                                      </p:to>
                                    </p:set>
                                    <p:animEffect transition="in" filter="wipe(down)">
                                      <p:cBhvr>
                                        <p:cTn id="14" dur="500"/>
                                        <p:tgtEl>
                                          <p:spTgt spid="37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73"/>
                                        </p:tgtEl>
                                        <p:attrNameLst>
                                          <p:attrName>style.visibility</p:attrName>
                                        </p:attrNameLst>
                                      </p:cBhvr>
                                      <p:to>
                                        <p:strVal val="visible"/>
                                      </p:to>
                                    </p:set>
                                    <p:animEffect transition="in" filter="wipe(down)">
                                      <p:cBhvr>
                                        <p:cTn id="1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animBg="1"/>
      <p:bldP spid="373" grpId="0" animBg="1"/>
      <p:bldP spid="370" grpId="1" animBg="1"/>
      <p:bldP spid="37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116"/>
          <p:cNvSpPr txBox="1"/>
          <p:nvPr/>
        </p:nvSpPr>
        <p:spPr>
          <a:xfrm>
            <a:off x="3875443" y="1613223"/>
            <a:ext cx="4940822" cy="82994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PART</a:t>
            </a:r>
            <a:r>
              <a:rPr kumimoji="0" lang="en-US" altLang="zh-CN" sz="4800"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rPr>
              <a:t>.04</a:t>
            </a:r>
            <a:endParaRPr kumimoji="0" lang="zh-CN" altLang="en-US"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endParaRPr>
          </a:p>
        </p:txBody>
      </p:sp>
      <p:sp>
        <p:nvSpPr>
          <p:cNvPr id="118" name="文本框 117"/>
          <p:cNvSpPr txBox="1"/>
          <p:nvPr/>
        </p:nvSpPr>
        <p:spPr>
          <a:xfrm>
            <a:off x="3509645" y="2559050"/>
            <a:ext cx="5895340" cy="3046095"/>
          </a:xfrm>
          <a:prstGeom prst="rect">
            <a:avLst/>
          </a:prstGeom>
          <a:noFill/>
        </p:spPr>
        <p:txBody>
          <a:bodyPr wrap="square" rtlCol="0">
            <a:spAutoFit/>
          </a:bodyPr>
          <a:lstStyle/>
          <a:p>
            <a:pPr lvl="0" algn="ctr">
              <a:defRPr/>
            </a:pPr>
            <a:r>
              <a:rPr lang="en-US" altLang="zh-CN" sz="54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 </a:t>
            </a:r>
            <a:r>
              <a:rPr lang="zh-CN"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属地管理</a:t>
            </a:r>
            <a:r>
              <a:rPr lang="en-US" altLang="zh-CN"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  </a:t>
            </a:r>
            <a:r>
              <a:rPr lang="zh-CN"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的困局</a:t>
            </a:r>
            <a:endParaRPr lang="zh-CN"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endParaRPr>
          </a:p>
        </p:txBody>
      </p:sp>
      <p:grpSp>
        <p:nvGrpSpPr>
          <p:cNvPr id="210" name="组合 209"/>
          <p:cNvGrpSpPr/>
          <p:nvPr/>
        </p:nvGrpSpPr>
        <p:grpSpPr>
          <a:xfrm>
            <a:off x="-1" y="-22058"/>
            <a:ext cx="12192001" cy="6903682"/>
            <a:chOff x="-1" y="-22058"/>
            <a:chExt cx="12192001" cy="6903682"/>
          </a:xfrm>
        </p:grpSpPr>
        <p:grpSp>
          <p:nvGrpSpPr>
            <p:cNvPr id="2" name="组合 1"/>
            <p:cNvGrpSpPr/>
            <p:nvPr/>
          </p:nvGrpSpPr>
          <p:grpSpPr>
            <a:xfrm>
              <a:off x="-1" y="-22058"/>
              <a:ext cx="7315480" cy="3884931"/>
              <a:chOff x="0" y="-22057"/>
              <a:chExt cx="5675288" cy="3013897"/>
            </a:xfrm>
          </p:grpSpPr>
          <p:sp>
            <p:nvSpPr>
              <p:cNvPr id="3" name="任意多边形: 形状 2"/>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 name="任意多边形: 形状 3"/>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 name="椭圆 4"/>
              <p:cNvSpPr/>
              <p:nvPr/>
            </p:nvSpPr>
            <p:spPr>
              <a:xfrm>
                <a:off x="2512777" y="1285758"/>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任意多边形: 形状 6"/>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 name="加号 7"/>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 name="圆: 空心 8"/>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任意多边形: 形状 10"/>
              <p:cNvSpPr/>
              <p:nvPr/>
            </p:nvSpPr>
            <p:spPr>
              <a:xfrm>
                <a:off x="0" y="383006"/>
                <a:ext cx="594014" cy="2215051"/>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108" name="任意多边形: 形状 107"/>
            <p:cNvSpPr/>
            <p:nvPr/>
          </p:nvSpPr>
          <p:spPr>
            <a:xfrm rot="16200000">
              <a:off x="-788658" y="4459785"/>
              <a:ext cx="3210496" cy="1633182"/>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109" name="组合 108"/>
            <p:cNvGrpSpPr/>
            <p:nvPr/>
          </p:nvGrpSpPr>
          <p:grpSpPr>
            <a:xfrm>
              <a:off x="7693680" y="4646849"/>
              <a:ext cx="4498320" cy="2217239"/>
              <a:chOff x="5864440" y="3745211"/>
              <a:chExt cx="6327560" cy="3118878"/>
            </a:xfrm>
          </p:grpSpPr>
          <p:sp>
            <p:nvSpPr>
              <p:cNvPr id="110" name="任意多边形: 形状 109"/>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1" name="任意多边形: 形状 110"/>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2" name="任意多边形: 形状 111"/>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3" name="圆: 空心 112"/>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14" name="椭圆 113"/>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5" name="椭圆 114"/>
              <p:cNvSpPr/>
              <p:nvPr/>
            </p:nvSpPr>
            <p:spPr>
              <a:xfrm>
                <a:off x="9846465" y="5231530"/>
                <a:ext cx="907144" cy="907144"/>
              </a:xfrm>
              <a:prstGeom prst="ellipse">
                <a:avLst/>
              </a:prstGeom>
              <a:solidFill>
                <a:srgbClr val="BD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6" name="椭圆 115"/>
              <p:cNvSpPr/>
              <p:nvPr/>
            </p:nvSpPr>
            <p:spPr>
              <a:xfrm flipH="1">
                <a:off x="11495075"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1" name="组合 120"/>
            <p:cNvGrpSpPr/>
            <p:nvPr/>
          </p:nvGrpSpPr>
          <p:grpSpPr>
            <a:xfrm flipH="1">
              <a:off x="9345194" y="500071"/>
              <a:ext cx="2358687" cy="1345199"/>
              <a:chOff x="455977" y="4312919"/>
              <a:chExt cx="3597864" cy="2051923"/>
            </a:xfrm>
          </p:grpSpPr>
          <p:grpSp>
            <p:nvGrpSpPr>
              <p:cNvPr id="122" name="组合 121"/>
              <p:cNvGrpSpPr/>
              <p:nvPr/>
            </p:nvGrpSpPr>
            <p:grpSpPr>
              <a:xfrm rot="5400000">
                <a:off x="801558" y="5089577"/>
                <a:ext cx="929684" cy="1620846"/>
                <a:chOff x="7719218" y="-2781300"/>
                <a:chExt cx="929684" cy="1620846"/>
              </a:xfrm>
              <a:solidFill>
                <a:srgbClr val="C9CDE9"/>
              </a:solidFill>
            </p:grpSpPr>
            <p:grpSp>
              <p:nvGrpSpPr>
                <p:cNvPr id="126" name="组合 125"/>
                <p:cNvGrpSpPr/>
                <p:nvPr/>
              </p:nvGrpSpPr>
              <p:grpSpPr>
                <a:xfrm>
                  <a:off x="7719218" y="-2781300"/>
                  <a:ext cx="45730" cy="1620846"/>
                  <a:chOff x="7719218" y="-2781300"/>
                  <a:chExt cx="45730" cy="1620846"/>
                </a:xfrm>
                <a:grpFill/>
              </p:grpSpPr>
              <p:sp>
                <p:nvSpPr>
                  <p:cNvPr id="197" name="椭圆 19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8" name="椭圆 19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9" name="椭圆 19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0" name="椭圆 19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1" name="椭圆 20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2" name="椭圆 20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3" name="椭圆 20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4" name="椭圆 20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5" name="椭圆 20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6" name="椭圆 20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7" name="椭圆 20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8" name="椭圆 20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9" name="椭圆 20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7" name="组合 126"/>
                <p:cNvGrpSpPr/>
                <p:nvPr/>
              </p:nvGrpSpPr>
              <p:grpSpPr>
                <a:xfrm>
                  <a:off x="7896009" y="-2781300"/>
                  <a:ext cx="45730" cy="1620846"/>
                  <a:chOff x="7719218" y="-2781300"/>
                  <a:chExt cx="45730" cy="1620846"/>
                </a:xfrm>
                <a:grpFill/>
              </p:grpSpPr>
              <p:sp>
                <p:nvSpPr>
                  <p:cNvPr id="184" name="椭圆 18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4" name="椭圆 19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椭圆 19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8" name="组合 127"/>
                <p:cNvGrpSpPr/>
                <p:nvPr/>
              </p:nvGrpSpPr>
              <p:grpSpPr>
                <a:xfrm>
                  <a:off x="8072800" y="-2781300"/>
                  <a:ext cx="45730" cy="1620846"/>
                  <a:chOff x="7719218" y="-2781300"/>
                  <a:chExt cx="45730" cy="1620846"/>
                </a:xfrm>
                <a:grpFill/>
              </p:grpSpPr>
              <p:sp>
                <p:nvSpPr>
                  <p:cNvPr id="171" name="椭圆 17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1" name="椭圆 18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9" name="组合 128"/>
                <p:cNvGrpSpPr/>
                <p:nvPr/>
              </p:nvGrpSpPr>
              <p:grpSpPr>
                <a:xfrm>
                  <a:off x="8249591" y="-2781300"/>
                  <a:ext cx="45730" cy="1620846"/>
                  <a:chOff x="7719218" y="-2781300"/>
                  <a:chExt cx="45730" cy="1620846"/>
                </a:xfrm>
                <a:grpFill/>
              </p:grpSpPr>
              <p:sp>
                <p:nvSpPr>
                  <p:cNvPr id="158" name="椭圆 15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8" name="椭圆 16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0" name="组合 129"/>
                <p:cNvGrpSpPr/>
                <p:nvPr/>
              </p:nvGrpSpPr>
              <p:grpSpPr>
                <a:xfrm>
                  <a:off x="8426382" y="-2781300"/>
                  <a:ext cx="45730" cy="1620846"/>
                  <a:chOff x="7719218" y="-2781300"/>
                  <a:chExt cx="45730" cy="1620846"/>
                </a:xfrm>
                <a:grpFill/>
              </p:grpSpPr>
              <p:sp>
                <p:nvSpPr>
                  <p:cNvPr id="145" name="椭圆 14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5" name="椭圆 15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1" name="组合 130"/>
                <p:cNvGrpSpPr/>
                <p:nvPr/>
              </p:nvGrpSpPr>
              <p:grpSpPr>
                <a:xfrm>
                  <a:off x="8603172" y="-2781300"/>
                  <a:ext cx="45730" cy="1620846"/>
                  <a:chOff x="7719218" y="-2781300"/>
                  <a:chExt cx="45730" cy="1620846"/>
                </a:xfrm>
                <a:grpFill/>
              </p:grpSpPr>
              <p:sp>
                <p:nvSpPr>
                  <p:cNvPr id="132" name="椭圆 13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2" name="椭圆 14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23" name="圆: 空心 122"/>
              <p:cNvSpPr/>
              <p:nvPr/>
            </p:nvSpPr>
            <p:spPr>
              <a:xfrm>
                <a:off x="12435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24" name="加号 123"/>
              <p:cNvSpPr/>
              <p:nvPr/>
            </p:nvSpPr>
            <p:spPr>
              <a:xfrm>
                <a:off x="3765423"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加号 124"/>
              <p:cNvSpPr/>
              <p:nvPr/>
            </p:nvSpPr>
            <p:spPr>
              <a:xfrm>
                <a:off x="2919980"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anim calcmode="lin" valueType="num">
                                      <p:cBhvr>
                                        <p:cTn id="8" dur="500" fill="hold"/>
                                        <p:tgtEl>
                                          <p:spTgt spid="210"/>
                                        </p:tgtEl>
                                        <p:attrNameLst>
                                          <p:attrName>ppt_x</p:attrName>
                                        </p:attrNameLst>
                                      </p:cBhvr>
                                      <p:tavLst>
                                        <p:tav tm="0">
                                          <p:val>
                                            <p:strVal val="#ppt_x"/>
                                          </p:val>
                                        </p:tav>
                                        <p:tav tm="100000">
                                          <p:val>
                                            <p:strVal val="#ppt_x"/>
                                          </p:val>
                                        </p:tav>
                                      </p:tavLst>
                                    </p:anim>
                                    <p:anim calcmode="lin" valueType="num">
                                      <p:cBhvr>
                                        <p:cTn id="9" dur="500" fill="hold"/>
                                        <p:tgtEl>
                                          <p:spTgt spid="2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barn(inVertical)">
                                      <p:cBhvr>
                                        <p:cTn id="1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组合 45"/>
          <p:cNvGrpSpPr/>
          <p:nvPr/>
        </p:nvGrpSpPr>
        <p:grpSpPr>
          <a:xfrm>
            <a:off x="710399" y="1700239"/>
            <a:ext cx="3685540" cy="4899025"/>
            <a:chOff x="710399" y="1700239"/>
            <a:chExt cx="3685540" cy="4899025"/>
          </a:xfrm>
        </p:grpSpPr>
        <p:sp>
          <p:nvSpPr>
            <p:cNvPr id="17" name="Rounded Rectangle 22"/>
            <p:cNvSpPr/>
            <p:nvPr/>
          </p:nvSpPr>
          <p:spPr>
            <a:xfrm>
              <a:off x="1073619"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uk-UA"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18" name="Freeform 27"/>
            <p:cNvSpPr/>
            <p:nvPr/>
          </p:nvSpPr>
          <p:spPr>
            <a:xfrm>
              <a:off x="1087589" y="1700239"/>
              <a:ext cx="2783399" cy="638664"/>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78BC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0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权责不对等</a:t>
              </a:r>
              <a:endParaRPr kumimoji="0" lang="zh-CN" altLang="en-US" sz="40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
          <p:nvSpPr>
            <p:cNvPr id="20" name="TextBox 17"/>
            <p:cNvSpPr txBox="1"/>
            <p:nvPr/>
          </p:nvSpPr>
          <p:spPr>
            <a:xfrm>
              <a:off x="710399" y="2574634"/>
              <a:ext cx="3685540" cy="4024630"/>
            </a:xfrm>
            <a:prstGeom prst="rect">
              <a:avLst/>
            </a:prstGeom>
            <a:noFill/>
          </p:spPr>
          <p:txBody>
            <a:bodyPr wrap="square" rtlCol="0">
              <a:no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rPr>
                <a:t>上级职能部门</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lt"/>
                </a:rPr>
                <a:t>将大量工作，特别是风险性大的、棘手的工作借“治理重心下移”之名转嫁给</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rPr>
                <a:t>基层政府</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lt"/>
                </a:rPr>
                <a:t>，面对巨大的问责与工作压力，</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rPr>
                <a:t>基层政府</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lt"/>
                </a:rPr>
                <a:t>既缺乏相应权力，也无力调配资源，陷入“责任大、权力小、资源少”的</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rPr>
                <a:t>结构性困境。</a:t>
              </a:r>
              <a:endPar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7" name="组合 46"/>
          <p:cNvGrpSpPr/>
          <p:nvPr/>
        </p:nvGrpSpPr>
        <p:grpSpPr>
          <a:xfrm>
            <a:off x="4628736" y="1700239"/>
            <a:ext cx="3109595" cy="4529455"/>
            <a:chOff x="4628736" y="1700239"/>
            <a:chExt cx="3109595" cy="4529455"/>
          </a:xfrm>
        </p:grpSpPr>
        <p:sp>
          <p:nvSpPr>
            <p:cNvPr id="21" name="Rounded Rectangle 31"/>
            <p:cNvSpPr/>
            <p:nvPr/>
          </p:nvSpPr>
          <p:spPr>
            <a:xfrm>
              <a:off x="4704301"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algn="ctr" defTabSz="914400"/>
              <a:endParaRPr lang="uk-UA" kern="0" dirty="0">
                <a:solidFill>
                  <a:srgbClr val="FFFFFF"/>
                </a:solidFill>
                <a:latin typeface="思源宋体 CN Medium" panose="02020500000000000000" pitchFamily="18" charset="-122"/>
              </a:endParaRPr>
            </a:p>
          </p:txBody>
        </p:sp>
        <p:sp>
          <p:nvSpPr>
            <p:cNvPr id="22" name="Freeform 32"/>
            <p:cNvSpPr/>
            <p:nvPr/>
          </p:nvSpPr>
          <p:spPr>
            <a:xfrm>
              <a:off x="4628736" y="1700239"/>
              <a:ext cx="2783399" cy="638664"/>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F4BDC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职责不明确</a:t>
              </a:r>
              <a:endParaRPr kumimoji="0" lang="zh-CN" altLang="en-US" sz="40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3" name="TextBox 21"/>
            <p:cNvSpPr txBox="1"/>
            <p:nvPr/>
          </p:nvSpPr>
          <p:spPr>
            <a:xfrm>
              <a:off x="4704301" y="2445094"/>
              <a:ext cx="3034030" cy="3784600"/>
            </a:xfrm>
            <a:prstGeom prst="rect">
              <a:avLst/>
            </a:prstGeom>
            <a:noFill/>
          </p:spPr>
          <p:txBody>
            <a:bodyPr wrap="square" rtlCol="0">
              <a:sp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有些职责层级责任划分不明确，导致乡镇、街道的角色定位不清。一些</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上级职能部门</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本是</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责任主体</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，却以属地管理的名义把监管责任推给乡镇，只负责对职能范围内的工作</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进行调度和督导。</a:t>
              </a:r>
              <a:endPar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endParaRPr>
            </a:p>
          </p:txBody>
        </p:sp>
      </p:grpSp>
      <p:grpSp>
        <p:nvGrpSpPr>
          <p:cNvPr id="48" name="组合 47"/>
          <p:cNvGrpSpPr/>
          <p:nvPr/>
        </p:nvGrpSpPr>
        <p:grpSpPr>
          <a:xfrm>
            <a:off x="8334983" y="1700239"/>
            <a:ext cx="3386455" cy="3910184"/>
            <a:chOff x="8334983" y="1625309"/>
            <a:chExt cx="3386455" cy="3910184"/>
          </a:xfrm>
        </p:grpSpPr>
        <p:sp>
          <p:nvSpPr>
            <p:cNvPr id="25" name="Rounded Rectangle 36"/>
            <p:cNvSpPr/>
            <p:nvPr/>
          </p:nvSpPr>
          <p:spPr>
            <a:xfrm>
              <a:off x="8334983"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algn="ctr" defTabSz="914400"/>
              <a:endParaRPr lang="uk-UA" kern="0" dirty="0">
                <a:solidFill>
                  <a:srgbClr val="FFFFFF"/>
                </a:solidFill>
                <a:latin typeface="思源宋体 CN Medium" panose="02020500000000000000" pitchFamily="18" charset="-122"/>
              </a:endParaRPr>
            </a:p>
          </p:txBody>
        </p:sp>
        <p:sp>
          <p:nvSpPr>
            <p:cNvPr id="26" name="Freeform 37"/>
            <p:cNvSpPr/>
            <p:nvPr/>
          </p:nvSpPr>
          <p:spPr>
            <a:xfrm>
              <a:off x="8399753" y="1625309"/>
              <a:ext cx="3321685" cy="713740"/>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78BCC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上面千把锤，</a:t>
              </a:r>
              <a:endParaRPr kumimoji="0" lang="zh-CN" altLang="en-US" sz="24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下面一颗钉</a:t>
              </a:r>
              <a:endParaRPr kumimoji="0" lang="zh-CN" altLang="en-US" sz="2400" b="1"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7" name="TextBox 34"/>
            <p:cNvSpPr txBox="1"/>
            <p:nvPr/>
          </p:nvSpPr>
          <p:spPr>
            <a:xfrm>
              <a:off x="8399753" y="2445094"/>
              <a:ext cx="3233420" cy="2676525"/>
            </a:xfrm>
            <a:prstGeom prst="rect">
              <a:avLst/>
            </a:prstGeom>
            <a:noFill/>
          </p:spPr>
          <p:txBody>
            <a:bodyPr wrap="square" rtlCol="0">
              <a:sp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乡镇</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作为最基层的行政组织，承担的属地管理责任事项众多。但</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相比于上级部门单位</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的数量，乡镇无论是机构设置，还是人员数量，都是</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极不相称</a:t>
              </a:r>
              <a:r>
                <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的。</a:t>
              </a:r>
              <a:endParaRPr kumimoji="0" lang="zh-CN" altLang="en-US" sz="2400"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mn-ea"/>
                <a:sym typeface="+mn-lt"/>
              </a:endParaRPr>
            </a:p>
          </p:txBody>
        </p:sp>
      </p:grpSp>
      <p:sp>
        <p:nvSpPr>
          <p:cNvPr id="2" name="标题 1"/>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sym typeface="+mn-ea"/>
              </a:rPr>
              <a:t>（一）表现</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250" fill="hold"/>
                                        <p:tgtEl>
                                          <p:spTgt spid="46"/>
                                        </p:tgtEl>
                                        <p:attrNameLst>
                                          <p:attrName>ppt_x</p:attrName>
                                        </p:attrNameLst>
                                      </p:cBhvr>
                                      <p:tavLst>
                                        <p:tav tm="0">
                                          <p:val>
                                            <p:strVal val="#ppt_x"/>
                                          </p:val>
                                        </p:tav>
                                        <p:tav tm="100000">
                                          <p:val>
                                            <p:strVal val="#ppt_x"/>
                                          </p:val>
                                        </p:tav>
                                      </p:tavLst>
                                    </p:anim>
                                    <p:anim calcmode="lin" valueType="num">
                                      <p:cBhvr additive="base">
                                        <p:cTn id="8" dur="125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250" fill="hold"/>
                                        <p:tgtEl>
                                          <p:spTgt spid="47"/>
                                        </p:tgtEl>
                                        <p:attrNameLst>
                                          <p:attrName>ppt_x</p:attrName>
                                        </p:attrNameLst>
                                      </p:cBhvr>
                                      <p:tavLst>
                                        <p:tav tm="0">
                                          <p:val>
                                            <p:strVal val="#ppt_x"/>
                                          </p:val>
                                        </p:tav>
                                        <p:tav tm="100000">
                                          <p:val>
                                            <p:strVal val="#ppt_x"/>
                                          </p:val>
                                        </p:tav>
                                      </p:tavLst>
                                    </p:anim>
                                    <p:anim calcmode="lin" valueType="num">
                                      <p:cBhvr additive="base">
                                        <p:cTn id="12" dur="12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250" fill="hold"/>
                                        <p:tgtEl>
                                          <p:spTgt spid="48"/>
                                        </p:tgtEl>
                                        <p:attrNameLst>
                                          <p:attrName>ppt_x</p:attrName>
                                        </p:attrNameLst>
                                      </p:cBhvr>
                                      <p:tavLst>
                                        <p:tav tm="0">
                                          <p:val>
                                            <p:strVal val="#ppt_x"/>
                                          </p:val>
                                        </p:tav>
                                        <p:tav tm="100000">
                                          <p:val>
                                            <p:strVal val="#ppt_x"/>
                                          </p:val>
                                        </p:tav>
                                      </p:tavLst>
                                    </p:anim>
                                    <p:anim calcmode="lin" valueType="num">
                                      <p:cBhvr additive="base">
                                        <p:cTn id="16" dur="125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9" name="Rectangle 23"/>
          <p:cNvSpPr/>
          <p:nvPr/>
        </p:nvSpPr>
        <p:spPr>
          <a:xfrm>
            <a:off x="1334770" y="1165225"/>
            <a:ext cx="9988550" cy="2584450"/>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ct val="0"/>
              </a:spcAft>
              <a:buClrTx/>
              <a:buSzTx/>
              <a:buFontTx/>
              <a:buNone/>
              <a:defRPr/>
            </a:pP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、形式主义、官僚主义在一定程度上依然存在</a:t>
            </a:r>
            <a:endPar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457200" defTabSz="914400" rtl="0" fontAlgn="auto">
              <a:lnSpc>
                <a:spcPct val="100000"/>
              </a:lnSpc>
              <a:spcBef>
                <a:spcPts val="0"/>
              </a:spcBef>
              <a:spcAft>
                <a:spcPct val="0"/>
              </a:spcAft>
              <a:buClrTx/>
              <a:buSzTx/>
              <a:buFontTx/>
              <a:buNone/>
              <a:defRPr/>
            </a:pP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抓工作落实形式大于内容</a:t>
            </a: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个别部门</a:t>
            </a: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面对困难和问题不担当、不作为，怕出事、怕担责，把工作任务和责任</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推给基层</a:t>
            </a: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。处于最基层的镇街其实也没有足够的精力和力量，能够采用属地管理原则</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分给村（社区）</a:t>
            </a: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的也是“一级压一级”，对于上面抓得不紧的就应付了事，工作落实成效必然大打折扣。</a:t>
            </a:r>
            <a:endPar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4" name="标题 3"/>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rPr>
              <a:t>（二）原因</a:t>
            </a:r>
            <a:endParaRPr lang="zh-CN" altLang="en-US" sz="4000" b="1" dirty="0">
              <a:latin typeface="宋体" panose="02010600030101010101" pitchFamily="2" charset="-122"/>
              <a:ea typeface="宋体" panose="02010600030101010101" pitchFamily="2" charset="-122"/>
            </a:endParaRPr>
          </a:p>
        </p:txBody>
      </p:sp>
      <p:sp>
        <p:nvSpPr>
          <p:cNvPr id="5" name="Rectangle 33"/>
          <p:cNvSpPr/>
          <p:nvPr>
            <p:custDataLst>
              <p:tags r:id="rId1"/>
            </p:custDataLst>
          </p:nvPr>
        </p:nvSpPr>
        <p:spPr>
          <a:xfrm>
            <a:off x="1334770" y="3523615"/>
            <a:ext cx="9918700" cy="3014980"/>
          </a:xfrm>
          <a:prstGeom prst="rect">
            <a:avLst/>
          </a:prstGeom>
        </p:spPr>
        <p:txBody>
          <a:bodyPr wrap="square">
            <a:spAutoFit/>
          </a:bodyPr>
          <a:p>
            <a:pPr lvl="0">
              <a:lnSpc>
                <a:spcPct val="150000"/>
              </a:lnSpc>
              <a:defRPr/>
            </a:pP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2、基层默认压实属地责任行为</a:t>
            </a:r>
            <a:endPar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lvl="0" indent="457200" fontAlgn="auto">
              <a:lnSpc>
                <a:spcPct val="100000"/>
              </a:lnSpc>
              <a:defRPr/>
            </a:pP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mn-ea"/>
                <a:sym typeface="+mn-lt"/>
              </a:rPr>
              <a:t>面对急、难、险、重任务，职能部门不宜作为实施主体的，更需要</a:t>
            </a:r>
            <a:r>
              <a:rPr lang="zh-CN" altLang="en-US" sz="2400" b="1" dirty="0">
                <a:solidFill>
                  <a:srgbClr val="C00000"/>
                </a:solidFill>
                <a:latin typeface="宋体" panose="02010600030101010101" pitchFamily="2" charset="-122"/>
                <a:ea typeface="宋体" panose="02010600030101010101" pitchFamily="2" charset="-122"/>
                <a:cs typeface="+mn-ea"/>
                <a:sym typeface="+mn-lt"/>
              </a:rPr>
              <a:t>镇街在前面冲锋陷阵</a:t>
            </a:r>
            <a:r>
              <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mn-ea"/>
                <a:sym typeface="+mn-lt"/>
              </a:rPr>
              <a:t>。例如：环保督察</a:t>
            </a:r>
            <a:endParaRPr lang="zh-CN" altLang="en-US" sz="2400" dirty="0">
              <a:solidFill>
                <a:schemeClr val="tx1">
                  <a:lumMod val="85000"/>
                  <a:lumOff val="15000"/>
                </a:schemeClr>
              </a:solidFill>
              <a:latin typeface="宋体" panose="02010600030101010101" pitchFamily="2" charset="-122"/>
              <a:ea typeface="宋体" panose="02010600030101010101" pitchFamily="2" charset="-122"/>
              <a:cs typeface="+mn-ea"/>
              <a:sym typeface="+mn-lt"/>
            </a:endParaRPr>
          </a:p>
          <a:p>
            <a:pPr lvl="0" indent="0" fontAlgn="auto">
              <a:lnSpc>
                <a:spcPct val="100000"/>
              </a:lnSpc>
              <a:defRPr/>
            </a:pPr>
            <a:r>
              <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mn-ea"/>
                <a:sym typeface="+mn-lt"/>
              </a:rPr>
              <a:t>3</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mn-ea"/>
                <a:sym typeface="+mn-lt"/>
              </a:rPr>
              <a:t>、</a:t>
            </a:r>
            <a:r>
              <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mn-ea"/>
                <a:sym typeface="+mn-lt"/>
              </a:rPr>
              <a:t>重属地轻职责</a:t>
            </a:r>
            <a:endPar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mn-ea"/>
              <a:sym typeface="+mn-lt"/>
            </a:endParaRPr>
          </a:p>
          <a:p>
            <a:pPr lvl="0" indent="457200" fontAlgn="auto">
              <a:lnSpc>
                <a:spcPct val="100000"/>
              </a:lnSpc>
              <a:defRPr/>
            </a:pP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sym typeface="+mn-lt"/>
              </a:rPr>
              <a:t>部分领导干部借由属地划分而片面强调“地盘”概念，实行“一对一”“点对点”的责任认定标准，</a:t>
            </a:r>
            <a:r>
              <a:rPr lang="en-US" altLang="zh-CN" sz="2400" b="1" dirty="0">
                <a:solidFill>
                  <a:srgbClr val="C00000"/>
                </a:solidFill>
                <a:latin typeface="宋体" panose="02010600030101010101" pitchFamily="2" charset="-122"/>
                <a:ea typeface="宋体" panose="02010600030101010101" pitchFamily="2" charset="-122"/>
                <a:cs typeface="+mn-ea"/>
                <a:sym typeface="+mn-lt"/>
              </a:rPr>
              <a:t>看似是明确主体，实则是代之以“在谁的辖区内谁就要为此负责”的错误标准。</a:t>
            </a:r>
            <a:endParaRPr lang="en-US" altLang="zh-CN" sz="2400" b="1" dirty="0">
              <a:solidFill>
                <a:srgbClr val="C00000"/>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9" name="Rectangle 23"/>
          <p:cNvSpPr/>
          <p:nvPr/>
        </p:nvSpPr>
        <p:spPr>
          <a:xfrm>
            <a:off x="1334770" y="1262380"/>
            <a:ext cx="9988550" cy="2430145"/>
          </a:xfrm>
          <a:prstGeom prst="rect">
            <a:avLst/>
          </a:prstGeom>
        </p:spPr>
        <p:txBody>
          <a:bodyPr wrap="square">
            <a:spAutoFit/>
          </a:bodyPr>
          <a:lstStyle/>
          <a:p>
            <a:pPr marR="0" lvl="0" indent="0" defTabSz="914400" rtl="0" fontAlgn="auto">
              <a:lnSpc>
                <a:spcPct val="100000"/>
              </a:lnSpc>
              <a:spcBef>
                <a:spcPts val="0"/>
              </a:spcBef>
              <a:spcAft>
                <a:spcPct val="0"/>
              </a:spcAft>
              <a:buClrTx/>
              <a:buSzTx/>
              <a:buFontTx/>
              <a:buNone/>
              <a:defRPr/>
            </a:pP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4</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a:t>
            </a: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职能部门履职不到位</a:t>
            </a:r>
            <a:endPar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0" defTabSz="914400" rtl="0" fontAlgn="auto">
              <a:lnSpc>
                <a:spcPct val="100000"/>
              </a:lnSpc>
              <a:spcBef>
                <a:spcPts val="0"/>
              </a:spcBef>
              <a:spcAft>
                <a:spcPct val="0"/>
              </a:spcAft>
              <a:buClrTx/>
              <a:buSzTx/>
              <a:buFontTx/>
              <a:buNone/>
              <a:defRPr/>
            </a:pP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400" b="1" dirty="0">
                <a:solidFill>
                  <a:srgbClr val="C00000"/>
                </a:solidFill>
                <a:latin typeface="宋体" panose="02010600030101010101" pitchFamily="2" charset="-122"/>
                <a:ea typeface="宋体" panose="02010600030101010101" pitchFamily="2" charset="-122"/>
                <a:cs typeface="+mn-ea"/>
              </a:rPr>
              <a:t>职能部门常态化管理、监督、执法不到位</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，未及时发现和处理各类苗头性问题，解决问题不彻底，</a:t>
            </a:r>
            <a:r>
              <a:rPr lang="en-US" altLang="zh-CN" sz="2400" b="1" dirty="0">
                <a:solidFill>
                  <a:srgbClr val="C00000"/>
                </a:solidFill>
                <a:latin typeface="宋体" panose="02010600030101010101" pitchFamily="2" charset="-122"/>
                <a:ea typeface="宋体" panose="02010600030101010101" pitchFamily="2" charset="-122"/>
                <a:cs typeface="+mn-ea"/>
              </a:rPr>
              <a:t>导致问题积累和蔓延</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。面对上级督查问责，只能采取属地管理的办法，</a:t>
            </a:r>
            <a:r>
              <a:rPr lang="en-US" altLang="zh-CN" sz="2400" b="1" dirty="0">
                <a:solidFill>
                  <a:srgbClr val="C00000"/>
                </a:solidFill>
                <a:latin typeface="宋体" panose="02010600030101010101" pitchFamily="2" charset="-122"/>
                <a:ea typeface="宋体" panose="02010600030101010101" pitchFamily="2" charset="-122"/>
                <a:cs typeface="+mn-ea"/>
              </a:rPr>
              <a:t>把乡镇街道明确为违法问题纠正的责任主体，</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把自己“不可能完成的任务”硬压给下级，造成大量的集中治理、集中整治，加重了乡镇街道负担。</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rPr>
              <a:t>（二）原因</a:t>
            </a:r>
            <a:endParaRPr lang="zh-CN" altLang="en-US" sz="4000" b="1" dirty="0">
              <a:latin typeface="宋体" panose="02010600030101010101" pitchFamily="2" charset="-122"/>
              <a:ea typeface="宋体" panose="02010600030101010101" pitchFamily="2" charset="-122"/>
            </a:endParaRPr>
          </a:p>
        </p:txBody>
      </p:sp>
      <p:sp>
        <p:nvSpPr>
          <p:cNvPr id="5" name="Rectangle 33"/>
          <p:cNvSpPr/>
          <p:nvPr>
            <p:custDataLst>
              <p:tags r:id="rId1"/>
            </p:custDataLst>
          </p:nvPr>
        </p:nvSpPr>
        <p:spPr>
          <a:xfrm>
            <a:off x="1334770" y="3692525"/>
            <a:ext cx="9918700" cy="2799715"/>
          </a:xfrm>
          <a:prstGeom prst="rect">
            <a:avLst/>
          </a:prstGeom>
        </p:spPr>
        <p:txBody>
          <a:bodyPr wrap="square">
            <a:spAutoFit/>
          </a:bodyPr>
          <a:p>
            <a:pPr lvl="0" indent="0" fontAlgn="auto">
              <a:lnSpc>
                <a:spcPct val="100000"/>
              </a:lnSpc>
              <a:defRPr/>
            </a:pPr>
            <a:r>
              <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5</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、体制机制不健全</a:t>
            </a:r>
            <a:endPar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lvl="0" indent="0" fontAlgn="auto">
              <a:lnSpc>
                <a:spcPct val="100000"/>
              </a:lnSpc>
              <a:defRPr/>
            </a:pP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在工作分工层面，乡镇街道处于天然的劣势，县级职能部门可以代拟党委政府文件、草拟会议材料，可以使用考核打分、签责任状、一票否决等措施</a:t>
            </a:r>
            <a:r>
              <a:rPr lang="en-US" altLang="zh-CN" sz="2400" b="1" dirty="0">
                <a:solidFill>
                  <a:srgbClr val="C00000"/>
                </a:solidFill>
                <a:latin typeface="宋体" panose="02010600030101010101" pitchFamily="2" charset="-122"/>
                <a:ea typeface="宋体" panose="02010600030101010101" pitchFamily="2" charset="-122"/>
                <a:cs typeface="+mn-ea"/>
              </a:rPr>
              <a:t>给下级施加压力</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，对镇街而言则缺乏相应的发声渠道，</a:t>
            </a:r>
            <a:r>
              <a:rPr lang="en-US" altLang="zh-CN" sz="2400" b="1" dirty="0">
                <a:solidFill>
                  <a:srgbClr val="C00000"/>
                </a:solidFill>
                <a:latin typeface="宋体" panose="02010600030101010101" pitchFamily="2" charset="-122"/>
                <a:ea typeface="宋体" panose="02010600030101010101" pitchFamily="2" charset="-122"/>
                <a:cs typeface="+mn-ea"/>
              </a:rPr>
              <a:t>缺少话语权</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。由于缺乏部门职责及时界定机制，</a:t>
            </a:r>
            <a:r>
              <a:rPr lang="en-US" altLang="zh-CN" sz="2400" b="1" dirty="0">
                <a:solidFill>
                  <a:srgbClr val="C00000"/>
                </a:solidFill>
                <a:latin typeface="宋体" panose="02010600030101010101" pitchFamily="2" charset="-122"/>
                <a:ea typeface="宋体" panose="02010600030101010101" pitchFamily="2" charset="-122"/>
                <a:cs typeface="+mn-ea"/>
              </a:rPr>
              <a:t>乡镇街道一直在干兜底的活</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，部门管理范围有争议的、存在盲区的部分往往由镇街来兜底，法律法规规章个别领域尚有敞口的，最后一般也是镇街兜底。</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829159" y="3255039"/>
            <a:ext cx="5704809" cy="1557849"/>
            <a:chOff x="5657128" y="3166359"/>
            <a:chExt cx="5704809" cy="1557849"/>
          </a:xfrm>
        </p:grpSpPr>
        <p:sp>
          <p:nvSpPr>
            <p:cNvPr id="39" name="Rectangle: Rounded Corners 55"/>
            <p:cNvSpPr/>
            <p:nvPr/>
          </p:nvSpPr>
          <p:spPr>
            <a:xfrm>
              <a:off x="5657128" y="3166359"/>
              <a:ext cx="5704809" cy="1162622"/>
            </a:xfrm>
            <a:prstGeom prst="roundRect">
              <a:avLst>
                <a:gd name="adj" fmla="val 50000"/>
              </a:avLst>
            </a:prstGeom>
            <a:solidFill>
              <a:schemeClr val="accent2">
                <a:lumMod val="40000"/>
                <a:lumOff val="60000"/>
              </a:schemeClr>
            </a:solidFill>
            <a:ln w="12700" cap="flat" cmpd="sng" algn="ctr">
              <a:noFill/>
              <a:prstDash val="solid"/>
              <a:miter lim="800000"/>
            </a:ln>
            <a:effectLst>
              <a:outerShdw blurRad="762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40" name="TextBox 71"/>
            <p:cNvSpPr txBox="1"/>
            <p:nvPr/>
          </p:nvSpPr>
          <p:spPr>
            <a:xfrm>
              <a:off x="6120678" y="3340543"/>
              <a:ext cx="4815840" cy="1383665"/>
            </a:xfrm>
            <a:prstGeom prst="rect">
              <a:avLst/>
            </a:prstGeom>
            <a:noFill/>
          </p:spPr>
          <p:txBody>
            <a:bodyPr wrap="square" rtlCol="0">
              <a:spAutoFit/>
            </a:bodyPr>
            <a:lstStyle/>
            <a:p>
              <a:pPr indent="0" fontAlgn="auto">
                <a:lnSpc>
                  <a:spcPct val="100000"/>
                </a:lnSpc>
                <a:defRPr/>
              </a:pPr>
              <a:r>
                <a:rPr lang="zh-CN" altLang="en-US" sz="2400" kern="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2、挫伤基层干部干事创业的热情和担当作为的勇气；</a:t>
              </a:r>
              <a:endParaRPr lang="zh-CN" altLang="en-US" sz="2400" kern="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a:p>
              <a:pPr>
                <a:lnSpc>
                  <a:spcPct val="150000"/>
                </a:lnSpc>
                <a:defRPr/>
              </a:pPr>
              <a:endParaRPr lang="zh-CN" altLang="en-US" sz="2400" kern="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3" name="组合 42"/>
          <p:cNvGrpSpPr/>
          <p:nvPr/>
        </p:nvGrpSpPr>
        <p:grpSpPr>
          <a:xfrm>
            <a:off x="829159" y="1803123"/>
            <a:ext cx="5704809" cy="1266825"/>
            <a:chOff x="5657128" y="1714443"/>
            <a:chExt cx="5704809" cy="1266825"/>
          </a:xfrm>
        </p:grpSpPr>
        <p:sp>
          <p:nvSpPr>
            <p:cNvPr id="44" name="Rectangle: Rounded Corners 52"/>
            <p:cNvSpPr/>
            <p:nvPr/>
          </p:nvSpPr>
          <p:spPr>
            <a:xfrm>
              <a:off x="5657128" y="1714443"/>
              <a:ext cx="5704809" cy="1162622"/>
            </a:xfrm>
            <a:prstGeom prst="roundRect">
              <a:avLst>
                <a:gd name="adj" fmla="val 50000"/>
              </a:avLst>
            </a:prstGeom>
            <a:solidFill>
              <a:srgbClr val="78BCCE"/>
            </a:solidFill>
            <a:ln w="12700" cap="flat" cmpd="sng" algn="ctr">
              <a:noFill/>
              <a:prstDash val="solid"/>
              <a:miter lim="800000"/>
            </a:ln>
            <a:effectLst>
              <a:outerShdw blurRad="762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46" name="TextBox 60"/>
            <p:cNvSpPr txBox="1"/>
            <p:nvPr/>
          </p:nvSpPr>
          <p:spPr>
            <a:xfrm>
              <a:off x="6078133" y="1782388"/>
              <a:ext cx="5134610" cy="1198880"/>
            </a:xfrm>
            <a:prstGeom prst="rect">
              <a:avLst/>
            </a:prstGeom>
            <a:noFill/>
          </p:spPr>
          <p:txBody>
            <a:bodyPr wrap="square" rtlCol="0">
              <a:spAutoFit/>
            </a:bodyPr>
            <a:lstStyle/>
            <a:p>
              <a:pPr indent="0" fontAlgn="auto">
                <a:lnSpc>
                  <a:spcPct val="100000"/>
                </a:lnSpc>
                <a:defRPr/>
              </a:pPr>
              <a:r>
                <a:rPr lang="zh-CN" altLang="en-US" sz="2400" kern="0"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1、权责失衡的困局将不可避免地诱发避责行为，助长形式主义和官僚主义作风；</a:t>
              </a:r>
              <a:endParaRPr lang="zh-CN" altLang="en-US" sz="2400" kern="0"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8" name="组合 47"/>
          <p:cNvGrpSpPr/>
          <p:nvPr/>
        </p:nvGrpSpPr>
        <p:grpSpPr>
          <a:xfrm>
            <a:off x="829159" y="4706955"/>
            <a:ext cx="5704809" cy="1162622"/>
            <a:chOff x="5657128" y="4618275"/>
            <a:chExt cx="5704809" cy="1162622"/>
          </a:xfrm>
        </p:grpSpPr>
        <p:sp>
          <p:nvSpPr>
            <p:cNvPr id="49" name="Rectangle: Rounded Corners 59"/>
            <p:cNvSpPr/>
            <p:nvPr/>
          </p:nvSpPr>
          <p:spPr>
            <a:xfrm flipH="1">
              <a:off x="5657128" y="4618275"/>
              <a:ext cx="5704809" cy="1162622"/>
            </a:xfrm>
            <a:prstGeom prst="roundRect">
              <a:avLst>
                <a:gd name="adj" fmla="val 50000"/>
              </a:avLst>
            </a:prstGeom>
            <a:solidFill>
              <a:schemeClr val="accent1">
                <a:lumMod val="60000"/>
                <a:lumOff val="40000"/>
              </a:schemeClr>
            </a:solidFill>
            <a:ln w="12700" cap="flat" cmpd="sng" algn="ctr">
              <a:noFill/>
              <a:prstDash val="solid"/>
              <a:miter lim="800000"/>
            </a:ln>
            <a:effectLst>
              <a:outerShdw blurRad="762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50" name="TextBox 75"/>
            <p:cNvSpPr txBox="1"/>
            <p:nvPr/>
          </p:nvSpPr>
          <p:spPr>
            <a:xfrm flipH="1">
              <a:off x="6088293" y="4968985"/>
              <a:ext cx="4805680" cy="460375"/>
            </a:xfrm>
            <a:prstGeom prst="rect">
              <a:avLst/>
            </a:prstGeom>
            <a:noFill/>
          </p:spPr>
          <p:txBody>
            <a:bodyPr wrap="square" rtlCol="0">
              <a:spAutoFit/>
            </a:bodyPr>
            <a:lstStyle/>
            <a:p>
              <a:pPr indent="0" fontAlgn="auto">
                <a:lnSpc>
                  <a:spcPct val="100000"/>
                </a:lnSpc>
                <a:defRPr/>
              </a:pPr>
              <a:r>
                <a:rPr lang="zh-CN" altLang="en-US" sz="2400" kern="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3、严重损害基层治理的有效性。</a:t>
              </a:r>
              <a:endParaRPr lang="zh-CN" altLang="en-US" sz="2400" kern="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grpSp>
      <p:sp>
        <p:nvSpPr>
          <p:cNvPr id="2" name="标题 1"/>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rPr>
              <a:t>（三）危害</a:t>
            </a:r>
            <a:endParaRPr lang="zh-CN" altLang="en-US" sz="40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rcRect t="14926" r="-227" b="34566"/>
          <a:stretch>
            <a:fillRect/>
          </a:stretch>
        </p:blipFill>
        <p:spPr>
          <a:xfrm>
            <a:off x="7105015" y="3667125"/>
            <a:ext cx="4478655" cy="3190875"/>
          </a:xfrm>
          <a:prstGeom prst="rect">
            <a:avLst/>
          </a:prstGeom>
        </p:spPr>
      </p:pic>
      <p:pic>
        <p:nvPicPr>
          <p:cNvPr id="4" name="图片 3"/>
          <p:cNvPicPr>
            <a:picLocks noChangeAspect="1"/>
          </p:cNvPicPr>
          <p:nvPr/>
        </p:nvPicPr>
        <p:blipFill>
          <a:blip r:embed="rId2"/>
          <a:srcRect b="11652"/>
          <a:stretch>
            <a:fillRect/>
          </a:stretch>
        </p:blipFill>
        <p:spPr>
          <a:xfrm>
            <a:off x="7416800" y="433705"/>
            <a:ext cx="4064000" cy="3124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9" name="Rectangle 23"/>
          <p:cNvSpPr/>
          <p:nvPr/>
        </p:nvSpPr>
        <p:spPr>
          <a:xfrm>
            <a:off x="1270000" y="1046480"/>
            <a:ext cx="10316845" cy="5507990"/>
          </a:xfrm>
          <a:prstGeom prst="rect">
            <a:avLst/>
          </a:prstGeom>
        </p:spPr>
        <p:txBody>
          <a:bodyPr wrap="square">
            <a:spAutoFit/>
          </a:bodyPr>
          <a:lstStyle/>
          <a:p>
            <a:pPr marR="0" lvl="0" indent="0" defTabSz="914400" rtl="0" fontAlgn="auto">
              <a:lnSpc>
                <a:spcPct val="100000"/>
              </a:lnSpc>
              <a:spcBef>
                <a:spcPts val="0"/>
              </a:spcBef>
              <a:spcAft>
                <a:spcPct val="0"/>
              </a:spcAft>
              <a:buClrTx/>
              <a:buSzTx/>
              <a:buFontTx/>
              <a:buNone/>
              <a:defRPr/>
            </a:pP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1、需要从权力与责任的双重视角采取举措。</a:t>
            </a:r>
            <a:endPar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457200" defTabSz="914400" rtl="0" fontAlgn="auto">
              <a:lnSpc>
                <a:spcPct val="100000"/>
              </a:lnSpc>
              <a:spcBef>
                <a:spcPts val="0"/>
              </a:spcBef>
              <a:spcAft>
                <a:spcPct val="0"/>
              </a:spcAft>
              <a:buClrTx/>
              <a:buSzTx/>
              <a:buFontTx/>
              <a:buNone/>
              <a:defRPr/>
            </a:pPr>
            <a:r>
              <a:rPr lang="en-US" altLang="zh-CN" sz="2400" b="1" dirty="0">
                <a:solidFill>
                  <a:srgbClr val="C00000"/>
                </a:solidFill>
                <a:latin typeface="宋体" panose="02010600030101010101" pitchFamily="2" charset="-122"/>
                <a:ea typeface="宋体" panose="02010600030101010101" pitchFamily="2" charset="-122"/>
                <a:cs typeface="+mn-ea"/>
              </a:rPr>
              <a:t>要为基层“减负”</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，规范化“属地管理”，防止上级政府将责任层层转嫁给基层，减轻基层负担；推动治理重心下移，</a:t>
            </a:r>
            <a:r>
              <a:rPr lang="en-US" altLang="zh-CN" sz="2400" b="1" dirty="0">
                <a:solidFill>
                  <a:srgbClr val="C00000"/>
                </a:solidFill>
                <a:latin typeface="宋体" panose="02010600030101010101" pitchFamily="2" charset="-122"/>
                <a:ea typeface="宋体" panose="02010600030101010101" pitchFamily="2" charset="-122"/>
                <a:cs typeface="+mn-ea"/>
              </a:rPr>
              <a:t>为基层“赋权”</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，让基层政府成为“权责均衡”的政府，为其有权力、有能力干事奠定基础。为基层“赋权”</a:t>
            </a:r>
            <a:r>
              <a:rPr lang="en-US" altLang="zh-CN" sz="2400" b="1" dirty="0">
                <a:solidFill>
                  <a:srgbClr val="C00000"/>
                </a:solidFill>
                <a:latin typeface="宋体" panose="02010600030101010101" pitchFamily="2" charset="-122"/>
                <a:ea typeface="宋体" panose="02010600030101010101" pitchFamily="2" charset="-122"/>
                <a:cs typeface="+mn-ea"/>
              </a:rPr>
              <a:t>既包括制度性“赋权”，也包括柔性“赋权”</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。在具体实践中，“街乡吹哨、部门报到”“乡呼县应”等基层治理创新有效增强了基层政府的权责一致。</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a:p>
            <a:pPr marR="0" lvl="0" indent="0" defTabSz="914400" rtl="0" fontAlgn="auto">
              <a:lnSpc>
                <a:spcPct val="100000"/>
              </a:lnSpc>
              <a:spcBef>
                <a:spcPts val="0"/>
              </a:spcBef>
              <a:spcAft>
                <a:spcPct val="0"/>
              </a:spcAft>
              <a:buClrTx/>
              <a:buSzTx/>
              <a:buFontTx/>
              <a:buNone/>
              <a:defRPr/>
            </a:pP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2、需要各级形成合力。</a:t>
            </a:r>
            <a:endPar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457200" defTabSz="914400" rtl="0" fontAlgn="auto">
              <a:lnSpc>
                <a:spcPct val="100000"/>
              </a:lnSpc>
              <a:spcBef>
                <a:spcPts val="0"/>
              </a:spcBef>
              <a:spcAft>
                <a:spcPct val="0"/>
              </a:spcAft>
              <a:buClrTx/>
              <a:buSzTx/>
              <a:buFontTx/>
              <a:buNone/>
              <a:defRPr/>
            </a:pP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打通抓落实的“最后一公里”，需要各级形成合力，</a:t>
            </a:r>
            <a:r>
              <a:rPr lang="en-US" altLang="zh-CN" sz="2400" b="1" dirty="0">
                <a:solidFill>
                  <a:srgbClr val="C00000"/>
                </a:solidFill>
                <a:latin typeface="宋体" panose="02010600030101010101" pitchFamily="2" charset="-122"/>
                <a:ea typeface="宋体" panose="02010600030101010101" pitchFamily="2" charset="-122"/>
                <a:cs typeface="+mn-ea"/>
              </a:rPr>
              <a:t>自上而下</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把注意力聚焦到基层落实环节上来，</a:t>
            </a:r>
            <a:r>
              <a:rPr lang="en-US" altLang="zh-CN" sz="2400" b="1" dirty="0">
                <a:solidFill>
                  <a:srgbClr val="C00000"/>
                </a:solidFill>
                <a:latin typeface="宋体" panose="02010600030101010101" pitchFamily="2" charset="-122"/>
                <a:ea typeface="宋体" panose="02010600030101010101" pitchFamily="2" charset="-122"/>
                <a:cs typeface="+mn-ea"/>
              </a:rPr>
              <a:t>自下而上</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把问题梳理清楚。</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a:p>
            <a:pPr marR="0" lvl="0" indent="0" defTabSz="914400" rtl="0" fontAlgn="auto">
              <a:lnSpc>
                <a:spcPct val="100000"/>
              </a:lnSpc>
              <a:spcBef>
                <a:spcPts val="0"/>
              </a:spcBef>
              <a:spcAft>
                <a:spcPct val="0"/>
              </a:spcAft>
              <a:buClrTx/>
              <a:buSzTx/>
              <a:buFontTx/>
              <a:buNone/>
              <a:defRPr/>
            </a:pP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3</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a:t>
            </a: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完善职责研判机制，理顺权、责、利之间的关系与边界</a:t>
            </a:r>
            <a:r>
              <a:rPr 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a:t>
            </a:r>
            <a:endParaRPr 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0" defTabSz="914400" rtl="0" fontAlgn="auto">
              <a:lnSpc>
                <a:spcPct val="100000"/>
              </a:lnSpc>
              <a:spcBef>
                <a:spcPts val="0"/>
              </a:spcBef>
              <a:spcAft>
                <a:spcPct val="0"/>
              </a:spcAft>
              <a:buClrTx/>
              <a:buSzTx/>
              <a:buFontTx/>
              <a:buNone/>
              <a:defRPr/>
            </a:pPr>
            <a:r>
              <a:rPr 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依据权责利一致的原则，科学合理地界定“属地管理”的适用范围，规范化“属地管理”。厘清县乡权责关系，改进责任追究机制，找准痛点、试点推进，因地制宜不搞一刀切，建立长效研判机制。</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1071473" y="437346"/>
            <a:ext cx="10515600" cy="544852"/>
          </a:xfrm>
        </p:spPr>
        <p:txBody>
          <a:bodyPr>
            <a:noAutofit/>
          </a:bodyPr>
          <a:lstStyle/>
          <a:p>
            <a:r>
              <a:rPr lang="zh-CN" altLang="en-US" sz="4000" b="1" dirty="0">
                <a:latin typeface="宋体" panose="02010600030101010101" pitchFamily="2" charset="-122"/>
                <a:ea typeface="宋体" panose="02010600030101010101" pitchFamily="2" charset="-122"/>
              </a:rPr>
              <a:t>（四）破解之法</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9" name="Rectangle 23"/>
          <p:cNvSpPr/>
          <p:nvPr/>
        </p:nvSpPr>
        <p:spPr>
          <a:xfrm>
            <a:off x="1270000" y="1046480"/>
            <a:ext cx="10316845" cy="5139055"/>
          </a:xfrm>
          <a:prstGeom prst="rect">
            <a:avLst/>
          </a:prstGeom>
        </p:spPr>
        <p:txBody>
          <a:bodyPr wrap="square">
            <a:spAutoFit/>
          </a:bodyPr>
          <a:lstStyle/>
          <a:p>
            <a:pPr marR="0" lvl="0" indent="0" defTabSz="914400" rtl="0" fontAlgn="auto">
              <a:lnSpc>
                <a:spcPct val="100000"/>
              </a:lnSpc>
              <a:spcBef>
                <a:spcPts val="0"/>
              </a:spcBef>
              <a:spcAft>
                <a:spcPct val="0"/>
              </a:spcAft>
              <a:buClrTx/>
              <a:buSzTx/>
              <a:buFontTx/>
              <a:buNone/>
              <a:defRPr/>
            </a:pP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4</a:t>
            </a:r>
            <a:r>
              <a:rPr lang="zh-CN" alt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a:t>
            </a: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加强干部作风建设，进一步激发广大干部干事创业和担当作为的激情和活力。</a:t>
            </a:r>
            <a:endPar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0" defTabSz="914400" rtl="0" fontAlgn="auto">
              <a:lnSpc>
                <a:spcPct val="100000"/>
              </a:lnSpc>
              <a:spcBef>
                <a:spcPts val="0"/>
              </a:spcBef>
              <a:spcAft>
                <a:spcPct val="0"/>
              </a:spcAft>
              <a:buClrTx/>
              <a:buSzTx/>
              <a:buFontTx/>
              <a:buNone/>
              <a:defRPr/>
            </a:pPr>
            <a:r>
              <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rPr>
              <a:t>    政策执行的关键在于人，要全方位强化对干部干事创业的激励，充分提升广大干部的公共服务动机水平，增强其关心人民利益、谋求人民福祉的积极性和主动性，促使其以担当作为的精气神主动担责，才能从根源上解决权责失衡困局。</a:t>
            </a:r>
            <a:endParaRPr lang="en-US" altLang="zh-CN" sz="2400" dirty="0">
              <a:solidFill>
                <a:schemeClr val="tx1">
                  <a:lumMod val="85000"/>
                  <a:lumOff val="15000"/>
                </a:schemeClr>
              </a:solidFill>
              <a:latin typeface="宋体" panose="02010600030101010101" pitchFamily="2" charset="-122"/>
              <a:ea typeface="宋体" panose="02010600030101010101" pitchFamily="2" charset="-122"/>
              <a:cs typeface="+mn-ea"/>
            </a:endParaRPr>
          </a:p>
          <a:p>
            <a:pPr marR="0" lvl="0" indent="0" defTabSz="914400" rtl="0" fontAlgn="auto">
              <a:lnSpc>
                <a:spcPct val="100000"/>
              </a:lnSpc>
              <a:spcBef>
                <a:spcPts val="0"/>
              </a:spcBef>
              <a:spcAft>
                <a:spcPct val="0"/>
              </a:spcAft>
              <a:buClrTx/>
              <a:buSzTx/>
              <a:buFontTx/>
              <a:buNone/>
              <a:defRPr/>
            </a:pP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5、强化部门履职监督。</a:t>
            </a:r>
            <a:endPar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marR="0" lvl="0" indent="0" defTabSz="914400" rtl="0" fontAlgn="auto">
              <a:lnSpc>
                <a:spcPct val="100000"/>
              </a:lnSpc>
              <a:spcBef>
                <a:spcPts val="0"/>
              </a:spcBef>
              <a:spcAft>
                <a:spcPct val="0"/>
              </a:spcAft>
              <a:buClrTx/>
              <a:buSzTx/>
              <a:buFontTx/>
              <a:buNone/>
              <a:defRPr/>
            </a:pPr>
            <a:r>
              <a:rPr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sz="2800" b="1"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2400" b="1" dirty="0">
                <a:solidFill>
                  <a:srgbClr val="C00000"/>
                </a:solidFill>
                <a:latin typeface="宋体" panose="02010600030101010101" pitchFamily="2" charset="-122"/>
                <a:ea typeface="宋体" panose="02010600030101010101" pitchFamily="2" charset="-122"/>
                <a:cs typeface="+mn-ea"/>
              </a:rPr>
              <a:t>一是建立履职监督长效机制。</a:t>
            </a:r>
            <a:r>
              <a:rPr lang="en-US" altLang="zh-CN" sz="2400" dirty="0">
                <a:latin typeface="宋体" panose="02010600030101010101" pitchFamily="2" charset="-122"/>
                <a:ea typeface="宋体" panose="02010600030101010101" pitchFamily="2" charset="-122"/>
                <a:cs typeface="+mn-ea"/>
              </a:rPr>
              <a:t>结合机关事业单位职能运行监管工作，指导县级机构编制部门建立对同级职能部门和下级镇街的履职监督机制，严格落实部门职责和权责清单，重点强化部门主体责任，督促建立行政管理、行政执法长效机制</a:t>
            </a:r>
            <a:r>
              <a:rPr lang="zh-CN" altLang="en-US" sz="2400" dirty="0">
                <a:latin typeface="宋体" panose="02010600030101010101" pitchFamily="2" charset="-122"/>
                <a:ea typeface="宋体" panose="02010600030101010101" pitchFamily="2" charset="-122"/>
                <a:cs typeface="+mn-ea"/>
              </a:rPr>
              <a:t>；</a:t>
            </a:r>
            <a:r>
              <a:rPr lang="en-US" altLang="zh-CN" sz="2400" b="1" dirty="0">
                <a:solidFill>
                  <a:srgbClr val="C00000"/>
                </a:solidFill>
                <a:latin typeface="宋体" panose="02010600030101010101" pitchFamily="2" charset="-122"/>
                <a:ea typeface="宋体" panose="02010600030101010101" pitchFamily="2" charset="-122"/>
                <a:cs typeface="+mn-ea"/>
              </a:rPr>
              <a:t>二是强化属地责任清单刚性约束。</a:t>
            </a:r>
            <a:r>
              <a:rPr lang="en-US" altLang="zh-CN" sz="2400" dirty="0">
                <a:latin typeface="宋体" panose="02010600030101010101" pitchFamily="2" charset="-122"/>
                <a:ea typeface="宋体" panose="02010600030101010101" pitchFamily="2" charset="-122"/>
                <a:cs typeface="+mn-ea"/>
              </a:rPr>
              <a:t>市县级职能部门发文件、部署工作涉及安排镇街工作任务的必须遵循属地责任清单，必要时征求机构编制部门意见，对不遵守清单约束的行为启动问责机制。</a:t>
            </a:r>
            <a:endParaRPr lang="en-US" altLang="zh-CN" sz="2400" dirty="0">
              <a:latin typeface="宋体" panose="02010600030101010101" pitchFamily="2" charset="-122"/>
              <a:ea typeface="宋体" panose="02010600030101010101" pitchFamily="2" charset="-122"/>
              <a:cs typeface="+mn-ea"/>
            </a:endParaRPr>
          </a:p>
        </p:txBody>
      </p:sp>
      <p:sp>
        <p:nvSpPr>
          <p:cNvPr id="4" name="标题 3"/>
          <p:cNvSpPr>
            <a:spLocks noGrp="1"/>
          </p:cNvSpPr>
          <p:nvPr>
            <p:ph type="title"/>
          </p:nvPr>
        </p:nvSpPr>
        <p:spPr>
          <a:xfrm>
            <a:off x="1071473" y="437346"/>
            <a:ext cx="10515600" cy="544852"/>
          </a:xfrm>
        </p:spPr>
        <p:txBody>
          <a:bodyPr>
            <a:noAutofit/>
          </a:bodyPr>
          <a:lstStyle/>
          <a:p>
            <a:r>
              <a:rPr lang="zh-CN" altLang="en-US" sz="4000" b="1" dirty="0">
                <a:latin typeface="宋体" panose="02010600030101010101" pitchFamily="2" charset="-122"/>
                <a:ea typeface="宋体" panose="02010600030101010101" pitchFamily="2" charset="-122"/>
              </a:rPr>
              <a:t>（四）破解之法</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_3"/>
          <p:cNvSpPr/>
          <p:nvPr/>
        </p:nvSpPr>
        <p:spPr>
          <a:xfrm>
            <a:off x="1996440" y="2299970"/>
            <a:ext cx="8952230" cy="1445260"/>
          </a:xfrm>
          <a:prstGeom prst="rect">
            <a:avLst/>
          </a:prstGeom>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8800" b="1" noProof="0" dirty="0">
                <a:solidFill>
                  <a:schemeClr val="tx1">
                    <a:lumMod val="85000"/>
                    <a:lumOff val="15000"/>
                  </a:schemeClr>
                </a:solidFill>
                <a:effectLst>
                  <a:glow>
                    <a:prstClr val="white"/>
                  </a:glow>
                </a:effectLst>
                <a:latin typeface="宋体" panose="02010600030101010101" pitchFamily="2" charset="-122"/>
                <a:ea typeface="宋体" panose="02010600030101010101" pitchFamily="2" charset="-122"/>
              </a:rPr>
              <a:t>请大家批评指正！</a:t>
            </a:r>
            <a:endParaRPr kumimoji="0" lang="zh-CN" altLang="en-US" sz="8800" b="1" i="0" u="none" strike="noStrike" kern="1200" cap="none" spc="0" normalizeH="0" baseline="0" noProof="0" dirty="0">
              <a:ln>
                <a:noFill/>
              </a:ln>
              <a:solidFill>
                <a:schemeClr val="tx1">
                  <a:lumMod val="85000"/>
                  <a:lumOff val="15000"/>
                </a:schemeClr>
              </a:solidFill>
              <a:effectLst>
                <a:glow>
                  <a:prstClr val="white"/>
                </a:glow>
              </a:effectLst>
              <a:uLnTx/>
              <a:uFillTx/>
              <a:latin typeface="宋体" panose="02010600030101010101" pitchFamily="2" charset="-122"/>
              <a:ea typeface="宋体" panose="02010600030101010101" pitchFamily="2" charset="-122"/>
            </a:endParaRPr>
          </a:p>
        </p:txBody>
      </p:sp>
      <p:grpSp>
        <p:nvGrpSpPr>
          <p:cNvPr id="377" name="组合 376"/>
          <p:cNvGrpSpPr/>
          <p:nvPr/>
        </p:nvGrpSpPr>
        <p:grpSpPr>
          <a:xfrm>
            <a:off x="0" y="-22057"/>
            <a:ext cx="12192000" cy="6886146"/>
            <a:chOff x="0" y="-22057"/>
            <a:chExt cx="12192000" cy="6886146"/>
          </a:xfrm>
        </p:grpSpPr>
        <p:grpSp>
          <p:nvGrpSpPr>
            <p:cNvPr id="282" name="组合 281"/>
            <p:cNvGrpSpPr/>
            <p:nvPr/>
          </p:nvGrpSpPr>
          <p:grpSpPr>
            <a:xfrm flipH="1">
              <a:off x="424993" y="168743"/>
              <a:ext cx="975056" cy="1699949"/>
              <a:chOff x="7719218" y="-2781300"/>
              <a:chExt cx="929684" cy="1620846"/>
            </a:xfrm>
            <a:solidFill>
              <a:srgbClr val="B6DBE4"/>
            </a:solidFill>
          </p:grpSpPr>
          <p:grpSp>
            <p:nvGrpSpPr>
              <p:cNvPr id="283" name="组合 282"/>
              <p:cNvGrpSpPr/>
              <p:nvPr/>
            </p:nvGrpSpPr>
            <p:grpSpPr>
              <a:xfrm>
                <a:off x="7719218" y="-2781300"/>
                <a:ext cx="45730" cy="1620846"/>
                <a:chOff x="7719218" y="-2781300"/>
                <a:chExt cx="45730" cy="1620846"/>
              </a:xfrm>
              <a:grpFill/>
            </p:grpSpPr>
            <p:sp>
              <p:nvSpPr>
                <p:cNvPr id="354" name="椭圆 35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5" name="椭圆 35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6" name="椭圆 35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7" name="椭圆 35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8" name="椭圆 35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9" name="椭圆 35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0" name="椭圆 35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1" name="椭圆 36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2" name="椭圆 36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3" name="椭圆 36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4" name="椭圆 36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5" name="椭圆 36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66" name="椭圆 36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4" name="组合 283"/>
              <p:cNvGrpSpPr/>
              <p:nvPr/>
            </p:nvGrpSpPr>
            <p:grpSpPr>
              <a:xfrm>
                <a:off x="7896009" y="-2781300"/>
                <a:ext cx="45730" cy="1620846"/>
                <a:chOff x="7719218" y="-2781300"/>
                <a:chExt cx="45730" cy="1620846"/>
              </a:xfrm>
              <a:grpFill/>
            </p:grpSpPr>
            <p:sp>
              <p:nvSpPr>
                <p:cNvPr id="341" name="椭圆 34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2" name="椭圆 34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3" name="椭圆 34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4" name="椭圆 34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5" name="椭圆 34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6" name="椭圆 34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7" name="椭圆 34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8" name="椭圆 34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9" name="椭圆 34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0" name="椭圆 34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1" name="椭圆 35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2" name="椭圆 35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53" name="椭圆 35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5" name="组合 284"/>
              <p:cNvGrpSpPr/>
              <p:nvPr/>
            </p:nvGrpSpPr>
            <p:grpSpPr>
              <a:xfrm>
                <a:off x="8072800" y="-2781300"/>
                <a:ext cx="45730" cy="1620846"/>
                <a:chOff x="7719218" y="-2781300"/>
                <a:chExt cx="45730" cy="1620846"/>
              </a:xfrm>
              <a:grpFill/>
            </p:grpSpPr>
            <p:sp>
              <p:nvSpPr>
                <p:cNvPr id="328" name="椭圆 32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9" name="椭圆 32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0" name="椭圆 32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1" name="椭圆 33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2" name="椭圆 33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3" name="椭圆 33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4" name="椭圆 33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5" name="椭圆 33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6" name="椭圆 33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7" name="椭圆 33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8" name="椭圆 33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39" name="椭圆 33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0" name="椭圆 33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6" name="组合 285"/>
              <p:cNvGrpSpPr/>
              <p:nvPr/>
            </p:nvGrpSpPr>
            <p:grpSpPr>
              <a:xfrm>
                <a:off x="8249591" y="-2781300"/>
                <a:ext cx="45730" cy="1620846"/>
                <a:chOff x="7719218" y="-2781300"/>
                <a:chExt cx="45730" cy="1620846"/>
              </a:xfrm>
              <a:grpFill/>
            </p:grpSpPr>
            <p:sp>
              <p:nvSpPr>
                <p:cNvPr id="315" name="椭圆 31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6" name="椭圆 31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7" name="椭圆 31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8" name="椭圆 31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9" name="椭圆 31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0" name="椭圆 31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1" name="椭圆 32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2" name="椭圆 32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3" name="椭圆 32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4" name="椭圆 32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5" name="椭圆 32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6" name="椭圆 32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7" name="椭圆 32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7" name="组合 286"/>
              <p:cNvGrpSpPr/>
              <p:nvPr/>
            </p:nvGrpSpPr>
            <p:grpSpPr>
              <a:xfrm>
                <a:off x="8426382" y="-2781300"/>
                <a:ext cx="45730" cy="1620846"/>
                <a:chOff x="7719218" y="-2781300"/>
                <a:chExt cx="45730" cy="1620846"/>
              </a:xfrm>
              <a:grpFill/>
            </p:grpSpPr>
            <p:sp>
              <p:nvSpPr>
                <p:cNvPr id="302" name="椭圆 30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3" name="椭圆 30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4" name="椭圆 30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5" name="椭圆 30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6" name="椭圆 30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7" name="椭圆 30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8" name="椭圆 30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9" name="椭圆 30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0" name="椭圆 30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1" name="椭圆 31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2" name="椭圆 31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3" name="椭圆 31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14" name="椭圆 31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8" name="组合 287"/>
              <p:cNvGrpSpPr/>
              <p:nvPr/>
            </p:nvGrpSpPr>
            <p:grpSpPr>
              <a:xfrm>
                <a:off x="8603172" y="-2781300"/>
                <a:ext cx="45730" cy="1620846"/>
                <a:chOff x="7719218" y="-2781300"/>
                <a:chExt cx="45730" cy="1620846"/>
              </a:xfrm>
              <a:grpFill/>
            </p:grpSpPr>
            <p:sp>
              <p:nvSpPr>
                <p:cNvPr id="289" name="椭圆 288"/>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0" name="椭圆 289"/>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1" name="椭圆 290"/>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2" name="椭圆 291"/>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3" name="椭圆 292"/>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4" name="椭圆 293"/>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5" name="椭圆 294"/>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6" name="椭圆 295"/>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7" name="椭圆 296"/>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8" name="椭圆 297"/>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99" name="椭圆 298"/>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0" name="椭圆 299"/>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1" name="椭圆 300"/>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nvGrpSpPr>
            <p:cNvPr id="109" name="组合 108"/>
            <p:cNvGrpSpPr/>
            <p:nvPr/>
          </p:nvGrpSpPr>
          <p:grpSpPr>
            <a:xfrm rot="16200000" flipH="1">
              <a:off x="10460758" y="5089577"/>
              <a:ext cx="929684" cy="1620846"/>
              <a:chOff x="7719218" y="-2781300"/>
              <a:chExt cx="929684" cy="1620846"/>
            </a:xfrm>
            <a:solidFill>
              <a:srgbClr val="C9CDE9"/>
            </a:solidFill>
          </p:grpSpPr>
          <p:grpSp>
            <p:nvGrpSpPr>
              <p:cNvPr id="110" name="组合 109"/>
              <p:cNvGrpSpPr/>
              <p:nvPr/>
            </p:nvGrpSpPr>
            <p:grpSpPr>
              <a:xfrm>
                <a:off x="7719218" y="-2781300"/>
                <a:ext cx="45730" cy="1620846"/>
                <a:chOff x="7719218" y="-2781300"/>
                <a:chExt cx="45730" cy="1620846"/>
              </a:xfrm>
              <a:grpFill/>
            </p:grpSpPr>
            <p:sp>
              <p:nvSpPr>
                <p:cNvPr id="181" name="椭圆 18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4" name="椭圆 18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1" name="组合 110"/>
              <p:cNvGrpSpPr/>
              <p:nvPr/>
            </p:nvGrpSpPr>
            <p:grpSpPr>
              <a:xfrm>
                <a:off x="7896009" y="-2781300"/>
                <a:ext cx="45730" cy="1620846"/>
                <a:chOff x="7719218" y="-2781300"/>
                <a:chExt cx="45730" cy="1620846"/>
              </a:xfrm>
              <a:grpFill/>
            </p:grpSpPr>
            <p:sp>
              <p:nvSpPr>
                <p:cNvPr id="168" name="椭圆 16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1" name="椭圆 17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2" name="组合 111"/>
              <p:cNvGrpSpPr/>
              <p:nvPr/>
            </p:nvGrpSpPr>
            <p:grpSpPr>
              <a:xfrm>
                <a:off x="8072800" y="-2781300"/>
                <a:ext cx="45730" cy="1620846"/>
                <a:chOff x="7719218" y="-2781300"/>
                <a:chExt cx="45730" cy="1620846"/>
              </a:xfrm>
              <a:grpFill/>
            </p:grpSpPr>
            <p:sp>
              <p:nvSpPr>
                <p:cNvPr id="155" name="椭圆 15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8" name="椭圆 15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3" name="组合 112"/>
              <p:cNvGrpSpPr/>
              <p:nvPr/>
            </p:nvGrpSpPr>
            <p:grpSpPr>
              <a:xfrm>
                <a:off x="8249591" y="-2781300"/>
                <a:ext cx="45730" cy="1620846"/>
                <a:chOff x="7719218" y="-2781300"/>
                <a:chExt cx="45730" cy="1620846"/>
              </a:xfrm>
              <a:grpFill/>
            </p:grpSpPr>
            <p:sp>
              <p:nvSpPr>
                <p:cNvPr id="142" name="椭圆 14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5" name="椭圆 14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4" name="组合 113"/>
              <p:cNvGrpSpPr/>
              <p:nvPr/>
            </p:nvGrpSpPr>
            <p:grpSpPr>
              <a:xfrm>
                <a:off x="8426382" y="-2781300"/>
                <a:ext cx="45730" cy="1620846"/>
                <a:chOff x="7719218" y="-2781300"/>
                <a:chExt cx="45730" cy="1620846"/>
              </a:xfrm>
              <a:grpFill/>
            </p:grpSpPr>
            <p:sp>
              <p:nvSpPr>
                <p:cNvPr id="129" name="椭圆 128"/>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0" name="椭圆 129"/>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1" name="椭圆 130"/>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2" name="椭圆 131"/>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15" name="组合 114"/>
              <p:cNvGrpSpPr/>
              <p:nvPr/>
            </p:nvGrpSpPr>
            <p:grpSpPr>
              <a:xfrm>
                <a:off x="8603172" y="-2781300"/>
                <a:ext cx="45730" cy="1620846"/>
                <a:chOff x="7719218" y="-2781300"/>
                <a:chExt cx="45730" cy="1620846"/>
              </a:xfrm>
              <a:grpFill/>
            </p:grpSpPr>
            <p:sp>
              <p:nvSpPr>
                <p:cNvPr id="116" name="椭圆 115"/>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7" name="椭圆 116"/>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8" name="椭圆 117"/>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9" name="椭圆 118"/>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0" name="椭圆 119"/>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1" name="椭圆 120"/>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2" name="椭圆 121"/>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3" name="椭圆 122"/>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4" name="椭圆 123"/>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椭圆 124"/>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6" name="椭圆 125"/>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7" name="椭圆 126"/>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8" name="椭圆 127"/>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94" name="圆: 空心 193"/>
            <p:cNvSpPr/>
            <p:nvPr/>
          </p:nvSpPr>
          <p:spPr>
            <a:xfrm flipH="1">
              <a:off x="101491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37" name="加号 236"/>
            <p:cNvSpPr/>
            <p:nvPr/>
          </p:nvSpPr>
          <p:spPr>
            <a:xfrm flipH="1">
              <a:off x="8138159"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38" name="加号 237"/>
            <p:cNvSpPr/>
            <p:nvPr/>
          </p:nvSpPr>
          <p:spPr>
            <a:xfrm flipH="1">
              <a:off x="8983602"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367" name="组合 366"/>
            <p:cNvGrpSpPr/>
            <p:nvPr/>
          </p:nvGrpSpPr>
          <p:grpSpPr>
            <a:xfrm flipH="1">
              <a:off x="1704794" y="1213773"/>
              <a:ext cx="493687" cy="898215"/>
              <a:chOff x="10336443" y="631243"/>
              <a:chExt cx="601494" cy="1094359"/>
            </a:xfrm>
          </p:grpSpPr>
          <p:grpSp>
            <p:nvGrpSpPr>
              <p:cNvPr id="247" name="组合 246"/>
              <p:cNvGrpSpPr/>
              <p:nvPr/>
            </p:nvGrpSpPr>
            <p:grpSpPr>
              <a:xfrm>
                <a:off x="10336443" y="631243"/>
                <a:ext cx="601494" cy="263997"/>
                <a:chOff x="10336443" y="631243"/>
                <a:chExt cx="601494" cy="263997"/>
              </a:xfrm>
              <a:solidFill>
                <a:srgbClr val="FADEDA"/>
              </a:solidFill>
            </p:grpSpPr>
            <p:sp>
              <p:nvSpPr>
                <p:cNvPr id="239" name="乘号 238"/>
                <p:cNvSpPr/>
                <p:nvPr/>
              </p:nvSpPr>
              <p:spPr>
                <a:xfrm>
                  <a:off x="10336443"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0" name="乘号 239"/>
                <p:cNvSpPr/>
                <p:nvPr/>
              </p:nvSpPr>
              <p:spPr>
                <a:xfrm>
                  <a:off x="10673940"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46" name="组合 245"/>
              <p:cNvGrpSpPr/>
              <p:nvPr/>
            </p:nvGrpSpPr>
            <p:grpSpPr>
              <a:xfrm>
                <a:off x="10336443" y="1046424"/>
                <a:ext cx="601494" cy="263997"/>
                <a:chOff x="10336443" y="1168609"/>
                <a:chExt cx="601494" cy="263997"/>
              </a:xfrm>
              <a:solidFill>
                <a:srgbClr val="FADEDA"/>
              </a:solidFill>
            </p:grpSpPr>
            <p:sp>
              <p:nvSpPr>
                <p:cNvPr id="241" name="乘号 240"/>
                <p:cNvSpPr/>
                <p:nvPr/>
              </p:nvSpPr>
              <p:spPr>
                <a:xfrm>
                  <a:off x="10336443"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2" name="乘号 241"/>
                <p:cNvSpPr/>
                <p:nvPr/>
              </p:nvSpPr>
              <p:spPr>
                <a:xfrm>
                  <a:off x="10673940"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45" name="组合 244"/>
              <p:cNvGrpSpPr/>
              <p:nvPr/>
            </p:nvGrpSpPr>
            <p:grpSpPr>
              <a:xfrm>
                <a:off x="10336443" y="1461605"/>
                <a:ext cx="601494" cy="263997"/>
                <a:chOff x="10336443" y="1693107"/>
                <a:chExt cx="601494" cy="263997"/>
              </a:xfrm>
              <a:solidFill>
                <a:srgbClr val="FADEDA"/>
              </a:solidFill>
            </p:grpSpPr>
            <p:sp>
              <p:nvSpPr>
                <p:cNvPr id="243" name="乘号 242"/>
                <p:cNvSpPr/>
                <p:nvPr/>
              </p:nvSpPr>
              <p:spPr>
                <a:xfrm>
                  <a:off x="10336443"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4" name="乘号 243"/>
                <p:cNvSpPr/>
                <p:nvPr/>
              </p:nvSpPr>
              <p:spPr>
                <a:xfrm>
                  <a:off x="10673940"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nvGrpSpPr>
            <p:cNvPr id="368" name="组合 367"/>
            <p:cNvGrpSpPr/>
            <p:nvPr/>
          </p:nvGrpSpPr>
          <p:grpSpPr>
            <a:xfrm flipH="1">
              <a:off x="0" y="-22057"/>
              <a:ext cx="12192000" cy="6886146"/>
              <a:chOff x="0" y="-22057"/>
              <a:chExt cx="12192000" cy="6886146"/>
            </a:xfrm>
          </p:grpSpPr>
          <p:sp>
            <p:nvSpPr>
              <p:cNvPr id="266" name="任意多边形: 形状 265"/>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8" name="任意多边形: 形状 277"/>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2" name="任意多边形: 形状 271"/>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5181600" y="1030514"/>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圆: 空心 10"/>
              <p:cNvSpPr/>
              <p:nvPr/>
            </p:nvSpPr>
            <p:spPr>
              <a:xfrm>
                <a:off x="6255657" y="130629"/>
                <a:ext cx="764611" cy="764611"/>
              </a:xfrm>
              <a:prstGeom prst="donut">
                <a:avLst>
                  <a:gd name="adj" fmla="val 15457"/>
                </a:avLst>
              </a:pr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68" name="任意多边形: 形状 267"/>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0" name="任意多边形: 形状 269"/>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圆: 空心 194"/>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80" name="任意多边形: 形状 279"/>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36" name="加号 235"/>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8" name="圆: 空心 247"/>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49" name="椭圆 248"/>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76" name="任意多边形: 形状 275"/>
              <p:cNvSpPr/>
              <p:nvPr/>
            </p:nvSpPr>
            <p:spPr>
              <a:xfrm>
                <a:off x="0" y="383006"/>
                <a:ext cx="926410" cy="3454545"/>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81" name="椭圆 280"/>
              <p:cNvSpPr/>
              <p:nvPr/>
            </p:nvSpPr>
            <p:spPr>
              <a:xfrm>
                <a:off x="9137869" y="4372833"/>
                <a:ext cx="2101073" cy="2101073"/>
              </a:xfrm>
              <a:prstGeom prst="ellipse">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375" name="椭圆 374"/>
            <p:cNvSpPr/>
            <p:nvPr/>
          </p:nvSpPr>
          <p:spPr>
            <a:xfrm>
              <a:off x="353961"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anim calcmode="lin" valueType="num">
                                      <p:cBhvr>
                                        <p:cTn id="8" dur="1000" fill="hold"/>
                                        <p:tgtEl>
                                          <p:spTgt spid="377"/>
                                        </p:tgtEl>
                                        <p:attrNameLst>
                                          <p:attrName>ppt_x</p:attrName>
                                        </p:attrNameLst>
                                      </p:cBhvr>
                                      <p:tavLst>
                                        <p:tav tm="0">
                                          <p:val>
                                            <p:strVal val="#ppt_x"/>
                                          </p:val>
                                        </p:tav>
                                        <p:tav tm="100000">
                                          <p:val>
                                            <p:strVal val="#ppt_x"/>
                                          </p:val>
                                        </p:tav>
                                      </p:tavLst>
                                    </p:anim>
                                    <p:anim calcmode="lin" valueType="num">
                                      <p:cBhvr>
                                        <p:cTn id="9" dur="1000" fill="hold"/>
                                        <p:tgtEl>
                                          <p:spTgt spid="37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70"/>
                                        </p:tgtEl>
                                        <p:attrNameLst>
                                          <p:attrName>style.visibility</p:attrName>
                                        </p:attrNameLst>
                                      </p:cBhvr>
                                      <p:to>
                                        <p:strVal val="visible"/>
                                      </p:to>
                                    </p:set>
                                    <p:animEffect transition="in" filter="barn(inVertical)">
                                      <p:cBhvr>
                                        <p:cTn id="13" dur="5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组合 228"/>
          <p:cNvGrpSpPr/>
          <p:nvPr/>
        </p:nvGrpSpPr>
        <p:grpSpPr>
          <a:xfrm>
            <a:off x="0" y="-22057"/>
            <a:ext cx="12192000" cy="6886145"/>
            <a:chOff x="0" y="-22057"/>
            <a:chExt cx="12192000" cy="6886145"/>
          </a:xfrm>
        </p:grpSpPr>
        <p:grpSp>
          <p:nvGrpSpPr>
            <p:cNvPr id="204" name="组合 203"/>
            <p:cNvGrpSpPr/>
            <p:nvPr/>
          </p:nvGrpSpPr>
          <p:grpSpPr>
            <a:xfrm>
              <a:off x="436280" y="5426594"/>
              <a:ext cx="1903556" cy="1085630"/>
              <a:chOff x="455977" y="4312919"/>
              <a:chExt cx="3597864" cy="2051923"/>
            </a:xfrm>
          </p:grpSpPr>
          <p:grpSp>
            <p:nvGrpSpPr>
              <p:cNvPr id="4" name="组合 3"/>
              <p:cNvGrpSpPr/>
              <p:nvPr/>
            </p:nvGrpSpPr>
            <p:grpSpPr>
              <a:xfrm rot="5400000">
                <a:off x="801558" y="5089577"/>
                <a:ext cx="929684" cy="1620846"/>
                <a:chOff x="7719218" y="-2781300"/>
                <a:chExt cx="929684" cy="1620846"/>
              </a:xfrm>
              <a:solidFill>
                <a:srgbClr val="C9CDE9"/>
              </a:solidFill>
            </p:grpSpPr>
            <p:grpSp>
              <p:nvGrpSpPr>
                <p:cNvPr id="35" name="组合 34"/>
                <p:cNvGrpSpPr/>
                <p:nvPr/>
              </p:nvGrpSpPr>
              <p:grpSpPr>
                <a:xfrm>
                  <a:off x="7719218" y="-2781300"/>
                  <a:ext cx="45730" cy="1620846"/>
                  <a:chOff x="7719218" y="-2781300"/>
                  <a:chExt cx="45730" cy="1620846"/>
                </a:xfrm>
                <a:grpFill/>
              </p:grpSpPr>
              <p:sp>
                <p:nvSpPr>
                  <p:cNvPr id="106" name="椭圆 105"/>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7" name="椭圆 106"/>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8" name="椭圆 107"/>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9" name="椭圆 108"/>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0" name="椭圆 109"/>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1" name="椭圆 110"/>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2" name="椭圆 111"/>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3" name="椭圆 112"/>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4" name="椭圆 113"/>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5" name="椭圆 114"/>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6" name="椭圆 115"/>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7" name="椭圆 116"/>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8" name="椭圆 117"/>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36" name="组合 35"/>
                <p:cNvGrpSpPr/>
                <p:nvPr/>
              </p:nvGrpSpPr>
              <p:grpSpPr>
                <a:xfrm>
                  <a:off x="7896009" y="-2781300"/>
                  <a:ext cx="45730" cy="1620846"/>
                  <a:chOff x="7719218" y="-2781300"/>
                  <a:chExt cx="45730" cy="1620846"/>
                </a:xfrm>
                <a:grpFill/>
              </p:grpSpPr>
              <p:sp>
                <p:nvSpPr>
                  <p:cNvPr id="93" name="椭圆 92"/>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4" name="椭圆 93"/>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5" name="椭圆 94"/>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6" name="椭圆 95"/>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7" name="椭圆 96"/>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8" name="椭圆 97"/>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9" name="椭圆 98"/>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0" name="椭圆 99"/>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1" name="椭圆 100"/>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2" name="椭圆 101"/>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3" name="椭圆 102"/>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4" name="椭圆 103"/>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5" name="椭圆 104"/>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37" name="组合 36"/>
                <p:cNvGrpSpPr/>
                <p:nvPr/>
              </p:nvGrpSpPr>
              <p:grpSpPr>
                <a:xfrm>
                  <a:off x="8072800" y="-2781300"/>
                  <a:ext cx="45730" cy="1620846"/>
                  <a:chOff x="7719218" y="-2781300"/>
                  <a:chExt cx="45730" cy="1620846"/>
                </a:xfrm>
                <a:grpFill/>
              </p:grpSpPr>
              <p:sp>
                <p:nvSpPr>
                  <p:cNvPr id="80" name="椭圆 79"/>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1" name="椭圆 80"/>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2" name="椭圆 81"/>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3" name="椭圆 82"/>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4" name="椭圆 83"/>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5" name="椭圆 84"/>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6" name="椭圆 85"/>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7" name="椭圆 86"/>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8" name="椭圆 87"/>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9" name="椭圆 88"/>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0" name="椭圆 89"/>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1" name="椭圆 90"/>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2" name="椭圆 91"/>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38" name="组合 37"/>
                <p:cNvGrpSpPr/>
                <p:nvPr/>
              </p:nvGrpSpPr>
              <p:grpSpPr>
                <a:xfrm>
                  <a:off x="8249591" y="-2781300"/>
                  <a:ext cx="45730" cy="1620846"/>
                  <a:chOff x="7719218" y="-2781300"/>
                  <a:chExt cx="45730" cy="1620846"/>
                </a:xfrm>
                <a:grpFill/>
              </p:grpSpPr>
              <p:sp>
                <p:nvSpPr>
                  <p:cNvPr id="67" name="椭圆 6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8" name="椭圆 6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9" name="椭圆 6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0" name="椭圆 6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1" name="椭圆 7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2" name="椭圆 7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3" name="椭圆 7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4" name="椭圆 7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5" name="椭圆 7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6" name="椭圆 7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7" name="椭圆 7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8" name="椭圆 7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9" name="椭圆 7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39" name="组合 38"/>
                <p:cNvGrpSpPr/>
                <p:nvPr/>
              </p:nvGrpSpPr>
              <p:grpSpPr>
                <a:xfrm>
                  <a:off x="8426382" y="-2781300"/>
                  <a:ext cx="45730" cy="1620846"/>
                  <a:chOff x="7719218" y="-2781300"/>
                  <a:chExt cx="45730" cy="1620846"/>
                </a:xfrm>
                <a:grpFill/>
              </p:grpSpPr>
              <p:sp>
                <p:nvSpPr>
                  <p:cNvPr id="54" name="椭圆 5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5" name="椭圆 5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6" name="椭圆 5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7" name="椭圆 5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8" name="椭圆 5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9" name="椭圆 5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0" name="椭圆 5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1" name="椭圆 6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2" name="椭圆 6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3" name="椭圆 6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4" name="椭圆 6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5" name="椭圆 6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6" name="椭圆 6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40" name="组合 39"/>
                <p:cNvGrpSpPr/>
                <p:nvPr/>
              </p:nvGrpSpPr>
              <p:grpSpPr>
                <a:xfrm>
                  <a:off x="8603172" y="-2781300"/>
                  <a:ext cx="45730" cy="1620846"/>
                  <a:chOff x="7719218" y="-2781300"/>
                  <a:chExt cx="45730" cy="1620846"/>
                </a:xfrm>
                <a:grpFill/>
              </p:grpSpPr>
              <p:sp>
                <p:nvSpPr>
                  <p:cNvPr id="41" name="椭圆 4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2" name="椭圆 4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3" name="椭圆 4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4" name="椭圆 4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5" name="椭圆 4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6" name="椭圆 4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7" name="椭圆 4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8" name="椭圆 4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9" name="椭圆 4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0" name="椭圆 4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1" name="椭圆 5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2" name="椭圆 5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3" name="椭圆 5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5" name="圆: 空心 4"/>
              <p:cNvSpPr/>
              <p:nvPr/>
            </p:nvSpPr>
            <p:spPr>
              <a:xfrm>
                <a:off x="12435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6" name="加号 5"/>
              <p:cNvSpPr/>
              <p:nvPr/>
            </p:nvSpPr>
            <p:spPr>
              <a:xfrm>
                <a:off x="3765423"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加号 6"/>
              <p:cNvSpPr/>
              <p:nvPr/>
            </p:nvSpPr>
            <p:spPr>
              <a:xfrm>
                <a:off x="2919980"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07" name="组合 206"/>
            <p:cNvGrpSpPr/>
            <p:nvPr/>
          </p:nvGrpSpPr>
          <p:grpSpPr>
            <a:xfrm>
              <a:off x="10194020" y="381020"/>
              <a:ext cx="1456525" cy="1595943"/>
              <a:chOff x="9993519" y="168743"/>
              <a:chExt cx="1773488" cy="1943245"/>
            </a:xfrm>
          </p:grpSpPr>
          <p:grpSp>
            <p:nvGrpSpPr>
              <p:cNvPr id="3" name="组合 2"/>
              <p:cNvGrpSpPr/>
              <p:nvPr/>
            </p:nvGrpSpPr>
            <p:grpSpPr>
              <a:xfrm>
                <a:off x="10791951" y="168743"/>
                <a:ext cx="975056" cy="1699949"/>
                <a:chOff x="7719218" y="-2781300"/>
                <a:chExt cx="929684" cy="1620846"/>
              </a:xfrm>
              <a:solidFill>
                <a:srgbClr val="B6DBE4"/>
              </a:solidFill>
            </p:grpSpPr>
            <p:grpSp>
              <p:nvGrpSpPr>
                <p:cNvPr id="119" name="组合 118"/>
                <p:cNvGrpSpPr/>
                <p:nvPr/>
              </p:nvGrpSpPr>
              <p:grpSpPr>
                <a:xfrm>
                  <a:off x="7719218" y="-2781300"/>
                  <a:ext cx="45730" cy="1620846"/>
                  <a:chOff x="7719218" y="-2781300"/>
                  <a:chExt cx="45730" cy="1620846"/>
                </a:xfrm>
                <a:grpFill/>
              </p:grpSpPr>
              <p:sp>
                <p:nvSpPr>
                  <p:cNvPr id="190" name="椭圆 189"/>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4" name="椭圆 193"/>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椭圆 194"/>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7" name="椭圆 196"/>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8" name="椭圆 197"/>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9" name="椭圆 198"/>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0" name="椭圆 199"/>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1" name="椭圆 200"/>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2" name="椭圆 201"/>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0" name="组合 119"/>
                <p:cNvGrpSpPr/>
                <p:nvPr/>
              </p:nvGrpSpPr>
              <p:grpSpPr>
                <a:xfrm>
                  <a:off x="7896009" y="-2781300"/>
                  <a:ext cx="45730" cy="1620846"/>
                  <a:chOff x="7719218" y="-2781300"/>
                  <a:chExt cx="45730" cy="1620846"/>
                </a:xfrm>
                <a:grpFill/>
              </p:grpSpPr>
              <p:sp>
                <p:nvSpPr>
                  <p:cNvPr id="177" name="椭圆 17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1" name="椭圆 18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4" name="椭圆 18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1" name="组合 120"/>
                <p:cNvGrpSpPr/>
                <p:nvPr/>
              </p:nvGrpSpPr>
              <p:grpSpPr>
                <a:xfrm>
                  <a:off x="8072800" y="-2781300"/>
                  <a:ext cx="45730" cy="1620846"/>
                  <a:chOff x="7719218" y="-2781300"/>
                  <a:chExt cx="45730" cy="1620846"/>
                </a:xfrm>
                <a:grpFill/>
              </p:grpSpPr>
              <p:sp>
                <p:nvSpPr>
                  <p:cNvPr id="164" name="椭圆 16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8" name="椭圆 16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1" name="椭圆 17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2" name="组合 121"/>
                <p:cNvGrpSpPr/>
                <p:nvPr/>
              </p:nvGrpSpPr>
              <p:grpSpPr>
                <a:xfrm>
                  <a:off x="8249591" y="-2781300"/>
                  <a:ext cx="45730" cy="1620846"/>
                  <a:chOff x="7719218" y="-2781300"/>
                  <a:chExt cx="45730" cy="1620846"/>
                </a:xfrm>
                <a:grpFill/>
              </p:grpSpPr>
              <p:sp>
                <p:nvSpPr>
                  <p:cNvPr id="151" name="椭圆 15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5" name="椭圆 15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8" name="椭圆 15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3" name="组合 122"/>
                <p:cNvGrpSpPr/>
                <p:nvPr/>
              </p:nvGrpSpPr>
              <p:grpSpPr>
                <a:xfrm>
                  <a:off x="8426382" y="-2781300"/>
                  <a:ext cx="45730" cy="1620846"/>
                  <a:chOff x="7719218" y="-2781300"/>
                  <a:chExt cx="45730" cy="1620846"/>
                </a:xfrm>
                <a:grpFill/>
              </p:grpSpPr>
              <p:sp>
                <p:nvSpPr>
                  <p:cNvPr id="138" name="椭圆 13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2" name="椭圆 14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5" name="椭圆 14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4" name="组合 123"/>
                <p:cNvGrpSpPr/>
                <p:nvPr/>
              </p:nvGrpSpPr>
              <p:grpSpPr>
                <a:xfrm>
                  <a:off x="8603172" y="-2781300"/>
                  <a:ext cx="45730" cy="1620846"/>
                  <a:chOff x="7719218" y="-2781300"/>
                  <a:chExt cx="45730" cy="1620846"/>
                </a:xfrm>
                <a:grpFill/>
              </p:grpSpPr>
              <p:sp>
                <p:nvSpPr>
                  <p:cNvPr id="125" name="椭圆 12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6" name="椭圆 12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7" name="椭圆 12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8" name="椭圆 12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9" name="椭圆 12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0" name="椭圆 12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1" name="椭圆 13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2" name="椭圆 13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nvGrpSpPr>
              <p:cNvPr id="8" name="组合 7"/>
              <p:cNvGrpSpPr/>
              <p:nvPr/>
            </p:nvGrpSpPr>
            <p:grpSpPr>
              <a:xfrm>
                <a:off x="9993519" y="1213773"/>
                <a:ext cx="493687" cy="898215"/>
                <a:chOff x="10336443" y="631243"/>
                <a:chExt cx="601494" cy="1094359"/>
              </a:xfrm>
            </p:grpSpPr>
            <p:grpSp>
              <p:nvGrpSpPr>
                <p:cNvPr id="26" name="组合 25"/>
                <p:cNvGrpSpPr/>
                <p:nvPr/>
              </p:nvGrpSpPr>
              <p:grpSpPr>
                <a:xfrm>
                  <a:off x="10336443" y="631243"/>
                  <a:ext cx="601494" cy="263997"/>
                  <a:chOff x="10336443" y="631243"/>
                  <a:chExt cx="601494" cy="263997"/>
                </a:xfrm>
                <a:solidFill>
                  <a:srgbClr val="FADEDA"/>
                </a:solidFill>
              </p:grpSpPr>
              <p:sp>
                <p:nvSpPr>
                  <p:cNvPr id="33" name="乘号 32"/>
                  <p:cNvSpPr/>
                  <p:nvPr/>
                </p:nvSpPr>
                <p:spPr>
                  <a:xfrm>
                    <a:off x="10336443"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4" name="乘号 33"/>
                  <p:cNvSpPr/>
                  <p:nvPr/>
                </p:nvSpPr>
                <p:spPr>
                  <a:xfrm>
                    <a:off x="10673940" y="631243"/>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7" name="组合 26"/>
                <p:cNvGrpSpPr/>
                <p:nvPr/>
              </p:nvGrpSpPr>
              <p:grpSpPr>
                <a:xfrm>
                  <a:off x="10336443" y="1046424"/>
                  <a:ext cx="601494" cy="263997"/>
                  <a:chOff x="10336443" y="1168609"/>
                  <a:chExt cx="601494" cy="263997"/>
                </a:xfrm>
                <a:solidFill>
                  <a:srgbClr val="FADEDA"/>
                </a:solidFill>
              </p:grpSpPr>
              <p:sp>
                <p:nvSpPr>
                  <p:cNvPr id="31" name="乘号 30"/>
                  <p:cNvSpPr/>
                  <p:nvPr/>
                </p:nvSpPr>
                <p:spPr>
                  <a:xfrm>
                    <a:off x="10336443"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2" name="乘号 31"/>
                  <p:cNvSpPr/>
                  <p:nvPr/>
                </p:nvSpPr>
                <p:spPr>
                  <a:xfrm>
                    <a:off x="10673940" y="1168609"/>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8" name="组合 27"/>
                <p:cNvGrpSpPr/>
                <p:nvPr/>
              </p:nvGrpSpPr>
              <p:grpSpPr>
                <a:xfrm>
                  <a:off x="10336443" y="1461605"/>
                  <a:ext cx="601494" cy="263997"/>
                  <a:chOff x="10336443" y="1693107"/>
                  <a:chExt cx="601494" cy="263997"/>
                </a:xfrm>
                <a:solidFill>
                  <a:srgbClr val="FADEDA"/>
                </a:solidFill>
              </p:grpSpPr>
              <p:sp>
                <p:nvSpPr>
                  <p:cNvPr id="29" name="乘号 28"/>
                  <p:cNvSpPr/>
                  <p:nvPr/>
                </p:nvSpPr>
                <p:spPr>
                  <a:xfrm>
                    <a:off x="10336443"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30" name="乘号 29"/>
                  <p:cNvSpPr/>
                  <p:nvPr/>
                </p:nvSpPr>
                <p:spPr>
                  <a:xfrm>
                    <a:off x="10673940" y="1693107"/>
                    <a:ext cx="263997" cy="263997"/>
                  </a:xfrm>
                  <a:prstGeom prst="mathMultipl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grpSp>
        <p:grpSp>
          <p:nvGrpSpPr>
            <p:cNvPr id="206" name="组合 205"/>
            <p:cNvGrpSpPr/>
            <p:nvPr/>
          </p:nvGrpSpPr>
          <p:grpSpPr>
            <a:xfrm>
              <a:off x="0" y="-22057"/>
              <a:ext cx="5452964" cy="2997934"/>
              <a:chOff x="0" y="-22057"/>
              <a:chExt cx="7020268" cy="3859608"/>
            </a:xfrm>
          </p:grpSpPr>
          <p:sp>
            <p:nvSpPr>
              <p:cNvPr id="12" name="任意多边形: 形状 11"/>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 name="任意多边形: 形状 12"/>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 name="椭圆 13"/>
              <p:cNvSpPr/>
              <p:nvPr/>
            </p:nvSpPr>
            <p:spPr>
              <a:xfrm>
                <a:off x="5181600" y="1030514"/>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 name="圆: 空心 14"/>
              <p:cNvSpPr/>
              <p:nvPr/>
            </p:nvSpPr>
            <p:spPr>
              <a:xfrm>
                <a:off x="6255657" y="130629"/>
                <a:ext cx="764611" cy="764611"/>
              </a:xfrm>
              <a:prstGeom prst="donut">
                <a:avLst>
                  <a:gd name="adj" fmla="val 15457"/>
                </a:avLst>
              </a:pr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0" name="任意多边形: 形状 19"/>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1" name="加号 20"/>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2" name="圆: 空心 21"/>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23" name="椭圆 22"/>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4" name="任意多边形: 形状 23"/>
              <p:cNvSpPr/>
              <p:nvPr/>
            </p:nvSpPr>
            <p:spPr>
              <a:xfrm>
                <a:off x="0" y="383006"/>
                <a:ext cx="926410" cy="3454545"/>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205" name="组合 204"/>
            <p:cNvGrpSpPr/>
            <p:nvPr/>
          </p:nvGrpSpPr>
          <p:grpSpPr>
            <a:xfrm>
              <a:off x="7693680" y="4646849"/>
              <a:ext cx="4498320" cy="2217239"/>
              <a:chOff x="5864440" y="3745211"/>
              <a:chExt cx="6327560" cy="3118878"/>
            </a:xfrm>
          </p:grpSpPr>
          <p:sp>
            <p:nvSpPr>
              <p:cNvPr id="11" name="任意多边形: 形状 10"/>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 name="任意多边形: 形状 15"/>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CACE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 name="任意多边形: 形状 16"/>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 name="圆: 空心 17"/>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9" name="椭圆 18"/>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5" name="椭圆 24"/>
              <p:cNvSpPr/>
              <p:nvPr/>
            </p:nvSpPr>
            <p:spPr>
              <a:xfrm>
                <a:off x="9137869" y="4372833"/>
                <a:ext cx="2101073" cy="2101073"/>
              </a:xfrm>
              <a:prstGeom prst="ellipse">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0" name="椭圆 9"/>
              <p:cNvSpPr/>
              <p:nvPr/>
            </p:nvSpPr>
            <p:spPr>
              <a:xfrm flipH="1">
                <a:off x="11495075"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208" name="文本框 207"/>
          <p:cNvSpPr txBox="1"/>
          <p:nvPr/>
        </p:nvSpPr>
        <p:spPr>
          <a:xfrm>
            <a:off x="4522657" y="1152681"/>
            <a:ext cx="3146686" cy="1106805"/>
          </a:xfrm>
          <a:prstGeom prst="rect">
            <a:avLst/>
          </a:prstGeom>
          <a:noFill/>
        </p:spPr>
        <p:txBody>
          <a:bodyPr wrap="square" rtlCol="0">
            <a:spAutoFit/>
          </a:bodyPr>
          <a:lstStyle/>
          <a:p>
            <a:pPr algn="ctr"/>
            <a:r>
              <a:rPr lang="zh-CN" altLang="en-US" sz="6600" dirty="0">
                <a:solidFill>
                  <a:schemeClr val="tx1">
                    <a:lumMod val="85000"/>
                    <a:lumOff val="15000"/>
                  </a:schemeClr>
                </a:solidFill>
                <a:latin typeface="思源宋体 CN Heavy" panose="02020900000000000000" pitchFamily="18" charset="-122"/>
                <a:ea typeface="思源宋体 CN Heavy" panose="02020900000000000000" pitchFamily="18" charset="-122"/>
              </a:rPr>
              <a:t>目录</a:t>
            </a:r>
            <a:endParaRPr lang="zh-CN" altLang="en-US" sz="6600" dirty="0">
              <a:solidFill>
                <a:schemeClr val="tx1">
                  <a:lumMod val="85000"/>
                  <a:lumOff val="15000"/>
                </a:schemeClr>
              </a:solidFill>
              <a:latin typeface="思源宋体 CN Heavy" panose="02020900000000000000" pitchFamily="18" charset="-122"/>
              <a:ea typeface="思源宋体 CN Heavy" panose="02020900000000000000" pitchFamily="18" charset="-122"/>
            </a:endParaRPr>
          </a:p>
        </p:txBody>
      </p:sp>
      <p:grpSp>
        <p:nvGrpSpPr>
          <p:cNvPr id="209" name="组合 208"/>
          <p:cNvGrpSpPr/>
          <p:nvPr/>
        </p:nvGrpSpPr>
        <p:grpSpPr>
          <a:xfrm>
            <a:off x="1952150" y="2932623"/>
            <a:ext cx="1886638" cy="762000"/>
            <a:chOff x="5735054" y="1213271"/>
            <a:chExt cx="1886638" cy="762000"/>
          </a:xfrm>
        </p:grpSpPr>
        <p:grpSp>
          <p:nvGrpSpPr>
            <p:cNvPr id="210" name="组合 209"/>
            <p:cNvGrpSpPr/>
            <p:nvPr/>
          </p:nvGrpSpPr>
          <p:grpSpPr>
            <a:xfrm>
              <a:off x="5735054" y="1213271"/>
              <a:ext cx="762000" cy="762000"/>
              <a:chOff x="5735053" y="1187116"/>
              <a:chExt cx="802105" cy="802105"/>
            </a:xfrm>
          </p:grpSpPr>
          <p:sp>
            <p:nvSpPr>
              <p:cNvPr id="212" name="矩形: 对角圆角 211"/>
              <p:cNvSpPr/>
              <p:nvPr/>
            </p:nvSpPr>
            <p:spPr>
              <a:xfrm>
                <a:off x="5735053" y="1187116"/>
                <a:ext cx="802105" cy="802105"/>
              </a:xfrm>
              <a:prstGeom prst="round2DiagRect">
                <a:avLst/>
              </a:prstGeom>
              <a:solidFill>
                <a:srgbClr val="F4BDC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sp>
            <p:nvSpPr>
              <p:cNvPr id="213" name="文本框 212"/>
              <p:cNvSpPr txBox="1"/>
              <p:nvPr/>
            </p:nvSpPr>
            <p:spPr>
              <a:xfrm>
                <a:off x="5779719" y="1326558"/>
                <a:ext cx="726849" cy="5507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rPr>
                  <a:t>01</a:t>
                </a:r>
                <a:endParaRPr kumimoji="0" lang="zh-CN" altLang="en-US" sz="2800" b="1"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grpSp>
        <p:sp>
          <p:nvSpPr>
            <p:cNvPr id="211" name="矩形 210"/>
            <p:cNvSpPr/>
            <p:nvPr/>
          </p:nvSpPr>
          <p:spPr>
            <a:xfrm>
              <a:off x="6723802" y="1255980"/>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2800" b="1" i="0" u="none" strike="noStrike" kern="0" cap="none" spc="0" normalizeH="0" baseline="0" noProof="0" dirty="0">
                  <a:ln w="0">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含义</a:t>
              </a:r>
              <a:endParaRPr kumimoji="0" lang="zh-CN" altLang="en-US" sz="1400" b="0" i="0" u="none" strike="noStrike" kern="0" cap="none" spc="0" normalizeH="0" baseline="0" noProof="1">
                <a:ln>
                  <a:noFill/>
                </a:ln>
                <a:solidFill>
                  <a:schemeClr val="tx1">
                    <a:lumMod val="85000"/>
                    <a:lumOff val="15000"/>
                  </a:schemeClr>
                </a:solidFill>
                <a:effectLst/>
                <a:uLnTx/>
                <a:uFillTx/>
                <a:latin typeface="思源宋体 CN Medium" panose="02020500000000000000" pitchFamily="18" charset="-122"/>
                <a:ea typeface="思源宋体 CN Medium" panose="02020500000000000000" pitchFamily="18" charset="-122"/>
                <a:sym typeface="Arial" panose="020B0604020202020204" pitchFamily="34" charset="0"/>
              </a:endParaRPr>
            </a:p>
          </p:txBody>
        </p:sp>
      </p:grpSp>
      <p:grpSp>
        <p:nvGrpSpPr>
          <p:cNvPr id="214" name="组合 213"/>
          <p:cNvGrpSpPr/>
          <p:nvPr/>
        </p:nvGrpSpPr>
        <p:grpSpPr>
          <a:xfrm>
            <a:off x="1952150" y="4536362"/>
            <a:ext cx="4387256" cy="762000"/>
            <a:chOff x="5735066" y="1213271"/>
            <a:chExt cx="4387256" cy="762000"/>
          </a:xfrm>
        </p:grpSpPr>
        <p:grpSp>
          <p:nvGrpSpPr>
            <p:cNvPr id="215" name="组合 214"/>
            <p:cNvGrpSpPr/>
            <p:nvPr/>
          </p:nvGrpSpPr>
          <p:grpSpPr>
            <a:xfrm>
              <a:off x="5735066" y="1213271"/>
              <a:ext cx="764842" cy="762000"/>
              <a:chOff x="5735053" y="1187116"/>
              <a:chExt cx="805095" cy="802105"/>
            </a:xfrm>
          </p:grpSpPr>
          <p:sp>
            <p:nvSpPr>
              <p:cNvPr id="217" name="矩形: 对角圆角 216"/>
              <p:cNvSpPr/>
              <p:nvPr/>
            </p:nvSpPr>
            <p:spPr>
              <a:xfrm>
                <a:off x="5735053" y="1187116"/>
                <a:ext cx="802105" cy="802105"/>
              </a:xfrm>
              <a:prstGeom prst="round2DiagRect">
                <a:avLst/>
              </a:prstGeom>
              <a:solidFill>
                <a:srgbClr val="78BCC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思源宋体 CN Medium" panose="02020500000000000000" pitchFamily="18" charset="-122"/>
                  <a:ea typeface="思源宋体 CN Medium" panose="02020500000000000000" pitchFamily="18" charset="-122"/>
                  <a:cs typeface="+mn-cs"/>
                </a:endParaRPr>
              </a:p>
            </p:txBody>
          </p:sp>
          <p:sp>
            <p:nvSpPr>
              <p:cNvPr id="218" name="文本框 217"/>
              <p:cNvSpPr txBox="1"/>
              <p:nvPr/>
            </p:nvSpPr>
            <p:spPr>
              <a:xfrm>
                <a:off x="5757452" y="1326558"/>
                <a:ext cx="782696" cy="5507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rPr>
                  <a:t>02</a:t>
                </a:r>
                <a:endParaRPr kumimoji="0" lang="zh-CN" altLang="en-US"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grpSp>
        <p:sp>
          <p:nvSpPr>
            <p:cNvPr id="216" name="矩形 215"/>
            <p:cNvSpPr/>
            <p:nvPr/>
          </p:nvSpPr>
          <p:spPr>
            <a:xfrm>
              <a:off x="6721897" y="1248360"/>
              <a:ext cx="3400425"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2800" b="1" i="0" u="none" strike="noStrike" kern="0" cap="none" spc="0" normalizeH="0" baseline="0" noProof="0" dirty="0">
                  <a:ln w="0">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产生发展和运作方式</a:t>
              </a:r>
              <a:endParaRPr kumimoji="0" lang="zh-CN" sz="1500" b="0" i="0" u="none" strike="noStrike" kern="0" cap="none" spc="0" normalizeH="0" baseline="0" noProof="1">
                <a:ln>
                  <a:noFill/>
                </a:ln>
                <a:solidFill>
                  <a:schemeClr val="tx1">
                    <a:lumMod val="85000"/>
                    <a:lumOff val="15000"/>
                  </a:schemeClr>
                </a:solidFill>
                <a:effectLst/>
                <a:uLnTx/>
                <a:uFillTx/>
                <a:latin typeface="思源宋体 CN Medium" panose="02020500000000000000" pitchFamily="18" charset="-122"/>
                <a:ea typeface="思源宋体 CN Medium" panose="02020500000000000000" pitchFamily="18" charset="-122"/>
                <a:sym typeface="Arial" panose="020B0604020202020204" pitchFamily="34" charset="0"/>
              </a:endParaRPr>
            </a:p>
          </p:txBody>
        </p:sp>
      </p:grpSp>
      <p:grpSp>
        <p:nvGrpSpPr>
          <p:cNvPr id="219" name="组合 218"/>
          <p:cNvGrpSpPr/>
          <p:nvPr/>
        </p:nvGrpSpPr>
        <p:grpSpPr>
          <a:xfrm>
            <a:off x="6736949" y="2932623"/>
            <a:ext cx="1886638" cy="762000"/>
            <a:chOff x="5735054" y="1213271"/>
            <a:chExt cx="1886638" cy="762000"/>
          </a:xfrm>
        </p:grpSpPr>
        <p:grpSp>
          <p:nvGrpSpPr>
            <p:cNvPr id="220" name="组合 219"/>
            <p:cNvGrpSpPr/>
            <p:nvPr/>
          </p:nvGrpSpPr>
          <p:grpSpPr>
            <a:xfrm>
              <a:off x="5735054" y="1213271"/>
              <a:ext cx="762000" cy="762000"/>
              <a:chOff x="5735053" y="1187116"/>
              <a:chExt cx="802105" cy="802105"/>
            </a:xfrm>
          </p:grpSpPr>
          <p:sp>
            <p:nvSpPr>
              <p:cNvPr id="222" name="矩形: 对角圆角 221"/>
              <p:cNvSpPr/>
              <p:nvPr/>
            </p:nvSpPr>
            <p:spPr>
              <a:xfrm>
                <a:off x="5735053" y="1187116"/>
                <a:ext cx="802105" cy="802105"/>
              </a:xfrm>
              <a:prstGeom prst="round2DiagRect">
                <a:avLst/>
              </a:prstGeom>
              <a:solidFill>
                <a:srgbClr val="78BCC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sp>
            <p:nvSpPr>
              <p:cNvPr id="223" name="文本框 222"/>
              <p:cNvSpPr txBox="1"/>
              <p:nvPr/>
            </p:nvSpPr>
            <p:spPr>
              <a:xfrm>
                <a:off x="5779824" y="1326558"/>
                <a:ext cx="737939" cy="5507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rPr>
                  <a:t>03</a:t>
                </a:r>
                <a:endParaRPr kumimoji="0" lang="zh-CN" altLang="en-US"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grpSp>
        <p:sp>
          <p:nvSpPr>
            <p:cNvPr id="221" name="矩形 220"/>
            <p:cNvSpPr/>
            <p:nvPr/>
          </p:nvSpPr>
          <p:spPr>
            <a:xfrm>
              <a:off x="6723802" y="1255980"/>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2800" b="1" i="0" u="none" strike="noStrike" kern="0" cap="none" spc="0" normalizeH="0" baseline="0" noProof="0" dirty="0">
                  <a:ln w="0">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功能</a:t>
              </a:r>
              <a:endParaRPr kumimoji="0" lang="zh-CN" sz="1500" b="0" i="0" u="none" strike="noStrike" kern="0" cap="none" spc="0" normalizeH="0" baseline="0" noProof="1">
                <a:ln>
                  <a:noFill/>
                </a:ln>
                <a:solidFill>
                  <a:schemeClr val="tx1">
                    <a:lumMod val="85000"/>
                    <a:lumOff val="15000"/>
                  </a:schemeClr>
                </a:solidFill>
                <a:effectLst/>
                <a:uLnTx/>
                <a:uFillTx/>
                <a:latin typeface="思源宋体 CN Medium" panose="02020500000000000000" pitchFamily="18" charset="-122"/>
                <a:ea typeface="思源宋体 CN Medium" panose="02020500000000000000" pitchFamily="18" charset="-122"/>
                <a:sym typeface="Arial" panose="020B0604020202020204" pitchFamily="34" charset="0"/>
              </a:endParaRPr>
            </a:p>
          </p:txBody>
        </p:sp>
      </p:grpSp>
      <p:grpSp>
        <p:nvGrpSpPr>
          <p:cNvPr id="224" name="组合 223"/>
          <p:cNvGrpSpPr/>
          <p:nvPr/>
        </p:nvGrpSpPr>
        <p:grpSpPr>
          <a:xfrm>
            <a:off x="6736949" y="4536362"/>
            <a:ext cx="1886638" cy="762000"/>
            <a:chOff x="5735054" y="1213271"/>
            <a:chExt cx="1886638" cy="762000"/>
          </a:xfrm>
        </p:grpSpPr>
        <p:grpSp>
          <p:nvGrpSpPr>
            <p:cNvPr id="225" name="组合 224"/>
            <p:cNvGrpSpPr/>
            <p:nvPr/>
          </p:nvGrpSpPr>
          <p:grpSpPr>
            <a:xfrm>
              <a:off x="5735054" y="1213271"/>
              <a:ext cx="762000" cy="762000"/>
              <a:chOff x="5735053" y="1187116"/>
              <a:chExt cx="802105" cy="802105"/>
            </a:xfrm>
          </p:grpSpPr>
          <p:sp>
            <p:nvSpPr>
              <p:cNvPr id="227" name="矩形: 对角圆角 226"/>
              <p:cNvSpPr/>
              <p:nvPr/>
            </p:nvSpPr>
            <p:spPr>
              <a:xfrm>
                <a:off x="5735053" y="1187116"/>
                <a:ext cx="802105" cy="802105"/>
              </a:xfrm>
              <a:prstGeom prst="round2DiagRect">
                <a:avLst/>
              </a:prstGeom>
              <a:solidFill>
                <a:srgbClr val="F4BDC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sp>
            <p:nvSpPr>
              <p:cNvPr id="228" name="文本框 227"/>
              <p:cNvSpPr txBox="1"/>
              <p:nvPr/>
            </p:nvSpPr>
            <p:spPr>
              <a:xfrm>
                <a:off x="5779719" y="1348943"/>
                <a:ext cx="726849" cy="5507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rPr>
                  <a:t>04</a:t>
                </a:r>
                <a:endParaRPr kumimoji="0" lang="zh-CN" altLang="en-US" sz="2800" b="0" i="0" u="none" strike="noStrike" kern="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grpSp>
        <p:sp>
          <p:nvSpPr>
            <p:cNvPr id="226" name="矩形 225"/>
            <p:cNvSpPr/>
            <p:nvPr/>
          </p:nvSpPr>
          <p:spPr>
            <a:xfrm>
              <a:off x="6723802" y="1248360"/>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2800" b="1" i="0" u="none" strike="noStrike" kern="0" cap="none" spc="0" normalizeH="0" baseline="0" noProof="0" dirty="0">
                  <a:ln w="0">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困局</a:t>
              </a:r>
              <a:endParaRPr kumimoji="0" lang="zh-CN" sz="1500" b="0" i="0" u="none" strike="noStrike" kern="0" cap="none" spc="0" normalizeH="0" baseline="0" noProof="1">
                <a:ln>
                  <a:noFill/>
                </a:ln>
                <a:solidFill>
                  <a:schemeClr val="tx1">
                    <a:lumMod val="85000"/>
                    <a:lumOff val="15000"/>
                  </a:schemeClr>
                </a:solidFill>
                <a:effectLst/>
                <a:uLnTx/>
                <a:uFillTx/>
                <a:latin typeface="思源宋体 CN Medium" panose="02020500000000000000" pitchFamily="18" charset="-122"/>
                <a:ea typeface="思源宋体 CN Medium" panose="02020500000000000000" pitchFamily="18" charset="-122"/>
                <a:sym typeface="Arial" panose="020B0604020202020204" pitchFamily="34" charset="0"/>
              </a:endParaRPr>
            </a:p>
          </p:txBody>
        </p:sp>
      </p:grpSp>
      <p:sp>
        <p:nvSpPr>
          <p:cNvPr id="2" name="左大括号 1"/>
          <p:cNvSpPr/>
          <p:nvPr/>
        </p:nvSpPr>
        <p:spPr>
          <a:xfrm flipV="1">
            <a:off x="9338310" y="3971290"/>
            <a:ext cx="521335" cy="1722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9946005" y="3879215"/>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表现</a:t>
            </a:r>
            <a:endParaRPr lang="zh-CN" altLang="en-US" sz="2400" b="1">
              <a:latin typeface="宋体" panose="02010600030101010101" pitchFamily="2" charset="-122"/>
              <a:ea typeface="宋体" panose="02010600030101010101" pitchFamily="2" charset="-122"/>
            </a:endParaRPr>
          </a:p>
        </p:txBody>
      </p:sp>
      <p:sp>
        <p:nvSpPr>
          <p:cNvPr id="203" name="文本框 202"/>
          <p:cNvSpPr txBox="1"/>
          <p:nvPr/>
        </p:nvSpPr>
        <p:spPr>
          <a:xfrm>
            <a:off x="9859645" y="4339590"/>
            <a:ext cx="4064000" cy="460375"/>
          </a:xfrm>
          <a:prstGeom prst="rect">
            <a:avLst/>
          </a:prstGeom>
          <a:noFill/>
        </p:spPr>
        <p:txBody>
          <a:bodyPr wrap="square" rtlCol="0">
            <a:spAutoFit/>
          </a:bodyPr>
          <a:p>
            <a:r>
              <a:rPr lang="en-US" altLang="zh-CN"/>
              <a:t>  </a:t>
            </a:r>
            <a:r>
              <a:rPr lang="zh-CN" altLang="en-US" sz="2400" b="1">
                <a:latin typeface="宋体" panose="02010600030101010101" pitchFamily="2" charset="-122"/>
                <a:ea typeface="宋体" panose="02010600030101010101" pitchFamily="2" charset="-122"/>
              </a:rPr>
              <a:t>原因</a:t>
            </a:r>
            <a:endParaRPr lang="zh-CN" altLang="en-US" sz="2400" b="1">
              <a:latin typeface="宋体" panose="02010600030101010101" pitchFamily="2" charset="-122"/>
              <a:ea typeface="宋体" panose="02010600030101010101" pitchFamily="2" charset="-122"/>
            </a:endParaRPr>
          </a:p>
        </p:txBody>
      </p:sp>
      <p:sp>
        <p:nvSpPr>
          <p:cNvPr id="230" name="文本框 229"/>
          <p:cNvSpPr txBox="1"/>
          <p:nvPr/>
        </p:nvSpPr>
        <p:spPr>
          <a:xfrm>
            <a:off x="10020935" y="4799965"/>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危害</a:t>
            </a:r>
            <a:endParaRPr lang="zh-CN" altLang="en-US" sz="2400" b="1">
              <a:latin typeface="宋体" panose="02010600030101010101" pitchFamily="2" charset="-122"/>
              <a:ea typeface="宋体" panose="02010600030101010101" pitchFamily="2" charset="-122"/>
            </a:endParaRPr>
          </a:p>
        </p:txBody>
      </p:sp>
      <p:sp>
        <p:nvSpPr>
          <p:cNvPr id="231" name="文本框 230"/>
          <p:cNvSpPr txBox="1"/>
          <p:nvPr/>
        </p:nvSpPr>
        <p:spPr>
          <a:xfrm>
            <a:off x="10020935" y="5328920"/>
            <a:ext cx="406400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破解之法</a:t>
            </a:r>
            <a:endParaRPr lang="zh-CN" altLang="en-US" sz="2400" b="1">
              <a:latin typeface="宋体" panose="02010600030101010101" pitchFamily="2" charset="-122"/>
              <a:ea typeface="宋体" panose="02010600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anim calcmode="lin" valueType="num">
                                      <p:cBhvr>
                                        <p:cTn id="8" dur="1000" fill="hold"/>
                                        <p:tgtEl>
                                          <p:spTgt spid="229"/>
                                        </p:tgtEl>
                                        <p:attrNameLst>
                                          <p:attrName>ppt_x</p:attrName>
                                        </p:attrNameLst>
                                      </p:cBhvr>
                                      <p:tavLst>
                                        <p:tav tm="0">
                                          <p:val>
                                            <p:strVal val="#ppt_x"/>
                                          </p:val>
                                        </p:tav>
                                        <p:tav tm="100000">
                                          <p:val>
                                            <p:strVal val="#ppt_x"/>
                                          </p:val>
                                        </p:tav>
                                      </p:tavLst>
                                    </p:anim>
                                    <p:anim calcmode="lin" valueType="num">
                                      <p:cBhvr>
                                        <p:cTn id="9" dur="1000" fill="hold"/>
                                        <p:tgtEl>
                                          <p:spTgt spid="2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par>
                                <p:cTn id="15" presetID="22" presetClass="entr" presetSubtype="4" fill="hold" nodeType="with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wipe(down)">
                                      <p:cBhvr>
                                        <p:cTn id="17" dur="500"/>
                                        <p:tgtEl>
                                          <p:spTgt spid="224"/>
                                        </p:tgtEl>
                                      </p:cBhvr>
                                    </p:animEffect>
                                  </p:childTnLst>
                                </p:cTn>
                              </p:par>
                              <p:par>
                                <p:cTn id="18" presetID="22" presetClass="entr" presetSubtype="4" fill="hold" nodeType="withEffect">
                                  <p:stCondLst>
                                    <p:cond delay="0"/>
                                  </p:stCondLst>
                                  <p:childTnLst>
                                    <p:set>
                                      <p:cBhvr>
                                        <p:cTn id="19" dur="1" fill="hold">
                                          <p:stCondLst>
                                            <p:cond delay="0"/>
                                          </p:stCondLst>
                                        </p:cTn>
                                        <p:tgtEl>
                                          <p:spTgt spid="219"/>
                                        </p:tgtEl>
                                        <p:attrNameLst>
                                          <p:attrName>style.visibility</p:attrName>
                                        </p:attrNameLst>
                                      </p:cBhvr>
                                      <p:to>
                                        <p:strVal val="visible"/>
                                      </p:to>
                                    </p:set>
                                    <p:animEffect transition="in" filter="wipe(down)">
                                      <p:cBhvr>
                                        <p:cTn id="20" dur="500"/>
                                        <p:tgtEl>
                                          <p:spTgt spid="2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3"/>
                                        </p:tgtEl>
                                        <p:attrNameLst>
                                          <p:attrName>style.visibility</p:attrName>
                                        </p:attrNameLst>
                                      </p:cBhvr>
                                      <p:to>
                                        <p:strVal val="visible"/>
                                      </p:to>
                                    </p:set>
                                    <p:animEffect transition="in" filter="wipe(down)">
                                      <p:cBhvr>
                                        <p:cTn id="26" dur="500"/>
                                        <p:tgtEl>
                                          <p:spTgt spid="20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0"/>
                                        </p:tgtEl>
                                        <p:attrNameLst>
                                          <p:attrName>style.visibility</p:attrName>
                                        </p:attrNameLst>
                                      </p:cBhvr>
                                      <p:to>
                                        <p:strVal val="visible"/>
                                      </p:to>
                                    </p:set>
                                    <p:animEffect transition="in" filter="wipe(down)">
                                      <p:cBhvr>
                                        <p:cTn id="29" dur="500"/>
                                        <p:tgtEl>
                                          <p:spTgt spid="23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wipe(down)">
                                      <p:cBhvr>
                                        <p:cTn id="32" dur="500"/>
                                        <p:tgtEl>
                                          <p:spTgt spid="231"/>
                                        </p:tgtEl>
                                      </p:cBhvr>
                                    </p:animEffect>
                                  </p:childTnLst>
                                </p:cTn>
                              </p:par>
                              <p:par>
                                <p:cTn id="33" presetID="22" presetClass="entr" presetSubtype="4" fill="hold" nodeType="withEffect">
                                  <p:stCondLst>
                                    <p:cond delay="0"/>
                                  </p:stCondLst>
                                  <p:childTnLst>
                                    <p:set>
                                      <p:cBhvr>
                                        <p:cTn id="34" dur="1" fill="hold">
                                          <p:stCondLst>
                                            <p:cond delay="0"/>
                                          </p:stCondLst>
                                        </p:cTn>
                                        <p:tgtEl>
                                          <p:spTgt spid="214"/>
                                        </p:tgtEl>
                                        <p:attrNameLst>
                                          <p:attrName>style.visibility</p:attrName>
                                        </p:attrNameLst>
                                      </p:cBhvr>
                                      <p:to>
                                        <p:strVal val="visible"/>
                                      </p:to>
                                    </p:set>
                                    <p:animEffect transition="in" filter="wipe(down)">
                                      <p:cBhvr>
                                        <p:cTn id="35" dur="500"/>
                                        <p:tgtEl>
                                          <p:spTgt spid="214"/>
                                        </p:tgtEl>
                                      </p:cBhvr>
                                    </p:animEffect>
                                  </p:childTnLst>
                                </p:cTn>
                              </p:par>
                              <p:par>
                                <p:cTn id="36" presetID="22" presetClass="entr" presetSubtype="4" fill="hold" nodeType="withEffect">
                                  <p:stCondLst>
                                    <p:cond delay="0"/>
                                  </p:stCondLst>
                                  <p:childTnLst>
                                    <p:set>
                                      <p:cBhvr>
                                        <p:cTn id="37" dur="1" fill="hold">
                                          <p:stCondLst>
                                            <p:cond delay="0"/>
                                          </p:stCondLst>
                                        </p:cTn>
                                        <p:tgtEl>
                                          <p:spTgt spid="209"/>
                                        </p:tgtEl>
                                        <p:attrNameLst>
                                          <p:attrName>style.visibility</p:attrName>
                                        </p:attrNameLst>
                                      </p:cBhvr>
                                      <p:to>
                                        <p:strVal val="visible"/>
                                      </p:to>
                                    </p:set>
                                    <p:animEffect transition="in" filter="wipe(down)">
                                      <p:cBhvr>
                                        <p:cTn id="38" dur="500"/>
                                        <p:tgtEl>
                                          <p:spTgt spid="20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animEffect transition="in" filter="wipe(down)">
                                      <p:cBhvr>
                                        <p:cTn id="41"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3" grpId="0"/>
      <p:bldP spid="230" grpId="0"/>
      <p:bldP spid="231" grpId="0"/>
      <p:bldP spid="208" grpId="0"/>
      <p:bldP spid="2" grpId="1" animBg="1"/>
      <p:bldP spid="9" grpId="1"/>
      <p:bldP spid="203" grpId="1"/>
      <p:bldP spid="230" grpId="1"/>
      <p:bldP spid="231" grpId="1"/>
      <p:bldP spid="20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116"/>
          <p:cNvSpPr txBox="1"/>
          <p:nvPr/>
        </p:nvSpPr>
        <p:spPr>
          <a:xfrm>
            <a:off x="3778923" y="2310453"/>
            <a:ext cx="4940822"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PART</a:t>
            </a:r>
            <a:r>
              <a:rPr kumimoji="0" lang="en-US" altLang="zh-CN" sz="4800"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rPr>
              <a:t>.01</a:t>
            </a:r>
            <a:endParaRPr kumimoji="0" lang="zh-CN" altLang="en-US"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endParaRPr>
          </a:p>
        </p:txBody>
      </p:sp>
      <p:sp>
        <p:nvSpPr>
          <p:cNvPr id="118" name="文本框 117"/>
          <p:cNvSpPr txBox="1"/>
          <p:nvPr/>
        </p:nvSpPr>
        <p:spPr>
          <a:xfrm>
            <a:off x="4805680" y="3397885"/>
            <a:ext cx="2887980" cy="1568450"/>
          </a:xfrm>
          <a:prstGeom prst="rect">
            <a:avLst/>
          </a:prstGeom>
          <a:noFill/>
        </p:spPr>
        <p:txBody>
          <a:bodyPr wrap="square" rtlCol="0">
            <a:spAutoFit/>
          </a:bodyPr>
          <a:lstStyle/>
          <a:p>
            <a:pPr lvl="0" algn="dist">
              <a:defRPr/>
            </a:pPr>
            <a:r>
              <a:rPr lang="zh-CN" altLang="en-US"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含义</a:t>
            </a:r>
            <a:endParaRPr lang="zh-CN" altLang="en-US"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endParaRPr>
          </a:p>
        </p:txBody>
      </p:sp>
      <p:grpSp>
        <p:nvGrpSpPr>
          <p:cNvPr id="210" name="组合 209"/>
          <p:cNvGrpSpPr/>
          <p:nvPr/>
        </p:nvGrpSpPr>
        <p:grpSpPr>
          <a:xfrm>
            <a:off x="-1" y="-22058"/>
            <a:ext cx="12192001" cy="6903682"/>
            <a:chOff x="-1" y="-22058"/>
            <a:chExt cx="12192001" cy="6903682"/>
          </a:xfrm>
        </p:grpSpPr>
        <p:grpSp>
          <p:nvGrpSpPr>
            <p:cNvPr id="2" name="组合 1"/>
            <p:cNvGrpSpPr/>
            <p:nvPr/>
          </p:nvGrpSpPr>
          <p:grpSpPr>
            <a:xfrm>
              <a:off x="-1" y="-22058"/>
              <a:ext cx="7315480" cy="3884931"/>
              <a:chOff x="0" y="-22057"/>
              <a:chExt cx="5675288" cy="3013897"/>
            </a:xfrm>
          </p:grpSpPr>
          <p:sp>
            <p:nvSpPr>
              <p:cNvPr id="3" name="任意多边形: 形状 2"/>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 name="任意多边形: 形状 3"/>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 name="椭圆 4"/>
              <p:cNvSpPr/>
              <p:nvPr/>
            </p:nvSpPr>
            <p:spPr>
              <a:xfrm>
                <a:off x="2512777" y="1285758"/>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任意多边形: 形状 6"/>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 name="加号 7"/>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 name="圆: 空心 8"/>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任意多边形: 形状 10"/>
              <p:cNvSpPr/>
              <p:nvPr/>
            </p:nvSpPr>
            <p:spPr>
              <a:xfrm>
                <a:off x="0" y="383006"/>
                <a:ext cx="594014" cy="2215051"/>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108" name="任意多边形: 形状 107"/>
            <p:cNvSpPr/>
            <p:nvPr/>
          </p:nvSpPr>
          <p:spPr>
            <a:xfrm rot="16200000">
              <a:off x="-788658" y="4459785"/>
              <a:ext cx="3210496" cy="1633182"/>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109" name="组合 108"/>
            <p:cNvGrpSpPr/>
            <p:nvPr/>
          </p:nvGrpSpPr>
          <p:grpSpPr>
            <a:xfrm>
              <a:off x="7693680" y="4646849"/>
              <a:ext cx="4498320" cy="2217239"/>
              <a:chOff x="5864440" y="3745211"/>
              <a:chExt cx="6327560" cy="3118878"/>
            </a:xfrm>
          </p:grpSpPr>
          <p:sp>
            <p:nvSpPr>
              <p:cNvPr id="110" name="任意多边形: 形状 109"/>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1" name="任意多边形: 形状 110"/>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2" name="任意多边形: 形状 111"/>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3" name="圆: 空心 112"/>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14" name="椭圆 113"/>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5" name="椭圆 114"/>
              <p:cNvSpPr/>
              <p:nvPr/>
            </p:nvSpPr>
            <p:spPr>
              <a:xfrm>
                <a:off x="9846465" y="5231530"/>
                <a:ext cx="907144" cy="907144"/>
              </a:xfrm>
              <a:prstGeom prst="ellipse">
                <a:avLst/>
              </a:prstGeom>
              <a:solidFill>
                <a:srgbClr val="BD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6" name="椭圆 115"/>
              <p:cNvSpPr/>
              <p:nvPr/>
            </p:nvSpPr>
            <p:spPr>
              <a:xfrm flipH="1">
                <a:off x="11495075"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1" name="组合 120"/>
            <p:cNvGrpSpPr/>
            <p:nvPr/>
          </p:nvGrpSpPr>
          <p:grpSpPr>
            <a:xfrm flipH="1">
              <a:off x="9345194" y="500071"/>
              <a:ext cx="2358687" cy="1345199"/>
              <a:chOff x="455977" y="4312919"/>
              <a:chExt cx="3597864" cy="2051923"/>
            </a:xfrm>
          </p:grpSpPr>
          <p:grpSp>
            <p:nvGrpSpPr>
              <p:cNvPr id="122" name="组合 121"/>
              <p:cNvGrpSpPr/>
              <p:nvPr/>
            </p:nvGrpSpPr>
            <p:grpSpPr>
              <a:xfrm rot="5400000">
                <a:off x="801558" y="5089577"/>
                <a:ext cx="929684" cy="1620846"/>
                <a:chOff x="7719218" y="-2781300"/>
                <a:chExt cx="929684" cy="1620846"/>
              </a:xfrm>
              <a:solidFill>
                <a:srgbClr val="C9CDE9"/>
              </a:solidFill>
            </p:grpSpPr>
            <p:grpSp>
              <p:nvGrpSpPr>
                <p:cNvPr id="126" name="组合 125"/>
                <p:cNvGrpSpPr/>
                <p:nvPr/>
              </p:nvGrpSpPr>
              <p:grpSpPr>
                <a:xfrm>
                  <a:off x="7719218" y="-2781300"/>
                  <a:ext cx="45730" cy="1620846"/>
                  <a:chOff x="7719218" y="-2781300"/>
                  <a:chExt cx="45730" cy="1620846"/>
                </a:xfrm>
                <a:grpFill/>
              </p:grpSpPr>
              <p:sp>
                <p:nvSpPr>
                  <p:cNvPr id="197" name="椭圆 19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8" name="椭圆 19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9" name="椭圆 19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0" name="椭圆 19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1" name="椭圆 20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2" name="椭圆 20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3" name="椭圆 20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4" name="椭圆 20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5" name="椭圆 20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6" name="椭圆 20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7" name="椭圆 20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8" name="椭圆 20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9" name="椭圆 20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7" name="组合 126"/>
                <p:cNvGrpSpPr/>
                <p:nvPr/>
              </p:nvGrpSpPr>
              <p:grpSpPr>
                <a:xfrm>
                  <a:off x="7896009" y="-2781300"/>
                  <a:ext cx="45730" cy="1620846"/>
                  <a:chOff x="7719218" y="-2781300"/>
                  <a:chExt cx="45730" cy="1620846"/>
                </a:xfrm>
                <a:grpFill/>
              </p:grpSpPr>
              <p:sp>
                <p:nvSpPr>
                  <p:cNvPr id="184" name="椭圆 18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4" name="椭圆 19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椭圆 19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8" name="组合 127"/>
                <p:cNvGrpSpPr/>
                <p:nvPr/>
              </p:nvGrpSpPr>
              <p:grpSpPr>
                <a:xfrm>
                  <a:off x="8072800" y="-2781300"/>
                  <a:ext cx="45730" cy="1620846"/>
                  <a:chOff x="7719218" y="-2781300"/>
                  <a:chExt cx="45730" cy="1620846"/>
                </a:xfrm>
                <a:grpFill/>
              </p:grpSpPr>
              <p:sp>
                <p:nvSpPr>
                  <p:cNvPr id="171" name="椭圆 17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1" name="椭圆 18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9" name="组合 128"/>
                <p:cNvGrpSpPr/>
                <p:nvPr/>
              </p:nvGrpSpPr>
              <p:grpSpPr>
                <a:xfrm>
                  <a:off x="8249591" y="-2781300"/>
                  <a:ext cx="45730" cy="1620846"/>
                  <a:chOff x="7719218" y="-2781300"/>
                  <a:chExt cx="45730" cy="1620846"/>
                </a:xfrm>
                <a:grpFill/>
              </p:grpSpPr>
              <p:sp>
                <p:nvSpPr>
                  <p:cNvPr id="158" name="椭圆 15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8" name="椭圆 16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0" name="组合 129"/>
                <p:cNvGrpSpPr/>
                <p:nvPr/>
              </p:nvGrpSpPr>
              <p:grpSpPr>
                <a:xfrm>
                  <a:off x="8426382" y="-2781300"/>
                  <a:ext cx="45730" cy="1620846"/>
                  <a:chOff x="7719218" y="-2781300"/>
                  <a:chExt cx="45730" cy="1620846"/>
                </a:xfrm>
                <a:grpFill/>
              </p:grpSpPr>
              <p:sp>
                <p:nvSpPr>
                  <p:cNvPr id="145" name="椭圆 14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5" name="椭圆 15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1" name="组合 130"/>
                <p:cNvGrpSpPr/>
                <p:nvPr/>
              </p:nvGrpSpPr>
              <p:grpSpPr>
                <a:xfrm>
                  <a:off x="8603172" y="-2781300"/>
                  <a:ext cx="45730" cy="1620846"/>
                  <a:chOff x="7719218" y="-2781300"/>
                  <a:chExt cx="45730" cy="1620846"/>
                </a:xfrm>
                <a:grpFill/>
              </p:grpSpPr>
              <p:sp>
                <p:nvSpPr>
                  <p:cNvPr id="132" name="椭圆 13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2" name="椭圆 14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23" name="圆: 空心 122"/>
              <p:cNvSpPr/>
              <p:nvPr/>
            </p:nvSpPr>
            <p:spPr>
              <a:xfrm>
                <a:off x="12435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24" name="加号 123"/>
              <p:cNvSpPr/>
              <p:nvPr/>
            </p:nvSpPr>
            <p:spPr>
              <a:xfrm>
                <a:off x="3765423"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加号 124"/>
              <p:cNvSpPr/>
              <p:nvPr/>
            </p:nvSpPr>
            <p:spPr>
              <a:xfrm>
                <a:off x="2919980"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anim calcmode="lin" valueType="num">
                                      <p:cBhvr>
                                        <p:cTn id="8" dur="500" fill="hold"/>
                                        <p:tgtEl>
                                          <p:spTgt spid="210"/>
                                        </p:tgtEl>
                                        <p:attrNameLst>
                                          <p:attrName>ppt_x</p:attrName>
                                        </p:attrNameLst>
                                      </p:cBhvr>
                                      <p:tavLst>
                                        <p:tav tm="0">
                                          <p:val>
                                            <p:strVal val="#ppt_x"/>
                                          </p:val>
                                        </p:tav>
                                        <p:tav tm="100000">
                                          <p:val>
                                            <p:strVal val="#ppt_x"/>
                                          </p:val>
                                        </p:tav>
                                      </p:tavLst>
                                    </p:anim>
                                    <p:anim calcmode="lin" valueType="num">
                                      <p:cBhvr>
                                        <p:cTn id="9" dur="500" fill="hold"/>
                                        <p:tgtEl>
                                          <p:spTgt spid="2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barn(inVertical)">
                                      <p:cBhvr>
                                        <p:cTn id="1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7"/>
          <p:cNvSpPr txBox="1"/>
          <p:nvPr/>
        </p:nvSpPr>
        <p:spPr>
          <a:xfrm>
            <a:off x="965200" y="1882140"/>
            <a:ext cx="9850755" cy="2889885"/>
          </a:xfrm>
          <a:prstGeom prst="rect">
            <a:avLst/>
          </a:prstGeom>
          <a:noFill/>
        </p:spPr>
        <p:txBody>
          <a:bodyPr wrap="square" rtlCol="0">
            <a:spAutoFit/>
          </a:bodyPr>
          <a:lstStyle/>
          <a:p>
            <a:pPr indent="457200" algn="l" fontAlgn="auto">
              <a:lnSpc>
                <a:spcPct val="130000"/>
              </a:lnSpc>
            </a:pPr>
            <a:r>
              <a:rPr lang="en-US" altLang="zh-CN"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属地管理</a:t>
            </a:r>
            <a:r>
              <a:rPr lang="zh-CN" altLang="en-US"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即对属地内的管理对象按标准和要求进行组织、协调、领导和控制，</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属地主管</a:t>
            </a:r>
            <a:r>
              <a:rPr lang="zh-CN" altLang="en-US"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即是属地的直接管理者。属地管理就是要让</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员工</a:t>
            </a:r>
            <a:r>
              <a:rPr lang="zh-CN" altLang="en-US"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产生“当家作主”的归属感，赋予员工对其属地享有管理权，即属地主管要对自身和进入其管辖区域的各类人员(包括施工人员、参观人员服务人员等)实施管理。</a:t>
            </a:r>
            <a:endParaRPr lang="zh-CN" altLang="en-US"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 name="标题 2"/>
          <p:cNvSpPr>
            <a:spLocks noGrp="1"/>
          </p:cNvSpPr>
          <p:nvPr>
            <p:ph type="title"/>
          </p:nvPr>
        </p:nvSpPr>
        <p:spPr/>
        <p:txBody>
          <a:bodyPr>
            <a:noAutofit/>
          </a:bodyPr>
          <a:lstStyle/>
          <a:p>
            <a:r>
              <a:rPr lang="zh-CN" altLang="en-US" sz="4000" dirty="0"/>
              <a:t>一、属地管理的含义</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116"/>
          <p:cNvSpPr txBox="1"/>
          <p:nvPr/>
        </p:nvSpPr>
        <p:spPr>
          <a:xfrm>
            <a:off x="3815753" y="1954853"/>
            <a:ext cx="4940822" cy="82994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PART</a:t>
            </a:r>
            <a:r>
              <a:rPr kumimoji="0" lang="en-US" altLang="zh-CN" sz="4800"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rPr>
              <a:t>.02</a:t>
            </a:r>
            <a:endParaRPr kumimoji="0" lang="zh-CN" altLang="en-US"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endParaRPr>
          </a:p>
        </p:txBody>
      </p:sp>
      <p:sp>
        <p:nvSpPr>
          <p:cNvPr id="118" name="文本框 117"/>
          <p:cNvSpPr txBox="1"/>
          <p:nvPr/>
        </p:nvSpPr>
        <p:spPr>
          <a:xfrm>
            <a:off x="4089400" y="2900680"/>
            <a:ext cx="4957445" cy="2306955"/>
          </a:xfrm>
          <a:prstGeom prst="rect">
            <a:avLst/>
          </a:prstGeom>
          <a:noFill/>
        </p:spPr>
        <p:txBody>
          <a:bodyPr wrap="square" rtlCol="0">
            <a:spAutoFit/>
          </a:bodyPr>
          <a:lstStyle/>
          <a:p>
            <a:pPr lvl="0" algn="just">
              <a:defRPr/>
            </a:pPr>
            <a:r>
              <a:rPr lang="en-US" altLang="zh-CN" sz="54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 </a:t>
            </a:r>
            <a:r>
              <a:rPr lang="zh-CN" altLang="en-US" sz="72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产生发展</a:t>
            </a:r>
            <a:endParaRPr lang="zh-CN" altLang="en-US" sz="72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endParaRPr>
          </a:p>
          <a:p>
            <a:pPr lvl="0" algn="just">
              <a:defRPr/>
            </a:pPr>
            <a:r>
              <a:rPr lang="zh-CN" altLang="en-US" sz="72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和运作方式</a:t>
            </a:r>
            <a:endParaRPr lang="zh-CN" altLang="en-US" sz="72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endParaRPr>
          </a:p>
        </p:txBody>
      </p:sp>
      <p:grpSp>
        <p:nvGrpSpPr>
          <p:cNvPr id="210" name="组合 209"/>
          <p:cNvGrpSpPr/>
          <p:nvPr/>
        </p:nvGrpSpPr>
        <p:grpSpPr>
          <a:xfrm>
            <a:off x="-1" y="-22058"/>
            <a:ext cx="12192001" cy="6903682"/>
            <a:chOff x="-1" y="-22058"/>
            <a:chExt cx="12192001" cy="6903682"/>
          </a:xfrm>
        </p:grpSpPr>
        <p:grpSp>
          <p:nvGrpSpPr>
            <p:cNvPr id="2" name="组合 1"/>
            <p:cNvGrpSpPr/>
            <p:nvPr/>
          </p:nvGrpSpPr>
          <p:grpSpPr>
            <a:xfrm>
              <a:off x="-1" y="-22058"/>
              <a:ext cx="7315480" cy="3884931"/>
              <a:chOff x="0" y="-22057"/>
              <a:chExt cx="5675288" cy="3013897"/>
            </a:xfrm>
          </p:grpSpPr>
          <p:sp>
            <p:nvSpPr>
              <p:cNvPr id="3" name="任意多边形: 形状 2"/>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 name="任意多边形: 形状 3"/>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 name="椭圆 4"/>
              <p:cNvSpPr/>
              <p:nvPr/>
            </p:nvSpPr>
            <p:spPr>
              <a:xfrm>
                <a:off x="2512777" y="1285758"/>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任意多边形: 形状 6"/>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 name="加号 7"/>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 name="圆: 空心 8"/>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任意多边形: 形状 10"/>
              <p:cNvSpPr/>
              <p:nvPr/>
            </p:nvSpPr>
            <p:spPr>
              <a:xfrm>
                <a:off x="0" y="383006"/>
                <a:ext cx="594014" cy="2215051"/>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108" name="任意多边形: 形状 107"/>
            <p:cNvSpPr/>
            <p:nvPr/>
          </p:nvSpPr>
          <p:spPr>
            <a:xfrm rot="16200000">
              <a:off x="-788658" y="4459785"/>
              <a:ext cx="3210496" cy="1633182"/>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109" name="组合 108"/>
            <p:cNvGrpSpPr/>
            <p:nvPr/>
          </p:nvGrpSpPr>
          <p:grpSpPr>
            <a:xfrm>
              <a:off x="7693680" y="4646849"/>
              <a:ext cx="4498320" cy="2217239"/>
              <a:chOff x="5864440" y="3745211"/>
              <a:chExt cx="6327560" cy="3118878"/>
            </a:xfrm>
          </p:grpSpPr>
          <p:sp>
            <p:nvSpPr>
              <p:cNvPr id="110" name="任意多边形: 形状 109"/>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1" name="任意多边形: 形状 110"/>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2" name="任意多边形: 形状 111"/>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3" name="圆: 空心 112"/>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14" name="椭圆 113"/>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5" name="椭圆 114"/>
              <p:cNvSpPr/>
              <p:nvPr/>
            </p:nvSpPr>
            <p:spPr>
              <a:xfrm>
                <a:off x="9846465" y="5231530"/>
                <a:ext cx="907144" cy="907144"/>
              </a:xfrm>
              <a:prstGeom prst="ellipse">
                <a:avLst/>
              </a:prstGeom>
              <a:solidFill>
                <a:srgbClr val="BD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6" name="椭圆 115"/>
              <p:cNvSpPr/>
              <p:nvPr/>
            </p:nvSpPr>
            <p:spPr>
              <a:xfrm flipH="1">
                <a:off x="11495075"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1" name="组合 120"/>
            <p:cNvGrpSpPr/>
            <p:nvPr/>
          </p:nvGrpSpPr>
          <p:grpSpPr>
            <a:xfrm flipH="1">
              <a:off x="9345194" y="500071"/>
              <a:ext cx="2358687" cy="1345199"/>
              <a:chOff x="455977" y="4312919"/>
              <a:chExt cx="3597864" cy="2051923"/>
            </a:xfrm>
          </p:grpSpPr>
          <p:grpSp>
            <p:nvGrpSpPr>
              <p:cNvPr id="122" name="组合 121"/>
              <p:cNvGrpSpPr/>
              <p:nvPr/>
            </p:nvGrpSpPr>
            <p:grpSpPr>
              <a:xfrm rot="5400000">
                <a:off x="801558" y="5089577"/>
                <a:ext cx="929684" cy="1620846"/>
                <a:chOff x="7719218" y="-2781300"/>
                <a:chExt cx="929684" cy="1620846"/>
              </a:xfrm>
              <a:solidFill>
                <a:srgbClr val="C9CDE9"/>
              </a:solidFill>
            </p:grpSpPr>
            <p:grpSp>
              <p:nvGrpSpPr>
                <p:cNvPr id="126" name="组合 125"/>
                <p:cNvGrpSpPr/>
                <p:nvPr/>
              </p:nvGrpSpPr>
              <p:grpSpPr>
                <a:xfrm>
                  <a:off x="7719218" y="-2781300"/>
                  <a:ext cx="45730" cy="1620846"/>
                  <a:chOff x="7719218" y="-2781300"/>
                  <a:chExt cx="45730" cy="1620846"/>
                </a:xfrm>
                <a:grpFill/>
              </p:grpSpPr>
              <p:sp>
                <p:nvSpPr>
                  <p:cNvPr id="197" name="椭圆 19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8" name="椭圆 19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9" name="椭圆 19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0" name="椭圆 19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1" name="椭圆 20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2" name="椭圆 20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3" name="椭圆 20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4" name="椭圆 20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5" name="椭圆 20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6" name="椭圆 20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7" name="椭圆 20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8" name="椭圆 20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9" name="椭圆 20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7" name="组合 126"/>
                <p:cNvGrpSpPr/>
                <p:nvPr/>
              </p:nvGrpSpPr>
              <p:grpSpPr>
                <a:xfrm>
                  <a:off x="7896009" y="-2781300"/>
                  <a:ext cx="45730" cy="1620846"/>
                  <a:chOff x="7719218" y="-2781300"/>
                  <a:chExt cx="45730" cy="1620846"/>
                </a:xfrm>
                <a:grpFill/>
              </p:grpSpPr>
              <p:sp>
                <p:nvSpPr>
                  <p:cNvPr id="184" name="椭圆 18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4" name="椭圆 19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椭圆 19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8" name="组合 127"/>
                <p:cNvGrpSpPr/>
                <p:nvPr/>
              </p:nvGrpSpPr>
              <p:grpSpPr>
                <a:xfrm>
                  <a:off x="8072800" y="-2781300"/>
                  <a:ext cx="45730" cy="1620846"/>
                  <a:chOff x="7719218" y="-2781300"/>
                  <a:chExt cx="45730" cy="1620846"/>
                </a:xfrm>
                <a:grpFill/>
              </p:grpSpPr>
              <p:sp>
                <p:nvSpPr>
                  <p:cNvPr id="171" name="椭圆 17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1" name="椭圆 18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9" name="组合 128"/>
                <p:cNvGrpSpPr/>
                <p:nvPr/>
              </p:nvGrpSpPr>
              <p:grpSpPr>
                <a:xfrm>
                  <a:off x="8249591" y="-2781300"/>
                  <a:ext cx="45730" cy="1620846"/>
                  <a:chOff x="7719218" y="-2781300"/>
                  <a:chExt cx="45730" cy="1620846"/>
                </a:xfrm>
                <a:grpFill/>
              </p:grpSpPr>
              <p:sp>
                <p:nvSpPr>
                  <p:cNvPr id="158" name="椭圆 15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8" name="椭圆 16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0" name="组合 129"/>
                <p:cNvGrpSpPr/>
                <p:nvPr/>
              </p:nvGrpSpPr>
              <p:grpSpPr>
                <a:xfrm>
                  <a:off x="8426382" y="-2781300"/>
                  <a:ext cx="45730" cy="1620846"/>
                  <a:chOff x="7719218" y="-2781300"/>
                  <a:chExt cx="45730" cy="1620846"/>
                </a:xfrm>
                <a:grpFill/>
              </p:grpSpPr>
              <p:sp>
                <p:nvSpPr>
                  <p:cNvPr id="145" name="椭圆 14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5" name="椭圆 15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1" name="组合 130"/>
                <p:cNvGrpSpPr/>
                <p:nvPr/>
              </p:nvGrpSpPr>
              <p:grpSpPr>
                <a:xfrm>
                  <a:off x="8603172" y="-2781300"/>
                  <a:ext cx="45730" cy="1620846"/>
                  <a:chOff x="7719218" y="-2781300"/>
                  <a:chExt cx="45730" cy="1620846"/>
                </a:xfrm>
                <a:grpFill/>
              </p:grpSpPr>
              <p:sp>
                <p:nvSpPr>
                  <p:cNvPr id="132" name="椭圆 13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2" name="椭圆 14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23" name="圆: 空心 122"/>
              <p:cNvSpPr/>
              <p:nvPr/>
            </p:nvSpPr>
            <p:spPr>
              <a:xfrm>
                <a:off x="12435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24" name="加号 123"/>
              <p:cNvSpPr/>
              <p:nvPr/>
            </p:nvSpPr>
            <p:spPr>
              <a:xfrm>
                <a:off x="3765423"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加号 124"/>
              <p:cNvSpPr/>
              <p:nvPr/>
            </p:nvSpPr>
            <p:spPr>
              <a:xfrm>
                <a:off x="2919980"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anim calcmode="lin" valueType="num">
                                      <p:cBhvr>
                                        <p:cTn id="8" dur="500" fill="hold"/>
                                        <p:tgtEl>
                                          <p:spTgt spid="210"/>
                                        </p:tgtEl>
                                        <p:attrNameLst>
                                          <p:attrName>ppt_x</p:attrName>
                                        </p:attrNameLst>
                                      </p:cBhvr>
                                      <p:tavLst>
                                        <p:tav tm="0">
                                          <p:val>
                                            <p:strVal val="#ppt_x"/>
                                          </p:val>
                                        </p:tav>
                                        <p:tav tm="100000">
                                          <p:val>
                                            <p:strVal val="#ppt_x"/>
                                          </p:val>
                                        </p:tav>
                                      </p:tavLst>
                                    </p:anim>
                                    <p:anim calcmode="lin" valueType="num">
                                      <p:cBhvr>
                                        <p:cTn id="9" dur="500" fill="hold"/>
                                        <p:tgtEl>
                                          <p:spTgt spid="2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barn(inVertical)">
                                      <p:cBhvr>
                                        <p:cTn id="1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7" name="TextBox 37"/>
          <p:cNvSpPr txBox="1"/>
          <p:nvPr/>
        </p:nvSpPr>
        <p:spPr>
          <a:xfrm>
            <a:off x="382905" y="1386840"/>
            <a:ext cx="11252200" cy="5128895"/>
          </a:xfrm>
          <a:prstGeom prst="rect">
            <a:avLst/>
          </a:prstGeom>
          <a:noFill/>
        </p:spPr>
        <p:txBody>
          <a:bodyPr wrap="square" rtlCol="0">
            <a:spAutoFit/>
          </a:bodyPr>
          <a:lstStyle/>
          <a:p>
            <a:pPr indent="457200" algn="l" fontAlgn="auto">
              <a:lnSpc>
                <a:spcPct val="130000"/>
              </a:lnSpc>
            </a:pPr>
            <a:r>
              <a:rPr lang="en-US" altLang="zh-CN" sz="28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属地管理随着国家的产生而产生，并根据国家治理的现实需要逐步发展。</a:t>
            </a:r>
            <a:r>
              <a:rPr lang="zh-CN" altLang="en-US" sz="2800" dirty="0">
                <a:latin typeface="宋体" panose="02010600030101010101" pitchFamily="2" charset="-122"/>
                <a:ea typeface="宋体" panose="02010600030101010101" pitchFamily="2" charset="-122"/>
                <a:cs typeface="宋体" panose="02010600030101010101" pitchFamily="2" charset="-122"/>
                <a:sym typeface="+mn-lt"/>
              </a:rPr>
              <a:t>“国家和旧的氏族组织不同的地方，第一点就是它按地区来划分它的国民……并允许公民在他们居住的地方实现他们的公共权利和义务，不管他们属于哪一个氏族或哪一个部落。”这标志国家的出现打破了以血缘关系为纽带的氏族社会结构，进而原有的管理方式也需要进行调整，</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即国家开始以地区而不是以血缘来划分管辖范围了</a:t>
            </a:r>
            <a:r>
              <a:rPr lang="zh-CN" altLang="en-US" sz="2800" dirty="0">
                <a:latin typeface="宋体" panose="02010600030101010101" pitchFamily="2" charset="-122"/>
                <a:ea typeface="宋体" panose="02010600030101010101" pitchFamily="2" charset="-122"/>
                <a:cs typeface="宋体" panose="02010600030101010101" pitchFamily="2" charset="-122"/>
                <a:sym typeface="+mn-lt"/>
              </a:rPr>
              <a:t>。</a:t>
            </a:r>
            <a:endParaRPr lang="zh-CN" altLang="en-US" sz="2800" dirty="0">
              <a:latin typeface="宋体" panose="02010600030101010101" pitchFamily="2" charset="-122"/>
              <a:ea typeface="宋体" panose="02010600030101010101" pitchFamily="2" charset="-122"/>
              <a:cs typeface="宋体" panose="02010600030101010101" pitchFamily="2" charset="-122"/>
              <a:sym typeface="+mn-lt"/>
            </a:endParaRPr>
          </a:p>
          <a:p>
            <a:pPr indent="457200" algn="l" fontAlgn="auto">
              <a:lnSpc>
                <a:spcPct val="130000"/>
              </a:lnSpc>
            </a:pPr>
            <a:r>
              <a:rPr lang="en-US" altLang="zh-CN" sz="2800" dirty="0">
                <a:latin typeface="宋体" panose="02010600030101010101" pitchFamily="2" charset="-122"/>
                <a:ea typeface="宋体" panose="02010600030101010101" pitchFamily="2" charset="-122"/>
                <a:cs typeface="宋体" panose="02010600030101010101" pitchFamily="2" charset="-122"/>
                <a:sym typeface="+mn-lt"/>
              </a:rPr>
              <a:t>  </a:t>
            </a:r>
            <a:r>
              <a:rPr lang="zh-CN" altLang="en-US" sz="2800" dirty="0">
                <a:latin typeface="宋体" panose="02010600030101010101" pitchFamily="2" charset="-122"/>
                <a:ea typeface="宋体" panose="02010600030101010101" pitchFamily="2" charset="-122"/>
                <a:cs typeface="宋体" panose="02010600030101010101" pitchFamily="2" charset="-122"/>
                <a:sym typeface="+mn-lt"/>
              </a:rPr>
              <a:t>同时，因为我国是中国共产党领导的社会主义国家，党政体制是重要特征，党和国家机构体系必然穿插于各“块”之中，</a:t>
            </a:r>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lt"/>
              </a:rPr>
              <a:t>因此我国的属地管理可以概括为“以块为主、条块结合”的分级管理模式</a:t>
            </a:r>
            <a:r>
              <a:rPr lang="zh-CN" altLang="en-US" sz="2800" dirty="0">
                <a:latin typeface="宋体" panose="02010600030101010101" pitchFamily="2" charset="-122"/>
                <a:ea typeface="宋体" panose="02010600030101010101" pitchFamily="2" charset="-122"/>
                <a:cs typeface="宋体" panose="02010600030101010101" pitchFamily="2" charset="-122"/>
                <a:sym typeface="+mn-lt"/>
              </a:rPr>
              <a:t>。</a:t>
            </a:r>
            <a:endParaRPr lang="zh-CN" altLang="en-US" sz="2800"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 name="标题 2"/>
          <p:cNvSpPr>
            <a:spLocks noGrp="1"/>
          </p:cNvSpPr>
          <p:nvPr>
            <p:ph type="title"/>
          </p:nvPr>
        </p:nvSpPr>
        <p:spPr/>
        <p:txBody>
          <a:bodyPr>
            <a:noAutofit/>
          </a:bodyPr>
          <a:lstStyle/>
          <a:p>
            <a:r>
              <a:rPr lang="zh-CN" altLang="en-US" sz="4000" dirty="0">
                <a:latin typeface="宋体" panose="02010600030101010101" pitchFamily="2" charset="-122"/>
                <a:ea typeface="宋体" panose="02010600030101010101" pitchFamily="2" charset="-122"/>
              </a:rPr>
              <a:t>二、属地管理的产生发展</a:t>
            </a:r>
            <a:endParaRPr lang="zh-CN" altLang="en-US" sz="4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1168868" y="1231263"/>
            <a:ext cx="11022965" cy="1743711"/>
            <a:chOff x="893749" y="971508"/>
            <a:chExt cx="10898222" cy="1723978"/>
          </a:xfrm>
        </p:grpSpPr>
        <p:grpSp>
          <p:nvGrpSpPr>
            <p:cNvPr id="55" name="Group 4"/>
            <p:cNvGrpSpPr/>
            <p:nvPr/>
          </p:nvGrpSpPr>
          <p:grpSpPr>
            <a:xfrm>
              <a:off x="923884" y="971508"/>
              <a:ext cx="4702955" cy="942349"/>
              <a:chOff x="805045" y="2466760"/>
              <a:chExt cx="3065265" cy="614199"/>
            </a:xfrm>
          </p:grpSpPr>
          <p:sp>
            <p:nvSpPr>
              <p:cNvPr id="57" name="Rectangle: Rounded Corners 3"/>
              <p:cNvSpPr/>
              <p:nvPr/>
            </p:nvSpPr>
            <p:spPr>
              <a:xfrm>
                <a:off x="805045" y="2591155"/>
                <a:ext cx="3065265" cy="319171"/>
              </a:xfrm>
              <a:prstGeom prst="roundRect">
                <a:avLst>
                  <a:gd name="adj" fmla="val 50000"/>
                </a:avLst>
              </a:prstGeom>
              <a:solidFill>
                <a:srgbClr val="78BC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58" name="Rectangle 36"/>
              <p:cNvSpPr/>
              <p:nvPr/>
            </p:nvSpPr>
            <p:spPr>
              <a:xfrm>
                <a:off x="805045" y="2466760"/>
                <a:ext cx="2907725" cy="614199"/>
              </a:xfrm>
              <a:prstGeom prst="rect">
                <a:avLst/>
              </a:prstGeom>
              <a:noFill/>
            </p:spPr>
            <p:txBody>
              <a:bodyPr wrap="square" rtlCol="0" anchor="ct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rPr>
                  <a:t>（一）以空间划分为基础</a:t>
                </a:r>
                <a:endPar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grpSp>
        <p:sp>
          <p:nvSpPr>
            <p:cNvPr id="56" name="文本框 55"/>
            <p:cNvSpPr txBox="1"/>
            <p:nvPr/>
          </p:nvSpPr>
          <p:spPr>
            <a:xfrm>
              <a:off x="893749" y="1692239"/>
              <a:ext cx="10898222" cy="1003247"/>
            </a:xfrm>
            <a:prstGeom prst="rect">
              <a:avLst/>
            </a:prstGeom>
            <a:noFill/>
          </p:spPr>
          <p:txBody>
            <a:bodyPr wrap="square">
              <a:spAutoFit/>
            </a:bodyPr>
            <a:lstStyle/>
            <a:p>
              <a:pPr marR="0" lvl="0" indent="0" defTabSz="914400" rtl="0" fontAlgn="auto">
                <a:lnSpc>
                  <a:spcPct val="100000"/>
                </a:lnSpc>
                <a:spcBef>
                  <a:spcPts val="0"/>
                </a:spcBef>
                <a:spcAft>
                  <a:spcPct val="0"/>
                </a:spcAft>
                <a:buClrTx/>
                <a:buSzTx/>
                <a:buFontTx/>
                <a:buNone/>
                <a:defRPr/>
              </a:pPr>
              <a:r>
                <a:rPr lang="en-US" altLang="zh-CN" sz="20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rPr>
                <a:t>这里的“空间”包括两层含义，即行政区划范围内的“地”与户籍所在的“地”。前者是基于“地缘性”概念，后者则是户籍所属的行政区划，由基层政府进行管理并负责。（举例：户籍在洛阳，在新乡上学）</a:t>
              </a:r>
              <a:endPar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59" name="组合 58"/>
          <p:cNvGrpSpPr/>
          <p:nvPr/>
        </p:nvGrpSpPr>
        <p:grpSpPr>
          <a:xfrm>
            <a:off x="1169503" y="3002552"/>
            <a:ext cx="10377170" cy="1527811"/>
            <a:chOff x="894377" y="1184651"/>
            <a:chExt cx="10259735" cy="1510521"/>
          </a:xfrm>
        </p:grpSpPr>
        <p:grpSp>
          <p:nvGrpSpPr>
            <p:cNvPr id="60" name="Group 4"/>
            <p:cNvGrpSpPr/>
            <p:nvPr/>
          </p:nvGrpSpPr>
          <p:grpSpPr>
            <a:xfrm>
              <a:off x="894377" y="1184651"/>
              <a:ext cx="4871208" cy="516064"/>
              <a:chOff x="785813" y="2605681"/>
              <a:chExt cx="3174928" cy="336357"/>
            </a:xfrm>
          </p:grpSpPr>
          <p:sp>
            <p:nvSpPr>
              <p:cNvPr id="62" name="Rectangle: Rounded Corners 3"/>
              <p:cNvSpPr/>
              <p:nvPr/>
            </p:nvSpPr>
            <p:spPr>
              <a:xfrm>
                <a:off x="785813" y="2623481"/>
                <a:ext cx="3174928" cy="307713"/>
              </a:xfrm>
              <a:prstGeom prst="roundRect">
                <a:avLst>
                  <a:gd name="adj" fmla="val 50000"/>
                </a:avLst>
              </a:prstGeom>
              <a:solidFill>
                <a:srgbClr val="F4BDC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63" name="Rectangle 36"/>
              <p:cNvSpPr/>
              <p:nvPr/>
            </p:nvSpPr>
            <p:spPr>
              <a:xfrm>
                <a:off x="805045" y="2605681"/>
                <a:ext cx="2978106" cy="336357"/>
              </a:xfrm>
              <a:prstGeom prst="rect">
                <a:avLst/>
              </a:prstGeom>
              <a:noFill/>
            </p:spPr>
            <p:txBody>
              <a:bodyPr wrap="square" rtlCol="0" anchor="ct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rPr>
                  <a:t>（二）以事务处理为导向</a:t>
                </a:r>
                <a:endPar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grpSp>
        <p:sp>
          <p:nvSpPr>
            <p:cNvPr id="61" name="文本框 60"/>
            <p:cNvSpPr txBox="1"/>
            <p:nvPr/>
          </p:nvSpPr>
          <p:spPr>
            <a:xfrm>
              <a:off x="894377" y="1691925"/>
              <a:ext cx="10259735" cy="1003247"/>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ct val="0"/>
                </a:spcAft>
                <a:buClrTx/>
                <a:buSzTx/>
                <a:buFontTx/>
                <a:buNone/>
                <a:defRPr/>
              </a:pPr>
              <a:r>
                <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mn-ea"/>
                  <a:sym typeface="+mn-lt"/>
                </a:rPr>
                <a:t>以事务处理为导向，以解决问题为原则进行治理，建立具有综合治理特色的事务处理渠道和解决途径，为解决条块分割或条块模糊问题提供可能。</a:t>
              </a:r>
              <a:endPar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mn-ea"/>
                <a:sym typeface="+mn-lt"/>
              </a:endParaRPr>
            </a:p>
          </p:txBody>
        </p:sp>
      </p:grpSp>
      <p:grpSp>
        <p:nvGrpSpPr>
          <p:cNvPr id="64" name="组合 63"/>
          <p:cNvGrpSpPr/>
          <p:nvPr/>
        </p:nvGrpSpPr>
        <p:grpSpPr>
          <a:xfrm>
            <a:off x="1169503" y="4649684"/>
            <a:ext cx="9504680" cy="1066166"/>
            <a:chOff x="894376" y="1184651"/>
            <a:chExt cx="9397119" cy="1054100"/>
          </a:xfrm>
        </p:grpSpPr>
        <p:grpSp>
          <p:nvGrpSpPr>
            <p:cNvPr id="65" name="Group 4"/>
            <p:cNvGrpSpPr/>
            <p:nvPr/>
          </p:nvGrpSpPr>
          <p:grpSpPr>
            <a:xfrm>
              <a:off x="894377" y="1184651"/>
              <a:ext cx="4871208" cy="516064"/>
              <a:chOff x="785813" y="2605681"/>
              <a:chExt cx="3174928" cy="336357"/>
            </a:xfrm>
          </p:grpSpPr>
          <p:sp>
            <p:nvSpPr>
              <p:cNvPr id="67" name="Rectangle: Rounded Corners 3"/>
              <p:cNvSpPr/>
              <p:nvPr/>
            </p:nvSpPr>
            <p:spPr>
              <a:xfrm>
                <a:off x="785813" y="2623481"/>
                <a:ext cx="3174928" cy="307713"/>
              </a:xfrm>
              <a:prstGeom prst="roundRect">
                <a:avLst>
                  <a:gd name="adj" fmla="val 50000"/>
                </a:avLst>
              </a:prstGeom>
              <a:solidFill>
                <a:srgbClr val="FFE8D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68" name="Rectangle 36"/>
              <p:cNvSpPr/>
              <p:nvPr/>
            </p:nvSpPr>
            <p:spPr>
              <a:xfrm>
                <a:off x="805045" y="2605681"/>
                <a:ext cx="2907316" cy="336357"/>
              </a:xfrm>
              <a:prstGeom prst="rect">
                <a:avLst/>
              </a:prstGeom>
              <a:noFill/>
            </p:spPr>
            <p:txBody>
              <a:bodyPr wrap="square" rtlCol="0" anchor="ct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rPr>
                  <a:t>（三）以责任锁定为手段</a:t>
                </a:r>
                <a:endParaRPr kumimoji="0" lang="zh-CN" altLang="en-US" sz="2800" b="1" i="0" u="none" strike="noStrike" kern="1200" cap="none" spc="20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grpSp>
        <p:sp>
          <p:nvSpPr>
            <p:cNvPr id="66" name="文本框 65"/>
            <p:cNvSpPr txBox="1"/>
            <p:nvPr/>
          </p:nvSpPr>
          <p:spPr>
            <a:xfrm>
              <a:off x="894376" y="1691925"/>
              <a:ext cx="9397119" cy="54682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ct val="0"/>
                </a:spcAft>
                <a:buClrTx/>
                <a:buSzTx/>
                <a:buFontTx/>
                <a:buNone/>
                <a:defRPr/>
              </a:pPr>
              <a:r>
                <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mn-ea"/>
                  <a:sym typeface="+mn-lt"/>
                </a:rPr>
                <a:t>从目前来看，属地管理运作过程中的问责采取的是上级对下级直接问责的形式。</a:t>
              </a:r>
              <a:endParaRPr lang="zh-CN" altLang="en-US" sz="2000" dirty="0">
                <a:solidFill>
                  <a:schemeClr val="tx1">
                    <a:lumMod val="85000"/>
                    <a:lumOff val="15000"/>
                  </a:schemeClr>
                </a:solidFill>
                <a:latin typeface="宋体" panose="02010600030101010101" pitchFamily="2" charset="-122"/>
                <a:ea typeface="宋体" panose="02010600030101010101" pitchFamily="2" charset="-122"/>
                <a:cs typeface="+mn-ea"/>
                <a:sym typeface="+mn-lt"/>
              </a:endParaRPr>
            </a:p>
          </p:txBody>
        </p:sp>
      </p:grpSp>
      <p:sp>
        <p:nvSpPr>
          <p:cNvPr id="3" name="标题 2"/>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rPr>
              <a:t>二、属地管理的运作方式</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250" fill="hold"/>
                                        <p:tgtEl>
                                          <p:spTgt spid="54"/>
                                        </p:tgtEl>
                                        <p:attrNameLst>
                                          <p:attrName>ppt_x</p:attrName>
                                        </p:attrNameLst>
                                      </p:cBhvr>
                                      <p:tavLst>
                                        <p:tav tm="0">
                                          <p:val>
                                            <p:strVal val="#ppt_x"/>
                                          </p:val>
                                        </p:tav>
                                        <p:tav tm="100000">
                                          <p:val>
                                            <p:strVal val="#ppt_x"/>
                                          </p:val>
                                        </p:tav>
                                      </p:tavLst>
                                    </p:anim>
                                    <p:anim calcmode="lin" valueType="num">
                                      <p:cBhvr additive="base">
                                        <p:cTn id="8" dur="125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250" fill="hold"/>
                                        <p:tgtEl>
                                          <p:spTgt spid="59"/>
                                        </p:tgtEl>
                                        <p:attrNameLst>
                                          <p:attrName>ppt_x</p:attrName>
                                        </p:attrNameLst>
                                      </p:cBhvr>
                                      <p:tavLst>
                                        <p:tav tm="0">
                                          <p:val>
                                            <p:strVal val="#ppt_x"/>
                                          </p:val>
                                        </p:tav>
                                        <p:tav tm="100000">
                                          <p:val>
                                            <p:strVal val="#ppt_x"/>
                                          </p:val>
                                        </p:tav>
                                      </p:tavLst>
                                    </p:anim>
                                    <p:anim calcmode="lin" valueType="num">
                                      <p:cBhvr additive="base">
                                        <p:cTn id="12" dur="125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1250" fill="hold"/>
                                        <p:tgtEl>
                                          <p:spTgt spid="64"/>
                                        </p:tgtEl>
                                        <p:attrNameLst>
                                          <p:attrName>ppt_x</p:attrName>
                                        </p:attrNameLst>
                                      </p:cBhvr>
                                      <p:tavLst>
                                        <p:tav tm="0">
                                          <p:val>
                                            <p:strVal val="#ppt_x"/>
                                          </p:val>
                                        </p:tav>
                                        <p:tav tm="100000">
                                          <p:val>
                                            <p:strVal val="#ppt_x"/>
                                          </p:val>
                                        </p:tav>
                                      </p:tavLst>
                                    </p:anim>
                                    <p:anim calcmode="lin" valueType="num">
                                      <p:cBhvr additive="base">
                                        <p:cTn id="16" dur="125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116"/>
          <p:cNvSpPr txBox="1"/>
          <p:nvPr/>
        </p:nvSpPr>
        <p:spPr>
          <a:xfrm>
            <a:off x="3815753" y="1954853"/>
            <a:ext cx="4940822" cy="82994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chemeClr val="tx1">
                    <a:lumMod val="85000"/>
                    <a:lumOff val="15000"/>
                  </a:schemeClr>
                </a:solidFill>
                <a:effectLst/>
                <a:uLnTx/>
                <a:uFillTx/>
                <a:latin typeface="思源宋体 CN Heavy" panose="02020900000000000000" pitchFamily="18" charset="-122"/>
                <a:ea typeface="思源宋体 CN Heavy" panose="02020900000000000000" pitchFamily="18" charset="-122"/>
              </a:rPr>
              <a:t>PART</a:t>
            </a:r>
            <a:r>
              <a:rPr kumimoji="0" lang="en-US" altLang="zh-CN" sz="4800"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rPr>
              <a:t>.03</a:t>
            </a:r>
            <a:endParaRPr kumimoji="0" lang="zh-CN" altLang="en-US" b="0" i="0" u="none" strike="noStrike" kern="1200" cap="none" spc="0" normalizeH="0" baseline="0" noProof="0" dirty="0">
              <a:ln>
                <a:noFill/>
              </a:ln>
              <a:solidFill>
                <a:srgbClr val="78BCCE"/>
              </a:solidFill>
              <a:effectLst/>
              <a:uLnTx/>
              <a:uFillTx/>
              <a:latin typeface="思源宋体 CN Heavy" panose="02020900000000000000" pitchFamily="18" charset="-122"/>
              <a:ea typeface="思源宋体 CN Heavy" panose="02020900000000000000" pitchFamily="18" charset="-122"/>
            </a:endParaRPr>
          </a:p>
        </p:txBody>
      </p:sp>
      <p:sp>
        <p:nvSpPr>
          <p:cNvPr id="118" name="文本框 117"/>
          <p:cNvSpPr txBox="1"/>
          <p:nvPr/>
        </p:nvSpPr>
        <p:spPr>
          <a:xfrm>
            <a:off x="4387850" y="2900680"/>
            <a:ext cx="4957445" cy="1568450"/>
          </a:xfrm>
          <a:prstGeom prst="rect">
            <a:avLst/>
          </a:prstGeom>
          <a:noFill/>
        </p:spPr>
        <p:txBody>
          <a:bodyPr wrap="square" rtlCol="0">
            <a:spAutoFit/>
          </a:bodyPr>
          <a:lstStyle/>
          <a:p>
            <a:pPr lvl="0" algn="just">
              <a:defRPr/>
            </a:pPr>
            <a:r>
              <a:rPr lang="en-US" altLang="zh-CN" sz="54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 </a:t>
            </a:r>
            <a:r>
              <a:rPr lang="zh-CN" altLang="en-US"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功</a:t>
            </a:r>
            <a:r>
              <a:rPr lang="en-US" altLang="zh-CN"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 </a:t>
            </a:r>
            <a:r>
              <a:rPr lang="zh-CN" altLang="en-US"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rPr>
              <a:t>能</a:t>
            </a:r>
            <a:endParaRPr lang="zh-CN" altLang="en-US" sz="9600" dirty="0">
              <a:solidFill>
                <a:schemeClr val="tx1">
                  <a:lumMod val="85000"/>
                  <a:lumOff val="15000"/>
                </a:schemeClr>
              </a:solidFill>
              <a:latin typeface="宋体" panose="02010600030101010101" pitchFamily="2" charset="-122"/>
              <a:ea typeface="宋体" panose="02010600030101010101" pitchFamily="2" charset="-122"/>
              <a:sym typeface="思源黑体 CN Bold" panose="020B0800000000000000" pitchFamily="34" charset="-122"/>
            </a:endParaRPr>
          </a:p>
        </p:txBody>
      </p:sp>
      <p:grpSp>
        <p:nvGrpSpPr>
          <p:cNvPr id="210" name="组合 209"/>
          <p:cNvGrpSpPr/>
          <p:nvPr/>
        </p:nvGrpSpPr>
        <p:grpSpPr>
          <a:xfrm>
            <a:off x="-1" y="-22058"/>
            <a:ext cx="12192001" cy="6903682"/>
            <a:chOff x="-1" y="-22058"/>
            <a:chExt cx="12192001" cy="6903682"/>
          </a:xfrm>
        </p:grpSpPr>
        <p:grpSp>
          <p:nvGrpSpPr>
            <p:cNvPr id="2" name="组合 1"/>
            <p:cNvGrpSpPr/>
            <p:nvPr/>
          </p:nvGrpSpPr>
          <p:grpSpPr>
            <a:xfrm>
              <a:off x="-1" y="-22058"/>
              <a:ext cx="7315480" cy="3884931"/>
              <a:chOff x="0" y="-22057"/>
              <a:chExt cx="5675288" cy="3013897"/>
            </a:xfrm>
          </p:grpSpPr>
          <p:sp>
            <p:nvSpPr>
              <p:cNvPr id="3" name="任意多边形: 形状 2"/>
              <p:cNvSpPr/>
              <p:nvPr/>
            </p:nvSpPr>
            <p:spPr>
              <a:xfrm>
                <a:off x="1" y="-22057"/>
                <a:ext cx="3557737" cy="1809824"/>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C9CDE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4" name="任意多边形: 形状 3"/>
              <p:cNvSpPr/>
              <p:nvPr/>
            </p:nvSpPr>
            <p:spPr>
              <a:xfrm>
                <a:off x="2117777" y="-22057"/>
                <a:ext cx="3557511" cy="1212820"/>
              </a:xfrm>
              <a:custGeom>
                <a:avLst/>
                <a:gdLst>
                  <a:gd name="connsiteX0" fmla="*/ 0 w 3557511"/>
                  <a:gd name="connsiteY0" fmla="*/ 0 h 1212820"/>
                  <a:gd name="connsiteX1" fmla="*/ 3537584 w 3557511"/>
                  <a:gd name="connsiteY1" fmla="*/ 0 h 1212820"/>
                  <a:gd name="connsiteX2" fmla="*/ 3557310 w 3557511"/>
                  <a:gd name="connsiteY2" fmla="*/ 65600 h 1212820"/>
                  <a:gd name="connsiteX3" fmla="*/ 3310567 w 3557511"/>
                  <a:gd name="connsiteY3" fmla="*/ 689714 h 1212820"/>
                  <a:gd name="connsiteX4" fmla="*/ 2541310 w 3557511"/>
                  <a:gd name="connsiteY4" fmla="*/ 791314 h 1212820"/>
                  <a:gd name="connsiteX5" fmla="*/ 1815595 w 3557511"/>
                  <a:gd name="connsiteY5" fmla="*/ 1212228 h 1212820"/>
                  <a:gd name="connsiteX6" fmla="*/ 1191481 w 3557511"/>
                  <a:gd name="connsiteY6" fmla="*/ 689714 h 1212820"/>
                  <a:gd name="connsiteX7" fmla="*/ 262567 w 3557511"/>
                  <a:gd name="connsiteY7" fmla="*/ 283314 h 1212820"/>
                  <a:gd name="connsiteX8" fmla="*/ 50863 w 3557511"/>
                  <a:gd name="connsiteY8" fmla="*/ 59363 h 12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7511" h="1212820">
                    <a:moveTo>
                      <a:pt x="0" y="0"/>
                    </a:moveTo>
                    <a:lnTo>
                      <a:pt x="3537584" y="0"/>
                    </a:lnTo>
                    <a:lnTo>
                      <a:pt x="3557310" y="65600"/>
                    </a:lnTo>
                    <a:cubicBezTo>
                      <a:pt x="3562148" y="242190"/>
                      <a:pt x="3479900" y="568762"/>
                      <a:pt x="3310567" y="689714"/>
                    </a:cubicBezTo>
                    <a:cubicBezTo>
                      <a:pt x="3141234" y="810666"/>
                      <a:pt x="2790472" y="704228"/>
                      <a:pt x="2541310" y="791314"/>
                    </a:cubicBezTo>
                    <a:cubicBezTo>
                      <a:pt x="2292148" y="878400"/>
                      <a:pt x="2040567" y="1229161"/>
                      <a:pt x="1815595" y="1212228"/>
                    </a:cubicBezTo>
                    <a:cubicBezTo>
                      <a:pt x="1590623" y="1195295"/>
                      <a:pt x="1450319" y="844533"/>
                      <a:pt x="1191481" y="689714"/>
                    </a:cubicBezTo>
                    <a:cubicBezTo>
                      <a:pt x="932643" y="534895"/>
                      <a:pt x="473024" y="508285"/>
                      <a:pt x="262567" y="283314"/>
                    </a:cubicBezTo>
                    <a:cubicBezTo>
                      <a:pt x="209953" y="227071"/>
                      <a:pt x="131334" y="148150"/>
                      <a:pt x="50863" y="59363"/>
                    </a:cubicBez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5" name="椭圆 4"/>
              <p:cNvSpPr/>
              <p:nvPr/>
            </p:nvSpPr>
            <p:spPr>
              <a:xfrm>
                <a:off x="2512777" y="1285758"/>
                <a:ext cx="493687" cy="493687"/>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7" name="任意多边形: 形状 6"/>
              <p:cNvSpPr/>
              <p:nvPr/>
            </p:nvSpPr>
            <p:spPr>
              <a:xfrm>
                <a:off x="2759621" y="-22056"/>
                <a:ext cx="1023457" cy="373439"/>
              </a:xfrm>
              <a:custGeom>
                <a:avLst/>
                <a:gdLst>
                  <a:gd name="connsiteX0" fmla="*/ 0 w 1023457"/>
                  <a:gd name="connsiteY0" fmla="*/ 0 h 373439"/>
                  <a:gd name="connsiteX1" fmla="*/ 1023457 w 1023457"/>
                  <a:gd name="connsiteY1" fmla="*/ 0 h 373439"/>
                  <a:gd name="connsiteX2" fmla="*/ 1010074 w 1023457"/>
                  <a:gd name="connsiteY2" fmla="*/ 43113 h 373439"/>
                  <a:gd name="connsiteX3" fmla="*/ 511728 w 1023457"/>
                  <a:gd name="connsiteY3" fmla="*/ 373439 h 373439"/>
                  <a:gd name="connsiteX4" fmla="*/ 13383 w 1023457"/>
                  <a:gd name="connsiteY4" fmla="*/ 43113 h 37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457" h="373439">
                    <a:moveTo>
                      <a:pt x="0" y="0"/>
                    </a:moveTo>
                    <a:lnTo>
                      <a:pt x="1023457" y="0"/>
                    </a:lnTo>
                    <a:lnTo>
                      <a:pt x="1010074" y="43113"/>
                    </a:lnTo>
                    <a:cubicBezTo>
                      <a:pt x="927968" y="237232"/>
                      <a:pt x="735755" y="373439"/>
                      <a:pt x="511728" y="373439"/>
                    </a:cubicBezTo>
                    <a:cubicBezTo>
                      <a:pt x="287702" y="373439"/>
                      <a:pt x="95488" y="237232"/>
                      <a:pt x="13383" y="43113"/>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8" name="加号 7"/>
              <p:cNvSpPr/>
              <p:nvPr/>
            </p:nvSpPr>
            <p:spPr>
              <a:xfrm>
                <a:off x="764213" y="2598057"/>
                <a:ext cx="393783" cy="393783"/>
              </a:xfrm>
              <a:prstGeom prst="mathPlus">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9" name="圆: 空心 8"/>
              <p:cNvSpPr/>
              <p:nvPr/>
            </p:nvSpPr>
            <p:spPr>
              <a:xfrm>
                <a:off x="849755" y="512934"/>
                <a:ext cx="308241" cy="308241"/>
              </a:xfrm>
              <a:prstGeom prst="donut">
                <a:avLst>
                  <a:gd name="adj" fmla="val 9431"/>
                </a:avLst>
              </a:pr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0" name="椭圆 9"/>
              <p:cNvSpPr/>
              <p:nvPr/>
            </p:nvSpPr>
            <p:spPr>
              <a:xfrm>
                <a:off x="2031104" y="351382"/>
                <a:ext cx="119026" cy="1190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 name="任意多边形: 形状 10"/>
              <p:cNvSpPr/>
              <p:nvPr/>
            </p:nvSpPr>
            <p:spPr>
              <a:xfrm>
                <a:off x="0" y="383006"/>
                <a:ext cx="594014" cy="2215051"/>
              </a:xfrm>
              <a:custGeom>
                <a:avLst/>
                <a:gdLst>
                  <a:gd name="connsiteX0" fmla="*/ 0 w 926410"/>
                  <a:gd name="connsiteY0" fmla="*/ 0 h 3454545"/>
                  <a:gd name="connsiteX1" fmla="*/ 38024 w 926410"/>
                  <a:gd name="connsiteY1" fmla="*/ 29881 h 3454545"/>
                  <a:gd name="connsiteX2" fmla="*/ 351615 w 926410"/>
                  <a:gd name="connsiteY2" fmla="*/ 295538 h 3454545"/>
                  <a:gd name="connsiteX3" fmla="*/ 924022 w 926410"/>
                  <a:gd name="connsiteY3" fmla="*/ 865224 h 3454545"/>
                  <a:gd name="connsiteX4" fmla="*/ 561165 w 926410"/>
                  <a:gd name="connsiteY4" fmla="*/ 1895738 h 3454545"/>
                  <a:gd name="connsiteX5" fmla="*/ 691794 w 926410"/>
                  <a:gd name="connsiteY5" fmla="*/ 2723053 h 3454545"/>
                  <a:gd name="connsiteX6" fmla="*/ 6192 w 926410"/>
                  <a:gd name="connsiteY6" fmla="*/ 3449433 h 3454545"/>
                  <a:gd name="connsiteX7" fmla="*/ 0 w 926410"/>
                  <a:gd name="connsiteY7" fmla="*/ 3454545 h 34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6410" h="3454545">
                    <a:moveTo>
                      <a:pt x="0" y="0"/>
                    </a:moveTo>
                    <a:lnTo>
                      <a:pt x="38024" y="29881"/>
                    </a:lnTo>
                    <a:cubicBezTo>
                      <a:pt x="153744" y="129205"/>
                      <a:pt x="268626" y="246241"/>
                      <a:pt x="351615" y="295538"/>
                    </a:cubicBezTo>
                    <a:cubicBezTo>
                      <a:pt x="572920" y="426998"/>
                      <a:pt x="889097" y="598524"/>
                      <a:pt x="924022" y="865224"/>
                    </a:cubicBezTo>
                    <a:cubicBezTo>
                      <a:pt x="958947" y="1131924"/>
                      <a:pt x="599870" y="1586100"/>
                      <a:pt x="561165" y="1895738"/>
                    </a:cubicBezTo>
                    <a:cubicBezTo>
                      <a:pt x="522460" y="2205376"/>
                      <a:pt x="795813" y="2454539"/>
                      <a:pt x="691794" y="2723053"/>
                    </a:cubicBezTo>
                    <a:cubicBezTo>
                      <a:pt x="600777" y="2958003"/>
                      <a:pt x="200463" y="3289261"/>
                      <a:pt x="6192" y="3449433"/>
                    </a:cubicBezTo>
                    <a:lnTo>
                      <a:pt x="0" y="3454545"/>
                    </a:ln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sp>
          <p:nvSpPr>
            <p:cNvPr id="108" name="任意多边形: 形状 107"/>
            <p:cNvSpPr/>
            <p:nvPr/>
          </p:nvSpPr>
          <p:spPr>
            <a:xfrm rot="16200000">
              <a:off x="-788658" y="4459785"/>
              <a:ext cx="3210496" cy="1633182"/>
            </a:xfrm>
            <a:custGeom>
              <a:avLst/>
              <a:gdLst>
                <a:gd name="connsiteX0" fmla="*/ 0 w 3557737"/>
                <a:gd name="connsiteY0" fmla="*/ 0 h 1809824"/>
                <a:gd name="connsiteX1" fmla="*/ 3557737 w 3557737"/>
                <a:gd name="connsiteY1" fmla="*/ 0 h 1809824"/>
                <a:gd name="connsiteX2" fmla="*/ 3529580 w 3557737"/>
                <a:gd name="connsiteY2" fmla="*/ 29541 h 1809824"/>
                <a:gd name="connsiteX3" fmla="*/ 2409371 w 3557737"/>
                <a:gd name="connsiteY3" fmla="*/ 1067086 h 1809824"/>
                <a:gd name="connsiteX4" fmla="*/ 1553029 w 3557737"/>
                <a:gd name="connsiteY4" fmla="*/ 1038057 h 1809824"/>
                <a:gd name="connsiteX5" fmla="*/ 595086 w 3557737"/>
                <a:gd name="connsiteY5" fmla="*/ 1807314 h 1809824"/>
                <a:gd name="connsiteX6" fmla="*/ 75888 w 3557737"/>
                <a:gd name="connsiteY6" fmla="*/ 1683022 h 1809824"/>
                <a:gd name="connsiteX7" fmla="*/ 0 w 3557737"/>
                <a:gd name="connsiteY7" fmla="*/ 1647555 h 180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737" h="1809824">
                  <a:moveTo>
                    <a:pt x="0" y="0"/>
                  </a:moveTo>
                  <a:lnTo>
                    <a:pt x="3557737" y="0"/>
                  </a:lnTo>
                  <a:lnTo>
                    <a:pt x="3529580" y="29541"/>
                  </a:lnTo>
                  <a:cubicBezTo>
                    <a:pt x="3189514" y="386275"/>
                    <a:pt x="2690585" y="905615"/>
                    <a:pt x="2409371" y="1067086"/>
                  </a:cubicBezTo>
                  <a:cubicBezTo>
                    <a:pt x="2034419" y="1282381"/>
                    <a:pt x="1855410" y="914686"/>
                    <a:pt x="1553029" y="1038057"/>
                  </a:cubicBezTo>
                  <a:cubicBezTo>
                    <a:pt x="1250648" y="1161428"/>
                    <a:pt x="972457" y="1766190"/>
                    <a:pt x="595086" y="1807314"/>
                  </a:cubicBezTo>
                  <a:cubicBezTo>
                    <a:pt x="453572" y="1822736"/>
                    <a:pt x="266474" y="1765359"/>
                    <a:pt x="75888" y="1683022"/>
                  </a:cubicBezTo>
                  <a:lnTo>
                    <a:pt x="0" y="1647555"/>
                  </a:lnTo>
                  <a:close/>
                </a:path>
              </a:pathLst>
            </a:cu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nvGrpSpPr>
            <p:cNvPr id="109" name="组合 108"/>
            <p:cNvGrpSpPr/>
            <p:nvPr/>
          </p:nvGrpSpPr>
          <p:grpSpPr>
            <a:xfrm>
              <a:off x="7693680" y="4646849"/>
              <a:ext cx="4498320" cy="2217239"/>
              <a:chOff x="5864440" y="3745211"/>
              <a:chExt cx="6327560" cy="3118878"/>
            </a:xfrm>
          </p:grpSpPr>
          <p:sp>
            <p:nvSpPr>
              <p:cNvPr id="110" name="任意多边形: 形状 109"/>
              <p:cNvSpPr/>
              <p:nvPr/>
            </p:nvSpPr>
            <p:spPr>
              <a:xfrm>
                <a:off x="7768103" y="3745211"/>
                <a:ext cx="4423897" cy="3118878"/>
              </a:xfrm>
              <a:custGeom>
                <a:avLst/>
                <a:gdLst>
                  <a:gd name="connsiteX0" fmla="*/ 4423897 w 4423897"/>
                  <a:gd name="connsiteY0" fmla="*/ 0 h 3118878"/>
                  <a:gd name="connsiteX1" fmla="*/ 4423897 w 4423897"/>
                  <a:gd name="connsiteY1" fmla="*/ 3118878 h 3118878"/>
                  <a:gd name="connsiteX2" fmla="*/ 69222 w 4423897"/>
                  <a:gd name="connsiteY2" fmla="*/ 3118878 h 3118878"/>
                  <a:gd name="connsiteX3" fmla="*/ 46933 w 4423897"/>
                  <a:gd name="connsiteY3" fmla="*/ 3091340 h 3118878"/>
                  <a:gd name="connsiteX4" fmla="*/ 11555 w 4423897"/>
                  <a:gd name="connsiteY4" fmla="*/ 2905375 h 3118878"/>
                  <a:gd name="connsiteX5" fmla="*/ 476011 w 4423897"/>
                  <a:gd name="connsiteY5" fmla="*/ 2310289 h 3118878"/>
                  <a:gd name="connsiteX6" fmla="*/ 2420926 w 4423897"/>
                  <a:gd name="connsiteY6" fmla="*/ 2063546 h 3118878"/>
                  <a:gd name="connsiteX7" fmla="*/ 3480468 w 4423897"/>
                  <a:gd name="connsiteY7" fmla="*/ 263775 h 3118878"/>
                  <a:gd name="connsiteX8" fmla="*/ 4384890 w 4423897"/>
                  <a:gd name="connsiteY8" fmla="*/ 704 h 3118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897" h="3118878">
                    <a:moveTo>
                      <a:pt x="4423897" y="0"/>
                    </a:moveTo>
                    <a:lnTo>
                      <a:pt x="4423897" y="3118878"/>
                    </a:lnTo>
                    <a:lnTo>
                      <a:pt x="69222" y="3118878"/>
                    </a:lnTo>
                    <a:lnTo>
                      <a:pt x="46933" y="3091340"/>
                    </a:lnTo>
                    <a:cubicBezTo>
                      <a:pt x="10345" y="3040842"/>
                      <a:pt x="-16265" y="2981575"/>
                      <a:pt x="11555" y="2905375"/>
                    </a:cubicBezTo>
                    <a:cubicBezTo>
                      <a:pt x="67193" y="2752975"/>
                      <a:pt x="74449" y="2450594"/>
                      <a:pt x="476011" y="2310289"/>
                    </a:cubicBezTo>
                    <a:cubicBezTo>
                      <a:pt x="877573" y="2169984"/>
                      <a:pt x="1920183" y="2404632"/>
                      <a:pt x="2420926" y="2063546"/>
                    </a:cubicBezTo>
                    <a:cubicBezTo>
                      <a:pt x="2921669" y="1722460"/>
                      <a:pt x="3013592" y="592765"/>
                      <a:pt x="3480468" y="263775"/>
                    </a:cubicBezTo>
                    <a:cubicBezTo>
                      <a:pt x="3713906" y="99280"/>
                      <a:pt x="4054992" y="20661"/>
                      <a:pt x="4384890" y="704"/>
                    </a:cubicBezTo>
                    <a:close/>
                  </a:path>
                </a:pathLst>
              </a:cu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1" name="任意多边形: 形状 110"/>
              <p:cNvSpPr/>
              <p:nvPr/>
            </p:nvSpPr>
            <p:spPr>
              <a:xfrm>
                <a:off x="6110763" y="5950858"/>
                <a:ext cx="2297312" cy="907142"/>
              </a:xfrm>
              <a:custGeom>
                <a:avLst/>
                <a:gdLst>
                  <a:gd name="connsiteX0" fmla="*/ 1148656 w 2297312"/>
                  <a:gd name="connsiteY0" fmla="*/ 0 h 907142"/>
                  <a:gd name="connsiteX1" fmla="*/ 2288439 w 2297312"/>
                  <a:gd name="connsiteY1" fmla="*/ 828624 h 907142"/>
                  <a:gd name="connsiteX2" fmla="*/ 2297312 w 2297312"/>
                  <a:gd name="connsiteY2" fmla="*/ 907142 h 907142"/>
                  <a:gd name="connsiteX3" fmla="*/ 0 w 2297312"/>
                  <a:gd name="connsiteY3" fmla="*/ 907142 h 907142"/>
                  <a:gd name="connsiteX4" fmla="*/ 8874 w 2297312"/>
                  <a:gd name="connsiteY4" fmla="*/ 828624 h 907142"/>
                  <a:gd name="connsiteX5" fmla="*/ 1148656 w 2297312"/>
                  <a:gd name="connsiteY5" fmla="*/ 0 h 9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7312" h="907142">
                    <a:moveTo>
                      <a:pt x="1148656" y="0"/>
                    </a:moveTo>
                    <a:cubicBezTo>
                      <a:pt x="1710878" y="0"/>
                      <a:pt x="2179954" y="355730"/>
                      <a:pt x="2288439" y="828624"/>
                    </a:cubicBezTo>
                    <a:lnTo>
                      <a:pt x="2297312" y="907142"/>
                    </a:lnTo>
                    <a:lnTo>
                      <a:pt x="0" y="907142"/>
                    </a:lnTo>
                    <a:lnTo>
                      <a:pt x="8874" y="828624"/>
                    </a:lnTo>
                    <a:cubicBezTo>
                      <a:pt x="117358" y="355730"/>
                      <a:pt x="586435" y="0"/>
                      <a:pt x="1148656" y="0"/>
                    </a:cubicBezTo>
                    <a:close/>
                  </a:path>
                </a:pathLst>
              </a:custGeom>
              <a:solidFill>
                <a:srgbClr val="FFE8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2" name="任意多边形: 形状 111"/>
              <p:cNvSpPr/>
              <p:nvPr/>
            </p:nvSpPr>
            <p:spPr>
              <a:xfrm>
                <a:off x="6802552" y="6473906"/>
                <a:ext cx="913732" cy="384094"/>
              </a:xfrm>
              <a:custGeom>
                <a:avLst/>
                <a:gdLst>
                  <a:gd name="connsiteX0" fmla="*/ 456866 w 913732"/>
                  <a:gd name="connsiteY0" fmla="*/ 0 h 384094"/>
                  <a:gd name="connsiteX1" fmla="*/ 907336 w 913732"/>
                  <a:gd name="connsiteY1" fmla="*/ 327492 h 384094"/>
                  <a:gd name="connsiteX2" fmla="*/ 913732 w 913732"/>
                  <a:gd name="connsiteY2" fmla="*/ 384094 h 384094"/>
                  <a:gd name="connsiteX3" fmla="*/ 0 w 913732"/>
                  <a:gd name="connsiteY3" fmla="*/ 384094 h 384094"/>
                  <a:gd name="connsiteX4" fmla="*/ 6397 w 913732"/>
                  <a:gd name="connsiteY4" fmla="*/ 327492 h 384094"/>
                  <a:gd name="connsiteX5" fmla="*/ 456866 w 913732"/>
                  <a:gd name="connsiteY5" fmla="*/ 0 h 38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732" h="384094">
                    <a:moveTo>
                      <a:pt x="456866" y="0"/>
                    </a:moveTo>
                    <a:cubicBezTo>
                      <a:pt x="679070" y="0"/>
                      <a:pt x="864460" y="140593"/>
                      <a:pt x="907336" y="327492"/>
                    </a:cubicBezTo>
                    <a:lnTo>
                      <a:pt x="913732" y="384094"/>
                    </a:lnTo>
                    <a:lnTo>
                      <a:pt x="0" y="384094"/>
                    </a:lnTo>
                    <a:lnTo>
                      <a:pt x="6397" y="327492"/>
                    </a:lnTo>
                    <a:cubicBezTo>
                      <a:pt x="49273" y="140593"/>
                      <a:pt x="234663" y="0"/>
                      <a:pt x="4568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3" name="圆: 空心 112"/>
              <p:cNvSpPr/>
              <p:nvPr/>
            </p:nvSpPr>
            <p:spPr>
              <a:xfrm>
                <a:off x="5864440" y="5583740"/>
                <a:ext cx="625338" cy="625338"/>
              </a:xfrm>
              <a:prstGeom prst="donut">
                <a:avLst>
                  <a:gd name="adj" fmla="val 17446"/>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14" name="椭圆 113"/>
              <p:cNvSpPr/>
              <p:nvPr/>
            </p:nvSpPr>
            <p:spPr>
              <a:xfrm>
                <a:off x="7116469" y="5357702"/>
                <a:ext cx="327401" cy="327401"/>
              </a:xfrm>
              <a:prstGeom prst="ellipse">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5" name="椭圆 114"/>
              <p:cNvSpPr/>
              <p:nvPr/>
            </p:nvSpPr>
            <p:spPr>
              <a:xfrm>
                <a:off x="9846465" y="5231530"/>
                <a:ext cx="907144" cy="907144"/>
              </a:xfrm>
              <a:prstGeom prst="ellipse">
                <a:avLst/>
              </a:prstGeom>
              <a:solidFill>
                <a:srgbClr val="BD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16" name="椭圆 115"/>
              <p:cNvSpPr/>
              <p:nvPr/>
            </p:nvSpPr>
            <p:spPr>
              <a:xfrm flipH="1">
                <a:off x="11495075" y="4361965"/>
                <a:ext cx="342964" cy="342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1" name="组合 120"/>
            <p:cNvGrpSpPr/>
            <p:nvPr/>
          </p:nvGrpSpPr>
          <p:grpSpPr>
            <a:xfrm flipH="1">
              <a:off x="9345194" y="500071"/>
              <a:ext cx="2358687" cy="1345199"/>
              <a:chOff x="455977" y="4312919"/>
              <a:chExt cx="3597864" cy="2051923"/>
            </a:xfrm>
          </p:grpSpPr>
          <p:grpSp>
            <p:nvGrpSpPr>
              <p:cNvPr id="122" name="组合 121"/>
              <p:cNvGrpSpPr/>
              <p:nvPr/>
            </p:nvGrpSpPr>
            <p:grpSpPr>
              <a:xfrm rot="5400000">
                <a:off x="801558" y="5089577"/>
                <a:ext cx="929684" cy="1620846"/>
                <a:chOff x="7719218" y="-2781300"/>
                <a:chExt cx="929684" cy="1620846"/>
              </a:xfrm>
              <a:solidFill>
                <a:srgbClr val="C9CDE9"/>
              </a:solidFill>
            </p:grpSpPr>
            <p:grpSp>
              <p:nvGrpSpPr>
                <p:cNvPr id="126" name="组合 125"/>
                <p:cNvGrpSpPr/>
                <p:nvPr/>
              </p:nvGrpSpPr>
              <p:grpSpPr>
                <a:xfrm>
                  <a:off x="7719218" y="-2781300"/>
                  <a:ext cx="45730" cy="1620846"/>
                  <a:chOff x="7719218" y="-2781300"/>
                  <a:chExt cx="45730" cy="1620846"/>
                </a:xfrm>
                <a:grpFill/>
              </p:grpSpPr>
              <p:sp>
                <p:nvSpPr>
                  <p:cNvPr id="197" name="椭圆 196"/>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8" name="椭圆 197"/>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9" name="椭圆 198"/>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0" name="椭圆 199"/>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1" name="椭圆 200"/>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2" name="椭圆 201"/>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3" name="椭圆 202"/>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4" name="椭圆 203"/>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5" name="椭圆 204"/>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6" name="椭圆 205"/>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7" name="椭圆 206"/>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8" name="椭圆 207"/>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09" name="椭圆 208"/>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7" name="组合 126"/>
                <p:cNvGrpSpPr/>
                <p:nvPr/>
              </p:nvGrpSpPr>
              <p:grpSpPr>
                <a:xfrm>
                  <a:off x="7896009" y="-2781300"/>
                  <a:ext cx="45730" cy="1620846"/>
                  <a:chOff x="7719218" y="-2781300"/>
                  <a:chExt cx="45730" cy="1620846"/>
                </a:xfrm>
                <a:grpFill/>
              </p:grpSpPr>
              <p:sp>
                <p:nvSpPr>
                  <p:cNvPr id="184" name="椭圆 183"/>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5" name="椭圆 184"/>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6" name="椭圆 185"/>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7" name="椭圆 186"/>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8" name="椭圆 187"/>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9" name="椭圆 188"/>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0" name="椭圆 189"/>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1" name="椭圆 190"/>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2" name="椭圆 191"/>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3" name="椭圆 192"/>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4" name="椭圆 193"/>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5" name="椭圆 194"/>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96" name="椭圆 195"/>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8" name="组合 127"/>
                <p:cNvGrpSpPr/>
                <p:nvPr/>
              </p:nvGrpSpPr>
              <p:grpSpPr>
                <a:xfrm>
                  <a:off x="8072800" y="-2781300"/>
                  <a:ext cx="45730" cy="1620846"/>
                  <a:chOff x="7719218" y="-2781300"/>
                  <a:chExt cx="45730" cy="1620846"/>
                </a:xfrm>
                <a:grpFill/>
              </p:grpSpPr>
              <p:sp>
                <p:nvSpPr>
                  <p:cNvPr id="171" name="椭圆 170"/>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2" name="椭圆 171"/>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3" name="椭圆 172"/>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4" name="椭圆 173"/>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5" name="椭圆 174"/>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6" name="椭圆 175"/>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7" name="椭圆 176"/>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8" name="椭圆 177"/>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9" name="椭圆 178"/>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0" name="椭圆 179"/>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1" name="椭圆 180"/>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2" name="椭圆 181"/>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83" name="椭圆 182"/>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29" name="组合 128"/>
                <p:cNvGrpSpPr/>
                <p:nvPr/>
              </p:nvGrpSpPr>
              <p:grpSpPr>
                <a:xfrm>
                  <a:off x="8249591" y="-2781300"/>
                  <a:ext cx="45730" cy="1620846"/>
                  <a:chOff x="7719218" y="-2781300"/>
                  <a:chExt cx="45730" cy="1620846"/>
                </a:xfrm>
                <a:grpFill/>
              </p:grpSpPr>
              <p:sp>
                <p:nvSpPr>
                  <p:cNvPr id="158" name="椭圆 157"/>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9" name="椭圆 158"/>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0" name="椭圆 159"/>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1" name="椭圆 160"/>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2" name="椭圆 161"/>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3" name="椭圆 162"/>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4" name="椭圆 163"/>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5" name="椭圆 164"/>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6" name="椭圆 165"/>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7" name="椭圆 166"/>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8" name="椭圆 167"/>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69" name="椭圆 168"/>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70" name="椭圆 169"/>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0" name="组合 129"/>
                <p:cNvGrpSpPr/>
                <p:nvPr/>
              </p:nvGrpSpPr>
              <p:grpSpPr>
                <a:xfrm>
                  <a:off x="8426382" y="-2781300"/>
                  <a:ext cx="45730" cy="1620846"/>
                  <a:chOff x="7719218" y="-2781300"/>
                  <a:chExt cx="45730" cy="1620846"/>
                </a:xfrm>
                <a:grpFill/>
              </p:grpSpPr>
              <p:sp>
                <p:nvSpPr>
                  <p:cNvPr id="145" name="椭圆 144"/>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6" name="椭圆 145"/>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7" name="椭圆 146"/>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8" name="椭圆 147"/>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9" name="椭圆 148"/>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0" name="椭圆 149"/>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1" name="椭圆 150"/>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2" name="椭圆 151"/>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3" name="椭圆 152"/>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4" name="椭圆 153"/>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5" name="椭圆 154"/>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6" name="椭圆 155"/>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57" name="椭圆 156"/>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nvGrpSpPr>
                <p:cNvPr id="131" name="组合 130"/>
                <p:cNvGrpSpPr/>
                <p:nvPr/>
              </p:nvGrpSpPr>
              <p:grpSpPr>
                <a:xfrm>
                  <a:off x="8603172" y="-2781300"/>
                  <a:ext cx="45730" cy="1620846"/>
                  <a:chOff x="7719218" y="-2781300"/>
                  <a:chExt cx="45730" cy="1620846"/>
                </a:xfrm>
                <a:grpFill/>
              </p:grpSpPr>
              <p:sp>
                <p:nvSpPr>
                  <p:cNvPr id="132" name="椭圆 131"/>
                  <p:cNvSpPr/>
                  <p:nvPr/>
                </p:nvSpPr>
                <p:spPr>
                  <a:xfrm>
                    <a:off x="7719229" y="-27813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3" name="椭圆 132"/>
                  <p:cNvSpPr/>
                  <p:nvPr/>
                </p:nvSpPr>
                <p:spPr>
                  <a:xfrm>
                    <a:off x="7719229" y="-265003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4" name="椭圆 133"/>
                  <p:cNvSpPr/>
                  <p:nvPr/>
                </p:nvSpPr>
                <p:spPr>
                  <a:xfrm>
                    <a:off x="7719228" y="-251877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5" name="椭圆 134"/>
                  <p:cNvSpPr/>
                  <p:nvPr/>
                </p:nvSpPr>
                <p:spPr>
                  <a:xfrm>
                    <a:off x="7719227" y="-238751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6" name="椭圆 135"/>
                  <p:cNvSpPr/>
                  <p:nvPr/>
                </p:nvSpPr>
                <p:spPr>
                  <a:xfrm>
                    <a:off x="7719226" y="-225625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7" name="椭圆 136"/>
                  <p:cNvSpPr/>
                  <p:nvPr/>
                </p:nvSpPr>
                <p:spPr>
                  <a:xfrm>
                    <a:off x="7719225" y="-212499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8" name="椭圆 137"/>
                  <p:cNvSpPr/>
                  <p:nvPr/>
                </p:nvSpPr>
                <p:spPr>
                  <a:xfrm>
                    <a:off x="7719224" y="-1993734"/>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39" name="椭圆 138"/>
                  <p:cNvSpPr/>
                  <p:nvPr/>
                </p:nvSpPr>
                <p:spPr>
                  <a:xfrm>
                    <a:off x="7719223" y="-18624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0" name="椭圆 139"/>
                  <p:cNvSpPr/>
                  <p:nvPr/>
                </p:nvSpPr>
                <p:spPr>
                  <a:xfrm>
                    <a:off x="7719222" y="-1731212"/>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1" name="椭圆 140"/>
                  <p:cNvSpPr/>
                  <p:nvPr/>
                </p:nvSpPr>
                <p:spPr>
                  <a:xfrm>
                    <a:off x="7719221" y="-159995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2" name="椭圆 141"/>
                  <p:cNvSpPr/>
                  <p:nvPr/>
                </p:nvSpPr>
                <p:spPr>
                  <a:xfrm>
                    <a:off x="7719220" y="-146869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3" name="椭圆 142"/>
                  <p:cNvSpPr/>
                  <p:nvPr/>
                </p:nvSpPr>
                <p:spPr>
                  <a:xfrm>
                    <a:off x="7719219" y="-133742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44" name="椭圆 143"/>
                  <p:cNvSpPr/>
                  <p:nvPr/>
                </p:nvSpPr>
                <p:spPr>
                  <a:xfrm>
                    <a:off x="7719218" y="-120617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
            <p:nvSpPr>
              <p:cNvPr id="123" name="圆: 空心 122"/>
              <p:cNvSpPr/>
              <p:nvPr/>
            </p:nvSpPr>
            <p:spPr>
              <a:xfrm>
                <a:off x="1243539" y="4312919"/>
                <a:ext cx="799322" cy="799322"/>
              </a:xfrm>
              <a:prstGeom prst="donut">
                <a:avLst>
                  <a:gd name="adj" fmla="val 17446"/>
                </a:avLst>
              </a:prstGeom>
              <a:solidFill>
                <a:srgbClr val="F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宋体 CN Medium" panose="02020500000000000000" pitchFamily="18" charset="-122"/>
                  <a:ea typeface="思源宋体 CN Medium" panose="02020500000000000000" pitchFamily="18" charset="-122"/>
                </a:endParaRPr>
              </a:p>
            </p:txBody>
          </p:sp>
          <p:sp>
            <p:nvSpPr>
              <p:cNvPr id="124" name="加号 123"/>
              <p:cNvSpPr/>
              <p:nvPr/>
            </p:nvSpPr>
            <p:spPr>
              <a:xfrm>
                <a:off x="3765423" y="4965946"/>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125" name="加号 124"/>
              <p:cNvSpPr/>
              <p:nvPr/>
            </p:nvSpPr>
            <p:spPr>
              <a:xfrm>
                <a:off x="2919980" y="5710427"/>
                <a:ext cx="288418" cy="288418"/>
              </a:xfrm>
              <a:prstGeom prst="mathPlus">
                <a:avLst>
                  <a:gd name="adj1" fmla="val 8039"/>
                </a:avLst>
              </a:prstGeom>
              <a:solidFill>
                <a:srgbClr val="B6D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anim calcmode="lin" valueType="num">
                                      <p:cBhvr>
                                        <p:cTn id="8" dur="500" fill="hold"/>
                                        <p:tgtEl>
                                          <p:spTgt spid="210"/>
                                        </p:tgtEl>
                                        <p:attrNameLst>
                                          <p:attrName>ppt_x</p:attrName>
                                        </p:attrNameLst>
                                      </p:cBhvr>
                                      <p:tavLst>
                                        <p:tav tm="0">
                                          <p:val>
                                            <p:strVal val="#ppt_x"/>
                                          </p:val>
                                        </p:tav>
                                        <p:tav tm="100000">
                                          <p:val>
                                            <p:strVal val="#ppt_x"/>
                                          </p:val>
                                        </p:tav>
                                      </p:tavLst>
                                    </p:anim>
                                    <p:anim calcmode="lin" valueType="num">
                                      <p:cBhvr>
                                        <p:cTn id="9" dur="500" fill="hold"/>
                                        <p:tgtEl>
                                          <p:spTgt spid="2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barn(inVertical)">
                                      <p:cBhvr>
                                        <p:cTn id="1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073619" y="1700239"/>
            <a:ext cx="2847975" cy="4289425"/>
            <a:chOff x="1073619" y="1700239"/>
            <a:chExt cx="2847975" cy="4289425"/>
          </a:xfrm>
        </p:grpSpPr>
        <p:sp>
          <p:nvSpPr>
            <p:cNvPr id="17" name="Rounded Rectangle 22"/>
            <p:cNvSpPr/>
            <p:nvPr/>
          </p:nvSpPr>
          <p:spPr>
            <a:xfrm>
              <a:off x="1073619"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uk-UA" sz="1800" b="0" i="0" u="none" strike="noStrike" kern="0" cap="none" spc="0" normalizeH="0" baseline="0" noProof="0" dirty="0">
                <a:ln>
                  <a:noFill/>
                </a:ln>
                <a:solidFill>
                  <a:srgbClr val="FFFFFF"/>
                </a:solidFill>
                <a:effectLst/>
                <a:uLnTx/>
                <a:uFillTx/>
                <a:latin typeface="思源宋体 CN Medium" panose="02020500000000000000" pitchFamily="18" charset="-122"/>
                <a:ea typeface="+mn-ea"/>
                <a:cs typeface="+mn-cs"/>
              </a:endParaRPr>
            </a:p>
          </p:txBody>
        </p:sp>
        <p:sp>
          <p:nvSpPr>
            <p:cNvPr id="18" name="Freeform 27"/>
            <p:cNvSpPr/>
            <p:nvPr/>
          </p:nvSpPr>
          <p:spPr>
            <a:xfrm>
              <a:off x="1087589" y="1700239"/>
              <a:ext cx="2783399" cy="638664"/>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78BC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1" i="1"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01</a:t>
              </a:r>
              <a:endParaRPr kumimoji="0" lang="en-US" altLang="zh-CN" sz="4000" b="1" i="1"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20" name="TextBox 17"/>
            <p:cNvSpPr txBox="1"/>
            <p:nvPr/>
          </p:nvSpPr>
          <p:spPr>
            <a:xfrm>
              <a:off x="1087589" y="2574634"/>
              <a:ext cx="2834005" cy="3415030"/>
            </a:xfrm>
            <a:prstGeom prst="rect">
              <a:avLst/>
            </a:prstGeom>
            <a:noFill/>
          </p:spPr>
          <p:txBody>
            <a:bodyPr wrap="square" rtlCol="0">
              <a:sp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tx1">
                      <a:lumMod val="85000"/>
                      <a:lumOff val="15000"/>
                    </a:schemeClr>
                  </a:solidFill>
                  <a:effectLst/>
                  <a:uLnTx/>
                  <a:uFillTx/>
                  <a:latin typeface="宋体" panose="02010600030101010101" pitchFamily="2" charset="-122"/>
                  <a:ea typeface="宋体" panose="02010600030101010101" pitchFamily="2" charset="-122"/>
                  <a:cs typeface="宋体" panose="02010600030101010101" pitchFamily="2" charset="-122"/>
                  <a:sym typeface="+mn-lt"/>
                </a:rPr>
                <a:t>“属地管理”作为行政管理的一种方式，其管理范围直观，责、权、利明晰，便于操作和运行，</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rPr>
                <a:t>有利于把问题解决在基层、把矛盾化解在萌芽状态。</a:t>
              </a:r>
              <a:endPar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7" name="组合 46"/>
          <p:cNvGrpSpPr/>
          <p:nvPr/>
        </p:nvGrpSpPr>
        <p:grpSpPr>
          <a:xfrm>
            <a:off x="4628736" y="1700239"/>
            <a:ext cx="3109595" cy="4529455"/>
            <a:chOff x="4628736" y="1700239"/>
            <a:chExt cx="3109595" cy="4529455"/>
          </a:xfrm>
        </p:grpSpPr>
        <p:sp>
          <p:nvSpPr>
            <p:cNvPr id="21" name="Rounded Rectangle 31"/>
            <p:cNvSpPr/>
            <p:nvPr/>
          </p:nvSpPr>
          <p:spPr>
            <a:xfrm>
              <a:off x="4704301"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algn="ctr" defTabSz="914400"/>
              <a:endParaRPr lang="uk-UA" kern="0" dirty="0">
                <a:solidFill>
                  <a:srgbClr val="FFFFFF"/>
                </a:solidFill>
                <a:latin typeface="思源宋体 CN Medium" panose="02020500000000000000" pitchFamily="18" charset="-122"/>
              </a:endParaRPr>
            </a:p>
          </p:txBody>
        </p:sp>
        <p:sp>
          <p:nvSpPr>
            <p:cNvPr id="22" name="Freeform 32"/>
            <p:cNvSpPr/>
            <p:nvPr/>
          </p:nvSpPr>
          <p:spPr>
            <a:xfrm>
              <a:off x="4628736" y="1700239"/>
              <a:ext cx="2783399" cy="638664"/>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F4BDC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1"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02</a:t>
              </a:r>
              <a:endParaRPr kumimoji="0" lang="en-US" altLang="zh-CN" sz="4000" b="1" i="1"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3" name="TextBox 21"/>
            <p:cNvSpPr txBox="1"/>
            <p:nvPr/>
          </p:nvSpPr>
          <p:spPr>
            <a:xfrm>
              <a:off x="4704301" y="2445094"/>
              <a:ext cx="3034030" cy="3784600"/>
            </a:xfrm>
            <a:prstGeom prst="rect">
              <a:avLst/>
            </a:prstGeom>
            <a:noFill/>
          </p:spPr>
          <p:txBody>
            <a:bodyPr wrap="square" rtlCol="0">
              <a:sp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tx1">
                      <a:lumMod val="85000"/>
                      <a:lumOff val="15000"/>
                    </a:schemeClr>
                  </a:solidFill>
                  <a:effectLst/>
                  <a:uLnTx/>
                  <a:uFillTx/>
                  <a:latin typeface="宋体" panose="02010600030101010101" pitchFamily="2" charset="-122"/>
                  <a:ea typeface="宋体" panose="02010600030101010101" pitchFamily="2" charset="-122"/>
                  <a:cs typeface="+mn-ea"/>
                  <a:sym typeface="+mn-lt"/>
                </a:rPr>
                <a:t>在属地管理模式下，</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中央政府</a:t>
              </a:r>
              <a:r>
                <a:rPr kumimoji="0" lang="zh-CN" altLang="en-US" sz="2400" b="0" i="0" u="none" strike="noStrike" kern="0" cap="none" spc="0" normalizeH="0" baseline="0" noProof="0" dirty="0">
                  <a:ln>
                    <a:noFill/>
                  </a:ln>
                  <a:solidFill>
                    <a:schemeClr val="tx1">
                      <a:lumMod val="85000"/>
                      <a:lumOff val="15000"/>
                    </a:schemeClr>
                  </a:solidFill>
                  <a:effectLst/>
                  <a:uLnTx/>
                  <a:uFillTx/>
                  <a:latin typeface="宋体" panose="02010600030101010101" pitchFamily="2" charset="-122"/>
                  <a:ea typeface="宋体" panose="02010600030101010101" pitchFamily="2" charset="-122"/>
                  <a:cs typeface="+mn-ea"/>
                  <a:sym typeface="+mn-lt"/>
                </a:rPr>
                <a:t>可以通过资源管理权限有效调控地方，而</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地方政府</a:t>
              </a:r>
              <a:r>
                <a:rPr kumimoji="0" lang="zh-CN" altLang="en-US" sz="2400" b="0" i="0" u="none" strike="noStrike" kern="0" cap="none" spc="0" normalizeH="0" baseline="0" noProof="0" dirty="0">
                  <a:ln>
                    <a:noFill/>
                  </a:ln>
                  <a:solidFill>
                    <a:schemeClr val="tx1">
                      <a:lumMod val="85000"/>
                      <a:lumOff val="15000"/>
                    </a:schemeClr>
                  </a:solidFill>
                  <a:effectLst/>
                  <a:uLnTx/>
                  <a:uFillTx/>
                  <a:latin typeface="宋体" panose="02010600030101010101" pitchFamily="2" charset="-122"/>
                  <a:ea typeface="宋体" panose="02010600030101010101" pitchFamily="2" charset="-122"/>
                  <a:cs typeface="+mn-ea"/>
                  <a:sym typeface="+mn-lt"/>
                </a:rPr>
                <a:t>也能够在各自属地的范围内依托所享有的相应权限进行多样化的治理，</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形成国家治理的权威性与有效性的平衡。</a:t>
              </a:r>
              <a:endPar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endParaRPr>
            </a:p>
          </p:txBody>
        </p:sp>
      </p:grpSp>
      <p:grpSp>
        <p:nvGrpSpPr>
          <p:cNvPr id="48" name="组合 47"/>
          <p:cNvGrpSpPr/>
          <p:nvPr/>
        </p:nvGrpSpPr>
        <p:grpSpPr>
          <a:xfrm>
            <a:off x="8334983" y="1700239"/>
            <a:ext cx="3298190" cy="4899025"/>
            <a:chOff x="8334983" y="1700239"/>
            <a:chExt cx="3298190" cy="4899025"/>
          </a:xfrm>
        </p:grpSpPr>
        <p:sp>
          <p:nvSpPr>
            <p:cNvPr id="25" name="Rounded Rectangle 36"/>
            <p:cNvSpPr/>
            <p:nvPr/>
          </p:nvSpPr>
          <p:spPr>
            <a:xfrm>
              <a:off x="8334983" y="1703507"/>
              <a:ext cx="2783399" cy="3831986"/>
            </a:xfrm>
            <a:prstGeom prst="roundRect">
              <a:avLst>
                <a:gd name="adj" fmla="val 9375"/>
              </a:avLst>
            </a:prstGeom>
            <a:solidFill>
              <a:schemeClr val="bg1"/>
            </a:solidFill>
            <a:ln w="12700" cap="flat" cmpd="sng" algn="ctr">
              <a:noFill/>
              <a:prstDash val="solid"/>
              <a:miter lim="800000"/>
            </a:ln>
            <a:effectLst>
              <a:outerShdw blurRad="762000" dist="381000" dir="5400000" sx="80000" sy="80000" algn="ctr" rotWithShape="0">
                <a:prstClr val="black">
                  <a:alpha val="15000"/>
                </a:prstClr>
              </a:outerShdw>
            </a:effectLst>
          </p:spPr>
          <p:txBody>
            <a:bodyPr rtlCol="0" anchor="ctr"/>
            <a:lstStyle/>
            <a:p>
              <a:pPr algn="ctr" defTabSz="914400"/>
              <a:endParaRPr lang="uk-UA" kern="0" dirty="0">
                <a:solidFill>
                  <a:srgbClr val="FFFFFF"/>
                </a:solidFill>
                <a:latin typeface="思源宋体 CN Medium" panose="02020500000000000000" pitchFamily="18" charset="-122"/>
              </a:endParaRPr>
            </a:p>
          </p:txBody>
        </p:sp>
        <p:sp>
          <p:nvSpPr>
            <p:cNvPr id="26" name="Freeform 37"/>
            <p:cNvSpPr/>
            <p:nvPr/>
          </p:nvSpPr>
          <p:spPr>
            <a:xfrm>
              <a:off x="8399753" y="1700239"/>
              <a:ext cx="2783399" cy="638664"/>
            </a:xfrm>
            <a:custGeom>
              <a:avLst/>
              <a:gdLst>
                <a:gd name="connsiteX0" fmla="*/ 0 w 3657600"/>
                <a:gd name="connsiteY0" fmla="*/ 0 h 914400"/>
                <a:gd name="connsiteX1" fmla="*/ 3657600 w 3657600"/>
                <a:gd name="connsiteY1" fmla="*/ 0 h 914400"/>
                <a:gd name="connsiteX2" fmla="*/ 3657600 w 3657600"/>
                <a:gd name="connsiteY2" fmla="*/ 571500 h 914400"/>
                <a:gd name="connsiteX3" fmla="*/ 3314700 w 3657600"/>
                <a:gd name="connsiteY3" fmla="*/ 914400 h 914400"/>
                <a:gd name="connsiteX4" fmla="*/ 342900 w 3657600"/>
                <a:gd name="connsiteY4" fmla="*/ 914400 h 914400"/>
                <a:gd name="connsiteX5" fmla="*/ 0 w 3657600"/>
                <a:gd name="connsiteY5" fmla="*/ 5715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914400">
                  <a:moveTo>
                    <a:pt x="0" y="0"/>
                  </a:moveTo>
                  <a:lnTo>
                    <a:pt x="3657600" y="0"/>
                  </a:lnTo>
                  <a:lnTo>
                    <a:pt x="3657600" y="571500"/>
                  </a:lnTo>
                  <a:cubicBezTo>
                    <a:pt x="3657600" y="760878"/>
                    <a:pt x="3504078" y="914400"/>
                    <a:pt x="3314700" y="914400"/>
                  </a:cubicBezTo>
                  <a:lnTo>
                    <a:pt x="342900" y="914400"/>
                  </a:lnTo>
                  <a:cubicBezTo>
                    <a:pt x="153522" y="914400"/>
                    <a:pt x="0" y="760878"/>
                    <a:pt x="0" y="571500"/>
                  </a:cubicBezTo>
                  <a:close/>
                </a:path>
              </a:pathLst>
            </a:custGeom>
            <a:solidFill>
              <a:srgbClr val="78BCC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1"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03</a:t>
              </a:r>
              <a:endParaRPr kumimoji="0" lang="en-US" altLang="zh-CN" sz="4000" b="1" i="1"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7" name="TextBox 34"/>
            <p:cNvSpPr txBox="1"/>
            <p:nvPr/>
          </p:nvSpPr>
          <p:spPr>
            <a:xfrm>
              <a:off x="8399753" y="2445094"/>
              <a:ext cx="3233420" cy="4154170"/>
            </a:xfrm>
            <a:prstGeom prst="rect">
              <a:avLst/>
            </a:prstGeom>
            <a:noFill/>
          </p:spPr>
          <p:txBody>
            <a:bodyPr wrap="square" rtlCol="0">
              <a:spAutoFit/>
            </a:bodyPr>
            <a:lstStyle/>
            <a:p>
              <a:pPr marR="0" lvl="0" indent="457200" algn="l" defTabSz="914400" rtl="0" fontAlgn="auto">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tx1">
                      <a:lumMod val="85000"/>
                      <a:lumOff val="15000"/>
                    </a:schemeClr>
                  </a:solidFill>
                  <a:effectLst/>
                  <a:uLnTx/>
                  <a:uFillTx/>
                  <a:latin typeface="宋体" panose="02010600030101010101" pitchFamily="2" charset="-122"/>
                  <a:ea typeface="宋体" panose="02010600030101010101" pitchFamily="2" charset="-122"/>
                  <a:cs typeface="+mn-ea"/>
                  <a:sym typeface="+mn-lt"/>
                </a:rPr>
                <a:t>近年来，属地管理原则普遍使用，给基层工作模式和工作效率带来了一定影响。新时代，按照权责一致原则，厘清责任边界，科学界定属地管理适用范围，规范属地管理机制和行为，</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rPr>
                <a:t>对于推动治理体系和治理能力现代化具有重要意义。</a:t>
              </a:r>
              <a:endPar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ea"/>
                <a:sym typeface="+mn-lt"/>
              </a:endParaRPr>
            </a:p>
          </p:txBody>
        </p:sp>
      </p:grpSp>
      <p:sp>
        <p:nvSpPr>
          <p:cNvPr id="2" name="标题 1"/>
          <p:cNvSpPr>
            <a:spLocks noGrp="1"/>
          </p:cNvSpPr>
          <p:nvPr>
            <p:ph type="title"/>
          </p:nvPr>
        </p:nvSpPr>
        <p:spPr/>
        <p:txBody>
          <a:bodyPr>
            <a:noAutofit/>
          </a:bodyPr>
          <a:lstStyle/>
          <a:p>
            <a:r>
              <a:rPr lang="zh-CN" altLang="en-US" sz="4000" b="1" dirty="0">
                <a:latin typeface="宋体" panose="02010600030101010101" pitchFamily="2" charset="-122"/>
                <a:ea typeface="宋体" panose="02010600030101010101" pitchFamily="2" charset="-122"/>
              </a:rPr>
              <a:t>三、功能</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250" fill="hold"/>
                                        <p:tgtEl>
                                          <p:spTgt spid="46"/>
                                        </p:tgtEl>
                                        <p:attrNameLst>
                                          <p:attrName>ppt_x</p:attrName>
                                        </p:attrNameLst>
                                      </p:cBhvr>
                                      <p:tavLst>
                                        <p:tav tm="0">
                                          <p:val>
                                            <p:strVal val="#ppt_x"/>
                                          </p:val>
                                        </p:tav>
                                        <p:tav tm="100000">
                                          <p:val>
                                            <p:strVal val="#ppt_x"/>
                                          </p:val>
                                        </p:tav>
                                      </p:tavLst>
                                    </p:anim>
                                    <p:anim calcmode="lin" valueType="num">
                                      <p:cBhvr additive="base">
                                        <p:cTn id="8" dur="125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250" fill="hold"/>
                                        <p:tgtEl>
                                          <p:spTgt spid="47"/>
                                        </p:tgtEl>
                                        <p:attrNameLst>
                                          <p:attrName>ppt_x</p:attrName>
                                        </p:attrNameLst>
                                      </p:cBhvr>
                                      <p:tavLst>
                                        <p:tav tm="0">
                                          <p:val>
                                            <p:strVal val="#ppt_x"/>
                                          </p:val>
                                        </p:tav>
                                        <p:tav tm="100000">
                                          <p:val>
                                            <p:strVal val="#ppt_x"/>
                                          </p:val>
                                        </p:tav>
                                      </p:tavLst>
                                    </p:anim>
                                    <p:anim calcmode="lin" valueType="num">
                                      <p:cBhvr additive="base">
                                        <p:cTn id="12" dur="12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1250" fill="hold"/>
                                        <p:tgtEl>
                                          <p:spTgt spid="48"/>
                                        </p:tgtEl>
                                        <p:attrNameLst>
                                          <p:attrName>ppt_x</p:attrName>
                                        </p:attrNameLst>
                                      </p:cBhvr>
                                      <p:tavLst>
                                        <p:tav tm="0">
                                          <p:val>
                                            <p:strVal val="#ppt_x"/>
                                          </p:val>
                                        </p:tav>
                                        <p:tav tm="100000">
                                          <p:val>
                                            <p:strVal val="#ppt_x"/>
                                          </p:val>
                                        </p:tav>
                                      </p:tavLst>
                                    </p:anim>
                                    <p:anim calcmode="lin" valueType="num">
                                      <p:cBhvr additive="base">
                                        <p:cTn id="16" dur="125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75f341af-2b2e-432a-b55c-98e558c68c46"/>
  <p:tag name="COMMONDATA" val="eyJoZGlkIjoiYTQ5NTk2MzMzOWQxNzUwYzkwNjMyY2E2MWZlNmEyNj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2804</Words>
  <Application>WPS 演示</Application>
  <PresentationFormat>宽屏</PresentationFormat>
  <Paragraphs>146</Paragraphs>
  <Slides>17</Slides>
  <Notes>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思源宋体 CN Medium</vt:lpstr>
      <vt:lpstr>思源宋体 CN Heavy</vt:lpstr>
      <vt:lpstr>思源黑体 CN Bold</vt:lpstr>
      <vt:lpstr>微软雅黑</vt:lpstr>
      <vt:lpstr>Arial Unicode MS</vt:lpstr>
      <vt:lpstr>Calibri</vt:lpstr>
      <vt:lpstr>等线</vt:lpstr>
      <vt:lpstr>黑体</vt:lpstr>
      <vt:lpstr>Office 主题​​</vt:lpstr>
      <vt:lpstr>PowerPoint 演示文稿</vt:lpstr>
      <vt:lpstr>PowerPoint 演示文稿</vt:lpstr>
      <vt:lpstr>PowerPoint 演示文稿</vt:lpstr>
      <vt:lpstr>一、属地管理的含义</vt:lpstr>
      <vt:lpstr>PowerPoint 演示文稿</vt:lpstr>
      <vt:lpstr>二、属地管理的产生发展</vt:lpstr>
      <vt:lpstr>二、属地管理的运作方式</vt:lpstr>
      <vt:lpstr>PowerPoint 演示文稿</vt:lpstr>
      <vt:lpstr>三、功能</vt:lpstr>
      <vt:lpstr>PowerPoint 演示文稿</vt:lpstr>
      <vt:lpstr>（一）表现</vt:lpstr>
      <vt:lpstr>（二）原因</vt:lpstr>
      <vt:lpstr>（二）原因</vt:lpstr>
      <vt:lpstr>（三）危害</vt:lpstr>
      <vt:lpstr>（四）破解之法</vt:lpstr>
      <vt:lpstr>（四）破解之法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李茹花</cp:lastModifiedBy>
  <cp:revision>19</cp:revision>
  <dcterms:created xsi:type="dcterms:W3CDTF">2022-05-06T01:15:00Z</dcterms:created>
  <dcterms:modified xsi:type="dcterms:W3CDTF">2023-04-21T11:58:45Z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272C9AF45D5D40938785848E1B3D90F9_12</vt:lpwstr>
  </property>
  <property fmtid="{D5CDD505-2E9C-101B-9397-08002B2CF9AE}" pid="3" name="KSOProductBuildVer">
    <vt:lpwstr>2052-11.1.0.14036</vt:lpwstr>
  </property>
</Properties>
</file>